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332" r:id="rId3"/>
    <p:sldId id="295" r:id="rId4"/>
    <p:sldId id="333" r:id="rId5"/>
    <p:sldId id="340" r:id="rId6"/>
    <p:sldId id="341" r:id="rId7"/>
    <p:sldId id="343" r:id="rId8"/>
    <p:sldId id="342" r:id="rId9"/>
    <p:sldId id="339" r:id="rId10"/>
    <p:sldId id="263" r:id="rId11"/>
    <p:sldId id="303" r:id="rId12"/>
    <p:sldId id="265" r:id="rId13"/>
    <p:sldId id="281" r:id="rId14"/>
    <p:sldId id="318" r:id="rId15"/>
    <p:sldId id="283" r:id="rId16"/>
    <p:sldId id="311" r:id="rId17"/>
    <p:sldId id="313" r:id="rId18"/>
    <p:sldId id="314" r:id="rId19"/>
    <p:sldId id="327" r:id="rId20"/>
    <p:sldId id="266" r:id="rId21"/>
    <p:sldId id="298" r:id="rId22"/>
    <p:sldId id="309" r:id="rId23"/>
    <p:sldId id="304" r:id="rId24"/>
    <p:sldId id="302" r:id="rId25"/>
    <p:sldId id="315" r:id="rId26"/>
    <p:sldId id="317" r:id="rId27"/>
    <p:sldId id="328" r:id="rId28"/>
    <p:sldId id="270" r:id="rId29"/>
    <p:sldId id="282" r:id="rId30"/>
    <p:sldId id="306" r:id="rId31"/>
    <p:sldId id="305" r:id="rId32"/>
    <p:sldId id="312" r:id="rId33"/>
    <p:sldId id="316" r:id="rId34"/>
    <p:sldId id="319" r:id="rId35"/>
    <p:sldId id="329" r:id="rId36"/>
    <p:sldId id="320" r:id="rId37"/>
    <p:sldId id="321" r:id="rId38"/>
    <p:sldId id="322" r:id="rId39"/>
    <p:sldId id="323" r:id="rId40"/>
    <p:sldId id="324" r:id="rId41"/>
    <p:sldId id="325" r:id="rId42"/>
    <p:sldId id="326" r:id="rId43"/>
    <p:sldId id="330" r:id="rId44"/>
    <p:sldId id="280" r:id="rId45"/>
  </p:sldIdLst>
  <p:sldSz cx="9144000" cy="6858000" type="screen4x3"/>
  <p:notesSz cx="6789738" cy="9929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MSUser" initials="G" lastIdx="40" clrIdx="0"/>
  <p:cmAuthor id="1" name="Luis Lamas Naveira" initials="LLN" lastIdx="1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069" autoAdjust="0"/>
    <p:restoredTop sz="94660"/>
  </p:normalViewPr>
  <p:slideViewPr>
    <p:cSldViewPr showGuides="1">
      <p:cViewPr>
        <p:scale>
          <a:sx n="70" d="100"/>
          <a:sy n="70" d="100"/>
        </p:scale>
        <p:origin x="-2530" y="-480"/>
      </p:cViewPr>
      <p:guideLst>
        <p:guide orient="horz" pos="981"/>
        <p:guide orient="horz" pos="3475"/>
        <p:guide pos="4694"/>
        <p:guide pos="13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2220" cy="496491"/>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45947" y="0"/>
            <a:ext cx="2942220" cy="496491"/>
          </a:xfrm>
          <a:prstGeom prst="rect">
            <a:avLst/>
          </a:prstGeom>
        </p:spPr>
        <p:txBody>
          <a:bodyPr vert="horz" lIns="91440" tIns="45720" rIns="91440" bIns="45720" rtlCol="0"/>
          <a:lstStyle>
            <a:lvl1pPr algn="r">
              <a:defRPr sz="1200"/>
            </a:lvl1pPr>
          </a:lstStyle>
          <a:p>
            <a:fld id="{BFF454B2-7545-49E7-9832-2E23E40DB770}" type="datetimeFigureOut">
              <a:rPr lang="es-ES" smtClean="0"/>
              <a:t>17/03/2015</a:t>
            </a:fld>
            <a:endParaRPr lang="es-ES"/>
          </a:p>
        </p:txBody>
      </p:sp>
      <p:sp>
        <p:nvSpPr>
          <p:cNvPr id="4" name="Slide Image Placeholder 3"/>
          <p:cNvSpPr>
            <a:spLocks noGrp="1" noRot="1" noChangeAspect="1"/>
          </p:cNvSpPr>
          <p:nvPr>
            <p:ph type="sldImg" idx="2"/>
          </p:nvPr>
        </p:nvSpPr>
        <p:spPr>
          <a:xfrm>
            <a:off x="912813" y="744538"/>
            <a:ext cx="4964112" cy="3724275"/>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78974" y="4716661"/>
            <a:ext cx="5431790" cy="446841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9431599"/>
            <a:ext cx="2942220" cy="496491"/>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45947" y="9431599"/>
            <a:ext cx="2942220" cy="496491"/>
          </a:xfrm>
          <a:prstGeom prst="rect">
            <a:avLst/>
          </a:prstGeom>
        </p:spPr>
        <p:txBody>
          <a:bodyPr vert="horz" lIns="91440" tIns="45720" rIns="91440" bIns="45720" rtlCol="0" anchor="b"/>
          <a:lstStyle>
            <a:lvl1pPr algn="r">
              <a:defRPr sz="1200"/>
            </a:lvl1pPr>
          </a:lstStyle>
          <a:p>
            <a:fld id="{2E8E34EC-A0DD-4754-A340-E5A8C07DAF8A}" type="slidenum">
              <a:rPr lang="es-ES" smtClean="0"/>
              <a:t>‹#›</a:t>
            </a:fld>
            <a:endParaRPr lang="es-ES"/>
          </a:p>
        </p:txBody>
      </p:sp>
    </p:spTree>
    <p:extLst>
      <p:ext uri="{BB962C8B-B14F-4D97-AF65-F5344CB8AC3E}">
        <p14:creationId xmlns:p14="http://schemas.microsoft.com/office/powerpoint/2010/main" val="283640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51345" indent="-288979" eaLnBrk="0" hangingPunct="0">
              <a:defRPr>
                <a:solidFill>
                  <a:schemeClr val="tx1"/>
                </a:solidFill>
                <a:latin typeface="Arial" charset="0"/>
              </a:defRPr>
            </a:lvl2pPr>
            <a:lvl3pPr marL="1155916" indent="-231183" eaLnBrk="0" hangingPunct="0">
              <a:defRPr>
                <a:solidFill>
                  <a:schemeClr val="tx1"/>
                </a:solidFill>
                <a:latin typeface="Arial" charset="0"/>
              </a:defRPr>
            </a:lvl3pPr>
            <a:lvl4pPr marL="1618282" indent="-231183" eaLnBrk="0" hangingPunct="0">
              <a:defRPr>
                <a:solidFill>
                  <a:schemeClr val="tx1"/>
                </a:solidFill>
                <a:latin typeface="Arial" charset="0"/>
              </a:defRPr>
            </a:lvl4pPr>
            <a:lvl5pPr marL="2080649" indent="-231183" eaLnBrk="0" hangingPunct="0">
              <a:defRPr>
                <a:solidFill>
                  <a:schemeClr val="tx1"/>
                </a:solidFill>
                <a:latin typeface="Arial" charset="0"/>
              </a:defRPr>
            </a:lvl5pPr>
            <a:lvl6pPr marL="2543015" indent="-231183" eaLnBrk="0" fontAlgn="base" hangingPunct="0">
              <a:spcBef>
                <a:spcPct val="0"/>
              </a:spcBef>
              <a:spcAft>
                <a:spcPct val="0"/>
              </a:spcAft>
              <a:defRPr>
                <a:solidFill>
                  <a:schemeClr val="tx1"/>
                </a:solidFill>
                <a:latin typeface="Arial" charset="0"/>
              </a:defRPr>
            </a:lvl6pPr>
            <a:lvl7pPr marL="3005381" indent="-231183" eaLnBrk="0" fontAlgn="base" hangingPunct="0">
              <a:spcBef>
                <a:spcPct val="0"/>
              </a:spcBef>
              <a:spcAft>
                <a:spcPct val="0"/>
              </a:spcAft>
              <a:defRPr>
                <a:solidFill>
                  <a:schemeClr val="tx1"/>
                </a:solidFill>
                <a:latin typeface="Arial" charset="0"/>
              </a:defRPr>
            </a:lvl7pPr>
            <a:lvl8pPr marL="3467748" indent="-231183" eaLnBrk="0" fontAlgn="base" hangingPunct="0">
              <a:spcBef>
                <a:spcPct val="0"/>
              </a:spcBef>
              <a:spcAft>
                <a:spcPct val="0"/>
              </a:spcAft>
              <a:defRPr>
                <a:solidFill>
                  <a:schemeClr val="tx1"/>
                </a:solidFill>
                <a:latin typeface="Arial" charset="0"/>
              </a:defRPr>
            </a:lvl8pPr>
            <a:lvl9pPr marL="3930114" indent="-231183" eaLnBrk="0" fontAlgn="base" hangingPunct="0">
              <a:spcBef>
                <a:spcPct val="0"/>
              </a:spcBef>
              <a:spcAft>
                <a:spcPct val="0"/>
              </a:spcAft>
              <a:defRPr>
                <a:solidFill>
                  <a:schemeClr val="tx1"/>
                </a:solidFill>
                <a:latin typeface="Arial" charset="0"/>
              </a:defRPr>
            </a:lvl9pPr>
          </a:lstStyle>
          <a:p>
            <a:pPr eaLnBrk="1" hangingPunct="1"/>
            <a:fld id="{0DE46CA7-C671-420C-8C89-8F407A531DE2}" type="slidenum">
              <a:rPr lang="es-ES_tradnl">
                <a:solidFill>
                  <a:srgbClr val="000000"/>
                </a:solidFill>
              </a:rPr>
              <a:pPr eaLnBrk="1" hangingPunct="1"/>
              <a:t>1</a:t>
            </a:fld>
            <a:endParaRPr lang="es-ES_tradnl" dirty="0">
              <a:solidFill>
                <a:srgbClr val="000000"/>
              </a:solidFill>
            </a:endParaRPr>
          </a:p>
        </p:txBody>
      </p:sp>
      <p:sp>
        <p:nvSpPr>
          <p:cNvPr id="139267" name="Rectangle 2"/>
          <p:cNvSpPr>
            <a:spLocks noGrp="1" noRot="1" noChangeAspect="1" noChangeArrowheads="1" noTextEdit="1"/>
          </p:cNvSpPr>
          <p:nvPr>
            <p:ph type="sldImg"/>
          </p:nvPr>
        </p:nvSpPr>
        <p:spPr>
          <a:xfrm>
            <a:off x="912813" y="744538"/>
            <a:ext cx="4964112" cy="3724275"/>
          </a:xfrm>
          <a:ln/>
        </p:spPr>
      </p:sp>
      <p:sp>
        <p:nvSpPr>
          <p:cNvPr id="139268" name="Rectangle 3"/>
          <p:cNvSpPr>
            <a:spLocks noGrp="1" noChangeArrowheads="1"/>
          </p:cNvSpPr>
          <p:nvPr>
            <p:ph type="body" idx="1"/>
          </p:nvPr>
        </p:nvSpPr>
        <p:spPr>
          <a:noFill/>
        </p:spPr>
        <p:txBody>
          <a:bodyPr/>
          <a:lstStyle/>
          <a:p>
            <a:pPr eaLnBrk="1" hangingPunct="1"/>
            <a:endParaRPr lang="es-E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10</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915988" y="749300"/>
            <a:ext cx="4959350" cy="3721100"/>
          </a:xfrm>
          <a:ln/>
        </p:spPr>
      </p:sp>
      <p:sp>
        <p:nvSpPr>
          <p:cNvPr id="17606659" name="Rectangle 3"/>
          <p:cNvSpPr>
            <a:spLocks noGrp="1" noChangeArrowheads="1"/>
          </p:cNvSpPr>
          <p:nvPr>
            <p:ph type="body" idx="1"/>
          </p:nvPr>
        </p:nvSpPr>
        <p:spPr>
          <a:xfrm>
            <a:off x="905408" y="4714801"/>
            <a:ext cx="4978929" cy="4468654"/>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12</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915988" y="749300"/>
            <a:ext cx="4959350" cy="3721100"/>
          </a:xfrm>
          <a:ln/>
        </p:spPr>
      </p:sp>
      <p:sp>
        <p:nvSpPr>
          <p:cNvPr id="17606659" name="Rectangle 3"/>
          <p:cNvSpPr>
            <a:spLocks noGrp="1" noChangeArrowheads="1"/>
          </p:cNvSpPr>
          <p:nvPr>
            <p:ph type="body" idx="1"/>
          </p:nvPr>
        </p:nvSpPr>
        <p:spPr>
          <a:xfrm>
            <a:off x="905408" y="4714801"/>
            <a:ext cx="4978929" cy="4468654"/>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2</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915988" y="749300"/>
            <a:ext cx="4959350" cy="3721100"/>
          </a:xfrm>
          <a:ln/>
        </p:spPr>
      </p:sp>
      <p:sp>
        <p:nvSpPr>
          <p:cNvPr id="17606659" name="Rectangle 3"/>
          <p:cNvSpPr>
            <a:spLocks noGrp="1" noChangeArrowheads="1"/>
          </p:cNvSpPr>
          <p:nvPr>
            <p:ph type="body" idx="1"/>
          </p:nvPr>
        </p:nvSpPr>
        <p:spPr>
          <a:xfrm>
            <a:off x="905408" y="4714801"/>
            <a:ext cx="4978929" cy="4468654"/>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20</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915988" y="749300"/>
            <a:ext cx="4959350" cy="3721100"/>
          </a:xfrm>
          <a:ln/>
        </p:spPr>
      </p:sp>
      <p:sp>
        <p:nvSpPr>
          <p:cNvPr id="17606659" name="Rectangle 3"/>
          <p:cNvSpPr>
            <a:spLocks noGrp="1" noChangeArrowheads="1"/>
          </p:cNvSpPr>
          <p:nvPr>
            <p:ph type="body" idx="1"/>
          </p:nvPr>
        </p:nvSpPr>
        <p:spPr>
          <a:xfrm>
            <a:off x="905408" y="4714801"/>
            <a:ext cx="4978929" cy="4468654"/>
          </a:xfrm>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28</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915988" y="749300"/>
            <a:ext cx="4959350" cy="3721100"/>
          </a:xfrm>
          <a:ln/>
        </p:spPr>
      </p:sp>
      <p:sp>
        <p:nvSpPr>
          <p:cNvPr id="17606659" name="Rectangle 3"/>
          <p:cNvSpPr>
            <a:spLocks noGrp="1" noChangeArrowheads="1"/>
          </p:cNvSpPr>
          <p:nvPr>
            <p:ph type="body" idx="1"/>
          </p:nvPr>
        </p:nvSpPr>
        <p:spPr>
          <a:xfrm>
            <a:off x="905408" y="4714801"/>
            <a:ext cx="4978929" cy="4468654"/>
          </a:xfrm>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36</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915988" y="749300"/>
            <a:ext cx="4959350" cy="3721100"/>
          </a:xfrm>
          <a:ln/>
        </p:spPr>
      </p:sp>
      <p:sp>
        <p:nvSpPr>
          <p:cNvPr id="17606659" name="Rectangle 3"/>
          <p:cNvSpPr>
            <a:spLocks noGrp="1" noChangeArrowheads="1"/>
          </p:cNvSpPr>
          <p:nvPr>
            <p:ph type="body" idx="1"/>
          </p:nvPr>
        </p:nvSpPr>
        <p:spPr>
          <a:xfrm>
            <a:off x="905408" y="4714801"/>
            <a:ext cx="4978929" cy="4468654"/>
          </a:xfrm>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51345" indent="-288979" eaLnBrk="0" hangingPunct="0">
              <a:defRPr>
                <a:solidFill>
                  <a:schemeClr val="tx1"/>
                </a:solidFill>
                <a:latin typeface="Arial" charset="0"/>
              </a:defRPr>
            </a:lvl2pPr>
            <a:lvl3pPr marL="1155916" indent="-231183" eaLnBrk="0" hangingPunct="0">
              <a:defRPr>
                <a:solidFill>
                  <a:schemeClr val="tx1"/>
                </a:solidFill>
                <a:latin typeface="Arial" charset="0"/>
              </a:defRPr>
            </a:lvl3pPr>
            <a:lvl4pPr marL="1618282" indent="-231183" eaLnBrk="0" hangingPunct="0">
              <a:defRPr>
                <a:solidFill>
                  <a:schemeClr val="tx1"/>
                </a:solidFill>
                <a:latin typeface="Arial" charset="0"/>
              </a:defRPr>
            </a:lvl4pPr>
            <a:lvl5pPr marL="2080649" indent="-231183" eaLnBrk="0" hangingPunct="0">
              <a:defRPr>
                <a:solidFill>
                  <a:schemeClr val="tx1"/>
                </a:solidFill>
                <a:latin typeface="Arial" charset="0"/>
              </a:defRPr>
            </a:lvl5pPr>
            <a:lvl6pPr marL="2543015" indent="-231183" eaLnBrk="0" fontAlgn="base" hangingPunct="0">
              <a:spcBef>
                <a:spcPct val="0"/>
              </a:spcBef>
              <a:spcAft>
                <a:spcPct val="0"/>
              </a:spcAft>
              <a:defRPr>
                <a:solidFill>
                  <a:schemeClr val="tx1"/>
                </a:solidFill>
                <a:latin typeface="Arial" charset="0"/>
              </a:defRPr>
            </a:lvl6pPr>
            <a:lvl7pPr marL="3005381" indent="-231183" eaLnBrk="0" fontAlgn="base" hangingPunct="0">
              <a:spcBef>
                <a:spcPct val="0"/>
              </a:spcBef>
              <a:spcAft>
                <a:spcPct val="0"/>
              </a:spcAft>
              <a:defRPr>
                <a:solidFill>
                  <a:schemeClr val="tx1"/>
                </a:solidFill>
                <a:latin typeface="Arial" charset="0"/>
              </a:defRPr>
            </a:lvl7pPr>
            <a:lvl8pPr marL="3467748" indent="-231183" eaLnBrk="0" fontAlgn="base" hangingPunct="0">
              <a:spcBef>
                <a:spcPct val="0"/>
              </a:spcBef>
              <a:spcAft>
                <a:spcPct val="0"/>
              </a:spcAft>
              <a:defRPr>
                <a:solidFill>
                  <a:schemeClr val="tx1"/>
                </a:solidFill>
                <a:latin typeface="Arial" charset="0"/>
              </a:defRPr>
            </a:lvl8pPr>
            <a:lvl9pPr marL="3930114" indent="-231183" eaLnBrk="0" fontAlgn="base" hangingPunct="0">
              <a:spcBef>
                <a:spcPct val="0"/>
              </a:spcBef>
              <a:spcAft>
                <a:spcPct val="0"/>
              </a:spcAft>
              <a:defRPr>
                <a:solidFill>
                  <a:schemeClr val="tx1"/>
                </a:solidFill>
                <a:latin typeface="Arial" charset="0"/>
              </a:defRPr>
            </a:lvl9pPr>
          </a:lstStyle>
          <a:p>
            <a:pPr eaLnBrk="1" hangingPunct="1"/>
            <a:fld id="{0DE46CA7-C671-420C-8C89-8F407A531DE2}" type="slidenum">
              <a:rPr lang="es-ES_tradnl">
                <a:solidFill>
                  <a:srgbClr val="000000"/>
                </a:solidFill>
              </a:rPr>
              <a:pPr eaLnBrk="1" hangingPunct="1"/>
              <a:t>44</a:t>
            </a:fld>
            <a:endParaRPr lang="es-ES_tradnl" dirty="0">
              <a:solidFill>
                <a:srgbClr val="000000"/>
              </a:solidFill>
            </a:endParaRPr>
          </a:p>
        </p:txBody>
      </p:sp>
      <p:sp>
        <p:nvSpPr>
          <p:cNvPr id="139267" name="Rectangle 2"/>
          <p:cNvSpPr>
            <a:spLocks noGrp="1" noRot="1" noChangeAspect="1" noChangeArrowheads="1" noTextEdit="1"/>
          </p:cNvSpPr>
          <p:nvPr>
            <p:ph type="sldImg"/>
          </p:nvPr>
        </p:nvSpPr>
        <p:spPr>
          <a:xfrm>
            <a:off x="912813" y="744538"/>
            <a:ext cx="4964112" cy="3724275"/>
          </a:xfrm>
          <a:ln/>
        </p:spPr>
      </p:sp>
      <p:sp>
        <p:nvSpPr>
          <p:cNvPr id="139268" name="Rectangle 3"/>
          <p:cNvSpPr>
            <a:spLocks noGrp="1" noChangeArrowheads="1"/>
          </p:cNvSpPr>
          <p:nvPr>
            <p:ph type="body" idx="1"/>
          </p:nvPr>
        </p:nvSpPr>
        <p:spPr>
          <a:noFill/>
        </p:spPr>
        <p:txBody>
          <a:bodyPr/>
          <a:lstStyle/>
          <a:p>
            <a:pPr eaLnBrk="1" hangingPunct="1"/>
            <a:endParaRPr lang="es-E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4400" y="747713"/>
            <a:ext cx="4959350" cy="3721100"/>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40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8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7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457200" y="6356400"/>
            <a:ext cx="21336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sp>
        <p:nvSpPr>
          <p:cNvPr id="5" name="4 Marcador de pie de página"/>
          <p:cNvSpPr>
            <a:spLocks noGrp="1"/>
          </p:cNvSpPr>
          <p:nvPr>
            <p:ph type="ftr" sz="quarter" idx="11"/>
          </p:nvPr>
        </p:nvSpPr>
        <p:spPr>
          <a:xfrm>
            <a:off x="3124200" y="6356400"/>
            <a:ext cx="28956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pic>
        <p:nvPicPr>
          <p:cNvPr id="7" name="Picture 2" descr="fond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0" y="-3175"/>
            <a:ext cx="9186863" cy="68643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a:off x="6946453" y="6330551"/>
            <a:ext cx="2064455" cy="406398"/>
            <a:chOff x="6946451" y="6330551"/>
            <a:chExt cx="2064454" cy="406398"/>
          </a:xfrm>
        </p:grpSpPr>
        <p:sp>
          <p:nvSpPr>
            <p:cNvPr id="9" name="Freeform 6"/>
            <p:cNvSpPr>
              <a:spLocks/>
            </p:cNvSpPr>
            <p:nvPr/>
          </p:nvSpPr>
          <p:spPr bwMode="auto">
            <a:xfrm>
              <a:off x="6946451" y="6330551"/>
              <a:ext cx="449960" cy="406398"/>
            </a:xfrm>
            <a:custGeom>
              <a:avLst/>
              <a:gdLst>
                <a:gd name="T0" fmla="*/ 171 w 332"/>
                <a:gd name="T1" fmla="*/ 14 h 300"/>
                <a:gd name="T2" fmla="*/ 234 w 332"/>
                <a:gd name="T3" fmla="*/ 134 h 300"/>
                <a:gd name="T4" fmla="*/ 232 w 332"/>
                <a:gd name="T5" fmla="*/ 143 h 300"/>
                <a:gd name="T6" fmla="*/ 332 w 332"/>
                <a:gd name="T7" fmla="*/ 217 h 300"/>
                <a:gd name="T8" fmla="*/ 166 w 332"/>
                <a:gd name="T9" fmla="*/ 300 h 300"/>
                <a:gd name="T10" fmla="*/ 165 w 332"/>
                <a:gd name="T11" fmla="*/ 300 h 300"/>
                <a:gd name="T12" fmla="*/ 0 w 332"/>
                <a:gd name="T13" fmla="*/ 219 h 300"/>
                <a:gd name="T14" fmla="*/ 99 w 332"/>
                <a:gd name="T15" fmla="*/ 143 h 300"/>
                <a:gd name="T16" fmla="*/ 163 w 332"/>
                <a:gd name="T17" fmla="*/ 245 h 300"/>
                <a:gd name="T18" fmla="*/ 163 w 332"/>
                <a:gd name="T19" fmla="*/ 249 h 300"/>
                <a:gd name="T20" fmla="*/ 163 w 332"/>
                <a:gd name="T21" fmla="*/ 253 h 300"/>
                <a:gd name="T22" fmla="*/ 176 w 332"/>
                <a:gd name="T23" fmla="*/ 224 h 300"/>
                <a:gd name="T24" fmla="*/ 116 w 332"/>
                <a:gd name="T25" fmla="*/ 98 h 300"/>
                <a:gd name="T26" fmla="*/ 134 w 332"/>
                <a:gd name="T27" fmla="*/ 60 h 300"/>
                <a:gd name="T28" fmla="*/ 134 w 332"/>
                <a:gd name="T29" fmla="*/ 74 h 300"/>
                <a:gd name="T30" fmla="*/ 199 w 332"/>
                <a:gd name="T31" fmla="*/ 186 h 300"/>
                <a:gd name="T32" fmla="*/ 199 w 332"/>
                <a:gd name="T33" fmla="*/ 197 h 300"/>
                <a:gd name="T34" fmla="*/ 214 w 332"/>
                <a:gd name="T35" fmla="*/ 164 h 300"/>
                <a:gd name="T36" fmla="*/ 153 w 332"/>
                <a:gd name="T37" fmla="*/ 38 h 300"/>
                <a:gd name="T38" fmla="*/ 171 w 332"/>
                <a:gd name="T39" fmla="*/ 0 h 300"/>
                <a:gd name="T40" fmla="*/ 171 w 332"/>
                <a:gd name="T41" fmla="*/ 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2" h="300">
                  <a:moveTo>
                    <a:pt x="171" y="14"/>
                  </a:moveTo>
                  <a:cubicBezTo>
                    <a:pt x="171" y="51"/>
                    <a:pt x="234" y="92"/>
                    <a:pt x="234" y="134"/>
                  </a:cubicBezTo>
                  <a:cubicBezTo>
                    <a:pt x="234" y="134"/>
                    <a:pt x="234" y="138"/>
                    <a:pt x="232" y="143"/>
                  </a:cubicBezTo>
                  <a:cubicBezTo>
                    <a:pt x="291" y="155"/>
                    <a:pt x="332" y="183"/>
                    <a:pt x="332" y="217"/>
                  </a:cubicBezTo>
                  <a:cubicBezTo>
                    <a:pt x="332" y="262"/>
                    <a:pt x="258" y="300"/>
                    <a:pt x="166" y="300"/>
                  </a:cubicBezTo>
                  <a:cubicBezTo>
                    <a:pt x="166" y="300"/>
                    <a:pt x="165" y="300"/>
                    <a:pt x="165" y="300"/>
                  </a:cubicBezTo>
                  <a:cubicBezTo>
                    <a:pt x="74" y="300"/>
                    <a:pt x="0" y="264"/>
                    <a:pt x="0" y="219"/>
                  </a:cubicBezTo>
                  <a:cubicBezTo>
                    <a:pt x="0" y="185"/>
                    <a:pt x="45" y="158"/>
                    <a:pt x="99" y="143"/>
                  </a:cubicBezTo>
                  <a:cubicBezTo>
                    <a:pt x="99" y="162"/>
                    <a:pt x="161" y="221"/>
                    <a:pt x="163" y="245"/>
                  </a:cubicBezTo>
                  <a:cubicBezTo>
                    <a:pt x="163" y="245"/>
                    <a:pt x="163" y="247"/>
                    <a:pt x="163" y="249"/>
                  </a:cubicBezTo>
                  <a:cubicBezTo>
                    <a:pt x="163" y="250"/>
                    <a:pt x="163" y="251"/>
                    <a:pt x="163" y="253"/>
                  </a:cubicBezTo>
                  <a:cubicBezTo>
                    <a:pt x="176" y="246"/>
                    <a:pt x="176" y="224"/>
                    <a:pt x="176" y="224"/>
                  </a:cubicBezTo>
                  <a:cubicBezTo>
                    <a:pt x="176" y="172"/>
                    <a:pt x="116" y="149"/>
                    <a:pt x="116" y="98"/>
                  </a:cubicBezTo>
                  <a:cubicBezTo>
                    <a:pt x="116" y="79"/>
                    <a:pt x="125" y="64"/>
                    <a:pt x="134" y="60"/>
                  </a:cubicBezTo>
                  <a:cubicBezTo>
                    <a:pt x="134" y="74"/>
                    <a:pt x="134" y="74"/>
                    <a:pt x="134" y="74"/>
                  </a:cubicBezTo>
                  <a:cubicBezTo>
                    <a:pt x="134" y="111"/>
                    <a:pt x="199" y="152"/>
                    <a:pt x="199" y="186"/>
                  </a:cubicBezTo>
                  <a:cubicBezTo>
                    <a:pt x="199" y="197"/>
                    <a:pt x="199" y="197"/>
                    <a:pt x="199" y="197"/>
                  </a:cubicBezTo>
                  <a:cubicBezTo>
                    <a:pt x="214" y="191"/>
                    <a:pt x="214" y="164"/>
                    <a:pt x="214" y="164"/>
                  </a:cubicBezTo>
                  <a:cubicBezTo>
                    <a:pt x="214" y="117"/>
                    <a:pt x="153" y="91"/>
                    <a:pt x="153" y="38"/>
                  </a:cubicBezTo>
                  <a:cubicBezTo>
                    <a:pt x="153" y="19"/>
                    <a:pt x="163" y="4"/>
                    <a:pt x="171" y="0"/>
                  </a:cubicBezTo>
                  <a:cubicBezTo>
                    <a:pt x="171" y="14"/>
                    <a:pt x="171" y="14"/>
                    <a:pt x="171"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0" name="Freeform 7"/>
            <p:cNvSpPr>
              <a:spLocks/>
            </p:cNvSpPr>
            <p:nvPr/>
          </p:nvSpPr>
          <p:spPr bwMode="auto">
            <a:xfrm>
              <a:off x="7507695" y="6453705"/>
              <a:ext cx="152801" cy="253487"/>
            </a:xfrm>
            <a:custGeom>
              <a:avLst/>
              <a:gdLst>
                <a:gd name="T0" fmla="*/ 54 w 128"/>
                <a:gd name="T1" fmla="*/ 212 h 212"/>
                <a:gd name="T2" fmla="*/ 0 w 128"/>
                <a:gd name="T3" fmla="*/ 203 h 212"/>
                <a:gd name="T4" fmla="*/ 0 w 128"/>
                <a:gd name="T5" fmla="*/ 148 h 212"/>
                <a:gd name="T6" fmla="*/ 7 w 128"/>
                <a:gd name="T7" fmla="*/ 148 h 212"/>
                <a:gd name="T8" fmla="*/ 59 w 128"/>
                <a:gd name="T9" fmla="*/ 199 h 212"/>
                <a:gd name="T10" fmla="*/ 102 w 128"/>
                <a:gd name="T11" fmla="*/ 163 h 212"/>
                <a:gd name="T12" fmla="*/ 63 w 128"/>
                <a:gd name="T13" fmla="*/ 121 h 212"/>
                <a:gd name="T14" fmla="*/ 40 w 128"/>
                <a:gd name="T15" fmla="*/ 109 h 212"/>
                <a:gd name="T16" fmla="*/ 1 w 128"/>
                <a:gd name="T17" fmla="*/ 57 h 212"/>
                <a:gd name="T18" fmla="*/ 67 w 128"/>
                <a:gd name="T19" fmla="*/ 0 h 212"/>
                <a:gd name="T20" fmla="*/ 121 w 128"/>
                <a:gd name="T21" fmla="*/ 10 h 212"/>
                <a:gd name="T22" fmla="*/ 121 w 128"/>
                <a:gd name="T23" fmla="*/ 59 h 212"/>
                <a:gd name="T24" fmla="*/ 113 w 128"/>
                <a:gd name="T25" fmla="*/ 59 h 212"/>
                <a:gd name="T26" fmla="*/ 64 w 128"/>
                <a:gd name="T27" fmla="*/ 13 h 212"/>
                <a:gd name="T28" fmla="*/ 29 w 128"/>
                <a:gd name="T29" fmla="*/ 43 h 212"/>
                <a:gd name="T30" fmla="*/ 59 w 128"/>
                <a:gd name="T31" fmla="*/ 80 h 212"/>
                <a:gd name="T32" fmla="*/ 82 w 128"/>
                <a:gd name="T33" fmla="*/ 91 h 212"/>
                <a:gd name="T34" fmla="*/ 128 w 128"/>
                <a:gd name="T35" fmla="*/ 149 h 212"/>
                <a:gd name="T36" fmla="*/ 54 w 128"/>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12">
                  <a:moveTo>
                    <a:pt x="54" y="212"/>
                  </a:moveTo>
                  <a:cubicBezTo>
                    <a:pt x="23" y="212"/>
                    <a:pt x="0" y="203"/>
                    <a:pt x="0" y="203"/>
                  </a:cubicBezTo>
                  <a:cubicBezTo>
                    <a:pt x="0" y="148"/>
                    <a:pt x="0" y="148"/>
                    <a:pt x="0" y="148"/>
                  </a:cubicBezTo>
                  <a:cubicBezTo>
                    <a:pt x="7" y="148"/>
                    <a:pt x="7" y="148"/>
                    <a:pt x="7" y="148"/>
                  </a:cubicBezTo>
                  <a:cubicBezTo>
                    <a:pt x="11" y="177"/>
                    <a:pt x="34" y="199"/>
                    <a:pt x="59" y="199"/>
                  </a:cubicBezTo>
                  <a:cubicBezTo>
                    <a:pt x="84" y="199"/>
                    <a:pt x="102" y="185"/>
                    <a:pt x="102" y="163"/>
                  </a:cubicBezTo>
                  <a:cubicBezTo>
                    <a:pt x="102" y="139"/>
                    <a:pt x="78" y="129"/>
                    <a:pt x="63" y="121"/>
                  </a:cubicBezTo>
                  <a:cubicBezTo>
                    <a:pt x="40" y="109"/>
                    <a:pt x="40" y="109"/>
                    <a:pt x="40" y="109"/>
                  </a:cubicBezTo>
                  <a:cubicBezTo>
                    <a:pt x="18" y="99"/>
                    <a:pt x="1" y="81"/>
                    <a:pt x="1" y="57"/>
                  </a:cubicBezTo>
                  <a:cubicBezTo>
                    <a:pt x="1" y="26"/>
                    <a:pt x="24" y="0"/>
                    <a:pt x="67" y="0"/>
                  </a:cubicBezTo>
                  <a:cubicBezTo>
                    <a:pt x="97" y="0"/>
                    <a:pt x="121" y="10"/>
                    <a:pt x="121" y="10"/>
                  </a:cubicBezTo>
                  <a:cubicBezTo>
                    <a:pt x="121" y="59"/>
                    <a:pt x="121" y="59"/>
                    <a:pt x="121" y="59"/>
                  </a:cubicBezTo>
                  <a:cubicBezTo>
                    <a:pt x="113" y="59"/>
                    <a:pt x="113" y="59"/>
                    <a:pt x="113" y="59"/>
                  </a:cubicBezTo>
                  <a:cubicBezTo>
                    <a:pt x="108" y="33"/>
                    <a:pt x="94" y="13"/>
                    <a:pt x="64" y="13"/>
                  </a:cubicBezTo>
                  <a:cubicBezTo>
                    <a:pt x="42" y="13"/>
                    <a:pt x="29" y="28"/>
                    <a:pt x="29" y="43"/>
                  </a:cubicBezTo>
                  <a:cubicBezTo>
                    <a:pt x="29" y="63"/>
                    <a:pt x="43" y="72"/>
                    <a:pt x="59" y="80"/>
                  </a:cubicBezTo>
                  <a:cubicBezTo>
                    <a:pt x="82" y="91"/>
                    <a:pt x="82" y="91"/>
                    <a:pt x="82" y="91"/>
                  </a:cubicBezTo>
                  <a:cubicBezTo>
                    <a:pt x="103" y="102"/>
                    <a:pt x="128" y="119"/>
                    <a:pt x="128" y="149"/>
                  </a:cubicBezTo>
                  <a:cubicBezTo>
                    <a:pt x="128" y="187"/>
                    <a:pt x="102" y="212"/>
                    <a:pt x="54" y="2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1" name="Freeform 8"/>
            <p:cNvSpPr>
              <a:spLocks noEditPoints="1"/>
            </p:cNvSpPr>
            <p:nvPr/>
          </p:nvSpPr>
          <p:spPr bwMode="auto">
            <a:xfrm>
              <a:off x="7693889" y="6544778"/>
              <a:ext cx="147235"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2" name="Freeform 9"/>
            <p:cNvSpPr>
              <a:spLocks/>
            </p:cNvSpPr>
            <p:nvPr/>
          </p:nvSpPr>
          <p:spPr bwMode="auto">
            <a:xfrm>
              <a:off x="7851748" y="6544778"/>
              <a:ext cx="183158"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90 w 153"/>
                <a:gd name="T25" fmla="*/ 0 h 132"/>
                <a:gd name="T26" fmla="*/ 133 w 153"/>
                <a:gd name="T27" fmla="*/ 46 h 132"/>
                <a:gd name="T28" fmla="*/ 133 w 153"/>
                <a:gd name="T29" fmla="*/ 112 h 132"/>
                <a:gd name="T30" fmla="*/ 144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7"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90" y="0"/>
                  </a:cubicBezTo>
                  <a:cubicBezTo>
                    <a:pt x="119" y="0"/>
                    <a:pt x="133" y="21"/>
                    <a:pt x="133" y="46"/>
                  </a:cubicBezTo>
                  <a:cubicBezTo>
                    <a:pt x="133" y="112"/>
                    <a:pt x="133" y="112"/>
                    <a:pt x="133" y="112"/>
                  </a:cubicBezTo>
                  <a:cubicBezTo>
                    <a:pt x="133" y="117"/>
                    <a:pt x="138" y="122"/>
                    <a:pt x="144"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4"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3" name="Freeform 10"/>
            <p:cNvSpPr>
              <a:spLocks/>
            </p:cNvSpPr>
            <p:nvPr/>
          </p:nvSpPr>
          <p:spPr bwMode="auto">
            <a:xfrm>
              <a:off x="8046543" y="6506325"/>
              <a:ext cx="114853" cy="197325"/>
            </a:xfrm>
            <a:custGeom>
              <a:avLst/>
              <a:gdLst>
                <a:gd name="T0" fmla="*/ 91 w 96"/>
                <a:gd name="T1" fmla="*/ 49 h 165"/>
                <a:gd name="T2" fmla="*/ 50 w 96"/>
                <a:gd name="T3" fmla="*/ 49 h 165"/>
                <a:gd name="T4" fmla="*/ 50 w 96"/>
                <a:gd name="T5" fmla="*/ 121 h 165"/>
                <a:gd name="T6" fmla="*/ 70 w 96"/>
                <a:gd name="T7" fmla="*/ 146 h 165"/>
                <a:gd name="T8" fmla="*/ 91 w 96"/>
                <a:gd name="T9" fmla="*/ 141 h 165"/>
                <a:gd name="T10" fmla="*/ 94 w 96"/>
                <a:gd name="T11" fmla="*/ 148 h 165"/>
                <a:gd name="T12" fmla="*/ 68 w 96"/>
                <a:gd name="T13" fmla="*/ 164 h 165"/>
                <a:gd name="T14" fmla="*/ 60 w 96"/>
                <a:gd name="T15" fmla="*/ 165 h 165"/>
                <a:gd name="T16" fmla="*/ 21 w 96"/>
                <a:gd name="T17" fmla="*/ 119 h 165"/>
                <a:gd name="T18" fmla="*/ 21 w 96"/>
                <a:gd name="T19" fmla="*/ 49 h 165"/>
                <a:gd name="T20" fmla="*/ 0 w 96"/>
                <a:gd name="T21" fmla="*/ 49 h 165"/>
                <a:gd name="T22" fmla="*/ 0 w 96"/>
                <a:gd name="T23" fmla="*/ 42 h 165"/>
                <a:gd name="T24" fmla="*/ 44 w 96"/>
                <a:gd name="T25" fmla="*/ 0 h 165"/>
                <a:gd name="T26" fmla="*/ 50 w 96"/>
                <a:gd name="T27" fmla="*/ 0 h 165"/>
                <a:gd name="T28" fmla="*/ 50 w 96"/>
                <a:gd name="T29" fmla="*/ 37 h 165"/>
                <a:gd name="T30" fmla="*/ 96 w 96"/>
                <a:gd name="T31" fmla="*/ 37 h 165"/>
                <a:gd name="T32" fmla="*/ 91 w 96"/>
                <a:gd name="T33" fmla="*/ 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5">
                  <a:moveTo>
                    <a:pt x="91" y="49"/>
                  </a:moveTo>
                  <a:cubicBezTo>
                    <a:pt x="50" y="49"/>
                    <a:pt x="50" y="49"/>
                    <a:pt x="50" y="49"/>
                  </a:cubicBezTo>
                  <a:cubicBezTo>
                    <a:pt x="50" y="121"/>
                    <a:pt x="50" y="121"/>
                    <a:pt x="50" y="121"/>
                  </a:cubicBezTo>
                  <a:cubicBezTo>
                    <a:pt x="50" y="137"/>
                    <a:pt x="58" y="146"/>
                    <a:pt x="70" y="146"/>
                  </a:cubicBezTo>
                  <a:cubicBezTo>
                    <a:pt x="75" y="146"/>
                    <a:pt x="83" y="145"/>
                    <a:pt x="91" y="141"/>
                  </a:cubicBezTo>
                  <a:cubicBezTo>
                    <a:pt x="94" y="148"/>
                    <a:pt x="94" y="148"/>
                    <a:pt x="94" y="148"/>
                  </a:cubicBezTo>
                  <a:cubicBezTo>
                    <a:pt x="68" y="164"/>
                    <a:pt x="68" y="164"/>
                    <a:pt x="68" y="164"/>
                  </a:cubicBezTo>
                  <a:cubicBezTo>
                    <a:pt x="68" y="164"/>
                    <a:pt x="62" y="165"/>
                    <a:pt x="60" y="165"/>
                  </a:cubicBezTo>
                  <a:cubicBezTo>
                    <a:pt x="35" y="165"/>
                    <a:pt x="21" y="150"/>
                    <a:pt x="21" y="119"/>
                  </a:cubicBezTo>
                  <a:cubicBezTo>
                    <a:pt x="21" y="49"/>
                    <a:pt x="21" y="49"/>
                    <a:pt x="21" y="49"/>
                  </a:cubicBezTo>
                  <a:cubicBezTo>
                    <a:pt x="0" y="49"/>
                    <a:pt x="0" y="49"/>
                    <a:pt x="0" y="49"/>
                  </a:cubicBezTo>
                  <a:cubicBezTo>
                    <a:pt x="0" y="42"/>
                    <a:pt x="0" y="42"/>
                    <a:pt x="0" y="42"/>
                  </a:cubicBezTo>
                  <a:cubicBezTo>
                    <a:pt x="0" y="42"/>
                    <a:pt x="32" y="30"/>
                    <a:pt x="44" y="0"/>
                  </a:cubicBezTo>
                  <a:cubicBezTo>
                    <a:pt x="50" y="0"/>
                    <a:pt x="50" y="0"/>
                    <a:pt x="50" y="0"/>
                  </a:cubicBezTo>
                  <a:cubicBezTo>
                    <a:pt x="50" y="37"/>
                    <a:pt x="50" y="37"/>
                    <a:pt x="50" y="37"/>
                  </a:cubicBezTo>
                  <a:cubicBezTo>
                    <a:pt x="96" y="37"/>
                    <a:pt x="96" y="37"/>
                    <a:pt x="96" y="37"/>
                  </a:cubicBezTo>
                  <a:cubicBezTo>
                    <a:pt x="91" y="49"/>
                    <a:pt x="91" y="49"/>
                    <a:pt x="9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4" name="Freeform 11"/>
            <p:cNvSpPr>
              <a:spLocks noEditPoints="1"/>
            </p:cNvSpPr>
            <p:nvPr/>
          </p:nvSpPr>
          <p:spPr bwMode="auto">
            <a:xfrm>
              <a:off x="8174551" y="6544778"/>
              <a:ext cx="146729"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5" name="Freeform 12"/>
            <p:cNvSpPr>
              <a:spLocks/>
            </p:cNvSpPr>
            <p:nvPr/>
          </p:nvSpPr>
          <p:spPr bwMode="auto">
            <a:xfrm>
              <a:off x="8332411" y="6544778"/>
              <a:ext cx="182652"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89 w 153"/>
                <a:gd name="T25" fmla="*/ 0 h 132"/>
                <a:gd name="T26" fmla="*/ 133 w 153"/>
                <a:gd name="T27" fmla="*/ 46 h 132"/>
                <a:gd name="T28" fmla="*/ 133 w 153"/>
                <a:gd name="T29" fmla="*/ 112 h 132"/>
                <a:gd name="T30" fmla="*/ 143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6"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89" y="0"/>
                  </a:cubicBezTo>
                  <a:cubicBezTo>
                    <a:pt x="119" y="0"/>
                    <a:pt x="133" y="21"/>
                    <a:pt x="133" y="46"/>
                  </a:cubicBezTo>
                  <a:cubicBezTo>
                    <a:pt x="133" y="112"/>
                    <a:pt x="133" y="112"/>
                    <a:pt x="133" y="112"/>
                  </a:cubicBezTo>
                  <a:cubicBezTo>
                    <a:pt x="133" y="117"/>
                    <a:pt x="138" y="122"/>
                    <a:pt x="143"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3"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6" name="Freeform 13"/>
            <p:cNvSpPr>
              <a:spLocks noEditPoints="1"/>
            </p:cNvSpPr>
            <p:nvPr/>
          </p:nvSpPr>
          <p:spPr bwMode="auto">
            <a:xfrm>
              <a:off x="8531760" y="6430937"/>
              <a:ext cx="181640" cy="274231"/>
            </a:xfrm>
            <a:custGeom>
              <a:avLst/>
              <a:gdLst>
                <a:gd name="T0" fmla="*/ 60 w 152"/>
                <a:gd name="T1" fmla="*/ 229 h 229"/>
                <a:gd name="T2" fmla="*/ 0 w 152"/>
                <a:gd name="T3" fmla="*/ 165 h 229"/>
                <a:gd name="T4" fmla="*/ 70 w 152"/>
                <a:gd name="T5" fmla="*/ 95 h 229"/>
                <a:gd name="T6" fmla="*/ 100 w 152"/>
                <a:gd name="T7" fmla="*/ 100 h 229"/>
                <a:gd name="T8" fmla="*/ 100 w 152"/>
                <a:gd name="T9" fmla="*/ 34 h 229"/>
                <a:gd name="T10" fmla="*/ 91 w 152"/>
                <a:gd name="T11" fmla="*/ 25 h 229"/>
                <a:gd name="T12" fmla="*/ 83 w 152"/>
                <a:gd name="T13" fmla="*/ 26 h 229"/>
                <a:gd name="T14" fmla="*/ 77 w 152"/>
                <a:gd name="T15" fmla="*/ 28 h 229"/>
                <a:gd name="T16" fmla="*/ 77 w 152"/>
                <a:gd name="T17" fmla="*/ 20 h 229"/>
                <a:gd name="T18" fmla="*/ 123 w 152"/>
                <a:gd name="T19" fmla="*/ 0 h 229"/>
                <a:gd name="T20" fmla="*/ 129 w 152"/>
                <a:gd name="T21" fmla="*/ 0 h 229"/>
                <a:gd name="T22" fmla="*/ 129 w 152"/>
                <a:gd name="T23" fmla="*/ 192 h 229"/>
                <a:gd name="T24" fmla="*/ 138 w 152"/>
                <a:gd name="T25" fmla="*/ 209 h 229"/>
                <a:gd name="T26" fmla="*/ 145 w 152"/>
                <a:gd name="T27" fmla="*/ 208 h 229"/>
                <a:gd name="T28" fmla="*/ 152 w 152"/>
                <a:gd name="T29" fmla="*/ 206 h 229"/>
                <a:gd name="T30" fmla="*/ 152 w 152"/>
                <a:gd name="T31" fmla="*/ 214 h 229"/>
                <a:gd name="T32" fmla="*/ 112 w 152"/>
                <a:gd name="T33" fmla="*/ 229 h 229"/>
                <a:gd name="T34" fmla="*/ 101 w 152"/>
                <a:gd name="T35" fmla="*/ 210 h 229"/>
                <a:gd name="T36" fmla="*/ 60 w 152"/>
                <a:gd name="T37" fmla="*/ 229 h 229"/>
                <a:gd name="T38" fmla="*/ 73 w 152"/>
                <a:gd name="T39" fmla="*/ 107 h 229"/>
                <a:gd name="T40" fmla="*/ 31 w 152"/>
                <a:gd name="T41" fmla="*/ 159 h 229"/>
                <a:gd name="T42" fmla="*/ 73 w 152"/>
                <a:gd name="T43" fmla="*/ 211 h 229"/>
                <a:gd name="T44" fmla="*/ 100 w 152"/>
                <a:gd name="T45" fmla="*/ 198 h 229"/>
                <a:gd name="T46" fmla="*/ 100 w 152"/>
                <a:gd name="T47" fmla="*/ 122 h 229"/>
                <a:gd name="T48" fmla="*/ 73 w 152"/>
                <a:gd name="T49" fmla="*/ 1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229">
                  <a:moveTo>
                    <a:pt x="60" y="229"/>
                  </a:moveTo>
                  <a:cubicBezTo>
                    <a:pt x="33" y="229"/>
                    <a:pt x="0" y="209"/>
                    <a:pt x="0" y="165"/>
                  </a:cubicBezTo>
                  <a:cubicBezTo>
                    <a:pt x="0" y="126"/>
                    <a:pt x="30" y="95"/>
                    <a:pt x="70" y="95"/>
                  </a:cubicBezTo>
                  <a:cubicBezTo>
                    <a:pt x="83" y="95"/>
                    <a:pt x="93" y="97"/>
                    <a:pt x="100" y="100"/>
                  </a:cubicBezTo>
                  <a:cubicBezTo>
                    <a:pt x="100" y="34"/>
                    <a:pt x="100" y="34"/>
                    <a:pt x="100" y="34"/>
                  </a:cubicBezTo>
                  <a:cubicBezTo>
                    <a:pt x="100" y="27"/>
                    <a:pt x="96" y="25"/>
                    <a:pt x="91" y="25"/>
                  </a:cubicBezTo>
                  <a:cubicBezTo>
                    <a:pt x="89" y="25"/>
                    <a:pt x="86" y="25"/>
                    <a:pt x="83" y="26"/>
                  </a:cubicBezTo>
                  <a:cubicBezTo>
                    <a:pt x="77" y="28"/>
                    <a:pt x="77" y="28"/>
                    <a:pt x="77" y="28"/>
                  </a:cubicBezTo>
                  <a:cubicBezTo>
                    <a:pt x="77" y="20"/>
                    <a:pt x="77" y="20"/>
                    <a:pt x="77" y="20"/>
                  </a:cubicBezTo>
                  <a:cubicBezTo>
                    <a:pt x="123" y="0"/>
                    <a:pt x="123" y="0"/>
                    <a:pt x="123" y="0"/>
                  </a:cubicBezTo>
                  <a:cubicBezTo>
                    <a:pt x="129" y="0"/>
                    <a:pt x="129" y="0"/>
                    <a:pt x="129" y="0"/>
                  </a:cubicBezTo>
                  <a:cubicBezTo>
                    <a:pt x="129" y="192"/>
                    <a:pt x="129" y="192"/>
                    <a:pt x="129" y="192"/>
                  </a:cubicBezTo>
                  <a:cubicBezTo>
                    <a:pt x="129" y="203"/>
                    <a:pt x="131" y="209"/>
                    <a:pt x="138" y="209"/>
                  </a:cubicBezTo>
                  <a:cubicBezTo>
                    <a:pt x="141" y="209"/>
                    <a:pt x="142" y="209"/>
                    <a:pt x="145" y="208"/>
                  </a:cubicBezTo>
                  <a:cubicBezTo>
                    <a:pt x="152" y="206"/>
                    <a:pt x="152" y="206"/>
                    <a:pt x="152" y="206"/>
                  </a:cubicBezTo>
                  <a:cubicBezTo>
                    <a:pt x="152" y="214"/>
                    <a:pt x="152" y="214"/>
                    <a:pt x="152" y="214"/>
                  </a:cubicBezTo>
                  <a:cubicBezTo>
                    <a:pt x="112" y="229"/>
                    <a:pt x="112" y="229"/>
                    <a:pt x="112" y="229"/>
                  </a:cubicBezTo>
                  <a:cubicBezTo>
                    <a:pt x="105" y="225"/>
                    <a:pt x="102" y="217"/>
                    <a:pt x="101" y="210"/>
                  </a:cubicBezTo>
                  <a:cubicBezTo>
                    <a:pt x="93" y="218"/>
                    <a:pt x="80" y="229"/>
                    <a:pt x="60" y="229"/>
                  </a:cubicBezTo>
                  <a:close/>
                  <a:moveTo>
                    <a:pt x="73" y="107"/>
                  </a:moveTo>
                  <a:cubicBezTo>
                    <a:pt x="52" y="107"/>
                    <a:pt x="31" y="120"/>
                    <a:pt x="31" y="159"/>
                  </a:cubicBezTo>
                  <a:cubicBezTo>
                    <a:pt x="31" y="192"/>
                    <a:pt x="47" y="211"/>
                    <a:pt x="73" y="211"/>
                  </a:cubicBezTo>
                  <a:cubicBezTo>
                    <a:pt x="88" y="211"/>
                    <a:pt x="98" y="202"/>
                    <a:pt x="100" y="198"/>
                  </a:cubicBezTo>
                  <a:cubicBezTo>
                    <a:pt x="100" y="122"/>
                    <a:pt x="100" y="122"/>
                    <a:pt x="100" y="122"/>
                  </a:cubicBezTo>
                  <a:cubicBezTo>
                    <a:pt x="96" y="113"/>
                    <a:pt x="85" y="107"/>
                    <a:pt x="73"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7" name="Freeform 14"/>
            <p:cNvSpPr>
              <a:spLocks noEditPoints="1"/>
            </p:cNvSpPr>
            <p:nvPr/>
          </p:nvSpPr>
          <p:spPr bwMode="auto">
            <a:xfrm>
              <a:off x="8729085" y="6544778"/>
              <a:ext cx="143187" cy="160390"/>
            </a:xfrm>
            <a:custGeom>
              <a:avLst/>
              <a:gdLst>
                <a:gd name="T0" fmla="*/ 30 w 120"/>
                <a:gd name="T1" fmla="*/ 57 h 134"/>
                <a:gd name="T2" fmla="*/ 30 w 120"/>
                <a:gd name="T3" fmla="*/ 58 h 134"/>
                <a:gd name="T4" fmla="*/ 79 w 120"/>
                <a:gd name="T5" fmla="*/ 116 h 134"/>
                <a:gd name="T6" fmla="*/ 116 w 120"/>
                <a:gd name="T7" fmla="*/ 103 h 134"/>
                <a:gd name="T8" fmla="*/ 116 w 120"/>
                <a:gd name="T9" fmla="*/ 115 h 134"/>
                <a:gd name="T10" fmla="*/ 65 w 120"/>
                <a:gd name="T11" fmla="*/ 134 h 134"/>
                <a:gd name="T12" fmla="*/ 0 w 120"/>
                <a:gd name="T13" fmla="*/ 68 h 134"/>
                <a:gd name="T14" fmla="*/ 65 w 120"/>
                <a:gd name="T15" fmla="*/ 0 h 134"/>
                <a:gd name="T16" fmla="*/ 120 w 120"/>
                <a:gd name="T17" fmla="*/ 53 h 134"/>
                <a:gd name="T18" fmla="*/ 120 w 120"/>
                <a:gd name="T19" fmla="*/ 57 h 134"/>
                <a:gd name="T20" fmla="*/ 30 w 120"/>
                <a:gd name="T21" fmla="*/ 57 h 134"/>
                <a:gd name="T22" fmla="*/ 89 w 120"/>
                <a:gd name="T23" fmla="*/ 45 h 134"/>
                <a:gd name="T24" fmla="*/ 89 w 120"/>
                <a:gd name="T25" fmla="*/ 44 h 134"/>
                <a:gd name="T26" fmla="*/ 63 w 120"/>
                <a:gd name="T27" fmla="*/ 12 h 134"/>
                <a:gd name="T28" fmla="*/ 31 w 120"/>
                <a:gd name="T29" fmla="*/ 45 h 134"/>
                <a:gd name="T30" fmla="*/ 89 w 120"/>
                <a:gd name="T3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34">
                  <a:moveTo>
                    <a:pt x="30" y="57"/>
                  </a:moveTo>
                  <a:cubicBezTo>
                    <a:pt x="30" y="58"/>
                    <a:pt x="30" y="58"/>
                    <a:pt x="30" y="58"/>
                  </a:cubicBezTo>
                  <a:cubicBezTo>
                    <a:pt x="29" y="97"/>
                    <a:pt x="52" y="116"/>
                    <a:pt x="79" y="116"/>
                  </a:cubicBezTo>
                  <a:cubicBezTo>
                    <a:pt x="93" y="116"/>
                    <a:pt x="106" y="111"/>
                    <a:pt x="116" y="103"/>
                  </a:cubicBezTo>
                  <a:cubicBezTo>
                    <a:pt x="116" y="115"/>
                    <a:pt x="116" y="115"/>
                    <a:pt x="116" y="115"/>
                  </a:cubicBezTo>
                  <a:cubicBezTo>
                    <a:pt x="104" y="125"/>
                    <a:pt x="87" y="134"/>
                    <a:pt x="65" y="134"/>
                  </a:cubicBezTo>
                  <a:cubicBezTo>
                    <a:pt x="20" y="134"/>
                    <a:pt x="0" y="101"/>
                    <a:pt x="0" y="68"/>
                  </a:cubicBezTo>
                  <a:cubicBezTo>
                    <a:pt x="0" y="31"/>
                    <a:pt x="28" y="0"/>
                    <a:pt x="65" y="0"/>
                  </a:cubicBezTo>
                  <a:cubicBezTo>
                    <a:pt x="96" y="0"/>
                    <a:pt x="120" y="21"/>
                    <a:pt x="120" y="53"/>
                  </a:cubicBezTo>
                  <a:cubicBezTo>
                    <a:pt x="120" y="57"/>
                    <a:pt x="120" y="57"/>
                    <a:pt x="120" y="57"/>
                  </a:cubicBezTo>
                  <a:cubicBezTo>
                    <a:pt x="30" y="57"/>
                    <a:pt x="30" y="57"/>
                    <a:pt x="30" y="57"/>
                  </a:cubicBezTo>
                  <a:close/>
                  <a:moveTo>
                    <a:pt x="89" y="45"/>
                  </a:moveTo>
                  <a:cubicBezTo>
                    <a:pt x="89" y="44"/>
                    <a:pt x="89" y="44"/>
                    <a:pt x="89" y="44"/>
                  </a:cubicBezTo>
                  <a:cubicBezTo>
                    <a:pt x="89" y="22"/>
                    <a:pt x="77" y="12"/>
                    <a:pt x="63" y="12"/>
                  </a:cubicBezTo>
                  <a:cubicBezTo>
                    <a:pt x="46" y="12"/>
                    <a:pt x="34" y="23"/>
                    <a:pt x="31" y="45"/>
                  </a:cubicBezTo>
                  <a:cubicBezTo>
                    <a:pt x="89" y="45"/>
                    <a:pt x="89" y="45"/>
                    <a:pt x="89"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8" name="Freeform 15"/>
            <p:cNvSpPr>
              <a:spLocks/>
            </p:cNvSpPr>
            <p:nvPr/>
          </p:nvSpPr>
          <p:spPr bwMode="auto">
            <a:xfrm>
              <a:off x="8893016" y="6543766"/>
              <a:ext cx="117889" cy="158872"/>
            </a:xfrm>
            <a:custGeom>
              <a:avLst/>
              <a:gdLst>
                <a:gd name="T0" fmla="*/ 0 w 99"/>
                <a:gd name="T1" fmla="*/ 133 h 133"/>
                <a:gd name="T2" fmla="*/ 0 w 99"/>
                <a:gd name="T3" fmla="*/ 126 h 133"/>
                <a:gd name="T4" fmla="*/ 9 w 99"/>
                <a:gd name="T5" fmla="*/ 124 h 133"/>
                <a:gd name="T6" fmla="*/ 19 w 99"/>
                <a:gd name="T7" fmla="*/ 113 h 133"/>
                <a:gd name="T8" fmla="*/ 19 w 99"/>
                <a:gd name="T9" fmla="*/ 35 h 133"/>
                <a:gd name="T10" fmla="*/ 10 w 99"/>
                <a:gd name="T11" fmla="*/ 25 h 133"/>
                <a:gd name="T12" fmla="*/ 4 w 99"/>
                <a:gd name="T13" fmla="*/ 26 h 133"/>
                <a:gd name="T14" fmla="*/ 0 w 99"/>
                <a:gd name="T15" fmla="*/ 27 h 133"/>
                <a:gd name="T16" fmla="*/ 0 w 99"/>
                <a:gd name="T17" fmla="*/ 19 h 133"/>
                <a:gd name="T18" fmla="*/ 41 w 99"/>
                <a:gd name="T19" fmla="*/ 1 h 133"/>
                <a:gd name="T20" fmla="*/ 47 w 99"/>
                <a:gd name="T21" fmla="*/ 1 h 133"/>
                <a:gd name="T22" fmla="*/ 47 w 99"/>
                <a:gd name="T23" fmla="*/ 29 h 133"/>
                <a:gd name="T24" fmla="*/ 84 w 99"/>
                <a:gd name="T25" fmla="*/ 0 h 133"/>
                <a:gd name="T26" fmla="*/ 99 w 99"/>
                <a:gd name="T27" fmla="*/ 3 h 133"/>
                <a:gd name="T28" fmla="*/ 99 w 99"/>
                <a:gd name="T29" fmla="*/ 34 h 133"/>
                <a:gd name="T30" fmla="*/ 93 w 99"/>
                <a:gd name="T31" fmla="*/ 34 h 133"/>
                <a:gd name="T32" fmla="*/ 77 w 99"/>
                <a:gd name="T33" fmla="*/ 22 h 133"/>
                <a:gd name="T34" fmla="*/ 48 w 99"/>
                <a:gd name="T35" fmla="*/ 41 h 133"/>
                <a:gd name="T36" fmla="*/ 48 w 99"/>
                <a:gd name="T37" fmla="*/ 113 h 133"/>
                <a:gd name="T38" fmla="*/ 60 w 99"/>
                <a:gd name="T39" fmla="*/ 124 h 133"/>
                <a:gd name="T40" fmla="*/ 74 w 99"/>
                <a:gd name="T41" fmla="*/ 126 h 133"/>
                <a:gd name="T42" fmla="*/ 74 w 99"/>
                <a:gd name="T43" fmla="*/ 133 h 133"/>
                <a:gd name="T44" fmla="*/ 0 w 99"/>
                <a:gd name="T4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3">
                  <a:moveTo>
                    <a:pt x="0" y="133"/>
                  </a:moveTo>
                  <a:cubicBezTo>
                    <a:pt x="0" y="126"/>
                    <a:pt x="0" y="126"/>
                    <a:pt x="0" y="126"/>
                  </a:cubicBezTo>
                  <a:cubicBezTo>
                    <a:pt x="9" y="124"/>
                    <a:pt x="9" y="124"/>
                    <a:pt x="9" y="124"/>
                  </a:cubicBezTo>
                  <a:cubicBezTo>
                    <a:pt x="15" y="123"/>
                    <a:pt x="19" y="118"/>
                    <a:pt x="19" y="113"/>
                  </a:cubicBezTo>
                  <a:cubicBezTo>
                    <a:pt x="19" y="35"/>
                    <a:pt x="19" y="35"/>
                    <a:pt x="19" y="35"/>
                  </a:cubicBezTo>
                  <a:cubicBezTo>
                    <a:pt x="19" y="28"/>
                    <a:pt x="16" y="25"/>
                    <a:pt x="10" y="25"/>
                  </a:cubicBezTo>
                  <a:cubicBezTo>
                    <a:pt x="8" y="25"/>
                    <a:pt x="6" y="25"/>
                    <a:pt x="4" y="26"/>
                  </a:cubicBezTo>
                  <a:cubicBezTo>
                    <a:pt x="0" y="27"/>
                    <a:pt x="0" y="27"/>
                    <a:pt x="0" y="27"/>
                  </a:cubicBezTo>
                  <a:cubicBezTo>
                    <a:pt x="0" y="19"/>
                    <a:pt x="0" y="19"/>
                    <a:pt x="0" y="19"/>
                  </a:cubicBezTo>
                  <a:cubicBezTo>
                    <a:pt x="41" y="1"/>
                    <a:pt x="41" y="1"/>
                    <a:pt x="41" y="1"/>
                  </a:cubicBezTo>
                  <a:cubicBezTo>
                    <a:pt x="47" y="1"/>
                    <a:pt x="47" y="1"/>
                    <a:pt x="47" y="1"/>
                  </a:cubicBezTo>
                  <a:cubicBezTo>
                    <a:pt x="47" y="29"/>
                    <a:pt x="47" y="29"/>
                    <a:pt x="47" y="29"/>
                  </a:cubicBezTo>
                  <a:cubicBezTo>
                    <a:pt x="58" y="9"/>
                    <a:pt x="70" y="0"/>
                    <a:pt x="84" y="0"/>
                  </a:cubicBezTo>
                  <a:cubicBezTo>
                    <a:pt x="96" y="0"/>
                    <a:pt x="99" y="3"/>
                    <a:pt x="99" y="3"/>
                  </a:cubicBezTo>
                  <a:cubicBezTo>
                    <a:pt x="99" y="34"/>
                    <a:pt x="99" y="34"/>
                    <a:pt x="99" y="34"/>
                  </a:cubicBezTo>
                  <a:cubicBezTo>
                    <a:pt x="93" y="34"/>
                    <a:pt x="93" y="34"/>
                    <a:pt x="93" y="34"/>
                  </a:cubicBezTo>
                  <a:cubicBezTo>
                    <a:pt x="92" y="26"/>
                    <a:pt x="86" y="22"/>
                    <a:pt x="77" y="22"/>
                  </a:cubicBezTo>
                  <a:cubicBezTo>
                    <a:pt x="68" y="22"/>
                    <a:pt x="56" y="24"/>
                    <a:pt x="48" y="41"/>
                  </a:cubicBezTo>
                  <a:cubicBezTo>
                    <a:pt x="48" y="113"/>
                    <a:pt x="48" y="113"/>
                    <a:pt x="48" y="113"/>
                  </a:cubicBezTo>
                  <a:cubicBezTo>
                    <a:pt x="48" y="118"/>
                    <a:pt x="54" y="123"/>
                    <a:pt x="60" y="124"/>
                  </a:cubicBezTo>
                  <a:cubicBezTo>
                    <a:pt x="74" y="126"/>
                    <a:pt x="74" y="126"/>
                    <a:pt x="74" y="126"/>
                  </a:cubicBezTo>
                  <a:cubicBezTo>
                    <a:pt x="74" y="133"/>
                    <a:pt x="74" y="133"/>
                    <a:pt x="74" y="133"/>
                  </a:cubicBezTo>
                  <a:cubicBezTo>
                    <a:pt x="0" y="133"/>
                    <a:pt x="0" y="133"/>
                    <a:pt x="0"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grpSp>
      <p:pic>
        <p:nvPicPr>
          <p:cNvPr id="20" name="Picture 2"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20" y="-3175"/>
            <a:ext cx="9186863"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181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709793" y="225485"/>
            <a:ext cx="7361766" cy="182563"/>
          </a:xfrm>
          <a:prstGeom prst="rect">
            <a:avLst/>
          </a:prstGeom>
          <a:noFill/>
          <a:ln>
            <a:noFill/>
          </a:ln>
          <a:effectLst/>
          <a:extLst>
            <a:ext uri="{909E8E84-426E-40DD-AFC4-6F175D3DCCD1}">
              <a14:hiddenFill xmlns:a14="http://schemas.microsoft.com/office/drawing/2010/main">
                <a:solidFill>
                  <a:srgbClr val="FF0303"/>
                </a:solidFill>
              </a14:hiddenFill>
            </a:ext>
            <a:ext uri="{91240B29-F687-4F45-9708-019B960494DF}">
              <a14:hiddenLine xmlns:a14="http://schemas.microsoft.com/office/drawing/2010/main" w="19050" algn="ctr">
                <a:solidFill>
                  <a:srgbClr val="FF0303"/>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fontAlgn="base" hangingPunct="1">
              <a:spcBef>
                <a:spcPct val="0"/>
              </a:spcBef>
              <a:spcAft>
                <a:spcPct val="0"/>
              </a:spcAft>
              <a:buSzPct val="65000"/>
              <a:buFont typeface="Wingdings" pitchFamily="2" charset="2"/>
              <a:buNone/>
              <a:defRPr/>
            </a:pPr>
            <a:endParaRPr lang="es-ES" altLang="es-ES" sz="2800" b="0" dirty="0" smtClean="0">
              <a:solidFill>
                <a:srgbClr val="000000"/>
              </a:solidFill>
            </a:endParaRPr>
          </a:p>
        </p:txBody>
      </p:sp>
      <p:sp>
        <p:nvSpPr>
          <p:cNvPr id="3" name="2 Marcador de contenido"/>
          <p:cNvSpPr>
            <a:spLocks noGrp="1"/>
          </p:cNvSpPr>
          <p:nvPr>
            <p:ph idx="1"/>
          </p:nvPr>
        </p:nvSpPr>
        <p:spPr>
          <a:xfrm>
            <a:off x="457200" y="1600207"/>
            <a:ext cx="8229600" cy="4525963"/>
          </a:xfrm>
          <a:prstGeom prst="rect">
            <a:avLst/>
          </a:prstGeom>
        </p:spPr>
        <p:txBody>
          <a:bodyPr lIns="91435" tIns="45718" rIns="91435" bIns="45718"/>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10" name="Rectangle 2"/>
          <p:cNvSpPr>
            <a:spLocks noGrp="1" noChangeArrowheads="1"/>
          </p:cNvSpPr>
          <p:nvPr>
            <p:ph type="title"/>
          </p:nvPr>
        </p:nvSpPr>
        <p:spPr>
          <a:xfrm>
            <a:off x="635563" y="548803"/>
            <a:ext cx="8229600" cy="300037"/>
          </a:xfrm>
          <a:prstGeom prst="rect">
            <a:avLst/>
          </a:prstGeom>
        </p:spPr>
        <p:txBody>
          <a:bodyPr/>
          <a:lstStyle/>
          <a:p>
            <a:endParaRPr lang="es-ES_tradnl" altLang="es-ES" dirty="0" smtClean="0"/>
          </a:p>
        </p:txBody>
      </p:sp>
      <p:sp>
        <p:nvSpPr>
          <p:cNvPr id="6" name="Rectangle 4"/>
          <p:cNvSpPr>
            <a:spLocks noGrp="1" noChangeArrowheads="1"/>
          </p:cNvSpPr>
          <p:nvPr>
            <p:ph type="ftr" sz="quarter" idx="10"/>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US" sz="1400" dirty="0">
              <a:solidFill>
                <a:srgbClr val="FFFFFF"/>
              </a:solidFill>
            </a:endParaRPr>
          </a:p>
        </p:txBody>
      </p:sp>
    </p:spTree>
    <p:extLst>
      <p:ext uri="{BB962C8B-B14F-4D97-AF65-F5344CB8AC3E}">
        <p14:creationId xmlns:p14="http://schemas.microsoft.com/office/powerpoint/2010/main" val="954163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6">
            <a:lum/>
          </a:blip>
          <a:srcRect/>
          <a:stretch>
            <a:fillRect t="-6000" b="-6000"/>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0" y="-1"/>
            <a:ext cx="9144117" cy="6212527"/>
          </a:xfrm>
          <a:prstGeom prst="rect">
            <a:avLst/>
          </a:prstGeom>
          <a:solidFill>
            <a:schemeClr val="bg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a:solidFill>
                <a:srgbClr val="000000"/>
              </a:solidFill>
            </a:endParaRPr>
          </a:p>
        </p:txBody>
      </p:sp>
      <p:sp>
        <p:nvSpPr>
          <p:cNvPr id="113667" name="Rectangle 3"/>
          <p:cNvSpPr>
            <a:spLocks noGrp="1" noChangeArrowheads="1"/>
          </p:cNvSpPr>
          <p:nvPr>
            <p:ph type="body" idx="1"/>
          </p:nvPr>
        </p:nvSpPr>
        <p:spPr bwMode="auto">
          <a:xfrm>
            <a:off x="251178" y="1196975"/>
            <a:ext cx="8438444"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p:txBody>
      </p:sp>
      <p:sp>
        <p:nvSpPr>
          <p:cNvPr id="9434118" name="Rectangle 6"/>
          <p:cNvSpPr>
            <a:spLocks noChangeArrowheads="1"/>
          </p:cNvSpPr>
          <p:nvPr/>
        </p:nvSpPr>
        <p:spPr bwMode="auto">
          <a:xfrm>
            <a:off x="8101190" y="131763"/>
            <a:ext cx="869244"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s-ES_tradnl" sz="1500" b="1">
                <a:solidFill>
                  <a:srgbClr val="FF0000"/>
                </a:solidFill>
              </a:rPr>
              <a:pPr algn="r" eaLnBrk="0" fontAlgn="base" hangingPunct="0">
                <a:spcBef>
                  <a:spcPct val="0"/>
                </a:spcBef>
                <a:spcAft>
                  <a:spcPct val="0"/>
                </a:spcAft>
                <a:defRPr/>
              </a:pPr>
              <a:t>‹#›</a:t>
            </a:fld>
            <a:endParaRPr lang="es-ES_tradnl" sz="1500" b="1" dirty="0">
              <a:solidFill>
                <a:srgbClr val="FF0000"/>
              </a:solidFill>
            </a:endParaRPr>
          </a:p>
        </p:txBody>
      </p:sp>
      <p:sp>
        <p:nvSpPr>
          <p:cNvPr id="113670" name="Rectangle 8"/>
          <p:cNvSpPr>
            <a:spLocks noGrp="1" noChangeArrowheads="1"/>
          </p:cNvSpPr>
          <p:nvPr>
            <p:ph type="title"/>
          </p:nvPr>
        </p:nvSpPr>
        <p:spPr bwMode="auto">
          <a:xfrm>
            <a:off x="251178" y="260354"/>
            <a:ext cx="8437034"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Clic para editar estilo título patrón</a:t>
            </a:r>
          </a:p>
        </p:txBody>
      </p:sp>
      <p:pic>
        <p:nvPicPr>
          <p:cNvPr id="7" name="Picture 7" descr="A-Santander-negativo_RGB [Convertido]"/>
          <p:cNvPicPr>
            <a:picLocks noChangeAspect="1" noChangeArrowheads="1"/>
          </p:cNvPicPr>
          <p:nvPr userDrawn="1"/>
        </p:nvPicPr>
        <p:blipFill>
          <a:blip r:embed="rId7" cstate="print"/>
          <a:srcRect/>
          <a:stretch>
            <a:fillRect/>
          </a:stretch>
        </p:blipFill>
        <p:spPr bwMode="auto">
          <a:xfrm>
            <a:off x="6975254" y="6212554"/>
            <a:ext cx="2168877" cy="631825"/>
          </a:xfrm>
          <a:prstGeom prst="rect">
            <a:avLst/>
          </a:prstGeom>
          <a:noFill/>
          <a:ln w="9525">
            <a:noFill/>
            <a:miter lim="800000"/>
            <a:headEnd/>
            <a:tailEnd/>
          </a:ln>
        </p:spPr>
      </p:pic>
    </p:spTree>
    <p:extLst>
      <p:ext uri="{BB962C8B-B14F-4D97-AF65-F5344CB8AC3E}">
        <p14:creationId xmlns:p14="http://schemas.microsoft.com/office/powerpoint/2010/main" val="2954103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0" fontAlgn="base" hangingPunct="0">
        <a:lnSpc>
          <a:spcPct val="90000"/>
        </a:lnSpc>
        <a:spcBef>
          <a:spcPct val="0"/>
        </a:spcBef>
        <a:spcAft>
          <a:spcPct val="0"/>
        </a:spcAft>
        <a:defRPr sz="2000">
          <a:solidFill>
            <a:srgbClr val="000000"/>
          </a:solidFill>
          <a:latin typeface="+mj-lt"/>
          <a:ea typeface="+mj-ea"/>
          <a:cs typeface="+mj-cs"/>
        </a:defRPr>
      </a:lvl1pPr>
      <a:lvl2pPr algn="l" rtl="0" eaLnBrk="0" fontAlgn="base" hangingPunct="0">
        <a:lnSpc>
          <a:spcPct val="90000"/>
        </a:lnSpc>
        <a:spcBef>
          <a:spcPct val="0"/>
        </a:spcBef>
        <a:spcAft>
          <a:spcPct val="0"/>
        </a:spcAft>
        <a:defRPr sz="2000">
          <a:solidFill>
            <a:srgbClr val="000000"/>
          </a:solidFill>
          <a:latin typeface="Arial" charset="0"/>
          <a:cs typeface="Arial" charset="0"/>
        </a:defRPr>
      </a:lvl2pPr>
      <a:lvl3pPr algn="l" rtl="0" eaLnBrk="0" fontAlgn="base" hangingPunct="0">
        <a:lnSpc>
          <a:spcPct val="90000"/>
        </a:lnSpc>
        <a:spcBef>
          <a:spcPct val="0"/>
        </a:spcBef>
        <a:spcAft>
          <a:spcPct val="0"/>
        </a:spcAft>
        <a:defRPr sz="2000">
          <a:solidFill>
            <a:srgbClr val="000000"/>
          </a:solidFill>
          <a:latin typeface="Arial" charset="0"/>
          <a:cs typeface="Arial" charset="0"/>
        </a:defRPr>
      </a:lvl3pPr>
      <a:lvl4pPr algn="l" rtl="0" eaLnBrk="0" fontAlgn="base" hangingPunct="0">
        <a:lnSpc>
          <a:spcPct val="90000"/>
        </a:lnSpc>
        <a:spcBef>
          <a:spcPct val="0"/>
        </a:spcBef>
        <a:spcAft>
          <a:spcPct val="0"/>
        </a:spcAft>
        <a:defRPr sz="2000">
          <a:solidFill>
            <a:srgbClr val="000000"/>
          </a:solidFill>
          <a:latin typeface="Arial" charset="0"/>
          <a:cs typeface="Arial" charset="0"/>
        </a:defRPr>
      </a:lvl4pPr>
      <a:lvl5pPr algn="l" rtl="0" eaLnBrk="0" fontAlgn="base" hangingPunct="0">
        <a:lnSpc>
          <a:spcPct val="90000"/>
        </a:lnSpc>
        <a:spcBef>
          <a:spcPct val="0"/>
        </a:spcBef>
        <a:spcAft>
          <a:spcPct val="0"/>
        </a:spcAft>
        <a:defRPr sz="2000">
          <a:solidFill>
            <a:srgbClr val="000000"/>
          </a:solidFill>
          <a:latin typeface="Arial" charset="0"/>
          <a:cs typeface="Arial" charset="0"/>
        </a:defRPr>
      </a:lvl5pPr>
      <a:lvl6pPr marL="457200" algn="l" rtl="0" fontAlgn="base">
        <a:lnSpc>
          <a:spcPct val="90000"/>
        </a:lnSpc>
        <a:spcBef>
          <a:spcPct val="0"/>
        </a:spcBef>
        <a:spcAft>
          <a:spcPct val="0"/>
        </a:spcAft>
        <a:defRPr sz="2000">
          <a:solidFill>
            <a:srgbClr val="000000"/>
          </a:solidFill>
          <a:latin typeface="Arial" charset="0"/>
          <a:cs typeface="Arial" charset="0"/>
        </a:defRPr>
      </a:lvl6pPr>
      <a:lvl7pPr marL="914400" algn="l" rtl="0" fontAlgn="base">
        <a:lnSpc>
          <a:spcPct val="90000"/>
        </a:lnSpc>
        <a:spcBef>
          <a:spcPct val="0"/>
        </a:spcBef>
        <a:spcAft>
          <a:spcPct val="0"/>
        </a:spcAft>
        <a:defRPr sz="2000">
          <a:solidFill>
            <a:srgbClr val="000000"/>
          </a:solidFill>
          <a:latin typeface="Arial" charset="0"/>
          <a:cs typeface="Arial" charset="0"/>
        </a:defRPr>
      </a:lvl7pPr>
      <a:lvl8pPr marL="1371600" algn="l" rtl="0" fontAlgn="base">
        <a:lnSpc>
          <a:spcPct val="90000"/>
        </a:lnSpc>
        <a:spcBef>
          <a:spcPct val="0"/>
        </a:spcBef>
        <a:spcAft>
          <a:spcPct val="0"/>
        </a:spcAft>
        <a:defRPr sz="2000">
          <a:solidFill>
            <a:srgbClr val="000000"/>
          </a:solidFill>
          <a:latin typeface="Arial" charset="0"/>
          <a:cs typeface="Arial" charset="0"/>
        </a:defRPr>
      </a:lvl8pPr>
      <a:lvl9pPr marL="1828800" algn="l" rtl="0" fontAlgn="base">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0" fontAlgn="base" hangingPunct="0">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0" fontAlgn="base" hangingPunct="0">
        <a:spcBef>
          <a:spcPct val="60000"/>
        </a:spcBef>
        <a:spcAft>
          <a:spcPct val="0"/>
        </a:spcAft>
        <a:buClr>
          <a:schemeClr val="bg2"/>
        </a:buClr>
        <a:buChar char="•"/>
        <a:defRPr sz="1200">
          <a:solidFill>
            <a:srgbClr val="000000"/>
          </a:solidFill>
          <a:latin typeface="+mn-lt"/>
          <a:cs typeface="+mn-cs"/>
        </a:defRPr>
      </a:lvl2pPr>
      <a:lvl3pPr marL="1187450" indent="-196850" algn="l" rtl="0" eaLnBrk="0" fontAlgn="base" hangingPunct="0">
        <a:spcBef>
          <a:spcPct val="60000"/>
        </a:spcBef>
        <a:spcAft>
          <a:spcPct val="0"/>
        </a:spcAft>
        <a:buFont typeface="Arial" charset="0"/>
        <a:buChar char="-"/>
        <a:defRPr sz="1200">
          <a:solidFill>
            <a:srgbClr val="000000"/>
          </a:solidFill>
          <a:latin typeface="+mn-lt"/>
          <a:cs typeface="+mn-cs"/>
        </a:defRPr>
      </a:lvl3pPr>
      <a:lvl4pPr marL="1524000" indent="-146050" algn="l" rtl="0" eaLnBrk="0" fontAlgn="base" hangingPunct="0">
        <a:spcBef>
          <a:spcPct val="60000"/>
        </a:spcBef>
        <a:spcAft>
          <a:spcPct val="0"/>
        </a:spcAft>
        <a:buFont typeface="Arial" charset="0"/>
        <a:buChar char="»"/>
        <a:defRPr sz="1200">
          <a:solidFill>
            <a:schemeClr val="tx1"/>
          </a:solidFill>
          <a:latin typeface="+mn-lt"/>
          <a:cs typeface="+mn-cs"/>
        </a:defRPr>
      </a:lvl4pPr>
      <a:lvl5pPr marL="1968500" indent="-88900" algn="l" rtl="0" eaLnBrk="0" fontAlgn="base" hangingPunct="0">
        <a:spcBef>
          <a:spcPct val="60000"/>
        </a:spcBef>
        <a:spcAft>
          <a:spcPct val="0"/>
        </a:spcAft>
        <a:buFont typeface="Arial" charset="0"/>
        <a:buChar char="&gt;"/>
        <a:defRPr sz="1200">
          <a:solidFill>
            <a:srgbClr val="000000"/>
          </a:solidFill>
          <a:latin typeface="+mn-lt"/>
          <a:cs typeface="+mn-cs"/>
        </a:defRPr>
      </a:lvl5pPr>
      <a:lvl6pPr marL="2425700" indent="-88900" algn="l" rtl="0" fontAlgn="base">
        <a:spcBef>
          <a:spcPct val="60000"/>
        </a:spcBef>
        <a:spcAft>
          <a:spcPct val="0"/>
        </a:spcAft>
        <a:buFont typeface="Arial" charset="0"/>
        <a:buChar char="&gt;"/>
        <a:defRPr sz="1200">
          <a:solidFill>
            <a:srgbClr val="000000"/>
          </a:solidFill>
          <a:latin typeface="+mn-lt"/>
          <a:cs typeface="+mn-cs"/>
        </a:defRPr>
      </a:lvl6pPr>
      <a:lvl7pPr marL="2882900" indent="-88900" algn="l" rtl="0" fontAlgn="base">
        <a:spcBef>
          <a:spcPct val="60000"/>
        </a:spcBef>
        <a:spcAft>
          <a:spcPct val="0"/>
        </a:spcAft>
        <a:buFont typeface="Arial" charset="0"/>
        <a:buChar char="&gt;"/>
        <a:defRPr sz="1200">
          <a:solidFill>
            <a:srgbClr val="000000"/>
          </a:solidFill>
          <a:latin typeface="+mn-lt"/>
          <a:cs typeface="+mn-cs"/>
        </a:defRPr>
      </a:lvl7pPr>
      <a:lvl8pPr marL="3340100" indent="-88900" algn="l" rtl="0" fontAlgn="base">
        <a:spcBef>
          <a:spcPct val="60000"/>
        </a:spcBef>
        <a:spcAft>
          <a:spcPct val="0"/>
        </a:spcAft>
        <a:buFont typeface="Arial" charset="0"/>
        <a:buChar char="&gt;"/>
        <a:defRPr sz="1200">
          <a:solidFill>
            <a:srgbClr val="000000"/>
          </a:solidFill>
          <a:latin typeface="+mn-lt"/>
          <a:cs typeface="+mn-cs"/>
        </a:defRPr>
      </a:lvl8pPr>
      <a:lvl9pPr marL="3797300" indent="-88900" algn="l" rtl="0" fontAlgn="base">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6" Type="http://schemas.openxmlformats.org/officeDocument/2006/relationships/tags" Target="../tags/tag110.xml"/><Relationship Id="rId21" Type="http://schemas.openxmlformats.org/officeDocument/2006/relationships/tags" Target="../tags/tag105.xml"/><Relationship Id="rId42" Type="http://schemas.openxmlformats.org/officeDocument/2006/relationships/tags" Target="../tags/tag126.xml"/><Relationship Id="rId47" Type="http://schemas.openxmlformats.org/officeDocument/2006/relationships/tags" Target="../tags/tag131.xml"/><Relationship Id="rId63" Type="http://schemas.openxmlformats.org/officeDocument/2006/relationships/tags" Target="../tags/tag147.xml"/><Relationship Id="rId68" Type="http://schemas.openxmlformats.org/officeDocument/2006/relationships/tags" Target="../tags/tag152.xml"/><Relationship Id="rId84" Type="http://schemas.openxmlformats.org/officeDocument/2006/relationships/tags" Target="../tags/tag168.xml"/><Relationship Id="rId89" Type="http://schemas.openxmlformats.org/officeDocument/2006/relationships/tags" Target="../tags/tag173.xml"/><Relationship Id="rId112" Type="http://schemas.openxmlformats.org/officeDocument/2006/relationships/package" Target="../embeddings/Microsoft_Excel_Worksheet1.xlsx"/><Relationship Id="rId2" Type="http://schemas.openxmlformats.org/officeDocument/2006/relationships/tags" Target="../tags/tag86.xml"/><Relationship Id="rId16" Type="http://schemas.openxmlformats.org/officeDocument/2006/relationships/tags" Target="../tags/tag100.xml"/><Relationship Id="rId29" Type="http://schemas.openxmlformats.org/officeDocument/2006/relationships/tags" Target="../tags/tag113.xml"/><Relationship Id="rId107" Type="http://schemas.openxmlformats.org/officeDocument/2006/relationships/tags" Target="../tags/tag191.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tags" Target="../tags/tag116.xml"/><Relationship Id="rId37" Type="http://schemas.openxmlformats.org/officeDocument/2006/relationships/tags" Target="../tags/tag121.xml"/><Relationship Id="rId40" Type="http://schemas.openxmlformats.org/officeDocument/2006/relationships/tags" Target="../tags/tag124.xml"/><Relationship Id="rId45" Type="http://schemas.openxmlformats.org/officeDocument/2006/relationships/tags" Target="../tags/tag129.xml"/><Relationship Id="rId53" Type="http://schemas.openxmlformats.org/officeDocument/2006/relationships/tags" Target="../tags/tag137.xml"/><Relationship Id="rId58" Type="http://schemas.openxmlformats.org/officeDocument/2006/relationships/tags" Target="../tags/tag142.xml"/><Relationship Id="rId66" Type="http://schemas.openxmlformats.org/officeDocument/2006/relationships/tags" Target="../tags/tag150.xml"/><Relationship Id="rId74" Type="http://schemas.openxmlformats.org/officeDocument/2006/relationships/tags" Target="../tags/tag158.xml"/><Relationship Id="rId79" Type="http://schemas.openxmlformats.org/officeDocument/2006/relationships/tags" Target="../tags/tag163.xml"/><Relationship Id="rId87" Type="http://schemas.openxmlformats.org/officeDocument/2006/relationships/tags" Target="../tags/tag171.xml"/><Relationship Id="rId102" Type="http://schemas.openxmlformats.org/officeDocument/2006/relationships/tags" Target="../tags/tag186.xml"/><Relationship Id="rId110" Type="http://schemas.openxmlformats.org/officeDocument/2006/relationships/slideLayout" Target="../slideLayouts/slideLayout1.xml"/><Relationship Id="rId5" Type="http://schemas.openxmlformats.org/officeDocument/2006/relationships/tags" Target="../tags/tag89.xml"/><Relationship Id="rId61" Type="http://schemas.openxmlformats.org/officeDocument/2006/relationships/tags" Target="../tags/tag145.xml"/><Relationship Id="rId82" Type="http://schemas.openxmlformats.org/officeDocument/2006/relationships/tags" Target="../tags/tag166.xml"/><Relationship Id="rId90" Type="http://schemas.openxmlformats.org/officeDocument/2006/relationships/tags" Target="../tags/tag174.xml"/><Relationship Id="rId95" Type="http://schemas.openxmlformats.org/officeDocument/2006/relationships/tags" Target="../tags/tag179.xml"/><Relationship Id="rId19" Type="http://schemas.openxmlformats.org/officeDocument/2006/relationships/tags" Target="../tags/tag10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35" Type="http://schemas.openxmlformats.org/officeDocument/2006/relationships/tags" Target="../tags/tag119.xml"/><Relationship Id="rId43" Type="http://schemas.openxmlformats.org/officeDocument/2006/relationships/tags" Target="../tags/tag127.xml"/><Relationship Id="rId48" Type="http://schemas.openxmlformats.org/officeDocument/2006/relationships/tags" Target="../tags/tag132.xml"/><Relationship Id="rId56" Type="http://schemas.openxmlformats.org/officeDocument/2006/relationships/tags" Target="../tags/tag140.xml"/><Relationship Id="rId64" Type="http://schemas.openxmlformats.org/officeDocument/2006/relationships/tags" Target="../tags/tag148.xml"/><Relationship Id="rId69" Type="http://schemas.openxmlformats.org/officeDocument/2006/relationships/tags" Target="../tags/tag153.xml"/><Relationship Id="rId77" Type="http://schemas.openxmlformats.org/officeDocument/2006/relationships/tags" Target="../tags/tag161.xml"/><Relationship Id="rId100" Type="http://schemas.openxmlformats.org/officeDocument/2006/relationships/tags" Target="../tags/tag184.xml"/><Relationship Id="rId105" Type="http://schemas.openxmlformats.org/officeDocument/2006/relationships/tags" Target="../tags/tag189.xml"/><Relationship Id="rId113" Type="http://schemas.openxmlformats.org/officeDocument/2006/relationships/image" Target="../media/image7.wmf"/><Relationship Id="rId8" Type="http://schemas.openxmlformats.org/officeDocument/2006/relationships/tags" Target="../tags/tag92.xml"/><Relationship Id="rId51" Type="http://schemas.openxmlformats.org/officeDocument/2006/relationships/tags" Target="../tags/tag135.xml"/><Relationship Id="rId72" Type="http://schemas.openxmlformats.org/officeDocument/2006/relationships/tags" Target="../tags/tag156.xml"/><Relationship Id="rId80" Type="http://schemas.openxmlformats.org/officeDocument/2006/relationships/tags" Target="../tags/tag164.xml"/><Relationship Id="rId85" Type="http://schemas.openxmlformats.org/officeDocument/2006/relationships/tags" Target="../tags/tag169.xml"/><Relationship Id="rId93" Type="http://schemas.openxmlformats.org/officeDocument/2006/relationships/tags" Target="../tags/tag177.xml"/><Relationship Id="rId98" Type="http://schemas.openxmlformats.org/officeDocument/2006/relationships/tags" Target="../tags/tag182.xml"/><Relationship Id="rId3" Type="http://schemas.openxmlformats.org/officeDocument/2006/relationships/tags" Target="../tags/tag87.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tags" Target="../tags/tag117.xml"/><Relationship Id="rId38" Type="http://schemas.openxmlformats.org/officeDocument/2006/relationships/tags" Target="../tags/tag122.xml"/><Relationship Id="rId46" Type="http://schemas.openxmlformats.org/officeDocument/2006/relationships/tags" Target="../tags/tag130.xml"/><Relationship Id="rId59" Type="http://schemas.openxmlformats.org/officeDocument/2006/relationships/tags" Target="../tags/tag143.xml"/><Relationship Id="rId67" Type="http://schemas.openxmlformats.org/officeDocument/2006/relationships/tags" Target="../tags/tag151.xml"/><Relationship Id="rId103" Type="http://schemas.openxmlformats.org/officeDocument/2006/relationships/tags" Target="../tags/tag187.xml"/><Relationship Id="rId108" Type="http://schemas.openxmlformats.org/officeDocument/2006/relationships/tags" Target="../tags/tag192.xml"/><Relationship Id="rId20" Type="http://schemas.openxmlformats.org/officeDocument/2006/relationships/tags" Target="../tags/tag104.xml"/><Relationship Id="rId41" Type="http://schemas.openxmlformats.org/officeDocument/2006/relationships/tags" Target="../tags/tag125.xml"/><Relationship Id="rId54" Type="http://schemas.openxmlformats.org/officeDocument/2006/relationships/tags" Target="../tags/tag138.xml"/><Relationship Id="rId62" Type="http://schemas.openxmlformats.org/officeDocument/2006/relationships/tags" Target="../tags/tag146.xml"/><Relationship Id="rId70" Type="http://schemas.openxmlformats.org/officeDocument/2006/relationships/tags" Target="../tags/tag154.xml"/><Relationship Id="rId75" Type="http://schemas.openxmlformats.org/officeDocument/2006/relationships/tags" Target="../tags/tag159.xml"/><Relationship Id="rId83" Type="http://schemas.openxmlformats.org/officeDocument/2006/relationships/tags" Target="../tags/tag167.xml"/><Relationship Id="rId88" Type="http://schemas.openxmlformats.org/officeDocument/2006/relationships/tags" Target="../tags/tag172.xml"/><Relationship Id="rId91" Type="http://schemas.openxmlformats.org/officeDocument/2006/relationships/tags" Target="../tags/tag175.xml"/><Relationship Id="rId96" Type="http://schemas.openxmlformats.org/officeDocument/2006/relationships/tags" Target="../tags/tag180.xml"/><Relationship Id="rId111" Type="http://schemas.openxmlformats.org/officeDocument/2006/relationships/notesSlide" Target="../notesSlides/notesSlide19.xml"/><Relationship Id="rId1" Type="http://schemas.openxmlformats.org/officeDocument/2006/relationships/vmlDrawing" Target="../drawings/vmlDrawing1.vml"/><Relationship Id="rId6" Type="http://schemas.openxmlformats.org/officeDocument/2006/relationships/tags" Target="../tags/tag90.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36" Type="http://schemas.openxmlformats.org/officeDocument/2006/relationships/tags" Target="../tags/tag120.xml"/><Relationship Id="rId49" Type="http://schemas.openxmlformats.org/officeDocument/2006/relationships/tags" Target="../tags/tag133.xml"/><Relationship Id="rId57" Type="http://schemas.openxmlformats.org/officeDocument/2006/relationships/tags" Target="../tags/tag141.xml"/><Relationship Id="rId106" Type="http://schemas.openxmlformats.org/officeDocument/2006/relationships/tags" Target="../tags/tag190.xml"/><Relationship Id="rId10" Type="http://schemas.openxmlformats.org/officeDocument/2006/relationships/tags" Target="../tags/tag94.xml"/><Relationship Id="rId31" Type="http://schemas.openxmlformats.org/officeDocument/2006/relationships/tags" Target="../tags/tag115.xml"/><Relationship Id="rId44" Type="http://schemas.openxmlformats.org/officeDocument/2006/relationships/tags" Target="../tags/tag128.xml"/><Relationship Id="rId52" Type="http://schemas.openxmlformats.org/officeDocument/2006/relationships/tags" Target="../tags/tag136.xml"/><Relationship Id="rId60" Type="http://schemas.openxmlformats.org/officeDocument/2006/relationships/tags" Target="../tags/tag144.xml"/><Relationship Id="rId65" Type="http://schemas.openxmlformats.org/officeDocument/2006/relationships/tags" Target="../tags/tag149.xml"/><Relationship Id="rId73" Type="http://schemas.openxmlformats.org/officeDocument/2006/relationships/tags" Target="../tags/tag157.xml"/><Relationship Id="rId78" Type="http://schemas.openxmlformats.org/officeDocument/2006/relationships/tags" Target="../tags/tag162.xml"/><Relationship Id="rId81" Type="http://schemas.openxmlformats.org/officeDocument/2006/relationships/tags" Target="../tags/tag165.xml"/><Relationship Id="rId86" Type="http://schemas.openxmlformats.org/officeDocument/2006/relationships/tags" Target="../tags/tag170.xml"/><Relationship Id="rId94" Type="http://schemas.openxmlformats.org/officeDocument/2006/relationships/tags" Target="../tags/tag178.xml"/><Relationship Id="rId99" Type="http://schemas.openxmlformats.org/officeDocument/2006/relationships/tags" Target="../tags/tag183.xml"/><Relationship Id="rId101" Type="http://schemas.openxmlformats.org/officeDocument/2006/relationships/tags" Target="../tags/tag185.xml"/><Relationship Id="rId4" Type="http://schemas.openxmlformats.org/officeDocument/2006/relationships/tags" Target="../tags/tag88.xml"/><Relationship Id="rId9" Type="http://schemas.openxmlformats.org/officeDocument/2006/relationships/tags" Target="../tags/tag93.xml"/><Relationship Id="rId13" Type="http://schemas.openxmlformats.org/officeDocument/2006/relationships/tags" Target="../tags/tag97.xml"/><Relationship Id="rId18" Type="http://schemas.openxmlformats.org/officeDocument/2006/relationships/tags" Target="../tags/tag102.xml"/><Relationship Id="rId39" Type="http://schemas.openxmlformats.org/officeDocument/2006/relationships/tags" Target="../tags/tag123.xml"/><Relationship Id="rId109" Type="http://schemas.openxmlformats.org/officeDocument/2006/relationships/tags" Target="../tags/tag193.xml"/><Relationship Id="rId34" Type="http://schemas.openxmlformats.org/officeDocument/2006/relationships/tags" Target="../tags/tag118.xml"/><Relationship Id="rId50" Type="http://schemas.openxmlformats.org/officeDocument/2006/relationships/tags" Target="../tags/tag134.xml"/><Relationship Id="rId55" Type="http://schemas.openxmlformats.org/officeDocument/2006/relationships/tags" Target="../tags/tag139.xml"/><Relationship Id="rId76" Type="http://schemas.openxmlformats.org/officeDocument/2006/relationships/tags" Target="../tags/tag160.xml"/><Relationship Id="rId97" Type="http://schemas.openxmlformats.org/officeDocument/2006/relationships/tags" Target="../tags/tag181.xml"/><Relationship Id="rId104" Type="http://schemas.openxmlformats.org/officeDocument/2006/relationships/tags" Target="../tags/tag188.xml"/><Relationship Id="rId7" Type="http://schemas.openxmlformats.org/officeDocument/2006/relationships/tags" Target="../tags/tag91.xml"/><Relationship Id="rId71" Type="http://schemas.openxmlformats.org/officeDocument/2006/relationships/tags" Target="../tags/tag155.xml"/><Relationship Id="rId92" Type="http://schemas.openxmlformats.org/officeDocument/2006/relationships/tags" Target="../tags/tag17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package" Target="../embeddings/Microsoft_Excel_Worksheet2.xlsx"/></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6" Type="http://schemas.openxmlformats.org/officeDocument/2006/relationships/tags" Target="../tags/tag218.xml"/><Relationship Id="rId21" Type="http://schemas.openxmlformats.org/officeDocument/2006/relationships/tags" Target="../tags/tag213.xml"/><Relationship Id="rId34" Type="http://schemas.openxmlformats.org/officeDocument/2006/relationships/tags" Target="../tags/tag226.xml"/><Relationship Id="rId42" Type="http://schemas.openxmlformats.org/officeDocument/2006/relationships/tags" Target="../tags/tag234.xml"/><Relationship Id="rId47" Type="http://schemas.openxmlformats.org/officeDocument/2006/relationships/tags" Target="../tags/tag239.xml"/><Relationship Id="rId50" Type="http://schemas.openxmlformats.org/officeDocument/2006/relationships/tags" Target="../tags/tag242.xml"/><Relationship Id="rId55" Type="http://schemas.openxmlformats.org/officeDocument/2006/relationships/tags" Target="../tags/tag247.xml"/><Relationship Id="rId63" Type="http://schemas.openxmlformats.org/officeDocument/2006/relationships/tags" Target="../tags/tag255.xml"/><Relationship Id="rId68" Type="http://schemas.openxmlformats.org/officeDocument/2006/relationships/tags" Target="../tags/tag260.xml"/><Relationship Id="rId76" Type="http://schemas.openxmlformats.org/officeDocument/2006/relationships/tags" Target="../tags/tag268.xml"/><Relationship Id="rId84" Type="http://schemas.openxmlformats.org/officeDocument/2006/relationships/tags" Target="../tags/tag276.xml"/><Relationship Id="rId89" Type="http://schemas.openxmlformats.org/officeDocument/2006/relationships/tags" Target="../tags/tag281.xml"/><Relationship Id="rId97" Type="http://schemas.openxmlformats.org/officeDocument/2006/relationships/notesSlide" Target="../notesSlides/notesSlide27.xml"/><Relationship Id="rId7" Type="http://schemas.openxmlformats.org/officeDocument/2006/relationships/tags" Target="../tags/tag199.xml"/><Relationship Id="rId71" Type="http://schemas.openxmlformats.org/officeDocument/2006/relationships/tags" Target="../tags/tag263.xml"/><Relationship Id="rId92" Type="http://schemas.openxmlformats.org/officeDocument/2006/relationships/tags" Target="../tags/tag284.xml"/><Relationship Id="rId2" Type="http://schemas.openxmlformats.org/officeDocument/2006/relationships/tags" Target="../tags/tag194.xml"/><Relationship Id="rId16" Type="http://schemas.openxmlformats.org/officeDocument/2006/relationships/tags" Target="../tags/tag208.xml"/><Relationship Id="rId29" Type="http://schemas.openxmlformats.org/officeDocument/2006/relationships/tags" Target="../tags/tag221.xml"/><Relationship Id="rId11" Type="http://schemas.openxmlformats.org/officeDocument/2006/relationships/tags" Target="../tags/tag203.xml"/><Relationship Id="rId24" Type="http://schemas.openxmlformats.org/officeDocument/2006/relationships/tags" Target="../tags/tag216.xml"/><Relationship Id="rId32" Type="http://schemas.openxmlformats.org/officeDocument/2006/relationships/tags" Target="../tags/tag224.xml"/><Relationship Id="rId37" Type="http://schemas.openxmlformats.org/officeDocument/2006/relationships/tags" Target="../tags/tag229.xml"/><Relationship Id="rId40" Type="http://schemas.openxmlformats.org/officeDocument/2006/relationships/tags" Target="../tags/tag232.xml"/><Relationship Id="rId45" Type="http://schemas.openxmlformats.org/officeDocument/2006/relationships/tags" Target="../tags/tag237.xml"/><Relationship Id="rId53" Type="http://schemas.openxmlformats.org/officeDocument/2006/relationships/tags" Target="../tags/tag245.xml"/><Relationship Id="rId58" Type="http://schemas.openxmlformats.org/officeDocument/2006/relationships/tags" Target="../tags/tag250.xml"/><Relationship Id="rId66" Type="http://schemas.openxmlformats.org/officeDocument/2006/relationships/tags" Target="../tags/tag258.xml"/><Relationship Id="rId74" Type="http://schemas.openxmlformats.org/officeDocument/2006/relationships/tags" Target="../tags/tag266.xml"/><Relationship Id="rId79" Type="http://schemas.openxmlformats.org/officeDocument/2006/relationships/tags" Target="../tags/tag271.xml"/><Relationship Id="rId87" Type="http://schemas.openxmlformats.org/officeDocument/2006/relationships/tags" Target="../tags/tag279.xml"/><Relationship Id="rId5" Type="http://schemas.openxmlformats.org/officeDocument/2006/relationships/tags" Target="../tags/tag197.xml"/><Relationship Id="rId61" Type="http://schemas.openxmlformats.org/officeDocument/2006/relationships/tags" Target="../tags/tag253.xml"/><Relationship Id="rId82" Type="http://schemas.openxmlformats.org/officeDocument/2006/relationships/tags" Target="../tags/tag274.xml"/><Relationship Id="rId90" Type="http://schemas.openxmlformats.org/officeDocument/2006/relationships/tags" Target="../tags/tag282.xml"/><Relationship Id="rId95" Type="http://schemas.openxmlformats.org/officeDocument/2006/relationships/tags" Target="../tags/tag287.xml"/><Relationship Id="rId19" Type="http://schemas.openxmlformats.org/officeDocument/2006/relationships/tags" Target="../tags/tag211.xml"/><Relationship Id="rId14" Type="http://schemas.openxmlformats.org/officeDocument/2006/relationships/tags" Target="../tags/tag206.xml"/><Relationship Id="rId22" Type="http://schemas.openxmlformats.org/officeDocument/2006/relationships/tags" Target="../tags/tag214.xml"/><Relationship Id="rId27" Type="http://schemas.openxmlformats.org/officeDocument/2006/relationships/tags" Target="../tags/tag219.xml"/><Relationship Id="rId30" Type="http://schemas.openxmlformats.org/officeDocument/2006/relationships/tags" Target="../tags/tag222.xml"/><Relationship Id="rId35" Type="http://schemas.openxmlformats.org/officeDocument/2006/relationships/tags" Target="../tags/tag227.xml"/><Relationship Id="rId43" Type="http://schemas.openxmlformats.org/officeDocument/2006/relationships/tags" Target="../tags/tag235.xml"/><Relationship Id="rId48" Type="http://schemas.openxmlformats.org/officeDocument/2006/relationships/tags" Target="../tags/tag240.xml"/><Relationship Id="rId56" Type="http://schemas.openxmlformats.org/officeDocument/2006/relationships/tags" Target="../tags/tag248.xml"/><Relationship Id="rId64" Type="http://schemas.openxmlformats.org/officeDocument/2006/relationships/tags" Target="../tags/tag256.xml"/><Relationship Id="rId69" Type="http://schemas.openxmlformats.org/officeDocument/2006/relationships/tags" Target="../tags/tag261.xml"/><Relationship Id="rId77" Type="http://schemas.openxmlformats.org/officeDocument/2006/relationships/tags" Target="../tags/tag269.xml"/><Relationship Id="rId8" Type="http://schemas.openxmlformats.org/officeDocument/2006/relationships/tags" Target="../tags/tag200.xml"/><Relationship Id="rId51" Type="http://schemas.openxmlformats.org/officeDocument/2006/relationships/tags" Target="../tags/tag243.xml"/><Relationship Id="rId72" Type="http://schemas.openxmlformats.org/officeDocument/2006/relationships/tags" Target="../tags/tag264.xml"/><Relationship Id="rId80" Type="http://schemas.openxmlformats.org/officeDocument/2006/relationships/tags" Target="../tags/tag272.xml"/><Relationship Id="rId85" Type="http://schemas.openxmlformats.org/officeDocument/2006/relationships/tags" Target="../tags/tag277.xml"/><Relationship Id="rId93" Type="http://schemas.openxmlformats.org/officeDocument/2006/relationships/tags" Target="../tags/tag285.xml"/><Relationship Id="rId98" Type="http://schemas.openxmlformats.org/officeDocument/2006/relationships/package" Target="../embeddings/Microsoft_Excel_Worksheet3.xlsx"/><Relationship Id="rId3" Type="http://schemas.openxmlformats.org/officeDocument/2006/relationships/tags" Target="../tags/tag195.xml"/><Relationship Id="rId12" Type="http://schemas.openxmlformats.org/officeDocument/2006/relationships/tags" Target="../tags/tag204.xml"/><Relationship Id="rId17" Type="http://schemas.openxmlformats.org/officeDocument/2006/relationships/tags" Target="../tags/tag209.xml"/><Relationship Id="rId25" Type="http://schemas.openxmlformats.org/officeDocument/2006/relationships/tags" Target="../tags/tag217.xml"/><Relationship Id="rId33" Type="http://schemas.openxmlformats.org/officeDocument/2006/relationships/tags" Target="../tags/tag225.xml"/><Relationship Id="rId38" Type="http://schemas.openxmlformats.org/officeDocument/2006/relationships/tags" Target="../tags/tag230.xml"/><Relationship Id="rId46" Type="http://schemas.openxmlformats.org/officeDocument/2006/relationships/tags" Target="../tags/tag238.xml"/><Relationship Id="rId59" Type="http://schemas.openxmlformats.org/officeDocument/2006/relationships/tags" Target="../tags/tag251.xml"/><Relationship Id="rId67" Type="http://schemas.openxmlformats.org/officeDocument/2006/relationships/tags" Target="../tags/tag259.xml"/><Relationship Id="rId20" Type="http://schemas.openxmlformats.org/officeDocument/2006/relationships/tags" Target="../tags/tag212.xml"/><Relationship Id="rId41" Type="http://schemas.openxmlformats.org/officeDocument/2006/relationships/tags" Target="../tags/tag233.xml"/><Relationship Id="rId54" Type="http://schemas.openxmlformats.org/officeDocument/2006/relationships/tags" Target="../tags/tag246.xml"/><Relationship Id="rId62" Type="http://schemas.openxmlformats.org/officeDocument/2006/relationships/tags" Target="../tags/tag254.xml"/><Relationship Id="rId70" Type="http://schemas.openxmlformats.org/officeDocument/2006/relationships/tags" Target="../tags/tag262.xml"/><Relationship Id="rId75" Type="http://schemas.openxmlformats.org/officeDocument/2006/relationships/tags" Target="../tags/tag267.xml"/><Relationship Id="rId83" Type="http://schemas.openxmlformats.org/officeDocument/2006/relationships/tags" Target="../tags/tag275.xml"/><Relationship Id="rId88" Type="http://schemas.openxmlformats.org/officeDocument/2006/relationships/tags" Target="../tags/tag280.xml"/><Relationship Id="rId91" Type="http://schemas.openxmlformats.org/officeDocument/2006/relationships/tags" Target="../tags/tag283.xml"/><Relationship Id="rId96"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tags" Target="../tags/tag198.xml"/><Relationship Id="rId15" Type="http://schemas.openxmlformats.org/officeDocument/2006/relationships/tags" Target="../tags/tag207.xml"/><Relationship Id="rId23" Type="http://schemas.openxmlformats.org/officeDocument/2006/relationships/tags" Target="../tags/tag215.xml"/><Relationship Id="rId28" Type="http://schemas.openxmlformats.org/officeDocument/2006/relationships/tags" Target="../tags/tag220.xml"/><Relationship Id="rId36" Type="http://schemas.openxmlformats.org/officeDocument/2006/relationships/tags" Target="../tags/tag228.xml"/><Relationship Id="rId49" Type="http://schemas.openxmlformats.org/officeDocument/2006/relationships/tags" Target="../tags/tag241.xml"/><Relationship Id="rId57" Type="http://schemas.openxmlformats.org/officeDocument/2006/relationships/tags" Target="../tags/tag249.xml"/><Relationship Id="rId10" Type="http://schemas.openxmlformats.org/officeDocument/2006/relationships/tags" Target="../tags/tag202.xml"/><Relationship Id="rId31" Type="http://schemas.openxmlformats.org/officeDocument/2006/relationships/tags" Target="../tags/tag223.xml"/><Relationship Id="rId44" Type="http://schemas.openxmlformats.org/officeDocument/2006/relationships/tags" Target="../tags/tag236.xml"/><Relationship Id="rId52" Type="http://schemas.openxmlformats.org/officeDocument/2006/relationships/tags" Target="../tags/tag244.xml"/><Relationship Id="rId60" Type="http://schemas.openxmlformats.org/officeDocument/2006/relationships/tags" Target="../tags/tag252.xml"/><Relationship Id="rId65" Type="http://schemas.openxmlformats.org/officeDocument/2006/relationships/tags" Target="../tags/tag257.xml"/><Relationship Id="rId73" Type="http://schemas.openxmlformats.org/officeDocument/2006/relationships/tags" Target="../tags/tag265.xml"/><Relationship Id="rId78" Type="http://schemas.openxmlformats.org/officeDocument/2006/relationships/tags" Target="../tags/tag270.xml"/><Relationship Id="rId81" Type="http://schemas.openxmlformats.org/officeDocument/2006/relationships/tags" Target="../tags/tag273.xml"/><Relationship Id="rId86" Type="http://schemas.openxmlformats.org/officeDocument/2006/relationships/tags" Target="../tags/tag278.xml"/><Relationship Id="rId94" Type="http://schemas.openxmlformats.org/officeDocument/2006/relationships/tags" Target="../tags/tag286.xml"/><Relationship Id="rId99" Type="http://schemas.openxmlformats.org/officeDocument/2006/relationships/image" Target="../media/image9.wmf"/><Relationship Id="rId4" Type="http://schemas.openxmlformats.org/officeDocument/2006/relationships/tags" Target="../tags/tag196.xml"/><Relationship Id="rId9" Type="http://schemas.openxmlformats.org/officeDocument/2006/relationships/tags" Target="../tags/tag201.xml"/><Relationship Id="rId13" Type="http://schemas.openxmlformats.org/officeDocument/2006/relationships/tags" Target="../tags/tag205.xml"/><Relationship Id="rId18" Type="http://schemas.openxmlformats.org/officeDocument/2006/relationships/tags" Target="../tags/tag210.xml"/><Relationship Id="rId39" Type="http://schemas.openxmlformats.org/officeDocument/2006/relationships/tags" Target="../tags/tag231.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microsoft.com/office/2007/relationships/hdphoto" Target="../media/hdphoto1.wdp"/><Relationship Id="rId2" Type="http://schemas.openxmlformats.org/officeDocument/2006/relationships/tags" Target="../tags/tag2.xml"/><Relationship Id="rId16"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3.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6" Type="http://schemas.openxmlformats.org/officeDocument/2006/relationships/tags" Target="../tags/tag312.xml"/><Relationship Id="rId21" Type="http://schemas.openxmlformats.org/officeDocument/2006/relationships/tags" Target="../tags/tag307.xml"/><Relationship Id="rId42" Type="http://schemas.openxmlformats.org/officeDocument/2006/relationships/tags" Target="../tags/tag328.xml"/><Relationship Id="rId47" Type="http://schemas.openxmlformats.org/officeDocument/2006/relationships/tags" Target="../tags/tag333.xml"/><Relationship Id="rId63" Type="http://schemas.openxmlformats.org/officeDocument/2006/relationships/tags" Target="../tags/tag349.xml"/><Relationship Id="rId68" Type="http://schemas.openxmlformats.org/officeDocument/2006/relationships/tags" Target="../tags/tag354.xml"/><Relationship Id="rId84" Type="http://schemas.openxmlformats.org/officeDocument/2006/relationships/tags" Target="../tags/tag370.xml"/><Relationship Id="rId89" Type="http://schemas.openxmlformats.org/officeDocument/2006/relationships/tags" Target="../tags/tag375.xml"/><Relationship Id="rId7" Type="http://schemas.openxmlformats.org/officeDocument/2006/relationships/tags" Target="../tags/tag293.xml"/><Relationship Id="rId71" Type="http://schemas.openxmlformats.org/officeDocument/2006/relationships/tags" Target="../tags/tag357.xml"/><Relationship Id="rId92" Type="http://schemas.openxmlformats.org/officeDocument/2006/relationships/tags" Target="../tags/tag378.xml"/><Relationship Id="rId2" Type="http://schemas.openxmlformats.org/officeDocument/2006/relationships/tags" Target="../tags/tag288.xml"/><Relationship Id="rId16" Type="http://schemas.openxmlformats.org/officeDocument/2006/relationships/tags" Target="../tags/tag302.xml"/><Relationship Id="rId29" Type="http://schemas.openxmlformats.org/officeDocument/2006/relationships/tags" Target="../tags/tag315.xml"/><Relationship Id="rId11" Type="http://schemas.openxmlformats.org/officeDocument/2006/relationships/tags" Target="../tags/tag297.xml"/><Relationship Id="rId24" Type="http://schemas.openxmlformats.org/officeDocument/2006/relationships/tags" Target="../tags/tag310.xml"/><Relationship Id="rId32" Type="http://schemas.openxmlformats.org/officeDocument/2006/relationships/tags" Target="../tags/tag318.xml"/><Relationship Id="rId37" Type="http://schemas.openxmlformats.org/officeDocument/2006/relationships/tags" Target="../tags/tag323.xml"/><Relationship Id="rId40" Type="http://schemas.openxmlformats.org/officeDocument/2006/relationships/tags" Target="../tags/tag326.xml"/><Relationship Id="rId45" Type="http://schemas.openxmlformats.org/officeDocument/2006/relationships/tags" Target="../tags/tag331.xml"/><Relationship Id="rId53" Type="http://schemas.openxmlformats.org/officeDocument/2006/relationships/tags" Target="../tags/tag339.xml"/><Relationship Id="rId58" Type="http://schemas.openxmlformats.org/officeDocument/2006/relationships/tags" Target="../tags/tag344.xml"/><Relationship Id="rId66" Type="http://schemas.openxmlformats.org/officeDocument/2006/relationships/tags" Target="../tags/tag352.xml"/><Relationship Id="rId74" Type="http://schemas.openxmlformats.org/officeDocument/2006/relationships/tags" Target="../tags/tag360.xml"/><Relationship Id="rId79" Type="http://schemas.openxmlformats.org/officeDocument/2006/relationships/tags" Target="../tags/tag365.xml"/><Relationship Id="rId87" Type="http://schemas.openxmlformats.org/officeDocument/2006/relationships/tags" Target="../tags/tag373.xml"/><Relationship Id="rId102" Type="http://schemas.openxmlformats.org/officeDocument/2006/relationships/package" Target="../embeddings/Microsoft_Excel_Worksheet4.xlsx"/><Relationship Id="rId5" Type="http://schemas.openxmlformats.org/officeDocument/2006/relationships/tags" Target="../tags/tag291.xml"/><Relationship Id="rId61" Type="http://schemas.openxmlformats.org/officeDocument/2006/relationships/tags" Target="../tags/tag347.xml"/><Relationship Id="rId82" Type="http://schemas.openxmlformats.org/officeDocument/2006/relationships/tags" Target="../tags/tag368.xml"/><Relationship Id="rId90" Type="http://schemas.openxmlformats.org/officeDocument/2006/relationships/tags" Target="../tags/tag376.xml"/><Relationship Id="rId95" Type="http://schemas.openxmlformats.org/officeDocument/2006/relationships/tags" Target="../tags/tag381.xml"/><Relationship Id="rId19" Type="http://schemas.openxmlformats.org/officeDocument/2006/relationships/tags" Target="../tags/tag305.xml"/><Relationship Id="rId14" Type="http://schemas.openxmlformats.org/officeDocument/2006/relationships/tags" Target="../tags/tag300.xml"/><Relationship Id="rId22" Type="http://schemas.openxmlformats.org/officeDocument/2006/relationships/tags" Target="../tags/tag308.xml"/><Relationship Id="rId27" Type="http://schemas.openxmlformats.org/officeDocument/2006/relationships/tags" Target="../tags/tag313.xml"/><Relationship Id="rId30" Type="http://schemas.openxmlformats.org/officeDocument/2006/relationships/tags" Target="../tags/tag316.xml"/><Relationship Id="rId35" Type="http://schemas.openxmlformats.org/officeDocument/2006/relationships/tags" Target="../tags/tag321.xml"/><Relationship Id="rId43" Type="http://schemas.openxmlformats.org/officeDocument/2006/relationships/tags" Target="../tags/tag329.xml"/><Relationship Id="rId48" Type="http://schemas.openxmlformats.org/officeDocument/2006/relationships/tags" Target="../tags/tag334.xml"/><Relationship Id="rId56" Type="http://schemas.openxmlformats.org/officeDocument/2006/relationships/tags" Target="../tags/tag342.xml"/><Relationship Id="rId64" Type="http://schemas.openxmlformats.org/officeDocument/2006/relationships/tags" Target="../tags/tag350.xml"/><Relationship Id="rId69" Type="http://schemas.openxmlformats.org/officeDocument/2006/relationships/tags" Target="../tags/tag355.xml"/><Relationship Id="rId77" Type="http://schemas.openxmlformats.org/officeDocument/2006/relationships/tags" Target="../tags/tag363.xml"/><Relationship Id="rId100" Type="http://schemas.openxmlformats.org/officeDocument/2006/relationships/slideLayout" Target="../slideLayouts/slideLayout1.xml"/><Relationship Id="rId8" Type="http://schemas.openxmlformats.org/officeDocument/2006/relationships/tags" Target="../tags/tag294.xml"/><Relationship Id="rId51" Type="http://schemas.openxmlformats.org/officeDocument/2006/relationships/tags" Target="../tags/tag337.xml"/><Relationship Id="rId72" Type="http://schemas.openxmlformats.org/officeDocument/2006/relationships/tags" Target="../tags/tag358.xml"/><Relationship Id="rId80" Type="http://schemas.openxmlformats.org/officeDocument/2006/relationships/tags" Target="../tags/tag366.xml"/><Relationship Id="rId85" Type="http://schemas.openxmlformats.org/officeDocument/2006/relationships/tags" Target="../tags/tag371.xml"/><Relationship Id="rId93" Type="http://schemas.openxmlformats.org/officeDocument/2006/relationships/tags" Target="../tags/tag379.xml"/><Relationship Id="rId98" Type="http://schemas.openxmlformats.org/officeDocument/2006/relationships/tags" Target="../tags/tag384.xml"/><Relationship Id="rId3" Type="http://schemas.openxmlformats.org/officeDocument/2006/relationships/tags" Target="../tags/tag289.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tags" Target="../tags/tag311.xml"/><Relationship Id="rId33" Type="http://schemas.openxmlformats.org/officeDocument/2006/relationships/tags" Target="../tags/tag319.xml"/><Relationship Id="rId38" Type="http://schemas.openxmlformats.org/officeDocument/2006/relationships/tags" Target="../tags/tag324.xml"/><Relationship Id="rId46" Type="http://schemas.openxmlformats.org/officeDocument/2006/relationships/tags" Target="../tags/tag332.xml"/><Relationship Id="rId59" Type="http://schemas.openxmlformats.org/officeDocument/2006/relationships/tags" Target="../tags/tag345.xml"/><Relationship Id="rId67" Type="http://schemas.openxmlformats.org/officeDocument/2006/relationships/tags" Target="../tags/tag353.xml"/><Relationship Id="rId103" Type="http://schemas.openxmlformats.org/officeDocument/2006/relationships/image" Target="../media/image10.wmf"/><Relationship Id="rId20" Type="http://schemas.openxmlformats.org/officeDocument/2006/relationships/tags" Target="../tags/tag306.xml"/><Relationship Id="rId41" Type="http://schemas.openxmlformats.org/officeDocument/2006/relationships/tags" Target="../tags/tag327.xml"/><Relationship Id="rId54" Type="http://schemas.openxmlformats.org/officeDocument/2006/relationships/tags" Target="../tags/tag340.xml"/><Relationship Id="rId62" Type="http://schemas.openxmlformats.org/officeDocument/2006/relationships/tags" Target="../tags/tag348.xml"/><Relationship Id="rId70" Type="http://schemas.openxmlformats.org/officeDocument/2006/relationships/tags" Target="../tags/tag356.xml"/><Relationship Id="rId75" Type="http://schemas.openxmlformats.org/officeDocument/2006/relationships/tags" Target="../tags/tag361.xml"/><Relationship Id="rId83" Type="http://schemas.openxmlformats.org/officeDocument/2006/relationships/tags" Target="../tags/tag369.xml"/><Relationship Id="rId88" Type="http://schemas.openxmlformats.org/officeDocument/2006/relationships/tags" Target="../tags/tag374.xml"/><Relationship Id="rId91" Type="http://schemas.openxmlformats.org/officeDocument/2006/relationships/tags" Target="../tags/tag377.xml"/><Relationship Id="rId96" Type="http://schemas.openxmlformats.org/officeDocument/2006/relationships/tags" Target="../tags/tag382.xml"/><Relationship Id="rId1" Type="http://schemas.openxmlformats.org/officeDocument/2006/relationships/vmlDrawing" Target="../drawings/vmlDrawing4.vml"/><Relationship Id="rId6" Type="http://schemas.openxmlformats.org/officeDocument/2006/relationships/tags" Target="../tags/tag292.xml"/><Relationship Id="rId15" Type="http://schemas.openxmlformats.org/officeDocument/2006/relationships/tags" Target="../tags/tag301.xml"/><Relationship Id="rId23" Type="http://schemas.openxmlformats.org/officeDocument/2006/relationships/tags" Target="../tags/tag309.xml"/><Relationship Id="rId28" Type="http://schemas.openxmlformats.org/officeDocument/2006/relationships/tags" Target="../tags/tag314.xml"/><Relationship Id="rId36" Type="http://schemas.openxmlformats.org/officeDocument/2006/relationships/tags" Target="../tags/tag322.xml"/><Relationship Id="rId49" Type="http://schemas.openxmlformats.org/officeDocument/2006/relationships/tags" Target="../tags/tag335.xml"/><Relationship Id="rId57" Type="http://schemas.openxmlformats.org/officeDocument/2006/relationships/tags" Target="../tags/tag343.xml"/><Relationship Id="rId10" Type="http://schemas.openxmlformats.org/officeDocument/2006/relationships/tags" Target="../tags/tag296.xml"/><Relationship Id="rId31" Type="http://schemas.openxmlformats.org/officeDocument/2006/relationships/tags" Target="../tags/tag317.xml"/><Relationship Id="rId44" Type="http://schemas.openxmlformats.org/officeDocument/2006/relationships/tags" Target="../tags/tag330.xml"/><Relationship Id="rId52" Type="http://schemas.openxmlformats.org/officeDocument/2006/relationships/tags" Target="../tags/tag338.xml"/><Relationship Id="rId60" Type="http://schemas.openxmlformats.org/officeDocument/2006/relationships/tags" Target="../tags/tag346.xml"/><Relationship Id="rId65" Type="http://schemas.openxmlformats.org/officeDocument/2006/relationships/tags" Target="../tags/tag351.xml"/><Relationship Id="rId73" Type="http://schemas.openxmlformats.org/officeDocument/2006/relationships/tags" Target="../tags/tag359.xml"/><Relationship Id="rId78" Type="http://schemas.openxmlformats.org/officeDocument/2006/relationships/tags" Target="../tags/tag364.xml"/><Relationship Id="rId81" Type="http://schemas.openxmlformats.org/officeDocument/2006/relationships/tags" Target="../tags/tag367.xml"/><Relationship Id="rId86" Type="http://schemas.openxmlformats.org/officeDocument/2006/relationships/tags" Target="../tags/tag372.xml"/><Relationship Id="rId94" Type="http://schemas.openxmlformats.org/officeDocument/2006/relationships/tags" Target="../tags/tag380.xml"/><Relationship Id="rId99" Type="http://schemas.openxmlformats.org/officeDocument/2006/relationships/tags" Target="../tags/tag385.xml"/><Relationship Id="rId101" Type="http://schemas.openxmlformats.org/officeDocument/2006/relationships/notesSlide" Target="../notesSlides/notesSlide35.xml"/><Relationship Id="rId4" Type="http://schemas.openxmlformats.org/officeDocument/2006/relationships/tags" Target="../tags/tag290.xml"/><Relationship Id="rId9" Type="http://schemas.openxmlformats.org/officeDocument/2006/relationships/tags" Target="../tags/tag295.xml"/><Relationship Id="rId13" Type="http://schemas.openxmlformats.org/officeDocument/2006/relationships/tags" Target="../tags/tag299.xml"/><Relationship Id="rId18" Type="http://schemas.openxmlformats.org/officeDocument/2006/relationships/tags" Target="../tags/tag304.xml"/><Relationship Id="rId39" Type="http://schemas.openxmlformats.org/officeDocument/2006/relationships/tags" Target="../tags/tag325.xml"/><Relationship Id="rId34" Type="http://schemas.openxmlformats.org/officeDocument/2006/relationships/tags" Target="../tags/tag320.xml"/><Relationship Id="rId50" Type="http://schemas.openxmlformats.org/officeDocument/2006/relationships/tags" Target="../tags/tag336.xml"/><Relationship Id="rId55" Type="http://schemas.openxmlformats.org/officeDocument/2006/relationships/tags" Target="../tags/tag341.xml"/><Relationship Id="rId76" Type="http://schemas.openxmlformats.org/officeDocument/2006/relationships/tags" Target="../tags/tag362.xml"/><Relationship Id="rId97" Type="http://schemas.openxmlformats.org/officeDocument/2006/relationships/tags" Target="../tags/tag38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3" Type="http://schemas.openxmlformats.org/officeDocument/2006/relationships/tags" Target="../tags/tag397.xml"/><Relationship Id="rId18" Type="http://schemas.openxmlformats.org/officeDocument/2006/relationships/tags" Target="../tags/tag402.xml"/><Relationship Id="rId26" Type="http://schemas.openxmlformats.org/officeDocument/2006/relationships/tags" Target="../tags/tag410.xml"/><Relationship Id="rId39" Type="http://schemas.openxmlformats.org/officeDocument/2006/relationships/tags" Target="../tags/tag423.xml"/><Relationship Id="rId21" Type="http://schemas.openxmlformats.org/officeDocument/2006/relationships/tags" Target="../tags/tag405.xml"/><Relationship Id="rId34" Type="http://schemas.openxmlformats.org/officeDocument/2006/relationships/tags" Target="../tags/tag418.xml"/><Relationship Id="rId42" Type="http://schemas.openxmlformats.org/officeDocument/2006/relationships/tags" Target="../tags/tag426.xml"/><Relationship Id="rId47" Type="http://schemas.openxmlformats.org/officeDocument/2006/relationships/tags" Target="../tags/tag431.xml"/><Relationship Id="rId50" Type="http://schemas.openxmlformats.org/officeDocument/2006/relationships/tags" Target="../tags/tag434.xml"/><Relationship Id="rId55" Type="http://schemas.openxmlformats.org/officeDocument/2006/relationships/tags" Target="../tags/tag439.xml"/><Relationship Id="rId63" Type="http://schemas.openxmlformats.org/officeDocument/2006/relationships/tags" Target="../tags/tag447.xml"/><Relationship Id="rId68" Type="http://schemas.openxmlformats.org/officeDocument/2006/relationships/tags" Target="../tags/tag452.xml"/><Relationship Id="rId76" Type="http://schemas.openxmlformats.org/officeDocument/2006/relationships/tags" Target="../tags/tag460.xml"/><Relationship Id="rId84" Type="http://schemas.openxmlformats.org/officeDocument/2006/relationships/tags" Target="../tags/tag468.xml"/><Relationship Id="rId89" Type="http://schemas.openxmlformats.org/officeDocument/2006/relationships/tags" Target="../tags/tag473.xml"/><Relationship Id="rId7" Type="http://schemas.openxmlformats.org/officeDocument/2006/relationships/tags" Target="../tags/tag391.xml"/><Relationship Id="rId71" Type="http://schemas.openxmlformats.org/officeDocument/2006/relationships/tags" Target="../tags/tag455.xml"/><Relationship Id="rId92" Type="http://schemas.openxmlformats.org/officeDocument/2006/relationships/notesSlide" Target="../notesSlides/notesSlide43.xml"/><Relationship Id="rId2" Type="http://schemas.openxmlformats.org/officeDocument/2006/relationships/tags" Target="../tags/tag386.xml"/><Relationship Id="rId16" Type="http://schemas.openxmlformats.org/officeDocument/2006/relationships/tags" Target="../tags/tag400.xml"/><Relationship Id="rId29" Type="http://schemas.openxmlformats.org/officeDocument/2006/relationships/tags" Target="../tags/tag413.xml"/><Relationship Id="rId11" Type="http://schemas.openxmlformats.org/officeDocument/2006/relationships/tags" Target="../tags/tag395.xml"/><Relationship Id="rId24" Type="http://schemas.openxmlformats.org/officeDocument/2006/relationships/tags" Target="../tags/tag408.xml"/><Relationship Id="rId32" Type="http://schemas.openxmlformats.org/officeDocument/2006/relationships/tags" Target="../tags/tag416.xml"/><Relationship Id="rId37" Type="http://schemas.openxmlformats.org/officeDocument/2006/relationships/tags" Target="../tags/tag421.xml"/><Relationship Id="rId40" Type="http://schemas.openxmlformats.org/officeDocument/2006/relationships/tags" Target="../tags/tag424.xml"/><Relationship Id="rId45" Type="http://schemas.openxmlformats.org/officeDocument/2006/relationships/tags" Target="../tags/tag429.xml"/><Relationship Id="rId53" Type="http://schemas.openxmlformats.org/officeDocument/2006/relationships/tags" Target="../tags/tag437.xml"/><Relationship Id="rId58" Type="http://schemas.openxmlformats.org/officeDocument/2006/relationships/tags" Target="../tags/tag442.xml"/><Relationship Id="rId66" Type="http://schemas.openxmlformats.org/officeDocument/2006/relationships/tags" Target="../tags/tag450.xml"/><Relationship Id="rId74" Type="http://schemas.openxmlformats.org/officeDocument/2006/relationships/tags" Target="../tags/tag458.xml"/><Relationship Id="rId79" Type="http://schemas.openxmlformats.org/officeDocument/2006/relationships/tags" Target="../tags/tag463.xml"/><Relationship Id="rId87" Type="http://schemas.openxmlformats.org/officeDocument/2006/relationships/tags" Target="../tags/tag471.xml"/><Relationship Id="rId5" Type="http://schemas.openxmlformats.org/officeDocument/2006/relationships/tags" Target="../tags/tag389.xml"/><Relationship Id="rId61" Type="http://schemas.openxmlformats.org/officeDocument/2006/relationships/tags" Target="../tags/tag445.xml"/><Relationship Id="rId82" Type="http://schemas.openxmlformats.org/officeDocument/2006/relationships/tags" Target="../tags/tag466.xml"/><Relationship Id="rId90" Type="http://schemas.openxmlformats.org/officeDocument/2006/relationships/tags" Target="../tags/tag474.xml"/><Relationship Id="rId19" Type="http://schemas.openxmlformats.org/officeDocument/2006/relationships/tags" Target="../tags/tag403.xml"/><Relationship Id="rId14" Type="http://schemas.openxmlformats.org/officeDocument/2006/relationships/tags" Target="../tags/tag398.xml"/><Relationship Id="rId22" Type="http://schemas.openxmlformats.org/officeDocument/2006/relationships/tags" Target="../tags/tag406.xml"/><Relationship Id="rId27" Type="http://schemas.openxmlformats.org/officeDocument/2006/relationships/tags" Target="../tags/tag411.xml"/><Relationship Id="rId30" Type="http://schemas.openxmlformats.org/officeDocument/2006/relationships/tags" Target="../tags/tag414.xml"/><Relationship Id="rId35" Type="http://schemas.openxmlformats.org/officeDocument/2006/relationships/tags" Target="../tags/tag419.xml"/><Relationship Id="rId43" Type="http://schemas.openxmlformats.org/officeDocument/2006/relationships/tags" Target="../tags/tag427.xml"/><Relationship Id="rId48" Type="http://schemas.openxmlformats.org/officeDocument/2006/relationships/tags" Target="../tags/tag432.xml"/><Relationship Id="rId56" Type="http://schemas.openxmlformats.org/officeDocument/2006/relationships/tags" Target="../tags/tag440.xml"/><Relationship Id="rId64" Type="http://schemas.openxmlformats.org/officeDocument/2006/relationships/tags" Target="../tags/tag448.xml"/><Relationship Id="rId69" Type="http://schemas.openxmlformats.org/officeDocument/2006/relationships/tags" Target="../tags/tag453.xml"/><Relationship Id="rId77" Type="http://schemas.openxmlformats.org/officeDocument/2006/relationships/tags" Target="../tags/tag461.xml"/><Relationship Id="rId8" Type="http://schemas.openxmlformats.org/officeDocument/2006/relationships/tags" Target="../tags/tag392.xml"/><Relationship Id="rId51" Type="http://schemas.openxmlformats.org/officeDocument/2006/relationships/tags" Target="../tags/tag435.xml"/><Relationship Id="rId72" Type="http://schemas.openxmlformats.org/officeDocument/2006/relationships/tags" Target="../tags/tag456.xml"/><Relationship Id="rId80" Type="http://schemas.openxmlformats.org/officeDocument/2006/relationships/tags" Target="../tags/tag464.xml"/><Relationship Id="rId85" Type="http://schemas.openxmlformats.org/officeDocument/2006/relationships/tags" Target="../tags/tag469.xml"/><Relationship Id="rId93" Type="http://schemas.openxmlformats.org/officeDocument/2006/relationships/package" Target="../embeddings/Microsoft_Excel_Worksheet5.xlsx"/><Relationship Id="rId3" Type="http://schemas.openxmlformats.org/officeDocument/2006/relationships/tags" Target="../tags/tag387.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tags" Target="../tags/tag409.xml"/><Relationship Id="rId33" Type="http://schemas.openxmlformats.org/officeDocument/2006/relationships/tags" Target="../tags/tag417.xml"/><Relationship Id="rId38" Type="http://schemas.openxmlformats.org/officeDocument/2006/relationships/tags" Target="../tags/tag422.xml"/><Relationship Id="rId46" Type="http://schemas.openxmlformats.org/officeDocument/2006/relationships/tags" Target="../tags/tag430.xml"/><Relationship Id="rId59" Type="http://schemas.openxmlformats.org/officeDocument/2006/relationships/tags" Target="../tags/tag443.xml"/><Relationship Id="rId67" Type="http://schemas.openxmlformats.org/officeDocument/2006/relationships/tags" Target="../tags/tag451.xml"/><Relationship Id="rId20" Type="http://schemas.openxmlformats.org/officeDocument/2006/relationships/tags" Target="../tags/tag404.xml"/><Relationship Id="rId41" Type="http://schemas.openxmlformats.org/officeDocument/2006/relationships/tags" Target="../tags/tag425.xml"/><Relationship Id="rId54" Type="http://schemas.openxmlformats.org/officeDocument/2006/relationships/tags" Target="../tags/tag438.xml"/><Relationship Id="rId62" Type="http://schemas.openxmlformats.org/officeDocument/2006/relationships/tags" Target="../tags/tag446.xml"/><Relationship Id="rId70" Type="http://schemas.openxmlformats.org/officeDocument/2006/relationships/tags" Target="../tags/tag454.xml"/><Relationship Id="rId75" Type="http://schemas.openxmlformats.org/officeDocument/2006/relationships/tags" Target="../tags/tag459.xml"/><Relationship Id="rId83" Type="http://schemas.openxmlformats.org/officeDocument/2006/relationships/tags" Target="../tags/tag467.xml"/><Relationship Id="rId88" Type="http://schemas.openxmlformats.org/officeDocument/2006/relationships/tags" Target="../tags/tag472.xml"/><Relationship Id="rId91"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tags" Target="../tags/tag390.xml"/><Relationship Id="rId15" Type="http://schemas.openxmlformats.org/officeDocument/2006/relationships/tags" Target="../tags/tag399.xml"/><Relationship Id="rId23" Type="http://schemas.openxmlformats.org/officeDocument/2006/relationships/tags" Target="../tags/tag407.xml"/><Relationship Id="rId28" Type="http://schemas.openxmlformats.org/officeDocument/2006/relationships/tags" Target="../tags/tag412.xml"/><Relationship Id="rId36" Type="http://schemas.openxmlformats.org/officeDocument/2006/relationships/tags" Target="../tags/tag420.xml"/><Relationship Id="rId49" Type="http://schemas.openxmlformats.org/officeDocument/2006/relationships/tags" Target="../tags/tag433.xml"/><Relationship Id="rId57" Type="http://schemas.openxmlformats.org/officeDocument/2006/relationships/tags" Target="../tags/tag441.xml"/><Relationship Id="rId10" Type="http://schemas.openxmlformats.org/officeDocument/2006/relationships/tags" Target="../tags/tag394.xml"/><Relationship Id="rId31" Type="http://schemas.openxmlformats.org/officeDocument/2006/relationships/tags" Target="../tags/tag415.xml"/><Relationship Id="rId44" Type="http://schemas.openxmlformats.org/officeDocument/2006/relationships/tags" Target="../tags/tag428.xml"/><Relationship Id="rId52" Type="http://schemas.openxmlformats.org/officeDocument/2006/relationships/tags" Target="../tags/tag436.xml"/><Relationship Id="rId60" Type="http://schemas.openxmlformats.org/officeDocument/2006/relationships/tags" Target="../tags/tag444.xml"/><Relationship Id="rId65" Type="http://schemas.openxmlformats.org/officeDocument/2006/relationships/tags" Target="../tags/tag449.xml"/><Relationship Id="rId73" Type="http://schemas.openxmlformats.org/officeDocument/2006/relationships/tags" Target="../tags/tag457.xml"/><Relationship Id="rId78" Type="http://schemas.openxmlformats.org/officeDocument/2006/relationships/tags" Target="../tags/tag462.xml"/><Relationship Id="rId81" Type="http://schemas.openxmlformats.org/officeDocument/2006/relationships/tags" Target="../tags/tag465.xml"/><Relationship Id="rId86" Type="http://schemas.openxmlformats.org/officeDocument/2006/relationships/tags" Target="../tags/tag470.xml"/><Relationship Id="rId94" Type="http://schemas.openxmlformats.org/officeDocument/2006/relationships/image" Target="../media/image11.wmf"/><Relationship Id="rId4" Type="http://schemas.openxmlformats.org/officeDocument/2006/relationships/tags" Target="../tags/tag388.xml"/><Relationship Id="rId9" Type="http://schemas.openxmlformats.org/officeDocument/2006/relationships/tags" Target="../tags/tag393.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9" Type="http://schemas.openxmlformats.org/officeDocument/2006/relationships/tags" Target="../tags/tag52.xml"/><Relationship Id="rId21" Type="http://schemas.openxmlformats.org/officeDocument/2006/relationships/tags" Target="../tags/tag34.xml"/><Relationship Id="rId34" Type="http://schemas.openxmlformats.org/officeDocument/2006/relationships/tags" Target="../tags/tag47.xml"/><Relationship Id="rId42" Type="http://schemas.openxmlformats.org/officeDocument/2006/relationships/tags" Target="../tags/tag55.xml"/><Relationship Id="rId47" Type="http://schemas.openxmlformats.org/officeDocument/2006/relationships/tags" Target="../tags/tag60.xml"/><Relationship Id="rId50" Type="http://schemas.openxmlformats.org/officeDocument/2006/relationships/tags" Target="../tags/tag63.xml"/><Relationship Id="rId55" Type="http://schemas.openxmlformats.org/officeDocument/2006/relationships/tags" Target="../tags/tag68.xml"/><Relationship Id="rId63" Type="http://schemas.openxmlformats.org/officeDocument/2006/relationships/tags" Target="../tags/tag76.xml"/><Relationship Id="rId68" Type="http://schemas.openxmlformats.org/officeDocument/2006/relationships/tags" Target="../tags/tag81.xml"/><Relationship Id="rId7" Type="http://schemas.openxmlformats.org/officeDocument/2006/relationships/tags" Target="../tags/tag20.xml"/><Relationship Id="rId71" Type="http://schemas.openxmlformats.org/officeDocument/2006/relationships/tags" Target="../tags/tag84.xml"/><Relationship Id="rId2" Type="http://schemas.openxmlformats.org/officeDocument/2006/relationships/tags" Target="../tags/tag15.xml"/><Relationship Id="rId16" Type="http://schemas.openxmlformats.org/officeDocument/2006/relationships/tags" Target="../tags/tag29.xml"/><Relationship Id="rId29" Type="http://schemas.openxmlformats.org/officeDocument/2006/relationships/tags" Target="../tags/tag42.xml"/><Relationship Id="rId11" Type="http://schemas.openxmlformats.org/officeDocument/2006/relationships/tags" Target="../tags/tag24.xml"/><Relationship Id="rId24" Type="http://schemas.openxmlformats.org/officeDocument/2006/relationships/tags" Target="../tags/tag37.xml"/><Relationship Id="rId32" Type="http://schemas.openxmlformats.org/officeDocument/2006/relationships/tags" Target="../tags/tag45.xml"/><Relationship Id="rId37" Type="http://schemas.openxmlformats.org/officeDocument/2006/relationships/tags" Target="../tags/tag50.xml"/><Relationship Id="rId40" Type="http://schemas.openxmlformats.org/officeDocument/2006/relationships/tags" Target="../tags/tag53.xml"/><Relationship Id="rId45" Type="http://schemas.openxmlformats.org/officeDocument/2006/relationships/tags" Target="../tags/tag58.xml"/><Relationship Id="rId53" Type="http://schemas.openxmlformats.org/officeDocument/2006/relationships/tags" Target="../tags/tag66.xml"/><Relationship Id="rId58" Type="http://schemas.openxmlformats.org/officeDocument/2006/relationships/tags" Target="../tags/tag71.xml"/><Relationship Id="rId66" Type="http://schemas.openxmlformats.org/officeDocument/2006/relationships/tags" Target="../tags/tag79.xml"/><Relationship Id="rId74" Type="http://schemas.openxmlformats.org/officeDocument/2006/relationships/notesSlide" Target="../notesSlides/notesSlide7.xml"/><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tags" Target="../tags/tag62.xml"/><Relationship Id="rId57" Type="http://schemas.openxmlformats.org/officeDocument/2006/relationships/tags" Target="../tags/tag70.xml"/><Relationship Id="rId61" Type="http://schemas.openxmlformats.org/officeDocument/2006/relationships/tags" Target="../tags/tag74.xml"/><Relationship Id="rId10" Type="http://schemas.openxmlformats.org/officeDocument/2006/relationships/tags" Target="../tags/tag23.xml"/><Relationship Id="rId19" Type="http://schemas.openxmlformats.org/officeDocument/2006/relationships/tags" Target="../tags/tag32.xml"/><Relationship Id="rId31" Type="http://schemas.openxmlformats.org/officeDocument/2006/relationships/tags" Target="../tags/tag44.xml"/><Relationship Id="rId44" Type="http://schemas.openxmlformats.org/officeDocument/2006/relationships/tags" Target="../tags/tag57.xml"/><Relationship Id="rId52" Type="http://schemas.openxmlformats.org/officeDocument/2006/relationships/tags" Target="../tags/tag65.xml"/><Relationship Id="rId60" Type="http://schemas.openxmlformats.org/officeDocument/2006/relationships/tags" Target="../tags/tag73.xml"/><Relationship Id="rId65" Type="http://schemas.openxmlformats.org/officeDocument/2006/relationships/tags" Target="../tags/tag78.xml"/><Relationship Id="rId73" Type="http://schemas.openxmlformats.org/officeDocument/2006/relationships/slideLayout" Target="../slideLayouts/slideLayout1.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tags" Target="../tags/tag61.xml"/><Relationship Id="rId56" Type="http://schemas.openxmlformats.org/officeDocument/2006/relationships/tags" Target="../tags/tag69.xml"/><Relationship Id="rId64" Type="http://schemas.openxmlformats.org/officeDocument/2006/relationships/tags" Target="../tags/tag77.xml"/><Relationship Id="rId69" Type="http://schemas.openxmlformats.org/officeDocument/2006/relationships/tags" Target="../tags/tag82.xml"/><Relationship Id="rId8" Type="http://schemas.openxmlformats.org/officeDocument/2006/relationships/tags" Target="../tags/tag21.xml"/><Relationship Id="rId51" Type="http://schemas.openxmlformats.org/officeDocument/2006/relationships/tags" Target="../tags/tag64.xml"/><Relationship Id="rId72" Type="http://schemas.openxmlformats.org/officeDocument/2006/relationships/tags" Target="../tags/tag85.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tags" Target="../tags/tag59.xml"/><Relationship Id="rId59" Type="http://schemas.openxmlformats.org/officeDocument/2006/relationships/tags" Target="../tags/tag72.xml"/><Relationship Id="rId67" Type="http://schemas.openxmlformats.org/officeDocument/2006/relationships/tags" Target="../tags/tag80.xml"/><Relationship Id="rId20" Type="http://schemas.openxmlformats.org/officeDocument/2006/relationships/tags" Target="../tags/tag33.xml"/><Relationship Id="rId41" Type="http://schemas.openxmlformats.org/officeDocument/2006/relationships/tags" Target="../tags/tag54.xml"/><Relationship Id="rId54" Type="http://schemas.openxmlformats.org/officeDocument/2006/relationships/tags" Target="../tags/tag67.xml"/><Relationship Id="rId62" Type="http://schemas.openxmlformats.org/officeDocument/2006/relationships/tags" Target="../tags/tag75.xml"/><Relationship Id="rId70" Type="http://schemas.openxmlformats.org/officeDocument/2006/relationships/tags" Target="../tags/tag83.xml"/><Relationship Id="rId1" Type="http://schemas.openxmlformats.org/officeDocument/2006/relationships/tags" Target="../tags/tag14.xml"/><Relationship Id="rId6" Type="http://schemas.openxmlformats.org/officeDocument/2006/relationships/tags" Target="../tags/tag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766" y="6226357"/>
            <a:ext cx="2168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Rectangle 12"/>
          <p:cNvSpPr>
            <a:spLocks noChangeArrowheads="1"/>
          </p:cNvSpPr>
          <p:nvPr/>
        </p:nvSpPr>
        <p:spPr bwMode="auto">
          <a:xfrm>
            <a:off x="839218" y="2145245"/>
            <a:ext cx="745200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lnSpc>
                <a:spcPts val="4500"/>
              </a:lnSpc>
              <a:spcBef>
                <a:spcPct val="0"/>
              </a:spcBef>
              <a:spcAft>
                <a:spcPct val="0"/>
              </a:spcAft>
            </a:pPr>
            <a:r>
              <a:rPr lang="en-US" sz="3600" b="1" dirty="0">
                <a:solidFill>
                  <a:srgbClr val="FFFFFF"/>
                </a:solidFill>
              </a:rPr>
              <a:t>RDA Discovery</a:t>
            </a:r>
          </a:p>
          <a:p>
            <a:pPr fontAlgn="base">
              <a:lnSpc>
                <a:spcPts val="4500"/>
              </a:lnSpc>
              <a:spcBef>
                <a:spcPct val="0"/>
              </a:spcBef>
              <a:spcAft>
                <a:spcPct val="0"/>
              </a:spcAft>
            </a:pPr>
            <a:r>
              <a:rPr lang="en-US" sz="2600" dirty="0" smtClean="0">
                <a:solidFill>
                  <a:srgbClr val="FFFFFF"/>
                </a:solidFill>
              </a:rPr>
              <a:t>Executive Summary</a:t>
            </a:r>
            <a:endParaRPr lang="en-US" sz="2600" dirty="0">
              <a:solidFill>
                <a:srgbClr val="FFFFFF"/>
              </a:solidFill>
            </a:endParaRPr>
          </a:p>
          <a:p>
            <a:pPr fontAlgn="base">
              <a:lnSpc>
                <a:spcPts val="4500"/>
              </a:lnSpc>
              <a:spcBef>
                <a:spcPct val="0"/>
              </a:spcBef>
              <a:spcAft>
                <a:spcPct val="0"/>
              </a:spcAft>
            </a:pPr>
            <a:r>
              <a:rPr lang="en-US" i="1" dirty="0" smtClean="0">
                <a:solidFill>
                  <a:srgbClr val="FFFFFF"/>
                </a:solidFill>
              </a:rPr>
              <a:t>NY, Banco Santander Puerto Rico, SCUSA &amp; BSI</a:t>
            </a:r>
            <a:endParaRPr lang="en-US" i="1" dirty="0">
              <a:solidFill>
                <a:srgbClr val="FFFFFF"/>
              </a:solidFill>
            </a:endParaRPr>
          </a:p>
        </p:txBody>
      </p:sp>
      <p:sp>
        <p:nvSpPr>
          <p:cNvPr id="98309" name="Rectangle 13"/>
          <p:cNvSpPr>
            <a:spLocks noChangeArrowheads="1"/>
          </p:cNvSpPr>
          <p:nvPr/>
        </p:nvSpPr>
        <p:spPr bwMode="auto">
          <a:xfrm>
            <a:off x="6214120" y="4581128"/>
            <a:ext cx="224631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spcBef>
                <a:spcPct val="0"/>
              </a:spcBef>
              <a:spcAft>
                <a:spcPct val="0"/>
              </a:spcAft>
            </a:pPr>
            <a:r>
              <a:rPr lang="en-US" sz="1500" dirty="0" smtClean="0">
                <a:solidFill>
                  <a:srgbClr val="FFFFFF"/>
                </a:solidFill>
              </a:rPr>
              <a:t>March 4, </a:t>
            </a:r>
            <a:r>
              <a:rPr lang="en-US" sz="1500" dirty="0">
                <a:solidFill>
                  <a:srgbClr val="FFFFFF"/>
                </a:solidFill>
              </a:rPr>
              <a:t>2015</a:t>
            </a:r>
          </a:p>
        </p:txBody>
      </p:sp>
    </p:spTree>
    <p:extLst>
      <p:ext uri="{BB962C8B-B14F-4D97-AF65-F5344CB8AC3E}">
        <p14:creationId xmlns:p14="http://schemas.microsoft.com/office/powerpoint/2010/main" val="3772974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605642" name="Picture 10" descr="Imag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40456" y="2259"/>
            <a:ext cx="1645356" cy="46640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552704" y="1736848"/>
            <a:ext cx="6075048" cy="324000"/>
            <a:chOff x="1497" y="941"/>
            <a:chExt cx="3293" cy="141"/>
          </a:xfrm>
        </p:grpSpPr>
        <p:grpSp>
          <p:nvGrpSpPr>
            <p:cNvPr id="13" name="Group 3"/>
            <p:cNvGrpSpPr>
              <a:grpSpLocks/>
            </p:cNvGrpSpPr>
            <p:nvPr/>
          </p:nvGrpSpPr>
          <p:grpSpPr bwMode="auto">
            <a:xfrm>
              <a:off x="1497" y="941"/>
              <a:ext cx="124" cy="141"/>
              <a:chOff x="1801" y="817"/>
              <a:chExt cx="152" cy="143"/>
            </a:xfrm>
          </p:grpSpPr>
          <p:sp>
            <p:nvSpPr>
              <p:cNvPr id="24" name="Rectangle 4"/>
              <p:cNvSpPr>
                <a:spLocks noChangeArrowheads="1"/>
              </p:cNvSpPr>
              <p:nvPr/>
            </p:nvSpPr>
            <p:spPr bwMode="gray">
              <a:xfrm>
                <a:off x="1801" y="817"/>
                <a:ext cx="152" cy="143"/>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nvGrpSpPr>
              <p:cNvPr id="25" name="Group 24"/>
              <p:cNvGrpSpPr>
                <a:grpSpLocks/>
              </p:cNvGrpSpPr>
              <p:nvPr/>
            </p:nvGrpSpPr>
            <p:grpSpPr bwMode="auto">
              <a:xfrm>
                <a:off x="1833" y="848"/>
                <a:ext cx="89" cy="81"/>
                <a:chOff x="1835" y="846"/>
                <a:chExt cx="89" cy="81"/>
              </a:xfrm>
            </p:grpSpPr>
            <p:sp>
              <p:nvSpPr>
                <p:cNvPr id="26" name="Line 6"/>
                <p:cNvSpPr>
                  <a:spLocks noChangeShapeType="1"/>
                </p:cNvSpPr>
                <p:nvPr/>
              </p:nvSpPr>
              <p:spPr bwMode="gray">
                <a:xfrm>
                  <a:off x="1835" y="884"/>
                  <a:ext cx="79" cy="0"/>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7" name="Line 7"/>
                <p:cNvSpPr>
                  <a:spLocks noChangeShapeType="1"/>
                </p:cNvSpPr>
                <p:nvPr/>
              </p:nvSpPr>
              <p:spPr bwMode="gray">
                <a:xfrm flipH="1" flipV="1">
                  <a:off x="1882" y="846"/>
                  <a:ext cx="42" cy="42"/>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8" name="Line 8"/>
                <p:cNvSpPr>
                  <a:spLocks noChangeShapeType="1"/>
                </p:cNvSpPr>
                <p:nvPr/>
              </p:nvSpPr>
              <p:spPr bwMode="gray">
                <a:xfrm flipH="1">
                  <a:off x="1879" y="882"/>
                  <a:ext cx="45" cy="45"/>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grpSp>
        </p:grpSp>
        <p:sp>
          <p:nvSpPr>
            <p:cNvPr id="15" name="Rectangle 9"/>
            <p:cNvSpPr>
              <a:spLocks noChangeArrowheads="1"/>
            </p:cNvSpPr>
            <p:nvPr/>
          </p:nvSpPr>
          <p:spPr bwMode="gray">
            <a:xfrm>
              <a:off x="1629" y="941"/>
              <a:ext cx="3161" cy="141"/>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sp>
        <p:nvSpPr>
          <p:cNvPr id="29" name="Rectangle 11"/>
          <p:cNvSpPr>
            <a:spLocks noChangeArrowheads="1"/>
          </p:cNvSpPr>
          <p:nvPr/>
        </p:nvSpPr>
        <p:spPr bwMode="gray">
          <a:xfrm>
            <a:off x="2795588" y="400201"/>
            <a:ext cx="6250876" cy="3484431"/>
          </a:xfrm>
          <a:prstGeom prst="rect">
            <a:avLst/>
          </a:prstGeom>
          <a:noFill/>
          <a:ln w="9525">
            <a:noFill/>
            <a:miter lim="800000"/>
            <a:headEnd/>
            <a:tailEnd/>
          </a:ln>
        </p:spPr>
        <p:txBody>
          <a:bodyPr wrap="square" lIns="79005" tIns="38806" rIns="79005" bIns="38806">
            <a:spAutoFit/>
          </a:bodyPr>
          <a:lstStyle/>
          <a:p>
            <a:pPr marL="342900" indent="-342900" defTabSz="801688" eaLnBrk="0" hangingPunct="0">
              <a:spcBef>
                <a:spcPts val="800"/>
              </a:spcBef>
              <a:spcAft>
                <a:spcPts val="800"/>
              </a:spcAft>
              <a:buFont typeface="+mj-lt"/>
              <a:buAutoNum type="arabicPeriod"/>
            </a:pPr>
            <a:endParaRPr lang="en-US" sz="1600" b="1" dirty="0">
              <a:solidFill>
                <a:srgbClr val="808080"/>
              </a:solidFill>
            </a:endParaRP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RDA Discovery – Executive Summary</a:t>
            </a:r>
          </a:p>
          <a:p>
            <a:pPr marL="342900" indent="-342900" defTabSz="801688" eaLnBrk="0" hangingPunct="0">
              <a:spcBef>
                <a:spcPts val="800"/>
              </a:spcBef>
              <a:spcAft>
                <a:spcPts val="800"/>
              </a:spcAft>
              <a:buFontTx/>
              <a:buAutoNum type="arabicPeriod"/>
            </a:pPr>
            <a:r>
              <a:rPr lang="en-US" sz="1600" b="1" dirty="0" smtClean="0">
                <a:solidFill>
                  <a:srgbClr val="808080"/>
                </a:solidFill>
                <a:latin typeface="Arial"/>
              </a:rPr>
              <a:t>RDA Discovery Findings and Plan per Unit</a:t>
            </a:r>
          </a:p>
          <a:p>
            <a:pPr lvl="1" defTabSz="801688" eaLnBrk="0" hangingPunct="0">
              <a:spcBef>
                <a:spcPts val="800"/>
              </a:spcBef>
              <a:spcAft>
                <a:spcPts val="800"/>
              </a:spcAft>
            </a:pPr>
            <a:r>
              <a:rPr lang="en-US" sz="1600" b="1" dirty="0" smtClean="0">
                <a:solidFill>
                  <a:schemeClr val="bg1"/>
                </a:solidFill>
                <a:latin typeface="Arial"/>
              </a:rPr>
              <a:t>General Overview of Units</a:t>
            </a:r>
          </a:p>
          <a:p>
            <a:pPr lvl="1" defTabSz="801688" eaLnBrk="0" hangingPunct="0">
              <a:spcBef>
                <a:spcPts val="800"/>
              </a:spcBef>
              <a:spcAft>
                <a:spcPts val="800"/>
              </a:spcAft>
            </a:pPr>
            <a:r>
              <a:rPr lang="en-US" sz="1600" dirty="0" smtClean="0">
                <a:solidFill>
                  <a:srgbClr val="808080"/>
                </a:solidFill>
                <a:latin typeface="Arial"/>
              </a:rPr>
              <a:t>NY Branch &amp; SIS</a:t>
            </a:r>
          </a:p>
          <a:p>
            <a:pPr lvl="1" defTabSz="801688" eaLnBrk="0" hangingPunct="0">
              <a:spcBef>
                <a:spcPts val="800"/>
              </a:spcBef>
              <a:spcAft>
                <a:spcPts val="800"/>
              </a:spcAft>
            </a:pPr>
            <a:r>
              <a:rPr lang="en-US" sz="1600" dirty="0" smtClean="0">
                <a:solidFill>
                  <a:srgbClr val="808080"/>
                </a:solidFill>
                <a:latin typeface="Arial"/>
              </a:rPr>
              <a:t>Banco Santander Puerto Rico</a:t>
            </a:r>
          </a:p>
          <a:p>
            <a:pPr lvl="1" defTabSz="801688" eaLnBrk="0" hangingPunct="0">
              <a:spcBef>
                <a:spcPts val="800"/>
              </a:spcBef>
              <a:spcAft>
                <a:spcPts val="800"/>
              </a:spcAft>
            </a:pPr>
            <a:r>
              <a:rPr lang="en-US" sz="1600" dirty="0" smtClean="0">
                <a:solidFill>
                  <a:srgbClr val="808080"/>
                </a:solidFill>
                <a:latin typeface="Arial"/>
              </a:rPr>
              <a:t>SCUSA</a:t>
            </a:r>
          </a:p>
          <a:p>
            <a:pPr lvl="1" defTabSz="801688" eaLnBrk="0" hangingPunct="0">
              <a:spcBef>
                <a:spcPts val="800"/>
              </a:spcBef>
              <a:spcAft>
                <a:spcPts val="800"/>
              </a:spcAft>
            </a:pPr>
            <a:r>
              <a:rPr lang="en-US" sz="1600" dirty="0" smtClean="0">
                <a:solidFill>
                  <a:srgbClr val="808080"/>
                </a:solidFill>
                <a:latin typeface="Arial"/>
              </a:rPr>
              <a:t>BSI</a:t>
            </a:r>
            <a:endParaRPr lang="en-US" sz="1600" dirty="0">
              <a:solidFill>
                <a:srgbClr val="808080"/>
              </a:solidFill>
              <a:latin typeface="Arial"/>
            </a:endParaRPr>
          </a:p>
        </p:txBody>
      </p:sp>
    </p:spTree>
    <p:extLst>
      <p:ext uri="{BB962C8B-B14F-4D97-AF65-F5344CB8AC3E}">
        <p14:creationId xmlns:p14="http://schemas.microsoft.com/office/powerpoint/2010/main" val="717147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288" y="6165304"/>
            <a:ext cx="7075380" cy="707886"/>
          </a:xfrm>
          <a:prstGeom prst="rect">
            <a:avLst/>
          </a:prstGeom>
          <a:noFill/>
        </p:spPr>
        <p:txBody>
          <a:bodyPr wrap="square" rtlCol="0">
            <a:spAutoFit/>
          </a:bodyPr>
          <a:lstStyle/>
          <a:p>
            <a:pPr marL="228600" indent="-228600">
              <a:buAutoNum type="arabicParenBoth"/>
            </a:pPr>
            <a:r>
              <a:rPr lang="en-US" sz="800" dirty="0" smtClean="0">
                <a:solidFill>
                  <a:srgbClr val="FFFFFF"/>
                </a:solidFill>
              </a:rPr>
              <a:t>Data </a:t>
            </a:r>
            <a:r>
              <a:rPr lang="en-US" sz="800" dirty="0">
                <a:solidFill>
                  <a:srgbClr val="FFFFFF"/>
                </a:solidFill>
              </a:rPr>
              <a:t>at Mar 31 </a:t>
            </a:r>
            <a:r>
              <a:rPr lang="en-US" sz="800" dirty="0" smtClean="0">
                <a:solidFill>
                  <a:srgbClr val="FFFFFF"/>
                </a:solidFill>
              </a:rPr>
              <a:t>14</a:t>
            </a:r>
            <a:endParaRPr lang="en-US" sz="800" dirty="0">
              <a:solidFill>
                <a:srgbClr val="FFFFFF"/>
              </a:solidFill>
            </a:endParaRPr>
          </a:p>
          <a:p>
            <a:pPr marL="228600" indent="-228600">
              <a:buFontTx/>
              <a:buAutoNum type="arabicParenBoth"/>
            </a:pPr>
            <a:r>
              <a:rPr lang="en-US" sz="800" dirty="0">
                <a:solidFill>
                  <a:srgbClr val="FFFFFF"/>
                </a:solidFill>
              </a:rPr>
              <a:t>Money Market placements 107, regulatory reserves 1, 243, other receivables and assets 177. Data at Aug 31 </a:t>
            </a:r>
            <a:r>
              <a:rPr lang="en-US" sz="800" dirty="0" smtClean="0">
                <a:solidFill>
                  <a:srgbClr val="FFFFFF"/>
                </a:solidFill>
              </a:rPr>
              <a:t>14</a:t>
            </a:r>
          </a:p>
          <a:p>
            <a:pPr marL="228600" indent="-228600">
              <a:buFontTx/>
              <a:buAutoNum type="arabicParenBoth"/>
            </a:pPr>
            <a:r>
              <a:rPr lang="en-US" sz="800" dirty="0">
                <a:solidFill>
                  <a:srgbClr val="FFFFFF"/>
                </a:solidFill>
              </a:rPr>
              <a:t>Data at Sep 30, </a:t>
            </a:r>
            <a:r>
              <a:rPr lang="en-US" sz="800" dirty="0" smtClean="0">
                <a:solidFill>
                  <a:srgbClr val="FFFFFF"/>
                </a:solidFill>
              </a:rPr>
              <a:t>2014</a:t>
            </a:r>
          </a:p>
          <a:p>
            <a:pPr marL="228600" indent="-228600">
              <a:buFontTx/>
              <a:buAutoNum type="arabicParenBoth"/>
            </a:pPr>
            <a:r>
              <a:rPr lang="en-US" sz="800" dirty="0">
                <a:solidFill>
                  <a:srgbClr val="FFFFFF"/>
                </a:solidFill>
              </a:rPr>
              <a:t>December 2014 In Millions </a:t>
            </a:r>
            <a:r>
              <a:rPr lang="en-US" sz="800" dirty="0" smtClean="0">
                <a:solidFill>
                  <a:srgbClr val="FFFFFF"/>
                </a:solidFill>
              </a:rPr>
              <a:t>USD</a:t>
            </a:r>
          </a:p>
          <a:p>
            <a:pPr marL="228600" indent="-228600">
              <a:buFontTx/>
              <a:buAutoNum type="arabicParenBoth"/>
            </a:pPr>
            <a:r>
              <a:rPr lang="en-US" sz="800" dirty="0" smtClean="0">
                <a:solidFill>
                  <a:srgbClr val="FFFFFF"/>
                </a:solidFill>
              </a:rPr>
              <a:t>No data for EC</a:t>
            </a:r>
            <a:endParaRPr lang="en-US" sz="800" dirty="0">
              <a:solidFill>
                <a:srgbClr val="FFFFFF"/>
              </a:solidFill>
            </a:endParaRPr>
          </a:p>
        </p:txBody>
      </p:sp>
      <p:sp>
        <p:nvSpPr>
          <p:cNvPr id="39" name="TextBox 38"/>
          <p:cNvSpPr txBox="1"/>
          <p:nvPr/>
        </p:nvSpPr>
        <p:spPr>
          <a:xfrm>
            <a:off x="5447901" y="6001326"/>
            <a:ext cx="3326016" cy="253916"/>
          </a:xfrm>
          <a:prstGeom prst="rect">
            <a:avLst/>
          </a:prstGeom>
          <a:noFill/>
        </p:spPr>
        <p:txBody>
          <a:bodyPr wrap="square" rtlCol="0">
            <a:spAutoFit/>
          </a:bodyPr>
          <a:lstStyle/>
          <a:p>
            <a:pPr algn="r"/>
            <a:r>
              <a:rPr lang="en-US" sz="1050" dirty="0" smtClean="0">
                <a:solidFill>
                  <a:srgbClr val="000000"/>
                </a:solidFill>
              </a:rPr>
              <a:t>MM USD at Jun 30 14 unless stated otherwise</a:t>
            </a:r>
            <a:endParaRPr lang="en-US" sz="1050" dirty="0">
              <a:solidFill>
                <a:srgbClr val="000000"/>
              </a:solidFill>
            </a:endParaRPr>
          </a:p>
        </p:txBody>
      </p:sp>
      <p:sp>
        <p:nvSpPr>
          <p:cNvPr id="18"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The entities analyzed vary in size as well as in business activities, resulting in different relative impacts by Risk type in each </a:t>
            </a:r>
            <a:r>
              <a:rPr lang="en-US" sz="1400" b="1" dirty="0" smtClean="0">
                <a:solidFill>
                  <a:srgbClr val="000000"/>
                </a:solidFill>
              </a:rPr>
              <a:t>case</a:t>
            </a:r>
            <a:endParaRPr lang="en-US" sz="1400" b="1" dirty="0">
              <a:solidFill>
                <a:srgbClr val="000000"/>
              </a:solidFill>
            </a:endParaRPr>
          </a:p>
        </p:txBody>
      </p:sp>
      <p:sp>
        <p:nvSpPr>
          <p:cNvPr id="22" name="AutoShape 72"/>
          <p:cNvSpPr>
            <a:spLocks noChangeArrowheads="1"/>
          </p:cNvSpPr>
          <p:nvPr/>
        </p:nvSpPr>
        <p:spPr bwMode="auto">
          <a:xfrm>
            <a:off x="1115616" y="2322561"/>
            <a:ext cx="708422" cy="70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spcAft>
                <a:spcPts val="600"/>
              </a:spcAft>
            </a:pPr>
            <a:r>
              <a:rPr lang="en-US" sz="1200" b="1" kern="0" dirty="0" smtClean="0">
                <a:solidFill>
                  <a:srgbClr val="FFFFFF"/>
                </a:solidFill>
              </a:rPr>
              <a:t>NY </a:t>
            </a:r>
          </a:p>
          <a:p>
            <a:pPr algn="ctr">
              <a:spcAft>
                <a:spcPts val="600"/>
              </a:spcAft>
            </a:pPr>
            <a:r>
              <a:rPr lang="en-US" sz="1200" b="1" kern="0" dirty="0" smtClean="0">
                <a:solidFill>
                  <a:srgbClr val="FFFFFF"/>
                </a:solidFill>
              </a:rPr>
              <a:t>Branch</a:t>
            </a:r>
            <a:endParaRPr lang="en-US" sz="1200" b="1" kern="0" dirty="0">
              <a:solidFill>
                <a:srgbClr val="FFFFFF"/>
              </a:solidFill>
            </a:endParaRPr>
          </a:p>
        </p:txBody>
      </p:sp>
      <p:sp>
        <p:nvSpPr>
          <p:cNvPr id="23" name="Rectangle 22"/>
          <p:cNvSpPr/>
          <p:nvPr/>
        </p:nvSpPr>
        <p:spPr>
          <a:xfrm>
            <a:off x="1900028" y="1458465"/>
            <a:ext cx="1080000" cy="79615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a:solidFill>
                  <a:srgbClr val="FFFFFF"/>
                </a:solidFill>
              </a:rPr>
              <a:t>Entity </a:t>
            </a:r>
            <a:endParaRPr lang="en-US" sz="1200" b="1" dirty="0" smtClean="0">
              <a:solidFill>
                <a:srgbClr val="FFFFFF"/>
              </a:solidFill>
            </a:endParaRPr>
          </a:p>
          <a:p>
            <a:pPr algn="ctr" fontAlgn="base">
              <a:spcBef>
                <a:spcPct val="0"/>
              </a:spcBef>
              <a:spcAft>
                <a:spcPct val="0"/>
              </a:spcAft>
            </a:pPr>
            <a:r>
              <a:rPr lang="en-US" sz="1200" b="1" dirty="0" smtClean="0">
                <a:solidFill>
                  <a:srgbClr val="FFFFFF"/>
                </a:solidFill>
              </a:rPr>
              <a:t>type</a:t>
            </a:r>
            <a:endParaRPr lang="en-US" sz="1200" b="1" dirty="0">
              <a:solidFill>
                <a:srgbClr val="FFFFFF"/>
              </a:solidFill>
            </a:endParaRPr>
          </a:p>
        </p:txBody>
      </p:sp>
      <p:sp>
        <p:nvSpPr>
          <p:cNvPr id="24" name="Rectangle 23"/>
          <p:cNvSpPr/>
          <p:nvPr/>
        </p:nvSpPr>
        <p:spPr>
          <a:xfrm>
            <a:off x="4492434" y="1458465"/>
            <a:ext cx="1080000" cy="79615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Total </a:t>
            </a:r>
          </a:p>
          <a:p>
            <a:pPr algn="ctr" fontAlgn="base">
              <a:spcBef>
                <a:spcPct val="0"/>
              </a:spcBef>
              <a:spcAft>
                <a:spcPct val="0"/>
              </a:spcAft>
            </a:pPr>
            <a:r>
              <a:rPr lang="en-US" sz="1200" b="1" dirty="0" smtClean="0">
                <a:solidFill>
                  <a:srgbClr val="FFFFFF"/>
                </a:solidFill>
              </a:rPr>
              <a:t>Assets</a:t>
            </a:r>
            <a:endParaRPr lang="en-US" sz="1200" b="1" dirty="0">
              <a:solidFill>
                <a:srgbClr val="FFFFFF"/>
              </a:solidFill>
            </a:endParaRPr>
          </a:p>
        </p:txBody>
      </p:sp>
      <p:sp>
        <p:nvSpPr>
          <p:cNvPr id="25" name="Rectangle 24"/>
          <p:cNvSpPr/>
          <p:nvPr/>
        </p:nvSpPr>
        <p:spPr>
          <a:xfrm>
            <a:off x="5652200" y="1822615"/>
            <a:ext cx="720000" cy="43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Credit Risk</a:t>
            </a:r>
            <a:endParaRPr lang="en-US" sz="1200" b="1" dirty="0">
              <a:solidFill>
                <a:srgbClr val="FFFFFF"/>
              </a:solidFill>
            </a:endParaRPr>
          </a:p>
        </p:txBody>
      </p:sp>
      <p:sp>
        <p:nvSpPr>
          <p:cNvPr id="26" name="Rectangle 25"/>
          <p:cNvSpPr/>
          <p:nvPr/>
        </p:nvSpPr>
        <p:spPr bwMode="auto">
          <a:xfrm>
            <a:off x="1900027" y="2322561"/>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fontAlgn="base">
              <a:spcBef>
                <a:spcPts val="200"/>
              </a:spcBef>
              <a:spcAft>
                <a:spcPts val="200"/>
              </a:spcAft>
            </a:pPr>
            <a:r>
              <a:rPr lang="en-US" sz="1000" dirty="0" smtClean="0">
                <a:latin typeface="Arial" charset="0"/>
              </a:rPr>
              <a:t>Branch</a:t>
            </a:r>
            <a:endParaRPr lang="en-US" sz="1000" dirty="0">
              <a:solidFill>
                <a:srgbClr val="000000">
                  <a:lumMod val="85000"/>
                  <a:lumOff val="15000"/>
                </a:srgbClr>
              </a:solidFill>
              <a:cs typeface="Arial" pitchFamily="34" charset="0"/>
            </a:endParaRPr>
          </a:p>
        </p:txBody>
      </p:sp>
      <p:sp>
        <p:nvSpPr>
          <p:cNvPr id="27" name="Rectangle 26"/>
          <p:cNvSpPr/>
          <p:nvPr/>
        </p:nvSpPr>
        <p:spPr>
          <a:xfrm>
            <a:off x="6444288" y="1822615"/>
            <a:ext cx="720000" cy="43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Market Risk</a:t>
            </a:r>
            <a:endParaRPr lang="en-US" sz="1200" b="1" dirty="0">
              <a:solidFill>
                <a:srgbClr val="FFFFFF"/>
              </a:solidFill>
            </a:endParaRPr>
          </a:p>
        </p:txBody>
      </p:sp>
      <p:sp>
        <p:nvSpPr>
          <p:cNvPr id="28" name="Rectangle 27"/>
          <p:cNvSpPr/>
          <p:nvPr/>
        </p:nvSpPr>
        <p:spPr bwMode="auto">
          <a:xfrm>
            <a:off x="4492435" y="2322561"/>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algn="ctr" fontAlgn="base">
              <a:spcBef>
                <a:spcPts val="200"/>
              </a:spcBef>
              <a:spcAft>
                <a:spcPts val="200"/>
              </a:spcAft>
            </a:pPr>
            <a:r>
              <a:rPr lang="en-US" sz="1000" dirty="0" smtClean="0"/>
              <a:t>24,804</a:t>
            </a:r>
            <a:r>
              <a:rPr lang="en-US" sz="1000" baseline="30000" dirty="0" smtClean="0"/>
              <a:t>(1)</a:t>
            </a:r>
          </a:p>
        </p:txBody>
      </p:sp>
      <p:sp>
        <p:nvSpPr>
          <p:cNvPr id="38" name="Rectangle 37"/>
          <p:cNvSpPr/>
          <p:nvPr/>
        </p:nvSpPr>
        <p:spPr>
          <a:xfrm>
            <a:off x="7236376" y="1822615"/>
            <a:ext cx="720000" cy="43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err="1" smtClean="0">
                <a:solidFill>
                  <a:srgbClr val="FFFFFF"/>
                </a:solidFill>
              </a:rPr>
              <a:t>Oper</a:t>
            </a:r>
            <a:r>
              <a:rPr lang="en-US" sz="1200" b="1" dirty="0" smtClean="0">
                <a:solidFill>
                  <a:srgbClr val="FFFFFF"/>
                </a:solidFill>
              </a:rPr>
              <a:t>.</a:t>
            </a:r>
          </a:p>
          <a:p>
            <a:pPr algn="ctr" fontAlgn="base">
              <a:spcBef>
                <a:spcPct val="0"/>
              </a:spcBef>
              <a:spcAft>
                <a:spcPct val="0"/>
              </a:spcAft>
            </a:pPr>
            <a:r>
              <a:rPr lang="en-US" sz="1200" b="1" dirty="0" smtClean="0">
                <a:solidFill>
                  <a:srgbClr val="FFFFFF"/>
                </a:solidFill>
              </a:rPr>
              <a:t>Risk</a:t>
            </a:r>
            <a:endParaRPr lang="en-US" sz="1200" b="1" dirty="0">
              <a:solidFill>
                <a:srgbClr val="FFFFFF"/>
              </a:solidFill>
            </a:endParaRPr>
          </a:p>
        </p:txBody>
      </p:sp>
      <p:sp>
        <p:nvSpPr>
          <p:cNvPr id="40" name="Rectangle 39"/>
          <p:cNvSpPr/>
          <p:nvPr/>
        </p:nvSpPr>
        <p:spPr>
          <a:xfrm>
            <a:off x="8028464" y="1822615"/>
            <a:ext cx="720000" cy="43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ALM</a:t>
            </a:r>
            <a:endParaRPr lang="en-US" sz="1200" b="1" dirty="0">
              <a:solidFill>
                <a:srgbClr val="FFFFFF"/>
              </a:solidFill>
            </a:endParaRPr>
          </a:p>
        </p:txBody>
      </p:sp>
      <p:sp>
        <p:nvSpPr>
          <p:cNvPr id="41" name="AutoShape 72"/>
          <p:cNvSpPr>
            <a:spLocks noChangeArrowheads="1"/>
          </p:cNvSpPr>
          <p:nvPr/>
        </p:nvSpPr>
        <p:spPr bwMode="auto">
          <a:xfrm>
            <a:off x="1115616" y="3060859"/>
            <a:ext cx="708422" cy="70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spcAft>
                <a:spcPts val="600"/>
              </a:spcAft>
            </a:pPr>
            <a:r>
              <a:rPr lang="en-US" sz="1200" b="1" kern="0" dirty="0" smtClean="0">
                <a:solidFill>
                  <a:srgbClr val="FFFFFF"/>
                </a:solidFill>
              </a:rPr>
              <a:t>SIS</a:t>
            </a:r>
            <a:endParaRPr lang="en-US" sz="1200" b="1" kern="0" dirty="0">
              <a:solidFill>
                <a:srgbClr val="FFFFFF"/>
              </a:solidFill>
            </a:endParaRPr>
          </a:p>
        </p:txBody>
      </p:sp>
      <p:sp>
        <p:nvSpPr>
          <p:cNvPr id="42" name="Rectangle 41"/>
          <p:cNvSpPr/>
          <p:nvPr/>
        </p:nvSpPr>
        <p:spPr>
          <a:xfrm>
            <a:off x="5652200" y="1458465"/>
            <a:ext cx="3096144" cy="32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Economic Capital</a:t>
            </a:r>
            <a:endParaRPr lang="en-US" sz="1200" b="1" dirty="0">
              <a:solidFill>
                <a:srgbClr val="FFFFFF"/>
              </a:solidFill>
            </a:endParaRPr>
          </a:p>
        </p:txBody>
      </p:sp>
      <p:sp>
        <p:nvSpPr>
          <p:cNvPr id="43" name="Rectangle 42"/>
          <p:cNvSpPr/>
          <p:nvPr/>
        </p:nvSpPr>
        <p:spPr bwMode="auto">
          <a:xfrm>
            <a:off x="1907704" y="3060859"/>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fontAlgn="base">
              <a:spcBef>
                <a:spcPts val="200"/>
              </a:spcBef>
              <a:spcAft>
                <a:spcPts val="200"/>
              </a:spcAft>
            </a:pPr>
            <a:r>
              <a:rPr lang="en-US" sz="1000" dirty="0">
                <a:latin typeface="Arial" charset="0"/>
              </a:rPr>
              <a:t>Broker </a:t>
            </a:r>
            <a:r>
              <a:rPr lang="en-US" sz="1000" dirty="0" smtClean="0">
                <a:latin typeface="Arial" charset="0"/>
              </a:rPr>
              <a:t>Dealer</a:t>
            </a:r>
            <a:endParaRPr lang="en-US" sz="1000" dirty="0">
              <a:solidFill>
                <a:srgbClr val="000000">
                  <a:lumMod val="85000"/>
                  <a:lumOff val="15000"/>
                </a:srgbClr>
              </a:solidFill>
              <a:cs typeface="Arial" pitchFamily="34" charset="0"/>
            </a:endParaRPr>
          </a:p>
        </p:txBody>
      </p:sp>
      <p:sp>
        <p:nvSpPr>
          <p:cNvPr id="44" name="Rectangle 43"/>
          <p:cNvSpPr/>
          <p:nvPr/>
        </p:nvSpPr>
        <p:spPr bwMode="auto">
          <a:xfrm>
            <a:off x="4500112" y="3060859"/>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algn="ctr" fontAlgn="base">
              <a:spcBef>
                <a:spcPts val="200"/>
              </a:spcBef>
              <a:spcAft>
                <a:spcPts val="200"/>
              </a:spcAft>
            </a:pPr>
            <a:r>
              <a:rPr lang="en-US" sz="1000" dirty="0" smtClean="0"/>
              <a:t>1,527</a:t>
            </a:r>
            <a:r>
              <a:rPr lang="en-US" sz="1000" baseline="30000" dirty="0" smtClean="0"/>
              <a:t>(2)</a:t>
            </a:r>
          </a:p>
        </p:txBody>
      </p:sp>
      <p:sp>
        <p:nvSpPr>
          <p:cNvPr id="45" name="AutoShape 72"/>
          <p:cNvSpPr>
            <a:spLocks noChangeArrowheads="1"/>
          </p:cNvSpPr>
          <p:nvPr/>
        </p:nvSpPr>
        <p:spPr bwMode="auto">
          <a:xfrm>
            <a:off x="344451" y="4555534"/>
            <a:ext cx="1479587" cy="70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spcAft>
                <a:spcPts val="600"/>
              </a:spcAft>
            </a:pPr>
            <a:r>
              <a:rPr lang="en-US" sz="1200" b="1" kern="0" dirty="0" smtClean="0">
                <a:solidFill>
                  <a:srgbClr val="FFFFFF"/>
                </a:solidFill>
              </a:rPr>
              <a:t>SCUSA</a:t>
            </a:r>
            <a:endParaRPr lang="en-US" sz="1200" b="1" kern="0" dirty="0">
              <a:solidFill>
                <a:srgbClr val="FFFFFF"/>
              </a:solidFill>
            </a:endParaRPr>
          </a:p>
        </p:txBody>
      </p:sp>
      <p:sp>
        <p:nvSpPr>
          <p:cNvPr id="46" name="Rectangle 45"/>
          <p:cNvSpPr/>
          <p:nvPr/>
        </p:nvSpPr>
        <p:spPr bwMode="auto">
          <a:xfrm>
            <a:off x="1907704" y="4555534"/>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fontAlgn="base">
              <a:spcBef>
                <a:spcPts val="200"/>
              </a:spcBef>
              <a:spcAft>
                <a:spcPts val="200"/>
              </a:spcAft>
            </a:pPr>
            <a:r>
              <a:rPr lang="en-US" sz="1000" dirty="0" smtClean="0">
                <a:latin typeface="Arial" charset="0"/>
              </a:rPr>
              <a:t>Financial Company</a:t>
            </a:r>
            <a:endParaRPr lang="en-US" sz="1000" dirty="0">
              <a:solidFill>
                <a:srgbClr val="000000">
                  <a:lumMod val="85000"/>
                  <a:lumOff val="15000"/>
                </a:srgbClr>
              </a:solidFill>
              <a:cs typeface="Arial" pitchFamily="34" charset="0"/>
            </a:endParaRPr>
          </a:p>
        </p:txBody>
      </p:sp>
      <p:sp>
        <p:nvSpPr>
          <p:cNvPr id="47" name="Rectangle 46"/>
          <p:cNvSpPr/>
          <p:nvPr/>
        </p:nvSpPr>
        <p:spPr bwMode="auto">
          <a:xfrm>
            <a:off x="4500112" y="4555534"/>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algn="ctr" fontAlgn="base">
              <a:spcBef>
                <a:spcPts val="200"/>
              </a:spcBef>
              <a:spcAft>
                <a:spcPts val="200"/>
              </a:spcAft>
            </a:pPr>
            <a:r>
              <a:rPr lang="en-US" sz="1000" dirty="0" smtClean="0"/>
              <a:t>30,641</a:t>
            </a:r>
            <a:r>
              <a:rPr lang="en-US" sz="1000" baseline="30000" dirty="0" smtClean="0"/>
              <a:t>(3)</a:t>
            </a:r>
            <a:endParaRPr lang="en-US" sz="1000" baseline="30000" dirty="0"/>
          </a:p>
        </p:txBody>
      </p:sp>
      <p:sp>
        <p:nvSpPr>
          <p:cNvPr id="48" name="Rectangle 47"/>
          <p:cNvSpPr/>
          <p:nvPr/>
        </p:nvSpPr>
        <p:spPr bwMode="auto">
          <a:xfrm>
            <a:off x="5652200" y="2322561"/>
            <a:ext cx="720000" cy="14492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algn="ctr" fontAlgn="base">
              <a:spcBef>
                <a:spcPts val="200"/>
              </a:spcBef>
              <a:spcAft>
                <a:spcPts val="200"/>
              </a:spcAft>
            </a:pPr>
            <a:r>
              <a:rPr lang="en-US" sz="1000" dirty="0" smtClean="0"/>
              <a:t>107</a:t>
            </a:r>
          </a:p>
        </p:txBody>
      </p:sp>
      <p:sp>
        <p:nvSpPr>
          <p:cNvPr id="49" name="Rectangle 48"/>
          <p:cNvSpPr/>
          <p:nvPr/>
        </p:nvSpPr>
        <p:spPr bwMode="auto">
          <a:xfrm>
            <a:off x="6444288" y="2322561"/>
            <a:ext cx="720000" cy="14492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algn="ctr" fontAlgn="base">
              <a:spcBef>
                <a:spcPts val="200"/>
              </a:spcBef>
              <a:spcAft>
                <a:spcPts val="200"/>
              </a:spcAft>
            </a:pPr>
            <a:r>
              <a:rPr lang="en-US" sz="1000" dirty="0" smtClean="0"/>
              <a:t>2</a:t>
            </a:r>
            <a:endParaRPr lang="en-US" sz="1000" dirty="0"/>
          </a:p>
        </p:txBody>
      </p:sp>
      <p:sp>
        <p:nvSpPr>
          <p:cNvPr id="50" name="Rectangle 49"/>
          <p:cNvSpPr/>
          <p:nvPr/>
        </p:nvSpPr>
        <p:spPr bwMode="auto">
          <a:xfrm>
            <a:off x="7236376" y="2322561"/>
            <a:ext cx="720000" cy="14492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dirty="0"/>
              <a:t>1.6</a:t>
            </a:r>
          </a:p>
        </p:txBody>
      </p:sp>
      <p:sp>
        <p:nvSpPr>
          <p:cNvPr id="51" name="AutoShape 72"/>
          <p:cNvSpPr>
            <a:spLocks noChangeArrowheads="1"/>
          </p:cNvSpPr>
          <p:nvPr/>
        </p:nvSpPr>
        <p:spPr bwMode="auto">
          <a:xfrm>
            <a:off x="344451" y="3808271"/>
            <a:ext cx="1479588" cy="70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spcAft>
                <a:spcPts val="600"/>
              </a:spcAft>
            </a:pPr>
            <a:r>
              <a:rPr lang="en-US" sz="1200" b="1" kern="0" dirty="0" smtClean="0">
                <a:solidFill>
                  <a:srgbClr val="FFFFFF"/>
                </a:solidFill>
              </a:rPr>
              <a:t>BSPR</a:t>
            </a:r>
            <a:endParaRPr lang="en-US" sz="1200" b="1" kern="0" dirty="0">
              <a:solidFill>
                <a:srgbClr val="FFFFFF"/>
              </a:solidFill>
            </a:endParaRPr>
          </a:p>
        </p:txBody>
      </p:sp>
      <p:sp>
        <p:nvSpPr>
          <p:cNvPr id="52" name="Rectangle 51"/>
          <p:cNvSpPr/>
          <p:nvPr/>
        </p:nvSpPr>
        <p:spPr bwMode="auto">
          <a:xfrm>
            <a:off x="1907704" y="3808271"/>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fontAlgn="base">
              <a:spcBef>
                <a:spcPts val="200"/>
              </a:spcBef>
              <a:spcAft>
                <a:spcPts val="200"/>
              </a:spcAft>
            </a:pPr>
            <a:r>
              <a:rPr lang="en-US" sz="1000" dirty="0" smtClean="0">
                <a:latin typeface="Arial" charset="0"/>
              </a:rPr>
              <a:t>Bank Holding Company</a:t>
            </a:r>
            <a:endParaRPr lang="en-US" sz="1000" dirty="0">
              <a:solidFill>
                <a:srgbClr val="000000">
                  <a:lumMod val="85000"/>
                  <a:lumOff val="15000"/>
                </a:srgbClr>
              </a:solidFill>
              <a:cs typeface="Arial" pitchFamily="34" charset="0"/>
            </a:endParaRPr>
          </a:p>
        </p:txBody>
      </p:sp>
      <p:sp>
        <p:nvSpPr>
          <p:cNvPr id="53" name="Rectangle 52"/>
          <p:cNvSpPr/>
          <p:nvPr/>
        </p:nvSpPr>
        <p:spPr bwMode="auto">
          <a:xfrm>
            <a:off x="4500112" y="3808271"/>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n-US" sz="1000" dirty="0">
                <a:solidFill>
                  <a:srgbClr val="000000"/>
                </a:solidFill>
              </a:rPr>
              <a:t>7,218</a:t>
            </a:r>
          </a:p>
        </p:txBody>
      </p:sp>
      <p:sp>
        <p:nvSpPr>
          <p:cNvPr id="54" name="Rectangle 53"/>
          <p:cNvSpPr/>
          <p:nvPr/>
        </p:nvSpPr>
        <p:spPr bwMode="auto">
          <a:xfrm>
            <a:off x="5652200" y="3808271"/>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n-US" sz="1000" dirty="0"/>
              <a:t>296</a:t>
            </a:r>
            <a:endParaRPr lang="en-US" sz="1000" dirty="0">
              <a:solidFill>
                <a:srgbClr val="000000"/>
              </a:solidFill>
            </a:endParaRPr>
          </a:p>
        </p:txBody>
      </p:sp>
      <p:sp>
        <p:nvSpPr>
          <p:cNvPr id="55" name="Rectangle 54"/>
          <p:cNvSpPr/>
          <p:nvPr/>
        </p:nvSpPr>
        <p:spPr bwMode="auto">
          <a:xfrm>
            <a:off x="6444288" y="3808271"/>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n-US" sz="1000" dirty="0" smtClean="0"/>
              <a:t>2.3</a:t>
            </a:r>
            <a:endParaRPr lang="en-US" sz="1000" dirty="0"/>
          </a:p>
        </p:txBody>
      </p:sp>
      <p:sp>
        <p:nvSpPr>
          <p:cNvPr id="56" name="Rectangle 55"/>
          <p:cNvSpPr/>
          <p:nvPr/>
        </p:nvSpPr>
        <p:spPr bwMode="auto">
          <a:xfrm>
            <a:off x="7236376" y="3808271"/>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dirty="0" smtClean="0"/>
              <a:t>66</a:t>
            </a:r>
            <a:endParaRPr lang="es-ES" sz="1000" dirty="0"/>
          </a:p>
        </p:txBody>
      </p:sp>
      <p:sp>
        <p:nvSpPr>
          <p:cNvPr id="57" name="Rectangle 56"/>
          <p:cNvSpPr/>
          <p:nvPr/>
        </p:nvSpPr>
        <p:spPr bwMode="auto">
          <a:xfrm>
            <a:off x="5652200" y="4555534"/>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n-US" sz="1000" dirty="0" smtClean="0"/>
              <a:t>1,666</a:t>
            </a:r>
            <a:endParaRPr lang="en-US" sz="1000" dirty="0"/>
          </a:p>
        </p:txBody>
      </p:sp>
      <p:sp>
        <p:nvSpPr>
          <p:cNvPr id="58" name="Rectangle 57"/>
          <p:cNvSpPr/>
          <p:nvPr/>
        </p:nvSpPr>
        <p:spPr bwMode="auto">
          <a:xfrm>
            <a:off x="6444288" y="4555534"/>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n-US" sz="1000" dirty="0" smtClean="0"/>
              <a:t>0</a:t>
            </a:r>
            <a:endParaRPr lang="en-US" sz="1000" dirty="0"/>
          </a:p>
        </p:txBody>
      </p:sp>
      <p:sp>
        <p:nvSpPr>
          <p:cNvPr id="59" name="Rectangle 58"/>
          <p:cNvSpPr/>
          <p:nvPr/>
        </p:nvSpPr>
        <p:spPr bwMode="auto">
          <a:xfrm>
            <a:off x="7236376" y="4555534"/>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dirty="0" smtClean="0"/>
              <a:t>569</a:t>
            </a:r>
            <a:endParaRPr lang="es-ES" sz="1000" dirty="0"/>
          </a:p>
        </p:txBody>
      </p:sp>
      <p:sp>
        <p:nvSpPr>
          <p:cNvPr id="60" name="Rectangle 59"/>
          <p:cNvSpPr/>
          <p:nvPr/>
        </p:nvSpPr>
        <p:spPr bwMode="auto">
          <a:xfrm>
            <a:off x="8028464" y="2322561"/>
            <a:ext cx="720000" cy="144926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dirty="0" smtClean="0"/>
              <a:t>-</a:t>
            </a:r>
            <a:endParaRPr lang="es-ES" sz="1000" dirty="0"/>
          </a:p>
        </p:txBody>
      </p:sp>
      <p:sp>
        <p:nvSpPr>
          <p:cNvPr id="61" name="Rectangle 60"/>
          <p:cNvSpPr/>
          <p:nvPr/>
        </p:nvSpPr>
        <p:spPr bwMode="auto">
          <a:xfrm>
            <a:off x="8028464" y="3808271"/>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dirty="0" smtClean="0"/>
              <a:t>39</a:t>
            </a:r>
            <a:endParaRPr lang="es-ES" sz="1000" dirty="0"/>
          </a:p>
        </p:txBody>
      </p:sp>
      <p:sp>
        <p:nvSpPr>
          <p:cNvPr id="62" name="Rectangle 61"/>
          <p:cNvSpPr/>
          <p:nvPr/>
        </p:nvSpPr>
        <p:spPr bwMode="auto">
          <a:xfrm>
            <a:off x="8028464" y="4555534"/>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dirty="0" smtClean="0"/>
              <a:t>14</a:t>
            </a:r>
            <a:endParaRPr lang="es-ES" sz="1000" dirty="0"/>
          </a:p>
        </p:txBody>
      </p:sp>
      <p:sp>
        <p:nvSpPr>
          <p:cNvPr id="64"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2.1 General Overview of Units</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Main figures by Unit</a:t>
            </a:r>
            <a:endParaRPr lang="en-US" sz="2000" b="1" dirty="0">
              <a:solidFill>
                <a:srgbClr val="929497"/>
              </a:solidFill>
            </a:endParaRPr>
          </a:p>
        </p:txBody>
      </p:sp>
      <p:sp>
        <p:nvSpPr>
          <p:cNvPr id="37" name="Rectangle 36"/>
          <p:cNvSpPr/>
          <p:nvPr/>
        </p:nvSpPr>
        <p:spPr>
          <a:xfrm>
            <a:off x="3043180" y="1458465"/>
            <a:ext cx="1384804" cy="79615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Activities’ Description</a:t>
            </a:r>
            <a:endParaRPr lang="en-US" sz="1200" b="1" dirty="0">
              <a:solidFill>
                <a:srgbClr val="FFFFFF"/>
              </a:solidFill>
            </a:endParaRPr>
          </a:p>
        </p:txBody>
      </p:sp>
      <p:sp>
        <p:nvSpPr>
          <p:cNvPr id="63" name="Rectangle 62"/>
          <p:cNvSpPr/>
          <p:nvPr/>
        </p:nvSpPr>
        <p:spPr bwMode="auto">
          <a:xfrm>
            <a:off x="3067870" y="2322561"/>
            <a:ext cx="1360114"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r>
              <a:rPr lang="en-US" sz="1000" dirty="0" smtClean="0">
                <a:latin typeface="Arial" charset="0"/>
              </a:rPr>
              <a:t>Derivatives, Bonds Mkt</a:t>
            </a:r>
            <a:r>
              <a:rPr lang="en-US" sz="1000" dirty="0">
                <a:latin typeface="Arial" charset="0"/>
              </a:rPr>
              <a:t>. Making </a:t>
            </a:r>
            <a:r>
              <a:rPr lang="en-US" sz="1000" dirty="0" smtClean="0">
                <a:latin typeface="Arial" charset="0"/>
              </a:rPr>
              <a:t>&amp; Sales</a:t>
            </a:r>
          </a:p>
          <a:p>
            <a:pPr fontAlgn="base"/>
            <a:r>
              <a:rPr lang="en-US" sz="1000" dirty="0">
                <a:latin typeface="Arial" charset="0"/>
              </a:rPr>
              <a:t>Intragroup Facility &amp; Liquidity </a:t>
            </a:r>
            <a:r>
              <a:rPr lang="en-US" sz="1000" dirty="0" smtClean="0">
                <a:latin typeface="Arial" charset="0"/>
              </a:rPr>
              <a:t>mgmt.</a:t>
            </a:r>
            <a:endParaRPr lang="en-US" sz="1000" dirty="0">
              <a:solidFill>
                <a:srgbClr val="000000">
                  <a:lumMod val="85000"/>
                  <a:lumOff val="15000"/>
                </a:srgbClr>
              </a:solidFill>
              <a:cs typeface="Arial" pitchFamily="34" charset="0"/>
            </a:endParaRPr>
          </a:p>
          <a:p>
            <a:pPr fontAlgn="base"/>
            <a:endParaRPr lang="en-US" sz="1000" dirty="0">
              <a:solidFill>
                <a:srgbClr val="000000">
                  <a:lumMod val="85000"/>
                  <a:lumOff val="15000"/>
                </a:srgbClr>
              </a:solidFill>
              <a:cs typeface="Arial" pitchFamily="34" charset="0"/>
            </a:endParaRPr>
          </a:p>
        </p:txBody>
      </p:sp>
      <p:sp>
        <p:nvSpPr>
          <p:cNvPr id="65" name="Rectangle 64"/>
          <p:cNvSpPr/>
          <p:nvPr/>
        </p:nvSpPr>
        <p:spPr bwMode="auto">
          <a:xfrm>
            <a:off x="3069022" y="3061451"/>
            <a:ext cx="1360114"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r>
              <a:rPr lang="en-US" sz="1000" dirty="0" smtClean="0">
                <a:latin typeface="Arial" charset="0"/>
              </a:rPr>
              <a:t>Equities and Bond originations and brokerage</a:t>
            </a:r>
            <a:endParaRPr lang="en-US" sz="1000" dirty="0">
              <a:solidFill>
                <a:srgbClr val="000000">
                  <a:lumMod val="85000"/>
                  <a:lumOff val="15000"/>
                </a:srgbClr>
              </a:solidFill>
              <a:cs typeface="Arial" pitchFamily="34" charset="0"/>
            </a:endParaRPr>
          </a:p>
          <a:p>
            <a:pPr fontAlgn="base"/>
            <a:endParaRPr lang="en-US" sz="1000" dirty="0">
              <a:solidFill>
                <a:srgbClr val="000000">
                  <a:lumMod val="85000"/>
                  <a:lumOff val="15000"/>
                </a:srgbClr>
              </a:solidFill>
              <a:cs typeface="Arial" pitchFamily="34" charset="0"/>
            </a:endParaRPr>
          </a:p>
        </p:txBody>
      </p:sp>
      <p:sp>
        <p:nvSpPr>
          <p:cNvPr id="66" name="Rectangle 65"/>
          <p:cNvSpPr/>
          <p:nvPr/>
        </p:nvSpPr>
        <p:spPr bwMode="auto">
          <a:xfrm>
            <a:off x="3067870" y="3808271"/>
            <a:ext cx="1360114"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r>
              <a:rPr lang="en-US" sz="1000" dirty="0" smtClean="0">
                <a:latin typeface="Arial" charset="0"/>
              </a:rPr>
              <a:t>Derivatives, Bonds Mkt</a:t>
            </a:r>
            <a:r>
              <a:rPr lang="en-US" sz="1000" dirty="0">
                <a:latin typeface="Arial" charset="0"/>
              </a:rPr>
              <a:t>. Making </a:t>
            </a:r>
            <a:r>
              <a:rPr lang="en-US" sz="1000" dirty="0" smtClean="0">
                <a:latin typeface="Arial" charset="0"/>
              </a:rPr>
              <a:t>&amp; Sales</a:t>
            </a:r>
          </a:p>
          <a:p>
            <a:pPr fontAlgn="base"/>
            <a:r>
              <a:rPr lang="en-US" sz="1000" dirty="0" smtClean="0">
                <a:latin typeface="Arial" charset="0"/>
              </a:rPr>
              <a:t>Loan Book (Retail &amp; Comm.) &amp; Insurance</a:t>
            </a:r>
            <a:endParaRPr lang="en-US" sz="1000" dirty="0">
              <a:solidFill>
                <a:srgbClr val="000000">
                  <a:lumMod val="85000"/>
                  <a:lumOff val="15000"/>
                </a:srgbClr>
              </a:solidFill>
              <a:cs typeface="Arial" pitchFamily="34" charset="0"/>
            </a:endParaRPr>
          </a:p>
          <a:p>
            <a:pPr fontAlgn="base"/>
            <a:endParaRPr lang="en-US" sz="1000" dirty="0">
              <a:solidFill>
                <a:srgbClr val="000000">
                  <a:lumMod val="85000"/>
                  <a:lumOff val="15000"/>
                </a:srgbClr>
              </a:solidFill>
              <a:cs typeface="Arial" pitchFamily="34" charset="0"/>
            </a:endParaRPr>
          </a:p>
        </p:txBody>
      </p:sp>
      <p:sp>
        <p:nvSpPr>
          <p:cNvPr id="67" name="Rectangle 66"/>
          <p:cNvSpPr/>
          <p:nvPr/>
        </p:nvSpPr>
        <p:spPr bwMode="auto">
          <a:xfrm>
            <a:off x="3067870" y="4555534"/>
            <a:ext cx="1360114"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r>
              <a:rPr lang="en-US" sz="1000" dirty="0" smtClean="0">
                <a:latin typeface="Arial" charset="0"/>
              </a:rPr>
              <a:t>Vehicle Finance (owned &amp; serviced for)</a:t>
            </a:r>
            <a:r>
              <a:rPr lang="en-US" sz="1000" dirty="0" smtClean="0">
                <a:solidFill>
                  <a:srgbClr val="000000">
                    <a:lumMod val="85000"/>
                    <a:lumOff val="15000"/>
                  </a:srgbClr>
                </a:solidFill>
                <a:cs typeface="Arial" pitchFamily="34" charset="0"/>
              </a:rPr>
              <a:t>, Unsecured Consumer Loans</a:t>
            </a:r>
            <a:endParaRPr lang="en-US" sz="1000" dirty="0" smtClean="0">
              <a:latin typeface="Arial" charset="0"/>
            </a:endParaRPr>
          </a:p>
        </p:txBody>
      </p:sp>
      <p:sp>
        <p:nvSpPr>
          <p:cNvPr id="68" name="AutoShape 72"/>
          <p:cNvSpPr>
            <a:spLocks noChangeArrowheads="1"/>
          </p:cNvSpPr>
          <p:nvPr/>
        </p:nvSpPr>
        <p:spPr bwMode="auto">
          <a:xfrm>
            <a:off x="344450" y="2322562"/>
            <a:ext cx="708422" cy="1440298"/>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spcAft>
                <a:spcPts val="600"/>
              </a:spcAft>
            </a:pPr>
            <a:r>
              <a:rPr lang="en-US" sz="1200" b="1" kern="0" dirty="0" smtClean="0">
                <a:solidFill>
                  <a:srgbClr val="FFFFFF"/>
                </a:solidFill>
              </a:rPr>
              <a:t>NY</a:t>
            </a:r>
            <a:endParaRPr lang="en-US" sz="1200" b="1" kern="0" dirty="0">
              <a:solidFill>
                <a:srgbClr val="FFFFFF"/>
              </a:solidFill>
            </a:endParaRPr>
          </a:p>
        </p:txBody>
      </p:sp>
      <p:sp>
        <p:nvSpPr>
          <p:cNvPr id="69" name="AutoShape 72"/>
          <p:cNvSpPr>
            <a:spLocks noChangeArrowheads="1"/>
          </p:cNvSpPr>
          <p:nvPr/>
        </p:nvSpPr>
        <p:spPr bwMode="auto">
          <a:xfrm>
            <a:off x="353411" y="5308589"/>
            <a:ext cx="1479587" cy="70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rtlCol="0" anchor="ctr"/>
          <a:lstStyle/>
          <a:p>
            <a:pPr algn="ctr">
              <a:spcAft>
                <a:spcPts val="600"/>
              </a:spcAft>
            </a:pPr>
            <a:r>
              <a:rPr lang="en-US" sz="1200" b="1" kern="0" dirty="0" smtClean="0">
                <a:solidFill>
                  <a:srgbClr val="FFFFFF"/>
                </a:solidFill>
              </a:rPr>
              <a:t>BSI</a:t>
            </a:r>
            <a:endParaRPr lang="en-US" sz="1200" b="1" kern="0" dirty="0">
              <a:solidFill>
                <a:srgbClr val="FFFFFF"/>
              </a:solidFill>
            </a:endParaRPr>
          </a:p>
        </p:txBody>
      </p:sp>
      <p:sp>
        <p:nvSpPr>
          <p:cNvPr id="70" name="Rectangle 69"/>
          <p:cNvSpPr/>
          <p:nvPr/>
        </p:nvSpPr>
        <p:spPr bwMode="auto">
          <a:xfrm>
            <a:off x="1916664" y="5308589"/>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fontAlgn="base">
              <a:spcBef>
                <a:spcPts val="200"/>
              </a:spcBef>
              <a:spcAft>
                <a:spcPts val="200"/>
              </a:spcAft>
            </a:pPr>
            <a:r>
              <a:rPr lang="es-ES" sz="1000" dirty="0" err="1"/>
              <a:t>Edge</a:t>
            </a:r>
            <a:r>
              <a:rPr lang="es-ES" sz="1000" dirty="0"/>
              <a:t> </a:t>
            </a:r>
            <a:r>
              <a:rPr lang="es-ES" sz="1000" dirty="0" err="1" smtClean="0"/>
              <a:t>Corporation</a:t>
            </a:r>
            <a:endParaRPr lang="en-US" sz="1000" baseline="30000" dirty="0">
              <a:solidFill>
                <a:srgbClr val="000000">
                  <a:lumMod val="85000"/>
                  <a:lumOff val="15000"/>
                </a:srgbClr>
              </a:solidFill>
            </a:endParaRPr>
          </a:p>
        </p:txBody>
      </p:sp>
      <p:sp>
        <p:nvSpPr>
          <p:cNvPr id="71" name="Rectangle 70"/>
          <p:cNvSpPr/>
          <p:nvPr/>
        </p:nvSpPr>
        <p:spPr bwMode="auto">
          <a:xfrm>
            <a:off x="4509072" y="5308589"/>
            <a:ext cx="108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95250" algn="ctr" fontAlgn="base">
              <a:spcBef>
                <a:spcPts val="200"/>
              </a:spcBef>
              <a:spcAft>
                <a:spcPts val="200"/>
              </a:spcAft>
            </a:pPr>
            <a:r>
              <a:rPr lang="en-US" sz="1000" dirty="0" smtClean="0">
                <a:solidFill>
                  <a:srgbClr val="000000"/>
                </a:solidFill>
              </a:rPr>
              <a:t>6,819.8</a:t>
            </a:r>
            <a:r>
              <a:rPr lang="en-US" sz="1000" baseline="30000" dirty="0" smtClean="0"/>
              <a:t>(4)</a:t>
            </a:r>
            <a:endParaRPr lang="en-US" sz="1000" baseline="30000" dirty="0"/>
          </a:p>
        </p:txBody>
      </p:sp>
      <p:sp>
        <p:nvSpPr>
          <p:cNvPr id="72" name="Rectangle 71"/>
          <p:cNvSpPr/>
          <p:nvPr/>
        </p:nvSpPr>
        <p:spPr bwMode="auto">
          <a:xfrm>
            <a:off x="5661160" y="5308589"/>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baseline="30000" dirty="0"/>
              <a:t>(5</a:t>
            </a:r>
            <a:r>
              <a:rPr lang="es-ES" sz="1000" baseline="30000" dirty="0" smtClean="0"/>
              <a:t>)</a:t>
            </a:r>
            <a:endParaRPr lang="en-US" sz="1000" baseline="30000" dirty="0">
              <a:solidFill>
                <a:srgbClr val="000000">
                  <a:lumMod val="85000"/>
                  <a:lumOff val="15000"/>
                </a:srgbClr>
              </a:solidFill>
            </a:endParaRPr>
          </a:p>
        </p:txBody>
      </p:sp>
      <p:sp>
        <p:nvSpPr>
          <p:cNvPr id="73" name="Rectangle 72"/>
          <p:cNvSpPr/>
          <p:nvPr/>
        </p:nvSpPr>
        <p:spPr bwMode="auto">
          <a:xfrm>
            <a:off x="6453248" y="5308589"/>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baseline="30000" dirty="0"/>
              <a:t>(5</a:t>
            </a:r>
            <a:r>
              <a:rPr lang="es-ES" sz="1000" baseline="30000" dirty="0" smtClean="0"/>
              <a:t>)</a:t>
            </a:r>
            <a:endParaRPr lang="en-US" sz="1000" baseline="30000" dirty="0">
              <a:solidFill>
                <a:srgbClr val="000000">
                  <a:lumMod val="85000"/>
                  <a:lumOff val="15000"/>
                </a:srgbClr>
              </a:solidFill>
            </a:endParaRPr>
          </a:p>
        </p:txBody>
      </p:sp>
      <p:sp>
        <p:nvSpPr>
          <p:cNvPr id="74" name="Rectangle 73"/>
          <p:cNvSpPr/>
          <p:nvPr/>
        </p:nvSpPr>
        <p:spPr bwMode="auto">
          <a:xfrm>
            <a:off x="7245336" y="5308589"/>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baseline="30000" dirty="0"/>
              <a:t>(5</a:t>
            </a:r>
            <a:r>
              <a:rPr lang="es-ES" sz="1000" baseline="30000" dirty="0" smtClean="0"/>
              <a:t>)</a:t>
            </a:r>
            <a:endParaRPr lang="en-US" sz="1000" baseline="30000" dirty="0">
              <a:solidFill>
                <a:srgbClr val="000000">
                  <a:lumMod val="85000"/>
                  <a:lumOff val="15000"/>
                </a:srgbClr>
              </a:solidFill>
            </a:endParaRPr>
          </a:p>
        </p:txBody>
      </p:sp>
      <p:sp>
        <p:nvSpPr>
          <p:cNvPr id="75" name="Rectangle 74"/>
          <p:cNvSpPr/>
          <p:nvPr/>
        </p:nvSpPr>
        <p:spPr bwMode="auto">
          <a:xfrm>
            <a:off x="8037424" y="5308589"/>
            <a:ext cx="720000"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t">
              <a:defRPr/>
            </a:pPr>
            <a:r>
              <a:rPr lang="es-ES" sz="1000" baseline="30000" dirty="0"/>
              <a:t>(5</a:t>
            </a:r>
            <a:r>
              <a:rPr lang="es-ES" sz="1000" baseline="30000" dirty="0" smtClean="0"/>
              <a:t>)</a:t>
            </a:r>
            <a:endParaRPr lang="en-US" sz="1000" baseline="30000" dirty="0">
              <a:solidFill>
                <a:srgbClr val="000000">
                  <a:lumMod val="85000"/>
                  <a:lumOff val="15000"/>
                </a:srgbClr>
              </a:solidFill>
            </a:endParaRPr>
          </a:p>
        </p:txBody>
      </p:sp>
      <p:sp>
        <p:nvSpPr>
          <p:cNvPr id="76" name="Rectangle 75"/>
          <p:cNvSpPr/>
          <p:nvPr/>
        </p:nvSpPr>
        <p:spPr bwMode="auto">
          <a:xfrm>
            <a:off x="3076830" y="5308589"/>
            <a:ext cx="1360114" cy="702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r>
              <a:rPr lang="en-US" sz="1000" dirty="0">
                <a:solidFill>
                  <a:srgbClr val="000000">
                    <a:lumMod val="85000"/>
                    <a:lumOff val="15000"/>
                  </a:srgbClr>
                </a:solidFill>
              </a:rPr>
              <a:t>Portfolio </a:t>
            </a:r>
            <a:r>
              <a:rPr lang="en-US" sz="1000" dirty="0" smtClean="0">
                <a:solidFill>
                  <a:srgbClr val="000000">
                    <a:lumMod val="85000"/>
                    <a:lumOff val="15000"/>
                  </a:srgbClr>
                </a:solidFill>
              </a:rPr>
              <a:t>Advisory</a:t>
            </a:r>
            <a:r>
              <a:rPr lang="en-US" sz="1000" dirty="0" smtClean="0">
                <a:latin typeface="Arial" charset="0"/>
              </a:rPr>
              <a:t>, </a:t>
            </a:r>
            <a:r>
              <a:rPr lang="en-US" sz="1000" dirty="0">
                <a:solidFill>
                  <a:srgbClr val="000000">
                    <a:lumMod val="85000"/>
                    <a:lumOff val="15000"/>
                  </a:srgbClr>
                </a:solidFill>
              </a:rPr>
              <a:t>Asset </a:t>
            </a:r>
            <a:r>
              <a:rPr lang="en-US" sz="1000" dirty="0" smtClean="0">
                <a:solidFill>
                  <a:srgbClr val="000000">
                    <a:lumMod val="85000"/>
                    <a:lumOff val="15000"/>
                  </a:srgbClr>
                </a:solidFill>
              </a:rPr>
              <a:t>Management</a:t>
            </a:r>
            <a:r>
              <a:rPr lang="en-US" sz="1000" dirty="0" smtClean="0">
                <a:latin typeface="Arial" charset="0"/>
              </a:rPr>
              <a:t>, </a:t>
            </a:r>
            <a:r>
              <a:rPr lang="en-US" sz="1000" dirty="0">
                <a:latin typeface="Arial" charset="0"/>
              </a:rPr>
              <a:t>Fund </a:t>
            </a:r>
            <a:r>
              <a:rPr lang="en-US" sz="1000" dirty="0" smtClean="0">
                <a:latin typeface="Arial" charset="0"/>
              </a:rPr>
              <a:t>Selection, </a:t>
            </a:r>
            <a:r>
              <a:rPr lang="en-US" sz="1000" dirty="0" smtClean="0">
                <a:solidFill>
                  <a:srgbClr val="000000">
                    <a:lumMod val="85000"/>
                    <a:lumOff val="15000"/>
                  </a:srgbClr>
                </a:solidFill>
              </a:rPr>
              <a:t>and Banking &amp; Credit</a:t>
            </a:r>
            <a:endParaRPr lang="en-US" sz="1000" dirty="0">
              <a:solidFill>
                <a:srgbClr val="000000">
                  <a:lumMod val="85000"/>
                  <a:lumOff val="15000"/>
                </a:srgbClr>
              </a:solidFill>
            </a:endParaRPr>
          </a:p>
        </p:txBody>
      </p:sp>
    </p:spTree>
    <p:extLst>
      <p:ext uri="{BB962C8B-B14F-4D97-AF65-F5344CB8AC3E}">
        <p14:creationId xmlns:p14="http://schemas.microsoft.com/office/powerpoint/2010/main" val="2212016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605642" name="Picture 10" descr="Imag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40456" y="2259"/>
            <a:ext cx="1645356" cy="46640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552704" y="2168896"/>
            <a:ext cx="6075048" cy="324000"/>
            <a:chOff x="1497" y="941"/>
            <a:chExt cx="3293" cy="141"/>
          </a:xfrm>
        </p:grpSpPr>
        <p:grpSp>
          <p:nvGrpSpPr>
            <p:cNvPr id="13" name="Group 3"/>
            <p:cNvGrpSpPr>
              <a:grpSpLocks/>
            </p:cNvGrpSpPr>
            <p:nvPr/>
          </p:nvGrpSpPr>
          <p:grpSpPr bwMode="auto">
            <a:xfrm>
              <a:off x="1497" y="941"/>
              <a:ext cx="124" cy="141"/>
              <a:chOff x="1801" y="817"/>
              <a:chExt cx="152" cy="143"/>
            </a:xfrm>
          </p:grpSpPr>
          <p:sp>
            <p:nvSpPr>
              <p:cNvPr id="24" name="Rectangle 4"/>
              <p:cNvSpPr>
                <a:spLocks noChangeArrowheads="1"/>
              </p:cNvSpPr>
              <p:nvPr/>
            </p:nvSpPr>
            <p:spPr bwMode="gray">
              <a:xfrm>
                <a:off x="1801" y="817"/>
                <a:ext cx="152" cy="143"/>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nvGrpSpPr>
              <p:cNvPr id="25" name="Group 24"/>
              <p:cNvGrpSpPr>
                <a:grpSpLocks/>
              </p:cNvGrpSpPr>
              <p:nvPr/>
            </p:nvGrpSpPr>
            <p:grpSpPr bwMode="auto">
              <a:xfrm>
                <a:off x="1833" y="848"/>
                <a:ext cx="89" cy="81"/>
                <a:chOff x="1835" y="846"/>
                <a:chExt cx="89" cy="81"/>
              </a:xfrm>
            </p:grpSpPr>
            <p:sp>
              <p:nvSpPr>
                <p:cNvPr id="26" name="Line 6"/>
                <p:cNvSpPr>
                  <a:spLocks noChangeShapeType="1"/>
                </p:cNvSpPr>
                <p:nvPr/>
              </p:nvSpPr>
              <p:spPr bwMode="gray">
                <a:xfrm>
                  <a:off x="1835" y="884"/>
                  <a:ext cx="79" cy="0"/>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7" name="Line 7"/>
                <p:cNvSpPr>
                  <a:spLocks noChangeShapeType="1"/>
                </p:cNvSpPr>
                <p:nvPr/>
              </p:nvSpPr>
              <p:spPr bwMode="gray">
                <a:xfrm flipH="1" flipV="1">
                  <a:off x="1882" y="846"/>
                  <a:ext cx="42" cy="42"/>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8" name="Line 8"/>
                <p:cNvSpPr>
                  <a:spLocks noChangeShapeType="1"/>
                </p:cNvSpPr>
                <p:nvPr/>
              </p:nvSpPr>
              <p:spPr bwMode="gray">
                <a:xfrm flipH="1">
                  <a:off x="1879" y="882"/>
                  <a:ext cx="45" cy="45"/>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grpSp>
        </p:grpSp>
        <p:sp>
          <p:nvSpPr>
            <p:cNvPr id="15" name="Rectangle 9"/>
            <p:cNvSpPr>
              <a:spLocks noChangeArrowheads="1"/>
            </p:cNvSpPr>
            <p:nvPr/>
          </p:nvSpPr>
          <p:spPr bwMode="gray">
            <a:xfrm>
              <a:off x="1629" y="941"/>
              <a:ext cx="3161" cy="141"/>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sp>
        <p:nvSpPr>
          <p:cNvPr id="29" name="Rectangle 11"/>
          <p:cNvSpPr>
            <a:spLocks noChangeArrowheads="1"/>
          </p:cNvSpPr>
          <p:nvPr/>
        </p:nvSpPr>
        <p:spPr bwMode="gray">
          <a:xfrm>
            <a:off x="2795588" y="400201"/>
            <a:ext cx="6250876" cy="3484431"/>
          </a:xfrm>
          <a:prstGeom prst="rect">
            <a:avLst/>
          </a:prstGeom>
          <a:noFill/>
          <a:ln w="9525">
            <a:noFill/>
            <a:miter lim="800000"/>
            <a:headEnd/>
            <a:tailEnd/>
          </a:ln>
        </p:spPr>
        <p:txBody>
          <a:bodyPr wrap="square" lIns="79005" tIns="38806" rIns="79005" bIns="38806">
            <a:spAutoFit/>
          </a:bodyPr>
          <a:lstStyle/>
          <a:p>
            <a:pPr marL="342900" indent="-342900" defTabSz="801688" eaLnBrk="0" hangingPunct="0">
              <a:spcBef>
                <a:spcPts val="800"/>
              </a:spcBef>
              <a:spcAft>
                <a:spcPts val="800"/>
              </a:spcAft>
              <a:buFont typeface="+mj-lt"/>
              <a:buAutoNum type="arabicPeriod"/>
            </a:pPr>
            <a:endParaRPr lang="en-US" sz="1600" b="1" dirty="0">
              <a:solidFill>
                <a:srgbClr val="808080"/>
              </a:solidFill>
            </a:endParaRP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General Overview </a:t>
            </a: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RDA Discovery Findings </a:t>
            </a:r>
            <a:r>
              <a:rPr lang="en-US" sz="1600" b="1" dirty="0" smtClean="0">
                <a:solidFill>
                  <a:srgbClr val="808080"/>
                </a:solidFill>
                <a:latin typeface="Arial"/>
              </a:rPr>
              <a:t>and Plan per </a:t>
            </a:r>
            <a:r>
              <a:rPr lang="en-US" sz="1600" b="1" dirty="0">
                <a:solidFill>
                  <a:srgbClr val="808080"/>
                </a:solidFill>
                <a:latin typeface="Arial"/>
              </a:rPr>
              <a:t>Unit</a:t>
            </a:r>
          </a:p>
          <a:p>
            <a:pPr lvl="1" defTabSz="801688" eaLnBrk="0" hangingPunct="0">
              <a:spcBef>
                <a:spcPts val="800"/>
              </a:spcBef>
              <a:spcAft>
                <a:spcPts val="800"/>
              </a:spcAft>
            </a:pPr>
            <a:r>
              <a:rPr lang="en-US" sz="1600" dirty="0">
                <a:solidFill>
                  <a:srgbClr val="808080"/>
                </a:solidFill>
                <a:latin typeface="Arial"/>
              </a:rPr>
              <a:t>General Overview of Units</a:t>
            </a:r>
          </a:p>
          <a:p>
            <a:pPr marL="457200" lvl="2" defTabSz="801688" eaLnBrk="0" hangingPunct="0">
              <a:spcBef>
                <a:spcPts val="800"/>
              </a:spcBef>
              <a:spcAft>
                <a:spcPts val="800"/>
              </a:spcAft>
            </a:pPr>
            <a:r>
              <a:rPr lang="en-US" sz="1600" b="1" dirty="0" smtClean="0">
                <a:solidFill>
                  <a:schemeClr val="bg1"/>
                </a:solidFill>
                <a:latin typeface="Arial"/>
              </a:rPr>
              <a:t>NY </a:t>
            </a:r>
            <a:r>
              <a:rPr lang="en-US" sz="1600" b="1" dirty="0">
                <a:solidFill>
                  <a:schemeClr val="bg1"/>
                </a:solidFill>
                <a:latin typeface="Arial"/>
              </a:rPr>
              <a:t>Branch &amp; SIS</a:t>
            </a:r>
          </a:p>
          <a:p>
            <a:pPr lvl="1" defTabSz="801688" eaLnBrk="0" hangingPunct="0">
              <a:spcBef>
                <a:spcPts val="800"/>
              </a:spcBef>
              <a:spcAft>
                <a:spcPts val="800"/>
              </a:spcAft>
            </a:pPr>
            <a:r>
              <a:rPr lang="en-US" sz="1600" dirty="0" smtClean="0">
                <a:solidFill>
                  <a:srgbClr val="808080"/>
                </a:solidFill>
                <a:latin typeface="Arial"/>
              </a:rPr>
              <a:t>Banco Santander Puerto Rico</a:t>
            </a:r>
          </a:p>
          <a:p>
            <a:pPr lvl="1" defTabSz="801688" eaLnBrk="0" hangingPunct="0">
              <a:spcBef>
                <a:spcPts val="800"/>
              </a:spcBef>
              <a:spcAft>
                <a:spcPts val="800"/>
              </a:spcAft>
            </a:pPr>
            <a:r>
              <a:rPr lang="en-US" sz="1600" dirty="0" smtClean="0">
                <a:solidFill>
                  <a:srgbClr val="808080"/>
                </a:solidFill>
                <a:latin typeface="Arial"/>
              </a:rPr>
              <a:t>SCUSA</a:t>
            </a:r>
          </a:p>
          <a:p>
            <a:pPr lvl="1" defTabSz="801688" eaLnBrk="0" hangingPunct="0">
              <a:spcBef>
                <a:spcPts val="800"/>
              </a:spcBef>
              <a:spcAft>
                <a:spcPts val="800"/>
              </a:spcAft>
            </a:pPr>
            <a:r>
              <a:rPr lang="en-US" sz="1600" dirty="0" smtClean="0">
                <a:solidFill>
                  <a:srgbClr val="808080"/>
                </a:solidFill>
                <a:latin typeface="Arial"/>
              </a:rPr>
              <a:t>BSI</a:t>
            </a:r>
            <a:endParaRPr lang="en-US" sz="1600" dirty="0">
              <a:solidFill>
                <a:srgbClr val="808080"/>
              </a:solidFill>
              <a:latin typeface="Arial"/>
            </a:endParaRPr>
          </a:p>
        </p:txBody>
      </p:sp>
    </p:spTree>
    <p:extLst>
      <p:ext uri="{BB962C8B-B14F-4D97-AF65-F5344CB8AC3E}">
        <p14:creationId xmlns:p14="http://schemas.microsoft.com/office/powerpoint/2010/main" val="391821202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315045" y="1876223"/>
            <a:ext cx="3482340" cy="4012590"/>
          </a:xfrm>
          <a:prstGeom prst="rect">
            <a:avLst/>
          </a:prstGeom>
          <a:solidFill>
            <a:schemeClr val="bg2">
              <a:lumMod val="20000"/>
              <a:lumOff val="80000"/>
              <a:alpha val="55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75" name="Rectangle 74"/>
          <p:cNvSpPr/>
          <p:nvPr/>
        </p:nvSpPr>
        <p:spPr bwMode="auto">
          <a:xfrm>
            <a:off x="5667853" y="1876223"/>
            <a:ext cx="3103614" cy="4012590"/>
          </a:xfrm>
          <a:prstGeom prst="rect">
            <a:avLst/>
          </a:prstGeom>
          <a:solidFill>
            <a:schemeClr val="accent1">
              <a:lumMod val="20000"/>
              <a:lumOff val="80000"/>
              <a:alpha val="48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76" name="TextBox 75"/>
          <p:cNvSpPr txBox="1"/>
          <p:nvPr/>
        </p:nvSpPr>
        <p:spPr>
          <a:xfrm>
            <a:off x="5751059" y="1920978"/>
            <a:ext cx="1186515" cy="430887"/>
          </a:xfrm>
          <a:prstGeom prst="rect">
            <a:avLst/>
          </a:prstGeom>
          <a:solidFill>
            <a:schemeClr val="bg1"/>
          </a:solidFill>
        </p:spPr>
        <p:txBody>
          <a:bodyPr wrap="square" rtlCol="0">
            <a:spAutoFit/>
          </a:bodyPr>
          <a:lstStyle>
            <a:defPPr>
              <a:defRPr lang="es-ES"/>
            </a:defPPr>
            <a:lvl1pPr algn="ctr">
              <a:defRPr sz="1100"/>
            </a:lvl1pPr>
          </a:lstStyle>
          <a:p>
            <a:r>
              <a:rPr lang="en-US" b="1" dirty="0" smtClean="0"/>
              <a:t>Business Areas</a:t>
            </a:r>
            <a:endParaRPr lang="en-US" b="1" dirty="0"/>
          </a:p>
        </p:txBody>
      </p:sp>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2.1. NY Branch &amp; SIS</a:t>
            </a:r>
            <a:endParaRPr lang="en-US" sz="2200" b="1" dirty="0">
              <a:solidFill>
                <a:srgbClr val="000000"/>
              </a:solidFill>
            </a:endParaRPr>
          </a:p>
          <a:p>
            <a:pPr>
              <a:lnSpc>
                <a:spcPct val="90000"/>
              </a:lnSpc>
            </a:pPr>
            <a:r>
              <a:rPr lang="en-US" sz="2200" b="1" dirty="0">
                <a:solidFill>
                  <a:srgbClr val="929497"/>
                </a:solidFill>
              </a:rPr>
              <a:t> </a:t>
            </a:r>
            <a:r>
              <a:rPr lang="en-US" sz="2200" b="1" dirty="0" smtClean="0">
                <a:solidFill>
                  <a:srgbClr val="929497"/>
                </a:solidFill>
              </a:rPr>
              <a:t>   </a:t>
            </a:r>
            <a:r>
              <a:rPr lang="en-US" sz="2000" b="1" dirty="0" smtClean="0">
                <a:solidFill>
                  <a:srgbClr val="929497"/>
                </a:solidFill>
              </a:rPr>
              <a:t>Organization</a:t>
            </a:r>
            <a:endParaRPr lang="en-US" sz="2000" b="1" dirty="0">
              <a:solidFill>
                <a:srgbClr val="929497"/>
              </a:solidFill>
            </a:endParaRPr>
          </a:p>
        </p:txBody>
      </p:sp>
      <p:sp>
        <p:nvSpPr>
          <p:cNvPr id="135" name="Rectangle 6"/>
          <p:cNvSpPr>
            <a:spLocks noChangeArrowheads="1"/>
          </p:cNvSpPr>
          <p:nvPr/>
        </p:nvSpPr>
        <p:spPr bwMode="auto">
          <a:xfrm>
            <a:off x="3581361" y="1772816"/>
            <a:ext cx="1633538" cy="5461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a:solidFill>
                  <a:srgbClr val="FFFFFF"/>
                </a:solidFill>
              </a:rPr>
              <a:t>Santander NY</a:t>
            </a:r>
          </a:p>
        </p:txBody>
      </p:sp>
      <p:sp>
        <p:nvSpPr>
          <p:cNvPr id="136" name="Rectangle 7">
            <a:hlinkClick r:id="" action="ppaction://hlinkshowjump?jump=nextslide" highlightClick="1"/>
          </p:cNvPr>
          <p:cNvSpPr>
            <a:spLocks noChangeArrowheads="1"/>
          </p:cNvSpPr>
          <p:nvPr/>
        </p:nvSpPr>
        <p:spPr bwMode="auto">
          <a:xfrm>
            <a:off x="6497835" y="2830124"/>
            <a:ext cx="879475" cy="463550"/>
          </a:xfrm>
          <a:prstGeom prst="rect">
            <a:avLst/>
          </a:prstGeom>
          <a:no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900" b="1" i="0" u="none" strike="noStrike" kern="0" cap="none" spc="0" normalizeH="0" baseline="0" noProof="0" dirty="0" smtClean="0">
                <a:ln>
                  <a:noFill/>
                </a:ln>
                <a:solidFill>
                  <a:srgbClr val="4D4D4D"/>
                </a:solidFill>
                <a:effectLst/>
                <a:uLnTx/>
                <a:uFillTx/>
              </a:rPr>
              <a:t>SGBM HUB NY</a:t>
            </a:r>
          </a:p>
        </p:txBody>
      </p:sp>
      <p:sp>
        <p:nvSpPr>
          <p:cNvPr id="137" name="Rectangle 9">
            <a:hlinkClick r:id="" action="ppaction://noaction" highlightClick="1"/>
          </p:cNvPr>
          <p:cNvSpPr>
            <a:spLocks noChangeArrowheads="1"/>
          </p:cNvSpPr>
          <p:nvPr/>
        </p:nvSpPr>
        <p:spPr bwMode="auto">
          <a:xfrm>
            <a:off x="7222888" y="3915100"/>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Financial</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Inst.</a:t>
            </a:r>
            <a:r>
              <a:rPr lang="en-US" sz="800" b="1" kern="0" dirty="0" smtClean="0">
                <a:solidFill>
                  <a:srgbClr val="4D4D4D"/>
                </a:solidFill>
              </a:rPr>
              <a:t> </a:t>
            </a:r>
            <a:r>
              <a:rPr kumimoji="0" lang="en-US" sz="800" b="1" i="0" u="none" strike="noStrike" kern="0" cap="none" spc="0" normalizeH="0" baseline="0" noProof="0" dirty="0" smtClean="0">
                <a:ln>
                  <a:noFill/>
                </a:ln>
                <a:solidFill>
                  <a:srgbClr val="4D4D4D"/>
                </a:solidFill>
                <a:effectLst/>
                <a:uLnTx/>
                <a:uFillTx/>
              </a:rPr>
              <a:t>Group</a:t>
            </a:r>
          </a:p>
        </p:txBody>
      </p:sp>
      <p:sp>
        <p:nvSpPr>
          <p:cNvPr id="138" name="Rectangle 10">
            <a:hlinkClick r:id="" action="ppaction://noaction" highlightClick="1"/>
          </p:cNvPr>
          <p:cNvSpPr>
            <a:spLocks noChangeArrowheads="1"/>
          </p:cNvSpPr>
          <p:nvPr/>
        </p:nvSpPr>
        <p:spPr bwMode="auto">
          <a:xfrm>
            <a:off x="7241936" y="3493137"/>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Credit</a:t>
            </a:r>
          </a:p>
        </p:txBody>
      </p:sp>
      <p:sp>
        <p:nvSpPr>
          <p:cNvPr id="139" name="Rectangle 11">
            <a:hlinkClick r:id="" action="ppaction://noaction" highlightClick="1"/>
          </p:cNvPr>
          <p:cNvSpPr>
            <a:spLocks noChangeArrowheads="1"/>
          </p:cNvSpPr>
          <p:nvPr/>
        </p:nvSpPr>
        <p:spPr bwMode="auto">
          <a:xfrm>
            <a:off x="7213363" y="4337063"/>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Cash Eq. &amp; ETD</a:t>
            </a:r>
          </a:p>
        </p:txBody>
      </p:sp>
      <p:sp>
        <p:nvSpPr>
          <p:cNvPr id="140" name="Rectangle 12">
            <a:hlinkClick r:id="" action="ppaction://noaction" highlightClick="1"/>
          </p:cNvPr>
          <p:cNvSpPr>
            <a:spLocks noChangeArrowheads="1"/>
          </p:cNvSpPr>
          <p:nvPr/>
        </p:nvSpPr>
        <p:spPr bwMode="auto">
          <a:xfrm>
            <a:off x="5741601" y="4759026"/>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Institutional</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Sales</a:t>
            </a:r>
          </a:p>
        </p:txBody>
      </p:sp>
      <p:cxnSp>
        <p:nvCxnSpPr>
          <p:cNvPr id="141" name="AutoShape 14"/>
          <p:cNvCxnSpPr>
            <a:cxnSpLocks noChangeShapeType="1"/>
            <a:stCxn id="136" idx="2"/>
            <a:endCxn id="137" idx="1"/>
          </p:cNvCxnSpPr>
          <p:nvPr/>
        </p:nvCxnSpPr>
        <p:spPr bwMode="auto">
          <a:xfrm rot="16200000" flipH="1">
            <a:off x="6700937" y="3530309"/>
            <a:ext cx="758586" cy="285315"/>
          </a:xfrm>
          <a:prstGeom prst="bentConnector2">
            <a:avLst/>
          </a:prstGeom>
          <a:noFill/>
          <a:ln w="9525">
            <a:solidFill>
              <a:srgbClr val="4D4D4D"/>
            </a:solidFill>
            <a:miter lim="800000"/>
            <a:headEnd/>
            <a:tailEnd/>
          </a:ln>
        </p:spPr>
      </p:cxnSp>
      <p:cxnSp>
        <p:nvCxnSpPr>
          <p:cNvPr id="142" name="AutoShape 16"/>
          <p:cNvCxnSpPr>
            <a:cxnSpLocks noChangeShapeType="1"/>
            <a:stCxn id="136" idx="2"/>
            <a:endCxn id="138" idx="1"/>
          </p:cNvCxnSpPr>
          <p:nvPr/>
        </p:nvCxnSpPr>
        <p:spPr bwMode="auto">
          <a:xfrm rot="16200000" flipH="1">
            <a:off x="6921443" y="3309803"/>
            <a:ext cx="336623" cy="304363"/>
          </a:xfrm>
          <a:prstGeom prst="bentConnector2">
            <a:avLst/>
          </a:prstGeom>
          <a:noFill/>
          <a:ln w="9525">
            <a:solidFill>
              <a:srgbClr val="4D4D4D"/>
            </a:solidFill>
            <a:miter lim="800000"/>
            <a:headEnd/>
            <a:tailEnd/>
          </a:ln>
        </p:spPr>
      </p:cxnSp>
      <p:cxnSp>
        <p:nvCxnSpPr>
          <p:cNvPr id="143" name="AutoShape 17"/>
          <p:cNvCxnSpPr>
            <a:cxnSpLocks noChangeShapeType="1"/>
            <a:stCxn id="136" idx="2"/>
            <a:endCxn id="139" idx="1"/>
          </p:cNvCxnSpPr>
          <p:nvPr/>
        </p:nvCxnSpPr>
        <p:spPr bwMode="auto">
          <a:xfrm rot="16200000" flipH="1">
            <a:off x="6485194" y="3746053"/>
            <a:ext cx="1180549" cy="275790"/>
          </a:xfrm>
          <a:prstGeom prst="bentConnector2">
            <a:avLst/>
          </a:prstGeom>
          <a:noFill/>
          <a:ln w="9525">
            <a:solidFill>
              <a:srgbClr val="4D4D4D"/>
            </a:solidFill>
            <a:miter lim="800000"/>
            <a:headEnd/>
            <a:tailEnd/>
          </a:ln>
        </p:spPr>
      </p:cxnSp>
      <p:cxnSp>
        <p:nvCxnSpPr>
          <p:cNvPr id="144" name="AutoShape 18"/>
          <p:cNvCxnSpPr>
            <a:cxnSpLocks noChangeShapeType="1"/>
            <a:stCxn id="136" idx="2"/>
            <a:endCxn id="140" idx="3"/>
          </p:cNvCxnSpPr>
          <p:nvPr/>
        </p:nvCxnSpPr>
        <p:spPr bwMode="auto">
          <a:xfrm rot="5400000">
            <a:off x="5949811" y="3908424"/>
            <a:ext cx="1602512" cy="373012"/>
          </a:xfrm>
          <a:prstGeom prst="bentConnector2">
            <a:avLst/>
          </a:prstGeom>
          <a:noFill/>
          <a:ln w="9525">
            <a:solidFill>
              <a:srgbClr val="4D4D4D"/>
            </a:solidFill>
            <a:miter lim="800000"/>
            <a:headEnd/>
            <a:tailEnd/>
          </a:ln>
        </p:spPr>
      </p:cxnSp>
      <p:sp>
        <p:nvSpPr>
          <p:cNvPr id="145" name="Rectangle 19">
            <a:hlinkClick r:id="" action="ppaction://noaction" highlightClick="1"/>
          </p:cNvPr>
          <p:cNvSpPr>
            <a:spLocks noChangeArrowheads="1"/>
          </p:cNvSpPr>
          <p:nvPr/>
        </p:nvSpPr>
        <p:spPr bwMode="auto">
          <a:xfrm>
            <a:off x="1148644" y="3493137"/>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Credit </a:t>
            </a:r>
            <a:r>
              <a:rPr lang="en-US" sz="800" b="1" dirty="0" smtClean="0">
                <a:solidFill>
                  <a:srgbClr val="FFFFFF"/>
                </a:solidFill>
              </a:rPr>
              <a:t>Risk</a:t>
            </a:r>
            <a:r>
              <a:rPr lang="en-US" sz="800" b="1" baseline="30000" dirty="0" smtClean="0">
                <a:solidFill>
                  <a:srgbClr val="FFFFFF"/>
                </a:solidFill>
              </a:rPr>
              <a:t>(1)</a:t>
            </a:r>
            <a:endParaRPr lang="en-US" sz="800" b="1" baseline="30000" dirty="0">
              <a:solidFill>
                <a:srgbClr val="FFFFFF"/>
              </a:solidFill>
            </a:endParaRPr>
          </a:p>
        </p:txBody>
      </p:sp>
      <p:sp>
        <p:nvSpPr>
          <p:cNvPr id="146" name="Rectangle 20">
            <a:hlinkClick r:id="" action="ppaction://noaction" highlightClick="1"/>
          </p:cNvPr>
          <p:cNvSpPr>
            <a:spLocks noChangeArrowheads="1"/>
          </p:cNvSpPr>
          <p:nvPr/>
        </p:nvSpPr>
        <p:spPr bwMode="auto">
          <a:xfrm>
            <a:off x="1148644" y="3915100"/>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Market Risk</a:t>
            </a:r>
          </a:p>
        </p:txBody>
      </p:sp>
      <p:sp>
        <p:nvSpPr>
          <p:cNvPr id="147" name="Rectangle 23">
            <a:hlinkClick r:id="" action="ppaction://noaction" highlightClick="1"/>
          </p:cNvPr>
          <p:cNvSpPr>
            <a:spLocks noChangeArrowheads="1"/>
          </p:cNvSpPr>
          <p:nvPr/>
        </p:nvSpPr>
        <p:spPr bwMode="auto">
          <a:xfrm>
            <a:off x="1712207" y="2821998"/>
            <a:ext cx="890587" cy="463550"/>
          </a:xfrm>
          <a:prstGeom prst="rect">
            <a:avLst/>
          </a:prstGeom>
          <a:no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900" b="1" i="0" u="none" strike="noStrike" kern="0" cap="none" spc="0" normalizeH="0" baseline="0" noProof="0" dirty="0" smtClean="0">
                <a:ln>
                  <a:noFill/>
                </a:ln>
                <a:solidFill>
                  <a:srgbClr val="4D4D4D"/>
                </a:solidFill>
                <a:effectLst/>
                <a:uLnTx/>
                <a:uFillTx/>
              </a:rPr>
              <a:t>NY Branch Support</a:t>
            </a:r>
          </a:p>
        </p:txBody>
      </p:sp>
      <p:sp>
        <p:nvSpPr>
          <p:cNvPr id="148" name="Rectangle 24">
            <a:hlinkClick r:id="" action="ppaction://noaction" highlightClick="1"/>
          </p:cNvPr>
          <p:cNvSpPr>
            <a:spLocks noChangeArrowheads="1"/>
          </p:cNvSpPr>
          <p:nvPr/>
        </p:nvSpPr>
        <p:spPr bwMode="auto">
          <a:xfrm>
            <a:off x="2848940" y="3853177"/>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Operations</a:t>
            </a:r>
          </a:p>
        </p:txBody>
      </p:sp>
      <p:cxnSp>
        <p:nvCxnSpPr>
          <p:cNvPr id="149" name="AutoShape 26"/>
          <p:cNvCxnSpPr>
            <a:cxnSpLocks noChangeShapeType="1"/>
            <a:stCxn id="167" idx="2"/>
            <a:endCxn id="148" idx="1"/>
          </p:cNvCxnSpPr>
          <p:nvPr/>
        </p:nvCxnSpPr>
        <p:spPr bwMode="auto">
          <a:xfrm rot="16200000" flipH="1">
            <a:off x="2672693" y="3814090"/>
            <a:ext cx="222880" cy="129613"/>
          </a:xfrm>
          <a:prstGeom prst="bentConnector2">
            <a:avLst/>
          </a:prstGeom>
          <a:noFill/>
          <a:ln w="9525">
            <a:solidFill>
              <a:srgbClr val="4D4D4D"/>
            </a:solidFill>
            <a:miter lim="800000"/>
            <a:headEnd/>
            <a:tailEnd/>
          </a:ln>
        </p:spPr>
      </p:cxnSp>
      <p:sp>
        <p:nvSpPr>
          <p:cNvPr id="150" name="Rectangle 32">
            <a:hlinkClick r:id="" action="ppaction://noaction" highlightClick="1"/>
          </p:cNvPr>
          <p:cNvSpPr>
            <a:spLocks noChangeArrowheads="1"/>
          </p:cNvSpPr>
          <p:nvPr/>
        </p:nvSpPr>
        <p:spPr bwMode="auto">
          <a:xfrm>
            <a:off x="1140706" y="5180989"/>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Legal &amp;</a:t>
            </a:r>
          </a:p>
          <a:p>
            <a:pPr algn="ctr" fontAlgn="base">
              <a:spcBef>
                <a:spcPct val="0"/>
              </a:spcBef>
              <a:spcAft>
                <a:spcPct val="0"/>
              </a:spcAft>
            </a:pPr>
            <a:r>
              <a:rPr lang="en-US" sz="800" b="1" dirty="0">
                <a:solidFill>
                  <a:srgbClr val="FFFFFF"/>
                </a:solidFill>
              </a:rPr>
              <a:t>Compliance</a:t>
            </a:r>
          </a:p>
        </p:txBody>
      </p:sp>
      <p:sp>
        <p:nvSpPr>
          <p:cNvPr id="151" name="Rectangle 36">
            <a:hlinkClick r:id="" action="ppaction://noaction" highlightClick="1"/>
          </p:cNvPr>
          <p:cNvSpPr>
            <a:spLocks noChangeArrowheads="1"/>
          </p:cNvSpPr>
          <p:nvPr/>
        </p:nvSpPr>
        <p:spPr bwMode="auto">
          <a:xfrm>
            <a:off x="1156582" y="4337063"/>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ALM / Financial Management</a:t>
            </a:r>
          </a:p>
        </p:txBody>
      </p:sp>
      <p:cxnSp>
        <p:nvCxnSpPr>
          <p:cNvPr id="152" name="AutoShape 47"/>
          <p:cNvCxnSpPr>
            <a:cxnSpLocks noChangeShapeType="1"/>
            <a:stCxn id="136" idx="0"/>
            <a:endCxn id="135" idx="2"/>
          </p:cNvCxnSpPr>
          <p:nvPr/>
        </p:nvCxnSpPr>
        <p:spPr bwMode="auto">
          <a:xfrm rot="16200000" flipV="1">
            <a:off x="5412248" y="1304798"/>
            <a:ext cx="511208" cy="2539443"/>
          </a:xfrm>
          <a:prstGeom prst="bentConnector3">
            <a:avLst>
              <a:gd name="adj1" fmla="val 50000"/>
            </a:avLst>
          </a:prstGeom>
          <a:noFill/>
          <a:ln w="9525">
            <a:solidFill>
              <a:srgbClr val="4D4D4D"/>
            </a:solidFill>
            <a:miter lim="800000"/>
            <a:headEnd/>
            <a:tailEnd/>
          </a:ln>
        </p:spPr>
      </p:cxnSp>
      <p:sp>
        <p:nvSpPr>
          <p:cNvPr id="153" name="Rectangle 59">
            <a:hlinkClick r:id="" action="ppaction://noaction" highlightClick="1"/>
          </p:cNvPr>
          <p:cNvSpPr>
            <a:spLocks noChangeArrowheads="1"/>
          </p:cNvSpPr>
          <p:nvPr/>
        </p:nvSpPr>
        <p:spPr bwMode="auto">
          <a:xfrm>
            <a:off x="2848940" y="4201001"/>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Operational </a:t>
            </a:r>
            <a:endParaRPr lang="en-US" sz="800" b="1" dirty="0" smtClean="0">
              <a:solidFill>
                <a:srgbClr val="FFFFFF"/>
              </a:solidFill>
            </a:endParaRPr>
          </a:p>
          <a:p>
            <a:pPr algn="ctr" fontAlgn="base">
              <a:spcBef>
                <a:spcPct val="0"/>
              </a:spcBef>
              <a:spcAft>
                <a:spcPct val="0"/>
              </a:spcAft>
            </a:pPr>
            <a:r>
              <a:rPr lang="en-US" sz="800" b="1" dirty="0" smtClean="0">
                <a:solidFill>
                  <a:srgbClr val="FFFFFF"/>
                </a:solidFill>
              </a:rPr>
              <a:t>Risk</a:t>
            </a:r>
            <a:endParaRPr lang="en-US" sz="800" b="1" dirty="0">
              <a:solidFill>
                <a:srgbClr val="FFFFFF"/>
              </a:solidFill>
            </a:endParaRPr>
          </a:p>
        </p:txBody>
      </p:sp>
      <p:cxnSp>
        <p:nvCxnSpPr>
          <p:cNvPr id="154" name="AutoShape 71"/>
          <p:cNvCxnSpPr>
            <a:cxnSpLocks noChangeShapeType="1"/>
            <a:stCxn id="147" idx="0"/>
            <a:endCxn id="135" idx="2"/>
          </p:cNvCxnSpPr>
          <p:nvPr/>
        </p:nvCxnSpPr>
        <p:spPr bwMode="auto">
          <a:xfrm rot="5400000" flipH="1" flipV="1">
            <a:off x="3026274" y="1450143"/>
            <a:ext cx="503082" cy="2240629"/>
          </a:xfrm>
          <a:prstGeom prst="bentConnector3">
            <a:avLst>
              <a:gd name="adj1" fmla="val 50000"/>
            </a:avLst>
          </a:prstGeom>
          <a:noFill/>
          <a:ln w="9525">
            <a:solidFill>
              <a:srgbClr val="4D4D4D"/>
            </a:solidFill>
            <a:miter lim="800000"/>
            <a:headEnd/>
            <a:tailEnd/>
          </a:ln>
        </p:spPr>
      </p:cxnSp>
      <p:sp>
        <p:nvSpPr>
          <p:cNvPr id="155" name="Rectangle 12">
            <a:hlinkClick r:id="" action="ppaction://noaction" highlightClick="1"/>
          </p:cNvPr>
          <p:cNvSpPr>
            <a:spLocks noChangeArrowheads="1"/>
          </p:cNvSpPr>
          <p:nvPr/>
        </p:nvSpPr>
        <p:spPr bwMode="auto">
          <a:xfrm>
            <a:off x="5756039" y="3493137"/>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Biz Dev, Cont. &amp; </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Marketing</a:t>
            </a:r>
          </a:p>
        </p:txBody>
      </p:sp>
      <p:sp>
        <p:nvSpPr>
          <p:cNvPr id="156" name="Rectangle 12">
            <a:hlinkClick r:id="" action="ppaction://noaction" highlightClick="1"/>
          </p:cNvPr>
          <p:cNvSpPr>
            <a:spLocks noChangeArrowheads="1"/>
          </p:cNvSpPr>
          <p:nvPr/>
        </p:nvSpPr>
        <p:spPr bwMode="auto">
          <a:xfrm>
            <a:off x="5741601" y="3915100"/>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Middle Office</a:t>
            </a:r>
          </a:p>
        </p:txBody>
      </p:sp>
      <p:cxnSp>
        <p:nvCxnSpPr>
          <p:cNvPr id="157" name="AutoShape 14"/>
          <p:cNvCxnSpPr>
            <a:cxnSpLocks noChangeShapeType="1"/>
            <a:stCxn id="136" idx="2"/>
            <a:endCxn id="155" idx="3"/>
          </p:cNvCxnSpPr>
          <p:nvPr/>
        </p:nvCxnSpPr>
        <p:spPr bwMode="auto">
          <a:xfrm rot="5400000">
            <a:off x="6589975" y="3282698"/>
            <a:ext cx="336623" cy="358574"/>
          </a:xfrm>
          <a:prstGeom prst="bentConnector2">
            <a:avLst/>
          </a:prstGeom>
          <a:noFill/>
          <a:ln w="9525">
            <a:solidFill>
              <a:srgbClr val="4D4D4D"/>
            </a:solidFill>
            <a:miter lim="800000"/>
            <a:headEnd/>
            <a:tailEnd/>
          </a:ln>
        </p:spPr>
      </p:cxnSp>
      <p:cxnSp>
        <p:nvCxnSpPr>
          <p:cNvPr id="158" name="AutoShape 14"/>
          <p:cNvCxnSpPr>
            <a:cxnSpLocks noChangeShapeType="1"/>
            <a:stCxn id="136" idx="2"/>
            <a:endCxn id="156" idx="3"/>
          </p:cNvCxnSpPr>
          <p:nvPr/>
        </p:nvCxnSpPr>
        <p:spPr bwMode="auto">
          <a:xfrm rot="5400000">
            <a:off x="6371774" y="3486461"/>
            <a:ext cx="758586" cy="373012"/>
          </a:xfrm>
          <a:prstGeom prst="bentConnector2">
            <a:avLst/>
          </a:prstGeom>
          <a:noFill/>
          <a:ln w="9525">
            <a:solidFill>
              <a:srgbClr val="4D4D4D"/>
            </a:solidFill>
            <a:miter lim="800000"/>
            <a:headEnd/>
            <a:tailEnd/>
          </a:ln>
        </p:spPr>
      </p:cxnSp>
      <p:cxnSp>
        <p:nvCxnSpPr>
          <p:cNvPr id="159" name="AutoShape 27"/>
          <p:cNvCxnSpPr>
            <a:cxnSpLocks noChangeShapeType="1"/>
            <a:stCxn id="167" idx="2"/>
            <a:endCxn id="153" idx="1"/>
          </p:cNvCxnSpPr>
          <p:nvPr/>
        </p:nvCxnSpPr>
        <p:spPr bwMode="auto">
          <a:xfrm rot="16200000" flipH="1">
            <a:off x="2498781" y="3988002"/>
            <a:ext cx="570704" cy="129613"/>
          </a:xfrm>
          <a:prstGeom prst="bentConnector2">
            <a:avLst/>
          </a:prstGeom>
          <a:noFill/>
          <a:ln w="9525">
            <a:solidFill>
              <a:srgbClr val="4D4D4D"/>
            </a:solidFill>
            <a:miter lim="800000"/>
            <a:headEnd/>
            <a:tailEnd/>
          </a:ln>
        </p:spPr>
      </p:cxnSp>
      <p:sp>
        <p:nvSpPr>
          <p:cNvPr id="160" name="Rectangle 58">
            <a:hlinkClick r:id="" action="ppaction://noaction" highlightClick="1"/>
          </p:cNvPr>
          <p:cNvSpPr>
            <a:spLocks noChangeArrowheads="1"/>
          </p:cNvSpPr>
          <p:nvPr/>
        </p:nvSpPr>
        <p:spPr bwMode="auto">
          <a:xfrm>
            <a:off x="1140706" y="5602952"/>
            <a:ext cx="822960" cy="274320"/>
          </a:xfrm>
          <a:prstGeom prst="rect">
            <a:avLst/>
          </a:prstGeom>
          <a:no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GB" sz="800" b="1" i="0" u="none" strike="noStrike" kern="0" cap="none" spc="0" normalizeH="0" baseline="0" noProof="0" dirty="0" smtClean="0">
                <a:ln>
                  <a:noFill/>
                </a:ln>
                <a:solidFill>
                  <a:srgbClr val="4D4D4D"/>
                </a:solidFill>
                <a:effectLst/>
                <a:uLnTx/>
                <a:uFillTx/>
              </a:rPr>
              <a:t>ROC</a:t>
            </a:r>
            <a:r>
              <a:rPr kumimoji="0" lang="en-GB" sz="800" b="1" i="0" u="none" strike="noStrike" kern="0" cap="none" spc="0" normalizeH="0" baseline="30000" noProof="0" dirty="0" smtClean="0">
                <a:ln>
                  <a:noFill/>
                </a:ln>
                <a:solidFill>
                  <a:srgbClr val="4D4D4D"/>
                </a:solidFill>
                <a:effectLst/>
                <a:uLnTx/>
                <a:uFillTx/>
              </a:rPr>
              <a:t>(2)</a:t>
            </a:r>
          </a:p>
        </p:txBody>
      </p:sp>
      <p:cxnSp>
        <p:nvCxnSpPr>
          <p:cNvPr id="161" name="Shape 82"/>
          <p:cNvCxnSpPr>
            <a:stCxn id="145" idx="3"/>
            <a:endCxn id="147" idx="2"/>
          </p:cNvCxnSpPr>
          <p:nvPr/>
        </p:nvCxnSpPr>
        <p:spPr bwMode="auto">
          <a:xfrm flipV="1">
            <a:off x="1971604" y="3285548"/>
            <a:ext cx="185897" cy="344749"/>
          </a:xfrm>
          <a:prstGeom prst="bentConnector2">
            <a:avLst/>
          </a:prstGeom>
          <a:noFill/>
          <a:ln w="9525" cap="flat" cmpd="sng" algn="ctr">
            <a:solidFill>
              <a:srgbClr val="4D4D4D"/>
            </a:solidFill>
            <a:prstDash val="solid"/>
            <a:round/>
            <a:headEnd type="none" w="med" len="med"/>
            <a:tailEnd type="none" w="med" len="med"/>
          </a:ln>
          <a:effectLst/>
        </p:spPr>
      </p:cxnSp>
      <p:cxnSp>
        <p:nvCxnSpPr>
          <p:cNvPr id="162" name="Shape 84"/>
          <p:cNvCxnSpPr>
            <a:stCxn id="146" idx="3"/>
            <a:endCxn id="147" idx="2"/>
          </p:cNvCxnSpPr>
          <p:nvPr/>
        </p:nvCxnSpPr>
        <p:spPr bwMode="auto">
          <a:xfrm flipV="1">
            <a:off x="1971604" y="3285548"/>
            <a:ext cx="185897" cy="766712"/>
          </a:xfrm>
          <a:prstGeom prst="bentConnector2">
            <a:avLst/>
          </a:prstGeom>
          <a:noFill/>
          <a:ln w="9525" cap="flat" cmpd="sng" algn="ctr">
            <a:solidFill>
              <a:srgbClr val="4D4D4D"/>
            </a:solidFill>
            <a:prstDash val="solid"/>
            <a:round/>
            <a:headEnd type="none" w="med" len="med"/>
            <a:tailEnd type="none" w="med" len="med"/>
          </a:ln>
          <a:effectLst/>
        </p:spPr>
      </p:cxnSp>
      <p:cxnSp>
        <p:nvCxnSpPr>
          <p:cNvPr id="163" name="Shape 87"/>
          <p:cNvCxnSpPr>
            <a:stCxn id="151" idx="3"/>
            <a:endCxn id="147" idx="2"/>
          </p:cNvCxnSpPr>
          <p:nvPr/>
        </p:nvCxnSpPr>
        <p:spPr bwMode="auto">
          <a:xfrm flipV="1">
            <a:off x="1979542" y="3285548"/>
            <a:ext cx="177959" cy="1188675"/>
          </a:xfrm>
          <a:prstGeom prst="bentConnector2">
            <a:avLst/>
          </a:prstGeom>
          <a:noFill/>
          <a:ln w="9525" cap="flat" cmpd="sng" algn="ctr">
            <a:solidFill>
              <a:srgbClr val="4D4D4D"/>
            </a:solidFill>
            <a:prstDash val="solid"/>
            <a:round/>
            <a:headEnd type="none" w="med" len="med"/>
            <a:tailEnd type="none" w="med" len="med"/>
          </a:ln>
          <a:effectLst/>
        </p:spPr>
      </p:cxnSp>
      <p:cxnSp>
        <p:nvCxnSpPr>
          <p:cNvPr id="164" name="Shape 89"/>
          <p:cNvCxnSpPr>
            <a:stCxn id="150" idx="3"/>
            <a:endCxn id="147" idx="2"/>
          </p:cNvCxnSpPr>
          <p:nvPr/>
        </p:nvCxnSpPr>
        <p:spPr bwMode="auto">
          <a:xfrm flipV="1">
            <a:off x="1963666" y="3285548"/>
            <a:ext cx="193835" cy="2032601"/>
          </a:xfrm>
          <a:prstGeom prst="bentConnector2">
            <a:avLst/>
          </a:prstGeom>
          <a:noFill/>
          <a:ln w="9525" cap="flat" cmpd="sng" algn="ctr">
            <a:solidFill>
              <a:srgbClr val="4D4D4D"/>
            </a:solidFill>
            <a:prstDash val="solid"/>
            <a:round/>
            <a:headEnd type="none" w="med" len="med"/>
            <a:tailEnd type="none" w="med" len="med"/>
          </a:ln>
          <a:effectLst/>
        </p:spPr>
      </p:cxnSp>
      <p:sp>
        <p:nvSpPr>
          <p:cNvPr id="165" name="Rectangle 36">
            <a:hlinkClick r:id="" action="ppaction://noaction" highlightClick="1"/>
          </p:cNvPr>
          <p:cNvSpPr>
            <a:spLocks noChangeArrowheads="1"/>
          </p:cNvSpPr>
          <p:nvPr/>
        </p:nvSpPr>
        <p:spPr bwMode="auto">
          <a:xfrm>
            <a:off x="1148644" y="4759026"/>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Acct &amp; Fin</a:t>
            </a:r>
          </a:p>
          <a:p>
            <a:pPr algn="ctr" fontAlgn="base">
              <a:spcBef>
                <a:spcPct val="0"/>
              </a:spcBef>
              <a:spcAft>
                <a:spcPct val="0"/>
              </a:spcAft>
            </a:pPr>
            <a:r>
              <a:rPr lang="en-US" sz="800" b="1" dirty="0">
                <a:solidFill>
                  <a:srgbClr val="FFFFFF"/>
                </a:solidFill>
              </a:rPr>
              <a:t>Reporting</a:t>
            </a:r>
          </a:p>
        </p:txBody>
      </p:sp>
      <p:cxnSp>
        <p:nvCxnSpPr>
          <p:cNvPr id="166" name="Shape 184"/>
          <p:cNvCxnSpPr>
            <a:stCxn id="165" idx="3"/>
            <a:endCxn id="147" idx="2"/>
          </p:cNvCxnSpPr>
          <p:nvPr/>
        </p:nvCxnSpPr>
        <p:spPr bwMode="auto">
          <a:xfrm flipV="1">
            <a:off x="1971604" y="3285548"/>
            <a:ext cx="185897" cy="1610638"/>
          </a:xfrm>
          <a:prstGeom prst="bentConnector2">
            <a:avLst/>
          </a:prstGeom>
          <a:noFill/>
          <a:ln w="9525" cap="flat" cmpd="sng" algn="ctr">
            <a:solidFill>
              <a:srgbClr val="4D4D4D"/>
            </a:solidFill>
            <a:prstDash val="solid"/>
            <a:round/>
            <a:headEnd type="none" w="med" len="med"/>
            <a:tailEnd type="none" w="med" len="med"/>
          </a:ln>
          <a:effectLst/>
        </p:spPr>
      </p:cxnSp>
      <p:sp>
        <p:nvSpPr>
          <p:cNvPr id="167" name="Rectangle 32">
            <a:hlinkClick r:id="" action="ppaction://noaction" highlightClick="1"/>
          </p:cNvPr>
          <p:cNvSpPr>
            <a:spLocks noChangeArrowheads="1"/>
          </p:cNvSpPr>
          <p:nvPr/>
        </p:nvSpPr>
        <p:spPr bwMode="auto">
          <a:xfrm>
            <a:off x="2307847" y="3493137"/>
            <a:ext cx="822960" cy="274320"/>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Technology &amp; Operations</a:t>
            </a:r>
            <a:endParaRPr kumimoji="0" lang="en-US" sz="800" b="1" i="0" u="none" strike="noStrike" kern="0" cap="none" spc="0" normalizeH="0" baseline="30000" noProof="0" dirty="0" smtClean="0">
              <a:ln>
                <a:noFill/>
              </a:ln>
              <a:solidFill>
                <a:srgbClr val="4D4D4D"/>
              </a:solidFill>
              <a:effectLst/>
              <a:uLnTx/>
              <a:uFillTx/>
            </a:endParaRPr>
          </a:p>
        </p:txBody>
      </p:sp>
      <p:cxnSp>
        <p:nvCxnSpPr>
          <p:cNvPr id="168" name="Shape 64"/>
          <p:cNvCxnSpPr>
            <a:stCxn id="147" idx="2"/>
            <a:endCxn id="167" idx="1"/>
          </p:cNvCxnSpPr>
          <p:nvPr/>
        </p:nvCxnSpPr>
        <p:spPr bwMode="auto">
          <a:xfrm rot="16200000" flipH="1">
            <a:off x="2060300" y="3382749"/>
            <a:ext cx="344749" cy="150346"/>
          </a:xfrm>
          <a:prstGeom prst="bentConnector2">
            <a:avLst/>
          </a:prstGeom>
          <a:noFill/>
          <a:ln w="9525" cap="flat" cmpd="sng" algn="ctr">
            <a:solidFill>
              <a:srgbClr val="4D4D4D"/>
            </a:solidFill>
            <a:prstDash val="solid"/>
            <a:round/>
            <a:headEnd type="none" w="med" len="med"/>
            <a:tailEnd type="none" w="med" len="med"/>
          </a:ln>
          <a:effectLst/>
        </p:spPr>
      </p:cxnSp>
      <p:sp>
        <p:nvSpPr>
          <p:cNvPr id="169" name="Rectangle 11">
            <a:hlinkClick r:id="" action="ppaction://noaction" highlightClick="1"/>
          </p:cNvPr>
          <p:cNvSpPr>
            <a:spLocks noChangeArrowheads="1"/>
          </p:cNvSpPr>
          <p:nvPr/>
        </p:nvSpPr>
        <p:spPr bwMode="auto">
          <a:xfrm>
            <a:off x="7222888" y="4759026"/>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Corporate </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Finance</a:t>
            </a:r>
          </a:p>
        </p:txBody>
      </p:sp>
      <p:cxnSp>
        <p:nvCxnSpPr>
          <p:cNvPr id="170" name="Shape 69"/>
          <p:cNvCxnSpPr>
            <a:stCxn id="136" idx="2"/>
            <a:endCxn id="169" idx="1"/>
          </p:cNvCxnSpPr>
          <p:nvPr/>
        </p:nvCxnSpPr>
        <p:spPr bwMode="auto">
          <a:xfrm rot="16200000" flipH="1">
            <a:off x="6278974" y="3952272"/>
            <a:ext cx="1602512" cy="285315"/>
          </a:xfrm>
          <a:prstGeom prst="bentConnector2">
            <a:avLst/>
          </a:prstGeom>
          <a:noFill/>
          <a:ln w="9525" cap="flat" cmpd="sng" algn="ctr">
            <a:solidFill>
              <a:srgbClr val="4D4D4D"/>
            </a:solidFill>
            <a:prstDash val="solid"/>
            <a:round/>
            <a:headEnd type="none" w="med" len="med"/>
            <a:tailEnd type="none" w="med" len="med"/>
          </a:ln>
          <a:effectLst/>
        </p:spPr>
      </p:cxnSp>
      <p:sp>
        <p:nvSpPr>
          <p:cNvPr id="171" name="Rectangle 12">
            <a:hlinkClick r:id="" action="ppaction://noaction" highlightClick="1"/>
          </p:cNvPr>
          <p:cNvSpPr>
            <a:spLocks noChangeArrowheads="1"/>
          </p:cNvSpPr>
          <p:nvPr/>
        </p:nvSpPr>
        <p:spPr bwMode="auto">
          <a:xfrm>
            <a:off x="5773668" y="4337063"/>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Market Making FI </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&amp; Currency</a:t>
            </a:r>
          </a:p>
        </p:txBody>
      </p:sp>
      <p:sp>
        <p:nvSpPr>
          <p:cNvPr id="172" name="Rectangle 11">
            <a:hlinkClick r:id="" action="ppaction://noaction" highlightClick="1"/>
          </p:cNvPr>
          <p:cNvSpPr>
            <a:spLocks noChangeArrowheads="1"/>
          </p:cNvSpPr>
          <p:nvPr/>
        </p:nvSpPr>
        <p:spPr bwMode="auto">
          <a:xfrm>
            <a:off x="5756039" y="5180989"/>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Research</a:t>
            </a:r>
          </a:p>
        </p:txBody>
      </p:sp>
      <p:cxnSp>
        <p:nvCxnSpPr>
          <p:cNvPr id="173" name="Shape 128"/>
          <p:cNvCxnSpPr>
            <a:stCxn id="136" idx="2"/>
            <a:endCxn id="171" idx="3"/>
          </p:cNvCxnSpPr>
          <p:nvPr/>
        </p:nvCxnSpPr>
        <p:spPr bwMode="auto">
          <a:xfrm rot="5400000">
            <a:off x="6176827" y="3713476"/>
            <a:ext cx="1180549" cy="340945"/>
          </a:xfrm>
          <a:prstGeom prst="bentConnector2">
            <a:avLst/>
          </a:prstGeom>
          <a:noFill/>
          <a:ln w="9525" cap="flat" cmpd="sng" algn="ctr">
            <a:solidFill>
              <a:srgbClr val="4D4D4D"/>
            </a:solidFill>
            <a:prstDash val="solid"/>
            <a:round/>
            <a:headEnd type="none" w="med" len="med"/>
            <a:tailEnd type="none" w="med" len="med"/>
          </a:ln>
          <a:effectLst/>
        </p:spPr>
      </p:cxnSp>
      <p:cxnSp>
        <p:nvCxnSpPr>
          <p:cNvPr id="174" name="Shape 135"/>
          <p:cNvCxnSpPr>
            <a:stCxn id="136" idx="2"/>
            <a:endCxn id="172" idx="3"/>
          </p:cNvCxnSpPr>
          <p:nvPr/>
        </p:nvCxnSpPr>
        <p:spPr bwMode="auto">
          <a:xfrm rot="5400000">
            <a:off x="5746049" y="4126624"/>
            <a:ext cx="2024475" cy="358574"/>
          </a:xfrm>
          <a:prstGeom prst="bentConnector2">
            <a:avLst/>
          </a:prstGeom>
          <a:noFill/>
          <a:ln w="9525" cap="flat" cmpd="sng" algn="ctr">
            <a:solidFill>
              <a:srgbClr val="4D4D4D"/>
            </a:solidFill>
            <a:prstDash val="solid"/>
            <a:round/>
            <a:headEnd type="none" w="med" len="med"/>
            <a:tailEnd type="none" w="med" len="med"/>
          </a:ln>
          <a:effectLst/>
        </p:spPr>
      </p:cxnSp>
      <p:sp>
        <p:nvSpPr>
          <p:cNvPr id="175" name="_s1037"/>
          <p:cNvSpPr>
            <a:spLocks noChangeArrowheads="1"/>
          </p:cNvSpPr>
          <p:nvPr/>
        </p:nvSpPr>
        <p:spPr bwMode="gray">
          <a:xfrm>
            <a:off x="7155061" y="2069060"/>
            <a:ext cx="1449387" cy="453169"/>
          </a:xfrm>
          <a:prstGeom prst="roundRect">
            <a:avLst>
              <a:gd name="adj" fmla="val 16667"/>
            </a:avLst>
          </a:prstGeom>
          <a:noFill/>
          <a:ln w="9525">
            <a:solidFill>
              <a:srgbClr val="4D4D4D"/>
            </a:solidFill>
            <a:round/>
            <a:headEnd/>
            <a:tailEnd/>
          </a:ln>
        </p:spPr>
        <p:txBody>
          <a:bodyPr wrap="none" lIns="0" tIns="0" rIns="0" bIns="0" anchor="ctr"/>
          <a:lstStyle/>
          <a:p>
            <a:pPr marL="180975" marR="0" lvl="0" indent="-180975" algn="ctr" defTabSz="895350" eaLnBrk="1" fontAlgn="base" latinLnBrk="0" hangingPunct="1">
              <a:lnSpc>
                <a:spcPct val="100000"/>
              </a:lnSpc>
              <a:spcBef>
                <a:spcPct val="20000"/>
              </a:spcBef>
              <a:spcAft>
                <a:spcPct val="0"/>
              </a:spcAft>
              <a:buClrTx/>
              <a:buSzTx/>
              <a:buFont typeface="Wingdings" pitchFamily="2" charset="2"/>
              <a:buNone/>
              <a:tabLst/>
              <a:defRPr/>
            </a:pPr>
            <a:r>
              <a:rPr kumimoji="0" lang="en-US" sz="1050" b="1" i="0" u="none" strike="noStrike" kern="0" cap="none" spc="0" normalizeH="0" baseline="0" noProof="0" dirty="0" smtClean="0">
                <a:ln>
                  <a:noFill/>
                </a:ln>
                <a:solidFill>
                  <a:schemeClr val="tx1">
                    <a:lumMod val="75000"/>
                    <a:lumOff val="25000"/>
                  </a:schemeClr>
                </a:solidFill>
                <a:effectLst/>
                <a:uLnTx/>
                <a:uFillTx/>
              </a:rPr>
              <a:t>SGBM Global </a:t>
            </a:r>
          </a:p>
          <a:p>
            <a:pPr marL="180975" marR="0" lvl="0" indent="-180975" algn="ctr" defTabSz="895350" eaLnBrk="1" fontAlgn="base" latinLnBrk="0" hangingPunct="1">
              <a:lnSpc>
                <a:spcPct val="100000"/>
              </a:lnSpc>
              <a:spcBef>
                <a:spcPct val="20000"/>
              </a:spcBef>
              <a:spcAft>
                <a:spcPct val="0"/>
              </a:spcAft>
              <a:buClrTx/>
              <a:buSzTx/>
              <a:buFont typeface="Wingdings" pitchFamily="2" charset="2"/>
              <a:buNone/>
              <a:tabLst/>
              <a:defRPr/>
            </a:pPr>
            <a:r>
              <a:rPr kumimoji="0" lang="en-US" sz="1050" b="1" i="0" u="none" strike="noStrike" kern="0" cap="none" spc="0" normalizeH="0" baseline="0" noProof="0" dirty="0" smtClean="0">
                <a:ln>
                  <a:noFill/>
                </a:ln>
                <a:solidFill>
                  <a:schemeClr val="tx1">
                    <a:lumMod val="75000"/>
                    <a:lumOff val="25000"/>
                  </a:schemeClr>
                </a:solidFill>
                <a:effectLst/>
                <a:uLnTx/>
                <a:uFillTx/>
              </a:rPr>
              <a:t>Product Units</a:t>
            </a:r>
            <a:endParaRPr kumimoji="0" lang="en-US" sz="1000" b="1" i="0" u="none" strike="noStrike" kern="0" cap="none" spc="0" normalizeH="0" baseline="0" noProof="0" dirty="0" smtClean="0">
              <a:ln>
                <a:noFill/>
              </a:ln>
              <a:solidFill>
                <a:schemeClr val="tx1">
                  <a:lumMod val="75000"/>
                  <a:lumOff val="25000"/>
                </a:schemeClr>
              </a:solidFill>
              <a:effectLst/>
              <a:uLnTx/>
              <a:uFillTx/>
            </a:endParaRPr>
          </a:p>
        </p:txBody>
      </p:sp>
      <p:sp>
        <p:nvSpPr>
          <p:cNvPr id="176" name="_s1037"/>
          <p:cNvSpPr>
            <a:spLocks noChangeArrowheads="1"/>
          </p:cNvSpPr>
          <p:nvPr/>
        </p:nvSpPr>
        <p:spPr bwMode="gray">
          <a:xfrm>
            <a:off x="612068" y="2069060"/>
            <a:ext cx="1449387" cy="481744"/>
          </a:xfrm>
          <a:prstGeom prst="roundRect">
            <a:avLst>
              <a:gd name="adj" fmla="val 16667"/>
            </a:avLst>
          </a:prstGeom>
          <a:solidFill>
            <a:srgbClr val="FF0000"/>
          </a:solidFill>
          <a:ln w="9525">
            <a:solidFill>
              <a:srgbClr val="4D4D4D"/>
            </a:solidFill>
            <a:round/>
            <a:headEnd/>
            <a:tailEnd/>
          </a:ln>
        </p:spPr>
        <p:txBody>
          <a:bodyPr wrap="none" lIns="0" tIns="0" rIns="0" bIns="0" anchor="ctr"/>
          <a:lstStyle/>
          <a:p>
            <a:pPr marL="180975" marR="0" lvl="0" indent="-180975" algn="ctr" defTabSz="895350" eaLnBrk="1" fontAlgn="base" latinLnBrk="0" hangingPunct="1">
              <a:lnSpc>
                <a:spcPct val="100000"/>
              </a:lnSpc>
              <a:spcBef>
                <a:spcPct val="20000"/>
              </a:spcBef>
              <a:spcAft>
                <a:spcPct val="0"/>
              </a:spcAft>
              <a:buClrTx/>
              <a:buSzTx/>
              <a:buFont typeface="Wingdings" pitchFamily="2" charset="2"/>
              <a:buNone/>
              <a:tabLst/>
              <a:defRPr/>
            </a:pPr>
            <a:r>
              <a:rPr kumimoji="0" lang="en-US" sz="1050" b="1" i="0" u="none" strike="noStrike" kern="0" cap="none" spc="0" normalizeH="0" baseline="0" noProof="0" dirty="0" smtClean="0">
                <a:ln>
                  <a:noFill/>
                </a:ln>
                <a:solidFill>
                  <a:srgbClr val="FFFFFF"/>
                </a:solidFill>
                <a:effectLst/>
                <a:uLnTx/>
                <a:uFillTx/>
              </a:rPr>
              <a:t>Corporate Functions</a:t>
            </a:r>
            <a:endParaRPr kumimoji="0" lang="en-US" sz="1000" b="1" i="0" u="none" strike="noStrike" kern="0" cap="none" spc="0" normalizeH="0" baseline="0" noProof="0" dirty="0" smtClean="0">
              <a:ln>
                <a:noFill/>
              </a:ln>
              <a:solidFill>
                <a:srgbClr val="FFFFFF"/>
              </a:solidFill>
              <a:effectLst/>
              <a:uLnTx/>
              <a:uFillTx/>
            </a:endParaRPr>
          </a:p>
        </p:txBody>
      </p:sp>
      <p:cxnSp>
        <p:nvCxnSpPr>
          <p:cNvPr id="177" name="Shape 167"/>
          <p:cNvCxnSpPr>
            <a:stCxn id="147" idx="1"/>
            <a:endCxn id="176" idx="2"/>
          </p:cNvCxnSpPr>
          <p:nvPr/>
        </p:nvCxnSpPr>
        <p:spPr bwMode="auto">
          <a:xfrm rot="10800000">
            <a:off x="1336763" y="2550805"/>
            <a:ext cx="375445" cy="502969"/>
          </a:xfrm>
          <a:prstGeom prst="bentConnector2">
            <a:avLst/>
          </a:prstGeom>
          <a:noFill/>
          <a:ln w="9525" cap="flat" cmpd="sng" algn="ctr">
            <a:solidFill>
              <a:srgbClr val="4D4D4D"/>
            </a:solidFill>
            <a:prstDash val="solid"/>
            <a:round/>
            <a:headEnd type="none" w="med" len="med"/>
            <a:tailEnd type="none" w="med" len="med"/>
          </a:ln>
          <a:effectLst/>
        </p:spPr>
      </p:cxnSp>
      <p:cxnSp>
        <p:nvCxnSpPr>
          <p:cNvPr id="178" name="Shape 179"/>
          <p:cNvCxnSpPr>
            <a:stCxn id="136" idx="3"/>
            <a:endCxn id="175" idx="2"/>
          </p:cNvCxnSpPr>
          <p:nvPr/>
        </p:nvCxnSpPr>
        <p:spPr bwMode="auto">
          <a:xfrm flipV="1">
            <a:off x="7377310" y="2522229"/>
            <a:ext cx="502445" cy="539670"/>
          </a:xfrm>
          <a:prstGeom prst="bentConnector2">
            <a:avLst/>
          </a:prstGeom>
          <a:noFill/>
          <a:ln w="9525" cap="flat" cmpd="sng" algn="ctr">
            <a:solidFill>
              <a:srgbClr val="4D4D4D"/>
            </a:solidFill>
            <a:prstDash val="solid"/>
            <a:round/>
            <a:headEnd type="none" w="med" len="med"/>
            <a:tailEnd type="none" w="med" len="med"/>
          </a:ln>
          <a:effectLst/>
        </p:spPr>
      </p:cxnSp>
      <p:sp>
        <p:nvSpPr>
          <p:cNvPr id="179" name="Rectangle 24">
            <a:hlinkClick r:id="" action="ppaction://noaction" highlightClick="1"/>
          </p:cNvPr>
          <p:cNvSpPr>
            <a:spLocks noChangeArrowheads="1"/>
          </p:cNvSpPr>
          <p:nvPr/>
        </p:nvSpPr>
        <p:spPr bwMode="auto">
          <a:xfrm>
            <a:off x="2848940" y="4548825"/>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Planning </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&amp; Control</a:t>
            </a:r>
          </a:p>
        </p:txBody>
      </p:sp>
      <p:sp>
        <p:nvSpPr>
          <p:cNvPr id="180" name="Rectangle 11">
            <a:hlinkClick r:id="" action="ppaction://noaction" highlightClick="1"/>
          </p:cNvPr>
          <p:cNvSpPr>
            <a:spLocks noChangeArrowheads="1"/>
          </p:cNvSpPr>
          <p:nvPr/>
        </p:nvSpPr>
        <p:spPr bwMode="auto">
          <a:xfrm>
            <a:off x="7213363" y="5180989"/>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Global Markets </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Inst. Clients</a:t>
            </a:r>
          </a:p>
        </p:txBody>
      </p:sp>
      <p:cxnSp>
        <p:nvCxnSpPr>
          <p:cNvPr id="181" name="Elbow Connector 180"/>
          <p:cNvCxnSpPr>
            <a:stCxn id="180" idx="1"/>
            <a:endCxn id="136" idx="2"/>
          </p:cNvCxnSpPr>
          <p:nvPr/>
        </p:nvCxnSpPr>
        <p:spPr bwMode="auto">
          <a:xfrm rot="10800000">
            <a:off x="6937573" y="3293675"/>
            <a:ext cx="275790" cy="2024475"/>
          </a:xfrm>
          <a:prstGeom prst="bentConnector2">
            <a:avLst/>
          </a:prstGeom>
          <a:noFill/>
          <a:ln w="9525" cap="flat" cmpd="sng" algn="ctr">
            <a:solidFill>
              <a:srgbClr val="4D4D4D"/>
            </a:solidFill>
            <a:prstDash val="solid"/>
            <a:round/>
            <a:headEnd type="none" w="med" len="med"/>
            <a:tailEnd type="none" w="med" len="med"/>
          </a:ln>
          <a:effectLst/>
        </p:spPr>
      </p:cxnSp>
      <p:cxnSp>
        <p:nvCxnSpPr>
          <p:cNvPr id="182" name="Elbow Connector 181"/>
          <p:cNvCxnSpPr>
            <a:stCxn id="160" idx="3"/>
            <a:endCxn id="147" idx="2"/>
          </p:cNvCxnSpPr>
          <p:nvPr/>
        </p:nvCxnSpPr>
        <p:spPr bwMode="auto">
          <a:xfrm flipV="1">
            <a:off x="1963666" y="3285548"/>
            <a:ext cx="193835" cy="2454564"/>
          </a:xfrm>
          <a:prstGeom prst="bentConnector2">
            <a:avLst/>
          </a:prstGeom>
          <a:noFill/>
          <a:ln w="9525" cap="flat" cmpd="sng" algn="ctr">
            <a:solidFill>
              <a:srgbClr val="4D4D4D"/>
            </a:solidFill>
            <a:prstDash val="solid"/>
            <a:round/>
            <a:headEnd type="none" w="med" len="med"/>
            <a:tailEnd type="none" w="med" len="med"/>
          </a:ln>
          <a:effectLst/>
        </p:spPr>
      </p:cxnSp>
      <p:cxnSp>
        <p:nvCxnSpPr>
          <p:cNvPr id="183" name="Elbow Connector 182"/>
          <p:cNvCxnSpPr>
            <a:stCxn id="179" idx="1"/>
            <a:endCxn id="167" idx="2"/>
          </p:cNvCxnSpPr>
          <p:nvPr/>
        </p:nvCxnSpPr>
        <p:spPr bwMode="auto">
          <a:xfrm rot="10800000">
            <a:off x="2719328" y="3767457"/>
            <a:ext cx="129613" cy="918528"/>
          </a:xfrm>
          <a:prstGeom prst="bentConnector2">
            <a:avLst/>
          </a:prstGeom>
          <a:noFill/>
          <a:ln w="9525" cap="flat" cmpd="sng" algn="ctr">
            <a:solidFill>
              <a:srgbClr val="4D4D4D"/>
            </a:solidFill>
            <a:prstDash val="solid"/>
            <a:round/>
            <a:headEnd type="none" w="med" len="med"/>
            <a:tailEnd type="none" w="med" len="med"/>
          </a:ln>
          <a:effectLst/>
        </p:spPr>
      </p:cxnSp>
      <p:sp>
        <p:nvSpPr>
          <p:cNvPr id="184" name="Rectangle 23">
            <a:hlinkClick r:id="" action="ppaction://noaction" highlightClick="1"/>
          </p:cNvPr>
          <p:cNvSpPr>
            <a:spLocks noChangeArrowheads="1"/>
          </p:cNvSpPr>
          <p:nvPr/>
        </p:nvSpPr>
        <p:spPr bwMode="auto">
          <a:xfrm>
            <a:off x="3949412" y="2836854"/>
            <a:ext cx="890587" cy="463550"/>
          </a:xfrm>
          <a:prstGeom prst="rect">
            <a:avLst/>
          </a:prstGeom>
          <a:no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900" b="1" i="0" u="none" strike="noStrike" kern="0" cap="none" spc="0" normalizeH="0" baseline="0" noProof="0" dirty="0" smtClean="0">
                <a:ln>
                  <a:noFill/>
                </a:ln>
                <a:solidFill>
                  <a:srgbClr val="4D4D4D"/>
                </a:solidFill>
                <a:effectLst/>
                <a:uLnTx/>
                <a:uFillTx/>
              </a:rPr>
              <a:t>NY Corporate Units</a:t>
            </a:r>
          </a:p>
        </p:txBody>
      </p:sp>
      <p:sp>
        <p:nvSpPr>
          <p:cNvPr id="185" name="Rectangle 24">
            <a:hlinkClick r:id="" action="ppaction://noaction" highlightClick="1"/>
          </p:cNvPr>
          <p:cNvSpPr>
            <a:spLocks noChangeArrowheads="1"/>
          </p:cNvSpPr>
          <p:nvPr/>
        </p:nvSpPr>
        <p:spPr bwMode="auto">
          <a:xfrm>
            <a:off x="4676046" y="3493137"/>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Head Office </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Extension</a:t>
            </a:r>
          </a:p>
        </p:txBody>
      </p:sp>
      <p:sp>
        <p:nvSpPr>
          <p:cNvPr id="186" name="Rectangle 24">
            <a:hlinkClick r:id="" action="ppaction://noaction" highlightClick="1"/>
          </p:cNvPr>
          <p:cNvSpPr>
            <a:spLocks noChangeArrowheads="1"/>
          </p:cNvSpPr>
          <p:nvPr/>
        </p:nvSpPr>
        <p:spPr bwMode="auto">
          <a:xfrm>
            <a:off x="4676046" y="3915100"/>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Internal Audit</a:t>
            </a:r>
          </a:p>
        </p:txBody>
      </p:sp>
      <p:sp>
        <p:nvSpPr>
          <p:cNvPr id="187" name="Rectangle 24">
            <a:hlinkClick r:id="" action="ppaction://noaction" highlightClick="1"/>
          </p:cNvPr>
          <p:cNvSpPr>
            <a:spLocks noChangeArrowheads="1"/>
          </p:cNvSpPr>
          <p:nvPr/>
        </p:nvSpPr>
        <p:spPr bwMode="auto">
          <a:xfrm>
            <a:off x="4676046" y="4337063"/>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Strategy</a:t>
            </a:r>
          </a:p>
        </p:txBody>
      </p:sp>
      <p:cxnSp>
        <p:nvCxnSpPr>
          <p:cNvPr id="188" name="Elbow Connector 187"/>
          <p:cNvCxnSpPr>
            <a:stCxn id="185" idx="1"/>
            <a:endCxn id="184" idx="2"/>
          </p:cNvCxnSpPr>
          <p:nvPr/>
        </p:nvCxnSpPr>
        <p:spPr bwMode="auto">
          <a:xfrm rot="10800000">
            <a:off x="4394706" y="3300405"/>
            <a:ext cx="281340" cy="329893"/>
          </a:xfrm>
          <a:prstGeom prst="bentConnector2">
            <a:avLst/>
          </a:prstGeom>
          <a:noFill/>
          <a:ln w="9525" cap="flat" cmpd="sng" algn="ctr">
            <a:solidFill>
              <a:srgbClr val="4D4D4D"/>
            </a:solidFill>
            <a:prstDash val="solid"/>
            <a:round/>
            <a:headEnd type="none" w="med" len="med"/>
            <a:tailEnd type="none" w="med" len="med"/>
          </a:ln>
          <a:effectLst/>
        </p:spPr>
      </p:cxnSp>
      <p:cxnSp>
        <p:nvCxnSpPr>
          <p:cNvPr id="189" name="Elbow Connector 188"/>
          <p:cNvCxnSpPr>
            <a:stCxn id="186" idx="1"/>
            <a:endCxn id="184" idx="2"/>
          </p:cNvCxnSpPr>
          <p:nvPr/>
        </p:nvCxnSpPr>
        <p:spPr bwMode="auto">
          <a:xfrm rot="10800000">
            <a:off x="4394706" y="3300404"/>
            <a:ext cx="281340" cy="751856"/>
          </a:xfrm>
          <a:prstGeom prst="bentConnector2">
            <a:avLst/>
          </a:prstGeom>
          <a:noFill/>
          <a:ln w="9525" cap="flat" cmpd="sng" algn="ctr">
            <a:solidFill>
              <a:srgbClr val="4D4D4D"/>
            </a:solidFill>
            <a:prstDash val="solid"/>
            <a:round/>
            <a:headEnd type="none" w="med" len="med"/>
            <a:tailEnd type="none" w="med" len="med"/>
          </a:ln>
          <a:effectLst/>
        </p:spPr>
      </p:cxnSp>
      <p:cxnSp>
        <p:nvCxnSpPr>
          <p:cNvPr id="190" name="Elbow Connector 189"/>
          <p:cNvCxnSpPr>
            <a:stCxn id="187" idx="1"/>
            <a:endCxn id="184" idx="2"/>
          </p:cNvCxnSpPr>
          <p:nvPr/>
        </p:nvCxnSpPr>
        <p:spPr bwMode="auto">
          <a:xfrm rot="10800000">
            <a:off x="4394706" y="3300405"/>
            <a:ext cx="281340" cy="1173819"/>
          </a:xfrm>
          <a:prstGeom prst="bentConnector2">
            <a:avLst/>
          </a:prstGeom>
          <a:noFill/>
          <a:ln w="9525" cap="flat" cmpd="sng" algn="ctr">
            <a:solidFill>
              <a:srgbClr val="4D4D4D"/>
            </a:solidFill>
            <a:prstDash val="solid"/>
            <a:round/>
            <a:headEnd type="none" w="med" len="med"/>
            <a:tailEnd type="none" w="med" len="med"/>
          </a:ln>
          <a:effectLst/>
        </p:spPr>
      </p:cxnSp>
      <p:cxnSp>
        <p:nvCxnSpPr>
          <p:cNvPr id="191" name="Elbow Connector 190"/>
          <p:cNvCxnSpPr>
            <a:stCxn id="184" idx="0"/>
            <a:endCxn id="135" idx="2"/>
          </p:cNvCxnSpPr>
          <p:nvPr/>
        </p:nvCxnSpPr>
        <p:spPr bwMode="auto">
          <a:xfrm rot="5400000" flipH="1" flipV="1">
            <a:off x="4137449" y="2576173"/>
            <a:ext cx="517938" cy="3424"/>
          </a:xfrm>
          <a:prstGeom prst="bentConnector3">
            <a:avLst/>
          </a:prstGeom>
          <a:noFill/>
          <a:ln w="9525" cap="flat" cmpd="sng" algn="ctr">
            <a:solidFill>
              <a:srgbClr val="4D4D4D"/>
            </a:solidFill>
            <a:prstDash val="solid"/>
            <a:round/>
            <a:headEnd type="none" w="med" len="med"/>
            <a:tailEnd type="none" w="med" len="med"/>
          </a:ln>
          <a:effectLst/>
        </p:spPr>
      </p:cxnSp>
      <p:sp>
        <p:nvSpPr>
          <p:cNvPr id="192" name="Rectangle 24">
            <a:hlinkClick r:id="" action="ppaction://noaction" highlightClick="1"/>
          </p:cNvPr>
          <p:cNvSpPr>
            <a:spLocks noChangeArrowheads="1"/>
          </p:cNvSpPr>
          <p:nvPr/>
        </p:nvSpPr>
        <p:spPr bwMode="auto">
          <a:xfrm>
            <a:off x="2848940" y="4896649"/>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Sox &amp;</a:t>
            </a:r>
          </a:p>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15 Points</a:t>
            </a:r>
          </a:p>
        </p:txBody>
      </p:sp>
      <p:sp>
        <p:nvSpPr>
          <p:cNvPr id="193" name="Rectangle 24">
            <a:hlinkClick r:id="" action="ppaction://noaction" highlightClick="1"/>
          </p:cNvPr>
          <p:cNvSpPr>
            <a:spLocks noChangeArrowheads="1"/>
          </p:cNvSpPr>
          <p:nvPr/>
        </p:nvSpPr>
        <p:spPr bwMode="auto">
          <a:xfrm>
            <a:off x="2848940" y="5244475"/>
            <a:ext cx="822960" cy="274320"/>
          </a:xfrm>
          <a:prstGeom prst="rect">
            <a:avLst/>
          </a:prstGeom>
          <a:noFill/>
          <a:ln w="9525">
            <a:solidFill>
              <a:srgbClr val="4D4D4D"/>
            </a:solidFill>
            <a:miter lim="800000"/>
            <a:headEnd/>
            <a:tailEnd/>
          </a:ln>
        </p:spPr>
        <p:txBody>
          <a:bodyPr wrap="none" lIns="90000" tIns="46800" rIns="90000" bIns="46800" anchor="ctr"/>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lang="en-US" sz="800" b="1" kern="0" dirty="0" smtClean="0">
                <a:solidFill>
                  <a:srgbClr val="4D4D4D"/>
                </a:solidFill>
              </a:rPr>
              <a:t>LISO</a:t>
            </a:r>
            <a:endParaRPr kumimoji="0" lang="en-US" sz="800" b="1" i="0" u="none" strike="noStrike" kern="0" cap="none" spc="0" normalizeH="0" baseline="0" noProof="0" dirty="0" smtClean="0">
              <a:ln>
                <a:noFill/>
              </a:ln>
              <a:solidFill>
                <a:srgbClr val="4D4D4D"/>
              </a:solidFill>
              <a:effectLst/>
              <a:uLnTx/>
              <a:uFillTx/>
            </a:endParaRPr>
          </a:p>
        </p:txBody>
      </p:sp>
      <p:cxnSp>
        <p:nvCxnSpPr>
          <p:cNvPr id="194" name="Elbow Connector 193"/>
          <p:cNvCxnSpPr>
            <a:stCxn id="192" idx="1"/>
            <a:endCxn id="167" idx="2"/>
          </p:cNvCxnSpPr>
          <p:nvPr/>
        </p:nvCxnSpPr>
        <p:spPr bwMode="auto">
          <a:xfrm rot="10800000">
            <a:off x="2719328" y="3767457"/>
            <a:ext cx="129613" cy="1266352"/>
          </a:xfrm>
          <a:prstGeom prst="bentConnector2">
            <a:avLst/>
          </a:prstGeom>
          <a:noFill/>
          <a:ln w="9525" cap="flat" cmpd="sng" algn="ctr">
            <a:solidFill>
              <a:srgbClr val="4D4D4D"/>
            </a:solidFill>
            <a:prstDash val="solid"/>
            <a:round/>
            <a:headEnd type="none" w="med" len="med"/>
            <a:tailEnd type="none" w="med" len="med"/>
          </a:ln>
          <a:effectLst/>
        </p:spPr>
      </p:cxnSp>
      <p:cxnSp>
        <p:nvCxnSpPr>
          <p:cNvPr id="195" name="Elbow Connector 194"/>
          <p:cNvCxnSpPr>
            <a:stCxn id="193" idx="1"/>
            <a:endCxn id="167" idx="2"/>
          </p:cNvCxnSpPr>
          <p:nvPr/>
        </p:nvCxnSpPr>
        <p:spPr bwMode="auto">
          <a:xfrm rot="10800000">
            <a:off x="2719328" y="3767457"/>
            <a:ext cx="129613" cy="1614178"/>
          </a:xfrm>
          <a:prstGeom prst="bentConnector2">
            <a:avLst/>
          </a:prstGeom>
          <a:noFill/>
          <a:ln w="9525" cap="flat" cmpd="sng" algn="ctr">
            <a:solidFill>
              <a:srgbClr val="4D4D4D"/>
            </a:solidFill>
            <a:prstDash val="solid"/>
            <a:round/>
            <a:headEnd type="none" w="med" len="med"/>
            <a:tailEnd type="none" w="med" len="med"/>
          </a:ln>
          <a:effectLst/>
        </p:spPr>
      </p:cxnSp>
      <p:sp>
        <p:nvSpPr>
          <p:cNvPr id="197" name="TextBox 196"/>
          <p:cNvSpPr txBox="1"/>
          <p:nvPr/>
        </p:nvSpPr>
        <p:spPr>
          <a:xfrm>
            <a:off x="140288" y="6165304"/>
            <a:ext cx="7075380" cy="338554"/>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Credit Risk function is shared with Credit Risk functions at Boston</a:t>
            </a:r>
          </a:p>
          <a:p>
            <a:pPr marL="228600" indent="-228600">
              <a:buFontTx/>
              <a:buAutoNum type="arabicParenBoth"/>
            </a:pPr>
            <a:r>
              <a:rPr lang="en-US" sz="800" dirty="0" smtClean="0">
                <a:solidFill>
                  <a:srgbClr val="FFFFFF"/>
                </a:solidFill>
              </a:rPr>
              <a:t>Human Resources, Organization and Costs</a:t>
            </a:r>
            <a:endParaRPr lang="en-US" sz="800" dirty="0">
              <a:solidFill>
                <a:srgbClr val="FFFFFF"/>
              </a:solidFill>
            </a:endParaRPr>
          </a:p>
        </p:txBody>
      </p:sp>
      <p:sp>
        <p:nvSpPr>
          <p:cNvPr id="198" name="Oval 197"/>
          <p:cNvSpPr/>
          <p:nvPr/>
        </p:nvSpPr>
        <p:spPr bwMode="auto">
          <a:xfrm>
            <a:off x="846115" y="3372255"/>
            <a:ext cx="360040"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3</a:t>
            </a:r>
            <a:endParaRPr lang="en-US" sz="1000" b="1" dirty="0">
              <a:solidFill>
                <a:schemeClr val="tx1">
                  <a:lumMod val="75000"/>
                  <a:lumOff val="25000"/>
                </a:schemeClr>
              </a:solidFill>
              <a:latin typeface="Arial" charset="0"/>
            </a:endParaRPr>
          </a:p>
        </p:txBody>
      </p:sp>
      <p:sp>
        <p:nvSpPr>
          <p:cNvPr id="199" name="Oval 198"/>
          <p:cNvSpPr/>
          <p:nvPr/>
        </p:nvSpPr>
        <p:spPr bwMode="auto">
          <a:xfrm>
            <a:off x="846115" y="3816274"/>
            <a:ext cx="360040"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8</a:t>
            </a:r>
            <a:endParaRPr lang="en-US" sz="1000" b="1" dirty="0">
              <a:solidFill>
                <a:schemeClr val="tx1">
                  <a:lumMod val="75000"/>
                  <a:lumOff val="25000"/>
                </a:schemeClr>
              </a:solidFill>
              <a:latin typeface="Arial" charset="0"/>
            </a:endParaRPr>
          </a:p>
        </p:txBody>
      </p:sp>
      <p:sp>
        <p:nvSpPr>
          <p:cNvPr id="200" name="Oval 199"/>
          <p:cNvSpPr/>
          <p:nvPr/>
        </p:nvSpPr>
        <p:spPr bwMode="auto">
          <a:xfrm>
            <a:off x="3491880" y="4060084"/>
            <a:ext cx="360040"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23</a:t>
            </a:r>
            <a:endParaRPr lang="en-US" sz="1000" b="1" dirty="0">
              <a:solidFill>
                <a:schemeClr val="tx1">
                  <a:lumMod val="75000"/>
                  <a:lumOff val="25000"/>
                </a:schemeClr>
              </a:solidFill>
              <a:latin typeface="Arial" charset="0"/>
            </a:endParaRPr>
          </a:p>
        </p:txBody>
      </p:sp>
      <p:sp>
        <p:nvSpPr>
          <p:cNvPr id="201" name="Oval 200"/>
          <p:cNvSpPr/>
          <p:nvPr/>
        </p:nvSpPr>
        <p:spPr bwMode="auto">
          <a:xfrm>
            <a:off x="846115" y="4260294"/>
            <a:ext cx="360040"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a:solidFill>
                  <a:schemeClr val="tx1">
                    <a:lumMod val="75000"/>
                    <a:lumOff val="25000"/>
                  </a:schemeClr>
                </a:solidFill>
                <a:latin typeface="Arial" charset="0"/>
              </a:rPr>
              <a:t>2</a:t>
            </a:r>
          </a:p>
        </p:txBody>
      </p:sp>
      <p:sp>
        <p:nvSpPr>
          <p:cNvPr id="202" name="Oval 201"/>
          <p:cNvSpPr/>
          <p:nvPr/>
        </p:nvSpPr>
        <p:spPr bwMode="auto">
          <a:xfrm>
            <a:off x="846115" y="4704314"/>
            <a:ext cx="360040"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17</a:t>
            </a:r>
            <a:endParaRPr lang="en-US" sz="1000" b="1" dirty="0">
              <a:solidFill>
                <a:schemeClr val="tx1">
                  <a:lumMod val="75000"/>
                  <a:lumOff val="25000"/>
                </a:schemeClr>
              </a:solidFill>
              <a:latin typeface="Arial" charset="0"/>
            </a:endParaRPr>
          </a:p>
        </p:txBody>
      </p:sp>
      <p:sp>
        <p:nvSpPr>
          <p:cNvPr id="203" name="Oval 202"/>
          <p:cNvSpPr/>
          <p:nvPr/>
        </p:nvSpPr>
        <p:spPr bwMode="auto">
          <a:xfrm>
            <a:off x="846115" y="5148333"/>
            <a:ext cx="360040"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13</a:t>
            </a:r>
            <a:endParaRPr lang="en-US" sz="1000" b="1" dirty="0">
              <a:solidFill>
                <a:schemeClr val="tx1">
                  <a:lumMod val="75000"/>
                  <a:lumOff val="25000"/>
                </a:schemeClr>
              </a:solidFill>
              <a:latin typeface="Arial" charset="0"/>
            </a:endParaRPr>
          </a:p>
        </p:txBody>
      </p:sp>
      <p:sp>
        <p:nvSpPr>
          <p:cNvPr id="73"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smtClean="0"/>
              <a:t>No Risk MI or CDO functions have been identified as independent areas or within other areas that could potentially support similar functions</a:t>
            </a:r>
            <a:endParaRPr lang="en-US" sz="1400" b="1" dirty="0"/>
          </a:p>
        </p:txBody>
      </p:sp>
      <p:sp>
        <p:nvSpPr>
          <p:cNvPr id="74" name="Rectangle 73"/>
          <p:cNvSpPr/>
          <p:nvPr/>
        </p:nvSpPr>
        <p:spPr>
          <a:xfrm>
            <a:off x="6714566" y="5949280"/>
            <a:ext cx="2195826" cy="236559"/>
          </a:xfrm>
          <a:prstGeom prst="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Risk reporting producing areas</a:t>
            </a:r>
          </a:p>
        </p:txBody>
      </p:sp>
    </p:spTree>
    <p:extLst>
      <p:ext uri="{BB962C8B-B14F-4D97-AF65-F5344CB8AC3E}">
        <p14:creationId xmlns:p14="http://schemas.microsoft.com/office/powerpoint/2010/main" val="2084681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288" y="6165304"/>
            <a:ext cx="7075380" cy="215444"/>
          </a:xfrm>
          <a:prstGeom prst="rect">
            <a:avLst/>
          </a:prstGeom>
          <a:noFill/>
        </p:spPr>
        <p:txBody>
          <a:bodyPr wrap="square" rtlCol="0">
            <a:spAutoFit/>
          </a:bodyPr>
          <a:lstStyle/>
          <a:p>
            <a:pPr marL="228600" indent="-228600">
              <a:buFontTx/>
              <a:buAutoNum type="arabicParenBoth"/>
            </a:pPr>
            <a:r>
              <a:rPr lang="en-US" sz="800" dirty="0">
                <a:solidFill>
                  <a:srgbClr val="FFFFFF"/>
                </a:solidFill>
              </a:rPr>
              <a:t>Or Golden Source, if any </a:t>
            </a:r>
            <a:r>
              <a:rPr lang="en-US" sz="800" dirty="0" smtClean="0">
                <a:solidFill>
                  <a:srgbClr val="FFFFFF"/>
                </a:solidFill>
              </a:rPr>
              <a:t>identified</a:t>
            </a:r>
            <a:endParaRPr lang="en-US" sz="800" dirty="0">
              <a:solidFill>
                <a:srgbClr val="FFFFFF"/>
              </a:solidFill>
            </a:endParaRPr>
          </a:p>
        </p:txBody>
      </p:sp>
      <p:sp>
        <p:nvSpPr>
          <p:cNvPr id="48"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2.1. NY Branch &amp; SIS</a:t>
            </a:r>
          </a:p>
          <a:p>
            <a:pPr>
              <a:lnSpc>
                <a:spcPct val="90000"/>
              </a:lnSpc>
            </a:pPr>
            <a:r>
              <a:rPr lang="en-US" sz="2200" b="1" dirty="0">
                <a:solidFill>
                  <a:srgbClr val="929497"/>
                </a:solidFill>
              </a:rPr>
              <a:t>    </a:t>
            </a:r>
            <a:r>
              <a:rPr lang="en-US" sz="2000" b="1" dirty="0">
                <a:solidFill>
                  <a:srgbClr val="929497"/>
                </a:solidFill>
              </a:rPr>
              <a:t>Golden Sources’ Analysis per RDA area</a:t>
            </a:r>
          </a:p>
        </p:txBody>
      </p:sp>
      <p:sp>
        <p:nvSpPr>
          <p:cNvPr id="55"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The current technological plans include the implementation of several Corporate solutions that will cover the Corporate and local information requirements at NY level</a:t>
            </a:r>
          </a:p>
        </p:txBody>
      </p:sp>
      <p:sp>
        <p:nvSpPr>
          <p:cNvPr id="49" name="Rectangle 8"/>
          <p:cNvSpPr>
            <a:spLocks noChangeArrowheads="1"/>
          </p:cNvSpPr>
          <p:nvPr/>
        </p:nvSpPr>
        <p:spPr bwMode="auto">
          <a:xfrm>
            <a:off x="2157508" y="144007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Corporate Upload</a:t>
            </a:r>
          </a:p>
        </p:txBody>
      </p:sp>
      <p:sp>
        <p:nvSpPr>
          <p:cNvPr id="56" name="Rectangle 8"/>
          <p:cNvSpPr>
            <a:spLocks noChangeArrowheads="1"/>
          </p:cNvSpPr>
          <p:nvPr/>
        </p:nvSpPr>
        <p:spPr bwMode="auto">
          <a:xfrm>
            <a:off x="3273632" y="144007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To Be GS</a:t>
            </a:r>
          </a:p>
        </p:txBody>
      </p:sp>
      <p:sp>
        <p:nvSpPr>
          <p:cNvPr id="57" name="Rectangle 56"/>
          <p:cNvSpPr>
            <a:spLocks/>
          </p:cNvSpPr>
          <p:nvPr/>
        </p:nvSpPr>
        <p:spPr>
          <a:xfrm>
            <a:off x="107504" y="2555269"/>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58" name="Rectangle 57"/>
          <p:cNvSpPr>
            <a:spLocks/>
          </p:cNvSpPr>
          <p:nvPr/>
        </p:nvSpPr>
        <p:spPr>
          <a:xfrm>
            <a:off x="107504" y="1823760"/>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59" name="Rectangle 58"/>
          <p:cNvSpPr>
            <a:spLocks/>
          </p:cNvSpPr>
          <p:nvPr/>
        </p:nvSpPr>
        <p:spPr>
          <a:xfrm>
            <a:off x="107504" y="3286778"/>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60" name="Rectangle 59"/>
          <p:cNvSpPr>
            <a:spLocks/>
          </p:cNvSpPr>
          <p:nvPr/>
        </p:nvSpPr>
        <p:spPr>
          <a:xfrm>
            <a:off x="107504" y="4018287"/>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61" name="Rectangle 8"/>
          <p:cNvSpPr>
            <a:spLocks noChangeArrowheads="1"/>
          </p:cNvSpPr>
          <p:nvPr/>
        </p:nvSpPr>
        <p:spPr bwMode="auto">
          <a:xfrm>
            <a:off x="1041384" y="144007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Current data repositories</a:t>
            </a:r>
            <a:r>
              <a:rPr lang="en-US" sz="1000" b="1" kern="0" baseline="30000" dirty="0">
                <a:solidFill>
                  <a:srgbClr val="FFFFFF"/>
                </a:solidFill>
              </a:rPr>
              <a:t>(1)</a:t>
            </a:r>
          </a:p>
        </p:txBody>
      </p:sp>
      <p:sp>
        <p:nvSpPr>
          <p:cNvPr id="62" name="Rectangle 61"/>
          <p:cNvSpPr>
            <a:spLocks/>
          </p:cNvSpPr>
          <p:nvPr/>
        </p:nvSpPr>
        <p:spPr>
          <a:xfrm>
            <a:off x="107504" y="5481304"/>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63" name="Rectangle 8"/>
          <p:cNvSpPr>
            <a:spLocks noChangeArrowheads="1"/>
          </p:cNvSpPr>
          <p:nvPr/>
        </p:nvSpPr>
        <p:spPr bwMode="auto">
          <a:xfrm>
            <a:off x="4425640" y="1440072"/>
            <a:ext cx="4611368"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Comments</a:t>
            </a:r>
          </a:p>
        </p:txBody>
      </p:sp>
      <p:sp>
        <p:nvSpPr>
          <p:cNvPr id="64" name="Rectangle 63"/>
          <p:cNvSpPr>
            <a:spLocks noChangeArrowheads="1"/>
          </p:cNvSpPr>
          <p:nvPr/>
        </p:nvSpPr>
        <p:spPr bwMode="auto">
          <a:xfrm>
            <a:off x="1041384" y="180016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IRIS (+ operational sources)</a:t>
            </a:r>
          </a:p>
        </p:txBody>
      </p:sp>
      <p:sp>
        <p:nvSpPr>
          <p:cNvPr id="65" name="Rectangle 64"/>
          <p:cNvSpPr>
            <a:spLocks noChangeArrowheads="1"/>
          </p:cNvSpPr>
          <p:nvPr/>
        </p:nvSpPr>
        <p:spPr bwMode="auto">
          <a:xfrm>
            <a:off x="2157508" y="180016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IRIS</a:t>
            </a:r>
          </a:p>
        </p:txBody>
      </p:sp>
      <p:sp>
        <p:nvSpPr>
          <p:cNvPr id="66" name="Rectangle 65"/>
          <p:cNvSpPr>
            <a:spLocks noChangeArrowheads="1"/>
          </p:cNvSpPr>
          <p:nvPr/>
        </p:nvSpPr>
        <p:spPr bwMode="auto">
          <a:xfrm>
            <a:off x="3273632" y="180016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sym typeface="Wingdings"/>
              </a:rPr>
              <a:t>Corporate CRDWH Spain</a:t>
            </a:r>
            <a:endParaRPr lang="en-US" sz="900" kern="0" dirty="0">
              <a:solidFill>
                <a:srgbClr val="000000"/>
              </a:solidFill>
            </a:endParaRPr>
          </a:p>
        </p:txBody>
      </p:sp>
      <p:sp>
        <p:nvSpPr>
          <p:cNvPr id="67" name="Rectangle 66"/>
          <p:cNvSpPr>
            <a:spLocks noChangeArrowheads="1"/>
          </p:cNvSpPr>
          <p:nvPr/>
        </p:nvSpPr>
        <p:spPr bwMode="auto">
          <a:xfrm>
            <a:off x="4425640" y="1800160"/>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a:solidFill>
                  <a:srgbClr val="000000"/>
                </a:solidFill>
              </a:rPr>
              <a:t>IRIS provisioning will be improved with the </a:t>
            </a:r>
            <a:r>
              <a:rPr lang="en-US" sz="900" b="1" kern="0" dirty="0">
                <a:solidFill>
                  <a:srgbClr val="000000"/>
                </a:solidFill>
              </a:rPr>
              <a:t>implementation and evolution of the Credit Hub </a:t>
            </a:r>
            <a:r>
              <a:rPr lang="en-US" sz="900" kern="0" dirty="0">
                <a:solidFill>
                  <a:srgbClr val="000000"/>
                </a:solidFill>
              </a:rPr>
              <a:t>(calculation of exposure in advance tool)</a:t>
            </a:r>
            <a:endParaRPr lang="en-US" sz="900" b="1" kern="0" dirty="0">
              <a:solidFill>
                <a:srgbClr val="000000"/>
              </a:solidFill>
            </a:endParaRPr>
          </a:p>
          <a:p>
            <a:pPr marL="177800" lvl="2" indent="-177800">
              <a:buClr>
                <a:srgbClr val="808080"/>
              </a:buClr>
              <a:buFont typeface="Webdings" panose="05030102010509060703" pitchFamily="18" charset="2"/>
              <a:buChar char="4"/>
              <a:defRPr/>
            </a:pPr>
            <a:r>
              <a:rPr lang="en-US" sz="900" kern="0" dirty="0">
                <a:solidFill>
                  <a:srgbClr val="000000"/>
                </a:solidFill>
              </a:rPr>
              <a:t>On going develop of </a:t>
            </a:r>
            <a:r>
              <a:rPr lang="en-US" sz="900" b="1" kern="0" dirty="0">
                <a:solidFill>
                  <a:srgbClr val="000000"/>
                </a:solidFill>
              </a:rPr>
              <a:t>APVs to IRIS/CRDWH and from IRIS to CRDWH</a:t>
            </a:r>
            <a:r>
              <a:rPr lang="en-US" sz="900" kern="0" dirty="0">
                <a:solidFill>
                  <a:srgbClr val="000000"/>
                </a:solidFill>
              </a:rPr>
              <a:t> to complete the provisioning of the Corporate CRDWH Spain</a:t>
            </a:r>
            <a:endParaRPr lang="en-US" sz="900" b="1" kern="0" dirty="0">
              <a:solidFill>
                <a:srgbClr val="000000"/>
              </a:solidFill>
            </a:endParaRPr>
          </a:p>
        </p:txBody>
      </p:sp>
      <p:sp>
        <p:nvSpPr>
          <p:cNvPr id="68" name="Rectangle 67"/>
          <p:cNvSpPr>
            <a:spLocks noChangeArrowheads="1"/>
          </p:cNvSpPr>
          <p:nvPr/>
        </p:nvSpPr>
        <p:spPr bwMode="auto">
          <a:xfrm>
            <a:off x="1043728" y="2492896"/>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AIRe</a:t>
            </a:r>
            <a:r>
              <a:rPr lang="en-US" sz="900" kern="0" dirty="0">
                <a:solidFill>
                  <a:srgbClr val="000000"/>
                </a:solidFill>
              </a:rPr>
              <a:t> + SQL P/L</a:t>
            </a:r>
          </a:p>
        </p:txBody>
      </p:sp>
      <p:sp>
        <p:nvSpPr>
          <p:cNvPr id="69" name="Rectangle 68"/>
          <p:cNvSpPr>
            <a:spLocks noChangeArrowheads="1"/>
          </p:cNvSpPr>
          <p:nvPr/>
        </p:nvSpPr>
        <p:spPr bwMode="auto">
          <a:xfrm>
            <a:off x="2157508" y="256499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Cristine</a:t>
            </a:r>
            <a:r>
              <a:rPr lang="en-US" sz="900" kern="0" dirty="0">
                <a:solidFill>
                  <a:srgbClr val="000000"/>
                </a:solidFill>
              </a:rPr>
              <a:t> </a:t>
            </a:r>
          </a:p>
          <a:p>
            <a:pPr marL="0" lvl="2" algn="ctr">
              <a:buClr>
                <a:srgbClr val="808080"/>
              </a:buClr>
              <a:defRPr/>
            </a:pPr>
            <a:r>
              <a:rPr lang="en-US" sz="900" kern="0" dirty="0">
                <a:solidFill>
                  <a:srgbClr val="000000"/>
                </a:solidFill>
              </a:rPr>
              <a:t>(from SQL P/L)</a:t>
            </a:r>
          </a:p>
        </p:txBody>
      </p:sp>
      <p:sp>
        <p:nvSpPr>
          <p:cNvPr id="70" name="Rectangle 69"/>
          <p:cNvSpPr>
            <a:spLocks noChangeArrowheads="1"/>
          </p:cNvSpPr>
          <p:nvPr/>
        </p:nvSpPr>
        <p:spPr bwMode="auto">
          <a:xfrm>
            <a:off x="3273632" y="2492896"/>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MRI/MIS</a:t>
            </a:r>
          </a:p>
        </p:txBody>
      </p:sp>
      <p:sp>
        <p:nvSpPr>
          <p:cNvPr id="71" name="Rectangle 70"/>
          <p:cNvSpPr>
            <a:spLocks noChangeArrowheads="1"/>
          </p:cNvSpPr>
          <p:nvPr/>
        </p:nvSpPr>
        <p:spPr bwMode="auto">
          <a:xfrm>
            <a:off x="4425640" y="2578014"/>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a:solidFill>
                  <a:srgbClr val="000000"/>
                </a:solidFill>
              </a:rPr>
              <a:t>On-going plan to </a:t>
            </a:r>
            <a:r>
              <a:rPr lang="en-US" sz="900" b="1" kern="0" dirty="0">
                <a:solidFill>
                  <a:srgbClr val="000000"/>
                </a:solidFill>
              </a:rPr>
              <a:t>deploy Corporate Golden Source (MRI/MIS) and the Risk Hub</a:t>
            </a:r>
            <a:r>
              <a:rPr lang="en-US" sz="900" kern="0" dirty="0">
                <a:solidFill>
                  <a:srgbClr val="000000"/>
                </a:solidFill>
              </a:rPr>
              <a:t> (includes </a:t>
            </a:r>
            <a:r>
              <a:rPr lang="en-US" sz="900" b="1" kern="0" dirty="0">
                <a:solidFill>
                  <a:srgbClr val="000000"/>
                </a:solidFill>
              </a:rPr>
              <a:t>connection to </a:t>
            </a:r>
            <a:r>
              <a:rPr lang="en-US" sz="900" b="1" kern="0" dirty="0" err="1">
                <a:solidFill>
                  <a:srgbClr val="000000"/>
                </a:solidFill>
              </a:rPr>
              <a:t>Cristine</a:t>
            </a:r>
            <a:r>
              <a:rPr lang="en-US" sz="900" b="1" kern="0" dirty="0">
                <a:solidFill>
                  <a:srgbClr val="000000"/>
                </a:solidFill>
              </a:rPr>
              <a:t> </a:t>
            </a:r>
            <a:r>
              <a:rPr lang="en-US" sz="900" kern="0" dirty="0">
                <a:solidFill>
                  <a:srgbClr val="000000"/>
                </a:solidFill>
              </a:rPr>
              <a:t>to substitute SQL P/L) in the NY Branch</a:t>
            </a:r>
          </a:p>
          <a:p>
            <a:pPr marL="0" lvl="2">
              <a:buClr>
                <a:srgbClr val="808080"/>
              </a:buClr>
              <a:defRPr/>
            </a:pPr>
            <a:endParaRPr lang="en-US" sz="900" b="1"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72" name="Rectangle 71"/>
          <p:cNvSpPr>
            <a:spLocks noChangeArrowheads="1"/>
          </p:cNvSpPr>
          <p:nvPr/>
        </p:nvSpPr>
        <p:spPr bwMode="auto">
          <a:xfrm>
            <a:off x="1041384" y="3212976"/>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Operational Risk Access </a:t>
            </a:r>
            <a:r>
              <a:rPr lang="en-US" sz="900" kern="0" dirty="0" smtClean="0">
                <a:solidFill>
                  <a:srgbClr val="000000"/>
                </a:solidFill>
              </a:rPr>
              <a:t>Database</a:t>
            </a:r>
            <a:endParaRPr lang="en-US" sz="900" kern="0" baseline="30000" dirty="0">
              <a:solidFill>
                <a:srgbClr val="000000"/>
              </a:solidFill>
            </a:endParaRPr>
          </a:p>
        </p:txBody>
      </p:sp>
      <p:sp>
        <p:nvSpPr>
          <p:cNvPr id="73" name="Rectangle 72"/>
          <p:cNvSpPr>
            <a:spLocks noChangeArrowheads="1"/>
          </p:cNvSpPr>
          <p:nvPr/>
        </p:nvSpPr>
        <p:spPr bwMode="auto">
          <a:xfrm>
            <a:off x="2157508" y="3287628"/>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ACERO  + </a:t>
            </a:r>
            <a:r>
              <a:rPr lang="en-US" sz="900" kern="0" dirty="0" err="1">
                <a:solidFill>
                  <a:srgbClr val="000000"/>
                </a:solidFill>
              </a:rPr>
              <a:t>SanSIRO</a:t>
            </a:r>
            <a:endParaRPr lang="en-US" sz="900" kern="0" dirty="0">
              <a:solidFill>
                <a:srgbClr val="000000"/>
              </a:solidFill>
            </a:endParaRPr>
          </a:p>
          <a:p>
            <a:pPr marL="0" lvl="2" algn="ctr">
              <a:buClr>
                <a:srgbClr val="808080"/>
              </a:buClr>
              <a:defRPr/>
            </a:pPr>
            <a:r>
              <a:rPr lang="en-US" sz="900" kern="0" dirty="0">
                <a:solidFill>
                  <a:srgbClr val="000000"/>
                </a:solidFill>
              </a:rPr>
              <a:t>(from operational sources)</a:t>
            </a:r>
          </a:p>
        </p:txBody>
      </p:sp>
      <p:sp>
        <p:nvSpPr>
          <p:cNvPr id="74" name="Rectangle 73"/>
          <p:cNvSpPr>
            <a:spLocks noChangeArrowheads="1"/>
          </p:cNvSpPr>
          <p:nvPr/>
        </p:nvSpPr>
        <p:spPr bwMode="auto">
          <a:xfrm>
            <a:off x="3273632" y="3287628"/>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ACERO + </a:t>
            </a:r>
            <a:r>
              <a:rPr lang="en-US" sz="900" kern="0" dirty="0" err="1">
                <a:solidFill>
                  <a:srgbClr val="000000"/>
                </a:solidFill>
              </a:rPr>
              <a:t>SanSIRO</a:t>
            </a:r>
            <a:endParaRPr lang="en-US" sz="900" kern="0" dirty="0">
              <a:solidFill>
                <a:srgbClr val="000000"/>
              </a:solidFill>
            </a:endParaRPr>
          </a:p>
        </p:txBody>
      </p:sp>
      <p:sp>
        <p:nvSpPr>
          <p:cNvPr id="75" name="Rectangle 74"/>
          <p:cNvSpPr>
            <a:spLocks noChangeArrowheads="1"/>
          </p:cNvSpPr>
          <p:nvPr/>
        </p:nvSpPr>
        <p:spPr bwMode="auto">
          <a:xfrm>
            <a:off x="4425640" y="3287628"/>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a:solidFill>
                  <a:srgbClr val="000000"/>
                </a:solidFill>
              </a:rPr>
              <a:t>Provisioning gaps currently identified </a:t>
            </a:r>
            <a:r>
              <a:rPr lang="en-US" sz="900" kern="0" dirty="0">
                <a:solidFill>
                  <a:srgbClr val="000000"/>
                </a:solidFill>
              </a:rPr>
              <a:t>that do not guarantee the completeness of information in ACERO </a:t>
            </a:r>
          </a:p>
          <a:p>
            <a:pPr marL="177800" lvl="2" indent="-177800">
              <a:buClr>
                <a:srgbClr val="808080"/>
              </a:buClr>
              <a:buFont typeface="Webdings" panose="05030102010509060703" pitchFamily="18" charset="2"/>
              <a:buChar char="4"/>
              <a:defRPr/>
            </a:pPr>
            <a:r>
              <a:rPr lang="en-US" sz="900" kern="0" dirty="0">
                <a:solidFill>
                  <a:srgbClr val="000000"/>
                </a:solidFill>
              </a:rPr>
              <a:t>ACERO and </a:t>
            </a:r>
            <a:r>
              <a:rPr lang="en-US" sz="900" kern="0" dirty="0" err="1">
                <a:solidFill>
                  <a:srgbClr val="000000"/>
                </a:solidFill>
              </a:rPr>
              <a:t>SanSIRO</a:t>
            </a:r>
            <a:r>
              <a:rPr lang="en-US" sz="900" kern="0" dirty="0">
                <a:solidFill>
                  <a:srgbClr val="000000"/>
                </a:solidFill>
              </a:rPr>
              <a:t> are fed with local information but they are not locally exploited. The Operational Risk Access Database is used instead</a:t>
            </a:r>
          </a:p>
        </p:txBody>
      </p:sp>
      <p:sp>
        <p:nvSpPr>
          <p:cNvPr id="76" name="Rectangle 75"/>
          <p:cNvSpPr>
            <a:spLocks noChangeArrowheads="1"/>
          </p:cNvSpPr>
          <p:nvPr/>
        </p:nvSpPr>
        <p:spPr bwMode="auto">
          <a:xfrm>
            <a:off x="1041384" y="398359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NY Branch: Equation (+</a:t>
            </a:r>
            <a:r>
              <a:rPr lang="en-US" sz="900" kern="0" dirty="0" err="1">
                <a:solidFill>
                  <a:srgbClr val="000000"/>
                </a:solidFill>
              </a:rPr>
              <a:t>oper.sources</a:t>
            </a:r>
            <a:r>
              <a:rPr lang="en-US" sz="900" kern="0" dirty="0">
                <a:solidFill>
                  <a:srgbClr val="000000"/>
                </a:solidFill>
              </a:rPr>
              <a:t>)</a:t>
            </a:r>
          </a:p>
          <a:p>
            <a:pPr marL="0" lvl="2" algn="ctr">
              <a:buClr>
                <a:srgbClr val="808080"/>
              </a:buClr>
              <a:defRPr/>
            </a:pPr>
            <a:r>
              <a:rPr lang="en-US" sz="900" kern="0" dirty="0">
                <a:solidFill>
                  <a:srgbClr val="000000"/>
                </a:solidFill>
              </a:rPr>
              <a:t>SIS: ADP </a:t>
            </a:r>
            <a:r>
              <a:rPr lang="en-US" sz="900" kern="0" dirty="0" err="1">
                <a:solidFill>
                  <a:srgbClr val="000000"/>
                </a:solidFill>
              </a:rPr>
              <a:t>Broadridge</a:t>
            </a:r>
            <a:endParaRPr lang="en-US" sz="900" kern="0" baseline="30000" dirty="0">
              <a:solidFill>
                <a:srgbClr val="000000"/>
              </a:solidFill>
            </a:endParaRPr>
          </a:p>
        </p:txBody>
      </p:sp>
      <p:sp>
        <p:nvSpPr>
          <p:cNvPr id="77" name="Rectangle 76"/>
          <p:cNvSpPr>
            <a:spLocks noChangeArrowheads="1"/>
          </p:cNvSpPr>
          <p:nvPr/>
        </p:nvSpPr>
        <p:spPr bwMode="auto">
          <a:xfrm>
            <a:off x="2157508" y="398359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Corporate (Spain) </a:t>
            </a:r>
            <a:r>
              <a:rPr lang="en-US" sz="900" kern="0" dirty="0">
                <a:solidFill>
                  <a:srgbClr val="000000"/>
                </a:solidFill>
              </a:rPr>
              <a:t>DWH ALM/ BDL</a:t>
            </a:r>
          </a:p>
          <a:p>
            <a:pPr marL="0" lvl="2" algn="ctr">
              <a:buClr>
                <a:srgbClr val="808080"/>
              </a:buClr>
              <a:defRPr/>
            </a:pPr>
            <a:r>
              <a:rPr lang="en-US" sz="900" kern="0" dirty="0">
                <a:solidFill>
                  <a:srgbClr val="000000"/>
                </a:solidFill>
              </a:rPr>
              <a:t>(from operational sources)</a:t>
            </a:r>
          </a:p>
        </p:txBody>
      </p:sp>
      <p:sp>
        <p:nvSpPr>
          <p:cNvPr id="78" name="Rectangle 77"/>
          <p:cNvSpPr>
            <a:spLocks noChangeArrowheads="1"/>
          </p:cNvSpPr>
          <p:nvPr/>
        </p:nvSpPr>
        <p:spPr bwMode="auto">
          <a:xfrm>
            <a:off x="3273632" y="398359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Corporate DWH ALM</a:t>
            </a:r>
          </a:p>
        </p:txBody>
      </p:sp>
      <p:sp>
        <p:nvSpPr>
          <p:cNvPr id="79" name="Rectangle 78"/>
          <p:cNvSpPr>
            <a:spLocks noChangeArrowheads="1"/>
          </p:cNvSpPr>
          <p:nvPr/>
        </p:nvSpPr>
        <p:spPr bwMode="auto">
          <a:xfrm>
            <a:off x="4425640" y="3983594"/>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a:solidFill>
                  <a:srgbClr val="000000"/>
                </a:solidFill>
              </a:rPr>
              <a:t>On-going project to </a:t>
            </a:r>
            <a:r>
              <a:rPr lang="en-US" sz="900" b="1" kern="0" dirty="0">
                <a:solidFill>
                  <a:srgbClr val="000000"/>
                </a:solidFill>
              </a:rPr>
              <a:t>feed local information into the Corporate DWH ALM and the BDL</a:t>
            </a:r>
          </a:p>
          <a:p>
            <a:pPr marL="177800" lvl="2" indent="-177800">
              <a:buClr>
                <a:srgbClr val="808080"/>
              </a:buClr>
              <a:buFont typeface="Webdings" panose="05030102010509060703" pitchFamily="18" charset="2"/>
              <a:buChar char="4"/>
              <a:defRPr/>
            </a:pPr>
            <a:r>
              <a:rPr lang="en-US" sz="900" kern="0" dirty="0">
                <a:solidFill>
                  <a:srgbClr val="000000"/>
                </a:solidFill>
              </a:rPr>
              <a:t>Equation is being </a:t>
            </a:r>
            <a:r>
              <a:rPr lang="en-US" sz="900" b="1" kern="0" dirty="0">
                <a:solidFill>
                  <a:srgbClr val="000000"/>
                </a:solidFill>
              </a:rPr>
              <a:t>migrated to Equation Global </a:t>
            </a:r>
            <a:r>
              <a:rPr lang="en-US" sz="900" kern="0" dirty="0">
                <a:solidFill>
                  <a:srgbClr val="000000"/>
                </a:solidFill>
              </a:rPr>
              <a:t>with enhanced functionalities and will be used as feeder of different applications and for reporting</a:t>
            </a:r>
          </a:p>
        </p:txBody>
      </p:sp>
      <p:sp>
        <p:nvSpPr>
          <p:cNvPr id="80" name="Rectangle 79"/>
          <p:cNvSpPr>
            <a:spLocks noChangeArrowheads="1"/>
          </p:cNvSpPr>
          <p:nvPr/>
        </p:nvSpPr>
        <p:spPr bwMode="auto">
          <a:xfrm>
            <a:off x="1041384" y="544531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NY Branch: Equation (+ sources)</a:t>
            </a:r>
          </a:p>
          <a:p>
            <a:pPr marL="0" lvl="2" algn="ctr">
              <a:buClr>
                <a:srgbClr val="808080"/>
              </a:buClr>
              <a:defRPr/>
            </a:pPr>
            <a:r>
              <a:rPr lang="en-US" sz="900" kern="0" dirty="0">
                <a:solidFill>
                  <a:srgbClr val="000000"/>
                </a:solidFill>
              </a:rPr>
              <a:t>SIS: no repositories</a:t>
            </a:r>
          </a:p>
        </p:txBody>
      </p:sp>
      <p:sp>
        <p:nvSpPr>
          <p:cNvPr id="81" name="Rectangle 80"/>
          <p:cNvSpPr>
            <a:spLocks noChangeArrowheads="1"/>
          </p:cNvSpPr>
          <p:nvPr/>
        </p:nvSpPr>
        <p:spPr bwMode="auto">
          <a:xfrm>
            <a:off x="2157508" y="544531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rPr>
              <a:t>-</a:t>
            </a:r>
          </a:p>
        </p:txBody>
      </p:sp>
      <p:sp>
        <p:nvSpPr>
          <p:cNvPr id="82" name="Rectangle 81"/>
          <p:cNvSpPr>
            <a:spLocks noChangeArrowheads="1"/>
          </p:cNvSpPr>
          <p:nvPr/>
        </p:nvSpPr>
        <p:spPr bwMode="auto">
          <a:xfrm>
            <a:off x="3273632" y="544531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sym typeface="Wingdings"/>
              </a:rPr>
              <a:t>SI </a:t>
            </a:r>
            <a:r>
              <a:rPr lang="en-US" sz="900" kern="0" dirty="0">
                <a:solidFill>
                  <a:srgbClr val="000000"/>
                </a:solidFill>
                <a:sym typeface="Wingdings"/>
              </a:rPr>
              <a:t>PBC/ </a:t>
            </a:r>
            <a:r>
              <a:rPr lang="en-US" sz="900" kern="0" dirty="0" smtClean="0">
                <a:solidFill>
                  <a:srgbClr val="000000"/>
                </a:solidFill>
                <a:sym typeface="Wingdings"/>
              </a:rPr>
              <a:t>SI NP</a:t>
            </a:r>
            <a:endParaRPr lang="en-US" sz="900" kern="0" dirty="0">
              <a:solidFill>
                <a:srgbClr val="000000"/>
              </a:solidFill>
            </a:endParaRPr>
          </a:p>
        </p:txBody>
      </p:sp>
      <p:sp>
        <p:nvSpPr>
          <p:cNvPr id="83" name="Rectangle 82"/>
          <p:cNvSpPr>
            <a:spLocks noChangeArrowheads="1"/>
          </p:cNvSpPr>
          <p:nvPr/>
        </p:nvSpPr>
        <p:spPr bwMode="auto">
          <a:xfrm>
            <a:off x="4425640" y="5517232"/>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dirty="0">
                <a:solidFill>
                  <a:srgbClr val="000000"/>
                </a:solidFill>
                <a:ea typeface="ＭＳ Ｐゴシック"/>
                <a:cs typeface="ＭＳ Ｐゴシック"/>
              </a:rPr>
              <a:t>Non Prudential reports and related metrics rely on </a:t>
            </a:r>
            <a:r>
              <a:rPr lang="en-US" sz="900" b="1" dirty="0">
                <a:solidFill>
                  <a:srgbClr val="000000"/>
                </a:solidFill>
                <a:ea typeface="ＭＳ Ｐゴシック"/>
                <a:cs typeface="ＭＳ Ｐゴシック"/>
              </a:rPr>
              <a:t>Access/Excel tools created by the users to exploit information directly from the systems</a:t>
            </a:r>
            <a:r>
              <a:rPr lang="en-US" sz="900" dirty="0">
                <a:solidFill>
                  <a:srgbClr val="000000"/>
                </a:solidFill>
                <a:ea typeface="ＭＳ Ｐゴシック"/>
                <a:cs typeface="ＭＳ Ｐゴシック"/>
              </a:rPr>
              <a:t> and/or information provided by mail and gathered from other reports</a:t>
            </a:r>
          </a:p>
        </p:txBody>
      </p:sp>
      <p:cxnSp>
        <p:nvCxnSpPr>
          <p:cNvPr id="84" name="Straight Connector 83"/>
          <p:cNvCxnSpPr/>
          <p:nvPr/>
        </p:nvCxnSpPr>
        <p:spPr bwMode="auto">
          <a:xfrm>
            <a:off x="1041384" y="476608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5" name="Straight Connector 84"/>
          <p:cNvCxnSpPr/>
          <p:nvPr/>
        </p:nvCxnSpPr>
        <p:spPr bwMode="auto">
          <a:xfrm>
            <a:off x="1041384" y="551250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6" name="Straight Connector 85"/>
          <p:cNvCxnSpPr/>
          <p:nvPr/>
        </p:nvCxnSpPr>
        <p:spPr bwMode="auto">
          <a:xfrm>
            <a:off x="1041384" y="397400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7" name="Straight Connector 86"/>
          <p:cNvCxnSpPr/>
          <p:nvPr/>
        </p:nvCxnSpPr>
        <p:spPr bwMode="auto">
          <a:xfrm>
            <a:off x="1041384" y="327506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8" name="Straight Connector 87"/>
          <p:cNvCxnSpPr/>
          <p:nvPr/>
        </p:nvCxnSpPr>
        <p:spPr bwMode="auto">
          <a:xfrm>
            <a:off x="1041384" y="252392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89" name="Rectangle 88"/>
          <p:cNvSpPr>
            <a:spLocks/>
          </p:cNvSpPr>
          <p:nvPr/>
        </p:nvSpPr>
        <p:spPr>
          <a:xfrm>
            <a:off x="107504" y="4749796"/>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Finance</a:t>
            </a:r>
          </a:p>
        </p:txBody>
      </p:sp>
      <p:sp>
        <p:nvSpPr>
          <p:cNvPr id="90" name="Rectangle 89"/>
          <p:cNvSpPr>
            <a:spLocks noChangeArrowheads="1"/>
          </p:cNvSpPr>
          <p:nvPr/>
        </p:nvSpPr>
        <p:spPr bwMode="auto">
          <a:xfrm>
            <a:off x="1041384" y="478874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NY Branch: Equation </a:t>
            </a:r>
          </a:p>
          <a:p>
            <a:pPr marL="0" lvl="2" algn="ctr">
              <a:buClr>
                <a:srgbClr val="808080"/>
              </a:buClr>
              <a:defRPr/>
            </a:pPr>
            <a:r>
              <a:rPr lang="en-US" sz="900" kern="0" dirty="0">
                <a:solidFill>
                  <a:srgbClr val="000000"/>
                </a:solidFill>
              </a:rPr>
              <a:t>SIS: ADP </a:t>
            </a:r>
            <a:r>
              <a:rPr lang="en-US" sz="900" kern="0" dirty="0" err="1">
                <a:solidFill>
                  <a:srgbClr val="000000"/>
                </a:solidFill>
              </a:rPr>
              <a:t>Broadridge</a:t>
            </a:r>
            <a:endParaRPr lang="en-US" sz="900" kern="0" baseline="30000" dirty="0">
              <a:solidFill>
                <a:srgbClr val="000000"/>
              </a:solidFill>
            </a:endParaRPr>
          </a:p>
        </p:txBody>
      </p:sp>
      <p:sp>
        <p:nvSpPr>
          <p:cNvPr id="91" name="Rectangle 90"/>
          <p:cNvSpPr>
            <a:spLocks noChangeArrowheads="1"/>
          </p:cNvSpPr>
          <p:nvPr/>
        </p:nvSpPr>
        <p:spPr bwMode="auto">
          <a:xfrm>
            <a:off x="2157508" y="478874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err="1">
                <a:solidFill>
                  <a:srgbClr val="000000"/>
                </a:solidFill>
              </a:rPr>
              <a:t>BoS</a:t>
            </a:r>
            <a:r>
              <a:rPr lang="en-US" sz="900" kern="0" dirty="0">
                <a:solidFill>
                  <a:srgbClr val="000000"/>
                </a:solidFill>
              </a:rPr>
              <a:t>/ </a:t>
            </a:r>
            <a:r>
              <a:rPr lang="en-US" sz="900" kern="0" dirty="0" err="1">
                <a:solidFill>
                  <a:srgbClr val="000000"/>
                </a:solidFill>
              </a:rPr>
              <a:t>Cargabal</a:t>
            </a:r>
            <a:endParaRPr lang="en-US" sz="900" kern="0" dirty="0">
              <a:solidFill>
                <a:srgbClr val="000000"/>
              </a:solidFill>
            </a:endParaRPr>
          </a:p>
        </p:txBody>
      </p:sp>
      <p:sp>
        <p:nvSpPr>
          <p:cNvPr id="92" name="Rectangle 91"/>
          <p:cNvSpPr>
            <a:spLocks noChangeArrowheads="1"/>
          </p:cNvSpPr>
          <p:nvPr/>
        </p:nvSpPr>
        <p:spPr bwMode="auto">
          <a:xfrm>
            <a:off x="3273632" y="478874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sym typeface="Wingdings"/>
              </a:rPr>
              <a:t>-</a:t>
            </a:r>
            <a:endParaRPr lang="en-US" sz="900" kern="0" dirty="0">
              <a:solidFill>
                <a:srgbClr val="000000"/>
              </a:solidFill>
            </a:endParaRPr>
          </a:p>
        </p:txBody>
      </p:sp>
      <p:sp>
        <p:nvSpPr>
          <p:cNvPr id="93" name="Rectangle 92"/>
          <p:cNvSpPr>
            <a:spLocks noChangeArrowheads="1"/>
          </p:cNvSpPr>
          <p:nvPr/>
        </p:nvSpPr>
        <p:spPr bwMode="auto">
          <a:xfrm>
            <a:off x="4425640" y="4788744"/>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a:solidFill>
                  <a:srgbClr val="000000"/>
                </a:solidFill>
              </a:rPr>
              <a:t>Equation is being </a:t>
            </a:r>
            <a:r>
              <a:rPr lang="en-US" sz="900" b="1" kern="0" dirty="0">
                <a:solidFill>
                  <a:srgbClr val="000000"/>
                </a:solidFill>
              </a:rPr>
              <a:t>migrated to Equation Global </a:t>
            </a:r>
            <a:r>
              <a:rPr lang="en-US" sz="900" kern="0" dirty="0">
                <a:solidFill>
                  <a:srgbClr val="000000"/>
                </a:solidFill>
              </a:rPr>
              <a:t>with enhanced functionalities and will be used as feeder of different applications and for reporting</a:t>
            </a:r>
          </a:p>
          <a:p>
            <a:pPr marL="177800" lvl="2" indent="-177800">
              <a:buClr>
                <a:srgbClr val="808080"/>
              </a:buClr>
              <a:buFont typeface="Webdings" panose="05030102010509060703" pitchFamily="18" charset="2"/>
              <a:buChar char="4"/>
              <a:defRPr/>
            </a:pPr>
            <a:r>
              <a:rPr lang="en-US" sz="900" dirty="0">
                <a:solidFill>
                  <a:srgbClr val="000000"/>
                </a:solidFill>
                <a:ea typeface="ＭＳ Ｐゴシック"/>
                <a:cs typeface="ＭＳ Ｐゴシック"/>
              </a:rPr>
              <a:t>The </a:t>
            </a:r>
            <a:r>
              <a:rPr lang="en-US" sz="900" b="1" dirty="0">
                <a:solidFill>
                  <a:srgbClr val="000000"/>
                </a:solidFill>
                <a:ea typeface="ＭＳ Ｐゴシック"/>
                <a:cs typeface="ＭＳ Ｐゴシック"/>
              </a:rPr>
              <a:t>Corporate Business Book </a:t>
            </a:r>
            <a:r>
              <a:rPr lang="en-US" sz="900" dirty="0">
                <a:solidFill>
                  <a:srgbClr val="000000"/>
                </a:solidFill>
                <a:ea typeface="ＭＳ Ｐゴシック"/>
                <a:cs typeface="ＭＳ Ｐゴシック"/>
              </a:rPr>
              <a:t>is prepared out of the system and directly reported to Madrid through Excels</a:t>
            </a:r>
          </a:p>
        </p:txBody>
      </p:sp>
    </p:spTree>
    <p:extLst>
      <p:ext uri="{BB962C8B-B14F-4D97-AF65-F5344CB8AC3E}">
        <p14:creationId xmlns:p14="http://schemas.microsoft.com/office/powerpoint/2010/main" val="3473818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2.1. NY Branch &amp; SIS</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Corporate RRF Contrast – Summary of conclusions</a:t>
            </a:r>
            <a:endParaRPr lang="en-US" sz="2000" b="1" dirty="0">
              <a:solidFill>
                <a:srgbClr val="929497"/>
              </a:solidFill>
            </a:endParaRPr>
          </a:p>
        </p:txBody>
      </p:sp>
      <p:sp>
        <p:nvSpPr>
          <p:cNvPr id="5" name="TextBox 4"/>
          <p:cNvSpPr txBox="1"/>
          <p:nvPr/>
        </p:nvSpPr>
        <p:spPr>
          <a:xfrm>
            <a:off x="140288" y="6165304"/>
            <a:ext cx="7075380" cy="584775"/>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The Corporate RRF contrast in NY has considered Priority 1 </a:t>
            </a:r>
            <a:r>
              <a:rPr lang="en-US" sz="800" dirty="0">
                <a:solidFill>
                  <a:srgbClr val="FFFFFF"/>
                </a:solidFill>
              </a:rPr>
              <a:t>and 2 To Be </a:t>
            </a:r>
            <a:r>
              <a:rPr lang="en-US" sz="800" dirty="0" smtClean="0">
                <a:solidFill>
                  <a:srgbClr val="FFFFFF"/>
                </a:solidFill>
              </a:rPr>
              <a:t>metrics/components (dimensions are not included) for </a:t>
            </a:r>
            <a:r>
              <a:rPr lang="en-US" sz="800" dirty="0">
                <a:solidFill>
                  <a:srgbClr val="FFFFFF"/>
                </a:solidFill>
              </a:rPr>
              <a:t>Market Risk and </a:t>
            </a:r>
            <a:r>
              <a:rPr lang="en-US" sz="800" dirty="0" smtClean="0">
                <a:solidFill>
                  <a:srgbClr val="FFFFFF"/>
                </a:solidFill>
              </a:rPr>
              <a:t>ALM. Market Risk = 38 + 42. ALM = 55 + 8. For all the other risks, only Priority 1 metrics/components (dimensions are not included) have been analyzed</a:t>
            </a:r>
          </a:p>
          <a:p>
            <a:pPr marL="228600" indent="-228600">
              <a:buFontTx/>
              <a:buAutoNum type="arabicParenBoth"/>
            </a:pPr>
            <a:r>
              <a:rPr lang="en-US" sz="800" dirty="0">
                <a:solidFill>
                  <a:srgbClr val="FFFFFF"/>
                </a:solidFill>
              </a:rPr>
              <a:t>This refers to the specific metrics that are managed and used by Market Risk and are not thus included in the DWH ALM </a:t>
            </a:r>
            <a:r>
              <a:rPr lang="en-US" sz="800" dirty="0" smtClean="0">
                <a:solidFill>
                  <a:srgbClr val="FFFFFF"/>
                </a:solidFill>
              </a:rPr>
              <a:t>model</a:t>
            </a:r>
            <a:endParaRPr lang="en-US" sz="800" dirty="0" smtClean="0">
              <a:solidFill>
                <a:srgbClr val="FFFFFF"/>
              </a:solidFill>
            </a:endParaRPr>
          </a:p>
        </p:txBody>
      </p:sp>
      <p:sp>
        <p:nvSpPr>
          <p:cNvPr id="33"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The majority of the identified gaps in the Corporate RRF </a:t>
            </a:r>
            <a:r>
              <a:rPr lang="en-US" sz="1400" b="1" dirty="0" smtClean="0">
                <a:solidFill>
                  <a:srgbClr val="000000"/>
                </a:solidFill>
              </a:rPr>
              <a:t>contrast </a:t>
            </a:r>
            <a:r>
              <a:rPr lang="en-US" sz="1400" b="1" dirty="0">
                <a:solidFill>
                  <a:srgbClr val="000000"/>
                </a:solidFill>
              </a:rPr>
              <a:t>are concentrated in Credit Risk and </a:t>
            </a:r>
            <a:r>
              <a:rPr lang="en-US" sz="1400" b="1" dirty="0" smtClean="0">
                <a:solidFill>
                  <a:srgbClr val="000000"/>
                </a:solidFill>
              </a:rPr>
              <a:t>AML</a:t>
            </a:r>
            <a:endParaRPr lang="en-US" sz="1400" b="1" dirty="0">
              <a:solidFill>
                <a:srgbClr val="000000"/>
              </a:solidFill>
            </a:endParaRPr>
          </a:p>
        </p:txBody>
      </p:sp>
      <p:graphicFrame>
        <p:nvGraphicFramePr>
          <p:cNvPr id="35" name="3 Tabla"/>
          <p:cNvGraphicFramePr>
            <a:graphicFrameLocks noGrp="1"/>
          </p:cNvGraphicFramePr>
          <p:nvPr>
            <p:extLst>
              <p:ext uri="{D42A27DB-BD31-4B8C-83A1-F6EECF244321}">
                <p14:modId xmlns:p14="http://schemas.microsoft.com/office/powerpoint/2010/main" val="365335533"/>
              </p:ext>
            </p:extLst>
          </p:nvPr>
        </p:nvGraphicFramePr>
        <p:xfrm>
          <a:off x="1007156" y="1776544"/>
          <a:ext cx="3387420" cy="4226614"/>
        </p:xfrm>
        <a:graphic>
          <a:graphicData uri="http://schemas.openxmlformats.org/drawingml/2006/table">
            <a:tbl>
              <a:tblPr lastRow="1" bandRow="1">
                <a:tableStyleId>{E8B1032C-EA38-4F05-BA0D-38AFFFC7BED3}</a:tableStyleId>
              </a:tblPr>
              <a:tblGrid>
                <a:gridCol w="662916"/>
                <a:gridCol w="662916"/>
                <a:gridCol w="662916"/>
                <a:gridCol w="662916"/>
                <a:gridCol w="735756"/>
              </a:tblGrid>
              <a:tr h="83529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110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37</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54</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293">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80</a:t>
                      </a:r>
                      <a:r>
                        <a:rPr lang="en-US" sz="900" b="0" kern="1200" baseline="30000" noProof="0" dirty="0" smtClean="0">
                          <a:solidFill>
                            <a:schemeClr val="tx1"/>
                          </a:solidFill>
                          <a:latin typeface="+mj-lt"/>
                          <a:ea typeface="+mn-ea"/>
                          <a:cs typeface="+mn-cs"/>
                        </a:rPr>
                        <a:t>(1)</a:t>
                      </a:r>
                      <a:endParaRPr lang="en-US" sz="900" b="0" kern="1200" baseline="300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5</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45966">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45</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27</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8</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74769">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63</a:t>
                      </a:r>
                      <a:r>
                        <a:rPr lang="en-US" sz="900" b="0" kern="1200" baseline="30000" noProof="0" dirty="0" smtClean="0">
                          <a:solidFill>
                            <a:schemeClr val="tx1"/>
                          </a:solidFill>
                          <a:latin typeface="+mj-lt"/>
                          <a:ea typeface="+mn-ea"/>
                          <a:cs typeface="+mn-cs"/>
                        </a:rPr>
                        <a:t>(1)</a:t>
                      </a:r>
                      <a:endParaRPr lang="en-US" sz="900" b="0" kern="1200" baseline="300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32</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24</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8</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293">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150</a:t>
                      </a:r>
                      <a:endParaRPr lang="en-US" sz="900" b="0" kern="1200" baseline="300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51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61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12</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36" name="Rectangle 8"/>
          <p:cNvSpPr>
            <a:spLocks noChangeArrowheads="1"/>
          </p:cNvSpPr>
          <p:nvPr/>
        </p:nvSpPr>
        <p:spPr bwMode="auto">
          <a:xfrm>
            <a:off x="3041884"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Potential</a:t>
            </a:r>
            <a:endParaRPr lang="en-US" sz="1200" b="1" kern="0" dirty="0">
              <a:solidFill>
                <a:srgbClr val="FFFFFF"/>
              </a:solidFill>
            </a:endParaRPr>
          </a:p>
        </p:txBody>
      </p:sp>
      <p:sp>
        <p:nvSpPr>
          <p:cNvPr id="37" name="Rectangle 36"/>
          <p:cNvSpPr>
            <a:spLocks/>
          </p:cNvSpPr>
          <p:nvPr/>
        </p:nvSpPr>
        <p:spPr>
          <a:xfrm>
            <a:off x="107158" y="2622726"/>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38" name="Rectangle 37"/>
          <p:cNvSpPr>
            <a:spLocks/>
          </p:cNvSpPr>
          <p:nvPr/>
        </p:nvSpPr>
        <p:spPr>
          <a:xfrm>
            <a:off x="107158" y="1776632"/>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39" name="Rectangle 38"/>
          <p:cNvSpPr>
            <a:spLocks/>
          </p:cNvSpPr>
          <p:nvPr/>
        </p:nvSpPr>
        <p:spPr>
          <a:xfrm>
            <a:off x="107158" y="3468820"/>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40" name="Rectangle 39"/>
          <p:cNvSpPr>
            <a:spLocks/>
          </p:cNvSpPr>
          <p:nvPr/>
        </p:nvSpPr>
        <p:spPr>
          <a:xfrm>
            <a:off x="107158" y="4314914"/>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41" name="Rectangle 8"/>
          <p:cNvSpPr>
            <a:spLocks noChangeArrowheads="1"/>
          </p:cNvSpPr>
          <p:nvPr/>
        </p:nvSpPr>
        <p:spPr bwMode="auto">
          <a:xfrm>
            <a:off x="2375792"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chemeClr val="bg1"/>
                </a:solidFill>
                <a:sym typeface="Wingdings"/>
              </a:rPr>
              <a:t></a:t>
            </a:r>
            <a:endParaRPr lang="en-US" b="1" kern="0" dirty="0">
              <a:solidFill>
                <a:schemeClr val="bg1"/>
              </a:solidFill>
            </a:endParaRPr>
          </a:p>
        </p:txBody>
      </p:sp>
      <p:sp>
        <p:nvSpPr>
          <p:cNvPr id="42" name="Rectangle 8"/>
          <p:cNvSpPr>
            <a:spLocks noChangeArrowheads="1"/>
          </p:cNvSpPr>
          <p:nvPr/>
        </p:nvSpPr>
        <p:spPr bwMode="auto">
          <a:xfrm>
            <a:off x="1043608"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To Be</a:t>
            </a:r>
            <a:endParaRPr lang="en-US" sz="1200" b="1" kern="0" baseline="30000" dirty="0">
              <a:solidFill>
                <a:srgbClr val="FFFFFF"/>
              </a:solidFill>
            </a:endParaRPr>
          </a:p>
        </p:txBody>
      </p:sp>
      <p:sp>
        <p:nvSpPr>
          <p:cNvPr id="43" name="Rectangle 42"/>
          <p:cNvSpPr>
            <a:spLocks/>
          </p:cNvSpPr>
          <p:nvPr/>
        </p:nvSpPr>
        <p:spPr>
          <a:xfrm>
            <a:off x="107158" y="5161008"/>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44" name="Rectangle 8"/>
          <p:cNvSpPr>
            <a:spLocks noChangeArrowheads="1"/>
          </p:cNvSpPr>
          <p:nvPr/>
        </p:nvSpPr>
        <p:spPr bwMode="auto">
          <a:xfrm>
            <a:off x="4394576" y="1416544"/>
            <a:ext cx="4608512"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Main gaps identified</a:t>
            </a:r>
            <a:endParaRPr lang="en-US" sz="1200" b="1" kern="0" dirty="0">
              <a:solidFill>
                <a:srgbClr val="FFFFFF"/>
              </a:solidFill>
            </a:endParaRPr>
          </a:p>
        </p:txBody>
      </p:sp>
      <p:sp>
        <p:nvSpPr>
          <p:cNvPr id="45" name="Rectangle 44"/>
          <p:cNvSpPr>
            <a:spLocks noChangeArrowheads="1"/>
          </p:cNvSpPr>
          <p:nvPr/>
        </p:nvSpPr>
        <p:spPr bwMode="auto">
          <a:xfrm>
            <a:off x="4394576" y="1776544"/>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smtClean="0">
                <a:solidFill>
                  <a:srgbClr val="000000"/>
                </a:solidFill>
              </a:rPr>
              <a:t>Forbearance </a:t>
            </a:r>
            <a:r>
              <a:rPr lang="en-US" sz="900" kern="0" dirty="0">
                <a:solidFill>
                  <a:srgbClr val="000000"/>
                </a:solidFill>
              </a:rPr>
              <a:t>and write-offs (flow, stock and </a:t>
            </a:r>
            <a:r>
              <a:rPr lang="en-US" sz="900" kern="0" dirty="0" smtClean="0">
                <a:solidFill>
                  <a:srgbClr val="000000"/>
                </a:solidFill>
              </a:rPr>
              <a:t>ratio) metrics are not currently produced</a:t>
            </a:r>
            <a:endParaRPr lang="en-US" sz="900" kern="0" dirty="0">
              <a:solidFill>
                <a:srgbClr val="000000"/>
              </a:solidFill>
            </a:endParaRPr>
          </a:p>
          <a:p>
            <a:pPr marL="177800" lvl="2" indent="-177800">
              <a:buClr>
                <a:srgbClr val="808080"/>
              </a:buClr>
              <a:buFont typeface="Webdings" panose="05030102010509060703" pitchFamily="18" charset="2"/>
              <a:buChar char="4"/>
              <a:defRPr/>
            </a:pPr>
            <a:r>
              <a:rPr lang="en-US" sz="900" kern="0" dirty="0" smtClean="0">
                <a:solidFill>
                  <a:srgbClr val="000000"/>
                </a:solidFill>
              </a:rPr>
              <a:t>54 metrics could be produced based on the current data available including </a:t>
            </a:r>
            <a:r>
              <a:rPr lang="en-US" sz="900" b="1" kern="0" dirty="0">
                <a:solidFill>
                  <a:srgbClr val="000000"/>
                </a:solidFill>
              </a:rPr>
              <a:t>m</a:t>
            </a:r>
            <a:r>
              <a:rPr lang="en-US" sz="900" b="1" kern="0" dirty="0" smtClean="0">
                <a:solidFill>
                  <a:srgbClr val="000000"/>
                </a:solidFill>
              </a:rPr>
              <a:t>etrics </a:t>
            </a:r>
            <a:r>
              <a:rPr lang="en-US" sz="900" b="1" kern="0" dirty="0">
                <a:solidFill>
                  <a:srgbClr val="000000"/>
                </a:solidFill>
              </a:rPr>
              <a:t>related to the loan review </a:t>
            </a:r>
            <a:r>
              <a:rPr lang="en-US" sz="900" b="1" kern="0" dirty="0" smtClean="0">
                <a:solidFill>
                  <a:srgbClr val="000000"/>
                </a:solidFill>
              </a:rPr>
              <a:t>status</a:t>
            </a:r>
            <a:r>
              <a:rPr lang="en-US" sz="900" kern="0" dirty="0" smtClean="0">
                <a:solidFill>
                  <a:srgbClr val="000000"/>
                </a:solidFill>
              </a:rPr>
              <a:t>, as well as the </a:t>
            </a:r>
            <a:r>
              <a:rPr lang="en-US" sz="900" kern="0" dirty="0">
                <a:solidFill>
                  <a:srgbClr val="000000"/>
                </a:solidFill>
              </a:rPr>
              <a:t>identification of </a:t>
            </a:r>
            <a:r>
              <a:rPr lang="en-US" sz="900" b="1" kern="0" dirty="0">
                <a:solidFill>
                  <a:srgbClr val="000000"/>
                </a:solidFill>
              </a:rPr>
              <a:t>High Risk Profile </a:t>
            </a:r>
            <a:r>
              <a:rPr lang="en-US" sz="900" kern="0" dirty="0">
                <a:solidFill>
                  <a:srgbClr val="000000"/>
                </a:solidFill>
              </a:rPr>
              <a:t>(HRP) </a:t>
            </a:r>
            <a:r>
              <a:rPr lang="en-US" sz="900" kern="0" dirty="0" smtClean="0">
                <a:solidFill>
                  <a:srgbClr val="000000"/>
                </a:solidFill>
              </a:rPr>
              <a:t>and additional metrics related to Allowance and Provisions and Credit Risk ratios</a:t>
            </a:r>
          </a:p>
        </p:txBody>
      </p:sp>
      <p:sp>
        <p:nvSpPr>
          <p:cNvPr id="46" name="Rectangle 45"/>
          <p:cNvSpPr>
            <a:spLocks noChangeArrowheads="1"/>
          </p:cNvSpPr>
          <p:nvPr/>
        </p:nvSpPr>
        <p:spPr bwMode="auto">
          <a:xfrm>
            <a:off x="4394576" y="2673380"/>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smtClean="0"/>
              <a:t>All gaps are </a:t>
            </a:r>
            <a:r>
              <a:rPr lang="en-US" sz="900" b="1" kern="0" dirty="0" smtClean="0"/>
              <a:t>potential production metrics</a:t>
            </a:r>
            <a:r>
              <a:rPr lang="en-US" sz="900" kern="0" dirty="0" smtClean="0"/>
              <a:t>, including:</a:t>
            </a:r>
            <a:r>
              <a:rPr lang="en-US" sz="900" kern="0" dirty="0"/>
              <a:t> </a:t>
            </a:r>
            <a:r>
              <a:rPr lang="en-US" sz="900" kern="0" dirty="0" smtClean="0"/>
              <a:t>(1) Stressed </a:t>
            </a:r>
            <a:r>
              <a:rPr lang="en-US" sz="900" kern="0" dirty="0"/>
              <a:t>Expected Shortfall and </a:t>
            </a:r>
            <a:r>
              <a:rPr lang="en-US" sz="900" kern="0" dirty="0" err="1"/>
              <a:t>sVaR</a:t>
            </a:r>
            <a:r>
              <a:rPr lang="en-US" sz="900" kern="0" dirty="0"/>
              <a:t> (2 metrics) </a:t>
            </a:r>
            <a:r>
              <a:rPr lang="en-US" sz="900" kern="0" dirty="0" smtClean="0"/>
              <a:t>that require  </a:t>
            </a:r>
            <a:r>
              <a:rPr lang="en-US" sz="900" b="1" kern="0" dirty="0"/>
              <a:t>additional calculations in </a:t>
            </a:r>
            <a:r>
              <a:rPr lang="en-US" sz="900" b="1" kern="0" dirty="0" err="1" smtClean="0"/>
              <a:t>AIRe</a:t>
            </a:r>
            <a:r>
              <a:rPr lang="en-US" sz="900" b="1" kern="0" dirty="0" smtClean="0"/>
              <a:t>, </a:t>
            </a:r>
            <a:r>
              <a:rPr lang="en-US" sz="900" kern="0" dirty="0" smtClean="0"/>
              <a:t>(2) </a:t>
            </a:r>
            <a:r>
              <a:rPr lang="en-US" sz="900" b="1" kern="0" dirty="0" smtClean="0"/>
              <a:t>Clean </a:t>
            </a:r>
            <a:r>
              <a:rPr lang="en-US" sz="900" b="1" kern="0" dirty="0"/>
              <a:t>P&amp;L </a:t>
            </a:r>
            <a:r>
              <a:rPr lang="en-US" sz="900" kern="0" dirty="0"/>
              <a:t>metric (1) </a:t>
            </a:r>
            <a:r>
              <a:rPr lang="en-US" sz="900" kern="0" dirty="0" smtClean="0"/>
              <a:t>that requires </a:t>
            </a:r>
            <a:r>
              <a:rPr lang="en-US" sz="900" b="1" kern="0" dirty="0"/>
              <a:t>additional changes in MIS </a:t>
            </a:r>
            <a:r>
              <a:rPr lang="en-US" sz="900" kern="0" dirty="0"/>
              <a:t>(once in </a:t>
            </a:r>
            <a:r>
              <a:rPr lang="en-US" sz="900" kern="0" dirty="0" smtClean="0"/>
              <a:t>place) and (3) </a:t>
            </a:r>
            <a:r>
              <a:rPr lang="en-US" sz="900" b="1" kern="0" dirty="0" smtClean="0">
                <a:solidFill>
                  <a:srgbClr val="000000"/>
                </a:solidFill>
              </a:rPr>
              <a:t>P&amp;L </a:t>
            </a:r>
            <a:r>
              <a:rPr lang="en-US" sz="900" b="1" kern="0" dirty="0">
                <a:solidFill>
                  <a:srgbClr val="000000"/>
                </a:solidFill>
              </a:rPr>
              <a:t>metrics </a:t>
            </a:r>
            <a:r>
              <a:rPr lang="en-US" sz="900" kern="0" dirty="0">
                <a:solidFill>
                  <a:srgbClr val="000000"/>
                </a:solidFill>
              </a:rPr>
              <a:t>(2 metrics) require to create different budget aggregation (yearly, monthly)</a:t>
            </a:r>
          </a:p>
          <a:p>
            <a:pPr marL="0" lvl="2">
              <a:buClr>
                <a:srgbClr val="808080"/>
              </a:buClr>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7" name="Rectangle 46"/>
          <p:cNvSpPr>
            <a:spLocks noChangeArrowheads="1"/>
          </p:cNvSpPr>
          <p:nvPr/>
        </p:nvSpPr>
        <p:spPr bwMode="auto">
          <a:xfrm>
            <a:off x="4394576" y="3545454"/>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smtClean="0">
                <a:solidFill>
                  <a:srgbClr val="000000"/>
                </a:solidFill>
              </a:rPr>
              <a:t>8 metrics </a:t>
            </a:r>
            <a:r>
              <a:rPr lang="en-US" sz="900" b="1" kern="0" dirty="0" smtClean="0">
                <a:solidFill>
                  <a:srgbClr val="000000"/>
                </a:solidFill>
              </a:rPr>
              <a:t>could be potentially produced </a:t>
            </a:r>
            <a:r>
              <a:rPr lang="en-US" sz="900" kern="0" dirty="0" smtClean="0">
                <a:solidFill>
                  <a:srgbClr val="000000"/>
                </a:solidFill>
              </a:rPr>
              <a:t>with current data in the systems, including (1) production </a:t>
            </a:r>
            <a:r>
              <a:rPr lang="en-US" sz="900" kern="0" dirty="0">
                <a:solidFill>
                  <a:srgbClr val="000000"/>
                </a:solidFill>
              </a:rPr>
              <a:t>of</a:t>
            </a:r>
            <a:r>
              <a:rPr lang="en-US" sz="900" b="1" kern="0" dirty="0">
                <a:solidFill>
                  <a:srgbClr val="000000"/>
                </a:solidFill>
              </a:rPr>
              <a:t> Management Status Index</a:t>
            </a:r>
            <a:r>
              <a:rPr lang="en-US" sz="900" kern="0" dirty="0">
                <a:solidFill>
                  <a:srgbClr val="000000"/>
                </a:solidFill>
              </a:rPr>
              <a:t> (1 metric) according to </a:t>
            </a:r>
            <a:r>
              <a:rPr lang="en-US" sz="900" kern="0" dirty="0" smtClean="0">
                <a:solidFill>
                  <a:srgbClr val="000000"/>
                </a:solidFill>
              </a:rPr>
              <a:t>definition, (2) </a:t>
            </a:r>
            <a:r>
              <a:rPr lang="en-US" sz="900" b="1" kern="0" dirty="0" smtClean="0">
                <a:solidFill>
                  <a:srgbClr val="000000"/>
                </a:solidFill>
              </a:rPr>
              <a:t>indirect </a:t>
            </a:r>
            <a:r>
              <a:rPr lang="en-US" sz="900" b="1" kern="0" dirty="0">
                <a:solidFill>
                  <a:srgbClr val="000000"/>
                </a:solidFill>
              </a:rPr>
              <a:t>and direct recoveries  </a:t>
            </a:r>
            <a:r>
              <a:rPr lang="en-US" sz="900" kern="0" dirty="0">
                <a:solidFill>
                  <a:srgbClr val="000000"/>
                </a:solidFill>
              </a:rPr>
              <a:t>(2 metrics)  </a:t>
            </a:r>
            <a:r>
              <a:rPr lang="en-US" sz="900" kern="0" dirty="0" smtClean="0">
                <a:solidFill>
                  <a:srgbClr val="000000"/>
                </a:solidFill>
              </a:rPr>
              <a:t>and (3)f </a:t>
            </a:r>
            <a:r>
              <a:rPr lang="en-US" sz="900" b="1" kern="0" dirty="0">
                <a:solidFill>
                  <a:srgbClr val="000000"/>
                </a:solidFill>
              </a:rPr>
              <a:t>Net Loss </a:t>
            </a:r>
            <a:r>
              <a:rPr lang="en-US" sz="900" kern="0" dirty="0">
                <a:solidFill>
                  <a:srgbClr val="000000"/>
                </a:solidFill>
              </a:rPr>
              <a:t>and related metrics (5 metrics) according to the Dictionary definition</a:t>
            </a:r>
            <a:endParaRPr lang="en-US" sz="900" kern="0" dirty="0"/>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8" name="Rectangle 47"/>
          <p:cNvSpPr>
            <a:spLocks noChangeArrowheads="1"/>
          </p:cNvSpPr>
          <p:nvPr/>
        </p:nvSpPr>
        <p:spPr bwMode="auto">
          <a:xfrm>
            <a:off x="4394576" y="4293355"/>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smtClean="0">
                <a:solidFill>
                  <a:srgbClr val="000000"/>
                </a:solidFill>
              </a:rPr>
              <a:t>Potential production metrics </a:t>
            </a:r>
            <a:r>
              <a:rPr lang="en-US" sz="900" kern="0" dirty="0" smtClean="0">
                <a:solidFill>
                  <a:srgbClr val="000000"/>
                </a:solidFill>
              </a:rPr>
              <a:t>(8 metrics) include  the production </a:t>
            </a:r>
            <a:r>
              <a:rPr lang="en-US" sz="900" kern="0" dirty="0">
                <a:solidFill>
                  <a:srgbClr val="000000"/>
                </a:solidFill>
              </a:rPr>
              <a:t>of the </a:t>
            </a:r>
            <a:r>
              <a:rPr lang="en-US" sz="900" b="1" kern="0" dirty="0">
                <a:solidFill>
                  <a:srgbClr val="000000"/>
                </a:solidFill>
              </a:rPr>
              <a:t>Liquidity Market Value</a:t>
            </a:r>
            <a:r>
              <a:rPr lang="en-US" sz="900" kern="0" dirty="0">
                <a:solidFill>
                  <a:srgbClr val="000000"/>
                </a:solidFill>
              </a:rPr>
              <a:t> and the </a:t>
            </a:r>
            <a:r>
              <a:rPr lang="en-US" sz="900" b="1" kern="0" dirty="0">
                <a:solidFill>
                  <a:srgbClr val="000000"/>
                </a:solidFill>
              </a:rPr>
              <a:t>LTD metric</a:t>
            </a:r>
            <a:r>
              <a:rPr lang="en-US" sz="900" kern="0" dirty="0">
                <a:solidFill>
                  <a:srgbClr val="000000"/>
                </a:solidFill>
              </a:rPr>
              <a:t>, and the ratios required to complete the Corporate metrics (</a:t>
            </a:r>
            <a:r>
              <a:rPr lang="en-US" sz="900" b="1" kern="0" dirty="0">
                <a:solidFill>
                  <a:srgbClr val="000000"/>
                </a:solidFill>
              </a:rPr>
              <a:t>8 metrics</a:t>
            </a:r>
            <a:r>
              <a:rPr lang="en-US" sz="900" kern="0" dirty="0">
                <a:solidFill>
                  <a:srgbClr val="000000"/>
                </a:solidFill>
              </a:rPr>
              <a:t>)</a:t>
            </a:r>
            <a:endParaRPr lang="en-US" sz="900" b="1" kern="0" dirty="0">
              <a:solidFill>
                <a:srgbClr val="000000"/>
              </a:solidFill>
            </a:endParaRPr>
          </a:p>
          <a:p>
            <a:pPr marL="177800" lvl="2" indent="-177800">
              <a:buClr>
                <a:srgbClr val="808080"/>
              </a:buClr>
              <a:buFont typeface="Webdings" panose="05030102010509060703" pitchFamily="18" charset="2"/>
              <a:buChar char="4"/>
              <a:defRPr/>
            </a:pPr>
            <a:r>
              <a:rPr lang="en-US" sz="900" kern="0" dirty="0" smtClean="0">
                <a:solidFill>
                  <a:srgbClr val="000000"/>
                </a:solidFill>
              </a:rPr>
              <a:t>Additionally, the metrics </a:t>
            </a:r>
            <a:r>
              <a:rPr lang="en-US" sz="900" kern="0" dirty="0">
                <a:solidFill>
                  <a:srgbClr val="000000"/>
                </a:solidFill>
              </a:rPr>
              <a:t>related </a:t>
            </a:r>
            <a:r>
              <a:rPr lang="en-US" sz="900" kern="0" dirty="0" smtClean="0">
                <a:solidFill>
                  <a:srgbClr val="000000"/>
                </a:solidFill>
              </a:rPr>
              <a:t>to estimated </a:t>
            </a:r>
            <a:r>
              <a:rPr lang="en-US" sz="900" b="1" kern="0" dirty="0">
                <a:solidFill>
                  <a:srgbClr val="000000"/>
                </a:solidFill>
              </a:rPr>
              <a:t>P&amp;L </a:t>
            </a:r>
            <a:r>
              <a:rPr lang="en-US" sz="900" kern="0" dirty="0" smtClean="0">
                <a:solidFill>
                  <a:srgbClr val="000000"/>
                </a:solidFill>
              </a:rPr>
              <a:t>could be investigated to </a:t>
            </a:r>
            <a:r>
              <a:rPr lang="en-US" sz="900" b="1" kern="0" dirty="0">
                <a:solidFill>
                  <a:srgbClr val="000000"/>
                </a:solidFill>
              </a:rPr>
              <a:t>determine the non-applicability</a:t>
            </a:r>
            <a:r>
              <a:rPr lang="en-US" sz="900" kern="0" dirty="0">
                <a:solidFill>
                  <a:srgbClr val="000000"/>
                </a:solidFill>
              </a:rPr>
              <a:t> that has been defined (</a:t>
            </a:r>
            <a:r>
              <a:rPr lang="en-US" sz="900" b="1" kern="0" dirty="0">
                <a:solidFill>
                  <a:srgbClr val="000000"/>
                </a:solidFill>
              </a:rPr>
              <a:t>10 metrics</a:t>
            </a:r>
            <a:r>
              <a:rPr lang="en-US" sz="900" kern="0" dirty="0" smtClean="0">
                <a:solidFill>
                  <a:srgbClr val="000000"/>
                </a:solidFill>
              </a:rPr>
              <a:t>)</a:t>
            </a:r>
            <a:r>
              <a:rPr lang="en-US" sz="900" kern="0" baseline="30000" dirty="0" smtClean="0">
                <a:solidFill>
                  <a:srgbClr val="000000"/>
                </a:solidFill>
              </a:rPr>
              <a:t>(2)</a:t>
            </a:r>
            <a:endParaRPr lang="en-US" sz="900" kern="0" baseline="30000" dirty="0"/>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9" name="Rectangle 48"/>
          <p:cNvSpPr>
            <a:spLocks noChangeArrowheads="1"/>
          </p:cNvSpPr>
          <p:nvPr/>
        </p:nvSpPr>
        <p:spPr bwMode="auto">
          <a:xfrm>
            <a:off x="4394576" y="5219061"/>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smtClean="0">
                <a:solidFill>
                  <a:srgbClr val="000000"/>
                </a:solidFill>
              </a:rPr>
              <a:t>12 </a:t>
            </a:r>
            <a:r>
              <a:rPr lang="en-US" sz="900" b="1" kern="0" dirty="0">
                <a:solidFill>
                  <a:srgbClr val="000000"/>
                </a:solidFill>
              </a:rPr>
              <a:t>metrics not in </a:t>
            </a:r>
            <a:r>
              <a:rPr lang="en-US" sz="900" b="1" kern="0" dirty="0" smtClean="0">
                <a:solidFill>
                  <a:srgbClr val="000000"/>
                </a:solidFill>
              </a:rPr>
              <a:t>production </a:t>
            </a:r>
            <a:r>
              <a:rPr lang="en-US" sz="900" kern="0" dirty="0" smtClean="0">
                <a:solidFill>
                  <a:srgbClr val="000000"/>
                </a:solidFill>
              </a:rPr>
              <a:t>and </a:t>
            </a:r>
            <a:r>
              <a:rPr lang="en-US" sz="900" b="1" kern="0" dirty="0" smtClean="0">
                <a:solidFill>
                  <a:srgbClr val="000000"/>
                </a:solidFill>
              </a:rPr>
              <a:t>26 </a:t>
            </a:r>
            <a:r>
              <a:rPr lang="en-US" sz="900" b="1" kern="0" dirty="0" smtClean="0">
                <a:solidFill>
                  <a:srgbClr val="000000"/>
                </a:solidFill>
              </a:rPr>
              <a:t>metrics identified as potential production </a:t>
            </a:r>
            <a:r>
              <a:rPr lang="en-US" sz="900" kern="0" dirty="0" smtClean="0">
                <a:solidFill>
                  <a:srgbClr val="000000"/>
                </a:solidFill>
              </a:rPr>
              <a:t>They are related to </a:t>
            </a:r>
            <a:r>
              <a:rPr lang="en-US" sz="900" kern="0" dirty="0" smtClean="0">
                <a:solidFill>
                  <a:srgbClr val="000000"/>
                </a:solidFill>
              </a:rPr>
              <a:t>control </a:t>
            </a:r>
            <a:r>
              <a:rPr lang="en-US" sz="900" kern="0" dirty="0" smtClean="0">
                <a:solidFill>
                  <a:srgbClr val="000000"/>
                </a:solidFill>
              </a:rPr>
              <a:t>alerts </a:t>
            </a:r>
            <a:r>
              <a:rPr lang="en-US" sz="900" kern="0" dirty="0" smtClean="0">
                <a:solidFill>
                  <a:srgbClr val="000000"/>
                </a:solidFill>
              </a:rPr>
              <a:t>, </a:t>
            </a:r>
            <a:r>
              <a:rPr lang="en-US" sz="900" kern="0" dirty="0" smtClean="0">
                <a:solidFill>
                  <a:srgbClr val="000000"/>
                </a:solidFill>
              </a:rPr>
              <a:t>customer </a:t>
            </a:r>
            <a:r>
              <a:rPr lang="en-US" sz="900" kern="0" dirty="0" smtClean="0">
                <a:solidFill>
                  <a:srgbClr val="000000"/>
                </a:solidFill>
              </a:rPr>
              <a:t>classification </a:t>
            </a:r>
            <a:r>
              <a:rPr lang="en-US" sz="900" kern="0" dirty="0" smtClean="0">
                <a:solidFill>
                  <a:srgbClr val="000000"/>
                </a:solidFill>
              </a:rPr>
              <a:t>metrics and complaints and incidents metrics</a:t>
            </a:r>
            <a:endParaRPr lang="en-US" sz="900" kern="0" dirty="0" smtClean="0">
              <a:solidFill>
                <a:srgbClr val="000000"/>
              </a:solidFill>
            </a:endParaRPr>
          </a:p>
        </p:txBody>
      </p:sp>
      <p:cxnSp>
        <p:nvCxnSpPr>
          <p:cNvPr id="50" name="Straight Connector 49"/>
          <p:cNvCxnSpPr/>
          <p:nvPr/>
        </p:nvCxnSpPr>
        <p:spPr bwMode="auto">
          <a:xfrm>
            <a:off x="1043608" y="260250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1" name="Straight Connector 50"/>
          <p:cNvCxnSpPr/>
          <p:nvPr/>
        </p:nvCxnSpPr>
        <p:spPr bwMode="auto">
          <a:xfrm>
            <a:off x="1043608" y="344966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2" name="Straight Connector 51"/>
          <p:cNvCxnSpPr/>
          <p:nvPr/>
        </p:nvCxnSpPr>
        <p:spPr bwMode="auto">
          <a:xfrm>
            <a:off x="1043608" y="429682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043608" y="5148181"/>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4" name="Straight Connector 53"/>
          <p:cNvCxnSpPr/>
          <p:nvPr/>
        </p:nvCxnSpPr>
        <p:spPr bwMode="auto">
          <a:xfrm>
            <a:off x="1043608" y="595300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55" name="Rectangle 8"/>
          <p:cNvSpPr>
            <a:spLocks noChangeArrowheads="1"/>
          </p:cNvSpPr>
          <p:nvPr/>
        </p:nvSpPr>
        <p:spPr bwMode="auto">
          <a:xfrm>
            <a:off x="3707976"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rgbClr val="FFFFFF"/>
                </a:solidFill>
                <a:sym typeface="Wingdings"/>
              </a:rPr>
              <a:t></a:t>
            </a:r>
            <a:endParaRPr lang="en-US" b="1" kern="0" dirty="0">
              <a:solidFill>
                <a:srgbClr val="FFFFFF"/>
              </a:solidFill>
            </a:endParaRPr>
          </a:p>
        </p:txBody>
      </p:sp>
      <p:sp>
        <p:nvSpPr>
          <p:cNvPr id="29" name="Rectangle 8"/>
          <p:cNvSpPr>
            <a:spLocks noChangeArrowheads="1"/>
          </p:cNvSpPr>
          <p:nvPr/>
        </p:nvSpPr>
        <p:spPr bwMode="auto">
          <a:xfrm>
            <a:off x="1709700"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chemeClr val="bg1"/>
                </a:solidFill>
              </a:rPr>
              <a:t>N/A</a:t>
            </a:r>
            <a:endParaRPr lang="en-US" sz="1200" b="1" kern="0" dirty="0">
              <a:solidFill>
                <a:schemeClr val="bg1"/>
              </a:solidFill>
            </a:endParaRPr>
          </a:p>
        </p:txBody>
      </p:sp>
    </p:spTree>
    <p:extLst>
      <p:ext uri="{BB962C8B-B14F-4D97-AF65-F5344CB8AC3E}">
        <p14:creationId xmlns:p14="http://schemas.microsoft.com/office/powerpoint/2010/main" val="846688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2.1. NY Branch &amp; SIS</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Data Dictionary &amp; Data Quality – Summary of conclusions</a:t>
            </a:r>
            <a:endParaRPr lang="en-US" sz="2000" b="1" dirty="0">
              <a:solidFill>
                <a:srgbClr val="929497"/>
              </a:solidFill>
            </a:endParaRPr>
          </a:p>
        </p:txBody>
      </p:sp>
      <p:sp>
        <p:nvSpPr>
          <p:cNvPr id="26" name="Rectangle 25"/>
          <p:cNvSpPr>
            <a:spLocks noChangeArrowheads="1"/>
          </p:cNvSpPr>
          <p:nvPr/>
        </p:nvSpPr>
        <p:spPr bwMode="auto">
          <a:xfrm>
            <a:off x="2423708" y="1772817"/>
            <a:ext cx="6468771" cy="504799"/>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b="1" kern="0" dirty="0">
                <a:solidFill>
                  <a:srgbClr val="000000"/>
                </a:solidFill>
              </a:rPr>
              <a:t>No data dictionary is currently in place for NY operations</a:t>
            </a:r>
            <a:endParaRPr lang="en-US" sz="1200" kern="0" dirty="0">
              <a:solidFill>
                <a:srgbClr val="000000"/>
              </a:solidFill>
            </a:endParaRP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p>
          <a:p>
            <a:pPr marL="177800" lvl="2" indent="-177800">
              <a:spcBef>
                <a:spcPts val="300"/>
              </a:spcBef>
              <a:spcAft>
                <a:spcPts val="300"/>
              </a:spcAft>
              <a:buClr>
                <a:srgbClr val="808080"/>
              </a:buClr>
              <a:buFont typeface="Webdings" panose="05030102010509060703" pitchFamily="18" charset="2"/>
              <a:buChar char="4"/>
              <a:defRPr/>
            </a:pPr>
            <a:endParaRPr lang="en-US" sz="1200" kern="0" dirty="0"/>
          </a:p>
        </p:txBody>
      </p:sp>
      <p:sp>
        <p:nvSpPr>
          <p:cNvPr id="27" name="Rectangle 26"/>
          <p:cNvSpPr>
            <a:spLocks noChangeArrowheads="1"/>
          </p:cNvSpPr>
          <p:nvPr/>
        </p:nvSpPr>
        <p:spPr bwMode="auto">
          <a:xfrm>
            <a:off x="2423709" y="2667006"/>
            <a:ext cx="6468770" cy="1266050"/>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kern="0" dirty="0">
                <a:solidFill>
                  <a:srgbClr val="000000"/>
                </a:solidFill>
              </a:rPr>
              <a:t>The only </a:t>
            </a:r>
            <a:r>
              <a:rPr lang="en-US" sz="1200" b="1" kern="0" dirty="0">
                <a:solidFill>
                  <a:srgbClr val="000000"/>
                </a:solidFill>
              </a:rPr>
              <a:t>Data Quality activities present in NY is due to BORM</a:t>
            </a:r>
            <a:r>
              <a:rPr lang="en-US" sz="1200" kern="0" dirty="0">
                <a:solidFill>
                  <a:srgbClr val="000000"/>
                </a:solidFill>
              </a:rPr>
              <a:t>, which performs reconciliations for IRIS (Credit) and reconciliation / control tasks on </a:t>
            </a:r>
            <a:r>
              <a:rPr lang="en-US" sz="1200" kern="0" dirty="0" err="1">
                <a:solidFill>
                  <a:srgbClr val="000000"/>
                </a:solidFill>
              </a:rPr>
              <a:t>AIRe</a:t>
            </a:r>
            <a:r>
              <a:rPr lang="en-US" sz="1200" kern="0" dirty="0">
                <a:solidFill>
                  <a:srgbClr val="000000"/>
                </a:solidFill>
              </a:rPr>
              <a:t> (Market). Other control processes include </a:t>
            </a:r>
            <a:r>
              <a:rPr lang="en-US" sz="1200" b="1" kern="0" dirty="0">
                <a:solidFill>
                  <a:srgbClr val="000000"/>
                </a:solidFill>
              </a:rPr>
              <a:t>validations and reconciliations </a:t>
            </a:r>
            <a:r>
              <a:rPr lang="en-US" sz="1200" kern="0" dirty="0">
                <a:solidFill>
                  <a:srgbClr val="000000"/>
                </a:solidFill>
              </a:rPr>
              <a:t>that aim to control the completeness and accuracy of data flow between systems as well as monitoring and reconciling primary risk and accounting data</a:t>
            </a:r>
          </a:p>
          <a:p>
            <a:pPr marL="177800" lvl="2" indent="-177800">
              <a:spcBef>
                <a:spcPts val="300"/>
              </a:spcBef>
              <a:spcAft>
                <a:spcPts val="300"/>
              </a:spcAft>
              <a:buClr>
                <a:srgbClr val="808080"/>
              </a:buClr>
              <a:buFont typeface="Webdings" panose="05030102010509060703" pitchFamily="18" charset="2"/>
              <a:buChar char="4"/>
              <a:defRPr/>
            </a:pPr>
            <a:r>
              <a:rPr lang="en-US" sz="1200" b="1" kern="0" dirty="0">
                <a:solidFill>
                  <a:srgbClr val="000000"/>
                </a:solidFill>
              </a:rPr>
              <a:t>BORM functions for NY will be enhanced </a:t>
            </a:r>
            <a:r>
              <a:rPr lang="en-US" sz="1200" kern="0" dirty="0">
                <a:solidFill>
                  <a:srgbClr val="000000"/>
                </a:solidFill>
              </a:rPr>
              <a:t>(reconciliation of collaterals between BDR &amp; Accounting, reconciliation of MMFF &amp; IC operations and collaterals between IRIS and Accounting)</a:t>
            </a:r>
          </a:p>
          <a:p>
            <a:pPr marL="177800" lvl="2" indent="-177800">
              <a:spcBef>
                <a:spcPts val="300"/>
              </a:spcBef>
              <a:spcAft>
                <a:spcPts val="300"/>
              </a:spcAft>
              <a:buClr>
                <a:srgbClr val="808080"/>
              </a:buClr>
              <a:buFont typeface="Webdings" panose="05030102010509060703" pitchFamily="18" charset="2"/>
              <a:buChar char="4"/>
              <a:defRPr/>
            </a:pPr>
            <a:r>
              <a:rPr lang="en-US" sz="1200" b="1" kern="0" dirty="0">
                <a:solidFill>
                  <a:srgbClr val="000000"/>
                </a:solidFill>
              </a:rPr>
              <a:t>Existing quality control initiatives</a:t>
            </a:r>
            <a:r>
              <a:rPr lang="en-US" sz="1200" kern="0" dirty="0">
                <a:solidFill>
                  <a:srgbClr val="000000"/>
                </a:solidFill>
              </a:rPr>
              <a:t> within the current scope of Data Quality (requested by BORM) to enhance NY processes and data controls (focus on </a:t>
            </a:r>
            <a:r>
              <a:rPr lang="en-US" sz="1200" kern="0" dirty="0" err="1">
                <a:solidFill>
                  <a:srgbClr val="000000"/>
                </a:solidFill>
              </a:rPr>
              <a:t>AIRe</a:t>
            </a:r>
            <a:r>
              <a:rPr lang="en-US" sz="1200" kern="0" dirty="0">
                <a:solidFill>
                  <a:srgbClr val="000000"/>
                </a:solidFill>
              </a:rPr>
              <a:t>, Murex and Asset Control)</a:t>
            </a: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solidFill>
                <a:srgbClr val="000000"/>
              </a:solidFill>
            </a:endParaRPr>
          </a:p>
        </p:txBody>
      </p:sp>
      <p:sp>
        <p:nvSpPr>
          <p:cNvPr id="29" name="AutoShape 6"/>
          <p:cNvSpPr>
            <a:spLocks noChangeArrowheads="1"/>
          </p:cNvSpPr>
          <p:nvPr/>
        </p:nvSpPr>
        <p:spPr bwMode="auto">
          <a:xfrm>
            <a:off x="467544" y="177281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Dictionary</a:t>
            </a:r>
            <a:endParaRPr lang="en-US" altLang="es-ES" sz="1400" b="1" dirty="0">
              <a:solidFill>
                <a:srgbClr val="000000"/>
              </a:solidFill>
            </a:endParaRPr>
          </a:p>
        </p:txBody>
      </p:sp>
      <p:sp>
        <p:nvSpPr>
          <p:cNvPr id="30" name="AutoShape 6"/>
          <p:cNvSpPr>
            <a:spLocks noChangeArrowheads="1"/>
          </p:cNvSpPr>
          <p:nvPr/>
        </p:nvSpPr>
        <p:spPr bwMode="auto">
          <a:xfrm>
            <a:off x="467544" y="266700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Quality</a:t>
            </a:r>
            <a:endParaRPr lang="en-US" altLang="es-ES" sz="1400" b="1" dirty="0">
              <a:solidFill>
                <a:srgbClr val="000000"/>
              </a:solidFill>
            </a:endParaRPr>
          </a:p>
        </p:txBody>
      </p:sp>
      <p:cxnSp>
        <p:nvCxnSpPr>
          <p:cNvPr id="31" name="Straight Connector 30"/>
          <p:cNvCxnSpPr/>
          <p:nvPr/>
        </p:nvCxnSpPr>
        <p:spPr bwMode="auto">
          <a:xfrm>
            <a:off x="467544" y="2564904"/>
            <a:ext cx="8424936"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13"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t>No Data Dictionary in place. Data Quality function limited to BORM providing coverage to Market Risk activities</a:t>
            </a:r>
          </a:p>
        </p:txBody>
      </p:sp>
    </p:spTree>
    <p:extLst>
      <p:ext uri="{BB962C8B-B14F-4D97-AF65-F5344CB8AC3E}">
        <p14:creationId xmlns:p14="http://schemas.microsoft.com/office/powerpoint/2010/main" val="3518777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2.1. NY Branch &amp; SIS</a:t>
            </a:r>
          </a:p>
          <a:p>
            <a:pPr>
              <a:lnSpc>
                <a:spcPct val="90000"/>
              </a:lnSpc>
            </a:pPr>
            <a:r>
              <a:rPr lang="en-US" sz="2200" b="1" dirty="0">
                <a:solidFill>
                  <a:srgbClr val="929497"/>
                </a:solidFill>
              </a:rPr>
              <a:t>    </a:t>
            </a:r>
            <a:r>
              <a:rPr lang="en-US" sz="2000" b="1" dirty="0" smtClean="0">
                <a:solidFill>
                  <a:srgbClr val="929497"/>
                </a:solidFill>
              </a:rPr>
              <a:t>Pending decisions </a:t>
            </a:r>
            <a:r>
              <a:rPr lang="en-US" sz="2000" b="1" dirty="0">
                <a:solidFill>
                  <a:srgbClr val="929497"/>
                </a:solidFill>
              </a:rPr>
              <a:t>by </a:t>
            </a:r>
            <a:r>
              <a:rPr lang="en-US" sz="2000" b="1" dirty="0" smtClean="0">
                <a:solidFill>
                  <a:srgbClr val="929497"/>
                </a:solidFill>
              </a:rPr>
              <a:t>area </a:t>
            </a:r>
            <a:r>
              <a:rPr lang="en-US" sz="2000" b="1" dirty="0">
                <a:solidFill>
                  <a:srgbClr val="929497"/>
                </a:solidFill>
              </a:rPr>
              <a:t>of analysis</a:t>
            </a:r>
          </a:p>
        </p:txBody>
      </p:sp>
      <p:sp>
        <p:nvSpPr>
          <p:cNvPr id="27" name="AutoShape 6"/>
          <p:cNvSpPr>
            <a:spLocks noChangeArrowheads="1"/>
          </p:cNvSpPr>
          <p:nvPr/>
        </p:nvSpPr>
        <p:spPr bwMode="auto">
          <a:xfrm>
            <a:off x="251520" y="1106780"/>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IHC</a:t>
            </a:r>
            <a:endParaRPr lang="en-US" altLang="es-ES" sz="1400" b="1" dirty="0">
              <a:solidFill>
                <a:srgbClr val="000000"/>
              </a:solidFill>
            </a:endParaRPr>
          </a:p>
        </p:txBody>
      </p:sp>
      <p:sp>
        <p:nvSpPr>
          <p:cNvPr id="28" name="Rectangle 27"/>
          <p:cNvSpPr>
            <a:spLocks noChangeArrowheads="1"/>
          </p:cNvSpPr>
          <p:nvPr/>
        </p:nvSpPr>
        <p:spPr bwMode="auto">
          <a:xfrm>
            <a:off x="1835696" y="1106780"/>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29" name="AutoShape 6"/>
          <p:cNvSpPr>
            <a:spLocks noChangeArrowheads="1"/>
          </p:cNvSpPr>
          <p:nvPr/>
        </p:nvSpPr>
        <p:spPr bwMode="auto">
          <a:xfrm>
            <a:off x="251520" y="2416015"/>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Operational Risk</a:t>
            </a:r>
          </a:p>
        </p:txBody>
      </p:sp>
      <p:sp>
        <p:nvSpPr>
          <p:cNvPr id="30" name="Rectangle 29"/>
          <p:cNvSpPr>
            <a:spLocks noChangeArrowheads="1"/>
          </p:cNvSpPr>
          <p:nvPr/>
        </p:nvSpPr>
        <p:spPr bwMode="auto">
          <a:xfrm>
            <a:off x="1835696" y="2416015"/>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2" name="AutoShape 6"/>
          <p:cNvSpPr>
            <a:spLocks noChangeArrowheads="1"/>
          </p:cNvSpPr>
          <p:nvPr/>
        </p:nvSpPr>
        <p:spPr bwMode="auto">
          <a:xfrm>
            <a:off x="251520" y="3757005"/>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33" name="Rectangle 32"/>
          <p:cNvSpPr>
            <a:spLocks noChangeArrowheads="1"/>
          </p:cNvSpPr>
          <p:nvPr/>
        </p:nvSpPr>
        <p:spPr bwMode="auto">
          <a:xfrm>
            <a:off x="1835696" y="3757005"/>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4" name="AutoShape 6"/>
          <p:cNvSpPr>
            <a:spLocks noChangeArrowheads="1"/>
          </p:cNvSpPr>
          <p:nvPr/>
        </p:nvSpPr>
        <p:spPr bwMode="auto">
          <a:xfrm>
            <a:off x="251520" y="4427500"/>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Dictionary</a:t>
            </a:r>
          </a:p>
        </p:txBody>
      </p:sp>
      <p:sp>
        <p:nvSpPr>
          <p:cNvPr id="37" name="Rectangle 36"/>
          <p:cNvSpPr>
            <a:spLocks noChangeArrowheads="1"/>
          </p:cNvSpPr>
          <p:nvPr/>
        </p:nvSpPr>
        <p:spPr bwMode="auto">
          <a:xfrm>
            <a:off x="1835696" y="4427500"/>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9" name="Isosceles Triangle 38"/>
          <p:cNvSpPr/>
          <p:nvPr/>
        </p:nvSpPr>
        <p:spPr bwMode="auto">
          <a:xfrm rot="5400000">
            <a:off x="1411653" y="1382780"/>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0" name="Isosceles Triangle 39"/>
          <p:cNvSpPr/>
          <p:nvPr/>
        </p:nvSpPr>
        <p:spPr bwMode="auto">
          <a:xfrm rot="5400000">
            <a:off x="1411653" y="2629953"/>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TextBox 40"/>
          <p:cNvSpPr txBox="1"/>
          <p:nvPr/>
        </p:nvSpPr>
        <p:spPr>
          <a:xfrm>
            <a:off x="1873702" y="1106780"/>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smtClean="0">
                <a:solidFill>
                  <a:srgbClr val="000000"/>
                </a:solidFill>
              </a:rPr>
              <a:t>Identify </a:t>
            </a:r>
            <a:r>
              <a:rPr lang="en-US" sz="1200" b="1" dirty="0" smtClean="0">
                <a:solidFill>
                  <a:srgbClr val="000000"/>
                </a:solidFill>
              </a:rPr>
              <a:t>level of aggregation required to comply with US requirements</a:t>
            </a:r>
            <a:r>
              <a:rPr lang="en-US" sz="1200" dirty="0" smtClean="0">
                <a:solidFill>
                  <a:srgbClr val="000000"/>
                </a:solidFill>
              </a:rPr>
              <a:t> (view of consolidated information at US level) and any additional required data field</a:t>
            </a:r>
            <a:endParaRPr lang="en-US" sz="1200" dirty="0">
              <a:solidFill>
                <a:srgbClr val="000000"/>
              </a:solidFill>
            </a:endParaRPr>
          </a:p>
        </p:txBody>
      </p:sp>
      <p:sp>
        <p:nvSpPr>
          <p:cNvPr id="42" name="TextBox 41"/>
          <p:cNvSpPr txBox="1"/>
          <p:nvPr/>
        </p:nvSpPr>
        <p:spPr>
          <a:xfrm>
            <a:off x="1873702" y="2416015"/>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smtClean="0">
                <a:solidFill>
                  <a:srgbClr val="000000"/>
                </a:solidFill>
              </a:rPr>
              <a:t>Define the use of </a:t>
            </a:r>
            <a:r>
              <a:rPr lang="en-US" sz="1200" b="1" dirty="0" smtClean="0">
                <a:solidFill>
                  <a:srgbClr val="000000"/>
                </a:solidFill>
              </a:rPr>
              <a:t>ACERO for </a:t>
            </a:r>
            <a:r>
              <a:rPr lang="en-US" sz="1200" b="1" dirty="0">
                <a:solidFill>
                  <a:srgbClr val="000000"/>
                </a:solidFill>
              </a:rPr>
              <a:t>the local </a:t>
            </a:r>
            <a:r>
              <a:rPr lang="en-US" sz="1200" b="1" dirty="0" smtClean="0">
                <a:solidFill>
                  <a:srgbClr val="000000"/>
                </a:solidFill>
              </a:rPr>
              <a:t>exploitation purposes </a:t>
            </a:r>
            <a:r>
              <a:rPr lang="en-US" sz="1200" dirty="0">
                <a:solidFill>
                  <a:srgbClr val="000000"/>
                </a:solidFill>
              </a:rPr>
              <a:t>instead of alternative local solutions</a:t>
            </a:r>
          </a:p>
        </p:txBody>
      </p:sp>
      <p:sp>
        <p:nvSpPr>
          <p:cNvPr id="44" name="TextBox 43"/>
          <p:cNvSpPr txBox="1"/>
          <p:nvPr/>
        </p:nvSpPr>
        <p:spPr>
          <a:xfrm>
            <a:off x="1873702" y="3757005"/>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solidFill>
                  <a:srgbClr val="000000"/>
                </a:solidFill>
              </a:rPr>
              <a:t>Decision on system/s that will be used as </a:t>
            </a:r>
            <a:r>
              <a:rPr lang="en-US" sz="1200" b="1" dirty="0">
                <a:solidFill>
                  <a:srgbClr val="000000"/>
                </a:solidFill>
              </a:rPr>
              <a:t>Golden Source</a:t>
            </a:r>
            <a:endParaRPr lang="es-ES" sz="1200" b="1" dirty="0">
              <a:solidFill>
                <a:srgbClr val="000000"/>
              </a:solidFill>
            </a:endParaRPr>
          </a:p>
        </p:txBody>
      </p:sp>
      <p:sp>
        <p:nvSpPr>
          <p:cNvPr id="45" name="TextBox 44"/>
          <p:cNvSpPr txBox="1"/>
          <p:nvPr/>
        </p:nvSpPr>
        <p:spPr>
          <a:xfrm>
            <a:off x="1873702" y="4427500"/>
            <a:ext cx="6489483" cy="540000"/>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solidFill>
                  <a:srgbClr val="000000"/>
                </a:solidFill>
              </a:rPr>
              <a:t>Decide on implementing the </a:t>
            </a:r>
            <a:r>
              <a:rPr lang="en-US" sz="1200" b="1" dirty="0">
                <a:solidFill>
                  <a:srgbClr val="000000"/>
                </a:solidFill>
              </a:rPr>
              <a:t>local SIS Dictionary as part of </a:t>
            </a:r>
            <a:r>
              <a:rPr lang="en-US" sz="1200" b="1" dirty="0" smtClean="0">
                <a:solidFill>
                  <a:srgbClr val="000000"/>
                </a:solidFill>
              </a:rPr>
              <a:t>SHUSA Dictionary</a:t>
            </a:r>
            <a:endParaRPr lang="en-US" sz="1200" dirty="0">
              <a:solidFill>
                <a:srgbClr val="000000"/>
              </a:solidFill>
            </a:endParaRPr>
          </a:p>
        </p:txBody>
      </p:sp>
      <p:sp>
        <p:nvSpPr>
          <p:cNvPr id="47" name="Isosceles Triangle 46"/>
          <p:cNvSpPr/>
          <p:nvPr/>
        </p:nvSpPr>
        <p:spPr bwMode="auto">
          <a:xfrm rot="5400000">
            <a:off x="1411653" y="3976997"/>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8" name="Isosceles Triangle 47"/>
          <p:cNvSpPr/>
          <p:nvPr/>
        </p:nvSpPr>
        <p:spPr bwMode="auto">
          <a:xfrm rot="5400000">
            <a:off x="1411653" y="4564489"/>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19" name="AutoShape 6"/>
          <p:cNvSpPr>
            <a:spLocks noChangeArrowheads="1"/>
          </p:cNvSpPr>
          <p:nvPr/>
        </p:nvSpPr>
        <p:spPr bwMode="auto">
          <a:xfrm>
            <a:off x="251520" y="5589240"/>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Risk MI/CDO</a:t>
            </a:r>
            <a:endParaRPr lang="en-US" altLang="es-ES" sz="1400" b="1" dirty="0">
              <a:solidFill>
                <a:srgbClr val="000000"/>
              </a:solidFill>
            </a:endParaRPr>
          </a:p>
        </p:txBody>
      </p:sp>
      <p:sp>
        <p:nvSpPr>
          <p:cNvPr id="20" name="Rectangle 19"/>
          <p:cNvSpPr>
            <a:spLocks noChangeArrowheads="1"/>
          </p:cNvSpPr>
          <p:nvPr/>
        </p:nvSpPr>
        <p:spPr bwMode="auto">
          <a:xfrm>
            <a:off x="1835696" y="5589240"/>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21" name="TextBox 20"/>
          <p:cNvSpPr txBox="1"/>
          <p:nvPr/>
        </p:nvSpPr>
        <p:spPr>
          <a:xfrm>
            <a:off x="1873702" y="5589240"/>
            <a:ext cx="6489483" cy="540000"/>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smtClean="0">
                <a:solidFill>
                  <a:srgbClr val="000000"/>
                </a:solidFill>
              </a:rPr>
              <a:t>Decision on the creation of the </a:t>
            </a:r>
            <a:r>
              <a:rPr lang="en-US" sz="1200" b="1" dirty="0" smtClean="0">
                <a:solidFill>
                  <a:srgbClr val="000000"/>
                </a:solidFill>
              </a:rPr>
              <a:t>Risk MI and CDO functions </a:t>
            </a:r>
            <a:r>
              <a:rPr lang="en-US" sz="1200" dirty="0" smtClean="0">
                <a:solidFill>
                  <a:srgbClr val="000000"/>
                </a:solidFill>
              </a:rPr>
              <a:t>should be made official</a:t>
            </a:r>
            <a:endParaRPr lang="en-US" sz="1200" dirty="0">
              <a:solidFill>
                <a:srgbClr val="000000"/>
              </a:solidFill>
            </a:endParaRPr>
          </a:p>
        </p:txBody>
      </p:sp>
      <p:sp>
        <p:nvSpPr>
          <p:cNvPr id="23" name="Isosceles Triangle 22"/>
          <p:cNvSpPr/>
          <p:nvPr/>
        </p:nvSpPr>
        <p:spPr bwMode="auto">
          <a:xfrm rot="5400000">
            <a:off x="1411653" y="5871228"/>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24" name="AutoShape 6"/>
          <p:cNvSpPr>
            <a:spLocks noChangeArrowheads="1"/>
          </p:cNvSpPr>
          <p:nvPr/>
        </p:nvSpPr>
        <p:spPr bwMode="auto">
          <a:xfrm>
            <a:off x="251520" y="1759168"/>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Market Risk</a:t>
            </a:r>
            <a:endParaRPr lang="en-US" altLang="es-ES" sz="1400" b="1" dirty="0">
              <a:solidFill>
                <a:srgbClr val="000000"/>
              </a:solidFill>
            </a:endParaRPr>
          </a:p>
        </p:txBody>
      </p:sp>
      <p:sp>
        <p:nvSpPr>
          <p:cNvPr id="25" name="Rectangle 24"/>
          <p:cNvSpPr>
            <a:spLocks noChangeArrowheads="1"/>
          </p:cNvSpPr>
          <p:nvPr/>
        </p:nvSpPr>
        <p:spPr bwMode="auto">
          <a:xfrm>
            <a:off x="1835696" y="1759168"/>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26" name="Isosceles Triangle 25"/>
          <p:cNvSpPr/>
          <p:nvPr/>
        </p:nvSpPr>
        <p:spPr bwMode="auto">
          <a:xfrm rot="5400000">
            <a:off x="1411653" y="1998248"/>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1" name="TextBox 30"/>
          <p:cNvSpPr txBox="1"/>
          <p:nvPr/>
        </p:nvSpPr>
        <p:spPr>
          <a:xfrm>
            <a:off x="1873702" y="1759168"/>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smtClean="0">
                <a:solidFill>
                  <a:srgbClr val="000000"/>
                </a:solidFill>
              </a:rPr>
              <a:t>Decision on </a:t>
            </a:r>
            <a:r>
              <a:rPr lang="en-US" sz="1200" b="1" dirty="0" smtClean="0">
                <a:solidFill>
                  <a:srgbClr val="000000"/>
                </a:solidFill>
              </a:rPr>
              <a:t>implementing MIS in SIS</a:t>
            </a:r>
            <a:endParaRPr lang="en-US" sz="1200" b="1" dirty="0">
              <a:solidFill>
                <a:srgbClr val="000000"/>
              </a:solidFill>
            </a:endParaRPr>
          </a:p>
        </p:txBody>
      </p:sp>
      <p:sp>
        <p:nvSpPr>
          <p:cNvPr id="35" name="AutoShape 6"/>
          <p:cNvSpPr>
            <a:spLocks noChangeArrowheads="1"/>
          </p:cNvSpPr>
          <p:nvPr/>
        </p:nvSpPr>
        <p:spPr bwMode="auto">
          <a:xfrm>
            <a:off x="251520" y="3086510"/>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ALM</a:t>
            </a:r>
            <a:endParaRPr lang="en-US" altLang="es-ES" sz="1400" b="1" dirty="0">
              <a:solidFill>
                <a:srgbClr val="000000"/>
              </a:solidFill>
            </a:endParaRPr>
          </a:p>
        </p:txBody>
      </p:sp>
      <p:sp>
        <p:nvSpPr>
          <p:cNvPr id="36" name="Rectangle 35"/>
          <p:cNvSpPr>
            <a:spLocks noChangeArrowheads="1"/>
          </p:cNvSpPr>
          <p:nvPr/>
        </p:nvSpPr>
        <p:spPr bwMode="auto">
          <a:xfrm>
            <a:off x="1835696" y="3086510"/>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8" name="TextBox 37"/>
          <p:cNvSpPr txBox="1"/>
          <p:nvPr/>
        </p:nvSpPr>
        <p:spPr>
          <a:xfrm>
            <a:off x="1873702" y="3086510"/>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ea typeface="ＭＳ Ｐゴシック"/>
                <a:cs typeface="ＭＳ Ｐゴシック"/>
              </a:rPr>
              <a:t>Evaluate the opportunity of </a:t>
            </a:r>
            <a:r>
              <a:rPr lang="en-US" sz="1200" b="1" dirty="0">
                <a:ea typeface="ＭＳ Ｐゴシック"/>
                <a:cs typeface="ＭＳ Ｐゴシック"/>
              </a:rPr>
              <a:t>integrating NY information in the US ALM DWH</a:t>
            </a:r>
            <a:r>
              <a:rPr lang="en-US" sz="1200" dirty="0">
                <a:ea typeface="ＭＳ Ｐゴシック"/>
                <a:cs typeface="ＭＳ Ｐゴシック"/>
              </a:rPr>
              <a:t> </a:t>
            </a:r>
            <a:r>
              <a:rPr lang="en-US" sz="1200" dirty="0"/>
              <a:t>for exploitation at the </a:t>
            </a:r>
            <a:r>
              <a:rPr lang="en-US" sz="1200" b="1" dirty="0"/>
              <a:t>NY and IHC levels</a:t>
            </a:r>
            <a:endParaRPr lang="es-ES" sz="1200" b="1" dirty="0">
              <a:solidFill>
                <a:srgbClr val="000000"/>
              </a:solidFill>
            </a:endParaRPr>
          </a:p>
        </p:txBody>
      </p:sp>
      <p:sp>
        <p:nvSpPr>
          <p:cNvPr id="43" name="Isosceles Triangle 42"/>
          <p:cNvSpPr/>
          <p:nvPr/>
        </p:nvSpPr>
        <p:spPr bwMode="auto">
          <a:xfrm rot="5400000">
            <a:off x="1411653" y="3239501"/>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6" name="AutoShape 6"/>
          <p:cNvSpPr>
            <a:spLocks noChangeArrowheads="1"/>
          </p:cNvSpPr>
          <p:nvPr/>
        </p:nvSpPr>
        <p:spPr bwMode="auto">
          <a:xfrm>
            <a:off x="251520" y="5086536"/>
            <a:ext cx="1152128" cy="396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AML / Conduct</a:t>
            </a:r>
            <a:endParaRPr lang="en-US" altLang="es-ES" sz="1400" b="1" dirty="0">
              <a:solidFill>
                <a:srgbClr val="000000"/>
              </a:solidFill>
            </a:endParaRPr>
          </a:p>
        </p:txBody>
      </p:sp>
      <p:sp>
        <p:nvSpPr>
          <p:cNvPr id="49" name="Rectangle 48"/>
          <p:cNvSpPr>
            <a:spLocks noChangeArrowheads="1"/>
          </p:cNvSpPr>
          <p:nvPr/>
        </p:nvSpPr>
        <p:spPr bwMode="auto">
          <a:xfrm>
            <a:off x="1835696" y="5086536"/>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50" name="TextBox 49"/>
          <p:cNvSpPr txBox="1"/>
          <p:nvPr/>
        </p:nvSpPr>
        <p:spPr>
          <a:xfrm>
            <a:off x="1873702" y="5152296"/>
            <a:ext cx="6489483" cy="396000"/>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rPr>
              <a:t>Formalization </a:t>
            </a:r>
            <a:r>
              <a:rPr lang="en-US" sz="1200" dirty="0" smtClean="0">
                <a:solidFill>
                  <a:srgbClr val="000000"/>
                </a:solidFill>
              </a:rPr>
              <a:t>of the use of </a:t>
            </a:r>
            <a:r>
              <a:rPr lang="en-US" sz="1200" b="1" dirty="0" smtClean="0">
                <a:solidFill>
                  <a:srgbClr val="000000"/>
                </a:solidFill>
              </a:rPr>
              <a:t>SI PBC / SI NP for reporting to the Corporation</a:t>
            </a:r>
            <a:r>
              <a:rPr lang="en-US" sz="1200" dirty="0" smtClean="0">
                <a:solidFill>
                  <a:srgbClr val="000000"/>
                </a:solidFill>
              </a:rPr>
              <a:t> and evaluation of their use for </a:t>
            </a:r>
            <a:r>
              <a:rPr lang="en-US" sz="1200" b="1" dirty="0" smtClean="0">
                <a:solidFill>
                  <a:srgbClr val="000000"/>
                </a:solidFill>
              </a:rPr>
              <a:t>local</a:t>
            </a:r>
            <a:r>
              <a:rPr lang="en-US" sz="1200" dirty="0" smtClean="0">
                <a:solidFill>
                  <a:srgbClr val="000000"/>
                </a:solidFill>
              </a:rPr>
              <a:t> </a:t>
            </a:r>
            <a:r>
              <a:rPr lang="en-US" sz="1200" b="1" dirty="0" smtClean="0">
                <a:solidFill>
                  <a:srgbClr val="000000"/>
                </a:solidFill>
              </a:rPr>
              <a:t>exploitation</a:t>
            </a:r>
            <a:endParaRPr lang="en-US" sz="1200" b="1" dirty="0">
              <a:solidFill>
                <a:srgbClr val="000000"/>
              </a:solidFill>
            </a:endParaRPr>
          </a:p>
        </p:txBody>
      </p:sp>
      <p:sp>
        <p:nvSpPr>
          <p:cNvPr id="51" name="Isosceles Triangle 50"/>
          <p:cNvSpPr/>
          <p:nvPr/>
        </p:nvSpPr>
        <p:spPr bwMode="auto">
          <a:xfrm rot="5400000">
            <a:off x="1411653" y="5235232"/>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Tree>
    <p:extLst>
      <p:ext uri="{BB962C8B-B14F-4D97-AF65-F5344CB8AC3E}">
        <p14:creationId xmlns:p14="http://schemas.microsoft.com/office/powerpoint/2010/main" val="2011266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2.1. NY Branch &amp; SIS</a:t>
            </a:r>
          </a:p>
          <a:p>
            <a:pPr>
              <a:lnSpc>
                <a:spcPct val="90000"/>
              </a:lnSpc>
            </a:pPr>
            <a:r>
              <a:rPr lang="en-US" sz="2200" b="1" dirty="0">
                <a:solidFill>
                  <a:srgbClr val="929497"/>
                </a:solidFill>
              </a:rPr>
              <a:t>    </a:t>
            </a:r>
            <a:r>
              <a:rPr lang="en-US" sz="2000" b="1" dirty="0">
                <a:solidFill>
                  <a:srgbClr val="929497"/>
                </a:solidFill>
              </a:rPr>
              <a:t>Main actions per area of analysis</a:t>
            </a:r>
          </a:p>
        </p:txBody>
      </p:sp>
      <p:sp>
        <p:nvSpPr>
          <p:cNvPr id="49" name="AutoShape 6"/>
          <p:cNvSpPr>
            <a:spLocks noChangeArrowheads="1"/>
          </p:cNvSpPr>
          <p:nvPr/>
        </p:nvSpPr>
        <p:spPr bwMode="auto">
          <a:xfrm>
            <a:off x="251520" y="1122886"/>
            <a:ext cx="1152000" cy="504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RRF</a:t>
            </a:r>
          </a:p>
        </p:txBody>
      </p:sp>
      <p:sp>
        <p:nvSpPr>
          <p:cNvPr id="52" name="Rectangle 51"/>
          <p:cNvSpPr>
            <a:spLocks noChangeArrowheads="1"/>
          </p:cNvSpPr>
          <p:nvPr/>
        </p:nvSpPr>
        <p:spPr bwMode="auto">
          <a:xfrm>
            <a:off x="1643663" y="1122886"/>
            <a:ext cx="7250400" cy="504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Implementation </a:t>
            </a:r>
            <a:r>
              <a:rPr lang="en-US" sz="1000" kern="0" dirty="0">
                <a:solidFill>
                  <a:srgbClr val="000000"/>
                </a:solidFill>
              </a:rPr>
              <a:t>of the </a:t>
            </a:r>
            <a:r>
              <a:rPr lang="en-US" sz="1000" b="1" kern="0" dirty="0">
                <a:solidFill>
                  <a:srgbClr val="000000"/>
                </a:solidFill>
              </a:rPr>
              <a:t>Data Governance and Data Framework </a:t>
            </a:r>
            <a:r>
              <a:rPr lang="en-US" sz="1000" b="1" kern="0" dirty="0" smtClean="0">
                <a:solidFill>
                  <a:srgbClr val="000000"/>
                </a:solidFill>
              </a:rPr>
              <a:t>Model</a:t>
            </a:r>
            <a:r>
              <a:rPr lang="en-US" sz="1000" kern="0" dirty="0" smtClean="0">
                <a:solidFill>
                  <a:srgbClr val="000000"/>
                </a:solidFill>
              </a:rPr>
              <a:t>, including the creation of the local CDO </a:t>
            </a:r>
            <a:endParaRPr lang="en-US" sz="1000" kern="0" dirty="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Execution </a:t>
            </a:r>
            <a:r>
              <a:rPr lang="en-US" sz="1000" kern="0" dirty="0">
                <a:solidFill>
                  <a:srgbClr val="000000"/>
                </a:solidFill>
              </a:rPr>
              <a:t>of the </a:t>
            </a:r>
            <a:r>
              <a:rPr lang="en-US" sz="1000" b="1" kern="0" dirty="0">
                <a:solidFill>
                  <a:srgbClr val="000000"/>
                </a:solidFill>
              </a:rPr>
              <a:t>reporting generation </a:t>
            </a:r>
            <a:r>
              <a:rPr lang="en-US" sz="1000" b="1" kern="0" dirty="0" smtClean="0">
                <a:solidFill>
                  <a:srgbClr val="000000"/>
                </a:solidFill>
              </a:rPr>
              <a:t>documentation, generation of the Board/Unit reporting</a:t>
            </a:r>
          </a:p>
          <a:p>
            <a:pPr marL="177800" lvl="2" indent="-177800">
              <a:buClr>
                <a:srgbClr val="808080"/>
              </a:buClr>
              <a:buFont typeface="Webdings" panose="05030102010509060703" pitchFamily="18" charset="2"/>
              <a:buChar char="4"/>
              <a:defRPr/>
            </a:pPr>
            <a:r>
              <a:rPr lang="en-US" sz="1000" kern="0" dirty="0" smtClean="0">
                <a:solidFill>
                  <a:srgbClr val="000000"/>
                </a:solidFill>
              </a:rPr>
              <a:t>Detailed analysis of possible sources and </a:t>
            </a:r>
            <a:r>
              <a:rPr lang="en-US" sz="1000" b="1" kern="0" dirty="0">
                <a:solidFill>
                  <a:srgbClr val="000000"/>
                </a:solidFill>
              </a:rPr>
              <a:t>p</a:t>
            </a:r>
            <a:r>
              <a:rPr lang="en-US" sz="1000" b="1" kern="0" dirty="0" smtClean="0">
                <a:solidFill>
                  <a:srgbClr val="000000"/>
                </a:solidFill>
              </a:rPr>
              <a:t>roduction of Corporate gaps (per work stream)</a:t>
            </a:r>
            <a:endParaRPr lang="en-US" sz="1000" b="1" kern="0" dirty="0">
              <a:solidFill>
                <a:srgbClr val="000000"/>
              </a:solidFill>
            </a:endParaRPr>
          </a:p>
        </p:txBody>
      </p:sp>
      <p:sp>
        <p:nvSpPr>
          <p:cNvPr id="69" name="AutoShape 6"/>
          <p:cNvSpPr>
            <a:spLocks noChangeArrowheads="1"/>
          </p:cNvSpPr>
          <p:nvPr/>
        </p:nvSpPr>
        <p:spPr bwMode="auto">
          <a:xfrm>
            <a:off x="251520" y="514348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Dictionary</a:t>
            </a:r>
          </a:p>
        </p:txBody>
      </p:sp>
      <p:sp>
        <p:nvSpPr>
          <p:cNvPr id="70" name="Rectangle 69"/>
          <p:cNvSpPr>
            <a:spLocks noChangeArrowheads="1"/>
          </p:cNvSpPr>
          <p:nvPr/>
        </p:nvSpPr>
        <p:spPr bwMode="auto">
          <a:xfrm>
            <a:off x="1643664" y="5157240"/>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kern="0" dirty="0" smtClean="0">
                <a:solidFill>
                  <a:srgbClr val="000000"/>
                </a:solidFill>
              </a:rPr>
              <a:t>Document </a:t>
            </a:r>
            <a:r>
              <a:rPr lang="en-US" sz="1000" b="1" kern="0" dirty="0">
                <a:solidFill>
                  <a:srgbClr val="000000"/>
                </a:solidFill>
              </a:rPr>
              <a:t>corporate and local data elements on the </a:t>
            </a:r>
            <a:r>
              <a:rPr lang="en-US" sz="1000" b="1" kern="0" dirty="0" smtClean="0">
                <a:solidFill>
                  <a:srgbClr val="000000"/>
                </a:solidFill>
              </a:rPr>
              <a:t>Dictionary</a:t>
            </a:r>
            <a:endParaRPr lang="en-US" sz="1000" b="1" kern="0" dirty="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Deployment of</a:t>
            </a:r>
            <a:r>
              <a:rPr lang="en-US" sz="1000" b="1" kern="0" dirty="0" smtClean="0">
                <a:solidFill>
                  <a:srgbClr val="000000"/>
                </a:solidFill>
              </a:rPr>
              <a:t> DD </a:t>
            </a:r>
            <a:r>
              <a:rPr lang="en-US" sz="1000" b="1" kern="0" dirty="0">
                <a:solidFill>
                  <a:srgbClr val="000000"/>
                </a:solidFill>
              </a:rPr>
              <a:t>tool for the NY Branch </a:t>
            </a:r>
            <a:r>
              <a:rPr lang="en-US" sz="1000" kern="0" dirty="0">
                <a:solidFill>
                  <a:srgbClr val="000000"/>
                </a:solidFill>
              </a:rPr>
              <a:t>as part of the </a:t>
            </a:r>
            <a:r>
              <a:rPr lang="en-US" sz="1000" kern="0" dirty="0" smtClean="0">
                <a:solidFill>
                  <a:srgbClr val="000000"/>
                </a:solidFill>
              </a:rPr>
              <a:t>Madrid Dictionary </a:t>
            </a:r>
            <a:r>
              <a:rPr lang="en-US" sz="1000" kern="0" dirty="0">
                <a:solidFill>
                  <a:srgbClr val="000000"/>
                </a:solidFill>
              </a:rPr>
              <a:t>(SIS decision still pending</a:t>
            </a:r>
            <a:r>
              <a:rPr lang="en-US" sz="1000" kern="0" dirty="0" smtClean="0">
                <a:solidFill>
                  <a:srgbClr val="000000"/>
                </a:solidFill>
              </a:rPr>
              <a:t>)</a:t>
            </a:r>
            <a:endParaRPr lang="en-US" sz="1000" kern="0" dirty="0">
              <a:solidFill>
                <a:srgbClr val="000000"/>
              </a:solidFill>
            </a:endParaRPr>
          </a:p>
        </p:txBody>
      </p:sp>
      <p:sp>
        <p:nvSpPr>
          <p:cNvPr id="72" name="AutoShape 6"/>
          <p:cNvSpPr>
            <a:spLocks noChangeArrowheads="1"/>
          </p:cNvSpPr>
          <p:nvPr/>
        </p:nvSpPr>
        <p:spPr bwMode="auto">
          <a:xfrm>
            <a:off x="251520" y="5733288"/>
            <a:ext cx="1152000" cy="288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Data Qual.</a:t>
            </a:r>
            <a:endParaRPr lang="en-US" altLang="es-ES" sz="1400" b="1" dirty="0">
              <a:solidFill>
                <a:srgbClr val="000000"/>
              </a:solidFill>
            </a:endParaRPr>
          </a:p>
        </p:txBody>
      </p:sp>
      <p:sp>
        <p:nvSpPr>
          <p:cNvPr id="73" name="Rectangle 72"/>
          <p:cNvSpPr>
            <a:spLocks noChangeArrowheads="1"/>
          </p:cNvSpPr>
          <p:nvPr/>
        </p:nvSpPr>
        <p:spPr bwMode="auto">
          <a:xfrm>
            <a:off x="1643664" y="5733288"/>
            <a:ext cx="7250400" cy="288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Following the existing initiatives, enhance the </a:t>
            </a:r>
            <a:r>
              <a:rPr lang="en-US" sz="1000" b="1" kern="0" dirty="0">
                <a:solidFill>
                  <a:srgbClr val="000000"/>
                </a:solidFill>
              </a:rPr>
              <a:t>DQ Function </a:t>
            </a:r>
            <a:r>
              <a:rPr lang="en-US" sz="1000" b="1" kern="0" dirty="0" smtClean="0">
                <a:solidFill>
                  <a:srgbClr val="000000"/>
                </a:solidFill>
              </a:rPr>
              <a:t>to cover the corporate standards</a:t>
            </a:r>
            <a:endParaRPr lang="en-US" sz="1000" kern="0" dirty="0">
              <a:solidFill>
                <a:srgbClr val="000000"/>
              </a:solidFill>
            </a:endParaRPr>
          </a:p>
        </p:txBody>
      </p:sp>
      <p:sp>
        <p:nvSpPr>
          <p:cNvPr id="75" name="Isosceles Triangle 74"/>
          <p:cNvSpPr/>
          <p:nvPr/>
        </p:nvSpPr>
        <p:spPr bwMode="auto">
          <a:xfrm rot="5400000">
            <a:off x="1343664" y="1326886"/>
            <a:ext cx="504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1" name="Isosceles Triangle 20"/>
          <p:cNvSpPr/>
          <p:nvPr/>
        </p:nvSpPr>
        <p:spPr bwMode="auto">
          <a:xfrm rot="5400000">
            <a:off x="1361664" y="5297986"/>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3" name="Isosceles Triangle 22"/>
          <p:cNvSpPr/>
          <p:nvPr/>
        </p:nvSpPr>
        <p:spPr bwMode="auto">
          <a:xfrm rot="5400000">
            <a:off x="1451664" y="5829288"/>
            <a:ext cx="28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32" name="AutoShape 6"/>
          <p:cNvSpPr>
            <a:spLocks noChangeArrowheads="1"/>
          </p:cNvSpPr>
          <p:nvPr/>
        </p:nvSpPr>
        <p:spPr bwMode="auto">
          <a:xfrm>
            <a:off x="251520" y="178468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Credit Risk</a:t>
            </a:r>
          </a:p>
        </p:txBody>
      </p:sp>
      <p:sp>
        <p:nvSpPr>
          <p:cNvPr id="33" name="Rectangle 32"/>
          <p:cNvSpPr>
            <a:spLocks noChangeArrowheads="1"/>
          </p:cNvSpPr>
          <p:nvPr/>
        </p:nvSpPr>
        <p:spPr bwMode="auto">
          <a:xfrm>
            <a:off x="1641928" y="1772816"/>
            <a:ext cx="7250400" cy="432000"/>
          </a:xfrm>
          <a:prstGeom prst="rect">
            <a:avLst/>
          </a:prstGeom>
          <a:noFill/>
          <a:ln w="25400" cap="flat" cmpd="sng" algn="ctr">
            <a:noFill/>
            <a:prstDash val="solid"/>
            <a:headEnd/>
            <a:tailEnd/>
          </a:ln>
          <a:effectLst/>
        </p:spPr>
        <p:txBody>
          <a:bodyPr lIns="35994" tIns="71985" rIns="35994" bIns="71985" anchor="ctr"/>
          <a:lstStyle/>
          <a:p>
            <a:pPr marL="177800" lvl="2" indent="-177800">
              <a:buClr>
                <a:srgbClr val="808080"/>
              </a:buClr>
              <a:buFont typeface="Webdings" panose="05030102010509060703" pitchFamily="18" charset="2"/>
              <a:buChar char="4"/>
              <a:defRPr/>
            </a:pPr>
            <a:r>
              <a:rPr lang="en-US" sz="1000" b="1" kern="0" dirty="0" smtClean="0">
                <a:solidFill>
                  <a:srgbClr val="000000"/>
                </a:solidFill>
              </a:rPr>
              <a:t>Credit Hub </a:t>
            </a:r>
            <a:r>
              <a:rPr lang="en-US" sz="1000" kern="0" dirty="0" smtClean="0">
                <a:solidFill>
                  <a:srgbClr val="000000"/>
                </a:solidFill>
              </a:rPr>
              <a:t>and </a:t>
            </a:r>
            <a:r>
              <a:rPr lang="en-US" sz="1000" b="1" kern="0" dirty="0" smtClean="0">
                <a:solidFill>
                  <a:srgbClr val="000000"/>
                </a:solidFill>
              </a:rPr>
              <a:t>Corporate CRDWH </a:t>
            </a:r>
            <a:r>
              <a:rPr lang="en-US" sz="1000" kern="0" dirty="0" smtClean="0">
                <a:solidFill>
                  <a:srgbClr val="000000"/>
                </a:solidFill>
              </a:rPr>
              <a:t>implementation (</a:t>
            </a:r>
            <a:r>
              <a:rPr lang="en-US" sz="1000" b="1" kern="0" dirty="0">
                <a:solidFill>
                  <a:srgbClr val="000000"/>
                </a:solidFill>
              </a:rPr>
              <a:t>APVs to IRIS/CRDWH and from IRIS to </a:t>
            </a:r>
            <a:r>
              <a:rPr lang="en-US" sz="1000" b="1" kern="0" dirty="0" smtClean="0">
                <a:solidFill>
                  <a:srgbClr val="000000"/>
                </a:solidFill>
              </a:rPr>
              <a:t>CRDWH)</a:t>
            </a:r>
            <a:endParaRPr lang="en-US" sz="1000" b="1" kern="0" dirty="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Implement </a:t>
            </a:r>
            <a:r>
              <a:rPr lang="en-US" sz="1000" kern="0" dirty="0">
                <a:solidFill>
                  <a:srgbClr val="000000"/>
                </a:solidFill>
              </a:rPr>
              <a:t>the </a:t>
            </a:r>
            <a:r>
              <a:rPr lang="en-US" sz="1000" b="1" kern="0" dirty="0">
                <a:solidFill>
                  <a:srgbClr val="000000"/>
                </a:solidFill>
              </a:rPr>
              <a:t>local exploitation of data </a:t>
            </a:r>
            <a:r>
              <a:rPr lang="en-US" sz="1000" kern="0" dirty="0">
                <a:solidFill>
                  <a:srgbClr val="000000"/>
                </a:solidFill>
              </a:rPr>
              <a:t>including metrics in production and </a:t>
            </a:r>
            <a:r>
              <a:rPr lang="en-US" sz="1000" kern="0" dirty="0" smtClean="0">
                <a:solidFill>
                  <a:srgbClr val="000000"/>
                </a:solidFill>
              </a:rPr>
              <a:t>identified as gaps</a:t>
            </a:r>
            <a:endParaRPr lang="en-US" sz="1000" kern="0" dirty="0">
              <a:solidFill>
                <a:srgbClr val="000000"/>
              </a:solidFill>
            </a:endParaRPr>
          </a:p>
        </p:txBody>
      </p:sp>
      <p:sp>
        <p:nvSpPr>
          <p:cNvPr id="34" name="Isosceles Triangle 33"/>
          <p:cNvSpPr/>
          <p:nvPr/>
        </p:nvSpPr>
        <p:spPr bwMode="auto">
          <a:xfrm rot="5400000">
            <a:off x="1379664" y="194818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5" name="AutoShape 6"/>
          <p:cNvSpPr>
            <a:spLocks noChangeArrowheads="1"/>
          </p:cNvSpPr>
          <p:nvPr/>
        </p:nvSpPr>
        <p:spPr bwMode="auto">
          <a:xfrm>
            <a:off x="251520" y="237448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Market Risk</a:t>
            </a:r>
          </a:p>
        </p:txBody>
      </p:sp>
      <p:sp>
        <p:nvSpPr>
          <p:cNvPr id="36" name="Rectangle 35"/>
          <p:cNvSpPr>
            <a:spLocks noChangeArrowheads="1"/>
          </p:cNvSpPr>
          <p:nvPr/>
        </p:nvSpPr>
        <p:spPr bwMode="auto">
          <a:xfrm>
            <a:off x="1641927" y="2348880"/>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Deployment </a:t>
            </a:r>
            <a:r>
              <a:rPr lang="en-US" sz="1000" kern="0" dirty="0">
                <a:solidFill>
                  <a:srgbClr val="000000"/>
                </a:solidFill>
              </a:rPr>
              <a:t>of the </a:t>
            </a:r>
            <a:r>
              <a:rPr lang="en-US" sz="1000" b="1" kern="0" dirty="0">
                <a:solidFill>
                  <a:srgbClr val="000000"/>
                </a:solidFill>
              </a:rPr>
              <a:t>MRI/MIS</a:t>
            </a:r>
            <a:r>
              <a:rPr lang="en-US" sz="1000" kern="0" dirty="0">
                <a:solidFill>
                  <a:srgbClr val="000000"/>
                </a:solidFill>
              </a:rPr>
              <a:t> and the </a:t>
            </a:r>
            <a:r>
              <a:rPr lang="en-US" sz="1000" b="1" kern="0" dirty="0">
                <a:solidFill>
                  <a:srgbClr val="000000"/>
                </a:solidFill>
              </a:rPr>
              <a:t>Risk </a:t>
            </a:r>
            <a:r>
              <a:rPr lang="en-US" sz="1000" b="1" kern="0" dirty="0" smtClean="0">
                <a:solidFill>
                  <a:srgbClr val="000000"/>
                </a:solidFill>
              </a:rPr>
              <a:t>Hub</a:t>
            </a:r>
            <a:endParaRPr lang="en-US" sz="1000" kern="0" dirty="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Define </a:t>
            </a:r>
            <a:r>
              <a:rPr lang="en-US" sz="1000" kern="0" dirty="0">
                <a:solidFill>
                  <a:srgbClr val="000000"/>
                </a:solidFill>
              </a:rPr>
              <a:t>and implement the tactical solution for </a:t>
            </a:r>
            <a:r>
              <a:rPr lang="en-US" sz="1000" b="1" kern="0" dirty="0">
                <a:solidFill>
                  <a:srgbClr val="000000"/>
                </a:solidFill>
              </a:rPr>
              <a:t>Volker</a:t>
            </a:r>
            <a:r>
              <a:rPr lang="en-US" sz="1000" kern="0" dirty="0">
                <a:solidFill>
                  <a:srgbClr val="000000"/>
                </a:solidFill>
              </a:rPr>
              <a:t> metrics while no GS is </a:t>
            </a:r>
            <a:r>
              <a:rPr lang="en-US" sz="1000" kern="0" dirty="0" smtClean="0">
                <a:solidFill>
                  <a:srgbClr val="000000"/>
                </a:solidFill>
              </a:rPr>
              <a:t>available</a:t>
            </a:r>
            <a:endParaRPr lang="en-US" sz="1000" kern="0" dirty="0">
              <a:solidFill>
                <a:srgbClr val="000000"/>
              </a:solidFill>
            </a:endParaRPr>
          </a:p>
        </p:txBody>
      </p:sp>
      <p:sp>
        <p:nvSpPr>
          <p:cNvPr id="37" name="Isosceles Triangle 36"/>
          <p:cNvSpPr/>
          <p:nvPr/>
        </p:nvSpPr>
        <p:spPr bwMode="auto">
          <a:xfrm rot="5400000">
            <a:off x="1379664" y="253348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8" name="AutoShape 6"/>
          <p:cNvSpPr>
            <a:spLocks noChangeArrowheads="1"/>
          </p:cNvSpPr>
          <p:nvPr/>
        </p:nvSpPr>
        <p:spPr bwMode="auto">
          <a:xfrm>
            <a:off x="251520" y="2924944"/>
            <a:ext cx="1152000" cy="36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lnSpc>
                <a:spcPts val="1600"/>
              </a:lnSpc>
              <a:spcBef>
                <a:spcPct val="0"/>
              </a:spcBef>
              <a:spcAft>
                <a:spcPct val="0"/>
              </a:spcAft>
            </a:pPr>
            <a:r>
              <a:rPr lang="en-US" altLang="es-ES" sz="1400" b="1" dirty="0" smtClean="0">
                <a:solidFill>
                  <a:srgbClr val="000000"/>
                </a:solidFill>
              </a:rPr>
              <a:t>Operational Risk</a:t>
            </a:r>
            <a:endParaRPr lang="en-US" altLang="es-ES" sz="1400" b="1" dirty="0">
              <a:solidFill>
                <a:srgbClr val="000000"/>
              </a:solidFill>
            </a:endParaRPr>
          </a:p>
        </p:txBody>
      </p:sp>
      <p:sp>
        <p:nvSpPr>
          <p:cNvPr id="39" name="Rectangle 38"/>
          <p:cNvSpPr>
            <a:spLocks noChangeArrowheads="1"/>
          </p:cNvSpPr>
          <p:nvPr/>
        </p:nvSpPr>
        <p:spPr bwMode="auto">
          <a:xfrm>
            <a:off x="1641927" y="2924944"/>
            <a:ext cx="7250400" cy="25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a:solidFill>
                  <a:srgbClr val="000000"/>
                </a:solidFill>
              </a:rPr>
              <a:t>Plan and execute the </a:t>
            </a:r>
            <a:r>
              <a:rPr lang="en-US" sz="1000" b="1" kern="0" dirty="0">
                <a:solidFill>
                  <a:srgbClr val="000000"/>
                </a:solidFill>
              </a:rPr>
              <a:t>enhancement of ACERO </a:t>
            </a:r>
            <a:r>
              <a:rPr lang="en-US" sz="1000" b="1" kern="0" dirty="0" smtClean="0">
                <a:solidFill>
                  <a:srgbClr val="000000"/>
                </a:solidFill>
              </a:rPr>
              <a:t>capabilities</a:t>
            </a:r>
            <a:r>
              <a:rPr lang="en-US" sz="1000" kern="0" dirty="0" smtClean="0">
                <a:solidFill>
                  <a:srgbClr val="000000"/>
                </a:solidFill>
              </a:rPr>
              <a:t> and </a:t>
            </a:r>
            <a:r>
              <a:rPr lang="en-US" sz="1000" b="1" kern="0" dirty="0" smtClean="0">
                <a:solidFill>
                  <a:srgbClr val="000000"/>
                </a:solidFill>
              </a:rPr>
              <a:t>connection to </a:t>
            </a:r>
            <a:r>
              <a:rPr lang="en-US" sz="1000" b="1" kern="0" dirty="0" err="1" smtClean="0">
                <a:solidFill>
                  <a:srgbClr val="000000"/>
                </a:solidFill>
              </a:rPr>
              <a:t>SanSIRO</a:t>
            </a:r>
            <a:endParaRPr lang="en-US" sz="1000" b="1" kern="0" dirty="0">
              <a:solidFill>
                <a:srgbClr val="000000"/>
              </a:solidFill>
            </a:endParaRPr>
          </a:p>
        </p:txBody>
      </p:sp>
      <p:sp>
        <p:nvSpPr>
          <p:cNvPr id="40" name="Isosceles Triangle 39"/>
          <p:cNvSpPr/>
          <p:nvPr/>
        </p:nvSpPr>
        <p:spPr bwMode="auto">
          <a:xfrm rot="5400000">
            <a:off x="1469664" y="3028786"/>
            <a:ext cx="25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AutoShape 6"/>
          <p:cNvSpPr>
            <a:spLocks noChangeArrowheads="1"/>
          </p:cNvSpPr>
          <p:nvPr/>
        </p:nvSpPr>
        <p:spPr bwMode="auto">
          <a:xfrm>
            <a:off x="251520" y="337408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ALM</a:t>
            </a:r>
          </a:p>
        </p:txBody>
      </p:sp>
      <p:sp>
        <p:nvSpPr>
          <p:cNvPr id="42" name="Rectangle 41"/>
          <p:cNvSpPr>
            <a:spLocks noChangeArrowheads="1"/>
          </p:cNvSpPr>
          <p:nvPr/>
        </p:nvSpPr>
        <p:spPr bwMode="auto">
          <a:xfrm>
            <a:off x="1641927" y="3356992"/>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Implementation </a:t>
            </a:r>
            <a:r>
              <a:rPr lang="en-US" sz="1000" b="1" kern="0" dirty="0" smtClean="0">
                <a:solidFill>
                  <a:srgbClr val="000000"/>
                </a:solidFill>
              </a:rPr>
              <a:t>Corporate </a:t>
            </a:r>
            <a:r>
              <a:rPr lang="en-US" sz="1000" b="1" kern="0" dirty="0">
                <a:solidFill>
                  <a:srgbClr val="000000"/>
                </a:solidFill>
              </a:rPr>
              <a:t>DWH </a:t>
            </a:r>
            <a:r>
              <a:rPr lang="en-US" sz="1000" b="1" kern="0" dirty="0" smtClean="0">
                <a:solidFill>
                  <a:srgbClr val="000000"/>
                </a:solidFill>
              </a:rPr>
              <a:t>ALM</a:t>
            </a:r>
            <a:r>
              <a:rPr lang="en-US" sz="1000" kern="0" dirty="0" smtClean="0">
                <a:solidFill>
                  <a:srgbClr val="000000"/>
                </a:solidFill>
              </a:rPr>
              <a:t> </a:t>
            </a:r>
          </a:p>
          <a:p>
            <a:pPr marL="177800" lvl="2" indent="-177800">
              <a:buClr>
                <a:srgbClr val="808080"/>
              </a:buClr>
              <a:buFont typeface="Webdings" panose="05030102010509060703" pitchFamily="18" charset="2"/>
              <a:buChar char="4"/>
              <a:defRPr/>
            </a:pPr>
            <a:r>
              <a:rPr lang="en-US" sz="1000" kern="0" dirty="0" smtClean="0">
                <a:solidFill>
                  <a:srgbClr val="000000"/>
                </a:solidFill>
              </a:rPr>
              <a:t>Implementation </a:t>
            </a:r>
            <a:r>
              <a:rPr lang="en-US" sz="1000" b="1" kern="0" dirty="0" smtClean="0">
                <a:solidFill>
                  <a:srgbClr val="000000"/>
                </a:solidFill>
              </a:rPr>
              <a:t>Corporate DWH ALM (USA) or Argus – QRM to cover the local requirements </a:t>
            </a:r>
            <a:r>
              <a:rPr lang="en-US" sz="1000" kern="0" dirty="0" smtClean="0">
                <a:solidFill>
                  <a:srgbClr val="000000"/>
                </a:solidFill>
              </a:rPr>
              <a:t>(and IHC)</a:t>
            </a:r>
            <a:endParaRPr lang="en-US" sz="1000" kern="0" dirty="0">
              <a:solidFill>
                <a:srgbClr val="000000"/>
              </a:solidFill>
            </a:endParaRPr>
          </a:p>
        </p:txBody>
      </p:sp>
      <p:sp>
        <p:nvSpPr>
          <p:cNvPr id="43" name="Isosceles Triangle 42"/>
          <p:cNvSpPr/>
          <p:nvPr/>
        </p:nvSpPr>
        <p:spPr bwMode="auto">
          <a:xfrm rot="5400000">
            <a:off x="1379664" y="352408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4" name="AutoShape 6"/>
          <p:cNvSpPr>
            <a:spLocks noChangeArrowheads="1"/>
          </p:cNvSpPr>
          <p:nvPr/>
        </p:nvSpPr>
        <p:spPr bwMode="auto">
          <a:xfrm>
            <a:off x="251520" y="396388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45" name="Rectangle 44"/>
          <p:cNvSpPr>
            <a:spLocks noChangeArrowheads="1"/>
          </p:cNvSpPr>
          <p:nvPr/>
        </p:nvSpPr>
        <p:spPr bwMode="auto">
          <a:xfrm>
            <a:off x="1641927" y="3933056"/>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a:solidFill>
                  <a:srgbClr val="000000"/>
                </a:solidFill>
              </a:rPr>
              <a:t>Finalize the </a:t>
            </a:r>
            <a:r>
              <a:rPr lang="en-US" sz="1000" b="1" kern="0" dirty="0">
                <a:solidFill>
                  <a:srgbClr val="000000"/>
                </a:solidFill>
              </a:rPr>
              <a:t>decision on the GS </a:t>
            </a:r>
            <a:r>
              <a:rPr lang="en-US" sz="1000" kern="0" dirty="0">
                <a:solidFill>
                  <a:srgbClr val="000000"/>
                </a:solidFill>
              </a:rPr>
              <a:t>(pending)</a:t>
            </a:r>
          </a:p>
          <a:p>
            <a:pPr marL="177800" lvl="2" indent="-177800">
              <a:buClr>
                <a:srgbClr val="808080"/>
              </a:buClr>
              <a:buFont typeface="Webdings" panose="05030102010509060703" pitchFamily="18" charset="2"/>
              <a:buChar char="4"/>
              <a:defRPr/>
            </a:pPr>
            <a:r>
              <a:rPr lang="en-US" sz="1000" kern="0" dirty="0" smtClean="0">
                <a:solidFill>
                  <a:srgbClr val="000000"/>
                </a:solidFill>
              </a:rPr>
              <a:t>Implement </a:t>
            </a:r>
            <a:r>
              <a:rPr lang="en-US" sz="1000" kern="0" dirty="0">
                <a:solidFill>
                  <a:srgbClr val="000000"/>
                </a:solidFill>
              </a:rPr>
              <a:t>the </a:t>
            </a:r>
            <a:r>
              <a:rPr lang="en-US" sz="1000" b="1" kern="0" dirty="0">
                <a:solidFill>
                  <a:srgbClr val="000000"/>
                </a:solidFill>
              </a:rPr>
              <a:t>local exploitation of data </a:t>
            </a:r>
            <a:r>
              <a:rPr lang="en-US" sz="1000" kern="0" dirty="0" smtClean="0">
                <a:solidFill>
                  <a:srgbClr val="000000"/>
                </a:solidFill>
              </a:rPr>
              <a:t>covering accounting and finance requirements</a:t>
            </a:r>
            <a:endParaRPr lang="en-US" sz="1000" kern="0" dirty="0">
              <a:solidFill>
                <a:srgbClr val="000000"/>
              </a:solidFill>
            </a:endParaRPr>
          </a:p>
        </p:txBody>
      </p:sp>
      <p:sp>
        <p:nvSpPr>
          <p:cNvPr id="46" name="Isosceles Triangle 45"/>
          <p:cNvSpPr/>
          <p:nvPr/>
        </p:nvSpPr>
        <p:spPr bwMode="auto">
          <a:xfrm rot="5400000">
            <a:off x="1379664" y="410938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7" name="AutoShape 6"/>
          <p:cNvSpPr>
            <a:spLocks noChangeArrowheads="1"/>
          </p:cNvSpPr>
          <p:nvPr/>
        </p:nvSpPr>
        <p:spPr bwMode="auto">
          <a:xfrm>
            <a:off x="251520" y="455368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sz="1400" b="1" dirty="0">
                <a:solidFill>
                  <a:srgbClr val="000000"/>
                </a:solidFill>
              </a:rPr>
              <a:t>AML / Conduct</a:t>
            </a:r>
          </a:p>
        </p:txBody>
      </p:sp>
      <p:sp>
        <p:nvSpPr>
          <p:cNvPr id="48" name="Rectangle 47"/>
          <p:cNvSpPr>
            <a:spLocks noChangeArrowheads="1"/>
          </p:cNvSpPr>
          <p:nvPr/>
        </p:nvSpPr>
        <p:spPr bwMode="auto">
          <a:xfrm>
            <a:off x="1641926" y="4509168"/>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Preparation of the source systems that should be used to get the data and define the automation of provisioning when possible</a:t>
            </a:r>
          </a:p>
          <a:p>
            <a:pPr marL="177800" lvl="2" indent="-177800">
              <a:buClr>
                <a:srgbClr val="808080"/>
              </a:buClr>
              <a:buFont typeface="Webdings" panose="05030102010509060703" pitchFamily="18" charset="2"/>
              <a:buChar char="4"/>
              <a:defRPr/>
            </a:pPr>
            <a:r>
              <a:rPr lang="en-US" sz="1000" b="1" dirty="0">
                <a:ea typeface="ＭＳ Ｐゴシック"/>
                <a:cs typeface="ＭＳ Ｐゴシック"/>
              </a:rPr>
              <a:t>Implementation of SI</a:t>
            </a:r>
            <a:r>
              <a:rPr lang="en-US" sz="1000" dirty="0">
                <a:ea typeface="ＭＳ Ｐゴシック"/>
                <a:cs typeface="ＭＳ Ｐゴシック"/>
              </a:rPr>
              <a:t> </a:t>
            </a:r>
            <a:r>
              <a:rPr lang="en-US" sz="1000" b="1" dirty="0">
                <a:ea typeface="ＭＳ Ｐゴシック"/>
                <a:cs typeface="ＭＳ Ｐゴシック"/>
              </a:rPr>
              <a:t>PBC and SI NP </a:t>
            </a:r>
            <a:r>
              <a:rPr lang="en-US" sz="1000" dirty="0">
                <a:ea typeface="ＭＳ Ｐゴシック"/>
                <a:cs typeface="ＭＳ Ｐゴシック"/>
              </a:rPr>
              <a:t>for local exploitation and / or reporting to the </a:t>
            </a:r>
            <a:r>
              <a:rPr lang="en-US" sz="1000" dirty="0" smtClean="0">
                <a:ea typeface="ＭＳ Ｐゴシック"/>
                <a:cs typeface="ＭＳ Ｐゴシック"/>
              </a:rPr>
              <a:t>Corporation</a:t>
            </a:r>
            <a:endParaRPr lang="en-US" sz="1000" kern="0" dirty="0">
              <a:solidFill>
                <a:srgbClr val="000000"/>
              </a:solidFill>
            </a:endParaRPr>
          </a:p>
        </p:txBody>
      </p:sp>
      <p:sp>
        <p:nvSpPr>
          <p:cNvPr id="50" name="Isosceles Triangle 49"/>
          <p:cNvSpPr/>
          <p:nvPr/>
        </p:nvSpPr>
        <p:spPr bwMode="auto">
          <a:xfrm rot="5400000">
            <a:off x="1379664" y="469468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2" name="Oval 1"/>
          <p:cNvSpPr/>
          <p:nvPr/>
        </p:nvSpPr>
        <p:spPr bwMode="auto">
          <a:xfrm>
            <a:off x="7812360" y="1821320"/>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51" name="Oval 50"/>
          <p:cNvSpPr/>
          <p:nvPr/>
        </p:nvSpPr>
        <p:spPr bwMode="auto">
          <a:xfrm>
            <a:off x="4499992" y="2395437"/>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53" name="Oval 52"/>
          <p:cNvSpPr/>
          <p:nvPr/>
        </p:nvSpPr>
        <p:spPr bwMode="auto">
          <a:xfrm>
            <a:off x="4067944" y="3428306"/>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54" name="Oval 53"/>
          <p:cNvSpPr/>
          <p:nvPr/>
        </p:nvSpPr>
        <p:spPr bwMode="auto">
          <a:xfrm>
            <a:off x="7236296" y="5804945"/>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55" name="TextBox 54"/>
          <p:cNvSpPr txBox="1"/>
          <p:nvPr/>
        </p:nvSpPr>
        <p:spPr>
          <a:xfrm>
            <a:off x="7847463" y="6021868"/>
            <a:ext cx="1224136" cy="215444"/>
          </a:xfrm>
          <a:prstGeom prst="rect">
            <a:avLst/>
          </a:prstGeom>
          <a:noFill/>
        </p:spPr>
        <p:txBody>
          <a:bodyPr wrap="square" rtlCol="0">
            <a:spAutoFit/>
          </a:bodyPr>
          <a:lstStyle/>
          <a:p>
            <a:r>
              <a:rPr lang="en-US" sz="800" dirty="0" smtClean="0"/>
              <a:t>       On-going plans</a:t>
            </a:r>
            <a:endParaRPr lang="en-US" sz="800" dirty="0"/>
          </a:p>
        </p:txBody>
      </p:sp>
      <p:sp>
        <p:nvSpPr>
          <p:cNvPr id="56" name="Oval 55"/>
          <p:cNvSpPr/>
          <p:nvPr/>
        </p:nvSpPr>
        <p:spPr bwMode="auto">
          <a:xfrm>
            <a:off x="7932749" y="6020618"/>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57" name="Oval 56"/>
          <p:cNvSpPr/>
          <p:nvPr/>
        </p:nvSpPr>
        <p:spPr bwMode="auto">
          <a:xfrm>
            <a:off x="6660232" y="2561601"/>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Tree>
    <p:extLst>
      <p:ext uri="{BB962C8B-B14F-4D97-AF65-F5344CB8AC3E}">
        <p14:creationId xmlns:p14="http://schemas.microsoft.com/office/powerpoint/2010/main" val="3260469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utoShape 6"/>
          <p:cNvSpPr>
            <a:spLocks noChangeArrowheads="1"/>
          </p:cNvSpPr>
          <p:nvPr/>
        </p:nvSpPr>
        <p:spPr bwMode="auto">
          <a:xfrm>
            <a:off x="107504" y="1182717"/>
            <a:ext cx="8784976" cy="490509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Timeline Overview</a:t>
            </a:r>
            <a:endParaRPr lang="en-US" altLang="es-ES" sz="1000" b="1" dirty="0">
              <a:solidFill>
                <a:srgbClr val="000000"/>
              </a:solidFill>
            </a:endParaRPr>
          </a:p>
        </p:txBody>
      </p:sp>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2.1. NY Branch &amp; SIS</a:t>
            </a:r>
          </a:p>
          <a:p>
            <a:pPr>
              <a:lnSpc>
                <a:spcPct val="90000"/>
              </a:lnSpc>
            </a:pPr>
            <a:r>
              <a:rPr lang="en-US" sz="2200" b="1" dirty="0">
                <a:solidFill>
                  <a:srgbClr val="929497"/>
                </a:solidFill>
              </a:rPr>
              <a:t>    </a:t>
            </a:r>
            <a:r>
              <a:rPr lang="en-US" sz="2000" b="1" dirty="0" smtClean="0">
                <a:solidFill>
                  <a:srgbClr val="929497"/>
                </a:solidFill>
              </a:rPr>
              <a:t>Timeline Overview and Plan</a:t>
            </a:r>
            <a:endParaRPr lang="en-US" sz="2000" b="1" dirty="0">
              <a:solidFill>
                <a:srgbClr val="929497"/>
              </a:solidFill>
            </a:endParaRPr>
          </a:p>
        </p:txBody>
      </p:sp>
      <p:sp>
        <p:nvSpPr>
          <p:cNvPr id="58" name="Text Box 29"/>
          <p:cNvSpPr txBox="1">
            <a:spLocks noChangeArrowheads="1"/>
          </p:cNvSpPr>
          <p:nvPr>
            <p:custDataLst>
              <p:tags r:id="rId2"/>
            </p:custDataLst>
          </p:nvPr>
        </p:nvSpPr>
        <p:spPr bwMode="auto">
          <a:xfrm>
            <a:off x="257117" y="1860804"/>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RRF</a:t>
            </a:r>
            <a:endParaRPr lang="en-US" dirty="0">
              <a:solidFill>
                <a:srgbClr val="FFFFFF"/>
              </a:solidFill>
            </a:endParaRPr>
          </a:p>
        </p:txBody>
      </p:sp>
      <p:sp>
        <p:nvSpPr>
          <p:cNvPr id="59" name="Text Box 29"/>
          <p:cNvSpPr txBox="1">
            <a:spLocks noChangeArrowheads="1"/>
          </p:cNvSpPr>
          <p:nvPr>
            <p:custDataLst>
              <p:tags r:id="rId3"/>
            </p:custDataLst>
          </p:nvPr>
        </p:nvSpPr>
        <p:spPr bwMode="auto">
          <a:xfrm>
            <a:off x="257117" y="2269589"/>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Individual WS</a:t>
            </a:r>
            <a:endParaRPr lang="en-US" dirty="0">
              <a:solidFill>
                <a:srgbClr val="FFFFFF"/>
              </a:solidFill>
            </a:endParaRPr>
          </a:p>
        </p:txBody>
      </p:sp>
      <p:sp>
        <p:nvSpPr>
          <p:cNvPr id="60" name="Text Box 29"/>
          <p:cNvSpPr txBox="1">
            <a:spLocks noChangeArrowheads="1"/>
          </p:cNvSpPr>
          <p:nvPr>
            <p:custDataLst>
              <p:tags r:id="rId4"/>
            </p:custDataLst>
          </p:nvPr>
        </p:nvSpPr>
        <p:spPr bwMode="auto">
          <a:xfrm>
            <a:off x="257117" y="4905733"/>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Dictionary</a:t>
            </a:r>
            <a:endParaRPr lang="en-US" dirty="0">
              <a:solidFill>
                <a:srgbClr val="FFFFFF"/>
              </a:solidFill>
            </a:endParaRPr>
          </a:p>
        </p:txBody>
      </p:sp>
      <p:sp>
        <p:nvSpPr>
          <p:cNvPr id="61" name="Text Box 29"/>
          <p:cNvSpPr txBox="1">
            <a:spLocks noChangeArrowheads="1"/>
          </p:cNvSpPr>
          <p:nvPr>
            <p:custDataLst>
              <p:tags r:id="rId5"/>
            </p:custDataLst>
          </p:nvPr>
        </p:nvSpPr>
        <p:spPr bwMode="auto">
          <a:xfrm>
            <a:off x="251520" y="5333752"/>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Quality</a:t>
            </a:r>
            <a:endParaRPr lang="en-US" dirty="0">
              <a:solidFill>
                <a:srgbClr val="FFFFFF"/>
              </a:solidFill>
            </a:endParaRPr>
          </a:p>
        </p:txBody>
      </p:sp>
      <p:sp>
        <p:nvSpPr>
          <p:cNvPr id="62" name="Rectangle 61">
            <a:hlinkClick r:id="" action="ppaction://noaction"/>
          </p:cNvPr>
          <p:cNvSpPr/>
          <p:nvPr>
            <p:custDataLst>
              <p:tags r:id="rId6"/>
            </p:custDataLst>
          </p:nvPr>
        </p:nvSpPr>
        <p:spPr>
          <a:xfrm>
            <a:off x="1658000" y="2387969"/>
            <a:ext cx="6732000" cy="360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63" name="Rectangle 62">
            <a:hlinkClick r:id="" action="ppaction://noaction"/>
          </p:cNvPr>
          <p:cNvSpPr/>
          <p:nvPr>
            <p:custDataLst>
              <p:tags r:id="rId7"/>
            </p:custDataLst>
          </p:nvPr>
        </p:nvSpPr>
        <p:spPr>
          <a:xfrm>
            <a:off x="1680080" y="5006892"/>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64" name="Rectangle 63">
            <a:hlinkClick r:id="" action="ppaction://noaction"/>
          </p:cNvPr>
          <p:cNvSpPr/>
          <p:nvPr>
            <p:custDataLst>
              <p:tags r:id="rId8"/>
            </p:custDataLst>
          </p:nvPr>
        </p:nvSpPr>
        <p:spPr>
          <a:xfrm>
            <a:off x="1664839" y="5517478"/>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cxnSp>
        <p:nvCxnSpPr>
          <p:cNvPr id="65" name="Straight Connector 64"/>
          <p:cNvCxnSpPr/>
          <p:nvPr>
            <p:custDataLst>
              <p:tags r:id="rId9"/>
            </p:custDataLst>
          </p:nvPr>
        </p:nvCxnSpPr>
        <p:spPr bwMode="auto">
          <a:xfrm>
            <a:off x="1685604" y="1331068"/>
            <a:ext cx="5743352" cy="2140"/>
          </a:xfrm>
          <a:prstGeom prst="line">
            <a:avLst/>
          </a:prstGeom>
          <a:noFill/>
          <a:ln w="19050" cap="flat" cmpd="sng" algn="ctr">
            <a:solidFill>
              <a:srgbClr val="FF0000"/>
            </a:solidFill>
            <a:prstDash val="solid"/>
            <a:round/>
            <a:headEnd type="none" w="med" len="med"/>
            <a:tailEnd type="none" w="med" len="med"/>
          </a:ln>
          <a:effectLst/>
        </p:spPr>
      </p:cxnSp>
      <p:sp>
        <p:nvSpPr>
          <p:cNvPr id="66" name="Rectangle 65"/>
          <p:cNvSpPr/>
          <p:nvPr>
            <p:custDataLst>
              <p:tags r:id="rId10"/>
            </p:custDataLst>
          </p:nvPr>
        </p:nvSpPr>
        <p:spPr bwMode="auto">
          <a:xfrm>
            <a:off x="3040443" y="1285105"/>
            <a:ext cx="535701"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2015</a:t>
            </a:r>
            <a:endParaRPr lang="en-GB" sz="1200" b="1" dirty="0">
              <a:solidFill>
                <a:srgbClr val="FF0000"/>
              </a:solidFill>
            </a:endParaRPr>
          </a:p>
        </p:txBody>
      </p:sp>
      <p:sp>
        <p:nvSpPr>
          <p:cNvPr id="67" name="578 Rectángulo"/>
          <p:cNvSpPr>
            <a:spLocks noChangeArrowheads="1"/>
          </p:cNvSpPr>
          <p:nvPr/>
        </p:nvSpPr>
        <p:spPr bwMode="auto">
          <a:xfrm>
            <a:off x="1704917"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Jan</a:t>
            </a:r>
            <a:endParaRPr lang="en-US" sz="900" b="0" kern="0" dirty="0">
              <a:solidFill>
                <a:srgbClr val="FFFFFF"/>
              </a:solidFill>
              <a:latin typeface="Calibri" panose="020F0502020204030204" pitchFamily="34" charset="0"/>
              <a:cs typeface="Arial"/>
            </a:endParaRPr>
          </a:p>
        </p:txBody>
      </p:sp>
      <p:cxnSp>
        <p:nvCxnSpPr>
          <p:cNvPr id="68" name="Straight Connector 67"/>
          <p:cNvCxnSpPr/>
          <p:nvPr>
            <p:custDataLst>
              <p:tags r:id="rId11"/>
            </p:custDataLst>
          </p:nvPr>
        </p:nvCxnSpPr>
        <p:spPr bwMode="auto">
          <a:xfrm flipV="1">
            <a:off x="7475334" y="1332203"/>
            <a:ext cx="1232203" cy="1136"/>
          </a:xfrm>
          <a:prstGeom prst="line">
            <a:avLst/>
          </a:prstGeom>
          <a:noFill/>
          <a:ln w="19050" cap="flat" cmpd="sng" algn="ctr">
            <a:solidFill>
              <a:srgbClr val="FF0000"/>
            </a:solidFill>
            <a:prstDash val="solid"/>
            <a:round/>
            <a:headEnd type="none" w="med" len="med"/>
            <a:tailEnd type="none" w="med" len="med"/>
          </a:ln>
          <a:effectLst/>
        </p:spPr>
      </p:cxnSp>
      <p:sp>
        <p:nvSpPr>
          <p:cNvPr id="71" name="Rectangle 70">
            <a:hlinkClick r:id="" action="ppaction://noaction"/>
          </p:cNvPr>
          <p:cNvSpPr/>
          <p:nvPr>
            <p:custDataLst>
              <p:tags r:id="rId12"/>
            </p:custDataLst>
          </p:nvPr>
        </p:nvSpPr>
        <p:spPr>
          <a:xfrm>
            <a:off x="1658001" y="1996107"/>
            <a:ext cx="5760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74" name="Diamond 219"/>
          <p:cNvSpPr/>
          <p:nvPr>
            <p:custDataLst>
              <p:tags r:id="rId13"/>
            </p:custDataLst>
          </p:nvPr>
        </p:nvSpPr>
        <p:spPr bwMode="auto">
          <a:xfrm>
            <a:off x="3305117" y="191692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6" name="Text Placeholder 8"/>
          <p:cNvSpPr txBox="1">
            <a:spLocks/>
          </p:cNvSpPr>
          <p:nvPr>
            <p:custDataLst>
              <p:tags r:id="rId14"/>
            </p:custDataLst>
          </p:nvPr>
        </p:nvSpPr>
        <p:spPr bwMode="auto">
          <a:xfrm>
            <a:off x="2649140" y="2101206"/>
            <a:ext cx="1294210" cy="204311"/>
          </a:xfrm>
          <a:prstGeom prst="wedgeRoundRectCallout">
            <a:avLst>
              <a:gd name="adj1" fmla="val -2984"/>
              <a:gd name="adj2" fmla="val -9254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Local Adjustment &amp; Implementation </a:t>
            </a:r>
            <a:r>
              <a:rPr lang="en-US" altLang="es-ES" dirty="0">
                <a:sym typeface="Wingdings" pitchFamily="2" charset="2"/>
              </a:rPr>
              <a:t>of Risk </a:t>
            </a:r>
            <a:r>
              <a:rPr lang="en-US" altLang="es-ES" dirty="0" smtClean="0">
                <a:sym typeface="Wingdings" pitchFamily="2" charset="2"/>
              </a:rPr>
              <a:t>Info. &amp; Data </a:t>
            </a:r>
            <a:r>
              <a:rPr lang="en-US" altLang="es-ES" dirty="0">
                <a:sym typeface="Wingdings" pitchFamily="2" charset="2"/>
              </a:rPr>
              <a:t>Gov. </a:t>
            </a:r>
            <a:r>
              <a:rPr lang="en-US" altLang="es-ES" dirty="0" smtClean="0">
                <a:sym typeface="Wingdings" pitchFamily="2" charset="2"/>
              </a:rPr>
              <a:t>Model</a:t>
            </a:r>
            <a:endParaRPr lang="en-US" altLang="es-ES" dirty="0">
              <a:sym typeface="Wingdings" pitchFamily="2" charset="2"/>
            </a:endParaRPr>
          </a:p>
        </p:txBody>
      </p:sp>
      <p:sp>
        <p:nvSpPr>
          <p:cNvPr id="77" name="Diamond 219"/>
          <p:cNvSpPr/>
          <p:nvPr>
            <p:custDataLst>
              <p:tags r:id="rId15"/>
            </p:custDataLst>
          </p:nvPr>
        </p:nvSpPr>
        <p:spPr bwMode="auto">
          <a:xfrm>
            <a:off x="4816180" y="191692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8" name="Text Placeholder 8"/>
          <p:cNvSpPr txBox="1">
            <a:spLocks/>
          </p:cNvSpPr>
          <p:nvPr>
            <p:custDataLst>
              <p:tags r:id="rId16"/>
            </p:custDataLst>
          </p:nvPr>
        </p:nvSpPr>
        <p:spPr bwMode="auto">
          <a:xfrm>
            <a:off x="2924117" y="5191888"/>
            <a:ext cx="886680"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DQ Governance Local</a:t>
            </a:r>
          </a:p>
          <a:p>
            <a:r>
              <a:rPr lang="en-GB" sz="600" dirty="0" smtClean="0"/>
              <a:t>Implementation</a:t>
            </a:r>
            <a:endParaRPr lang="en-US" sz="600" dirty="0"/>
          </a:p>
        </p:txBody>
      </p:sp>
      <p:sp>
        <p:nvSpPr>
          <p:cNvPr id="79" name="Diamond 219"/>
          <p:cNvSpPr/>
          <p:nvPr>
            <p:custDataLst>
              <p:tags r:id="rId17"/>
            </p:custDataLst>
          </p:nvPr>
        </p:nvSpPr>
        <p:spPr bwMode="auto">
          <a:xfrm>
            <a:off x="3824717" y="543473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83" name="Diamond 219"/>
          <p:cNvSpPr/>
          <p:nvPr>
            <p:custDataLst>
              <p:tags r:id="rId18"/>
            </p:custDataLst>
          </p:nvPr>
        </p:nvSpPr>
        <p:spPr bwMode="auto">
          <a:xfrm>
            <a:off x="5850073" y="544180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86" name="Rectangle 85">
            <a:hlinkClick r:id="" action="ppaction://noaction"/>
          </p:cNvPr>
          <p:cNvSpPr/>
          <p:nvPr>
            <p:custDataLst>
              <p:tags r:id="rId19"/>
            </p:custDataLst>
          </p:nvPr>
        </p:nvSpPr>
        <p:spPr>
          <a:xfrm>
            <a:off x="1658000" y="2732231"/>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7" name="Rectangle 86">
            <a:hlinkClick r:id="" action="ppaction://noaction"/>
          </p:cNvPr>
          <p:cNvSpPr/>
          <p:nvPr>
            <p:custDataLst>
              <p:tags r:id="rId20"/>
            </p:custDataLst>
          </p:nvPr>
        </p:nvSpPr>
        <p:spPr>
          <a:xfrm>
            <a:off x="1657999" y="4163911"/>
            <a:ext cx="6620256"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8" name="Rectangle 87">
            <a:hlinkClick r:id="" action="ppaction://noaction"/>
          </p:cNvPr>
          <p:cNvSpPr/>
          <p:nvPr>
            <p:custDataLst>
              <p:tags r:id="rId21"/>
            </p:custDataLst>
          </p:nvPr>
        </p:nvSpPr>
        <p:spPr>
          <a:xfrm>
            <a:off x="1658001" y="3448359"/>
            <a:ext cx="6620256"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9" name="Text Box 29"/>
          <p:cNvSpPr txBox="1">
            <a:spLocks noChangeArrowheads="1"/>
          </p:cNvSpPr>
          <p:nvPr>
            <p:custDataLst>
              <p:tags r:id="rId22"/>
            </p:custDataLst>
          </p:nvPr>
        </p:nvSpPr>
        <p:spPr bwMode="auto">
          <a:xfrm>
            <a:off x="379735" y="262008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Credit Risk</a:t>
            </a:r>
            <a:endParaRPr lang="en-US" sz="1000" dirty="0">
              <a:solidFill>
                <a:srgbClr val="929497">
                  <a:lumMod val="50000"/>
                </a:srgbClr>
              </a:solidFill>
            </a:endParaRPr>
          </a:p>
        </p:txBody>
      </p:sp>
      <p:sp>
        <p:nvSpPr>
          <p:cNvPr id="90" name="Text Box 29"/>
          <p:cNvSpPr txBox="1">
            <a:spLocks noChangeArrowheads="1"/>
          </p:cNvSpPr>
          <p:nvPr>
            <p:custDataLst>
              <p:tags r:id="rId23"/>
            </p:custDataLst>
          </p:nvPr>
        </p:nvSpPr>
        <p:spPr bwMode="auto">
          <a:xfrm>
            <a:off x="379735" y="2977956"/>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Market Risk</a:t>
            </a:r>
            <a:endParaRPr lang="en-US" sz="1000" dirty="0">
              <a:solidFill>
                <a:srgbClr val="929497">
                  <a:lumMod val="50000"/>
                </a:srgbClr>
              </a:solidFill>
            </a:endParaRPr>
          </a:p>
        </p:txBody>
      </p:sp>
      <p:sp>
        <p:nvSpPr>
          <p:cNvPr id="91" name="Text Box 29"/>
          <p:cNvSpPr txBox="1">
            <a:spLocks noChangeArrowheads="1"/>
          </p:cNvSpPr>
          <p:nvPr>
            <p:custDataLst>
              <p:tags r:id="rId24"/>
            </p:custDataLst>
          </p:nvPr>
        </p:nvSpPr>
        <p:spPr bwMode="auto">
          <a:xfrm>
            <a:off x="379735" y="333582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Operational Risk</a:t>
            </a:r>
            <a:endParaRPr lang="en-US" sz="1000" dirty="0">
              <a:solidFill>
                <a:srgbClr val="929497">
                  <a:lumMod val="50000"/>
                </a:srgbClr>
              </a:solidFill>
            </a:endParaRPr>
          </a:p>
        </p:txBody>
      </p:sp>
      <p:sp>
        <p:nvSpPr>
          <p:cNvPr id="92" name="Text Box 29"/>
          <p:cNvSpPr txBox="1">
            <a:spLocks noChangeArrowheads="1"/>
          </p:cNvSpPr>
          <p:nvPr>
            <p:custDataLst>
              <p:tags r:id="rId25"/>
            </p:custDataLst>
          </p:nvPr>
        </p:nvSpPr>
        <p:spPr bwMode="auto">
          <a:xfrm>
            <a:off x="379735" y="3693700"/>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ALM</a:t>
            </a:r>
            <a:endParaRPr lang="en-US" sz="1000" dirty="0">
              <a:solidFill>
                <a:srgbClr val="929497">
                  <a:lumMod val="50000"/>
                </a:srgbClr>
              </a:solidFill>
            </a:endParaRPr>
          </a:p>
        </p:txBody>
      </p:sp>
      <p:sp>
        <p:nvSpPr>
          <p:cNvPr id="93" name="Text Box 29"/>
          <p:cNvSpPr txBox="1">
            <a:spLocks noChangeArrowheads="1"/>
          </p:cNvSpPr>
          <p:nvPr>
            <p:custDataLst>
              <p:tags r:id="rId26"/>
            </p:custDataLst>
          </p:nvPr>
        </p:nvSpPr>
        <p:spPr bwMode="auto">
          <a:xfrm>
            <a:off x="379735" y="4457745"/>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AML / Conduct</a:t>
            </a:r>
            <a:endParaRPr lang="en-US" sz="1000" dirty="0">
              <a:solidFill>
                <a:srgbClr val="929497">
                  <a:lumMod val="50000"/>
                </a:srgbClr>
              </a:solidFill>
            </a:endParaRPr>
          </a:p>
        </p:txBody>
      </p:sp>
      <p:sp>
        <p:nvSpPr>
          <p:cNvPr id="94" name="Text Box 29"/>
          <p:cNvSpPr txBox="1">
            <a:spLocks noChangeArrowheads="1"/>
          </p:cNvSpPr>
          <p:nvPr>
            <p:custDataLst>
              <p:tags r:id="rId27"/>
            </p:custDataLst>
          </p:nvPr>
        </p:nvSpPr>
        <p:spPr bwMode="auto">
          <a:xfrm>
            <a:off x="379735" y="406976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Finance</a:t>
            </a:r>
            <a:endParaRPr lang="en-US" sz="1000" dirty="0">
              <a:solidFill>
                <a:srgbClr val="929497">
                  <a:lumMod val="50000"/>
                </a:srgbClr>
              </a:solidFill>
            </a:endParaRPr>
          </a:p>
        </p:txBody>
      </p:sp>
      <p:sp>
        <p:nvSpPr>
          <p:cNvPr id="95" name="Rectangle 94">
            <a:hlinkClick r:id="" action="ppaction://noaction"/>
          </p:cNvPr>
          <p:cNvSpPr/>
          <p:nvPr>
            <p:custDataLst>
              <p:tags r:id="rId28"/>
            </p:custDataLst>
          </p:nvPr>
        </p:nvSpPr>
        <p:spPr>
          <a:xfrm flipV="1">
            <a:off x="1658001" y="3090005"/>
            <a:ext cx="6624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6" name="Rectangle 95">
            <a:hlinkClick r:id="" action="ppaction://noaction"/>
          </p:cNvPr>
          <p:cNvSpPr/>
          <p:nvPr>
            <p:custDataLst>
              <p:tags r:id="rId29"/>
            </p:custDataLst>
          </p:nvPr>
        </p:nvSpPr>
        <p:spPr>
          <a:xfrm flipV="1">
            <a:off x="1658001" y="3806133"/>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7" name="Rectangle 96">
            <a:hlinkClick r:id="" action="ppaction://noaction"/>
          </p:cNvPr>
          <p:cNvSpPr/>
          <p:nvPr>
            <p:custDataLst>
              <p:tags r:id="rId30"/>
            </p:custDataLst>
          </p:nvPr>
        </p:nvSpPr>
        <p:spPr>
          <a:xfrm>
            <a:off x="1658001" y="4521687"/>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8" name="578 Rectángulo"/>
          <p:cNvSpPr>
            <a:spLocks noChangeArrowheads="1"/>
          </p:cNvSpPr>
          <p:nvPr/>
        </p:nvSpPr>
        <p:spPr bwMode="auto">
          <a:xfrm>
            <a:off x="2185563"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Feb</a:t>
            </a:r>
            <a:endParaRPr lang="en-US" sz="900" b="0" kern="0" dirty="0">
              <a:solidFill>
                <a:srgbClr val="FFFFFF"/>
              </a:solidFill>
              <a:latin typeface="Calibri" panose="020F0502020204030204" pitchFamily="34" charset="0"/>
              <a:cs typeface="Arial"/>
            </a:endParaRPr>
          </a:p>
        </p:txBody>
      </p:sp>
      <p:sp>
        <p:nvSpPr>
          <p:cNvPr id="99" name="578 Rectángulo"/>
          <p:cNvSpPr>
            <a:spLocks noChangeArrowheads="1"/>
          </p:cNvSpPr>
          <p:nvPr/>
        </p:nvSpPr>
        <p:spPr bwMode="auto">
          <a:xfrm>
            <a:off x="2666209"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Mar</a:t>
            </a:r>
            <a:endParaRPr lang="en-US" sz="900" b="0" kern="0" dirty="0">
              <a:solidFill>
                <a:srgbClr val="FFFFFF"/>
              </a:solidFill>
              <a:latin typeface="Calibri" panose="020F0502020204030204" pitchFamily="34" charset="0"/>
              <a:cs typeface="Arial"/>
            </a:endParaRPr>
          </a:p>
        </p:txBody>
      </p:sp>
      <p:sp>
        <p:nvSpPr>
          <p:cNvPr id="100" name="578 Rectángulo"/>
          <p:cNvSpPr>
            <a:spLocks noChangeArrowheads="1"/>
          </p:cNvSpPr>
          <p:nvPr/>
        </p:nvSpPr>
        <p:spPr bwMode="auto">
          <a:xfrm>
            <a:off x="3146855"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Apr</a:t>
            </a:r>
            <a:endParaRPr lang="en-US" sz="900" b="0" kern="0" dirty="0">
              <a:solidFill>
                <a:srgbClr val="FFFFFF"/>
              </a:solidFill>
              <a:latin typeface="Calibri" panose="020F0502020204030204" pitchFamily="34" charset="0"/>
              <a:cs typeface="Arial"/>
            </a:endParaRPr>
          </a:p>
        </p:txBody>
      </p:sp>
      <p:sp>
        <p:nvSpPr>
          <p:cNvPr id="101" name="578 Rectángulo"/>
          <p:cNvSpPr>
            <a:spLocks noChangeArrowheads="1"/>
          </p:cNvSpPr>
          <p:nvPr/>
        </p:nvSpPr>
        <p:spPr bwMode="auto">
          <a:xfrm>
            <a:off x="3627501"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May</a:t>
            </a:r>
            <a:endParaRPr lang="en-US" sz="900" b="0" kern="0" dirty="0">
              <a:solidFill>
                <a:srgbClr val="FFFFFF"/>
              </a:solidFill>
              <a:latin typeface="Calibri" panose="020F0502020204030204" pitchFamily="34" charset="0"/>
              <a:cs typeface="Arial"/>
            </a:endParaRPr>
          </a:p>
        </p:txBody>
      </p:sp>
      <p:sp>
        <p:nvSpPr>
          <p:cNvPr id="102" name="578 Rectángulo"/>
          <p:cNvSpPr>
            <a:spLocks noChangeArrowheads="1"/>
          </p:cNvSpPr>
          <p:nvPr/>
        </p:nvSpPr>
        <p:spPr bwMode="auto">
          <a:xfrm>
            <a:off x="4108147"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Jun</a:t>
            </a:r>
            <a:endParaRPr lang="en-US" sz="900" b="0" kern="0" dirty="0">
              <a:solidFill>
                <a:srgbClr val="FFFFFF"/>
              </a:solidFill>
              <a:latin typeface="Calibri" panose="020F0502020204030204" pitchFamily="34" charset="0"/>
              <a:cs typeface="Arial"/>
            </a:endParaRPr>
          </a:p>
        </p:txBody>
      </p:sp>
      <p:sp>
        <p:nvSpPr>
          <p:cNvPr id="103" name="578 Rectángulo"/>
          <p:cNvSpPr>
            <a:spLocks noChangeArrowheads="1"/>
          </p:cNvSpPr>
          <p:nvPr/>
        </p:nvSpPr>
        <p:spPr bwMode="auto">
          <a:xfrm>
            <a:off x="4588793"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Jul</a:t>
            </a:r>
            <a:endParaRPr lang="en-US" sz="900" b="0" kern="0" dirty="0">
              <a:solidFill>
                <a:srgbClr val="FFFFFF"/>
              </a:solidFill>
              <a:latin typeface="Calibri" panose="020F0502020204030204" pitchFamily="34" charset="0"/>
              <a:cs typeface="Arial"/>
            </a:endParaRPr>
          </a:p>
        </p:txBody>
      </p:sp>
      <p:sp>
        <p:nvSpPr>
          <p:cNvPr id="104" name="578 Rectángulo"/>
          <p:cNvSpPr>
            <a:spLocks noChangeArrowheads="1"/>
          </p:cNvSpPr>
          <p:nvPr/>
        </p:nvSpPr>
        <p:spPr bwMode="auto">
          <a:xfrm>
            <a:off x="5069439"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Aug</a:t>
            </a:r>
            <a:endParaRPr lang="en-US" sz="900" b="0" kern="0" dirty="0">
              <a:solidFill>
                <a:srgbClr val="FFFFFF"/>
              </a:solidFill>
              <a:latin typeface="Calibri" panose="020F0502020204030204" pitchFamily="34" charset="0"/>
              <a:cs typeface="Arial"/>
            </a:endParaRPr>
          </a:p>
        </p:txBody>
      </p:sp>
      <p:sp>
        <p:nvSpPr>
          <p:cNvPr id="105" name="578 Rectángulo"/>
          <p:cNvSpPr>
            <a:spLocks noChangeArrowheads="1"/>
          </p:cNvSpPr>
          <p:nvPr/>
        </p:nvSpPr>
        <p:spPr bwMode="auto">
          <a:xfrm>
            <a:off x="5550085" y="14188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Sep</a:t>
            </a:r>
            <a:endParaRPr lang="en-US" sz="900" b="0" kern="0" dirty="0">
              <a:solidFill>
                <a:srgbClr val="FFFFFF"/>
              </a:solidFill>
              <a:latin typeface="Calibri" panose="020F0502020204030204" pitchFamily="34" charset="0"/>
              <a:cs typeface="Arial"/>
            </a:endParaRPr>
          </a:p>
        </p:txBody>
      </p:sp>
      <p:sp>
        <p:nvSpPr>
          <p:cNvPr id="106" name="578 Rectángulo"/>
          <p:cNvSpPr>
            <a:spLocks noChangeArrowheads="1"/>
          </p:cNvSpPr>
          <p:nvPr/>
        </p:nvSpPr>
        <p:spPr bwMode="auto">
          <a:xfrm>
            <a:off x="6030731" y="14216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Oct</a:t>
            </a:r>
            <a:endParaRPr lang="en-US" sz="900" b="0" kern="0" dirty="0">
              <a:solidFill>
                <a:srgbClr val="FFFFFF"/>
              </a:solidFill>
              <a:latin typeface="Calibri" panose="020F0502020204030204" pitchFamily="34" charset="0"/>
              <a:cs typeface="Arial"/>
            </a:endParaRPr>
          </a:p>
        </p:txBody>
      </p:sp>
      <p:sp>
        <p:nvSpPr>
          <p:cNvPr id="107" name="578 Rectángulo"/>
          <p:cNvSpPr>
            <a:spLocks noChangeArrowheads="1"/>
          </p:cNvSpPr>
          <p:nvPr/>
        </p:nvSpPr>
        <p:spPr bwMode="auto">
          <a:xfrm>
            <a:off x="6511377" y="14216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Nov</a:t>
            </a:r>
            <a:endParaRPr lang="en-US" sz="900" b="0" kern="0" dirty="0">
              <a:solidFill>
                <a:srgbClr val="FFFFFF"/>
              </a:solidFill>
              <a:latin typeface="Calibri" panose="020F0502020204030204" pitchFamily="34" charset="0"/>
              <a:cs typeface="Arial"/>
            </a:endParaRPr>
          </a:p>
        </p:txBody>
      </p:sp>
      <p:sp>
        <p:nvSpPr>
          <p:cNvPr id="108" name="578 Rectángulo"/>
          <p:cNvSpPr>
            <a:spLocks noChangeArrowheads="1"/>
          </p:cNvSpPr>
          <p:nvPr/>
        </p:nvSpPr>
        <p:spPr bwMode="auto">
          <a:xfrm>
            <a:off x="6992023" y="14216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Dec</a:t>
            </a:r>
            <a:endParaRPr lang="en-US" sz="900" b="0" kern="0" dirty="0">
              <a:solidFill>
                <a:srgbClr val="FFFFFF"/>
              </a:solidFill>
              <a:latin typeface="Calibri" panose="020F0502020204030204" pitchFamily="34" charset="0"/>
              <a:cs typeface="Arial"/>
            </a:endParaRPr>
          </a:p>
        </p:txBody>
      </p:sp>
      <p:sp>
        <p:nvSpPr>
          <p:cNvPr id="109" name="578 Rectángulo"/>
          <p:cNvSpPr>
            <a:spLocks noChangeArrowheads="1"/>
          </p:cNvSpPr>
          <p:nvPr/>
        </p:nvSpPr>
        <p:spPr bwMode="auto">
          <a:xfrm>
            <a:off x="7472669" y="14216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Q1</a:t>
            </a:r>
            <a:endParaRPr lang="en-US" sz="900" b="0" kern="0" dirty="0">
              <a:solidFill>
                <a:srgbClr val="FFFFFF"/>
              </a:solidFill>
              <a:latin typeface="Calibri" panose="020F0502020204030204" pitchFamily="34" charset="0"/>
              <a:cs typeface="Arial"/>
            </a:endParaRPr>
          </a:p>
        </p:txBody>
      </p:sp>
      <p:sp>
        <p:nvSpPr>
          <p:cNvPr id="110" name="578 Rectángulo"/>
          <p:cNvSpPr>
            <a:spLocks noChangeArrowheads="1"/>
          </p:cNvSpPr>
          <p:nvPr/>
        </p:nvSpPr>
        <p:spPr bwMode="auto">
          <a:xfrm>
            <a:off x="7953317" y="14216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Q2</a:t>
            </a:r>
          </a:p>
        </p:txBody>
      </p:sp>
      <p:sp>
        <p:nvSpPr>
          <p:cNvPr id="111" name="Rectangle 110"/>
          <p:cNvSpPr/>
          <p:nvPr>
            <p:custDataLst>
              <p:tags r:id="rId31"/>
            </p:custDataLst>
          </p:nvPr>
        </p:nvSpPr>
        <p:spPr bwMode="auto">
          <a:xfrm>
            <a:off x="7748274" y="1255308"/>
            <a:ext cx="586043"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2016</a:t>
            </a:r>
            <a:endParaRPr lang="en-GB" sz="1200" b="1" dirty="0">
              <a:solidFill>
                <a:srgbClr val="FF0000"/>
              </a:solidFill>
            </a:endParaRPr>
          </a:p>
        </p:txBody>
      </p:sp>
      <p:sp>
        <p:nvSpPr>
          <p:cNvPr id="113" name="Diamond 219"/>
          <p:cNvSpPr/>
          <p:nvPr>
            <p:custDataLst>
              <p:tags r:id="rId32"/>
            </p:custDataLst>
          </p:nvPr>
        </p:nvSpPr>
        <p:spPr bwMode="auto">
          <a:xfrm>
            <a:off x="6284222" y="264506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4" name="Text Placeholder 8"/>
          <p:cNvSpPr txBox="1">
            <a:spLocks/>
          </p:cNvSpPr>
          <p:nvPr>
            <p:custDataLst>
              <p:tags r:id="rId33"/>
            </p:custDataLst>
          </p:nvPr>
        </p:nvSpPr>
        <p:spPr bwMode="auto">
          <a:xfrm>
            <a:off x="5292640" y="2502256"/>
            <a:ext cx="823068" cy="204311"/>
          </a:xfrm>
          <a:prstGeom prst="wedgeRoundRectCallout">
            <a:avLst>
              <a:gd name="adj1" fmla="val 74567"/>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a:t>
            </a:r>
            <a:r>
              <a:rPr lang="en-US" altLang="es-ES" dirty="0" err="1">
                <a:sym typeface="Wingdings" pitchFamily="2" charset="2"/>
              </a:rPr>
              <a:t>Cargarisk</a:t>
            </a:r>
            <a:r>
              <a:rPr lang="en-US" altLang="es-ES" dirty="0" smtClean="0">
                <a:sym typeface="Wingdings" pitchFamily="2" charset="2"/>
              </a:rPr>
              <a:t>) SIS</a:t>
            </a:r>
            <a:endParaRPr lang="en-US" altLang="es-ES" dirty="0">
              <a:sym typeface="Wingdings" pitchFamily="2" charset="2"/>
            </a:endParaRPr>
          </a:p>
        </p:txBody>
      </p:sp>
      <p:sp>
        <p:nvSpPr>
          <p:cNvPr id="115" name="Diamond 219"/>
          <p:cNvSpPr/>
          <p:nvPr>
            <p:custDataLst>
              <p:tags r:id="rId34"/>
            </p:custDataLst>
          </p:nvPr>
        </p:nvSpPr>
        <p:spPr bwMode="auto">
          <a:xfrm>
            <a:off x="6293248"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6" name="Text Placeholder 8"/>
          <p:cNvSpPr txBox="1">
            <a:spLocks/>
          </p:cNvSpPr>
          <p:nvPr>
            <p:custDataLst>
              <p:tags r:id="rId35"/>
            </p:custDataLst>
          </p:nvPr>
        </p:nvSpPr>
        <p:spPr bwMode="auto">
          <a:xfrm>
            <a:off x="5258673" y="2851061"/>
            <a:ext cx="950725" cy="204311"/>
          </a:xfrm>
          <a:prstGeom prst="wedgeRoundRectCallout">
            <a:avLst>
              <a:gd name="adj1" fmla="val 57910"/>
              <a:gd name="adj2" fmla="val 4783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a:t>
            </a:r>
            <a:r>
              <a:rPr lang="en-US" altLang="es-ES" dirty="0" err="1" smtClean="0">
                <a:sym typeface="Wingdings" pitchFamily="2" charset="2"/>
              </a:rPr>
              <a:t>Cristine</a:t>
            </a:r>
            <a:r>
              <a:rPr lang="en-US" altLang="es-ES" dirty="0" smtClean="0">
                <a:sym typeface="Wingdings" pitchFamily="2" charset="2"/>
              </a:rPr>
              <a:t>) NY/SIS</a:t>
            </a:r>
          </a:p>
        </p:txBody>
      </p:sp>
      <p:sp>
        <p:nvSpPr>
          <p:cNvPr id="117" name="Text Placeholder 8"/>
          <p:cNvSpPr txBox="1">
            <a:spLocks/>
          </p:cNvSpPr>
          <p:nvPr>
            <p:custDataLst>
              <p:tags r:id="rId36"/>
            </p:custDataLst>
          </p:nvPr>
        </p:nvSpPr>
        <p:spPr bwMode="auto">
          <a:xfrm>
            <a:off x="8023247" y="2889161"/>
            <a:ext cx="725217" cy="102156"/>
          </a:xfrm>
          <a:prstGeom prst="wedgeRoundRectCallout">
            <a:avLst>
              <a:gd name="adj1" fmla="val -50240"/>
              <a:gd name="adj2" fmla="val 15475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Deployment SIS</a:t>
            </a:r>
          </a:p>
        </p:txBody>
      </p:sp>
      <p:sp>
        <p:nvSpPr>
          <p:cNvPr id="118" name="Diamond 219"/>
          <p:cNvSpPr/>
          <p:nvPr>
            <p:custDataLst>
              <p:tags r:id="rId37"/>
            </p:custDataLst>
          </p:nvPr>
        </p:nvSpPr>
        <p:spPr bwMode="auto">
          <a:xfrm>
            <a:off x="7939517"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9" name="Diamond 219"/>
          <p:cNvSpPr/>
          <p:nvPr>
            <p:custDataLst>
              <p:tags r:id="rId38"/>
            </p:custDataLst>
          </p:nvPr>
        </p:nvSpPr>
        <p:spPr bwMode="auto">
          <a:xfrm>
            <a:off x="3100817"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0" name="Text Placeholder 8"/>
          <p:cNvSpPr txBox="1">
            <a:spLocks/>
          </p:cNvSpPr>
          <p:nvPr>
            <p:custDataLst>
              <p:tags r:id="rId39"/>
            </p:custDataLst>
          </p:nvPr>
        </p:nvSpPr>
        <p:spPr bwMode="auto">
          <a:xfrm>
            <a:off x="2219092" y="2838084"/>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Formalization SIS</a:t>
            </a:r>
          </a:p>
        </p:txBody>
      </p:sp>
      <p:sp>
        <p:nvSpPr>
          <p:cNvPr id="121" name="Text Placeholder 8"/>
          <p:cNvSpPr txBox="1">
            <a:spLocks/>
          </p:cNvSpPr>
          <p:nvPr>
            <p:custDataLst>
              <p:tags r:id="rId40"/>
            </p:custDataLst>
          </p:nvPr>
        </p:nvSpPr>
        <p:spPr bwMode="auto">
          <a:xfrm>
            <a:off x="2247455" y="3193961"/>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(San SIRO)</a:t>
            </a:r>
          </a:p>
        </p:txBody>
      </p:sp>
      <p:sp>
        <p:nvSpPr>
          <p:cNvPr id="122" name="Diamond 219"/>
          <p:cNvSpPr/>
          <p:nvPr>
            <p:custDataLst>
              <p:tags r:id="rId41"/>
            </p:custDataLst>
          </p:nvPr>
        </p:nvSpPr>
        <p:spPr bwMode="auto">
          <a:xfrm>
            <a:off x="3138917" y="3365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3" name="Text Placeholder 8"/>
          <p:cNvSpPr txBox="1">
            <a:spLocks/>
          </p:cNvSpPr>
          <p:nvPr>
            <p:custDataLst>
              <p:tags r:id="rId42"/>
            </p:custDataLst>
          </p:nvPr>
        </p:nvSpPr>
        <p:spPr bwMode="auto">
          <a:xfrm>
            <a:off x="6513000" y="3193961"/>
            <a:ext cx="878706" cy="204311"/>
          </a:xfrm>
          <a:prstGeom prst="wedgeRoundRectCallout">
            <a:avLst>
              <a:gd name="adj1" fmla="val -67499"/>
              <a:gd name="adj2" fmla="val 5778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metrics</a:t>
            </a:r>
            <a:r>
              <a:rPr lang="en-US" altLang="es-ES" baseline="30000" dirty="0">
                <a:sym typeface="Wingdings" pitchFamily="2" charset="2"/>
              </a:rPr>
              <a:t>2</a:t>
            </a:r>
            <a:r>
              <a:rPr lang="en-US" altLang="es-ES" dirty="0">
                <a:sym typeface="Wingdings" pitchFamily="2" charset="2"/>
              </a:rPr>
              <a:t> (feed to San SIRO)</a:t>
            </a:r>
          </a:p>
        </p:txBody>
      </p:sp>
      <p:sp>
        <p:nvSpPr>
          <p:cNvPr id="124" name="Diamond 219"/>
          <p:cNvSpPr/>
          <p:nvPr>
            <p:custDataLst>
              <p:tags r:id="rId43"/>
            </p:custDataLst>
          </p:nvPr>
        </p:nvSpPr>
        <p:spPr bwMode="auto">
          <a:xfrm>
            <a:off x="6295003" y="3365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5" name="Diamond 219"/>
          <p:cNvSpPr/>
          <p:nvPr>
            <p:custDataLst>
              <p:tags r:id="rId44"/>
            </p:custDataLst>
          </p:nvPr>
        </p:nvSpPr>
        <p:spPr bwMode="auto">
          <a:xfrm>
            <a:off x="6289820" y="373870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6" name="Text Placeholder 8"/>
          <p:cNvSpPr txBox="1">
            <a:spLocks/>
          </p:cNvSpPr>
          <p:nvPr>
            <p:custDataLst>
              <p:tags r:id="rId45"/>
            </p:custDataLst>
          </p:nvPr>
        </p:nvSpPr>
        <p:spPr bwMode="auto">
          <a:xfrm>
            <a:off x="5292640" y="3566145"/>
            <a:ext cx="885751" cy="204311"/>
          </a:xfrm>
          <a:prstGeom prst="wedgeRoundRectCallout">
            <a:avLst>
              <a:gd name="adj1" fmla="val 64561"/>
              <a:gd name="adj2" fmla="val 4193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(feed </a:t>
            </a:r>
            <a:r>
              <a:rPr lang="en-US" altLang="es-ES" dirty="0">
                <a:sym typeface="Wingdings" pitchFamily="2" charset="2"/>
              </a:rPr>
              <a:t>to </a:t>
            </a:r>
            <a:r>
              <a:rPr lang="en-US" altLang="es-ES" dirty="0" err="1">
                <a:sym typeface="Wingdings" pitchFamily="2" charset="2"/>
              </a:rPr>
              <a:t>Cristine</a:t>
            </a:r>
            <a:r>
              <a:rPr lang="en-US" altLang="es-ES" dirty="0">
                <a:sym typeface="Wingdings" pitchFamily="2" charset="2"/>
              </a:rPr>
              <a:t>)</a:t>
            </a:r>
          </a:p>
        </p:txBody>
      </p:sp>
      <p:sp>
        <p:nvSpPr>
          <p:cNvPr id="127" name="Text Placeholder 8"/>
          <p:cNvSpPr txBox="1">
            <a:spLocks/>
          </p:cNvSpPr>
          <p:nvPr>
            <p:custDataLst>
              <p:tags r:id="rId46"/>
            </p:custDataLst>
          </p:nvPr>
        </p:nvSpPr>
        <p:spPr bwMode="auto">
          <a:xfrm>
            <a:off x="7837700" y="3537719"/>
            <a:ext cx="725217" cy="306467"/>
          </a:xfrm>
          <a:prstGeom prst="wedgeRoundRectCallout">
            <a:avLst>
              <a:gd name="adj1" fmla="val -85838"/>
              <a:gd name="adj2" fmla="val 4257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SHUSA DWH ALM Implementation (</a:t>
            </a:r>
            <a:r>
              <a:rPr lang="en-US" altLang="es-ES" dirty="0" smtClean="0">
                <a:sym typeface="Wingdings" pitchFamily="2" charset="2"/>
              </a:rPr>
              <a:t>TBD)</a:t>
            </a:r>
            <a:endParaRPr lang="en-US" altLang="es-ES" dirty="0">
              <a:sym typeface="Wingdings" pitchFamily="2" charset="2"/>
            </a:endParaRPr>
          </a:p>
        </p:txBody>
      </p:sp>
      <p:sp>
        <p:nvSpPr>
          <p:cNvPr id="128" name="Diamond 219"/>
          <p:cNvSpPr/>
          <p:nvPr>
            <p:custDataLst>
              <p:tags r:id="rId47"/>
            </p:custDataLst>
          </p:nvPr>
        </p:nvSpPr>
        <p:spPr bwMode="auto">
          <a:xfrm>
            <a:off x="3062717" y="406292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9" name="Diamond 219"/>
          <p:cNvSpPr/>
          <p:nvPr>
            <p:custDataLst>
              <p:tags r:id="rId48"/>
            </p:custDataLst>
          </p:nvPr>
        </p:nvSpPr>
        <p:spPr bwMode="auto">
          <a:xfrm>
            <a:off x="5043917" y="406292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1" name="Text Placeholder 8"/>
          <p:cNvSpPr txBox="1">
            <a:spLocks/>
          </p:cNvSpPr>
          <p:nvPr>
            <p:custDataLst>
              <p:tags r:id="rId49"/>
            </p:custDataLst>
          </p:nvPr>
        </p:nvSpPr>
        <p:spPr bwMode="auto">
          <a:xfrm>
            <a:off x="1933517" y="3877619"/>
            <a:ext cx="970389" cy="306467"/>
          </a:xfrm>
          <a:prstGeom prst="wedgeRoundRectCallout">
            <a:avLst>
              <a:gd name="adj1" fmla="val 70797"/>
              <a:gd name="adj2" fmla="val 2152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Equation formalization as GS  NY. Certification ADP as GS SIS</a:t>
            </a:r>
          </a:p>
        </p:txBody>
      </p:sp>
      <p:sp>
        <p:nvSpPr>
          <p:cNvPr id="132" name="Text Placeholder 8"/>
          <p:cNvSpPr txBox="1">
            <a:spLocks/>
          </p:cNvSpPr>
          <p:nvPr>
            <p:custDataLst>
              <p:tags r:id="rId50"/>
            </p:custDataLst>
          </p:nvPr>
        </p:nvSpPr>
        <p:spPr bwMode="auto">
          <a:xfrm>
            <a:off x="4275547" y="3909691"/>
            <a:ext cx="725217" cy="204311"/>
          </a:xfrm>
          <a:prstGeom prst="wedgeRoundRectCallout">
            <a:avLst>
              <a:gd name="adj1" fmla="val 53256"/>
              <a:gd name="adj2" fmla="val 7270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Adequation NY/SIS</a:t>
            </a:r>
          </a:p>
        </p:txBody>
      </p:sp>
      <p:sp>
        <p:nvSpPr>
          <p:cNvPr id="137" name="Diamond 219"/>
          <p:cNvSpPr/>
          <p:nvPr>
            <p:custDataLst>
              <p:tags r:id="rId51"/>
            </p:custDataLst>
          </p:nvPr>
        </p:nvSpPr>
        <p:spPr bwMode="auto">
          <a:xfrm>
            <a:off x="6293248" y="444441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1" name="Text Placeholder 8"/>
          <p:cNvSpPr txBox="1">
            <a:spLocks/>
          </p:cNvSpPr>
          <p:nvPr>
            <p:custDataLst>
              <p:tags r:id="rId52"/>
            </p:custDataLst>
          </p:nvPr>
        </p:nvSpPr>
        <p:spPr bwMode="auto">
          <a:xfrm>
            <a:off x="5155592" y="5231596"/>
            <a:ext cx="703358" cy="204311"/>
          </a:xfrm>
          <a:prstGeom prst="wedgeRoundRectCallout">
            <a:avLst>
              <a:gd name="adj1" fmla="val 47498"/>
              <a:gd name="adj2" fmla="val 7638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KPIs scorecard implemented</a:t>
            </a:r>
            <a:endParaRPr lang="en-US" sz="600" dirty="0"/>
          </a:p>
        </p:txBody>
      </p:sp>
      <p:sp>
        <p:nvSpPr>
          <p:cNvPr id="143" name="Diamond 219"/>
          <p:cNvSpPr/>
          <p:nvPr>
            <p:custDataLst>
              <p:tags r:id="rId53"/>
            </p:custDataLst>
          </p:nvPr>
        </p:nvSpPr>
        <p:spPr bwMode="auto">
          <a:xfrm>
            <a:off x="3138917" y="444441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7" name="Rectangle 146">
            <a:hlinkClick r:id="" action="ppaction://noaction"/>
          </p:cNvPr>
          <p:cNvSpPr/>
          <p:nvPr>
            <p:custDataLst>
              <p:tags r:id="rId54"/>
            </p:custDataLst>
          </p:nvPr>
        </p:nvSpPr>
        <p:spPr>
          <a:xfrm flipV="1">
            <a:off x="8376961" y="3806133"/>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8" name="Rectangle 147">
            <a:hlinkClick r:id="" action="ppaction://noaction"/>
          </p:cNvPr>
          <p:cNvSpPr/>
          <p:nvPr>
            <p:custDataLst>
              <p:tags r:id="rId55"/>
            </p:custDataLst>
          </p:nvPr>
        </p:nvSpPr>
        <p:spPr>
          <a:xfrm flipV="1">
            <a:off x="8529361" y="3806133"/>
            <a:ext cx="45719" cy="76574"/>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54" name="Rectangle 153">
            <a:hlinkClick r:id="" action="ppaction://noaction"/>
          </p:cNvPr>
          <p:cNvSpPr/>
          <p:nvPr>
            <p:custDataLst>
              <p:tags r:id="rId56"/>
            </p:custDataLst>
          </p:nvPr>
        </p:nvSpPr>
        <p:spPr>
          <a:xfrm flipV="1">
            <a:off x="8380472" y="452168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55" name="Rectangle 154">
            <a:hlinkClick r:id="" action="ppaction://noaction"/>
          </p:cNvPr>
          <p:cNvSpPr/>
          <p:nvPr>
            <p:custDataLst>
              <p:tags r:id="rId57"/>
            </p:custDataLst>
          </p:nvPr>
        </p:nvSpPr>
        <p:spPr>
          <a:xfrm flipV="1">
            <a:off x="8532872" y="452168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57" name="Diamond 219"/>
          <p:cNvSpPr/>
          <p:nvPr>
            <p:custDataLst>
              <p:tags r:id="rId58"/>
            </p:custDataLst>
          </p:nvPr>
        </p:nvSpPr>
        <p:spPr bwMode="auto">
          <a:xfrm>
            <a:off x="2800766" y="191692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58" name="Text Placeholder 8"/>
          <p:cNvSpPr txBox="1">
            <a:spLocks/>
          </p:cNvSpPr>
          <p:nvPr>
            <p:custDataLst>
              <p:tags r:id="rId59"/>
            </p:custDataLst>
          </p:nvPr>
        </p:nvSpPr>
        <p:spPr bwMode="auto">
          <a:xfrm>
            <a:off x="2010596" y="1746161"/>
            <a:ext cx="725217" cy="204311"/>
          </a:xfrm>
          <a:prstGeom prst="wedgeRoundRectCallout">
            <a:avLst>
              <a:gd name="adj1" fmla="val 62713"/>
              <a:gd name="adj2" fmla="val 7269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Receive Target Operating model</a:t>
            </a:r>
          </a:p>
        </p:txBody>
      </p:sp>
      <p:sp>
        <p:nvSpPr>
          <p:cNvPr id="161" name="Text Placeholder 8"/>
          <p:cNvSpPr txBox="1">
            <a:spLocks/>
          </p:cNvSpPr>
          <p:nvPr>
            <p:custDataLst>
              <p:tags r:id="rId60"/>
            </p:custDataLst>
          </p:nvPr>
        </p:nvSpPr>
        <p:spPr bwMode="auto">
          <a:xfrm>
            <a:off x="7312401" y="2502256"/>
            <a:ext cx="1402916" cy="204311"/>
          </a:xfrm>
          <a:prstGeom prst="wedgeRoundRectCallout">
            <a:avLst>
              <a:gd name="adj1" fmla="val -72988"/>
              <a:gd name="adj2" fmla="val 5902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Corporate (</a:t>
            </a:r>
            <a:r>
              <a:rPr lang="en-US" altLang="es-ES" dirty="0" err="1" smtClean="0">
                <a:sym typeface="Wingdings" pitchFamily="2" charset="2"/>
              </a:rPr>
              <a:t>Sp</a:t>
            </a:r>
            <a:r>
              <a:rPr lang="en-US" altLang="es-ES" dirty="0" smtClean="0">
                <a:sym typeface="Wingdings" pitchFamily="2" charset="2"/>
              </a:rPr>
              <a:t>) CRDWH</a:t>
            </a:r>
          </a:p>
          <a:p>
            <a:pPr algn="ctr"/>
            <a:r>
              <a:rPr lang="en-US" altLang="es-ES" dirty="0" smtClean="0">
                <a:sym typeface="Wingdings" pitchFamily="2" charset="2"/>
              </a:rPr>
              <a:t>Credit Hub Implementation</a:t>
            </a:r>
          </a:p>
        </p:txBody>
      </p:sp>
      <p:sp>
        <p:nvSpPr>
          <p:cNvPr id="162" name="Rectangle 161">
            <a:hlinkClick r:id="" action="ppaction://noaction"/>
          </p:cNvPr>
          <p:cNvSpPr/>
          <p:nvPr>
            <p:custDataLst>
              <p:tags r:id="rId61"/>
            </p:custDataLst>
          </p:nvPr>
        </p:nvSpPr>
        <p:spPr>
          <a:xfrm flipV="1">
            <a:off x="6448176"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3" name="Rectangle 162">
            <a:hlinkClick r:id="" action="ppaction://noaction"/>
          </p:cNvPr>
          <p:cNvSpPr/>
          <p:nvPr>
            <p:custDataLst>
              <p:tags r:id="rId62"/>
            </p:custDataLst>
          </p:nvPr>
        </p:nvSpPr>
        <p:spPr>
          <a:xfrm flipV="1">
            <a:off x="6636882"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4" name="Rectangle 163">
            <a:hlinkClick r:id="" action="ppaction://noaction"/>
          </p:cNvPr>
          <p:cNvSpPr/>
          <p:nvPr>
            <p:custDataLst>
              <p:tags r:id="rId63"/>
            </p:custDataLst>
          </p:nvPr>
        </p:nvSpPr>
        <p:spPr>
          <a:xfrm flipV="1">
            <a:off x="6825588"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5" name="Rectangle 164">
            <a:hlinkClick r:id="" action="ppaction://noaction"/>
          </p:cNvPr>
          <p:cNvSpPr/>
          <p:nvPr>
            <p:custDataLst>
              <p:tags r:id="rId64"/>
            </p:custDataLst>
          </p:nvPr>
        </p:nvSpPr>
        <p:spPr>
          <a:xfrm flipV="1">
            <a:off x="7014294"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6" name="Rectangle 165">
            <a:hlinkClick r:id="" action="ppaction://noaction"/>
          </p:cNvPr>
          <p:cNvSpPr/>
          <p:nvPr>
            <p:custDataLst>
              <p:tags r:id="rId65"/>
            </p:custDataLst>
          </p:nvPr>
        </p:nvSpPr>
        <p:spPr>
          <a:xfrm flipV="1">
            <a:off x="7203000"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7" name="Rectangle 166">
            <a:hlinkClick r:id="" action="ppaction://noaction"/>
          </p:cNvPr>
          <p:cNvSpPr/>
          <p:nvPr>
            <p:custDataLst>
              <p:tags r:id="rId66"/>
            </p:custDataLst>
          </p:nvPr>
        </p:nvSpPr>
        <p:spPr>
          <a:xfrm flipV="1">
            <a:off x="7391706"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8" name="Rectangle 167">
            <a:hlinkClick r:id="" action="ppaction://noaction"/>
          </p:cNvPr>
          <p:cNvSpPr/>
          <p:nvPr>
            <p:custDataLst>
              <p:tags r:id="rId67"/>
            </p:custDataLst>
          </p:nvPr>
        </p:nvSpPr>
        <p:spPr>
          <a:xfrm flipV="1">
            <a:off x="7580412"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69" name="Rectangle 168">
            <a:hlinkClick r:id="" action="ppaction://noaction"/>
          </p:cNvPr>
          <p:cNvSpPr/>
          <p:nvPr>
            <p:custDataLst>
              <p:tags r:id="rId68"/>
            </p:custDataLst>
          </p:nvPr>
        </p:nvSpPr>
        <p:spPr>
          <a:xfrm flipV="1">
            <a:off x="7769117" y="273223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70" name="Diamond 219"/>
          <p:cNvSpPr/>
          <p:nvPr>
            <p:custDataLst>
              <p:tags r:id="rId69"/>
            </p:custDataLst>
          </p:nvPr>
        </p:nvSpPr>
        <p:spPr bwMode="auto">
          <a:xfrm>
            <a:off x="3253217"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1" name="Text Placeholder 8"/>
          <p:cNvSpPr txBox="1">
            <a:spLocks/>
          </p:cNvSpPr>
          <p:nvPr>
            <p:custDataLst>
              <p:tags r:id="rId70"/>
            </p:custDataLst>
          </p:nvPr>
        </p:nvSpPr>
        <p:spPr bwMode="auto">
          <a:xfrm>
            <a:off x="2965227" y="2889161"/>
            <a:ext cx="612000" cy="102156"/>
          </a:xfrm>
          <a:prstGeom prst="wedgeRoundRectCallout">
            <a:avLst>
              <a:gd name="adj1" fmla="val 13250"/>
              <a:gd name="adj2" fmla="val 11952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Tactical Volker</a:t>
            </a:r>
          </a:p>
        </p:txBody>
      </p:sp>
      <p:sp>
        <p:nvSpPr>
          <p:cNvPr id="172" name="Rectangle 171">
            <a:hlinkClick r:id="" action="ppaction://noaction"/>
          </p:cNvPr>
          <p:cNvSpPr/>
          <p:nvPr>
            <p:custDataLst>
              <p:tags r:id="rId71"/>
            </p:custDataLst>
          </p:nvPr>
        </p:nvSpPr>
        <p:spPr>
          <a:xfrm flipV="1">
            <a:off x="8380472" y="3090005"/>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73" name="Rectangle 172">
            <a:hlinkClick r:id="" action="ppaction://noaction"/>
          </p:cNvPr>
          <p:cNvSpPr/>
          <p:nvPr>
            <p:custDataLst>
              <p:tags r:id="rId72"/>
            </p:custDataLst>
          </p:nvPr>
        </p:nvSpPr>
        <p:spPr>
          <a:xfrm flipV="1">
            <a:off x="8532872" y="3090005"/>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75" name="Diamond 219"/>
          <p:cNvSpPr/>
          <p:nvPr>
            <p:custDataLst>
              <p:tags r:id="rId73"/>
            </p:custDataLst>
          </p:nvPr>
        </p:nvSpPr>
        <p:spPr bwMode="auto">
          <a:xfrm>
            <a:off x="3491880"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6" name="Text Placeholder 8"/>
          <p:cNvSpPr txBox="1">
            <a:spLocks/>
          </p:cNvSpPr>
          <p:nvPr>
            <p:custDataLst>
              <p:tags r:id="rId74"/>
            </p:custDataLst>
          </p:nvPr>
        </p:nvSpPr>
        <p:spPr bwMode="auto">
          <a:xfrm>
            <a:off x="3634755" y="2953519"/>
            <a:ext cx="558800" cy="102156"/>
          </a:xfrm>
          <a:prstGeom prst="wedgeRoundRectCallout">
            <a:avLst>
              <a:gd name="adj1" fmla="val -53316"/>
              <a:gd name="adj2" fmla="val 10833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MIS Phase 1</a:t>
            </a:r>
          </a:p>
        </p:txBody>
      </p:sp>
      <p:sp>
        <p:nvSpPr>
          <p:cNvPr id="182" name="Text Placeholder 8"/>
          <p:cNvSpPr txBox="1">
            <a:spLocks/>
          </p:cNvSpPr>
          <p:nvPr>
            <p:custDataLst>
              <p:tags r:id="rId75"/>
            </p:custDataLst>
          </p:nvPr>
        </p:nvSpPr>
        <p:spPr bwMode="auto">
          <a:xfrm>
            <a:off x="2631963" y="4798169"/>
            <a:ext cx="612050" cy="102156"/>
          </a:xfrm>
          <a:prstGeom prst="wedgeRoundRectCallout">
            <a:avLst>
              <a:gd name="adj1" fmla="val 38028"/>
              <a:gd name="adj2" fmla="val 11444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a:t>DD Tool strategy</a:t>
            </a:r>
            <a:endParaRPr lang="en-US" sz="600" dirty="0"/>
          </a:p>
        </p:txBody>
      </p:sp>
      <p:sp>
        <p:nvSpPr>
          <p:cNvPr id="183" name="Diamond 183"/>
          <p:cNvSpPr/>
          <p:nvPr>
            <p:custDataLst>
              <p:tags r:id="rId76"/>
            </p:custDataLst>
          </p:nvPr>
        </p:nvSpPr>
        <p:spPr bwMode="auto">
          <a:xfrm>
            <a:off x="3244013" y="4931738"/>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84" name="Text Placeholder 8"/>
          <p:cNvSpPr txBox="1">
            <a:spLocks/>
          </p:cNvSpPr>
          <p:nvPr>
            <p:custDataLst>
              <p:tags r:id="rId77"/>
            </p:custDataLst>
          </p:nvPr>
        </p:nvSpPr>
        <p:spPr bwMode="auto">
          <a:xfrm>
            <a:off x="4422813" y="4727332"/>
            <a:ext cx="649658" cy="204311"/>
          </a:xfrm>
          <a:prstGeom prst="wedgeRoundRectCallout">
            <a:avLst>
              <a:gd name="adj1" fmla="val 53080"/>
              <a:gd name="adj2" fmla="val 9205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DD Tool Local Implementation</a:t>
            </a:r>
            <a:endParaRPr lang="en-US" sz="600" dirty="0"/>
          </a:p>
        </p:txBody>
      </p:sp>
      <p:sp>
        <p:nvSpPr>
          <p:cNvPr id="185" name="Diamond 184"/>
          <p:cNvSpPr/>
          <p:nvPr>
            <p:custDataLst>
              <p:tags r:id="rId78"/>
            </p:custDataLst>
          </p:nvPr>
        </p:nvSpPr>
        <p:spPr bwMode="auto">
          <a:xfrm>
            <a:off x="5098713" y="4931738"/>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86" name="Text Placeholder 8"/>
          <p:cNvSpPr txBox="1">
            <a:spLocks/>
          </p:cNvSpPr>
          <p:nvPr>
            <p:custDataLst>
              <p:tags r:id="rId79"/>
            </p:custDataLst>
          </p:nvPr>
        </p:nvSpPr>
        <p:spPr bwMode="auto">
          <a:xfrm>
            <a:off x="5206796" y="4717960"/>
            <a:ext cx="649658" cy="204311"/>
          </a:xfrm>
          <a:prstGeom prst="wedgeRoundRectCallout">
            <a:avLst>
              <a:gd name="adj1" fmla="val -50529"/>
              <a:gd name="adj2" fmla="val 9282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Certification (preliminary)</a:t>
            </a:r>
            <a:endParaRPr lang="en-US" sz="600" dirty="0"/>
          </a:p>
        </p:txBody>
      </p:sp>
      <p:sp>
        <p:nvSpPr>
          <p:cNvPr id="187" name="Diamond 219"/>
          <p:cNvSpPr/>
          <p:nvPr>
            <p:custDataLst>
              <p:tags r:id="rId80"/>
            </p:custDataLst>
          </p:nvPr>
        </p:nvSpPr>
        <p:spPr bwMode="auto">
          <a:xfrm>
            <a:off x="7362320" y="543079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8" name="Text Placeholder 8"/>
          <p:cNvSpPr txBox="1">
            <a:spLocks/>
          </p:cNvSpPr>
          <p:nvPr>
            <p:custDataLst>
              <p:tags r:id="rId81"/>
            </p:custDataLst>
          </p:nvPr>
        </p:nvSpPr>
        <p:spPr bwMode="auto">
          <a:xfrm>
            <a:off x="6457701" y="5140932"/>
            <a:ext cx="896745" cy="306467"/>
          </a:xfrm>
          <a:prstGeom prst="wedgeRoundRectCallout">
            <a:avLst>
              <a:gd name="adj1" fmla="val 51374"/>
              <a:gd name="adj2" fmla="val 7172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Program implementation for critical lines of action </a:t>
            </a:r>
            <a:endParaRPr lang="en-US" sz="600" dirty="0"/>
          </a:p>
        </p:txBody>
      </p:sp>
      <p:sp>
        <p:nvSpPr>
          <p:cNvPr id="189" name="Rectangle 188">
            <a:hlinkClick r:id="" action="ppaction://noaction"/>
          </p:cNvPr>
          <p:cNvSpPr/>
          <p:nvPr>
            <p:custDataLst>
              <p:tags r:id="rId82"/>
            </p:custDataLst>
          </p:nvPr>
        </p:nvSpPr>
        <p:spPr>
          <a:xfrm flipV="1">
            <a:off x="8421569" y="2387969"/>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90" name="Rectangle 189">
            <a:hlinkClick r:id="" action="ppaction://noaction"/>
          </p:cNvPr>
          <p:cNvSpPr/>
          <p:nvPr>
            <p:custDataLst>
              <p:tags r:id="rId83"/>
            </p:custDataLst>
          </p:nvPr>
        </p:nvSpPr>
        <p:spPr>
          <a:xfrm flipV="1">
            <a:off x="8573969" y="2387969"/>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91" name="578 Rectángulo"/>
          <p:cNvSpPr>
            <a:spLocks noChangeArrowheads="1"/>
          </p:cNvSpPr>
          <p:nvPr/>
        </p:nvSpPr>
        <p:spPr bwMode="auto">
          <a:xfrm>
            <a:off x="8448724" y="1421642"/>
            <a:ext cx="114193" cy="180000"/>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endParaRPr lang="en-US" sz="900" b="0" kern="0" dirty="0" smtClean="0">
              <a:solidFill>
                <a:srgbClr val="FFFFFF"/>
              </a:solidFill>
              <a:latin typeface="Calibri" panose="020F0502020204030204" pitchFamily="34" charset="0"/>
              <a:cs typeface="Arial"/>
            </a:endParaRPr>
          </a:p>
        </p:txBody>
      </p:sp>
      <p:sp>
        <p:nvSpPr>
          <p:cNvPr id="192" name="578 Rectángulo"/>
          <p:cNvSpPr>
            <a:spLocks noChangeArrowheads="1"/>
          </p:cNvSpPr>
          <p:nvPr/>
        </p:nvSpPr>
        <p:spPr bwMode="auto">
          <a:xfrm>
            <a:off x="8601124" y="1421642"/>
            <a:ext cx="114193" cy="180000"/>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endParaRPr lang="en-US" sz="900" b="0" kern="0" dirty="0" smtClean="0">
              <a:solidFill>
                <a:srgbClr val="FFFFFF"/>
              </a:solidFill>
              <a:latin typeface="Calibri" panose="020F0502020204030204" pitchFamily="34" charset="0"/>
              <a:cs typeface="Arial"/>
            </a:endParaRPr>
          </a:p>
        </p:txBody>
      </p:sp>
      <p:sp>
        <p:nvSpPr>
          <p:cNvPr id="193" name="AutoShape 6"/>
          <p:cNvSpPr>
            <a:spLocks noChangeArrowheads="1"/>
          </p:cNvSpPr>
          <p:nvPr/>
        </p:nvSpPr>
        <p:spPr bwMode="auto">
          <a:xfrm>
            <a:off x="7172234" y="82448"/>
            <a:ext cx="1064105" cy="9702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Detailed Plan</a:t>
            </a:r>
            <a:endParaRPr lang="en-US" altLang="es-ES" sz="1000" b="1" dirty="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47097439"/>
              </p:ext>
            </p:extLst>
          </p:nvPr>
        </p:nvGraphicFramePr>
        <p:xfrm>
          <a:off x="7238992" y="361859"/>
          <a:ext cx="914400" cy="792163"/>
        </p:xfrm>
        <a:graphic>
          <a:graphicData uri="http://schemas.openxmlformats.org/presentationml/2006/ole">
            <mc:AlternateContent xmlns:mc="http://schemas.openxmlformats.org/markup-compatibility/2006">
              <mc:Choice xmlns:v="urn:schemas-microsoft-com:vml" Requires="v">
                <p:oleObj spid="_x0000_s2281" name="Worksheet" showAsIcon="1" r:id="rId112" imgW="914400" imgH="792360" progId="Excel.Sheet.12">
                  <p:embed/>
                </p:oleObj>
              </mc:Choice>
              <mc:Fallback>
                <p:oleObj name="Worksheet" showAsIcon="1" r:id="rId112" imgW="914400" imgH="792360" progId="Excel.Sheet.12">
                  <p:embed/>
                  <p:pic>
                    <p:nvPicPr>
                      <p:cNvPr id="0" name=""/>
                      <p:cNvPicPr/>
                      <p:nvPr/>
                    </p:nvPicPr>
                    <p:blipFill>
                      <a:blip r:embed="rId113"/>
                      <a:stretch>
                        <a:fillRect/>
                      </a:stretch>
                    </p:blipFill>
                    <p:spPr>
                      <a:xfrm>
                        <a:off x="7238992" y="361859"/>
                        <a:ext cx="914400" cy="792163"/>
                      </a:xfrm>
                      <a:prstGeom prst="rect">
                        <a:avLst/>
                      </a:prstGeom>
                    </p:spPr>
                  </p:pic>
                </p:oleObj>
              </mc:Fallback>
            </mc:AlternateContent>
          </a:graphicData>
        </a:graphic>
      </p:graphicFrame>
      <p:sp>
        <p:nvSpPr>
          <p:cNvPr id="197" name="Text Placeholder 8"/>
          <p:cNvSpPr txBox="1">
            <a:spLocks/>
          </p:cNvSpPr>
          <p:nvPr>
            <p:custDataLst>
              <p:tags r:id="rId84"/>
            </p:custDataLst>
          </p:nvPr>
        </p:nvSpPr>
        <p:spPr bwMode="auto">
          <a:xfrm>
            <a:off x="4072136" y="5202389"/>
            <a:ext cx="764836"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Data Clusters model plan completed</a:t>
            </a:r>
            <a:endParaRPr lang="en-US" sz="600" dirty="0"/>
          </a:p>
        </p:txBody>
      </p:sp>
      <p:sp>
        <p:nvSpPr>
          <p:cNvPr id="198" name="Diamond 219"/>
          <p:cNvSpPr/>
          <p:nvPr>
            <p:custDataLst>
              <p:tags r:id="rId85"/>
            </p:custDataLst>
          </p:nvPr>
        </p:nvSpPr>
        <p:spPr bwMode="auto">
          <a:xfrm>
            <a:off x="4850892" y="544524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99" name="Rectangle 198">
            <a:hlinkClick r:id="" action="ppaction://noaction"/>
          </p:cNvPr>
          <p:cNvSpPr/>
          <p:nvPr>
            <p:custDataLst>
              <p:tags r:id="rId86"/>
            </p:custDataLst>
          </p:nvPr>
        </p:nvSpPr>
        <p:spPr>
          <a:xfrm flipV="1">
            <a:off x="7956906" y="274226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0" name="Rectangle 199">
            <a:hlinkClick r:id="" action="ppaction://noaction"/>
          </p:cNvPr>
          <p:cNvSpPr/>
          <p:nvPr>
            <p:custDataLst>
              <p:tags r:id="rId87"/>
            </p:custDataLst>
          </p:nvPr>
        </p:nvSpPr>
        <p:spPr>
          <a:xfrm flipV="1">
            <a:off x="8145612" y="274226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1" name="Rectangle 200">
            <a:hlinkClick r:id="" action="ppaction://noaction"/>
          </p:cNvPr>
          <p:cNvSpPr/>
          <p:nvPr>
            <p:custDataLst>
              <p:tags r:id="rId88"/>
            </p:custDataLst>
          </p:nvPr>
        </p:nvSpPr>
        <p:spPr>
          <a:xfrm flipV="1">
            <a:off x="8334317" y="274226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2" name="Rectangle 201">
            <a:hlinkClick r:id="" action="ppaction://noaction"/>
          </p:cNvPr>
          <p:cNvSpPr/>
          <p:nvPr>
            <p:custDataLst>
              <p:tags r:id="rId89"/>
            </p:custDataLst>
          </p:nvPr>
        </p:nvSpPr>
        <p:spPr>
          <a:xfrm flipV="1">
            <a:off x="8517857" y="274226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3" name="Rectangle 202">
            <a:hlinkClick r:id="" action="ppaction://noaction"/>
          </p:cNvPr>
          <p:cNvSpPr/>
          <p:nvPr>
            <p:custDataLst>
              <p:tags r:id="rId90"/>
            </p:custDataLst>
          </p:nvPr>
        </p:nvSpPr>
        <p:spPr>
          <a:xfrm flipV="1">
            <a:off x="8365457" y="3448359"/>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4" name="Rectangle 203">
            <a:hlinkClick r:id="" action="ppaction://noaction"/>
          </p:cNvPr>
          <p:cNvSpPr/>
          <p:nvPr>
            <p:custDataLst>
              <p:tags r:id="rId91"/>
            </p:custDataLst>
          </p:nvPr>
        </p:nvSpPr>
        <p:spPr>
          <a:xfrm flipV="1">
            <a:off x="8517857" y="3448359"/>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5" name="Rectangle 204">
            <a:hlinkClick r:id="" action="ppaction://noaction"/>
          </p:cNvPr>
          <p:cNvSpPr/>
          <p:nvPr>
            <p:custDataLst>
              <p:tags r:id="rId92"/>
            </p:custDataLst>
          </p:nvPr>
        </p:nvSpPr>
        <p:spPr>
          <a:xfrm flipV="1">
            <a:off x="8380472" y="4183524"/>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06" name="Rectangle 205">
            <a:hlinkClick r:id="" action="ppaction://noaction"/>
          </p:cNvPr>
          <p:cNvSpPr/>
          <p:nvPr>
            <p:custDataLst>
              <p:tags r:id="rId93"/>
            </p:custDataLst>
          </p:nvPr>
        </p:nvSpPr>
        <p:spPr>
          <a:xfrm flipV="1">
            <a:off x="8532872" y="4183524"/>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8" name="Text Placeholder 8"/>
          <p:cNvSpPr txBox="1">
            <a:spLocks/>
          </p:cNvSpPr>
          <p:nvPr>
            <p:custDataLst>
              <p:tags r:id="rId94"/>
            </p:custDataLst>
          </p:nvPr>
        </p:nvSpPr>
        <p:spPr bwMode="auto">
          <a:xfrm>
            <a:off x="5364232" y="4304809"/>
            <a:ext cx="803453" cy="204311"/>
          </a:xfrm>
          <a:prstGeom prst="wedgeRoundRectCallout">
            <a:avLst>
              <a:gd name="adj1" fmla="val 65083"/>
              <a:gd name="adj2" fmla="val 5125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SI PBC/NP)</a:t>
            </a:r>
          </a:p>
        </p:txBody>
      </p:sp>
      <p:sp>
        <p:nvSpPr>
          <p:cNvPr id="136" name="Text Placeholder 8"/>
          <p:cNvSpPr txBox="1">
            <a:spLocks/>
          </p:cNvSpPr>
          <p:nvPr>
            <p:custDataLst>
              <p:tags r:id="rId95"/>
            </p:custDataLst>
          </p:nvPr>
        </p:nvSpPr>
        <p:spPr bwMode="auto">
          <a:xfrm>
            <a:off x="4108147" y="1712609"/>
            <a:ext cx="616976" cy="204311"/>
          </a:xfrm>
          <a:prstGeom prst="wedgeRoundRectCallout">
            <a:avLst>
              <a:gd name="adj1" fmla="val 65544"/>
              <a:gd name="adj2" fmla="val 7671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Functional gaps definition</a:t>
            </a:r>
          </a:p>
        </p:txBody>
      </p:sp>
      <p:sp>
        <p:nvSpPr>
          <p:cNvPr id="139" name="Text Placeholder 8"/>
          <p:cNvSpPr txBox="1">
            <a:spLocks/>
          </p:cNvSpPr>
          <p:nvPr>
            <p:custDataLst>
              <p:tags r:id="rId96"/>
            </p:custDataLst>
          </p:nvPr>
        </p:nvSpPr>
        <p:spPr bwMode="auto">
          <a:xfrm>
            <a:off x="2320004" y="4333426"/>
            <a:ext cx="725217" cy="204311"/>
          </a:xfrm>
          <a:prstGeom prst="wedgeRoundRectCallout">
            <a:avLst>
              <a:gd name="adj1" fmla="val 64814"/>
              <a:gd name="adj2" fmla="val 2048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(SI PBC / NP)</a:t>
            </a:r>
          </a:p>
        </p:txBody>
      </p:sp>
      <p:sp>
        <p:nvSpPr>
          <p:cNvPr id="145" name="Diamond 219"/>
          <p:cNvSpPr/>
          <p:nvPr>
            <p:custDataLst>
              <p:tags r:id="rId97"/>
            </p:custDataLst>
          </p:nvPr>
        </p:nvSpPr>
        <p:spPr bwMode="auto">
          <a:xfrm>
            <a:off x="6930272" y="263691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6" name="Diamond 219"/>
          <p:cNvSpPr/>
          <p:nvPr>
            <p:custDataLst>
              <p:tags r:id="rId98"/>
            </p:custDataLst>
          </p:nvPr>
        </p:nvSpPr>
        <p:spPr bwMode="auto">
          <a:xfrm>
            <a:off x="6529288"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9" name="Text Placeholder 8"/>
          <p:cNvSpPr txBox="1">
            <a:spLocks/>
          </p:cNvSpPr>
          <p:nvPr>
            <p:custDataLst>
              <p:tags r:id="rId99"/>
            </p:custDataLst>
          </p:nvPr>
        </p:nvSpPr>
        <p:spPr bwMode="auto">
          <a:xfrm>
            <a:off x="6516216" y="2889161"/>
            <a:ext cx="558800" cy="102156"/>
          </a:xfrm>
          <a:prstGeom prst="wedgeRoundRectCallout">
            <a:avLst>
              <a:gd name="adj1" fmla="val -44793"/>
              <a:gd name="adj2" fmla="val 7104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MRI Phase 1</a:t>
            </a:r>
          </a:p>
        </p:txBody>
      </p:sp>
      <p:sp>
        <p:nvSpPr>
          <p:cNvPr id="150" name="Diamond 219"/>
          <p:cNvSpPr/>
          <p:nvPr>
            <p:custDataLst>
              <p:tags r:id="rId100"/>
            </p:custDataLst>
          </p:nvPr>
        </p:nvSpPr>
        <p:spPr bwMode="auto">
          <a:xfrm>
            <a:off x="7609408" y="3025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51" name="Text Placeholder 8"/>
          <p:cNvSpPr txBox="1">
            <a:spLocks/>
          </p:cNvSpPr>
          <p:nvPr>
            <p:custDataLst>
              <p:tags r:id="rId101"/>
            </p:custDataLst>
          </p:nvPr>
        </p:nvSpPr>
        <p:spPr bwMode="auto">
          <a:xfrm>
            <a:off x="7231416" y="2887340"/>
            <a:ext cx="558800" cy="102156"/>
          </a:xfrm>
          <a:prstGeom prst="wedgeRoundRectCallout">
            <a:avLst>
              <a:gd name="adj1" fmla="val 18275"/>
              <a:gd name="adj2" fmla="val 9901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MRI Phase 2</a:t>
            </a:r>
          </a:p>
        </p:txBody>
      </p:sp>
      <p:sp>
        <p:nvSpPr>
          <p:cNvPr id="144" name="Text Placeholder 8"/>
          <p:cNvSpPr txBox="1">
            <a:spLocks/>
          </p:cNvSpPr>
          <p:nvPr>
            <p:custDataLst>
              <p:tags r:id="rId102"/>
            </p:custDataLst>
          </p:nvPr>
        </p:nvSpPr>
        <p:spPr bwMode="auto">
          <a:xfrm>
            <a:off x="2370016" y="3584745"/>
            <a:ext cx="725217" cy="204311"/>
          </a:xfrm>
          <a:prstGeom prst="wedgeRoundRectCallout">
            <a:avLst>
              <a:gd name="adj1" fmla="val -63546"/>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DWH ALM vs Argus decision</a:t>
            </a:r>
          </a:p>
        </p:txBody>
      </p:sp>
      <p:sp>
        <p:nvSpPr>
          <p:cNvPr id="152" name="Diamond 219"/>
          <p:cNvSpPr/>
          <p:nvPr>
            <p:custDataLst>
              <p:tags r:id="rId103"/>
            </p:custDataLst>
          </p:nvPr>
        </p:nvSpPr>
        <p:spPr bwMode="auto">
          <a:xfrm>
            <a:off x="2195736" y="378905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4" name="Diamond 219"/>
          <p:cNvSpPr/>
          <p:nvPr>
            <p:custDataLst>
              <p:tags r:id="rId104"/>
            </p:custDataLst>
          </p:nvPr>
        </p:nvSpPr>
        <p:spPr bwMode="auto">
          <a:xfrm>
            <a:off x="6282252"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9" name="Text Placeholder 8"/>
          <p:cNvSpPr txBox="1">
            <a:spLocks/>
          </p:cNvSpPr>
          <p:nvPr>
            <p:custDataLst>
              <p:tags r:id="rId105"/>
            </p:custDataLst>
          </p:nvPr>
        </p:nvSpPr>
        <p:spPr bwMode="auto">
          <a:xfrm>
            <a:off x="6527929" y="3884458"/>
            <a:ext cx="828000" cy="306467"/>
          </a:xfrm>
          <a:prstGeom prst="wedgeRoundRectCallout">
            <a:avLst>
              <a:gd name="adj1" fmla="val -66911"/>
              <a:gd name="adj2" fmla="val 3559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(feed to Corporate Business Book)</a:t>
            </a:r>
            <a:endParaRPr lang="en-US" altLang="es-ES" dirty="0">
              <a:sym typeface="Wingdings" pitchFamily="2" charset="2"/>
            </a:endParaRPr>
          </a:p>
        </p:txBody>
      </p:sp>
      <p:sp>
        <p:nvSpPr>
          <p:cNvPr id="180" name="TextBox 179"/>
          <p:cNvSpPr txBox="1"/>
          <p:nvPr/>
        </p:nvSpPr>
        <p:spPr>
          <a:xfrm>
            <a:off x="140288" y="6165304"/>
            <a:ext cx="7075380" cy="215444"/>
          </a:xfrm>
          <a:prstGeom prst="rect">
            <a:avLst/>
          </a:prstGeom>
          <a:noFill/>
        </p:spPr>
        <p:txBody>
          <a:bodyPr wrap="square" rtlCol="0">
            <a:spAutoFit/>
          </a:bodyPr>
          <a:lstStyle/>
          <a:p>
            <a:pPr marL="228600" indent="-228600">
              <a:buAutoNum type="arabicParenBoth"/>
            </a:pPr>
            <a:r>
              <a:rPr lang="en-US" sz="800" dirty="0" smtClean="0">
                <a:solidFill>
                  <a:srgbClr val="FFFFFF"/>
                </a:solidFill>
              </a:rPr>
              <a:t>Including gaps detected </a:t>
            </a:r>
            <a:endParaRPr lang="en-US" sz="800" dirty="0">
              <a:solidFill>
                <a:srgbClr val="FFFFFF"/>
              </a:solidFill>
            </a:endParaRPr>
          </a:p>
        </p:txBody>
      </p:sp>
      <p:sp>
        <p:nvSpPr>
          <p:cNvPr id="208" name="Diamond 207"/>
          <p:cNvSpPr/>
          <p:nvPr>
            <p:custDataLst>
              <p:tags r:id="rId106"/>
            </p:custDataLst>
          </p:nvPr>
        </p:nvSpPr>
        <p:spPr bwMode="auto">
          <a:xfrm>
            <a:off x="7362320" y="4971387"/>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209" name="Text Placeholder 8"/>
          <p:cNvSpPr txBox="1">
            <a:spLocks/>
          </p:cNvSpPr>
          <p:nvPr>
            <p:custDataLst>
              <p:tags r:id="rId107"/>
            </p:custDataLst>
          </p:nvPr>
        </p:nvSpPr>
        <p:spPr bwMode="auto">
          <a:xfrm>
            <a:off x="6634993" y="4776221"/>
            <a:ext cx="649658" cy="144000"/>
          </a:xfrm>
          <a:prstGeom prst="wedgeRoundRectCallout">
            <a:avLst>
              <a:gd name="adj1" fmla="val 65409"/>
              <a:gd name="adj2" fmla="val 8083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Certification</a:t>
            </a:r>
            <a:endParaRPr lang="en-US" sz="600" dirty="0"/>
          </a:p>
        </p:txBody>
      </p:sp>
      <p:sp>
        <p:nvSpPr>
          <p:cNvPr id="210" name="Text Placeholder 8"/>
          <p:cNvSpPr txBox="1">
            <a:spLocks/>
          </p:cNvSpPr>
          <p:nvPr>
            <p:custDataLst>
              <p:tags r:id="rId108"/>
            </p:custDataLst>
          </p:nvPr>
        </p:nvSpPr>
        <p:spPr bwMode="auto">
          <a:xfrm>
            <a:off x="6347079" y="1695663"/>
            <a:ext cx="825156" cy="204311"/>
          </a:xfrm>
          <a:prstGeom prst="wedgeRoundRectCallout">
            <a:avLst>
              <a:gd name="adj1" fmla="val 26992"/>
              <a:gd name="adj2" fmla="val 915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Reporting Generation Documents</a:t>
            </a:r>
          </a:p>
        </p:txBody>
      </p:sp>
      <p:sp>
        <p:nvSpPr>
          <p:cNvPr id="211" name="Diamond 219"/>
          <p:cNvSpPr/>
          <p:nvPr>
            <p:custDataLst>
              <p:tags r:id="rId109"/>
            </p:custDataLst>
          </p:nvPr>
        </p:nvSpPr>
        <p:spPr bwMode="auto">
          <a:xfrm>
            <a:off x="7002280" y="191683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Tree>
    <p:extLst>
      <p:ext uri="{BB962C8B-B14F-4D97-AF65-F5344CB8AC3E}">
        <p14:creationId xmlns:p14="http://schemas.microsoft.com/office/powerpoint/2010/main" val="2319933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605642" name="Picture 10" descr="Imag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40456" y="2259"/>
            <a:ext cx="1645356" cy="46640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552704" y="852286"/>
            <a:ext cx="6075048" cy="324000"/>
            <a:chOff x="1497" y="941"/>
            <a:chExt cx="3293" cy="141"/>
          </a:xfrm>
        </p:grpSpPr>
        <p:grpSp>
          <p:nvGrpSpPr>
            <p:cNvPr id="13" name="Group 3"/>
            <p:cNvGrpSpPr>
              <a:grpSpLocks/>
            </p:cNvGrpSpPr>
            <p:nvPr/>
          </p:nvGrpSpPr>
          <p:grpSpPr bwMode="auto">
            <a:xfrm>
              <a:off x="1497" y="941"/>
              <a:ext cx="124" cy="141"/>
              <a:chOff x="1801" y="817"/>
              <a:chExt cx="152" cy="143"/>
            </a:xfrm>
          </p:grpSpPr>
          <p:sp>
            <p:nvSpPr>
              <p:cNvPr id="24" name="Rectangle 4"/>
              <p:cNvSpPr>
                <a:spLocks noChangeArrowheads="1"/>
              </p:cNvSpPr>
              <p:nvPr/>
            </p:nvSpPr>
            <p:spPr bwMode="gray">
              <a:xfrm>
                <a:off x="1801" y="817"/>
                <a:ext cx="152" cy="143"/>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nvGrpSpPr>
              <p:cNvPr id="25" name="Group 24"/>
              <p:cNvGrpSpPr>
                <a:grpSpLocks/>
              </p:cNvGrpSpPr>
              <p:nvPr/>
            </p:nvGrpSpPr>
            <p:grpSpPr bwMode="auto">
              <a:xfrm>
                <a:off x="1833" y="848"/>
                <a:ext cx="89" cy="81"/>
                <a:chOff x="1835" y="846"/>
                <a:chExt cx="89" cy="81"/>
              </a:xfrm>
            </p:grpSpPr>
            <p:sp>
              <p:nvSpPr>
                <p:cNvPr id="26" name="Line 6"/>
                <p:cNvSpPr>
                  <a:spLocks noChangeShapeType="1"/>
                </p:cNvSpPr>
                <p:nvPr/>
              </p:nvSpPr>
              <p:spPr bwMode="gray">
                <a:xfrm>
                  <a:off x="1835" y="884"/>
                  <a:ext cx="79" cy="0"/>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7" name="Line 7"/>
                <p:cNvSpPr>
                  <a:spLocks noChangeShapeType="1"/>
                </p:cNvSpPr>
                <p:nvPr/>
              </p:nvSpPr>
              <p:spPr bwMode="gray">
                <a:xfrm flipH="1" flipV="1">
                  <a:off x="1882" y="846"/>
                  <a:ext cx="42" cy="42"/>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8" name="Line 8"/>
                <p:cNvSpPr>
                  <a:spLocks noChangeShapeType="1"/>
                </p:cNvSpPr>
                <p:nvPr/>
              </p:nvSpPr>
              <p:spPr bwMode="gray">
                <a:xfrm flipH="1">
                  <a:off x="1879" y="882"/>
                  <a:ext cx="45" cy="45"/>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grpSp>
        </p:grpSp>
        <p:sp>
          <p:nvSpPr>
            <p:cNvPr id="15" name="Rectangle 9"/>
            <p:cNvSpPr>
              <a:spLocks noChangeArrowheads="1"/>
            </p:cNvSpPr>
            <p:nvPr/>
          </p:nvSpPr>
          <p:spPr bwMode="gray">
            <a:xfrm>
              <a:off x="1629" y="941"/>
              <a:ext cx="3161" cy="141"/>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sp>
        <p:nvSpPr>
          <p:cNvPr id="29" name="Rectangle 11"/>
          <p:cNvSpPr>
            <a:spLocks noChangeArrowheads="1"/>
          </p:cNvSpPr>
          <p:nvPr/>
        </p:nvSpPr>
        <p:spPr bwMode="gray">
          <a:xfrm>
            <a:off x="2795588" y="400201"/>
            <a:ext cx="6250876" cy="3484431"/>
          </a:xfrm>
          <a:prstGeom prst="rect">
            <a:avLst/>
          </a:prstGeom>
          <a:noFill/>
          <a:ln w="9525">
            <a:noFill/>
            <a:miter lim="800000"/>
            <a:headEnd/>
            <a:tailEnd/>
          </a:ln>
        </p:spPr>
        <p:txBody>
          <a:bodyPr wrap="square" lIns="79005" tIns="38806" rIns="79005" bIns="38806">
            <a:spAutoFit/>
          </a:bodyPr>
          <a:lstStyle/>
          <a:p>
            <a:pPr marL="342900" indent="-342900" defTabSz="801688" eaLnBrk="0" hangingPunct="0">
              <a:spcBef>
                <a:spcPts val="800"/>
              </a:spcBef>
              <a:spcAft>
                <a:spcPts val="800"/>
              </a:spcAft>
              <a:buFont typeface="+mj-lt"/>
              <a:buAutoNum type="arabicPeriod"/>
            </a:pPr>
            <a:endParaRPr lang="en-US" sz="1600" b="1" dirty="0">
              <a:solidFill>
                <a:srgbClr val="808080"/>
              </a:solidFill>
            </a:endParaRPr>
          </a:p>
          <a:p>
            <a:pPr marL="342900" indent="-342900" defTabSz="801688" eaLnBrk="0" hangingPunct="0">
              <a:spcBef>
                <a:spcPts val="800"/>
              </a:spcBef>
              <a:spcAft>
                <a:spcPts val="800"/>
              </a:spcAft>
              <a:buFont typeface="+mj-lt"/>
              <a:buAutoNum type="arabicPeriod"/>
            </a:pPr>
            <a:r>
              <a:rPr lang="en-US" sz="1600" b="1" dirty="0" smtClean="0">
                <a:solidFill>
                  <a:srgbClr val="FFFFFF"/>
                </a:solidFill>
              </a:rPr>
              <a:t> RDA Discovery – Executive Summary</a:t>
            </a:r>
          </a:p>
          <a:p>
            <a:pPr marL="342900" indent="-342900" defTabSz="801688" eaLnBrk="0" hangingPunct="0">
              <a:spcBef>
                <a:spcPts val="800"/>
              </a:spcBef>
              <a:spcAft>
                <a:spcPts val="800"/>
              </a:spcAft>
              <a:buFontTx/>
              <a:buAutoNum type="arabicPeriod" startAt="2"/>
            </a:pPr>
            <a:r>
              <a:rPr lang="en-US" sz="1600" b="1" dirty="0" smtClean="0">
                <a:solidFill>
                  <a:srgbClr val="808080"/>
                </a:solidFill>
                <a:latin typeface="Arial"/>
              </a:rPr>
              <a:t>RDA Discovery Findings and Plan per Unit</a:t>
            </a:r>
          </a:p>
          <a:p>
            <a:pPr lvl="1" defTabSz="801688" eaLnBrk="0" hangingPunct="0">
              <a:spcBef>
                <a:spcPts val="800"/>
              </a:spcBef>
              <a:spcAft>
                <a:spcPts val="800"/>
              </a:spcAft>
            </a:pPr>
            <a:r>
              <a:rPr lang="en-US" sz="1600" dirty="0" smtClean="0">
                <a:solidFill>
                  <a:srgbClr val="808080"/>
                </a:solidFill>
                <a:latin typeface="Arial"/>
              </a:rPr>
              <a:t>General Overview of Units</a:t>
            </a:r>
          </a:p>
          <a:p>
            <a:pPr lvl="1" defTabSz="801688" eaLnBrk="0" hangingPunct="0">
              <a:spcBef>
                <a:spcPts val="800"/>
              </a:spcBef>
              <a:spcAft>
                <a:spcPts val="800"/>
              </a:spcAft>
            </a:pPr>
            <a:r>
              <a:rPr lang="en-US" sz="1600" dirty="0" smtClean="0">
                <a:solidFill>
                  <a:srgbClr val="808080"/>
                </a:solidFill>
                <a:latin typeface="Arial"/>
              </a:rPr>
              <a:t>NY Branch &amp; SIS</a:t>
            </a:r>
          </a:p>
          <a:p>
            <a:pPr lvl="1" defTabSz="801688" eaLnBrk="0" hangingPunct="0">
              <a:spcBef>
                <a:spcPts val="800"/>
              </a:spcBef>
              <a:spcAft>
                <a:spcPts val="800"/>
              </a:spcAft>
            </a:pPr>
            <a:r>
              <a:rPr lang="en-US" sz="1600" dirty="0" smtClean="0">
                <a:solidFill>
                  <a:srgbClr val="808080"/>
                </a:solidFill>
                <a:latin typeface="Arial"/>
              </a:rPr>
              <a:t>Banco Santander Puerto Rico</a:t>
            </a:r>
          </a:p>
          <a:p>
            <a:pPr lvl="1" defTabSz="801688" eaLnBrk="0" hangingPunct="0">
              <a:spcBef>
                <a:spcPts val="800"/>
              </a:spcBef>
              <a:spcAft>
                <a:spcPts val="800"/>
              </a:spcAft>
            </a:pPr>
            <a:r>
              <a:rPr lang="en-US" sz="1600" dirty="0" smtClean="0">
                <a:solidFill>
                  <a:srgbClr val="808080"/>
                </a:solidFill>
                <a:latin typeface="Arial"/>
              </a:rPr>
              <a:t>SCUSA</a:t>
            </a:r>
          </a:p>
          <a:p>
            <a:pPr lvl="1" defTabSz="801688" eaLnBrk="0" hangingPunct="0">
              <a:spcBef>
                <a:spcPts val="800"/>
              </a:spcBef>
              <a:spcAft>
                <a:spcPts val="800"/>
              </a:spcAft>
            </a:pPr>
            <a:r>
              <a:rPr lang="en-US" sz="1600" dirty="0" smtClean="0">
                <a:solidFill>
                  <a:srgbClr val="808080"/>
                </a:solidFill>
                <a:latin typeface="Arial"/>
              </a:rPr>
              <a:t>BSI</a:t>
            </a:r>
            <a:endParaRPr lang="en-US" sz="1600" dirty="0">
              <a:solidFill>
                <a:srgbClr val="808080"/>
              </a:solidFill>
              <a:latin typeface="Arial"/>
            </a:endParaRPr>
          </a:p>
        </p:txBody>
      </p:sp>
    </p:spTree>
    <p:extLst>
      <p:ext uri="{BB962C8B-B14F-4D97-AF65-F5344CB8AC3E}">
        <p14:creationId xmlns:p14="http://schemas.microsoft.com/office/powerpoint/2010/main" val="39076438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605642" name="Picture 10" descr="Imag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40456" y="2259"/>
            <a:ext cx="1645356" cy="46640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552704" y="2636912"/>
            <a:ext cx="6075048" cy="324000"/>
            <a:chOff x="1497" y="941"/>
            <a:chExt cx="3293" cy="141"/>
          </a:xfrm>
        </p:grpSpPr>
        <p:grpSp>
          <p:nvGrpSpPr>
            <p:cNvPr id="13" name="Group 3"/>
            <p:cNvGrpSpPr>
              <a:grpSpLocks/>
            </p:cNvGrpSpPr>
            <p:nvPr/>
          </p:nvGrpSpPr>
          <p:grpSpPr bwMode="auto">
            <a:xfrm>
              <a:off x="1497" y="941"/>
              <a:ext cx="124" cy="141"/>
              <a:chOff x="1801" y="817"/>
              <a:chExt cx="152" cy="143"/>
            </a:xfrm>
          </p:grpSpPr>
          <p:sp>
            <p:nvSpPr>
              <p:cNvPr id="24" name="Rectangle 4"/>
              <p:cNvSpPr>
                <a:spLocks noChangeArrowheads="1"/>
              </p:cNvSpPr>
              <p:nvPr/>
            </p:nvSpPr>
            <p:spPr bwMode="gray">
              <a:xfrm>
                <a:off x="1801" y="817"/>
                <a:ext cx="152" cy="143"/>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nvGrpSpPr>
              <p:cNvPr id="25" name="Group 24"/>
              <p:cNvGrpSpPr>
                <a:grpSpLocks/>
              </p:cNvGrpSpPr>
              <p:nvPr/>
            </p:nvGrpSpPr>
            <p:grpSpPr bwMode="auto">
              <a:xfrm>
                <a:off x="1833" y="848"/>
                <a:ext cx="89" cy="81"/>
                <a:chOff x="1835" y="846"/>
                <a:chExt cx="89" cy="81"/>
              </a:xfrm>
            </p:grpSpPr>
            <p:sp>
              <p:nvSpPr>
                <p:cNvPr id="26" name="Line 6"/>
                <p:cNvSpPr>
                  <a:spLocks noChangeShapeType="1"/>
                </p:cNvSpPr>
                <p:nvPr/>
              </p:nvSpPr>
              <p:spPr bwMode="gray">
                <a:xfrm>
                  <a:off x="1835" y="884"/>
                  <a:ext cx="79" cy="0"/>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7" name="Line 7"/>
                <p:cNvSpPr>
                  <a:spLocks noChangeShapeType="1"/>
                </p:cNvSpPr>
                <p:nvPr/>
              </p:nvSpPr>
              <p:spPr bwMode="gray">
                <a:xfrm flipH="1" flipV="1">
                  <a:off x="1882" y="846"/>
                  <a:ext cx="42" cy="42"/>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8" name="Line 8"/>
                <p:cNvSpPr>
                  <a:spLocks noChangeShapeType="1"/>
                </p:cNvSpPr>
                <p:nvPr/>
              </p:nvSpPr>
              <p:spPr bwMode="gray">
                <a:xfrm flipH="1">
                  <a:off x="1879" y="882"/>
                  <a:ext cx="45" cy="45"/>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grpSp>
        </p:grpSp>
        <p:sp>
          <p:nvSpPr>
            <p:cNvPr id="15" name="Rectangle 9"/>
            <p:cNvSpPr>
              <a:spLocks noChangeArrowheads="1"/>
            </p:cNvSpPr>
            <p:nvPr/>
          </p:nvSpPr>
          <p:spPr bwMode="gray">
            <a:xfrm>
              <a:off x="1629" y="941"/>
              <a:ext cx="3161" cy="141"/>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sp>
        <p:nvSpPr>
          <p:cNvPr id="29" name="Rectangle 11"/>
          <p:cNvSpPr>
            <a:spLocks noChangeArrowheads="1"/>
          </p:cNvSpPr>
          <p:nvPr/>
        </p:nvSpPr>
        <p:spPr bwMode="gray">
          <a:xfrm>
            <a:off x="2795588" y="400201"/>
            <a:ext cx="6250876" cy="3484431"/>
          </a:xfrm>
          <a:prstGeom prst="rect">
            <a:avLst/>
          </a:prstGeom>
          <a:noFill/>
          <a:ln w="9525">
            <a:noFill/>
            <a:miter lim="800000"/>
            <a:headEnd/>
            <a:tailEnd/>
          </a:ln>
        </p:spPr>
        <p:txBody>
          <a:bodyPr wrap="square" lIns="79005" tIns="38806" rIns="79005" bIns="38806">
            <a:spAutoFit/>
          </a:bodyPr>
          <a:lstStyle/>
          <a:p>
            <a:pPr marL="342900" indent="-342900" defTabSz="801688" eaLnBrk="0" hangingPunct="0">
              <a:spcBef>
                <a:spcPts val="800"/>
              </a:spcBef>
              <a:spcAft>
                <a:spcPts val="800"/>
              </a:spcAft>
              <a:buFont typeface="+mj-lt"/>
              <a:buAutoNum type="arabicPeriod"/>
            </a:pPr>
            <a:endParaRPr lang="en-US" sz="1600" b="1" dirty="0">
              <a:solidFill>
                <a:srgbClr val="808080"/>
              </a:solidFill>
            </a:endParaRP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General </a:t>
            </a:r>
            <a:r>
              <a:rPr lang="en-US" sz="1600" b="1" dirty="0" smtClean="0">
                <a:solidFill>
                  <a:srgbClr val="808080"/>
                </a:solidFill>
                <a:latin typeface="Arial"/>
              </a:rPr>
              <a:t>Overview</a:t>
            </a:r>
            <a:endParaRPr lang="en-US" sz="1600" b="1" dirty="0">
              <a:solidFill>
                <a:srgbClr val="808080"/>
              </a:solidFill>
              <a:latin typeface="Arial"/>
            </a:endParaRP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RDA Discovery Findings </a:t>
            </a:r>
            <a:r>
              <a:rPr lang="en-US" sz="1600" b="1" dirty="0" smtClean="0">
                <a:solidFill>
                  <a:srgbClr val="808080"/>
                </a:solidFill>
                <a:latin typeface="Arial"/>
              </a:rPr>
              <a:t>and Plan per </a:t>
            </a:r>
            <a:r>
              <a:rPr lang="en-US" sz="1600" b="1" dirty="0">
                <a:solidFill>
                  <a:srgbClr val="808080"/>
                </a:solidFill>
                <a:latin typeface="Arial"/>
              </a:rPr>
              <a:t>Unit</a:t>
            </a:r>
          </a:p>
          <a:p>
            <a:pPr marL="457200" lvl="2" defTabSz="801688" eaLnBrk="0" hangingPunct="0">
              <a:spcBef>
                <a:spcPts val="800"/>
              </a:spcBef>
              <a:spcAft>
                <a:spcPts val="800"/>
              </a:spcAft>
            </a:pPr>
            <a:r>
              <a:rPr lang="en-US" sz="1600" dirty="0" smtClean="0">
                <a:solidFill>
                  <a:srgbClr val="808080"/>
                </a:solidFill>
                <a:latin typeface="Arial"/>
              </a:rPr>
              <a:t>General Overview of Units</a:t>
            </a:r>
          </a:p>
          <a:p>
            <a:pPr marL="457200" lvl="2" defTabSz="801688" eaLnBrk="0" hangingPunct="0">
              <a:spcBef>
                <a:spcPts val="800"/>
              </a:spcBef>
              <a:spcAft>
                <a:spcPts val="800"/>
              </a:spcAft>
            </a:pPr>
            <a:r>
              <a:rPr lang="en-US" sz="1600" dirty="0" smtClean="0">
                <a:solidFill>
                  <a:srgbClr val="808080"/>
                </a:solidFill>
                <a:latin typeface="Arial"/>
              </a:rPr>
              <a:t>NY </a:t>
            </a:r>
            <a:r>
              <a:rPr lang="en-US" sz="1600" dirty="0">
                <a:solidFill>
                  <a:srgbClr val="808080"/>
                </a:solidFill>
                <a:latin typeface="Arial"/>
              </a:rPr>
              <a:t>Branch &amp; SIS</a:t>
            </a:r>
          </a:p>
          <a:p>
            <a:pPr lvl="1" defTabSz="801688" eaLnBrk="0" hangingPunct="0">
              <a:spcBef>
                <a:spcPts val="800"/>
              </a:spcBef>
              <a:spcAft>
                <a:spcPts val="800"/>
              </a:spcAft>
            </a:pPr>
            <a:r>
              <a:rPr lang="en-US" sz="1600" b="1" dirty="0" smtClean="0">
                <a:solidFill>
                  <a:schemeClr val="bg1"/>
                </a:solidFill>
                <a:latin typeface="Arial"/>
              </a:rPr>
              <a:t>Banco Santander Puerto Rico</a:t>
            </a:r>
          </a:p>
          <a:p>
            <a:pPr lvl="1" defTabSz="801688" eaLnBrk="0" hangingPunct="0">
              <a:spcBef>
                <a:spcPts val="800"/>
              </a:spcBef>
              <a:spcAft>
                <a:spcPts val="800"/>
              </a:spcAft>
            </a:pPr>
            <a:r>
              <a:rPr lang="en-US" sz="1600" dirty="0" smtClean="0">
                <a:solidFill>
                  <a:srgbClr val="808080"/>
                </a:solidFill>
                <a:latin typeface="Arial"/>
              </a:rPr>
              <a:t>SCUSA</a:t>
            </a:r>
          </a:p>
          <a:p>
            <a:pPr lvl="1" defTabSz="801688" eaLnBrk="0" hangingPunct="0">
              <a:spcBef>
                <a:spcPts val="800"/>
              </a:spcBef>
              <a:spcAft>
                <a:spcPts val="800"/>
              </a:spcAft>
            </a:pPr>
            <a:r>
              <a:rPr lang="en-US" sz="1600" dirty="0" smtClean="0">
                <a:solidFill>
                  <a:srgbClr val="808080"/>
                </a:solidFill>
                <a:latin typeface="Arial"/>
              </a:rPr>
              <a:t>BSI</a:t>
            </a:r>
            <a:endParaRPr lang="en-US" sz="1600" dirty="0">
              <a:solidFill>
                <a:srgbClr val="808080"/>
              </a:solidFill>
              <a:latin typeface="Arial"/>
            </a:endParaRPr>
          </a:p>
        </p:txBody>
      </p:sp>
    </p:spTree>
    <p:extLst>
      <p:ext uri="{BB962C8B-B14F-4D97-AF65-F5344CB8AC3E}">
        <p14:creationId xmlns:p14="http://schemas.microsoft.com/office/powerpoint/2010/main" val="7124825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44"/>
          <p:cNvSpPr/>
          <p:nvPr/>
        </p:nvSpPr>
        <p:spPr bwMode="auto">
          <a:xfrm>
            <a:off x="1848609" y="2269314"/>
            <a:ext cx="6251783" cy="3917166"/>
          </a:xfrm>
          <a:prstGeom prst="rect">
            <a:avLst/>
          </a:prstGeom>
          <a:solidFill>
            <a:schemeClr val="bg2">
              <a:lumMod val="20000"/>
              <a:lumOff val="80000"/>
              <a:alpha val="55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146" name="TextBox 145"/>
          <p:cNvSpPr txBox="1"/>
          <p:nvPr/>
        </p:nvSpPr>
        <p:spPr>
          <a:xfrm>
            <a:off x="5931776" y="2302195"/>
            <a:ext cx="2144674" cy="261610"/>
          </a:xfrm>
          <a:prstGeom prst="rect">
            <a:avLst/>
          </a:prstGeom>
          <a:solidFill>
            <a:schemeClr val="bg1"/>
          </a:solidFill>
        </p:spPr>
        <p:txBody>
          <a:bodyPr wrap="square" rtlCol="0">
            <a:spAutoFit/>
          </a:bodyPr>
          <a:lstStyle/>
          <a:p>
            <a:pPr algn="ctr"/>
            <a:r>
              <a:rPr lang="en-US" sz="1100" b="1" dirty="0" smtClean="0"/>
              <a:t>Cross Functional Areas</a:t>
            </a:r>
            <a:endParaRPr lang="en-US" sz="1100" b="1" baseline="30000" dirty="0"/>
          </a:p>
        </p:txBody>
      </p:sp>
      <p:sp>
        <p:nvSpPr>
          <p:cNvPr id="143" name="Rectangle 142"/>
          <p:cNvSpPr/>
          <p:nvPr/>
        </p:nvSpPr>
        <p:spPr bwMode="auto">
          <a:xfrm>
            <a:off x="50736" y="2269314"/>
            <a:ext cx="1772676" cy="3917166"/>
          </a:xfrm>
          <a:prstGeom prst="rect">
            <a:avLst/>
          </a:prstGeom>
          <a:solidFill>
            <a:schemeClr val="accent1">
              <a:lumMod val="20000"/>
              <a:lumOff val="80000"/>
              <a:alpha val="48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Banco Santander Puerto Rico</a:t>
            </a:r>
            <a:endParaRPr lang="en-US" sz="2200" b="1" dirty="0">
              <a:solidFill>
                <a:srgbClr val="000000"/>
              </a:solidFill>
            </a:endParaRPr>
          </a:p>
          <a:p>
            <a:pPr>
              <a:lnSpc>
                <a:spcPct val="90000"/>
              </a:lnSpc>
            </a:pPr>
            <a:r>
              <a:rPr lang="en-US" sz="2200" b="1" dirty="0">
                <a:solidFill>
                  <a:srgbClr val="929497"/>
                </a:solidFill>
              </a:rPr>
              <a:t> </a:t>
            </a:r>
            <a:r>
              <a:rPr lang="en-US" sz="2200" b="1" dirty="0" smtClean="0">
                <a:solidFill>
                  <a:srgbClr val="929497"/>
                </a:solidFill>
              </a:rPr>
              <a:t>   </a:t>
            </a:r>
            <a:r>
              <a:rPr lang="en-US" sz="2000" b="1" dirty="0" smtClean="0">
                <a:solidFill>
                  <a:srgbClr val="929497"/>
                </a:solidFill>
              </a:rPr>
              <a:t>Organization</a:t>
            </a:r>
            <a:r>
              <a:rPr lang="en-US" sz="2000" b="1" dirty="0">
                <a:solidFill>
                  <a:srgbClr val="929497"/>
                </a:solidFill>
              </a:rPr>
              <a:t>: </a:t>
            </a:r>
            <a:r>
              <a:rPr lang="en-US" sz="2000" b="1" dirty="0" err="1">
                <a:solidFill>
                  <a:srgbClr val="929497"/>
                </a:solidFill>
              </a:rPr>
              <a:t>BanCorp</a:t>
            </a:r>
            <a:r>
              <a:rPr lang="en-US" sz="2000" b="1" dirty="0">
                <a:solidFill>
                  <a:srgbClr val="929497"/>
                </a:solidFill>
              </a:rPr>
              <a:t>, </a:t>
            </a:r>
            <a:r>
              <a:rPr lang="en-US" sz="2000" b="1" dirty="0" smtClean="0">
                <a:solidFill>
                  <a:srgbClr val="929497"/>
                </a:solidFill>
              </a:rPr>
              <a:t>SFS &amp; SOB</a:t>
            </a:r>
            <a:endParaRPr lang="en-US" sz="2000" b="1" dirty="0">
              <a:solidFill>
                <a:srgbClr val="929497"/>
              </a:solidFill>
            </a:endParaRPr>
          </a:p>
        </p:txBody>
      </p:sp>
      <p:sp>
        <p:nvSpPr>
          <p:cNvPr id="5" name="TextBox 4"/>
          <p:cNvSpPr txBox="1"/>
          <p:nvPr/>
        </p:nvSpPr>
        <p:spPr>
          <a:xfrm>
            <a:off x="140288" y="6165304"/>
            <a:ext cx="7075380" cy="215444"/>
          </a:xfrm>
          <a:prstGeom prst="rect">
            <a:avLst/>
          </a:prstGeom>
          <a:noFill/>
        </p:spPr>
        <p:txBody>
          <a:bodyPr wrap="square" rtlCol="0">
            <a:spAutoFit/>
          </a:bodyPr>
          <a:lstStyle/>
          <a:p>
            <a:pPr marL="228600" indent="-228600">
              <a:buFontTx/>
              <a:buAutoNum type="arabicParenBoth"/>
            </a:pPr>
            <a:r>
              <a:rPr lang="en-US" sz="800" dirty="0">
                <a:solidFill>
                  <a:srgbClr val="FFFFFF"/>
                </a:solidFill>
              </a:rPr>
              <a:t>All support areas are shared with </a:t>
            </a:r>
            <a:r>
              <a:rPr lang="en-US" sz="800" dirty="0" err="1">
                <a:solidFill>
                  <a:srgbClr val="FFFFFF"/>
                </a:solidFill>
              </a:rPr>
              <a:t>BanCorp</a:t>
            </a:r>
            <a:r>
              <a:rPr lang="en-US" sz="800" dirty="0">
                <a:solidFill>
                  <a:srgbClr val="FFFFFF"/>
                </a:solidFill>
              </a:rPr>
              <a:t>, hence the risk data production and reporting functions are also shared.</a:t>
            </a:r>
          </a:p>
        </p:txBody>
      </p:sp>
      <p:sp>
        <p:nvSpPr>
          <p:cNvPr id="17" name="Rectangle 6"/>
          <p:cNvSpPr>
            <a:spLocks noChangeArrowheads="1"/>
          </p:cNvSpPr>
          <p:nvPr/>
        </p:nvSpPr>
        <p:spPr bwMode="auto">
          <a:xfrm>
            <a:off x="3322049" y="1614412"/>
            <a:ext cx="2138656" cy="273049"/>
          </a:xfrm>
          <a:prstGeom prst="rect">
            <a:avLst/>
          </a:prstGeom>
          <a:no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s-ES" altLang="en-US" sz="1000" b="1" kern="0" dirty="0" err="1" smtClean="0">
                <a:solidFill>
                  <a:srgbClr val="4D4D4D"/>
                </a:solidFill>
              </a:rPr>
              <a:t>BanCorp</a:t>
            </a:r>
            <a:endParaRPr lang="en-US" altLang="en-US" sz="1000" b="1" kern="0" dirty="0">
              <a:solidFill>
                <a:srgbClr val="4D4D4D"/>
              </a:solidFill>
            </a:endParaRPr>
          </a:p>
        </p:txBody>
      </p:sp>
      <p:sp>
        <p:nvSpPr>
          <p:cNvPr id="18" name="Rectangle 19">
            <a:hlinkClick r:id="" action="ppaction://noaction" highlightClick="1"/>
          </p:cNvPr>
          <p:cNvSpPr>
            <a:spLocks noChangeArrowheads="1"/>
          </p:cNvSpPr>
          <p:nvPr/>
        </p:nvSpPr>
        <p:spPr bwMode="auto">
          <a:xfrm>
            <a:off x="5931405" y="2876157"/>
            <a:ext cx="60984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HR</a:t>
            </a:r>
          </a:p>
        </p:txBody>
      </p:sp>
      <p:sp>
        <p:nvSpPr>
          <p:cNvPr id="19" name="Rectangle 20">
            <a:hlinkClick r:id="" action="ppaction://noaction" highlightClick="1"/>
          </p:cNvPr>
          <p:cNvSpPr>
            <a:spLocks noChangeArrowheads="1"/>
          </p:cNvSpPr>
          <p:nvPr/>
        </p:nvSpPr>
        <p:spPr bwMode="auto">
          <a:xfrm>
            <a:off x="3551268" y="2421611"/>
            <a:ext cx="720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Audit</a:t>
            </a:r>
          </a:p>
        </p:txBody>
      </p:sp>
      <p:sp>
        <p:nvSpPr>
          <p:cNvPr id="20" name="Rectangle 19"/>
          <p:cNvSpPr/>
          <p:nvPr/>
        </p:nvSpPr>
        <p:spPr>
          <a:xfrm>
            <a:off x="6714566" y="5900688"/>
            <a:ext cx="2195826" cy="236559"/>
          </a:xfrm>
          <a:prstGeom prst="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Risk reporting producing areas</a:t>
            </a:r>
          </a:p>
        </p:txBody>
      </p:sp>
      <p:sp>
        <p:nvSpPr>
          <p:cNvPr id="21" name="Rectangle 24">
            <a:hlinkClick r:id="" action="ppaction://noaction" highlightClick="1"/>
          </p:cNvPr>
          <p:cNvSpPr>
            <a:spLocks noChangeArrowheads="1"/>
          </p:cNvSpPr>
          <p:nvPr/>
        </p:nvSpPr>
        <p:spPr bwMode="auto">
          <a:xfrm>
            <a:off x="251592" y="448115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Retail Banking</a:t>
            </a:r>
          </a:p>
          <a:p>
            <a:pPr algn="ctr" fontAlgn="base">
              <a:lnSpc>
                <a:spcPct val="90000"/>
              </a:lnSpc>
              <a:spcBef>
                <a:spcPct val="20000"/>
              </a:spcBef>
              <a:spcAft>
                <a:spcPct val="0"/>
              </a:spcAft>
              <a:buFont typeface="Wingdings" pitchFamily="2" charset="2"/>
              <a:buNone/>
            </a:pPr>
            <a:r>
              <a:rPr lang="en-US" sz="700" kern="0" dirty="0">
                <a:solidFill>
                  <a:srgbClr val="4D4D4D"/>
                </a:solidFill>
              </a:rPr>
              <a:t> &amp; SMEs</a:t>
            </a:r>
          </a:p>
        </p:txBody>
      </p:sp>
      <p:sp>
        <p:nvSpPr>
          <p:cNvPr id="22" name="Rectangle 24">
            <a:hlinkClick r:id="" action="ppaction://noaction" highlightClick="1"/>
          </p:cNvPr>
          <p:cNvSpPr>
            <a:spLocks noChangeArrowheads="1"/>
          </p:cNvSpPr>
          <p:nvPr/>
        </p:nvSpPr>
        <p:spPr bwMode="auto">
          <a:xfrm>
            <a:off x="251592" y="4169238"/>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smtClean="0">
                <a:solidFill>
                  <a:srgbClr val="4D4D4D"/>
                </a:solidFill>
              </a:rPr>
              <a:t>Commercial </a:t>
            </a:r>
            <a:endParaRPr lang="en-US" sz="700" kern="0" dirty="0">
              <a:solidFill>
                <a:srgbClr val="4D4D4D"/>
              </a:solidFill>
            </a:endParaRPr>
          </a:p>
          <a:p>
            <a:pPr algn="ctr" fontAlgn="base">
              <a:lnSpc>
                <a:spcPct val="90000"/>
              </a:lnSpc>
              <a:spcBef>
                <a:spcPct val="20000"/>
              </a:spcBef>
              <a:spcAft>
                <a:spcPct val="0"/>
              </a:spcAft>
              <a:buFont typeface="Wingdings" pitchFamily="2" charset="2"/>
              <a:buNone/>
            </a:pPr>
            <a:r>
              <a:rPr lang="en-US" sz="700" kern="0" dirty="0">
                <a:solidFill>
                  <a:srgbClr val="4D4D4D"/>
                </a:solidFill>
              </a:rPr>
              <a:t>Banking</a:t>
            </a:r>
          </a:p>
        </p:txBody>
      </p:sp>
      <p:sp>
        <p:nvSpPr>
          <p:cNvPr id="23" name="Rectangle 24">
            <a:hlinkClick r:id="" action="ppaction://noaction" highlightClick="1"/>
          </p:cNvPr>
          <p:cNvSpPr>
            <a:spLocks noChangeArrowheads="1"/>
          </p:cNvSpPr>
          <p:nvPr/>
        </p:nvSpPr>
        <p:spPr bwMode="auto">
          <a:xfrm>
            <a:off x="251592" y="3830491"/>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Institutional </a:t>
            </a:r>
          </a:p>
          <a:p>
            <a:pPr algn="ctr" fontAlgn="base">
              <a:lnSpc>
                <a:spcPct val="90000"/>
              </a:lnSpc>
              <a:spcBef>
                <a:spcPct val="20000"/>
              </a:spcBef>
              <a:spcAft>
                <a:spcPct val="0"/>
              </a:spcAft>
              <a:buFont typeface="Wingdings" pitchFamily="2" charset="2"/>
              <a:buNone/>
            </a:pPr>
            <a:r>
              <a:rPr lang="en-US" sz="700" kern="0" dirty="0">
                <a:solidFill>
                  <a:srgbClr val="4D4D4D"/>
                </a:solidFill>
              </a:rPr>
              <a:t>Banking</a:t>
            </a:r>
          </a:p>
        </p:txBody>
      </p:sp>
      <p:sp>
        <p:nvSpPr>
          <p:cNvPr id="24" name="Rectangle 19">
            <a:hlinkClick r:id="" action="ppaction://noaction" highlightClick="1"/>
          </p:cNvPr>
          <p:cNvSpPr>
            <a:spLocks noChangeArrowheads="1"/>
          </p:cNvSpPr>
          <p:nvPr/>
        </p:nvSpPr>
        <p:spPr bwMode="auto">
          <a:xfrm>
            <a:off x="251592" y="3491744"/>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Trust</a:t>
            </a:r>
          </a:p>
        </p:txBody>
      </p:sp>
      <p:sp>
        <p:nvSpPr>
          <p:cNvPr id="25" name="Rectangle 19">
            <a:hlinkClick r:id="" action="ppaction://noaction" highlightClick="1"/>
          </p:cNvPr>
          <p:cNvSpPr>
            <a:spLocks noChangeArrowheads="1"/>
          </p:cNvSpPr>
          <p:nvPr/>
        </p:nvSpPr>
        <p:spPr bwMode="auto">
          <a:xfrm>
            <a:off x="5196544" y="2876157"/>
            <a:ext cx="60984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Legal</a:t>
            </a:r>
          </a:p>
          <a:p>
            <a:pPr algn="ctr" fontAlgn="base">
              <a:spcBef>
                <a:spcPct val="0"/>
              </a:spcBef>
              <a:spcAft>
                <a:spcPct val="0"/>
              </a:spcAft>
            </a:pPr>
            <a:r>
              <a:rPr lang="en-US" sz="800" b="1" dirty="0">
                <a:solidFill>
                  <a:srgbClr val="FFFFFF"/>
                </a:solidFill>
              </a:rPr>
              <a:t>Advisory.</a:t>
            </a:r>
          </a:p>
        </p:txBody>
      </p:sp>
      <p:sp>
        <p:nvSpPr>
          <p:cNvPr id="26" name="Rectangle 19">
            <a:hlinkClick r:id="" action="ppaction://noaction" highlightClick="1"/>
          </p:cNvPr>
          <p:cNvSpPr>
            <a:spLocks noChangeArrowheads="1"/>
          </p:cNvSpPr>
          <p:nvPr/>
        </p:nvSpPr>
        <p:spPr bwMode="auto">
          <a:xfrm>
            <a:off x="6666266" y="2876157"/>
            <a:ext cx="60984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Quality &amp; Corp. </a:t>
            </a:r>
            <a:r>
              <a:rPr lang="en-US" sz="800" b="1" kern="0" dirty="0" err="1">
                <a:solidFill>
                  <a:srgbClr val="4D4D4D"/>
                </a:solidFill>
              </a:rPr>
              <a:t>Communic</a:t>
            </a:r>
            <a:endParaRPr lang="en-US" sz="800" b="1" kern="0" dirty="0">
              <a:solidFill>
                <a:srgbClr val="4D4D4D"/>
              </a:solidFill>
            </a:endParaRPr>
          </a:p>
        </p:txBody>
      </p:sp>
      <p:cxnSp>
        <p:nvCxnSpPr>
          <p:cNvPr id="28" name="Elbow Connector 27"/>
          <p:cNvCxnSpPr>
            <a:stCxn id="49" idx="0"/>
            <a:endCxn id="43" idx="2"/>
          </p:cNvCxnSpPr>
          <p:nvPr/>
        </p:nvCxnSpPr>
        <p:spPr bwMode="auto">
          <a:xfrm rot="5400000" flipH="1" flipV="1">
            <a:off x="2174109" y="5435047"/>
            <a:ext cx="153678" cy="72008"/>
          </a:xfrm>
          <a:prstGeom prst="bentConnector3">
            <a:avLst>
              <a:gd name="adj1" fmla="val 50000"/>
            </a:avLst>
          </a:prstGeom>
          <a:noFill/>
          <a:ln w="9525" cap="flat" cmpd="sng" algn="ctr">
            <a:solidFill>
              <a:srgbClr val="4D4D4D"/>
            </a:solidFill>
            <a:prstDash val="solid"/>
            <a:round/>
            <a:headEnd type="none" w="med" len="med"/>
            <a:tailEnd type="none" w="med" len="med"/>
          </a:ln>
          <a:effectLst/>
        </p:spPr>
      </p:cxnSp>
      <p:cxnSp>
        <p:nvCxnSpPr>
          <p:cNvPr id="40" name="Elbow Connector 39"/>
          <p:cNvCxnSpPr>
            <a:stCxn id="50" idx="0"/>
            <a:endCxn id="43" idx="2"/>
          </p:cNvCxnSpPr>
          <p:nvPr/>
        </p:nvCxnSpPr>
        <p:spPr bwMode="auto">
          <a:xfrm rot="16200000" flipV="1">
            <a:off x="2570153" y="5111011"/>
            <a:ext cx="153678" cy="720080"/>
          </a:xfrm>
          <a:prstGeom prst="bentConnector3">
            <a:avLst>
              <a:gd name="adj1" fmla="val 50000"/>
            </a:avLst>
          </a:prstGeom>
          <a:noFill/>
          <a:ln w="9525" cap="flat" cmpd="sng" algn="ctr">
            <a:solidFill>
              <a:srgbClr val="4D4D4D"/>
            </a:solidFill>
            <a:prstDash val="solid"/>
            <a:round/>
            <a:headEnd type="none" w="med" len="med"/>
            <a:tailEnd type="none" w="med" len="med"/>
          </a:ln>
          <a:effectLst/>
        </p:spPr>
      </p:cxnSp>
      <p:cxnSp>
        <p:nvCxnSpPr>
          <p:cNvPr id="41" name="Elbow Connector 40"/>
          <p:cNvCxnSpPr>
            <a:stCxn id="52" idx="1"/>
            <a:endCxn id="50" idx="3"/>
          </p:cNvCxnSpPr>
          <p:nvPr/>
        </p:nvCxnSpPr>
        <p:spPr bwMode="auto">
          <a:xfrm rot="10800000">
            <a:off x="3331032" y="5655891"/>
            <a:ext cx="216096" cy="178441"/>
          </a:xfrm>
          <a:prstGeom prst="bentConnector3">
            <a:avLst>
              <a:gd name="adj1" fmla="val 50000"/>
            </a:avLst>
          </a:prstGeom>
          <a:noFill/>
          <a:ln w="9525" cap="flat" cmpd="sng" algn="ctr">
            <a:solidFill>
              <a:srgbClr val="4D4D4D"/>
            </a:solidFill>
            <a:prstDash val="solid"/>
            <a:round/>
            <a:headEnd type="none" w="med" len="med"/>
            <a:tailEnd type="none" w="med" len="med"/>
          </a:ln>
          <a:effectLst/>
        </p:spPr>
      </p:cxnSp>
      <p:cxnSp>
        <p:nvCxnSpPr>
          <p:cNvPr id="42" name="Elbow Connector 41"/>
          <p:cNvCxnSpPr>
            <a:stCxn id="51" idx="1"/>
            <a:endCxn id="50" idx="3"/>
          </p:cNvCxnSpPr>
          <p:nvPr/>
        </p:nvCxnSpPr>
        <p:spPr bwMode="auto">
          <a:xfrm rot="10800000" flipV="1">
            <a:off x="3331032" y="5487672"/>
            <a:ext cx="216096" cy="168217"/>
          </a:xfrm>
          <a:prstGeom prst="bentConnector3">
            <a:avLst>
              <a:gd name="adj1" fmla="val 50000"/>
            </a:avLst>
          </a:prstGeom>
          <a:noFill/>
          <a:ln w="9525" cap="flat" cmpd="sng" algn="ctr">
            <a:solidFill>
              <a:srgbClr val="4D4D4D"/>
            </a:solidFill>
            <a:prstDash val="solid"/>
            <a:round/>
            <a:headEnd type="none" w="med" len="med"/>
            <a:tailEnd type="none" w="med" len="med"/>
          </a:ln>
          <a:effectLst/>
        </p:spPr>
      </p:cxnSp>
      <p:sp>
        <p:nvSpPr>
          <p:cNvPr id="43" name="Rectangle 24">
            <a:hlinkClick r:id="" action="ppaction://noaction" highlightClick="1"/>
          </p:cNvPr>
          <p:cNvSpPr>
            <a:spLocks noChangeArrowheads="1"/>
          </p:cNvSpPr>
          <p:nvPr/>
        </p:nvSpPr>
        <p:spPr bwMode="auto">
          <a:xfrm>
            <a:off x="1962952" y="5178212"/>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ERP</a:t>
            </a:r>
          </a:p>
        </p:txBody>
      </p:sp>
      <p:sp>
        <p:nvSpPr>
          <p:cNvPr id="44" name="Rectangle 24">
            <a:hlinkClick r:id="" action="ppaction://noaction" highlightClick="1"/>
          </p:cNvPr>
          <p:cNvSpPr>
            <a:spLocks noChangeArrowheads="1"/>
          </p:cNvSpPr>
          <p:nvPr/>
        </p:nvSpPr>
        <p:spPr bwMode="auto">
          <a:xfrm>
            <a:off x="1962952" y="448115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70000"/>
              </a:lnSpc>
              <a:spcBef>
                <a:spcPct val="20000"/>
              </a:spcBef>
              <a:spcAft>
                <a:spcPct val="0"/>
              </a:spcAft>
              <a:buFont typeface="Wingdings" pitchFamily="2" charset="2"/>
              <a:buNone/>
              <a:defRPr/>
            </a:pPr>
            <a:r>
              <a:rPr lang="en-US" sz="700" kern="0" dirty="0">
                <a:solidFill>
                  <a:srgbClr val="4D4D4D"/>
                </a:solidFill>
              </a:rPr>
              <a:t>Mod. Risk </a:t>
            </a:r>
          </a:p>
          <a:p>
            <a:pPr algn="ctr" fontAlgn="base">
              <a:lnSpc>
                <a:spcPct val="70000"/>
              </a:lnSpc>
              <a:spcBef>
                <a:spcPct val="20000"/>
              </a:spcBef>
              <a:spcAft>
                <a:spcPct val="0"/>
              </a:spcAft>
              <a:buFont typeface="Wingdings" pitchFamily="2" charset="2"/>
              <a:buNone/>
              <a:defRPr/>
            </a:pPr>
            <a:r>
              <a:rPr lang="en-US" sz="700" kern="0" dirty="0">
                <a:solidFill>
                  <a:srgbClr val="4D4D4D"/>
                </a:solidFill>
              </a:rPr>
              <a:t>Mgmnt&amp;Predict.</a:t>
            </a:r>
          </a:p>
        </p:txBody>
      </p:sp>
      <p:sp>
        <p:nvSpPr>
          <p:cNvPr id="45" name="Rectangle 24">
            <a:hlinkClick r:id="" action="ppaction://noaction" highlightClick="1"/>
          </p:cNvPr>
          <p:cNvSpPr>
            <a:spLocks noChangeArrowheads="1"/>
          </p:cNvSpPr>
          <p:nvPr/>
        </p:nvSpPr>
        <p:spPr bwMode="auto">
          <a:xfrm>
            <a:off x="1962952" y="3491744"/>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Credit Risk</a:t>
            </a:r>
          </a:p>
        </p:txBody>
      </p:sp>
      <p:sp>
        <p:nvSpPr>
          <p:cNvPr id="46" name="Rectangle 24">
            <a:hlinkClick r:id="" action="ppaction://noaction" highlightClick="1"/>
          </p:cNvPr>
          <p:cNvSpPr>
            <a:spLocks noChangeArrowheads="1"/>
          </p:cNvSpPr>
          <p:nvPr/>
        </p:nvSpPr>
        <p:spPr bwMode="auto">
          <a:xfrm>
            <a:off x="1962952" y="4169238"/>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defRPr/>
            </a:pPr>
            <a:r>
              <a:rPr lang="en-US" sz="700" kern="0" dirty="0" err="1">
                <a:solidFill>
                  <a:srgbClr val="4D4D4D"/>
                </a:solidFill>
              </a:rPr>
              <a:t>Portf</a:t>
            </a:r>
            <a:r>
              <a:rPr lang="en-US" sz="700" kern="0" dirty="0">
                <a:solidFill>
                  <a:srgbClr val="4D4D4D"/>
                </a:solidFill>
              </a:rPr>
              <a:t>. Retail/</a:t>
            </a:r>
          </a:p>
          <a:p>
            <a:pPr algn="ctr" fontAlgn="base">
              <a:lnSpc>
                <a:spcPct val="90000"/>
              </a:lnSpc>
              <a:spcBef>
                <a:spcPct val="20000"/>
              </a:spcBef>
              <a:spcAft>
                <a:spcPct val="0"/>
              </a:spcAft>
              <a:buFont typeface="Wingdings" pitchFamily="2" charset="2"/>
              <a:buNone/>
              <a:defRPr/>
            </a:pPr>
            <a:r>
              <a:rPr lang="en-US" sz="700" kern="0" dirty="0">
                <a:solidFill>
                  <a:srgbClr val="4D4D4D"/>
                </a:solidFill>
              </a:rPr>
              <a:t>Recoveries</a:t>
            </a:r>
          </a:p>
        </p:txBody>
      </p:sp>
      <p:sp>
        <p:nvSpPr>
          <p:cNvPr id="47" name="Rectangle 24">
            <a:hlinkClick r:id="" action="ppaction://noaction" highlightClick="1"/>
          </p:cNvPr>
          <p:cNvSpPr>
            <a:spLocks noChangeArrowheads="1"/>
          </p:cNvSpPr>
          <p:nvPr/>
        </p:nvSpPr>
        <p:spPr bwMode="auto">
          <a:xfrm>
            <a:off x="1962952" y="3830491"/>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Market Risk</a:t>
            </a:r>
          </a:p>
        </p:txBody>
      </p:sp>
      <p:sp>
        <p:nvSpPr>
          <p:cNvPr id="48" name="Rectangle 24">
            <a:hlinkClick r:id="" action="ppaction://noaction" highlightClick="1"/>
          </p:cNvPr>
          <p:cNvSpPr>
            <a:spLocks noChangeArrowheads="1"/>
          </p:cNvSpPr>
          <p:nvPr/>
        </p:nvSpPr>
        <p:spPr bwMode="auto">
          <a:xfrm>
            <a:off x="1962952" y="4834726"/>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defRPr/>
            </a:pPr>
            <a:r>
              <a:rPr lang="en-US" sz="700" kern="0" dirty="0">
                <a:solidFill>
                  <a:srgbClr val="4D4D4D"/>
                </a:solidFill>
              </a:rPr>
              <a:t>Col. Workout </a:t>
            </a:r>
          </a:p>
          <a:p>
            <a:pPr algn="ctr" fontAlgn="base">
              <a:lnSpc>
                <a:spcPct val="90000"/>
              </a:lnSpc>
              <a:spcBef>
                <a:spcPct val="20000"/>
              </a:spcBef>
              <a:spcAft>
                <a:spcPct val="0"/>
              </a:spcAft>
              <a:buFont typeface="Wingdings" pitchFamily="2" charset="2"/>
              <a:buNone/>
              <a:defRPr/>
            </a:pPr>
            <a:r>
              <a:rPr lang="en-US" sz="700" kern="0" dirty="0">
                <a:solidFill>
                  <a:srgbClr val="4D4D4D"/>
                </a:solidFill>
              </a:rPr>
              <a:t>&amp; Real Estate</a:t>
            </a:r>
          </a:p>
        </p:txBody>
      </p:sp>
      <p:sp>
        <p:nvSpPr>
          <p:cNvPr id="49" name="Rectangle 24">
            <a:hlinkClick r:id="" action="ppaction://noaction" highlightClick="1"/>
          </p:cNvPr>
          <p:cNvSpPr>
            <a:spLocks noChangeArrowheads="1"/>
          </p:cNvSpPr>
          <p:nvPr/>
        </p:nvSpPr>
        <p:spPr bwMode="auto">
          <a:xfrm>
            <a:off x="1890944" y="5547890"/>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Framework &amp; </a:t>
            </a:r>
          </a:p>
          <a:p>
            <a:pPr algn="ctr" fontAlgn="base">
              <a:spcBef>
                <a:spcPct val="0"/>
              </a:spcBef>
              <a:spcAft>
                <a:spcPct val="0"/>
              </a:spcAft>
            </a:pPr>
            <a:r>
              <a:rPr lang="en-US" sz="800" b="1" dirty="0">
                <a:solidFill>
                  <a:srgbClr val="FFFFFF"/>
                </a:solidFill>
              </a:rPr>
              <a:t>Governance</a:t>
            </a:r>
          </a:p>
        </p:txBody>
      </p:sp>
      <p:sp>
        <p:nvSpPr>
          <p:cNvPr id="50" name="Rectangle 24">
            <a:hlinkClick r:id="" action="ppaction://noaction" highlightClick="1"/>
          </p:cNvPr>
          <p:cNvSpPr>
            <a:spLocks noChangeArrowheads="1"/>
          </p:cNvSpPr>
          <p:nvPr/>
        </p:nvSpPr>
        <p:spPr bwMode="auto">
          <a:xfrm>
            <a:off x="2683032" y="5547890"/>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Risk Consol.</a:t>
            </a:r>
          </a:p>
          <a:p>
            <a:pPr algn="ctr" fontAlgn="base">
              <a:spcBef>
                <a:spcPct val="0"/>
              </a:spcBef>
              <a:spcAft>
                <a:spcPct val="0"/>
              </a:spcAft>
            </a:pPr>
            <a:r>
              <a:rPr lang="en-US" sz="800" b="1" dirty="0">
                <a:solidFill>
                  <a:srgbClr val="FFFFFF"/>
                </a:solidFill>
              </a:rPr>
              <a:t>Data </a:t>
            </a:r>
            <a:r>
              <a:rPr lang="en-US" sz="800" b="1" dirty="0" err="1">
                <a:solidFill>
                  <a:srgbClr val="FFFFFF"/>
                </a:solidFill>
              </a:rPr>
              <a:t>mngmt</a:t>
            </a:r>
            <a:endParaRPr lang="en-US" sz="800" b="1" dirty="0">
              <a:solidFill>
                <a:srgbClr val="FFFFFF"/>
              </a:solidFill>
            </a:endParaRPr>
          </a:p>
        </p:txBody>
      </p:sp>
      <p:sp>
        <p:nvSpPr>
          <p:cNvPr id="51" name="Rectangle 24">
            <a:hlinkClick r:id="" action="ppaction://noaction" highlightClick="1"/>
          </p:cNvPr>
          <p:cNvSpPr>
            <a:spLocks noChangeArrowheads="1"/>
          </p:cNvSpPr>
          <p:nvPr/>
        </p:nvSpPr>
        <p:spPr bwMode="auto">
          <a:xfrm>
            <a:off x="3547128" y="5379673"/>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Risk MI</a:t>
            </a:r>
          </a:p>
        </p:txBody>
      </p:sp>
      <p:sp>
        <p:nvSpPr>
          <p:cNvPr id="52" name="Rectangle 24">
            <a:hlinkClick r:id="" action="ppaction://noaction" highlightClick="1"/>
          </p:cNvPr>
          <p:cNvSpPr>
            <a:spLocks noChangeArrowheads="1"/>
          </p:cNvSpPr>
          <p:nvPr/>
        </p:nvSpPr>
        <p:spPr bwMode="auto">
          <a:xfrm>
            <a:off x="3547128" y="5726331"/>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err="1">
                <a:solidFill>
                  <a:srgbClr val="FFFFFF"/>
                </a:solidFill>
              </a:rPr>
              <a:t>Consolid</a:t>
            </a:r>
            <a:r>
              <a:rPr lang="en-US" sz="800" b="1" dirty="0">
                <a:solidFill>
                  <a:srgbClr val="FFFFFF"/>
                </a:solidFill>
              </a:rPr>
              <a:t>.</a:t>
            </a:r>
          </a:p>
          <a:p>
            <a:pPr algn="ctr" fontAlgn="base">
              <a:spcBef>
                <a:spcPct val="0"/>
              </a:spcBef>
              <a:spcAft>
                <a:spcPct val="0"/>
              </a:spcAft>
            </a:pPr>
            <a:r>
              <a:rPr lang="en-US" sz="800" b="1" dirty="0">
                <a:solidFill>
                  <a:srgbClr val="FFFFFF"/>
                </a:solidFill>
              </a:rPr>
              <a:t> &amp; Control</a:t>
            </a:r>
          </a:p>
        </p:txBody>
      </p:sp>
      <p:sp>
        <p:nvSpPr>
          <p:cNvPr id="53" name="Rectangle 20">
            <a:hlinkClick r:id="" action="ppaction://noaction" highlightClick="1"/>
          </p:cNvPr>
          <p:cNvSpPr>
            <a:spLocks noChangeArrowheads="1"/>
          </p:cNvSpPr>
          <p:nvPr/>
        </p:nvSpPr>
        <p:spPr bwMode="auto">
          <a:xfrm>
            <a:off x="3615349" y="3491744"/>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BSA</a:t>
            </a:r>
          </a:p>
        </p:txBody>
      </p:sp>
      <p:sp>
        <p:nvSpPr>
          <p:cNvPr id="54" name="Rectangle 20">
            <a:hlinkClick r:id="" action="ppaction://noaction" highlightClick="1"/>
          </p:cNvPr>
          <p:cNvSpPr>
            <a:spLocks noChangeArrowheads="1"/>
          </p:cNvSpPr>
          <p:nvPr/>
        </p:nvSpPr>
        <p:spPr bwMode="auto">
          <a:xfrm>
            <a:off x="3615349" y="3830491"/>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CRA &amp; HDMA</a:t>
            </a:r>
          </a:p>
        </p:txBody>
      </p:sp>
      <p:sp>
        <p:nvSpPr>
          <p:cNvPr id="55" name="Rectangle 20">
            <a:hlinkClick r:id="" action="ppaction://noaction" highlightClick="1"/>
          </p:cNvPr>
          <p:cNvSpPr>
            <a:spLocks noChangeArrowheads="1"/>
          </p:cNvSpPr>
          <p:nvPr/>
        </p:nvSpPr>
        <p:spPr bwMode="auto">
          <a:xfrm>
            <a:off x="3615349" y="4169238"/>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SFI </a:t>
            </a:r>
          </a:p>
          <a:p>
            <a:pPr algn="ctr" fontAlgn="base">
              <a:lnSpc>
                <a:spcPct val="90000"/>
              </a:lnSpc>
              <a:spcBef>
                <a:spcPct val="20000"/>
              </a:spcBef>
              <a:spcAft>
                <a:spcPct val="0"/>
              </a:spcAft>
              <a:buFont typeface="Wingdings" pitchFamily="2" charset="2"/>
              <a:buNone/>
            </a:pPr>
            <a:r>
              <a:rPr lang="en-US" sz="700" kern="0" dirty="0">
                <a:solidFill>
                  <a:srgbClr val="4D4D4D"/>
                </a:solidFill>
              </a:rPr>
              <a:t>Compliance</a:t>
            </a:r>
          </a:p>
        </p:txBody>
      </p:sp>
      <p:sp>
        <p:nvSpPr>
          <p:cNvPr id="56" name="Rectangle 20">
            <a:hlinkClick r:id="" action="ppaction://noaction" highlightClick="1"/>
          </p:cNvPr>
          <p:cNvSpPr>
            <a:spLocks noChangeArrowheads="1"/>
          </p:cNvSpPr>
          <p:nvPr/>
        </p:nvSpPr>
        <p:spPr bwMode="auto">
          <a:xfrm>
            <a:off x="3615349" y="448115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BST </a:t>
            </a:r>
            <a:r>
              <a:rPr lang="en-US" sz="700" kern="0" dirty="0" err="1">
                <a:solidFill>
                  <a:srgbClr val="4D4D4D"/>
                </a:solidFill>
              </a:rPr>
              <a:t>Intnal</a:t>
            </a:r>
            <a:endParaRPr lang="en-US" sz="700" kern="0" dirty="0">
              <a:solidFill>
                <a:srgbClr val="4D4D4D"/>
              </a:solidFill>
            </a:endParaRPr>
          </a:p>
          <a:p>
            <a:pPr algn="ctr" fontAlgn="base">
              <a:lnSpc>
                <a:spcPct val="90000"/>
              </a:lnSpc>
              <a:spcBef>
                <a:spcPct val="20000"/>
              </a:spcBef>
              <a:spcAft>
                <a:spcPct val="0"/>
              </a:spcAft>
              <a:buFont typeface="Wingdings" pitchFamily="2" charset="2"/>
              <a:buNone/>
            </a:pPr>
            <a:r>
              <a:rPr lang="en-US" sz="700" kern="0" dirty="0">
                <a:solidFill>
                  <a:srgbClr val="4D4D4D"/>
                </a:solidFill>
              </a:rPr>
              <a:t>Bank</a:t>
            </a:r>
          </a:p>
        </p:txBody>
      </p:sp>
      <p:sp>
        <p:nvSpPr>
          <p:cNvPr id="57" name="Rectangle 20">
            <a:hlinkClick r:id="" action="ppaction://noaction" highlightClick="1"/>
          </p:cNvPr>
          <p:cNvSpPr>
            <a:spLocks noChangeArrowheads="1"/>
          </p:cNvSpPr>
          <p:nvPr/>
        </p:nvSpPr>
        <p:spPr bwMode="auto">
          <a:xfrm>
            <a:off x="4436512" y="3830491"/>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Operations</a:t>
            </a:r>
          </a:p>
        </p:txBody>
      </p:sp>
      <p:sp>
        <p:nvSpPr>
          <p:cNvPr id="58" name="Rectangle 20">
            <a:hlinkClick r:id="" action="ppaction://noaction" highlightClick="1"/>
          </p:cNvPr>
          <p:cNvSpPr>
            <a:spLocks noChangeArrowheads="1"/>
          </p:cNvSpPr>
          <p:nvPr/>
        </p:nvSpPr>
        <p:spPr bwMode="auto">
          <a:xfrm>
            <a:off x="4436512" y="3491744"/>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Operational Risk</a:t>
            </a:r>
          </a:p>
        </p:txBody>
      </p:sp>
      <p:sp>
        <p:nvSpPr>
          <p:cNvPr id="59" name="Rectangle 20">
            <a:hlinkClick r:id="" action="ppaction://noaction" highlightClick="1"/>
          </p:cNvPr>
          <p:cNvSpPr>
            <a:spLocks noChangeArrowheads="1"/>
          </p:cNvSpPr>
          <p:nvPr/>
        </p:nvSpPr>
        <p:spPr bwMode="auto">
          <a:xfrm>
            <a:off x="4436512" y="4169238"/>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Technology</a:t>
            </a:r>
          </a:p>
        </p:txBody>
      </p:sp>
      <p:sp>
        <p:nvSpPr>
          <p:cNvPr id="60" name="Rectangle 20">
            <a:hlinkClick r:id="" action="ppaction://noaction" highlightClick="1"/>
          </p:cNvPr>
          <p:cNvSpPr>
            <a:spLocks noChangeArrowheads="1"/>
          </p:cNvSpPr>
          <p:nvPr/>
        </p:nvSpPr>
        <p:spPr bwMode="auto">
          <a:xfrm>
            <a:off x="4436512" y="448115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Security &amp;</a:t>
            </a:r>
          </a:p>
          <a:p>
            <a:pPr algn="ctr" fontAlgn="base">
              <a:lnSpc>
                <a:spcPct val="90000"/>
              </a:lnSpc>
              <a:spcBef>
                <a:spcPct val="20000"/>
              </a:spcBef>
              <a:spcAft>
                <a:spcPct val="0"/>
              </a:spcAft>
              <a:buFont typeface="Wingdings" pitchFamily="2" charset="2"/>
              <a:buNone/>
            </a:pPr>
            <a:r>
              <a:rPr lang="en-US" sz="700" kern="0" dirty="0">
                <a:solidFill>
                  <a:srgbClr val="4D4D4D"/>
                </a:solidFill>
              </a:rPr>
              <a:t> Adm. Services</a:t>
            </a:r>
          </a:p>
        </p:txBody>
      </p:sp>
      <p:sp>
        <p:nvSpPr>
          <p:cNvPr id="61" name="Rectangle 20">
            <a:hlinkClick r:id="" action="ppaction://noaction" highlightClick="1"/>
          </p:cNvPr>
          <p:cNvSpPr>
            <a:spLocks noChangeArrowheads="1"/>
          </p:cNvSpPr>
          <p:nvPr/>
        </p:nvSpPr>
        <p:spPr bwMode="auto">
          <a:xfrm>
            <a:off x="4436512" y="4832923"/>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Mortgage </a:t>
            </a:r>
          </a:p>
          <a:p>
            <a:pPr algn="ctr" fontAlgn="base">
              <a:lnSpc>
                <a:spcPct val="90000"/>
              </a:lnSpc>
              <a:spcBef>
                <a:spcPct val="20000"/>
              </a:spcBef>
              <a:spcAft>
                <a:spcPct val="0"/>
              </a:spcAft>
              <a:buFont typeface="Wingdings" pitchFamily="2" charset="2"/>
              <a:buNone/>
            </a:pPr>
            <a:r>
              <a:rPr lang="en-US" sz="700" kern="0" dirty="0">
                <a:solidFill>
                  <a:srgbClr val="4D4D4D"/>
                </a:solidFill>
              </a:rPr>
              <a:t>Operations</a:t>
            </a:r>
          </a:p>
        </p:txBody>
      </p:sp>
      <p:sp>
        <p:nvSpPr>
          <p:cNvPr id="62" name="Rectangle 20">
            <a:hlinkClick r:id="" action="ppaction://noaction" highlightClick="1"/>
          </p:cNvPr>
          <p:cNvSpPr>
            <a:spLocks noChangeArrowheads="1"/>
          </p:cNvSpPr>
          <p:nvPr/>
        </p:nvSpPr>
        <p:spPr bwMode="auto">
          <a:xfrm>
            <a:off x="4436512" y="5166482"/>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Computing</a:t>
            </a:r>
          </a:p>
        </p:txBody>
      </p:sp>
      <p:sp>
        <p:nvSpPr>
          <p:cNvPr id="63" name="Rectangle 20">
            <a:hlinkClick r:id="" action="ppaction://noaction" highlightClick="1"/>
          </p:cNvPr>
          <p:cNvSpPr>
            <a:spLocks noChangeArrowheads="1"/>
          </p:cNvSpPr>
          <p:nvPr/>
        </p:nvSpPr>
        <p:spPr bwMode="auto">
          <a:xfrm>
            <a:off x="4514512" y="2421587"/>
            <a:ext cx="720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Loan Review</a:t>
            </a:r>
          </a:p>
        </p:txBody>
      </p:sp>
      <p:cxnSp>
        <p:nvCxnSpPr>
          <p:cNvPr id="64" name="Elbow Connector 63"/>
          <p:cNvCxnSpPr>
            <a:stCxn id="17" idx="2"/>
            <a:endCxn id="19" idx="3"/>
          </p:cNvCxnSpPr>
          <p:nvPr/>
        </p:nvCxnSpPr>
        <p:spPr bwMode="auto">
          <a:xfrm rot="5400000">
            <a:off x="4010248" y="2148482"/>
            <a:ext cx="642150" cy="120109"/>
          </a:xfrm>
          <a:prstGeom prst="bentConnector2">
            <a:avLst/>
          </a:prstGeom>
          <a:noFill/>
          <a:ln w="9525">
            <a:solidFill>
              <a:srgbClr val="4D4D4D"/>
            </a:solidFill>
            <a:prstDash val="dash"/>
            <a:miter lim="800000"/>
            <a:headEnd/>
            <a:tailEnd/>
          </a:ln>
        </p:spPr>
      </p:cxnSp>
      <p:cxnSp>
        <p:nvCxnSpPr>
          <p:cNvPr id="65" name="Elbow Connector 64"/>
          <p:cNvCxnSpPr>
            <a:stCxn id="63" idx="1"/>
            <a:endCxn id="17" idx="2"/>
          </p:cNvCxnSpPr>
          <p:nvPr/>
        </p:nvCxnSpPr>
        <p:spPr bwMode="auto">
          <a:xfrm rot="10800000">
            <a:off x="4391378" y="1887461"/>
            <a:ext cx="123135" cy="642126"/>
          </a:xfrm>
          <a:prstGeom prst="bentConnector2">
            <a:avLst/>
          </a:prstGeom>
          <a:noFill/>
          <a:ln w="9525">
            <a:solidFill>
              <a:srgbClr val="4D4D4D"/>
            </a:solidFill>
            <a:prstDash val="dash"/>
            <a:miter lim="800000"/>
            <a:headEnd/>
            <a:tailEnd/>
          </a:ln>
        </p:spPr>
      </p:cxnSp>
      <p:sp>
        <p:nvSpPr>
          <p:cNvPr id="66" name="Rectangle 20">
            <a:hlinkClick r:id="" action="ppaction://noaction" highlightClick="1"/>
          </p:cNvPr>
          <p:cNvSpPr>
            <a:spLocks noChangeArrowheads="1"/>
          </p:cNvSpPr>
          <p:nvPr/>
        </p:nvSpPr>
        <p:spPr bwMode="auto">
          <a:xfrm>
            <a:off x="2798720" y="3830491"/>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Finance</a:t>
            </a:r>
          </a:p>
        </p:txBody>
      </p:sp>
      <p:sp>
        <p:nvSpPr>
          <p:cNvPr id="67" name="Rectangle 20">
            <a:hlinkClick r:id="" action="ppaction://noaction" highlightClick="1"/>
          </p:cNvPr>
          <p:cNvSpPr>
            <a:spLocks noChangeArrowheads="1"/>
          </p:cNvSpPr>
          <p:nvPr/>
        </p:nvSpPr>
        <p:spPr bwMode="auto">
          <a:xfrm>
            <a:off x="2798720" y="448115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Management </a:t>
            </a:r>
          </a:p>
          <a:p>
            <a:pPr algn="ctr" fontAlgn="base">
              <a:lnSpc>
                <a:spcPct val="90000"/>
              </a:lnSpc>
              <a:spcBef>
                <a:spcPct val="20000"/>
              </a:spcBef>
              <a:spcAft>
                <a:spcPct val="0"/>
              </a:spcAft>
              <a:buFont typeface="Wingdings" pitchFamily="2" charset="2"/>
              <a:buNone/>
            </a:pPr>
            <a:r>
              <a:rPr lang="en-US" sz="700" kern="0" dirty="0">
                <a:solidFill>
                  <a:srgbClr val="4D4D4D"/>
                </a:solidFill>
              </a:rPr>
              <a:t>Control</a:t>
            </a:r>
          </a:p>
        </p:txBody>
      </p:sp>
      <p:sp>
        <p:nvSpPr>
          <p:cNvPr id="68" name="Rectangle 20">
            <a:hlinkClick r:id="" action="ppaction://noaction" highlightClick="1"/>
          </p:cNvPr>
          <p:cNvSpPr>
            <a:spLocks noChangeArrowheads="1"/>
          </p:cNvSpPr>
          <p:nvPr/>
        </p:nvSpPr>
        <p:spPr bwMode="auto">
          <a:xfrm>
            <a:off x="2798720" y="4169238"/>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Treasury</a:t>
            </a:r>
          </a:p>
        </p:txBody>
      </p:sp>
      <p:sp>
        <p:nvSpPr>
          <p:cNvPr id="69" name="Rectangle 20">
            <a:hlinkClick r:id="" action="ppaction://noaction" highlightClick="1"/>
          </p:cNvPr>
          <p:cNvSpPr>
            <a:spLocks noChangeArrowheads="1"/>
          </p:cNvSpPr>
          <p:nvPr/>
        </p:nvSpPr>
        <p:spPr bwMode="auto">
          <a:xfrm>
            <a:off x="2798720" y="3491744"/>
            <a:ext cx="648000" cy="2160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Acc. / </a:t>
            </a:r>
          </a:p>
          <a:p>
            <a:pPr algn="ctr" fontAlgn="base">
              <a:spcBef>
                <a:spcPct val="0"/>
              </a:spcBef>
              <a:spcAft>
                <a:spcPct val="0"/>
              </a:spcAft>
            </a:pPr>
            <a:r>
              <a:rPr lang="en-US" sz="800" b="1" dirty="0" err="1">
                <a:solidFill>
                  <a:srgbClr val="FFFFFF"/>
                </a:solidFill>
              </a:rPr>
              <a:t>Comptrolling</a:t>
            </a:r>
            <a:endParaRPr lang="en-US" sz="800" b="1" dirty="0">
              <a:solidFill>
                <a:srgbClr val="FFFFFF"/>
              </a:solidFill>
            </a:endParaRPr>
          </a:p>
        </p:txBody>
      </p:sp>
      <p:sp>
        <p:nvSpPr>
          <p:cNvPr id="70" name="Rectangle 24">
            <a:hlinkClick r:id="" action="ppaction://noaction" highlightClick="1"/>
          </p:cNvPr>
          <p:cNvSpPr>
            <a:spLocks noChangeArrowheads="1"/>
          </p:cNvSpPr>
          <p:nvPr/>
        </p:nvSpPr>
        <p:spPr bwMode="auto">
          <a:xfrm>
            <a:off x="8262392" y="2863213"/>
            <a:ext cx="648000" cy="216000"/>
          </a:xfrm>
          <a:prstGeom prst="rect">
            <a:avLst/>
          </a:prstGeom>
          <a:no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Products</a:t>
            </a:r>
          </a:p>
        </p:txBody>
      </p:sp>
      <p:sp>
        <p:nvSpPr>
          <p:cNvPr id="71" name="Rectangle 24">
            <a:hlinkClick r:id="" action="ppaction://noaction" highlightClick="1"/>
          </p:cNvPr>
          <p:cNvSpPr>
            <a:spLocks noChangeArrowheads="1"/>
          </p:cNvSpPr>
          <p:nvPr/>
        </p:nvSpPr>
        <p:spPr bwMode="auto">
          <a:xfrm>
            <a:off x="8262392" y="3218891"/>
            <a:ext cx="648000" cy="216000"/>
          </a:xfrm>
          <a:prstGeom prst="rect">
            <a:avLst/>
          </a:prstGeom>
          <a:no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Consumer </a:t>
            </a:r>
          </a:p>
          <a:p>
            <a:pPr algn="ctr" fontAlgn="base">
              <a:lnSpc>
                <a:spcPct val="90000"/>
              </a:lnSpc>
              <a:spcBef>
                <a:spcPct val="20000"/>
              </a:spcBef>
              <a:spcAft>
                <a:spcPct val="0"/>
              </a:spcAft>
              <a:buFont typeface="Wingdings" pitchFamily="2" charset="2"/>
              <a:buNone/>
            </a:pPr>
            <a:r>
              <a:rPr lang="en-US" sz="700" kern="0" dirty="0">
                <a:solidFill>
                  <a:srgbClr val="4D4D4D"/>
                </a:solidFill>
              </a:rPr>
              <a:t>Banking</a:t>
            </a:r>
          </a:p>
        </p:txBody>
      </p:sp>
      <p:sp>
        <p:nvSpPr>
          <p:cNvPr id="72" name="Rectangle 24">
            <a:hlinkClick r:id="" action="ppaction://noaction" highlightClick="1"/>
          </p:cNvPr>
          <p:cNvSpPr>
            <a:spLocks noChangeArrowheads="1"/>
          </p:cNvSpPr>
          <p:nvPr/>
        </p:nvSpPr>
        <p:spPr bwMode="auto">
          <a:xfrm>
            <a:off x="1079432" y="4489124"/>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smtClean="0">
                <a:solidFill>
                  <a:srgbClr val="4D4D4D"/>
                </a:solidFill>
              </a:rPr>
              <a:t>Universities</a:t>
            </a:r>
            <a:endParaRPr lang="en-US" sz="700" kern="0" dirty="0">
              <a:solidFill>
                <a:srgbClr val="4D4D4D"/>
              </a:solidFill>
            </a:endParaRPr>
          </a:p>
        </p:txBody>
      </p:sp>
      <p:sp>
        <p:nvSpPr>
          <p:cNvPr id="73" name="Rectangle 24">
            <a:hlinkClick r:id="" action="ppaction://noaction" highlightClick="1"/>
          </p:cNvPr>
          <p:cNvSpPr>
            <a:spLocks noChangeArrowheads="1"/>
          </p:cNvSpPr>
          <p:nvPr/>
        </p:nvSpPr>
        <p:spPr bwMode="auto">
          <a:xfrm>
            <a:off x="1079432" y="5095214"/>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Business </a:t>
            </a:r>
          </a:p>
          <a:p>
            <a:pPr algn="ctr" fontAlgn="base">
              <a:lnSpc>
                <a:spcPct val="90000"/>
              </a:lnSpc>
              <a:spcBef>
                <a:spcPct val="20000"/>
              </a:spcBef>
              <a:spcAft>
                <a:spcPct val="0"/>
              </a:spcAft>
              <a:buFont typeface="Wingdings" pitchFamily="2" charset="2"/>
              <a:buNone/>
            </a:pPr>
            <a:r>
              <a:rPr lang="en-US" sz="700" kern="0" dirty="0">
                <a:solidFill>
                  <a:srgbClr val="4D4D4D"/>
                </a:solidFill>
              </a:rPr>
              <a:t>Development</a:t>
            </a:r>
          </a:p>
        </p:txBody>
      </p:sp>
      <p:sp>
        <p:nvSpPr>
          <p:cNvPr id="74" name="Rectangle 24">
            <a:hlinkClick r:id="" action="ppaction://noaction" highlightClick="1"/>
          </p:cNvPr>
          <p:cNvSpPr>
            <a:spLocks noChangeArrowheads="1"/>
          </p:cNvSpPr>
          <p:nvPr/>
        </p:nvSpPr>
        <p:spPr bwMode="auto">
          <a:xfrm>
            <a:off x="1079432" y="479216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SMEs / </a:t>
            </a:r>
          </a:p>
          <a:p>
            <a:pPr algn="ctr" fontAlgn="base">
              <a:lnSpc>
                <a:spcPct val="90000"/>
              </a:lnSpc>
              <a:spcBef>
                <a:spcPct val="20000"/>
              </a:spcBef>
              <a:spcAft>
                <a:spcPct val="0"/>
              </a:spcAft>
              <a:buFont typeface="Wingdings" pitchFamily="2" charset="2"/>
              <a:buNone/>
            </a:pPr>
            <a:r>
              <a:rPr lang="en-US" sz="700" kern="0" smtClean="0">
                <a:solidFill>
                  <a:srgbClr val="4D4D4D"/>
                </a:solidFill>
              </a:rPr>
              <a:t>Commercial </a:t>
            </a:r>
            <a:r>
              <a:rPr lang="en-US" sz="700" kern="0" dirty="0">
                <a:solidFill>
                  <a:srgbClr val="4D4D4D"/>
                </a:solidFill>
              </a:rPr>
              <a:t>Ins.</a:t>
            </a:r>
          </a:p>
        </p:txBody>
      </p:sp>
      <p:sp>
        <p:nvSpPr>
          <p:cNvPr id="75" name="Rectangle 24">
            <a:hlinkClick r:id="" action="ppaction://noaction" highlightClick="1"/>
          </p:cNvPr>
          <p:cNvSpPr>
            <a:spLocks noChangeArrowheads="1"/>
          </p:cNvSpPr>
          <p:nvPr/>
        </p:nvSpPr>
        <p:spPr bwMode="auto">
          <a:xfrm>
            <a:off x="1079432" y="5398259"/>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Payments</a:t>
            </a:r>
          </a:p>
        </p:txBody>
      </p:sp>
      <p:sp>
        <p:nvSpPr>
          <p:cNvPr id="76" name="Rectangle 24">
            <a:hlinkClick r:id="" action="ppaction://noaction" highlightClick="1"/>
          </p:cNvPr>
          <p:cNvSpPr>
            <a:spLocks noChangeArrowheads="1"/>
          </p:cNvSpPr>
          <p:nvPr/>
        </p:nvSpPr>
        <p:spPr bwMode="auto">
          <a:xfrm>
            <a:off x="1079432" y="5701304"/>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Retail</a:t>
            </a:r>
          </a:p>
          <a:p>
            <a:pPr algn="ctr" fontAlgn="base">
              <a:lnSpc>
                <a:spcPct val="90000"/>
              </a:lnSpc>
              <a:spcBef>
                <a:spcPct val="20000"/>
              </a:spcBef>
              <a:spcAft>
                <a:spcPct val="0"/>
              </a:spcAft>
              <a:buFont typeface="Wingdings" pitchFamily="2" charset="2"/>
              <a:buNone/>
            </a:pPr>
            <a:r>
              <a:rPr lang="en-US" sz="700" kern="0" dirty="0">
                <a:solidFill>
                  <a:srgbClr val="4D4D4D"/>
                </a:solidFill>
              </a:rPr>
              <a:t>Banking</a:t>
            </a:r>
          </a:p>
        </p:txBody>
      </p:sp>
      <p:cxnSp>
        <p:nvCxnSpPr>
          <p:cNvPr id="77" name="Elbow Connector 76"/>
          <p:cNvCxnSpPr/>
          <p:nvPr/>
        </p:nvCxnSpPr>
        <p:spPr bwMode="auto">
          <a:xfrm rot="5400000">
            <a:off x="3550814" y="3260921"/>
            <a:ext cx="412521" cy="305165"/>
          </a:xfrm>
          <a:prstGeom prst="bentConnector4">
            <a:avLst>
              <a:gd name="adj1" fmla="val 36910"/>
              <a:gd name="adj2" fmla="val 122647"/>
            </a:avLst>
          </a:prstGeom>
          <a:noFill/>
          <a:ln w="9525">
            <a:solidFill>
              <a:srgbClr val="4D4D4D"/>
            </a:solidFill>
            <a:miter lim="800000"/>
            <a:headEnd/>
            <a:tailEnd/>
          </a:ln>
        </p:spPr>
      </p:cxnSp>
      <p:cxnSp>
        <p:nvCxnSpPr>
          <p:cNvPr id="78" name="Elbow Connector 77"/>
          <p:cNvCxnSpPr/>
          <p:nvPr/>
        </p:nvCxnSpPr>
        <p:spPr bwMode="auto">
          <a:xfrm rot="5400000">
            <a:off x="3380936" y="3430799"/>
            <a:ext cx="752276" cy="305165"/>
          </a:xfrm>
          <a:prstGeom prst="bentConnector4">
            <a:avLst>
              <a:gd name="adj1" fmla="val 20208"/>
              <a:gd name="adj2" fmla="val 122646"/>
            </a:avLst>
          </a:prstGeom>
          <a:noFill/>
          <a:ln w="9525">
            <a:solidFill>
              <a:srgbClr val="4D4D4D"/>
            </a:solidFill>
            <a:miter lim="800000"/>
            <a:headEnd/>
            <a:tailEnd/>
          </a:ln>
        </p:spPr>
      </p:cxnSp>
      <p:cxnSp>
        <p:nvCxnSpPr>
          <p:cNvPr id="79" name="Elbow Connector 78"/>
          <p:cNvCxnSpPr/>
          <p:nvPr/>
        </p:nvCxnSpPr>
        <p:spPr bwMode="auto">
          <a:xfrm rot="5400000">
            <a:off x="3209193" y="3602542"/>
            <a:ext cx="1095762" cy="305165"/>
          </a:xfrm>
          <a:prstGeom prst="bentConnector4">
            <a:avLst>
              <a:gd name="adj1" fmla="val 14021"/>
              <a:gd name="adj2" fmla="val 122646"/>
            </a:avLst>
          </a:prstGeom>
          <a:noFill/>
          <a:ln w="9525">
            <a:solidFill>
              <a:srgbClr val="4D4D4D"/>
            </a:solidFill>
            <a:miter lim="800000"/>
            <a:headEnd/>
            <a:tailEnd/>
          </a:ln>
        </p:spPr>
      </p:cxnSp>
      <p:cxnSp>
        <p:nvCxnSpPr>
          <p:cNvPr id="80" name="Elbow Connector 79"/>
          <p:cNvCxnSpPr/>
          <p:nvPr/>
        </p:nvCxnSpPr>
        <p:spPr bwMode="auto">
          <a:xfrm rot="5400000">
            <a:off x="3037450" y="3774285"/>
            <a:ext cx="1439248" cy="305165"/>
          </a:xfrm>
          <a:prstGeom prst="bentConnector4">
            <a:avLst>
              <a:gd name="adj1" fmla="val 10788"/>
              <a:gd name="adj2" fmla="val 122646"/>
            </a:avLst>
          </a:prstGeom>
          <a:noFill/>
          <a:ln w="9525">
            <a:solidFill>
              <a:srgbClr val="4D4D4D"/>
            </a:solidFill>
            <a:miter lim="800000"/>
            <a:headEnd/>
            <a:tailEnd/>
          </a:ln>
        </p:spPr>
      </p:cxnSp>
      <p:cxnSp>
        <p:nvCxnSpPr>
          <p:cNvPr id="81" name="Elbow Connector 80"/>
          <p:cNvCxnSpPr/>
          <p:nvPr/>
        </p:nvCxnSpPr>
        <p:spPr bwMode="auto">
          <a:xfrm rot="5400000">
            <a:off x="2730145" y="3237679"/>
            <a:ext cx="412521" cy="305165"/>
          </a:xfrm>
          <a:prstGeom prst="bentConnector4">
            <a:avLst>
              <a:gd name="adj1" fmla="val 36910"/>
              <a:gd name="adj2" fmla="val 122647"/>
            </a:avLst>
          </a:prstGeom>
          <a:noFill/>
          <a:ln w="9525">
            <a:solidFill>
              <a:srgbClr val="4D4D4D"/>
            </a:solidFill>
            <a:miter lim="800000"/>
            <a:headEnd/>
            <a:tailEnd/>
          </a:ln>
        </p:spPr>
      </p:cxnSp>
      <p:cxnSp>
        <p:nvCxnSpPr>
          <p:cNvPr id="82" name="Elbow Connector 81"/>
          <p:cNvCxnSpPr/>
          <p:nvPr/>
        </p:nvCxnSpPr>
        <p:spPr bwMode="auto">
          <a:xfrm rot="5400000">
            <a:off x="2560267" y="3407557"/>
            <a:ext cx="752276" cy="305165"/>
          </a:xfrm>
          <a:prstGeom prst="bentConnector4">
            <a:avLst>
              <a:gd name="adj1" fmla="val 20208"/>
              <a:gd name="adj2" fmla="val 122646"/>
            </a:avLst>
          </a:prstGeom>
          <a:noFill/>
          <a:ln w="9525">
            <a:solidFill>
              <a:srgbClr val="4D4D4D"/>
            </a:solidFill>
            <a:miter lim="800000"/>
            <a:headEnd/>
            <a:tailEnd/>
          </a:ln>
        </p:spPr>
      </p:cxnSp>
      <p:cxnSp>
        <p:nvCxnSpPr>
          <p:cNvPr id="83" name="Elbow Connector 82"/>
          <p:cNvCxnSpPr/>
          <p:nvPr/>
        </p:nvCxnSpPr>
        <p:spPr bwMode="auto">
          <a:xfrm rot="5400000">
            <a:off x="2388524" y="3579300"/>
            <a:ext cx="1095762" cy="305165"/>
          </a:xfrm>
          <a:prstGeom prst="bentConnector4">
            <a:avLst>
              <a:gd name="adj1" fmla="val 14021"/>
              <a:gd name="adj2" fmla="val 122646"/>
            </a:avLst>
          </a:prstGeom>
          <a:noFill/>
          <a:ln w="9525">
            <a:solidFill>
              <a:srgbClr val="4D4D4D"/>
            </a:solidFill>
            <a:miter lim="800000"/>
            <a:headEnd/>
            <a:tailEnd/>
          </a:ln>
        </p:spPr>
      </p:cxnSp>
      <p:cxnSp>
        <p:nvCxnSpPr>
          <p:cNvPr id="84" name="Elbow Connector 83"/>
          <p:cNvCxnSpPr/>
          <p:nvPr/>
        </p:nvCxnSpPr>
        <p:spPr bwMode="auto">
          <a:xfrm rot="5400000">
            <a:off x="2216781" y="3751043"/>
            <a:ext cx="1439248" cy="305165"/>
          </a:xfrm>
          <a:prstGeom prst="bentConnector4">
            <a:avLst>
              <a:gd name="adj1" fmla="val 10788"/>
              <a:gd name="adj2" fmla="val 122646"/>
            </a:avLst>
          </a:prstGeom>
          <a:noFill/>
          <a:ln w="9525">
            <a:solidFill>
              <a:srgbClr val="4D4D4D"/>
            </a:solidFill>
            <a:miter lim="800000"/>
            <a:headEnd/>
            <a:tailEnd/>
          </a:ln>
        </p:spPr>
      </p:cxnSp>
      <p:cxnSp>
        <p:nvCxnSpPr>
          <p:cNvPr id="85" name="Elbow Connector 84"/>
          <p:cNvCxnSpPr/>
          <p:nvPr/>
        </p:nvCxnSpPr>
        <p:spPr bwMode="auto">
          <a:xfrm rot="5400000">
            <a:off x="4369195" y="3218629"/>
            <a:ext cx="412521" cy="305165"/>
          </a:xfrm>
          <a:prstGeom prst="bentConnector4">
            <a:avLst>
              <a:gd name="adj1" fmla="val 36910"/>
              <a:gd name="adj2" fmla="val 122647"/>
            </a:avLst>
          </a:prstGeom>
          <a:noFill/>
          <a:ln w="9525">
            <a:solidFill>
              <a:srgbClr val="4D4D4D"/>
            </a:solidFill>
            <a:miter lim="800000"/>
            <a:headEnd/>
            <a:tailEnd/>
          </a:ln>
        </p:spPr>
      </p:cxnSp>
      <p:cxnSp>
        <p:nvCxnSpPr>
          <p:cNvPr id="86" name="Elbow Connector 85"/>
          <p:cNvCxnSpPr/>
          <p:nvPr/>
        </p:nvCxnSpPr>
        <p:spPr bwMode="auto">
          <a:xfrm rot="5400000">
            <a:off x="4199317" y="3388507"/>
            <a:ext cx="752276" cy="305165"/>
          </a:xfrm>
          <a:prstGeom prst="bentConnector4">
            <a:avLst>
              <a:gd name="adj1" fmla="val 20208"/>
              <a:gd name="adj2" fmla="val 122646"/>
            </a:avLst>
          </a:prstGeom>
          <a:noFill/>
          <a:ln w="9525">
            <a:solidFill>
              <a:srgbClr val="4D4D4D"/>
            </a:solidFill>
            <a:miter lim="800000"/>
            <a:headEnd/>
            <a:tailEnd/>
          </a:ln>
        </p:spPr>
      </p:cxnSp>
      <p:cxnSp>
        <p:nvCxnSpPr>
          <p:cNvPr id="87" name="Elbow Connector 86"/>
          <p:cNvCxnSpPr/>
          <p:nvPr/>
        </p:nvCxnSpPr>
        <p:spPr bwMode="auto">
          <a:xfrm rot="5400000">
            <a:off x="4027574" y="3560250"/>
            <a:ext cx="1095762" cy="305165"/>
          </a:xfrm>
          <a:prstGeom prst="bentConnector4">
            <a:avLst>
              <a:gd name="adj1" fmla="val 14021"/>
              <a:gd name="adj2" fmla="val 122646"/>
            </a:avLst>
          </a:prstGeom>
          <a:noFill/>
          <a:ln w="9525">
            <a:solidFill>
              <a:srgbClr val="4D4D4D"/>
            </a:solidFill>
            <a:miter lim="800000"/>
            <a:headEnd/>
            <a:tailEnd/>
          </a:ln>
        </p:spPr>
      </p:cxnSp>
      <p:cxnSp>
        <p:nvCxnSpPr>
          <p:cNvPr id="88" name="Elbow Connector 87"/>
          <p:cNvCxnSpPr/>
          <p:nvPr/>
        </p:nvCxnSpPr>
        <p:spPr bwMode="auto">
          <a:xfrm rot="5400000">
            <a:off x="3855831" y="3731993"/>
            <a:ext cx="1439248" cy="305165"/>
          </a:xfrm>
          <a:prstGeom prst="bentConnector4">
            <a:avLst>
              <a:gd name="adj1" fmla="val 10788"/>
              <a:gd name="adj2" fmla="val 122646"/>
            </a:avLst>
          </a:prstGeom>
          <a:noFill/>
          <a:ln w="9525">
            <a:solidFill>
              <a:srgbClr val="4D4D4D"/>
            </a:solidFill>
            <a:miter lim="800000"/>
            <a:headEnd/>
            <a:tailEnd/>
          </a:ln>
        </p:spPr>
      </p:cxnSp>
      <p:cxnSp>
        <p:nvCxnSpPr>
          <p:cNvPr id="89" name="Elbow Connector 88"/>
          <p:cNvCxnSpPr/>
          <p:nvPr/>
        </p:nvCxnSpPr>
        <p:spPr bwMode="auto">
          <a:xfrm rot="5400000">
            <a:off x="3689405" y="3898419"/>
            <a:ext cx="1772101" cy="305165"/>
          </a:xfrm>
          <a:prstGeom prst="bentConnector4">
            <a:avLst>
              <a:gd name="adj1" fmla="val 8553"/>
              <a:gd name="adj2" fmla="val 122647"/>
            </a:avLst>
          </a:prstGeom>
          <a:noFill/>
          <a:ln w="9525">
            <a:solidFill>
              <a:srgbClr val="4D4D4D"/>
            </a:solidFill>
            <a:miter lim="800000"/>
            <a:headEnd/>
            <a:tailEnd/>
          </a:ln>
        </p:spPr>
      </p:cxnSp>
      <p:cxnSp>
        <p:nvCxnSpPr>
          <p:cNvPr id="90" name="Elbow Connector 89"/>
          <p:cNvCxnSpPr/>
          <p:nvPr/>
        </p:nvCxnSpPr>
        <p:spPr bwMode="auto">
          <a:xfrm rot="5400000">
            <a:off x="3517662" y="4070162"/>
            <a:ext cx="2115587" cy="305165"/>
          </a:xfrm>
          <a:prstGeom prst="bentConnector4">
            <a:avLst>
              <a:gd name="adj1" fmla="val 7240"/>
              <a:gd name="adj2" fmla="val 122647"/>
            </a:avLst>
          </a:prstGeom>
          <a:noFill/>
          <a:ln w="9525">
            <a:solidFill>
              <a:srgbClr val="4D4D4D"/>
            </a:solidFill>
            <a:miter lim="800000"/>
            <a:headEnd/>
            <a:tailEnd/>
          </a:ln>
        </p:spPr>
      </p:cxnSp>
      <p:cxnSp>
        <p:nvCxnSpPr>
          <p:cNvPr id="91" name="Elbow Connector 90"/>
          <p:cNvCxnSpPr/>
          <p:nvPr/>
        </p:nvCxnSpPr>
        <p:spPr bwMode="auto">
          <a:xfrm rot="5400000">
            <a:off x="1909275" y="3224303"/>
            <a:ext cx="412521" cy="305165"/>
          </a:xfrm>
          <a:prstGeom prst="bentConnector4">
            <a:avLst>
              <a:gd name="adj1" fmla="val 36910"/>
              <a:gd name="adj2" fmla="val 122647"/>
            </a:avLst>
          </a:prstGeom>
          <a:noFill/>
          <a:ln w="9525">
            <a:solidFill>
              <a:srgbClr val="4D4D4D"/>
            </a:solidFill>
            <a:miter lim="800000"/>
            <a:headEnd/>
            <a:tailEnd/>
          </a:ln>
        </p:spPr>
      </p:cxnSp>
      <p:cxnSp>
        <p:nvCxnSpPr>
          <p:cNvPr id="92" name="Elbow Connector 91"/>
          <p:cNvCxnSpPr/>
          <p:nvPr/>
        </p:nvCxnSpPr>
        <p:spPr bwMode="auto">
          <a:xfrm rot="5400000">
            <a:off x="1739397" y="3394181"/>
            <a:ext cx="752276" cy="305165"/>
          </a:xfrm>
          <a:prstGeom prst="bentConnector4">
            <a:avLst>
              <a:gd name="adj1" fmla="val 20208"/>
              <a:gd name="adj2" fmla="val 122646"/>
            </a:avLst>
          </a:prstGeom>
          <a:noFill/>
          <a:ln w="9525">
            <a:solidFill>
              <a:srgbClr val="4D4D4D"/>
            </a:solidFill>
            <a:miter lim="800000"/>
            <a:headEnd/>
            <a:tailEnd/>
          </a:ln>
        </p:spPr>
      </p:cxnSp>
      <p:cxnSp>
        <p:nvCxnSpPr>
          <p:cNvPr id="93" name="Elbow Connector 92"/>
          <p:cNvCxnSpPr/>
          <p:nvPr/>
        </p:nvCxnSpPr>
        <p:spPr bwMode="auto">
          <a:xfrm rot="5400000">
            <a:off x="1567654" y="3565924"/>
            <a:ext cx="1095762" cy="305165"/>
          </a:xfrm>
          <a:prstGeom prst="bentConnector4">
            <a:avLst>
              <a:gd name="adj1" fmla="val 14021"/>
              <a:gd name="adj2" fmla="val 122646"/>
            </a:avLst>
          </a:prstGeom>
          <a:noFill/>
          <a:ln w="9525">
            <a:solidFill>
              <a:srgbClr val="4D4D4D"/>
            </a:solidFill>
            <a:miter lim="800000"/>
            <a:headEnd/>
            <a:tailEnd/>
          </a:ln>
        </p:spPr>
      </p:cxnSp>
      <p:cxnSp>
        <p:nvCxnSpPr>
          <p:cNvPr id="94" name="Elbow Connector 93"/>
          <p:cNvCxnSpPr/>
          <p:nvPr/>
        </p:nvCxnSpPr>
        <p:spPr bwMode="auto">
          <a:xfrm rot="5400000">
            <a:off x="1395911" y="3737667"/>
            <a:ext cx="1439248" cy="305165"/>
          </a:xfrm>
          <a:prstGeom prst="bentConnector4">
            <a:avLst>
              <a:gd name="adj1" fmla="val 10788"/>
              <a:gd name="adj2" fmla="val 122646"/>
            </a:avLst>
          </a:prstGeom>
          <a:noFill/>
          <a:ln w="9525">
            <a:solidFill>
              <a:srgbClr val="4D4D4D"/>
            </a:solidFill>
            <a:miter lim="800000"/>
            <a:headEnd/>
            <a:tailEnd/>
          </a:ln>
        </p:spPr>
      </p:cxnSp>
      <p:cxnSp>
        <p:nvCxnSpPr>
          <p:cNvPr id="95" name="Elbow Connector 94"/>
          <p:cNvCxnSpPr/>
          <p:nvPr/>
        </p:nvCxnSpPr>
        <p:spPr bwMode="auto">
          <a:xfrm rot="5400000">
            <a:off x="1229485" y="3904093"/>
            <a:ext cx="1772101" cy="305165"/>
          </a:xfrm>
          <a:prstGeom prst="bentConnector4">
            <a:avLst>
              <a:gd name="adj1" fmla="val 8553"/>
              <a:gd name="adj2" fmla="val 122647"/>
            </a:avLst>
          </a:prstGeom>
          <a:noFill/>
          <a:ln w="9525">
            <a:solidFill>
              <a:srgbClr val="4D4D4D"/>
            </a:solidFill>
            <a:miter lim="800000"/>
            <a:headEnd/>
            <a:tailEnd/>
          </a:ln>
        </p:spPr>
      </p:cxnSp>
      <p:cxnSp>
        <p:nvCxnSpPr>
          <p:cNvPr id="96" name="Elbow Connector 95"/>
          <p:cNvCxnSpPr/>
          <p:nvPr/>
        </p:nvCxnSpPr>
        <p:spPr bwMode="auto">
          <a:xfrm rot="5400000">
            <a:off x="1057742" y="4075836"/>
            <a:ext cx="2115587" cy="305165"/>
          </a:xfrm>
          <a:prstGeom prst="bentConnector4">
            <a:avLst>
              <a:gd name="adj1" fmla="val 7240"/>
              <a:gd name="adj2" fmla="val 122647"/>
            </a:avLst>
          </a:prstGeom>
          <a:noFill/>
          <a:ln w="9525">
            <a:solidFill>
              <a:srgbClr val="4D4D4D"/>
            </a:solidFill>
            <a:miter lim="800000"/>
            <a:headEnd/>
            <a:tailEnd/>
          </a:ln>
        </p:spPr>
      </p:cxnSp>
      <p:cxnSp>
        <p:nvCxnSpPr>
          <p:cNvPr id="97" name="Straight Connector 96"/>
          <p:cNvCxnSpPr/>
          <p:nvPr/>
        </p:nvCxnSpPr>
        <p:spPr bwMode="auto">
          <a:xfrm>
            <a:off x="1002431" y="4609291"/>
            <a:ext cx="0" cy="1512000"/>
          </a:xfrm>
          <a:prstGeom prst="line">
            <a:avLst/>
          </a:prstGeom>
          <a:noFill/>
          <a:ln w="9525">
            <a:solidFill>
              <a:srgbClr val="4D4D4D"/>
            </a:solidFill>
            <a:miter lim="800000"/>
            <a:headEnd/>
            <a:tailEnd/>
          </a:ln>
        </p:spPr>
      </p:cxnSp>
      <p:cxnSp>
        <p:nvCxnSpPr>
          <p:cNvPr id="98" name="Straight Connector 97"/>
          <p:cNvCxnSpPr>
            <a:stCxn id="21" idx="3"/>
            <a:endCxn id="72" idx="1"/>
          </p:cNvCxnSpPr>
          <p:nvPr/>
        </p:nvCxnSpPr>
        <p:spPr bwMode="auto">
          <a:xfrm>
            <a:off x="899592" y="4589159"/>
            <a:ext cx="179840" cy="7965"/>
          </a:xfrm>
          <a:prstGeom prst="line">
            <a:avLst/>
          </a:prstGeom>
          <a:noFill/>
          <a:ln w="9525">
            <a:solidFill>
              <a:srgbClr val="4D4D4D"/>
            </a:solidFill>
            <a:miter lim="800000"/>
            <a:headEnd/>
            <a:tailEnd/>
          </a:ln>
        </p:spPr>
      </p:cxnSp>
      <p:cxnSp>
        <p:nvCxnSpPr>
          <p:cNvPr id="99" name="Straight Connector 98"/>
          <p:cNvCxnSpPr/>
          <p:nvPr/>
        </p:nvCxnSpPr>
        <p:spPr bwMode="auto">
          <a:xfrm>
            <a:off x="1002430" y="4908667"/>
            <a:ext cx="72000" cy="0"/>
          </a:xfrm>
          <a:prstGeom prst="line">
            <a:avLst/>
          </a:prstGeom>
          <a:noFill/>
          <a:ln w="9525">
            <a:solidFill>
              <a:srgbClr val="4D4D4D"/>
            </a:solidFill>
            <a:miter lim="800000"/>
            <a:headEnd/>
            <a:tailEnd/>
          </a:ln>
        </p:spPr>
      </p:cxnSp>
      <p:cxnSp>
        <p:nvCxnSpPr>
          <p:cNvPr id="100" name="Straight Connector 99"/>
          <p:cNvCxnSpPr/>
          <p:nvPr/>
        </p:nvCxnSpPr>
        <p:spPr bwMode="auto">
          <a:xfrm>
            <a:off x="1002430" y="5211446"/>
            <a:ext cx="72000" cy="0"/>
          </a:xfrm>
          <a:prstGeom prst="line">
            <a:avLst/>
          </a:prstGeom>
          <a:noFill/>
          <a:ln w="9525">
            <a:solidFill>
              <a:srgbClr val="4D4D4D"/>
            </a:solidFill>
            <a:miter lim="800000"/>
            <a:headEnd/>
            <a:tailEnd/>
          </a:ln>
        </p:spPr>
      </p:cxnSp>
      <p:cxnSp>
        <p:nvCxnSpPr>
          <p:cNvPr id="101" name="Straight Connector 100"/>
          <p:cNvCxnSpPr/>
          <p:nvPr/>
        </p:nvCxnSpPr>
        <p:spPr bwMode="auto">
          <a:xfrm>
            <a:off x="1002430" y="5817004"/>
            <a:ext cx="72000" cy="0"/>
          </a:xfrm>
          <a:prstGeom prst="line">
            <a:avLst/>
          </a:prstGeom>
          <a:noFill/>
          <a:ln w="9525">
            <a:solidFill>
              <a:srgbClr val="4D4D4D"/>
            </a:solidFill>
            <a:miter lim="800000"/>
            <a:headEnd/>
            <a:tailEnd/>
          </a:ln>
        </p:spPr>
      </p:cxnSp>
      <p:cxnSp>
        <p:nvCxnSpPr>
          <p:cNvPr id="102" name="Straight Connector 101"/>
          <p:cNvCxnSpPr/>
          <p:nvPr/>
        </p:nvCxnSpPr>
        <p:spPr bwMode="auto">
          <a:xfrm>
            <a:off x="1002430" y="6119785"/>
            <a:ext cx="72000" cy="0"/>
          </a:xfrm>
          <a:prstGeom prst="line">
            <a:avLst/>
          </a:prstGeom>
          <a:noFill/>
          <a:ln w="9525">
            <a:solidFill>
              <a:srgbClr val="4D4D4D"/>
            </a:solidFill>
            <a:miter lim="800000"/>
            <a:headEnd/>
            <a:tailEnd/>
          </a:ln>
        </p:spPr>
      </p:cxnSp>
      <p:cxnSp>
        <p:nvCxnSpPr>
          <p:cNvPr id="103" name="AutoShape 47"/>
          <p:cNvCxnSpPr>
            <a:cxnSpLocks noChangeShapeType="1"/>
            <a:stCxn id="26" idx="0"/>
            <a:endCxn id="119" idx="2"/>
          </p:cNvCxnSpPr>
          <p:nvPr/>
        </p:nvCxnSpPr>
        <p:spPr bwMode="auto">
          <a:xfrm rot="16200000" flipV="1">
            <a:off x="4900022" y="804993"/>
            <a:ext cx="572975" cy="3569354"/>
          </a:xfrm>
          <a:prstGeom prst="bentConnector3">
            <a:avLst>
              <a:gd name="adj1" fmla="val 23402"/>
            </a:avLst>
          </a:prstGeom>
          <a:noFill/>
          <a:ln w="9525">
            <a:solidFill>
              <a:srgbClr val="4D4D4D"/>
            </a:solidFill>
            <a:miter lim="800000"/>
            <a:headEnd/>
            <a:tailEnd/>
          </a:ln>
        </p:spPr>
      </p:cxnSp>
      <p:cxnSp>
        <p:nvCxnSpPr>
          <p:cNvPr id="104" name="AutoShape 47"/>
          <p:cNvCxnSpPr>
            <a:cxnSpLocks noChangeShapeType="1"/>
            <a:stCxn id="124" idx="0"/>
            <a:endCxn id="119" idx="2"/>
          </p:cNvCxnSpPr>
          <p:nvPr/>
        </p:nvCxnSpPr>
        <p:spPr bwMode="auto">
          <a:xfrm rot="16200000" flipV="1">
            <a:off x="3774435" y="1930580"/>
            <a:ext cx="572975" cy="1318179"/>
          </a:xfrm>
          <a:prstGeom prst="bentConnector3">
            <a:avLst>
              <a:gd name="adj1" fmla="val 23402"/>
            </a:avLst>
          </a:prstGeom>
          <a:noFill/>
          <a:ln w="9525">
            <a:solidFill>
              <a:srgbClr val="4D4D4D"/>
            </a:solidFill>
            <a:miter lim="800000"/>
            <a:headEnd/>
            <a:tailEnd/>
          </a:ln>
        </p:spPr>
      </p:cxnSp>
      <p:cxnSp>
        <p:nvCxnSpPr>
          <p:cNvPr id="105" name="AutoShape 47"/>
          <p:cNvCxnSpPr>
            <a:cxnSpLocks noChangeShapeType="1"/>
            <a:stCxn id="18" idx="0"/>
            <a:endCxn id="119" idx="2"/>
          </p:cNvCxnSpPr>
          <p:nvPr/>
        </p:nvCxnSpPr>
        <p:spPr bwMode="auto">
          <a:xfrm rot="16200000" flipV="1">
            <a:off x="4532592" y="1172423"/>
            <a:ext cx="572975" cy="2834493"/>
          </a:xfrm>
          <a:prstGeom prst="bentConnector3">
            <a:avLst>
              <a:gd name="adj1" fmla="val 23402"/>
            </a:avLst>
          </a:prstGeom>
          <a:noFill/>
          <a:ln w="9525">
            <a:solidFill>
              <a:srgbClr val="4D4D4D"/>
            </a:solidFill>
            <a:miter lim="800000"/>
            <a:headEnd/>
            <a:tailEnd/>
          </a:ln>
        </p:spPr>
      </p:cxnSp>
      <p:cxnSp>
        <p:nvCxnSpPr>
          <p:cNvPr id="106" name="AutoShape 47"/>
          <p:cNvCxnSpPr>
            <a:cxnSpLocks noChangeShapeType="1"/>
            <a:stCxn id="25" idx="0"/>
            <a:endCxn id="119" idx="2"/>
          </p:cNvCxnSpPr>
          <p:nvPr/>
        </p:nvCxnSpPr>
        <p:spPr bwMode="auto">
          <a:xfrm rot="16200000" flipV="1">
            <a:off x="4165161" y="1539854"/>
            <a:ext cx="572975" cy="2099632"/>
          </a:xfrm>
          <a:prstGeom prst="bentConnector3">
            <a:avLst>
              <a:gd name="adj1" fmla="val 23402"/>
            </a:avLst>
          </a:prstGeom>
          <a:noFill/>
          <a:ln w="9525">
            <a:solidFill>
              <a:srgbClr val="4D4D4D"/>
            </a:solidFill>
            <a:miter lim="800000"/>
            <a:headEnd/>
            <a:tailEnd/>
          </a:ln>
        </p:spPr>
      </p:cxnSp>
      <p:cxnSp>
        <p:nvCxnSpPr>
          <p:cNvPr id="107" name="Elbow Connector 106"/>
          <p:cNvCxnSpPr>
            <a:stCxn id="129" idx="0"/>
            <a:endCxn id="119" idx="1"/>
          </p:cNvCxnSpPr>
          <p:nvPr/>
        </p:nvCxnSpPr>
        <p:spPr bwMode="auto">
          <a:xfrm rot="5400000" flipH="1" flipV="1">
            <a:off x="1449685" y="1266010"/>
            <a:ext cx="716975" cy="2503320"/>
          </a:xfrm>
          <a:prstGeom prst="bentConnector2">
            <a:avLst/>
          </a:prstGeom>
          <a:noFill/>
          <a:ln w="9525" cap="flat" cmpd="sng" algn="ctr">
            <a:solidFill>
              <a:srgbClr val="4D4D4D"/>
            </a:solidFill>
            <a:prstDash val="solid"/>
            <a:round/>
            <a:headEnd type="none" w="med" len="med"/>
            <a:tailEnd type="none" w="med" len="med"/>
          </a:ln>
          <a:effectLst/>
        </p:spPr>
      </p:cxnSp>
      <p:cxnSp>
        <p:nvCxnSpPr>
          <p:cNvPr id="108" name="AutoShape 47"/>
          <p:cNvCxnSpPr>
            <a:cxnSpLocks noChangeShapeType="1"/>
            <a:stCxn id="123" idx="0"/>
            <a:endCxn id="119" idx="2"/>
          </p:cNvCxnSpPr>
          <p:nvPr/>
        </p:nvCxnSpPr>
        <p:spPr bwMode="auto">
          <a:xfrm rot="16200000" flipV="1">
            <a:off x="3365786" y="2339229"/>
            <a:ext cx="572975" cy="500881"/>
          </a:xfrm>
          <a:prstGeom prst="bentConnector3">
            <a:avLst>
              <a:gd name="adj1" fmla="val 23402"/>
            </a:avLst>
          </a:prstGeom>
          <a:noFill/>
          <a:ln w="9525">
            <a:solidFill>
              <a:srgbClr val="4D4D4D"/>
            </a:solidFill>
            <a:miter lim="800000"/>
            <a:headEnd/>
            <a:tailEnd/>
          </a:ln>
        </p:spPr>
      </p:cxnSp>
      <p:cxnSp>
        <p:nvCxnSpPr>
          <p:cNvPr id="109" name="AutoShape 47"/>
          <p:cNvCxnSpPr>
            <a:cxnSpLocks noChangeShapeType="1"/>
            <a:stCxn id="121" idx="0"/>
            <a:endCxn id="119" idx="2"/>
          </p:cNvCxnSpPr>
          <p:nvPr/>
        </p:nvCxnSpPr>
        <p:spPr bwMode="auto">
          <a:xfrm rot="5400000" flipH="1" flipV="1">
            <a:off x="2548487" y="2022813"/>
            <a:ext cx="572975" cy="1133715"/>
          </a:xfrm>
          <a:prstGeom prst="bentConnector3">
            <a:avLst>
              <a:gd name="adj1" fmla="val 23402"/>
            </a:avLst>
          </a:prstGeom>
          <a:noFill/>
          <a:ln w="9525">
            <a:solidFill>
              <a:srgbClr val="4D4D4D"/>
            </a:solidFill>
            <a:miter lim="800000"/>
            <a:headEnd/>
            <a:tailEnd/>
          </a:ln>
        </p:spPr>
      </p:cxnSp>
      <p:cxnSp>
        <p:nvCxnSpPr>
          <p:cNvPr id="110" name="AutoShape 47"/>
          <p:cNvCxnSpPr>
            <a:cxnSpLocks noChangeShapeType="1"/>
            <a:stCxn id="122" idx="0"/>
            <a:endCxn id="119" idx="2"/>
          </p:cNvCxnSpPr>
          <p:nvPr/>
        </p:nvCxnSpPr>
        <p:spPr bwMode="auto">
          <a:xfrm rot="5400000" flipH="1" flipV="1">
            <a:off x="2957136" y="2431462"/>
            <a:ext cx="572975" cy="316417"/>
          </a:xfrm>
          <a:prstGeom prst="bentConnector3">
            <a:avLst>
              <a:gd name="adj1" fmla="val 23402"/>
            </a:avLst>
          </a:prstGeom>
          <a:noFill/>
          <a:ln w="9525">
            <a:solidFill>
              <a:srgbClr val="4D4D4D"/>
            </a:solidFill>
            <a:miter lim="800000"/>
            <a:headEnd/>
            <a:tailEnd/>
          </a:ln>
        </p:spPr>
      </p:cxnSp>
      <p:sp>
        <p:nvSpPr>
          <p:cNvPr id="111" name="Rectangle 24">
            <a:hlinkClick r:id="" action="ppaction://noaction" highlightClick="1"/>
          </p:cNvPr>
          <p:cNvSpPr>
            <a:spLocks noChangeArrowheads="1"/>
          </p:cNvSpPr>
          <p:nvPr/>
        </p:nvSpPr>
        <p:spPr bwMode="auto">
          <a:xfrm>
            <a:off x="1079432" y="6004348"/>
            <a:ext cx="648000" cy="2160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Insurance</a:t>
            </a:r>
          </a:p>
        </p:txBody>
      </p:sp>
      <p:cxnSp>
        <p:nvCxnSpPr>
          <p:cNvPr id="112" name="Straight Connector 111"/>
          <p:cNvCxnSpPr/>
          <p:nvPr/>
        </p:nvCxnSpPr>
        <p:spPr bwMode="auto">
          <a:xfrm>
            <a:off x="1002430" y="5514225"/>
            <a:ext cx="72000" cy="0"/>
          </a:xfrm>
          <a:prstGeom prst="line">
            <a:avLst/>
          </a:prstGeom>
          <a:noFill/>
          <a:ln w="9525">
            <a:solidFill>
              <a:srgbClr val="4D4D4D"/>
            </a:solidFill>
            <a:miter lim="800000"/>
            <a:headEnd/>
            <a:tailEnd/>
          </a:ln>
        </p:spPr>
      </p:cxnSp>
      <p:sp>
        <p:nvSpPr>
          <p:cNvPr id="113" name="AutoShape 5"/>
          <p:cNvSpPr>
            <a:spLocks noChangeArrowheads="1"/>
          </p:cNvSpPr>
          <p:nvPr/>
        </p:nvSpPr>
        <p:spPr bwMode="auto">
          <a:xfrm>
            <a:off x="6308002" y="1631239"/>
            <a:ext cx="1116000" cy="4680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fontAlgn="base">
              <a:lnSpc>
                <a:spcPct val="90000"/>
              </a:lnSpc>
              <a:spcBef>
                <a:spcPct val="20000"/>
              </a:spcBef>
              <a:spcAft>
                <a:spcPct val="0"/>
              </a:spcAft>
            </a:pPr>
            <a:r>
              <a:rPr lang="en-US" altLang="en-US" sz="1000" b="1" kern="0" dirty="0" smtClean="0">
                <a:solidFill>
                  <a:srgbClr val="4D4D4D"/>
                </a:solidFill>
              </a:rPr>
              <a:t>SOB</a:t>
            </a:r>
            <a:endParaRPr lang="en-US" altLang="en-US" sz="1000" b="1" kern="0" dirty="0">
              <a:solidFill>
                <a:srgbClr val="4D4D4D"/>
              </a:solidFill>
            </a:endParaRPr>
          </a:p>
        </p:txBody>
      </p:sp>
      <p:cxnSp>
        <p:nvCxnSpPr>
          <p:cNvPr id="114" name="Straight Connector 113"/>
          <p:cNvCxnSpPr/>
          <p:nvPr/>
        </p:nvCxnSpPr>
        <p:spPr bwMode="auto">
          <a:xfrm>
            <a:off x="8183551" y="2997651"/>
            <a:ext cx="72000" cy="0"/>
          </a:xfrm>
          <a:prstGeom prst="line">
            <a:avLst/>
          </a:prstGeom>
          <a:noFill/>
          <a:ln w="9525">
            <a:solidFill>
              <a:srgbClr val="4D4D4D"/>
            </a:solidFill>
            <a:miter lim="800000"/>
            <a:headEnd/>
            <a:tailEnd/>
          </a:ln>
        </p:spPr>
      </p:cxnSp>
      <p:cxnSp>
        <p:nvCxnSpPr>
          <p:cNvPr id="115" name="Straight Connector 114"/>
          <p:cNvCxnSpPr/>
          <p:nvPr/>
        </p:nvCxnSpPr>
        <p:spPr bwMode="auto">
          <a:xfrm>
            <a:off x="8183550" y="3332329"/>
            <a:ext cx="72000" cy="0"/>
          </a:xfrm>
          <a:prstGeom prst="line">
            <a:avLst/>
          </a:prstGeom>
          <a:noFill/>
          <a:ln w="9525">
            <a:solidFill>
              <a:srgbClr val="4D4D4D"/>
            </a:solidFill>
            <a:miter lim="800000"/>
            <a:headEnd/>
            <a:tailEnd/>
          </a:ln>
        </p:spPr>
      </p:cxnSp>
      <p:sp>
        <p:nvSpPr>
          <p:cNvPr id="116" name="Rectangle 115"/>
          <p:cNvSpPr/>
          <p:nvPr/>
        </p:nvSpPr>
        <p:spPr bwMode="auto">
          <a:xfrm>
            <a:off x="6218448" y="1556792"/>
            <a:ext cx="2772000" cy="612000"/>
          </a:xfrm>
          <a:prstGeom prst="rect">
            <a:avLst/>
          </a:prstGeom>
          <a:noFill/>
          <a:ln w="9525" cap="flat" cmpd="sng" algn="ctr">
            <a:solidFill>
              <a:schemeClr val="tx1"/>
            </a:solidFill>
            <a:prstDash val="dash"/>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a:solidFill>
                <a:srgbClr val="000000"/>
              </a:solidFill>
            </a:endParaRPr>
          </a:p>
        </p:txBody>
      </p:sp>
      <p:cxnSp>
        <p:nvCxnSpPr>
          <p:cNvPr id="117" name="Straight Connector 116"/>
          <p:cNvCxnSpPr/>
          <p:nvPr/>
        </p:nvCxnSpPr>
        <p:spPr bwMode="auto">
          <a:xfrm>
            <a:off x="8187672" y="2090851"/>
            <a:ext cx="0" cy="1224000"/>
          </a:xfrm>
          <a:prstGeom prst="line">
            <a:avLst/>
          </a:prstGeom>
          <a:noFill/>
          <a:ln w="9525">
            <a:solidFill>
              <a:srgbClr val="4D4D4D"/>
            </a:solidFill>
            <a:miter lim="800000"/>
            <a:headEnd/>
            <a:tailEnd/>
          </a:ln>
        </p:spPr>
      </p:cxnSp>
      <p:sp>
        <p:nvSpPr>
          <p:cNvPr id="118" name="AutoShape 5"/>
          <p:cNvSpPr>
            <a:spLocks noChangeArrowheads="1"/>
          </p:cNvSpPr>
          <p:nvPr/>
        </p:nvSpPr>
        <p:spPr bwMode="auto">
          <a:xfrm>
            <a:off x="7620057" y="1628562"/>
            <a:ext cx="1116000" cy="4680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fontAlgn="base">
              <a:lnSpc>
                <a:spcPct val="90000"/>
              </a:lnSpc>
              <a:spcBef>
                <a:spcPct val="20000"/>
              </a:spcBef>
              <a:spcAft>
                <a:spcPct val="0"/>
              </a:spcAft>
            </a:pPr>
            <a:r>
              <a:rPr lang="en-US" altLang="en-US" sz="1000" b="1" kern="0" dirty="0" smtClean="0">
                <a:solidFill>
                  <a:srgbClr val="4D4D4D"/>
                </a:solidFill>
              </a:rPr>
              <a:t>SFS</a:t>
            </a:r>
            <a:endParaRPr lang="en-US" altLang="en-US" sz="1000" b="1" kern="0" dirty="0">
              <a:solidFill>
                <a:srgbClr val="4D4D4D"/>
              </a:solidFill>
            </a:endParaRPr>
          </a:p>
        </p:txBody>
      </p:sp>
      <p:sp>
        <p:nvSpPr>
          <p:cNvPr id="119" name="Rectangle 19">
            <a:hlinkClick r:id="" action="ppaction://noaction" highlightClick="1"/>
          </p:cNvPr>
          <p:cNvSpPr>
            <a:spLocks noChangeArrowheads="1"/>
          </p:cNvSpPr>
          <p:nvPr/>
        </p:nvSpPr>
        <p:spPr bwMode="auto">
          <a:xfrm>
            <a:off x="3059832" y="2015182"/>
            <a:ext cx="684000" cy="288000"/>
          </a:xfrm>
          <a:prstGeom prst="rect">
            <a:avLst/>
          </a:prstGeom>
          <a:no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1000" b="1" kern="0" dirty="0">
                <a:solidFill>
                  <a:srgbClr val="4D4D4D"/>
                </a:solidFill>
              </a:rPr>
              <a:t>BSPR</a:t>
            </a:r>
          </a:p>
        </p:txBody>
      </p:sp>
      <p:sp>
        <p:nvSpPr>
          <p:cNvPr id="120" name="Rectangle 23">
            <a:hlinkClick r:id="" action="ppaction://noaction" highlightClick="1"/>
          </p:cNvPr>
          <p:cNvSpPr>
            <a:spLocks noChangeArrowheads="1"/>
          </p:cNvSpPr>
          <p:nvPr/>
        </p:nvSpPr>
        <p:spPr bwMode="auto">
          <a:xfrm>
            <a:off x="7401128" y="2876157"/>
            <a:ext cx="60984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Finance</a:t>
            </a:r>
          </a:p>
        </p:txBody>
      </p:sp>
      <p:sp>
        <p:nvSpPr>
          <p:cNvPr id="121" name="Rectangle 23">
            <a:hlinkClick r:id="" action="ppaction://noaction" highlightClick="1"/>
          </p:cNvPr>
          <p:cNvSpPr>
            <a:spLocks noChangeArrowheads="1"/>
          </p:cNvSpPr>
          <p:nvPr/>
        </p:nvSpPr>
        <p:spPr bwMode="auto">
          <a:xfrm>
            <a:off x="1963197" y="2876157"/>
            <a:ext cx="60984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Risk </a:t>
            </a:r>
            <a:r>
              <a:rPr lang="en-US" sz="800" b="1" dirty="0" err="1">
                <a:solidFill>
                  <a:srgbClr val="FFFFFF"/>
                </a:solidFill>
              </a:rPr>
              <a:t>Mngmt</a:t>
            </a:r>
            <a:r>
              <a:rPr lang="en-US" sz="800" b="1" dirty="0">
                <a:solidFill>
                  <a:srgbClr val="FFFFFF"/>
                </a:solidFill>
              </a:rPr>
              <a:t> &amp; Cons.</a:t>
            </a:r>
          </a:p>
        </p:txBody>
      </p:sp>
      <p:sp>
        <p:nvSpPr>
          <p:cNvPr id="122" name="Rectangle 24">
            <a:hlinkClick r:id="" action="ppaction://noaction" highlightClick="1"/>
          </p:cNvPr>
          <p:cNvSpPr>
            <a:spLocks noChangeArrowheads="1"/>
          </p:cNvSpPr>
          <p:nvPr/>
        </p:nvSpPr>
        <p:spPr bwMode="auto">
          <a:xfrm>
            <a:off x="2780495" y="2876157"/>
            <a:ext cx="60984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Finance &amp; </a:t>
            </a:r>
            <a:r>
              <a:rPr lang="en-US" sz="800" b="1" dirty="0" err="1">
                <a:solidFill>
                  <a:srgbClr val="FFFFFF"/>
                </a:solidFill>
              </a:rPr>
              <a:t>Mngmnt</a:t>
            </a:r>
            <a:r>
              <a:rPr lang="en-US" sz="800" b="1" dirty="0">
                <a:solidFill>
                  <a:srgbClr val="FFFFFF"/>
                </a:solidFill>
              </a:rPr>
              <a:t> Control</a:t>
            </a:r>
          </a:p>
        </p:txBody>
      </p:sp>
      <p:sp>
        <p:nvSpPr>
          <p:cNvPr id="123" name="Rectangle 19">
            <a:hlinkClick r:id="" action="ppaction://noaction" highlightClick="1"/>
          </p:cNvPr>
          <p:cNvSpPr>
            <a:spLocks noChangeArrowheads="1"/>
          </p:cNvSpPr>
          <p:nvPr/>
        </p:nvSpPr>
        <p:spPr bwMode="auto">
          <a:xfrm>
            <a:off x="3597793" y="2876157"/>
            <a:ext cx="60984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Compliance</a:t>
            </a:r>
          </a:p>
        </p:txBody>
      </p:sp>
      <p:sp>
        <p:nvSpPr>
          <p:cNvPr id="124" name="Rectangle 19">
            <a:hlinkClick r:id="" action="ppaction://noaction" highlightClick="1"/>
          </p:cNvPr>
          <p:cNvSpPr>
            <a:spLocks noChangeArrowheads="1"/>
          </p:cNvSpPr>
          <p:nvPr/>
        </p:nvSpPr>
        <p:spPr bwMode="auto">
          <a:xfrm>
            <a:off x="4415091" y="2876157"/>
            <a:ext cx="60984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s-ES" sz="800" b="1" dirty="0" err="1">
                <a:solidFill>
                  <a:srgbClr val="FFFFFF"/>
                </a:solidFill>
              </a:rPr>
              <a:t>Manufac-turing</a:t>
            </a:r>
            <a:endParaRPr lang="en-US" sz="800" b="1" dirty="0">
              <a:solidFill>
                <a:srgbClr val="FFFFFF"/>
              </a:solidFill>
            </a:endParaRPr>
          </a:p>
        </p:txBody>
      </p:sp>
      <p:cxnSp>
        <p:nvCxnSpPr>
          <p:cNvPr id="125" name="Elbow Connector 124"/>
          <p:cNvCxnSpPr/>
          <p:nvPr/>
        </p:nvCxnSpPr>
        <p:spPr bwMode="auto">
          <a:xfrm rot="5400000">
            <a:off x="190307" y="3259817"/>
            <a:ext cx="412521" cy="305165"/>
          </a:xfrm>
          <a:prstGeom prst="bentConnector4">
            <a:avLst>
              <a:gd name="adj1" fmla="val 36910"/>
              <a:gd name="adj2" fmla="val 122647"/>
            </a:avLst>
          </a:prstGeom>
          <a:noFill/>
          <a:ln w="9525">
            <a:solidFill>
              <a:srgbClr val="4D4D4D"/>
            </a:solidFill>
            <a:miter lim="800000"/>
            <a:headEnd/>
            <a:tailEnd/>
          </a:ln>
        </p:spPr>
      </p:cxnSp>
      <p:cxnSp>
        <p:nvCxnSpPr>
          <p:cNvPr id="126" name="Elbow Connector 125"/>
          <p:cNvCxnSpPr/>
          <p:nvPr/>
        </p:nvCxnSpPr>
        <p:spPr bwMode="auto">
          <a:xfrm rot="5400000">
            <a:off x="20429" y="3429695"/>
            <a:ext cx="752276" cy="305165"/>
          </a:xfrm>
          <a:prstGeom prst="bentConnector4">
            <a:avLst>
              <a:gd name="adj1" fmla="val 20208"/>
              <a:gd name="adj2" fmla="val 122646"/>
            </a:avLst>
          </a:prstGeom>
          <a:noFill/>
          <a:ln w="9525">
            <a:solidFill>
              <a:srgbClr val="4D4D4D"/>
            </a:solidFill>
            <a:miter lim="800000"/>
            <a:headEnd/>
            <a:tailEnd/>
          </a:ln>
        </p:spPr>
      </p:cxnSp>
      <p:cxnSp>
        <p:nvCxnSpPr>
          <p:cNvPr id="127" name="Elbow Connector 126"/>
          <p:cNvCxnSpPr/>
          <p:nvPr/>
        </p:nvCxnSpPr>
        <p:spPr bwMode="auto">
          <a:xfrm rot="5400000">
            <a:off x="-151314" y="3601438"/>
            <a:ext cx="1095762" cy="305165"/>
          </a:xfrm>
          <a:prstGeom prst="bentConnector4">
            <a:avLst>
              <a:gd name="adj1" fmla="val 14021"/>
              <a:gd name="adj2" fmla="val 122646"/>
            </a:avLst>
          </a:prstGeom>
          <a:noFill/>
          <a:ln w="9525">
            <a:solidFill>
              <a:srgbClr val="4D4D4D"/>
            </a:solidFill>
            <a:miter lim="800000"/>
            <a:headEnd/>
            <a:tailEnd/>
          </a:ln>
        </p:spPr>
      </p:cxnSp>
      <p:cxnSp>
        <p:nvCxnSpPr>
          <p:cNvPr id="128" name="Elbow Connector 127"/>
          <p:cNvCxnSpPr/>
          <p:nvPr/>
        </p:nvCxnSpPr>
        <p:spPr bwMode="auto">
          <a:xfrm rot="5400000">
            <a:off x="-323057" y="3773181"/>
            <a:ext cx="1439248" cy="305165"/>
          </a:xfrm>
          <a:prstGeom prst="bentConnector4">
            <a:avLst>
              <a:gd name="adj1" fmla="val 10788"/>
              <a:gd name="adj2" fmla="val 122646"/>
            </a:avLst>
          </a:prstGeom>
          <a:noFill/>
          <a:ln w="9525">
            <a:solidFill>
              <a:srgbClr val="4D4D4D"/>
            </a:solidFill>
            <a:miter lim="800000"/>
            <a:headEnd/>
            <a:tailEnd/>
          </a:ln>
        </p:spPr>
      </p:cxnSp>
      <p:sp>
        <p:nvSpPr>
          <p:cNvPr id="129" name="Rectangle 23">
            <a:hlinkClick r:id="" action="ppaction://noaction" highlightClick="1"/>
          </p:cNvPr>
          <p:cNvSpPr>
            <a:spLocks noChangeArrowheads="1"/>
          </p:cNvSpPr>
          <p:nvPr/>
        </p:nvSpPr>
        <p:spPr bwMode="auto">
          <a:xfrm>
            <a:off x="251592" y="2876157"/>
            <a:ext cx="60984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000000"/>
                </a:solidFill>
              </a:rPr>
              <a:t>Business </a:t>
            </a:r>
          </a:p>
          <a:p>
            <a:pPr algn="ctr" fontAlgn="base">
              <a:lnSpc>
                <a:spcPct val="90000"/>
              </a:lnSpc>
              <a:spcBef>
                <a:spcPct val="20000"/>
              </a:spcBef>
              <a:spcAft>
                <a:spcPct val="0"/>
              </a:spcAft>
              <a:buFont typeface="Wingdings" pitchFamily="2" charset="2"/>
              <a:buNone/>
            </a:pPr>
            <a:r>
              <a:rPr lang="en-US" sz="800" b="1" kern="0" dirty="0">
                <a:solidFill>
                  <a:srgbClr val="000000"/>
                </a:solidFill>
              </a:rPr>
              <a:t>Lines</a:t>
            </a:r>
          </a:p>
        </p:txBody>
      </p:sp>
      <p:cxnSp>
        <p:nvCxnSpPr>
          <p:cNvPr id="130" name="Straight Connector 129"/>
          <p:cNvCxnSpPr>
            <a:stCxn id="119" idx="0"/>
          </p:cNvCxnSpPr>
          <p:nvPr/>
        </p:nvCxnSpPr>
        <p:spPr bwMode="auto">
          <a:xfrm flipV="1">
            <a:off x="3401832" y="1894766"/>
            <a:ext cx="1" cy="120416"/>
          </a:xfrm>
          <a:prstGeom prst="line">
            <a:avLst/>
          </a:prstGeom>
          <a:noFill/>
          <a:ln w="9525">
            <a:solidFill>
              <a:srgbClr val="4D4D4D"/>
            </a:solidFill>
            <a:miter lim="800000"/>
            <a:headEnd/>
            <a:tailEnd/>
          </a:ln>
        </p:spPr>
      </p:cxnSp>
      <p:cxnSp>
        <p:nvCxnSpPr>
          <p:cNvPr id="131" name="Elbow Connector 130"/>
          <p:cNvCxnSpPr>
            <a:stCxn id="120" idx="0"/>
            <a:endCxn id="132" idx="2"/>
          </p:cNvCxnSpPr>
          <p:nvPr/>
        </p:nvCxnSpPr>
        <p:spPr bwMode="auto">
          <a:xfrm rot="16200000" flipV="1">
            <a:off x="6254426" y="1424535"/>
            <a:ext cx="572975" cy="2330270"/>
          </a:xfrm>
          <a:prstGeom prst="bentConnector3">
            <a:avLst>
              <a:gd name="adj1" fmla="val 50000"/>
            </a:avLst>
          </a:prstGeom>
          <a:noFill/>
          <a:ln w="9525" cap="flat" cmpd="sng" algn="ctr">
            <a:solidFill>
              <a:srgbClr val="4D4D4D"/>
            </a:solidFill>
            <a:prstDash val="solid"/>
            <a:round/>
            <a:headEnd type="none" w="med" len="med"/>
            <a:tailEnd type="none" w="med" len="med"/>
          </a:ln>
          <a:effectLst/>
        </p:spPr>
      </p:cxnSp>
      <p:sp>
        <p:nvSpPr>
          <p:cNvPr id="132" name="Rectangle 19">
            <a:hlinkClick r:id="" action="ppaction://noaction" highlightClick="1"/>
          </p:cNvPr>
          <p:cNvSpPr>
            <a:spLocks noChangeArrowheads="1"/>
          </p:cNvSpPr>
          <p:nvPr/>
        </p:nvSpPr>
        <p:spPr bwMode="auto">
          <a:xfrm>
            <a:off x="5033778" y="2015182"/>
            <a:ext cx="684000" cy="288000"/>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1000" b="1" kern="0" dirty="0" smtClean="0">
                <a:solidFill>
                  <a:srgbClr val="4D4D4D"/>
                </a:solidFill>
              </a:rPr>
              <a:t>SSLLC</a:t>
            </a:r>
            <a:endParaRPr lang="en-US" sz="1000" b="1" kern="0" dirty="0">
              <a:solidFill>
                <a:srgbClr val="4D4D4D"/>
              </a:solidFill>
            </a:endParaRPr>
          </a:p>
        </p:txBody>
      </p:sp>
      <p:sp>
        <p:nvSpPr>
          <p:cNvPr id="133" name="TextBox 132"/>
          <p:cNvSpPr txBox="1"/>
          <p:nvPr/>
        </p:nvSpPr>
        <p:spPr>
          <a:xfrm>
            <a:off x="8692222" y="1894766"/>
            <a:ext cx="432048" cy="215444"/>
          </a:xfrm>
          <a:prstGeom prst="rect">
            <a:avLst/>
          </a:prstGeom>
          <a:noFill/>
        </p:spPr>
        <p:txBody>
          <a:bodyPr wrap="square" rtlCol="0">
            <a:spAutoFit/>
          </a:bodyPr>
          <a:lstStyle/>
          <a:p>
            <a:r>
              <a:rPr lang="en-US" sz="800" dirty="0" smtClean="0">
                <a:solidFill>
                  <a:srgbClr val="000000"/>
                </a:solidFill>
              </a:rPr>
              <a:t>(1)</a:t>
            </a:r>
            <a:endParaRPr lang="en-US" sz="800" dirty="0">
              <a:solidFill>
                <a:srgbClr val="000000"/>
              </a:solidFill>
            </a:endParaRPr>
          </a:p>
        </p:txBody>
      </p:sp>
      <p:cxnSp>
        <p:nvCxnSpPr>
          <p:cNvPr id="134" name="Straight Connector 133"/>
          <p:cNvCxnSpPr/>
          <p:nvPr/>
        </p:nvCxnSpPr>
        <p:spPr bwMode="auto">
          <a:xfrm flipV="1">
            <a:off x="5385956" y="1894766"/>
            <a:ext cx="1" cy="120416"/>
          </a:xfrm>
          <a:prstGeom prst="line">
            <a:avLst/>
          </a:prstGeom>
          <a:noFill/>
          <a:ln w="9525">
            <a:solidFill>
              <a:srgbClr val="4D4D4D"/>
            </a:solidFill>
            <a:miter lim="800000"/>
            <a:headEnd/>
            <a:tailEnd/>
          </a:ln>
        </p:spPr>
      </p:cxnSp>
      <p:sp>
        <p:nvSpPr>
          <p:cNvPr id="135" name="Oval 134"/>
          <p:cNvSpPr/>
          <p:nvPr/>
        </p:nvSpPr>
        <p:spPr bwMode="auto">
          <a:xfrm>
            <a:off x="1603664" y="3480893"/>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rgbClr val="000000">
                    <a:lumMod val="75000"/>
                    <a:lumOff val="25000"/>
                  </a:srgbClr>
                </a:solidFill>
              </a:rPr>
              <a:t>30</a:t>
            </a:r>
            <a:endParaRPr lang="en-US" sz="1000" b="1" dirty="0">
              <a:solidFill>
                <a:srgbClr val="000000">
                  <a:lumMod val="75000"/>
                  <a:lumOff val="25000"/>
                </a:srgbClr>
              </a:solidFill>
            </a:endParaRPr>
          </a:p>
        </p:txBody>
      </p:sp>
      <p:sp>
        <p:nvSpPr>
          <p:cNvPr id="136" name="Oval 135"/>
          <p:cNvSpPr/>
          <p:nvPr/>
        </p:nvSpPr>
        <p:spPr bwMode="auto">
          <a:xfrm>
            <a:off x="2646992" y="5190332"/>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rgbClr val="000000">
                    <a:lumMod val="75000"/>
                    <a:lumOff val="25000"/>
                  </a:srgbClr>
                </a:solidFill>
              </a:rPr>
              <a:t>17</a:t>
            </a:r>
            <a:endParaRPr lang="en-US" sz="1000" b="1" dirty="0">
              <a:solidFill>
                <a:srgbClr val="000000">
                  <a:lumMod val="75000"/>
                  <a:lumOff val="25000"/>
                </a:srgbClr>
              </a:solidFill>
            </a:endParaRPr>
          </a:p>
        </p:txBody>
      </p:sp>
      <p:sp>
        <p:nvSpPr>
          <p:cNvPr id="137" name="Oval 136"/>
          <p:cNvSpPr/>
          <p:nvPr/>
        </p:nvSpPr>
        <p:spPr bwMode="auto">
          <a:xfrm>
            <a:off x="1603664" y="3823604"/>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s-ES" sz="1000" b="1" dirty="0">
                <a:solidFill>
                  <a:srgbClr val="000000">
                    <a:lumMod val="75000"/>
                    <a:lumOff val="25000"/>
                  </a:srgbClr>
                </a:solidFill>
              </a:rPr>
              <a:t>4</a:t>
            </a:r>
            <a:endParaRPr lang="en-US" sz="1000" b="1" dirty="0">
              <a:solidFill>
                <a:srgbClr val="000000">
                  <a:lumMod val="75000"/>
                  <a:lumOff val="25000"/>
                </a:srgbClr>
              </a:solidFill>
            </a:endParaRPr>
          </a:p>
        </p:txBody>
      </p:sp>
      <p:sp>
        <p:nvSpPr>
          <p:cNvPr id="138" name="Oval 137"/>
          <p:cNvSpPr/>
          <p:nvPr/>
        </p:nvSpPr>
        <p:spPr bwMode="auto">
          <a:xfrm>
            <a:off x="5076056" y="3475268"/>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a:solidFill>
                  <a:srgbClr val="000000">
                    <a:lumMod val="75000"/>
                    <a:lumOff val="25000"/>
                  </a:srgbClr>
                </a:solidFill>
              </a:rPr>
              <a:t>25</a:t>
            </a:r>
          </a:p>
        </p:txBody>
      </p:sp>
      <p:sp>
        <p:nvSpPr>
          <p:cNvPr id="139" name="Oval 138"/>
          <p:cNvSpPr/>
          <p:nvPr/>
        </p:nvSpPr>
        <p:spPr bwMode="auto">
          <a:xfrm>
            <a:off x="3367108" y="4145506"/>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a:solidFill>
                  <a:srgbClr val="000000">
                    <a:lumMod val="75000"/>
                    <a:lumOff val="25000"/>
                  </a:srgbClr>
                </a:solidFill>
              </a:rPr>
              <a:t>5</a:t>
            </a:r>
          </a:p>
        </p:txBody>
      </p:sp>
      <p:sp>
        <p:nvSpPr>
          <p:cNvPr id="140" name="Oval 139"/>
          <p:cNvSpPr/>
          <p:nvPr/>
        </p:nvSpPr>
        <p:spPr bwMode="auto">
          <a:xfrm>
            <a:off x="3367108" y="3823604"/>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a:solidFill>
                  <a:srgbClr val="000000">
                    <a:lumMod val="75000"/>
                    <a:lumOff val="25000"/>
                  </a:srgbClr>
                </a:solidFill>
              </a:rPr>
              <a:t>17</a:t>
            </a:r>
          </a:p>
        </p:txBody>
      </p:sp>
      <p:sp>
        <p:nvSpPr>
          <p:cNvPr id="141" name="Oval 140"/>
          <p:cNvSpPr/>
          <p:nvPr/>
        </p:nvSpPr>
        <p:spPr bwMode="auto">
          <a:xfrm>
            <a:off x="5717778" y="3105703"/>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rgbClr val="000000">
                    <a:lumMod val="75000"/>
                    <a:lumOff val="25000"/>
                  </a:srgbClr>
                </a:solidFill>
              </a:rPr>
              <a:t>8</a:t>
            </a:r>
            <a:endParaRPr lang="en-US" sz="1000" b="1" dirty="0">
              <a:solidFill>
                <a:srgbClr val="000000">
                  <a:lumMod val="75000"/>
                  <a:lumOff val="25000"/>
                </a:srgbClr>
              </a:solidFill>
            </a:endParaRPr>
          </a:p>
        </p:txBody>
      </p:sp>
      <p:sp>
        <p:nvSpPr>
          <p:cNvPr id="142" name="Oval 141"/>
          <p:cNvSpPr/>
          <p:nvPr/>
        </p:nvSpPr>
        <p:spPr bwMode="auto">
          <a:xfrm>
            <a:off x="4116695" y="3105703"/>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rgbClr val="000000">
                    <a:lumMod val="75000"/>
                    <a:lumOff val="25000"/>
                  </a:srgbClr>
                </a:solidFill>
              </a:rPr>
              <a:t>40</a:t>
            </a:r>
            <a:endParaRPr lang="en-US" sz="1000" b="1" dirty="0">
              <a:solidFill>
                <a:srgbClr val="000000">
                  <a:lumMod val="75000"/>
                  <a:lumOff val="25000"/>
                </a:srgbClr>
              </a:solidFill>
            </a:endParaRPr>
          </a:p>
        </p:txBody>
      </p:sp>
      <p:sp>
        <p:nvSpPr>
          <p:cNvPr id="147" name="Text Box 6"/>
          <p:cNvSpPr txBox="1">
            <a:spLocks noChangeArrowheads="1"/>
          </p:cNvSpPr>
          <p:nvPr/>
        </p:nvSpPr>
        <p:spPr bwMode="auto">
          <a:xfrm>
            <a:off x="270934" y="764704"/>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There is a Risk MI function implemented in BSPR; however, its responsibilities only partially cover the ones defined at a corporate level to be RDA/RFF compliant. No CDO structure in </a:t>
            </a:r>
            <a:r>
              <a:rPr lang="en-US" sz="1400" b="1" dirty="0" smtClean="0">
                <a:solidFill>
                  <a:srgbClr val="000000"/>
                </a:solidFill>
              </a:rPr>
              <a:t>place</a:t>
            </a:r>
            <a:endParaRPr lang="en-US" sz="1400" b="1" dirty="0">
              <a:solidFill>
                <a:srgbClr val="000000"/>
              </a:solidFill>
            </a:endParaRPr>
          </a:p>
        </p:txBody>
      </p:sp>
      <p:sp>
        <p:nvSpPr>
          <p:cNvPr id="144" name="TextBox 143"/>
          <p:cNvSpPr txBox="1"/>
          <p:nvPr/>
        </p:nvSpPr>
        <p:spPr>
          <a:xfrm>
            <a:off x="107504" y="2302195"/>
            <a:ext cx="1543039" cy="261610"/>
          </a:xfrm>
          <a:prstGeom prst="rect">
            <a:avLst/>
          </a:prstGeom>
          <a:solidFill>
            <a:schemeClr val="bg1"/>
          </a:solidFill>
        </p:spPr>
        <p:txBody>
          <a:bodyPr wrap="square" rtlCol="0">
            <a:spAutoFit/>
          </a:bodyPr>
          <a:lstStyle>
            <a:defPPr>
              <a:defRPr lang="es-ES"/>
            </a:defPPr>
            <a:lvl1pPr algn="ctr">
              <a:defRPr sz="1100"/>
            </a:lvl1pPr>
          </a:lstStyle>
          <a:p>
            <a:r>
              <a:rPr lang="en-US" b="1" dirty="0" smtClean="0"/>
              <a:t>Business Areas</a:t>
            </a:r>
            <a:endParaRPr lang="en-US" b="1" dirty="0"/>
          </a:p>
        </p:txBody>
      </p:sp>
    </p:spTree>
    <p:extLst>
      <p:ext uri="{BB962C8B-B14F-4D97-AF65-F5344CB8AC3E}">
        <p14:creationId xmlns:p14="http://schemas.microsoft.com/office/powerpoint/2010/main" val="529721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Banco Santander Puerto Rico</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Golden Sources’ Analysis per RDA area</a:t>
            </a:r>
            <a:endParaRPr lang="en-US" sz="2000" b="1" dirty="0">
              <a:solidFill>
                <a:srgbClr val="929497"/>
              </a:solidFill>
            </a:endParaRPr>
          </a:p>
        </p:txBody>
      </p:sp>
      <p:sp>
        <p:nvSpPr>
          <p:cNvPr id="77" name="Text Box 6"/>
          <p:cNvSpPr txBox="1">
            <a:spLocks noChangeArrowheads="1"/>
          </p:cNvSpPr>
          <p:nvPr/>
        </p:nvSpPr>
        <p:spPr bwMode="auto">
          <a:xfrm>
            <a:off x="539751" y="812600"/>
            <a:ext cx="8280400"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Existing </a:t>
            </a:r>
            <a:r>
              <a:rPr lang="en-US" sz="1400" b="1" dirty="0" err="1">
                <a:solidFill>
                  <a:srgbClr val="000000"/>
                </a:solidFill>
              </a:rPr>
              <a:t>Tutela</a:t>
            </a:r>
            <a:r>
              <a:rPr lang="en-US" sz="1400" b="1" dirty="0">
                <a:solidFill>
                  <a:srgbClr val="000000"/>
                </a:solidFill>
              </a:rPr>
              <a:t> has potential to become the </a:t>
            </a:r>
            <a:r>
              <a:rPr lang="en-US" sz="1400" b="1" kern="0" dirty="0">
                <a:solidFill>
                  <a:srgbClr val="000000"/>
                </a:solidFill>
              </a:rPr>
              <a:t>unique</a:t>
            </a:r>
            <a:r>
              <a:rPr lang="en-US" sz="1400" kern="0" dirty="0">
                <a:solidFill>
                  <a:srgbClr val="000000"/>
                </a:solidFill>
              </a:rPr>
              <a:t> </a:t>
            </a:r>
            <a:r>
              <a:rPr lang="en-US" sz="1400" b="1" kern="0" dirty="0">
                <a:solidFill>
                  <a:srgbClr val="000000"/>
                </a:solidFill>
              </a:rPr>
              <a:t>information repository </a:t>
            </a:r>
            <a:r>
              <a:rPr lang="en-US" sz="1400" b="1" dirty="0">
                <a:solidFill>
                  <a:srgbClr val="000000"/>
                </a:solidFill>
              </a:rPr>
              <a:t>for Credit, once it contains all required information. For remaining areas, either systems will </a:t>
            </a:r>
            <a:r>
              <a:rPr lang="en-US" sz="1400" b="1" dirty="0" smtClean="0">
                <a:solidFill>
                  <a:srgbClr val="000000"/>
                </a:solidFill>
              </a:rPr>
              <a:t>require </a:t>
            </a:r>
            <a:r>
              <a:rPr lang="en-US" sz="1400" b="1" dirty="0">
                <a:solidFill>
                  <a:srgbClr val="000000"/>
                </a:solidFill>
              </a:rPr>
              <a:t>further enhancements or SHUSA/Corporate level system will be suggested as Golden Sources</a:t>
            </a:r>
          </a:p>
        </p:txBody>
      </p:sp>
      <p:sp>
        <p:nvSpPr>
          <p:cNvPr id="40" name="Rectangle 8"/>
          <p:cNvSpPr>
            <a:spLocks noChangeArrowheads="1"/>
          </p:cNvSpPr>
          <p:nvPr/>
        </p:nvSpPr>
        <p:spPr bwMode="auto">
          <a:xfrm>
            <a:off x="2157508" y="1628800"/>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Corporate Upload</a:t>
            </a:r>
            <a:endParaRPr lang="en-US" sz="1000" b="1" kern="0" dirty="0">
              <a:solidFill>
                <a:srgbClr val="FFFFFF"/>
              </a:solidFill>
            </a:endParaRPr>
          </a:p>
        </p:txBody>
      </p:sp>
      <p:sp>
        <p:nvSpPr>
          <p:cNvPr id="41" name="Rectangle 8"/>
          <p:cNvSpPr>
            <a:spLocks noChangeArrowheads="1"/>
          </p:cNvSpPr>
          <p:nvPr/>
        </p:nvSpPr>
        <p:spPr bwMode="auto">
          <a:xfrm>
            <a:off x="3273632" y="1628800"/>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 GS</a:t>
            </a:r>
            <a:endParaRPr lang="en-US" sz="1000" b="1" kern="0" dirty="0">
              <a:solidFill>
                <a:srgbClr val="FFFFFF"/>
              </a:solidFill>
            </a:endParaRPr>
          </a:p>
        </p:txBody>
      </p:sp>
      <p:sp>
        <p:nvSpPr>
          <p:cNvPr id="65" name="Rectangle 8"/>
          <p:cNvSpPr>
            <a:spLocks noChangeArrowheads="1"/>
          </p:cNvSpPr>
          <p:nvPr/>
        </p:nvSpPr>
        <p:spPr bwMode="auto">
          <a:xfrm>
            <a:off x="1041384" y="1628800"/>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Current data repositories</a:t>
            </a:r>
            <a:r>
              <a:rPr lang="en-US" sz="1000" b="1" kern="0" baseline="30000" dirty="0" smtClean="0">
                <a:solidFill>
                  <a:srgbClr val="FFFFFF"/>
                </a:solidFill>
              </a:rPr>
              <a:t>(1)</a:t>
            </a:r>
            <a:endParaRPr lang="en-US" sz="1000" b="1" kern="0" baseline="30000" dirty="0">
              <a:solidFill>
                <a:srgbClr val="FFFFFF"/>
              </a:solidFill>
            </a:endParaRPr>
          </a:p>
        </p:txBody>
      </p:sp>
      <p:sp>
        <p:nvSpPr>
          <p:cNvPr id="67" name="Rectangle 8"/>
          <p:cNvSpPr>
            <a:spLocks noChangeArrowheads="1"/>
          </p:cNvSpPr>
          <p:nvPr/>
        </p:nvSpPr>
        <p:spPr bwMode="auto">
          <a:xfrm>
            <a:off x="4425640" y="1628800"/>
            <a:ext cx="4611368"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Comments</a:t>
            </a:r>
            <a:endParaRPr lang="en-US" sz="1000" b="1" kern="0" dirty="0">
              <a:solidFill>
                <a:srgbClr val="FFFFFF"/>
              </a:solidFill>
            </a:endParaRPr>
          </a:p>
        </p:txBody>
      </p:sp>
      <p:sp>
        <p:nvSpPr>
          <p:cNvPr id="114" name="Rectangle 113"/>
          <p:cNvSpPr>
            <a:spLocks/>
          </p:cNvSpPr>
          <p:nvPr/>
        </p:nvSpPr>
        <p:spPr>
          <a:xfrm>
            <a:off x="107504" y="2771381"/>
            <a:ext cx="900000" cy="513603"/>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115" name="Rectangle 114"/>
          <p:cNvSpPr>
            <a:spLocks/>
          </p:cNvSpPr>
          <p:nvPr/>
        </p:nvSpPr>
        <p:spPr>
          <a:xfrm>
            <a:off x="107504" y="2039872"/>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RRF General (All Risks)</a:t>
            </a:r>
          </a:p>
        </p:txBody>
      </p:sp>
      <p:sp>
        <p:nvSpPr>
          <p:cNvPr id="116" name="Rectangle 115"/>
          <p:cNvSpPr>
            <a:spLocks/>
          </p:cNvSpPr>
          <p:nvPr/>
        </p:nvSpPr>
        <p:spPr>
          <a:xfrm>
            <a:off x="107504" y="3335786"/>
            <a:ext cx="900000" cy="513603"/>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Market Risk</a:t>
            </a:r>
            <a:endParaRPr lang="en-US" sz="1000" b="1" dirty="0">
              <a:solidFill>
                <a:srgbClr val="FFFFFF"/>
              </a:solidFill>
            </a:endParaRPr>
          </a:p>
        </p:txBody>
      </p:sp>
      <p:sp>
        <p:nvSpPr>
          <p:cNvPr id="117" name="Rectangle 116"/>
          <p:cNvSpPr>
            <a:spLocks/>
          </p:cNvSpPr>
          <p:nvPr/>
        </p:nvSpPr>
        <p:spPr>
          <a:xfrm>
            <a:off x="107504" y="3906422"/>
            <a:ext cx="900000" cy="513603"/>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Operational Risk</a:t>
            </a:r>
            <a:endParaRPr lang="en-US" sz="1000" b="1" dirty="0">
              <a:solidFill>
                <a:srgbClr val="FFFFFF"/>
              </a:solidFill>
            </a:endParaRPr>
          </a:p>
        </p:txBody>
      </p:sp>
      <p:sp>
        <p:nvSpPr>
          <p:cNvPr id="119" name="Rectangle 118"/>
          <p:cNvSpPr>
            <a:spLocks noChangeArrowheads="1"/>
          </p:cNvSpPr>
          <p:nvPr/>
        </p:nvSpPr>
        <p:spPr bwMode="auto">
          <a:xfrm>
            <a:off x="1041384" y="201627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120" name="Rectangle 119"/>
          <p:cNvSpPr>
            <a:spLocks noChangeArrowheads="1"/>
          </p:cNvSpPr>
          <p:nvPr/>
        </p:nvSpPr>
        <p:spPr bwMode="auto">
          <a:xfrm>
            <a:off x="2157508" y="201627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t>-</a:t>
            </a:r>
            <a:endParaRPr lang="en-US" sz="900" kern="0" dirty="0"/>
          </a:p>
        </p:txBody>
      </p:sp>
      <p:sp>
        <p:nvSpPr>
          <p:cNvPr id="121" name="Rectangle 120"/>
          <p:cNvSpPr>
            <a:spLocks noChangeArrowheads="1"/>
          </p:cNvSpPr>
          <p:nvPr/>
        </p:nvSpPr>
        <p:spPr bwMode="auto">
          <a:xfrm>
            <a:off x="3273632" y="201627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smtClean="0">
                <a:solidFill>
                  <a:srgbClr val="000000"/>
                </a:solidFill>
                <a:sym typeface="Wingdings"/>
              </a:rPr>
              <a:t>Tutela</a:t>
            </a:r>
            <a:r>
              <a:rPr lang="en-US" sz="900" kern="0" dirty="0" smtClean="0">
                <a:solidFill>
                  <a:srgbClr val="000000"/>
                </a:solidFill>
                <a:sym typeface="Wingdings"/>
              </a:rPr>
              <a:t> / Risk Information System</a:t>
            </a:r>
            <a:endParaRPr lang="en-US" sz="900" kern="0" dirty="0">
              <a:solidFill>
                <a:srgbClr val="000000"/>
              </a:solidFill>
            </a:endParaRPr>
          </a:p>
        </p:txBody>
      </p:sp>
      <p:sp>
        <p:nvSpPr>
          <p:cNvPr id="122" name="Rectangle 121"/>
          <p:cNvSpPr>
            <a:spLocks noChangeArrowheads="1"/>
          </p:cNvSpPr>
          <p:nvPr/>
        </p:nvSpPr>
        <p:spPr bwMode="auto">
          <a:xfrm>
            <a:off x="4425640" y="1965470"/>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kern="0" dirty="0">
                <a:solidFill>
                  <a:srgbClr val="000000"/>
                </a:solidFill>
              </a:rPr>
              <a:t>Ongoing project to include all required fields into </a:t>
            </a:r>
            <a:r>
              <a:rPr lang="en-US" sz="900" b="1" kern="0" dirty="0" err="1">
                <a:solidFill>
                  <a:srgbClr val="000000"/>
                </a:solidFill>
              </a:rPr>
              <a:t>Tutela</a:t>
            </a:r>
            <a:r>
              <a:rPr lang="en-US" sz="900" kern="0" dirty="0">
                <a:solidFill>
                  <a:srgbClr val="000000"/>
                </a:solidFill>
              </a:rPr>
              <a:t> to become the </a:t>
            </a:r>
            <a:r>
              <a:rPr lang="en-US" sz="900" b="1" kern="0" dirty="0" smtClean="0">
                <a:solidFill>
                  <a:srgbClr val="000000"/>
                </a:solidFill>
              </a:rPr>
              <a:t>unique</a:t>
            </a:r>
            <a:r>
              <a:rPr lang="en-US" sz="900" kern="0" dirty="0" smtClean="0">
                <a:solidFill>
                  <a:srgbClr val="000000"/>
                </a:solidFill>
              </a:rPr>
              <a:t> </a:t>
            </a:r>
            <a:r>
              <a:rPr lang="en-US" sz="900" b="1" kern="0" dirty="0" smtClean="0">
                <a:solidFill>
                  <a:srgbClr val="000000"/>
                </a:solidFill>
              </a:rPr>
              <a:t>information </a:t>
            </a:r>
            <a:r>
              <a:rPr lang="en-US" sz="900" b="1" kern="0" dirty="0">
                <a:solidFill>
                  <a:srgbClr val="000000"/>
                </a:solidFill>
              </a:rPr>
              <a:t>repository </a:t>
            </a:r>
            <a:r>
              <a:rPr lang="en-US" sz="900" b="1" kern="0" dirty="0" smtClean="0">
                <a:solidFill>
                  <a:srgbClr val="000000"/>
                </a:solidFill>
              </a:rPr>
              <a:t>to produce metrics in local data dictionary</a:t>
            </a:r>
            <a:endParaRPr lang="en-US" sz="900" kern="0" dirty="0" smtClean="0">
              <a:solidFill>
                <a:srgbClr val="000000"/>
              </a:solidFill>
            </a:endParaRPr>
          </a:p>
          <a:p>
            <a:pPr marL="177800" lvl="2" indent="-177800">
              <a:buClr>
                <a:srgbClr val="808080"/>
              </a:buClr>
              <a:buFont typeface="Webdings" panose="05030102010509060703" pitchFamily="18" charset="2"/>
              <a:buChar char="4"/>
            </a:pPr>
            <a:r>
              <a:rPr lang="en-US" sz="900" kern="0" dirty="0" smtClean="0">
                <a:solidFill>
                  <a:srgbClr val="000000"/>
                </a:solidFill>
              </a:rPr>
              <a:t>Ongoing project to implement </a:t>
            </a:r>
            <a:r>
              <a:rPr lang="en-US" sz="900" b="1" kern="0" dirty="0" smtClean="0">
                <a:solidFill>
                  <a:srgbClr val="000000"/>
                </a:solidFill>
              </a:rPr>
              <a:t>Risk </a:t>
            </a:r>
            <a:r>
              <a:rPr lang="en-US" sz="900" b="1" kern="0" dirty="0">
                <a:solidFill>
                  <a:srgbClr val="000000"/>
                </a:solidFill>
              </a:rPr>
              <a:t>Information System </a:t>
            </a:r>
            <a:r>
              <a:rPr lang="en-US" sz="900" kern="0" dirty="0" smtClean="0">
                <a:solidFill>
                  <a:srgbClr val="000000"/>
                </a:solidFill>
              </a:rPr>
              <a:t>as</a:t>
            </a:r>
            <a:r>
              <a:rPr lang="en-US" sz="900" b="1" kern="0" dirty="0" smtClean="0">
                <a:solidFill>
                  <a:srgbClr val="000000"/>
                </a:solidFill>
              </a:rPr>
              <a:t> To </a:t>
            </a:r>
            <a:r>
              <a:rPr lang="en-US" sz="900" b="1" kern="0" dirty="0">
                <a:solidFill>
                  <a:srgbClr val="000000"/>
                </a:solidFill>
              </a:rPr>
              <a:t>Be </a:t>
            </a:r>
            <a:r>
              <a:rPr lang="en-US" sz="900" b="1" kern="0" dirty="0" smtClean="0">
                <a:solidFill>
                  <a:srgbClr val="000000"/>
                </a:solidFill>
              </a:rPr>
              <a:t>database, feed </a:t>
            </a:r>
            <a:r>
              <a:rPr lang="en-US" sz="900" b="1" kern="0" dirty="0">
                <a:solidFill>
                  <a:srgbClr val="000000"/>
                </a:solidFill>
              </a:rPr>
              <a:t>by </a:t>
            </a:r>
            <a:r>
              <a:rPr lang="en-US" sz="900" b="1" kern="0" dirty="0" err="1">
                <a:solidFill>
                  <a:srgbClr val="000000"/>
                </a:solidFill>
              </a:rPr>
              <a:t>Tutela</a:t>
            </a:r>
            <a:r>
              <a:rPr lang="en-US" sz="900" b="1" kern="0" dirty="0">
                <a:solidFill>
                  <a:srgbClr val="000000"/>
                </a:solidFill>
              </a:rPr>
              <a:t>, </a:t>
            </a:r>
            <a:r>
              <a:rPr lang="en-US" sz="900" b="1" kern="0" dirty="0" smtClean="0">
                <a:solidFill>
                  <a:srgbClr val="000000"/>
                </a:solidFill>
              </a:rPr>
              <a:t>for Risk MI </a:t>
            </a:r>
            <a:r>
              <a:rPr lang="en-US" sz="900" kern="0" dirty="0" smtClean="0">
                <a:solidFill>
                  <a:srgbClr val="000000"/>
                </a:solidFill>
              </a:rPr>
              <a:t>to </a:t>
            </a:r>
            <a:r>
              <a:rPr lang="en-US" sz="900" b="1" kern="0" dirty="0">
                <a:solidFill>
                  <a:srgbClr val="000000"/>
                </a:solidFill>
              </a:rPr>
              <a:t>calculate</a:t>
            </a:r>
            <a:r>
              <a:rPr lang="en-US" sz="900" kern="0" dirty="0">
                <a:solidFill>
                  <a:srgbClr val="000000"/>
                </a:solidFill>
              </a:rPr>
              <a:t>, </a:t>
            </a:r>
            <a:r>
              <a:rPr lang="en-US" sz="900" b="1" kern="0" dirty="0">
                <a:solidFill>
                  <a:srgbClr val="000000"/>
                </a:solidFill>
              </a:rPr>
              <a:t>aggregate</a:t>
            </a:r>
            <a:r>
              <a:rPr lang="en-US" sz="900" kern="0" dirty="0">
                <a:solidFill>
                  <a:srgbClr val="000000"/>
                </a:solidFill>
              </a:rPr>
              <a:t> and </a:t>
            </a:r>
            <a:r>
              <a:rPr lang="en-US" sz="900" b="1" kern="0" dirty="0">
                <a:solidFill>
                  <a:srgbClr val="000000"/>
                </a:solidFill>
              </a:rPr>
              <a:t>report corporate </a:t>
            </a:r>
            <a:r>
              <a:rPr lang="en-US" sz="900" b="1" kern="0" dirty="0" smtClean="0">
                <a:solidFill>
                  <a:srgbClr val="000000"/>
                </a:solidFill>
              </a:rPr>
              <a:t>metrics, </a:t>
            </a:r>
            <a:r>
              <a:rPr lang="en-US" sz="900" kern="0" dirty="0" smtClean="0">
                <a:solidFill>
                  <a:srgbClr val="000000"/>
                </a:solidFill>
              </a:rPr>
              <a:t>with embedded data validations and controls.</a:t>
            </a:r>
            <a:endParaRPr lang="en-US" sz="900" kern="0" dirty="0">
              <a:solidFill>
                <a:srgbClr val="000000"/>
              </a:solidFill>
            </a:endParaRPr>
          </a:p>
        </p:txBody>
      </p:sp>
      <p:sp>
        <p:nvSpPr>
          <p:cNvPr id="123" name="Rectangle 122"/>
          <p:cNvSpPr>
            <a:spLocks noChangeArrowheads="1"/>
          </p:cNvSpPr>
          <p:nvPr/>
        </p:nvSpPr>
        <p:spPr bwMode="auto">
          <a:xfrm>
            <a:off x="1043728" y="2771380"/>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Altair / </a:t>
            </a:r>
            <a:r>
              <a:rPr lang="en-US" sz="900" kern="0" dirty="0" err="1">
                <a:solidFill>
                  <a:srgbClr val="000000"/>
                </a:solidFill>
              </a:rPr>
              <a:t>Tutela</a:t>
            </a:r>
            <a:endParaRPr lang="en-US" sz="900" kern="0" dirty="0">
              <a:solidFill>
                <a:srgbClr val="000000"/>
              </a:solidFill>
            </a:endParaRPr>
          </a:p>
        </p:txBody>
      </p:sp>
      <p:sp>
        <p:nvSpPr>
          <p:cNvPr id="124" name="Rectangle 123"/>
          <p:cNvSpPr>
            <a:spLocks noChangeArrowheads="1"/>
          </p:cNvSpPr>
          <p:nvPr/>
        </p:nvSpPr>
        <p:spPr bwMode="auto">
          <a:xfrm>
            <a:off x="2157508" y="2771380"/>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125" name="Rectangle 124"/>
          <p:cNvSpPr>
            <a:spLocks noChangeArrowheads="1"/>
          </p:cNvSpPr>
          <p:nvPr/>
        </p:nvSpPr>
        <p:spPr bwMode="auto">
          <a:xfrm>
            <a:off x="3273632" y="2771380"/>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smtClean="0">
                <a:solidFill>
                  <a:srgbClr val="000000"/>
                </a:solidFill>
              </a:rPr>
              <a:t>Tutela</a:t>
            </a:r>
            <a:endParaRPr lang="en-US" sz="900" kern="0" dirty="0">
              <a:solidFill>
                <a:srgbClr val="000000"/>
              </a:solidFill>
            </a:endParaRPr>
          </a:p>
        </p:txBody>
      </p:sp>
      <p:sp>
        <p:nvSpPr>
          <p:cNvPr id="126" name="Rectangle 125"/>
          <p:cNvSpPr>
            <a:spLocks noChangeArrowheads="1"/>
          </p:cNvSpPr>
          <p:nvPr/>
        </p:nvSpPr>
        <p:spPr bwMode="auto">
          <a:xfrm>
            <a:off x="4425640" y="2703644"/>
            <a:ext cx="4610856" cy="632142"/>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kern="0" dirty="0">
                <a:solidFill>
                  <a:srgbClr val="000000"/>
                </a:solidFill>
              </a:rPr>
              <a:t>Ongoing project to include all required fields into </a:t>
            </a:r>
            <a:r>
              <a:rPr lang="en-US" sz="900" b="1" kern="0" dirty="0" err="1">
                <a:solidFill>
                  <a:srgbClr val="000000"/>
                </a:solidFill>
              </a:rPr>
              <a:t>Tutela</a:t>
            </a:r>
            <a:r>
              <a:rPr lang="en-US" sz="900" kern="0" dirty="0">
                <a:solidFill>
                  <a:srgbClr val="000000"/>
                </a:solidFill>
              </a:rPr>
              <a:t> to become the </a:t>
            </a:r>
            <a:r>
              <a:rPr lang="en-US" sz="900" b="1" kern="0" dirty="0">
                <a:solidFill>
                  <a:srgbClr val="000000"/>
                </a:solidFill>
              </a:rPr>
              <a:t>unique</a:t>
            </a:r>
            <a:r>
              <a:rPr lang="en-US" sz="900" kern="0" dirty="0">
                <a:solidFill>
                  <a:srgbClr val="000000"/>
                </a:solidFill>
              </a:rPr>
              <a:t> </a:t>
            </a:r>
            <a:r>
              <a:rPr lang="en-US" sz="900" b="1" kern="0" dirty="0">
                <a:solidFill>
                  <a:srgbClr val="000000"/>
                </a:solidFill>
              </a:rPr>
              <a:t>information repository for credit risk</a:t>
            </a:r>
            <a:r>
              <a:rPr lang="en-US" sz="900" b="1" kern="0" dirty="0" smtClean="0">
                <a:solidFill>
                  <a:srgbClr val="000000"/>
                </a:solidFill>
              </a:rPr>
              <a:t>.</a:t>
            </a:r>
          </a:p>
          <a:p>
            <a:pPr marL="177800" lvl="2" indent="-177800">
              <a:buClr>
                <a:srgbClr val="808080"/>
              </a:buClr>
              <a:buFont typeface="Webdings" panose="05030102010509060703" pitchFamily="18" charset="2"/>
              <a:buChar char="4"/>
            </a:pPr>
            <a:r>
              <a:rPr lang="en-US" sz="900" dirty="0" smtClean="0">
                <a:solidFill>
                  <a:srgbClr val="000000"/>
                </a:solidFill>
                <a:ea typeface="ＭＳ Ｐゴシック"/>
                <a:cs typeface="ＭＳ Ｐゴシック"/>
              </a:rPr>
              <a:t>Ongoing </a:t>
            </a:r>
            <a:r>
              <a:rPr lang="en-US" sz="900" b="1" dirty="0">
                <a:solidFill>
                  <a:srgbClr val="000000"/>
                </a:solidFill>
                <a:ea typeface="ＭＳ Ｐゴシック"/>
                <a:cs typeface="ＭＳ Ｐゴシック"/>
              </a:rPr>
              <a:t>development</a:t>
            </a:r>
            <a:r>
              <a:rPr lang="en-US" sz="900" dirty="0">
                <a:solidFill>
                  <a:srgbClr val="000000"/>
                </a:solidFill>
                <a:ea typeface="ＭＳ Ｐゴシック"/>
                <a:cs typeface="ＭＳ Ｐゴシック"/>
              </a:rPr>
              <a:t> and </a:t>
            </a:r>
            <a:r>
              <a:rPr lang="en-US" sz="900" b="1" dirty="0">
                <a:solidFill>
                  <a:srgbClr val="000000"/>
                </a:solidFill>
                <a:ea typeface="ＭＳ Ｐゴシック"/>
                <a:cs typeface="ＭＳ Ｐゴシック"/>
              </a:rPr>
              <a:t>implementation</a:t>
            </a:r>
            <a:r>
              <a:rPr lang="en-US" sz="900" dirty="0">
                <a:solidFill>
                  <a:srgbClr val="000000"/>
                </a:solidFill>
                <a:ea typeface="ＭＳ Ｐゴシック"/>
                <a:cs typeface="ＭＳ Ｐゴシック"/>
              </a:rPr>
              <a:t> of </a:t>
            </a:r>
            <a:r>
              <a:rPr lang="en-US" sz="900" b="1" dirty="0" err="1">
                <a:solidFill>
                  <a:srgbClr val="000000"/>
                </a:solidFill>
                <a:ea typeface="ＭＳ Ｐゴシック"/>
                <a:cs typeface="ＭＳ Ｐゴシック"/>
              </a:rPr>
              <a:t>Solvencia</a:t>
            </a:r>
            <a:r>
              <a:rPr lang="en-US" sz="900" b="1" dirty="0">
                <a:solidFill>
                  <a:srgbClr val="000000"/>
                </a:solidFill>
                <a:ea typeface="ＭＳ Ｐゴシック"/>
                <a:cs typeface="ＭＳ Ｐゴシック"/>
              </a:rPr>
              <a:t> </a:t>
            </a:r>
            <a:r>
              <a:rPr lang="en-US" sz="900" b="1" dirty="0" smtClean="0">
                <a:solidFill>
                  <a:srgbClr val="000000"/>
                </a:solidFill>
                <a:ea typeface="ＭＳ Ｐゴシック"/>
                <a:cs typeface="ＭＳ Ｐゴシック"/>
              </a:rPr>
              <a:t>DWH </a:t>
            </a:r>
            <a:r>
              <a:rPr lang="en-US" sz="900" dirty="0" smtClean="0">
                <a:solidFill>
                  <a:srgbClr val="000000"/>
                </a:solidFill>
                <a:ea typeface="ＭＳ Ｐゴシック"/>
                <a:cs typeface="ＭＳ Ｐゴシック"/>
              </a:rPr>
              <a:t>to improve </a:t>
            </a:r>
            <a:r>
              <a:rPr lang="en-US" sz="900" b="1" dirty="0" err="1" smtClean="0">
                <a:solidFill>
                  <a:srgbClr val="000000"/>
                </a:solidFill>
                <a:ea typeface="ＭＳ Ｐゴシック"/>
                <a:cs typeface="ＭＳ Ｐゴシック"/>
              </a:rPr>
              <a:t>Tutela’s</a:t>
            </a:r>
            <a:r>
              <a:rPr lang="en-US" sz="900" b="1" dirty="0" smtClean="0">
                <a:solidFill>
                  <a:srgbClr val="000000"/>
                </a:solidFill>
                <a:ea typeface="ＭＳ Ｐゴシック"/>
                <a:cs typeface="ＭＳ Ｐゴシック"/>
              </a:rPr>
              <a:t> BI/reporting layer</a:t>
            </a:r>
            <a:r>
              <a:rPr lang="en-US" sz="900" dirty="0" smtClean="0">
                <a:solidFill>
                  <a:srgbClr val="000000"/>
                </a:solidFill>
                <a:ea typeface="ＭＳ Ｐゴシック"/>
                <a:cs typeface="ＭＳ Ｐゴシック"/>
              </a:rPr>
              <a:t> </a:t>
            </a:r>
            <a:r>
              <a:rPr lang="en-US" sz="900" dirty="0" smtClean="0">
                <a:solidFill>
                  <a:srgbClr val="000000"/>
                </a:solidFill>
              </a:rPr>
              <a:t>(for </a:t>
            </a:r>
            <a:r>
              <a:rPr lang="en-US" sz="900" dirty="0">
                <a:solidFill>
                  <a:srgbClr val="000000"/>
                </a:solidFill>
              </a:rPr>
              <a:t>management </a:t>
            </a:r>
            <a:r>
              <a:rPr lang="en-US" sz="900" dirty="0" smtClean="0">
                <a:solidFill>
                  <a:srgbClr val="000000"/>
                </a:solidFill>
              </a:rPr>
              <a:t>reporting only)</a:t>
            </a:r>
            <a:endParaRPr lang="en-US" sz="900" b="1" kern="0" dirty="0">
              <a:solidFill>
                <a:srgbClr val="000000"/>
              </a:solidFill>
            </a:endParaRPr>
          </a:p>
        </p:txBody>
      </p:sp>
      <p:sp>
        <p:nvSpPr>
          <p:cNvPr id="127" name="Rectangle 126"/>
          <p:cNvSpPr>
            <a:spLocks noChangeArrowheads="1"/>
          </p:cNvSpPr>
          <p:nvPr/>
        </p:nvSpPr>
        <p:spPr bwMode="auto">
          <a:xfrm>
            <a:off x="1041384" y="333578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SQL P/L / </a:t>
            </a:r>
            <a:r>
              <a:rPr lang="en-US" sz="900" kern="0" dirty="0" err="1">
                <a:solidFill>
                  <a:srgbClr val="000000"/>
                </a:solidFill>
              </a:rPr>
              <a:t>AIRe</a:t>
            </a:r>
            <a:endParaRPr lang="en-US" sz="900" kern="0" dirty="0">
              <a:solidFill>
                <a:srgbClr val="000000"/>
              </a:solidFill>
            </a:endParaRPr>
          </a:p>
        </p:txBody>
      </p:sp>
      <p:sp>
        <p:nvSpPr>
          <p:cNvPr id="128" name="Rectangle 127"/>
          <p:cNvSpPr>
            <a:spLocks noChangeArrowheads="1"/>
          </p:cNvSpPr>
          <p:nvPr/>
        </p:nvSpPr>
        <p:spPr bwMode="auto">
          <a:xfrm>
            <a:off x="2157508" y="333578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Cristine</a:t>
            </a:r>
            <a:r>
              <a:rPr lang="en-US" sz="900" kern="0" dirty="0">
                <a:solidFill>
                  <a:srgbClr val="000000"/>
                </a:solidFill>
              </a:rPr>
              <a:t> </a:t>
            </a:r>
          </a:p>
          <a:p>
            <a:pPr marL="0" lvl="2" algn="ctr">
              <a:buClr>
                <a:srgbClr val="808080"/>
              </a:buClr>
              <a:defRPr/>
            </a:pPr>
            <a:r>
              <a:rPr lang="en-US" sz="900" kern="0" dirty="0">
                <a:solidFill>
                  <a:srgbClr val="000000"/>
                </a:solidFill>
              </a:rPr>
              <a:t>(from SQL P/L)</a:t>
            </a:r>
          </a:p>
        </p:txBody>
      </p:sp>
      <p:sp>
        <p:nvSpPr>
          <p:cNvPr id="129" name="Rectangle 128"/>
          <p:cNvSpPr>
            <a:spLocks noChangeArrowheads="1"/>
          </p:cNvSpPr>
          <p:nvPr/>
        </p:nvSpPr>
        <p:spPr bwMode="auto">
          <a:xfrm>
            <a:off x="3273632" y="333578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t>MIS / MRI (potential)</a:t>
            </a:r>
          </a:p>
        </p:txBody>
      </p:sp>
      <p:sp>
        <p:nvSpPr>
          <p:cNvPr id="130" name="Rectangle 129"/>
          <p:cNvSpPr>
            <a:spLocks noChangeArrowheads="1"/>
          </p:cNvSpPr>
          <p:nvPr/>
        </p:nvSpPr>
        <p:spPr bwMode="auto">
          <a:xfrm>
            <a:off x="4425640" y="3405639"/>
            <a:ext cx="4610856" cy="453254"/>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900" kern="0" dirty="0">
                <a:solidFill>
                  <a:srgbClr val="000000"/>
                </a:solidFill>
              </a:rPr>
              <a:t>On-going </a:t>
            </a:r>
            <a:r>
              <a:rPr lang="en-US" sz="900" b="1" kern="0" dirty="0">
                <a:solidFill>
                  <a:srgbClr val="000000"/>
                </a:solidFill>
              </a:rPr>
              <a:t>initiative to transfer the Market Risk trading</a:t>
            </a:r>
            <a:r>
              <a:rPr lang="en-US" sz="900" kern="0" dirty="0">
                <a:solidFill>
                  <a:srgbClr val="000000"/>
                </a:solidFill>
              </a:rPr>
              <a:t> </a:t>
            </a:r>
            <a:r>
              <a:rPr lang="en-US" sz="900" b="1" kern="0" dirty="0">
                <a:solidFill>
                  <a:srgbClr val="000000"/>
                </a:solidFill>
              </a:rPr>
              <a:t>function</a:t>
            </a:r>
            <a:r>
              <a:rPr lang="en-US" sz="900" kern="0" dirty="0">
                <a:solidFill>
                  <a:srgbClr val="000000"/>
                </a:solidFill>
              </a:rPr>
              <a:t> to the </a:t>
            </a:r>
            <a:r>
              <a:rPr lang="en-US" sz="900" b="1" kern="0" dirty="0">
                <a:solidFill>
                  <a:srgbClr val="000000"/>
                </a:solidFill>
              </a:rPr>
              <a:t>Santander NY Branch </a:t>
            </a:r>
            <a:r>
              <a:rPr lang="en-US" sz="900" kern="0" dirty="0">
                <a:solidFill>
                  <a:srgbClr val="000000"/>
                </a:solidFill>
              </a:rPr>
              <a:t>for risk reporting and systems maintenance (March 2015</a:t>
            </a:r>
            <a:r>
              <a:rPr lang="en-US" sz="900" kern="0" dirty="0" smtClean="0">
                <a:solidFill>
                  <a:srgbClr val="000000"/>
                </a:solidFill>
              </a:rPr>
              <a:t>)</a:t>
            </a:r>
          </a:p>
        </p:txBody>
      </p:sp>
      <p:sp>
        <p:nvSpPr>
          <p:cNvPr id="131" name="Rectangle 130"/>
          <p:cNvSpPr>
            <a:spLocks noChangeArrowheads="1"/>
          </p:cNvSpPr>
          <p:nvPr/>
        </p:nvSpPr>
        <p:spPr bwMode="auto">
          <a:xfrm>
            <a:off x="1041384" y="3906422"/>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BDE (Operational Risk Access Databases)</a:t>
            </a:r>
          </a:p>
        </p:txBody>
      </p:sp>
      <p:sp>
        <p:nvSpPr>
          <p:cNvPr id="132" name="Rectangle 131"/>
          <p:cNvSpPr>
            <a:spLocks noChangeArrowheads="1"/>
          </p:cNvSpPr>
          <p:nvPr/>
        </p:nvSpPr>
        <p:spPr bwMode="auto">
          <a:xfrm>
            <a:off x="2157508" y="3906422"/>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SanSIRO</a:t>
            </a:r>
            <a:endParaRPr lang="en-US" sz="900" kern="0" dirty="0">
              <a:solidFill>
                <a:srgbClr val="000000"/>
              </a:solidFill>
            </a:endParaRPr>
          </a:p>
          <a:p>
            <a:pPr marL="0" lvl="2" algn="ctr">
              <a:buClr>
                <a:srgbClr val="808080"/>
              </a:buClr>
              <a:defRPr/>
            </a:pPr>
            <a:r>
              <a:rPr lang="en-US" sz="900" kern="0" dirty="0">
                <a:solidFill>
                  <a:srgbClr val="000000"/>
                </a:solidFill>
              </a:rPr>
              <a:t>(from BDE)</a:t>
            </a:r>
          </a:p>
        </p:txBody>
      </p:sp>
      <p:sp>
        <p:nvSpPr>
          <p:cNvPr id="133" name="Rectangle 132"/>
          <p:cNvSpPr>
            <a:spLocks noChangeArrowheads="1"/>
          </p:cNvSpPr>
          <p:nvPr/>
        </p:nvSpPr>
        <p:spPr bwMode="auto">
          <a:xfrm>
            <a:off x="3273632" y="3906422"/>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SanSIRO</a:t>
            </a:r>
            <a:endParaRPr lang="en-US" sz="900" kern="0" dirty="0">
              <a:solidFill>
                <a:srgbClr val="000000"/>
              </a:solidFill>
            </a:endParaRPr>
          </a:p>
        </p:txBody>
      </p:sp>
      <p:sp>
        <p:nvSpPr>
          <p:cNvPr id="134" name="Rectangle 133"/>
          <p:cNvSpPr>
            <a:spLocks noChangeArrowheads="1"/>
          </p:cNvSpPr>
          <p:nvPr/>
        </p:nvSpPr>
        <p:spPr bwMode="auto">
          <a:xfrm>
            <a:off x="4425640" y="3811172"/>
            <a:ext cx="4610856" cy="51360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dirty="0">
                <a:ea typeface="ＭＳ Ｐゴシック"/>
              </a:rPr>
              <a:t>Operational losses </a:t>
            </a:r>
            <a:r>
              <a:rPr lang="en-US" sz="900" dirty="0">
                <a:ea typeface="ＭＳ Ｐゴシック"/>
              </a:rPr>
              <a:t>and </a:t>
            </a:r>
            <a:r>
              <a:rPr lang="en-US" sz="900" b="1" dirty="0">
                <a:ea typeface="ＭＳ Ｐゴシック"/>
              </a:rPr>
              <a:t>events</a:t>
            </a:r>
            <a:r>
              <a:rPr lang="en-US" sz="900" dirty="0">
                <a:ea typeface="ＭＳ Ｐゴシック"/>
              </a:rPr>
              <a:t> are being manually </a:t>
            </a:r>
            <a:r>
              <a:rPr lang="en-US" sz="900" b="1" dirty="0">
                <a:ea typeface="ＭＳ Ｐゴシック"/>
              </a:rPr>
              <a:t>registered</a:t>
            </a:r>
            <a:r>
              <a:rPr lang="en-US" sz="900" dirty="0">
                <a:ea typeface="ＭＳ Ｐゴシック"/>
              </a:rPr>
              <a:t> in </a:t>
            </a:r>
            <a:r>
              <a:rPr lang="en-US" sz="900" b="1" dirty="0">
                <a:ea typeface="ＭＳ Ｐゴシック"/>
              </a:rPr>
              <a:t>excel </a:t>
            </a:r>
            <a:r>
              <a:rPr lang="en-US" sz="900" b="1" dirty="0" smtClean="0">
                <a:ea typeface="ＭＳ Ｐゴシック"/>
              </a:rPr>
              <a:t>files and inputted into BDE. Reporting manually performed in excel from BDE as well.</a:t>
            </a:r>
          </a:p>
          <a:p>
            <a:pPr marL="177800" lvl="2" indent="-177800">
              <a:buClr>
                <a:srgbClr val="808080"/>
              </a:buClr>
              <a:buFont typeface="Webdings" panose="05030102010509060703" pitchFamily="18" charset="2"/>
              <a:buChar char="4"/>
            </a:pPr>
            <a:r>
              <a:rPr lang="en-US" sz="900" b="1" dirty="0">
                <a:solidFill>
                  <a:srgbClr val="000000"/>
                </a:solidFill>
                <a:ea typeface="ＭＳ Ｐゴシック"/>
              </a:rPr>
              <a:t>SANSIRO </a:t>
            </a:r>
            <a:r>
              <a:rPr lang="en-US" sz="900" dirty="0">
                <a:solidFill>
                  <a:srgbClr val="000000"/>
                </a:solidFill>
                <a:ea typeface="ＭＳ Ｐゴシック"/>
              </a:rPr>
              <a:t>is uploaded from BDE and with information received from Spain. However, SANSIRO is </a:t>
            </a:r>
            <a:r>
              <a:rPr lang="en-US" sz="900" b="1" dirty="0">
                <a:solidFill>
                  <a:srgbClr val="000000"/>
                </a:solidFill>
                <a:ea typeface="ＭＳ Ｐゴシック"/>
              </a:rPr>
              <a:t>not</a:t>
            </a:r>
            <a:r>
              <a:rPr lang="en-US" sz="900" dirty="0">
                <a:solidFill>
                  <a:srgbClr val="000000"/>
                </a:solidFill>
                <a:ea typeface="ＭＳ Ｐゴシック"/>
              </a:rPr>
              <a:t> locally </a:t>
            </a:r>
            <a:r>
              <a:rPr lang="en-US" sz="900" b="1" dirty="0">
                <a:solidFill>
                  <a:srgbClr val="000000"/>
                </a:solidFill>
                <a:ea typeface="ＭＳ Ｐゴシック"/>
              </a:rPr>
              <a:t>used</a:t>
            </a:r>
            <a:r>
              <a:rPr lang="en-US" sz="900" dirty="0">
                <a:solidFill>
                  <a:srgbClr val="000000"/>
                </a:solidFill>
                <a:ea typeface="ＭＳ Ｐゴシック"/>
              </a:rPr>
              <a:t> as a </a:t>
            </a:r>
            <a:r>
              <a:rPr lang="en-US" sz="900" b="1" dirty="0">
                <a:solidFill>
                  <a:srgbClr val="000000"/>
                </a:solidFill>
                <a:ea typeface="ＭＳ Ｐゴシック"/>
              </a:rPr>
              <a:t>reporting tool</a:t>
            </a:r>
            <a:endParaRPr lang="en-US" sz="900" kern="0" dirty="0">
              <a:solidFill>
                <a:srgbClr val="000000"/>
              </a:solidFill>
            </a:endParaRPr>
          </a:p>
        </p:txBody>
      </p:sp>
      <p:cxnSp>
        <p:nvCxnSpPr>
          <p:cNvPr id="139" name="Straight Connector 138"/>
          <p:cNvCxnSpPr/>
          <p:nvPr/>
        </p:nvCxnSpPr>
        <p:spPr bwMode="auto">
          <a:xfrm>
            <a:off x="1041384" y="4471057"/>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41" name="Straight Connector 140"/>
          <p:cNvCxnSpPr/>
          <p:nvPr/>
        </p:nvCxnSpPr>
        <p:spPr bwMode="auto">
          <a:xfrm>
            <a:off x="1041384" y="3378121"/>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42" name="Straight Connector 141"/>
          <p:cNvCxnSpPr/>
          <p:nvPr/>
        </p:nvCxnSpPr>
        <p:spPr bwMode="auto">
          <a:xfrm>
            <a:off x="1041384" y="385038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43" name="Straight Connector 142"/>
          <p:cNvCxnSpPr/>
          <p:nvPr/>
        </p:nvCxnSpPr>
        <p:spPr bwMode="auto">
          <a:xfrm>
            <a:off x="1041384" y="2756966"/>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144" name="Rectangle 143"/>
          <p:cNvSpPr>
            <a:spLocks/>
          </p:cNvSpPr>
          <p:nvPr/>
        </p:nvSpPr>
        <p:spPr>
          <a:xfrm>
            <a:off x="107504" y="4477058"/>
            <a:ext cx="900000" cy="513603"/>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ALM</a:t>
            </a:r>
            <a:endParaRPr lang="en-US" sz="1000" b="1" dirty="0">
              <a:solidFill>
                <a:srgbClr val="FFFFFF"/>
              </a:solidFill>
            </a:endParaRPr>
          </a:p>
        </p:txBody>
      </p:sp>
      <p:sp>
        <p:nvSpPr>
          <p:cNvPr id="145" name="Rectangle 144"/>
          <p:cNvSpPr>
            <a:spLocks noChangeArrowheads="1"/>
          </p:cNvSpPr>
          <p:nvPr/>
        </p:nvSpPr>
        <p:spPr bwMode="auto">
          <a:xfrm>
            <a:off x="1041384" y="4477058"/>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Altair / </a:t>
            </a:r>
            <a:r>
              <a:rPr lang="en-US" sz="900" kern="0" dirty="0" err="1">
                <a:solidFill>
                  <a:srgbClr val="000000"/>
                </a:solidFill>
              </a:rPr>
              <a:t>Tutela</a:t>
            </a:r>
            <a:endParaRPr lang="en-US" sz="900" kern="0" dirty="0">
              <a:solidFill>
                <a:srgbClr val="000000"/>
              </a:solidFill>
            </a:endParaRPr>
          </a:p>
          <a:p>
            <a:pPr marL="0" lvl="2" algn="ctr">
              <a:buClr>
                <a:srgbClr val="808080"/>
              </a:buClr>
              <a:defRPr/>
            </a:pPr>
            <a:r>
              <a:rPr lang="en-US" sz="900" kern="0" dirty="0">
                <a:solidFill>
                  <a:srgbClr val="000000"/>
                </a:solidFill>
              </a:rPr>
              <a:t>&amp; OFSAA (calc. engine)</a:t>
            </a:r>
          </a:p>
        </p:txBody>
      </p:sp>
      <p:sp>
        <p:nvSpPr>
          <p:cNvPr id="146" name="Rectangle 145"/>
          <p:cNvSpPr>
            <a:spLocks noChangeArrowheads="1"/>
          </p:cNvSpPr>
          <p:nvPr/>
        </p:nvSpPr>
        <p:spPr bwMode="auto">
          <a:xfrm>
            <a:off x="2157508" y="4477058"/>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rPr>
              <a:t>-</a:t>
            </a:r>
            <a:endParaRPr lang="en-US" sz="900" kern="0" dirty="0">
              <a:solidFill>
                <a:srgbClr val="000000"/>
              </a:solidFill>
            </a:endParaRPr>
          </a:p>
        </p:txBody>
      </p:sp>
      <p:sp>
        <p:nvSpPr>
          <p:cNvPr id="147" name="Rectangle 146"/>
          <p:cNvSpPr>
            <a:spLocks noChangeArrowheads="1"/>
          </p:cNvSpPr>
          <p:nvPr/>
        </p:nvSpPr>
        <p:spPr bwMode="auto">
          <a:xfrm>
            <a:off x="3273632" y="4477058"/>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ym typeface="Wingdings"/>
              </a:rPr>
              <a:t>Corporate ALM DWH /</a:t>
            </a:r>
            <a:r>
              <a:rPr lang="en-US" sz="900" kern="0" dirty="0" smtClean="0">
                <a:sym typeface="Wingdings"/>
              </a:rPr>
              <a:t> </a:t>
            </a:r>
            <a:r>
              <a:rPr lang="en-US" sz="900" kern="0" dirty="0">
                <a:sym typeface="Wingdings"/>
              </a:rPr>
              <a:t>Argus DWH</a:t>
            </a:r>
            <a:endParaRPr lang="en-US" sz="900" kern="0" dirty="0"/>
          </a:p>
        </p:txBody>
      </p:sp>
      <p:sp>
        <p:nvSpPr>
          <p:cNvPr id="148" name="Rectangle 147"/>
          <p:cNvSpPr>
            <a:spLocks noChangeArrowheads="1"/>
          </p:cNvSpPr>
          <p:nvPr/>
        </p:nvSpPr>
        <p:spPr bwMode="auto">
          <a:xfrm>
            <a:off x="4425640" y="4477058"/>
            <a:ext cx="4610856" cy="51360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dirty="0" smtClean="0">
                <a:solidFill>
                  <a:srgbClr val="000000"/>
                </a:solidFill>
              </a:rPr>
              <a:t>All information to perform ALM calculations </a:t>
            </a:r>
            <a:r>
              <a:rPr lang="en-US" sz="900" dirty="0" smtClean="0">
                <a:solidFill>
                  <a:srgbClr val="000000"/>
                </a:solidFill>
              </a:rPr>
              <a:t>will </a:t>
            </a:r>
            <a:r>
              <a:rPr lang="en-US" sz="900" dirty="0">
                <a:solidFill>
                  <a:srgbClr val="000000"/>
                </a:solidFill>
              </a:rPr>
              <a:t>be </a:t>
            </a:r>
            <a:r>
              <a:rPr lang="en-US" sz="900" b="1" dirty="0">
                <a:solidFill>
                  <a:srgbClr val="000000"/>
                </a:solidFill>
              </a:rPr>
              <a:t>integrated</a:t>
            </a:r>
            <a:r>
              <a:rPr lang="en-US" sz="900" dirty="0">
                <a:solidFill>
                  <a:srgbClr val="000000"/>
                </a:solidFill>
              </a:rPr>
              <a:t> within </a:t>
            </a:r>
            <a:r>
              <a:rPr lang="en-US" sz="900" b="1" dirty="0" smtClean="0">
                <a:solidFill>
                  <a:srgbClr val="000000"/>
                </a:solidFill>
              </a:rPr>
              <a:t>OFSAA</a:t>
            </a:r>
            <a:r>
              <a:rPr lang="en-US" sz="900" dirty="0" smtClean="0">
                <a:solidFill>
                  <a:srgbClr val="000000"/>
                </a:solidFill>
              </a:rPr>
              <a:t> (I.e.: Non </a:t>
            </a:r>
            <a:r>
              <a:rPr lang="en-US" sz="900" dirty="0">
                <a:solidFill>
                  <a:srgbClr val="000000"/>
                </a:solidFill>
              </a:rPr>
              <a:t>Maturity </a:t>
            </a:r>
            <a:r>
              <a:rPr lang="en-US" sz="900" dirty="0" smtClean="0">
                <a:solidFill>
                  <a:srgbClr val="000000"/>
                </a:solidFill>
              </a:rPr>
              <a:t>Dep. info. </a:t>
            </a:r>
            <a:r>
              <a:rPr lang="en-US" sz="900" dirty="0">
                <a:solidFill>
                  <a:srgbClr val="000000"/>
                </a:solidFill>
              </a:rPr>
              <a:t>i</a:t>
            </a:r>
            <a:r>
              <a:rPr lang="en-US" sz="900" dirty="0" smtClean="0">
                <a:solidFill>
                  <a:srgbClr val="000000"/>
                </a:solidFill>
              </a:rPr>
              <a:t>s in </a:t>
            </a:r>
            <a:r>
              <a:rPr lang="en-US" sz="900" dirty="0" err="1" smtClean="0">
                <a:solidFill>
                  <a:srgbClr val="000000"/>
                </a:solidFill>
              </a:rPr>
              <a:t>Tutela</a:t>
            </a:r>
            <a:r>
              <a:rPr lang="en-US" sz="900" dirty="0" smtClean="0">
                <a:solidFill>
                  <a:srgbClr val="000000"/>
                </a:solidFill>
              </a:rPr>
              <a:t> and calc. performed with corp. NMD calculator)</a:t>
            </a:r>
          </a:p>
          <a:p>
            <a:pPr marL="177800" lvl="2" indent="-177800">
              <a:buClr>
                <a:srgbClr val="808080"/>
              </a:buClr>
              <a:buFont typeface="Webdings" panose="05030102010509060703" pitchFamily="18" charset="2"/>
              <a:buChar char="4"/>
            </a:pPr>
            <a:r>
              <a:rPr lang="en-US" sz="900" b="1" dirty="0">
                <a:solidFill>
                  <a:srgbClr val="000000"/>
                </a:solidFill>
                <a:ea typeface="ＭＳ Ｐゴシック"/>
              </a:rPr>
              <a:t>ALM </a:t>
            </a:r>
            <a:r>
              <a:rPr lang="en-US" sz="900" b="1" dirty="0" smtClean="0">
                <a:solidFill>
                  <a:srgbClr val="000000"/>
                </a:solidFill>
                <a:ea typeface="ＭＳ Ｐゴシック"/>
              </a:rPr>
              <a:t>calc. </a:t>
            </a:r>
            <a:r>
              <a:rPr lang="en-US" sz="900" dirty="0">
                <a:solidFill>
                  <a:srgbClr val="000000"/>
                </a:solidFill>
                <a:ea typeface="ＭＳ Ｐゴシック"/>
              </a:rPr>
              <a:t>are performed in </a:t>
            </a:r>
            <a:r>
              <a:rPr lang="en-US" sz="900" b="1" dirty="0">
                <a:solidFill>
                  <a:srgbClr val="000000"/>
                </a:solidFill>
                <a:ea typeface="ＭＳ Ｐゴシック"/>
              </a:rPr>
              <a:t>excels</a:t>
            </a:r>
            <a:r>
              <a:rPr lang="en-US" sz="900" dirty="0">
                <a:solidFill>
                  <a:srgbClr val="000000"/>
                </a:solidFill>
                <a:ea typeface="ＭＳ Ｐゴシック"/>
              </a:rPr>
              <a:t>, with no </a:t>
            </a:r>
            <a:r>
              <a:rPr lang="en-US" sz="900" b="1" dirty="0">
                <a:solidFill>
                  <a:srgbClr val="000000"/>
                </a:solidFill>
                <a:ea typeface="ＭＳ Ｐゴシック"/>
              </a:rPr>
              <a:t>real data repository or reporting layer</a:t>
            </a:r>
            <a:endParaRPr lang="en-US" sz="900" kern="0" dirty="0">
              <a:solidFill>
                <a:srgbClr val="000000"/>
              </a:solidFill>
            </a:endParaRPr>
          </a:p>
        </p:txBody>
      </p:sp>
      <p:sp>
        <p:nvSpPr>
          <p:cNvPr id="149" name="TextBox 148"/>
          <p:cNvSpPr txBox="1"/>
          <p:nvPr/>
        </p:nvSpPr>
        <p:spPr>
          <a:xfrm>
            <a:off x="140288" y="6165304"/>
            <a:ext cx="7075380" cy="215444"/>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Or Golden Source, if any identified</a:t>
            </a:r>
            <a:endParaRPr lang="en-US" sz="800" dirty="0">
              <a:solidFill>
                <a:srgbClr val="FFFFFF"/>
              </a:solidFill>
            </a:endParaRPr>
          </a:p>
        </p:txBody>
      </p:sp>
      <p:sp>
        <p:nvSpPr>
          <p:cNvPr id="38" name="Rectangle 37"/>
          <p:cNvSpPr>
            <a:spLocks/>
          </p:cNvSpPr>
          <p:nvPr/>
        </p:nvSpPr>
        <p:spPr>
          <a:xfrm>
            <a:off x="107504" y="5618913"/>
            <a:ext cx="900000" cy="513603"/>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39" name="Rectangle 38"/>
          <p:cNvSpPr>
            <a:spLocks/>
          </p:cNvSpPr>
          <p:nvPr/>
        </p:nvSpPr>
        <p:spPr>
          <a:xfrm>
            <a:off x="107504" y="5047787"/>
            <a:ext cx="900000" cy="513603"/>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Finance</a:t>
            </a:r>
            <a:endParaRPr lang="en-US" sz="1000" b="1" dirty="0">
              <a:solidFill>
                <a:srgbClr val="FFFFFF"/>
              </a:solidFill>
            </a:endParaRPr>
          </a:p>
        </p:txBody>
      </p:sp>
      <p:sp>
        <p:nvSpPr>
          <p:cNvPr id="42" name="Rectangle 41"/>
          <p:cNvSpPr>
            <a:spLocks noChangeArrowheads="1"/>
          </p:cNvSpPr>
          <p:nvPr/>
        </p:nvSpPr>
        <p:spPr bwMode="auto">
          <a:xfrm>
            <a:off x="1041378" y="5047787"/>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FMIS / Altair / </a:t>
            </a:r>
            <a:r>
              <a:rPr lang="en-US" sz="900" kern="0" dirty="0" err="1" smtClean="0">
                <a:solidFill>
                  <a:srgbClr val="000000"/>
                </a:solidFill>
              </a:rPr>
              <a:t>Tutela</a:t>
            </a:r>
            <a:endParaRPr lang="en-US" sz="900" kern="0" dirty="0">
              <a:solidFill>
                <a:srgbClr val="000000"/>
              </a:solidFill>
            </a:endParaRPr>
          </a:p>
        </p:txBody>
      </p:sp>
      <p:sp>
        <p:nvSpPr>
          <p:cNvPr id="43" name="Rectangle 42"/>
          <p:cNvSpPr>
            <a:spLocks noChangeArrowheads="1"/>
          </p:cNvSpPr>
          <p:nvPr/>
        </p:nvSpPr>
        <p:spPr bwMode="auto">
          <a:xfrm>
            <a:off x="2157502" y="5047787"/>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smtClean="0"/>
              <a:t>Cargabal</a:t>
            </a:r>
            <a:endParaRPr lang="en-US" sz="900" kern="0" dirty="0" smtClean="0"/>
          </a:p>
          <a:p>
            <a:pPr marL="0" lvl="2" algn="ctr">
              <a:buClr>
                <a:srgbClr val="808080"/>
              </a:buClr>
              <a:defRPr/>
            </a:pPr>
            <a:r>
              <a:rPr lang="en-US" sz="900" kern="0" dirty="0" smtClean="0"/>
              <a:t>Corporate </a:t>
            </a:r>
            <a:r>
              <a:rPr lang="en-US" sz="900" kern="0" dirty="0" err="1" smtClean="0"/>
              <a:t>Bussines</a:t>
            </a:r>
            <a:r>
              <a:rPr lang="en-US" sz="900" kern="0" dirty="0" smtClean="0"/>
              <a:t> Book</a:t>
            </a:r>
            <a:endParaRPr lang="en-US" sz="900" kern="0" dirty="0"/>
          </a:p>
        </p:txBody>
      </p:sp>
      <p:sp>
        <p:nvSpPr>
          <p:cNvPr id="44" name="Rectangle 43"/>
          <p:cNvSpPr>
            <a:spLocks noChangeArrowheads="1"/>
          </p:cNvSpPr>
          <p:nvPr/>
        </p:nvSpPr>
        <p:spPr bwMode="auto">
          <a:xfrm>
            <a:off x="3273626" y="5047787"/>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sym typeface="Wingdings"/>
              </a:rPr>
              <a:t>FMIS/</a:t>
            </a:r>
            <a:r>
              <a:rPr lang="en-US" sz="900" kern="0" dirty="0" err="1" smtClean="0">
                <a:solidFill>
                  <a:srgbClr val="000000"/>
                </a:solidFill>
                <a:sym typeface="Wingdings"/>
              </a:rPr>
              <a:t>Tutela</a:t>
            </a:r>
            <a:endParaRPr lang="en-US" sz="900" kern="0" dirty="0">
              <a:solidFill>
                <a:srgbClr val="000000"/>
              </a:solidFill>
            </a:endParaRPr>
          </a:p>
        </p:txBody>
      </p:sp>
      <p:sp>
        <p:nvSpPr>
          <p:cNvPr id="45" name="Rectangle 44"/>
          <p:cNvSpPr>
            <a:spLocks noChangeArrowheads="1"/>
          </p:cNvSpPr>
          <p:nvPr/>
        </p:nvSpPr>
        <p:spPr bwMode="auto">
          <a:xfrm>
            <a:off x="4425634" y="5030853"/>
            <a:ext cx="4610856" cy="51360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dirty="0">
                <a:ea typeface="ＭＳ Ｐゴシック"/>
              </a:rPr>
              <a:t>The </a:t>
            </a:r>
            <a:r>
              <a:rPr lang="en-US" sz="900" b="1" dirty="0">
                <a:ea typeface="ＭＳ Ｐゴシック"/>
              </a:rPr>
              <a:t>official source of GL balances is </a:t>
            </a:r>
            <a:r>
              <a:rPr lang="en-US" sz="900" b="1" dirty="0" smtClean="0">
                <a:ea typeface="ＭＳ Ｐゴシック"/>
              </a:rPr>
              <a:t>Altair, Corporate </a:t>
            </a:r>
            <a:r>
              <a:rPr lang="en-US" sz="900" b="1" dirty="0">
                <a:ea typeface="ＭＳ Ｐゴシック"/>
              </a:rPr>
              <a:t>MIS </a:t>
            </a:r>
            <a:r>
              <a:rPr lang="en-US" sz="900" dirty="0">
                <a:ea typeface="ＭＳ Ｐゴシック"/>
              </a:rPr>
              <a:t>(FMIS) is being utilized as the </a:t>
            </a:r>
            <a:r>
              <a:rPr lang="en-US" sz="900" b="1" dirty="0">
                <a:ea typeface="ＭＳ Ｐゴシック"/>
              </a:rPr>
              <a:t>financial management </a:t>
            </a:r>
            <a:r>
              <a:rPr lang="en-US" sz="900" b="1" dirty="0" smtClean="0">
                <a:ea typeface="ＭＳ Ｐゴシック"/>
              </a:rPr>
              <a:t>system</a:t>
            </a:r>
            <a:r>
              <a:rPr lang="en-US" sz="900" dirty="0" smtClean="0">
                <a:ea typeface="ＭＳ Ｐゴシック"/>
              </a:rPr>
              <a:t> and </a:t>
            </a:r>
            <a:r>
              <a:rPr lang="en-US" sz="900" b="1" dirty="0" err="1" smtClean="0">
                <a:ea typeface="ＭＳ Ｐゴシック"/>
              </a:rPr>
              <a:t>Cargabal</a:t>
            </a:r>
            <a:r>
              <a:rPr lang="en-US" sz="900" dirty="0" smtClean="0">
                <a:ea typeface="ＭＳ Ｐゴシック"/>
              </a:rPr>
              <a:t> for </a:t>
            </a:r>
            <a:r>
              <a:rPr lang="en-US" sz="900" b="1" dirty="0">
                <a:ea typeface="ＭＳ Ｐゴシック"/>
              </a:rPr>
              <a:t>corporate </a:t>
            </a:r>
            <a:r>
              <a:rPr lang="en-US" sz="900" b="1" dirty="0" smtClean="0">
                <a:ea typeface="ＭＳ Ｐゴシック"/>
              </a:rPr>
              <a:t>reporting. </a:t>
            </a:r>
          </a:p>
          <a:p>
            <a:pPr marL="177800" lvl="2" indent="-177800">
              <a:buClr>
                <a:srgbClr val="808080"/>
              </a:buClr>
              <a:buFont typeface="Webdings" panose="05030102010509060703" pitchFamily="18" charset="2"/>
              <a:buChar char="4"/>
              <a:defRPr/>
            </a:pPr>
            <a:r>
              <a:rPr lang="en-US" sz="900" b="1" dirty="0" smtClean="0">
                <a:ea typeface="ＭＳ Ｐゴシック"/>
              </a:rPr>
              <a:t>Exploitation </a:t>
            </a:r>
            <a:r>
              <a:rPr lang="en-US" sz="900" dirty="0" smtClean="0">
                <a:ea typeface="ＭＳ Ｐゴシック"/>
              </a:rPr>
              <a:t>of data </a:t>
            </a:r>
            <a:r>
              <a:rPr lang="en-US" sz="900" dirty="0">
                <a:ea typeface="ＭＳ Ｐゴシック"/>
              </a:rPr>
              <a:t>layers </a:t>
            </a:r>
            <a:r>
              <a:rPr lang="en-US" sz="900" b="1" dirty="0" smtClean="0">
                <a:ea typeface="ＭＳ Ｐゴシック"/>
              </a:rPr>
              <a:t>performed</a:t>
            </a:r>
            <a:r>
              <a:rPr lang="en-US" sz="900" dirty="0" smtClean="0">
                <a:ea typeface="ＭＳ Ｐゴシック"/>
              </a:rPr>
              <a:t> by </a:t>
            </a:r>
            <a:r>
              <a:rPr lang="en-US" sz="900" b="1" dirty="0" smtClean="0">
                <a:ea typeface="ＭＳ Ｐゴシック"/>
              </a:rPr>
              <a:t>Bus. Obj. </a:t>
            </a:r>
            <a:r>
              <a:rPr lang="en-US" sz="900" dirty="0">
                <a:ea typeface="ＭＳ Ｐゴシック"/>
              </a:rPr>
              <a:t>and </a:t>
            </a:r>
            <a:r>
              <a:rPr lang="en-US" sz="900" b="1" dirty="0" err="1" smtClean="0">
                <a:ea typeface="ＭＳ Ｐゴシック"/>
              </a:rPr>
              <a:t>Mycrostrategy</a:t>
            </a:r>
            <a:r>
              <a:rPr lang="en-US" sz="900" b="1" dirty="0" smtClean="0">
                <a:ea typeface="ＭＳ Ｐゴシック"/>
              </a:rPr>
              <a:t> </a:t>
            </a:r>
            <a:r>
              <a:rPr lang="en-US" sz="900" dirty="0" smtClean="0">
                <a:ea typeface="ＭＳ Ｐゴシック"/>
              </a:rPr>
              <a:t>(BI) tools.</a:t>
            </a:r>
            <a:endParaRPr lang="en-US" sz="900" dirty="0">
              <a:ea typeface="ＭＳ Ｐゴシック"/>
            </a:endParaRPr>
          </a:p>
        </p:txBody>
      </p:sp>
      <p:sp>
        <p:nvSpPr>
          <p:cNvPr id="46" name="Rectangle 45"/>
          <p:cNvSpPr>
            <a:spLocks noChangeArrowheads="1"/>
          </p:cNvSpPr>
          <p:nvPr/>
        </p:nvSpPr>
        <p:spPr bwMode="auto">
          <a:xfrm>
            <a:off x="1043722" y="5618913"/>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Altair / </a:t>
            </a:r>
            <a:r>
              <a:rPr lang="en-US" sz="900" kern="0" dirty="0" err="1">
                <a:solidFill>
                  <a:srgbClr val="000000"/>
                </a:solidFill>
              </a:rPr>
              <a:t>Tutela</a:t>
            </a:r>
            <a:endParaRPr lang="en-US" sz="900" kern="0" dirty="0">
              <a:solidFill>
                <a:srgbClr val="000000"/>
              </a:solidFill>
            </a:endParaRPr>
          </a:p>
        </p:txBody>
      </p:sp>
      <p:sp>
        <p:nvSpPr>
          <p:cNvPr id="47" name="Rectangle 46"/>
          <p:cNvSpPr>
            <a:spLocks noChangeArrowheads="1"/>
          </p:cNvSpPr>
          <p:nvPr/>
        </p:nvSpPr>
        <p:spPr bwMode="auto">
          <a:xfrm>
            <a:off x="2157502" y="5618913"/>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49" name="Rectangle 48"/>
          <p:cNvSpPr>
            <a:spLocks noChangeArrowheads="1"/>
          </p:cNvSpPr>
          <p:nvPr/>
        </p:nvSpPr>
        <p:spPr bwMode="auto">
          <a:xfrm>
            <a:off x="3273626" y="5618913"/>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err="1" smtClean="0">
                <a:sym typeface="Wingdings"/>
              </a:rPr>
              <a:t>Tutela</a:t>
            </a:r>
            <a:endParaRPr lang="en-US" sz="900" kern="0" dirty="0" smtClean="0">
              <a:sym typeface="Wingdings"/>
            </a:endParaRPr>
          </a:p>
          <a:p>
            <a:pPr marL="0" lvl="2" algn="ctr">
              <a:buClr>
                <a:srgbClr val="808080"/>
              </a:buClr>
            </a:pPr>
            <a:r>
              <a:rPr lang="en-US" sz="900" kern="0" dirty="0" smtClean="0">
                <a:solidFill>
                  <a:srgbClr val="000000"/>
                </a:solidFill>
              </a:rPr>
              <a:t>SI PBC/ SI NP</a:t>
            </a:r>
            <a:endParaRPr lang="en-US" sz="900" kern="0" dirty="0">
              <a:solidFill>
                <a:srgbClr val="000000"/>
              </a:solidFill>
            </a:endParaRPr>
          </a:p>
        </p:txBody>
      </p:sp>
      <p:sp>
        <p:nvSpPr>
          <p:cNvPr id="50" name="Rectangle 49"/>
          <p:cNvSpPr>
            <a:spLocks noChangeArrowheads="1"/>
          </p:cNvSpPr>
          <p:nvPr/>
        </p:nvSpPr>
        <p:spPr bwMode="auto">
          <a:xfrm>
            <a:off x="4425634" y="5618913"/>
            <a:ext cx="4610856" cy="51360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dirty="0">
                <a:solidFill>
                  <a:srgbClr val="000000"/>
                </a:solidFill>
                <a:ea typeface="ＭＳ Ｐゴシック"/>
              </a:rPr>
              <a:t>Non Prudential </a:t>
            </a:r>
            <a:r>
              <a:rPr lang="en-US" sz="900" dirty="0" smtClean="0">
                <a:solidFill>
                  <a:srgbClr val="000000"/>
                </a:solidFill>
                <a:ea typeface="ＭＳ Ｐゴシック"/>
              </a:rPr>
              <a:t>related metrics/reports </a:t>
            </a:r>
            <a:r>
              <a:rPr lang="en-US" sz="900" dirty="0">
                <a:solidFill>
                  <a:srgbClr val="000000"/>
                </a:solidFill>
                <a:ea typeface="ＭＳ Ｐゴシック"/>
              </a:rPr>
              <a:t>rely on </a:t>
            </a:r>
            <a:r>
              <a:rPr lang="en-US" sz="900" b="1" dirty="0">
                <a:solidFill>
                  <a:srgbClr val="000000"/>
                </a:solidFill>
                <a:ea typeface="ＭＳ Ｐゴシック"/>
              </a:rPr>
              <a:t>Access/Excel tools created by the users to exploit information directly from the systems </a:t>
            </a:r>
            <a:r>
              <a:rPr lang="en-US" sz="900" dirty="0">
                <a:solidFill>
                  <a:srgbClr val="000000"/>
                </a:solidFill>
                <a:ea typeface="ＭＳ Ｐゴシック"/>
              </a:rPr>
              <a:t>and/or information provided by mail and gathered from other </a:t>
            </a:r>
            <a:r>
              <a:rPr lang="en-US" sz="900" dirty="0" smtClean="0">
                <a:solidFill>
                  <a:srgbClr val="000000"/>
                </a:solidFill>
                <a:ea typeface="ＭＳ Ｐゴシック"/>
              </a:rPr>
              <a:t>reports. No</a:t>
            </a:r>
            <a:r>
              <a:rPr lang="en-US" sz="900" b="1" dirty="0" smtClean="0">
                <a:ea typeface="ＭＳ Ｐゴシック"/>
              </a:rPr>
              <a:t> </a:t>
            </a:r>
            <a:r>
              <a:rPr lang="en-US" sz="900" b="1" dirty="0">
                <a:ea typeface="ＭＳ Ｐゴシック"/>
              </a:rPr>
              <a:t>single </a:t>
            </a:r>
            <a:r>
              <a:rPr lang="en-US" sz="900" b="1" dirty="0" smtClean="0">
                <a:ea typeface="ＭＳ Ｐゴシック"/>
              </a:rPr>
              <a:t>repository </a:t>
            </a:r>
            <a:r>
              <a:rPr lang="en-US" sz="900" dirty="0" smtClean="0">
                <a:ea typeface="ＭＳ Ｐゴシック"/>
              </a:rPr>
              <a:t>of information.</a:t>
            </a:r>
            <a:endParaRPr lang="en-US" sz="900" dirty="0">
              <a:solidFill>
                <a:srgbClr val="000000"/>
              </a:solidFill>
              <a:ea typeface="ＭＳ Ｐゴシック"/>
            </a:endParaRPr>
          </a:p>
        </p:txBody>
      </p:sp>
      <p:cxnSp>
        <p:nvCxnSpPr>
          <p:cNvPr id="51" name="Straight Connector 50"/>
          <p:cNvCxnSpPr/>
          <p:nvPr/>
        </p:nvCxnSpPr>
        <p:spPr bwMode="auto">
          <a:xfrm>
            <a:off x="1041378" y="5601979"/>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041384" y="5038577"/>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Tree>
    <p:extLst>
      <p:ext uri="{BB962C8B-B14F-4D97-AF65-F5344CB8AC3E}">
        <p14:creationId xmlns:p14="http://schemas.microsoft.com/office/powerpoint/2010/main" val="1394550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Banco Santander Puerto Rico</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Corporate RRF Contrast – Summary of conclusions</a:t>
            </a:r>
            <a:endParaRPr lang="en-US" sz="2000" b="1" dirty="0">
              <a:solidFill>
                <a:srgbClr val="929497"/>
              </a:solidFill>
            </a:endParaRPr>
          </a:p>
        </p:txBody>
      </p:sp>
      <p:graphicFrame>
        <p:nvGraphicFramePr>
          <p:cNvPr id="35" name="3 Tabla"/>
          <p:cNvGraphicFramePr>
            <a:graphicFrameLocks noGrp="1"/>
          </p:cNvGraphicFramePr>
          <p:nvPr>
            <p:extLst>
              <p:ext uri="{D42A27DB-BD31-4B8C-83A1-F6EECF244321}">
                <p14:modId xmlns:p14="http://schemas.microsoft.com/office/powerpoint/2010/main" val="2326708044"/>
              </p:ext>
            </p:extLst>
          </p:nvPr>
        </p:nvGraphicFramePr>
        <p:xfrm>
          <a:off x="1007156" y="2010698"/>
          <a:ext cx="3387420" cy="4176464"/>
        </p:xfrm>
        <a:graphic>
          <a:graphicData uri="http://schemas.openxmlformats.org/drawingml/2006/table">
            <a:tbl>
              <a:tblPr lastRow="1" bandRow="1">
                <a:tableStyleId>{E8B1032C-EA38-4F05-BA0D-38AFFFC7BED3}</a:tableStyleId>
              </a:tblPr>
              <a:tblGrid>
                <a:gridCol w="662916"/>
                <a:gridCol w="662916"/>
                <a:gridCol w="662916"/>
                <a:gridCol w="662916"/>
                <a:gridCol w="735756"/>
              </a:tblGrid>
              <a:tr h="825382">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110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58</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14</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25382">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38</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4</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7</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928">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45</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22</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64390">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55</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15</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25382">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150</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67</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22</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36" name="Rectangle 8"/>
          <p:cNvSpPr>
            <a:spLocks noChangeArrowheads="1"/>
          </p:cNvSpPr>
          <p:nvPr/>
        </p:nvSpPr>
        <p:spPr bwMode="auto">
          <a:xfrm>
            <a:off x="3041884" y="1650698"/>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Potential</a:t>
            </a:r>
            <a:endParaRPr lang="en-US" sz="1200" b="1" kern="0" dirty="0">
              <a:solidFill>
                <a:srgbClr val="FFFFFF"/>
              </a:solidFill>
            </a:endParaRPr>
          </a:p>
        </p:txBody>
      </p:sp>
      <p:sp>
        <p:nvSpPr>
          <p:cNvPr id="37" name="Rectangle 36"/>
          <p:cNvSpPr>
            <a:spLocks/>
          </p:cNvSpPr>
          <p:nvPr/>
        </p:nvSpPr>
        <p:spPr>
          <a:xfrm>
            <a:off x="107158" y="2856880"/>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38" name="Rectangle 37"/>
          <p:cNvSpPr>
            <a:spLocks/>
          </p:cNvSpPr>
          <p:nvPr/>
        </p:nvSpPr>
        <p:spPr>
          <a:xfrm>
            <a:off x="107158" y="2010786"/>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39" name="Rectangle 38"/>
          <p:cNvSpPr>
            <a:spLocks/>
          </p:cNvSpPr>
          <p:nvPr/>
        </p:nvSpPr>
        <p:spPr>
          <a:xfrm>
            <a:off x="107158" y="3702974"/>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40" name="Rectangle 39"/>
          <p:cNvSpPr>
            <a:spLocks/>
          </p:cNvSpPr>
          <p:nvPr/>
        </p:nvSpPr>
        <p:spPr>
          <a:xfrm>
            <a:off x="107158" y="4549068"/>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41" name="Rectangle 8"/>
          <p:cNvSpPr>
            <a:spLocks noChangeArrowheads="1"/>
          </p:cNvSpPr>
          <p:nvPr/>
        </p:nvSpPr>
        <p:spPr bwMode="auto">
          <a:xfrm>
            <a:off x="2375792" y="1650698"/>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chemeClr val="bg1"/>
                </a:solidFill>
                <a:sym typeface="Wingdings"/>
              </a:rPr>
              <a:t></a:t>
            </a:r>
            <a:endParaRPr lang="en-US" b="1" kern="0" dirty="0">
              <a:solidFill>
                <a:schemeClr val="bg1"/>
              </a:solidFill>
            </a:endParaRPr>
          </a:p>
        </p:txBody>
      </p:sp>
      <p:sp>
        <p:nvSpPr>
          <p:cNvPr id="42" name="Rectangle 8"/>
          <p:cNvSpPr>
            <a:spLocks noChangeArrowheads="1"/>
          </p:cNvSpPr>
          <p:nvPr/>
        </p:nvSpPr>
        <p:spPr bwMode="auto">
          <a:xfrm>
            <a:off x="1043608" y="1650698"/>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To Be</a:t>
            </a:r>
            <a:r>
              <a:rPr lang="en-US" sz="1200" b="1" kern="0" baseline="30000" dirty="0" smtClean="0">
                <a:solidFill>
                  <a:srgbClr val="FFFFFF"/>
                </a:solidFill>
              </a:rPr>
              <a:t>(1)</a:t>
            </a:r>
            <a:endParaRPr lang="en-US" sz="1200" b="1" kern="0" baseline="30000" dirty="0">
              <a:solidFill>
                <a:srgbClr val="FFFFFF"/>
              </a:solidFill>
            </a:endParaRPr>
          </a:p>
        </p:txBody>
      </p:sp>
      <p:sp>
        <p:nvSpPr>
          <p:cNvPr id="43" name="Rectangle 42"/>
          <p:cNvSpPr>
            <a:spLocks/>
          </p:cNvSpPr>
          <p:nvPr/>
        </p:nvSpPr>
        <p:spPr>
          <a:xfrm>
            <a:off x="107158" y="5395162"/>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44" name="Rectangle 8"/>
          <p:cNvSpPr>
            <a:spLocks noChangeArrowheads="1"/>
          </p:cNvSpPr>
          <p:nvPr/>
        </p:nvSpPr>
        <p:spPr bwMode="auto">
          <a:xfrm>
            <a:off x="4394576" y="1650698"/>
            <a:ext cx="4608512"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Main gaps identified</a:t>
            </a:r>
            <a:endParaRPr lang="en-US" sz="1200" b="1" kern="0" dirty="0">
              <a:solidFill>
                <a:srgbClr val="FFFFFF"/>
              </a:solidFill>
            </a:endParaRPr>
          </a:p>
        </p:txBody>
      </p:sp>
      <p:sp>
        <p:nvSpPr>
          <p:cNvPr id="45" name="Rectangle 44"/>
          <p:cNvSpPr>
            <a:spLocks noChangeArrowheads="1"/>
          </p:cNvSpPr>
          <p:nvPr/>
        </p:nvSpPr>
        <p:spPr bwMode="auto">
          <a:xfrm>
            <a:off x="4394576" y="2010698"/>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kern="0" dirty="0">
                <a:solidFill>
                  <a:srgbClr val="000000"/>
                </a:solidFill>
              </a:rPr>
              <a:t>Recoveries/ Write Offs </a:t>
            </a:r>
            <a:r>
              <a:rPr lang="en-US" sz="900" kern="0" dirty="0">
                <a:solidFill>
                  <a:srgbClr val="000000"/>
                </a:solidFill>
              </a:rPr>
              <a:t>due to inability of the system (Altair), and metrics related to </a:t>
            </a:r>
            <a:r>
              <a:rPr lang="en-US" sz="900" b="1" kern="0" dirty="0">
                <a:solidFill>
                  <a:srgbClr val="000000"/>
                </a:solidFill>
              </a:rPr>
              <a:t>economic capital </a:t>
            </a:r>
            <a:r>
              <a:rPr lang="en-US" sz="900" kern="0" dirty="0">
                <a:solidFill>
                  <a:srgbClr val="000000"/>
                </a:solidFill>
              </a:rPr>
              <a:t>and </a:t>
            </a:r>
            <a:r>
              <a:rPr lang="en-US" sz="900" b="1" kern="0" dirty="0">
                <a:solidFill>
                  <a:srgbClr val="000000"/>
                </a:solidFill>
              </a:rPr>
              <a:t>allowances</a:t>
            </a:r>
            <a:r>
              <a:rPr lang="en-US" sz="900" kern="0" dirty="0">
                <a:solidFill>
                  <a:srgbClr val="000000"/>
                </a:solidFill>
              </a:rPr>
              <a:t>. Additionally, </a:t>
            </a:r>
            <a:r>
              <a:rPr lang="en-US" sz="900" b="1" kern="0" dirty="0">
                <a:solidFill>
                  <a:srgbClr val="000000"/>
                </a:solidFill>
              </a:rPr>
              <a:t>High Risk Profile portfolios </a:t>
            </a:r>
            <a:r>
              <a:rPr lang="en-US" sz="900" kern="0" dirty="0">
                <a:solidFill>
                  <a:srgbClr val="000000"/>
                </a:solidFill>
              </a:rPr>
              <a:t>have not been defined </a:t>
            </a:r>
          </a:p>
          <a:p>
            <a:pPr marL="177800" lvl="2" indent="-177800">
              <a:buClr>
                <a:srgbClr val="808080"/>
              </a:buClr>
              <a:buFont typeface="Webdings" panose="05030102010509060703" pitchFamily="18" charset="2"/>
              <a:buChar char="4"/>
            </a:pPr>
            <a:r>
              <a:rPr lang="en-US" sz="900" kern="0" dirty="0" smtClean="0">
                <a:solidFill>
                  <a:srgbClr val="000000"/>
                </a:solidFill>
              </a:rPr>
              <a:t>Metrics </a:t>
            </a:r>
            <a:r>
              <a:rPr lang="en-US" sz="900" kern="0" dirty="0">
                <a:solidFill>
                  <a:srgbClr val="000000"/>
                </a:solidFill>
              </a:rPr>
              <a:t>related to the </a:t>
            </a:r>
            <a:r>
              <a:rPr lang="en-US" sz="900" b="1" kern="0" dirty="0">
                <a:solidFill>
                  <a:srgbClr val="000000"/>
                </a:solidFill>
              </a:rPr>
              <a:t>delinquent</a:t>
            </a:r>
            <a:r>
              <a:rPr lang="en-US" sz="900" kern="0" dirty="0">
                <a:solidFill>
                  <a:srgbClr val="000000"/>
                </a:solidFill>
              </a:rPr>
              <a:t> </a:t>
            </a:r>
            <a:r>
              <a:rPr lang="en-US" sz="900" b="1" kern="0" dirty="0">
                <a:solidFill>
                  <a:srgbClr val="000000"/>
                </a:solidFill>
              </a:rPr>
              <a:t>status</a:t>
            </a:r>
            <a:r>
              <a:rPr lang="en-US" sz="900" kern="0" dirty="0">
                <a:solidFill>
                  <a:srgbClr val="000000"/>
                </a:solidFill>
              </a:rPr>
              <a:t>, </a:t>
            </a:r>
            <a:r>
              <a:rPr lang="en-US" sz="900" b="1" kern="0" dirty="0">
                <a:solidFill>
                  <a:srgbClr val="000000"/>
                </a:solidFill>
              </a:rPr>
              <a:t>total exposure </a:t>
            </a:r>
            <a:r>
              <a:rPr lang="en-US" sz="900" kern="0" dirty="0">
                <a:solidFill>
                  <a:srgbClr val="000000"/>
                </a:solidFill>
              </a:rPr>
              <a:t>and </a:t>
            </a:r>
            <a:r>
              <a:rPr lang="en-US" sz="900" b="1" kern="0" dirty="0" smtClean="0">
                <a:solidFill>
                  <a:srgbClr val="000000"/>
                </a:solidFill>
              </a:rPr>
              <a:t>provisions </a:t>
            </a:r>
            <a:r>
              <a:rPr lang="en-US" sz="900" kern="0" dirty="0" smtClean="0">
                <a:solidFill>
                  <a:srgbClr val="000000"/>
                </a:solidFill>
              </a:rPr>
              <a:t>could be produced</a:t>
            </a:r>
            <a:endParaRPr lang="en-US" sz="900" kern="0" dirty="0">
              <a:solidFill>
                <a:srgbClr val="000000"/>
              </a:solidFill>
            </a:endParaRPr>
          </a:p>
        </p:txBody>
      </p:sp>
      <p:sp>
        <p:nvSpPr>
          <p:cNvPr id="46" name="Rectangle 45"/>
          <p:cNvSpPr>
            <a:spLocks noChangeArrowheads="1"/>
          </p:cNvSpPr>
          <p:nvPr/>
        </p:nvSpPr>
        <p:spPr bwMode="auto">
          <a:xfrm>
            <a:off x="4394576" y="2890600"/>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a:solidFill>
                  <a:srgbClr val="000000"/>
                </a:solidFill>
              </a:rPr>
              <a:t>Some </a:t>
            </a:r>
            <a:r>
              <a:rPr lang="en-US" sz="900" b="1" kern="0" dirty="0">
                <a:solidFill>
                  <a:srgbClr val="000000"/>
                </a:solidFill>
              </a:rPr>
              <a:t>adjustments metrics </a:t>
            </a:r>
            <a:r>
              <a:rPr lang="en-US" sz="900" kern="0" dirty="0">
                <a:solidFill>
                  <a:srgbClr val="000000"/>
                </a:solidFill>
              </a:rPr>
              <a:t>(DVA, FVA, CVA)</a:t>
            </a:r>
            <a:r>
              <a:rPr lang="en-US" sz="900" b="1" kern="0" dirty="0">
                <a:solidFill>
                  <a:srgbClr val="000000"/>
                </a:solidFill>
              </a:rPr>
              <a:t>, RWA by Internal Method</a:t>
            </a:r>
            <a:r>
              <a:rPr lang="en-US" sz="900" kern="0" dirty="0">
                <a:solidFill>
                  <a:srgbClr val="000000"/>
                </a:solidFill>
              </a:rPr>
              <a:t> and </a:t>
            </a:r>
            <a:r>
              <a:rPr lang="en-US" sz="900" b="1" kern="0" dirty="0">
                <a:solidFill>
                  <a:srgbClr val="000000"/>
                </a:solidFill>
              </a:rPr>
              <a:t>Economic capital and RORWA </a:t>
            </a:r>
            <a:r>
              <a:rPr lang="en-US" sz="900" kern="0" dirty="0">
                <a:solidFill>
                  <a:srgbClr val="000000"/>
                </a:solidFill>
              </a:rPr>
              <a:t>for trading risk (check if applicable)</a:t>
            </a:r>
          </a:p>
          <a:p>
            <a:pPr marL="177800" lvl="2" indent="-177800">
              <a:buClr>
                <a:srgbClr val="808080"/>
              </a:buClr>
              <a:buFont typeface="Webdings" panose="05030102010509060703" pitchFamily="18" charset="2"/>
              <a:buChar char="4"/>
              <a:defRPr/>
            </a:pPr>
            <a:r>
              <a:rPr lang="en-US" sz="900" b="1" kern="0" dirty="0" smtClean="0">
                <a:solidFill>
                  <a:srgbClr val="000000"/>
                </a:solidFill>
              </a:rPr>
              <a:t>Expected </a:t>
            </a:r>
            <a:r>
              <a:rPr lang="en-US" sz="900" b="1" kern="0" dirty="0">
                <a:solidFill>
                  <a:srgbClr val="000000"/>
                </a:solidFill>
              </a:rPr>
              <a:t>shortfall </a:t>
            </a:r>
            <a:r>
              <a:rPr lang="en-US" sz="900" kern="0" dirty="0">
                <a:solidFill>
                  <a:srgbClr val="000000"/>
                </a:solidFill>
              </a:rPr>
              <a:t>(regular and stressed) and </a:t>
            </a:r>
            <a:r>
              <a:rPr lang="en-US" sz="900" b="1" kern="0" dirty="0">
                <a:solidFill>
                  <a:srgbClr val="000000"/>
                </a:solidFill>
              </a:rPr>
              <a:t>stressed VAR</a:t>
            </a:r>
            <a:r>
              <a:rPr lang="en-US" sz="900" kern="0" dirty="0">
                <a:solidFill>
                  <a:srgbClr val="000000"/>
                </a:solidFill>
              </a:rPr>
              <a:t> could potentially be produced with </a:t>
            </a:r>
            <a:r>
              <a:rPr lang="en-US" sz="900" kern="0" dirty="0" err="1">
                <a:solidFill>
                  <a:srgbClr val="000000"/>
                </a:solidFill>
              </a:rPr>
              <a:t>Aire</a:t>
            </a:r>
            <a:endParaRPr lang="en-US" sz="900" kern="0" dirty="0">
              <a:solidFill>
                <a:srgbClr val="000000"/>
              </a:solidFill>
            </a:endParaRPr>
          </a:p>
          <a:p>
            <a:pPr marL="0" lvl="2">
              <a:buClr>
                <a:srgbClr val="808080"/>
              </a:buClr>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7" name="Rectangle 46"/>
          <p:cNvSpPr>
            <a:spLocks noChangeArrowheads="1"/>
          </p:cNvSpPr>
          <p:nvPr/>
        </p:nvSpPr>
        <p:spPr bwMode="auto">
          <a:xfrm>
            <a:off x="4394576" y="3686471"/>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kern="0" dirty="0">
                <a:solidFill>
                  <a:srgbClr val="000000"/>
                </a:solidFill>
              </a:rPr>
              <a:t>No gaps </a:t>
            </a:r>
            <a:r>
              <a:rPr lang="en-US" sz="900" kern="0" dirty="0">
                <a:solidFill>
                  <a:srgbClr val="000000"/>
                </a:solidFill>
              </a:rPr>
              <a:t>have been identified since </a:t>
            </a:r>
            <a:r>
              <a:rPr lang="en-US" sz="900" b="1" kern="0" dirty="0">
                <a:solidFill>
                  <a:srgbClr val="000000"/>
                </a:solidFill>
              </a:rPr>
              <a:t>all</a:t>
            </a:r>
            <a:r>
              <a:rPr lang="en-US" sz="900" kern="0" dirty="0">
                <a:solidFill>
                  <a:srgbClr val="000000"/>
                </a:solidFill>
              </a:rPr>
              <a:t> the </a:t>
            </a:r>
            <a:r>
              <a:rPr lang="en-US" sz="900" b="1" kern="0" dirty="0">
                <a:solidFill>
                  <a:srgbClr val="000000"/>
                </a:solidFill>
              </a:rPr>
              <a:t>applicable metrics </a:t>
            </a:r>
            <a:r>
              <a:rPr lang="en-US" sz="900" kern="0" dirty="0">
                <a:solidFill>
                  <a:srgbClr val="000000"/>
                </a:solidFill>
              </a:rPr>
              <a:t>not currently in production </a:t>
            </a:r>
            <a:r>
              <a:rPr lang="en-US" sz="900" b="1" kern="0" dirty="0">
                <a:solidFill>
                  <a:srgbClr val="000000"/>
                </a:solidFill>
              </a:rPr>
              <a:t>could be produced </a:t>
            </a:r>
            <a:r>
              <a:rPr lang="en-US" sz="900" kern="0" dirty="0">
                <a:solidFill>
                  <a:srgbClr val="000000"/>
                </a:solidFill>
              </a:rPr>
              <a:t>as the data is available.</a:t>
            </a:r>
          </a:p>
          <a:p>
            <a:pPr marL="177800" lvl="2" indent="-177800">
              <a:buClr>
                <a:srgbClr val="808080"/>
              </a:buClr>
              <a:buFont typeface="Webdings" panose="05030102010509060703" pitchFamily="18" charset="2"/>
              <a:buChar char="4"/>
            </a:pPr>
            <a:r>
              <a:rPr lang="en-US" sz="900" b="1" kern="0" dirty="0"/>
              <a:t>Management status metrics </a:t>
            </a:r>
            <a:r>
              <a:rPr lang="en-US" sz="900" kern="0" dirty="0"/>
              <a:t>are produced by Spain and can be obtained from Coral. </a:t>
            </a:r>
            <a:r>
              <a:rPr lang="en-US" sz="900" kern="0" dirty="0">
                <a:solidFill>
                  <a:srgbClr val="000000"/>
                </a:solidFill>
              </a:rPr>
              <a:t>Metrics related to </a:t>
            </a:r>
            <a:r>
              <a:rPr lang="en-US" sz="900" b="1" kern="0" dirty="0">
                <a:solidFill>
                  <a:srgbClr val="000000"/>
                </a:solidFill>
              </a:rPr>
              <a:t>rakings of Operational losses </a:t>
            </a:r>
            <a:r>
              <a:rPr lang="en-US" sz="900" kern="0" dirty="0">
                <a:solidFill>
                  <a:srgbClr val="000000"/>
                </a:solidFill>
              </a:rPr>
              <a:t>could also be obtained, although losses are not currently ranked.</a:t>
            </a: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8" name="Rectangle 47"/>
          <p:cNvSpPr>
            <a:spLocks noChangeArrowheads="1"/>
          </p:cNvSpPr>
          <p:nvPr/>
        </p:nvSpPr>
        <p:spPr bwMode="auto">
          <a:xfrm>
            <a:off x="4394576" y="4544443"/>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kern="0" dirty="0" smtClean="0">
                <a:solidFill>
                  <a:srgbClr val="000000"/>
                </a:solidFill>
              </a:rPr>
              <a:t>Metrics not in production related </a:t>
            </a:r>
            <a:r>
              <a:rPr lang="en-US" sz="900" kern="0" dirty="0">
                <a:solidFill>
                  <a:srgbClr val="000000"/>
                </a:solidFill>
              </a:rPr>
              <a:t>to </a:t>
            </a:r>
            <a:r>
              <a:rPr lang="en-US" sz="900" b="1" kern="0" dirty="0">
                <a:solidFill>
                  <a:srgbClr val="000000"/>
                </a:solidFill>
              </a:rPr>
              <a:t>estimation of accounting concepts </a:t>
            </a:r>
            <a:r>
              <a:rPr lang="en-US" sz="900" kern="0" dirty="0">
                <a:solidFill>
                  <a:srgbClr val="000000"/>
                </a:solidFill>
              </a:rPr>
              <a:t>(10, i.e.: P&amp;L (realized and unrealized), net interest margin, ROF)</a:t>
            </a:r>
            <a:r>
              <a:rPr lang="en-US" sz="900" b="1" kern="0" dirty="0">
                <a:solidFill>
                  <a:srgbClr val="000000"/>
                </a:solidFill>
              </a:rPr>
              <a:t>, </a:t>
            </a:r>
            <a:r>
              <a:rPr lang="en-US" sz="900" kern="0" dirty="0">
                <a:solidFill>
                  <a:srgbClr val="000000"/>
                </a:solidFill>
              </a:rPr>
              <a:t>some other ALM metrics (i.e.: </a:t>
            </a:r>
            <a:r>
              <a:rPr lang="en-US" sz="900" b="1" kern="0" dirty="0">
                <a:solidFill>
                  <a:srgbClr val="000000"/>
                </a:solidFill>
              </a:rPr>
              <a:t>country risk provision</a:t>
            </a:r>
            <a:r>
              <a:rPr lang="en-US" sz="900" kern="0" dirty="0">
                <a:solidFill>
                  <a:srgbClr val="000000"/>
                </a:solidFill>
              </a:rPr>
              <a:t> and </a:t>
            </a:r>
            <a:r>
              <a:rPr lang="en-US" sz="900" b="1" kern="0" dirty="0">
                <a:solidFill>
                  <a:srgbClr val="000000"/>
                </a:solidFill>
              </a:rPr>
              <a:t>direct investment (x-border))</a:t>
            </a:r>
            <a:r>
              <a:rPr lang="en-US" sz="900" kern="0" dirty="0">
                <a:solidFill>
                  <a:srgbClr val="000000"/>
                </a:solidFill>
              </a:rPr>
              <a:t> (to be confirmed if all are applicable) and </a:t>
            </a:r>
            <a:r>
              <a:rPr lang="en-US" sz="900" b="1" kern="0" dirty="0">
                <a:solidFill>
                  <a:srgbClr val="000000"/>
                </a:solidFill>
              </a:rPr>
              <a:t>LCR</a:t>
            </a:r>
            <a:r>
              <a:rPr lang="en-US" sz="900" kern="0" dirty="0">
                <a:solidFill>
                  <a:srgbClr val="000000"/>
                </a:solidFill>
              </a:rPr>
              <a:t> due lack of resources and systems</a:t>
            </a:r>
            <a:r>
              <a:rPr lang="en-US" sz="900" kern="0" dirty="0" smtClean="0">
                <a:solidFill>
                  <a:srgbClr val="000000"/>
                </a:solidFill>
              </a:rPr>
              <a:t>’ limitations. </a:t>
            </a:r>
            <a:endParaRPr lang="en-US" sz="900" kern="0" dirty="0">
              <a:solidFill>
                <a:srgbClr val="000000"/>
              </a:solidFill>
            </a:endParaRPr>
          </a:p>
          <a:p>
            <a:pPr marL="177800" lvl="2" indent="-177800">
              <a:buClr>
                <a:srgbClr val="808080"/>
              </a:buClr>
              <a:buFont typeface="Webdings" panose="05030102010509060703" pitchFamily="18" charset="2"/>
              <a:buChar char="4"/>
            </a:pPr>
            <a:r>
              <a:rPr lang="en-US" sz="900" b="1" kern="0" dirty="0" smtClean="0">
                <a:solidFill>
                  <a:srgbClr val="000000"/>
                </a:solidFill>
              </a:rPr>
              <a:t>Face </a:t>
            </a:r>
            <a:r>
              <a:rPr lang="en-US" sz="900" b="1" kern="0" dirty="0">
                <a:solidFill>
                  <a:srgbClr val="000000"/>
                </a:solidFill>
              </a:rPr>
              <a:t>Value (Notional</a:t>
            </a:r>
            <a:r>
              <a:rPr lang="en-US" sz="900" b="1" kern="0" dirty="0" smtClean="0">
                <a:solidFill>
                  <a:srgbClr val="000000"/>
                </a:solidFill>
              </a:rPr>
              <a:t>) </a:t>
            </a:r>
            <a:r>
              <a:rPr lang="en-US" sz="900" kern="0" dirty="0" smtClean="0">
                <a:solidFill>
                  <a:srgbClr val="000000"/>
                </a:solidFill>
              </a:rPr>
              <a:t>could be produced</a:t>
            </a:r>
            <a:r>
              <a:rPr lang="en-US" sz="900" b="1" kern="0" dirty="0" smtClean="0">
                <a:solidFill>
                  <a:srgbClr val="000000"/>
                </a:solidFill>
              </a:rPr>
              <a:t> </a:t>
            </a:r>
            <a:r>
              <a:rPr lang="en-US" sz="900" kern="0" dirty="0">
                <a:solidFill>
                  <a:srgbClr val="000000"/>
                </a:solidFill>
              </a:rPr>
              <a:t>(Further analysis required)</a:t>
            </a: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9" name="Rectangle 48"/>
          <p:cNvSpPr>
            <a:spLocks noChangeArrowheads="1"/>
          </p:cNvSpPr>
          <p:nvPr/>
        </p:nvSpPr>
        <p:spPr bwMode="auto">
          <a:xfrm>
            <a:off x="4394576" y="5377012"/>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kern="0" dirty="0" smtClean="0">
                <a:solidFill>
                  <a:srgbClr val="000000"/>
                </a:solidFill>
              </a:rPr>
              <a:t>Metrics </a:t>
            </a:r>
            <a:r>
              <a:rPr lang="en-US" sz="900" kern="0" dirty="0">
                <a:solidFill>
                  <a:srgbClr val="000000"/>
                </a:solidFill>
              </a:rPr>
              <a:t>related to </a:t>
            </a:r>
            <a:r>
              <a:rPr lang="en-US" sz="900" b="1" kern="0" dirty="0">
                <a:solidFill>
                  <a:srgbClr val="000000"/>
                </a:solidFill>
              </a:rPr>
              <a:t>WLM transactions/clients</a:t>
            </a:r>
            <a:r>
              <a:rPr lang="en-US" sz="900" kern="0" dirty="0">
                <a:solidFill>
                  <a:srgbClr val="000000"/>
                </a:solidFill>
              </a:rPr>
              <a:t>, </a:t>
            </a:r>
            <a:r>
              <a:rPr lang="en-US" sz="900" b="1" kern="0" dirty="0">
                <a:solidFill>
                  <a:srgbClr val="000000"/>
                </a:solidFill>
              </a:rPr>
              <a:t>evolution of customers </a:t>
            </a:r>
            <a:r>
              <a:rPr lang="en-US" sz="900" kern="0" dirty="0">
                <a:solidFill>
                  <a:srgbClr val="000000"/>
                </a:solidFill>
              </a:rPr>
              <a:t>and </a:t>
            </a:r>
            <a:r>
              <a:rPr lang="en-US" sz="900" b="1" kern="0" dirty="0">
                <a:solidFill>
                  <a:srgbClr val="000000"/>
                </a:solidFill>
              </a:rPr>
              <a:t>control alerts</a:t>
            </a:r>
            <a:r>
              <a:rPr lang="en-US" sz="900" kern="0" dirty="0">
                <a:solidFill>
                  <a:srgbClr val="000000"/>
                </a:solidFill>
              </a:rPr>
              <a:t> are not being produced, and neither are metrics related to the </a:t>
            </a:r>
            <a:r>
              <a:rPr lang="en-US" sz="900" b="1" kern="0" dirty="0">
                <a:solidFill>
                  <a:srgbClr val="000000"/>
                </a:solidFill>
              </a:rPr>
              <a:t>average of days </a:t>
            </a:r>
            <a:r>
              <a:rPr lang="en-US" sz="900" kern="0" dirty="0">
                <a:solidFill>
                  <a:srgbClr val="000000"/>
                </a:solidFill>
              </a:rPr>
              <a:t>(TBC if the systems are able to produce them)</a:t>
            </a:r>
          </a:p>
          <a:p>
            <a:pPr marL="177800" lvl="2" indent="-177800">
              <a:buClr>
                <a:srgbClr val="808080"/>
              </a:buClr>
              <a:buFont typeface="Webdings" panose="05030102010509060703" pitchFamily="18" charset="2"/>
              <a:buChar char="4"/>
            </a:pPr>
            <a:r>
              <a:rPr lang="en-US" sz="900" kern="0" dirty="0" smtClean="0">
                <a:solidFill>
                  <a:srgbClr val="000000"/>
                </a:solidFill>
              </a:rPr>
              <a:t>Metrics </a:t>
            </a:r>
            <a:r>
              <a:rPr lang="en-US" sz="900" kern="0" dirty="0">
                <a:solidFill>
                  <a:srgbClr val="000000"/>
                </a:solidFill>
              </a:rPr>
              <a:t>related to </a:t>
            </a:r>
            <a:r>
              <a:rPr lang="en-US" sz="900" b="1" kern="0" dirty="0">
                <a:solidFill>
                  <a:srgbClr val="000000"/>
                </a:solidFill>
              </a:rPr>
              <a:t>fines, cases</a:t>
            </a:r>
            <a:r>
              <a:rPr lang="en-US" sz="900" kern="0" dirty="0">
                <a:solidFill>
                  <a:srgbClr val="000000"/>
                </a:solidFill>
              </a:rPr>
              <a:t>, etc. have not been produce since this </a:t>
            </a:r>
            <a:r>
              <a:rPr lang="en-US" sz="900" b="1" kern="0" dirty="0">
                <a:solidFill>
                  <a:srgbClr val="000000"/>
                </a:solidFill>
              </a:rPr>
              <a:t>circumstances have never occurred</a:t>
            </a:r>
            <a:r>
              <a:rPr lang="en-US" sz="900" kern="0" dirty="0">
                <a:solidFill>
                  <a:srgbClr val="000000"/>
                </a:solidFill>
              </a:rPr>
              <a:t>, but they could be produced</a:t>
            </a:r>
          </a:p>
        </p:txBody>
      </p:sp>
      <p:cxnSp>
        <p:nvCxnSpPr>
          <p:cNvPr id="50" name="Straight Connector 49"/>
          <p:cNvCxnSpPr/>
          <p:nvPr/>
        </p:nvCxnSpPr>
        <p:spPr bwMode="auto">
          <a:xfrm>
            <a:off x="1043608" y="2828187"/>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1" name="Straight Connector 50"/>
          <p:cNvCxnSpPr/>
          <p:nvPr/>
        </p:nvCxnSpPr>
        <p:spPr bwMode="auto">
          <a:xfrm>
            <a:off x="1043608" y="366688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2" name="Straight Connector 51"/>
          <p:cNvCxnSpPr/>
          <p:nvPr/>
        </p:nvCxnSpPr>
        <p:spPr bwMode="auto">
          <a:xfrm>
            <a:off x="1043608" y="453097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043608" y="537386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4" name="Straight Connector 53"/>
          <p:cNvCxnSpPr/>
          <p:nvPr/>
        </p:nvCxnSpPr>
        <p:spPr bwMode="auto">
          <a:xfrm>
            <a:off x="1043608" y="618716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55" name="Rectangle 8"/>
          <p:cNvSpPr>
            <a:spLocks noChangeArrowheads="1"/>
          </p:cNvSpPr>
          <p:nvPr/>
        </p:nvSpPr>
        <p:spPr bwMode="auto">
          <a:xfrm>
            <a:off x="3707976" y="1650698"/>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rgbClr val="FFFFFF"/>
                </a:solidFill>
                <a:sym typeface="Wingdings"/>
              </a:rPr>
              <a:t></a:t>
            </a:r>
            <a:endParaRPr lang="en-US" b="1" kern="0" dirty="0">
              <a:solidFill>
                <a:srgbClr val="FFFFFF"/>
              </a:solidFill>
            </a:endParaRPr>
          </a:p>
        </p:txBody>
      </p:sp>
      <p:sp>
        <p:nvSpPr>
          <p:cNvPr id="29" name="Rectangle 8"/>
          <p:cNvSpPr>
            <a:spLocks noChangeArrowheads="1"/>
          </p:cNvSpPr>
          <p:nvPr/>
        </p:nvSpPr>
        <p:spPr bwMode="auto">
          <a:xfrm>
            <a:off x="1709700" y="1650698"/>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chemeClr val="bg1"/>
                </a:solidFill>
              </a:rPr>
              <a:t>N/A</a:t>
            </a:r>
            <a:endParaRPr lang="en-US" sz="1200" b="1" kern="0" dirty="0">
              <a:solidFill>
                <a:schemeClr val="bg1"/>
              </a:solidFill>
            </a:endParaRPr>
          </a:p>
        </p:txBody>
      </p:sp>
      <p:sp>
        <p:nvSpPr>
          <p:cNvPr id="27" name="Text Box 6"/>
          <p:cNvSpPr txBox="1">
            <a:spLocks noChangeArrowheads="1"/>
          </p:cNvSpPr>
          <p:nvPr/>
        </p:nvSpPr>
        <p:spPr bwMode="auto">
          <a:xfrm>
            <a:off x="270934" y="836862"/>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t>Out of 398 corporate </a:t>
            </a:r>
            <a:r>
              <a:rPr lang="en-US" sz="1400" b="1" dirty="0" smtClean="0"/>
              <a:t>metrics, </a:t>
            </a:r>
            <a:r>
              <a:rPr lang="en-US" sz="1400" b="1" dirty="0"/>
              <a:t>a total of 72 metrics were identified by the risk area metrics’ owners as gap, majorly in Credit and AML/Conduct Risk. An additional 69 metrics are not currently being produced although the information is available and could be produced with relatively low effort</a:t>
            </a:r>
            <a:endParaRPr lang="en-US" sz="1400" b="1" dirty="0">
              <a:solidFill>
                <a:srgbClr val="000000"/>
              </a:solidFill>
            </a:endParaRPr>
          </a:p>
        </p:txBody>
      </p:sp>
      <p:sp>
        <p:nvSpPr>
          <p:cNvPr id="28" name="TextBox 27"/>
          <p:cNvSpPr txBox="1"/>
          <p:nvPr/>
        </p:nvSpPr>
        <p:spPr>
          <a:xfrm>
            <a:off x="140288" y="6165304"/>
            <a:ext cx="7075380" cy="215444"/>
          </a:xfrm>
          <a:prstGeom prst="rect">
            <a:avLst/>
          </a:prstGeom>
          <a:noFill/>
        </p:spPr>
        <p:txBody>
          <a:bodyPr wrap="square" rtlCol="0">
            <a:spAutoFit/>
          </a:bodyPr>
          <a:lstStyle/>
          <a:p>
            <a:pPr marL="228600" indent="-228600">
              <a:buFontTx/>
              <a:buAutoNum type="arabicParenBoth"/>
            </a:pPr>
            <a:r>
              <a:rPr lang="en-US" sz="800" dirty="0">
                <a:solidFill>
                  <a:srgbClr val="FFFFFF"/>
                </a:solidFill>
              </a:rPr>
              <a:t>The Corporate RRF contrast in </a:t>
            </a:r>
            <a:r>
              <a:rPr lang="en-US" sz="800" dirty="0" smtClean="0">
                <a:solidFill>
                  <a:srgbClr val="FFFFFF"/>
                </a:solidFill>
              </a:rPr>
              <a:t>Puerto Rico </a:t>
            </a:r>
            <a:r>
              <a:rPr lang="en-US" sz="800" dirty="0">
                <a:solidFill>
                  <a:srgbClr val="FFFFFF"/>
                </a:solidFill>
              </a:rPr>
              <a:t>has considered Priority 1 To Be metrics/components (dimensions are not included) for </a:t>
            </a:r>
            <a:r>
              <a:rPr lang="en-US" sz="800" dirty="0" smtClean="0">
                <a:solidFill>
                  <a:srgbClr val="FFFFFF"/>
                </a:solidFill>
              </a:rPr>
              <a:t>all risks</a:t>
            </a:r>
            <a:endParaRPr lang="en-US" sz="800" dirty="0">
              <a:solidFill>
                <a:srgbClr val="FFFFFF"/>
              </a:solidFill>
            </a:endParaRPr>
          </a:p>
        </p:txBody>
      </p:sp>
    </p:spTree>
    <p:extLst>
      <p:ext uri="{BB962C8B-B14F-4D97-AF65-F5344CB8AC3E}">
        <p14:creationId xmlns:p14="http://schemas.microsoft.com/office/powerpoint/2010/main" val="3291967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Banco Santander Puerto Rico</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Data Dictionary &amp; Data Quality – Summary of conclusions</a:t>
            </a:r>
            <a:endParaRPr lang="en-US" sz="2000" b="1" dirty="0">
              <a:solidFill>
                <a:srgbClr val="929497"/>
              </a:solidFill>
            </a:endParaRPr>
          </a:p>
        </p:txBody>
      </p:sp>
      <p:sp>
        <p:nvSpPr>
          <p:cNvPr id="14" name="Text Box 6"/>
          <p:cNvSpPr txBox="1">
            <a:spLocks noChangeArrowheads="1"/>
          </p:cNvSpPr>
          <p:nvPr/>
        </p:nvSpPr>
        <p:spPr bwMode="auto">
          <a:xfrm>
            <a:off x="539751" y="812600"/>
            <a:ext cx="8280400"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t>There is a local data dictionary in place for BSPR. Further analysis is being performed to determine corporate metrics already covered, although it will have to be expanded to cover all corporate metrics. In addition, no DQ or CDO functions are in place</a:t>
            </a:r>
          </a:p>
        </p:txBody>
      </p:sp>
      <p:sp>
        <p:nvSpPr>
          <p:cNvPr id="26" name="Rectangle 25"/>
          <p:cNvSpPr>
            <a:spLocks noChangeArrowheads="1"/>
          </p:cNvSpPr>
          <p:nvPr/>
        </p:nvSpPr>
        <p:spPr bwMode="auto">
          <a:xfrm>
            <a:off x="2423708" y="1772817"/>
            <a:ext cx="6468771" cy="1512167"/>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kern="0" dirty="0"/>
              <a:t>A </a:t>
            </a:r>
            <a:r>
              <a:rPr lang="en-US" sz="1200" b="1" kern="0" dirty="0"/>
              <a:t>local data dictionary </a:t>
            </a:r>
            <a:r>
              <a:rPr lang="en-US" sz="1200" kern="0" dirty="0"/>
              <a:t>is </a:t>
            </a:r>
            <a:r>
              <a:rPr lang="en-US" sz="1200" b="1" kern="0" dirty="0"/>
              <a:t>in place </a:t>
            </a:r>
            <a:r>
              <a:rPr lang="en-US" sz="1200" kern="0" dirty="0" smtClean="0"/>
              <a:t>(excel) for </a:t>
            </a:r>
            <a:r>
              <a:rPr lang="en-US" sz="1200" kern="0" dirty="0"/>
              <a:t>BSPR, although the information structure is different that the one defined in the corporate </a:t>
            </a:r>
            <a:r>
              <a:rPr lang="en-US" sz="1200" kern="0" dirty="0" smtClean="0"/>
              <a:t>model</a:t>
            </a:r>
          </a:p>
          <a:p>
            <a:pPr marL="177800" lvl="2" indent="-177800">
              <a:spcBef>
                <a:spcPts val="300"/>
              </a:spcBef>
              <a:spcAft>
                <a:spcPts val="300"/>
              </a:spcAft>
              <a:buClr>
                <a:srgbClr val="808080"/>
              </a:buClr>
              <a:buFont typeface="Webdings" panose="05030102010509060703" pitchFamily="18" charset="2"/>
              <a:buChar char="4"/>
              <a:defRPr/>
            </a:pPr>
            <a:r>
              <a:rPr lang="en-US" sz="1200" b="1" kern="0" dirty="0"/>
              <a:t>L</a:t>
            </a:r>
            <a:r>
              <a:rPr lang="en-US" sz="1200" b="1" kern="0" dirty="0" smtClean="0"/>
              <a:t>ocal </a:t>
            </a:r>
            <a:r>
              <a:rPr lang="en-US" sz="1200" b="1" kern="0" dirty="0"/>
              <a:t>Data Dictionary</a:t>
            </a:r>
            <a:r>
              <a:rPr lang="en-US" sz="1200" kern="0" dirty="0"/>
              <a:t> needs to be </a:t>
            </a:r>
            <a:r>
              <a:rPr lang="en-US" sz="1200" b="1" kern="0" dirty="0"/>
              <a:t>completed</a:t>
            </a:r>
            <a:r>
              <a:rPr lang="en-US" sz="1200" kern="0" dirty="0"/>
              <a:t> with the rest of attributes of the Corporate </a:t>
            </a:r>
            <a:r>
              <a:rPr lang="en-US" sz="1200" kern="0" dirty="0" smtClean="0"/>
              <a:t>RRF</a:t>
            </a:r>
          </a:p>
          <a:p>
            <a:pPr marL="0" lvl="2">
              <a:spcBef>
                <a:spcPts val="300"/>
              </a:spcBef>
              <a:spcAft>
                <a:spcPts val="300"/>
              </a:spcAft>
              <a:buClr>
                <a:srgbClr val="808080"/>
              </a:buClr>
              <a:defRPr/>
            </a:pPr>
            <a:endParaRPr lang="en-US" sz="1200" kern="0" dirty="0" smtClean="0"/>
          </a:p>
        </p:txBody>
      </p:sp>
      <p:sp>
        <p:nvSpPr>
          <p:cNvPr id="27" name="Rectangle 26"/>
          <p:cNvSpPr>
            <a:spLocks noChangeArrowheads="1"/>
          </p:cNvSpPr>
          <p:nvPr/>
        </p:nvSpPr>
        <p:spPr bwMode="auto">
          <a:xfrm>
            <a:off x="2423709" y="3516244"/>
            <a:ext cx="6468770" cy="1914122"/>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kern="0" dirty="0">
                <a:solidFill>
                  <a:srgbClr val="000000"/>
                </a:solidFill>
              </a:rPr>
              <a:t>There is no </a:t>
            </a:r>
            <a:r>
              <a:rPr lang="en-US" sz="1200" b="1" kern="0" dirty="0">
                <a:solidFill>
                  <a:srgbClr val="000000"/>
                </a:solidFill>
              </a:rPr>
              <a:t>DQ and CDO function </a:t>
            </a:r>
            <a:r>
              <a:rPr lang="en-US" sz="1200" kern="0" dirty="0">
                <a:solidFill>
                  <a:srgbClr val="000000"/>
                </a:solidFill>
              </a:rPr>
              <a:t>in BSPR. Other control processes include </a:t>
            </a:r>
            <a:r>
              <a:rPr lang="en-US" sz="1200" b="1" kern="0" dirty="0">
                <a:solidFill>
                  <a:srgbClr val="000000"/>
                </a:solidFill>
              </a:rPr>
              <a:t>validations</a:t>
            </a:r>
            <a:r>
              <a:rPr lang="en-US" sz="1200" kern="0" dirty="0">
                <a:solidFill>
                  <a:srgbClr val="000000"/>
                </a:solidFill>
              </a:rPr>
              <a:t> and </a:t>
            </a:r>
            <a:r>
              <a:rPr lang="en-US" sz="1200" b="1" kern="0" dirty="0">
                <a:solidFill>
                  <a:srgbClr val="000000"/>
                </a:solidFill>
              </a:rPr>
              <a:t>reconciliations</a:t>
            </a:r>
            <a:r>
              <a:rPr lang="en-US" sz="1200" kern="0" dirty="0">
                <a:solidFill>
                  <a:srgbClr val="000000"/>
                </a:solidFill>
              </a:rPr>
              <a:t> that aim to control the completeness and accuracy of data flow between systems as well as monitoring and reconciling primary risk and accounting </a:t>
            </a:r>
            <a:r>
              <a:rPr lang="en-US" sz="1200" kern="0" dirty="0" smtClean="0">
                <a:solidFill>
                  <a:srgbClr val="000000"/>
                </a:solidFill>
              </a:rPr>
              <a:t>data</a:t>
            </a:r>
          </a:p>
          <a:p>
            <a:pPr marL="177800" lvl="2" indent="-177800">
              <a:spcBef>
                <a:spcPts val="300"/>
              </a:spcBef>
              <a:spcAft>
                <a:spcPts val="300"/>
              </a:spcAft>
              <a:buClr>
                <a:srgbClr val="808080"/>
              </a:buClr>
              <a:buFont typeface="Webdings" panose="05030102010509060703" pitchFamily="18" charset="2"/>
              <a:buChar char="4"/>
              <a:defRPr/>
            </a:pPr>
            <a:r>
              <a:rPr lang="en-US" sz="1200" kern="0" dirty="0" smtClean="0">
                <a:solidFill>
                  <a:srgbClr val="000000"/>
                </a:solidFill>
              </a:rPr>
              <a:t>Additionally, </a:t>
            </a:r>
            <a:r>
              <a:rPr lang="en-US" sz="1200" b="1" dirty="0" smtClean="0">
                <a:solidFill>
                  <a:srgbClr val="000000"/>
                </a:solidFill>
              </a:rPr>
              <a:t>Risk MI performs m</a:t>
            </a:r>
            <a:r>
              <a:rPr lang="en-US" sz="1200" b="1" kern="0" dirty="0" smtClean="0">
                <a:solidFill>
                  <a:srgbClr val="000000">
                    <a:lumMod val="95000"/>
                    <a:lumOff val="5000"/>
                  </a:srgbClr>
                </a:solidFill>
              </a:rPr>
              <a:t>onthly </a:t>
            </a:r>
            <a:r>
              <a:rPr lang="en-US" sz="1200" b="1" kern="0" dirty="0">
                <a:solidFill>
                  <a:srgbClr val="000000">
                    <a:lumMod val="95000"/>
                    <a:lumOff val="5000"/>
                  </a:srgbClr>
                </a:solidFill>
              </a:rPr>
              <a:t>systematic validations</a:t>
            </a:r>
            <a:r>
              <a:rPr lang="en-US" sz="1200" kern="0" dirty="0">
                <a:solidFill>
                  <a:srgbClr val="000000">
                    <a:lumMod val="95000"/>
                    <a:lumOff val="5000"/>
                  </a:srgbClr>
                </a:solidFill>
              </a:rPr>
              <a:t> (monitoring trending and deviations) </a:t>
            </a:r>
            <a:r>
              <a:rPr lang="en-US" sz="1200" kern="0" dirty="0" smtClean="0">
                <a:solidFill>
                  <a:srgbClr val="000000">
                    <a:lumMod val="95000"/>
                    <a:lumOff val="5000"/>
                  </a:srgbClr>
                </a:solidFill>
              </a:rPr>
              <a:t>of the local metrics to </a:t>
            </a:r>
            <a:r>
              <a:rPr lang="en-US" sz="1200" kern="0" dirty="0">
                <a:solidFill>
                  <a:srgbClr val="000000">
                    <a:lumMod val="95000"/>
                    <a:lumOff val="5000"/>
                  </a:srgbClr>
                </a:solidFill>
              </a:rPr>
              <a:t>ensure data </a:t>
            </a:r>
            <a:r>
              <a:rPr lang="en-US" sz="1200" kern="0" dirty="0" smtClean="0">
                <a:solidFill>
                  <a:srgbClr val="000000">
                    <a:lumMod val="95000"/>
                    <a:lumOff val="5000"/>
                  </a:srgbClr>
                </a:solidFill>
              </a:rPr>
              <a:t>quality, through </a:t>
            </a:r>
            <a:r>
              <a:rPr lang="en-US" sz="1200" kern="0" dirty="0">
                <a:solidFill>
                  <a:srgbClr val="000000">
                    <a:lumMod val="95000"/>
                    <a:lumOff val="5000"/>
                  </a:srgbClr>
                </a:solidFill>
              </a:rPr>
              <a:t>three </a:t>
            </a:r>
            <a:r>
              <a:rPr lang="en-US" sz="1200" kern="0" dirty="0">
                <a:solidFill>
                  <a:srgbClr val="000000"/>
                </a:solidFill>
              </a:rPr>
              <a:t>types of controls:</a:t>
            </a:r>
          </a:p>
          <a:p>
            <a:pPr marL="358775" lvl="3" indent="-177800">
              <a:spcBef>
                <a:spcPts val="300"/>
              </a:spcBef>
              <a:spcAft>
                <a:spcPts val="300"/>
              </a:spcAft>
              <a:buFont typeface="Arial" panose="020B0604020202020204" pitchFamily="34" charset="0"/>
              <a:buChar char="•"/>
              <a:defRPr/>
            </a:pPr>
            <a:r>
              <a:rPr lang="en-US" sz="1200" b="1" kern="0" dirty="0">
                <a:solidFill>
                  <a:srgbClr val="000000"/>
                </a:solidFill>
              </a:rPr>
              <a:t>Consistency controls: </a:t>
            </a:r>
            <a:r>
              <a:rPr lang="en-US" sz="1200" kern="0" dirty="0">
                <a:solidFill>
                  <a:srgbClr val="000000"/>
                </a:solidFill>
              </a:rPr>
              <a:t>metrics results throughout different reports.</a:t>
            </a:r>
          </a:p>
          <a:p>
            <a:pPr marL="358775" lvl="3" indent="-177800">
              <a:spcBef>
                <a:spcPts val="300"/>
              </a:spcBef>
              <a:spcAft>
                <a:spcPts val="300"/>
              </a:spcAft>
              <a:buFont typeface="Arial" panose="020B0604020202020204" pitchFamily="34" charset="0"/>
              <a:buChar char="•"/>
              <a:defRPr/>
            </a:pPr>
            <a:r>
              <a:rPr lang="en-US" sz="1200" b="1" kern="0" dirty="0">
                <a:solidFill>
                  <a:srgbClr val="000000"/>
                </a:solidFill>
              </a:rPr>
              <a:t>Validations: </a:t>
            </a:r>
            <a:r>
              <a:rPr lang="en-US" sz="1200" kern="0" dirty="0">
                <a:solidFill>
                  <a:srgbClr val="000000"/>
                </a:solidFill>
              </a:rPr>
              <a:t>recalculation from source data.</a:t>
            </a:r>
          </a:p>
          <a:p>
            <a:pPr marL="358775" lvl="3" indent="-177800">
              <a:spcBef>
                <a:spcPts val="300"/>
              </a:spcBef>
              <a:spcAft>
                <a:spcPts val="300"/>
              </a:spcAft>
              <a:buFont typeface="Arial" panose="020B0604020202020204" pitchFamily="34" charset="0"/>
              <a:buChar char="•"/>
              <a:defRPr/>
            </a:pPr>
            <a:r>
              <a:rPr lang="en-US" sz="1200" b="1" kern="0" dirty="0">
                <a:solidFill>
                  <a:srgbClr val="000000"/>
                </a:solidFill>
              </a:rPr>
              <a:t>Traceability controls: </a:t>
            </a:r>
            <a:r>
              <a:rPr lang="en-US" sz="1200" kern="0" dirty="0">
                <a:solidFill>
                  <a:srgbClr val="000000"/>
                </a:solidFill>
              </a:rPr>
              <a:t>compare calculation in current and previous metrics reported.</a:t>
            </a: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solidFill>
                <a:srgbClr val="000000"/>
              </a:solidFill>
            </a:endParaRPr>
          </a:p>
        </p:txBody>
      </p:sp>
      <p:sp>
        <p:nvSpPr>
          <p:cNvPr id="29" name="AutoShape 6"/>
          <p:cNvSpPr>
            <a:spLocks noChangeArrowheads="1"/>
          </p:cNvSpPr>
          <p:nvPr/>
        </p:nvSpPr>
        <p:spPr bwMode="auto">
          <a:xfrm>
            <a:off x="467544" y="177281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Dictionary</a:t>
            </a:r>
            <a:endParaRPr lang="en-US" altLang="es-ES" sz="1400" b="1" dirty="0">
              <a:solidFill>
                <a:srgbClr val="000000"/>
              </a:solidFill>
            </a:endParaRPr>
          </a:p>
        </p:txBody>
      </p:sp>
      <p:sp>
        <p:nvSpPr>
          <p:cNvPr id="30" name="AutoShape 6"/>
          <p:cNvSpPr>
            <a:spLocks noChangeArrowheads="1"/>
          </p:cNvSpPr>
          <p:nvPr/>
        </p:nvSpPr>
        <p:spPr bwMode="auto">
          <a:xfrm>
            <a:off x="467544" y="3516244"/>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Quality</a:t>
            </a:r>
            <a:endParaRPr lang="en-US" altLang="es-ES" sz="1400" b="1" dirty="0">
              <a:solidFill>
                <a:srgbClr val="000000"/>
              </a:solidFill>
            </a:endParaRPr>
          </a:p>
        </p:txBody>
      </p:sp>
      <p:cxnSp>
        <p:nvCxnSpPr>
          <p:cNvPr id="31" name="Straight Connector 30"/>
          <p:cNvCxnSpPr/>
          <p:nvPr/>
        </p:nvCxnSpPr>
        <p:spPr bwMode="auto">
          <a:xfrm>
            <a:off x="467544" y="3356992"/>
            <a:ext cx="8424936" cy="0"/>
          </a:xfrm>
          <a:prstGeom prst="line">
            <a:avLst/>
          </a:prstGeom>
          <a:noFill/>
          <a:ln w="12700" cap="flat" cmpd="sng" algn="ctr">
            <a:solidFill>
              <a:schemeClr val="bg1">
                <a:lumMod val="75000"/>
              </a:schemeClr>
            </a:solidFill>
            <a:prstDash val="dash"/>
            <a:round/>
            <a:headEnd type="none" w="med" len="med"/>
            <a:tailEnd type="none" w="med" len="med"/>
          </a:ln>
          <a:effectLst/>
        </p:spPr>
      </p:cxnSp>
      <p:graphicFrame>
        <p:nvGraphicFramePr>
          <p:cNvPr id="2" name="Object 1"/>
          <p:cNvGraphicFramePr>
            <a:graphicFrameLocks noChangeAspect="1"/>
          </p:cNvGraphicFramePr>
          <p:nvPr>
            <p:extLst>
              <p:ext uri="{D42A27DB-BD31-4B8C-83A1-F6EECF244321}">
                <p14:modId xmlns:p14="http://schemas.microsoft.com/office/powerpoint/2010/main" val="2335220887"/>
              </p:ext>
            </p:extLst>
          </p:nvPr>
        </p:nvGraphicFramePr>
        <p:xfrm>
          <a:off x="881881" y="2420888"/>
          <a:ext cx="914400" cy="792163"/>
        </p:xfrm>
        <a:graphic>
          <a:graphicData uri="http://schemas.openxmlformats.org/presentationml/2006/ole">
            <mc:AlternateContent xmlns:mc="http://schemas.openxmlformats.org/markup-compatibility/2006">
              <mc:Choice xmlns:v="urn:schemas-microsoft-com:vml" Requires="v">
                <p:oleObj spid="_x0000_s1411"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881881" y="2420888"/>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823888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a:spLocks noChangeArrowheads="1"/>
          </p:cNvSpPr>
          <p:nvPr/>
        </p:nvSpPr>
        <p:spPr bwMode="auto">
          <a:xfrm>
            <a:off x="1835696" y="5337264"/>
            <a:ext cx="6768016" cy="395992"/>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Banco Santander Puerto Rico</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Pending decisions </a:t>
            </a:r>
            <a:r>
              <a:rPr lang="en-US" sz="2000" b="1" dirty="0">
                <a:solidFill>
                  <a:srgbClr val="929497"/>
                </a:solidFill>
              </a:rPr>
              <a:t>by </a:t>
            </a:r>
            <a:r>
              <a:rPr lang="en-US" sz="2000" b="1" dirty="0" smtClean="0">
                <a:solidFill>
                  <a:srgbClr val="929497"/>
                </a:solidFill>
              </a:rPr>
              <a:t>area </a:t>
            </a:r>
            <a:r>
              <a:rPr lang="en-US" sz="2000" b="1" dirty="0">
                <a:solidFill>
                  <a:srgbClr val="929497"/>
                </a:solidFill>
              </a:rPr>
              <a:t>of analysis</a:t>
            </a:r>
          </a:p>
        </p:txBody>
      </p:sp>
      <p:sp>
        <p:nvSpPr>
          <p:cNvPr id="27" name="AutoShape 6"/>
          <p:cNvSpPr>
            <a:spLocks noChangeArrowheads="1"/>
          </p:cNvSpPr>
          <p:nvPr/>
        </p:nvSpPr>
        <p:spPr bwMode="auto">
          <a:xfrm>
            <a:off x="251520" y="966252"/>
            <a:ext cx="1152128" cy="1458124"/>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RRF General (all risks)</a:t>
            </a:r>
            <a:endParaRPr lang="en-US" altLang="es-ES" sz="1400" b="1" dirty="0">
              <a:solidFill>
                <a:srgbClr val="000000"/>
              </a:solidFill>
            </a:endParaRPr>
          </a:p>
        </p:txBody>
      </p:sp>
      <p:sp>
        <p:nvSpPr>
          <p:cNvPr id="28" name="Rectangle 27"/>
          <p:cNvSpPr>
            <a:spLocks noChangeArrowheads="1"/>
          </p:cNvSpPr>
          <p:nvPr/>
        </p:nvSpPr>
        <p:spPr bwMode="auto">
          <a:xfrm>
            <a:off x="1835696" y="966252"/>
            <a:ext cx="6768016" cy="1458124"/>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31" name="AutoShape 6"/>
          <p:cNvSpPr>
            <a:spLocks noChangeArrowheads="1"/>
          </p:cNvSpPr>
          <p:nvPr/>
        </p:nvSpPr>
        <p:spPr bwMode="auto">
          <a:xfrm>
            <a:off x="262278" y="2519899"/>
            <a:ext cx="1152128" cy="36576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Market Risk</a:t>
            </a:r>
            <a:endParaRPr lang="en-US" altLang="es-ES" sz="1400" b="1" dirty="0">
              <a:solidFill>
                <a:srgbClr val="000000"/>
              </a:solidFill>
            </a:endParaRPr>
          </a:p>
        </p:txBody>
      </p:sp>
      <p:sp>
        <p:nvSpPr>
          <p:cNvPr id="32" name="AutoShape 6"/>
          <p:cNvSpPr>
            <a:spLocks noChangeArrowheads="1"/>
          </p:cNvSpPr>
          <p:nvPr/>
        </p:nvSpPr>
        <p:spPr bwMode="auto">
          <a:xfrm>
            <a:off x="262278" y="2980202"/>
            <a:ext cx="1152128" cy="830019"/>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Operational Risk</a:t>
            </a:r>
            <a:endParaRPr lang="en-US" altLang="es-ES" sz="1400" b="1" dirty="0">
              <a:solidFill>
                <a:srgbClr val="000000"/>
              </a:solidFill>
            </a:endParaRPr>
          </a:p>
        </p:txBody>
      </p:sp>
      <p:sp>
        <p:nvSpPr>
          <p:cNvPr id="33" name="Rectangle 32"/>
          <p:cNvSpPr>
            <a:spLocks noChangeArrowheads="1"/>
          </p:cNvSpPr>
          <p:nvPr/>
        </p:nvSpPr>
        <p:spPr bwMode="auto">
          <a:xfrm>
            <a:off x="1846454" y="2980202"/>
            <a:ext cx="6768016" cy="830019"/>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4" name="AutoShape 6"/>
          <p:cNvSpPr>
            <a:spLocks noChangeArrowheads="1"/>
          </p:cNvSpPr>
          <p:nvPr/>
        </p:nvSpPr>
        <p:spPr bwMode="auto">
          <a:xfrm>
            <a:off x="262278" y="3915760"/>
            <a:ext cx="1152128" cy="36576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ALM</a:t>
            </a:r>
            <a:endParaRPr lang="en-US" altLang="es-ES" sz="1400" b="1" dirty="0">
              <a:solidFill>
                <a:srgbClr val="000000"/>
              </a:solidFill>
            </a:endParaRPr>
          </a:p>
        </p:txBody>
      </p:sp>
      <p:sp>
        <p:nvSpPr>
          <p:cNvPr id="37" name="Rectangle 36"/>
          <p:cNvSpPr>
            <a:spLocks noChangeArrowheads="1"/>
          </p:cNvSpPr>
          <p:nvPr/>
        </p:nvSpPr>
        <p:spPr bwMode="auto">
          <a:xfrm>
            <a:off x="1846454" y="3893664"/>
            <a:ext cx="6768016" cy="409952"/>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8" name="Rectangle 37"/>
          <p:cNvSpPr>
            <a:spLocks noChangeArrowheads="1"/>
          </p:cNvSpPr>
          <p:nvPr/>
        </p:nvSpPr>
        <p:spPr bwMode="auto">
          <a:xfrm>
            <a:off x="1846454" y="2519899"/>
            <a:ext cx="6768016" cy="36576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9" name="Isosceles Triangle 38"/>
          <p:cNvSpPr/>
          <p:nvPr/>
        </p:nvSpPr>
        <p:spPr bwMode="auto">
          <a:xfrm rot="5400000">
            <a:off x="906530" y="1667736"/>
            <a:ext cx="146304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TextBox 40"/>
          <p:cNvSpPr txBox="1"/>
          <p:nvPr/>
        </p:nvSpPr>
        <p:spPr>
          <a:xfrm>
            <a:off x="1873702" y="966252"/>
            <a:ext cx="6730010" cy="1458124"/>
          </a:xfrm>
          <a:prstGeom prst="rect">
            <a:avLst/>
          </a:prstGeom>
          <a:noFill/>
          <a:ln>
            <a:noFill/>
          </a:ln>
        </p:spPr>
        <p:txBody>
          <a:bodyPr wrap="square" rIns="0" rtlCol="0" anchor="ctr">
            <a:noAutofit/>
          </a:bodyPr>
          <a:lstStyle/>
          <a:p>
            <a:pPr marL="179388" lvl="1"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a:solidFill>
                  <a:srgbClr val="000000"/>
                </a:solidFill>
              </a:rPr>
              <a:t>Potential definition of </a:t>
            </a:r>
            <a:r>
              <a:rPr lang="en-US" sz="1200" b="1" dirty="0" err="1">
                <a:solidFill>
                  <a:srgbClr val="000000"/>
                </a:solidFill>
              </a:rPr>
              <a:t>Tutela</a:t>
            </a:r>
            <a:r>
              <a:rPr lang="en-US" sz="1200" dirty="0">
                <a:solidFill>
                  <a:srgbClr val="000000"/>
                </a:solidFill>
              </a:rPr>
              <a:t> as </a:t>
            </a:r>
            <a:r>
              <a:rPr lang="en-US" sz="1200" b="1" dirty="0" smtClean="0">
                <a:solidFill>
                  <a:srgbClr val="000000"/>
                </a:solidFill>
              </a:rPr>
              <a:t>unique </a:t>
            </a:r>
            <a:r>
              <a:rPr lang="en-US" sz="1200" b="1" dirty="0">
                <a:solidFill>
                  <a:srgbClr val="000000"/>
                </a:solidFill>
              </a:rPr>
              <a:t>information repository </a:t>
            </a:r>
            <a:r>
              <a:rPr lang="en-US" sz="1200" dirty="0" smtClean="0">
                <a:solidFill>
                  <a:srgbClr val="000000"/>
                </a:solidFill>
              </a:rPr>
              <a:t>for</a:t>
            </a:r>
            <a:r>
              <a:rPr lang="en-US" sz="1200" b="1" dirty="0" smtClean="0">
                <a:solidFill>
                  <a:srgbClr val="000000"/>
                </a:solidFill>
              </a:rPr>
              <a:t> most risks</a:t>
            </a:r>
          </a:p>
          <a:p>
            <a:pPr marL="179388" lvl="1"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kern="0" dirty="0">
                <a:solidFill>
                  <a:srgbClr val="000000"/>
                </a:solidFill>
              </a:rPr>
              <a:t>Potential establishment of </a:t>
            </a:r>
            <a:r>
              <a:rPr lang="en-US" sz="1200" b="1" kern="0" dirty="0" err="1">
                <a:solidFill>
                  <a:srgbClr val="000000"/>
                </a:solidFill>
              </a:rPr>
              <a:t>Tutela</a:t>
            </a:r>
            <a:r>
              <a:rPr lang="en-US" sz="1200" b="1" kern="0" dirty="0">
                <a:solidFill>
                  <a:srgbClr val="000000"/>
                </a:solidFill>
              </a:rPr>
              <a:t> / </a:t>
            </a:r>
            <a:r>
              <a:rPr lang="en-US" sz="1200" b="1" kern="0" dirty="0" smtClean="0">
                <a:solidFill>
                  <a:srgbClr val="000000"/>
                </a:solidFill>
              </a:rPr>
              <a:t>Risk </a:t>
            </a:r>
            <a:r>
              <a:rPr lang="en-US" sz="1200" b="1" kern="0" dirty="0">
                <a:solidFill>
                  <a:srgbClr val="000000"/>
                </a:solidFill>
              </a:rPr>
              <a:t>Information </a:t>
            </a:r>
            <a:r>
              <a:rPr lang="en-US" sz="1200" b="1" kern="0" dirty="0" smtClean="0">
                <a:solidFill>
                  <a:srgbClr val="000000"/>
                </a:solidFill>
              </a:rPr>
              <a:t>System</a:t>
            </a:r>
            <a:r>
              <a:rPr lang="en-US" sz="1200" kern="0" dirty="0" smtClean="0">
                <a:solidFill>
                  <a:srgbClr val="000000"/>
                </a:solidFill>
              </a:rPr>
              <a:t> (RIS)</a:t>
            </a:r>
            <a:r>
              <a:rPr lang="en-US" sz="1200" b="1" kern="0" dirty="0" smtClean="0">
                <a:solidFill>
                  <a:srgbClr val="000000"/>
                </a:solidFill>
              </a:rPr>
              <a:t> </a:t>
            </a:r>
            <a:r>
              <a:rPr lang="en-US" sz="1200" kern="0" dirty="0" smtClean="0">
                <a:solidFill>
                  <a:srgbClr val="000000"/>
                </a:solidFill>
              </a:rPr>
              <a:t> </a:t>
            </a:r>
            <a:r>
              <a:rPr lang="en-US" sz="1200" kern="0" dirty="0">
                <a:solidFill>
                  <a:srgbClr val="000000"/>
                </a:solidFill>
              </a:rPr>
              <a:t>to </a:t>
            </a:r>
            <a:r>
              <a:rPr lang="en-US" sz="1200" b="1" kern="0" dirty="0">
                <a:solidFill>
                  <a:srgbClr val="000000"/>
                </a:solidFill>
              </a:rPr>
              <a:t>calculate</a:t>
            </a:r>
            <a:r>
              <a:rPr lang="en-US" sz="1200" kern="0" dirty="0">
                <a:solidFill>
                  <a:srgbClr val="000000"/>
                </a:solidFill>
              </a:rPr>
              <a:t>, </a:t>
            </a:r>
            <a:r>
              <a:rPr lang="en-US" sz="1200" b="1" kern="0" dirty="0">
                <a:solidFill>
                  <a:srgbClr val="000000"/>
                </a:solidFill>
              </a:rPr>
              <a:t>aggregate</a:t>
            </a:r>
            <a:r>
              <a:rPr lang="en-US" sz="1200" kern="0" dirty="0">
                <a:solidFill>
                  <a:srgbClr val="000000"/>
                </a:solidFill>
              </a:rPr>
              <a:t> and </a:t>
            </a:r>
            <a:r>
              <a:rPr lang="en-US" sz="1200" b="1" kern="0" dirty="0">
                <a:solidFill>
                  <a:srgbClr val="000000"/>
                </a:solidFill>
              </a:rPr>
              <a:t>report corporate metrics </a:t>
            </a:r>
            <a:r>
              <a:rPr lang="en-US" sz="1200" b="1" kern="0" dirty="0" smtClean="0">
                <a:solidFill>
                  <a:srgbClr val="000000"/>
                </a:solidFill>
              </a:rPr>
              <a:t>. </a:t>
            </a:r>
            <a:r>
              <a:rPr lang="en-US" sz="1200" kern="0" dirty="0" smtClean="0">
                <a:solidFill>
                  <a:srgbClr val="000000"/>
                </a:solidFill>
              </a:rPr>
              <a:t>Evaluate</a:t>
            </a:r>
            <a:r>
              <a:rPr lang="en-US" sz="1200" b="1" kern="0" dirty="0" smtClean="0">
                <a:solidFill>
                  <a:srgbClr val="000000"/>
                </a:solidFill>
              </a:rPr>
              <a:t> </a:t>
            </a:r>
            <a:r>
              <a:rPr lang="en-US" sz="1200" kern="0" dirty="0" smtClean="0">
                <a:solidFill>
                  <a:srgbClr val="000000"/>
                </a:solidFill>
              </a:rPr>
              <a:t>its </a:t>
            </a:r>
            <a:r>
              <a:rPr lang="en-US" sz="1200" kern="0" dirty="0">
                <a:solidFill>
                  <a:srgbClr val="000000"/>
                </a:solidFill>
              </a:rPr>
              <a:t>capabilities to feed corporate Golden Sources (</a:t>
            </a:r>
            <a:r>
              <a:rPr lang="en-US" sz="1200" kern="0" dirty="0" err="1">
                <a:solidFill>
                  <a:srgbClr val="000000"/>
                </a:solidFill>
              </a:rPr>
              <a:t>Cargarisk</a:t>
            </a:r>
            <a:r>
              <a:rPr lang="en-US" sz="1200" kern="0" dirty="0">
                <a:solidFill>
                  <a:srgbClr val="000000"/>
                </a:solidFill>
              </a:rPr>
              <a:t>, </a:t>
            </a:r>
            <a:r>
              <a:rPr lang="en-US" sz="1200" kern="0" dirty="0" err="1">
                <a:solidFill>
                  <a:srgbClr val="000000"/>
                </a:solidFill>
              </a:rPr>
              <a:t>SanSIRO</a:t>
            </a:r>
            <a:r>
              <a:rPr lang="en-US" sz="1200" kern="0" dirty="0">
                <a:solidFill>
                  <a:srgbClr val="000000"/>
                </a:solidFill>
              </a:rPr>
              <a:t>, </a:t>
            </a:r>
            <a:r>
              <a:rPr lang="en-US" sz="1200" kern="0" dirty="0" err="1">
                <a:solidFill>
                  <a:srgbClr val="000000"/>
                </a:solidFill>
              </a:rPr>
              <a:t>etc</a:t>
            </a:r>
            <a:r>
              <a:rPr lang="en-US" sz="1200" kern="0" dirty="0" smtClean="0">
                <a:solidFill>
                  <a:srgbClr val="000000"/>
                </a:solidFill>
              </a:rPr>
              <a:t>) and determine if it</a:t>
            </a:r>
            <a:r>
              <a:rPr lang="en-US" sz="1200" b="1" dirty="0" smtClean="0">
                <a:solidFill>
                  <a:srgbClr val="000000"/>
                </a:solidFill>
              </a:rPr>
              <a:t> </a:t>
            </a:r>
            <a:r>
              <a:rPr lang="en-US" sz="1200" dirty="0" smtClean="0">
                <a:solidFill>
                  <a:srgbClr val="000000"/>
                </a:solidFill>
              </a:rPr>
              <a:t>would be </a:t>
            </a:r>
            <a:r>
              <a:rPr lang="en-US" sz="1200" b="1" dirty="0" smtClean="0">
                <a:solidFill>
                  <a:srgbClr val="000000"/>
                </a:solidFill>
              </a:rPr>
              <a:t>sufficient</a:t>
            </a:r>
            <a:r>
              <a:rPr lang="en-US" sz="1200" dirty="0" smtClean="0">
                <a:solidFill>
                  <a:srgbClr val="000000"/>
                </a:solidFill>
              </a:rPr>
              <a:t> to </a:t>
            </a:r>
            <a:r>
              <a:rPr lang="en-US" sz="1200" b="1" dirty="0" smtClean="0">
                <a:solidFill>
                  <a:srgbClr val="000000"/>
                </a:solidFill>
              </a:rPr>
              <a:t>comply</a:t>
            </a:r>
            <a:r>
              <a:rPr lang="en-US" sz="1200" dirty="0" smtClean="0">
                <a:solidFill>
                  <a:srgbClr val="000000"/>
                </a:solidFill>
              </a:rPr>
              <a:t> with </a:t>
            </a:r>
            <a:r>
              <a:rPr lang="en-US" sz="1200" b="1" dirty="0" smtClean="0">
                <a:solidFill>
                  <a:srgbClr val="000000"/>
                </a:solidFill>
              </a:rPr>
              <a:t>RDA</a:t>
            </a:r>
            <a:r>
              <a:rPr lang="en-US" sz="1200" dirty="0" smtClean="0">
                <a:solidFill>
                  <a:srgbClr val="000000"/>
                </a:solidFill>
              </a:rPr>
              <a:t> and </a:t>
            </a:r>
            <a:r>
              <a:rPr lang="en-US" sz="1200" b="1" dirty="0" smtClean="0">
                <a:solidFill>
                  <a:srgbClr val="000000"/>
                </a:solidFill>
              </a:rPr>
              <a:t>corporate</a:t>
            </a:r>
            <a:r>
              <a:rPr lang="en-US" sz="1200" dirty="0" smtClean="0">
                <a:solidFill>
                  <a:srgbClr val="000000"/>
                </a:solidFill>
              </a:rPr>
              <a:t> </a:t>
            </a:r>
            <a:r>
              <a:rPr lang="en-US" sz="1200" b="1" dirty="0" smtClean="0">
                <a:solidFill>
                  <a:srgbClr val="000000"/>
                </a:solidFill>
              </a:rPr>
              <a:t>requirements</a:t>
            </a:r>
            <a:r>
              <a:rPr lang="en-US" sz="1200" dirty="0" smtClean="0">
                <a:solidFill>
                  <a:srgbClr val="000000"/>
                </a:solidFill>
              </a:rPr>
              <a:t> (DQ, info completeness, DD, </a:t>
            </a:r>
            <a:r>
              <a:rPr lang="en-US" sz="1200" dirty="0" err="1" smtClean="0">
                <a:solidFill>
                  <a:srgbClr val="000000"/>
                </a:solidFill>
              </a:rPr>
              <a:t>etc</a:t>
            </a:r>
            <a:r>
              <a:rPr lang="en-US" sz="1200" dirty="0" smtClean="0">
                <a:solidFill>
                  <a:srgbClr val="000000"/>
                </a:solidFill>
              </a:rPr>
              <a:t>)</a:t>
            </a:r>
          </a:p>
          <a:p>
            <a:pPr marL="179388" lvl="1"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rPr>
              <a:t>Decide</a:t>
            </a:r>
            <a:r>
              <a:rPr lang="en-US" sz="1200" dirty="0" smtClean="0">
                <a:solidFill>
                  <a:srgbClr val="000000"/>
                </a:solidFill>
              </a:rPr>
              <a:t> </a:t>
            </a:r>
            <a:r>
              <a:rPr lang="en-US" sz="1200" b="1" dirty="0">
                <a:solidFill>
                  <a:srgbClr val="000000"/>
                </a:solidFill>
              </a:rPr>
              <a:t>completeness</a:t>
            </a:r>
            <a:r>
              <a:rPr lang="en-US" sz="1200" dirty="0">
                <a:solidFill>
                  <a:srgbClr val="000000"/>
                </a:solidFill>
              </a:rPr>
              <a:t> of  </a:t>
            </a:r>
            <a:r>
              <a:rPr lang="en-US" sz="1200" b="1" dirty="0">
                <a:solidFill>
                  <a:srgbClr val="000000"/>
                </a:solidFill>
              </a:rPr>
              <a:t>Risk Information System (RIS) </a:t>
            </a:r>
            <a:r>
              <a:rPr lang="en-US" sz="1200" dirty="0">
                <a:solidFill>
                  <a:srgbClr val="000000"/>
                </a:solidFill>
              </a:rPr>
              <a:t>to </a:t>
            </a:r>
            <a:r>
              <a:rPr lang="en-US" sz="1200" b="1" dirty="0">
                <a:solidFill>
                  <a:srgbClr val="000000"/>
                </a:solidFill>
              </a:rPr>
              <a:t>cover aggregation </a:t>
            </a:r>
            <a:r>
              <a:rPr lang="en-US" sz="1200" dirty="0">
                <a:solidFill>
                  <a:srgbClr val="000000"/>
                </a:solidFill>
              </a:rPr>
              <a:t>and </a:t>
            </a:r>
            <a:r>
              <a:rPr lang="en-US" sz="1200" b="1" dirty="0">
                <a:solidFill>
                  <a:srgbClr val="000000"/>
                </a:solidFill>
              </a:rPr>
              <a:t>reporting</a:t>
            </a:r>
            <a:r>
              <a:rPr lang="en-US" sz="1200" dirty="0">
                <a:solidFill>
                  <a:srgbClr val="000000"/>
                </a:solidFill>
              </a:rPr>
              <a:t> for all </a:t>
            </a:r>
            <a:r>
              <a:rPr lang="en-US" sz="1200" b="1" dirty="0">
                <a:solidFill>
                  <a:srgbClr val="000000"/>
                </a:solidFill>
              </a:rPr>
              <a:t>RRF Corporate </a:t>
            </a:r>
            <a:r>
              <a:rPr lang="en-US" sz="1200" b="1" dirty="0" smtClean="0">
                <a:solidFill>
                  <a:srgbClr val="000000"/>
                </a:solidFill>
              </a:rPr>
              <a:t>metrics</a:t>
            </a:r>
            <a:endParaRPr lang="en-US" sz="1200" b="1" dirty="0">
              <a:solidFill>
                <a:srgbClr val="000000"/>
              </a:solidFill>
            </a:endParaRPr>
          </a:p>
        </p:txBody>
      </p:sp>
      <p:sp>
        <p:nvSpPr>
          <p:cNvPr id="43" name="TextBox 42"/>
          <p:cNvSpPr txBox="1"/>
          <p:nvPr/>
        </p:nvSpPr>
        <p:spPr>
          <a:xfrm>
            <a:off x="1884460" y="2519899"/>
            <a:ext cx="6489483" cy="36576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ea typeface="ＭＳ Ｐゴシック"/>
                <a:cs typeface="ＭＳ Ｐゴシック"/>
              </a:rPr>
              <a:t>Determine</a:t>
            </a:r>
            <a:r>
              <a:rPr lang="en-US" sz="1200" dirty="0" smtClean="0">
                <a:solidFill>
                  <a:srgbClr val="000000"/>
                </a:solidFill>
                <a:ea typeface="ＭＳ Ｐゴシック"/>
                <a:cs typeface="ＭＳ Ｐゴシック"/>
              </a:rPr>
              <a:t> </a:t>
            </a:r>
            <a:r>
              <a:rPr lang="en-US" sz="1200" b="1" dirty="0" smtClean="0">
                <a:solidFill>
                  <a:srgbClr val="000000"/>
                </a:solidFill>
                <a:ea typeface="ＭＳ Ｐゴシック"/>
                <a:cs typeface="ＭＳ Ｐゴシック"/>
              </a:rPr>
              <a:t>transfer</a:t>
            </a:r>
            <a:r>
              <a:rPr lang="en-US" sz="1200" dirty="0" smtClean="0">
                <a:solidFill>
                  <a:srgbClr val="000000"/>
                </a:solidFill>
                <a:ea typeface="ＭＳ Ｐゴシック"/>
                <a:cs typeface="ＭＳ Ｐゴシック"/>
              </a:rPr>
              <a:t> </a:t>
            </a:r>
            <a:r>
              <a:rPr lang="en-US" sz="1200" dirty="0">
                <a:solidFill>
                  <a:srgbClr val="000000"/>
                </a:solidFill>
                <a:ea typeface="ＭＳ Ｐゴシック"/>
                <a:cs typeface="ＭＳ Ｐゴシック"/>
              </a:rPr>
              <a:t>of </a:t>
            </a:r>
            <a:r>
              <a:rPr lang="en-US" sz="1200" b="1" dirty="0">
                <a:solidFill>
                  <a:srgbClr val="000000"/>
                </a:solidFill>
                <a:ea typeface="ＭＳ Ｐゴシック"/>
                <a:cs typeface="ＭＳ Ｐゴシック"/>
              </a:rPr>
              <a:t>Market Risk trading’s function</a:t>
            </a:r>
            <a:r>
              <a:rPr lang="en-US" sz="1200" dirty="0">
                <a:solidFill>
                  <a:srgbClr val="000000"/>
                </a:solidFill>
                <a:ea typeface="ＭＳ Ｐゴシック"/>
                <a:cs typeface="ＭＳ Ｐゴシック"/>
              </a:rPr>
              <a:t> to </a:t>
            </a:r>
            <a:r>
              <a:rPr lang="en-US" sz="1200" b="1" dirty="0" smtClean="0">
                <a:solidFill>
                  <a:srgbClr val="000000"/>
                </a:solidFill>
                <a:ea typeface="ＭＳ Ｐゴシック"/>
                <a:cs typeface="ＭＳ Ｐゴシック"/>
              </a:rPr>
              <a:t>NY </a:t>
            </a:r>
            <a:r>
              <a:rPr lang="en-US" sz="1200" dirty="0" smtClean="0">
                <a:solidFill>
                  <a:srgbClr val="000000"/>
                </a:solidFill>
                <a:ea typeface="ＭＳ Ｐゴシック"/>
                <a:cs typeface="ＭＳ Ｐゴシック"/>
              </a:rPr>
              <a:t>and, if so, evaluate possible implementation of PR books in </a:t>
            </a:r>
            <a:r>
              <a:rPr lang="en-US" sz="1200" b="1" dirty="0" smtClean="0">
                <a:solidFill>
                  <a:srgbClr val="000000"/>
                </a:solidFill>
                <a:ea typeface="ＭＳ Ｐゴシック"/>
                <a:cs typeface="ＭＳ Ｐゴシック"/>
              </a:rPr>
              <a:t>MIS/MRI</a:t>
            </a:r>
            <a:endParaRPr lang="en-US" sz="1200" b="1" dirty="0">
              <a:solidFill>
                <a:srgbClr val="000000"/>
              </a:solidFill>
              <a:ea typeface="ＭＳ Ｐゴシック"/>
              <a:cs typeface="ＭＳ Ｐゴシック"/>
            </a:endParaRPr>
          </a:p>
        </p:txBody>
      </p:sp>
      <p:sp>
        <p:nvSpPr>
          <p:cNvPr id="44" name="TextBox 43"/>
          <p:cNvSpPr txBox="1"/>
          <p:nvPr/>
        </p:nvSpPr>
        <p:spPr>
          <a:xfrm>
            <a:off x="1884460" y="2961152"/>
            <a:ext cx="6489483" cy="849069"/>
          </a:xfrm>
          <a:prstGeom prst="rect">
            <a:avLst/>
          </a:prstGeom>
          <a:noFill/>
          <a:ln>
            <a:noFill/>
          </a:ln>
        </p:spPr>
        <p:txBody>
          <a:bodyPr wrap="square" rIns="0" rtlCol="0" anchor="ctr">
            <a:noAutofit/>
          </a:bodyPr>
          <a:lstStyle/>
          <a:p>
            <a:pPr marL="179388" lvl="1"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a:solidFill>
                  <a:srgbClr val="000000"/>
                </a:solidFill>
              </a:rPr>
              <a:t>Potential </a:t>
            </a:r>
            <a:r>
              <a:rPr lang="en-US" sz="1200" b="1" dirty="0" err="1">
                <a:solidFill>
                  <a:srgbClr val="000000"/>
                </a:solidFill>
              </a:rPr>
              <a:t>automatization</a:t>
            </a:r>
            <a:r>
              <a:rPr lang="en-US" sz="1200" b="1" dirty="0">
                <a:solidFill>
                  <a:srgbClr val="000000"/>
                </a:solidFill>
              </a:rPr>
              <a:t> of BDE provisioning process, </a:t>
            </a:r>
            <a:r>
              <a:rPr lang="en-US" sz="1200" dirty="0">
                <a:solidFill>
                  <a:srgbClr val="000000"/>
                </a:solidFill>
              </a:rPr>
              <a:t>whenever possible and reasonable according to the specificity of the unit </a:t>
            </a:r>
            <a:endParaRPr lang="en-US" sz="1200" dirty="0" smtClean="0">
              <a:solidFill>
                <a:srgbClr val="000000"/>
              </a:solidFill>
            </a:endParaRPr>
          </a:p>
          <a:p>
            <a:pPr marL="179388" lvl="1"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rPr>
              <a:t>Determine local </a:t>
            </a:r>
            <a:r>
              <a:rPr lang="en-US" sz="1200" b="1" dirty="0">
                <a:solidFill>
                  <a:srgbClr val="000000"/>
                </a:solidFill>
              </a:rPr>
              <a:t>exploitation of SANSIRO</a:t>
            </a:r>
            <a:r>
              <a:rPr lang="en-US" sz="1200" dirty="0">
                <a:solidFill>
                  <a:srgbClr val="000000"/>
                </a:solidFill>
              </a:rPr>
              <a:t> to automatize, as much as possible, the reporting process, using its standard reporting module and the customizing </a:t>
            </a:r>
            <a:r>
              <a:rPr lang="en-US" sz="1200" dirty="0" smtClean="0">
                <a:solidFill>
                  <a:srgbClr val="000000"/>
                </a:solidFill>
              </a:rPr>
              <a:t>options</a:t>
            </a:r>
            <a:endParaRPr lang="es-ES" sz="1200" dirty="0">
              <a:solidFill>
                <a:srgbClr val="000000"/>
              </a:solidFill>
            </a:endParaRPr>
          </a:p>
        </p:txBody>
      </p:sp>
      <p:sp>
        <p:nvSpPr>
          <p:cNvPr id="45" name="TextBox 44"/>
          <p:cNvSpPr txBox="1"/>
          <p:nvPr/>
        </p:nvSpPr>
        <p:spPr>
          <a:xfrm>
            <a:off x="1884460" y="3893664"/>
            <a:ext cx="6489483" cy="409952"/>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solidFill>
                  <a:srgbClr val="000000"/>
                </a:solidFill>
              </a:rPr>
              <a:t>Potential </a:t>
            </a:r>
            <a:r>
              <a:rPr lang="en-US" sz="1200" b="1" dirty="0">
                <a:solidFill>
                  <a:srgbClr val="000000"/>
                </a:solidFill>
              </a:rPr>
              <a:t>implementation</a:t>
            </a:r>
            <a:r>
              <a:rPr lang="en-US" sz="1200" dirty="0">
                <a:solidFill>
                  <a:srgbClr val="000000"/>
                </a:solidFill>
              </a:rPr>
              <a:t> of </a:t>
            </a:r>
            <a:r>
              <a:rPr lang="en-US" sz="1200" b="1" dirty="0">
                <a:solidFill>
                  <a:srgbClr val="000000"/>
                </a:solidFill>
              </a:rPr>
              <a:t>QRM+ Corporate ALM DWH / Argus Data Staging </a:t>
            </a:r>
            <a:r>
              <a:rPr lang="en-US" sz="1200" dirty="0">
                <a:solidFill>
                  <a:srgbClr val="000000"/>
                </a:solidFill>
              </a:rPr>
              <a:t>Area for local </a:t>
            </a:r>
            <a:r>
              <a:rPr lang="en-US" sz="1200" dirty="0" smtClean="0">
                <a:solidFill>
                  <a:srgbClr val="000000"/>
                </a:solidFill>
              </a:rPr>
              <a:t>use once </a:t>
            </a:r>
            <a:r>
              <a:rPr lang="en-US" sz="1200" dirty="0">
                <a:solidFill>
                  <a:srgbClr val="000000"/>
                </a:solidFill>
              </a:rPr>
              <a:t>PR is integrated under the IHC</a:t>
            </a:r>
          </a:p>
        </p:txBody>
      </p:sp>
      <p:sp>
        <p:nvSpPr>
          <p:cNvPr id="47" name="Isosceles Triangle 46"/>
          <p:cNvSpPr/>
          <p:nvPr/>
        </p:nvSpPr>
        <p:spPr bwMode="auto">
          <a:xfrm rot="5400000">
            <a:off x="1226570" y="3354610"/>
            <a:ext cx="8229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8" name="Isosceles Triangle 47"/>
          <p:cNvSpPr/>
          <p:nvPr/>
        </p:nvSpPr>
        <p:spPr bwMode="auto">
          <a:xfrm rot="5400000">
            <a:off x="1455170" y="4050640"/>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0" name="Isosceles Triangle 49"/>
          <p:cNvSpPr/>
          <p:nvPr/>
        </p:nvSpPr>
        <p:spPr bwMode="auto">
          <a:xfrm rot="5400000">
            <a:off x="1455170" y="2654779"/>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5" name="AutoShape 6"/>
          <p:cNvSpPr>
            <a:spLocks noChangeArrowheads="1"/>
          </p:cNvSpPr>
          <p:nvPr/>
        </p:nvSpPr>
        <p:spPr bwMode="auto">
          <a:xfrm>
            <a:off x="262278" y="4396567"/>
            <a:ext cx="1152128" cy="36576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36" name="Rectangle 35"/>
          <p:cNvSpPr>
            <a:spLocks noChangeArrowheads="1"/>
          </p:cNvSpPr>
          <p:nvPr/>
        </p:nvSpPr>
        <p:spPr bwMode="auto">
          <a:xfrm>
            <a:off x="1846454" y="4396567"/>
            <a:ext cx="6768016" cy="36576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46" name="TextBox 45"/>
          <p:cNvSpPr txBox="1"/>
          <p:nvPr/>
        </p:nvSpPr>
        <p:spPr>
          <a:xfrm>
            <a:off x="1884460" y="4386302"/>
            <a:ext cx="6489483" cy="386291"/>
          </a:xfrm>
          <a:prstGeom prst="rect">
            <a:avLst/>
          </a:prstGeom>
          <a:noFill/>
          <a:ln>
            <a:noFill/>
          </a:ln>
        </p:spPr>
        <p:txBody>
          <a:bodyPr wrap="square" rIns="0" rtlCol="0" anchor="ctr">
            <a:noAutofit/>
          </a:bodyPr>
          <a:lstStyle>
            <a:defPPr>
              <a:defRPr lang="es-ES"/>
            </a:defPPr>
            <a:lvl3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defRPr sz="1200" b="1"/>
            </a:lvl3pPr>
          </a:lstStyle>
          <a:p>
            <a:pPr lvl="2"/>
            <a:r>
              <a:rPr lang="en-US" dirty="0">
                <a:solidFill>
                  <a:srgbClr val="000000"/>
                </a:solidFill>
              </a:rPr>
              <a:t>Determine establishment </a:t>
            </a:r>
            <a:r>
              <a:rPr lang="en-US" b="0" dirty="0">
                <a:solidFill>
                  <a:srgbClr val="000000"/>
                </a:solidFill>
              </a:rPr>
              <a:t>of </a:t>
            </a:r>
            <a:r>
              <a:rPr lang="en-US" dirty="0">
                <a:solidFill>
                  <a:srgbClr val="000000"/>
                </a:solidFill>
              </a:rPr>
              <a:t>Altair</a:t>
            </a:r>
            <a:r>
              <a:rPr lang="en-US" b="0" dirty="0">
                <a:solidFill>
                  <a:srgbClr val="000000"/>
                </a:solidFill>
              </a:rPr>
              <a:t> / </a:t>
            </a:r>
            <a:r>
              <a:rPr lang="en-US" dirty="0">
                <a:solidFill>
                  <a:srgbClr val="000000"/>
                </a:solidFill>
              </a:rPr>
              <a:t>Corporate</a:t>
            </a:r>
            <a:r>
              <a:rPr lang="en-US" b="0" dirty="0">
                <a:solidFill>
                  <a:srgbClr val="000000"/>
                </a:solidFill>
              </a:rPr>
              <a:t> </a:t>
            </a:r>
            <a:r>
              <a:rPr lang="en-US" dirty="0">
                <a:solidFill>
                  <a:srgbClr val="000000"/>
                </a:solidFill>
              </a:rPr>
              <a:t>MIS</a:t>
            </a:r>
            <a:r>
              <a:rPr lang="en-US" b="0" dirty="0">
                <a:solidFill>
                  <a:srgbClr val="000000"/>
                </a:solidFill>
              </a:rPr>
              <a:t> as the </a:t>
            </a:r>
            <a:r>
              <a:rPr lang="en-US" dirty="0">
                <a:solidFill>
                  <a:srgbClr val="000000"/>
                </a:solidFill>
              </a:rPr>
              <a:t>unique information repositories </a:t>
            </a:r>
            <a:r>
              <a:rPr lang="en-US" b="0" dirty="0">
                <a:solidFill>
                  <a:srgbClr val="000000"/>
                </a:solidFill>
              </a:rPr>
              <a:t>for Finance depending on the completeness of information and the granularity </a:t>
            </a:r>
          </a:p>
        </p:txBody>
      </p:sp>
      <p:sp>
        <p:nvSpPr>
          <p:cNvPr id="49" name="Isosceles Triangle 48"/>
          <p:cNvSpPr/>
          <p:nvPr/>
        </p:nvSpPr>
        <p:spPr bwMode="auto">
          <a:xfrm rot="5400000">
            <a:off x="1455170" y="4531447"/>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0" name="AutoShape 6"/>
          <p:cNvSpPr>
            <a:spLocks noChangeArrowheads="1"/>
          </p:cNvSpPr>
          <p:nvPr/>
        </p:nvSpPr>
        <p:spPr bwMode="auto">
          <a:xfrm>
            <a:off x="262278" y="4873668"/>
            <a:ext cx="1152128" cy="36576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lnSpc>
                <a:spcPts val="1600"/>
              </a:lnSpc>
              <a:spcBef>
                <a:spcPct val="0"/>
              </a:spcBef>
              <a:spcAft>
                <a:spcPct val="0"/>
              </a:spcAft>
            </a:pPr>
            <a:r>
              <a:rPr lang="en-US" altLang="es-ES" sz="1400" b="1" dirty="0" smtClean="0">
                <a:solidFill>
                  <a:srgbClr val="000000"/>
                </a:solidFill>
              </a:rPr>
              <a:t>AML / Conduct</a:t>
            </a:r>
            <a:endParaRPr lang="en-US" altLang="es-ES" sz="1400" b="1" dirty="0">
              <a:solidFill>
                <a:srgbClr val="000000"/>
              </a:solidFill>
            </a:endParaRPr>
          </a:p>
        </p:txBody>
      </p:sp>
      <p:sp>
        <p:nvSpPr>
          <p:cNvPr id="40" name="Rectangle 39"/>
          <p:cNvSpPr>
            <a:spLocks noChangeArrowheads="1"/>
          </p:cNvSpPr>
          <p:nvPr/>
        </p:nvSpPr>
        <p:spPr bwMode="auto">
          <a:xfrm>
            <a:off x="1846454" y="4873668"/>
            <a:ext cx="6768016" cy="36576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42" name="TextBox 41"/>
          <p:cNvSpPr txBox="1"/>
          <p:nvPr/>
        </p:nvSpPr>
        <p:spPr>
          <a:xfrm>
            <a:off x="1884460" y="4850808"/>
            <a:ext cx="6489483" cy="411480"/>
          </a:xfrm>
          <a:prstGeom prst="rect">
            <a:avLst/>
          </a:prstGeom>
          <a:noFill/>
          <a:ln>
            <a:noFill/>
          </a:ln>
        </p:spPr>
        <p:txBody>
          <a:bodyPr wrap="square" rIns="0" rtlCol="0" anchor="ctr">
            <a:noAutofit/>
          </a:bodyPr>
          <a:lstStyle>
            <a:defPPr>
              <a:defRPr lang="es-ES"/>
            </a:defPPr>
            <a:lvl3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defRPr sz="1200" b="1"/>
            </a:lvl3pPr>
          </a:lstStyle>
          <a:p>
            <a:pPr lvl="2"/>
            <a:r>
              <a:rPr lang="en-US" dirty="0">
                <a:ea typeface="ＭＳ Ｐゴシック"/>
              </a:rPr>
              <a:t>Formalization of SI PBC and SI NP </a:t>
            </a:r>
            <a:r>
              <a:rPr lang="en-US" b="0" dirty="0">
                <a:ea typeface="ＭＳ Ｐゴシック"/>
              </a:rPr>
              <a:t>implementation for reporting to the </a:t>
            </a:r>
            <a:r>
              <a:rPr lang="en-US" dirty="0">
                <a:ea typeface="ＭＳ Ｐゴシック"/>
              </a:rPr>
              <a:t>Corporation </a:t>
            </a:r>
            <a:r>
              <a:rPr lang="en-US" b="0" dirty="0" smtClean="0">
                <a:ea typeface="ＭＳ Ｐゴシック"/>
              </a:rPr>
              <a:t>and </a:t>
            </a:r>
            <a:r>
              <a:rPr lang="en-US" b="0" dirty="0" smtClean="0"/>
              <a:t>evaluation of their use for local exploitation.</a:t>
            </a:r>
            <a:endParaRPr lang="en-US" b="0" dirty="0"/>
          </a:p>
        </p:txBody>
      </p:sp>
      <p:sp>
        <p:nvSpPr>
          <p:cNvPr id="51" name="Isosceles Triangle 50"/>
          <p:cNvSpPr/>
          <p:nvPr/>
        </p:nvSpPr>
        <p:spPr bwMode="auto">
          <a:xfrm rot="5400000">
            <a:off x="1455170" y="5008548"/>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3" name="AutoShape 6"/>
          <p:cNvSpPr>
            <a:spLocks noChangeArrowheads="1"/>
          </p:cNvSpPr>
          <p:nvPr/>
        </p:nvSpPr>
        <p:spPr bwMode="auto">
          <a:xfrm>
            <a:off x="262278" y="5806302"/>
            <a:ext cx="1152128" cy="260706"/>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Data Qual.</a:t>
            </a:r>
            <a:endParaRPr lang="en-US" altLang="es-ES" sz="1400" b="1" dirty="0">
              <a:solidFill>
                <a:srgbClr val="000000"/>
              </a:solidFill>
            </a:endParaRPr>
          </a:p>
        </p:txBody>
      </p:sp>
      <p:sp>
        <p:nvSpPr>
          <p:cNvPr id="54" name="Rectangle 53"/>
          <p:cNvSpPr>
            <a:spLocks noChangeArrowheads="1"/>
          </p:cNvSpPr>
          <p:nvPr/>
        </p:nvSpPr>
        <p:spPr bwMode="auto">
          <a:xfrm>
            <a:off x="1846454" y="5806302"/>
            <a:ext cx="6768016" cy="260706"/>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55" name="TextBox 54"/>
          <p:cNvSpPr txBox="1"/>
          <p:nvPr/>
        </p:nvSpPr>
        <p:spPr>
          <a:xfrm>
            <a:off x="1884460" y="5737722"/>
            <a:ext cx="6489483" cy="411480"/>
          </a:xfrm>
          <a:prstGeom prst="rect">
            <a:avLst/>
          </a:prstGeom>
          <a:noFill/>
          <a:ln>
            <a:noFill/>
          </a:ln>
        </p:spPr>
        <p:txBody>
          <a:bodyPr wrap="square" rIns="0" rtlCol="0" anchor="ctr">
            <a:noAutofit/>
          </a:bodyPr>
          <a:lstStyle>
            <a:defPPr>
              <a:defRPr lang="es-ES"/>
            </a:defPPr>
            <a:lvl3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defRPr sz="1200" b="1"/>
            </a:lvl3pPr>
          </a:lstStyle>
          <a:p>
            <a:pPr lvl="2"/>
            <a:r>
              <a:rPr lang="en-US" dirty="0" smtClean="0">
                <a:solidFill>
                  <a:srgbClr val="000000"/>
                </a:solidFill>
              </a:rPr>
              <a:t>Determine</a:t>
            </a:r>
            <a:r>
              <a:rPr lang="en-US" b="0" dirty="0">
                <a:solidFill>
                  <a:srgbClr val="000000"/>
                </a:solidFill>
              </a:rPr>
              <a:t> </a:t>
            </a:r>
            <a:r>
              <a:rPr lang="en-US" b="0" dirty="0" smtClean="0">
                <a:solidFill>
                  <a:srgbClr val="000000"/>
                </a:solidFill>
              </a:rPr>
              <a:t>whether </a:t>
            </a:r>
            <a:r>
              <a:rPr lang="en-US" b="0" dirty="0">
                <a:solidFill>
                  <a:srgbClr val="000000"/>
                </a:solidFill>
              </a:rPr>
              <a:t>to </a:t>
            </a:r>
            <a:r>
              <a:rPr lang="en-US" dirty="0">
                <a:solidFill>
                  <a:srgbClr val="000000"/>
                </a:solidFill>
              </a:rPr>
              <a:t>implement</a:t>
            </a:r>
            <a:r>
              <a:rPr lang="en-US" b="0" dirty="0">
                <a:solidFill>
                  <a:srgbClr val="000000"/>
                </a:solidFill>
              </a:rPr>
              <a:t> </a:t>
            </a:r>
            <a:r>
              <a:rPr lang="en-US" b="0" dirty="0" smtClean="0">
                <a:solidFill>
                  <a:srgbClr val="000000"/>
                </a:solidFill>
              </a:rPr>
              <a:t>the </a:t>
            </a:r>
            <a:r>
              <a:rPr lang="en-US" dirty="0" smtClean="0">
                <a:solidFill>
                  <a:srgbClr val="000000"/>
                </a:solidFill>
              </a:rPr>
              <a:t>DQ Corporate Model</a:t>
            </a:r>
            <a:endParaRPr lang="en-US" dirty="0">
              <a:solidFill>
                <a:srgbClr val="000000"/>
              </a:solidFill>
            </a:endParaRPr>
          </a:p>
        </p:txBody>
      </p:sp>
      <p:sp>
        <p:nvSpPr>
          <p:cNvPr id="56" name="Isosceles Triangle 55"/>
          <p:cNvSpPr/>
          <p:nvPr/>
        </p:nvSpPr>
        <p:spPr bwMode="auto">
          <a:xfrm rot="5400000">
            <a:off x="1500890" y="5903082"/>
            <a:ext cx="27432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2" name="AutoShape 6"/>
          <p:cNvSpPr>
            <a:spLocks noChangeArrowheads="1"/>
          </p:cNvSpPr>
          <p:nvPr/>
        </p:nvSpPr>
        <p:spPr bwMode="auto">
          <a:xfrm>
            <a:off x="251520" y="5373256"/>
            <a:ext cx="1152128" cy="36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lnSpc>
                <a:spcPts val="1500"/>
              </a:lnSpc>
              <a:spcBef>
                <a:spcPct val="0"/>
              </a:spcBef>
              <a:spcAft>
                <a:spcPct val="0"/>
              </a:spcAft>
            </a:pPr>
            <a:r>
              <a:rPr lang="en-US" altLang="es-ES" sz="1400" b="1" dirty="0">
                <a:solidFill>
                  <a:srgbClr val="000000"/>
                </a:solidFill>
              </a:rPr>
              <a:t>Data Dictionary</a:t>
            </a:r>
          </a:p>
        </p:txBody>
      </p:sp>
      <p:sp>
        <p:nvSpPr>
          <p:cNvPr id="61" name="TextBox 60"/>
          <p:cNvSpPr txBox="1"/>
          <p:nvPr/>
        </p:nvSpPr>
        <p:spPr>
          <a:xfrm>
            <a:off x="1873702" y="5278211"/>
            <a:ext cx="6489483" cy="540000"/>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solidFill>
                  <a:srgbClr val="000000"/>
                </a:solidFill>
              </a:rPr>
              <a:t>Determine if to deploy </a:t>
            </a:r>
            <a:r>
              <a:rPr lang="en-US" sz="1200" b="1" dirty="0">
                <a:solidFill>
                  <a:srgbClr val="000000"/>
                </a:solidFill>
              </a:rPr>
              <a:t>DD tool </a:t>
            </a:r>
            <a:r>
              <a:rPr lang="en-US" sz="1200" dirty="0">
                <a:solidFill>
                  <a:srgbClr val="000000"/>
                </a:solidFill>
              </a:rPr>
              <a:t>for BSPR or as part of the SHUSA DD tool</a:t>
            </a:r>
          </a:p>
        </p:txBody>
      </p:sp>
      <p:sp>
        <p:nvSpPr>
          <p:cNvPr id="64" name="Isosceles Triangle 63"/>
          <p:cNvSpPr/>
          <p:nvPr/>
        </p:nvSpPr>
        <p:spPr bwMode="auto">
          <a:xfrm rot="5400000">
            <a:off x="1460800" y="5502376"/>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Tree>
    <p:extLst>
      <p:ext uri="{BB962C8B-B14F-4D97-AF65-F5344CB8AC3E}">
        <p14:creationId xmlns:p14="http://schemas.microsoft.com/office/powerpoint/2010/main" val="325397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a:t>
            </a:r>
            <a:r>
              <a:rPr lang="en-US" sz="2200" b="1" dirty="0">
                <a:solidFill>
                  <a:srgbClr val="000000"/>
                </a:solidFill>
              </a:rPr>
              <a:t>Banco Santander Puerto Rico</a:t>
            </a:r>
          </a:p>
          <a:p>
            <a:pPr>
              <a:lnSpc>
                <a:spcPct val="90000"/>
              </a:lnSpc>
            </a:pPr>
            <a:r>
              <a:rPr lang="en-US" sz="2200" b="1" dirty="0">
                <a:solidFill>
                  <a:srgbClr val="929497"/>
                </a:solidFill>
              </a:rPr>
              <a:t>    </a:t>
            </a:r>
            <a:r>
              <a:rPr lang="en-US" sz="2000" b="1" dirty="0">
                <a:solidFill>
                  <a:srgbClr val="929497"/>
                </a:solidFill>
              </a:rPr>
              <a:t>Main actions per area of analysis</a:t>
            </a:r>
          </a:p>
        </p:txBody>
      </p:sp>
      <p:sp>
        <p:nvSpPr>
          <p:cNvPr id="49" name="AutoShape 6"/>
          <p:cNvSpPr>
            <a:spLocks noChangeArrowheads="1"/>
          </p:cNvSpPr>
          <p:nvPr/>
        </p:nvSpPr>
        <p:spPr bwMode="auto">
          <a:xfrm>
            <a:off x="251520" y="980728"/>
            <a:ext cx="1152000" cy="747615"/>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RRF</a:t>
            </a:r>
          </a:p>
        </p:txBody>
      </p:sp>
      <p:sp>
        <p:nvSpPr>
          <p:cNvPr id="52" name="Rectangle 51"/>
          <p:cNvSpPr>
            <a:spLocks noChangeArrowheads="1"/>
          </p:cNvSpPr>
          <p:nvPr/>
        </p:nvSpPr>
        <p:spPr bwMode="auto">
          <a:xfrm>
            <a:off x="1643664" y="910832"/>
            <a:ext cx="7248816" cy="883894"/>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dirty="0" smtClean="0">
                <a:solidFill>
                  <a:srgbClr val="000000"/>
                </a:solidFill>
                <a:ea typeface="ＭＳ Ｐゴシック"/>
                <a:cs typeface="ＭＳ Ｐゴシック"/>
              </a:rPr>
              <a:t>Expansion </a:t>
            </a:r>
            <a:r>
              <a:rPr lang="en-US" sz="1000" dirty="0">
                <a:solidFill>
                  <a:srgbClr val="000000"/>
                </a:solidFill>
                <a:ea typeface="ＭＳ Ｐゴシック"/>
                <a:cs typeface="ＭＳ Ｐゴシック"/>
              </a:rPr>
              <a:t>of </a:t>
            </a:r>
            <a:r>
              <a:rPr lang="en-US" sz="1000" b="1" dirty="0" smtClean="0">
                <a:solidFill>
                  <a:srgbClr val="000000"/>
                </a:solidFill>
                <a:ea typeface="ＭＳ Ｐゴシック"/>
                <a:cs typeface="ＭＳ Ｐゴシック"/>
              </a:rPr>
              <a:t>current RRF </a:t>
            </a:r>
            <a:r>
              <a:rPr lang="en-US" sz="1000" dirty="0" smtClean="0">
                <a:solidFill>
                  <a:srgbClr val="000000"/>
                </a:solidFill>
                <a:ea typeface="ＭＳ Ｐゴシック"/>
                <a:cs typeface="ＭＳ Ｐゴシック"/>
              </a:rPr>
              <a:t>to </a:t>
            </a:r>
            <a:r>
              <a:rPr lang="en-US" sz="1000" dirty="0">
                <a:solidFill>
                  <a:srgbClr val="000000"/>
                </a:solidFill>
                <a:ea typeface="ＭＳ Ｐゴシック"/>
                <a:cs typeface="ＭＳ Ｐゴシック"/>
              </a:rPr>
              <a:t>cover </a:t>
            </a:r>
            <a:r>
              <a:rPr lang="en-US" sz="1000" dirty="0" smtClean="0">
                <a:solidFill>
                  <a:srgbClr val="000000"/>
                </a:solidFill>
                <a:ea typeface="ＭＳ Ｐゴシック"/>
                <a:cs typeface="ＭＳ Ｐゴシック"/>
              </a:rPr>
              <a:t>the </a:t>
            </a:r>
            <a:r>
              <a:rPr lang="en-US" sz="1000" b="1" dirty="0" smtClean="0">
                <a:solidFill>
                  <a:srgbClr val="000000"/>
                </a:solidFill>
                <a:ea typeface="ＭＳ Ｐゴシック"/>
                <a:cs typeface="ＭＳ Ｐゴシック"/>
              </a:rPr>
              <a:t>consolidation </a:t>
            </a:r>
            <a:r>
              <a:rPr lang="en-US" sz="1000" b="1" dirty="0">
                <a:solidFill>
                  <a:srgbClr val="000000"/>
                </a:solidFill>
                <a:ea typeface="ＭＳ Ｐゴシック"/>
                <a:cs typeface="ＭＳ Ｐゴシック"/>
              </a:rPr>
              <a:t>of corporate metrics </a:t>
            </a:r>
            <a:r>
              <a:rPr lang="en-US" sz="1000" dirty="0">
                <a:solidFill>
                  <a:srgbClr val="000000"/>
                </a:solidFill>
                <a:ea typeface="ＭＳ Ｐゴシック"/>
                <a:cs typeface="ＭＳ Ｐゴシック"/>
              </a:rPr>
              <a:t>and their </a:t>
            </a:r>
            <a:r>
              <a:rPr lang="en-US" sz="1000" b="1" dirty="0">
                <a:solidFill>
                  <a:srgbClr val="000000"/>
                </a:solidFill>
                <a:ea typeface="ＭＳ Ｐゴシック"/>
                <a:cs typeface="ＭＳ Ｐゴシック"/>
              </a:rPr>
              <a:t>reporting generation</a:t>
            </a:r>
          </a:p>
          <a:p>
            <a:pPr marL="177800" lvl="2" indent="-177800">
              <a:buClr>
                <a:srgbClr val="808080"/>
              </a:buClr>
              <a:buFont typeface="Webdings" panose="05030102010509060703" pitchFamily="18" charset="2"/>
              <a:buChar char="4"/>
              <a:defRPr/>
            </a:pPr>
            <a:r>
              <a:rPr lang="en-US" sz="1000" b="1" dirty="0">
                <a:solidFill>
                  <a:srgbClr val="000000"/>
                </a:solidFill>
                <a:ea typeface="ＭＳ Ｐゴシック"/>
                <a:cs typeface="ＭＳ Ｐゴシック"/>
              </a:rPr>
              <a:t>Strengthen governance structure </a:t>
            </a:r>
            <a:r>
              <a:rPr lang="en-US" sz="1000" dirty="0">
                <a:solidFill>
                  <a:srgbClr val="000000"/>
                </a:solidFill>
                <a:ea typeface="ＭＳ Ｐゴシック"/>
                <a:cs typeface="ＭＳ Ｐゴシック"/>
              </a:rPr>
              <a:t>for </a:t>
            </a:r>
            <a:r>
              <a:rPr lang="en-US" sz="1000" b="1" dirty="0">
                <a:solidFill>
                  <a:srgbClr val="000000"/>
                </a:solidFill>
                <a:ea typeface="ＭＳ Ｐゴシック"/>
                <a:cs typeface="ＭＳ Ｐゴシック"/>
              </a:rPr>
              <a:t>Risk </a:t>
            </a:r>
            <a:r>
              <a:rPr lang="en-US" sz="1000" b="1" dirty="0" smtClean="0">
                <a:solidFill>
                  <a:srgbClr val="000000"/>
                </a:solidFill>
                <a:ea typeface="ＭＳ Ｐゴシック"/>
                <a:cs typeface="ＭＳ Ｐゴシック"/>
              </a:rPr>
              <a:t>MI, </a:t>
            </a:r>
            <a:r>
              <a:rPr lang="en-US" sz="1000" dirty="0" smtClean="0">
                <a:solidFill>
                  <a:srgbClr val="000000"/>
                </a:solidFill>
                <a:ea typeface="ＭＳ Ｐゴシック"/>
                <a:cs typeface="ＭＳ Ｐゴシック"/>
              </a:rPr>
              <a:t>aligned </a:t>
            </a:r>
            <a:r>
              <a:rPr lang="en-US" sz="1000" dirty="0">
                <a:solidFill>
                  <a:srgbClr val="000000"/>
                </a:solidFill>
                <a:ea typeface="ＭＳ Ｐゴシック"/>
                <a:cs typeface="ＭＳ Ｐゴシック"/>
              </a:rPr>
              <a:t>with corporate governance structure</a:t>
            </a:r>
          </a:p>
          <a:p>
            <a:pPr marL="177800" lvl="2" indent="-177800">
              <a:buClr>
                <a:srgbClr val="808080"/>
              </a:buClr>
              <a:buFont typeface="Webdings" panose="05030102010509060703" pitchFamily="18" charset="2"/>
              <a:buChar char="4"/>
              <a:defRPr/>
            </a:pPr>
            <a:r>
              <a:rPr lang="en-US" sz="1000" b="1" dirty="0">
                <a:solidFill>
                  <a:srgbClr val="000000"/>
                </a:solidFill>
                <a:ea typeface="ＭＳ Ｐゴシック" pitchFamily="34" charset="-128"/>
                <a:cs typeface="Tahoma" pitchFamily="34" charset="0"/>
              </a:rPr>
              <a:t>Define expansion </a:t>
            </a:r>
            <a:r>
              <a:rPr lang="en-US" sz="1000" dirty="0">
                <a:solidFill>
                  <a:srgbClr val="000000"/>
                </a:solidFill>
                <a:ea typeface="ＭＳ Ｐゴシック" pitchFamily="34" charset="-128"/>
                <a:cs typeface="Tahoma" pitchFamily="34" charset="0"/>
              </a:rPr>
              <a:t>of the </a:t>
            </a:r>
            <a:r>
              <a:rPr lang="en-US" sz="1000" b="1" dirty="0">
                <a:solidFill>
                  <a:srgbClr val="000000"/>
                </a:solidFill>
                <a:ea typeface="ＭＳ Ｐゴシック" pitchFamily="34" charset="-128"/>
                <a:cs typeface="Tahoma" pitchFamily="34" charset="0"/>
              </a:rPr>
              <a:t>local Data Governance model</a:t>
            </a:r>
            <a:r>
              <a:rPr lang="en-US" sz="1000" dirty="0">
                <a:solidFill>
                  <a:srgbClr val="000000"/>
                </a:solidFill>
                <a:ea typeface="ＭＳ Ｐゴシック" pitchFamily="34" charset="-128"/>
                <a:cs typeface="Tahoma" pitchFamily="34" charset="0"/>
              </a:rPr>
              <a:t>, </a:t>
            </a:r>
            <a:r>
              <a:rPr lang="en-US" sz="1000" dirty="0" smtClean="0">
                <a:solidFill>
                  <a:srgbClr val="000000"/>
                </a:solidFill>
                <a:ea typeface="ＭＳ Ｐゴシック" pitchFamily="34" charset="-128"/>
                <a:cs typeface="Tahoma" pitchFamily="34" charset="0"/>
              </a:rPr>
              <a:t>including the creation of the </a:t>
            </a:r>
            <a:r>
              <a:rPr lang="en-US" sz="1000" b="1" dirty="0" smtClean="0">
                <a:solidFill>
                  <a:srgbClr val="000000"/>
                </a:solidFill>
                <a:ea typeface="ＭＳ Ｐゴシック" pitchFamily="34" charset="-128"/>
                <a:cs typeface="Tahoma" pitchFamily="34" charset="0"/>
              </a:rPr>
              <a:t>local CDO</a:t>
            </a:r>
            <a:endParaRPr lang="en-US" sz="1000" b="1" dirty="0">
              <a:solidFill>
                <a:srgbClr val="000000"/>
              </a:solidFill>
              <a:ea typeface="ＭＳ Ｐゴシック" pitchFamily="34" charset="-128"/>
              <a:cs typeface="Tahoma" pitchFamily="34" charset="0"/>
            </a:endParaRPr>
          </a:p>
          <a:p>
            <a:pPr marL="177800" lvl="2" indent="-177800">
              <a:buClr>
                <a:srgbClr val="808080"/>
              </a:buClr>
              <a:buFont typeface="Webdings" panose="05030102010509060703" pitchFamily="18" charset="2"/>
              <a:buChar char="4"/>
              <a:defRPr/>
            </a:pPr>
            <a:r>
              <a:rPr lang="en-US" sz="1000" b="1" dirty="0">
                <a:solidFill>
                  <a:srgbClr val="000000"/>
                </a:solidFill>
                <a:ea typeface="ＭＳ Ｐゴシック" pitchFamily="34" charset="-128"/>
                <a:cs typeface="Tahoma" pitchFamily="34" charset="0"/>
              </a:rPr>
              <a:t>Adapt</a:t>
            </a:r>
            <a:r>
              <a:rPr lang="en-US" sz="1000" dirty="0">
                <a:solidFill>
                  <a:srgbClr val="000000"/>
                </a:solidFill>
                <a:ea typeface="ＭＳ Ｐゴシック" pitchFamily="34" charset="-128"/>
                <a:cs typeface="Tahoma" pitchFamily="34" charset="0"/>
              </a:rPr>
              <a:t> </a:t>
            </a:r>
            <a:r>
              <a:rPr lang="en-US" sz="1000" b="1" dirty="0">
                <a:solidFill>
                  <a:srgbClr val="000000"/>
                </a:solidFill>
                <a:ea typeface="ＭＳ Ｐゴシック" pitchFamily="34" charset="-128"/>
                <a:cs typeface="Tahoma" pitchFamily="34" charset="0"/>
              </a:rPr>
              <a:t>reporting</a:t>
            </a:r>
            <a:r>
              <a:rPr lang="en-US" sz="1000" dirty="0">
                <a:solidFill>
                  <a:srgbClr val="000000"/>
                </a:solidFill>
                <a:ea typeface="ＭＳ Ｐゴシック" pitchFamily="34" charset="-128"/>
                <a:cs typeface="Tahoma" pitchFamily="34" charset="0"/>
              </a:rPr>
              <a:t> </a:t>
            </a:r>
            <a:r>
              <a:rPr lang="en-US" sz="1000" b="1" dirty="0">
                <a:solidFill>
                  <a:srgbClr val="000000"/>
                </a:solidFill>
                <a:ea typeface="ＭＳ Ｐゴシック" pitchFamily="34" charset="-128"/>
                <a:cs typeface="Tahoma" pitchFamily="34" charset="0"/>
              </a:rPr>
              <a:t>generation</a:t>
            </a:r>
            <a:r>
              <a:rPr lang="en-US" sz="1000" dirty="0">
                <a:solidFill>
                  <a:srgbClr val="000000"/>
                </a:solidFill>
                <a:ea typeface="ＭＳ Ｐゴシック" pitchFamily="34" charset="-128"/>
                <a:cs typeface="Tahoma" pitchFamily="34" charset="0"/>
              </a:rPr>
              <a:t> </a:t>
            </a:r>
            <a:r>
              <a:rPr lang="en-US" sz="1000" b="1" dirty="0">
                <a:solidFill>
                  <a:srgbClr val="000000"/>
                </a:solidFill>
                <a:ea typeface="ＭＳ Ｐゴシック" pitchFamily="34" charset="-128"/>
                <a:cs typeface="Tahoma" pitchFamily="34" charset="0"/>
              </a:rPr>
              <a:t>documentation</a:t>
            </a:r>
            <a:r>
              <a:rPr lang="en-US" sz="1000" dirty="0">
                <a:solidFill>
                  <a:srgbClr val="000000"/>
                </a:solidFill>
                <a:ea typeface="ＭＳ Ｐゴシック" pitchFamily="34" charset="-128"/>
                <a:cs typeface="Tahoma" pitchFamily="34" charset="0"/>
              </a:rPr>
              <a:t> to include required reports at a corporate </a:t>
            </a:r>
            <a:r>
              <a:rPr lang="en-US" sz="1000" dirty="0" smtClean="0">
                <a:solidFill>
                  <a:srgbClr val="000000"/>
                </a:solidFill>
                <a:ea typeface="ＭＳ Ｐゴシック" pitchFamily="34" charset="-128"/>
                <a:cs typeface="Tahoma" pitchFamily="34" charset="0"/>
              </a:rPr>
              <a:t>level (incl. corporate RFF concepts)</a:t>
            </a:r>
          </a:p>
          <a:p>
            <a:pPr marL="177800" lvl="2" indent="-177800">
              <a:buClr>
                <a:srgbClr val="808080"/>
              </a:buClr>
              <a:buFont typeface="Webdings" panose="05030102010509060703" pitchFamily="18" charset="2"/>
              <a:buChar char="4"/>
              <a:defRPr/>
            </a:pPr>
            <a:r>
              <a:rPr lang="en-US" sz="1000" kern="0" dirty="0">
                <a:solidFill>
                  <a:srgbClr val="000000"/>
                </a:solidFill>
              </a:rPr>
              <a:t>Detailed analysis of possible sources and </a:t>
            </a:r>
            <a:r>
              <a:rPr lang="en-US" sz="1000" b="1" kern="0" dirty="0">
                <a:solidFill>
                  <a:srgbClr val="000000"/>
                </a:solidFill>
                <a:ea typeface="ＭＳ Ｐゴシック" pitchFamily="34" charset="-128"/>
                <a:cs typeface="Tahoma" pitchFamily="34" charset="0"/>
              </a:rPr>
              <a:t>p</a:t>
            </a:r>
            <a:r>
              <a:rPr lang="en-US" sz="1000" b="1" kern="0" dirty="0" smtClean="0">
                <a:solidFill>
                  <a:srgbClr val="000000"/>
                </a:solidFill>
                <a:ea typeface="ＭＳ Ｐゴシック" pitchFamily="34" charset="-128"/>
                <a:cs typeface="Tahoma" pitchFamily="34" charset="0"/>
              </a:rPr>
              <a:t>roduction of Corporate gaps</a:t>
            </a:r>
            <a:r>
              <a:rPr lang="en-US" sz="1000" kern="0" dirty="0" smtClean="0">
                <a:solidFill>
                  <a:srgbClr val="000000"/>
                </a:solidFill>
                <a:ea typeface="ＭＳ Ｐゴシック" pitchFamily="34" charset="-128"/>
                <a:cs typeface="Tahoma" pitchFamily="34" charset="0"/>
              </a:rPr>
              <a:t> (per work stream)</a:t>
            </a:r>
            <a:endParaRPr lang="en-US" sz="1000" kern="0" dirty="0">
              <a:solidFill>
                <a:srgbClr val="000000"/>
              </a:solidFill>
            </a:endParaRPr>
          </a:p>
        </p:txBody>
      </p:sp>
      <p:sp>
        <p:nvSpPr>
          <p:cNvPr id="69" name="AutoShape 6"/>
          <p:cNvSpPr>
            <a:spLocks noChangeArrowheads="1"/>
          </p:cNvSpPr>
          <p:nvPr/>
        </p:nvSpPr>
        <p:spPr bwMode="auto">
          <a:xfrm>
            <a:off x="251520" y="5204468"/>
            <a:ext cx="1152000" cy="468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Dictionary</a:t>
            </a:r>
          </a:p>
        </p:txBody>
      </p:sp>
      <p:sp>
        <p:nvSpPr>
          <p:cNvPr id="70" name="Rectangle 69"/>
          <p:cNvSpPr>
            <a:spLocks noChangeArrowheads="1"/>
          </p:cNvSpPr>
          <p:nvPr/>
        </p:nvSpPr>
        <p:spPr bwMode="auto">
          <a:xfrm>
            <a:off x="1643664" y="5129980"/>
            <a:ext cx="7248816" cy="521726"/>
          </a:xfrm>
          <a:prstGeom prst="rect">
            <a:avLst/>
          </a:prstGeom>
          <a:noFill/>
          <a:ln w="25400" cap="flat" cmpd="sng" algn="ctr">
            <a:noFill/>
            <a:prstDash val="solid"/>
            <a:headEnd/>
            <a:tailEnd/>
          </a:ln>
          <a:effectLst/>
        </p:spPr>
        <p:txBody>
          <a:bodyPr lIns="35994" tIns="71985" rIns="35994" bIns="71985" anchor="t"/>
          <a:lstStyle/>
          <a:p>
            <a:pPr marL="177800" lvl="1" indent="-177800">
              <a:buClr>
                <a:srgbClr val="808080"/>
              </a:buClr>
              <a:buFont typeface="Webdings" panose="05030102010509060703" pitchFamily="18" charset="2"/>
              <a:buChar char="4"/>
              <a:defRPr/>
            </a:pPr>
            <a:r>
              <a:rPr lang="en-US" sz="1000" b="1" dirty="0">
                <a:solidFill>
                  <a:srgbClr val="000000"/>
                </a:solidFill>
                <a:ea typeface="ＭＳ Ｐゴシック"/>
                <a:cs typeface="ＭＳ Ｐゴシック"/>
              </a:rPr>
              <a:t>Adapt </a:t>
            </a:r>
            <a:r>
              <a:rPr lang="en-US" sz="1000" b="1" dirty="0" smtClean="0">
                <a:solidFill>
                  <a:srgbClr val="000000"/>
                </a:solidFill>
                <a:ea typeface="ＭＳ Ｐゴシック"/>
                <a:cs typeface="ＭＳ Ｐゴシック"/>
              </a:rPr>
              <a:t>local dictionary </a:t>
            </a:r>
            <a:r>
              <a:rPr lang="en-US" sz="1000" dirty="0" smtClean="0">
                <a:solidFill>
                  <a:srgbClr val="000000"/>
                </a:solidFill>
                <a:ea typeface="ＭＳ Ｐゴシック"/>
                <a:cs typeface="ＭＳ Ｐゴシック"/>
              </a:rPr>
              <a:t>to </a:t>
            </a:r>
            <a:r>
              <a:rPr lang="en-US" sz="1000" b="1" dirty="0">
                <a:solidFill>
                  <a:srgbClr val="000000"/>
                </a:solidFill>
                <a:ea typeface="ＭＳ Ｐゴシック"/>
                <a:cs typeface="ＭＳ Ｐゴシック"/>
              </a:rPr>
              <a:t>align </a:t>
            </a:r>
            <a:r>
              <a:rPr lang="en-US" sz="1000" b="1" dirty="0" smtClean="0">
                <a:solidFill>
                  <a:srgbClr val="000000"/>
                </a:solidFill>
                <a:ea typeface="ＭＳ Ｐゴシック"/>
                <a:cs typeface="ＭＳ Ｐゴシック"/>
              </a:rPr>
              <a:t>it </a:t>
            </a:r>
            <a:r>
              <a:rPr lang="en-US" sz="1000" dirty="0" smtClean="0">
                <a:solidFill>
                  <a:srgbClr val="000000"/>
                </a:solidFill>
                <a:ea typeface="ＭＳ Ｐゴシック"/>
                <a:cs typeface="ＭＳ Ｐゴシック"/>
              </a:rPr>
              <a:t>to </a:t>
            </a:r>
            <a:r>
              <a:rPr lang="en-US" sz="1000" b="1" dirty="0" smtClean="0">
                <a:solidFill>
                  <a:srgbClr val="000000"/>
                </a:solidFill>
                <a:ea typeface="ＭＳ Ｐゴシック"/>
                <a:cs typeface="ＭＳ Ｐゴシック"/>
              </a:rPr>
              <a:t>Corporate</a:t>
            </a:r>
            <a:r>
              <a:rPr lang="en-US" sz="1000" dirty="0" smtClean="0">
                <a:solidFill>
                  <a:srgbClr val="000000"/>
                </a:solidFill>
                <a:ea typeface="ＭＳ Ｐゴシック"/>
                <a:cs typeface="ＭＳ Ｐゴシック"/>
              </a:rPr>
              <a:t> </a:t>
            </a:r>
            <a:r>
              <a:rPr lang="en-US" sz="1000" b="1" dirty="0">
                <a:solidFill>
                  <a:srgbClr val="000000"/>
                </a:solidFill>
                <a:ea typeface="ＭＳ Ｐゴシック"/>
                <a:cs typeface="ＭＳ Ｐゴシック"/>
              </a:rPr>
              <a:t>Data Dictionary </a:t>
            </a:r>
            <a:r>
              <a:rPr lang="en-US" sz="1000" b="1" dirty="0" smtClean="0">
                <a:solidFill>
                  <a:srgbClr val="000000"/>
                </a:solidFill>
                <a:ea typeface="ＭＳ Ｐゴシック"/>
                <a:cs typeface="ＭＳ Ｐゴシック"/>
              </a:rPr>
              <a:t>and complete </a:t>
            </a:r>
            <a:r>
              <a:rPr lang="en-US" sz="1000" dirty="0" smtClean="0">
                <a:solidFill>
                  <a:srgbClr val="000000"/>
                </a:solidFill>
                <a:ea typeface="ＭＳ Ｐゴシック"/>
                <a:cs typeface="ＭＳ Ｐゴシック"/>
              </a:rPr>
              <a:t>with </a:t>
            </a:r>
            <a:r>
              <a:rPr lang="en-US" sz="1000" b="1" dirty="0">
                <a:solidFill>
                  <a:srgbClr val="000000"/>
                </a:solidFill>
                <a:ea typeface="ＭＳ Ｐゴシック"/>
                <a:cs typeface="ＭＳ Ｐゴシック"/>
              </a:rPr>
              <a:t>attributes</a:t>
            </a:r>
            <a:r>
              <a:rPr lang="en-US" sz="1000" dirty="0">
                <a:solidFill>
                  <a:srgbClr val="000000"/>
                </a:solidFill>
                <a:ea typeface="ＭＳ Ｐゴシック"/>
                <a:cs typeface="ＭＳ Ｐゴシック"/>
              </a:rPr>
              <a:t> of the </a:t>
            </a:r>
            <a:r>
              <a:rPr lang="en-US" sz="1000" b="1" dirty="0">
                <a:solidFill>
                  <a:srgbClr val="000000"/>
                </a:solidFill>
                <a:ea typeface="ＭＳ Ｐゴシック"/>
                <a:cs typeface="ＭＳ Ｐゴシック"/>
              </a:rPr>
              <a:t>Corporate </a:t>
            </a:r>
            <a:r>
              <a:rPr lang="en-US" sz="1000" b="1" dirty="0" smtClean="0">
                <a:solidFill>
                  <a:srgbClr val="000000"/>
                </a:solidFill>
                <a:ea typeface="ＭＳ Ｐゴシック"/>
                <a:cs typeface="ＭＳ Ｐゴシック"/>
              </a:rPr>
              <a:t>RRF</a:t>
            </a:r>
            <a:endParaRPr lang="en-US" sz="1000" b="1" dirty="0">
              <a:solidFill>
                <a:srgbClr val="000000"/>
              </a:solidFill>
              <a:ea typeface="ＭＳ Ｐゴシック"/>
              <a:cs typeface="ＭＳ Ｐゴシック"/>
            </a:endParaRPr>
          </a:p>
          <a:p>
            <a:pPr marL="177800" lvl="2" indent="-177800">
              <a:buClr>
                <a:srgbClr val="808080"/>
              </a:buClr>
              <a:buFont typeface="Webdings" panose="05030102010509060703" pitchFamily="18" charset="2"/>
              <a:buChar char="4"/>
              <a:defRPr/>
            </a:pPr>
            <a:r>
              <a:rPr lang="en-US" sz="1000" b="1" kern="0" dirty="0">
                <a:solidFill>
                  <a:srgbClr val="000000"/>
                </a:solidFill>
              </a:rPr>
              <a:t>Create Data Dictionary with all attributes of the Corporate RRF and define a strategy to deploy the Dictionary</a:t>
            </a:r>
          </a:p>
          <a:p>
            <a:pPr marL="177800" lvl="2" indent="-177800">
              <a:buClr>
                <a:srgbClr val="808080"/>
              </a:buClr>
              <a:buFont typeface="Webdings" panose="05030102010509060703" pitchFamily="18" charset="2"/>
              <a:buChar char="4"/>
              <a:defRPr/>
            </a:pPr>
            <a:r>
              <a:rPr lang="en-US" sz="1000" dirty="0">
                <a:ea typeface="ＭＳ Ｐゴシック"/>
                <a:cs typeface="ＭＳ Ｐゴシック"/>
              </a:rPr>
              <a:t>Prepare the </a:t>
            </a:r>
            <a:r>
              <a:rPr lang="en-US" sz="1000" b="1" dirty="0">
                <a:ea typeface="ＭＳ Ｐゴシック"/>
                <a:cs typeface="ＭＳ Ｐゴシック"/>
              </a:rPr>
              <a:t>deployment of the Dictionary tool.</a:t>
            </a:r>
            <a:endParaRPr lang="en-US" sz="1000" b="1" kern="0" dirty="0">
              <a:solidFill>
                <a:srgbClr val="000000"/>
              </a:solidFill>
            </a:endParaRPr>
          </a:p>
        </p:txBody>
      </p:sp>
      <p:sp>
        <p:nvSpPr>
          <p:cNvPr id="72" name="AutoShape 6"/>
          <p:cNvSpPr>
            <a:spLocks noChangeArrowheads="1"/>
          </p:cNvSpPr>
          <p:nvPr/>
        </p:nvSpPr>
        <p:spPr bwMode="auto">
          <a:xfrm>
            <a:off x="251520" y="5774325"/>
            <a:ext cx="1152000" cy="33832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a:t>
            </a:r>
            <a:r>
              <a:rPr lang="en-US" altLang="es-ES" sz="1400" b="1" dirty="0" smtClean="0">
                <a:solidFill>
                  <a:srgbClr val="000000"/>
                </a:solidFill>
              </a:rPr>
              <a:t>Qual</a:t>
            </a:r>
            <a:r>
              <a:rPr lang="en-US" altLang="es-ES" sz="1400" b="1" dirty="0">
                <a:solidFill>
                  <a:srgbClr val="000000"/>
                </a:solidFill>
              </a:rPr>
              <a:t>.</a:t>
            </a:r>
          </a:p>
        </p:txBody>
      </p:sp>
      <p:sp>
        <p:nvSpPr>
          <p:cNvPr id="73" name="Rectangle 72"/>
          <p:cNvSpPr>
            <a:spLocks noChangeArrowheads="1"/>
          </p:cNvSpPr>
          <p:nvPr/>
        </p:nvSpPr>
        <p:spPr bwMode="auto">
          <a:xfrm>
            <a:off x="1643664" y="5733256"/>
            <a:ext cx="7248816" cy="280152"/>
          </a:xfrm>
          <a:prstGeom prst="rect">
            <a:avLst/>
          </a:prstGeom>
          <a:noFill/>
          <a:ln w="25400" cap="flat" cmpd="sng" algn="ctr">
            <a:noFill/>
            <a:prstDash val="solid"/>
            <a:headEnd/>
            <a:tailEnd/>
          </a:ln>
          <a:effectLst/>
        </p:spPr>
        <p:txBody>
          <a:bodyPr lIns="35994" tIns="71985" rIns="35994" bIns="71985" anchor="t"/>
          <a:lstStyle/>
          <a:p>
            <a:pPr marL="177800" lvl="1" indent="-177800">
              <a:buClr>
                <a:srgbClr val="808080"/>
              </a:buClr>
              <a:buFont typeface="Webdings" panose="05030102010509060703" pitchFamily="18" charset="2"/>
              <a:buChar char="4"/>
              <a:defRPr/>
            </a:pPr>
            <a:r>
              <a:rPr lang="en-US" sz="1000" dirty="0">
                <a:solidFill>
                  <a:srgbClr val="000000"/>
                </a:solidFill>
                <a:ea typeface="ＭＳ Ｐゴシック"/>
                <a:cs typeface="ＭＳ Ｐゴシック"/>
              </a:rPr>
              <a:t>Perform a </a:t>
            </a:r>
            <a:r>
              <a:rPr lang="en-US" sz="1000" b="1" dirty="0">
                <a:solidFill>
                  <a:srgbClr val="000000"/>
                </a:solidFill>
                <a:ea typeface="ＭＳ Ｐゴシック"/>
                <a:cs typeface="ＭＳ Ｐゴシック"/>
              </a:rPr>
              <a:t>complete</a:t>
            </a:r>
            <a:r>
              <a:rPr lang="en-US" sz="1000" dirty="0">
                <a:solidFill>
                  <a:srgbClr val="000000"/>
                </a:solidFill>
                <a:ea typeface="ＭＳ Ｐゴシック"/>
                <a:cs typeface="ＭＳ Ｐゴシック"/>
              </a:rPr>
              <a:t> </a:t>
            </a:r>
            <a:r>
              <a:rPr lang="en-US" sz="1000" b="1" dirty="0">
                <a:solidFill>
                  <a:srgbClr val="000000"/>
                </a:solidFill>
                <a:ea typeface="ＭＳ Ｐゴシック"/>
                <a:cs typeface="ＭＳ Ｐゴシック"/>
              </a:rPr>
              <a:t>quality diagnosis </a:t>
            </a:r>
            <a:r>
              <a:rPr lang="en-US" sz="1000" dirty="0">
                <a:solidFill>
                  <a:srgbClr val="000000"/>
                </a:solidFill>
                <a:ea typeface="ＭＳ Ｐゴシック"/>
                <a:cs typeface="ＭＳ Ｐゴシック"/>
              </a:rPr>
              <a:t>following the </a:t>
            </a:r>
            <a:r>
              <a:rPr lang="en-US" sz="1000" b="1" dirty="0">
                <a:solidFill>
                  <a:srgbClr val="000000"/>
                </a:solidFill>
                <a:ea typeface="ＭＳ Ｐゴシック"/>
                <a:cs typeface="ＭＳ Ｐゴシック"/>
              </a:rPr>
              <a:t>methodology </a:t>
            </a:r>
            <a:r>
              <a:rPr lang="en-US" sz="1000" dirty="0">
                <a:solidFill>
                  <a:srgbClr val="000000"/>
                </a:solidFill>
                <a:ea typeface="ＭＳ Ｐゴシック"/>
                <a:cs typeface="ＭＳ Ｐゴシック"/>
              </a:rPr>
              <a:t>defined at a </a:t>
            </a:r>
            <a:r>
              <a:rPr lang="en-US" sz="1000" b="1" dirty="0">
                <a:solidFill>
                  <a:srgbClr val="000000"/>
                </a:solidFill>
                <a:ea typeface="ＭＳ Ｐゴシック"/>
                <a:cs typeface="ＭＳ Ｐゴシック"/>
              </a:rPr>
              <a:t>corporate level  </a:t>
            </a:r>
            <a:r>
              <a:rPr lang="en-US" sz="1000" dirty="0">
                <a:solidFill>
                  <a:srgbClr val="000000"/>
                </a:solidFill>
                <a:ea typeface="ＭＳ Ｐゴシック"/>
                <a:cs typeface="ＭＳ Ｐゴシック"/>
              </a:rPr>
              <a:t>(clusters) and define and execute DQ plan based on that diagnosis</a:t>
            </a:r>
          </a:p>
        </p:txBody>
      </p:sp>
      <p:sp>
        <p:nvSpPr>
          <p:cNvPr id="16" name="Isosceles Triangle 15"/>
          <p:cNvSpPr/>
          <p:nvPr/>
        </p:nvSpPr>
        <p:spPr bwMode="auto">
          <a:xfrm rot="5400000">
            <a:off x="1275624" y="1329859"/>
            <a:ext cx="64008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3" name="Isosceles Triangle 22"/>
          <p:cNvSpPr/>
          <p:nvPr/>
        </p:nvSpPr>
        <p:spPr bwMode="auto">
          <a:xfrm rot="5400000">
            <a:off x="1361664" y="5390468"/>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4" name="Isosceles Triangle 23"/>
          <p:cNvSpPr/>
          <p:nvPr/>
        </p:nvSpPr>
        <p:spPr bwMode="auto">
          <a:xfrm rot="5400000">
            <a:off x="1412784" y="5895489"/>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38" name="AutoShape 6"/>
          <p:cNvSpPr>
            <a:spLocks noChangeArrowheads="1"/>
          </p:cNvSpPr>
          <p:nvPr/>
        </p:nvSpPr>
        <p:spPr bwMode="auto">
          <a:xfrm>
            <a:off x="251520" y="1867035"/>
            <a:ext cx="1152000" cy="449972"/>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RFF (all Risks)</a:t>
            </a:r>
            <a:endParaRPr lang="en-US" altLang="es-ES" sz="1400" b="1" dirty="0">
              <a:solidFill>
                <a:srgbClr val="000000"/>
              </a:solidFill>
            </a:endParaRPr>
          </a:p>
        </p:txBody>
      </p:sp>
      <p:sp>
        <p:nvSpPr>
          <p:cNvPr id="39" name="Rectangle 38"/>
          <p:cNvSpPr>
            <a:spLocks noChangeArrowheads="1"/>
          </p:cNvSpPr>
          <p:nvPr/>
        </p:nvSpPr>
        <p:spPr bwMode="auto">
          <a:xfrm>
            <a:off x="1641927" y="1814199"/>
            <a:ext cx="7250553" cy="678697"/>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smtClean="0">
                <a:solidFill>
                  <a:srgbClr val="000000"/>
                </a:solidFill>
              </a:rPr>
              <a:t>Determine use of </a:t>
            </a:r>
            <a:r>
              <a:rPr lang="en-US" sz="1000" b="1" kern="0" dirty="0" err="1" smtClean="0">
                <a:solidFill>
                  <a:srgbClr val="000000"/>
                </a:solidFill>
              </a:rPr>
              <a:t>Tutela</a:t>
            </a:r>
            <a:r>
              <a:rPr lang="en-US" sz="1000" kern="0" dirty="0">
                <a:solidFill>
                  <a:srgbClr val="000000"/>
                </a:solidFill>
              </a:rPr>
              <a:t> </a:t>
            </a:r>
            <a:r>
              <a:rPr lang="en-US" sz="1000" kern="0" dirty="0" smtClean="0">
                <a:solidFill>
                  <a:srgbClr val="000000"/>
                </a:solidFill>
              </a:rPr>
              <a:t>as </a:t>
            </a:r>
            <a:r>
              <a:rPr lang="en-US" sz="1000" b="1" kern="0" dirty="0" smtClean="0">
                <a:solidFill>
                  <a:srgbClr val="000000"/>
                </a:solidFill>
              </a:rPr>
              <a:t>unique </a:t>
            </a:r>
            <a:r>
              <a:rPr lang="en-US" sz="1000" b="1" kern="0" dirty="0">
                <a:solidFill>
                  <a:srgbClr val="000000"/>
                </a:solidFill>
              </a:rPr>
              <a:t>information </a:t>
            </a:r>
            <a:r>
              <a:rPr lang="en-US" sz="1000" b="1" kern="0" dirty="0" smtClean="0">
                <a:solidFill>
                  <a:srgbClr val="000000"/>
                </a:solidFill>
              </a:rPr>
              <a:t>repository </a:t>
            </a:r>
            <a:r>
              <a:rPr lang="en-US" sz="1000" kern="0" dirty="0" smtClean="0">
                <a:solidFill>
                  <a:srgbClr val="000000"/>
                </a:solidFill>
              </a:rPr>
              <a:t>for most risks</a:t>
            </a:r>
          </a:p>
          <a:p>
            <a:pPr marL="177800" lvl="2" indent="-177800">
              <a:buClr>
                <a:srgbClr val="808080"/>
              </a:buClr>
              <a:buFont typeface="Webdings" panose="05030102010509060703" pitchFamily="18" charset="2"/>
              <a:buChar char="4"/>
            </a:pPr>
            <a:r>
              <a:rPr lang="en-US" sz="1000" kern="0" dirty="0" smtClean="0">
                <a:solidFill>
                  <a:srgbClr val="000000"/>
                </a:solidFill>
              </a:rPr>
              <a:t>Evaluate potential </a:t>
            </a:r>
            <a:r>
              <a:rPr lang="en-US" sz="1000" b="1" kern="0" dirty="0" smtClean="0">
                <a:solidFill>
                  <a:srgbClr val="000000"/>
                </a:solidFill>
              </a:rPr>
              <a:t>establishment</a:t>
            </a:r>
            <a:r>
              <a:rPr lang="en-US" sz="1000" kern="0" dirty="0" smtClean="0">
                <a:solidFill>
                  <a:srgbClr val="000000"/>
                </a:solidFill>
              </a:rPr>
              <a:t> of </a:t>
            </a:r>
            <a:r>
              <a:rPr lang="en-US" sz="1000" b="1" kern="0" dirty="0" err="1" smtClean="0">
                <a:solidFill>
                  <a:srgbClr val="000000"/>
                </a:solidFill>
              </a:rPr>
              <a:t>Tutela</a:t>
            </a:r>
            <a:r>
              <a:rPr lang="en-US" sz="1000" b="1" kern="0" dirty="0" smtClean="0">
                <a:solidFill>
                  <a:srgbClr val="000000"/>
                </a:solidFill>
              </a:rPr>
              <a:t> / RIS </a:t>
            </a:r>
            <a:r>
              <a:rPr lang="en-US" sz="1000" kern="0" dirty="0" smtClean="0">
                <a:solidFill>
                  <a:srgbClr val="000000"/>
                </a:solidFill>
              </a:rPr>
              <a:t>to calculate, aggregate and report corporate </a:t>
            </a:r>
            <a:r>
              <a:rPr lang="en-US" sz="1000" kern="0" dirty="0">
                <a:solidFill>
                  <a:srgbClr val="000000"/>
                </a:solidFill>
              </a:rPr>
              <a:t>metrics </a:t>
            </a:r>
            <a:r>
              <a:rPr lang="en-US" sz="1000" kern="0" dirty="0" smtClean="0">
                <a:solidFill>
                  <a:srgbClr val="000000"/>
                </a:solidFill>
              </a:rPr>
              <a:t>to the corporate GS, and define enhancements, if necessary</a:t>
            </a:r>
          </a:p>
        </p:txBody>
      </p:sp>
      <p:sp>
        <p:nvSpPr>
          <p:cNvPr id="40" name="Isosceles Triangle 39"/>
          <p:cNvSpPr/>
          <p:nvPr/>
        </p:nvSpPr>
        <p:spPr bwMode="auto">
          <a:xfrm rot="5400000">
            <a:off x="1372095" y="2047176"/>
            <a:ext cx="445400" cy="94262"/>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4" name="AutoShape 6"/>
          <p:cNvSpPr>
            <a:spLocks noChangeArrowheads="1"/>
          </p:cNvSpPr>
          <p:nvPr/>
        </p:nvSpPr>
        <p:spPr bwMode="auto">
          <a:xfrm>
            <a:off x="251520" y="2442646"/>
            <a:ext cx="1152000" cy="33832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Credit Risk</a:t>
            </a:r>
          </a:p>
        </p:txBody>
      </p:sp>
      <p:sp>
        <p:nvSpPr>
          <p:cNvPr id="45" name="Rectangle 44"/>
          <p:cNvSpPr>
            <a:spLocks noChangeArrowheads="1"/>
          </p:cNvSpPr>
          <p:nvPr/>
        </p:nvSpPr>
        <p:spPr bwMode="auto">
          <a:xfrm>
            <a:off x="1641927" y="2309725"/>
            <a:ext cx="7250553" cy="543211"/>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smtClean="0">
                <a:solidFill>
                  <a:srgbClr val="000000"/>
                </a:solidFill>
              </a:rPr>
              <a:t>Include all </a:t>
            </a:r>
            <a:r>
              <a:rPr lang="en-US" sz="1000" kern="0" dirty="0">
                <a:solidFill>
                  <a:srgbClr val="000000"/>
                </a:solidFill>
              </a:rPr>
              <a:t>required fields into </a:t>
            </a:r>
            <a:r>
              <a:rPr lang="en-US" sz="1000" b="1" kern="0" dirty="0" err="1">
                <a:solidFill>
                  <a:srgbClr val="000000"/>
                </a:solidFill>
              </a:rPr>
              <a:t>Tutela</a:t>
            </a:r>
            <a:r>
              <a:rPr lang="en-US" sz="1000" kern="0" dirty="0">
                <a:solidFill>
                  <a:srgbClr val="000000"/>
                </a:solidFill>
              </a:rPr>
              <a:t> to become the </a:t>
            </a:r>
            <a:r>
              <a:rPr lang="en-US" sz="1000" b="1" kern="0" dirty="0">
                <a:solidFill>
                  <a:srgbClr val="000000"/>
                </a:solidFill>
              </a:rPr>
              <a:t>unique</a:t>
            </a:r>
            <a:r>
              <a:rPr lang="en-US" sz="1000" kern="0" dirty="0">
                <a:solidFill>
                  <a:srgbClr val="000000"/>
                </a:solidFill>
              </a:rPr>
              <a:t> </a:t>
            </a:r>
            <a:r>
              <a:rPr lang="en-US" sz="1000" b="1" kern="0" dirty="0">
                <a:solidFill>
                  <a:srgbClr val="000000"/>
                </a:solidFill>
              </a:rPr>
              <a:t>information repository </a:t>
            </a:r>
            <a:r>
              <a:rPr lang="en-US" sz="1000" kern="0" dirty="0" smtClean="0">
                <a:solidFill>
                  <a:srgbClr val="000000"/>
                </a:solidFill>
              </a:rPr>
              <a:t>for</a:t>
            </a:r>
            <a:r>
              <a:rPr lang="en-US" sz="1000" b="1" kern="0" dirty="0" smtClean="0">
                <a:solidFill>
                  <a:srgbClr val="000000"/>
                </a:solidFill>
              </a:rPr>
              <a:t> Credit Risk</a:t>
            </a:r>
            <a:endParaRPr lang="en-US" sz="1000" b="1" kern="0" dirty="0">
              <a:solidFill>
                <a:srgbClr val="000000"/>
              </a:solidFill>
            </a:endParaRPr>
          </a:p>
          <a:p>
            <a:pPr marL="177800" lvl="2" indent="-177800">
              <a:buClr>
                <a:srgbClr val="808080"/>
              </a:buClr>
              <a:buFont typeface="Webdings" panose="05030102010509060703" pitchFamily="18" charset="2"/>
              <a:buChar char="4"/>
            </a:pPr>
            <a:r>
              <a:rPr lang="en-US" sz="1000" kern="0" dirty="0">
                <a:solidFill>
                  <a:srgbClr val="000000"/>
                </a:solidFill>
              </a:rPr>
              <a:t>Define and implement </a:t>
            </a:r>
            <a:r>
              <a:rPr lang="en-US" sz="1000" b="1" kern="0" dirty="0" err="1">
                <a:solidFill>
                  <a:srgbClr val="000000"/>
                </a:solidFill>
              </a:rPr>
              <a:t>Tutela</a:t>
            </a:r>
            <a:r>
              <a:rPr lang="en-US" sz="1000" b="1" kern="0" dirty="0">
                <a:solidFill>
                  <a:srgbClr val="000000"/>
                </a:solidFill>
              </a:rPr>
              <a:t> provisioning </a:t>
            </a:r>
            <a:r>
              <a:rPr lang="en-US" sz="1000" kern="0" dirty="0">
                <a:solidFill>
                  <a:srgbClr val="000000"/>
                </a:solidFill>
              </a:rPr>
              <a:t>strategy to include </a:t>
            </a:r>
            <a:r>
              <a:rPr lang="en-US" sz="1000" kern="0" dirty="0" smtClean="0">
                <a:solidFill>
                  <a:srgbClr val="000000"/>
                </a:solidFill>
              </a:rPr>
              <a:t>all RFF </a:t>
            </a:r>
            <a:r>
              <a:rPr lang="en-US" sz="1000" kern="0" dirty="0">
                <a:solidFill>
                  <a:srgbClr val="000000"/>
                </a:solidFill>
              </a:rPr>
              <a:t>corporate </a:t>
            </a:r>
            <a:r>
              <a:rPr lang="en-US" sz="1000" kern="0" dirty="0" smtClean="0">
                <a:solidFill>
                  <a:srgbClr val="000000"/>
                </a:solidFill>
              </a:rPr>
              <a:t>metrics</a:t>
            </a:r>
          </a:p>
          <a:p>
            <a:pPr marL="177800" lvl="2" indent="-177800">
              <a:buClr>
                <a:srgbClr val="808080"/>
              </a:buClr>
              <a:buFont typeface="Webdings" panose="05030102010509060703" pitchFamily="18" charset="2"/>
              <a:buChar char="4"/>
            </a:pPr>
            <a:r>
              <a:rPr lang="en-US" sz="1000" b="1" dirty="0" smtClean="0">
                <a:solidFill>
                  <a:srgbClr val="000000"/>
                </a:solidFill>
                <a:ea typeface="ＭＳ Ｐゴシック"/>
                <a:cs typeface="ＭＳ Ｐゴシック"/>
              </a:rPr>
              <a:t>Development</a:t>
            </a:r>
            <a:r>
              <a:rPr lang="en-US" sz="1000" dirty="0" smtClean="0">
                <a:solidFill>
                  <a:srgbClr val="000000"/>
                </a:solidFill>
                <a:ea typeface="ＭＳ Ｐゴシック"/>
                <a:cs typeface="ＭＳ Ｐゴシック"/>
              </a:rPr>
              <a:t> </a:t>
            </a:r>
            <a:r>
              <a:rPr lang="en-US" sz="1000" dirty="0">
                <a:solidFill>
                  <a:srgbClr val="000000"/>
                </a:solidFill>
                <a:ea typeface="ＭＳ Ｐゴシック"/>
                <a:cs typeface="ＭＳ Ｐゴシック"/>
              </a:rPr>
              <a:t>and </a:t>
            </a:r>
            <a:r>
              <a:rPr lang="en-US" sz="1000" b="1" dirty="0">
                <a:solidFill>
                  <a:srgbClr val="000000"/>
                </a:solidFill>
                <a:ea typeface="ＭＳ Ｐゴシック"/>
                <a:cs typeface="ＭＳ Ｐゴシック"/>
              </a:rPr>
              <a:t>implementation</a:t>
            </a:r>
            <a:r>
              <a:rPr lang="en-US" sz="1000" dirty="0">
                <a:solidFill>
                  <a:srgbClr val="000000"/>
                </a:solidFill>
                <a:ea typeface="ＭＳ Ｐゴシック"/>
                <a:cs typeface="ＭＳ Ｐゴシック"/>
              </a:rPr>
              <a:t> of </a:t>
            </a:r>
            <a:r>
              <a:rPr lang="en-US" sz="1000" b="1" dirty="0" err="1">
                <a:solidFill>
                  <a:srgbClr val="000000"/>
                </a:solidFill>
                <a:ea typeface="ＭＳ Ｐゴシック"/>
                <a:cs typeface="ＭＳ Ｐゴシック"/>
              </a:rPr>
              <a:t>Solvencia</a:t>
            </a:r>
            <a:r>
              <a:rPr lang="en-US" sz="1000" b="1" dirty="0">
                <a:solidFill>
                  <a:srgbClr val="000000"/>
                </a:solidFill>
                <a:ea typeface="ＭＳ Ｐゴシック"/>
                <a:cs typeface="ＭＳ Ｐゴシック"/>
              </a:rPr>
              <a:t> DWH </a:t>
            </a:r>
            <a:r>
              <a:rPr lang="en-US" sz="1000" dirty="0">
                <a:solidFill>
                  <a:srgbClr val="000000"/>
                </a:solidFill>
                <a:ea typeface="ＭＳ Ｐゴシック"/>
                <a:cs typeface="ＭＳ Ｐゴシック"/>
              </a:rPr>
              <a:t>to </a:t>
            </a:r>
            <a:r>
              <a:rPr lang="en-US" sz="1000" dirty="0" smtClean="0">
                <a:solidFill>
                  <a:srgbClr val="000000"/>
                </a:solidFill>
                <a:ea typeface="ＭＳ Ｐゴシック"/>
                <a:cs typeface="ＭＳ Ｐゴシック"/>
              </a:rPr>
              <a:t>improve </a:t>
            </a:r>
            <a:r>
              <a:rPr lang="en-US" sz="1000" b="1" dirty="0" err="1" smtClean="0">
                <a:solidFill>
                  <a:srgbClr val="000000"/>
                </a:solidFill>
                <a:ea typeface="ＭＳ Ｐゴシック"/>
                <a:cs typeface="ＭＳ Ｐゴシック"/>
              </a:rPr>
              <a:t>Tutela’s</a:t>
            </a:r>
            <a:r>
              <a:rPr lang="en-US" sz="1000" b="1" dirty="0" smtClean="0">
                <a:solidFill>
                  <a:srgbClr val="000000"/>
                </a:solidFill>
                <a:ea typeface="ＭＳ Ｐゴシック"/>
                <a:cs typeface="ＭＳ Ｐゴシック"/>
              </a:rPr>
              <a:t> </a:t>
            </a:r>
            <a:r>
              <a:rPr lang="en-US" sz="1000" b="1" dirty="0">
                <a:solidFill>
                  <a:srgbClr val="000000"/>
                </a:solidFill>
                <a:ea typeface="ＭＳ Ｐゴシック"/>
                <a:cs typeface="ＭＳ Ｐゴシック"/>
              </a:rPr>
              <a:t>BI/reporting layer</a:t>
            </a:r>
            <a:r>
              <a:rPr lang="en-US" sz="1000" dirty="0">
                <a:solidFill>
                  <a:srgbClr val="000000"/>
                </a:solidFill>
                <a:ea typeface="ＭＳ Ｐゴシック"/>
                <a:cs typeface="ＭＳ Ｐゴシック"/>
              </a:rPr>
              <a:t> </a:t>
            </a:r>
            <a:r>
              <a:rPr lang="en-US" sz="1000" dirty="0" smtClean="0">
                <a:solidFill>
                  <a:srgbClr val="000000"/>
                </a:solidFill>
              </a:rPr>
              <a:t>(management </a:t>
            </a:r>
            <a:r>
              <a:rPr lang="en-US" sz="1000" dirty="0">
                <a:solidFill>
                  <a:srgbClr val="000000"/>
                </a:solidFill>
              </a:rPr>
              <a:t>reporting only</a:t>
            </a:r>
            <a:r>
              <a:rPr lang="en-US" sz="1000" dirty="0" smtClean="0">
                <a:solidFill>
                  <a:srgbClr val="000000"/>
                </a:solidFill>
              </a:rPr>
              <a:t>)</a:t>
            </a:r>
            <a:endParaRPr lang="en-US" sz="1000" b="1" kern="0" dirty="0">
              <a:solidFill>
                <a:srgbClr val="000000"/>
              </a:solidFill>
            </a:endParaRPr>
          </a:p>
        </p:txBody>
      </p:sp>
      <p:sp>
        <p:nvSpPr>
          <p:cNvPr id="46" name="AutoShape 6"/>
          <p:cNvSpPr>
            <a:spLocks noChangeArrowheads="1"/>
          </p:cNvSpPr>
          <p:nvPr/>
        </p:nvSpPr>
        <p:spPr bwMode="auto">
          <a:xfrm>
            <a:off x="251520" y="2895923"/>
            <a:ext cx="1152000" cy="33832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Market Risk</a:t>
            </a:r>
          </a:p>
        </p:txBody>
      </p:sp>
      <p:sp>
        <p:nvSpPr>
          <p:cNvPr id="47" name="Rectangle 46"/>
          <p:cNvSpPr>
            <a:spLocks noChangeArrowheads="1"/>
          </p:cNvSpPr>
          <p:nvPr/>
        </p:nvSpPr>
        <p:spPr bwMode="auto">
          <a:xfrm>
            <a:off x="1641926" y="2852936"/>
            <a:ext cx="7250553" cy="424302"/>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a:solidFill>
                  <a:srgbClr val="000000"/>
                </a:solidFill>
              </a:rPr>
              <a:t>Initiative to transfer the MR trading function to the NY Branch for risk reporting and systems maintenance</a:t>
            </a:r>
          </a:p>
          <a:p>
            <a:pPr marL="177800" lvl="2" indent="-177800">
              <a:buClr>
                <a:srgbClr val="808080"/>
              </a:buClr>
              <a:buFont typeface="Webdings" panose="05030102010509060703" pitchFamily="18" charset="2"/>
              <a:buChar char="4"/>
            </a:pPr>
            <a:r>
              <a:rPr lang="en-US" sz="1000" kern="0" dirty="0">
                <a:solidFill>
                  <a:srgbClr val="000000"/>
                </a:solidFill>
              </a:rPr>
              <a:t>If so, </a:t>
            </a:r>
            <a:r>
              <a:rPr lang="en-US" sz="1000" b="1" kern="0" dirty="0">
                <a:solidFill>
                  <a:srgbClr val="000000"/>
                </a:solidFill>
              </a:rPr>
              <a:t>potential implementation </a:t>
            </a:r>
            <a:r>
              <a:rPr lang="en-US" sz="1000" kern="0" dirty="0">
                <a:solidFill>
                  <a:srgbClr val="000000"/>
                </a:solidFill>
              </a:rPr>
              <a:t>of </a:t>
            </a:r>
            <a:r>
              <a:rPr lang="en-US" sz="1000" b="1" kern="0" dirty="0">
                <a:solidFill>
                  <a:srgbClr val="000000"/>
                </a:solidFill>
              </a:rPr>
              <a:t>PR books </a:t>
            </a:r>
            <a:r>
              <a:rPr lang="en-US" sz="1000" kern="0" dirty="0">
                <a:solidFill>
                  <a:srgbClr val="000000"/>
                </a:solidFill>
              </a:rPr>
              <a:t>in </a:t>
            </a:r>
            <a:r>
              <a:rPr lang="en-US" sz="1000" b="1" kern="0" dirty="0" smtClean="0">
                <a:solidFill>
                  <a:srgbClr val="000000"/>
                </a:solidFill>
              </a:rPr>
              <a:t>MIS/MR</a:t>
            </a:r>
            <a:r>
              <a:rPr lang="en-US" sz="1000" kern="0" dirty="0" smtClean="0">
                <a:solidFill>
                  <a:srgbClr val="000000"/>
                </a:solidFill>
              </a:rPr>
              <a:t>I </a:t>
            </a:r>
            <a:endParaRPr lang="en-US" sz="1000" kern="0" dirty="0">
              <a:solidFill>
                <a:srgbClr val="000000"/>
              </a:solidFill>
            </a:endParaRPr>
          </a:p>
        </p:txBody>
      </p:sp>
      <p:sp>
        <p:nvSpPr>
          <p:cNvPr id="48" name="AutoShape 6"/>
          <p:cNvSpPr>
            <a:spLocks noChangeArrowheads="1"/>
          </p:cNvSpPr>
          <p:nvPr/>
        </p:nvSpPr>
        <p:spPr bwMode="auto">
          <a:xfrm>
            <a:off x="251520" y="3347722"/>
            <a:ext cx="1152000" cy="33832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Op. </a:t>
            </a:r>
            <a:r>
              <a:rPr lang="en-US" altLang="es-ES" sz="1400" b="1" dirty="0">
                <a:solidFill>
                  <a:srgbClr val="000000"/>
                </a:solidFill>
              </a:rPr>
              <a:t>Risk</a:t>
            </a:r>
          </a:p>
        </p:txBody>
      </p:sp>
      <p:sp>
        <p:nvSpPr>
          <p:cNvPr id="50" name="Rectangle 49"/>
          <p:cNvSpPr>
            <a:spLocks noChangeArrowheads="1"/>
          </p:cNvSpPr>
          <p:nvPr/>
        </p:nvSpPr>
        <p:spPr bwMode="auto">
          <a:xfrm>
            <a:off x="1641926" y="3284984"/>
            <a:ext cx="7250553" cy="42679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a:solidFill>
                  <a:srgbClr val="000000"/>
                </a:solidFill>
              </a:rPr>
              <a:t>Potential </a:t>
            </a:r>
            <a:r>
              <a:rPr lang="en-US" sz="1000" b="1" kern="0" dirty="0" err="1">
                <a:solidFill>
                  <a:srgbClr val="000000"/>
                </a:solidFill>
              </a:rPr>
              <a:t>automatization</a:t>
            </a:r>
            <a:r>
              <a:rPr lang="en-US" sz="1000" b="1" kern="0" dirty="0">
                <a:solidFill>
                  <a:srgbClr val="000000"/>
                </a:solidFill>
              </a:rPr>
              <a:t> of BDE provisioning process</a:t>
            </a:r>
            <a:r>
              <a:rPr lang="en-US" sz="1000" kern="0" dirty="0">
                <a:solidFill>
                  <a:srgbClr val="000000"/>
                </a:solidFill>
              </a:rPr>
              <a:t>, </a:t>
            </a:r>
            <a:r>
              <a:rPr lang="en-US" sz="1000" kern="0" dirty="0" smtClean="0">
                <a:solidFill>
                  <a:srgbClr val="000000"/>
                </a:solidFill>
              </a:rPr>
              <a:t>when possible according </a:t>
            </a:r>
            <a:r>
              <a:rPr lang="en-US" sz="1000" kern="0" dirty="0">
                <a:solidFill>
                  <a:srgbClr val="000000"/>
                </a:solidFill>
              </a:rPr>
              <a:t>to the specificity of the unit</a:t>
            </a:r>
          </a:p>
          <a:p>
            <a:pPr marL="177800" lvl="2" indent="-177800">
              <a:buClr>
                <a:srgbClr val="808080"/>
              </a:buClr>
              <a:buFont typeface="Webdings" panose="05030102010509060703" pitchFamily="18" charset="2"/>
              <a:buChar char="4"/>
            </a:pPr>
            <a:r>
              <a:rPr lang="en-US" sz="1000" kern="0" dirty="0">
                <a:solidFill>
                  <a:srgbClr val="000000"/>
                </a:solidFill>
              </a:rPr>
              <a:t>Potential local exploitation of </a:t>
            </a:r>
            <a:r>
              <a:rPr lang="en-US" sz="1000" b="1" kern="0" dirty="0" err="1" smtClean="0">
                <a:solidFill>
                  <a:srgbClr val="000000"/>
                </a:solidFill>
              </a:rPr>
              <a:t>SanSIRO</a:t>
            </a:r>
            <a:r>
              <a:rPr lang="en-US" sz="1000" kern="0" dirty="0" smtClean="0">
                <a:solidFill>
                  <a:srgbClr val="000000"/>
                </a:solidFill>
              </a:rPr>
              <a:t> </a:t>
            </a:r>
            <a:r>
              <a:rPr lang="en-US" sz="1000" kern="0" dirty="0">
                <a:solidFill>
                  <a:srgbClr val="000000"/>
                </a:solidFill>
              </a:rPr>
              <a:t>to </a:t>
            </a:r>
            <a:r>
              <a:rPr lang="en-US" sz="1000" kern="0" dirty="0" smtClean="0">
                <a:solidFill>
                  <a:srgbClr val="000000"/>
                </a:solidFill>
              </a:rPr>
              <a:t>automatize </a:t>
            </a:r>
            <a:r>
              <a:rPr lang="en-US" sz="1000" kern="0" dirty="0">
                <a:solidFill>
                  <a:srgbClr val="000000"/>
                </a:solidFill>
              </a:rPr>
              <a:t>reporting process </a:t>
            </a:r>
            <a:r>
              <a:rPr lang="en-US" sz="1000" kern="0" dirty="0" smtClean="0">
                <a:solidFill>
                  <a:srgbClr val="000000"/>
                </a:solidFill>
              </a:rPr>
              <a:t>(standard </a:t>
            </a:r>
            <a:r>
              <a:rPr lang="en-US" sz="1000" kern="0" dirty="0">
                <a:solidFill>
                  <a:srgbClr val="000000"/>
                </a:solidFill>
              </a:rPr>
              <a:t>reporting module and </a:t>
            </a:r>
            <a:r>
              <a:rPr lang="en-US" sz="1000" kern="0" dirty="0" smtClean="0">
                <a:solidFill>
                  <a:srgbClr val="000000"/>
                </a:solidFill>
              </a:rPr>
              <a:t>customizing options</a:t>
            </a:r>
            <a:r>
              <a:rPr lang="en-US" sz="1000" kern="0" dirty="0">
                <a:solidFill>
                  <a:srgbClr val="000000"/>
                </a:solidFill>
              </a:rPr>
              <a:t>) and enhance SAN SIRO provisioning to cover all RRF </a:t>
            </a:r>
            <a:r>
              <a:rPr lang="en-US" sz="1000" kern="0" dirty="0" smtClean="0">
                <a:solidFill>
                  <a:srgbClr val="000000"/>
                </a:solidFill>
              </a:rPr>
              <a:t>metrics</a:t>
            </a:r>
            <a:endParaRPr lang="en-US" sz="1000" kern="0" dirty="0">
              <a:solidFill>
                <a:srgbClr val="000000"/>
              </a:solidFill>
            </a:endParaRPr>
          </a:p>
        </p:txBody>
      </p:sp>
      <p:sp>
        <p:nvSpPr>
          <p:cNvPr id="51" name="AutoShape 6"/>
          <p:cNvSpPr>
            <a:spLocks noChangeArrowheads="1"/>
          </p:cNvSpPr>
          <p:nvPr/>
        </p:nvSpPr>
        <p:spPr bwMode="auto">
          <a:xfrm>
            <a:off x="251520" y="3867213"/>
            <a:ext cx="1152000" cy="341991"/>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ALM</a:t>
            </a:r>
          </a:p>
        </p:txBody>
      </p:sp>
      <p:sp>
        <p:nvSpPr>
          <p:cNvPr id="53" name="Rectangle 52"/>
          <p:cNvSpPr>
            <a:spLocks noChangeArrowheads="1"/>
          </p:cNvSpPr>
          <p:nvPr/>
        </p:nvSpPr>
        <p:spPr bwMode="auto">
          <a:xfrm>
            <a:off x="1641926" y="3789040"/>
            <a:ext cx="7250553"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a:solidFill>
                  <a:srgbClr val="000000"/>
                </a:solidFill>
              </a:rPr>
              <a:t>Potential </a:t>
            </a:r>
            <a:r>
              <a:rPr lang="en-US" sz="1000" b="1" kern="0" dirty="0" err="1">
                <a:solidFill>
                  <a:srgbClr val="000000"/>
                </a:solidFill>
              </a:rPr>
              <a:t>automatization</a:t>
            </a:r>
            <a:r>
              <a:rPr lang="en-US" sz="1000" b="1" kern="0" dirty="0">
                <a:solidFill>
                  <a:srgbClr val="000000"/>
                </a:solidFill>
              </a:rPr>
              <a:t> of the provisioning process</a:t>
            </a:r>
            <a:r>
              <a:rPr lang="en-US" sz="1000" kern="0" dirty="0">
                <a:solidFill>
                  <a:srgbClr val="000000"/>
                </a:solidFill>
              </a:rPr>
              <a:t>, </a:t>
            </a:r>
            <a:r>
              <a:rPr lang="en-US" sz="1000" kern="0" dirty="0" smtClean="0">
                <a:solidFill>
                  <a:srgbClr val="000000"/>
                </a:solidFill>
              </a:rPr>
              <a:t>when </a:t>
            </a:r>
            <a:r>
              <a:rPr lang="en-US" sz="1000" kern="0" dirty="0">
                <a:solidFill>
                  <a:srgbClr val="000000"/>
                </a:solidFill>
              </a:rPr>
              <a:t>possible </a:t>
            </a:r>
            <a:r>
              <a:rPr lang="en-US" sz="1000" kern="0" dirty="0" smtClean="0">
                <a:solidFill>
                  <a:srgbClr val="000000"/>
                </a:solidFill>
              </a:rPr>
              <a:t>according </a:t>
            </a:r>
            <a:r>
              <a:rPr lang="en-US" sz="1000" kern="0" dirty="0">
                <a:solidFill>
                  <a:srgbClr val="000000"/>
                </a:solidFill>
              </a:rPr>
              <a:t>to the specificity of the unit </a:t>
            </a:r>
          </a:p>
          <a:p>
            <a:pPr marL="177800" lvl="2" indent="-177800">
              <a:buClr>
                <a:srgbClr val="808080"/>
              </a:buClr>
              <a:buFont typeface="Webdings" panose="05030102010509060703" pitchFamily="18" charset="2"/>
              <a:buChar char="4"/>
            </a:pPr>
            <a:r>
              <a:rPr lang="en-US" sz="1000" kern="0" dirty="0">
                <a:solidFill>
                  <a:srgbClr val="000000"/>
                </a:solidFill>
              </a:rPr>
              <a:t>Potential </a:t>
            </a:r>
            <a:r>
              <a:rPr lang="en-US" sz="1000" b="1" kern="0" dirty="0">
                <a:solidFill>
                  <a:srgbClr val="000000"/>
                </a:solidFill>
              </a:rPr>
              <a:t>implementation</a:t>
            </a:r>
            <a:r>
              <a:rPr lang="en-US" sz="1000" kern="0" dirty="0">
                <a:solidFill>
                  <a:srgbClr val="000000"/>
                </a:solidFill>
              </a:rPr>
              <a:t> of </a:t>
            </a:r>
            <a:r>
              <a:rPr lang="en-US" sz="1000" b="1" kern="0" dirty="0">
                <a:solidFill>
                  <a:srgbClr val="000000"/>
                </a:solidFill>
              </a:rPr>
              <a:t>QRM+ Corporate ALM DWH / Argus </a:t>
            </a:r>
            <a:r>
              <a:rPr lang="en-US" sz="1000" b="1" kern="0" dirty="0" smtClean="0">
                <a:solidFill>
                  <a:srgbClr val="000000"/>
                </a:solidFill>
              </a:rPr>
              <a:t>DWH </a:t>
            </a:r>
            <a:r>
              <a:rPr lang="en-US" sz="1000" kern="0" dirty="0" smtClean="0">
                <a:solidFill>
                  <a:srgbClr val="000000"/>
                </a:solidFill>
              </a:rPr>
              <a:t>for </a:t>
            </a:r>
            <a:r>
              <a:rPr lang="en-US" sz="1000" kern="0" dirty="0">
                <a:solidFill>
                  <a:srgbClr val="000000"/>
                </a:solidFill>
              </a:rPr>
              <a:t>local use once PR is integrated under the IHC</a:t>
            </a:r>
          </a:p>
        </p:txBody>
      </p:sp>
      <p:sp>
        <p:nvSpPr>
          <p:cNvPr id="54" name="Isosceles Triangle 53"/>
          <p:cNvSpPr/>
          <p:nvPr/>
        </p:nvSpPr>
        <p:spPr bwMode="auto">
          <a:xfrm rot="5400000">
            <a:off x="1412784" y="2563810"/>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5" name="Isosceles Triangle 54"/>
          <p:cNvSpPr/>
          <p:nvPr/>
        </p:nvSpPr>
        <p:spPr bwMode="auto">
          <a:xfrm rot="5400000">
            <a:off x="1412784" y="3017087"/>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6" name="Isosceles Triangle 55"/>
          <p:cNvSpPr/>
          <p:nvPr/>
        </p:nvSpPr>
        <p:spPr bwMode="auto">
          <a:xfrm rot="5400000">
            <a:off x="1412784" y="3468886"/>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7" name="Isosceles Triangle 56"/>
          <p:cNvSpPr/>
          <p:nvPr/>
        </p:nvSpPr>
        <p:spPr bwMode="auto">
          <a:xfrm rot="5400000">
            <a:off x="1412784" y="3990208"/>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8" name="AutoShape 6"/>
          <p:cNvSpPr>
            <a:spLocks noChangeArrowheads="1"/>
          </p:cNvSpPr>
          <p:nvPr/>
        </p:nvSpPr>
        <p:spPr bwMode="auto">
          <a:xfrm>
            <a:off x="251520" y="4317162"/>
            <a:ext cx="1152000" cy="33832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59" name="Rectangle 58"/>
          <p:cNvSpPr>
            <a:spLocks noChangeArrowheads="1"/>
          </p:cNvSpPr>
          <p:nvPr/>
        </p:nvSpPr>
        <p:spPr bwMode="auto">
          <a:xfrm>
            <a:off x="1641926" y="4292311"/>
            <a:ext cx="7250553" cy="38803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Determine </a:t>
            </a:r>
            <a:r>
              <a:rPr lang="en-US" sz="1000" kern="0" dirty="0">
                <a:solidFill>
                  <a:srgbClr val="000000"/>
                </a:solidFill>
              </a:rPr>
              <a:t>establishment of </a:t>
            </a:r>
            <a:r>
              <a:rPr lang="en-US" sz="1000" b="1" kern="0" dirty="0">
                <a:solidFill>
                  <a:srgbClr val="000000"/>
                </a:solidFill>
              </a:rPr>
              <a:t>Altair / Corporate MIS </a:t>
            </a:r>
            <a:r>
              <a:rPr lang="en-US" sz="1000" kern="0" dirty="0">
                <a:solidFill>
                  <a:srgbClr val="000000"/>
                </a:solidFill>
              </a:rPr>
              <a:t>as </a:t>
            </a:r>
            <a:r>
              <a:rPr lang="en-US" sz="1000" b="1" kern="0" dirty="0" smtClean="0">
                <a:solidFill>
                  <a:srgbClr val="000000"/>
                </a:solidFill>
              </a:rPr>
              <a:t>unique </a:t>
            </a:r>
            <a:r>
              <a:rPr lang="en-US" sz="1000" b="1" kern="0" dirty="0">
                <a:solidFill>
                  <a:srgbClr val="000000"/>
                </a:solidFill>
              </a:rPr>
              <a:t>information repositories </a:t>
            </a:r>
            <a:endParaRPr lang="en-US" sz="1000" b="1" kern="0" dirty="0" smtClean="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Define </a:t>
            </a:r>
            <a:r>
              <a:rPr lang="en-US" sz="1000" kern="0" dirty="0">
                <a:solidFill>
                  <a:srgbClr val="000000"/>
                </a:solidFill>
              </a:rPr>
              <a:t>and implement a </a:t>
            </a:r>
            <a:r>
              <a:rPr lang="en-US" sz="1000" b="1" kern="0" dirty="0">
                <a:solidFill>
                  <a:srgbClr val="000000"/>
                </a:solidFill>
              </a:rPr>
              <a:t>robust accounting reconciliation process</a:t>
            </a:r>
            <a:r>
              <a:rPr lang="en-US" sz="1000" kern="0" dirty="0">
                <a:solidFill>
                  <a:srgbClr val="000000"/>
                </a:solidFill>
              </a:rPr>
              <a:t> throughout the different entities </a:t>
            </a:r>
          </a:p>
        </p:txBody>
      </p:sp>
      <p:sp>
        <p:nvSpPr>
          <p:cNvPr id="60" name="Isosceles Triangle 59"/>
          <p:cNvSpPr/>
          <p:nvPr/>
        </p:nvSpPr>
        <p:spPr bwMode="auto">
          <a:xfrm rot="5400000">
            <a:off x="1412784" y="4438326"/>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61" name="AutoShape 6"/>
          <p:cNvSpPr>
            <a:spLocks noChangeArrowheads="1"/>
          </p:cNvSpPr>
          <p:nvPr/>
        </p:nvSpPr>
        <p:spPr bwMode="auto">
          <a:xfrm>
            <a:off x="251520" y="4747480"/>
            <a:ext cx="1152000" cy="33832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sz="1400" b="1" dirty="0">
                <a:solidFill>
                  <a:srgbClr val="000000"/>
                </a:solidFill>
              </a:rPr>
              <a:t>AML/Cond.</a:t>
            </a:r>
          </a:p>
        </p:txBody>
      </p:sp>
      <p:sp>
        <p:nvSpPr>
          <p:cNvPr id="62" name="Rectangle 61"/>
          <p:cNvSpPr>
            <a:spLocks noChangeArrowheads="1"/>
          </p:cNvSpPr>
          <p:nvPr/>
        </p:nvSpPr>
        <p:spPr bwMode="auto">
          <a:xfrm>
            <a:off x="1641926" y="4744194"/>
            <a:ext cx="7250553" cy="384116"/>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b="1" dirty="0">
                <a:ea typeface="ＭＳ Ｐゴシック"/>
                <a:cs typeface="ＭＳ Ｐゴシック"/>
              </a:rPr>
              <a:t>Implementation of </a:t>
            </a:r>
            <a:r>
              <a:rPr lang="en-US" sz="1000" b="1" dirty="0" smtClean="0">
                <a:ea typeface="ＭＳ Ｐゴシック"/>
                <a:cs typeface="ＭＳ Ｐゴシック"/>
              </a:rPr>
              <a:t>SI</a:t>
            </a:r>
            <a:r>
              <a:rPr lang="en-US" sz="1000" dirty="0" smtClean="0">
                <a:ea typeface="ＭＳ Ｐゴシック"/>
                <a:cs typeface="ＭＳ Ｐゴシック"/>
              </a:rPr>
              <a:t> </a:t>
            </a:r>
            <a:r>
              <a:rPr lang="en-US" sz="1000" b="1" dirty="0">
                <a:ea typeface="ＭＳ Ｐゴシック"/>
                <a:cs typeface="ＭＳ Ｐゴシック"/>
              </a:rPr>
              <a:t>PBC and </a:t>
            </a:r>
            <a:r>
              <a:rPr lang="en-US" sz="1000" b="1" dirty="0" smtClean="0">
                <a:ea typeface="ＭＳ Ｐゴシック"/>
                <a:cs typeface="ＭＳ Ｐゴシック"/>
              </a:rPr>
              <a:t>SI NP </a:t>
            </a:r>
            <a:r>
              <a:rPr lang="en-US" sz="1000" dirty="0">
                <a:ea typeface="ＭＳ Ｐゴシック"/>
                <a:cs typeface="ＭＳ Ｐゴシック"/>
              </a:rPr>
              <a:t>for local exploitation and / or reporting to the Corporation</a:t>
            </a:r>
            <a:endParaRPr lang="en-US" sz="1000" kern="0" dirty="0">
              <a:solidFill>
                <a:srgbClr val="000000"/>
              </a:solidFill>
            </a:endParaRPr>
          </a:p>
        </p:txBody>
      </p:sp>
      <p:sp>
        <p:nvSpPr>
          <p:cNvPr id="63" name="Isosceles Triangle 62"/>
          <p:cNvSpPr/>
          <p:nvPr/>
        </p:nvSpPr>
        <p:spPr bwMode="auto">
          <a:xfrm rot="5400000">
            <a:off x="1412784" y="4868644"/>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7" name="Oval 36"/>
          <p:cNvSpPr/>
          <p:nvPr/>
        </p:nvSpPr>
        <p:spPr bwMode="auto">
          <a:xfrm>
            <a:off x="8892480" y="2698182"/>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76" name="Oval 75"/>
          <p:cNvSpPr/>
          <p:nvPr/>
        </p:nvSpPr>
        <p:spPr bwMode="auto">
          <a:xfrm>
            <a:off x="7524328" y="2384755"/>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77" name="Oval 76"/>
          <p:cNvSpPr/>
          <p:nvPr/>
        </p:nvSpPr>
        <p:spPr bwMode="auto">
          <a:xfrm>
            <a:off x="7749832" y="2928021"/>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41" name="TextBox 40"/>
          <p:cNvSpPr txBox="1"/>
          <p:nvPr/>
        </p:nvSpPr>
        <p:spPr>
          <a:xfrm>
            <a:off x="7956376" y="5985574"/>
            <a:ext cx="1224136" cy="215444"/>
          </a:xfrm>
          <a:prstGeom prst="rect">
            <a:avLst/>
          </a:prstGeom>
          <a:noFill/>
        </p:spPr>
        <p:txBody>
          <a:bodyPr wrap="square" rtlCol="0">
            <a:spAutoFit/>
          </a:bodyPr>
          <a:lstStyle/>
          <a:p>
            <a:r>
              <a:rPr lang="en-US" sz="800" dirty="0" smtClean="0"/>
              <a:t>       On-going plans</a:t>
            </a:r>
            <a:endParaRPr lang="en-US" sz="800" dirty="0"/>
          </a:p>
        </p:txBody>
      </p:sp>
      <p:sp>
        <p:nvSpPr>
          <p:cNvPr id="42" name="Oval 41"/>
          <p:cNvSpPr/>
          <p:nvPr/>
        </p:nvSpPr>
        <p:spPr bwMode="auto">
          <a:xfrm>
            <a:off x="8041662" y="5984324"/>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Tree>
    <p:extLst>
      <p:ext uri="{BB962C8B-B14F-4D97-AF65-F5344CB8AC3E}">
        <p14:creationId xmlns:p14="http://schemas.microsoft.com/office/powerpoint/2010/main" val="1774340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rrowheads="1"/>
          </p:cNvSpPr>
          <p:nvPr/>
        </p:nvSpPr>
        <p:spPr bwMode="auto">
          <a:xfrm>
            <a:off x="107504" y="1171114"/>
            <a:ext cx="8784976" cy="490509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Timeline Overview</a:t>
            </a:r>
            <a:endParaRPr lang="en-US" altLang="es-ES" sz="1000" b="1" dirty="0">
              <a:solidFill>
                <a:srgbClr val="000000"/>
              </a:solidFill>
            </a:endParaRPr>
          </a:p>
        </p:txBody>
      </p:sp>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2.2. </a:t>
            </a:r>
            <a:r>
              <a:rPr lang="en-US" sz="2200" b="1" dirty="0">
                <a:solidFill>
                  <a:srgbClr val="000000"/>
                </a:solidFill>
              </a:rPr>
              <a:t>Banco Santander Puerto Rico</a:t>
            </a:r>
          </a:p>
          <a:p>
            <a:pPr>
              <a:lnSpc>
                <a:spcPct val="90000"/>
              </a:lnSpc>
            </a:pPr>
            <a:r>
              <a:rPr lang="en-US" sz="2200" b="1" dirty="0">
                <a:solidFill>
                  <a:srgbClr val="929497"/>
                </a:solidFill>
              </a:rPr>
              <a:t>    </a:t>
            </a:r>
            <a:r>
              <a:rPr lang="en-US" sz="2000" b="1" dirty="0" smtClean="0">
                <a:solidFill>
                  <a:srgbClr val="929497"/>
                </a:solidFill>
              </a:rPr>
              <a:t>Timeline Overview and Plan</a:t>
            </a:r>
            <a:endParaRPr lang="en-US" sz="2000" b="1" dirty="0">
              <a:solidFill>
                <a:srgbClr val="929497"/>
              </a:solidFill>
            </a:endParaRPr>
          </a:p>
        </p:txBody>
      </p:sp>
      <p:sp>
        <p:nvSpPr>
          <p:cNvPr id="5" name="AutoShape 6"/>
          <p:cNvSpPr>
            <a:spLocks noChangeArrowheads="1"/>
          </p:cNvSpPr>
          <p:nvPr/>
        </p:nvSpPr>
        <p:spPr bwMode="auto">
          <a:xfrm>
            <a:off x="7172234" y="82448"/>
            <a:ext cx="1064105" cy="9702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Detailed Plan</a:t>
            </a:r>
            <a:endParaRPr lang="en-US" altLang="es-ES" sz="1000" b="1" dirty="0">
              <a:solidFill>
                <a:srgbClr val="000000"/>
              </a:solidFill>
            </a:endParaRPr>
          </a:p>
        </p:txBody>
      </p:sp>
      <p:sp>
        <p:nvSpPr>
          <p:cNvPr id="8" name="Text Box 29"/>
          <p:cNvSpPr txBox="1">
            <a:spLocks noChangeArrowheads="1"/>
          </p:cNvSpPr>
          <p:nvPr>
            <p:custDataLst>
              <p:tags r:id="rId2"/>
            </p:custDataLst>
          </p:nvPr>
        </p:nvSpPr>
        <p:spPr bwMode="auto">
          <a:xfrm>
            <a:off x="282755" y="1890104"/>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RRF</a:t>
            </a:r>
            <a:endParaRPr lang="en-US" dirty="0">
              <a:solidFill>
                <a:srgbClr val="FFFFFF"/>
              </a:solidFill>
            </a:endParaRPr>
          </a:p>
        </p:txBody>
      </p:sp>
      <p:sp>
        <p:nvSpPr>
          <p:cNvPr id="9" name="Text Box 29"/>
          <p:cNvSpPr txBox="1">
            <a:spLocks noChangeArrowheads="1"/>
          </p:cNvSpPr>
          <p:nvPr>
            <p:custDataLst>
              <p:tags r:id="rId3"/>
            </p:custDataLst>
          </p:nvPr>
        </p:nvSpPr>
        <p:spPr bwMode="auto">
          <a:xfrm>
            <a:off x="282755" y="2298889"/>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Individual WS</a:t>
            </a:r>
            <a:endParaRPr lang="en-US" dirty="0">
              <a:solidFill>
                <a:srgbClr val="FFFFFF"/>
              </a:solidFill>
            </a:endParaRPr>
          </a:p>
        </p:txBody>
      </p:sp>
      <p:sp>
        <p:nvSpPr>
          <p:cNvPr id="10" name="Text Box 29"/>
          <p:cNvSpPr txBox="1">
            <a:spLocks noChangeArrowheads="1"/>
          </p:cNvSpPr>
          <p:nvPr>
            <p:custDataLst>
              <p:tags r:id="rId4"/>
            </p:custDataLst>
          </p:nvPr>
        </p:nvSpPr>
        <p:spPr bwMode="auto">
          <a:xfrm>
            <a:off x="282755" y="4935033"/>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Dictionary</a:t>
            </a:r>
            <a:endParaRPr lang="en-US" dirty="0">
              <a:solidFill>
                <a:srgbClr val="FFFFFF"/>
              </a:solidFill>
            </a:endParaRPr>
          </a:p>
        </p:txBody>
      </p:sp>
      <p:sp>
        <p:nvSpPr>
          <p:cNvPr id="11" name="Text Box 29"/>
          <p:cNvSpPr txBox="1">
            <a:spLocks noChangeArrowheads="1"/>
          </p:cNvSpPr>
          <p:nvPr>
            <p:custDataLst>
              <p:tags r:id="rId5"/>
            </p:custDataLst>
          </p:nvPr>
        </p:nvSpPr>
        <p:spPr bwMode="auto">
          <a:xfrm>
            <a:off x="277158" y="5363052"/>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Quality</a:t>
            </a:r>
            <a:endParaRPr lang="en-US" dirty="0">
              <a:solidFill>
                <a:srgbClr val="FFFFFF"/>
              </a:solidFill>
            </a:endParaRPr>
          </a:p>
        </p:txBody>
      </p:sp>
      <p:sp>
        <p:nvSpPr>
          <p:cNvPr id="12" name="Rectangle 11">
            <a:hlinkClick r:id="" action="ppaction://noaction"/>
          </p:cNvPr>
          <p:cNvSpPr/>
          <p:nvPr>
            <p:custDataLst>
              <p:tags r:id="rId6"/>
            </p:custDataLst>
          </p:nvPr>
        </p:nvSpPr>
        <p:spPr>
          <a:xfrm>
            <a:off x="1683638" y="2417269"/>
            <a:ext cx="6656832" cy="360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cxnSp>
        <p:nvCxnSpPr>
          <p:cNvPr id="13" name="Straight Connector 12"/>
          <p:cNvCxnSpPr/>
          <p:nvPr>
            <p:custDataLst>
              <p:tags r:id="rId7"/>
            </p:custDataLst>
          </p:nvPr>
        </p:nvCxnSpPr>
        <p:spPr bwMode="auto">
          <a:xfrm>
            <a:off x="1711242" y="1360368"/>
            <a:ext cx="5743352" cy="2140"/>
          </a:xfrm>
          <a:prstGeom prst="line">
            <a:avLst/>
          </a:prstGeom>
          <a:noFill/>
          <a:ln w="19050" cap="flat" cmpd="sng" algn="ctr">
            <a:solidFill>
              <a:srgbClr val="FF0000"/>
            </a:solidFill>
            <a:prstDash val="solid"/>
            <a:round/>
            <a:headEnd type="none" w="med" len="med"/>
            <a:tailEnd type="none" w="med" len="med"/>
          </a:ln>
          <a:effectLst/>
        </p:spPr>
      </p:cxnSp>
      <p:sp>
        <p:nvSpPr>
          <p:cNvPr id="15" name="Rectangle 14"/>
          <p:cNvSpPr/>
          <p:nvPr>
            <p:custDataLst>
              <p:tags r:id="rId8"/>
            </p:custDataLst>
          </p:nvPr>
        </p:nvSpPr>
        <p:spPr bwMode="auto">
          <a:xfrm>
            <a:off x="3066081" y="1314405"/>
            <a:ext cx="535701"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2015</a:t>
            </a:r>
            <a:endParaRPr lang="en-GB" sz="1200" b="1" dirty="0">
              <a:solidFill>
                <a:srgbClr val="FF0000"/>
              </a:solidFill>
            </a:endParaRPr>
          </a:p>
        </p:txBody>
      </p:sp>
      <p:sp>
        <p:nvSpPr>
          <p:cNvPr id="16" name="578 Rectángulo"/>
          <p:cNvSpPr>
            <a:spLocks noChangeArrowheads="1"/>
          </p:cNvSpPr>
          <p:nvPr/>
        </p:nvSpPr>
        <p:spPr bwMode="auto">
          <a:xfrm>
            <a:off x="1730555"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Jan</a:t>
            </a:r>
            <a:endParaRPr lang="en-US" sz="900" b="0" kern="0" dirty="0">
              <a:solidFill>
                <a:srgbClr val="FFFFFF"/>
              </a:solidFill>
              <a:latin typeface="Calibri" panose="020F0502020204030204" pitchFamily="34" charset="0"/>
              <a:cs typeface="Arial"/>
            </a:endParaRPr>
          </a:p>
        </p:txBody>
      </p:sp>
      <p:cxnSp>
        <p:nvCxnSpPr>
          <p:cNvPr id="17" name="Straight Connector 16"/>
          <p:cNvCxnSpPr/>
          <p:nvPr>
            <p:custDataLst>
              <p:tags r:id="rId9"/>
            </p:custDataLst>
          </p:nvPr>
        </p:nvCxnSpPr>
        <p:spPr bwMode="auto">
          <a:xfrm flipV="1">
            <a:off x="7500972" y="1360367"/>
            <a:ext cx="935183" cy="2272"/>
          </a:xfrm>
          <a:prstGeom prst="line">
            <a:avLst/>
          </a:prstGeom>
          <a:noFill/>
          <a:ln w="19050" cap="flat" cmpd="sng" algn="ctr">
            <a:solidFill>
              <a:srgbClr val="FF0000"/>
            </a:solidFill>
            <a:prstDash val="solid"/>
            <a:round/>
            <a:headEnd type="none" w="med" len="med"/>
            <a:tailEnd type="none" w="med" len="med"/>
          </a:ln>
          <a:effectLst/>
        </p:spPr>
      </p:cxnSp>
      <p:sp>
        <p:nvSpPr>
          <p:cNvPr id="18" name="Rectangle 17">
            <a:hlinkClick r:id="" action="ppaction://noaction"/>
          </p:cNvPr>
          <p:cNvSpPr/>
          <p:nvPr>
            <p:custDataLst>
              <p:tags r:id="rId10"/>
            </p:custDataLst>
          </p:nvPr>
        </p:nvSpPr>
        <p:spPr>
          <a:xfrm>
            <a:off x="1683639" y="2025407"/>
            <a:ext cx="5760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9" name="Diamond 219"/>
          <p:cNvSpPr/>
          <p:nvPr>
            <p:custDataLst>
              <p:tags r:id="rId11"/>
            </p:custDataLst>
          </p:nvPr>
        </p:nvSpPr>
        <p:spPr bwMode="auto">
          <a:xfrm>
            <a:off x="4841818" y="194896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6" name="Rectangle 25">
            <a:hlinkClick r:id="" action="ppaction://noaction"/>
          </p:cNvPr>
          <p:cNvSpPr/>
          <p:nvPr>
            <p:custDataLst>
              <p:tags r:id="rId12"/>
            </p:custDataLst>
          </p:nvPr>
        </p:nvSpPr>
        <p:spPr>
          <a:xfrm>
            <a:off x="1683638" y="2761531"/>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7" name="Rectangle 26">
            <a:hlinkClick r:id="" action="ppaction://noaction"/>
          </p:cNvPr>
          <p:cNvSpPr/>
          <p:nvPr>
            <p:custDataLst>
              <p:tags r:id="rId13"/>
            </p:custDataLst>
          </p:nvPr>
        </p:nvSpPr>
        <p:spPr>
          <a:xfrm>
            <a:off x="1683637" y="4193211"/>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8" name="Rectangle 27">
            <a:hlinkClick r:id="" action="ppaction://noaction"/>
          </p:cNvPr>
          <p:cNvSpPr/>
          <p:nvPr>
            <p:custDataLst>
              <p:tags r:id="rId14"/>
            </p:custDataLst>
          </p:nvPr>
        </p:nvSpPr>
        <p:spPr>
          <a:xfrm>
            <a:off x="1683639" y="3477659"/>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29" name="Text Box 29"/>
          <p:cNvSpPr txBox="1">
            <a:spLocks noChangeArrowheads="1"/>
          </p:cNvSpPr>
          <p:nvPr>
            <p:custDataLst>
              <p:tags r:id="rId15"/>
            </p:custDataLst>
          </p:nvPr>
        </p:nvSpPr>
        <p:spPr bwMode="auto">
          <a:xfrm>
            <a:off x="405373" y="264938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Credit Risk</a:t>
            </a:r>
            <a:endParaRPr lang="en-US" sz="1000" dirty="0">
              <a:solidFill>
                <a:srgbClr val="929497">
                  <a:lumMod val="50000"/>
                </a:srgbClr>
              </a:solidFill>
            </a:endParaRPr>
          </a:p>
        </p:txBody>
      </p:sp>
      <p:sp>
        <p:nvSpPr>
          <p:cNvPr id="30" name="Text Box 29"/>
          <p:cNvSpPr txBox="1">
            <a:spLocks noChangeArrowheads="1"/>
          </p:cNvSpPr>
          <p:nvPr>
            <p:custDataLst>
              <p:tags r:id="rId16"/>
            </p:custDataLst>
          </p:nvPr>
        </p:nvSpPr>
        <p:spPr bwMode="auto">
          <a:xfrm>
            <a:off x="405373" y="3007256"/>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Market Risk</a:t>
            </a:r>
            <a:endParaRPr lang="en-US" sz="1000" dirty="0">
              <a:solidFill>
                <a:srgbClr val="929497">
                  <a:lumMod val="50000"/>
                </a:srgbClr>
              </a:solidFill>
            </a:endParaRPr>
          </a:p>
        </p:txBody>
      </p:sp>
      <p:sp>
        <p:nvSpPr>
          <p:cNvPr id="31" name="Text Box 29"/>
          <p:cNvSpPr txBox="1">
            <a:spLocks noChangeArrowheads="1"/>
          </p:cNvSpPr>
          <p:nvPr>
            <p:custDataLst>
              <p:tags r:id="rId17"/>
            </p:custDataLst>
          </p:nvPr>
        </p:nvSpPr>
        <p:spPr bwMode="auto">
          <a:xfrm>
            <a:off x="405373" y="336512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Operational Risk</a:t>
            </a:r>
            <a:endParaRPr lang="en-US" sz="1000" dirty="0">
              <a:solidFill>
                <a:srgbClr val="929497">
                  <a:lumMod val="50000"/>
                </a:srgbClr>
              </a:solidFill>
            </a:endParaRPr>
          </a:p>
        </p:txBody>
      </p:sp>
      <p:sp>
        <p:nvSpPr>
          <p:cNvPr id="32" name="Text Box 29"/>
          <p:cNvSpPr txBox="1">
            <a:spLocks noChangeArrowheads="1"/>
          </p:cNvSpPr>
          <p:nvPr>
            <p:custDataLst>
              <p:tags r:id="rId18"/>
            </p:custDataLst>
          </p:nvPr>
        </p:nvSpPr>
        <p:spPr bwMode="auto">
          <a:xfrm>
            <a:off x="405373" y="3723000"/>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ALM</a:t>
            </a:r>
            <a:endParaRPr lang="en-US" sz="1000" dirty="0">
              <a:solidFill>
                <a:srgbClr val="929497">
                  <a:lumMod val="50000"/>
                </a:srgbClr>
              </a:solidFill>
            </a:endParaRPr>
          </a:p>
        </p:txBody>
      </p:sp>
      <p:sp>
        <p:nvSpPr>
          <p:cNvPr id="33" name="Text Box 29"/>
          <p:cNvSpPr txBox="1">
            <a:spLocks noChangeArrowheads="1"/>
          </p:cNvSpPr>
          <p:nvPr>
            <p:custDataLst>
              <p:tags r:id="rId19"/>
            </p:custDataLst>
          </p:nvPr>
        </p:nvSpPr>
        <p:spPr bwMode="auto">
          <a:xfrm>
            <a:off x="405373" y="4487045"/>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AML / Conduct</a:t>
            </a:r>
            <a:endParaRPr lang="en-US" sz="1000" dirty="0">
              <a:solidFill>
                <a:srgbClr val="929497">
                  <a:lumMod val="50000"/>
                </a:srgbClr>
              </a:solidFill>
            </a:endParaRPr>
          </a:p>
        </p:txBody>
      </p:sp>
      <p:sp>
        <p:nvSpPr>
          <p:cNvPr id="34" name="Text Box 29"/>
          <p:cNvSpPr txBox="1">
            <a:spLocks noChangeArrowheads="1"/>
          </p:cNvSpPr>
          <p:nvPr>
            <p:custDataLst>
              <p:tags r:id="rId20"/>
            </p:custDataLst>
          </p:nvPr>
        </p:nvSpPr>
        <p:spPr bwMode="auto">
          <a:xfrm>
            <a:off x="405373" y="409906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Finance</a:t>
            </a:r>
            <a:endParaRPr lang="en-US" sz="1000" dirty="0">
              <a:solidFill>
                <a:srgbClr val="929497">
                  <a:lumMod val="50000"/>
                </a:srgbClr>
              </a:solidFill>
            </a:endParaRPr>
          </a:p>
        </p:txBody>
      </p:sp>
      <p:sp>
        <p:nvSpPr>
          <p:cNvPr id="35" name="Rectangle 34">
            <a:hlinkClick r:id="" action="ppaction://noaction"/>
          </p:cNvPr>
          <p:cNvSpPr/>
          <p:nvPr>
            <p:custDataLst>
              <p:tags r:id="rId21"/>
            </p:custDataLst>
          </p:nvPr>
        </p:nvSpPr>
        <p:spPr>
          <a:xfrm flipV="1">
            <a:off x="1683639" y="3119305"/>
            <a:ext cx="466344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6" name="Rectangle 35">
            <a:hlinkClick r:id="" action="ppaction://noaction"/>
          </p:cNvPr>
          <p:cNvSpPr/>
          <p:nvPr>
            <p:custDataLst>
              <p:tags r:id="rId22"/>
            </p:custDataLst>
          </p:nvPr>
        </p:nvSpPr>
        <p:spPr>
          <a:xfrm flipV="1">
            <a:off x="1683639" y="3835433"/>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7" name="Rectangle 36">
            <a:hlinkClick r:id="" action="ppaction://noaction"/>
          </p:cNvPr>
          <p:cNvSpPr/>
          <p:nvPr>
            <p:custDataLst>
              <p:tags r:id="rId23"/>
            </p:custDataLst>
          </p:nvPr>
        </p:nvSpPr>
        <p:spPr>
          <a:xfrm>
            <a:off x="1683639" y="4550987"/>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8" name="578 Rectángulo"/>
          <p:cNvSpPr>
            <a:spLocks noChangeArrowheads="1"/>
          </p:cNvSpPr>
          <p:nvPr/>
        </p:nvSpPr>
        <p:spPr bwMode="auto">
          <a:xfrm>
            <a:off x="2211201"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Feb</a:t>
            </a:r>
            <a:endParaRPr lang="en-US" sz="900" b="0" kern="0" dirty="0">
              <a:solidFill>
                <a:srgbClr val="FFFFFF"/>
              </a:solidFill>
              <a:latin typeface="Calibri" panose="020F0502020204030204" pitchFamily="34" charset="0"/>
              <a:cs typeface="Arial"/>
            </a:endParaRPr>
          </a:p>
        </p:txBody>
      </p:sp>
      <p:sp>
        <p:nvSpPr>
          <p:cNvPr id="39" name="578 Rectángulo"/>
          <p:cNvSpPr>
            <a:spLocks noChangeArrowheads="1"/>
          </p:cNvSpPr>
          <p:nvPr/>
        </p:nvSpPr>
        <p:spPr bwMode="auto">
          <a:xfrm>
            <a:off x="2691847"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Mar</a:t>
            </a:r>
            <a:endParaRPr lang="en-US" sz="900" b="0" kern="0" dirty="0">
              <a:solidFill>
                <a:srgbClr val="FFFFFF"/>
              </a:solidFill>
              <a:latin typeface="Calibri" panose="020F0502020204030204" pitchFamily="34" charset="0"/>
              <a:cs typeface="Arial"/>
            </a:endParaRPr>
          </a:p>
        </p:txBody>
      </p:sp>
      <p:sp>
        <p:nvSpPr>
          <p:cNvPr id="40" name="578 Rectángulo"/>
          <p:cNvSpPr>
            <a:spLocks noChangeArrowheads="1"/>
          </p:cNvSpPr>
          <p:nvPr/>
        </p:nvSpPr>
        <p:spPr bwMode="auto">
          <a:xfrm>
            <a:off x="3172493"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Apr</a:t>
            </a:r>
            <a:endParaRPr lang="en-US" sz="900" b="0" kern="0" dirty="0">
              <a:solidFill>
                <a:srgbClr val="FFFFFF"/>
              </a:solidFill>
              <a:latin typeface="Calibri" panose="020F0502020204030204" pitchFamily="34" charset="0"/>
              <a:cs typeface="Arial"/>
            </a:endParaRPr>
          </a:p>
        </p:txBody>
      </p:sp>
      <p:sp>
        <p:nvSpPr>
          <p:cNvPr id="41" name="578 Rectángulo"/>
          <p:cNvSpPr>
            <a:spLocks noChangeArrowheads="1"/>
          </p:cNvSpPr>
          <p:nvPr/>
        </p:nvSpPr>
        <p:spPr bwMode="auto">
          <a:xfrm>
            <a:off x="3653139"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May</a:t>
            </a:r>
            <a:endParaRPr lang="en-US" sz="900" b="0" kern="0" dirty="0">
              <a:solidFill>
                <a:srgbClr val="FFFFFF"/>
              </a:solidFill>
              <a:latin typeface="Calibri" panose="020F0502020204030204" pitchFamily="34" charset="0"/>
              <a:cs typeface="Arial"/>
            </a:endParaRPr>
          </a:p>
        </p:txBody>
      </p:sp>
      <p:sp>
        <p:nvSpPr>
          <p:cNvPr id="42" name="578 Rectángulo"/>
          <p:cNvSpPr>
            <a:spLocks noChangeArrowheads="1"/>
          </p:cNvSpPr>
          <p:nvPr/>
        </p:nvSpPr>
        <p:spPr bwMode="auto">
          <a:xfrm>
            <a:off x="4133785"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Jun</a:t>
            </a:r>
            <a:endParaRPr lang="en-US" sz="900" b="0" kern="0" dirty="0">
              <a:solidFill>
                <a:srgbClr val="FFFFFF"/>
              </a:solidFill>
              <a:latin typeface="Calibri" panose="020F0502020204030204" pitchFamily="34" charset="0"/>
              <a:cs typeface="Arial"/>
            </a:endParaRPr>
          </a:p>
        </p:txBody>
      </p:sp>
      <p:sp>
        <p:nvSpPr>
          <p:cNvPr id="43" name="578 Rectángulo"/>
          <p:cNvSpPr>
            <a:spLocks noChangeArrowheads="1"/>
          </p:cNvSpPr>
          <p:nvPr/>
        </p:nvSpPr>
        <p:spPr bwMode="auto">
          <a:xfrm>
            <a:off x="4614431"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Jul</a:t>
            </a:r>
            <a:endParaRPr lang="en-US" sz="900" b="0" kern="0" dirty="0">
              <a:solidFill>
                <a:srgbClr val="FFFFFF"/>
              </a:solidFill>
              <a:latin typeface="Calibri" panose="020F0502020204030204" pitchFamily="34" charset="0"/>
              <a:cs typeface="Arial"/>
            </a:endParaRPr>
          </a:p>
        </p:txBody>
      </p:sp>
      <p:sp>
        <p:nvSpPr>
          <p:cNvPr id="44" name="578 Rectángulo"/>
          <p:cNvSpPr>
            <a:spLocks noChangeArrowheads="1"/>
          </p:cNvSpPr>
          <p:nvPr/>
        </p:nvSpPr>
        <p:spPr bwMode="auto">
          <a:xfrm>
            <a:off x="5095077"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Aug</a:t>
            </a:r>
            <a:endParaRPr lang="en-US" sz="900" b="0" kern="0" dirty="0">
              <a:solidFill>
                <a:srgbClr val="FFFFFF"/>
              </a:solidFill>
              <a:latin typeface="Calibri" panose="020F0502020204030204" pitchFamily="34" charset="0"/>
              <a:cs typeface="Arial"/>
            </a:endParaRPr>
          </a:p>
        </p:txBody>
      </p:sp>
      <p:sp>
        <p:nvSpPr>
          <p:cNvPr id="45" name="578 Rectángulo"/>
          <p:cNvSpPr>
            <a:spLocks noChangeArrowheads="1"/>
          </p:cNvSpPr>
          <p:nvPr/>
        </p:nvSpPr>
        <p:spPr bwMode="auto">
          <a:xfrm>
            <a:off x="5575723" y="144814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Sep</a:t>
            </a:r>
            <a:endParaRPr lang="en-US" sz="900" b="0" kern="0" dirty="0">
              <a:solidFill>
                <a:srgbClr val="FFFFFF"/>
              </a:solidFill>
              <a:latin typeface="Calibri" panose="020F0502020204030204" pitchFamily="34" charset="0"/>
              <a:cs typeface="Arial"/>
            </a:endParaRPr>
          </a:p>
        </p:txBody>
      </p:sp>
      <p:sp>
        <p:nvSpPr>
          <p:cNvPr id="46" name="578 Rectángulo"/>
          <p:cNvSpPr>
            <a:spLocks noChangeArrowheads="1"/>
          </p:cNvSpPr>
          <p:nvPr/>
        </p:nvSpPr>
        <p:spPr bwMode="auto">
          <a:xfrm>
            <a:off x="6056369" y="14509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Oct</a:t>
            </a:r>
            <a:endParaRPr lang="en-US" sz="900" b="0" kern="0" dirty="0">
              <a:solidFill>
                <a:srgbClr val="FFFFFF"/>
              </a:solidFill>
              <a:latin typeface="Calibri" panose="020F0502020204030204" pitchFamily="34" charset="0"/>
              <a:cs typeface="Arial"/>
            </a:endParaRPr>
          </a:p>
        </p:txBody>
      </p:sp>
      <p:sp>
        <p:nvSpPr>
          <p:cNvPr id="47" name="578 Rectángulo"/>
          <p:cNvSpPr>
            <a:spLocks noChangeArrowheads="1"/>
          </p:cNvSpPr>
          <p:nvPr/>
        </p:nvSpPr>
        <p:spPr bwMode="auto">
          <a:xfrm>
            <a:off x="6537015" y="14509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Nov</a:t>
            </a:r>
            <a:endParaRPr lang="en-US" sz="900" b="0" kern="0" dirty="0">
              <a:solidFill>
                <a:srgbClr val="FFFFFF"/>
              </a:solidFill>
              <a:latin typeface="Calibri" panose="020F0502020204030204" pitchFamily="34" charset="0"/>
              <a:cs typeface="Arial"/>
            </a:endParaRPr>
          </a:p>
        </p:txBody>
      </p:sp>
      <p:sp>
        <p:nvSpPr>
          <p:cNvPr id="48" name="578 Rectángulo"/>
          <p:cNvSpPr>
            <a:spLocks noChangeArrowheads="1"/>
          </p:cNvSpPr>
          <p:nvPr/>
        </p:nvSpPr>
        <p:spPr bwMode="auto">
          <a:xfrm>
            <a:off x="7017661" y="14509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Dec</a:t>
            </a:r>
            <a:endParaRPr lang="en-US" sz="900" b="0" kern="0" dirty="0">
              <a:solidFill>
                <a:srgbClr val="FFFFFF"/>
              </a:solidFill>
              <a:latin typeface="Calibri" panose="020F0502020204030204" pitchFamily="34" charset="0"/>
              <a:cs typeface="Arial"/>
            </a:endParaRPr>
          </a:p>
        </p:txBody>
      </p:sp>
      <p:sp>
        <p:nvSpPr>
          <p:cNvPr id="49" name="578 Rectángulo"/>
          <p:cNvSpPr>
            <a:spLocks noChangeArrowheads="1"/>
          </p:cNvSpPr>
          <p:nvPr/>
        </p:nvSpPr>
        <p:spPr bwMode="auto">
          <a:xfrm>
            <a:off x="7498307" y="14509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Q1</a:t>
            </a:r>
            <a:endParaRPr lang="en-US" sz="900" b="0" kern="0" dirty="0">
              <a:solidFill>
                <a:srgbClr val="FFFFFF"/>
              </a:solidFill>
              <a:latin typeface="Calibri" panose="020F0502020204030204" pitchFamily="34" charset="0"/>
              <a:cs typeface="Arial"/>
            </a:endParaRPr>
          </a:p>
        </p:txBody>
      </p:sp>
      <p:sp>
        <p:nvSpPr>
          <p:cNvPr id="50" name="578 Rectángulo"/>
          <p:cNvSpPr>
            <a:spLocks noChangeArrowheads="1"/>
          </p:cNvSpPr>
          <p:nvPr/>
        </p:nvSpPr>
        <p:spPr bwMode="auto">
          <a:xfrm>
            <a:off x="7978955" y="145094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Q2</a:t>
            </a:r>
          </a:p>
        </p:txBody>
      </p:sp>
      <p:sp>
        <p:nvSpPr>
          <p:cNvPr id="51" name="Rectangle 50"/>
          <p:cNvSpPr/>
          <p:nvPr>
            <p:custDataLst>
              <p:tags r:id="rId24"/>
            </p:custDataLst>
          </p:nvPr>
        </p:nvSpPr>
        <p:spPr bwMode="auto">
          <a:xfrm>
            <a:off x="7697712" y="1284608"/>
            <a:ext cx="586043"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2016</a:t>
            </a:r>
            <a:endParaRPr lang="en-GB" sz="1200" b="1" dirty="0">
              <a:solidFill>
                <a:srgbClr val="FF0000"/>
              </a:solidFill>
            </a:endParaRPr>
          </a:p>
        </p:txBody>
      </p:sp>
      <p:sp>
        <p:nvSpPr>
          <p:cNvPr id="52" name="Text Placeholder 8"/>
          <p:cNvSpPr txBox="1">
            <a:spLocks/>
          </p:cNvSpPr>
          <p:nvPr>
            <p:custDataLst>
              <p:tags r:id="rId25"/>
            </p:custDataLst>
          </p:nvPr>
        </p:nvSpPr>
        <p:spPr bwMode="auto">
          <a:xfrm>
            <a:off x="2206805" y="2521134"/>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err="1" smtClean="0">
                <a:sym typeface="Wingdings" pitchFamily="2" charset="2"/>
              </a:rPr>
              <a:t>Tutela</a:t>
            </a:r>
            <a:r>
              <a:rPr lang="en-US" altLang="es-ES" dirty="0" smtClean="0">
                <a:sym typeface="Wingdings" pitchFamily="2" charset="2"/>
              </a:rPr>
              <a:t> Certification </a:t>
            </a:r>
            <a:r>
              <a:rPr lang="en-US" altLang="es-ES" dirty="0">
                <a:sym typeface="Wingdings" pitchFamily="2" charset="2"/>
              </a:rPr>
              <a:t>as GS</a:t>
            </a:r>
          </a:p>
        </p:txBody>
      </p:sp>
      <p:sp>
        <p:nvSpPr>
          <p:cNvPr id="53" name="Diamond 219"/>
          <p:cNvSpPr/>
          <p:nvPr>
            <p:custDataLst>
              <p:tags r:id="rId26"/>
            </p:custDataLst>
          </p:nvPr>
        </p:nvSpPr>
        <p:spPr bwMode="auto">
          <a:xfrm>
            <a:off x="3123559" y="269654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4" name="Diamond 219"/>
          <p:cNvSpPr/>
          <p:nvPr>
            <p:custDataLst>
              <p:tags r:id="rId27"/>
            </p:custDataLst>
          </p:nvPr>
        </p:nvSpPr>
        <p:spPr bwMode="auto">
          <a:xfrm>
            <a:off x="5024089" y="269395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5" name="Text Placeholder 8"/>
          <p:cNvSpPr txBox="1">
            <a:spLocks/>
          </p:cNvSpPr>
          <p:nvPr>
            <p:custDataLst>
              <p:tags r:id="rId28"/>
            </p:custDataLst>
          </p:nvPr>
        </p:nvSpPr>
        <p:spPr bwMode="auto">
          <a:xfrm>
            <a:off x="4245155" y="2582633"/>
            <a:ext cx="725217" cy="102156"/>
          </a:xfrm>
          <a:prstGeom prst="wedgeRoundRectCallout">
            <a:avLst>
              <a:gd name="adj1" fmla="val 56292"/>
              <a:gd name="adj2" fmla="val 7187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err="1" smtClean="0">
                <a:sym typeface="Wingdings" pitchFamily="2" charset="2"/>
              </a:rPr>
              <a:t>Tutela</a:t>
            </a:r>
            <a:r>
              <a:rPr lang="en-US" altLang="es-ES" dirty="0" smtClean="0">
                <a:sym typeface="Wingdings" pitchFamily="2" charset="2"/>
              </a:rPr>
              <a:t>. Adequation</a:t>
            </a:r>
          </a:p>
        </p:txBody>
      </p:sp>
      <p:sp>
        <p:nvSpPr>
          <p:cNvPr id="57" name="Text Placeholder 8"/>
          <p:cNvSpPr txBox="1">
            <a:spLocks/>
          </p:cNvSpPr>
          <p:nvPr>
            <p:custDataLst>
              <p:tags r:id="rId29"/>
            </p:custDataLst>
          </p:nvPr>
        </p:nvSpPr>
        <p:spPr bwMode="auto">
          <a:xfrm>
            <a:off x="5295030" y="2531556"/>
            <a:ext cx="875248" cy="204311"/>
          </a:xfrm>
          <a:prstGeom prst="wedgeRoundRectCallout">
            <a:avLst>
              <a:gd name="adj1" fmla="val 68037"/>
              <a:gd name="adj2" fmla="val 6057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a:t>
            </a:r>
            <a:r>
              <a:rPr lang="en-US" altLang="es-ES" dirty="0" err="1">
                <a:sym typeface="Wingdings" pitchFamily="2" charset="2"/>
              </a:rPr>
              <a:t>Cargarisk</a:t>
            </a:r>
            <a:r>
              <a:rPr lang="en-US" altLang="es-ES" dirty="0">
                <a:sym typeface="Wingdings" pitchFamily="2" charset="2"/>
              </a:rPr>
              <a:t>)</a:t>
            </a:r>
          </a:p>
        </p:txBody>
      </p:sp>
      <p:sp>
        <p:nvSpPr>
          <p:cNvPr id="56" name="Diamond 219"/>
          <p:cNvSpPr/>
          <p:nvPr>
            <p:custDataLst>
              <p:tags r:id="rId30"/>
            </p:custDataLst>
          </p:nvPr>
        </p:nvSpPr>
        <p:spPr bwMode="auto">
          <a:xfrm>
            <a:off x="6323434" y="267436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8" name="Diamond 219"/>
          <p:cNvSpPr/>
          <p:nvPr>
            <p:custDataLst>
              <p:tags r:id="rId31"/>
            </p:custDataLst>
          </p:nvPr>
        </p:nvSpPr>
        <p:spPr bwMode="auto">
          <a:xfrm>
            <a:off x="6323728" y="305431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9" name="Text Placeholder 8"/>
          <p:cNvSpPr txBox="1">
            <a:spLocks/>
          </p:cNvSpPr>
          <p:nvPr>
            <p:custDataLst>
              <p:tags r:id="rId32"/>
            </p:custDataLst>
          </p:nvPr>
        </p:nvSpPr>
        <p:spPr bwMode="auto">
          <a:xfrm>
            <a:off x="5424297" y="2870930"/>
            <a:ext cx="820097" cy="204311"/>
          </a:xfrm>
          <a:prstGeom prst="wedgeRoundRectCallout">
            <a:avLst>
              <a:gd name="adj1" fmla="val 59035"/>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Exploitation Metrics in NY (Link to NY Plan)</a:t>
            </a:r>
          </a:p>
        </p:txBody>
      </p:sp>
      <p:sp>
        <p:nvSpPr>
          <p:cNvPr id="60" name="Diamond 219"/>
          <p:cNvSpPr/>
          <p:nvPr>
            <p:custDataLst>
              <p:tags r:id="rId33"/>
            </p:custDataLst>
          </p:nvPr>
        </p:nvSpPr>
        <p:spPr bwMode="auto">
          <a:xfrm>
            <a:off x="3012155" y="303803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61" name="Text Placeholder 8"/>
          <p:cNvSpPr txBox="1">
            <a:spLocks/>
          </p:cNvSpPr>
          <p:nvPr>
            <p:custDataLst>
              <p:tags r:id="rId34"/>
            </p:custDataLst>
          </p:nvPr>
        </p:nvSpPr>
        <p:spPr bwMode="auto">
          <a:xfrm>
            <a:off x="2130430" y="2884882"/>
            <a:ext cx="765073" cy="204311"/>
          </a:xfrm>
          <a:prstGeom prst="wedgeRoundRectCallout">
            <a:avLst>
              <a:gd name="adj1" fmla="val 66808"/>
              <a:gd name="adj2" fmla="val 5805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a:sym typeface="Wingdings" pitchFamily="2" charset="2"/>
              </a:rPr>
              <a:t>Formalize </a:t>
            </a:r>
            <a:r>
              <a:rPr lang="en-US" altLang="es-ES" dirty="0" smtClean="0">
                <a:sym typeface="Wingdings" pitchFamily="2" charset="2"/>
              </a:rPr>
              <a:t>MR trading function to </a:t>
            </a:r>
            <a:r>
              <a:rPr lang="en-US" altLang="es-ES" dirty="0">
                <a:sym typeface="Wingdings" pitchFamily="2" charset="2"/>
              </a:rPr>
              <a:t>NY</a:t>
            </a:r>
            <a:endParaRPr lang="en-US" altLang="es-ES" dirty="0" smtClean="0">
              <a:sym typeface="Wingdings" pitchFamily="2" charset="2"/>
            </a:endParaRPr>
          </a:p>
        </p:txBody>
      </p:sp>
      <p:sp>
        <p:nvSpPr>
          <p:cNvPr id="62" name="Text Placeholder 8"/>
          <p:cNvSpPr txBox="1">
            <a:spLocks/>
          </p:cNvSpPr>
          <p:nvPr>
            <p:custDataLst>
              <p:tags r:id="rId35"/>
            </p:custDataLst>
          </p:nvPr>
        </p:nvSpPr>
        <p:spPr bwMode="auto">
          <a:xfrm>
            <a:off x="2273093" y="3229667"/>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(San SIRO)</a:t>
            </a:r>
          </a:p>
        </p:txBody>
      </p:sp>
      <p:sp>
        <p:nvSpPr>
          <p:cNvPr id="63" name="Diamond 219"/>
          <p:cNvSpPr/>
          <p:nvPr>
            <p:custDataLst>
              <p:tags r:id="rId36"/>
            </p:custDataLst>
          </p:nvPr>
        </p:nvSpPr>
        <p:spPr bwMode="auto">
          <a:xfrm>
            <a:off x="3164555" y="341267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65" name="Diamond 219"/>
          <p:cNvSpPr/>
          <p:nvPr>
            <p:custDataLst>
              <p:tags r:id="rId37"/>
            </p:custDataLst>
          </p:nvPr>
        </p:nvSpPr>
        <p:spPr bwMode="auto">
          <a:xfrm>
            <a:off x="6323434" y="33949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68" name="Text Placeholder 8"/>
          <p:cNvSpPr txBox="1">
            <a:spLocks/>
          </p:cNvSpPr>
          <p:nvPr>
            <p:custDataLst>
              <p:tags r:id="rId38"/>
            </p:custDataLst>
          </p:nvPr>
        </p:nvSpPr>
        <p:spPr bwMode="auto">
          <a:xfrm>
            <a:off x="7863338" y="3567019"/>
            <a:ext cx="725217" cy="306467"/>
          </a:xfrm>
          <a:prstGeom prst="wedgeRoundRectCallout">
            <a:avLst>
              <a:gd name="adj1" fmla="val -94025"/>
              <a:gd name="adj2" fmla="val 5032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SHUSA DWH ALM Implementation (</a:t>
            </a:r>
            <a:r>
              <a:rPr lang="en-US" altLang="es-ES" dirty="0" smtClean="0">
                <a:sym typeface="Wingdings" pitchFamily="2" charset="2"/>
              </a:rPr>
              <a:t>TBD)</a:t>
            </a:r>
            <a:endParaRPr lang="en-US" altLang="es-ES" dirty="0">
              <a:sym typeface="Wingdings" pitchFamily="2" charset="2"/>
            </a:endParaRPr>
          </a:p>
        </p:txBody>
      </p:sp>
      <p:sp>
        <p:nvSpPr>
          <p:cNvPr id="69" name="Diamond 219"/>
          <p:cNvSpPr/>
          <p:nvPr>
            <p:custDataLst>
              <p:tags r:id="rId39"/>
            </p:custDataLst>
          </p:nvPr>
        </p:nvSpPr>
        <p:spPr bwMode="auto">
          <a:xfrm>
            <a:off x="3088355" y="409222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0" name="Diamond 219"/>
          <p:cNvSpPr/>
          <p:nvPr>
            <p:custDataLst>
              <p:tags r:id="rId40"/>
            </p:custDataLst>
          </p:nvPr>
        </p:nvSpPr>
        <p:spPr bwMode="auto">
          <a:xfrm>
            <a:off x="5069555" y="412822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1" name="Diamond 219"/>
          <p:cNvSpPr/>
          <p:nvPr>
            <p:custDataLst>
              <p:tags r:id="rId41"/>
            </p:custDataLst>
          </p:nvPr>
        </p:nvSpPr>
        <p:spPr bwMode="auto">
          <a:xfrm>
            <a:off x="6323434" y="412046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2" name="Text Placeholder 8"/>
          <p:cNvSpPr txBox="1">
            <a:spLocks/>
          </p:cNvSpPr>
          <p:nvPr>
            <p:custDataLst>
              <p:tags r:id="rId42"/>
            </p:custDataLst>
          </p:nvPr>
        </p:nvSpPr>
        <p:spPr bwMode="auto">
          <a:xfrm>
            <a:off x="2204327" y="3945831"/>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Altair / Corp MIS Certification Process</a:t>
            </a:r>
          </a:p>
        </p:txBody>
      </p:sp>
      <p:sp>
        <p:nvSpPr>
          <p:cNvPr id="73" name="Text Placeholder 8"/>
          <p:cNvSpPr txBox="1">
            <a:spLocks/>
          </p:cNvSpPr>
          <p:nvPr>
            <p:custDataLst>
              <p:tags r:id="rId43"/>
            </p:custDataLst>
          </p:nvPr>
        </p:nvSpPr>
        <p:spPr bwMode="auto">
          <a:xfrm>
            <a:off x="4301185" y="3938991"/>
            <a:ext cx="725217" cy="204311"/>
          </a:xfrm>
          <a:prstGeom prst="wedgeRoundRectCallout">
            <a:avLst>
              <a:gd name="adj1" fmla="val 57459"/>
              <a:gd name="adj2" fmla="val 8430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Altair / </a:t>
            </a:r>
            <a:r>
              <a:rPr lang="en-US" altLang="es-ES" dirty="0" err="1" smtClean="0">
                <a:sym typeface="Wingdings" pitchFamily="2" charset="2"/>
              </a:rPr>
              <a:t>Copr</a:t>
            </a:r>
            <a:r>
              <a:rPr lang="en-US" altLang="es-ES" dirty="0" smtClean="0">
                <a:sym typeface="Wingdings" pitchFamily="2" charset="2"/>
              </a:rPr>
              <a:t> MIS Adequation</a:t>
            </a:r>
          </a:p>
        </p:txBody>
      </p:sp>
      <p:sp>
        <p:nvSpPr>
          <p:cNvPr id="74" name="Text Placeholder 8"/>
          <p:cNvSpPr txBox="1">
            <a:spLocks/>
          </p:cNvSpPr>
          <p:nvPr>
            <p:custDataLst>
              <p:tags r:id="rId44"/>
            </p:custDataLst>
          </p:nvPr>
        </p:nvSpPr>
        <p:spPr bwMode="auto">
          <a:xfrm>
            <a:off x="6451748" y="3958356"/>
            <a:ext cx="1049224" cy="204311"/>
          </a:xfrm>
          <a:prstGeom prst="wedgeRoundRectCallout">
            <a:avLst>
              <a:gd name="adj1" fmla="val -52505"/>
              <a:gd name="adj2" fmla="val 8233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Corporate Business Book)</a:t>
            </a:r>
          </a:p>
        </p:txBody>
      </p:sp>
      <p:sp>
        <p:nvSpPr>
          <p:cNvPr id="78" name="Diamond 219"/>
          <p:cNvSpPr/>
          <p:nvPr>
            <p:custDataLst>
              <p:tags r:id="rId45"/>
            </p:custDataLst>
          </p:nvPr>
        </p:nvSpPr>
        <p:spPr bwMode="auto">
          <a:xfrm>
            <a:off x="6323434" y="448599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83" name="Diamond 219"/>
          <p:cNvSpPr/>
          <p:nvPr>
            <p:custDataLst>
              <p:tags r:id="rId46"/>
            </p:custDataLst>
          </p:nvPr>
        </p:nvSpPr>
        <p:spPr bwMode="auto">
          <a:xfrm>
            <a:off x="3164555" y="452253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87" name="Rectangle 86">
            <a:hlinkClick r:id="" action="ppaction://noaction"/>
          </p:cNvPr>
          <p:cNvSpPr/>
          <p:nvPr>
            <p:custDataLst>
              <p:tags r:id="rId47"/>
            </p:custDataLst>
          </p:nvPr>
        </p:nvSpPr>
        <p:spPr>
          <a:xfrm flipV="1">
            <a:off x="8402599" y="3835433"/>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8" name="Rectangle 87">
            <a:hlinkClick r:id="" action="ppaction://noaction"/>
          </p:cNvPr>
          <p:cNvSpPr/>
          <p:nvPr>
            <p:custDataLst>
              <p:tags r:id="rId48"/>
            </p:custDataLst>
          </p:nvPr>
        </p:nvSpPr>
        <p:spPr>
          <a:xfrm flipV="1">
            <a:off x="8554999" y="3835433"/>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2" name="Rectangle 91">
            <a:hlinkClick r:id="" action="ppaction://noaction"/>
          </p:cNvPr>
          <p:cNvSpPr/>
          <p:nvPr>
            <p:custDataLst>
              <p:tags r:id="rId49"/>
            </p:custDataLst>
          </p:nvPr>
        </p:nvSpPr>
        <p:spPr>
          <a:xfrm flipV="1">
            <a:off x="8406110" y="4553560"/>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3" name="Rectangle 92">
            <a:hlinkClick r:id="" action="ppaction://noaction"/>
          </p:cNvPr>
          <p:cNvSpPr/>
          <p:nvPr>
            <p:custDataLst>
              <p:tags r:id="rId50"/>
            </p:custDataLst>
          </p:nvPr>
        </p:nvSpPr>
        <p:spPr>
          <a:xfrm flipV="1">
            <a:off x="8558510" y="4553560"/>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4" name="Text Placeholder 8"/>
          <p:cNvSpPr txBox="1">
            <a:spLocks/>
          </p:cNvSpPr>
          <p:nvPr>
            <p:custDataLst>
              <p:tags r:id="rId51"/>
            </p:custDataLst>
          </p:nvPr>
        </p:nvSpPr>
        <p:spPr bwMode="auto">
          <a:xfrm>
            <a:off x="2079713" y="1630031"/>
            <a:ext cx="764836" cy="306467"/>
          </a:xfrm>
          <a:prstGeom prst="wedgeRoundRectCallout">
            <a:avLst>
              <a:gd name="adj1" fmla="val 60738"/>
              <a:gd name="adj2" fmla="val 8373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Receive Target Operating Model SHUSA</a:t>
            </a:r>
          </a:p>
        </p:txBody>
      </p:sp>
      <p:sp>
        <p:nvSpPr>
          <p:cNvPr id="95" name="Diamond 219"/>
          <p:cNvSpPr/>
          <p:nvPr>
            <p:custDataLst>
              <p:tags r:id="rId52"/>
            </p:custDataLst>
          </p:nvPr>
        </p:nvSpPr>
        <p:spPr bwMode="auto">
          <a:xfrm>
            <a:off x="2895503" y="192920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98" name="Diamond 219"/>
          <p:cNvSpPr/>
          <p:nvPr>
            <p:custDataLst>
              <p:tags r:id="rId53"/>
            </p:custDataLst>
          </p:nvPr>
        </p:nvSpPr>
        <p:spPr bwMode="auto">
          <a:xfrm>
            <a:off x="3617904" y="192920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99" name="Text Placeholder 8"/>
          <p:cNvSpPr txBox="1">
            <a:spLocks/>
          </p:cNvSpPr>
          <p:nvPr>
            <p:custDataLst>
              <p:tags r:id="rId54"/>
            </p:custDataLst>
          </p:nvPr>
        </p:nvSpPr>
        <p:spPr bwMode="auto">
          <a:xfrm>
            <a:off x="3039754" y="2136199"/>
            <a:ext cx="1338599" cy="204311"/>
          </a:xfrm>
          <a:prstGeom prst="wedgeRoundRectCallout">
            <a:avLst>
              <a:gd name="adj1" fmla="val -9646"/>
              <a:gd name="adj2" fmla="val -9776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sz="600" dirty="0">
                <a:sym typeface="Wingdings" pitchFamily="2" charset="2"/>
              </a:rPr>
              <a:t>Local Adjustment and implementation of Risk </a:t>
            </a:r>
            <a:r>
              <a:rPr lang="en-US" altLang="es-ES" sz="600" dirty="0" smtClean="0">
                <a:sym typeface="Wingdings" pitchFamily="2" charset="2"/>
              </a:rPr>
              <a:t>info. and </a:t>
            </a:r>
            <a:r>
              <a:rPr lang="en-US" altLang="es-ES" sz="600" dirty="0">
                <a:sym typeface="Wingdings" pitchFamily="2" charset="2"/>
              </a:rPr>
              <a:t>Data Gov. Model</a:t>
            </a:r>
          </a:p>
        </p:txBody>
      </p:sp>
      <p:sp>
        <p:nvSpPr>
          <p:cNvPr id="100" name="Rectangle 99">
            <a:hlinkClick r:id="" action="ppaction://noaction"/>
          </p:cNvPr>
          <p:cNvSpPr/>
          <p:nvPr>
            <p:custDataLst>
              <p:tags r:id="rId55"/>
            </p:custDataLst>
          </p:nvPr>
        </p:nvSpPr>
        <p:spPr>
          <a:xfrm flipV="1">
            <a:off x="8406110" y="2417269"/>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01" name="Rectangle 100">
            <a:hlinkClick r:id="" action="ppaction://noaction"/>
          </p:cNvPr>
          <p:cNvSpPr/>
          <p:nvPr>
            <p:custDataLst>
              <p:tags r:id="rId56"/>
            </p:custDataLst>
          </p:nvPr>
        </p:nvSpPr>
        <p:spPr>
          <a:xfrm flipV="1">
            <a:off x="8558510" y="2417269"/>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02" name="Diamond 219"/>
          <p:cNvSpPr/>
          <p:nvPr>
            <p:custDataLst>
              <p:tags r:id="rId57"/>
            </p:custDataLst>
          </p:nvPr>
        </p:nvSpPr>
        <p:spPr bwMode="auto">
          <a:xfrm>
            <a:off x="3901505" y="3069275"/>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03" name="Text Placeholder 8"/>
          <p:cNvSpPr txBox="1">
            <a:spLocks/>
          </p:cNvSpPr>
          <p:nvPr>
            <p:custDataLst>
              <p:tags r:id="rId58"/>
            </p:custDataLst>
          </p:nvPr>
        </p:nvSpPr>
        <p:spPr bwMode="auto">
          <a:xfrm>
            <a:off x="3209555" y="2884881"/>
            <a:ext cx="838200" cy="204311"/>
          </a:xfrm>
          <a:prstGeom prst="wedgeRoundRectCallout">
            <a:avLst>
              <a:gd name="adj1" fmla="val 28272"/>
              <a:gd name="adj2" fmla="val 7601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Implementation </a:t>
            </a:r>
            <a:r>
              <a:rPr lang="en-US" altLang="es-ES" dirty="0">
                <a:sym typeface="Wingdings" pitchFamily="2" charset="2"/>
              </a:rPr>
              <a:t>of PR portfolios in MRI/MIS</a:t>
            </a:r>
            <a:endParaRPr lang="en-US" altLang="es-ES" dirty="0" smtClean="0">
              <a:sym typeface="Wingdings" pitchFamily="2" charset="2"/>
            </a:endParaRPr>
          </a:p>
        </p:txBody>
      </p:sp>
      <p:sp>
        <p:nvSpPr>
          <p:cNvPr id="124" name="Diamond 219"/>
          <p:cNvSpPr/>
          <p:nvPr>
            <p:custDataLst>
              <p:tags r:id="rId59"/>
            </p:custDataLst>
          </p:nvPr>
        </p:nvSpPr>
        <p:spPr bwMode="auto">
          <a:xfrm>
            <a:off x="3153545" y="376830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55752606"/>
              </p:ext>
            </p:extLst>
          </p:nvPr>
        </p:nvGraphicFramePr>
        <p:xfrm>
          <a:off x="7249407" y="353313"/>
          <a:ext cx="914400" cy="792163"/>
        </p:xfrm>
        <a:graphic>
          <a:graphicData uri="http://schemas.openxmlformats.org/presentationml/2006/ole">
            <mc:AlternateContent xmlns:mc="http://schemas.openxmlformats.org/markup-compatibility/2006">
              <mc:Choice xmlns:v="urn:schemas-microsoft-com:vml" Requires="v">
                <p:oleObj spid="_x0000_s4323" name="Worksheet" showAsIcon="1" r:id="rId98" imgW="914400" imgH="792360" progId="Excel.Sheet.12">
                  <p:embed/>
                </p:oleObj>
              </mc:Choice>
              <mc:Fallback>
                <p:oleObj name="Worksheet" showAsIcon="1" r:id="rId98" imgW="914400" imgH="792360" progId="Excel.Sheet.12">
                  <p:embed/>
                  <p:pic>
                    <p:nvPicPr>
                      <p:cNvPr id="0" name=""/>
                      <p:cNvPicPr/>
                      <p:nvPr/>
                    </p:nvPicPr>
                    <p:blipFill>
                      <a:blip r:embed="rId99"/>
                      <a:stretch>
                        <a:fillRect/>
                      </a:stretch>
                    </p:blipFill>
                    <p:spPr>
                      <a:xfrm>
                        <a:off x="7249407" y="353313"/>
                        <a:ext cx="914400" cy="792163"/>
                      </a:xfrm>
                      <a:prstGeom prst="rect">
                        <a:avLst/>
                      </a:prstGeom>
                    </p:spPr>
                  </p:pic>
                </p:oleObj>
              </mc:Fallback>
            </mc:AlternateContent>
          </a:graphicData>
        </a:graphic>
      </p:graphicFrame>
      <p:sp>
        <p:nvSpPr>
          <p:cNvPr id="136" name="Text Placeholder 8"/>
          <p:cNvSpPr txBox="1">
            <a:spLocks/>
          </p:cNvSpPr>
          <p:nvPr>
            <p:custDataLst>
              <p:tags r:id="rId60"/>
            </p:custDataLst>
          </p:nvPr>
        </p:nvSpPr>
        <p:spPr bwMode="auto">
          <a:xfrm>
            <a:off x="5424298" y="3589521"/>
            <a:ext cx="815540" cy="204311"/>
          </a:xfrm>
          <a:prstGeom prst="wedgeRoundRectCallout">
            <a:avLst>
              <a:gd name="adj1" fmla="val 63112"/>
              <a:gd name="adj2" fmla="val 8761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a:t>
            </a:r>
            <a:r>
              <a:rPr lang="en-US" altLang="es-ES" dirty="0" err="1">
                <a:sym typeface="Wingdings" pitchFamily="2" charset="2"/>
              </a:rPr>
              <a:t>Cristine</a:t>
            </a:r>
            <a:r>
              <a:rPr lang="en-US" altLang="es-ES" dirty="0">
                <a:sym typeface="Wingdings" pitchFamily="2" charset="2"/>
              </a:rPr>
              <a:t>)</a:t>
            </a:r>
          </a:p>
        </p:txBody>
      </p:sp>
      <p:sp>
        <p:nvSpPr>
          <p:cNvPr id="66" name="Diamond 219"/>
          <p:cNvSpPr/>
          <p:nvPr>
            <p:custDataLst>
              <p:tags r:id="rId61"/>
            </p:custDataLst>
          </p:nvPr>
        </p:nvSpPr>
        <p:spPr bwMode="auto">
          <a:xfrm>
            <a:off x="6323434" y="376800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7" name="Rectangle 136">
            <a:hlinkClick r:id="" action="ppaction://noaction"/>
          </p:cNvPr>
          <p:cNvSpPr/>
          <p:nvPr>
            <p:custDataLst>
              <p:tags r:id="rId62"/>
            </p:custDataLst>
          </p:nvPr>
        </p:nvSpPr>
        <p:spPr>
          <a:xfrm flipV="1">
            <a:off x="8402599" y="3484672"/>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8" name="Rectangle 137">
            <a:hlinkClick r:id="" action="ppaction://noaction"/>
          </p:cNvPr>
          <p:cNvSpPr/>
          <p:nvPr>
            <p:custDataLst>
              <p:tags r:id="rId63"/>
            </p:custDataLst>
          </p:nvPr>
        </p:nvSpPr>
        <p:spPr>
          <a:xfrm flipV="1">
            <a:off x="8554999" y="3484672"/>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9" name="Rectangle 138">
            <a:hlinkClick r:id="" action="ppaction://noaction"/>
          </p:cNvPr>
          <p:cNvSpPr/>
          <p:nvPr>
            <p:custDataLst>
              <p:tags r:id="rId64"/>
            </p:custDataLst>
          </p:nvPr>
        </p:nvSpPr>
        <p:spPr>
          <a:xfrm flipV="1">
            <a:off x="8406110" y="2761209"/>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0" name="Rectangle 139">
            <a:hlinkClick r:id="" action="ppaction://noaction"/>
          </p:cNvPr>
          <p:cNvSpPr/>
          <p:nvPr>
            <p:custDataLst>
              <p:tags r:id="rId65"/>
            </p:custDataLst>
          </p:nvPr>
        </p:nvSpPr>
        <p:spPr>
          <a:xfrm flipV="1">
            <a:off x="8558510" y="2761209"/>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1" name="Rectangle 140">
            <a:hlinkClick r:id="" action="ppaction://noaction"/>
          </p:cNvPr>
          <p:cNvSpPr/>
          <p:nvPr>
            <p:custDataLst>
              <p:tags r:id="rId66"/>
            </p:custDataLst>
          </p:nvPr>
        </p:nvSpPr>
        <p:spPr>
          <a:xfrm flipV="1">
            <a:off x="8416056" y="419321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2" name="Rectangle 141">
            <a:hlinkClick r:id="" action="ppaction://noaction"/>
          </p:cNvPr>
          <p:cNvSpPr/>
          <p:nvPr>
            <p:custDataLst>
              <p:tags r:id="rId67"/>
            </p:custDataLst>
          </p:nvPr>
        </p:nvSpPr>
        <p:spPr>
          <a:xfrm flipV="1">
            <a:off x="8568456" y="419321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0" name="Text Placeholder 8"/>
          <p:cNvSpPr txBox="1">
            <a:spLocks/>
          </p:cNvSpPr>
          <p:nvPr>
            <p:custDataLst>
              <p:tags r:id="rId68"/>
            </p:custDataLst>
          </p:nvPr>
        </p:nvSpPr>
        <p:spPr bwMode="auto">
          <a:xfrm>
            <a:off x="5364232" y="4304809"/>
            <a:ext cx="803453" cy="204311"/>
          </a:xfrm>
          <a:prstGeom prst="wedgeRoundRectCallout">
            <a:avLst>
              <a:gd name="adj1" fmla="val 74567"/>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SI PBC/NP)</a:t>
            </a:r>
          </a:p>
        </p:txBody>
      </p:sp>
      <p:sp>
        <p:nvSpPr>
          <p:cNvPr id="143" name="Text Placeholder 8"/>
          <p:cNvSpPr txBox="1">
            <a:spLocks/>
          </p:cNvSpPr>
          <p:nvPr>
            <p:custDataLst>
              <p:tags r:id="rId69"/>
            </p:custDataLst>
          </p:nvPr>
        </p:nvSpPr>
        <p:spPr bwMode="auto">
          <a:xfrm>
            <a:off x="6513000" y="3193961"/>
            <a:ext cx="878706" cy="204311"/>
          </a:xfrm>
          <a:prstGeom prst="wedgeRoundRectCallout">
            <a:avLst>
              <a:gd name="adj1" fmla="val -67499"/>
              <a:gd name="adj2" fmla="val 5778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San SIRO)</a:t>
            </a:r>
          </a:p>
        </p:txBody>
      </p:sp>
      <p:sp>
        <p:nvSpPr>
          <p:cNvPr id="144" name="Text Placeholder 8"/>
          <p:cNvSpPr txBox="1">
            <a:spLocks/>
          </p:cNvSpPr>
          <p:nvPr>
            <p:custDataLst>
              <p:tags r:id="rId70"/>
            </p:custDataLst>
          </p:nvPr>
        </p:nvSpPr>
        <p:spPr bwMode="auto">
          <a:xfrm>
            <a:off x="4108147" y="1712609"/>
            <a:ext cx="616976" cy="204311"/>
          </a:xfrm>
          <a:prstGeom prst="wedgeRoundRectCallout">
            <a:avLst>
              <a:gd name="adj1" fmla="val 65544"/>
              <a:gd name="adj2" fmla="val 7671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Functional gaps definition</a:t>
            </a:r>
          </a:p>
        </p:txBody>
      </p:sp>
      <p:sp>
        <p:nvSpPr>
          <p:cNvPr id="146" name="Text Placeholder 8"/>
          <p:cNvSpPr txBox="1">
            <a:spLocks/>
          </p:cNvSpPr>
          <p:nvPr>
            <p:custDataLst>
              <p:tags r:id="rId71"/>
            </p:custDataLst>
          </p:nvPr>
        </p:nvSpPr>
        <p:spPr bwMode="auto">
          <a:xfrm>
            <a:off x="2320004" y="4333426"/>
            <a:ext cx="725217" cy="204311"/>
          </a:xfrm>
          <a:prstGeom prst="wedgeRoundRectCallout">
            <a:avLst>
              <a:gd name="adj1" fmla="val 70068"/>
              <a:gd name="adj2" fmla="val 3913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(SI PBC / NP)</a:t>
            </a:r>
          </a:p>
        </p:txBody>
      </p:sp>
      <p:sp>
        <p:nvSpPr>
          <p:cNvPr id="147" name="Diamond 219"/>
          <p:cNvSpPr/>
          <p:nvPr>
            <p:custDataLst>
              <p:tags r:id="rId72"/>
            </p:custDataLst>
          </p:nvPr>
        </p:nvSpPr>
        <p:spPr bwMode="auto">
          <a:xfrm>
            <a:off x="5058064" y="194896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8" name="Text Placeholder 8"/>
          <p:cNvSpPr txBox="1">
            <a:spLocks/>
          </p:cNvSpPr>
          <p:nvPr>
            <p:custDataLst>
              <p:tags r:id="rId73"/>
            </p:custDataLst>
          </p:nvPr>
        </p:nvSpPr>
        <p:spPr bwMode="auto">
          <a:xfrm>
            <a:off x="5159555" y="1695664"/>
            <a:ext cx="725217" cy="204311"/>
          </a:xfrm>
          <a:prstGeom prst="wedgeRoundRectCallout">
            <a:avLst>
              <a:gd name="adj1" fmla="val -46869"/>
              <a:gd name="adj2" fmla="val 9512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err="1" smtClean="0">
                <a:sym typeface="Wingdings" pitchFamily="2" charset="2"/>
              </a:rPr>
              <a:t>Tutela</a:t>
            </a:r>
            <a:r>
              <a:rPr lang="en-US" altLang="es-ES" dirty="0" smtClean="0">
                <a:sym typeface="Wingdings" pitchFamily="2" charset="2"/>
              </a:rPr>
              <a:t> and RIS To Be Arch. Adequation</a:t>
            </a:r>
          </a:p>
        </p:txBody>
      </p:sp>
      <p:sp>
        <p:nvSpPr>
          <p:cNvPr id="149" name="Diamond 219"/>
          <p:cNvSpPr/>
          <p:nvPr>
            <p:custDataLst>
              <p:tags r:id="rId74"/>
            </p:custDataLst>
          </p:nvPr>
        </p:nvSpPr>
        <p:spPr bwMode="auto">
          <a:xfrm>
            <a:off x="5202080" y="342901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50" name="Text Placeholder 8"/>
          <p:cNvSpPr txBox="1">
            <a:spLocks/>
          </p:cNvSpPr>
          <p:nvPr>
            <p:custDataLst>
              <p:tags r:id="rId75"/>
            </p:custDataLst>
          </p:nvPr>
        </p:nvSpPr>
        <p:spPr bwMode="auto">
          <a:xfrm>
            <a:off x="4301185" y="3220621"/>
            <a:ext cx="863383" cy="204311"/>
          </a:xfrm>
          <a:prstGeom prst="wedgeRoundRectCallout">
            <a:avLst>
              <a:gd name="adj1" fmla="val 54890"/>
              <a:gd name="adj2" fmla="val 8123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BDE/SANSIRO provisioning automation</a:t>
            </a:r>
          </a:p>
        </p:txBody>
      </p:sp>
      <p:sp>
        <p:nvSpPr>
          <p:cNvPr id="122" name="Text Placeholder 8"/>
          <p:cNvSpPr txBox="1">
            <a:spLocks/>
          </p:cNvSpPr>
          <p:nvPr>
            <p:custDataLst>
              <p:tags r:id="rId76"/>
            </p:custDataLst>
          </p:nvPr>
        </p:nvSpPr>
        <p:spPr bwMode="auto">
          <a:xfrm>
            <a:off x="6347079" y="1695663"/>
            <a:ext cx="825156" cy="204311"/>
          </a:xfrm>
          <a:prstGeom prst="wedgeRoundRectCallout">
            <a:avLst>
              <a:gd name="adj1" fmla="val 26992"/>
              <a:gd name="adj2" fmla="val 915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Reporting Generation Documents</a:t>
            </a:r>
          </a:p>
        </p:txBody>
      </p:sp>
      <p:sp>
        <p:nvSpPr>
          <p:cNvPr id="123" name="Diamond 219"/>
          <p:cNvSpPr/>
          <p:nvPr>
            <p:custDataLst>
              <p:tags r:id="rId77"/>
            </p:custDataLst>
          </p:nvPr>
        </p:nvSpPr>
        <p:spPr bwMode="auto">
          <a:xfrm>
            <a:off x="7002280" y="191683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8" name="Text Placeholder 8"/>
          <p:cNvSpPr txBox="1">
            <a:spLocks/>
          </p:cNvSpPr>
          <p:nvPr>
            <p:custDataLst>
              <p:tags r:id="rId78"/>
            </p:custDataLst>
          </p:nvPr>
        </p:nvSpPr>
        <p:spPr bwMode="auto">
          <a:xfrm>
            <a:off x="3333202" y="3594270"/>
            <a:ext cx="725217" cy="204311"/>
          </a:xfrm>
          <a:prstGeom prst="wedgeRoundRectCallout">
            <a:avLst>
              <a:gd name="adj1" fmla="val -63546"/>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DWH ALM vs Argus decision</a:t>
            </a:r>
          </a:p>
        </p:txBody>
      </p:sp>
      <p:sp>
        <p:nvSpPr>
          <p:cNvPr id="167" name="Rectangle 166">
            <a:hlinkClick r:id="" action="ppaction://noaction"/>
          </p:cNvPr>
          <p:cNvSpPr/>
          <p:nvPr>
            <p:custDataLst>
              <p:tags r:id="rId79"/>
            </p:custDataLst>
          </p:nvPr>
        </p:nvSpPr>
        <p:spPr>
          <a:xfrm>
            <a:off x="1680080" y="5006892"/>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68" name="Rectangle 167">
            <a:hlinkClick r:id="" action="ppaction://noaction"/>
          </p:cNvPr>
          <p:cNvSpPr/>
          <p:nvPr>
            <p:custDataLst>
              <p:tags r:id="rId80"/>
            </p:custDataLst>
          </p:nvPr>
        </p:nvSpPr>
        <p:spPr>
          <a:xfrm>
            <a:off x="1664839" y="5517478"/>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69" name="Text Placeholder 8"/>
          <p:cNvSpPr txBox="1">
            <a:spLocks/>
          </p:cNvSpPr>
          <p:nvPr>
            <p:custDataLst>
              <p:tags r:id="rId81"/>
            </p:custDataLst>
          </p:nvPr>
        </p:nvSpPr>
        <p:spPr bwMode="auto">
          <a:xfrm>
            <a:off x="2924117" y="5191888"/>
            <a:ext cx="886680"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DQ Governance Local</a:t>
            </a:r>
          </a:p>
          <a:p>
            <a:r>
              <a:rPr lang="en-GB" sz="600" dirty="0" smtClean="0"/>
              <a:t>Implementation</a:t>
            </a:r>
            <a:endParaRPr lang="en-US" sz="600" dirty="0"/>
          </a:p>
        </p:txBody>
      </p:sp>
      <p:sp>
        <p:nvSpPr>
          <p:cNvPr id="170" name="Diamond 219"/>
          <p:cNvSpPr/>
          <p:nvPr>
            <p:custDataLst>
              <p:tags r:id="rId82"/>
            </p:custDataLst>
          </p:nvPr>
        </p:nvSpPr>
        <p:spPr bwMode="auto">
          <a:xfrm>
            <a:off x="3824717" y="543473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1" name="Diamond 219"/>
          <p:cNvSpPr/>
          <p:nvPr>
            <p:custDataLst>
              <p:tags r:id="rId83"/>
            </p:custDataLst>
          </p:nvPr>
        </p:nvSpPr>
        <p:spPr bwMode="auto">
          <a:xfrm>
            <a:off x="5850073" y="544180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2" name="Text Placeholder 8"/>
          <p:cNvSpPr txBox="1">
            <a:spLocks/>
          </p:cNvSpPr>
          <p:nvPr>
            <p:custDataLst>
              <p:tags r:id="rId84"/>
            </p:custDataLst>
          </p:nvPr>
        </p:nvSpPr>
        <p:spPr bwMode="auto">
          <a:xfrm>
            <a:off x="5155592" y="5231596"/>
            <a:ext cx="703358" cy="204311"/>
          </a:xfrm>
          <a:prstGeom prst="wedgeRoundRectCallout">
            <a:avLst>
              <a:gd name="adj1" fmla="val 47498"/>
              <a:gd name="adj2" fmla="val 7638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KPIs scorecard implemented</a:t>
            </a:r>
            <a:endParaRPr lang="en-US" sz="600" dirty="0"/>
          </a:p>
        </p:txBody>
      </p:sp>
      <p:sp>
        <p:nvSpPr>
          <p:cNvPr id="173" name="Text Placeholder 8"/>
          <p:cNvSpPr txBox="1">
            <a:spLocks/>
          </p:cNvSpPr>
          <p:nvPr>
            <p:custDataLst>
              <p:tags r:id="rId85"/>
            </p:custDataLst>
          </p:nvPr>
        </p:nvSpPr>
        <p:spPr bwMode="auto">
          <a:xfrm>
            <a:off x="2631963" y="4798169"/>
            <a:ext cx="612050" cy="102156"/>
          </a:xfrm>
          <a:prstGeom prst="wedgeRoundRectCallout">
            <a:avLst>
              <a:gd name="adj1" fmla="val 38028"/>
              <a:gd name="adj2" fmla="val 11444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a:t>DD Tool strategy</a:t>
            </a:r>
            <a:endParaRPr lang="en-US" sz="600" dirty="0"/>
          </a:p>
        </p:txBody>
      </p:sp>
      <p:sp>
        <p:nvSpPr>
          <p:cNvPr id="174" name="Diamond 183"/>
          <p:cNvSpPr/>
          <p:nvPr>
            <p:custDataLst>
              <p:tags r:id="rId86"/>
            </p:custDataLst>
          </p:nvPr>
        </p:nvSpPr>
        <p:spPr bwMode="auto">
          <a:xfrm>
            <a:off x="3244013" y="4931738"/>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75" name="Text Placeholder 8"/>
          <p:cNvSpPr txBox="1">
            <a:spLocks/>
          </p:cNvSpPr>
          <p:nvPr>
            <p:custDataLst>
              <p:tags r:id="rId87"/>
            </p:custDataLst>
          </p:nvPr>
        </p:nvSpPr>
        <p:spPr bwMode="auto">
          <a:xfrm>
            <a:off x="4422813" y="4727332"/>
            <a:ext cx="649658" cy="204311"/>
          </a:xfrm>
          <a:prstGeom prst="wedgeRoundRectCallout">
            <a:avLst>
              <a:gd name="adj1" fmla="val 53080"/>
              <a:gd name="adj2" fmla="val 9205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DD Tool Local Implementation</a:t>
            </a:r>
            <a:endParaRPr lang="en-US" sz="600" dirty="0"/>
          </a:p>
        </p:txBody>
      </p:sp>
      <p:sp>
        <p:nvSpPr>
          <p:cNvPr id="176" name="Diamond 175"/>
          <p:cNvSpPr/>
          <p:nvPr>
            <p:custDataLst>
              <p:tags r:id="rId88"/>
            </p:custDataLst>
          </p:nvPr>
        </p:nvSpPr>
        <p:spPr bwMode="auto">
          <a:xfrm>
            <a:off x="5098713" y="4931738"/>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77" name="Text Placeholder 8"/>
          <p:cNvSpPr txBox="1">
            <a:spLocks/>
          </p:cNvSpPr>
          <p:nvPr>
            <p:custDataLst>
              <p:tags r:id="rId89"/>
            </p:custDataLst>
          </p:nvPr>
        </p:nvSpPr>
        <p:spPr bwMode="auto">
          <a:xfrm>
            <a:off x="5206796" y="4717960"/>
            <a:ext cx="649658" cy="204311"/>
          </a:xfrm>
          <a:prstGeom prst="wedgeRoundRectCallout">
            <a:avLst>
              <a:gd name="adj1" fmla="val -50529"/>
              <a:gd name="adj2" fmla="val 9282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Certification (preliminary)</a:t>
            </a:r>
            <a:endParaRPr lang="en-US" sz="600" dirty="0"/>
          </a:p>
        </p:txBody>
      </p:sp>
      <p:sp>
        <p:nvSpPr>
          <p:cNvPr id="178" name="Diamond 219"/>
          <p:cNvSpPr/>
          <p:nvPr>
            <p:custDataLst>
              <p:tags r:id="rId90"/>
            </p:custDataLst>
          </p:nvPr>
        </p:nvSpPr>
        <p:spPr bwMode="auto">
          <a:xfrm>
            <a:off x="7362320" y="543079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9" name="Text Placeholder 8"/>
          <p:cNvSpPr txBox="1">
            <a:spLocks/>
          </p:cNvSpPr>
          <p:nvPr>
            <p:custDataLst>
              <p:tags r:id="rId91"/>
            </p:custDataLst>
          </p:nvPr>
        </p:nvSpPr>
        <p:spPr bwMode="auto">
          <a:xfrm>
            <a:off x="6457701" y="5140932"/>
            <a:ext cx="896745" cy="306467"/>
          </a:xfrm>
          <a:prstGeom prst="wedgeRoundRectCallout">
            <a:avLst>
              <a:gd name="adj1" fmla="val 51374"/>
              <a:gd name="adj2" fmla="val 7172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Program implementation for critical lines of action </a:t>
            </a:r>
            <a:endParaRPr lang="en-US" sz="600" dirty="0"/>
          </a:p>
        </p:txBody>
      </p:sp>
      <p:sp>
        <p:nvSpPr>
          <p:cNvPr id="180" name="Text Placeholder 8"/>
          <p:cNvSpPr txBox="1">
            <a:spLocks/>
          </p:cNvSpPr>
          <p:nvPr>
            <p:custDataLst>
              <p:tags r:id="rId92"/>
            </p:custDataLst>
          </p:nvPr>
        </p:nvSpPr>
        <p:spPr bwMode="auto">
          <a:xfrm>
            <a:off x="4072136" y="5202389"/>
            <a:ext cx="764836"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Data Clusters model plan completed</a:t>
            </a:r>
            <a:endParaRPr lang="en-US" sz="600" dirty="0"/>
          </a:p>
        </p:txBody>
      </p:sp>
      <p:sp>
        <p:nvSpPr>
          <p:cNvPr id="181" name="Diamond 219"/>
          <p:cNvSpPr/>
          <p:nvPr>
            <p:custDataLst>
              <p:tags r:id="rId93"/>
            </p:custDataLst>
          </p:nvPr>
        </p:nvSpPr>
        <p:spPr bwMode="auto">
          <a:xfrm>
            <a:off x="4850892" y="544524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2" name="Diamond 181"/>
          <p:cNvSpPr/>
          <p:nvPr>
            <p:custDataLst>
              <p:tags r:id="rId94"/>
            </p:custDataLst>
          </p:nvPr>
        </p:nvSpPr>
        <p:spPr bwMode="auto">
          <a:xfrm>
            <a:off x="7362320" y="4971387"/>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83" name="Text Placeholder 8"/>
          <p:cNvSpPr txBox="1">
            <a:spLocks/>
          </p:cNvSpPr>
          <p:nvPr>
            <p:custDataLst>
              <p:tags r:id="rId95"/>
            </p:custDataLst>
          </p:nvPr>
        </p:nvSpPr>
        <p:spPr bwMode="auto">
          <a:xfrm>
            <a:off x="6634993" y="4776221"/>
            <a:ext cx="649658" cy="144000"/>
          </a:xfrm>
          <a:prstGeom prst="wedgeRoundRectCallout">
            <a:avLst>
              <a:gd name="adj1" fmla="val 65409"/>
              <a:gd name="adj2" fmla="val 8083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Certification</a:t>
            </a:r>
            <a:endParaRPr lang="en-US" sz="600" dirty="0"/>
          </a:p>
        </p:txBody>
      </p:sp>
      <p:sp>
        <p:nvSpPr>
          <p:cNvPr id="184" name="TextBox 183"/>
          <p:cNvSpPr txBox="1"/>
          <p:nvPr/>
        </p:nvSpPr>
        <p:spPr>
          <a:xfrm>
            <a:off x="140288" y="6165304"/>
            <a:ext cx="7075380" cy="215444"/>
          </a:xfrm>
          <a:prstGeom prst="rect">
            <a:avLst/>
          </a:prstGeom>
          <a:noFill/>
        </p:spPr>
        <p:txBody>
          <a:bodyPr wrap="square" rtlCol="0">
            <a:spAutoFit/>
          </a:bodyPr>
          <a:lstStyle/>
          <a:p>
            <a:pPr marL="228600" indent="-228600">
              <a:buAutoNum type="arabicParenBoth"/>
            </a:pPr>
            <a:r>
              <a:rPr lang="en-US" sz="800" dirty="0" smtClean="0">
                <a:solidFill>
                  <a:srgbClr val="FFFFFF"/>
                </a:solidFill>
              </a:rPr>
              <a:t>Including gaps detected </a:t>
            </a:r>
            <a:endParaRPr lang="en-US" sz="800" dirty="0">
              <a:solidFill>
                <a:srgbClr val="FFFFFF"/>
              </a:solidFill>
            </a:endParaRPr>
          </a:p>
        </p:txBody>
      </p:sp>
    </p:spTree>
    <p:extLst>
      <p:ext uri="{BB962C8B-B14F-4D97-AF65-F5344CB8AC3E}">
        <p14:creationId xmlns:p14="http://schemas.microsoft.com/office/powerpoint/2010/main" val="4097045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605642" name="Picture 10" descr="Imag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40456" y="2259"/>
            <a:ext cx="1645356" cy="46640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552704" y="3068960"/>
            <a:ext cx="6075048" cy="324000"/>
            <a:chOff x="1497" y="941"/>
            <a:chExt cx="3293" cy="141"/>
          </a:xfrm>
        </p:grpSpPr>
        <p:grpSp>
          <p:nvGrpSpPr>
            <p:cNvPr id="13" name="Group 3"/>
            <p:cNvGrpSpPr>
              <a:grpSpLocks/>
            </p:cNvGrpSpPr>
            <p:nvPr/>
          </p:nvGrpSpPr>
          <p:grpSpPr bwMode="auto">
            <a:xfrm>
              <a:off x="1497" y="941"/>
              <a:ext cx="124" cy="141"/>
              <a:chOff x="1801" y="817"/>
              <a:chExt cx="152" cy="143"/>
            </a:xfrm>
          </p:grpSpPr>
          <p:sp>
            <p:nvSpPr>
              <p:cNvPr id="24" name="Rectangle 4"/>
              <p:cNvSpPr>
                <a:spLocks noChangeArrowheads="1"/>
              </p:cNvSpPr>
              <p:nvPr/>
            </p:nvSpPr>
            <p:spPr bwMode="gray">
              <a:xfrm>
                <a:off x="1801" y="817"/>
                <a:ext cx="152" cy="143"/>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nvGrpSpPr>
              <p:cNvPr id="25" name="Group 24"/>
              <p:cNvGrpSpPr>
                <a:grpSpLocks/>
              </p:cNvGrpSpPr>
              <p:nvPr/>
            </p:nvGrpSpPr>
            <p:grpSpPr bwMode="auto">
              <a:xfrm>
                <a:off x="1833" y="848"/>
                <a:ext cx="89" cy="81"/>
                <a:chOff x="1835" y="846"/>
                <a:chExt cx="89" cy="81"/>
              </a:xfrm>
            </p:grpSpPr>
            <p:sp>
              <p:nvSpPr>
                <p:cNvPr id="26" name="Line 6"/>
                <p:cNvSpPr>
                  <a:spLocks noChangeShapeType="1"/>
                </p:cNvSpPr>
                <p:nvPr/>
              </p:nvSpPr>
              <p:spPr bwMode="gray">
                <a:xfrm>
                  <a:off x="1835" y="884"/>
                  <a:ext cx="79" cy="0"/>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7" name="Line 7"/>
                <p:cNvSpPr>
                  <a:spLocks noChangeShapeType="1"/>
                </p:cNvSpPr>
                <p:nvPr/>
              </p:nvSpPr>
              <p:spPr bwMode="gray">
                <a:xfrm flipH="1" flipV="1">
                  <a:off x="1882" y="846"/>
                  <a:ext cx="42" cy="42"/>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8" name="Line 8"/>
                <p:cNvSpPr>
                  <a:spLocks noChangeShapeType="1"/>
                </p:cNvSpPr>
                <p:nvPr/>
              </p:nvSpPr>
              <p:spPr bwMode="gray">
                <a:xfrm flipH="1">
                  <a:off x="1879" y="882"/>
                  <a:ext cx="45" cy="45"/>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grpSp>
        </p:grpSp>
        <p:sp>
          <p:nvSpPr>
            <p:cNvPr id="15" name="Rectangle 9"/>
            <p:cNvSpPr>
              <a:spLocks noChangeArrowheads="1"/>
            </p:cNvSpPr>
            <p:nvPr/>
          </p:nvSpPr>
          <p:spPr bwMode="gray">
            <a:xfrm>
              <a:off x="1629" y="941"/>
              <a:ext cx="3161" cy="141"/>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sp>
        <p:nvSpPr>
          <p:cNvPr id="29" name="Rectangle 11"/>
          <p:cNvSpPr>
            <a:spLocks noChangeArrowheads="1"/>
          </p:cNvSpPr>
          <p:nvPr/>
        </p:nvSpPr>
        <p:spPr bwMode="gray">
          <a:xfrm>
            <a:off x="2795588" y="400201"/>
            <a:ext cx="6250876" cy="3484431"/>
          </a:xfrm>
          <a:prstGeom prst="rect">
            <a:avLst/>
          </a:prstGeom>
          <a:noFill/>
          <a:ln w="9525">
            <a:noFill/>
            <a:miter lim="800000"/>
            <a:headEnd/>
            <a:tailEnd/>
          </a:ln>
        </p:spPr>
        <p:txBody>
          <a:bodyPr wrap="square" lIns="79005" tIns="38806" rIns="79005" bIns="38806">
            <a:spAutoFit/>
          </a:bodyPr>
          <a:lstStyle/>
          <a:p>
            <a:pPr marL="342900" indent="-342900" defTabSz="801688" eaLnBrk="0" hangingPunct="0">
              <a:spcBef>
                <a:spcPts val="800"/>
              </a:spcBef>
              <a:spcAft>
                <a:spcPts val="800"/>
              </a:spcAft>
              <a:buFont typeface="+mj-lt"/>
              <a:buAutoNum type="arabicPeriod"/>
            </a:pPr>
            <a:endParaRPr lang="en-US" sz="1600" b="1" dirty="0">
              <a:solidFill>
                <a:srgbClr val="808080"/>
              </a:solidFill>
            </a:endParaRP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General </a:t>
            </a:r>
            <a:r>
              <a:rPr lang="en-US" sz="1600" b="1" dirty="0" smtClean="0">
                <a:solidFill>
                  <a:srgbClr val="808080"/>
                </a:solidFill>
                <a:latin typeface="Arial"/>
              </a:rPr>
              <a:t>Overview</a:t>
            </a:r>
            <a:endParaRPr lang="en-US" sz="1600" b="1" dirty="0">
              <a:solidFill>
                <a:srgbClr val="808080"/>
              </a:solidFill>
              <a:latin typeface="Arial"/>
            </a:endParaRPr>
          </a:p>
          <a:p>
            <a:pPr marL="342900" indent="-342900" defTabSz="801688" eaLnBrk="0" hangingPunct="0">
              <a:spcBef>
                <a:spcPts val="800"/>
              </a:spcBef>
              <a:spcAft>
                <a:spcPts val="800"/>
              </a:spcAft>
              <a:buFontTx/>
              <a:buAutoNum type="arabicPeriod"/>
            </a:pPr>
            <a:r>
              <a:rPr lang="en-US" sz="1600" b="1" dirty="0">
                <a:solidFill>
                  <a:srgbClr val="808080"/>
                </a:solidFill>
                <a:latin typeface="Arial"/>
              </a:rPr>
              <a:t>RDA Discovery Findings </a:t>
            </a:r>
            <a:r>
              <a:rPr lang="en-US" sz="1600" b="1" dirty="0" smtClean="0">
                <a:solidFill>
                  <a:srgbClr val="808080"/>
                </a:solidFill>
                <a:latin typeface="Arial"/>
              </a:rPr>
              <a:t>and Plan per </a:t>
            </a:r>
            <a:r>
              <a:rPr lang="en-US" sz="1600" b="1" dirty="0">
                <a:solidFill>
                  <a:srgbClr val="808080"/>
                </a:solidFill>
                <a:latin typeface="Arial"/>
              </a:rPr>
              <a:t>Unit</a:t>
            </a:r>
          </a:p>
          <a:p>
            <a:pPr marL="457200" lvl="2" defTabSz="801688" eaLnBrk="0" hangingPunct="0">
              <a:spcBef>
                <a:spcPts val="800"/>
              </a:spcBef>
              <a:spcAft>
                <a:spcPts val="800"/>
              </a:spcAft>
            </a:pPr>
            <a:r>
              <a:rPr lang="en-US" sz="1600" dirty="0" smtClean="0">
                <a:solidFill>
                  <a:srgbClr val="808080"/>
                </a:solidFill>
                <a:latin typeface="Arial"/>
              </a:rPr>
              <a:t>General Overview of Units</a:t>
            </a:r>
          </a:p>
          <a:p>
            <a:pPr marL="457200" lvl="2" defTabSz="801688" eaLnBrk="0" hangingPunct="0">
              <a:spcBef>
                <a:spcPts val="800"/>
              </a:spcBef>
              <a:spcAft>
                <a:spcPts val="800"/>
              </a:spcAft>
            </a:pPr>
            <a:r>
              <a:rPr lang="en-US" sz="1600" dirty="0" smtClean="0">
                <a:solidFill>
                  <a:srgbClr val="808080"/>
                </a:solidFill>
                <a:latin typeface="Arial"/>
              </a:rPr>
              <a:t>NY </a:t>
            </a:r>
            <a:r>
              <a:rPr lang="en-US" sz="1600" dirty="0">
                <a:solidFill>
                  <a:srgbClr val="808080"/>
                </a:solidFill>
                <a:latin typeface="Arial"/>
              </a:rPr>
              <a:t>Branch &amp; SIS</a:t>
            </a:r>
          </a:p>
          <a:p>
            <a:pPr lvl="1" defTabSz="801688" eaLnBrk="0" hangingPunct="0">
              <a:spcBef>
                <a:spcPts val="800"/>
              </a:spcBef>
              <a:spcAft>
                <a:spcPts val="800"/>
              </a:spcAft>
            </a:pPr>
            <a:r>
              <a:rPr lang="en-US" sz="1600" dirty="0" smtClean="0">
                <a:solidFill>
                  <a:srgbClr val="808080"/>
                </a:solidFill>
                <a:latin typeface="Arial"/>
              </a:rPr>
              <a:t>Banco Santander </a:t>
            </a:r>
            <a:r>
              <a:rPr lang="en-US" sz="1600" dirty="0">
                <a:solidFill>
                  <a:srgbClr val="808080"/>
                </a:solidFill>
                <a:latin typeface="Arial"/>
              </a:rPr>
              <a:t>Puerto Rico</a:t>
            </a:r>
          </a:p>
          <a:p>
            <a:pPr lvl="1" defTabSz="801688" eaLnBrk="0" hangingPunct="0">
              <a:spcBef>
                <a:spcPts val="800"/>
              </a:spcBef>
              <a:spcAft>
                <a:spcPts val="800"/>
              </a:spcAft>
            </a:pPr>
            <a:r>
              <a:rPr lang="en-US" sz="1600" b="1" dirty="0" smtClean="0">
                <a:solidFill>
                  <a:schemeClr val="bg1"/>
                </a:solidFill>
                <a:latin typeface="Arial"/>
              </a:rPr>
              <a:t>SCUSA</a:t>
            </a:r>
          </a:p>
          <a:p>
            <a:pPr lvl="1" defTabSz="801688" eaLnBrk="0" hangingPunct="0">
              <a:spcBef>
                <a:spcPts val="800"/>
              </a:spcBef>
              <a:spcAft>
                <a:spcPts val="800"/>
              </a:spcAft>
            </a:pPr>
            <a:r>
              <a:rPr lang="en-US" sz="1600" dirty="0">
                <a:solidFill>
                  <a:srgbClr val="808080"/>
                </a:solidFill>
                <a:latin typeface="Arial"/>
              </a:rPr>
              <a:t>BSI</a:t>
            </a:r>
          </a:p>
        </p:txBody>
      </p:sp>
    </p:spTree>
    <p:extLst>
      <p:ext uri="{BB962C8B-B14F-4D97-AF65-F5344CB8AC3E}">
        <p14:creationId xmlns:p14="http://schemas.microsoft.com/office/powerpoint/2010/main" val="249091762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2.3. SCUSA</a:t>
            </a:r>
            <a:endParaRPr lang="en-US" sz="2200" b="1" dirty="0">
              <a:solidFill>
                <a:srgbClr val="000000"/>
              </a:solidFill>
            </a:endParaRPr>
          </a:p>
          <a:p>
            <a:pPr>
              <a:lnSpc>
                <a:spcPct val="90000"/>
              </a:lnSpc>
            </a:pPr>
            <a:r>
              <a:rPr lang="en-US" sz="2200" b="1" dirty="0">
                <a:solidFill>
                  <a:srgbClr val="929497"/>
                </a:solidFill>
              </a:rPr>
              <a:t> </a:t>
            </a:r>
            <a:r>
              <a:rPr lang="en-US" sz="2200" b="1" dirty="0" smtClean="0">
                <a:solidFill>
                  <a:srgbClr val="929497"/>
                </a:solidFill>
              </a:rPr>
              <a:t>   </a:t>
            </a:r>
            <a:r>
              <a:rPr lang="en-US" sz="2000" b="1" dirty="0" smtClean="0">
                <a:solidFill>
                  <a:srgbClr val="929497"/>
                </a:solidFill>
              </a:rPr>
              <a:t>Organization</a:t>
            </a:r>
            <a:endParaRPr lang="en-US" sz="2000" b="1" dirty="0">
              <a:solidFill>
                <a:srgbClr val="929497"/>
              </a:solidFill>
            </a:endParaRPr>
          </a:p>
        </p:txBody>
      </p:sp>
      <p:sp>
        <p:nvSpPr>
          <p:cNvPr id="142" name="Rectangle 141"/>
          <p:cNvSpPr/>
          <p:nvPr/>
        </p:nvSpPr>
        <p:spPr bwMode="auto">
          <a:xfrm>
            <a:off x="2837459" y="2420888"/>
            <a:ext cx="6157696" cy="3482120"/>
          </a:xfrm>
          <a:prstGeom prst="rect">
            <a:avLst/>
          </a:prstGeom>
          <a:solidFill>
            <a:schemeClr val="bg2">
              <a:lumMod val="20000"/>
              <a:lumOff val="80000"/>
              <a:alpha val="55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143" name="Rectangle 142"/>
          <p:cNvSpPr/>
          <p:nvPr/>
        </p:nvSpPr>
        <p:spPr bwMode="auto">
          <a:xfrm>
            <a:off x="421062" y="2420888"/>
            <a:ext cx="2377440" cy="3482120"/>
          </a:xfrm>
          <a:prstGeom prst="rect">
            <a:avLst/>
          </a:prstGeom>
          <a:solidFill>
            <a:schemeClr val="accent1">
              <a:lumMod val="20000"/>
              <a:lumOff val="80000"/>
              <a:alpha val="48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144" name="Rectangle 6"/>
          <p:cNvSpPr>
            <a:spLocks noChangeArrowheads="1"/>
          </p:cNvSpPr>
          <p:nvPr/>
        </p:nvSpPr>
        <p:spPr bwMode="auto">
          <a:xfrm>
            <a:off x="3581361" y="1772816"/>
            <a:ext cx="1633538" cy="5461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200" b="1" dirty="0" smtClean="0">
                <a:solidFill>
                  <a:srgbClr val="FFFFFF"/>
                </a:solidFill>
              </a:rPr>
              <a:t>SCUSA</a:t>
            </a:r>
            <a:endParaRPr lang="en-US" sz="1200" b="1" dirty="0">
              <a:solidFill>
                <a:srgbClr val="FFFFFF"/>
              </a:solidFill>
            </a:endParaRPr>
          </a:p>
        </p:txBody>
      </p:sp>
      <p:cxnSp>
        <p:nvCxnSpPr>
          <p:cNvPr id="145" name="AutoShape 47"/>
          <p:cNvCxnSpPr>
            <a:cxnSpLocks noChangeShapeType="1"/>
            <a:stCxn id="159" idx="3"/>
            <a:endCxn id="144" idx="2"/>
          </p:cNvCxnSpPr>
          <p:nvPr/>
        </p:nvCxnSpPr>
        <p:spPr bwMode="auto">
          <a:xfrm flipV="1">
            <a:off x="4112308" y="2318916"/>
            <a:ext cx="285822" cy="911426"/>
          </a:xfrm>
          <a:prstGeom prst="bentConnector2">
            <a:avLst/>
          </a:prstGeom>
          <a:noFill/>
          <a:ln w="9525">
            <a:solidFill>
              <a:srgbClr val="4D4D4D"/>
            </a:solidFill>
            <a:miter lim="800000"/>
            <a:headEnd/>
            <a:tailEnd/>
          </a:ln>
        </p:spPr>
      </p:cxnSp>
      <p:cxnSp>
        <p:nvCxnSpPr>
          <p:cNvPr id="146" name="AutoShape 71"/>
          <p:cNvCxnSpPr>
            <a:cxnSpLocks noChangeShapeType="1"/>
            <a:stCxn id="149" idx="0"/>
            <a:endCxn id="148" idx="0"/>
          </p:cNvCxnSpPr>
          <p:nvPr/>
        </p:nvCxnSpPr>
        <p:spPr bwMode="auto">
          <a:xfrm rot="5400000" flipH="1" flipV="1">
            <a:off x="1729390" y="2766225"/>
            <a:ext cx="12700" cy="1117843"/>
          </a:xfrm>
          <a:prstGeom prst="bentConnector3">
            <a:avLst>
              <a:gd name="adj1" fmla="val 4044142"/>
            </a:avLst>
          </a:prstGeom>
          <a:noFill/>
          <a:ln w="9525">
            <a:solidFill>
              <a:srgbClr val="4D4D4D"/>
            </a:solidFill>
            <a:miter lim="800000"/>
            <a:headEnd/>
            <a:tailEnd/>
          </a:ln>
        </p:spPr>
      </p:cxnSp>
      <p:sp>
        <p:nvSpPr>
          <p:cNvPr id="148" name="Rectangle 32">
            <a:hlinkClick r:id="" action="ppaction://noaction" highlightClick="1"/>
          </p:cNvPr>
          <p:cNvSpPr>
            <a:spLocks noChangeArrowheads="1"/>
          </p:cNvSpPr>
          <p:nvPr/>
        </p:nvSpPr>
        <p:spPr bwMode="auto">
          <a:xfrm>
            <a:off x="1876832" y="3325146"/>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Unsecured Lending</a:t>
            </a:r>
            <a:endParaRPr kumimoji="0" lang="en-US" sz="800" b="1" i="0" u="none" strike="noStrike" kern="0" cap="none" spc="0" normalizeH="0" baseline="30000" noProof="0" dirty="0" smtClean="0">
              <a:ln>
                <a:noFill/>
              </a:ln>
              <a:solidFill>
                <a:srgbClr val="4D4D4D"/>
              </a:solidFill>
              <a:effectLst/>
              <a:uLnTx/>
              <a:uFillTx/>
            </a:endParaRPr>
          </a:p>
        </p:txBody>
      </p:sp>
      <p:sp>
        <p:nvSpPr>
          <p:cNvPr id="149" name="Rectangle 32">
            <a:hlinkClick r:id="" action="ppaction://noaction" highlightClick="1"/>
          </p:cNvPr>
          <p:cNvSpPr>
            <a:spLocks noChangeArrowheads="1"/>
          </p:cNvSpPr>
          <p:nvPr/>
        </p:nvSpPr>
        <p:spPr bwMode="auto">
          <a:xfrm>
            <a:off x="758989" y="3325146"/>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Auto Finance</a:t>
            </a:r>
            <a:endParaRPr kumimoji="0" lang="en-US" sz="800" b="1" i="0" u="none" strike="noStrike" kern="0" cap="none" spc="0" normalizeH="0" baseline="30000" noProof="0" dirty="0" smtClean="0">
              <a:ln>
                <a:noFill/>
              </a:ln>
              <a:solidFill>
                <a:srgbClr val="4D4D4D"/>
              </a:solidFill>
              <a:effectLst/>
              <a:uLnTx/>
              <a:uFillTx/>
            </a:endParaRPr>
          </a:p>
        </p:txBody>
      </p:sp>
      <p:sp>
        <p:nvSpPr>
          <p:cNvPr id="150" name="Rectangle 32">
            <a:hlinkClick r:id="" action="ppaction://noaction" highlightClick="1"/>
          </p:cNvPr>
          <p:cNvSpPr>
            <a:spLocks noChangeArrowheads="1"/>
          </p:cNvSpPr>
          <p:nvPr/>
        </p:nvSpPr>
        <p:spPr bwMode="auto">
          <a:xfrm>
            <a:off x="758989" y="3902995"/>
            <a:ext cx="1292731" cy="274320"/>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Retail</a:t>
            </a:r>
            <a:r>
              <a:rPr kumimoji="0" lang="en-US" sz="800" b="1" i="0" u="none" strike="noStrike" kern="0" cap="none" spc="0" normalizeH="0" noProof="0" dirty="0" smtClean="0">
                <a:ln>
                  <a:noFill/>
                </a:ln>
                <a:solidFill>
                  <a:srgbClr val="4D4D4D"/>
                </a:solidFill>
                <a:effectLst/>
                <a:uLnTx/>
                <a:uFillTx/>
              </a:rPr>
              <a:t> &amp; Leasing (Originations &amp; Funding</a:t>
            </a:r>
            <a:endParaRPr kumimoji="0" lang="en-US" sz="800" b="1" i="0" u="none" strike="noStrike" kern="0" cap="none" spc="0" normalizeH="0" baseline="30000" noProof="0" dirty="0" smtClean="0">
              <a:ln>
                <a:noFill/>
              </a:ln>
              <a:solidFill>
                <a:srgbClr val="4D4D4D"/>
              </a:solidFill>
              <a:effectLst/>
              <a:uLnTx/>
              <a:uFillTx/>
            </a:endParaRPr>
          </a:p>
        </p:txBody>
      </p:sp>
      <p:sp>
        <p:nvSpPr>
          <p:cNvPr id="151" name="Rectangle 32">
            <a:hlinkClick r:id="" action="ppaction://noaction" highlightClick="1"/>
          </p:cNvPr>
          <p:cNvSpPr>
            <a:spLocks noChangeArrowheads="1"/>
          </p:cNvSpPr>
          <p:nvPr/>
        </p:nvSpPr>
        <p:spPr bwMode="auto">
          <a:xfrm>
            <a:off x="758989" y="4281221"/>
            <a:ext cx="1292731" cy="274320"/>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lang="en-US" sz="800" b="1" kern="0" dirty="0" smtClean="0">
                <a:solidFill>
                  <a:srgbClr val="4D4D4D"/>
                </a:solidFill>
              </a:rPr>
              <a:t>Fleet Services</a:t>
            </a:r>
            <a:endParaRPr kumimoji="0" lang="en-US" sz="800" b="1" i="0" u="none" strike="noStrike" kern="0" cap="none" spc="0" normalizeH="0" noProof="0" dirty="0" smtClean="0">
              <a:ln>
                <a:noFill/>
              </a:ln>
              <a:solidFill>
                <a:srgbClr val="4D4D4D"/>
              </a:solidFill>
              <a:effectLst/>
              <a:uLnTx/>
              <a:uFillTx/>
            </a:endParaRPr>
          </a:p>
        </p:txBody>
      </p:sp>
      <p:sp>
        <p:nvSpPr>
          <p:cNvPr id="152" name="Rectangle 32">
            <a:hlinkClick r:id="" action="ppaction://noaction" highlightClick="1"/>
          </p:cNvPr>
          <p:cNvSpPr>
            <a:spLocks noChangeArrowheads="1"/>
          </p:cNvSpPr>
          <p:nvPr/>
        </p:nvSpPr>
        <p:spPr bwMode="auto">
          <a:xfrm>
            <a:off x="758989" y="4679595"/>
            <a:ext cx="1292731" cy="274320"/>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lang="en-US" sz="800" b="1" kern="0" dirty="0" smtClean="0">
                <a:solidFill>
                  <a:srgbClr val="4D4D4D"/>
                </a:solidFill>
              </a:rPr>
              <a:t>Servicing &amp; Servicing for Others</a:t>
            </a:r>
            <a:endParaRPr kumimoji="0" lang="en-US" sz="800" b="1" i="0" u="none" strike="noStrike" kern="0" cap="none" spc="0" normalizeH="0" noProof="0" dirty="0" smtClean="0">
              <a:ln>
                <a:noFill/>
              </a:ln>
              <a:solidFill>
                <a:srgbClr val="4D4D4D"/>
              </a:solidFill>
              <a:effectLst/>
              <a:uLnTx/>
              <a:uFillTx/>
            </a:endParaRPr>
          </a:p>
        </p:txBody>
      </p:sp>
      <p:sp>
        <p:nvSpPr>
          <p:cNvPr id="153" name="Rectangle 32">
            <a:hlinkClick r:id="" action="ppaction://noaction" highlightClick="1"/>
          </p:cNvPr>
          <p:cNvSpPr>
            <a:spLocks noChangeArrowheads="1"/>
          </p:cNvSpPr>
          <p:nvPr/>
        </p:nvSpPr>
        <p:spPr bwMode="auto">
          <a:xfrm>
            <a:off x="3033265" y="4059553"/>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smtClean="0">
                <a:solidFill>
                  <a:srgbClr val="FFFFFF"/>
                </a:solidFill>
              </a:rPr>
              <a:t>Credit Risk</a:t>
            </a:r>
            <a:endParaRPr lang="en-US" sz="800" b="1" dirty="0">
              <a:solidFill>
                <a:srgbClr val="FFFFFF"/>
              </a:solidFill>
            </a:endParaRPr>
          </a:p>
        </p:txBody>
      </p:sp>
      <p:sp>
        <p:nvSpPr>
          <p:cNvPr id="154" name="Rectangle 32">
            <a:hlinkClick r:id="" action="ppaction://noaction" highlightClick="1"/>
          </p:cNvPr>
          <p:cNvSpPr>
            <a:spLocks noChangeArrowheads="1"/>
          </p:cNvSpPr>
          <p:nvPr/>
        </p:nvSpPr>
        <p:spPr bwMode="auto">
          <a:xfrm>
            <a:off x="3033265" y="4441519"/>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Market &amp; </a:t>
            </a:r>
            <a:r>
              <a:rPr lang="en-US" sz="800" b="1" dirty="0" smtClean="0">
                <a:solidFill>
                  <a:srgbClr val="FFFFFF"/>
                </a:solidFill>
              </a:rPr>
              <a:t>liquidity Risk</a:t>
            </a:r>
            <a:endParaRPr lang="en-US" sz="800" b="1" dirty="0">
              <a:solidFill>
                <a:srgbClr val="FFFFFF"/>
              </a:solidFill>
            </a:endParaRPr>
          </a:p>
        </p:txBody>
      </p:sp>
      <p:sp>
        <p:nvSpPr>
          <p:cNvPr id="155" name="Rectangle 32">
            <a:hlinkClick r:id="" action="ppaction://noaction" highlightClick="1"/>
          </p:cNvPr>
          <p:cNvSpPr>
            <a:spLocks noChangeArrowheads="1"/>
          </p:cNvSpPr>
          <p:nvPr/>
        </p:nvSpPr>
        <p:spPr bwMode="auto">
          <a:xfrm>
            <a:off x="3033265" y="4812117"/>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smtClean="0">
                <a:solidFill>
                  <a:srgbClr val="FFFFFF"/>
                </a:solidFill>
              </a:rPr>
              <a:t>Operational  Risk / VRM</a:t>
            </a:r>
            <a:endParaRPr lang="en-US" sz="800" b="1" dirty="0">
              <a:solidFill>
                <a:srgbClr val="FFFFFF"/>
              </a:solidFill>
            </a:endParaRPr>
          </a:p>
        </p:txBody>
      </p:sp>
      <p:sp>
        <p:nvSpPr>
          <p:cNvPr id="156" name="Rectangle 32">
            <a:hlinkClick r:id="" action="ppaction://noaction" highlightClick="1"/>
          </p:cNvPr>
          <p:cNvSpPr>
            <a:spLocks noChangeArrowheads="1"/>
          </p:cNvSpPr>
          <p:nvPr/>
        </p:nvSpPr>
        <p:spPr bwMode="auto">
          <a:xfrm>
            <a:off x="3033265" y="5210491"/>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smtClean="0">
                <a:solidFill>
                  <a:srgbClr val="FFFFFF"/>
                </a:solidFill>
              </a:rPr>
              <a:t>Info Risk / </a:t>
            </a:r>
          </a:p>
          <a:p>
            <a:pPr algn="ctr" fontAlgn="base">
              <a:spcBef>
                <a:spcPct val="0"/>
              </a:spcBef>
              <a:spcAft>
                <a:spcPct val="0"/>
              </a:spcAft>
            </a:pPr>
            <a:r>
              <a:rPr lang="en-US" sz="800" b="1" dirty="0" smtClean="0">
                <a:solidFill>
                  <a:srgbClr val="FFFFFF"/>
                </a:solidFill>
              </a:rPr>
              <a:t>BCM</a:t>
            </a:r>
            <a:endParaRPr lang="en-US" sz="800" b="1" dirty="0">
              <a:solidFill>
                <a:srgbClr val="FFFFFF"/>
              </a:solidFill>
            </a:endParaRPr>
          </a:p>
        </p:txBody>
      </p:sp>
      <p:grpSp>
        <p:nvGrpSpPr>
          <p:cNvPr id="157" name="Group 156"/>
          <p:cNvGrpSpPr/>
          <p:nvPr/>
        </p:nvGrpSpPr>
        <p:grpSpPr>
          <a:xfrm>
            <a:off x="3286488" y="3017238"/>
            <a:ext cx="825820" cy="950890"/>
            <a:chOff x="3286488" y="3219658"/>
            <a:chExt cx="825820" cy="950890"/>
          </a:xfrm>
        </p:grpSpPr>
        <p:sp>
          <p:nvSpPr>
            <p:cNvPr id="158" name="Rectangle 32">
              <a:hlinkClick r:id="" action="ppaction://noaction" highlightClick="1"/>
            </p:cNvPr>
            <p:cNvSpPr>
              <a:spLocks noChangeArrowheads="1"/>
            </p:cNvSpPr>
            <p:nvPr/>
          </p:nvSpPr>
          <p:spPr bwMode="auto">
            <a:xfrm>
              <a:off x="3286488" y="3744341"/>
              <a:ext cx="825819"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Risk</a:t>
              </a:r>
              <a:r>
                <a:rPr kumimoji="0" lang="en-US" sz="800" b="1" i="0" u="none" strike="noStrike" kern="0" cap="none" spc="0" normalizeH="0" noProof="0" dirty="0" smtClean="0">
                  <a:ln>
                    <a:noFill/>
                  </a:ln>
                  <a:solidFill>
                    <a:srgbClr val="4D4D4D"/>
                  </a:solidFill>
                  <a:effectLst/>
                  <a:uLnTx/>
                  <a:uFillTx/>
                </a:rPr>
                <a:t> Management</a:t>
              </a:r>
              <a:endParaRPr kumimoji="0" lang="en-US" sz="800" b="1" i="0" u="none" strike="noStrike" kern="0" cap="none" spc="0" normalizeH="0" baseline="30000" noProof="0" dirty="0" smtClean="0">
                <a:ln>
                  <a:noFill/>
                </a:ln>
                <a:solidFill>
                  <a:srgbClr val="4D4D4D"/>
                </a:solidFill>
                <a:effectLst/>
                <a:uLnTx/>
                <a:uFillTx/>
              </a:endParaRPr>
            </a:p>
          </p:txBody>
        </p:sp>
        <p:sp>
          <p:nvSpPr>
            <p:cNvPr id="159" name="Rectangle 32">
              <a:hlinkClick r:id="" action="ppaction://noaction" highlightClick="1"/>
            </p:cNvPr>
            <p:cNvSpPr>
              <a:spLocks noChangeArrowheads="1"/>
            </p:cNvSpPr>
            <p:nvPr/>
          </p:nvSpPr>
          <p:spPr bwMode="auto">
            <a:xfrm>
              <a:off x="3289348" y="3219658"/>
              <a:ext cx="822960" cy="426207"/>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smtClean="0">
                  <a:solidFill>
                    <a:srgbClr val="FFFFFF"/>
                  </a:solidFill>
                </a:rPr>
                <a:t>Compliance</a:t>
              </a:r>
              <a:endParaRPr lang="en-US" sz="800" b="1" dirty="0">
                <a:solidFill>
                  <a:schemeClr val="bg1"/>
                </a:solidFill>
              </a:endParaRPr>
            </a:p>
          </p:txBody>
        </p:sp>
      </p:grpSp>
      <p:sp>
        <p:nvSpPr>
          <p:cNvPr id="160" name="Rectangle 32">
            <a:hlinkClick r:id="" action="ppaction://noaction" highlightClick="1"/>
          </p:cNvPr>
          <p:cNvSpPr>
            <a:spLocks noChangeArrowheads="1"/>
          </p:cNvSpPr>
          <p:nvPr/>
        </p:nvSpPr>
        <p:spPr bwMode="auto">
          <a:xfrm>
            <a:off x="5265968" y="4429085"/>
            <a:ext cx="832104" cy="36576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Financial Planning &amp; Analysis</a:t>
            </a:r>
          </a:p>
        </p:txBody>
      </p:sp>
      <p:sp>
        <p:nvSpPr>
          <p:cNvPr id="161" name="Rectangle 32">
            <a:hlinkClick r:id="" action="ppaction://noaction" highlightClick="1"/>
          </p:cNvPr>
          <p:cNvSpPr>
            <a:spLocks noChangeArrowheads="1"/>
          </p:cNvSpPr>
          <p:nvPr/>
        </p:nvSpPr>
        <p:spPr bwMode="auto">
          <a:xfrm>
            <a:off x="5265968" y="3999344"/>
            <a:ext cx="832104" cy="36576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Pricing &amp; Analytics</a:t>
            </a:r>
          </a:p>
        </p:txBody>
      </p:sp>
      <p:sp>
        <p:nvSpPr>
          <p:cNvPr id="162" name="Rectangle 32">
            <a:hlinkClick r:id="" action="ppaction://noaction" highlightClick="1"/>
          </p:cNvPr>
          <p:cNvSpPr>
            <a:spLocks noChangeArrowheads="1"/>
          </p:cNvSpPr>
          <p:nvPr/>
        </p:nvSpPr>
        <p:spPr bwMode="auto">
          <a:xfrm>
            <a:off x="5265968" y="3573016"/>
            <a:ext cx="832104" cy="36576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Financial Analytics</a:t>
            </a:r>
          </a:p>
        </p:txBody>
      </p:sp>
      <p:sp>
        <p:nvSpPr>
          <p:cNvPr id="163" name="Rectangle 32">
            <a:hlinkClick r:id="" action="ppaction://noaction" highlightClick="1"/>
          </p:cNvPr>
          <p:cNvSpPr>
            <a:spLocks noChangeArrowheads="1"/>
          </p:cNvSpPr>
          <p:nvPr/>
        </p:nvSpPr>
        <p:spPr bwMode="auto">
          <a:xfrm>
            <a:off x="7740352" y="3017238"/>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algn="ctr" fontAlgn="base">
              <a:lnSpc>
                <a:spcPct val="90000"/>
              </a:lnSpc>
              <a:spcBef>
                <a:spcPct val="20000"/>
              </a:spcBef>
              <a:spcAft>
                <a:spcPct val="0"/>
              </a:spcAft>
              <a:buFont typeface="Wingdings" pitchFamily="2" charset="2"/>
              <a:buNone/>
            </a:pPr>
            <a:r>
              <a:rPr lang="en-US" sz="800" b="1" kern="0" dirty="0" smtClean="0">
                <a:solidFill>
                  <a:srgbClr val="4D4D4D"/>
                </a:solidFill>
              </a:rPr>
              <a:t>Strategic Operations</a:t>
            </a:r>
            <a:endParaRPr lang="en-US" sz="800" b="1" kern="0" dirty="0">
              <a:solidFill>
                <a:srgbClr val="4D4D4D"/>
              </a:solidFill>
            </a:endParaRPr>
          </a:p>
        </p:txBody>
      </p:sp>
      <p:sp>
        <p:nvSpPr>
          <p:cNvPr id="164" name="Rectangle 32">
            <a:hlinkClick r:id="" action="ppaction://noaction" highlightClick="1"/>
          </p:cNvPr>
          <p:cNvSpPr>
            <a:spLocks noChangeArrowheads="1"/>
          </p:cNvSpPr>
          <p:nvPr/>
        </p:nvSpPr>
        <p:spPr bwMode="auto">
          <a:xfrm>
            <a:off x="7740352" y="3556638"/>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algn="ctr" fontAlgn="base">
              <a:lnSpc>
                <a:spcPct val="90000"/>
              </a:lnSpc>
              <a:spcBef>
                <a:spcPct val="20000"/>
              </a:spcBef>
              <a:spcAft>
                <a:spcPct val="0"/>
              </a:spcAft>
              <a:buFont typeface="Wingdings" pitchFamily="2" charset="2"/>
              <a:buNone/>
            </a:pPr>
            <a:r>
              <a:rPr lang="en-US" sz="800" b="1" kern="0" dirty="0" smtClean="0">
                <a:solidFill>
                  <a:srgbClr val="4D4D4D"/>
                </a:solidFill>
              </a:rPr>
              <a:t>IT</a:t>
            </a:r>
            <a:endParaRPr lang="en-US" sz="800" b="1" kern="0" dirty="0">
              <a:solidFill>
                <a:srgbClr val="4D4D4D"/>
              </a:solidFill>
            </a:endParaRPr>
          </a:p>
        </p:txBody>
      </p:sp>
      <p:sp>
        <p:nvSpPr>
          <p:cNvPr id="165" name="Rectangle 32">
            <a:hlinkClick r:id="" action="ppaction://noaction" highlightClick="1"/>
          </p:cNvPr>
          <p:cNvSpPr>
            <a:spLocks noChangeArrowheads="1"/>
          </p:cNvSpPr>
          <p:nvPr/>
        </p:nvSpPr>
        <p:spPr bwMode="auto">
          <a:xfrm>
            <a:off x="6609787" y="4096038"/>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Human Resources</a:t>
            </a:r>
            <a:endParaRPr kumimoji="0" lang="en-US" sz="800" b="1" i="0" u="none" strike="noStrike" kern="0" cap="none" spc="0" normalizeH="0" baseline="30000" noProof="0" dirty="0" smtClean="0">
              <a:ln>
                <a:noFill/>
              </a:ln>
              <a:solidFill>
                <a:srgbClr val="4D4D4D"/>
              </a:solidFill>
              <a:effectLst/>
              <a:uLnTx/>
              <a:uFillTx/>
            </a:endParaRPr>
          </a:p>
        </p:txBody>
      </p:sp>
      <p:sp>
        <p:nvSpPr>
          <p:cNvPr id="166" name="Rectangle 32">
            <a:hlinkClick r:id="" action="ppaction://noaction" highlightClick="1"/>
          </p:cNvPr>
          <p:cNvSpPr>
            <a:spLocks noChangeArrowheads="1"/>
          </p:cNvSpPr>
          <p:nvPr/>
        </p:nvSpPr>
        <p:spPr bwMode="auto">
          <a:xfrm>
            <a:off x="6617585" y="3017238"/>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Legal</a:t>
            </a:r>
            <a:endParaRPr kumimoji="0" lang="en-US" sz="800" b="1" i="0" u="none" strike="noStrike" kern="0" cap="none" spc="0" normalizeH="0" baseline="30000" noProof="0" dirty="0" smtClean="0">
              <a:ln>
                <a:noFill/>
              </a:ln>
              <a:solidFill>
                <a:srgbClr val="4D4D4D"/>
              </a:solidFill>
              <a:effectLst/>
              <a:uLnTx/>
              <a:uFillTx/>
            </a:endParaRPr>
          </a:p>
        </p:txBody>
      </p:sp>
      <p:sp>
        <p:nvSpPr>
          <p:cNvPr id="167" name="Rectangle 32">
            <a:hlinkClick r:id="" action="ppaction://noaction" highlightClick="1"/>
          </p:cNvPr>
          <p:cNvSpPr>
            <a:spLocks noChangeArrowheads="1"/>
          </p:cNvSpPr>
          <p:nvPr/>
        </p:nvSpPr>
        <p:spPr bwMode="auto">
          <a:xfrm>
            <a:off x="6617585" y="3556638"/>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Investor Relations</a:t>
            </a:r>
            <a:endParaRPr kumimoji="0" lang="en-US" sz="800" b="1" i="0" u="none" strike="noStrike" kern="0" cap="none" spc="0" normalizeH="0" baseline="30000" noProof="0" dirty="0" smtClean="0">
              <a:ln>
                <a:noFill/>
              </a:ln>
              <a:solidFill>
                <a:srgbClr val="4D4D4D"/>
              </a:solidFill>
              <a:effectLst/>
              <a:uLnTx/>
              <a:uFillTx/>
            </a:endParaRPr>
          </a:p>
        </p:txBody>
      </p:sp>
      <p:cxnSp>
        <p:nvCxnSpPr>
          <p:cNvPr id="168" name="AutoShape 47"/>
          <p:cNvCxnSpPr>
            <a:cxnSpLocks noChangeShapeType="1"/>
            <a:stCxn id="158" idx="3"/>
            <a:endCxn id="144" idx="2"/>
          </p:cNvCxnSpPr>
          <p:nvPr/>
        </p:nvCxnSpPr>
        <p:spPr bwMode="auto">
          <a:xfrm flipV="1">
            <a:off x="4112307" y="2318916"/>
            <a:ext cx="285823" cy="1436109"/>
          </a:xfrm>
          <a:prstGeom prst="bentConnector2">
            <a:avLst/>
          </a:prstGeom>
          <a:noFill/>
          <a:ln w="9525">
            <a:solidFill>
              <a:srgbClr val="4D4D4D"/>
            </a:solidFill>
            <a:miter lim="800000"/>
            <a:headEnd/>
            <a:tailEnd/>
          </a:ln>
        </p:spPr>
      </p:cxnSp>
      <p:cxnSp>
        <p:nvCxnSpPr>
          <p:cNvPr id="169" name="AutoShape 47"/>
          <p:cNvCxnSpPr>
            <a:cxnSpLocks noChangeShapeType="1"/>
            <a:stCxn id="164" idx="3"/>
            <a:endCxn id="163" idx="3"/>
          </p:cNvCxnSpPr>
          <p:nvPr/>
        </p:nvCxnSpPr>
        <p:spPr bwMode="auto">
          <a:xfrm flipV="1">
            <a:off x="8563312" y="3230342"/>
            <a:ext cx="12700" cy="539400"/>
          </a:xfrm>
          <a:prstGeom prst="bentConnector3">
            <a:avLst>
              <a:gd name="adj1" fmla="val 1800000"/>
            </a:avLst>
          </a:prstGeom>
          <a:noFill/>
          <a:ln w="9525">
            <a:solidFill>
              <a:srgbClr val="4D4D4D"/>
            </a:solidFill>
            <a:miter lim="800000"/>
            <a:headEnd/>
            <a:tailEnd/>
          </a:ln>
        </p:spPr>
      </p:cxnSp>
      <p:cxnSp>
        <p:nvCxnSpPr>
          <p:cNvPr id="170" name="AutoShape 47"/>
          <p:cNvCxnSpPr>
            <a:cxnSpLocks noChangeShapeType="1"/>
            <a:stCxn id="167" idx="3"/>
            <a:endCxn id="166" idx="3"/>
          </p:cNvCxnSpPr>
          <p:nvPr/>
        </p:nvCxnSpPr>
        <p:spPr bwMode="auto">
          <a:xfrm flipV="1">
            <a:off x="7440545" y="3230342"/>
            <a:ext cx="12700" cy="539400"/>
          </a:xfrm>
          <a:prstGeom prst="bentConnector3">
            <a:avLst>
              <a:gd name="adj1" fmla="val 1800000"/>
            </a:avLst>
          </a:prstGeom>
          <a:noFill/>
          <a:ln w="9525">
            <a:solidFill>
              <a:srgbClr val="4D4D4D"/>
            </a:solidFill>
            <a:miter lim="800000"/>
            <a:headEnd/>
            <a:tailEnd/>
          </a:ln>
        </p:spPr>
      </p:cxnSp>
      <p:cxnSp>
        <p:nvCxnSpPr>
          <p:cNvPr id="171" name="AutoShape 47"/>
          <p:cNvCxnSpPr>
            <a:cxnSpLocks noChangeShapeType="1"/>
            <a:stCxn id="165" idx="3"/>
            <a:endCxn id="167" idx="3"/>
          </p:cNvCxnSpPr>
          <p:nvPr/>
        </p:nvCxnSpPr>
        <p:spPr bwMode="auto">
          <a:xfrm flipV="1">
            <a:off x="7432747" y="3769742"/>
            <a:ext cx="7798" cy="539400"/>
          </a:xfrm>
          <a:prstGeom prst="bentConnector3">
            <a:avLst>
              <a:gd name="adj1" fmla="val 3031521"/>
            </a:avLst>
          </a:prstGeom>
          <a:noFill/>
          <a:ln w="9525">
            <a:solidFill>
              <a:srgbClr val="4D4D4D"/>
            </a:solidFill>
            <a:miter lim="800000"/>
            <a:headEnd/>
            <a:tailEnd/>
          </a:ln>
        </p:spPr>
      </p:cxnSp>
      <p:cxnSp>
        <p:nvCxnSpPr>
          <p:cNvPr id="172" name="AutoShape 47"/>
          <p:cNvCxnSpPr>
            <a:cxnSpLocks noChangeShapeType="1"/>
            <a:stCxn id="195" idx="3"/>
            <a:endCxn id="144" idx="2"/>
          </p:cNvCxnSpPr>
          <p:nvPr/>
        </p:nvCxnSpPr>
        <p:spPr bwMode="auto">
          <a:xfrm flipH="1" flipV="1">
            <a:off x="4398130" y="2318916"/>
            <a:ext cx="1933961" cy="920375"/>
          </a:xfrm>
          <a:prstGeom prst="bentConnector4">
            <a:avLst>
              <a:gd name="adj1" fmla="val -11820"/>
              <a:gd name="adj2" fmla="val 45404"/>
            </a:avLst>
          </a:prstGeom>
          <a:noFill/>
          <a:ln w="9525">
            <a:solidFill>
              <a:srgbClr val="4D4D4D"/>
            </a:solidFill>
            <a:miter lim="800000"/>
            <a:headEnd/>
            <a:tailEnd/>
          </a:ln>
        </p:spPr>
      </p:cxnSp>
      <p:cxnSp>
        <p:nvCxnSpPr>
          <p:cNvPr id="173" name="AutoShape 47"/>
          <p:cNvCxnSpPr>
            <a:cxnSpLocks noChangeShapeType="1"/>
            <a:stCxn id="161" idx="3"/>
            <a:endCxn id="162" idx="3"/>
          </p:cNvCxnSpPr>
          <p:nvPr/>
        </p:nvCxnSpPr>
        <p:spPr bwMode="auto">
          <a:xfrm flipV="1">
            <a:off x="6098072" y="3755896"/>
            <a:ext cx="12700" cy="426328"/>
          </a:xfrm>
          <a:prstGeom prst="bentConnector3">
            <a:avLst>
              <a:gd name="adj1" fmla="val 1800000"/>
            </a:avLst>
          </a:prstGeom>
          <a:noFill/>
          <a:ln w="9525">
            <a:solidFill>
              <a:srgbClr val="4D4D4D"/>
            </a:solidFill>
            <a:miter lim="800000"/>
            <a:headEnd/>
            <a:tailEnd/>
          </a:ln>
        </p:spPr>
      </p:cxnSp>
      <p:cxnSp>
        <p:nvCxnSpPr>
          <p:cNvPr id="174" name="AutoShape 47"/>
          <p:cNvCxnSpPr>
            <a:cxnSpLocks noChangeShapeType="1"/>
            <a:stCxn id="160" idx="3"/>
            <a:endCxn id="161" idx="3"/>
          </p:cNvCxnSpPr>
          <p:nvPr/>
        </p:nvCxnSpPr>
        <p:spPr bwMode="auto">
          <a:xfrm flipV="1">
            <a:off x="6098072" y="4182224"/>
            <a:ext cx="12700" cy="429741"/>
          </a:xfrm>
          <a:prstGeom prst="bentConnector3">
            <a:avLst>
              <a:gd name="adj1" fmla="val 1800000"/>
            </a:avLst>
          </a:prstGeom>
          <a:noFill/>
          <a:ln w="9525">
            <a:solidFill>
              <a:srgbClr val="4D4D4D"/>
            </a:solidFill>
            <a:miter lim="800000"/>
            <a:headEnd/>
            <a:tailEnd/>
          </a:ln>
        </p:spPr>
      </p:cxnSp>
      <p:cxnSp>
        <p:nvCxnSpPr>
          <p:cNvPr id="175" name="AutoShape 47"/>
          <p:cNvCxnSpPr>
            <a:cxnSpLocks noChangeShapeType="1"/>
            <a:stCxn id="158" idx="2"/>
            <a:endCxn id="153" idx="3"/>
          </p:cNvCxnSpPr>
          <p:nvPr/>
        </p:nvCxnSpPr>
        <p:spPr bwMode="auto">
          <a:xfrm rot="16200000" flipH="1">
            <a:off x="3663519" y="4004006"/>
            <a:ext cx="228585" cy="156827"/>
          </a:xfrm>
          <a:prstGeom prst="bentConnector4">
            <a:avLst>
              <a:gd name="adj1" fmla="val 19998"/>
              <a:gd name="adj2" fmla="val 243415"/>
            </a:avLst>
          </a:prstGeom>
          <a:noFill/>
          <a:ln w="9525">
            <a:solidFill>
              <a:srgbClr val="4D4D4D"/>
            </a:solidFill>
            <a:miter lim="800000"/>
            <a:headEnd/>
            <a:tailEnd/>
          </a:ln>
        </p:spPr>
      </p:cxnSp>
      <p:cxnSp>
        <p:nvCxnSpPr>
          <p:cNvPr id="176" name="AutoShape 47"/>
          <p:cNvCxnSpPr>
            <a:cxnSpLocks noChangeShapeType="1"/>
            <a:stCxn id="154" idx="3"/>
            <a:endCxn id="153" idx="3"/>
          </p:cNvCxnSpPr>
          <p:nvPr/>
        </p:nvCxnSpPr>
        <p:spPr bwMode="auto">
          <a:xfrm flipV="1">
            <a:off x="3856225" y="4196713"/>
            <a:ext cx="12700" cy="381966"/>
          </a:xfrm>
          <a:prstGeom prst="bentConnector3">
            <a:avLst>
              <a:gd name="adj1" fmla="val 1800000"/>
            </a:avLst>
          </a:prstGeom>
          <a:noFill/>
          <a:ln w="9525">
            <a:solidFill>
              <a:srgbClr val="4D4D4D"/>
            </a:solidFill>
            <a:miter lim="800000"/>
            <a:headEnd/>
            <a:tailEnd/>
          </a:ln>
        </p:spPr>
      </p:cxnSp>
      <p:cxnSp>
        <p:nvCxnSpPr>
          <p:cNvPr id="177" name="AutoShape 47"/>
          <p:cNvCxnSpPr>
            <a:cxnSpLocks noChangeShapeType="1"/>
            <a:stCxn id="154" idx="3"/>
            <a:endCxn id="155" idx="3"/>
          </p:cNvCxnSpPr>
          <p:nvPr/>
        </p:nvCxnSpPr>
        <p:spPr bwMode="auto">
          <a:xfrm>
            <a:off x="3856225" y="4578679"/>
            <a:ext cx="12700" cy="370598"/>
          </a:xfrm>
          <a:prstGeom prst="bentConnector3">
            <a:avLst>
              <a:gd name="adj1" fmla="val 1800000"/>
            </a:avLst>
          </a:prstGeom>
          <a:noFill/>
          <a:ln w="9525">
            <a:solidFill>
              <a:srgbClr val="4D4D4D"/>
            </a:solidFill>
            <a:miter lim="800000"/>
            <a:headEnd/>
            <a:tailEnd/>
          </a:ln>
        </p:spPr>
      </p:cxnSp>
      <p:cxnSp>
        <p:nvCxnSpPr>
          <p:cNvPr id="178" name="AutoShape 47"/>
          <p:cNvCxnSpPr>
            <a:cxnSpLocks noChangeShapeType="1"/>
            <a:stCxn id="155" idx="3"/>
            <a:endCxn id="156" idx="3"/>
          </p:cNvCxnSpPr>
          <p:nvPr/>
        </p:nvCxnSpPr>
        <p:spPr bwMode="auto">
          <a:xfrm>
            <a:off x="3856225" y="4949277"/>
            <a:ext cx="12700" cy="398374"/>
          </a:xfrm>
          <a:prstGeom prst="bentConnector3">
            <a:avLst>
              <a:gd name="adj1" fmla="val 1800000"/>
            </a:avLst>
          </a:prstGeom>
          <a:noFill/>
          <a:ln w="9525">
            <a:solidFill>
              <a:srgbClr val="4D4D4D"/>
            </a:solidFill>
            <a:miter lim="800000"/>
            <a:headEnd/>
            <a:tailEnd/>
          </a:ln>
        </p:spPr>
      </p:cxnSp>
      <p:cxnSp>
        <p:nvCxnSpPr>
          <p:cNvPr id="179" name="AutoShape 71"/>
          <p:cNvCxnSpPr>
            <a:cxnSpLocks noChangeShapeType="1"/>
            <a:stCxn id="150" idx="1"/>
            <a:endCxn id="149" idx="1"/>
          </p:cNvCxnSpPr>
          <p:nvPr/>
        </p:nvCxnSpPr>
        <p:spPr bwMode="auto">
          <a:xfrm rot="10800000">
            <a:off x="758989" y="3538251"/>
            <a:ext cx="12700" cy="501905"/>
          </a:xfrm>
          <a:prstGeom prst="bentConnector3">
            <a:avLst>
              <a:gd name="adj1" fmla="val 1800000"/>
            </a:avLst>
          </a:prstGeom>
          <a:noFill/>
          <a:ln w="9525">
            <a:solidFill>
              <a:srgbClr val="4D4D4D"/>
            </a:solidFill>
            <a:miter lim="800000"/>
            <a:headEnd/>
            <a:tailEnd/>
          </a:ln>
        </p:spPr>
      </p:cxnSp>
      <p:cxnSp>
        <p:nvCxnSpPr>
          <p:cNvPr id="180" name="AutoShape 71"/>
          <p:cNvCxnSpPr>
            <a:cxnSpLocks noChangeShapeType="1"/>
            <a:stCxn id="151" idx="1"/>
            <a:endCxn id="149" idx="1"/>
          </p:cNvCxnSpPr>
          <p:nvPr/>
        </p:nvCxnSpPr>
        <p:spPr bwMode="auto">
          <a:xfrm rot="10800000">
            <a:off x="758989" y="3538251"/>
            <a:ext cx="12700" cy="880131"/>
          </a:xfrm>
          <a:prstGeom prst="bentConnector3">
            <a:avLst>
              <a:gd name="adj1" fmla="val 1800000"/>
            </a:avLst>
          </a:prstGeom>
          <a:noFill/>
          <a:ln w="9525">
            <a:solidFill>
              <a:srgbClr val="4D4D4D"/>
            </a:solidFill>
            <a:miter lim="800000"/>
            <a:headEnd/>
            <a:tailEnd/>
          </a:ln>
        </p:spPr>
      </p:cxnSp>
      <p:cxnSp>
        <p:nvCxnSpPr>
          <p:cNvPr id="181" name="AutoShape 71"/>
          <p:cNvCxnSpPr>
            <a:cxnSpLocks noChangeShapeType="1"/>
            <a:stCxn id="152" idx="1"/>
            <a:endCxn id="149" idx="1"/>
          </p:cNvCxnSpPr>
          <p:nvPr/>
        </p:nvCxnSpPr>
        <p:spPr bwMode="auto">
          <a:xfrm rot="10800000">
            <a:off x="758989" y="3538251"/>
            <a:ext cx="12700" cy="1278505"/>
          </a:xfrm>
          <a:prstGeom prst="bentConnector3">
            <a:avLst>
              <a:gd name="adj1" fmla="val 1800000"/>
            </a:avLst>
          </a:prstGeom>
          <a:noFill/>
          <a:ln w="9525">
            <a:solidFill>
              <a:srgbClr val="4D4D4D"/>
            </a:solidFill>
            <a:miter lim="800000"/>
            <a:headEnd/>
            <a:tailEnd/>
          </a:ln>
        </p:spPr>
      </p:cxnSp>
      <p:cxnSp>
        <p:nvCxnSpPr>
          <p:cNvPr id="182" name="AutoShape 71"/>
          <p:cNvCxnSpPr>
            <a:cxnSpLocks noChangeShapeType="1"/>
            <a:stCxn id="148" idx="0"/>
            <a:endCxn id="144" idx="2"/>
          </p:cNvCxnSpPr>
          <p:nvPr/>
        </p:nvCxnSpPr>
        <p:spPr bwMode="auto">
          <a:xfrm rot="5400000" flipH="1" flipV="1">
            <a:off x="2840106" y="1767122"/>
            <a:ext cx="1006230" cy="2109818"/>
          </a:xfrm>
          <a:prstGeom prst="bentConnector3">
            <a:avLst>
              <a:gd name="adj1" fmla="val 50000"/>
            </a:avLst>
          </a:prstGeom>
          <a:noFill/>
          <a:ln w="9525">
            <a:solidFill>
              <a:srgbClr val="4D4D4D"/>
            </a:solidFill>
            <a:miter lim="800000"/>
            <a:headEnd/>
            <a:tailEnd/>
          </a:ln>
        </p:spPr>
      </p:cxnSp>
      <p:sp>
        <p:nvSpPr>
          <p:cNvPr id="183" name="TextBox 182"/>
          <p:cNvSpPr txBox="1"/>
          <p:nvPr/>
        </p:nvSpPr>
        <p:spPr>
          <a:xfrm>
            <a:off x="857604" y="2492138"/>
            <a:ext cx="1543039" cy="261610"/>
          </a:xfrm>
          <a:prstGeom prst="rect">
            <a:avLst/>
          </a:prstGeom>
          <a:solidFill>
            <a:schemeClr val="bg1"/>
          </a:solidFill>
        </p:spPr>
        <p:txBody>
          <a:bodyPr wrap="square" rtlCol="0">
            <a:spAutoFit/>
          </a:bodyPr>
          <a:lstStyle>
            <a:defPPr>
              <a:defRPr lang="es-ES"/>
            </a:defPPr>
            <a:lvl1pPr algn="ctr">
              <a:defRPr sz="1100"/>
            </a:lvl1pPr>
          </a:lstStyle>
          <a:p>
            <a:r>
              <a:rPr lang="en-US" b="1" dirty="0" smtClean="0"/>
              <a:t>Business Areas</a:t>
            </a:r>
            <a:endParaRPr lang="en-US" b="1" dirty="0"/>
          </a:p>
        </p:txBody>
      </p:sp>
      <p:sp>
        <p:nvSpPr>
          <p:cNvPr id="184" name="TextBox 183"/>
          <p:cNvSpPr txBox="1"/>
          <p:nvPr/>
        </p:nvSpPr>
        <p:spPr>
          <a:xfrm>
            <a:off x="4990412" y="2492137"/>
            <a:ext cx="2144674" cy="261610"/>
          </a:xfrm>
          <a:prstGeom prst="rect">
            <a:avLst/>
          </a:prstGeom>
          <a:solidFill>
            <a:schemeClr val="bg1"/>
          </a:solidFill>
        </p:spPr>
        <p:txBody>
          <a:bodyPr wrap="square" rtlCol="0">
            <a:spAutoFit/>
          </a:bodyPr>
          <a:lstStyle/>
          <a:p>
            <a:pPr algn="ctr"/>
            <a:r>
              <a:rPr lang="en-US" sz="1100" b="1" dirty="0" smtClean="0"/>
              <a:t>Cross Functional Areas</a:t>
            </a:r>
            <a:endParaRPr lang="en-US" sz="1100" b="1" baseline="30000" dirty="0"/>
          </a:p>
        </p:txBody>
      </p:sp>
      <p:sp>
        <p:nvSpPr>
          <p:cNvPr id="185" name="Rectangle 32">
            <a:hlinkClick r:id="" action="ppaction://noaction" highlightClick="1"/>
          </p:cNvPr>
          <p:cNvSpPr>
            <a:spLocks noChangeArrowheads="1"/>
          </p:cNvSpPr>
          <p:nvPr/>
        </p:nvSpPr>
        <p:spPr bwMode="auto">
          <a:xfrm>
            <a:off x="4253096" y="4005064"/>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Enterprise Data Management</a:t>
            </a:r>
          </a:p>
        </p:txBody>
      </p:sp>
      <p:cxnSp>
        <p:nvCxnSpPr>
          <p:cNvPr id="186" name="AutoShape 47"/>
          <p:cNvCxnSpPr>
            <a:cxnSpLocks noChangeShapeType="1"/>
            <a:stCxn id="156" idx="3"/>
            <a:endCxn id="189" idx="3"/>
          </p:cNvCxnSpPr>
          <p:nvPr/>
        </p:nvCxnSpPr>
        <p:spPr bwMode="auto">
          <a:xfrm>
            <a:off x="3856225" y="5347651"/>
            <a:ext cx="12700" cy="382033"/>
          </a:xfrm>
          <a:prstGeom prst="bentConnector3">
            <a:avLst>
              <a:gd name="adj1" fmla="val 1800000"/>
            </a:avLst>
          </a:prstGeom>
          <a:noFill/>
          <a:ln w="9525">
            <a:solidFill>
              <a:srgbClr val="4D4D4D"/>
            </a:solidFill>
            <a:miter lim="800000"/>
            <a:headEnd/>
            <a:tailEnd/>
          </a:ln>
        </p:spPr>
      </p:cxnSp>
      <p:sp>
        <p:nvSpPr>
          <p:cNvPr id="187" name="Rectangle 32">
            <a:hlinkClick r:id="" action="ppaction://noaction" highlightClick="1"/>
          </p:cNvPr>
          <p:cNvSpPr>
            <a:spLocks noChangeArrowheads="1"/>
          </p:cNvSpPr>
          <p:nvPr/>
        </p:nvSpPr>
        <p:spPr bwMode="auto">
          <a:xfrm>
            <a:off x="7740352" y="4127814"/>
            <a:ext cx="822960" cy="433184"/>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lang="en-US" sz="800" b="1" kern="0" dirty="0" smtClean="0">
                <a:solidFill>
                  <a:srgbClr val="4D4D4D"/>
                </a:solidFill>
              </a:rPr>
              <a:t>Sales &amp; Marketing</a:t>
            </a:r>
            <a:endParaRPr kumimoji="0" lang="en-US" sz="800" b="1" i="0" u="none" strike="noStrike" kern="0" cap="none" spc="0" normalizeH="0" noProof="0" dirty="0" smtClean="0">
              <a:ln>
                <a:noFill/>
              </a:ln>
              <a:solidFill>
                <a:srgbClr val="4D4D4D"/>
              </a:solidFill>
              <a:effectLst/>
              <a:uLnTx/>
              <a:uFillTx/>
            </a:endParaRPr>
          </a:p>
        </p:txBody>
      </p:sp>
      <p:sp>
        <p:nvSpPr>
          <p:cNvPr id="188" name="Rectangle 32">
            <a:hlinkClick r:id="" action="ppaction://noaction" highlightClick="1"/>
          </p:cNvPr>
          <p:cNvSpPr>
            <a:spLocks noChangeArrowheads="1"/>
          </p:cNvSpPr>
          <p:nvPr/>
        </p:nvSpPr>
        <p:spPr bwMode="auto">
          <a:xfrm>
            <a:off x="6617585" y="4635438"/>
            <a:ext cx="822960" cy="431942"/>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lang="en-US" sz="800" b="1" kern="0" dirty="0" smtClean="0">
                <a:solidFill>
                  <a:srgbClr val="4D4D4D"/>
                </a:solidFill>
              </a:rPr>
              <a:t>Chrysler Relationship Management</a:t>
            </a:r>
            <a:endParaRPr kumimoji="0" lang="en-US" sz="800" b="1" i="0" u="none" strike="noStrike" kern="0" cap="none" spc="0" normalizeH="0" noProof="0" dirty="0" smtClean="0">
              <a:ln>
                <a:noFill/>
              </a:ln>
              <a:solidFill>
                <a:srgbClr val="4D4D4D"/>
              </a:solidFill>
              <a:effectLst/>
              <a:uLnTx/>
              <a:uFillTx/>
            </a:endParaRPr>
          </a:p>
        </p:txBody>
      </p:sp>
      <p:sp>
        <p:nvSpPr>
          <p:cNvPr id="189" name="Rectangle 32">
            <a:hlinkClick r:id="" action="ppaction://noaction" highlightClick="1"/>
          </p:cNvPr>
          <p:cNvSpPr>
            <a:spLocks noChangeArrowheads="1"/>
          </p:cNvSpPr>
          <p:nvPr/>
        </p:nvSpPr>
        <p:spPr bwMode="auto">
          <a:xfrm>
            <a:off x="3033265" y="5592524"/>
            <a:ext cx="822960" cy="27432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ERM</a:t>
            </a:r>
          </a:p>
        </p:txBody>
      </p:sp>
      <p:cxnSp>
        <p:nvCxnSpPr>
          <p:cNvPr id="191" name="AutoShape 47"/>
          <p:cNvCxnSpPr>
            <a:cxnSpLocks noChangeShapeType="1"/>
            <a:stCxn id="187" idx="3"/>
            <a:endCxn id="164" idx="3"/>
          </p:cNvCxnSpPr>
          <p:nvPr/>
        </p:nvCxnSpPr>
        <p:spPr bwMode="auto">
          <a:xfrm flipV="1">
            <a:off x="8563312" y="3769742"/>
            <a:ext cx="12700" cy="574664"/>
          </a:xfrm>
          <a:prstGeom prst="bentConnector3">
            <a:avLst>
              <a:gd name="adj1" fmla="val 1800000"/>
            </a:avLst>
          </a:prstGeom>
          <a:noFill/>
          <a:ln w="9525">
            <a:solidFill>
              <a:srgbClr val="4D4D4D"/>
            </a:solidFill>
            <a:miter lim="800000"/>
            <a:headEnd/>
            <a:tailEnd/>
          </a:ln>
        </p:spPr>
      </p:cxnSp>
      <p:cxnSp>
        <p:nvCxnSpPr>
          <p:cNvPr id="192" name="AutoShape 47"/>
          <p:cNvCxnSpPr>
            <a:cxnSpLocks noChangeShapeType="1"/>
            <a:stCxn id="188" idx="3"/>
            <a:endCxn id="165" idx="3"/>
          </p:cNvCxnSpPr>
          <p:nvPr/>
        </p:nvCxnSpPr>
        <p:spPr bwMode="auto">
          <a:xfrm flipH="1" flipV="1">
            <a:off x="7432747" y="4309142"/>
            <a:ext cx="7798" cy="542267"/>
          </a:xfrm>
          <a:prstGeom prst="bentConnector3">
            <a:avLst>
              <a:gd name="adj1" fmla="val -2931521"/>
            </a:avLst>
          </a:prstGeom>
          <a:noFill/>
          <a:ln w="9525">
            <a:solidFill>
              <a:srgbClr val="4D4D4D"/>
            </a:solidFill>
            <a:miter lim="800000"/>
            <a:headEnd/>
            <a:tailEnd/>
          </a:ln>
        </p:spPr>
      </p:cxnSp>
      <p:sp>
        <p:nvSpPr>
          <p:cNvPr id="193" name="Rectangle 32">
            <a:hlinkClick r:id="" action="ppaction://noaction" highlightClick="1"/>
          </p:cNvPr>
          <p:cNvSpPr>
            <a:spLocks noChangeArrowheads="1"/>
          </p:cNvSpPr>
          <p:nvPr/>
        </p:nvSpPr>
        <p:spPr bwMode="auto">
          <a:xfrm>
            <a:off x="5265968" y="4858527"/>
            <a:ext cx="832104" cy="36576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Accounting</a:t>
            </a:r>
          </a:p>
        </p:txBody>
      </p:sp>
      <p:cxnSp>
        <p:nvCxnSpPr>
          <p:cNvPr id="194" name="AutoShape 47"/>
          <p:cNvCxnSpPr>
            <a:cxnSpLocks noChangeShapeType="1"/>
            <a:stCxn id="193" idx="3"/>
            <a:endCxn id="160" idx="3"/>
          </p:cNvCxnSpPr>
          <p:nvPr/>
        </p:nvCxnSpPr>
        <p:spPr bwMode="auto">
          <a:xfrm flipV="1">
            <a:off x="6098072" y="4611965"/>
            <a:ext cx="12700" cy="429442"/>
          </a:xfrm>
          <a:prstGeom prst="bentConnector3">
            <a:avLst>
              <a:gd name="adj1" fmla="val 1800000"/>
            </a:avLst>
          </a:prstGeom>
          <a:noFill/>
          <a:ln w="9525">
            <a:solidFill>
              <a:srgbClr val="4D4D4D"/>
            </a:solidFill>
            <a:miter lim="800000"/>
            <a:headEnd/>
            <a:tailEnd/>
          </a:ln>
        </p:spPr>
      </p:cxnSp>
      <p:sp>
        <p:nvSpPr>
          <p:cNvPr id="195" name="Rectangle 32">
            <a:hlinkClick r:id="" action="ppaction://noaction" highlightClick="1"/>
          </p:cNvPr>
          <p:cNvSpPr>
            <a:spLocks noChangeArrowheads="1"/>
          </p:cNvSpPr>
          <p:nvPr/>
        </p:nvSpPr>
        <p:spPr bwMode="auto">
          <a:xfrm>
            <a:off x="5509131" y="3026187"/>
            <a:ext cx="822960" cy="426207"/>
          </a:xfrm>
          <a:prstGeom prst="rect">
            <a:avLst/>
          </a:prstGeom>
          <a:solidFill>
            <a:srgbClr val="FFFFFF"/>
          </a:solidFill>
          <a:ln w="9525">
            <a:solidFill>
              <a:srgbClr val="4D4D4D"/>
            </a:solidFill>
            <a:miter lim="800000"/>
            <a:headEnd/>
            <a:tailEnd/>
          </a:ln>
        </p:spPr>
        <p:txBody>
          <a:bodyPr lIns="0" tIns="0" rIns="0" bIns="0" anchor="ctr" anchorCtr="1"/>
          <a:lstStyle/>
          <a:p>
            <a:pPr marL="0" marR="0" lvl="0" indent="0" algn="ctr" defTabSz="914400" eaLnBrk="1" fontAlgn="base" latinLnBrk="0" hangingPunct="1">
              <a:lnSpc>
                <a:spcPct val="90000"/>
              </a:lnSpc>
              <a:spcBef>
                <a:spcPct val="20000"/>
              </a:spcBef>
              <a:spcAft>
                <a:spcPct val="0"/>
              </a:spcAft>
              <a:buClrTx/>
              <a:buSzTx/>
              <a:buFont typeface="Wingdings" pitchFamily="2" charset="2"/>
              <a:buNone/>
              <a:tabLst/>
              <a:defRPr/>
            </a:pPr>
            <a:r>
              <a:rPr kumimoji="0" lang="en-US" sz="800" b="1" i="0" u="none" strike="noStrike" kern="0" cap="none" spc="0" normalizeH="0" baseline="0" noProof="0" dirty="0" smtClean="0">
                <a:ln>
                  <a:noFill/>
                </a:ln>
                <a:solidFill>
                  <a:srgbClr val="4D4D4D"/>
                </a:solidFill>
                <a:effectLst/>
                <a:uLnTx/>
                <a:uFillTx/>
              </a:rPr>
              <a:t>Finance</a:t>
            </a:r>
            <a:endParaRPr kumimoji="0" lang="en-US" sz="800" b="1" i="0" u="none" strike="noStrike" kern="0" cap="none" spc="0" normalizeH="0" baseline="30000" noProof="0" dirty="0" smtClean="0">
              <a:ln>
                <a:noFill/>
              </a:ln>
              <a:solidFill>
                <a:srgbClr val="4D4D4D"/>
              </a:solidFill>
              <a:effectLst/>
              <a:uLnTx/>
              <a:uFillTx/>
            </a:endParaRPr>
          </a:p>
        </p:txBody>
      </p:sp>
      <p:cxnSp>
        <p:nvCxnSpPr>
          <p:cNvPr id="196" name="AutoShape 47"/>
          <p:cNvCxnSpPr>
            <a:cxnSpLocks noChangeShapeType="1"/>
            <a:stCxn id="162" idx="3"/>
            <a:endCxn id="195" idx="2"/>
          </p:cNvCxnSpPr>
          <p:nvPr/>
        </p:nvCxnSpPr>
        <p:spPr bwMode="auto">
          <a:xfrm flipH="1" flipV="1">
            <a:off x="5920611" y="3452394"/>
            <a:ext cx="177461" cy="303502"/>
          </a:xfrm>
          <a:prstGeom prst="bentConnector4">
            <a:avLst>
              <a:gd name="adj1" fmla="val -128817"/>
              <a:gd name="adj2" fmla="val 80128"/>
            </a:avLst>
          </a:prstGeom>
          <a:noFill/>
          <a:ln w="9525">
            <a:solidFill>
              <a:srgbClr val="4D4D4D"/>
            </a:solidFill>
            <a:miter lim="800000"/>
            <a:headEnd/>
            <a:tailEnd/>
          </a:ln>
        </p:spPr>
      </p:cxnSp>
      <p:sp>
        <p:nvSpPr>
          <p:cNvPr id="197" name="Rectangle 32">
            <a:hlinkClick r:id="" action="ppaction://noaction" highlightClick="1"/>
          </p:cNvPr>
          <p:cNvSpPr>
            <a:spLocks noChangeArrowheads="1"/>
          </p:cNvSpPr>
          <p:nvPr/>
        </p:nvSpPr>
        <p:spPr bwMode="auto">
          <a:xfrm>
            <a:off x="5265968" y="5301931"/>
            <a:ext cx="832104" cy="36576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CCAR</a:t>
            </a:r>
          </a:p>
        </p:txBody>
      </p:sp>
      <p:cxnSp>
        <p:nvCxnSpPr>
          <p:cNvPr id="198" name="AutoShape 47"/>
          <p:cNvCxnSpPr>
            <a:cxnSpLocks noChangeShapeType="1"/>
            <a:stCxn id="197" idx="3"/>
            <a:endCxn id="193" idx="3"/>
          </p:cNvCxnSpPr>
          <p:nvPr/>
        </p:nvCxnSpPr>
        <p:spPr bwMode="auto">
          <a:xfrm flipV="1">
            <a:off x="6098072" y="5041407"/>
            <a:ext cx="12700" cy="443404"/>
          </a:xfrm>
          <a:prstGeom prst="bentConnector3">
            <a:avLst>
              <a:gd name="adj1" fmla="val 1800000"/>
            </a:avLst>
          </a:prstGeom>
          <a:noFill/>
          <a:ln w="9525">
            <a:solidFill>
              <a:srgbClr val="4D4D4D"/>
            </a:solidFill>
            <a:miter lim="800000"/>
            <a:headEnd/>
            <a:tailEnd/>
          </a:ln>
        </p:spPr>
      </p:cxnSp>
      <p:cxnSp>
        <p:nvCxnSpPr>
          <p:cNvPr id="199" name="AutoShape 47"/>
          <p:cNvCxnSpPr>
            <a:cxnSpLocks noChangeShapeType="1"/>
            <a:stCxn id="188" idx="3"/>
            <a:endCxn id="144" idx="2"/>
          </p:cNvCxnSpPr>
          <p:nvPr/>
        </p:nvCxnSpPr>
        <p:spPr bwMode="auto">
          <a:xfrm flipH="1" flipV="1">
            <a:off x="4398130" y="2318916"/>
            <a:ext cx="3042415" cy="2532493"/>
          </a:xfrm>
          <a:prstGeom prst="bentConnector4">
            <a:avLst>
              <a:gd name="adj1" fmla="val -7514"/>
              <a:gd name="adj2" fmla="val 80294"/>
            </a:avLst>
          </a:prstGeom>
          <a:noFill/>
          <a:ln w="9525">
            <a:solidFill>
              <a:srgbClr val="4D4D4D"/>
            </a:solidFill>
            <a:miter lim="800000"/>
            <a:headEnd/>
            <a:tailEnd/>
          </a:ln>
        </p:spPr>
      </p:cxnSp>
      <p:cxnSp>
        <p:nvCxnSpPr>
          <p:cNvPr id="200" name="AutoShape 47"/>
          <p:cNvCxnSpPr>
            <a:cxnSpLocks noChangeShapeType="1"/>
            <a:stCxn id="187" idx="3"/>
            <a:endCxn id="144" idx="2"/>
          </p:cNvCxnSpPr>
          <p:nvPr/>
        </p:nvCxnSpPr>
        <p:spPr bwMode="auto">
          <a:xfrm flipH="1" flipV="1">
            <a:off x="4398130" y="2318916"/>
            <a:ext cx="4165182" cy="2025490"/>
          </a:xfrm>
          <a:prstGeom prst="bentConnector4">
            <a:avLst>
              <a:gd name="adj1" fmla="val -5488"/>
              <a:gd name="adj2" fmla="val 75295"/>
            </a:avLst>
          </a:prstGeom>
          <a:noFill/>
          <a:ln w="9525">
            <a:solidFill>
              <a:srgbClr val="4D4D4D"/>
            </a:solidFill>
            <a:miter lim="800000"/>
            <a:headEnd/>
            <a:tailEnd/>
          </a:ln>
        </p:spPr>
      </p:cxnSp>
      <p:sp>
        <p:nvSpPr>
          <p:cNvPr id="201" name="Oval 200"/>
          <p:cNvSpPr/>
          <p:nvPr/>
        </p:nvSpPr>
        <p:spPr bwMode="auto">
          <a:xfrm>
            <a:off x="2593400" y="4082419"/>
            <a:ext cx="410204"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14</a:t>
            </a:r>
            <a:r>
              <a:rPr lang="en-US" sz="1000" b="1" baseline="30000" dirty="0">
                <a:solidFill>
                  <a:schemeClr val="tx1">
                    <a:lumMod val="75000"/>
                    <a:lumOff val="25000"/>
                  </a:schemeClr>
                </a:solidFill>
                <a:latin typeface="Arial" charset="0"/>
              </a:rPr>
              <a:t>(</a:t>
            </a:r>
            <a:r>
              <a:rPr lang="en-US" sz="1000" b="1" baseline="30000" dirty="0" smtClean="0">
                <a:solidFill>
                  <a:schemeClr val="tx1">
                    <a:lumMod val="75000"/>
                    <a:lumOff val="25000"/>
                  </a:schemeClr>
                </a:solidFill>
                <a:latin typeface="Arial" charset="0"/>
              </a:rPr>
              <a:t>1)</a:t>
            </a:r>
            <a:endParaRPr lang="en-US" sz="1000" b="1" baseline="30000" dirty="0">
              <a:solidFill>
                <a:schemeClr val="tx1">
                  <a:lumMod val="75000"/>
                  <a:lumOff val="25000"/>
                </a:schemeClr>
              </a:solidFill>
              <a:latin typeface="Arial" charset="0"/>
            </a:endParaRPr>
          </a:p>
        </p:txBody>
      </p:sp>
      <p:sp>
        <p:nvSpPr>
          <p:cNvPr id="202" name="Oval 201"/>
          <p:cNvSpPr/>
          <p:nvPr/>
        </p:nvSpPr>
        <p:spPr bwMode="auto">
          <a:xfrm>
            <a:off x="2593400" y="4437831"/>
            <a:ext cx="410204"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5</a:t>
            </a:r>
            <a:r>
              <a:rPr lang="en-US" sz="1000" b="1" baseline="30000" dirty="0" smtClean="0">
                <a:solidFill>
                  <a:schemeClr val="tx1">
                    <a:lumMod val="75000"/>
                    <a:lumOff val="25000"/>
                  </a:schemeClr>
                </a:solidFill>
                <a:latin typeface="Arial" charset="0"/>
              </a:rPr>
              <a:t>(1)</a:t>
            </a:r>
            <a:endParaRPr lang="en-US" sz="1000" b="1" dirty="0">
              <a:solidFill>
                <a:schemeClr val="tx1">
                  <a:lumMod val="75000"/>
                  <a:lumOff val="25000"/>
                </a:schemeClr>
              </a:solidFill>
              <a:latin typeface="Arial" charset="0"/>
            </a:endParaRPr>
          </a:p>
        </p:txBody>
      </p:sp>
      <p:sp>
        <p:nvSpPr>
          <p:cNvPr id="205" name="Oval 204"/>
          <p:cNvSpPr/>
          <p:nvPr/>
        </p:nvSpPr>
        <p:spPr bwMode="auto">
          <a:xfrm>
            <a:off x="2593400" y="4982523"/>
            <a:ext cx="410204"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20</a:t>
            </a:r>
            <a:r>
              <a:rPr lang="en-US" sz="1000" b="1" baseline="30000" dirty="0" smtClean="0">
                <a:solidFill>
                  <a:schemeClr val="tx1">
                    <a:lumMod val="75000"/>
                    <a:lumOff val="25000"/>
                  </a:schemeClr>
                </a:solidFill>
                <a:latin typeface="Arial" charset="0"/>
              </a:rPr>
              <a:t>(1)</a:t>
            </a:r>
            <a:endParaRPr lang="en-US" sz="1000" b="1" dirty="0">
              <a:solidFill>
                <a:schemeClr val="tx1">
                  <a:lumMod val="75000"/>
                  <a:lumOff val="25000"/>
                </a:schemeClr>
              </a:solidFill>
              <a:latin typeface="Arial" charset="0"/>
            </a:endParaRPr>
          </a:p>
        </p:txBody>
      </p:sp>
      <p:sp>
        <p:nvSpPr>
          <p:cNvPr id="206" name="TextBox 205"/>
          <p:cNvSpPr txBox="1"/>
          <p:nvPr/>
        </p:nvSpPr>
        <p:spPr>
          <a:xfrm>
            <a:off x="140288" y="6165304"/>
            <a:ext cx="7075380" cy="338554"/>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These figures consider current filled positions</a:t>
            </a:r>
          </a:p>
          <a:p>
            <a:pPr marL="228600" indent="-228600">
              <a:buFontTx/>
              <a:buAutoNum type="arabicParenBoth"/>
            </a:pPr>
            <a:r>
              <a:rPr lang="en-US" sz="800" dirty="0" smtClean="0">
                <a:solidFill>
                  <a:srgbClr val="FFFFFF"/>
                </a:solidFill>
              </a:rPr>
              <a:t>To be confirmed</a:t>
            </a:r>
          </a:p>
        </p:txBody>
      </p:sp>
      <p:sp>
        <p:nvSpPr>
          <p:cNvPr id="69" name="Oval 68"/>
          <p:cNvSpPr/>
          <p:nvPr/>
        </p:nvSpPr>
        <p:spPr bwMode="auto">
          <a:xfrm>
            <a:off x="2593400" y="5589240"/>
            <a:ext cx="410204"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a:solidFill>
                  <a:schemeClr val="tx1">
                    <a:lumMod val="75000"/>
                    <a:lumOff val="25000"/>
                  </a:schemeClr>
                </a:solidFill>
                <a:latin typeface="Arial" charset="0"/>
              </a:rPr>
              <a:t>4</a:t>
            </a:r>
            <a:r>
              <a:rPr lang="en-US" sz="1000" b="1" baseline="30000" dirty="0" smtClean="0">
                <a:solidFill>
                  <a:schemeClr val="tx1">
                    <a:lumMod val="75000"/>
                    <a:lumOff val="25000"/>
                  </a:schemeClr>
                </a:solidFill>
                <a:latin typeface="Arial" charset="0"/>
              </a:rPr>
              <a:t>(1)</a:t>
            </a:r>
            <a:endParaRPr lang="en-US" sz="1000" b="1" dirty="0">
              <a:solidFill>
                <a:schemeClr val="tx1">
                  <a:lumMod val="75000"/>
                  <a:lumOff val="25000"/>
                </a:schemeClr>
              </a:solidFill>
              <a:latin typeface="Arial" charset="0"/>
            </a:endParaRPr>
          </a:p>
        </p:txBody>
      </p:sp>
      <p:sp>
        <p:nvSpPr>
          <p:cNvPr id="70" name="Text Box 6"/>
          <p:cNvSpPr txBox="1">
            <a:spLocks noChangeArrowheads="1"/>
          </p:cNvSpPr>
          <p:nvPr/>
        </p:nvSpPr>
        <p:spPr bwMode="auto">
          <a:xfrm>
            <a:off x="270934" y="836862"/>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Risk Management functions are executed at SCUSA level for the entire portfolio. </a:t>
            </a:r>
            <a:r>
              <a:rPr lang="en-US" sz="1400" b="1" dirty="0" smtClean="0">
                <a:solidFill>
                  <a:srgbClr val="000000"/>
                </a:solidFill>
              </a:rPr>
              <a:t>CDO function has recently created as part of the implementation of the </a:t>
            </a:r>
            <a:r>
              <a:rPr lang="en-US" sz="1400" b="1" dirty="0">
                <a:solidFill>
                  <a:srgbClr val="000000"/>
                </a:solidFill>
              </a:rPr>
              <a:t>Enterprise Data Management </a:t>
            </a:r>
            <a:r>
              <a:rPr lang="en-US" sz="1400" b="1" dirty="0" smtClean="0">
                <a:solidFill>
                  <a:srgbClr val="000000"/>
                </a:solidFill>
              </a:rPr>
              <a:t>Framework</a:t>
            </a:r>
            <a:endParaRPr lang="en-US" sz="1400" b="1" dirty="0">
              <a:solidFill>
                <a:srgbClr val="000000"/>
              </a:solidFill>
            </a:endParaRPr>
          </a:p>
        </p:txBody>
      </p:sp>
      <p:sp>
        <p:nvSpPr>
          <p:cNvPr id="71" name="Rectangle 70"/>
          <p:cNvSpPr/>
          <p:nvPr/>
        </p:nvSpPr>
        <p:spPr>
          <a:xfrm>
            <a:off x="6714566" y="5900688"/>
            <a:ext cx="2195826" cy="236559"/>
          </a:xfrm>
          <a:prstGeom prst="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Risk reporting producing areas</a:t>
            </a:r>
          </a:p>
        </p:txBody>
      </p:sp>
      <p:cxnSp>
        <p:nvCxnSpPr>
          <p:cNvPr id="5" name="Straight Connector 4"/>
          <p:cNvCxnSpPr/>
          <p:nvPr/>
        </p:nvCxnSpPr>
        <p:spPr bwMode="auto">
          <a:xfrm flipH="1">
            <a:off x="4067944" y="4142224"/>
            <a:ext cx="154800" cy="0"/>
          </a:xfrm>
          <a:prstGeom prst="line">
            <a:avLst/>
          </a:prstGeom>
          <a:noFill/>
          <a:ln w="9525">
            <a:solidFill>
              <a:srgbClr val="4D4D4D"/>
            </a:solidFill>
            <a:miter lim="800000"/>
            <a:headEnd/>
            <a:tailEnd/>
          </a:ln>
        </p:spPr>
      </p:cxnSp>
      <p:sp>
        <p:nvSpPr>
          <p:cNvPr id="72" name="Oval 71"/>
          <p:cNvSpPr/>
          <p:nvPr/>
        </p:nvSpPr>
        <p:spPr bwMode="auto">
          <a:xfrm>
            <a:off x="4674615" y="3785397"/>
            <a:ext cx="410204" cy="241764"/>
          </a:xfrm>
          <a:prstGeom prst="ellips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5</a:t>
            </a:r>
            <a:r>
              <a:rPr lang="en-US" sz="1000" b="1" baseline="30000" dirty="0" smtClean="0">
                <a:solidFill>
                  <a:schemeClr val="tx1">
                    <a:lumMod val="75000"/>
                    <a:lumOff val="25000"/>
                  </a:schemeClr>
                </a:solidFill>
                <a:latin typeface="Arial" charset="0"/>
              </a:rPr>
              <a:t>(2)</a:t>
            </a:r>
            <a:endParaRPr lang="en-US" sz="1000" b="1" baseline="30000" dirty="0">
              <a:solidFill>
                <a:schemeClr val="tx1">
                  <a:lumMod val="75000"/>
                  <a:lumOff val="25000"/>
                </a:schemeClr>
              </a:solidFill>
              <a:latin typeface="Arial" charset="0"/>
            </a:endParaRPr>
          </a:p>
        </p:txBody>
      </p:sp>
    </p:spTree>
    <p:extLst>
      <p:ext uri="{BB962C8B-B14F-4D97-AF65-F5344CB8AC3E}">
        <p14:creationId xmlns:p14="http://schemas.microsoft.com/office/powerpoint/2010/main" val="1116556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smtClean="0">
                <a:solidFill>
                  <a:srgbClr val="000000"/>
                </a:solidFill>
              </a:rPr>
              <a:t>Project finalized with committed deliverables provided to the units and sponsors</a:t>
            </a:r>
            <a:endParaRPr lang="en-US" sz="1400" b="1" dirty="0">
              <a:solidFill>
                <a:srgbClr val="000000"/>
              </a:solidFill>
            </a:endParaRPr>
          </a:p>
        </p:txBody>
      </p:sp>
      <p:sp>
        <p:nvSpPr>
          <p:cNvPr id="24" name="Rectangle 62"/>
          <p:cNvSpPr>
            <a:spLocks noChangeArrowheads="1"/>
          </p:cNvSpPr>
          <p:nvPr/>
        </p:nvSpPr>
        <p:spPr bwMode="auto">
          <a:xfrm>
            <a:off x="5756789" y="2027704"/>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25" name="Rectangle 62"/>
          <p:cNvSpPr>
            <a:spLocks noChangeArrowheads="1"/>
          </p:cNvSpPr>
          <p:nvPr/>
        </p:nvSpPr>
        <p:spPr bwMode="auto">
          <a:xfrm>
            <a:off x="3747499" y="2023160"/>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smtClean="0">
              <a:solidFill>
                <a:sysClr val="windowText" lastClr="000000"/>
              </a:solidFill>
              <a:latin typeface="Arial"/>
              <a:cs typeface="Arial"/>
            </a:endParaRPr>
          </a:p>
        </p:txBody>
      </p:sp>
      <p:sp>
        <p:nvSpPr>
          <p:cNvPr id="26" name="Rectangle 59"/>
          <p:cNvSpPr>
            <a:spLocks noChangeArrowheads="1"/>
          </p:cNvSpPr>
          <p:nvPr/>
        </p:nvSpPr>
        <p:spPr bwMode="auto">
          <a:xfrm>
            <a:off x="179512" y="1686450"/>
            <a:ext cx="1944216" cy="25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n-US" sz="1200" b="1" kern="0" dirty="0">
                <a:solidFill>
                  <a:srgbClr val="FFFFFF"/>
                </a:solidFill>
              </a:rPr>
              <a:t>WORK STREAMS</a:t>
            </a:r>
          </a:p>
        </p:txBody>
      </p:sp>
      <p:sp>
        <p:nvSpPr>
          <p:cNvPr id="27" name="Rectangle 60"/>
          <p:cNvSpPr>
            <a:spLocks noChangeArrowheads="1"/>
          </p:cNvSpPr>
          <p:nvPr/>
        </p:nvSpPr>
        <p:spPr bwMode="auto">
          <a:xfrm>
            <a:off x="179512" y="2023160"/>
            <a:ext cx="1944216" cy="3808073"/>
          </a:xfrm>
          <a:prstGeom prst="rect">
            <a:avLst/>
          </a:prstGeom>
          <a:solidFill>
            <a:srgbClr val="FFFFFF"/>
          </a:solidFill>
          <a:ln w="12700">
            <a:solidFill>
              <a:srgbClr val="000000"/>
            </a:solidFill>
            <a:miter lim="800000"/>
            <a:headEnd type="none" w="sm" len="sm"/>
            <a:tailEnd type="none" w="sm" len="sm"/>
          </a:ln>
        </p:spPr>
        <p:txBody>
          <a:bodyPr tIns="118800"/>
          <a:lstStyle/>
          <a:p>
            <a:pPr marL="261938" indent="-261938" algn="l" defTabSz="952500" eaLnBrk="0" hangingPunct="0">
              <a:lnSpc>
                <a:spcPts val="1400"/>
              </a:lnSpc>
              <a:spcBef>
                <a:spcPts val="300"/>
              </a:spcBef>
              <a:spcAft>
                <a:spcPts val="100"/>
              </a:spcAft>
              <a:buFontTx/>
              <a:buAutoNum type="romanUcPeriod"/>
              <a:defRPr/>
            </a:pPr>
            <a:r>
              <a:rPr lang="en-US" sz="1000" kern="0" dirty="0" smtClean="0">
                <a:solidFill>
                  <a:srgbClr val="000000"/>
                </a:solidFill>
                <a:latin typeface="Arial"/>
                <a:cs typeface="Arial"/>
              </a:rPr>
              <a:t>Subsidiaries (New York)</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AS-IS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TO BE / Gaps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Action Plan proposal</a:t>
            </a:r>
          </a:p>
          <a:p>
            <a:pPr marL="261938" indent="-261938" algn="l" defTabSz="952500" eaLnBrk="0" hangingPunct="0">
              <a:lnSpc>
                <a:spcPts val="1400"/>
              </a:lnSpc>
              <a:spcBef>
                <a:spcPts val="300"/>
              </a:spcBef>
              <a:spcAft>
                <a:spcPts val="100"/>
              </a:spcAft>
              <a:buFontTx/>
              <a:buAutoNum type="romanUcPeriod"/>
              <a:defRPr/>
            </a:pPr>
            <a:r>
              <a:rPr lang="en-US" sz="1000" kern="0" dirty="0" smtClean="0">
                <a:solidFill>
                  <a:srgbClr val="000000"/>
                </a:solidFill>
                <a:latin typeface="Arial"/>
                <a:cs typeface="Arial"/>
              </a:rPr>
              <a:t>PUERTO RICO</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cs typeface="Arial"/>
              </a:rPr>
              <a:t>AS-IS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cs typeface="Arial"/>
              </a:rPr>
              <a:t>TO BE / Gaps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Action Plan proposal</a:t>
            </a:r>
          </a:p>
          <a:p>
            <a:pPr marL="261938" indent="-261938" algn="l" defTabSz="952500" eaLnBrk="0" hangingPunct="0">
              <a:lnSpc>
                <a:spcPts val="1400"/>
              </a:lnSpc>
              <a:spcBef>
                <a:spcPts val="300"/>
              </a:spcBef>
              <a:spcAft>
                <a:spcPts val="100"/>
              </a:spcAft>
              <a:buFontTx/>
              <a:buAutoNum type="romanUcPeriod"/>
              <a:defRPr/>
            </a:pPr>
            <a:r>
              <a:rPr lang="en-US" sz="1000" kern="0" dirty="0" smtClean="0">
                <a:solidFill>
                  <a:srgbClr val="000000"/>
                </a:solidFill>
                <a:latin typeface="Arial"/>
                <a:cs typeface="Arial"/>
              </a:rPr>
              <a:t>SCUSA:</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AS-IS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TO BE / Gaps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Action Plan proposal</a:t>
            </a:r>
          </a:p>
          <a:p>
            <a:pPr marL="261938" indent="-261938" algn="l" defTabSz="952500" eaLnBrk="0" hangingPunct="0">
              <a:lnSpc>
                <a:spcPts val="1400"/>
              </a:lnSpc>
              <a:spcBef>
                <a:spcPts val="300"/>
              </a:spcBef>
              <a:spcAft>
                <a:spcPts val="100"/>
              </a:spcAft>
              <a:buFontTx/>
              <a:buAutoNum type="romanUcPeriod"/>
              <a:defRPr/>
            </a:pPr>
            <a:r>
              <a:rPr lang="en-US" sz="1000" kern="0" dirty="0" smtClean="0">
                <a:solidFill>
                  <a:srgbClr val="000000"/>
                </a:solidFill>
                <a:latin typeface="Arial"/>
                <a:cs typeface="Arial"/>
              </a:rPr>
              <a:t>MIAMI:</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AS-IS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TO BE / Gaps</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r>
              <a:rPr lang="en-US" sz="1000" b="0" kern="0" dirty="0" smtClean="0">
                <a:solidFill>
                  <a:srgbClr val="000000"/>
                </a:solidFill>
                <a:latin typeface="Arial"/>
                <a:ea typeface="ＭＳ Ｐゴシック" pitchFamily="16" charset="-128"/>
                <a:cs typeface="Arial"/>
              </a:rPr>
              <a:t>Action Plan proposal</a:t>
            </a:r>
          </a:p>
          <a:p>
            <a:pPr marL="450850" lvl="2" indent="-177800" algn="l" defTabSz="952500" eaLnBrk="0" hangingPunct="0">
              <a:lnSpc>
                <a:spcPts val="1400"/>
              </a:lnSpc>
              <a:spcBef>
                <a:spcPts val="300"/>
              </a:spcBef>
              <a:spcAft>
                <a:spcPts val="100"/>
              </a:spcAft>
              <a:buFont typeface="Arial" panose="020B0604020202020204" pitchFamily="34" charset="0"/>
              <a:buChar char="•"/>
              <a:defRPr/>
            </a:pPr>
            <a:endParaRPr lang="en-US" sz="1000" b="0" kern="0" dirty="0" smtClean="0">
              <a:solidFill>
                <a:srgbClr val="000000"/>
              </a:solidFill>
              <a:latin typeface="Arial"/>
              <a:ea typeface="ＭＳ Ｐゴシック" pitchFamily="16" charset="-128"/>
              <a:cs typeface="Arial"/>
            </a:endParaRPr>
          </a:p>
        </p:txBody>
      </p:sp>
      <p:sp>
        <p:nvSpPr>
          <p:cNvPr id="28" name="Rectangle 62"/>
          <p:cNvSpPr>
            <a:spLocks noChangeArrowheads="1"/>
          </p:cNvSpPr>
          <p:nvPr/>
        </p:nvSpPr>
        <p:spPr bwMode="auto">
          <a:xfrm>
            <a:off x="2541925" y="2023160"/>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29" name="Rectangle 59"/>
          <p:cNvSpPr>
            <a:spLocks noChangeArrowheads="1"/>
          </p:cNvSpPr>
          <p:nvPr/>
        </p:nvSpPr>
        <p:spPr bwMode="auto">
          <a:xfrm>
            <a:off x="2197891" y="1686450"/>
            <a:ext cx="1512000" cy="25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n-US" sz="1200" b="1" kern="0" dirty="0">
                <a:solidFill>
                  <a:srgbClr val="FFFFFF"/>
                </a:solidFill>
              </a:rPr>
              <a:t>Nov’14</a:t>
            </a:r>
          </a:p>
        </p:txBody>
      </p:sp>
      <p:sp>
        <p:nvSpPr>
          <p:cNvPr id="30" name="Rectangle 62"/>
          <p:cNvSpPr>
            <a:spLocks noChangeArrowheads="1"/>
          </p:cNvSpPr>
          <p:nvPr/>
        </p:nvSpPr>
        <p:spPr bwMode="auto">
          <a:xfrm>
            <a:off x="2943783" y="2023160"/>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1" name="Rectangle 62"/>
          <p:cNvSpPr>
            <a:spLocks noChangeArrowheads="1"/>
          </p:cNvSpPr>
          <p:nvPr/>
        </p:nvSpPr>
        <p:spPr bwMode="auto">
          <a:xfrm>
            <a:off x="3345641" y="2023160"/>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2" name="Rectangle 59"/>
          <p:cNvSpPr>
            <a:spLocks noChangeArrowheads="1"/>
          </p:cNvSpPr>
          <p:nvPr/>
        </p:nvSpPr>
        <p:spPr bwMode="auto">
          <a:xfrm>
            <a:off x="3758313" y="1686450"/>
            <a:ext cx="1956618" cy="252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n-US" sz="1200" b="1" kern="0" dirty="0">
                <a:solidFill>
                  <a:srgbClr val="FFFFFF"/>
                </a:solidFill>
              </a:rPr>
              <a:t>Dic’14</a:t>
            </a:r>
          </a:p>
        </p:txBody>
      </p:sp>
      <p:sp>
        <p:nvSpPr>
          <p:cNvPr id="33" name="Rectangle 62"/>
          <p:cNvSpPr>
            <a:spLocks noChangeArrowheads="1"/>
          </p:cNvSpPr>
          <p:nvPr/>
        </p:nvSpPr>
        <p:spPr bwMode="auto">
          <a:xfrm>
            <a:off x="4149357" y="2023160"/>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4" name="Rectangle 59"/>
          <p:cNvSpPr>
            <a:spLocks noChangeArrowheads="1"/>
          </p:cNvSpPr>
          <p:nvPr/>
        </p:nvSpPr>
        <p:spPr bwMode="auto">
          <a:xfrm>
            <a:off x="5767603" y="1688722"/>
            <a:ext cx="1575192" cy="249728"/>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n-US" sz="1200" b="1" kern="0" dirty="0">
                <a:solidFill>
                  <a:srgbClr val="FFFFFF"/>
                </a:solidFill>
              </a:rPr>
              <a:t>Jan’15</a:t>
            </a:r>
          </a:p>
        </p:txBody>
      </p:sp>
      <p:sp>
        <p:nvSpPr>
          <p:cNvPr id="35" name="Rectangle 62"/>
          <p:cNvSpPr>
            <a:spLocks noChangeArrowheads="1"/>
          </p:cNvSpPr>
          <p:nvPr/>
        </p:nvSpPr>
        <p:spPr bwMode="auto">
          <a:xfrm>
            <a:off x="6962363" y="2027704"/>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6" name="Rectangle 62"/>
          <p:cNvSpPr>
            <a:spLocks noChangeArrowheads="1"/>
          </p:cNvSpPr>
          <p:nvPr/>
        </p:nvSpPr>
        <p:spPr bwMode="auto">
          <a:xfrm>
            <a:off x="6560505"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7" name="Rectangle 62"/>
          <p:cNvSpPr>
            <a:spLocks noChangeArrowheads="1"/>
          </p:cNvSpPr>
          <p:nvPr/>
        </p:nvSpPr>
        <p:spPr bwMode="auto">
          <a:xfrm>
            <a:off x="7380352"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8" name="Rectangle 59"/>
          <p:cNvSpPr>
            <a:spLocks noChangeArrowheads="1"/>
          </p:cNvSpPr>
          <p:nvPr/>
        </p:nvSpPr>
        <p:spPr bwMode="auto">
          <a:xfrm>
            <a:off x="7375034" y="1688722"/>
            <a:ext cx="1570163" cy="249728"/>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n-US" sz="1200" b="1" kern="0" dirty="0">
                <a:solidFill>
                  <a:srgbClr val="FFFFFF"/>
                </a:solidFill>
              </a:rPr>
              <a:t>Feb’15</a:t>
            </a:r>
          </a:p>
        </p:txBody>
      </p:sp>
      <p:sp>
        <p:nvSpPr>
          <p:cNvPr id="39" name="Rectangle 62"/>
          <p:cNvSpPr>
            <a:spLocks noChangeArrowheads="1"/>
          </p:cNvSpPr>
          <p:nvPr/>
        </p:nvSpPr>
        <p:spPr bwMode="auto">
          <a:xfrm>
            <a:off x="7766083"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40" name="Rectangle 62"/>
          <p:cNvSpPr>
            <a:spLocks noChangeArrowheads="1"/>
          </p:cNvSpPr>
          <p:nvPr/>
        </p:nvSpPr>
        <p:spPr bwMode="auto">
          <a:xfrm>
            <a:off x="4551215"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41" name="Rectangle 62"/>
          <p:cNvSpPr>
            <a:spLocks noChangeArrowheads="1"/>
          </p:cNvSpPr>
          <p:nvPr/>
        </p:nvSpPr>
        <p:spPr bwMode="auto">
          <a:xfrm>
            <a:off x="6158647"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42" name="Rectangle 91"/>
          <p:cNvSpPr>
            <a:spLocks noChangeArrowheads="1"/>
          </p:cNvSpPr>
          <p:nvPr/>
        </p:nvSpPr>
        <p:spPr bwMode="auto">
          <a:xfrm>
            <a:off x="5756789" y="3563671"/>
            <a:ext cx="756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43" name="Rectangle 91"/>
          <p:cNvSpPr>
            <a:spLocks noChangeArrowheads="1"/>
          </p:cNvSpPr>
          <p:nvPr/>
        </p:nvSpPr>
        <p:spPr bwMode="auto">
          <a:xfrm>
            <a:off x="4551215" y="3563671"/>
            <a:ext cx="360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44" name="Rectangle 91"/>
          <p:cNvSpPr>
            <a:spLocks noChangeArrowheads="1"/>
          </p:cNvSpPr>
          <p:nvPr/>
        </p:nvSpPr>
        <p:spPr bwMode="auto">
          <a:xfrm>
            <a:off x="2541925" y="2398482"/>
            <a:ext cx="1177655"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45" name="Rectangle 44"/>
          <p:cNvSpPr/>
          <p:nvPr/>
        </p:nvSpPr>
        <p:spPr bwMode="auto">
          <a:xfrm>
            <a:off x="2528131" y="2196060"/>
            <a:ext cx="2376000" cy="108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endParaRPr lang="en-US" sz="1200" b="1" kern="0" dirty="0">
              <a:solidFill>
                <a:srgbClr val="FFFFFF"/>
              </a:solidFill>
            </a:endParaRPr>
          </a:p>
        </p:txBody>
      </p:sp>
      <p:sp>
        <p:nvSpPr>
          <p:cNvPr id="46" name="Rectangle 62"/>
          <p:cNvSpPr>
            <a:spLocks noChangeArrowheads="1"/>
          </p:cNvSpPr>
          <p:nvPr/>
        </p:nvSpPr>
        <p:spPr bwMode="auto">
          <a:xfrm>
            <a:off x="8184254"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47" name="Rectangle 62"/>
          <p:cNvSpPr>
            <a:spLocks noChangeArrowheads="1"/>
          </p:cNvSpPr>
          <p:nvPr/>
        </p:nvSpPr>
        <p:spPr bwMode="auto">
          <a:xfrm>
            <a:off x="8585198" y="2025432"/>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48" name="Rectangle 91"/>
          <p:cNvSpPr>
            <a:spLocks noChangeArrowheads="1"/>
          </p:cNvSpPr>
          <p:nvPr/>
        </p:nvSpPr>
        <p:spPr bwMode="auto">
          <a:xfrm>
            <a:off x="3742949" y="2630232"/>
            <a:ext cx="792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49" name="Rectangle 91"/>
          <p:cNvSpPr>
            <a:spLocks noChangeArrowheads="1"/>
          </p:cNvSpPr>
          <p:nvPr/>
        </p:nvSpPr>
        <p:spPr bwMode="auto">
          <a:xfrm>
            <a:off x="4550453" y="2891816"/>
            <a:ext cx="324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51" name="Rectangle 50"/>
          <p:cNvSpPr/>
          <p:nvPr/>
        </p:nvSpPr>
        <p:spPr bwMode="auto">
          <a:xfrm>
            <a:off x="3742803" y="3101738"/>
            <a:ext cx="3204000" cy="108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endParaRPr lang="en-US" sz="1200" b="1" kern="0" dirty="0">
              <a:solidFill>
                <a:srgbClr val="FFFFFF"/>
              </a:solidFill>
            </a:endParaRPr>
          </a:p>
        </p:txBody>
      </p:sp>
      <p:sp>
        <p:nvSpPr>
          <p:cNvPr id="52" name="Rectangle 91"/>
          <p:cNvSpPr>
            <a:spLocks noChangeArrowheads="1"/>
          </p:cNvSpPr>
          <p:nvPr/>
        </p:nvSpPr>
        <p:spPr bwMode="auto">
          <a:xfrm>
            <a:off x="3772011" y="3303404"/>
            <a:ext cx="1177655"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54" name="Rectangle 91"/>
          <p:cNvSpPr>
            <a:spLocks noChangeArrowheads="1"/>
          </p:cNvSpPr>
          <p:nvPr/>
        </p:nvSpPr>
        <p:spPr bwMode="auto">
          <a:xfrm>
            <a:off x="6163189" y="3755808"/>
            <a:ext cx="756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56" name="Rectangle 55"/>
          <p:cNvSpPr/>
          <p:nvPr/>
        </p:nvSpPr>
        <p:spPr bwMode="auto">
          <a:xfrm>
            <a:off x="5769483" y="4078134"/>
            <a:ext cx="2376000" cy="108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endParaRPr lang="en-US" sz="1200" b="1" kern="0" dirty="0">
              <a:solidFill>
                <a:srgbClr val="FFFFFF"/>
              </a:solidFill>
            </a:endParaRPr>
          </a:p>
        </p:txBody>
      </p:sp>
      <p:sp>
        <p:nvSpPr>
          <p:cNvPr id="57" name="Rectangle 91"/>
          <p:cNvSpPr>
            <a:spLocks noChangeArrowheads="1"/>
          </p:cNvSpPr>
          <p:nvPr/>
        </p:nvSpPr>
        <p:spPr bwMode="auto">
          <a:xfrm>
            <a:off x="5793611" y="4307026"/>
            <a:ext cx="1116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59" name="Rectangle 91"/>
          <p:cNvSpPr>
            <a:spLocks noChangeArrowheads="1"/>
          </p:cNvSpPr>
          <p:nvPr/>
        </p:nvSpPr>
        <p:spPr bwMode="auto">
          <a:xfrm>
            <a:off x="6959821" y="4527074"/>
            <a:ext cx="756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61" name="Rectangle 91"/>
          <p:cNvSpPr>
            <a:spLocks noChangeArrowheads="1"/>
          </p:cNvSpPr>
          <p:nvPr/>
        </p:nvSpPr>
        <p:spPr bwMode="auto">
          <a:xfrm>
            <a:off x="7789682" y="4747596"/>
            <a:ext cx="324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63" name="Rectangle 62"/>
          <p:cNvSpPr/>
          <p:nvPr/>
        </p:nvSpPr>
        <p:spPr bwMode="auto">
          <a:xfrm>
            <a:off x="7352068" y="4939019"/>
            <a:ext cx="1188000" cy="108000"/>
          </a:xfrm>
          <a:prstGeom prst="rect">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endParaRPr lang="en-US" sz="1200" b="1" kern="0" dirty="0">
              <a:solidFill>
                <a:srgbClr val="FFFFFF"/>
              </a:solidFill>
            </a:endParaRPr>
          </a:p>
        </p:txBody>
      </p:sp>
      <p:sp>
        <p:nvSpPr>
          <p:cNvPr id="64" name="Rectangle 91"/>
          <p:cNvSpPr>
            <a:spLocks noChangeArrowheads="1"/>
          </p:cNvSpPr>
          <p:nvPr/>
        </p:nvSpPr>
        <p:spPr bwMode="auto">
          <a:xfrm>
            <a:off x="7379364" y="5155461"/>
            <a:ext cx="756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66" name="Rectangle 91"/>
          <p:cNvSpPr>
            <a:spLocks noChangeArrowheads="1"/>
          </p:cNvSpPr>
          <p:nvPr/>
        </p:nvSpPr>
        <p:spPr bwMode="auto">
          <a:xfrm>
            <a:off x="7777428" y="5376101"/>
            <a:ext cx="756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68" name="Rectangle 91"/>
          <p:cNvSpPr>
            <a:spLocks noChangeArrowheads="1"/>
          </p:cNvSpPr>
          <p:nvPr/>
        </p:nvSpPr>
        <p:spPr bwMode="auto">
          <a:xfrm>
            <a:off x="8193714" y="5633214"/>
            <a:ext cx="324000" cy="108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endParaRPr lang="en-US" sz="1200" b="1" dirty="0">
              <a:solidFill>
                <a:srgbClr val="FFFFFF"/>
              </a:solidFill>
            </a:endParaRPr>
          </a:p>
        </p:txBody>
      </p:sp>
      <p:sp>
        <p:nvSpPr>
          <p:cNvPr id="70" name="Rectangle 62"/>
          <p:cNvSpPr>
            <a:spLocks noChangeArrowheads="1"/>
          </p:cNvSpPr>
          <p:nvPr/>
        </p:nvSpPr>
        <p:spPr bwMode="auto">
          <a:xfrm>
            <a:off x="2151795" y="2023160"/>
            <a:ext cx="360000" cy="3814001"/>
          </a:xfrm>
          <a:prstGeom prst="rect">
            <a:avLst/>
          </a:prstGeom>
          <a:solidFill>
            <a:srgbClr val="FFFFFF"/>
          </a:solidFill>
          <a:ln w="3175" cap="rnd">
            <a:solidFill>
              <a:srgbClr val="808080"/>
            </a:solidFill>
            <a:prstDash val="sysDot"/>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cxnSp>
        <p:nvCxnSpPr>
          <p:cNvPr id="71" name="Straight Connector 70"/>
          <p:cNvCxnSpPr/>
          <p:nvPr/>
        </p:nvCxnSpPr>
        <p:spPr bwMode="auto">
          <a:xfrm>
            <a:off x="8604448" y="2020338"/>
            <a:ext cx="0" cy="3852000"/>
          </a:xfrm>
          <a:prstGeom prst="line">
            <a:avLst/>
          </a:prstGeom>
          <a:noFill/>
          <a:ln w="19050" cap="flat" cmpd="sng" algn="ctr">
            <a:solidFill>
              <a:srgbClr val="FF0000"/>
            </a:solidFill>
            <a:prstDash val="dash"/>
            <a:round/>
            <a:headEnd type="none" w="med" len="med"/>
            <a:tailEnd type="none" w="med" len="med"/>
          </a:ln>
          <a:effectLst/>
        </p:spPr>
      </p:cxnSp>
      <p:sp>
        <p:nvSpPr>
          <p:cNvPr id="72" name="Rectangle 62"/>
          <p:cNvSpPr>
            <a:spLocks noChangeArrowheads="1"/>
          </p:cNvSpPr>
          <p:nvPr/>
        </p:nvSpPr>
        <p:spPr bwMode="auto">
          <a:xfrm>
            <a:off x="4953073" y="2025432"/>
            <a:ext cx="360000" cy="3814001"/>
          </a:xfrm>
          <a:prstGeom prst="rect">
            <a:avLst/>
          </a:prstGeom>
          <a:pattFill prst="dkUpDiag">
            <a:fgClr>
              <a:srgbClr val="FFFFFF">
                <a:lumMod val="85000"/>
              </a:srgbClr>
            </a:fgClr>
            <a:bgClr>
              <a:srgbClr val="FFFFFF"/>
            </a:bgClr>
          </a:pattFill>
          <a:ln w="3175" cap="rnd">
            <a:solidFill>
              <a:srgbClr val="808080"/>
            </a:solidFill>
            <a:prstDash val="sysDot"/>
            <a:miter lim="800000"/>
            <a:headEnd/>
            <a:tailEnd/>
          </a:ln>
        </p:spPr>
        <p:txBody>
          <a:bodyPr wrap="none" lIns="54000" tIns="46800" rIns="54000" bIns="46800" anchor="ctr"/>
          <a:lstStyle/>
          <a:p>
            <a:pPr algn="l" eaLnBrk="0" fontAlgn="auto" hangingPunct="0">
              <a:spcBef>
                <a:spcPct val="20000"/>
              </a:spcBef>
              <a:spcAft>
                <a:spcPts val="0"/>
              </a:spcAft>
              <a:defRPr/>
            </a:pPr>
            <a:endParaRPr lang="en-US" sz="1800" b="0" kern="0" dirty="0">
              <a:solidFill>
                <a:sysClr val="windowText" lastClr="000000"/>
              </a:solidFill>
              <a:latin typeface="Arial"/>
              <a:cs typeface="Arial"/>
            </a:endParaRPr>
          </a:p>
        </p:txBody>
      </p:sp>
      <p:sp>
        <p:nvSpPr>
          <p:cNvPr id="73" name="Rectangle 62"/>
          <p:cNvSpPr>
            <a:spLocks noChangeArrowheads="1"/>
          </p:cNvSpPr>
          <p:nvPr/>
        </p:nvSpPr>
        <p:spPr bwMode="auto">
          <a:xfrm>
            <a:off x="5354931" y="2025432"/>
            <a:ext cx="360000" cy="3814001"/>
          </a:xfrm>
          <a:prstGeom prst="rect">
            <a:avLst/>
          </a:prstGeom>
          <a:pattFill prst="dkUpDiag">
            <a:fgClr>
              <a:srgbClr val="FFFFFF">
                <a:lumMod val="85000"/>
              </a:srgbClr>
            </a:fgClr>
            <a:bgClr>
              <a:srgbClr val="FFFFFF"/>
            </a:bgClr>
          </a:pattFill>
          <a:ln w="3175" cap="rnd">
            <a:solidFill>
              <a:srgbClr val="808080"/>
            </a:solidFill>
            <a:prstDash val="sysDot"/>
            <a:miter lim="800000"/>
            <a:headEnd/>
            <a:tailEnd/>
          </a:ln>
        </p:spPr>
        <p:txBody>
          <a:bodyPr wrap="none" lIns="54000" tIns="46800" rIns="54000" bIns="46800" anchor="ctr"/>
          <a:lstStyle/>
          <a:p>
            <a:pPr algn="l" eaLnBrk="0" fontAlgn="auto" hangingPunct="0">
              <a:spcBef>
                <a:spcPct val="20000"/>
              </a:spcBef>
              <a:spcAft>
                <a:spcPts val="0"/>
              </a:spcAft>
              <a:defRPr/>
            </a:pPr>
            <a:endParaRPr lang="en-US" sz="1800" b="0" kern="0" dirty="0" smtClean="0">
              <a:solidFill>
                <a:sysClr val="windowText" lastClr="000000"/>
              </a:solidFill>
              <a:latin typeface="Arial"/>
              <a:cs typeface="Arial"/>
            </a:endParaRPr>
          </a:p>
        </p:txBody>
      </p:sp>
      <p:pic>
        <p:nvPicPr>
          <p:cNvPr id="74" name="Picture 5"/>
          <p:cNvPicPr>
            <a:picLocks noChangeAspect="1" noChangeArrowheads="1"/>
          </p:cNvPicPr>
          <p:nvPr>
            <p:custDataLst>
              <p:tags r:id="rId1"/>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3639779" y="2390456"/>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5"/>
          <p:cNvPicPr>
            <a:picLocks noChangeAspect="1" noChangeArrowheads="1"/>
          </p:cNvPicPr>
          <p:nvPr>
            <p:custDataLst>
              <p:tags r:id="rId2"/>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4460453" y="2608558"/>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5"/>
          <p:cNvPicPr>
            <a:picLocks noChangeAspect="1" noChangeArrowheads="1"/>
          </p:cNvPicPr>
          <p:nvPr>
            <p:custDataLst>
              <p:tags r:id="rId3"/>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4803925" y="3279582"/>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5"/>
          <p:cNvPicPr>
            <a:picLocks noChangeAspect="1" noChangeArrowheads="1"/>
          </p:cNvPicPr>
          <p:nvPr>
            <p:custDataLst>
              <p:tags r:id="rId4"/>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2157794" y="5943899"/>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81"/>
          <p:cNvSpPr txBox="1"/>
          <p:nvPr/>
        </p:nvSpPr>
        <p:spPr>
          <a:xfrm>
            <a:off x="2252483" y="5902955"/>
            <a:ext cx="2472130" cy="261610"/>
          </a:xfrm>
          <a:prstGeom prst="rect">
            <a:avLst/>
          </a:prstGeom>
          <a:noFill/>
        </p:spPr>
        <p:txBody>
          <a:bodyPr wrap="square" rtlCol="0">
            <a:spAutoFit/>
          </a:bodyPr>
          <a:lstStyle/>
          <a:p>
            <a:pPr algn="l"/>
            <a:r>
              <a:rPr lang="en-US" sz="1100" b="0" i="1" dirty="0" smtClean="0"/>
              <a:t>Tasks finalized</a:t>
            </a:r>
            <a:endParaRPr lang="en-US" sz="1100" b="0" i="1" dirty="0"/>
          </a:p>
        </p:txBody>
      </p:sp>
      <p:pic>
        <p:nvPicPr>
          <p:cNvPr id="84" name="Picture 5"/>
          <p:cNvPicPr>
            <a:picLocks noChangeAspect="1" noChangeArrowheads="1"/>
          </p:cNvPicPr>
          <p:nvPr>
            <p:custDataLst>
              <p:tags r:id="rId5"/>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6380505" y="3538758"/>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5"/>
          <p:cNvPicPr>
            <a:picLocks noChangeAspect="1" noChangeArrowheads="1"/>
          </p:cNvPicPr>
          <p:nvPr>
            <p:custDataLst>
              <p:tags r:id="rId6"/>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4803925" y="2871948"/>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5"/>
          <p:cNvPicPr>
            <a:picLocks noChangeAspect="1" noChangeArrowheads="1"/>
          </p:cNvPicPr>
          <p:nvPr>
            <p:custDataLst>
              <p:tags r:id="rId7"/>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6804124" y="3727018"/>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5"/>
          <p:cNvPicPr>
            <a:picLocks noChangeAspect="1" noChangeArrowheads="1"/>
          </p:cNvPicPr>
          <p:nvPr>
            <p:custDataLst>
              <p:tags r:id="rId8"/>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6804124" y="4271704"/>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5"/>
          <p:cNvPicPr>
            <a:picLocks noChangeAspect="1" noChangeArrowheads="1"/>
          </p:cNvPicPr>
          <p:nvPr>
            <p:custDataLst>
              <p:tags r:id="rId9"/>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8026107" y="5120139"/>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5"/>
          <p:cNvPicPr>
            <a:picLocks noChangeAspect="1" noChangeArrowheads="1"/>
          </p:cNvPicPr>
          <p:nvPr>
            <p:custDataLst>
              <p:tags r:id="rId10"/>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8429956" y="5340779"/>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5"/>
          <p:cNvPicPr>
            <a:picLocks noChangeAspect="1" noChangeArrowheads="1"/>
          </p:cNvPicPr>
          <p:nvPr>
            <p:custDataLst>
              <p:tags r:id="rId11"/>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8429956" y="5615822"/>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5"/>
          <p:cNvPicPr>
            <a:picLocks noChangeAspect="1" noChangeArrowheads="1"/>
          </p:cNvPicPr>
          <p:nvPr>
            <p:custDataLst>
              <p:tags r:id="rId12"/>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8026107" y="4719806"/>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9" name="Picture 5"/>
          <p:cNvPicPr>
            <a:picLocks noChangeAspect="1" noChangeArrowheads="1"/>
          </p:cNvPicPr>
          <p:nvPr>
            <p:custDataLst>
              <p:tags r:id="rId13"/>
            </p:custDataLst>
          </p:nvPr>
        </p:nvPicPr>
        <p:blipFill rotWithShape="1">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l="18218" t="7667" r="12421" b="27119"/>
          <a:stretch/>
        </p:blipFill>
        <p:spPr bwMode="auto">
          <a:xfrm>
            <a:off x="7609682" y="4491752"/>
            <a:ext cx="180000" cy="17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1</a:t>
            </a:r>
            <a:r>
              <a:rPr lang="en-US" sz="2200" b="1" dirty="0" smtClean="0">
                <a:solidFill>
                  <a:srgbClr val="000000"/>
                </a:solidFill>
              </a:rPr>
              <a:t>. RDA Discovery – Executive Summary</a:t>
            </a:r>
          </a:p>
          <a:p>
            <a:pPr>
              <a:lnSpc>
                <a:spcPct val="90000"/>
              </a:lnSpc>
            </a:pPr>
            <a:r>
              <a:rPr lang="en-US" sz="2200" b="1" dirty="0" smtClean="0">
                <a:solidFill>
                  <a:srgbClr val="929497"/>
                </a:solidFill>
              </a:rPr>
              <a:t>    </a:t>
            </a:r>
            <a:r>
              <a:rPr lang="en-US" sz="2000" b="1" dirty="0" smtClean="0">
                <a:solidFill>
                  <a:srgbClr val="929497"/>
                </a:solidFill>
              </a:rPr>
              <a:t>RDA Discovery Project Status</a:t>
            </a:r>
            <a:endParaRPr lang="en-US" sz="2000" b="1" dirty="0">
              <a:solidFill>
                <a:srgbClr val="929497"/>
              </a:solidFill>
            </a:endParaRPr>
          </a:p>
        </p:txBody>
      </p:sp>
    </p:spTree>
    <p:extLst>
      <p:ext uri="{BB962C8B-B14F-4D97-AF65-F5344CB8AC3E}">
        <p14:creationId xmlns:p14="http://schemas.microsoft.com/office/powerpoint/2010/main" val="2667027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2.3. SCUSA</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Golden Sources’ Analysis per RDA area</a:t>
            </a:r>
            <a:endParaRPr lang="en-US" sz="2000" b="1" dirty="0">
              <a:solidFill>
                <a:srgbClr val="929497"/>
              </a:solidFill>
            </a:endParaRPr>
          </a:p>
        </p:txBody>
      </p:sp>
      <p:sp>
        <p:nvSpPr>
          <p:cNvPr id="49" name="Rectangle 8"/>
          <p:cNvSpPr>
            <a:spLocks noChangeArrowheads="1"/>
          </p:cNvSpPr>
          <p:nvPr/>
        </p:nvSpPr>
        <p:spPr bwMode="auto">
          <a:xfrm>
            <a:off x="2157508" y="144007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Corporate Upload</a:t>
            </a:r>
            <a:endParaRPr lang="en-US" sz="1000" b="1" kern="0" dirty="0">
              <a:solidFill>
                <a:srgbClr val="FFFFFF"/>
              </a:solidFill>
            </a:endParaRPr>
          </a:p>
        </p:txBody>
      </p:sp>
      <p:sp>
        <p:nvSpPr>
          <p:cNvPr id="56" name="Rectangle 8"/>
          <p:cNvSpPr>
            <a:spLocks noChangeArrowheads="1"/>
          </p:cNvSpPr>
          <p:nvPr/>
        </p:nvSpPr>
        <p:spPr bwMode="auto">
          <a:xfrm>
            <a:off x="3273632" y="144007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 GS</a:t>
            </a:r>
            <a:endParaRPr lang="en-US" sz="1000" b="1" kern="0" dirty="0">
              <a:solidFill>
                <a:srgbClr val="FFFFFF"/>
              </a:solidFill>
            </a:endParaRPr>
          </a:p>
        </p:txBody>
      </p:sp>
      <p:sp>
        <p:nvSpPr>
          <p:cNvPr id="57" name="Rectangle 56"/>
          <p:cNvSpPr>
            <a:spLocks/>
          </p:cNvSpPr>
          <p:nvPr/>
        </p:nvSpPr>
        <p:spPr>
          <a:xfrm>
            <a:off x="107504" y="2555269"/>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58" name="Rectangle 57"/>
          <p:cNvSpPr>
            <a:spLocks/>
          </p:cNvSpPr>
          <p:nvPr/>
        </p:nvSpPr>
        <p:spPr>
          <a:xfrm>
            <a:off x="107504" y="1823760"/>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59" name="Rectangle 58"/>
          <p:cNvSpPr>
            <a:spLocks/>
          </p:cNvSpPr>
          <p:nvPr/>
        </p:nvSpPr>
        <p:spPr>
          <a:xfrm>
            <a:off x="107504" y="3286778"/>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60" name="Rectangle 59"/>
          <p:cNvSpPr>
            <a:spLocks/>
          </p:cNvSpPr>
          <p:nvPr/>
        </p:nvSpPr>
        <p:spPr>
          <a:xfrm>
            <a:off x="107504" y="4018287"/>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61" name="Rectangle 8"/>
          <p:cNvSpPr>
            <a:spLocks noChangeArrowheads="1"/>
          </p:cNvSpPr>
          <p:nvPr/>
        </p:nvSpPr>
        <p:spPr bwMode="auto">
          <a:xfrm>
            <a:off x="1041384" y="144007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Current data repositories</a:t>
            </a:r>
            <a:r>
              <a:rPr lang="en-US" sz="1000" b="1" kern="0" baseline="30000" dirty="0" smtClean="0">
                <a:solidFill>
                  <a:srgbClr val="FFFFFF"/>
                </a:solidFill>
              </a:rPr>
              <a:t>(2)</a:t>
            </a:r>
            <a:endParaRPr lang="en-US" sz="1000" b="1" kern="0" baseline="30000" dirty="0">
              <a:solidFill>
                <a:srgbClr val="FFFFFF"/>
              </a:solidFill>
            </a:endParaRPr>
          </a:p>
        </p:txBody>
      </p:sp>
      <p:sp>
        <p:nvSpPr>
          <p:cNvPr id="62" name="Rectangle 61"/>
          <p:cNvSpPr>
            <a:spLocks/>
          </p:cNvSpPr>
          <p:nvPr/>
        </p:nvSpPr>
        <p:spPr>
          <a:xfrm>
            <a:off x="107504" y="5481304"/>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63" name="Rectangle 8"/>
          <p:cNvSpPr>
            <a:spLocks noChangeArrowheads="1"/>
          </p:cNvSpPr>
          <p:nvPr/>
        </p:nvSpPr>
        <p:spPr bwMode="auto">
          <a:xfrm>
            <a:off x="4425640" y="1440072"/>
            <a:ext cx="4611368"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Comments</a:t>
            </a:r>
            <a:endParaRPr lang="en-US" sz="1000" b="1" kern="0" dirty="0">
              <a:solidFill>
                <a:srgbClr val="FFFFFF"/>
              </a:solidFill>
            </a:endParaRPr>
          </a:p>
        </p:txBody>
      </p:sp>
      <p:sp>
        <p:nvSpPr>
          <p:cNvPr id="67" name="Rectangle 66"/>
          <p:cNvSpPr>
            <a:spLocks noChangeArrowheads="1"/>
          </p:cNvSpPr>
          <p:nvPr/>
        </p:nvSpPr>
        <p:spPr bwMode="auto">
          <a:xfrm>
            <a:off x="4425640" y="1800160"/>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a:solidFill>
                  <a:srgbClr val="000000"/>
                </a:solidFill>
              </a:rPr>
              <a:t>Externally serviced portfolio </a:t>
            </a:r>
            <a:r>
              <a:rPr lang="en-US" sz="900" kern="0" dirty="0">
                <a:solidFill>
                  <a:srgbClr val="000000"/>
                </a:solidFill>
              </a:rPr>
              <a:t>to be included in the internally serviced portfolio flow (also reconciliation and controls) ensuring the enhancement of the EDW to be the possible golden </a:t>
            </a:r>
            <a:r>
              <a:rPr lang="en-US" sz="900" kern="0" dirty="0" smtClean="0">
                <a:solidFill>
                  <a:srgbClr val="000000"/>
                </a:solidFill>
              </a:rPr>
              <a:t>source</a:t>
            </a:r>
            <a:endParaRPr lang="en-US" sz="900" kern="0" dirty="0">
              <a:solidFill>
                <a:srgbClr val="000000"/>
              </a:solidFill>
            </a:endParaRPr>
          </a:p>
        </p:txBody>
      </p:sp>
      <p:sp>
        <p:nvSpPr>
          <p:cNvPr id="71" name="Rectangle 70"/>
          <p:cNvSpPr>
            <a:spLocks noChangeArrowheads="1"/>
          </p:cNvSpPr>
          <p:nvPr/>
        </p:nvSpPr>
        <p:spPr bwMode="auto">
          <a:xfrm>
            <a:off x="4425640" y="2623729"/>
            <a:ext cx="4610856" cy="661255"/>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err="1" smtClean="0">
                <a:solidFill>
                  <a:srgbClr val="000000"/>
                </a:solidFill>
              </a:rPr>
              <a:t>AIRe</a:t>
            </a:r>
            <a:r>
              <a:rPr lang="en-US" sz="900" kern="0" dirty="0" smtClean="0">
                <a:solidFill>
                  <a:srgbClr val="000000"/>
                </a:solidFill>
              </a:rPr>
              <a:t> system is </a:t>
            </a:r>
            <a:r>
              <a:rPr lang="en-US" sz="900" b="1" kern="0" dirty="0" smtClean="0">
                <a:solidFill>
                  <a:srgbClr val="000000"/>
                </a:solidFill>
              </a:rPr>
              <a:t>manually fed and used </a:t>
            </a:r>
            <a:r>
              <a:rPr lang="en-US" sz="900" kern="0" dirty="0" smtClean="0">
                <a:solidFill>
                  <a:srgbClr val="000000"/>
                </a:solidFill>
              </a:rPr>
              <a:t>by the Market Risk team</a:t>
            </a:r>
            <a:endParaRPr lang="en-US" sz="900" kern="0" dirty="0">
              <a:solidFill>
                <a:srgbClr val="000000"/>
              </a:solidFill>
            </a:endParaRPr>
          </a:p>
        </p:txBody>
      </p:sp>
      <p:sp>
        <p:nvSpPr>
          <p:cNvPr id="75" name="Rectangle 74"/>
          <p:cNvSpPr>
            <a:spLocks noChangeArrowheads="1"/>
          </p:cNvSpPr>
          <p:nvPr/>
        </p:nvSpPr>
        <p:spPr bwMode="auto">
          <a:xfrm>
            <a:off x="4425640" y="3287628"/>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kern="0" dirty="0">
                <a:solidFill>
                  <a:srgbClr val="000000"/>
                </a:solidFill>
              </a:rPr>
              <a:t>ARCHER is a </a:t>
            </a:r>
            <a:r>
              <a:rPr lang="en-US" sz="900" b="1" kern="0" dirty="0">
                <a:solidFill>
                  <a:srgbClr val="000000"/>
                </a:solidFill>
              </a:rPr>
              <a:t>web based transaction record of losses/risk events</a:t>
            </a:r>
          </a:p>
          <a:p>
            <a:pPr marL="177800" lvl="2" indent="-177800">
              <a:buClr>
                <a:srgbClr val="808080"/>
              </a:buClr>
              <a:buFont typeface="Webdings" panose="05030102010509060703" pitchFamily="18" charset="2"/>
              <a:buChar char="4"/>
            </a:pPr>
            <a:r>
              <a:rPr lang="en-US" sz="900" b="1" kern="0" dirty="0">
                <a:solidFill>
                  <a:srgbClr val="000000"/>
                </a:solidFill>
              </a:rPr>
              <a:t>Manual feed done by the Operational Risk team</a:t>
            </a:r>
            <a:r>
              <a:rPr lang="en-US" sz="900" kern="0" dirty="0">
                <a:solidFill>
                  <a:srgbClr val="000000"/>
                </a:solidFill>
              </a:rPr>
              <a:t>, which receives information from a variety of sources (</a:t>
            </a:r>
            <a:r>
              <a:rPr lang="en-US" sz="900" kern="0" dirty="0" err="1">
                <a:solidFill>
                  <a:srgbClr val="000000"/>
                </a:solidFill>
              </a:rPr>
              <a:t>e.g</a:t>
            </a:r>
            <a:r>
              <a:rPr lang="en-US" sz="900" kern="0" dirty="0">
                <a:solidFill>
                  <a:srgbClr val="000000"/>
                </a:solidFill>
              </a:rPr>
              <a:t>, systems, business areas, committees)</a:t>
            </a:r>
          </a:p>
          <a:p>
            <a:pPr marL="177800" lvl="2" indent="-177800">
              <a:buClr>
                <a:srgbClr val="808080"/>
              </a:buClr>
              <a:buFont typeface="Webdings" panose="05030102010509060703" pitchFamily="18" charset="2"/>
              <a:buChar char="4"/>
            </a:pPr>
            <a:r>
              <a:rPr lang="en-US" sz="900" kern="0" dirty="0">
                <a:solidFill>
                  <a:srgbClr val="000000"/>
                </a:solidFill>
              </a:rPr>
              <a:t>No feed of operational data to Corporate systems</a:t>
            </a: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79" name="Rectangle 78"/>
          <p:cNvSpPr>
            <a:spLocks noChangeArrowheads="1"/>
          </p:cNvSpPr>
          <p:nvPr/>
        </p:nvSpPr>
        <p:spPr bwMode="auto">
          <a:xfrm>
            <a:off x="4425640" y="3983594"/>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a:solidFill>
                  <a:srgbClr val="000000"/>
                </a:solidFill>
              </a:rPr>
              <a:t>ALM/Liquidity functions </a:t>
            </a:r>
            <a:r>
              <a:rPr lang="en-US" sz="900" kern="0" dirty="0">
                <a:solidFill>
                  <a:srgbClr val="000000"/>
                </a:solidFill>
              </a:rPr>
              <a:t>rely on Market Risk team and </a:t>
            </a:r>
            <a:r>
              <a:rPr lang="en-US" sz="900" kern="0" dirty="0" smtClean="0">
                <a:solidFill>
                  <a:srgbClr val="000000"/>
                </a:solidFill>
              </a:rPr>
              <a:t>systems. It is expected that QRM will cover their reporting requirements but final approach is still pending decision</a:t>
            </a:r>
            <a:endParaRPr lang="en-US" sz="900" kern="0" dirty="0">
              <a:solidFill>
                <a:srgbClr val="000000"/>
              </a:solidFill>
            </a:endParaRPr>
          </a:p>
          <a:p>
            <a:pPr marL="177800" lvl="2" indent="-177800">
              <a:buClr>
                <a:srgbClr val="808080"/>
              </a:buClr>
              <a:buFont typeface="Webdings" panose="05030102010509060703" pitchFamily="18" charset="2"/>
              <a:buChar char="4"/>
              <a:defRPr/>
            </a:pPr>
            <a:r>
              <a:rPr lang="en-US" sz="900" kern="0" dirty="0">
                <a:solidFill>
                  <a:srgbClr val="000000"/>
                </a:solidFill>
              </a:rPr>
              <a:t>Partial information sent to SHUSA QRM that </a:t>
            </a:r>
            <a:r>
              <a:rPr lang="en-US" sz="900" kern="0" dirty="0" smtClean="0">
                <a:solidFill>
                  <a:srgbClr val="000000"/>
                </a:solidFill>
              </a:rPr>
              <a:t>may </a:t>
            </a:r>
            <a:r>
              <a:rPr lang="en-US" sz="900" kern="0" dirty="0">
                <a:solidFill>
                  <a:srgbClr val="000000"/>
                </a:solidFill>
              </a:rPr>
              <a:t>cover in the future the requirements for the IHC information</a:t>
            </a:r>
          </a:p>
          <a:p>
            <a:pPr marL="177800" lvl="2" indent="-177800">
              <a:buClr>
                <a:srgbClr val="808080"/>
              </a:buClr>
              <a:buFont typeface="Webdings" panose="05030102010509060703" pitchFamily="18" charset="2"/>
              <a:buChar char="4"/>
              <a:defRPr/>
            </a:pPr>
            <a:r>
              <a:rPr lang="en-US" sz="900" kern="0" dirty="0">
                <a:solidFill>
                  <a:srgbClr val="000000"/>
                </a:solidFill>
              </a:rPr>
              <a:t>On-going plan to </a:t>
            </a:r>
            <a:r>
              <a:rPr lang="en-US" sz="900" b="1" kern="0" dirty="0">
                <a:solidFill>
                  <a:srgbClr val="000000"/>
                </a:solidFill>
              </a:rPr>
              <a:t>integrate SCUSA data in the ALM DWH (SHUSA)</a:t>
            </a:r>
          </a:p>
        </p:txBody>
      </p:sp>
      <p:sp>
        <p:nvSpPr>
          <p:cNvPr id="83" name="Rectangle 82"/>
          <p:cNvSpPr>
            <a:spLocks noChangeArrowheads="1"/>
          </p:cNvSpPr>
          <p:nvPr/>
        </p:nvSpPr>
        <p:spPr bwMode="auto">
          <a:xfrm>
            <a:off x="4425640" y="5517232"/>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kern="0" dirty="0">
                <a:solidFill>
                  <a:srgbClr val="000000"/>
                </a:solidFill>
              </a:rPr>
              <a:t>No system is in place to cover Compliance requirements</a:t>
            </a:r>
            <a:r>
              <a:rPr lang="en-US" sz="900" kern="0" dirty="0">
                <a:solidFill>
                  <a:srgbClr val="000000"/>
                </a:solidFill>
              </a:rPr>
              <a:t>. Information is gathered from different source systems (EDW, GL, </a:t>
            </a:r>
            <a:r>
              <a:rPr lang="en-US" sz="900" kern="0" dirty="0" err="1">
                <a:solidFill>
                  <a:srgbClr val="000000"/>
                </a:solidFill>
              </a:rPr>
              <a:t>etc</a:t>
            </a:r>
            <a:r>
              <a:rPr lang="en-US" sz="900" kern="0" dirty="0">
                <a:solidFill>
                  <a:srgbClr val="000000"/>
                </a:solidFill>
              </a:rPr>
              <a:t>) and manually </a:t>
            </a:r>
            <a:r>
              <a:rPr lang="en-US" sz="900" kern="0" dirty="0" smtClean="0">
                <a:solidFill>
                  <a:srgbClr val="000000"/>
                </a:solidFill>
              </a:rPr>
              <a:t>prepared</a:t>
            </a:r>
            <a:endParaRPr lang="en-US" sz="900" kern="0" dirty="0">
              <a:solidFill>
                <a:srgbClr val="000000"/>
              </a:solidFill>
            </a:endParaRPr>
          </a:p>
          <a:p>
            <a:pPr marL="177800" lvl="2" indent="-177800">
              <a:buClr>
                <a:srgbClr val="808080"/>
              </a:buClr>
              <a:buFont typeface="Webdings" panose="05030102010509060703" pitchFamily="18" charset="2"/>
              <a:buChar char="4"/>
            </a:pPr>
            <a:r>
              <a:rPr lang="en-US" sz="900" kern="0" dirty="0">
                <a:solidFill>
                  <a:srgbClr val="000000"/>
                </a:solidFill>
              </a:rPr>
              <a:t>Compliance team is evaluating the </a:t>
            </a:r>
            <a:r>
              <a:rPr lang="en-US" sz="900" b="1" kern="0" dirty="0">
                <a:solidFill>
                  <a:srgbClr val="000000"/>
                </a:solidFill>
              </a:rPr>
              <a:t>use of Archer for </a:t>
            </a:r>
            <a:r>
              <a:rPr lang="en-US" sz="900" b="1" kern="0" dirty="0" smtClean="0">
                <a:solidFill>
                  <a:srgbClr val="000000"/>
                </a:solidFill>
              </a:rPr>
              <a:t>local Compliance </a:t>
            </a:r>
            <a:r>
              <a:rPr lang="en-US" sz="900" b="1" kern="0" dirty="0">
                <a:solidFill>
                  <a:srgbClr val="000000"/>
                </a:solidFill>
              </a:rPr>
              <a:t>monitoring and reporting</a:t>
            </a:r>
          </a:p>
        </p:txBody>
      </p:sp>
      <p:cxnSp>
        <p:nvCxnSpPr>
          <p:cNvPr id="84" name="Straight Connector 83"/>
          <p:cNvCxnSpPr/>
          <p:nvPr/>
        </p:nvCxnSpPr>
        <p:spPr bwMode="auto">
          <a:xfrm>
            <a:off x="1041384" y="476608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5" name="Straight Connector 84"/>
          <p:cNvCxnSpPr/>
          <p:nvPr/>
        </p:nvCxnSpPr>
        <p:spPr bwMode="auto">
          <a:xfrm>
            <a:off x="1041384" y="551250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6" name="Straight Connector 85"/>
          <p:cNvCxnSpPr/>
          <p:nvPr/>
        </p:nvCxnSpPr>
        <p:spPr bwMode="auto">
          <a:xfrm>
            <a:off x="1041384" y="397400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7" name="Straight Connector 86"/>
          <p:cNvCxnSpPr/>
          <p:nvPr/>
        </p:nvCxnSpPr>
        <p:spPr bwMode="auto">
          <a:xfrm>
            <a:off x="1041384" y="327506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8" name="Straight Connector 87"/>
          <p:cNvCxnSpPr/>
          <p:nvPr/>
        </p:nvCxnSpPr>
        <p:spPr bwMode="auto">
          <a:xfrm>
            <a:off x="1041384" y="252392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89" name="Rectangle 88"/>
          <p:cNvSpPr>
            <a:spLocks/>
          </p:cNvSpPr>
          <p:nvPr/>
        </p:nvSpPr>
        <p:spPr>
          <a:xfrm>
            <a:off x="107504" y="4749796"/>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Finance</a:t>
            </a:r>
            <a:endParaRPr lang="en-US" sz="1000" b="1" dirty="0">
              <a:solidFill>
                <a:srgbClr val="FFFFFF"/>
              </a:solidFill>
            </a:endParaRPr>
          </a:p>
        </p:txBody>
      </p:sp>
      <p:sp>
        <p:nvSpPr>
          <p:cNvPr id="93" name="Rectangle 92"/>
          <p:cNvSpPr>
            <a:spLocks noChangeArrowheads="1"/>
          </p:cNvSpPr>
          <p:nvPr/>
        </p:nvSpPr>
        <p:spPr bwMode="auto">
          <a:xfrm>
            <a:off x="4425640" y="4788744"/>
            <a:ext cx="4610856" cy="79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a:solidFill>
                  <a:srgbClr val="000000"/>
                </a:solidFill>
              </a:rPr>
              <a:t>Shaw (external serviced system)  is the </a:t>
            </a:r>
            <a:r>
              <a:rPr lang="en-US" sz="900" b="1" kern="0" dirty="0">
                <a:solidFill>
                  <a:srgbClr val="000000"/>
                </a:solidFill>
              </a:rPr>
              <a:t>main source system for Finance purposes </a:t>
            </a:r>
            <a:r>
              <a:rPr lang="en-US" sz="900" kern="0" dirty="0">
                <a:solidFill>
                  <a:srgbClr val="000000"/>
                </a:solidFill>
              </a:rPr>
              <a:t>and it is duplicated in the internal DB (</a:t>
            </a:r>
            <a:r>
              <a:rPr lang="en-US" sz="900" kern="0" dirty="0" err="1">
                <a:solidFill>
                  <a:srgbClr val="000000"/>
                </a:solidFill>
              </a:rPr>
              <a:t>DW_Shawstore</a:t>
            </a:r>
            <a:r>
              <a:rPr lang="en-US" sz="900" kern="0" dirty="0">
                <a:solidFill>
                  <a:srgbClr val="000000"/>
                </a:solidFill>
              </a:rPr>
              <a:t>)</a:t>
            </a:r>
          </a:p>
          <a:p>
            <a:pPr marL="177800" lvl="2" indent="-177800">
              <a:buClr>
                <a:srgbClr val="808080"/>
              </a:buClr>
              <a:buFont typeface="Webdings" panose="05030102010509060703" pitchFamily="18" charset="2"/>
              <a:buChar char="4"/>
              <a:defRPr/>
            </a:pPr>
            <a:r>
              <a:rPr lang="en-US" sz="900" b="1" kern="0" dirty="0">
                <a:solidFill>
                  <a:srgbClr val="000000"/>
                </a:solidFill>
              </a:rPr>
              <a:t>E</a:t>
            </a:r>
            <a:r>
              <a:rPr lang="en-US" sz="900" b="1" kern="0" dirty="0" smtClean="0">
                <a:solidFill>
                  <a:srgbClr val="000000"/>
                </a:solidFill>
              </a:rPr>
              <a:t>xternally </a:t>
            </a:r>
            <a:r>
              <a:rPr lang="en-US" sz="900" b="1" kern="0" dirty="0">
                <a:solidFill>
                  <a:srgbClr val="000000"/>
                </a:solidFill>
              </a:rPr>
              <a:t>serviced portfolios </a:t>
            </a:r>
            <a:r>
              <a:rPr lang="en-US" sz="900" kern="0" dirty="0" smtClean="0">
                <a:solidFill>
                  <a:srgbClr val="000000"/>
                </a:solidFill>
              </a:rPr>
              <a:t>integrate</a:t>
            </a:r>
            <a:r>
              <a:rPr lang="en-US" sz="900" b="1" kern="0" dirty="0" smtClean="0">
                <a:solidFill>
                  <a:srgbClr val="000000"/>
                </a:solidFill>
              </a:rPr>
              <a:t> </a:t>
            </a:r>
            <a:r>
              <a:rPr lang="en-US" sz="900" kern="0" dirty="0" smtClean="0">
                <a:solidFill>
                  <a:srgbClr val="000000"/>
                </a:solidFill>
              </a:rPr>
              <a:t>in </a:t>
            </a:r>
            <a:r>
              <a:rPr lang="en-US" sz="900" kern="0" dirty="0">
                <a:solidFill>
                  <a:srgbClr val="000000"/>
                </a:solidFill>
              </a:rPr>
              <a:t>the internally serviced portfolios flow, using the </a:t>
            </a:r>
            <a:r>
              <a:rPr lang="en-US" sz="900" b="1" kern="0" dirty="0">
                <a:solidFill>
                  <a:srgbClr val="000000"/>
                </a:solidFill>
              </a:rPr>
              <a:t>Sub-Ledge</a:t>
            </a:r>
            <a:r>
              <a:rPr lang="en-US" sz="900" kern="0" dirty="0">
                <a:solidFill>
                  <a:srgbClr val="000000"/>
                </a:solidFill>
              </a:rPr>
              <a:t>r as common repository</a:t>
            </a:r>
          </a:p>
        </p:txBody>
      </p:sp>
      <p:sp>
        <p:nvSpPr>
          <p:cNvPr id="44" name="Rectangle 43"/>
          <p:cNvSpPr>
            <a:spLocks noChangeArrowheads="1"/>
          </p:cNvSpPr>
          <p:nvPr/>
        </p:nvSpPr>
        <p:spPr bwMode="auto">
          <a:xfrm>
            <a:off x="1041384" y="256499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smtClean="0">
                <a:solidFill>
                  <a:srgbClr val="000000"/>
                </a:solidFill>
              </a:rPr>
              <a:t>AIRe</a:t>
            </a:r>
            <a:endParaRPr lang="en-US" sz="900" kern="0" dirty="0">
              <a:solidFill>
                <a:srgbClr val="000000"/>
              </a:solidFill>
            </a:endParaRPr>
          </a:p>
        </p:txBody>
      </p:sp>
      <p:sp>
        <p:nvSpPr>
          <p:cNvPr id="45" name="Rectangle 44"/>
          <p:cNvSpPr>
            <a:spLocks noChangeArrowheads="1"/>
          </p:cNvSpPr>
          <p:nvPr/>
        </p:nvSpPr>
        <p:spPr bwMode="auto">
          <a:xfrm>
            <a:off x="2157508" y="180016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46" name="Rectangle 45"/>
          <p:cNvSpPr>
            <a:spLocks noChangeArrowheads="1"/>
          </p:cNvSpPr>
          <p:nvPr/>
        </p:nvSpPr>
        <p:spPr bwMode="auto">
          <a:xfrm>
            <a:off x="3273632" y="180016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sym typeface="Wingdings"/>
              </a:rPr>
              <a:t>EDW</a:t>
            </a:r>
            <a:endParaRPr lang="en-US" sz="900" kern="0" dirty="0">
              <a:solidFill>
                <a:srgbClr val="000000"/>
              </a:solidFill>
            </a:endParaRPr>
          </a:p>
        </p:txBody>
      </p:sp>
      <p:sp>
        <p:nvSpPr>
          <p:cNvPr id="47" name="Rectangle 46"/>
          <p:cNvSpPr>
            <a:spLocks noChangeArrowheads="1"/>
          </p:cNvSpPr>
          <p:nvPr/>
        </p:nvSpPr>
        <p:spPr bwMode="auto">
          <a:xfrm>
            <a:off x="1041384" y="257801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endParaRPr lang="en-US" sz="900" kern="0" dirty="0">
              <a:solidFill>
                <a:srgbClr val="000000"/>
              </a:solidFill>
            </a:endParaRPr>
          </a:p>
        </p:txBody>
      </p:sp>
      <p:sp>
        <p:nvSpPr>
          <p:cNvPr id="50" name="Rectangle 49"/>
          <p:cNvSpPr>
            <a:spLocks noChangeArrowheads="1"/>
          </p:cNvSpPr>
          <p:nvPr/>
        </p:nvSpPr>
        <p:spPr bwMode="auto">
          <a:xfrm>
            <a:off x="2157508" y="257801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t>
            </a:r>
          </a:p>
        </p:txBody>
      </p:sp>
      <p:sp>
        <p:nvSpPr>
          <p:cNvPr id="51" name="Rectangle 50"/>
          <p:cNvSpPr>
            <a:spLocks noChangeArrowheads="1"/>
          </p:cNvSpPr>
          <p:nvPr/>
        </p:nvSpPr>
        <p:spPr bwMode="auto">
          <a:xfrm>
            <a:off x="3273632" y="257801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52" name="Rectangle 51"/>
          <p:cNvSpPr>
            <a:spLocks noChangeArrowheads="1"/>
          </p:cNvSpPr>
          <p:nvPr/>
        </p:nvSpPr>
        <p:spPr bwMode="auto">
          <a:xfrm>
            <a:off x="1041384" y="3287628"/>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ARCHER</a:t>
            </a:r>
          </a:p>
        </p:txBody>
      </p:sp>
      <p:sp>
        <p:nvSpPr>
          <p:cNvPr id="53" name="Rectangle 52"/>
          <p:cNvSpPr>
            <a:spLocks noChangeArrowheads="1"/>
          </p:cNvSpPr>
          <p:nvPr/>
        </p:nvSpPr>
        <p:spPr bwMode="auto">
          <a:xfrm>
            <a:off x="2157508" y="3287628"/>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54" name="Rectangle 53"/>
          <p:cNvSpPr>
            <a:spLocks noChangeArrowheads="1"/>
          </p:cNvSpPr>
          <p:nvPr/>
        </p:nvSpPr>
        <p:spPr bwMode="auto">
          <a:xfrm>
            <a:off x="3273632" y="3287628"/>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SanSIRO</a:t>
            </a:r>
            <a:endParaRPr lang="en-US" sz="900" kern="0" dirty="0">
              <a:solidFill>
                <a:srgbClr val="000000"/>
              </a:solidFill>
            </a:endParaRPr>
          </a:p>
        </p:txBody>
      </p:sp>
      <p:sp>
        <p:nvSpPr>
          <p:cNvPr id="94" name="Rectangle 93"/>
          <p:cNvSpPr>
            <a:spLocks noChangeArrowheads="1"/>
          </p:cNvSpPr>
          <p:nvPr/>
        </p:nvSpPr>
        <p:spPr bwMode="auto">
          <a:xfrm>
            <a:off x="1041384" y="398359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EDW, </a:t>
            </a:r>
            <a:r>
              <a:rPr lang="en-US" sz="900" kern="0" dirty="0" err="1">
                <a:solidFill>
                  <a:srgbClr val="000000"/>
                </a:solidFill>
              </a:rPr>
              <a:t>Subledger</a:t>
            </a:r>
            <a:r>
              <a:rPr lang="en-US" sz="900" kern="0" dirty="0">
                <a:solidFill>
                  <a:srgbClr val="000000"/>
                </a:solidFill>
              </a:rPr>
              <a:t> (+ operational sources, manual inputs</a:t>
            </a:r>
            <a:r>
              <a:rPr lang="en-US" sz="900" kern="0" dirty="0" smtClean="0">
                <a:solidFill>
                  <a:srgbClr val="000000"/>
                </a:solidFill>
              </a:rPr>
              <a:t>) + </a:t>
            </a:r>
            <a:r>
              <a:rPr lang="en-US" sz="900" kern="0" dirty="0" err="1" smtClean="0">
                <a:solidFill>
                  <a:srgbClr val="000000"/>
                </a:solidFill>
              </a:rPr>
              <a:t>Datamarts</a:t>
            </a:r>
            <a:endParaRPr lang="en-US" sz="900" kern="0" dirty="0">
              <a:solidFill>
                <a:srgbClr val="000000"/>
              </a:solidFill>
            </a:endParaRPr>
          </a:p>
        </p:txBody>
      </p:sp>
      <p:sp>
        <p:nvSpPr>
          <p:cNvPr id="95" name="Rectangle 94"/>
          <p:cNvSpPr>
            <a:spLocks noChangeArrowheads="1"/>
          </p:cNvSpPr>
          <p:nvPr/>
        </p:nvSpPr>
        <p:spPr bwMode="auto">
          <a:xfrm>
            <a:off x="2157508" y="398359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96" name="Rectangle 95"/>
          <p:cNvSpPr>
            <a:spLocks noChangeArrowheads="1"/>
          </p:cNvSpPr>
          <p:nvPr/>
        </p:nvSpPr>
        <p:spPr bwMode="auto">
          <a:xfrm>
            <a:off x="3273632" y="398359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QRM + DWH ALM (or Argus)</a:t>
            </a:r>
            <a:endParaRPr lang="en-US" sz="900" kern="0" dirty="0">
              <a:solidFill>
                <a:srgbClr val="000000"/>
              </a:solidFill>
            </a:endParaRPr>
          </a:p>
        </p:txBody>
      </p:sp>
      <p:sp>
        <p:nvSpPr>
          <p:cNvPr id="97" name="Rectangle 96"/>
          <p:cNvSpPr>
            <a:spLocks noChangeArrowheads="1"/>
          </p:cNvSpPr>
          <p:nvPr/>
        </p:nvSpPr>
        <p:spPr bwMode="auto">
          <a:xfrm>
            <a:off x="1041384" y="544531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No repository</a:t>
            </a:r>
          </a:p>
        </p:txBody>
      </p:sp>
      <p:sp>
        <p:nvSpPr>
          <p:cNvPr id="98" name="Rectangle 97"/>
          <p:cNvSpPr>
            <a:spLocks noChangeArrowheads="1"/>
          </p:cNvSpPr>
          <p:nvPr/>
        </p:nvSpPr>
        <p:spPr bwMode="auto">
          <a:xfrm>
            <a:off x="2157508" y="544531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rPr>
              <a:t>-</a:t>
            </a:r>
          </a:p>
        </p:txBody>
      </p:sp>
      <p:sp>
        <p:nvSpPr>
          <p:cNvPr id="99" name="Rectangle 98"/>
          <p:cNvSpPr>
            <a:spLocks noChangeArrowheads="1"/>
          </p:cNvSpPr>
          <p:nvPr/>
        </p:nvSpPr>
        <p:spPr bwMode="auto">
          <a:xfrm>
            <a:off x="3273632" y="544531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sym typeface="Wingdings"/>
              </a:rPr>
              <a:t>SI </a:t>
            </a:r>
            <a:r>
              <a:rPr lang="en-US" sz="900" kern="0" dirty="0">
                <a:solidFill>
                  <a:srgbClr val="000000"/>
                </a:solidFill>
                <a:sym typeface="Wingdings"/>
              </a:rPr>
              <a:t>PBC/ </a:t>
            </a:r>
            <a:r>
              <a:rPr lang="en-US" sz="900" kern="0" dirty="0" smtClean="0">
                <a:solidFill>
                  <a:srgbClr val="000000"/>
                </a:solidFill>
                <a:sym typeface="Wingdings"/>
              </a:rPr>
              <a:t>SI NP</a:t>
            </a:r>
            <a:endParaRPr lang="en-US" sz="900" kern="0" dirty="0">
              <a:solidFill>
                <a:srgbClr val="000000"/>
              </a:solidFill>
            </a:endParaRPr>
          </a:p>
        </p:txBody>
      </p:sp>
      <p:sp>
        <p:nvSpPr>
          <p:cNvPr id="100" name="Rectangle 99"/>
          <p:cNvSpPr>
            <a:spLocks noChangeArrowheads="1"/>
          </p:cNvSpPr>
          <p:nvPr/>
        </p:nvSpPr>
        <p:spPr bwMode="auto">
          <a:xfrm>
            <a:off x="1041384" y="478874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EDW, </a:t>
            </a:r>
            <a:r>
              <a:rPr lang="en-US" sz="900" kern="0" dirty="0" err="1" smtClean="0">
                <a:solidFill>
                  <a:srgbClr val="000000"/>
                </a:solidFill>
              </a:rPr>
              <a:t>Subledger</a:t>
            </a:r>
            <a:r>
              <a:rPr lang="en-US" sz="900" kern="0" dirty="0" smtClean="0">
                <a:solidFill>
                  <a:srgbClr val="000000"/>
                </a:solidFill>
              </a:rPr>
              <a:t>, </a:t>
            </a:r>
            <a:r>
              <a:rPr lang="en-US" sz="900" kern="0" dirty="0" err="1" smtClean="0">
                <a:solidFill>
                  <a:srgbClr val="000000"/>
                </a:solidFill>
              </a:rPr>
              <a:t>DW_Shawstore</a:t>
            </a:r>
            <a:endParaRPr lang="en-US" sz="900" kern="0" dirty="0">
              <a:solidFill>
                <a:srgbClr val="000000"/>
              </a:solidFill>
            </a:endParaRPr>
          </a:p>
        </p:txBody>
      </p:sp>
      <p:sp>
        <p:nvSpPr>
          <p:cNvPr id="101" name="Rectangle 100"/>
          <p:cNvSpPr>
            <a:spLocks noChangeArrowheads="1"/>
          </p:cNvSpPr>
          <p:nvPr/>
        </p:nvSpPr>
        <p:spPr bwMode="auto">
          <a:xfrm>
            <a:off x="2157508" y="478874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rPr>
              <a:t>.</a:t>
            </a:r>
            <a:endParaRPr lang="en-US" sz="900" kern="0" dirty="0">
              <a:solidFill>
                <a:srgbClr val="000000"/>
              </a:solidFill>
            </a:endParaRPr>
          </a:p>
        </p:txBody>
      </p:sp>
      <p:sp>
        <p:nvSpPr>
          <p:cNvPr id="102" name="Rectangle 101"/>
          <p:cNvSpPr>
            <a:spLocks noChangeArrowheads="1"/>
          </p:cNvSpPr>
          <p:nvPr/>
        </p:nvSpPr>
        <p:spPr bwMode="auto">
          <a:xfrm>
            <a:off x="3273632" y="478874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sym typeface="Wingdings"/>
              </a:rPr>
              <a:t>EDW</a:t>
            </a:r>
            <a:endParaRPr lang="en-US" sz="900" kern="0" dirty="0">
              <a:solidFill>
                <a:srgbClr val="000000"/>
              </a:solidFill>
            </a:endParaRPr>
          </a:p>
        </p:txBody>
      </p:sp>
      <p:sp>
        <p:nvSpPr>
          <p:cNvPr id="103" name="Rectangle 102"/>
          <p:cNvSpPr>
            <a:spLocks noChangeArrowheads="1"/>
          </p:cNvSpPr>
          <p:nvPr/>
        </p:nvSpPr>
        <p:spPr bwMode="auto">
          <a:xfrm>
            <a:off x="1041384" y="180016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Data Warehouse</a:t>
            </a:r>
          </a:p>
          <a:p>
            <a:pPr marL="0" lvl="2" algn="ctr">
              <a:buClr>
                <a:srgbClr val="808080"/>
              </a:buClr>
              <a:defRPr/>
            </a:pPr>
            <a:r>
              <a:rPr lang="en-US" sz="900" kern="0" dirty="0">
                <a:solidFill>
                  <a:srgbClr val="000000"/>
                </a:solidFill>
              </a:rPr>
              <a:t>(EDW + external DB in DW</a:t>
            </a:r>
            <a:r>
              <a:rPr lang="en-US" sz="900" kern="0" dirty="0" smtClean="0">
                <a:solidFill>
                  <a:srgbClr val="000000"/>
                </a:solidFill>
              </a:rPr>
              <a:t>)</a:t>
            </a:r>
          </a:p>
          <a:p>
            <a:pPr marL="0" lvl="2" algn="ctr">
              <a:buClr>
                <a:srgbClr val="808080"/>
              </a:buClr>
              <a:defRPr/>
            </a:pPr>
            <a:r>
              <a:rPr lang="en-US" sz="900" kern="0" dirty="0" smtClean="0">
                <a:solidFill>
                  <a:srgbClr val="000000"/>
                </a:solidFill>
              </a:rPr>
              <a:t>+ </a:t>
            </a:r>
            <a:r>
              <a:rPr lang="en-US" sz="900" kern="0" dirty="0" err="1" smtClean="0">
                <a:solidFill>
                  <a:srgbClr val="000000"/>
                </a:solidFill>
              </a:rPr>
              <a:t>Datamarts</a:t>
            </a:r>
            <a:endParaRPr lang="en-US" sz="900" kern="0" dirty="0">
              <a:solidFill>
                <a:srgbClr val="000000"/>
              </a:solidFill>
            </a:endParaRPr>
          </a:p>
        </p:txBody>
      </p:sp>
      <p:sp>
        <p:nvSpPr>
          <p:cNvPr id="104" name="TextBox 103"/>
          <p:cNvSpPr txBox="1"/>
          <p:nvPr/>
        </p:nvSpPr>
        <p:spPr>
          <a:xfrm>
            <a:off x="140288" y="6165304"/>
            <a:ext cx="7075380" cy="461665"/>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Portfolios serviced by SCUSA are currently included in EDW. Those portfolios serviced by others are included within the Data Warehouse structure but not in the EDW model </a:t>
            </a:r>
          </a:p>
          <a:p>
            <a:pPr marL="228600" indent="-228600">
              <a:buFontTx/>
              <a:buAutoNum type="arabicParenBoth"/>
            </a:pPr>
            <a:r>
              <a:rPr lang="en-US" sz="800" dirty="0" smtClean="0">
                <a:solidFill>
                  <a:srgbClr val="FFFFFF"/>
                </a:solidFill>
              </a:rPr>
              <a:t>Or Golden Source, if any identified</a:t>
            </a:r>
            <a:endParaRPr lang="en-US" sz="800" dirty="0">
              <a:solidFill>
                <a:srgbClr val="FFFFFF"/>
              </a:solidFill>
            </a:endParaRPr>
          </a:p>
        </p:txBody>
      </p:sp>
      <p:sp>
        <p:nvSpPr>
          <p:cNvPr id="105" name="Text Box 6"/>
          <p:cNvSpPr txBox="1">
            <a:spLocks noChangeArrowheads="1"/>
          </p:cNvSpPr>
          <p:nvPr/>
        </p:nvSpPr>
        <p:spPr bwMode="auto">
          <a:xfrm>
            <a:off x="270934" y="692696"/>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EDW has potential to become the Golden Source for Credit</a:t>
            </a:r>
            <a:r>
              <a:rPr lang="en-US" sz="1400" b="1" baseline="30000" dirty="0">
                <a:solidFill>
                  <a:srgbClr val="000000"/>
                </a:solidFill>
              </a:rPr>
              <a:t>(1)</a:t>
            </a:r>
            <a:r>
              <a:rPr lang="en-US" sz="1400" b="1" dirty="0">
                <a:solidFill>
                  <a:srgbClr val="000000"/>
                </a:solidFill>
              </a:rPr>
              <a:t>. For remaining areas, either systems will </a:t>
            </a:r>
            <a:r>
              <a:rPr lang="en-US" sz="1400" b="1" dirty="0" smtClean="0">
                <a:solidFill>
                  <a:srgbClr val="000000"/>
                </a:solidFill>
              </a:rPr>
              <a:t>require </a:t>
            </a:r>
            <a:r>
              <a:rPr lang="en-US" sz="1400" b="1" dirty="0">
                <a:solidFill>
                  <a:srgbClr val="000000"/>
                </a:solidFill>
              </a:rPr>
              <a:t>further enhancements or SHUSA/Corporate level systems will be suggested as GS</a:t>
            </a:r>
          </a:p>
        </p:txBody>
      </p:sp>
    </p:spTree>
    <p:extLst>
      <p:ext uri="{BB962C8B-B14F-4D97-AF65-F5344CB8AC3E}">
        <p14:creationId xmlns:p14="http://schemas.microsoft.com/office/powerpoint/2010/main" val="3473634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2.3. SCUSA</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Corporate RRF Contrast – Summary of conclusions</a:t>
            </a:r>
            <a:endParaRPr lang="en-US" sz="2000" b="1" dirty="0">
              <a:solidFill>
                <a:srgbClr val="929497"/>
              </a:solidFill>
            </a:endParaRPr>
          </a:p>
        </p:txBody>
      </p:sp>
      <p:graphicFrame>
        <p:nvGraphicFramePr>
          <p:cNvPr id="35" name="3 Tabla"/>
          <p:cNvGraphicFramePr>
            <a:graphicFrameLocks noGrp="1"/>
          </p:cNvGraphicFramePr>
          <p:nvPr>
            <p:extLst>
              <p:ext uri="{D42A27DB-BD31-4B8C-83A1-F6EECF244321}">
                <p14:modId xmlns:p14="http://schemas.microsoft.com/office/powerpoint/2010/main" val="42605237"/>
              </p:ext>
            </p:extLst>
          </p:nvPr>
        </p:nvGraphicFramePr>
        <p:xfrm>
          <a:off x="1007156" y="1776544"/>
          <a:ext cx="3387420" cy="4226614"/>
        </p:xfrm>
        <a:graphic>
          <a:graphicData uri="http://schemas.openxmlformats.org/drawingml/2006/table">
            <a:tbl>
              <a:tblPr lastRow="1" bandRow="1">
                <a:tableStyleId>{E8B1032C-EA38-4F05-BA0D-38AFFFC7BED3}</a:tableStyleId>
              </a:tblPr>
              <a:tblGrid>
                <a:gridCol w="662916"/>
                <a:gridCol w="662916"/>
                <a:gridCol w="662916"/>
                <a:gridCol w="662916"/>
                <a:gridCol w="735756"/>
              </a:tblGrid>
              <a:tr h="83529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n-lt"/>
                          <a:ea typeface="+mn-ea"/>
                          <a:cs typeface="+mn-cs"/>
                        </a:rPr>
                        <a:t>110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n-lt"/>
                          <a:ea typeface="+mn-ea"/>
                          <a:cs typeface="+mn-cs"/>
                        </a:rPr>
                        <a:t>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41</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n-lt"/>
                          <a:ea typeface="+mn-ea"/>
                          <a:cs typeface="+mn-cs"/>
                        </a:rPr>
                        <a:t>36</a:t>
                      </a:r>
                      <a:endParaRPr lang="en-US" sz="900" b="0" kern="1200" noProof="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n-lt"/>
                          <a:ea typeface="+mn-ea"/>
                          <a:cs typeface="+mn-cs"/>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293">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38</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4</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45966">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45</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7</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lvl="0" algn="ctr"/>
                      <a:r>
                        <a:rPr lang="en-US" sz="900" b="0" noProof="0" dirty="0" smtClean="0">
                          <a:solidFill>
                            <a:schemeClr val="tx1"/>
                          </a:solidFill>
                          <a:latin typeface="+mj-lt"/>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74769">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55</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20</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293">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150</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82 </a:t>
                      </a:r>
                      <a:r>
                        <a:rPr lang="en-US" sz="900" b="0" baseline="30000" noProof="0" dirty="0" smtClean="0">
                          <a:solidFill>
                            <a:schemeClr val="tx1"/>
                          </a:solidFill>
                          <a:latin typeface="+mj-lt"/>
                        </a:rPr>
                        <a:t>(2)</a:t>
                      </a:r>
                      <a:endParaRPr lang="en-US" sz="900" b="0" baseline="3000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22</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46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36" name="Rectangle 8"/>
          <p:cNvSpPr>
            <a:spLocks noChangeArrowheads="1"/>
          </p:cNvSpPr>
          <p:nvPr/>
        </p:nvSpPr>
        <p:spPr bwMode="auto">
          <a:xfrm>
            <a:off x="3041884"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Potential</a:t>
            </a:r>
            <a:endParaRPr lang="en-US" sz="1200" b="1" kern="0" dirty="0">
              <a:solidFill>
                <a:srgbClr val="FFFFFF"/>
              </a:solidFill>
            </a:endParaRPr>
          </a:p>
        </p:txBody>
      </p:sp>
      <p:sp>
        <p:nvSpPr>
          <p:cNvPr id="37" name="Rectangle 36"/>
          <p:cNvSpPr>
            <a:spLocks/>
          </p:cNvSpPr>
          <p:nvPr/>
        </p:nvSpPr>
        <p:spPr>
          <a:xfrm>
            <a:off x="107158" y="2622726"/>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38" name="Rectangle 37"/>
          <p:cNvSpPr>
            <a:spLocks/>
          </p:cNvSpPr>
          <p:nvPr/>
        </p:nvSpPr>
        <p:spPr>
          <a:xfrm>
            <a:off x="107158" y="1776632"/>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39" name="Rectangle 38"/>
          <p:cNvSpPr>
            <a:spLocks/>
          </p:cNvSpPr>
          <p:nvPr/>
        </p:nvSpPr>
        <p:spPr>
          <a:xfrm>
            <a:off x="107158" y="3468820"/>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40" name="Rectangle 39"/>
          <p:cNvSpPr>
            <a:spLocks/>
          </p:cNvSpPr>
          <p:nvPr/>
        </p:nvSpPr>
        <p:spPr>
          <a:xfrm>
            <a:off x="107158" y="4314914"/>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41" name="Rectangle 8"/>
          <p:cNvSpPr>
            <a:spLocks noChangeArrowheads="1"/>
          </p:cNvSpPr>
          <p:nvPr/>
        </p:nvSpPr>
        <p:spPr bwMode="auto">
          <a:xfrm>
            <a:off x="2375792"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chemeClr val="bg1"/>
                </a:solidFill>
                <a:sym typeface="Wingdings"/>
              </a:rPr>
              <a:t></a:t>
            </a:r>
            <a:endParaRPr lang="en-US" b="1" kern="0" dirty="0">
              <a:solidFill>
                <a:schemeClr val="bg1"/>
              </a:solidFill>
            </a:endParaRPr>
          </a:p>
        </p:txBody>
      </p:sp>
      <p:sp>
        <p:nvSpPr>
          <p:cNvPr id="42" name="Rectangle 8"/>
          <p:cNvSpPr>
            <a:spLocks noChangeArrowheads="1"/>
          </p:cNvSpPr>
          <p:nvPr/>
        </p:nvSpPr>
        <p:spPr bwMode="auto">
          <a:xfrm>
            <a:off x="1043608"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To Be</a:t>
            </a:r>
            <a:r>
              <a:rPr lang="en-US" sz="1200" b="1" kern="0" baseline="30000" dirty="0" smtClean="0">
                <a:solidFill>
                  <a:srgbClr val="FFFFFF"/>
                </a:solidFill>
              </a:rPr>
              <a:t>(1)</a:t>
            </a:r>
            <a:endParaRPr lang="en-US" sz="1200" b="1" kern="0" baseline="30000" dirty="0">
              <a:solidFill>
                <a:srgbClr val="FFFFFF"/>
              </a:solidFill>
            </a:endParaRPr>
          </a:p>
        </p:txBody>
      </p:sp>
      <p:sp>
        <p:nvSpPr>
          <p:cNvPr id="43" name="Rectangle 42"/>
          <p:cNvSpPr>
            <a:spLocks/>
          </p:cNvSpPr>
          <p:nvPr/>
        </p:nvSpPr>
        <p:spPr>
          <a:xfrm>
            <a:off x="107158" y="5161008"/>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44" name="Rectangle 8"/>
          <p:cNvSpPr>
            <a:spLocks noChangeArrowheads="1"/>
          </p:cNvSpPr>
          <p:nvPr/>
        </p:nvSpPr>
        <p:spPr bwMode="auto">
          <a:xfrm>
            <a:off x="4394576" y="1416544"/>
            <a:ext cx="4608512"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Main gaps identified</a:t>
            </a:r>
            <a:endParaRPr lang="en-US" sz="1200" b="1" kern="0" dirty="0">
              <a:solidFill>
                <a:srgbClr val="FFFFFF"/>
              </a:solidFill>
            </a:endParaRPr>
          </a:p>
        </p:txBody>
      </p:sp>
      <p:sp>
        <p:nvSpPr>
          <p:cNvPr id="45" name="Rectangle 44"/>
          <p:cNvSpPr>
            <a:spLocks noChangeArrowheads="1"/>
          </p:cNvSpPr>
          <p:nvPr/>
        </p:nvSpPr>
        <p:spPr bwMode="auto">
          <a:xfrm>
            <a:off x="4394576" y="1776544"/>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kern="0" dirty="0" smtClean="0">
                <a:solidFill>
                  <a:srgbClr val="000000"/>
                </a:solidFill>
              </a:rPr>
              <a:t>A total of 24 metrics </a:t>
            </a:r>
            <a:r>
              <a:rPr lang="en-US" sz="900" kern="0" dirty="0" smtClean="0">
                <a:solidFill>
                  <a:srgbClr val="000000"/>
                </a:solidFill>
              </a:rPr>
              <a:t>should </a:t>
            </a:r>
            <a:r>
              <a:rPr lang="en-US" sz="900" kern="0" dirty="0">
                <a:solidFill>
                  <a:srgbClr val="000000"/>
                </a:solidFill>
              </a:rPr>
              <a:t>be analyzed for being </a:t>
            </a:r>
            <a:r>
              <a:rPr lang="en-US" sz="900" kern="0" dirty="0" smtClean="0">
                <a:solidFill>
                  <a:srgbClr val="000000"/>
                </a:solidFill>
              </a:rPr>
              <a:t>developed including NPL metrics, provisions or High Risk Portfolio metrics</a:t>
            </a:r>
            <a:endParaRPr lang="en-US" sz="900" kern="0" dirty="0">
              <a:solidFill>
                <a:srgbClr val="000000"/>
              </a:solidFill>
            </a:endParaRPr>
          </a:p>
          <a:p>
            <a:pPr marL="177800" lvl="2" indent="-177800">
              <a:buClr>
                <a:srgbClr val="808080"/>
              </a:buClr>
              <a:buFont typeface="Webdings" panose="05030102010509060703" pitchFamily="18" charset="2"/>
              <a:buChar char="4"/>
            </a:pPr>
            <a:r>
              <a:rPr lang="en-US" sz="900" kern="0" dirty="0" smtClean="0">
                <a:solidFill>
                  <a:srgbClr val="000000"/>
                </a:solidFill>
              </a:rPr>
              <a:t>Additional </a:t>
            </a:r>
            <a:r>
              <a:rPr lang="en-US" sz="900" b="1" kern="0" dirty="0" smtClean="0">
                <a:solidFill>
                  <a:srgbClr val="000000"/>
                </a:solidFill>
              </a:rPr>
              <a:t>36 </a:t>
            </a:r>
            <a:r>
              <a:rPr lang="en-US" sz="900" b="1" kern="0" dirty="0">
                <a:solidFill>
                  <a:srgbClr val="000000"/>
                </a:solidFill>
              </a:rPr>
              <a:t>metrics identified </a:t>
            </a:r>
            <a:r>
              <a:rPr lang="en-US" sz="900" kern="0" dirty="0" smtClean="0">
                <a:solidFill>
                  <a:srgbClr val="000000"/>
                </a:solidFill>
              </a:rPr>
              <a:t>could be produced</a:t>
            </a:r>
            <a:r>
              <a:rPr lang="en-US" sz="900" b="1" kern="0" dirty="0" smtClean="0">
                <a:solidFill>
                  <a:srgbClr val="000000"/>
                </a:solidFill>
              </a:rPr>
              <a:t>, </a:t>
            </a:r>
            <a:r>
              <a:rPr lang="en-US" sz="900" kern="0" dirty="0" smtClean="0">
                <a:solidFill>
                  <a:srgbClr val="000000"/>
                </a:solidFill>
              </a:rPr>
              <a:t>including </a:t>
            </a:r>
            <a:r>
              <a:rPr lang="en-US" sz="900" kern="0" dirty="0">
                <a:solidFill>
                  <a:srgbClr val="000000"/>
                </a:solidFill>
              </a:rPr>
              <a:t>main gaps detected in the </a:t>
            </a:r>
            <a:r>
              <a:rPr lang="en-US" sz="900" b="1" kern="0" dirty="0">
                <a:solidFill>
                  <a:srgbClr val="000000"/>
                </a:solidFill>
              </a:rPr>
              <a:t>production of loan review status metrics</a:t>
            </a:r>
            <a:r>
              <a:rPr lang="en-US" sz="900" kern="0" dirty="0">
                <a:solidFill>
                  <a:srgbClr val="000000"/>
                </a:solidFill>
              </a:rPr>
              <a:t>, which are not currently in used, and </a:t>
            </a:r>
            <a:r>
              <a:rPr lang="en-US" sz="900" b="1" kern="0" dirty="0" smtClean="0">
                <a:solidFill>
                  <a:srgbClr val="000000"/>
                </a:solidFill>
              </a:rPr>
              <a:t>related flow and stock metrics </a:t>
            </a:r>
            <a:r>
              <a:rPr lang="en-US" sz="900" kern="0" dirty="0" smtClean="0">
                <a:solidFill>
                  <a:srgbClr val="000000"/>
                </a:solidFill>
              </a:rPr>
              <a:t>not </a:t>
            </a:r>
            <a:r>
              <a:rPr lang="en-US" sz="900" kern="0" dirty="0">
                <a:solidFill>
                  <a:srgbClr val="000000"/>
                </a:solidFill>
              </a:rPr>
              <a:t>currently reported by Credit Risk team</a:t>
            </a:r>
          </a:p>
        </p:txBody>
      </p:sp>
      <p:sp>
        <p:nvSpPr>
          <p:cNvPr id="46" name="Rectangle 45"/>
          <p:cNvSpPr>
            <a:spLocks noChangeArrowheads="1"/>
          </p:cNvSpPr>
          <p:nvPr/>
        </p:nvSpPr>
        <p:spPr bwMode="auto">
          <a:xfrm>
            <a:off x="4394576" y="2622578"/>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a:solidFill>
                  <a:srgbClr val="000000"/>
                </a:solidFill>
              </a:rPr>
              <a:t>Expected Shortfall (and </a:t>
            </a:r>
            <a:r>
              <a:rPr lang="en-US" sz="900" b="1" kern="0" dirty="0" smtClean="0">
                <a:solidFill>
                  <a:srgbClr val="000000"/>
                </a:solidFill>
              </a:rPr>
              <a:t>Stressed </a:t>
            </a:r>
            <a:r>
              <a:rPr lang="en-US" sz="900" b="1" kern="0" dirty="0">
                <a:solidFill>
                  <a:srgbClr val="000000"/>
                </a:solidFill>
              </a:rPr>
              <a:t>Expected </a:t>
            </a:r>
            <a:r>
              <a:rPr lang="en-US" sz="900" b="1" kern="0" dirty="0" smtClean="0">
                <a:solidFill>
                  <a:srgbClr val="000000"/>
                </a:solidFill>
              </a:rPr>
              <a:t>Shortfall), Stressed </a:t>
            </a:r>
            <a:r>
              <a:rPr lang="en-US" sz="900" b="1" kern="0" dirty="0" err="1">
                <a:solidFill>
                  <a:srgbClr val="000000"/>
                </a:solidFill>
              </a:rPr>
              <a:t>VaR</a:t>
            </a:r>
            <a:r>
              <a:rPr lang="en-US" sz="900" b="1" kern="0" dirty="0">
                <a:solidFill>
                  <a:srgbClr val="000000"/>
                </a:solidFill>
              </a:rPr>
              <a:t> </a:t>
            </a:r>
            <a:r>
              <a:rPr lang="en-US" sz="900" kern="0" dirty="0" smtClean="0">
                <a:solidFill>
                  <a:srgbClr val="000000"/>
                </a:solidFill>
              </a:rPr>
              <a:t>and </a:t>
            </a:r>
            <a:r>
              <a:rPr lang="en-US" sz="900" kern="0" dirty="0" err="1" smtClean="0">
                <a:solidFill>
                  <a:srgbClr val="000000"/>
                </a:solidFill>
              </a:rPr>
              <a:t>VaE</a:t>
            </a:r>
            <a:r>
              <a:rPr lang="en-US" sz="900" kern="0" dirty="0" smtClean="0">
                <a:solidFill>
                  <a:srgbClr val="000000"/>
                </a:solidFill>
              </a:rPr>
              <a:t>  are not currently in production but could be developed</a:t>
            </a:r>
            <a:endParaRPr lang="en-US" sz="900" kern="0" dirty="0">
              <a:solidFill>
                <a:srgbClr val="000000"/>
              </a:solidFill>
            </a:endParaRPr>
          </a:p>
          <a:p>
            <a:pPr marL="177800" lvl="2" indent="-177800">
              <a:buClr>
                <a:srgbClr val="808080"/>
              </a:buClr>
              <a:buFont typeface="Webdings" panose="05030102010509060703" pitchFamily="18" charset="2"/>
              <a:buChar char="4"/>
              <a:defRPr/>
            </a:pPr>
            <a:r>
              <a:rPr lang="en-US" sz="900" kern="0" dirty="0">
                <a:solidFill>
                  <a:srgbClr val="000000"/>
                </a:solidFill>
              </a:rPr>
              <a:t>Gaps identified in the </a:t>
            </a:r>
            <a:r>
              <a:rPr lang="en-US" sz="900" b="1" kern="0" dirty="0">
                <a:solidFill>
                  <a:srgbClr val="000000"/>
                </a:solidFill>
              </a:rPr>
              <a:t>production of P&amp;L metrics </a:t>
            </a:r>
            <a:r>
              <a:rPr lang="en-US" sz="900" kern="0" dirty="0">
                <a:solidFill>
                  <a:srgbClr val="000000"/>
                </a:solidFill>
              </a:rPr>
              <a:t>(different aggregation levels and calculations) </a:t>
            </a:r>
            <a:r>
              <a:rPr lang="en-US" sz="900" kern="0" dirty="0" smtClean="0">
                <a:solidFill>
                  <a:srgbClr val="000000"/>
                </a:solidFill>
              </a:rPr>
              <a:t>(8 </a:t>
            </a:r>
            <a:r>
              <a:rPr lang="en-US" sz="900" kern="0" dirty="0">
                <a:solidFill>
                  <a:srgbClr val="000000"/>
                </a:solidFill>
              </a:rPr>
              <a:t>metrics)</a:t>
            </a:r>
          </a:p>
          <a:p>
            <a:pPr marL="0" lvl="2">
              <a:buClr>
                <a:srgbClr val="808080"/>
              </a:buClr>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7" name="Rectangle 46"/>
          <p:cNvSpPr>
            <a:spLocks noChangeArrowheads="1"/>
          </p:cNvSpPr>
          <p:nvPr/>
        </p:nvSpPr>
        <p:spPr bwMode="auto">
          <a:xfrm>
            <a:off x="4394576" y="3477718"/>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kern="0" dirty="0" smtClean="0">
                <a:solidFill>
                  <a:srgbClr val="000000"/>
                </a:solidFill>
              </a:rPr>
              <a:t>Internal </a:t>
            </a:r>
            <a:r>
              <a:rPr lang="en-US" sz="900" b="1" kern="0" dirty="0">
                <a:solidFill>
                  <a:srgbClr val="000000"/>
                </a:solidFill>
              </a:rPr>
              <a:t>Audit recommendations </a:t>
            </a:r>
            <a:r>
              <a:rPr lang="en-US" sz="900" b="1" kern="0" dirty="0" smtClean="0">
                <a:solidFill>
                  <a:srgbClr val="000000"/>
                </a:solidFill>
              </a:rPr>
              <a:t>metrics, provisions, Top lists </a:t>
            </a:r>
            <a:r>
              <a:rPr lang="en-US" sz="900" b="1" kern="0" dirty="0">
                <a:solidFill>
                  <a:srgbClr val="000000"/>
                </a:solidFill>
              </a:rPr>
              <a:t>metrics</a:t>
            </a:r>
            <a:r>
              <a:rPr lang="en-US" sz="900" kern="0" dirty="0">
                <a:solidFill>
                  <a:srgbClr val="000000"/>
                </a:solidFill>
              </a:rPr>
              <a:t> are identified as not in production by the Operational Risk teams (23 metrics)</a:t>
            </a:r>
          </a:p>
          <a:p>
            <a:pPr marL="177800" lvl="2" indent="-177800">
              <a:buClr>
                <a:srgbClr val="808080"/>
              </a:buClr>
              <a:buFont typeface="Webdings" panose="05030102010509060703" pitchFamily="18" charset="2"/>
              <a:buChar char="4"/>
              <a:defRPr/>
            </a:pPr>
            <a:r>
              <a:rPr lang="en-US" sz="900" kern="0" dirty="0" smtClean="0">
                <a:solidFill>
                  <a:srgbClr val="000000"/>
                </a:solidFill>
              </a:rPr>
              <a:t>Gaps </a:t>
            </a:r>
            <a:r>
              <a:rPr lang="en-US" sz="900" kern="0" dirty="0">
                <a:solidFill>
                  <a:srgbClr val="000000"/>
                </a:solidFill>
              </a:rPr>
              <a:t>identified in metrics related to </a:t>
            </a:r>
            <a:r>
              <a:rPr lang="en-US" sz="900" b="1" kern="0" dirty="0">
                <a:solidFill>
                  <a:srgbClr val="000000"/>
                </a:solidFill>
              </a:rPr>
              <a:t>Net Losses </a:t>
            </a:r>
            <a:r>
              <a:rPr lang="en-US" sz="900" kern="0" dirty="0" smtClean="0">
                <a:solidFill>
                  <a:srgbClr val="000000"/>
                </a:solidFill>
              </a:rPr>
              <a:t>could </a:t>
            </a:r>
            <a:r>
              <a:rPr lang="en-US" sz="900" kern="0" dirty="0">
                <a:solidFill>
                  <a:srgbClr val="000000"/>
                </a:solidFill>
              </a:rPr>
              <a:t>be potentially produced based on the current data </a:t>
            </a:r>
            <a:r>
              <a:rPr lang="en-US" sz="900" kern="0" dirty="0" smtClean="0">
                <a:solidFill>
                  <a:srgbClr val="000000"/>
                </a:solidFill>
              </a:rPr>
              <a:t>(6 </a:t>
            </a:r>
            <a:r>
              <a:rPr lang="en-US" sz="900" kern="0" dirty="0">
                <a:solidFill>
                  <a:srgbClr val="000000"/>
                </a:solidFill>
              </a:rPr>
              <a:t>metrics)</a:t>
            </a:r>
            <a:endParaRPr lang="en-US" sz="900" b="1"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8" name="Rectangle 47"/>
          <p:cNvSpPr>
            <a:spLocks noChangeArrowheads="1"/>
          </p:cNvSpPr>
          <p:nvPr/>
        </p:nvSpPr>
        <p:spPr bwMode="auto">
          <a:xfrm>
            <a:off x="4394576" y="4310289"/>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smtClean="0">
                <a:solidFill>
                  <a:srgbClr val="000000"/>
                </a:solidFill>
              </a:rPr>
              <a:t>The </a:t>
            </a:r>
            <a:r>
              <a:rPr lang="en-US" sz="900" kern="0" dirty="0">
                <a:solidFill>
                  <a:srgbClr val="000000"/>
                </a:solidFill>
              </a:rPr>
              <a:t>gap of metrics </a:t>
            </a:r>
            <a:r>
              <a:rPr lang="en-US" sz="900" kern="0" dirty="0" smtClean="0">
                <a:solidFill>
                  <a:srgbClr val="000000"/>
                </a:solidFill>
              </a:rPr>
              <a:t>identified as not in production </a:t>
            </a:r>
            <a:r>
              <a:rPr lang="en-US" sz="900" kern="0" dirty="0">
                <a:solidFill>
                  <a:srgbClr val="000000"/>
                </a:solidFill>
              </a:rPr>
              <a:t>include the group of metrics related to </a:t>
            </a:r>
            <a:r>
              <a:rPr lang="en-US" sz="900" b="1" kern="0" dirty="0">
                <a:solidFill>
                  <a:srgbClr val="000000"/>
                </a:solidFill>
              </a:rPr>
              <a:t>“estimated” </a:t>
            </a:r>
            <a:r>
              <a:rPr lang="en-US" sz="900" b="1" kern="0" dirty="0" smtClean="0">
                <a:solidFill>
                  <a:srgbClr val="000000"/>
                </a:solidFill>
              </a:rPr>
              <a:t>concepts (P&amp;L, Net Interest Margin, RNR)</a:t>
            </a:r>
            <a:endParaRPr lang="en-US" sz="900" kern="0" dirty="0">
              <a:solidFill>
                <a:srgbClr val="000000"/>
              </a:solidFill>
            </a:endParaRPr>
          </a:p>
          <a:p>
            <a:pPr marL="177800" lvl="2" indent="-177800">
              <a:buClr>
                <a:srgbClr val="808080"/>
              </a:buClr>
              <a:buFont typeface="Webdings" panose="05030102010509060703" pitchFamily="18" charset="2"/>
              <a:buChar char="4"/>
              <a:defRPr/>
            </a:pPr>
            <a:r>
              <a:rPr lang="en-US" sz="900" kern="0" dirty="0" smtClean="0">
                <a:solidFill>
                  <a:srgbClr val="000000"/>
                </a:solidFill>
              </a:rPr>
              <a:t>The </a:t>
            </a:r>
            <a:r>
              <a:rPr lang="en-US" sz="900" b="1" kern="0" dirty="0">
                <a:solidFill>
                  <a:srgbClr val="000000"/>
                </a:solidFill>
              </a:rPr>
              <a:t>liquidity surplus and liquidity horizon </a:t>
            </a:r>
            <a:r>
              <a:rPr lang="en-US" sz="900" kern="0" dirty="0">
                <a:solidFill>
                  <a:srgbClr val="000000"/>
                </a:solidFill>
              </a:rPr>
              <a:t>are not in production, although they have been identified as metrics for future production (3 metrics)</a:t>
            </a:r>
          </a:p>
        </p:txBody>
      </p:sp>
      <p:sp>
        <p:nvSpPr>
          <p:cNvPr id="49" name="Rectangle 48"/>
          <p:cNvSpPr>
            <a:spLocks noChangeArrowheads="1"/>
          </p:cNvSpPr>
          <p:nvPr/>
        </p:nvSpPr>
        <p:spPr bwMode="auto">
          <a:xfrm>
            <a:off x="4394576" y="5142858"/>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kern="0" dirty="0" smtClean="0">
                <a:solidFill>
                  <a:srgbClr val="000000"/>
                </a:solidFill>
              </a:rPr>
              <a:t>Main </a:t>
            </a:r>
            <a:r>
              <a:rPr lang="en-US" sz="900" kern="0" dirty="0">
                <a:solidFill>
                  <a:srgbClr val="000000"/>
                </a:solidFill>
              </a:rPr>
              <a:t>gaps identified in the areas of </a:t>
            </a:r>
            <a:r>
              <a:rPr lang="en-US" sz="900" b="1" kern="0" dirty="0">
                <a:solidFill>
                  <a:srgbClr val="000000"/>
                </a:solidFill>
              </a:rPr>
              <a:t>customer risk profile classification, KYC and incidents/alters </a:t>
            </a:r>
            <a:r>
              <a:rPr lang="en-US" sz="900" kern="0" dirty="0">
                <a:solidFill>
                  <a:srgbClr val="000000"/>
                </a:solidFill>
              </a:rPr>
              <a:t>(currently </a:t>
            </a:r>
            <a:r>
              <a:rPr lang="en-US" sz="900" b="1" kern="0" dirty="0">
                <a:solidFill>
                  <a:srgbClr val="000000"/>
                </a:solidFill>
              </a:rPr>
              <a:t>not in production</a:t>
            </a:r>
            <a:r>
              <a:rPr lang="en-US" sz="900" kern="0" dirty="0">
                <a:solidFill>
                  <a:srgbClr val="000000"/>
                </a:solidFill>
              </a:rPr>
              <a:t>) (46 metrics)</a:t>
            </a:r>
          </a:p>
          <a:p>
            <a:pPr marL="177800" lvl="2" indent="-177800">
              <a:buClr>
                <a:srgbClr val="808080"/>
              </a:buClr>
              <a:buFont typeface="Webdings" panose="05030102010509060703" pitchFamily="18" charset="2"/>
              <a:buChar char="4"/>
              <a:defRPr/>
            </a:pPr>
            <a:r>
              <a:rPr lang="en-US" sz="900" kern="0" dirty="0">
                <a:solidFill>
                  <a:srgbClr val="000000"/>
                </a:solidFill>
              </a:rPr>
              <a:t>Further analyses need to be performed to </a:t>
            </a:r>
            <a:r>
              <a:rPr lang="en-US" sz="900" b="1" kern="0" dirty="0">
                <a:solidFill>
                  <a:srgbClr val="000000"/>
                </a:solidFill>
              </a:rPr>
              <a:t>identify applicable metrics in the 82 metrics </a:t>
            </a:r>
            <a:r>
              <a:rPr lang="en-US" sz="900" kern="0" dirty="0">
                <a:solidFill>
                  <a:srgbClr val="000000"/>
                </a:solidFill>
              </a:rPr>
              <a:t>that were initially discarded by the Compliance team</a:t>
            </a:r>
          </a:p>
        </p:txBody>
      </p:sp>
      <p:cxnSp>
        <p:nvCxnSpPr>
          <p:cNvPr id="50" name="Straight Connector 49"/>
          <p:cNvCxnSpPr/>
          <p:nvPr/>
        </p:nvCxnSpPr>
        <p:spPr bwMode="auto">
          <a:xfrm>
            <a:off x="1043608" y="256863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1" name="Straight Connector 50"/>
          <p:cNvCxnSpPr/>
          <p:nvPr/>
        </p:nvCxnSpPr>
        <p:spPr bwMode="auto">
          <a:xfrm>
            <a:off x="1043608" y="343272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2" name="Straight Connector 51"/>
          <p:cNvCxnSpPr/>
          <p:nvPr/>
        </p:nvCxnSpPr>
        <p:spPr bwMode="auto">
          <a:xfrm>
            <a:off x="1043608" y="429682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043608" y="508891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4" name="Straight Connector 53"/>
          <p:cNvCxnSpPr/>
          <p:nvPr/>
        </p:nvCxnSpPr>
        <p:spPr bwMode="auto">
          <a:xfrm>
            <a:off x="1043608" y="595300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55" name="Rectangle 8"/>
          <p:cNvSpPr>
            <a:spLocks noChangeArrowheads="1"/>
          </p:cNvSpPr>
          <p:nvPr/>
        </p:nvSpPr>
        <p:spPr bwMode="auto">
          <a:xfrm>
            <a:off x="3707976"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rgbClr val="FFFFFF"/>
                </a:solidFill>
                <a:sym typeface="Wingdings"/>
              </a:rPr>
              <a:t></a:t>
            </a:r>
            <a:endParaRPr lang="en-US" b="1" kern="0" dirty="0">
              <a:solidFill>
                <a:srgbClr val="FFFFFF"/>
              </a:solidFill>
            </a:endParaRPr>
          </a:p>
        </p:txBody>
      </p:sp>
      <p:sp>
        <p:nvSpPr>
          <p:cNvPr id="29" name="Rectangle 8"/>
          <p:cNvSpPr>
            <a:spLocks noChangeArrowheads="1"/>
          </p:cNvSpPr>
          <p:nvPr/>
        </p:nvSpPr>
        <p:spPr bwMode="auto">
          <a:xfrm>
            <a:off x="1709700" y="1416544"/>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chemeClr val="bg1"/>
                </a:solidFill>
              </a:rPr>
              <a:t>N/A</a:t>
            </a:r>
            <a:endParaRPr lang="en-US" sz="1200" b="1" kern="0" dirty="0">
              <a:solidFill>
                <a:schemeClr val="bg1"/>
              </a:solidFill>
            </a:endParaRPr>
          </a:p>
        </p:txBody>
      </p:sp>
      <p:sp>
        <p:nvSpPr>
          <p:cNvPr id="27" name="Text Box 6"/>
          <p:cNvSpPr txBox="1">
            <a:spLocks noChangeArrowheads="1"/>
          </p:cNvSpPr>
          <p:nvPr/>
        </p:nvSpPr>
        <p:spPr bwMode="auto">
          <a:xfrm>
            <a:off x="270934" y="692696"/>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Metrics in production cover a low proportion of the Corporate </a:t>
            </a:r>
            <a:r>
              <a:rPr lang="en-US" sz="1400" b="1" dirty="0" smtClean="0">
                <a:solidFill>
                  <a:srgbClr val="000000"/>
                </a:solidFill>
              </a:rPr>
              <a:t>RRF. </a:t>
            </a:r>
            <a:r>
              <a:rPr lang="en-US" sz="1400" b="1" dirty="0">
                <a:solidFill>
                  <a:srgbClr val="000000"/>
                </a:solidFill>
              </a:rPr>
              <a:t>A high number metrics are not applicable to SCUSA due to the specific nature of its business</a:t>
            </a:r>
          </a:p>
        </p:txBody>
      </p:sp>
      <p:sp>
        <p:nvSpPr>
          <p:cNvPr id="30" name="TextBox 29"/>
          <p:cNvSpPr txBox="1"/>
          <p:nvPr/>
        </p:nvSpPr>
        <p:spPr>
          <a:xfrm>
            <a:off x="140288" y="6165304"/>
            <a:ext cx="7075380" cy="461665"/>
          </a:xfrm>
          <a:prstGeom prst="rect">
            <a:avLst/>
          </a:prstGeom>
          <a:noFill/>
        </p:spPr>
        <p:txBody>
          <a:bodyPr wrap="square" rtlCol="0">
            <a:spAutoFit/>
          </a:bodyPr>
          <a:lstStyle/>
          <a:p>
            <a:pPr marL="228600" indent="-228600">
              <a:buFontTx/>
              <a:buAutoNum type="arabicParenBoth"/>
            </a:pPr>
            <a:r>
              <a:rPr lang="en-US" sz="800" dirty="0">
                <a:solidFill>
                  <a:srgbClr val="FFFFFF"/>
                </a:solidFill>
              </a:rPr>
              <a:t>The Corporate RRF contrast in Puerto Rico has considered Priority 1 To Be metrics/components (dimensions are not included) for all </a:t>
            </a:r>
            <a:r>
              <a:rPr lang="en-US" sz="800" dirty="0" smtClean="0">
                <a:solidFill>
                  <a:srgbClr val="FFFFFF"/>
                </a:solidFill>
              </a:rPr>
              <a:t>risks.</a:t>
            </a:r>
          </a:p>
          <a:p>
            <a:pPr marL="228600" indent="-228600">
              <a:buFontTx/>
              <a:buAutoNum type="arabicParenBoth"/>
            </a:pPr>
            <a:r>
              <a:rPr lang="en-US" sz="800" dirty="0" smtClean="0">
                <a:solidFill>
                  <a:srgbClr val="FFFFFF"/>
                </a:solidFill>
              </a:rPr>
              <a:t>Pending of final review and validation by the area.</a:t>
            </a:r>
            <a:endParaRPr lang="en-US" sz="800" dirty="0">
              <a:solidFill>
                <a:srgbClr val="FFFFFF"/>
              </a:solidFill>
            </a:endParaRPr>
          </a:p>
          <a:p>
            <a:pPr marL="228600" indent="-228600">
              <a:buFontTx/>
              <a:buAutoNum type="arabicParenBoth"/>
            </a:pPr>
            <a:endParaRPr lang="en-US" sz="800" dirty="0">
              <a:solidFill>
                <a:srgbClr val="FFFFFF"/>
              </a:solidFill>
            </a:endParaRPr>
          </a:p>
        </p:txBody>
      </p:sp>
    </p:spTree>
    <p:extLst>
      <p:ext uri="{BB962C8B-B14F-4D97-AF65-F5344CB8AC3E}">
        <p14:creationId xmlns:p14="http://schemas.microsoft.com/office/powerpoint/2010/main" val="1141174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2.3. SCUSA</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Data Dictionary &amp; Data Quality – Summary of conclusions</a:t>
            </a:r>
            <a:endParaRPr lang="en-US" sz="2000" b="1" dirty="0">
              <a:solidFill>
                <a:srgbClr val="929497"/>
              </a:solidFill>
            </a:endParaRPr>
          </a:p>
        </p:txBody>
      </p:sp>
      <p:sp>
        <p:nvSpPr>
          <p:cNvPr id="26" name="Rectangle 25"/>
          <p:cNvSpPr>
            <a:spLocks noChangeArrowheads="1"/>
          </p:cNvSpPr>
          <p:nvPr/>
        </p:nvSpPr>
        <p:spPr bwMode="auto">
          <a:xfrm>
            <a:off x="2423708" y="1772817"/>
            <a:ext cx="6468771" cy="504799"/>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b="1" kern="0" dirty="0">
                <a:solidFill>
                  <a:srgbClr val="000000"/>
                </a:solidFill>
              </a:rPr>
              <a:t>There is no Data Dictionary for SCUSA </a:t>
            </a:r>
            <a:r>
              <a:rPr lang="en-US" sz="1200" kern="0" dirty="0">
                <a:solidFill>
                  <a:srgbClr val="000000"/>
                </a:solidFill>
              </a:rPr>
              <a:t>except the dictionary created for CCAR concepts</a:t>
            </a:r>
          </a:p>
          <a:p>
            <a:pPr marL="177800" lvl="2" indent="-177800">
              <a:spcBef>
                <a:spcPts val="300"/>
              </a:spcBef>
              <a:spcAft>
                <a:spcPts val="300"/>
              </a:spcAft>
              <a:buClr>
                <a:srgbClr val="808080"/>
              </a:buClr>
              <a:buFont typeface="Webdings" panose="05030102010509060703" pitchFamily="18" charset="2"/>
              <a:buChar char="4"/>
              <a:defRPr/>
            </a:pPr>
            <a:r>
              <a:rPr lang="en-US" sz="1200" kern="0" dirty="0">
                <a:solidFill>
                  <a:srgbClr val="000000"/>
                </a:solidFill>
              </a:rPr>
              <a:t>The Data Enterprise Management Framework defined at SHUSA has been transposed to SCUSA. A plan is on-going for implementing this framework</a:t>
            </a: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p>
          <a:p>
            <a:pPr marL="177800" lvl="2" indent="-177800">
              <a:spcBef>
                <a:spcPts val="300"/>
              </a:spcBef>
              <a:spcAft>
                <a:spcPts val="300"/>
              </a:spcAft>
              <a:buClr>
                <a:srgbClr val="808080"/>
              </a:buClr>
              <a:buFont typeface="Webdings" panose="05030102010509060703" pitchFamily="18" charset="2"/>
              <a:buChar char="4"/>
              <a:defRPr/>
            </a:pPr>
            <a:endParaRPr lang="en-US" sz="1200" kern="0" dirty="0"/>
          </a:p>
        </p:txBody>
      </p:sp>
      <p:sp>
        <p:nvSpPr>
          <p:cNvPr id="27" name="Rectangle 26"/>
          <p:cNvSpPr>
            <a:spLocks noChangeArrowheads="1"/>
          </p:cNvSpPr>
          <p:nvPr/>
        </p:nvSpPr>
        <p:spPr bwMode="auto">
          <a:xfrm>
            <a:off x="2423709" y="2667006"/>
            <a:ext cx="6468770" cy="1266050"/>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kern="0" dirty="0">
                <a:solidFill>
                  <a:srgbClr val="000000"/>
                </a:solidFill>
              </a:rPr>
              <a:t>There is </a:t>
            </a:r>
            <a:r>
              <a:rPr lang="en-US" sz="1200" b="1" kern="0" dirty="0">
                <a:solidFill>
                  <a:srgbClr val="000000"/>
                </a:solidFill>
              </a:rPr>
              <a:t>no Data Quality function in </a:t>
            </a:r>
            <a:r>
              <a:rPr lang="en-US" sz="1200" b="1" kern="0" dirty="0" smtClean="0">
                <a:solidFill>
                  <a:srgbClr val="000000"/>
                </a:solidFill>
              </a:rPr>
              <a:t>place. </a:t>
            </a:r>
            <a:r>
              <a:rPr lang="en-US" sz="1200" kern="0" dirty="0" smtClean="0">
                <a:solidFill>
                  <a:srgbClr val="000000"/>
                </a:solidFill>
              </a:rPr>
              <a:t>Quality</a:t>
            </a:r>
            <a:r>
              <a:rPr lang="en-US" sz="1200" b="1" kern="0" dirty="0" smtClean="0">
                <a:solidFill>
                  <a:srgbClr val="000000"/>
                </a:solidFill>
              </a:rPr>
              <a:t> </a:t>
            </a:r>
            <a:r>
              <a:rPr lang="en-US" sz="1200" b="1" kern="0" dirty="0">
                <a:solidFill>
                  <a:srgbClr val="000000"/>
                </a:solidFill>
              </a:rPr>
              <a:t>controls are in place in operational elements </a:t>
            </a:r>
            <a:r>
              <a:rPr lang="en-US" sz="1200" kern="0" dirty="0">
                <a:solidFill>
                  <a:srgbClr val="000000"/>
                </a:solidFill>
              </a:rPr>
              <a:t>(EDW, </a:t>
            </a:r>
            <a:r>
              <a:rPr lang="en-US" sz="1200" kern="0" dirty="0" err="1">
                <a:solidFill>
                  <a:srgbClr val="000000"/>
                </a:solidFill>
              </a:rPr>
              <a:t>Shaws</a:t>
            </a:r>
            <a:r>
              <a:rPr lang="en-US" sz="1200" kern="0" dirty="0">
                <a:solidFill>
                  <a:srgbClr val="000000"/>
                </a:solidFill>
              </a:rPr>
              <a:t>, </a:t>
            </a:r>
            <a:r>
              <a:rPr lang="en-US" sz="1200" kern="0" dirty="0" err="1">
                <a:solidFill>
                  <a:srgbClr val="000000"/>
                </a:solidFill>
              </a:rPr>
              <a:t>Subledger</a:t>
            </a:r>
            <a:r>
              <a:rPr lang="en-US" sz="1200" kern="0" dirty="0">
                <a:solidFill>
                  <a:srgbClr val="000000"/>
                </a:solidFill>
              </a:rPr>
              <a:t>, General Ledger) including reconciled information and are performed by the IT team</a:t>
            </a:r>
          </a:p>
          <a:p>
            <a:pPr marL="177800" lvl="2" indent="-177800">
              <a:spcBef>
                <a:spcPts val="300"/>
              </a:spcBef>
              <a:spcAft>
                <a:spcPts val="300"/>
              </a:spcAft>
              <a:buClr>
                <a:srgbClr val="808080"/>
              </a:buClr>
              <a:buFont typeface="Webdings" panose="05030102010509060703" pitchFamily="18" charset="2"/>
              <a:buChar char="4"/>
              <a:defRPr/>
            </a:pPr>
            <a:r>
              <a:rPr lang="en-US" sz="1200" kern="0" dirty="0">
                <a:solidFill>
                  <a:srgbClr val="000000"/>
                </a:solidFill>
              </a:rPr>
              <a:t>Other </a:t>
            </a:r>
            <a:r>
              <a:rPr lang="en-US" sz="1200" b="1" kern="0" dirty="0">
                <a:solidFill>
                  <a:srgbClr val="000000"/>
                </a:solidFill>
              </a:rPr>
              <a:t>manual controls </a:t>
            </a:r>
            <a:r>
              <a:rPr lang="en-US" sz="1200" kern="0" dirty="0">
                <a:solidFill>
                  <a:srgbClr val="000000"/>
                </a:solidFill>
              </a:rPr>
              <a:t>are performed by the users’ teams, such as in Market &amp; ALM, Operational Risk and Compliance</a:t>
            </a:r>
          </a:p>
          <a:p>
            <a:pPr marL="177800" lvl="2" indent="-177800">
              <a:spcBef>
                <a:spcPts val="300"/>
              </a:spcBef>
              <a:spcAft>
                <a:spcPts val="300"/>
              </a:spcAft>
              <a:buClr>
                <a:srgbClr val="808080"/>
              </a:buClr>
              <a:buFont typeface="Webdings" panose="05030102010509060703" pitchFamily="18" charset="2"/>
              <a:buChar char="4"/>
              <a:defRPr/>
            </a:pPr>
            <a:r>
              <a:rPr lang="en-US" sz="1200" kern="0" dirty="0">
                <a:solidFill>
                  <a:srgbClr val="000000"/>
                </a:solidFill>
              </a:rPr>
              <a:t>Control documentation has been prepared for the CCAR E2E process; manual controls owned by the Risk areas are not fully documented</a:t>
            </a: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solidFill>
                <a:srgbClr val="000000"/>
              </a:solidFill>
            </a:endParaRPr>
          </a:p>
        </p:txBody>
      </p:sp>
      <p:sp>
        <p:nvSpPr>
          <p:cNvPr id="29" name="AutoShape 6"/>
          <p:cNvSpPr>
            <a:spLocks noChangeArrowheads="1"/>
          </p:cNvSpPr>
          <p:nvPr/>
        </p:nvSpPr>
        <p:spPr bwMode="auto">
          <a:xfrm>
            <a:off x="467544" y="177281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Dictionary</a:t>
            </a:r>
            <a:endParaRPr lang="en-US" altLang="es-ES" sz="1400" b="1" dirty="0">
              <a:solidFill>
                <a:srgbClr val="000000"/>
              </a:solidFill>
            </a:endParaRPr>
          </a:p>
        </p:txBody>
      </p:sp>
      <p:sp>
        <p:nvSpPr>
          <p:cNvPr id="30" name="AutoShape 6"/>
          <p:cNvSpPr>
            <a:spLocks noChangeArrowheads="1"/>
          </p:cNvSpPr>
          <p:nvPr/>
        </p:nvSpPr>
        <p:spPr bwMode="auto">
          <a:xfrm>
            <a:off x="467544" y="266700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Quality</a:t>
            </a:r>
            <a:endParaRPr lang="en-US" altLang="es-ES" sz="1400" b="1" dirty="0">
              <a:solidFill>
                <a:srgbClr val="000000"/>
              </a:solidFill>
            </a:endParaRPr>
          </a:p>
        </p:txBody>
      </p:sp>
      <p:cxnSp>
        <p:nvCxnSpPr>
          <p:cNvPr id="31" name="Straight Connector 30"/>
          <p:cNvCxnSpPr/>
          <p:nvPr/>
        </p:nvCxnSpPr>
        <p:spPr bwMode="auto">
          <a:xfrm>
            <a:off x="467544" y="2564904"/>
            <a:ext cx="8424936"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9" name="Text Box 6"/>
          <p:cNvSpPr txBox="1">
            <a:spLocks noChangeArrowheads="1"/>
          </p:cNvSpPr>
          <p:nvPr/>
        </p:nvSpPr>
        <p:spPr bwMode="auto">
          <a:xfrm>
            <a:off x="467544" y="812600"/>
            <a:ext cx="8352607" cy="863946"/>
          </a:xfrm>
          <a:prstGeom prst="rect">
            <a:avLst/>
          </a:prstGeom>
          <a:noFill/>
          <a:ln w="9525">
            <a:noFill/>
            <a:miter lim="800000"/>
            <a:headEnd/>
            <a:tailEnd/>
          </a:ln>
        </p:spPr>
        <p:txBody>
          <a:bodyPr wrap="square" anchor="ctr">
            <a:noAutofit/>
          </a:bodyPr>
          <a:lstStyle/>
          <a:p>
            <a:pPr lvl="0" algn="ctr">
              <a:lnSpc>
                <a:spcPts val="1800"/>
              </a:lnSpc>
              <a:spcAft>
                <a:spcPct val="50000"/>
              </a:spcAft>
            </a:pPr>
            <a:r>
              <a:rPr lang="en-US" sz="1400" b="1" dirty="0">
                <a:solidFill>
                  <a:srgbClr val="000000"/>
                </a:solidFill>
              </a:rPr>
              <a:t>Basic Data Dictionary in place covering exclusively CCAR metrics. No formal DQ functions in place. Current controls cover main flows of information, although there is room for improvement through automation and the centralization of Data Quality functions in specific teams</a:t>
            </a:r>
          </a:p>
        </p:txBody>
      </p:sp>
    </p:spTree>
    <p:extLst>
      <p:ext uri="{BB962C8B-B14F-4D97-AF65-F5344CB8AC3E}">
        <p14:creationId xmlns:p14="http://schemas.microsoft.com/office/powerpoint/2010/main" val="2715460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2.3. SCUSA</a:t>
            </a:r>
          </a:p>
          <a:p>
            <a:pPr>
              <a:lnSpc>
                <a:spcPct val="90000"/>
              </a:lnSpc>
            </a:pPr>
            <a:r>
              <a:rPr lang="en-US" sz="2200" b="1" dirty="0">
                <a:solidFill>
                  <a:srgbClr val="929497"/>
                </a:solidFill>
              </a:rPr>
              <a:t>    </a:t>
            </a:r>
            <a:r>
              <a:rPr lang="en-US" sz="2000" b="1" dirty="0" smtClean="0">
                <a:solidFill>
                  <a:srgbClr val="929497"/>
                </a:solidFill>
              </a:rPr>
              <a:t>Pending decisions </a:t>
            </a:r>
            <a:r>
              <a:rPr lang="en-US" sz="2000" b="1" dirty="0">
                <a:solidFill>
                  <a:srgbClr val="929497"/>
                </a:solidFill>
              </a:rPr>
              <a:t>by the area of analysis</a:t>
            </a:r>
          </a:p>
        </p:txBody>
      </p:sp>
      <p:sp>
        <p:nvSpPr>
          <p:cNvPr id="30" name="AutoShape 6"/>
          <p:cNvSpPr>
            <a:spLocks noChangeArrowheads="1"/>
          </p:cNvSpPr>
          <p:nvPr/>
        </p:nvSpPr>
        <p:spPr bwMode="auto">
          <a:xfrm>
            <a:off x="251520" y="1942540"/>
            <a:ext cx="1152000" cy="550355"/>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Credit &amp; Finance</a:t>
            </a:r>
            <a:endParaRPr lang="en-US" altLang="es-ES" sz="1400" b="1" dirty="0">
              <a:solidFill>
                <a:srgbClr val="000000"/>
              </a:solidFill>
            </a:endParaRPr>
          </a:p>
        </p:txBody>
      </p:sp>
      <p:sp>
        <p:nvSpPr>
          <p:cNvPr id="31" name="Rectangle 30"/>
          <p:cNvSpPr>
            <a:spLocks noChangeArrowheads="1"/>
          </p:cNvSpPr>
          <p:nvPr/>
        </p:nvSpPr>
        <p:spPr bwMode="auto">
          <a:xfrm>
            <a:off x="1835696" y="1942540"/>
            <a:ext cx="6768016" cy="550355"/>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34" name="AutoShape 6"/>
          <p:cNvSpPr>
            <a:spLocks noChangeArrowheads="1"/>
          </p:cNvSpPr>
          <p:nvPr/>
        </p:nvSpPr>
        <p:spPr bwMode="auto">
          <a:xfrm>
            <a:off x="251520" y="3501009"/>
            <a:ext cx="1152000" cy="64912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ALM</a:t>
            </a:r>
          </a:p>
        </p:txBody>
      </p:sp>
      <p:sp>
        <p:nvSpPr>
          <p:cNvPr id="35" name="Rectangle 34"/>
          <p:cNvSpPr>
            <a:spLocks noChangeArrowheads="1"/>
          </p:cNvSpPr>
          <p:nvPr/>
        </p:nvSpPr>
        <p:spPr bwMode="auto">
          <a:xfrm>
            <a:off x="1835696" y="3501008"/>
            <a:ext cx="6768016" cy="649121"/>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6" name="Isosceles Triangle 35"/>
          <p:cNvSpPr/>
          <p:nvPr/>
        </p:nvSpPr>
        <p:spPr bwMode="auto">
          <a:xfrm rot="5400000">
            <a:off x="1411653" y="2174840"/>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7" name="TextBox 36"/>
          <p:cNvSpPr txBox="1"/>
          <p:nvPr/>
        </p:nvSpPr>
        <p:spPr>
          <a:xfrm>
            <a:off x="1835696" y="1988840"/>
            <a:ext cx="6489483" cy="432000"/>
          </a:xfrm>
          <a:prstGeom prst="rect">
            <a:avLst/>
          </a:prstGeom>
          <a:noFill/>
          <a:ln>
            <a:noFill/>
          </a:ln>
        </p:spPr>
        <p:txBody>
          <a:bodyPr wrap="square" rIns="0" rtlCol="0" anchor="ctr">
            <a:noAutofit/>
          </a:bodyPr>
          <a:lstStyle/>
          <a:p>
            <a:pPr marL="179388" indent="-179388" eaLnBrk="0" fontAlgn="base" hangingPunct="0">
              <a:lnSpc>
                <a:spcPts val="1400"/>
              </a:lnSpc>
              <a:spcAft>
                <a:spcPct val="0"/>
              </a:spcAft>
              <a:buClr>
                <a:srgbClr val="707277"/>
              </a:buClr>
              <a:buFont typeface="Wingdings" panose="05000000000000000000" pitchFamily="2" charset="2"/>
              <a:buChar char="ü"/>
            </a:pPr>
            <a:r>
              <a:rPr lang="en-US" sz="1200" b="1" dirty="0" smtClean="0">
                <a:solidFill>
                  <a:srgbClr val="000000"/>
                </a:solidFill>
              </a:rPr>
              <a:t>Certification of the EDW </a:t>
            </a:r>
            <a:r>
              <a:rPr lang="en-US" sz="1200" dirty="0" smtClean="0">
                <a:solidFill>
                  <a:srgbClr val="000000"/>
                </a:solidFill>
              </a:rPr>
              <a:t>by SHUSA Architecture, previous to the decision of its potential use as GS for Credit and Finance </a:t>
            </a:r>
            <a:endParaRPr lang="en-US" sz="1200" dirty="0">
              <a:solidFill>
                <a:srgbClr val="000000"/>
              </a:solidFill>
            </a:endParaRPr>
          </a:p>
        </p:txBody>
      </p:sp>
      <p:sp>
        <p:nvSpPr>
          <p:cNvPr id="38" name="TextBox 37"/>
          <p:cNvSpPr txBox="1"/>
          <p:nvPr/>
        </p:nvSpPr>
        <p:spPr>
          <a:xfrm>
            <a:off x="1835696" y="3542173"/>
            <a:ext cx="6489483" cy="607956"/>
          </a:xfrm>
          <a:prstGeom prst="rect">
            <a:avLst/>
          </a:prstGeom>
          <a:noFill/>
          <a:ln>
            <a:noFill/>
          </a:ln>
        </p:spPr>
        <p:txBody>
          <a:bodyPr wrap="square" rIns="0" rtlCol="0" anchor="ctr">
            <a:noAutofit/>
          </a:bodyPr>
          <a:lstStyle/>
          <a:p>
            <a:pPr marL="179388" indent="-179388" eaLnBrk="0" fontAlgn="base" hangingPunct="0">
              <a:lnSpc>
                <a:spcPts val="1400"/>
              </a:lnSpc>
              <a:spcAft>
                <a:spcPct val="0"/>
              </a:spcAft>
              <a:buClr>
                <a:srgbClr val="707277"/>
              </a:buClr>
              <a:buFont typeface="Wingdings" panose="05000000000000000000" pitchFamily="2" charset="2"/>
              <a:buChar char="ü"/>
            </a:pPr>
            <a:r>
              <a:rPr lang="en-US" sz="1200" dirty="0" smtClean="0">
                <a:solidFill>
                  <a:srgbClr val="000000"/>
                </a:solidFill>
                <a:ea typeface="ＭＳ Ｐゴシック"/>
              </a:rPr>
              <a:t>Decision  on provisioning data through Corp DWH ALM (USA) or Argus</a:t>
            </a:r>
          </a:p>
          <a:p>
            <a:pPr marL="179388" indent="-179388" eaLnBrk="0" fontAlgn="base" hangingPunct="0">
              <a:lnSpc>
                <a:spcPts val="1400"/>
              </a:lnSpc>
              <a:spcAft>
                <a:spcPct val="0"/>
              </a:spcAft>
              <a:buClr>
                <a:srgbClr val="707277"/>
              </a:buClr>
              <a:buFont typeface="Wingdings" panose="05000000000000000000" pitchFamily="2" charset="2"/>
              <a:buChar char="ü"/>
            </a:pPr>
            <a:r>
              <a:rPr lang="en-US" sz="1200" dirty="0" smtClean="0">
                <a:solidFill>
                  <a:srgbClr val="000000"/>
                </a:solidFill>
                <a:ea typeface="ＭＳ Ｐゴシック"/>
              </a:rPr>
              <a:t>Decision </a:t>
            </a:r>
            <a:r>
              <a:rPr lang="en-US" sz="1200" dirty="0">
                <a:solidFill>
                  <a:srgbClr val="000000"/>
                </a:solidFill>
                <a:ea typeface="ＭＳ Ｐゴシック"/>
              </a:rPr>
              <a:t>of using </a:t>
            </a:r>
            <a:r>
              <a:rPr lang="en-US" sz="1200" b="1" dirty="0">
                <a:solidFill>
                  <a:srgbClr val="000000"/>
                </a:solidFill>
                <a:ea typeface="ＭＳ Ｐゴシック"/>
              </a:rPr>
              <a:t>QRM</a:t>
            </a:r>
            <a:r>
              <a:rPr lang="en-US" sz="1200" dirty="0">
                <a:solidFill>
                  <a:srgbClr val="000000"/>
                </a:solidFill>
                <a:ea typeface="ＭＳ Ｐゴシック"/>
              </a:rPr>
              <a:t> for functions identified at local level</a:t>
            </a:r>
            <a:endParaRPr lang="en-US" sz="1200" dirty="0">
              <a:solidFill>
                <a:srgbClr val="000000"/>
              </a:solidFill>
            </a:endParaRPr>
          </a:p>
        </p:txBody>
      </p:sp>
      <p:sp>
        <p:nvSpPr>
          <p:cNvPr id="40" name="Isosceles Triangle 39"/>
          <p:cNvSpPr/>
          <p:nvPr/>
        </p:nvSpPr>
        <p:spPr bwMode="auto">
          <a:xfrm rot="5400000">
            <a:off x="1411653" y="3771893"/>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2" name="AutoShape 6"/>
          <p:cNvSpPr>
            <a:spLocks noChangeArrowheads="1"/>
          </p:cNvSpPr>
          <p:nvPr/>
        </p:nvSpPr>
        <p:spPr bwMode="auto">
          <a:xfrm>
            <a:off x="251520" y="1124744"/>
            <a:ext cx="1152000" cy="648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IHC</a:t>
            </a:r>
            <a:endParaRPr lang="en-US" altLang="es-ES" sz="1400" b="1" dirty="0">
              <a:solidFill>
                <a:srgbClr val="000000"/>
              </a:solidFill>
            </a:endParaRPr>
          </a:p>
        </p:txBody>
      </p:sp>
      <p:sp>
        <p:nvSpPr>
          <p:cNvPr id="43" name="Rectangle 42"/>
          <p:cNvSpPr>
            <a:spLocks noChangeArrowheads="1"/>
          </p:cNvSpPr>
          <p:nvPr/>
        </p:nvSpPr>
        <p:spPr bwMode="auto">
          <a:xfrm>
            <a:off x="1835696" y="1124744"/>
            <a:ext cx="6768016" cy="648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45" name="Isosceles Triangle 44"/>
          <p:cNvSpPr/>
          <p:nvPr/>
        </p:nvSpPr>
        <p:spPr bwMode="auto">
          <a:xfrm rot="5400000">
            <a:off x="1411653" y="1400744"/>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6" name="TextBox 45"/>
          <p:cNvSpPr txBox="1"/>
          <p:nvPr/>
        </p:nvSpPr>
        <p:spPr>
          <a:xfrm>
            <a:off x="1835696" y="1124744"/>
            <a:ext cx="6489483" cy="648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solidFill>
                  <a:srgbClr val="000000"/>
                </a:solidFill>
              </a:rPr>
              <a:t>Identify </a:t>
            </a:r>
            <a:r>
              <a:rPr lang="en-US" sz="1200" b="1" dirty="0">
                <a:solidFill>
                  <a:srgbClr val="000000"/>
                </a:solidFill>
              </a:rPr>
              <a:t>level of aggregation required to comply with US requirements</a:t>
            </a:r>
            <a:r>
              <a:rPr lang="en-US" sz="1200" dirty="0">
                <a:solidFill>
                  <a:srgbClr val="000000"/>
                </a:solidFill>
              </a:rPr>
              <a:t> (view of consolidated information at US level) and </a:t>
            </a:r>
            <a:r>
              <a:rPr lang="en-US" sz="1200" dirty="0" smtClean="0">
                <a:solidFill>
                  <a:srgbClr val="000000"/>
                </a:solidFill>
              </a:rPr>
              <a:t>any </a:t>
            </a:r>
            <a:r>
              <a:rPr lang="en-US" sz="1200" dirty="0">
                <a:solidFill>
                  <a:srgbClr val="000000"/>
                </a:solidFill>
              </a:rPr>
              <a:t>additional required data field</a:t>
            </a:r>
          </a:p>
        </p:txBody>
      </p:sp>
      <p:sp>
        <p:nvSpPr>
          <p:cNvPr id="48" name="AutoShape 6"/>
          <p:cNvSpPr>
            <a:spLocks noChangeArrowheads="1"/>
          </p:cNvSpPr>
          <p:nvPr/>
        </p:nvSpPr>
        <p:spPr bwMode="auto">
          <a:xfrm>
            <a:off x="251520" y="4337109"/>
            <a:ext cx="1152128" cy="504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Risk MI/CDO</a:t>
            </a:r>
            <a:endParaRPr lang="en-US" altLang="es-ES" sz="1400" b="1" dirty="0">
              <a:solidFill>
                <a:srgbClr val="000000"/>
              </a:solidFill>
            </a:endParaRPr>
          </a:p>
        </p:txBody>
      </p:sp>
      <p:sp>
        <p:nvSpPr>
          <p:cNvPr id="49" name="Rectangle 48"/>
          <p:cNvSpPr>
            <a:spLocks noChangeArrowheads="1"/>
          </p:cNvSpPr>
          <p:nvPr/>
        </p:nvSpPr>
        <p:spPr bwMode="auto">
          <a:xfrm>
            <a:off x="1835696" y="4337109"/>
            <a:ext cx="6768016" cy="504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50" name="TextBox 49"/>
          <p:cNvSpPr txBox="1"/>
          <p:nvPr/>
        </p:nvSpPr>
        <p:spPr>
          <a:xfrm>
            <a:off x="1835696" y="4337037"/>
            <a:ext cx="6489483" cy="504000"/>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smtClean="0">
                <a:solidFill>
                  <a:srgbClr val="000000"/>
                </a:solidFill>
              </a:rPr>
              <a:t>Decision on the creation of the </a:t>
            </a:r>
            <a:r>
              <a:rPr lang="en-US" sz="1200" b="1" dirty="0" smtClean="0">
                <a:solidFill>
                  <a:srgbClr val="000000"/>
                </a:solidFill>
              </a:rPr>
              <a:t>Risk MI and CDO functions </a:t>
            </a:r>
            <a:r>
              <a:rPr lang="en-US" sz="1200" dirty="0" smtClean="0">
                <a:solidFill>
                  <a:srgbClr val="000000"/>
                </a:solidFill>
              </a:rPr>
              <a:t>should be made official and its operating model should be defined</a:t>
            </a:r>
            <a:endParaRPr lang="en-US" sz="1200" dirty="0">
              <a:solidFill>
                <a:srgbClr val="000000"/>
              </a:solidFill>
            </a:endParaRPr>
          </a:p>
        </p:txBody>
      </p:sp>
      <p:sp>
        <p:nvSpPr>
          <p:cNvPr id="59" name="Isosceles Triangle 58"/>
          <p:cNvSpPr/>
          <p:nvPr/>
        </p:nvSpPr>
        <p:spPr bwMode="auto">
          <a:xfrm rot="5400000">
            <a:off x="1411653" y="4595045"/>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60" name="AutoShape 6"/>
          <p:cNvSpPr>
            <a:spLocks noChangeArrowheads="1"/>
          </p:cNvSpPr>
          <p:nvPr/>
        </p:nvSpPr>
        <p:spPr bwMode="auto">
          <a:xfrm>
            <a:off x="251520" y="2670404"/>
            <a:ext cx="1152000" cy="64912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Operational Risk</a:t>
            </a:r>
            <a:endParaRPr lang="en-US" altLang="es-ES" sz="1400" b="1" dirty="0">
              <a:solidFill>
                <a:srgbClr val="000000"/>
              </a:solidFill>
            </a:endParaRPr>
          </a:p>
        </p:txBody>
      </p:sp>
      <p:sp>
        <p:nvSpPr>
          <p:cNvPr id="61" name="Rectangle 60"/>
          <p:cNvSpPr>
            <a:spLocks noChangeArrowheads="1"/>
          </p:cNvSpPr>
          <p:nvPr/>
        </p:nvSpPr>
        <p:spPr bwMode="auto">
          <a:xfrm>
            <a:off x="1835696" y="2670403"/>
            <a:ext cx="6768016" cy="649121"/>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62" name="TextBox 61"/>
          <p:cNvSpPr txBox="1"/>
          <p:nvPr/>
        </p:nvSpPr>
        <p:spPr>
          <a:xfrm>
            <a:off x="1835696" y="2711568"/>
            <a:ext cx="6489483" cy="607956"/>
          </a:xfrm>
          <a:prstGeom prst="rect">
            <a:avLst/>
          </a:prstGeom>
          <a:noFill/>
          <a:ln>
            <a:noFill/>
          </a:ln>
        </p:spPr>
        <p:txBody>
          <a:bodyPr wrap="square" rIns="0" rtlCol="0" anchor="ctr">
            <a:noAutofit/>
          </a:bodyPr>
          <a:lstStyle/>
          <a:p>
            <a:pPr marL="179388" indent="-179388" eaLnBrk="0" fontAlgn="base" hangingPunct="0">
              <a:lnSpc>
                <a:spcPts val="1400"/>
              </a:lnSpc>
              <a:spcAft>
                <a:spcPct val="0"/>
              </a:spcAft>
              <a:buClr>
                <a:srgbClr val="707277"/>
              </a:buClr>
              <a:buFont typeface="Wingdings" panose="05000000000000000000" pitchFamily="2" charset="2"/>
              <a:buChar char="ü"/>
            </a:pPr>
            <a:r>
              <a:rPr lang="en-US" sz="1200" dirty="0" smtClean="0">
                <a:solidFill>
                  <a:srgbClr val="000000"/>
                </a:solidFill>
                <a:ea typeface="ＭＳ Ｐゴシック"/>
              </a:rPr>
              <a:t>Formalization of </a:t>
            </a:r>
            <a:r>
              <a:rPr lang="en-US" sz="1200" b="1" dirty="0" smtClean="0">
                <a:solidFill>
                  <a:srgbClr val="000000"/>
                </a:solidFill>
                <a:ea typeface="ＭＳ Ｐゴシック"/>
              </a:rPr>
              <a:t>SANSIRO</a:t>
            </a:r>
            <a:r>
              <a:rPr lang="en-US" sz="1200" dirty="0" smtClean="0">
                <a:solidFill>
                  <a:srgbClr val="000000"/>
                </a:solidFill>
                <a:ea typeface="ＭＳ Ｐゴシック"/>
              </a:rPr>
              <a:t> implementation for reporting to the Corporation</a:t>
            </a:r>
            <a:endParaRPr lang="en-US" sz="1200" dirty="0">
              <a:solidFill>
                <a:srgbClr val="000000"/>
              </a:solidFill>
            </a:endParaRPr>
          </a:p>
        </p:txBody>
      </p:sp>
      <p:sp>
        <p:nvSpPr>
          <p:cNvPr id="63" name="Isosceles Triangle 62"/>
          <p:cNvSpPr/>
          <p:nvPr/>
        </p:nvSpPr>
        <p:spPr bwMode="auto">
          <a:xfrm rot="5400000">
            <a:off x="1421533" y="2941288"/>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64" name="AutoShape 6"/>
          <p:cNvSpPr>
            <a:spLocks noChangeArrowheads="1"/>
          </p:cNvSpPr>
          <p:nvPr/>
        </p:nvSpPr>
        <p:spPr bwMode="auto">
          <a:xfrm>
            <a:off x="251520" y="5043192"/>
            <a:ext cx="1152000" cy="64912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AML / Conduct</a:t>
            </a:r>
            <a:endParaRPr lang="en-US" altLang="es-ES" sz="1400" b="1" dirty="0">
              <a:solidFill>
                <a:srgbClr val="000000"/>
              </a:solidFill>
            </a:endParaRPr>
          </a:p>
        </p:txBody>
      </p:sp>
      <p:sp>
        <p:nvSpPr>
          <p:cNvPr id="65" name="Rectangle 64"/>
          <p:cNvSpPr>
            <a:spLocks noChangeArrowheads="1"/>
          </p:cNvSpPr>
          <p:nvPr/>
        </p:nvSpPr>
        <p:spPr bwMode="auto">
          <a:xfrm>
            <a:off x="1835696" y="5043191"/>
            <a:ext cx="6768016" cy="649121"/>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66" name="TextBox 65"/>
          <p:cNvSpPr txBox="1"/>
          <p:nvPr/>
        </p:nvSpPr>
        <p:spPr>
          <a:xfrm>
            <a:off x="1835696" y="5084356"/>
            <a:ext cx="6489483" cy="607956"/>
          </a:xfrm>
          <a:prstGeom prst="rect">
            <a:avLst/>
          </a:prstGeom>
          <a:noFill/>
          <a:ln>
            <a:noFill/>
          </a:ln>
        </p:spPr>
        <p:txBody>
          <a:bodyPr wrap="square" rIns="0" rtlCol="0" anchor="ctr">
            <a:noAutofit/>
          </a:bodyPr>
          <a:lstStyle/>
          <a:p>
            <a:pPr marL="179388" indent="-179388" eaLnBrk="0" fontAlgn="base" hangingPunct="0">
              <a:lnSpc>
                <a:spcPts val="1400"/>
              </a:lnSpc>
              <a:spcAft>
                <a:spcPct val="0"/>
              </a:spcAft>
              <a:buClr>
                <a:srgbClr val="707277"/>
              </a:buClr>
              <a:buFont typeface="Wingdings" panose="05000000000000000000" pitchFamily="2" charset="2"/>
              <a:buChar char="ü"/>
            </a:pPr>
            <a:r>
              <a:rPr lang="en-US" sz="1200" dirty="0" smtClean="0">
                <a:solidFill>
                  <a:srgbClr val="000000"/>
                </a:solidFill>
                <a:ea typeface="ＭＳ Ｐゴシック"/>
              </a:rPr>
              <a:t>Formalization of </a:t>
            </a:r>
            <a:r>
              <a:rPr lang="en-US" sz="1200" b="1" dirty="0" smtClean="0">
                <a:solidFill>
                  <a:srgbClr val="000000"/>
                </a:solidFill>
                <a:ea typeface="ＭＳ Ｐゴシック"/>
              </a:rPr>
              <a:t>SI PBC </a:t>
            </a:r>
            <a:r>
              <a:rPr lang="en-US" sz="1200" dirty="0" smtClean="0">
                <a:solidFill>
                  <a:srgbClr val="000000"/>
                </a:solidFill>
                <a:ea typeface="ＭＳ Ｐゴシック"/>
              </a:rPr>
              <a:t>and </a:t>
            </a:r>
            <a:r>
              <a:rPr lang="en-US" sz="1200" b="1" dirty="0" smtClean="0">
                <a:solidFill>
                  <a:srgbClr val="000000"/>
                </a:solidFill>
                <a:ea typeface="ＭＳ Ｐゴシック"/>
              </a:rPr>
              <a:t>SI NP</a:t>
            </a:r>
            <a:r>
              <a:rPr lang="en-US" sz="1200" dirty="0" smtClean="0">
                <a:solidFill>
                  <a:srgbClr val="000000"/>
                </a:solidFill>
                <a:ea typeface="ＭＳ Ｐゴシック"/>
              </a:rPr>
              <a:t> implementation for reporting to the Corporation and evaluation of alternatives (SI PBC + SI NP vs Archer) for </a:t>
            </a:r>
            <a:r>
              <a:rPr lang="en-US" sz="1200" dirty="0">
                <a:solidFill>
                  <a:srgbClr val="000000"/>
                </a:solidFill>
                <a:ea typeface="ＭＳ Ｐゴシック"/>
              </a:rPr>
              <a:t>local </a:t>
            </a:r>
            <a:r>
              <a:rPr lang="en-US" sz="1200" dirty="0" smtClean="0">
                <a:solidFill>
                  <a:srgbClr val="000000"/>
                </a:solidFill>
                <a:ea typeface="ＭＳ Ｐゴシック"/>
              </a:rPr>
              <a:t>exploitation</a:t>
            </a:r>
            <a:endParaRPr lang="en-US" sz="1200" dirty="0">
              <a:solidFill>
                <a:srgbClr val="000000"/>
              </a:solidFill>
            </a:endParaRPr>
          </a:p>
        </p:txBody>
      </p:sp>
      <p:sp>
        <p:nvSpPr>
          <p:cNvPr id="67" name="Isosceles Triangle 66"/>
          <p:cNvSpPr/>
          <p:nvPr/>
        </p:nvSpPr>
        <p:spPr bwMode="auto">
          <a:xfrm rot="5400000">
            <a:off x="1421533" y="5314076"/>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Tree>
    <p:extLst>
      <p:ext uri="{BB962C8B-B14F-4D97-AF65-F5344CB8AC3E}">
        <p14:creationId xmlns:p14="http://schemas.microsoft.com/office/powerpoint/2010/main" val="793702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2.3. SCUSA</a:t>
            </a:r>
            <a:endParaRPr lang="en-US" sz="2200" b="1" dirty="0">
              <a:solidFill>
                <a:srgbClr val="000000"/>
              </a:solidFill>
            </a:endParaRPr>
          </a:p>
          <a:p>
            <a:pPr>
              <a:lnSpc>
                <a:spcPct val="90000"/>
              </a:lnSpc>
            </a:pPr>
            <a:r>
              <a:rPr lang="en-US" sz="2200" b="1" dirty="0">
                <a:solidFill>
                  <a:srgbClr val="929497"/>
                </a:solidFill>
              </a:rPr>
              <a:t>    </a:t>
            </a:r>
            <a:r>
              <a:rPr lang="en-US" sz="2000" b="1" dirty="0">
                <a:solidFill>
                  <a:srgbClr val="929497"/>
                </a:solidFill>
              </a:rPr>
              <a:t>Main actions per area of analysis</a:t>
            </a:r>
          </a:p>
        </p:txBody>
      </p:sp>
      <p:sp>
        <p:nvSpPr>
          <p:cNvPr id="49" name="AutoShape 6"/>
          <p:cNvSpPr>
            <a:spLocks noChangeArrowheads="1"/>
          </p:cNvSpPr>
          <p:nvPr/>
        </p:nvSpPr>
        <p:spPr bwMode="auto">
          <a:xfrm>
            <a:off x="251520" y="1122886"/>
            <a:ext cx="1152000" cy="504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RRF</a:t>
            </a:r>
          </a:p>
        </p:txBody>
      </p:sp>
      <p:sp>
        <p:nvSpPr>
          <p:cNvPr id="69" name="AutoShape 6"/>
          <p:cNvSpPr>
            <a:spLocks noChangeArrowheads="1"/>
          </p:cNvSpPr>
          <p:nvPr/>
        </p:nvSpPr>
        <p:spPr bwMode="auto">
          <a:xfrm>
            <a:off x="251520" y="514666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Dictionary</a:t>
            </a:r>
          </a:p>
        </p:txBody>
      </p:sp>
      <p:sp>
        <p:nvSpPr>
          <p:cNvPr id="72" name="AutoShape 6"/>
          <p:cNvSpPr>
            <a:spLocks noChangeArrowheads="1"/>
          </p:cNvSpPr>
          <p:nvPr/>
        </p:nvSpPr>
        <p:spPr bwMode="auto">
          <a:xfrm>
            <a:off x="251520" y="5733256"/>
            <a:ext cx="1152000" cy="288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Data Qual.</a:t>
            </a:r>
            <a:endParaRPr lang="en-US" altLang="es-ES" sz="1400" b="1" dirty="0">
              <a:solidFill>
                <a:srgbClr val="000000"/>
              </a:solidFill>
            </a:endParaRPr>
          </a:p>
        </p:txBody>
      </p:sp>
      <p:sp>
        <p:nvSpPr>
          <p:cNvPr id="75" name="Isosceles Triangle 74"/>
          <p:cNvSpPr/>
          <p:nvPr/>
        </p:nvSpPr>
        <p:spPr bwMode="auto">
          <a:xfrm rot="5400000">
            <a:off x="1343664" y="1326886"/>
            <a:ext cx="504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1" name="Isosceles Triangle 20"/>
          <p:cNvSpPr/>
          <p:nvPr/>
        </p:nvSpPr>
        <p:spPr bwMode="auto">
          <a:xfrm rot="5400000">
            <a:off x="1379664" y="531466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3" name="Isosceles Triangle 22"/>
          <p:cNvSpPr/>
          <p:nvPr/>
        </p:nvSpPr>
        <p:spPr bwMode="auto">
          <a:xfrm rot="5400000">
            <a:off x="1451664" y="5829256"/>
            <a:ext cx="28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32" name="AutoShape 6"/>
          <p:cNvSpPr>
            <a:spLocks noChangeArrowheads="1"/>
          </p:cNvSpPr>
          <p:nvPr/>
        </p:nvSpPr>
        <p:spPr bwMode="auto">
          <a:xfrm>
            <a:off x="251520" y="185351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Credit Risk</a:t>
            </a:r>
          </a:p>
        </p:txBody>
      </p:sp>
      <p:sp>
        <p:nvSpPr>
          <p:cNvPr id="34" name="Isosceles Triangle 33"/>
          <p:cNvSpPr/>
          <p:nvPr/>
        </p:nvSpPr>
        <p:spPr bwMode="auto">
          <a:xfrm rot="5400000">
            <a:off x="1379664" y="202151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8" name="AutoShape 6"/>
          <p:cNvSpPr>
            <a:spLocks noChangeArrowheads="1"/>
          </p:cNvSpPr>
          <p:nvPr/>
        </p:nvSpPr>
        <p:spPr bwMode="auto">
          <a:xfrm>
            <a:off x="251520" y="251214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Op. Risk</a:t>
            </a:r>
            <a:endParaRPr lang="en-US" altLang="es-ES" sz="1400" b="1" dirty="0">
              <a:solidFill>
                <a:srgbClr val="000000"/>
              </a:solidFill>
            </a:endParaRPr>
          </a:p>
        </p:txBody>
      </p:sp>
      <p:sp>
        <p:nvSpPr>
          <p:cNvPr id="40" name="Isosceles Triangle 39"/>
          <p:cNvSpPr/>
          <p:nvPr/>
        </p:nvSpPr>
        <p:spPr bwMode="auto">
          <a:xfrm rot="5400000">
            <a:off x="1379664" y="268014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AutoShape 6"/>
          <p:cNvSpPr>
            <a:spLocks noChangeArrowheads="1"/>
          </p:cNvSpPr>
          <p:nvPr/>
        </p:nvSpPr>
        <p:spPr bwMode="auto">
          <a:xfrm>
            <a:off x="251520" y="317077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ALM</a:t>
            </a:r>
          </a:p>
        </p:txBody>
      </p:sp>
      <p:sp>
        <p:nvSpPr>
          <p:cNvPr id="43" name="Isosceles Triangle 42"/>
          <p:cNvSpPr/>
          <p:nvPr/>
        </p:nvSpPr>
        <p:spPr bwMode="auto">
          <a:xfrm rot="5400000">
            <a:off x="1379664" y="333877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4" name="AutoShape 6"/>
          <p:cNvSpPr>
            <a:spLocks noChangeArrowheads="1"/>
          </p:cNvSpPr>
          <p:nvPr/>
        </p:nvSpPr>
        <p:spPr bwMode="auto">
          <a:xfrm>
            <a:off x="251520" y="382940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46" name="Isosceles Triangle 45"/>
          <p:cNvSpPr/>
          <p:nvPr/>
        </p:nvSpPr>
        <p:spPr bwMode="auto">
          <a:xfrm rot="5400000">
            <a:off x="1379664" y="399740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7" name="AutoShape 6"/>
          <p:cNvSpPr>
            <a:spLocks noChangeArrowheads="1"/>
          </p:cNvSpPr>
          <p:nvPr/>
        </p:nvSpPr>
        <p:spPr bwMode="auto">
          <a:xfrm>
            <a:off x="251520" y="4488036"/>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sz="1400" b="1" dirty="0">
                <a:solidFill>
                  <a:srgbClr val="000000"/>
                </a:solidFill>
              </a:rPr>
              <a:t>AML / Conduct</a:t>
            </a:r>
          </a:p>
        </p:txBody>
      </p:sp>
      <p:sp>
        <p:nvSpPr>
          <p:cNvPr id="50" name="Isosceles Triangle 49"/>
          <p:cNvSpPr/>
          <p:nvPr/>
        </p:nvSpPr>
        <p:spPr bwMode="auto">
          <a:xfrm rot="5400000">
            <a:off x="1379664" y="465603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7" name="Rectangle 56"/>
          <p:cNvSpPr>
            <a:spLocks noChangeArrowheads="1"/>
          </p:cNvSpPr>
          <p:nvPr/>
        </p:nvSpPr>
        <p:spPr bwMode="auto">
          <a:xfrm>
            <a:off x="1643663" y="1122886"/>
            <a:ext cx="7250400" cy="504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Complete the implementation </a:t>
            </a:r>
            <a:r>
              <a:rPr lang="en-US" sz="1000" kern="0" dirty="0">
                <a:solidFill>
                  <a:srgbClr val="000000"/>
                </a:solidFill>
              </a:rPr>
              <a:t>of the </a:t>
            </a:r>
            <a:r>
              <a:rPr lang="en-US" sz="1000" b="1" kern="0" dirty="0">
                <a:solidFill>
                  <a:srgbClr val="000000"/>
                </a:solidFill>
              </a:rPr>
              <a:t>Data Governance and Data Framework </a:t>
            </a:r>
            <a:r>
              <a:rPr lang="en-US" sz="1000" b="1" kern="0" dirty="0" smtClean="0">
                <a:solidFill>
                  <a:srgbClr val="000000"/>
                </a:solidFill>
              </a:rPr>
              <a:t>Model</a:t>
            </a:r>
          </a:p>
          <a:p>
            <a:pPr marL="177800" lvl="2" indent="-177800">
              <a:buClr>
                <a:srgbClr val="808080"/>
              </a:buClr>
              <a:buFont typeface="Webdings" panose="05030102010509060703" pitchFamily="18" charset="2"/>
              <a:buChar char="4"/>
              <a:defRPr/>
            </a:pPr>
            <a:r>
              <a:rPr lang="en-US" sz="1000" kern="0" dirty="0" smtClean="0">
                <a:solidFill>
                  <a:srgbClr val="000000"/>
                </a:solidFill>
              </a:rPr>
              <a:t>Execution </a:t>
            </a:r>
            <a:r>
              <a:rPr lang="en-US" sz="1000" kern="0" dirty="0">
                <a:solidFill>
                  <a:srgbClr val="000000"/>
                </a:solidFill>
              </a:rPr>
              <a:t>of the </a:t>
            </a:r>
            <a:r>
              <a:rPr lang="en-US" sz="1000" b="1" kern="0" dirty="0">
                <a:solidFill>
                  <a:srgbClr val="000000"/>
                </a:solidFill>
              </a:rPr>
              <a:t>reporting generation </a:t>
            </a:r>
            <a:r>
              <a:rPr lang="en-US" sz="1000" b="1" kern="0" dirty="0" smtClean="0">
                <a:solidFill>
                  <a:srgbClr val="000000"/>
                </a:solidFill>
              </a:rPr>
              <a:t>documentation, </a:t>
            </a:r>
            <a:r>
              <a:rPr lang="en-US" sz="1000" kern="0" dirty="0" smtClean="0">
                <a:solidFill>
                  <a:srgbClr val="000000"/>
                </a:solidFill>
              </a:rPr>
              <a:t>and </a:t>
            </a:r>
            <a:r>
              <a:rPr lang="en-US" sz="1000" b="1" kern="0" dirty="0" smtClean="0">
                <a:solidFill>
                  <a:srgbClr val="000000"/>
                </a:solidFill>
              </a:rPr>
              <a:t>generation of the Board/Unit reporting</a:t>
            </a:r>
          </a:p>
          <a:p>
            <a:pPr marL="177800" lvl="2" indent="-177800">
              <a:buClr>
                <a:srgbClr val="808080"/>
              </a:buClr>
              <a:buFont typeface="Webdings" panose="05030102010509060703" pitchFamily="18" charset="2"/>
              <a:buChar char="4"/>
              <a:defRPr/>
            </a:pPr>
            <a:r>
              <a:rPr lang="en-US" sz="1000" kern="0" dirty="0" smtClean="0">
                <a:solidFill>
                  <a:srgbClr val="000000"/>
                </a:solidFill>
              </a:rPr>
              <a:t>Detailed analysis of possible sources and </a:t>
            </a:r>
            <a:r>
              <a:rPr lang="en-US" sz="1000" b="1" kern="0" dirty="0">
                <a:solidFill>
                  <a:srgbClr val="000000"/>
                </a:solidFill>
              </a:rPr>
              <a:t>p</a:t>
            </a:r>
            <a:r>
              <a:rPr lang="en-US" sz="1000" b="1" kern="0" dirty="0" smtClean="0">
                <a:solidFill>
                  <a:srgbClr val="000000"/>
                </a:solidFill>
              </a:rPr>
              <a:t>roduction of Corporate gaps (per work stream)</a:t>
            </a:r>
            <a:endParaRPr lang="en-US" sz="1000" b="1" kern="0" dirty="0">
              <a:solidFill>
                <a:srgbClr val="000000"/>
              </a:solidFill>
            </a:endParaRPr>
          </a:p>
        </p:txBody>
      </p:sp>
      <p:sp>
        <p:nvSpPr>
          <p:cNvPr id="59" name="Rectangle 58"/>
          <p:cNvSpPr>
            <a:spLocks noChangeArrowheads="1"/>
          </p:cNvSpPr>
          <p:nvPr/>
        </p:nvSpPr>
        <p:spPr bwMode="auto">
          <a:xfrm>
            <a:off x="1643664" y="5085184"/>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kern="0" dirty="0" smtClean="0">
                <a:solidFill>
                  <a:srgbClr val="000000"/>
                </a:solidFill>
              </a:rPr>
              <a:t>Document </a:t>
            </a:r>
            <a:r>
              <a:rPr lang="en-US" sz="1000" b="1" kern="0" dirty="0">
                <a:solidFill>
                  <a:srgbClr val="000000"/>
                </a:solidFill>
              </a:rPr>
              <a:t>corporate and local data elements on the </a:t>
            </a:r>
            <a:r>
              <a:rPr lang="en-US" sz="1000" b="1" kern="0" dirty="0" smtClean="0">
                <a:solidFill>
                  <a:srgbClr val="000000"/>
                </a:solidFill>
              </a:rPr>
              <a:t>Dictionary</a:t>
            </a:r>
            <a:endParaRPr lang="en-US" sz="1000" b="1" kern="0" dirty="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Deployment of</a:t>
            </a:r>
            <a:r>
              <a:rPr lang="en-US" sz="1000" b="1" kern="0" dirty="0" smtClean="0">
                <a:solidFill>
                  <a:srgbClr val="000000"/>
                </a:solidFill>
              </a:rPr>
              <a:t> DD tool and document traceability of concepts</a:t>
            </a:r>
            <a:endParaRPr lang="en-US" sz="1000" kern="0" dirty="0">
              <a:solidFill>
                <a:srgbClr val="000000"/>
              </a:solidFill>
            </a:endParaRPr>
          </a:p>
        </p:txBody>
      </p:sp>
      <p:sp>
        <p:nvSpPr>
          <p:cNvPr id="60" name="Rectangle 59"/>
          <p:cNvSpPr>
            <a:spLocks noChangeArrowheads="1"/>
          </p:cNvSpPr>
          <p:nvPr/>
        </p:nvSpPr>
        <p:spPr bwMode="auto">
          <a:xfrm>
            <a:off x="1643664" y="5632673"/>
            <a:ext cx="7250400" cy="288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Prepare the plan to enhance the </a:t>
            </a:r>
            <a:r>
              <a:rPr lang="en-US" sz="1000" b="1" kern="0" dirty="0">
                <a:solidFill>
                  <a:srgbClr val="000000"/>
                </a:solidFill>
              </a:rPr>
              <a:t>DQ Function </a:t>
            </a:r>
            <a:r>
              <a:rPr lang="en-US" sz="1000" b="1" kern="0" dirty="0" smtClean="0">
                <a:solidFill>
                  <a:srgbClr val="000000"/>
                </a:solidFill>
              </a:rPr>
              <a:t>to cover the corporate standards</a:t>
            </a:r>
          </a:p>
          <a:p>
            <a:pPr marL="177800" lvl="1" indent="-177800">
              <a:buClr>
                <a:srgbClr val="808080"/>
              </a:buClr>
              <a:buFont typeface="Webdings" panose="05030102010509060703" pitchFamily="18" charset="2"/>
              <a:buChar char="4"/>
              <a:defRPr/>
            </a:pPr>
            <a:r>
              <a:rPr lang="en-US" sz="1000" dirty="0">
                <a:solidFill>
                  <a:srgbClr val="000000"/>
                </a:solidFill>
                <a:ea typeface="ＭＳ Ｐゴシック"/>
                <a:cs typeface="ＭＳ Ｐゴシック"/>
              </a:rPr>
              <a:t>Perform a </a:t>
            </a:r>
            <a:r>
              <a:rPr lang="en-US" sz="1000" b="1" dirty="0">
                <a:solidFill>
                  <a:srgbClr val="000000"/>
                </a:solidFill>
                <a:ea typeface="ＭＳ Ｐゴシック"/>
                <a:cs typeface="ＭＳ Ｐゴシック"/>
              </a:rPr>
              <a:t>complete</a:t>
            </a:r>
            <a:r>
              <a:rPr lang="en-US" sz="1000" dirty="0">
                <a:solidFill>
                  <a:srgbClr val="000000"/>
                </a:solidFill>
                <a:ea typeface="ＭＳ Ｐゴシック"/>
                <a:cs typeface="ＭＳ Ｐゴシック"/>
              </a:rPr>
              <a:t> </a:t>
            </a:r>
            <a:r>
              <a:rPr lang="en-US" sz="1000" b="1" dirty="0">
                <a:solidFill>
                  <a:srgbClr val="000000"/>
                </a:solidFill>
                <a:ea typeface="ＭＳ Ｐゴシック"/>
                <a:cs typeface="ＭＳ Ｐゴシック"/>
              </a:rPr>
              <a:t>quality diagnosis </a:t>
            </a:r>
            <a:r>
              <a:rPr lang="en-US" sz="1000" dirty="0">
                <a:solidFill>
                  <a:srgbClr val="000000"/>
                </a:solidFill>
                <a:ea typeface="ＭＳ Ｐゴシック"/>
                <a:cs typeface="ＭＳ Ｐゴシック"/>
              </a:rPr>
              <a:t>following the </a:t>
            </a:r>
            <a:r>
              <a:rPr lang="en-US" sz="1000" b="1" dirty="0">
                <a:solidFill>
                  <a:srgbClr val="000000"/>
                </a:solidFill>
                <a:ea typeface="ＭＳ Ｐゴシック"/>
                <a:cs typeface="ＭＳ Ｐゴシック"/>
              </a:rPr>
              <a:t>methodology </a:t>
            </a:r>
            <a:r>
              <a:rPr lang="en-US" sz="1000" dirty="0">
                <a:solidFill>
                  <a:srgbClr val="000000"/>
                </a:solidFill>
                <a:ea typeface="ＭＳ Ｐゴシック"/>
                <a:cs typeface="ＭＳ Ｐゴシック"/>
              </a:rPr>
              <a:t>defined at a </a:t>
            </a:r>
            <a:r>
              <a:rPr lang="en-US" sz="1000" b="1" dirty="0">
                <a:solidFill>
                  <a:srgbClr val="000000"/>
                </a:solidFill>
                <a:ea typeface="ＭＳ Ｐゴシック"/>
                <a:cs typeface="ＭＳ Ｐゴシック"/>
              </a:rPr>
              <a:t>corporate level  </a:t>
            </a:r>
            <a:r>
              <a:rPr lang="en-US" sz="1000" dirty="0">
                <a:solidFill>
                  <a:srgbClr val="000000"/>
                </a:solidFill>
                <a:ea typeface="ＭＳ Ｐゴシック"/>
                <a:cs typeface="ＭＳ Ｐゴシック"/>
              </a:rPr>
              <a:t>(clusters) and define and execute DQ plan based on that diagnosis</a:t>
            </a:r>
          </a:p>
        </p:txBody>
      </p:sp>
      <p:sp>
        <p:nvSpPr>
          <p:cNvPr id="62" name="Rectangle 61"/>
          <p:cNvSpPr>
            <a:spLocks noChangeArrowheads="1"/>
          </p:cNvSpPr>
          <p:nvPr/>
        </p:nvSpPr>
        <p:spPr bwMode="auto">
          <a:xfrm>
            <a:off x="1641928" y="1844824"/>
            <a:ext cx="7250400" cy="432000"/>
          </a:xfrm>
          <a:prstGeom prst="rect">
            <a:avLst/>
          </a:prstGeom>
          <a:noFill/>
          <a:ln w="25400" cap="flat" cmpd="sng" algn="ctr">
            <a:noFill/>
            <a:prstDash val="solid"/>
            <a:headEnd/>
            <a:tailEnd/>
          </a:ln>
          <a:effectLst/>
        </p:spPr>
        <p:txBody>
          <a:bodyPr lIns="35994" tIns="71985" rIns="35994" bIns="71985" anchor="ctr"/>
          <a:lstStyle/>
          <a:p>
            <a:pPr marL="177800" lvl="2" indent="-177800">
              <a:buClr>
                <a:srgbClr val="808080"/>
              </a:buClr>
              <a:buFont typeface="Webdings" panose="05030102010509060703" pitchFamily="18" charset="2"/>
              <a:buChar char="4"/>
              <a:defRPr/>
            </a:pPr>
            <a:r>
              <a:rPr lang="en-US" sz="1000" b="1" kern="0" dirty="0" smtClean="0">
                <a:solidFill>
                  <a:srgbClr val="000000"/>
                </a:solidFill>
              </a:rPr>
              <a:t>Integrate </a:t>
            </a:r>
            <a:r>
              <a:rPr lang="en-US" sz="1000" b="1" kern="0" dirty="0">
                <a:solidFill>
                  <a:srgbClr val="000000"/>
                </a:solidFill>
              </a:rPr>
              <a:t>externally serviced portfolios into the </a:t>
            </a:r>
            <a:r>
              <a:rPr lang="en-US" sz="1000" b="1" kern="0" dirty="0" smtClean="0">
                <a:solidFill>
                  <a:srgbClr val="000000"/>
                </a:solidFill>
              </a:rPr>
              <a:t>EDW and </a:t>
            </a:r>
            <a:r>
              <a:rPr lang="en-US" sz="1000" kern="0" dirty="0">
                <a:solidFill>
                  <a:srgbClr val="000000"/>
                </a:solidFill>
              </a:rPr>
              <a:t>i</a:t>
            </a:r>
            <a:r>
              <a:rPr lang="en-US" sz="1000" kern="0" dirty="0" smtClean="0">
                <a:solidFill>
                  <a:srgbClr val="000000"/>
                </a:solidFill>
              </a:rPr>
              <a:t>ntegrate </a:t>
            </a:r>
            <a:r>
              <a:rPr lang="en-US" sz="1000" kern="0" dirty="0">
                <a:solidFill>
                  <a:srgbClr val="000000"/>
                </a:solidFill>
              </a:rPr>
              <a:t>the </a:t>
            </a:r>
            <a:r>
              <a:rPr lang="en-US" sz="1000" b="1" kern="0" dirty="0">
                <a:solidFill>
                  <a:srgbClr val="000000"/>
                </a:solidFill>
              </a:rPr>
              <a:t>local exploitation of data (</a:t>
            </a:r>
            <a:r>
              <a:rPr lang="en-US" sz="1000" kern="0" dirty="0" smtClean="0">
                <a:solidFill>
                  <a:srgbClr val="000000"/>
                </a:solidFill>
              </a:rPr>
              <a:t>including </a:t>
            </a:r>
            <a:r>
              <a:rPr lang="en-US" sz="1000" kern="0" dirty="0">
                <a:solidFill>
                  <a:srgbClr val="000000"/>
                </a:solidFill>
              </a:rPr>
              <a:t>metrics in production and </a:t>
            </a:r>
            <a:r>
              <a:rPr lang="en-US" sz="1000" kern="0" dirty="0" smtClean="0">
                <a:solidFill>
                  <a:srgbClr val="000000"/>
                </a:solidFill>
              </a:rPr>
              <a:t>identified as gaps) for both internal and externally serviced portfolios</a:t>
            </a:r>
          </a:p>
          <a:p>
            <a:pPr marL="177800" lvl="2" indent="-177800">
              <a:buClr>
                <a:srgbClr val="808080"/>
              </a:buClr>
              <a:buFont typeface="Webdings" panose="05030102010509060703" pitchFamily="18" charset="2"/>
              <a:buChar char="4"/>
              <a:defRPr/>
            </a:pPr>
            <a:r>
              <a:rPr lang="en-US" sz="1000" b="1" kern="0" dirty="0" smtClean="0">
                <a:solidFill>
                  <a:srgbClr val="000000"/>
                </a:solidFill>
              </a:rPr>
              <a:t>Certification of EDW </a:t>
            </a:r>
            <a:r>
              <a:rPr lang="en-US" sz="1000" kern="0" dirty="0" smtClean="0">
                <a:solidFill>
                  <a:srgbClr val="000000"/>
                </a:solidFill>
              </a:rPr>
              <a:t>by SHUSA Architecture</a:t>
            </a:r>
            <a:endParaRPr lang="en-US" sz="1000" kern="0" dirty="0">
              <a:solidFill>
                <a:srgbClr val="000000"/>
              </a:solidFill>
            </a:endParaRPr>
          </a:p>
        </p:txBody>
      </p:sp>
      <p:sp>
        <p:nvSpPr>
          <p:cNvPr id="63" name="Rectangle 62"/>
          <p:cNvSpPr>
            <a:spLocks noChangeArrowheads="1"/>
          </p:cNvSpPr>
          <p:nvPr/>
        </p:nvSpPr>
        <p:spPr bwMode="auto">
          <a:xfrm>
            <a:off x="1641927" y="2489686"/>
            <a:ext cx="7250400" cy="579274"/>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Implement the </a:t>
            </a:r>
            <a:r>
              <a:rPr lang="en-US" sz="1000" b="1" kern="0" dirty="0" smtClean="0">
                <a:solidFill>
                  <a:srgbClr val="000000"/>
                </a:solidFill>
              </a:rPr>
              <a:t>local exploitation of data </a:t>
            </a:r>
            <a:r>
              <a:rPr lang="en-US" sz="1000" kern="0" dirty="0" smtClean="0">
                <a:solidFill>
                  <a:srgbClr val="000000"/>
                </a:solidFill>
              </a:rPr>
              <a:t>covering metrics in production and identified as gaps and implement </a:t>
            </a:r>
            <a:r>
              <a:rPr lang="en-US" sz="1000" b="1" kern="0" dirty="0" smtClean="0">
                <a:solidFill>
                  <a:srgbClr val="000000"/>
                </a:solidFill>
              </a:rPr>
              <a:t>SAN SIRO</a:t>
            </a:r>
            <a:r>
              <a:rPr lang="en-US" sz="1000" kern="0" dirty="0" smtClean="0">
                <a:solidFill>
                  <a:srgbClr val="000000"/>
                </a:solidFill>
              </a:rPr>
              <a:t> for reporting to the Corporation</a:t>
            </a:r>
          </a:p>
          <a:p>
            <a:pPr marL="177800" lvl="2" indent="-177800">
              <a:buClr>
                <a:srgbClr val="808080"/>
              </a:buClr>
              <a:buFont typeface="Webdings" panose="05030102010509060703" pitchFamily="18" charset="2"/>
              <a:buChar char="4"/>
              <a:defRPr/>
            </a:pPr>
            <a:r>
              <a:rPr lang="en-US" sz="1000" kern="0" dirty="0">
                <a:solidFill>
                  <a:srgbClr val="000000"/>
                </a:solidFill>
              </a:rPr>
              <a:t>Decision on the </a:t>
            </a:r>
            <a:r>
              <a:rPr lang="en-US" sz="1000" b="1" kern="0" dirty="0">
                <a:solidFill>
                  <a:srgbClr val="000000"/>
                </a:solidFill>
              </a:rPr>
              <a:t>GS to be used for </a:t>
            </a:r>
            <a:r>
              <a:rPr lang="en-US" sz="1000" b="1" kern="0" dirty="0" smtClean="0">
                <a:solidFill>
                  <a:srgbClr val="000000"/>
                </a:solidFill>
              </a:rPr>
              <a:t>local exploitation of Operational </a:t>
            </a:r>
            <a:r>
              <a:rPr lang="en-US" sz="1000" b="1" kern="0" dirty="0">
                <a:solidFill>
                  <a:srgbClr val="000000"/>
                </a:solidFill>
              </a:rPr>
              <a:t>Risk </a:t>
            </a:r>
            <a:r>
              <a:rPr lang="en-US" sz="1000" kern="0" dirty="0">
                <a:solidFill>
                  <a:srgbClr val="000000"/>
                </a:solidFill>
              </a:rPr>
              <a:t>(certification of Archer by </a:t>
            </a:r>
            <a:r>
              <a:rPr lang="en-US" sz="1000" kern="0" dirty="0" smtClean="0">
                <a:solidFill>
                  <a:srgbClr val="000000"/>
                </a:solidFill>
              </a:rPr>
              <a:t>SHUSA Architecture)</a:t>
            </a:r>
            <a:endParaRPr lang="en-US" sz="1000" kern="0" dirty="0">
              <a:solidFill>
                <a:srgbClr val="000000"/>
              </a:solidFill>
            </a:endParaRPr>
          </a:p>
        </p:txBody>
      </p:sp>
      <p:sp>
        <p:nvSpPr>
          <p:cNvPr id="64" name="Rectangle 63"/>
          <p:cNvSpPr>
            <a:spLocks noChangeArrowheads="1"/>
          </p:cNvSpPr>
          <p:nvPr/>
        </p:nvSpPr>
        <p:spPr bwMode="auto">
          <a:xfrm>
            <a:off x="1641927" y="3116756"/>
            <a:ext cx="7250400" cy="528268"/>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Decision on the GS to be used for ALM purposes</a:t>
            </a:r>
          </a:p>
          <a:p>
            <a:pPr marL="177800" lvl="2" indent="-177800">
              <a:buClr>
                <a:srgbClr val="808080"/>
              </a:buClr>
              <a:buFont typeface="Webdings" panose="05030102010509060703" pitchFamily="18" charset="2"/>
              <a:buChar char="4"/>
              <a:defRPr/>
            </a:pPr>
            <a:r>
              <a:rPr lang="en-US" sz="1000" kern="0" dirty="0" smtClean="0">
                <a:solidFill>
                  <a:srgbClr val="000000"/>
                </a:solidFill>
              </a:rPr>
              <a:t>Implementation of  </a:t>
            </a:r>
            <a:r>
              <a:rPr lang="en-US" sz="1000" b="1" kern="0" dirty="0" smtClean="0">
                <a:solidFill>
                  <a:srgbClr val="000000"/>
                </a:solidFill>
              </a:rPr>
              <a:t>Corporate DWH ALM (USA) or Argus to cover the local requirements </a:t>
            </a:r>
            <a:r>
              <a:rPr lang="en-US" sz="1000" kern="0" dirty="0" smtClean="0">
                <a:solidFill>
                  <a:srgbClr val="000000"/>
                </a:solidFill>
              </a:rPr>
              <a:t>(and IHC)</a:t>
            </a:r>
          </a:p>
          <a:p>
            <a:pPr marL="177800" lvl="2" indent="-177800">
              <a:buClr>
                <a:srgbClr val="808080"/>
              </a:buClr>
              <a:buFont typeface="Webdings" panose="05030102010509060703" pitchFamily="18" charset="2"/>
              <a:buChar char="4"/>
              <a:defRPr/>
            </a:pPr>
            <a:r>
              <a:rPr lang="en-US" sz="1000" kern="0" dirty="0" smtClean="0">
                <a:solidFill>
                  <a:srgbClr val="000000"/>
                </a:solidFill>
              </a:rPr>
              <a:t>Definition of scope for QRM at local level, if applicable</a:t>
            </a:r>
          </a:p>
        </p:txBody>
      </p:sp>
      <p:sp>
        <p:nvSpPr>
          <p:cNvPr id="65" name="Rectangle 64"/>
          <p:cNvSpPr>
            <a:spLocks noChangeArrowheads="1"/>
          </p:cNvSpPr>
          <p:nvPr/>
        </p:nvSpPr>
        <p:spPr bwMode="auto">
          <a:xfrm>
            <a:off x="1641927" y="3717032"/>
            <a:ext cx="7250400" cy="503422"/>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kern="0" dirty="0">
                <a:solidFill>
                  <a:srgbClr val="000000"/>
                </a:solidFill>
              </a:rPr>
              <a:t>Integrate externally serviced portfolios into the </a:t>
            </a:r>
            <a:r>
              <a:rPr lang="en-US" sz="1000" b="1" kern="0" dirty="0" smtClean="0">
                <a:solidFill>
                  <a:srgbClr val="000000"/>
                </a:solidFill>
              </a:rPr>
              <a:t>current GL structure</a:t>
            </a:r>
            <a:r>
              <a:rPr lang="en-US" sz="1000" b="1" kern="0" dirty="0">
                <a:solidFill>
                  <a:srgbClr val="000000"/>
                </a:solidFill>
              </a:rPr>
              <a:t> </a:t>
            </a:r>
            <a:r>
              <a:rPr lang="en-US" sz="1000" b="1" kern="0" dirty="0" smtClean="0">
                <a:solidFill>
                  <a:srgbClr val="000000"/>
                </a:solidFill>
              </a:rPr>
              <a:t>and </a:t>
            </a:r>
            <a:r>
              <a:rPr lang="en-US" sz="1000" kern="0" dirty="0">
                <a:solidFill>
                  <a:srgbClr val="000000"/>
                </a:solidFill>
              </a:rPr>
              <a:t>i</a:t>
            </a:r>
            <a:r>
              <a:rPr lang="en-US" sz="1000" kern="0" dirty="0" smtClean="0">
                <a:solidFill>
                  <a:srgbClr val="000000"/>
                </a:solidFill>
              </a:rPr>
              <a:t>ntegrate </a:t>
            </a:r>
            <a:r>
              <a:rPr lang="en-US" sz="1000" kern="0" dirty="0">
                <a:solidFill>
                  <a:srgbClr val="000000"/>
                </a:solidFill>
              </a:rPr>
              <a:t>the </a:t>
            </a:r>
            <a:r>
              <a:rPr lang="en-US" sz="1000" b="1" kern="0" dirty="0">
                <a:solidFill>
                  <a:srgbClr val="000000"/>
                </a:solidFill>
              </a:rPr>
              <a:t>local exploitation of data </a:t>
            </a:r>
            <a:r>
              <a:rPr lang="en-US" sz="1000" kern="0" dirty="0" smtClean="0">
                <a:solidFill>
                  <a:srgbClr val="000000"/>
                </a:solidFill>
              </a:rPr>
              <a:t>covering accounting and finance requirements for both internal and externally serviced portfolios</a:t>
            </a:r>
          </a:p>
          <a:p>
            <a:pPr marL="177800" lvl="2" indent="-177800">
              <a:buClr>
                <a:srgbClr val="808080"/>
              </a:buClr>
              <a:buFont typeface="Webdings" panose="05030102010509060703" pitchFamily="18" charset="2"/>
              <a:buChar char="4"/>
              <a:defRPr/>
            </a:pPr>
            <a:r>
              <a:rPr lang="en-US" sz="1000" b="1" kern="0" dirty="0">
                <a:solidFill>
                  <a:srgbClr val="000000"/>
                </a:solidFill>
              </a:rPr>
              <a:t>Certification of EDW </a:t>
            </a:r>
            <a:r>
              <a:rPr lang="en-US" sz="1000" kern="0" dirty="0">
                <a:solidFill>
                  <a:srgbClr val="000000"/>
                </a:solidFill>
              </a:rPr>
              <a:t>by SHUSA </a:t>
            </a:r>
            <a:r>
              <a:rPr lang="en-US" sz="1000" kern="0" dirty="0" smtClean="0">
                <a:solidFill>
                  <a:srgbClr val="000000"/>
                </a:solidFill>
              </a:rPr>
              <a:t>Architecture</a:t>
            </a:r>
          </a:p>
          <a:p>
            <a:pPr marL="177800" lvl="2" indent="-177800">
              <a:buClr>
                <a:srgbClr val="808080"/>
              </a:buClr>
              <a:buFont typeface="Webdings" panose="05030102010509060703" pitchFamily="18" charset="2"/>
              <a:buChar char="4"/>
              <a:defRPr/>
            </a:pPr>
            <a:r>
              <a:rPr lang="en-US" sz="1000" dirty="0">
                <a:ea typeface="ＭＳ Ｐゴシック"/>
                <a:cs typeface="ＭＳ Ｐゴシック"/>
              </a:rPr>
              <a:t>Define and implement a PDP for the </a:t>
            </a:r>
            <a:r>
              <a:rPr lang="en-US" sz="1000" b="1" dirty="0">
                <a:ea typeface="ＭＳ Ｐゴシック"/>
                <a:cs typeface="ＭＳ Ｐゴシック"/>
              </a:rPr>
              <a:t>Corporate Business Book </a:t>
            </a:r>
            <a:r>
              <a:rPr lang="en-US" sz="1000" b="1" dirty="0" smtClean="0">
                <a:ea typeface="ＭＳ Ｐゴシック"/>
                <a:cs typeface="ＭＳ Ｐゴシック"/>
              </a:rPr>
              <a:t>production</a:t>
            </a:r>
            <a:endParaRPr lang="en-US" sz="1000" b="1" dirty="0">
              <a:ea typeface="ＭＳ Ｐゴシック"/>
              <a:cs typeface="ＭＳ Ｐゴシック"/>
            </a:endParaRPr>
          </a:p>
        </p:txBody>
      </p:sp>
      <p:sp>
        <p:nvSpPr>
          <p:cNvPr id="66" name="Rectangle 65"/>
          <p:cNvSpPr>
            <a:spLocks noChangeArrowheads="1"/>
          </p:cNvSpPr>
          <p:nvPr/>
        </p:nvSpPr>
        <p:spPr bwMode="auto">
          <a:xfrm>
            <a:off x="1641926" y="4460908"/>
            <a:ext cx="7250400" cy="552268"/>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dirty="0" smtClean="0">
                <a:ea typeface="ＭＳ Ｐゴシック"/>
                <a:cs typeface="ＭＳ Ｐゴシック"/>
              </a:rPr>
              <a:t>Implementation </a:t>
            </a:r>
            <a:r>
              <a:rPr lang="en-US" sz="1000" b="1" dirty="0">
                <a:ea typeface="ＭＳ Ｐゴシック"/>
                <a:cs typeface="ＭＳ Ｐゴシック"/>
              </a:rPr>
              <a:t>of </a:t>
            </a:r>
            <a:r>
              <a:rPr lang="en-US" sz="1000" b="1" dirty="0" smtClean="0">
                <a:ea typeface="ＭＳ Ｐゴシック"/>
                <a:cs typeface="ＭＳ Ｐゴシック"/>
              </a:rPr>
              <a:t>SI</a:t>
            </a:r>
            <a:r>
              <a:rPr lang="en-US" sz="1000" dirty="0" smtClean="0">
                <a:ea typeface="ＭＳ Ｐゴシック"/>
                <a:cs typeface="ＭＳ Ｐゴシック"/>
              </a:rPr>
              <a:t> </a:t>
            </a:r>
            <a:r>
              <a:rPr lang="en-US" sz="1000" b="1" dirty="0">
                <a:ea typeface="ＭＳ Ｐゴシック"/>
                <a:cs typeface="ＭＳ Ｐゴシック"/>
              </a:rPr>
              <a:t>PBC </a:t>
            </a:r>
            <a:r>
              <a:rPr lang="en-US" sz="1000" b="1" dirty="0" smtClean="0">
                <a:ea typeface="ＭＳ Ｐゴシック"/>
                <a:cs typeface="ＭＳ Ｐゴシック"/>
              </a:rPr>
              <a:t>and SI NP </a:t>
            </a:r>
            <a:r>
              <a:rPr lang="en-US" sz="1000" dirty="0" smtClean="0">
                <a:ea typeface="ＭＳ Ｐゴシック"/>
                <a:cs typeface="ＭＳ Ｐゴシック"/>
              </a:rPr>
              <a:t>for </a:t>
            </a:r>
            <a:r>
              <a:rPr lang="en-US" sz="1000" dirty="0">
                <a:ea typeface="ＭＳ Ｐゴシック"/>
                <a:cs typeface="ＭＳ Ｐゴシック"/>
              </a:rPr>
              <a:t>local exploitation and / or reporting to the </a:t>
            </a:r>
            <a:r>
              <a:rPr lang="en-US" sz="1000" dirty="0" smtClean="0">
                <a:ea typeface="ＭＳ Ｐゴシック"/>
                <a:cs typeface="ＭＳ Ｐゴシック"/>
              </a:rPr>
              <a:t>Corporation</a:t>
            </a:r>
          </a:p>
          <a:p>
            <a:pPr marL="177800" lvl="2" indent="-177800">
              <a:buClr>
                <a:srgbClr val="808080"/>
              </a:buClr>
              <a:buFont typeface="Webdings" panose="05030102010509060703" pitchFamily="18" charset="2"/>
              <a:buChar char="4"/>
              <a:defRPr/>
            </a:pPr>
            <a:r>
              <a:rPr lang="en-US" sz="1000" kern="0" dirty="0">
                <a:solidFill>
                  <a:srgbClr val="000000"/>
                </a:solidFill>
              </a:rPr>
              <a:t>Define </a:t>
            </a:r>
            <a:r>
              <a:rPr lang="en-US" sz="1000" b="1" dirty="0">
                <a:ea typeface="ＭＳ Ｐゴシック"/>
                <a:cs typeface="ＭＳ Ｐゴシック"/>
              </a:rPr>
              <a:t>compliance platform </a:t>
            </a:r>
            <a:r>
              <a:rPr lang="en-US" sz="1000" dirty="0">
                <a:ea typeface="ＭＳ Ｐゴシック"/>
                <a:cs typeface="ＭＳ Ｐゴシック"/>
              </a:rPr>
              <a:t>that could be used as local GS and help to automatize the reporting </a:t>
            </a:r>
            <a:r>
              <a:rPr lang="en-US" sz="1000" dirty="0" smtClean="0">
                <a:ea typeface="ＭＳ Ｐゴシック"/>
                <a:cs typeface="ＭＳ Ｐゴシック"/>
              </a:rPr>
              <a:t>production</a:t>
            </a:r>
            <a:endParaRPr lang="en-US" sz="1000" dirty="0">
              <a:ea typeface="ＭＳ Ｐゴシック"/>
              <a:cs typeface="ＭＳ Ｐゴシック"/>
            </a:endParaRPr>
          </a:p>
          <a:p>
            <a:pPr marL="177800" lvl="2" indent="-177800">
              <a:buClr>
                <a:srgbClr val="808080"/>
              </a:buClr>
              <a:buFont typeface="Webdings" panose="05030102010509060703" pitchFamily="18" charset="2"/>
              <a:buChar char="4"/>
              <a:defRPr/>
            </a:pPr>
            <a:endParaRPr lang="en-US" sz="1000" dirty="0" smtClean="0">
              <a:ea typeface="ＭＳ Ｐゴシック"/>
              <a:cs typeface="ＭＳ Ｐゴシック"/>
            </a:endParaRPr>
          </a:p>
        </p:txBody>
      </p:sp>
      <p:sp>
        <p:nvSpPr>
          <p:cNvPr id="67" name="TextBox 66"/>
          <p:cNvSpPr txBox="1"/>
          <p:nvPr/>
        </p:nvSpPr>
        <p:spPr>
          <a:xfrm>
            <a:off x="8028384" y="5985574"/>
            <a:ext cx="1115616" cy="215444"/>
          </a:xfrm>
          <a:prstGeom prst="rect">
            <a:avLst/>
          </a:prstGeom>
          <a:noFill/>
        </p:spPr>
        <p:txBody>
          <a:bodyPr wrap="square" rtlCol="0">
            <a:spAutoFit/>
          </a:bodyPr>
          <a:lstStyle/>
          <a:p>
            <a:r>
              <a:rPr lang="en-US" sz="800" dirty="0" smtClean="0"/>
              <a:t>       On-going plans</a:t>
            </a:r>
            <a:endParaRPr lang="en-US" sz="800" dirty="0"/>
          </a:p>
        </p:txBody>
      </p:sp>
      <p:sp>
        <p:nvSpPr>
          <p:cNvPr id="68" name="Oval 67"/>
          <p:cNvSpPr/>
          <p:nvPr/>
        </p:nvSpPr>
        <p:spPr bwMode="auto">
          <a:xfrm>
            <a:off x="8113670" y="5984324"/>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71" name="Oval 70"/>
          <p:cNvSpPr/>
          <p:nvPr/>
        </p:nvSpPr>
        <p:spPr bwMode="auto">
          <a:xfrm>
            <a:off x="6660232" y="1196082"/>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74" name="Oval 73"/>
          <p:cNvSpPr/>
          <p:nvPr/>
        </p:nvSpPr>
        <p:spPr bwMode="auto">
          <a:xfrm>
            <a:off x="7308304" y="4004394"/>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76" name="Oval 75"/>
          <p:cNvSpPr/>
          <p:nvPr/>
        </p:nvSpPr>
        <p:spPr bwMode="auto">
          <a:xfrm>
            <a:off x="6660232" y="1988122"/>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
        <p:nvSpPr>
          <p:cNvPr id="35" name="Oval 34"/>
          <p:cNvSpPr/>
          <p:nvPr/>
        </p:nvSpPr>
        <p:spPr bwMode="auto">
          <a:xfrm>
            <a:off x="4716016" y="3212306"/>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p>
        </p:txBody>
      </p:sp>
    </p:spTree>
    <p:extLst>
      <p:ext uri="{BB962C8B-B14F-4D97-AF65-F5344CB8AC3E}">
        <p14:creationId xmlns:p14="http://schemas.microsoft.com/office/powerpoint/2010/main" val="82258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AutoShape 6"/>
          <p:cNvSpPr>
            <a:spLocks noChangeArrowheads="1"/>
          </p:cNvSpPr>
          <p:nvPr/>
        </p:nvSpPr>
        <p:spPr bwMode="auto">
          <a:xfrm>
            <a:off x="7172234" y="82448"/>
            <a:ext cx="1064105" cy="9702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Detailed Plan</a:t>
            </a:r>
            <a:endParaRPr lang="en-US" altLang="es-ES" sz="1000" b="1" dirty="0">
              <a:solidFill>
                <a:srgbClr val="000000"/>
              </a:solidFill>
            </a:endParaRPr>
          </a:p>
        </p:txBody>
      </p:sp>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2.3. SCUSA</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Timeline Overview and Plan</a:t>
            </a:r>
            <a:endParaRPr lang="en-US" sz="2000" b="1" dirty="0">
              <a:solidFill>
                <a:srgbClr val="929497"/>
              </a:solidFill>
            </a:endParaRPr>
          </a:p>
        </p:txBody>
      </p:sp>
      <p:sp>
        <p:nvSpPr>
          <p:cNvPr id="39" name="Text Box 29"/>
          <p:cNvSpPr txBox="1">
            <a:spLocks noChangeArrowheads="1"/>
          </p:cNvSpPr>
          <p:nvPr>
            <p:custDataLst>
              <p:tags r:id="rId2"/>
            </p:custDataLst>
          </p:nvPr>
        </p:nvSpPr>
        <p:spPr bwMode="auto">
          <a:xfrm>
            <a:off x="274209" y="1881558"/>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RRF</a:t>
            </a:r>
            <a:endParaRPr lang="en-US" dirty="0">
              <a:solidFill>
                <a:srgbClr val="FFFFFF"/>
              </a:solidFill>
            </a:endParaRPr>
          </a:p>
        </p:txBody>
      </p:sp>
      <p:sp>
        <p:nvSpPr>
          <p:cNvPr id="42" name="Text Box 29"/>
          <p:cNvSpPr txBox="1">
            <a:spLocks noChangeArrowheads="1"/>
          </p:cNvSpPr>
          <p:nvPr>
            <p:custDataLst>
              <p:tags r:id="rId3"/>
            </p:custDataLst>
          </p:nvPr>
        </p:nvSpPr>
        <p:spPr bwMode="auto">
          <a:xfrm>
            <a:off x="274209" y="2290343"/>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Individual WS</a:t>
            </a:r>
            <a:endParaRPr lang="en-US" dirty="0">
              <a:solidFill>
                <a:srgbClr val="FFFFFF"/>
              </a:solidFill>
            </a:endParaRPr>
          </a:p>
        </p:txBody>
      </p:sp>
      <p:sp>
        <p:nvSpPr>
          <p:cNvPr id="45" name="Text Box 29"/>
          <p:cNvSpPr txBox="1">
            <a:spLocks noChangeArrowheads="1"/>
          </p:cNvSpPr>
          <p:nvPr>
            <p:custDataLst>
              <p:tags r:id="rId4"/>
            </p:custDataLst>
          </p:nvPr>
        </p:nvSpPr>
        <p:spPr bwMode="auto">
          <a:xfrm>
            <a:off x="274209" y="4926487"/>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Dictionary</a:t>
            </a:r>
            <a:endParaRPr lang="en-US" dirty="0">
              <a:solidFill>
                <a:srgbClr val="FFFFFF"/>
              </a:solidFill>
            </a:endParaRPr>
          </a:p>
        </p:txBody>
      </p:sp>
      <p:sp>
        <p:nvSpPr>
          <p:cNvPr id="48" name="Text Box 29"/>
          <p:cNvSpPr txBox="1">
            <a:spLocks noChangeArrowheads="1"/>
          </p:cNvSpPr>
          <p:nvPr>
            <p:custDataLst>
              <p:tags r:id="rId5"/>
            </p:custDataLst>
          </p:nvPr>
        </p:nvSpPr>
        <p:spPr bwMode="auto">
          <a:xfrm>
            <a:off x="268612" y="5354506"/>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Quality</a:t>
            </a:r>
            <a:endParaRPr lang="en-US" dirty="0">
              <a:solidFill>
                <a:srgbClr val="FFFFFF"/>
              </a:solidFill>
            </a:endParaRPr>
          </a:p>
        </p:txBody>
      </p:sp>
      <p:sp>
        <p:nvSpPr>
          <p:cNvPr id="51" name="Rectangle 50">
            <a:hlinkClick r:id="" action="ppaction://noaction"/>
          </p:cNvPr>
          <p:cNvSpPr/>
          <p:nvPr>
            <p:custDataLst>
              <p:tags r:id="rId6"/>
            </p:custDataLst>
          </p:nvPr>
        </p:nvSpPr>
        <p:spPr>
          <a:xfrm>
            <a:off x="1675092" y="2408723"/>
            <a:ext cx="5669280" cy="360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52" name="Rectangle 51">
            <a:hlinkClick r:id="" action="ppaction://noaction"/>
          </p:cNvPr>
          <p:cNvSpPr/>
          <p:nvPr>
            <p:custDataLst>
              <p:tags r:id="rId7"/>
            </p:custDataLst>
          </p:nvPr>
        </p:nvSpPr>
        <p:spPr>
          <a:xfrm>
            <a:off x="1697172" y="5027646"/>
            <a:ext cx="6660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77" name="Diamond 76"/>
          <p:cNvSpPr/>
          <p:nvPr>
            <p:custDataLst>
              <p:tags r:id="rId8"/>
            </p:custDataLst>
          </p:nvPr>
        </p:nvSpPr>
        <p:spPr bwMode="auto">
          <a:xfrm>
            <a:off x="3994209" y="4952492"/>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78" name="Text Placeholder 8"/>
          <p:cNvSpPr txBox="1">
            <a:spLocks/>
          </p:cNvSpPr>
          <p:nvPr>
            <p:custDataLst>
              <p:tags r:id="rId9"/>
            </p:custDataLst>
          </p:nvPr>
        </p:nvSpPr>
        <p:spPr bwMode="auto">
          <a:xfrm>
            <a:off x="1722009" y="4650664"/>
            <a:ext cx="649658" cy="306467"/>
          </a:xfrm>
          <a:prstGeom prst="wedgeRoundRectCallout">
            <a:avLst>
              <a:gd name="adj1" fmla="val 60280"/>
              <a:gd name="adj2" fmla="val 4745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Run Local Framework Implementation</a:t>
            </a:r>
            <a:endParaRPr lang="en-US" sz="600" dirty="0"/>
          </a:p>
        </p:txBody>
      </p:sp>
      <p:sp>
        <p:nvSpPr>
          <p:cNvPr id="79" name="Diamond 183"/>
          <p:cNvSpPr/>
          <p:nvPr>
            <p:custDataLst>
              <p:tags r:id="rId10"/>
            </p:custDataLst>
          </p:nvPr>
        </p:nvSpPr>
        <p:spPr bwMode="auto">
          <a:xfrm>
            <a:off x="2390297" y="4968479"/>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83" name="Rectangle 82">
            <a:hlinkClick r:id="" action="ppaction://noaction"/>
          </p:cNvPr>
          <p:cNvSpPr/>
          <p:nvPr>
            <p:custDataLst>
              <p:tags r:id="rId11"/>
            </p:custDataLst>
          </p:nvPr>
        </p:nvSpPr>
        <p:spPr>
          <a:xfrm>
            <a:off x="1675092" y="2752985"/>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4" name="Rectangle 83">
            <a:hlinkClick r:id="" action="ppaction://noaction"/>
          </p:cNvPr>
          <p:cNvSpPr/>
          <p:nvPr>
            <p:custDataLst>
              <p:tags r:id="rId12"/>
            </p:custDataLst>
          </p:nvPr>
        </p:nvSpPr>
        <p:spPr>
          <a:xfrm>
            <a:off x="1675091" y="4184665"/>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5" name="Rectangle 84">
            <a:hlinkClick r:id="" action="ppaction://noaction"/>
          </p:cNvPr>
          <p:cNvSpPr/>
          <p:nvPr>
            <p:custDataLst>
              <p:tags r:id="rId13"/>
            </p:custDataLst>
          </p:nvPr>
        </p:nvSpPr>
        <p:spPr>
          <a:xfrm>
            <a:off x="1675093" y="3469113"/>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86" name="Text Box 29"/>
          <p:cNvSpPr txBox="1">
            <a:spLocks noChangeArrowheads="1"/>
          </p:cNvSpPr>
          <p:nvPr>
            <p:custDataLst>
              <p:tags r:id="rId14"/>
            </p:custDataLst>
          </p:nvPr>
        </p:nvSpPr>
        <p:spPr bwMode="auto">
          <a:xfrm>
            <a:off x="396827" y="264083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Credit Risk</a:t>
            </a:r>
            <a:endParaRPr lang="en-US" sz="1000" dirty="0">
              <a:solidFill>
                <a:srgbClr val="929497">
                  <a:lumMod val="50000"/>
                </a:srgbClr>
              </a:solidFill>
            </a:endParaRPr>
          </a:p>
        </p:txBody>
      </p:sp>
      <p:sp>
        <p:nvSpPr>
          <p:cNvPr id="87" name="Text Box 29"/>
          <p:cNvSpPr txBox="1">
            <a:spLocks noChangeArrowheads="1"/>
          </p:cNvSpPr>
          <p:nvPr>
            <p:custDataLst>
              <p:tags r:id="rId15"/>
            </p:custDataLst>
          </p:nvPr>
        </p:nvSpPr>
        <p:spPr bwMode="auto">
          <a:xfrm>
            <a:off x="396827" y="2998710"/>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Market Risk</a:t>
            </a:r>
            <a:endParaRPr lang="en-US" sz="1000" dirty="0">
              <a:solidFill>
                <a:srgbClr val="929497">
                  <a:lumMod val="50000"/>
                </a:srgbClr>
              </a:solidFill>
            </a:endParaRPr>
          </a:p>
        </p:txBody>
      </p:sp>
      <p:sp>
        <p:nvSpPr>
          <p:cNvPr id="88" name="Text Box 29"/>
          <p:cNvSpPr txBox="1">
            <a:spLocks noChangeArrowheads="1"/>
          </p:cNvSpPr>
          <p:nvPr>
            <p:custDataLst>
              <p:tags r:id="rId16"/>
            </p:custDataLst>
          </p:nvPr>
        </p:nvSpPr>
        <p:spPr bwMode="auto">
          <a:xfrm>
            <a:off x="396827" y="3356582"/>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Operational Risk</a:t>
            </a:r>
            <a:endParaRPr lang="en-US" sz="1000" dirty="0">
              <a:solidFill>
                <a:srgbClr val="929497">
                  <a:lumMod val="50000"/>
                </a:srgbClr>
              </a:solidFill>
            </a:endParaRPr>
          </a:p>
        </p:txBody>
      </p:sp>
      <p:sp>
        <p:nvSpPr>
          <p:cNvPr id="89" name="Text Box 29"/>
          <p:cNvSpPr txBox="1">
            <a:spLocks noChangeArrowheads="1"/>
          </p:cNvSpPr>
          <p:nvPr>
            <p:custDataLst>
              <p:tags r:id="rId17"/>
            </p:custDataLst>
          </p:nvPr>
        </p:nvSpPr>
        <p:spPr bwMode="auto">
          <a:xfrm>
            <a:off x="396827" y="371445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ALM</a:t>
            </a:r>
            <a:endParaRPr lang="en-US" sz="1000" dirty="0">
              <a:solidFill>
                <a:srgbClr val="929497">
                  <a:lumMod val="50000"/>
                </a:srgbClr>
              </a:solidFill>
            </a:endParaRPr>
          </a:p>
        </p:txBody>
      </p:sp>
      <p:sp>
        <p:nvSpPr>
          <p:cNvPr id="90" name="Text Box 29"/>
          <p:cNvSpPr txBox="1">
            <a:spLocks noChangeArrowheads="1"/>
          </p:cNvSpPr>
          <p:nvPr>
            <p:custDataLst>
              <p:tags r:id="rId18"/>
            </p:custDataLst>
          </p:nvPr>
        </p:nvSpPr>
        <p:spPr bwMode="auto">
          <a:xfrm>
            <a:off x="396827" y="4478499"/>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AML / Conduct</a:t>
            </a:r>
            <a:endParaRPr lang="en-US" sz="1000" dirty="0">
              <a:solidFill>
                <a:srgbClr val="929497">
                  <a:lumMod val="50000"/>
                </a:srgbClr>
              </a:solidFill>
            </a:endParaRPr>
          </a:p>
        </p:txBody>
      </p:sp>
      <p:sp>
        <p:nvSpPr>
          <p:cNvPr id="91" name="Text Box 29"/>
          <p:cNvSpPr txBox="1">
            <a:spLocks noChangeArrowheads="1"/>
          </p:cNvSpPr>
          <p:nvPr>
            <p:custDataLst>
              <p:tags r:id="rId19"/>
            </p:custDataLst>
          </p:nvPr>
        </p:nvSpPr>
        <p:spPr bwMode="auto">
          <a:xfrm>
            <a:off x="396827" y="409051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Finance</a:t>
            </a:r>
            <a:endParaRPr lang="en-US" sz="1000" dirty="0">
              <a:solidFill>
                <a:srgbClr val="929497">
                  <a:lumMod val="50000"/>
                </a:srgbClr>
              </a:solidFill>
            </a:endParaRPr>
          </a:p>
        </p:txBody>
      </p:sp>
      <p:sp>
        <p:nvSpPr>
          <p:cNvPr id="92" name="Rectangle 91">
            <a:hlinkClick r:id="" action="ppaction://noaction"/>
          </p:cNvPr>
          <p:cNvSpPr/>
          <p:nvPr>
            <p:custDataLst>
              <p:tags r:id="rId20"/>
            </p:custDataLst>
          </p:nvPr>
        </p:nvSpPr>
        <p:spPr>
          <a:xfrm flipV="1">
            <a:off x="1675093" y="3110759"/>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3" name="Rectangle 92">
            <a:hlinkClick r:id="" action="ppaction://noaction"/>
          </p:cNvPr>
          <p:cNvSpPr/>
          <p:nvPr>
            <p:custDataLst>
              <p:tags r:id="rId21"/>
            </p:custDataLst>
          </p:nvPr>
        </p:nvSpPr>
        <p:spPr>
          <a:xfrm flipV="1">
            <a:off x="1675093" y="3826887"/>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4" name="Rectangle 93">
            <a:hlinkClick r:id="" action="ppaction://noaction"/>
          </p:cNvPr>
          <p:cNvSpPr/>
          <p:nvPr>
            <p:custDataLst>
              <p:tags r:id="rId22"/>
            </p:custDataLst>
          </p:nvPr>
        </p:nvSpPr>
        <p:spPr>
          <a:xfrm>
            <a:off x="1675093" y="4542441"/>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5" name="Text Placeholder 8"/>
          <p:cNvSpPr txBox="1">
            <a:spLocks/>
          </p:cNvSpPr>
          <p:nvPr>
            <p:custDataLst>
              <p:tags r:id="rId23"/>
            </p:custDataLst>
          </p:nvPr>
        </p:nvSpPr>
        <p:spPr bwMode="auto">
          <a:xfrm>
            <a:off x="2179209" y="2512588"/>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EDW Certification Process as GS</a:t>
            </a:r>
          </a:p>
        </p:txBody>
      </p:sp>
      <p:sp>
        <p:nvSpPr>
          <p:cNvPr id="96" name="Text Placeholder 8"/>
          <p:cNvSpPr txBox="1">
            <a:spLocks/>
          </p:cNvSpPr>
          <p:nvPr>
            <p:custDataLst>
              <p:tags r:id="rId24"/>
            </p:custDataLst>
          </p:nvPr>
        </p:nvSpPr>
        <p:spPr bwMode="auto">
          <a:xfrm>
            <a:off x="4525732" y="2550582"/>
            <a:ext cx="593757" cy="102156"/>
          </a:xfrm>
          <a:prstGeom prst="wedgeRoundRectCallout">
            <a:avLst>
              <a:gd name="adj1" fmla="val 57459"/>
              <a:gd name="adj2" fmla="val 1174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Adequation</a:t>
            </a:r>
          </a:p>
        </p:txBody>
      </p:sp>
      <p:sp>
        <p:nvSpPr>
          <p:cNvPr id="97" name="Text Placeholder 8"/>
          <p:cNvSpPr txBox="1">
            <a:spLocks/>
          </p:cNvSpPr>
          <p:nvPr>
            <p:custDataLst>
              <p:tags r:id="rId25"/>
            </p:custDataLst>
          </p:nvPr>
        </p:nvSpPr>
        <p:spPr bwMode="auto">
          <a:xfrm>
            <a:off x="6415079" y="2503960"/>
            <a:ext cx="791064" cy="204311"/>
          </a:xfrm>
          <a:prstGeom prst="wedgeRoundRectCallout">
            <a:avLst>
              <a:gd name="adj1" fmla="val -49453"/>
              <a:gd name="adj2" fmla="val 7456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2</a:t>
            </a:r>
            <a:r>
              <a:rPr lang="en-US" altLang="es-ES" dirty="0" smtClean="0">
                <a:sym typeface="Wingdings" pitchFamily="2" charset="2"/>
              </a:rPr>
              <a:t> </a:t>
            </a:r>
            <a:r>
              <a:rPr lang="en-US" altLang="es-ES" dirty="0">
                <a:sym typeface="Wingdings" pitchFamily="2" charset="2"/>
              </a:rPr>
              <a:t>(feed to </a:t>
            </a:r>
            <a:r>
              <a:rPr lang="en-US" altLang="es-ES" dirty="0" err="1">
                <a:sym typeface="Wingdings" pitchFamily="2" charset="2"/>
              </a:rPr>
              <a:t>Cargarisk</a:t>
            </a:r>
            <a:r>
              <a:rPr lang="en-US" altLang="es-ES" dirty="0">
                <a:sym typeface="Wingdings" pitchFamily="2" charset="2"/>
              </a:rPr>
              <a:t>)</a:t>
            </a:r>
          </a:p>
        </p:txBody>
      </p:sp>
      <p:sp>
        <p:nvSpPr>
          <p:cNvPr id="98" name="Text Placeholder 8"/>
          <p:cNvSpPr txBox="1">
            <a:spLocks/>
          </p:cNvSpPr>
          <p:nvPr>
            <p:custDataLst>
              <p:tags r:id="rId26"/>
            </p:custDataLst>
          </p:nvPr>
        </p:nvSpPr>
        <p:spPr bwMode="auto">
          <a:xfrm>
            <a:off x="5471687" y="2862384"/>
            <a:ext cx="799335" cy="204311"/>
          </a:xfrm>
          <a:prstGeom prst="wedgeRoundRectCallout">
            <a:avLst>
              <a:gd name="adj1" fmla="val 51926"/>
              <a:gd name="adj2" fmla="val 7922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metrics</a:t>
            </a:r>
            <a:r>
              <a:rPr lang="en-US" altLang="es-ES" baseline="30000" dirty="0">
                <a:sym typeface="Wingdings" pitchFamily="2" charset="2"/>
              </a:rPr>
              <a:t>2</a:t>
            </a:r>
            <a:r>
              <a:rPr lang="en-US" altLang="es-ES" dirty="0">
                <a:sym typeface="Wingdings" pitchFamily="2" charset="2"/>
              </a:rPr>
              <a:t> (feed to </a:t>
            </a:r>
            <a:r>
              <a:rPr lang="en-US" altLang="es-ES" dirty="0" err="1">
                <a:sym typeface="Wingdings" pitchFamily="2" charset="2"/>
              </a:rPr>
              <a:t>Cristine</a:t>
            </a:r>
            <a:r>
              <a:rPr lang="en-US" altLang="es-ES" dirty="0">
                <a:sym typeface="Wingdings" pitchFamily="2" charset="2"/>
              </a:rPr>
              <a:t>)</a:t>
            </a:r>
          </a:p>
        </p:txBody>
      </p:sp>
      <p:sp>
        <p:nvSpPr>
          <p:cNvPr id="99" name="Text Placeholder 8"/>
          <p:cNvSpPr txBox="1">
            <a:spLocks/>
          </p:cNvSpPr>
          <p:nvPr>
            <p:custDataLst>
              <p:tags r:id="rId27"/>
            </p:custDataLst>
          </p:nvPr>
        </p:nvSpPr>
        <p:spPr bwMode="auto">
          <a:xfrm>
            <a:off x="4389650" y="2902527"/>
            <a:ext cx="725217" cy="102156"/>
          </a:xfrm>
          <a:prstGeom prst="wedgeRoundRectCallout">
            <a:avLst>
              <a:gd name="adj1" fmla="val 57459"/>
              <a:gd name="adj2" fmla="val 1174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a:sym typeface="Wingdings" pitchFamily="2" charset="2"/>
              </a:rPr>
              <a:t>GS </a:t>
            </a:r>
            <a:r>
              <a:rPr lang="en-US" altLang="es-ES" dirty="0" err="1">
                <a:sym typeface="Wingdings" pitchFamily="2" charset="2"/>
              </a:rPr>
              <a:t>Adequation</a:t>
            </a:r>
            <a:endParaRPr lang="en-US" altLang="es-ES" dirty="0">
              <a:sym typeface="Wingdings" pitchFamily="2" charset="2"/>
            </a:endParaRPr>
          </a:p>
        </p:txBody>
      </p:sp>
      <p:sp>
        <p:nvSpPr>
          <p:cNvPr id="100" name="Text Placeholder 8"/>
          <p:cNvSpPr txBox="1">
            <a:spLocks/>
          </p:cNvSpPr>
          <p:nvPr>
            <p:custDataLst>
              <p:tags r:id="rId28"/>
            </p:custDataLst>
          </p:nvPr>
        </p:nvSpPr>
        <p:spPr bwMode="auto">
          <a:xfrm>
            <a:off x="2121884" y="2927413"/>
            <a:ext cx="725217" cy="102156"/>
          </a:xfrm>
          <a:prstGeom prst="wedgeRoundRectCallout">
            <a:avLst>
              <a:gd name="adj1" fmla="val 66916"/>
              <a:gd name="adj2" fmla="val 7518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Formalization</a:t>
            </a:r>
          </a:p>
        </p:txBody>
      </p:sp>
      <p:sp>
        <p:nvSpPr>
          <p:cNvPr id="101" name="Text Placeholder 8"/>
          <p:cNvSpPr txBox="1">
            <a:spLocks/>
          </p:cNvSpPr>
          <p:nvPr>
            <p:custDataLst>
              <p:tags r:id="rId29"/>
            </p:custDataLst>
          </p:nvPr>
        </p:nvSpPr>
        <p:spPr bwMode="auto">
          <a:xfrm>
            <a:off x="2264547" y="3221121"/>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(San SIRO)</a:t>
            </a:r>
          </a:p>
        </p:txBody>
      </p:sp>
      <p:sp>
        <p:nvSpPr>
          <p:cNvPr id="102" name="Diamond 219"/>
          <p:cNvSpPr/>
          <p:nvPr>
            <p:custDataLst>
              <p:tags r:id="rId30"/>
            </p:custDataLst>
          </p:nvPr>
        </p:nvSpPr>
        <p:spPr bwMode="auto">
          <a:xfrm>
            <a:off x="3156009" y="337310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05" name="Diamond 219"/>
          <p:cNvSpPr/>
          <p:nvPr>
            <p:custDataLst>
              <p:tags r:id="rId31"/>
            </p:custDataLst>
          </p:nvPr>
        </p:nvSpPr>
        <p:spPr bwMode="auto">
          <a:xfrm>
            <a:off x="6298431" y="337310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08" name="Diamond 219"/>
          <p:cNvSpPr/>
          <p:nvPr>
            <p:custDataLst>
              <p:tags r:id="rId32"/>
            </p:custDataLst>
          </p:nvPr>
        </p:nvSpPr>
        <p:spPr bwMode="auto">
          <a:xfrm>
            <a:off x="6305060" y="375946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09" name="Text Placeholder 8"/>
          <p:cNvSpPr txBox="1">
            <a:spLocks/>
          </p:cNvSpPr>
          <p:nvPr>
            <p:custDataLst>
              <p:tags r:id="rId33"/>
            </p:custDataLst>
          </p:nvPr>
        </p:nvSpPr>
        <p:spPr bwMode="auto">
          <a:xfrm>
            <a:off x="5270328" y="3615474"/>
            <a:ext cx="885204" cy="204311"/>
          </a:xfrm>
          <a:prstGeom prst="wedgeRoundRectCallout">
            <a:avLst>
              <a:gd name="adj1" fmla="val 65959"/>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metrics</a:t>
            </a:r>
            <a:r>
              <a:rPr lang="en-US" altLang="es-ES" baseline="30000" dirty="0">
                <a:sym typeface="Wingdings" pitchFamily="2" charset="2"/>
              </a:rPr>
              <a:t>2</a:t>
            </a:r>
            <a:r>
              <a:rPr lang="en-US" altLang="es-ES" dirty="0">
                <a:sym typeface="Wingdings" pitchFamily="2" charset="2"/>
              </a:rPr>
              <a:t> (feed to </a:t>
            </a:r>
            <a:r>
              <a:rPr lang="en-US" altLang="es-ES" dirty="0" err="1">
                <a:sym typeface="Wingdings" pitchFamily="2" charset="2"/>
              </a:rPr>
              <a:t>Cristine</a:t>
            </a:r>
            <a:r>
              <a:rPr lang="en-US" altLang="es-ES" dirty="0">
                <a:sym typeface="Wingdings" pitchFamily="2" charset="2"/>
              </a:rPr>
              <a:t>)</a:t>
            </a:r>
          </a:p>
        </p:txBody>
      </p:sp>
      <p:sp>
        <p:nvSpPr>
          <p:cNvPr id="111" name="Diamond 219"/>
          <p:cNvSpPr/>
          <p:nvPr>
            <p:custDataLst>
              <p:tags r:id="rId34"/>
            </p:custDataLst>
          </p:nvPr>
        </p:nvSpPr>
        <p:spPr bwMode="auto">
          <a:xfrm>
            <a:off x="3079809"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2" name="Diamond 219"/>
          <p:cNvSpPr/>
          <p:nvPr>
            <p:custDataLst>
              <p:tags r:id="rId35"/>
            </p:custDataLst>
          </p:nvPr>
        </p:nvSpPr>
        <p:spPr bwMode="auto">
          <a:xfrm>
            <a:off x="5211605"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3" name="Diamond 219"/>
          <p:cNvSpPr/>
          <p:nvPr>
            <p:custDataLst>
              <p:tags r:id="rId36"/>
            </p:custDataLst>
          </p:nvPr>
        </p:nvSpPr>
        <p:spPr bwMode="auto">
          <a:xfrm>
            <a:off x="6300868"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4" name="Text Placeholder 8"/>
          <p:cNvSpPr txBox="1">
            <a:spLocks/>
          </p:cNvSpPr>
          <p:nvPr>
            <p:custDataLst>
              <p:tags r:id="rId37"/>
            </p:custDataLst>
          </p:nvPr>
        </p:nvSpPr>
        <p:spPr bwMode="auto">
          <a:xfrm>
            <a:off x="2195781" y="3937285"/>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EDW Certification Process as GS</a:t>
            </a:r>
          </a:p>
        </p:txBody>
      </p:sp>
      <p:sp>
        <p:nvSpPr>
          <p:cNvPr id="115" name="Text Placeholder 8"/>
          <p:cNvSpPr txBox="1">
            <a:spLocks/>
          </p:cNvSpPr>
          <p:nvPr>
            <p:custDataLst>
              <p:tags r:id="rId38"/>
            </p:custDataLst>
          </p:nvPr>
        </p:nvSpPr>
        <p:spPr bwMode="auto">
          <a:xfrm>
            <a:off x="4443235" y="3981522"/>
            <a:ext cx="725217" cy="102156"/>
          </a:xfrm>
          <a:prstGeom prst="wedgeRoundRectCallout">
            <a:avLst>
              <a:gd name="adj1" fmla="val 57459"/>
              <a:gd name="adj2" fmla="val 1174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Adequation</a:t>
            </a:r>
          </a:p>
        </p:txBody>
      </p:sp>
      <p:sp>
        <p:nvSpPr>
          <p:cNvPr id="116" name="Text Placeholder 8"/>
          <p:cNvSpPr txBox="1">
            <a:spLocks/>
          </p:cNvSpPr>
          <p:nvPr>
            <p:custDataLst>
              <p:tags r:id="rId39"/>
            </p:custDataLst>
          </p:nvPr>
        </p:nvSpPr>
        <p:spPr bwMode="auto">
          <a:xfrm>
            <a:off x="6509419" y="3934720"/>
            <a:ext cx="1128089" cy="204311"/>
          </a:xfrm>
          <a:prstGeom prst="wedgeRoundRectCallout">
            <a:avLst>
              <a:gd name="adj1" fmla="val -62157"/>
              <a:gd name="adj2" fmla="val 3571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metrics</a:t>
            </a:r>
            <a:r>
              <a:rPr lang="en-US" altLang="es-ES" baseline="30000" dirty="0">
                <a:sym typeface="Wingdings" pitchFamily="2" charset="2"/>
              </a:rPr>
              <a:t>2</a:t>
            </a:r>
            <a:r>
              <a:rPr lang="en-US" altLang="es-ES" dirty="0">
                <a:sym typeface="Wingdings" pitchFamily="2" charset="2"/>
              </a:rPr>
              <a:t> (feed to Corporate Business Book)</a:t>
            </a:r>
          </a:p>
        </p:txBody>
      </p:sp>
      <p:sp>
        <p:nvSpPr>
          <p:cNvPr id="120" name="Diamond 219"/>
          <p:cNvSpPr/>
          <p:nvPr>
            <p:custDataLst>
              <p:tags r:id="rId40"/>
            </p:custDataLst>
          </p:nvPr>
        </p:nvSpPr>
        <p:spPr bwMode="auto">
          <a:xfrm>
            <a:off x="6300868" y="446517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3" name="Text Placeholder 8"/>
          <p:cNvSpPr txBox="1">
            <a:spLocks/>
          </p:cNvSpPr>
          <p:nvPr>
            <p:custDataLst>
              <p:tags r:id="rId41"/>
            </p:custDataLst>
          </p:nvPr>
        </p:nvSpPr>
        <p:spPr bwMode="auto">
          <a:xfrm>
            <a:off x="3266882" y="4706249"/>
            <a:ext cx="649658" cy="204311"/>
          </a:xfrm>
          <a:prstGeom prst="wedgeRoundRectCallout">
            <a:avLst>
              <a:gd name="adj1" fmla="val 59107"/>
              <a:gd name="adj2" fmla="val 648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DD Tool Local Implementation</a:t>
            </a:r>
            <a:endParaRPr lang="en-US" sz="600" dirty="0"/>
          </a:p>
        </p:txBody>
      </p:sp>
      <p:sp>
        <p:nvSpPr>
          <p:cNvPr id="126" name="Text Placeholder 8"/>
          <p:cNvSpPr txBox="1">
            <a:spLocks/>
          </p:cNvSpPr>
          <p:nvPr>
            <p:custDataLst>
              <p:tags r:id="rId42"/>
            </p:custDataLst>
          </p:nvPr>
        </p:nvSpPr>
        <p:spPr bwMode="auto">
          <a:xfrm>
            <a:off x="5282772" y="2473307"/>
            <a:ext cx="799665" cy="204311"/>
          </a:xfrm>
          <a:prstGeom prst="wedgeRoundRectCallout">
            <a:avLst>
              <a:gd name="adj1" fmla="val -13417"/>
              <a:gd name="adj2" fmla="val 5736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Integration of external portfolios in GS</a:t>
            </a:r>
          </a:p>
        </p:txBody>
      </p:sp>
      <p:sp>
        <p:nvSpPr>
          <p:cNvPr id="128" name="Diamond 219"/>
          <p:cNvSpPr/>
          <p:nvPr>
            <p:custDataLst>
              <p:tags r:id="rId43"/>
            </p:custDataLst>
          </p:nvPr>
        </p:nvSpPr>
        <p:spPr bwMode="auto">
          <a:xfrm>
            <a:off x="3156009" y="446517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9" name="Text Placeholder 8"/>
          <p:cNvSpPr txBox="1">
            <a:spLocks/>
          </p:cNvSpPr>
          <p:nvPr>
            <p:custDataLst>
              <p:tags r:id="rId44"/>
            </p:custDataLst>
          </p:nvPr>
        </p:nvSpPr>
        <p:spPr bwMode="auto">
          <a:xfrm>
            <a:off x="2320004" y="4333426"/>
            <a:ext cx="725217" cy="204311"/>
          </a:xfrm>
          <a:prstGeom prst="wedgeRoundRectCallout">
            <a:avLst>
              <a:gd name="adj1" fmla="val 70068"/>
              <a:gd name="adj2" fmla="val 3913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(SI PBC / NP)</a:t>
            </a:r>
          </a:p>
        </p:txBody>
      </p:sp>
      <p:sp>
        <p:nvSpPr>
          <p:cNvPr id="133" name="Rectangle 132">
            <a:hlinkClick r:id="" action="ppaction://noaction"/>
          </p:cNvPr>
          <p:cNvSpPr/>
          <p:nvPr>
            <p:custDataLst>
              <p:tags r:id="rId45"/>
            </p:custDataLst>
          </p:nvPr>
        </p:nvSpPr>
        <p:spPr>
          <a:xfrm flipV="1">
            <a:off x="8394053" y="382688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4" name="Rectangle 133">
            <a:hlinkClick r:id="" action="ppaction://noaction"/>
          </p:cNvPr>
          <p:cNvSpPr/>
          <p:nvPr>
            <p:custDataLst>
              <p:tags r:id="rId46"/>
            </p:custDataLst>
          </p:nvPr>
        </p:nvSpPr>
        <p:spPr>
          <a:xfrm flipV="1">
            <a:off x="8546453" y="382688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0" name="Rectangle 139">
            <a:hlinkClick r:id="" action="ppaction://noaction"/>
          </p:cNvPr>
          <p:cNvSpPr/>
          <p:nvPr>
            <p:custDataLst>
              <p:tags r:id="rId47"/>
            </p:custDataLst>
          </p:nvPr>
        </p:nvSpPr>
        <p:spPr>
          <a:xfrm flipV="1">
            <a:off x="8397564" y="4545014"/>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1" name="Rectangle 140">
            <a:hlinkClick r:id="" action="ppaction://noaction"/>
          </p:cNvPr>
          <p:cNvSpPr/>
          <p:nvPr>
            <p:custDataLst>
              <p:tags r:id="rId48"/>
            </p:custDataLst>
          </p:nvPr>
        </p:nvSpPr>
        <p:spPr>
          <a:xfrm flipV="1">
            <a:off x="8549964" y="4545014"/>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42" name="Text Placeholder 8"/>
          <p:cNvSpPr txBox="1">
            <a:spLocks/>
          </p:cNvSpPr>
          <p:nvPr>
            <p:custDataLst>
              <p:tags r:id="rId49"/>
            </p:custDataLst>
          </p:nvPr>
        </p:nvSpPr>
        <p:spPr bwMode="auto">
          <a:xfrm>
            <a:off x="5185371" y="4747419"/>
            <a:ext cx="981549" cy="204311"/>
          </a:xfrm>
          <a:prstGeom prst="wedgeRoundRectCallout">
            <a:avLst>
              <a:gd name="adj1" fmla="val 31452"/>
              <a:gd name="adj2" fmla="val 8187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SCUSA Implementation Wave 1(1)</a:t>
            </a:r>
            <a:endParaRPr lang="en-US" sz="600" dirty="0"/>
          </a:p>
        </p:txBody>
      </p:sp>
      <p:sp>
        <p:nvSpPr>
          <p:cNvPr id="143" name="Diamond 219"/>
          <p:cNvSpPr/>
          <p:nvPr>
            <p:custDataLst>
              <p:tags r:id="rId50"/>
            </p:custDataLst>
          </p:nvPr>
        </p:nvSpPr>
        <p:spPr bwMode="auto">
          <a:xfrm>
            <a:off x="6032574" y="495249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4" name="Text Placeholder 8"/>
          <p:cNvSpPr txBox="1">
            <a:spLocks/>
          </p:cNvSpPr>
          <p:nvPr>
            <p:custDataLst>
              <p:tags r:id="rId51"/>
            </p:custDataLst>
          </p:nvPr>
        </p:nvSpPr>
        <p:spPr bwMode="auto">
          <a:xfrm>
            <a:off x="7676415" y="5170586"/>
            <a:ext cx="981549" cy="204311"/>
          </a:xfrm>
          <a:prstGeom prst="wedgeRoundRectCallout">
            <a:avLst>
              <a:gd name="adj1" fmla="val 53879"/>
              <a:gd name="adj2" fmla="val -10460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SCUSA Implementation Wave 3</a:t>
            </a:r>
            <a:endParaRPr lang="en-US" sz="600" dirty="0"/>
          </a:p>
        </p:txBody>
      </p:sp>
      <p:sp>
        <p:nvSpPr>
          <p:cNvPr id="145" name="Rectangle 144">
            <a:hlinkClick r:id="" action="ppaction://noaction"/>
          </p:cNvPr>
          <p:cNvSpPr/>
          <p:nvPr>
            <p:custDataLst>
              <p:tags r:id="rId52"/>
            </p:custDataLst>
          </p:nvPr>
        </p:nvSpPr>
        <p:spPr>
          <a:xfrm flipV="1">
            <a:off x="8422342" y="5027646"/>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46" name="Rectangle 145">
            <a:hlinkClick r:id="" action="ppaction://noaction"/>
          </p:cNvPr>
          <p:cNvSpPr/>
          <p:nvPr>
            <p:custDataLst>
              <p:tags r:id="rId53"/>
            </p:custDataLst>
          </p:nvPr>
        </p:nvSpPr>
        <p:spPr>
          <a:xfrm flipV="1">
            <a:off x="8574742" y="5027646"/>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47" name="Text Placeholder 8"/>
          <p:cNvSpPr txBox="1">
            <a:spLocks/>
          </p:cNvSpPr>
          <p:nvPr>
            <p:custDataLst>
              <p:tags r:id="rId54"/>
            </p:custDataLst>
          </p:nvPr>
        </p:nvSpPr>
        <p:spPr bwMode="auto">
          <a:xfrm>
            <a:off x="6675009" y="4746353"/>
            <a:ext cx="981549" cy="204311"/>
          </a:xfrm>
          <a:prstGeom prst="wedgeRoundRectCallout">
            <a:avLst>
              <a:gd name="adj1" fmla="val 95283"/>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SCUSA Implementation Wave 2(1)</a:t>
            </a:r>
            <a:endParaRPr lang="en-US" sz="600" dirty="0"/>
          </a:p>
        </p:txBody>
      </p:sp>
      <p:sp>
        <p:nvSpPr>
          <p:cNvPr id="148" name="Diamond 219"/>
          <p:cNvSpPr/>
          <p:nvPr>
            <p:custDataLst>
              <p:tags r:id="rId55"/>
            </p:custDataLst>
          </p:nvPr>
        </p:nvSpPr>
        <p:spPr bwMode="auto">
          <a:xfrm>
            <a:off x="8109009" y="495142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cxnSp>
        <p:nvCxnSpPr>
          <p:cNvPr id="149" name="Straight Connector 148"/>
          <p:cNvCxnSpPr/>
          <p:nvPr>
            <p:custDataLst>
              <p:tags r:id="rId56"/>
            </p:custDataLst>
          </p:nvPr>
        </p:nvCxnSpPr>
        <p:spPr bwMode="auto">
          <a:xfrm>
            <a:off x="1702696" y="1351822"/>
            <a:ext cx="5743352" cy="2140"/>
          </a:xfrm>
          <a:prstGeom prst="line">
            <a:avLst/>
          </a:prstGeom>
          <a:noFill/>
          <a:ln w="19050" cap="flat" cmpd="sng" algn="ctr">
            <a:solidFill>
              <a:srgbClr val="FF0000"/>
            </a:solidFill>
            <a:prstDash val="solid"/>
            <a:round/>
            <a:headEnd type="none" w="med" len="med"/>
            <a:tailEnd type="none" w="med" len="med"/>
          </a:ln>
          <a:effectLst/>
        </p:spPr>
      </p:cxnSp>
      <p:sp>
        <p:nvSpPr>
          <p:cNvPr id="150" name="Rectangle 149"/>
          <p:cNvSpPr/>
          <p:nvPr>
            <p:custDataLst>
              <p:tags r:id="rId57"/>
            </p:custDataLst>
          </p:nvPr>
        </p:nvSpPr>
        <p:spPr bwMode="auto">
          <a:xfrm>
            <a:off x="3057535" y="1305859"/>
            <a:ext cx="535701"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2015</a:t>
            </a:r>
            <a:endParaRPr lang="en-GB" sz="1200" b="1" dirty="0">
              <a:solidFill>
                <a:srgbClr val="FF0000"/>
              </a:solidFill>
            </a:endParaRPr>
          </a:p>
        </p:txBody>
      </p:sp>
      <p:sp>
        <p:nvSpPr>
          <p:cNvPr id="151" name="578 Rectángulo"/>
          <p:cNvSpPr>
            <a:spLocks noChangeArrowheads="1"/>
          </p:cNvSpPr>
          <p:nvPr/>
        </p:nvSpPr>
        <p:spPr bwMode="auto">
          <a:xfrm>
            <a:off x="1722009"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Jan</a:t>
            </a:r>
            <a:endParaRPr lang="en-US" sz="900" b="0" kern="0" dirty="0">
              <a:solidFill>
                <a:srgbClr val="FFFFFF"/>
              </a:solidFill>
              <a:latin typeface="Calibri" panose="020F0502020204030204" pitchFamily="34" charset="0"/>
              <a:cs typeface="Arial"/>
            </a:endParaRPr>
          </a:p>
        </p:txBody>
      </p:sp>
      <p:cxnSp>
        <p:nvCxnSpPr>
          <p:cNvPr id="152" name="Straight Connector 151"/>
          <p:cNvCxnSpPr/>
          <p:nvPr>
            <p:custDataLst>
              <p:tags r:id="rId58"/>
            </p:custDataLst>
          </p:nvPr>
        </p:nvCxnSpPr>
        <p:spPr bwMode="auto">
          <a:xfrm flipV="1">
            <a:off x="7492426" y="1352957"/>
            <a:ext cx="1232203" cy="1136"/>
          </a:xfrm>
          <a:prstGeom prst="line">
            <a:avLst/>
          </a:prstGeom>
          <a:noFill/>
          <a:ln w="19050" cap="flat" cmpd="sng" algn="ctr">
            <a:solidFill>
              <a:srgbClr val="FF0000"/>
            </a:solidFill>
            <a:prstDash val="solid"/>
            <a:round/>
            <a:headEnd type="none" w="med" len="med"/>
            <a:tailEnd type="none" w="med" len="med"/>
          </a:ln>
          <a:effectLst/>
        </p:spPr>
      </p:cxnSp>
      <p:sp>
        <p:nvSpPr>
          <p:cNvPr id="153" name="578 Rectángulo"/>
          <p:cNvSpPr>
            <a:spLocks noChangeArrowheads="1"/>
          </p:cNvSpPr>
          <p:nvPr/>
        </p:nvSpPr>
        <p:spPr bwMode="auto">
          <a:xfrm>
            <a:off x="2202655"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Feb</a:t>
            </a:r>
            <a:endParaRPr lang="en-US" sz="900" b="0" kern="0" dirty="0">
              <a:solidFill>
                <a:srgbClr val="FFFFFF"/>
              </a:solidFill>
              <a:latin typeface="Calibri" panose="020F0502020204030204" pitchFamily="34" charset="0"/>
              <a:cs typeface="Arial"/>
            </a:endParaRPr>
          </a:p>
        </p:txBody>
      </p:sp>
      <p:sp>
        <p:nvSpPr>
          <p:cNvPr id="154" name="578 Rectángulo"/>
          <p:cNvSpPr>
            <a:spLocks noChangeArrowheads="1"/>
          </p:cNvSpPr>
          <p:nvPr/>
        </p:nvSpPr>
        <p:spPr bwMode="auto">
          <a:xfrm>
            <a:off x="2683301"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Mar</a:t>
            </a:r>
            <a:endParaRPr lang="en-US" sz="900" b="0" kern="0" dirty="0">
              <a:solidFill>
                <a:srgbClr val="FFFFFF"/>
              </a:solidFill>
              <a:latin typeface="Calibri" panose="020F0502020204030204" pitchFamily="34" charset="0"/>
              <a:cs typeface="Arial"/>
            </a:endParaRPr>
          </a:p>
        </p:txBody>
      </p:sp>
      <p:sp>
        <p:nvSpPr>
          <p:cNvPr id="155" name="578 Rectángulo"/>
          <p:cNvSpPr>
            <a:spLocks noChangeArrowheads="1"/>
          </p:cNvSpPr>
          <p:nvPr/>
        </p:nvSpPr>
        <p:spPr bwMode="auto">
          <a:xfrm>
            <a:off x="3163947"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Apr</a:t>
            </a:r>
            <a:endParaRPr lang="en-US" sz="900" b="0" kern="0" dirty="0">
              <a:solidFill>
                <a:srgbClr val="FFFFFF"/>
              </a:solidFill>
              <a:latin typeface="Calibri" panose="020F0502020204030204" pitchFamily="34" charset="0"/>
              <a:cs typeface="Arial"/>
            </a:endParaRPr>
          </a:p>
        </p:txBody>
      </p:sp>
      <p:sp>
        <p:nvSpPr>
          <p:cNvPr id="156" name="578 Rectángulo"/>
          <p:cNvSpPr>
            <a:spLocks noChangeArrowheads="1"/>
          </p:cNvSpPr>
          <p:nvPr/>
        </p:nvSpPr>
        <p:spPr bwMode="auto">
          <a:xfrm>
            <a:off x="3644593"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May</a:t>
            </a:r>
            <a:endParaRPr lang="en-US" sz="900" b="0" kern="0" dirty="0">
              <a:solidFill>
                <a:srgbClr val="FFFFFF"/>
              </a:solidFill>
              <a:latin typeface="Calibri" panose="020F0502020204030204" pitchFamily="34" charset="0"/>
              <a:cs typeface="Arial"/>
            </a:endParaRPr>
          </a:p>
        </p:txBody>
      </p:sp>
      <p:sp>
        <p:nvSpPr>
          <p:cNvPr id="157" name="578 Rectángulo"/>
          <p:cNvSpPr>
            <a:spLocks noChangeArrowheads="1"/>
          </p:cNvSpPr>
          <p:nvPr/>
        </p:nvSpPr>
        <p:spPr bwMode="auto">
          <a:xfrm>
            <a:off x="4125239"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Jun</a:t>
            </a:r>
            <a:endParaRPr lang="en-US" sz="900" b="0" kern="0" dirty="0">
              <a:solidFill>
                <a:srgbClr val="FFFFFF"/>
              </a:solidFill>
              <a:latin typeface="Calibri" panose="020F0502020204030204" pitchFamily="34" charset="0"/>
              <a:cs typeface="Arial"/>
            </a:endParaRPr>
          </a:p>
        </p:txBody>
      </p:sp>
      <p:sp>
        <p:nvSpPr>
          <p:cNvPr id="158" name="578 Rectángulo"/>
          <p:cNvSpPr>
            <a:spLocks noChangeArrowheads="1"/>
          </p:cNvSpPr>
          <p:nvPr/>
        </p:nvSpPr>
        <p:spPr bwMode="auto">
          <a:xfrm>
            <a:off x="4605885"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Jul</a:t>
            </a:r>
            <a:endParaRPr lang="en-US" sz="900" b="0" kern="0" dirty="0">
              <a:solidFill>
                <a:srgbClr val="FFFFFF"/>
              </a:solidFill>
              <a:latin typeface="Calibri" panose="020F0502020204030204" pitchFamily="34" charset="0"/>
              <a:cs typeface="Arial"/>
            </a:endParaRPr>
          </a:p>
        </p:txBody>
      </p:sp>
      <p:sp>
        <p:nvSpPr>
          <p:cNvPr id="159" name="578 Rectángulo"/>
          <p:cNvSpPr>
            <a:spLocks noChangeArrowheads="1"/>
          </p:cNvSpPr>
          <p:nvPr/>
        </p:nvSpPr>
        <p:spPr bwMode="auto">
          <a:xfrm>
            <a:off x="5086531"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Aug</a:t>
            </a:r>
            <a:endParaRPr lang="en-US" sz="900" b="0" kern="0" dirty="0">
              <a:solidFill>
                <a:srgbClr val="FFFFFF"/>
              </a:solidFill>
              <a:latin typeface="Calibri" panose="020F0502020204030204" pitchFamily="34" charset="0"/>
              <a:cs typeface="Arial"/>
            </a:endParaRPr>
          </a:p>
        </p:txBody>
      </p:sp>
      <p:sp>
        <p:nvSpPr>
          <p:cNvPr id="160" name="578 Rectángulo"/>
          <p:cNvSpPr>
            <a:spLocks noChangeArrowheads="1"/>
          </p:cNvSpPr>
          <p:nvPr/>
        </p:nvSpPr>
        <p:spPr bwMode="auto">
          <a:xfrm>
            <a:off x="5567177"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Sep</a:t>
            </a:r>
            <a:endParaRPr lang="en-US" sz="900" b="0" kern="0" dirty="0">
              <a:solidFill>
                <a:srgbClr val="FFFFFF"/>
              </a:solidFill>
              <a:latin typeface="Calibri" panose="020F0502020204030204" pitchFamily="34" charset="0"/>
              <a:cs typeface="Arial"/>
            </a:endParaRPr>
          </a:p>
        </p:txBody>
      </p:sp>
      <p:sp>
        <p:nvSpPr>
          <p:cNvPr id="161" name="578 Rectángulo"/>
          <p:cNvSpPr>
            <a:spLocks noChangeArrowheads="1"/>
          </p:cNvSpPr>
          <p:nvPr/>
        </p:nvSpPr>
        <p:spPr bwMode="auto">
          <a:xfrm>
            <a:off x="6047823"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Oct</a:t>
            </a:r>
            <a:endParaRPr lang="en-US" sz="900" b="0" kern="0" dirty="0">
              <a:solidFill>
                <a:srgbClr val="FFFFFF"/>
              </a:solidFill>
              <a:latin typeface="Calibri" panose="020F0502020204030204" pitchFamily="34" charset="0"/>
              <a:cs typeface="Arial"/>
            </a:endParaRPr>
          </a:p>
        </p:txBody>
      </p:sp>
      <p:sp>
        <p:nvSpPr>
          <p:cNvPr id="162" name="578 Rectángulo"/>
          <p:cNvSpPr>
            <a:spLocks noChangeArrowheads="1"/>
          </p:cNvSpPr>
          <p:nvPr/>
        </p:nvSpPr>
        <p:spPr bwMode="auto">
          <a:xfrm>
            <a:off x="6528469"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Nov</a:t>
            </a:r>
            <a:endParaRPr lang="en-US" sz="900" b="0" kern="0" dirty="0">
              <a:solidFill>
                <a:srgbClr val="FFFFFF"/>
              </a:solidFill>
              <a:latin typeface="Calibri" panose="020F0502020204030204" pitchFamily="34" charset="0"/>
              <a:cs typeface="Arial"/>
            </a:endParaRPr>
          </a:p>
        </p:txBody>
      </p:sp>
      <p:sp>
        <p:nvSpPr>
          <p:cNvPr id="163" name="578 Rectángulo"/>
          <p:cNvSpPr>
            <a:spLocks noChangeArrowheads="1"/>
          </p:cNvSpPr>
          <p:nvPr/>
        </p:nvSpPr>
        <p:spPr bwMode="auto">
          <a:xfrm>
            <a:off x="7009115"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Dec</a:t>
            </a:r>
            <a:endParaRPr lang="en-US" sz="900" b="0" kern="0" dirty="0">
              <a:solidFill>
                <a:srgbClr val="FFFFFF"/>
              </a:solidFill>
              <a:latin typeface="Calibri" panose="020F0502020204030204" pitchFamily="34" charset="0"/>
              <a:cs typeface="Arial"/>
            </a:endParaRPr>
          </a:p>
        </p:txBody>
      </p:sp>
      <p:sp>
        <p:nvSpPr>
          <p:cNvPr id="164" name="578 Rectángulo"/>
          <p:cNvSpPr>
            <a:spLocks noChangeArrowheads="1"/>
          </p:cNvSpPr>
          <p:nvPr/>
        </p:nvSpPr>
        <p:spPr bwMode="auto">
          <a:xfrm>
            <a:off x="7489761"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Q1</a:t>
            </a:r>
            <a:endParaRPr lang="en-US" sz="900" b="0" kern="0" dirty="0">
              <a:solidFill>
                <a:srgbClr val="FFFFFF"/>
              </a:solidFill>
              <a:latin typeface="Calibri" panose="020F0502020204030204" pitchFamily="34" charset="0"/>
              <a:cs typeface="Arial"/>
            </a:endParaRPr>
          </a:p>
        </p:txBody>
      </p:sp>
      <p:sp>
        <p:nvSpPr>
          <p:cNvPr id="165" name="578 Rectángulo"/>
          <p:cNvSpPr>
            <a:spLocks noChangeArrowheads="1"/>
          </p:cNvSpPr>
          <p:nvPr/>
        </p:nvSpPr>
        <p:spPr bwMode="auto">
          <a:xfrm>
            <a:off x="7970409"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Q2</a:t>
            </a:r>
          </a:p>
        </p:txBody>
      </p:sp>
      <p:sp>
        <p:nvSpPr>
          <p:cNvPr id="166" name="Rectangle 165"/>
          <p:cNvSpPr/>
          <p:nvPr>
            <p:custDataLst>
              <p:tags r:id="rId59"/>
            </p:custDataLst>
          </p:nvPr>
        </p:nvSpPr>
        <p:spPr bwMode="auto">
          <a:xfrm>
            <a:off x="7765366" y="1276062"/>
            <a:ext cx="586043"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2016</a:t>
            </a:r>
            <a:endParaRPr lang="en-GB" sz="1200" b="1" dirty="0">
              <a:solidFill>
                <a:srgbClr val="FF0000"/>
              </a:solidFill>
            </a:endParaRPr>
          </a:p>
        </p:txBody>
      </p:sp>
      <p:sp>
        <p:nvSpPr>
          <p:cNvPr id="167" name="578 Rectángulo"/>
          <p:cNvSpPr>
            <a:spLocks noChangeArrowheads="1"/>
          </p:cNvSpPr>
          <p:nvPr/>
        </p:nvSpPr>
        <p:spPr bwMode="auto">
          <a:xfrm>
            <a:off x="8465816" y="1442396"/>
            <a:ext cx="114193" cy="180000"/>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endParaRPr lang="en-US" sz="900" b="0" kern="0" dirty="0" smtClean="0">
              <a:solidFill>
                <a:srgbClr val="FFFFFF"/>
              </a:solidFill>
              <a:latin typeface="Calibri" panose="020F0502020204030204" pitchFamily="34" charset="0"/>
              <a:cs typeface="Arial"/>
            </a:endParaRPr>
          </a:p>
        </p:txBody>
      </p:sp>
      <p:sp>
        <p:nvSpPr>
          <p:cNvPr id="168" name="578 Rectángulo"/>
          <p:cNvSpPr>
            <a:spLocks noChangeArrowheads="1"/>
          </p:cNvSpPr>
          <p:nvPr/>
        </p:nvSpPr>
        <p:spPr bwMode="auto">
          <a:xfrm>
            <a:off x="8618216" y="1442396"/>
            <a:ext cx="114193" cy="180000"/>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endParaRPr lang="en-US" sz="900" b="0" kern="0" dirty="0" smtClean="0">
              <a:solidFill>
                <a:srgbClr val="FFFFFF"/>
              </a:solidFill>
              <a:latin typeface="Calibri" panose="020F0502020204030204" pitchFamily="34" charset="0"/>
              <a:cs typeface="Arial"/>
            </a:endParaRPr>
          </a:p>
        </p:txBody>
      </p:sp>
      <p:sp>
        <p:nvSpPr>
          <p:cNvPr id="169" name="Diamond 219"/>
          <p:cNvSpPr/>
          <p:nvPr>
            <p:custDataLst>
              <p:tags r:id="rId60"/>
            </p:custDataLst>
          </p:nvPr>
        </p:nvSpPr>
        <p:spPr bwMode="auto">
          <a:xfrm>
            <a:off x="3095963"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0" name="Diamond 219"/>
          <p:cNvSpPr/>
          <p:nvPr>
            <p:custDataLst>
              <p:tags r:id="rId61"/>
            </p:custDataLst>
          </p:nvPr>
        </p:nvSpPr>
        <p:spPr bwMode="auto">
          <a:xfrm>
            <a:off x="6305060"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1" name="Diamond 219"/>
          <p:cNvSpPr/>
          <p:nvPr>
            <p:custDataLst>
              <p:tags r:id="rId62"/>
            </p:custDataLst>
          </p:nvPr>
        </p:nvSpPr>
        <p:spPr bwMode="auto">
          <a:xfrm>
            <a:off x="5451534"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3" name="Diamond 219"/>
          <p:cNvSpPr/>
          <p:nvPr>
            <p:custDataLst>
              <p:tags r:id="rId63"/>
            </p:custDataLst>
          </p:nvPr>
        </p:nvSpPr>
        <p:spPr bwMode="auto">
          <a:xfrm>
            <a:off x="5160557"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4" name="Diamond 219"/>
          <p:cNvSpPr/>
          <p:nvPr>
            <p:custDataLst>
              <p:tags r:id="rId64"/>
            </p:custDataLst>
          </p:nvPr>
        </p:nvSpPr>
        <p:spPr bwMode="auto">
          <a:xfrm>
            <a:off x="6305060" y="3045773"/>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5" name="Diamond 219"/>
          <p:cNvSpPr/>
          <p:nvPr>
            <p:custDataLst>
              <p:tags r:id="rId65"/>
            </p:custDataLst>
          </p:nvPr>
        </p:nvSpPr>
        <p:spPr bwMode="auto">
          <a:xfrm>
            <a:off x="5202080" y="3045773"/>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6" name="Diamond 219"/>
          <p:cNvSpPr/>
          <p:nvPr>
            <p:custDataLst>
              <p:tags r:id="rId66"/>
            </p:custDataLst>
          </p:nvPr>
        </p:nvSpPr>
        <p:spPr bwMode="auto">
          <a:xfrm>
            <a:off x="3003609" y="3045773"/>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10002437"/>
              </p:ext>
            </p:extLst>
          </p:nvPr>
        </p:nvGraphicFramePr>
        <p:xfrm>
          <a:off x="7227750" y="354579"/>
          <a:ext cx="914400" cy="792163"/>
        </p:xfrm>
        <a:graphic>
          <a:graphicData uri="http://schemas.openxmlformats.org/presentationml/2006/ole">
            <mc:AlternateContent xmlns:mc="http://schemas.openxmlformats.org/markup-compatibility/2006">
              <mc:Choice xmlns:v="urn:schemas-microsoft-com:vml" Requires="v">
                <p:oleObj spid="_x0000_s3306" name="Worksheet" showAsIcon="1" r:id="rId102" imgW="914400" imgH="792360" progId="Excel.Sheet.12">
                  <p:embed/>
                </p:oleObj>
              </mc:Choice>
              <mc:Fallback>
                <p:oleObj name="Worksheet" showAsIcon="1" r:id="rId102" imgW="914400" imgH="792360" progId="Excel.Sheet.12">
                  <p:embed/>
                  <p:pic>
                    <p:nvPicPr>
                      <p:cNvPr id="0" name=""/>
                      <p:cNvPicPr/>
                      <p:nvPr/>
                    </p:nvPicPr>
                    <p:blipFill>
                      <a:blip r:embed="rId103"/>
                      <a:stretch>
                        <a:fillRect/>
                      </a:stretch>
                    </p:blipFill>
                    <p:spPr>
                      <a:xfrm>
                        <a:off x="7227750" y="354579"/>
                        <a:ext cx="914400" cy="792163"/>
                      </a:xfrm>
                      <a:prstGeom prst="rect">
                        <a:avLst/>
                      </a:prstGeom>
                    </p:spPr>
                  </p:pic>
                </p:oleObj>
              </mc:Fallback>
            </mc:AlternateContent>
          </a:graphicData>
        </a:graphic>
      </p:graphicFrame>
      <p:sp>
        <p:nvSpPr>
          <p:cNvPr id="177" name="Rectangle 176">
            <a:hlinkClick r:id="" action="ppaction://noaction"/>
          </p:cNvPr>
          <p:cNvSpPr/>
          <p:nvPr>
            <p:custDataLst>
              <p:tags r:id="rId67"/>
            </p:custDataLst>
          </p:nvPr>
        </p:nvSpPr>
        <p:spPr>
          <a:xfrm flipV="1">
            <a:off x="8394053" y="4180878"/>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84" name="Rectangle 183">
            <a:hlinkClick r:id="" action="ppaction://noaction"/>
          </p:cNvPr>
          <p:cNvSpPr/>
          <p:nvPr>
            <p:custDataLst>
              <p:tags r:id="rId68"/>
            </p:custDataLst>
          </p:nvPr>
        </p:nvSpPr>
        <p:spPr>
          <a:xfrm flipV="1">
            <a:off x="8546453" y="4180878"/>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87" name="Rectangle 186">
            <a:hlinkClick r:id="" action="ppaction://noaction"/>
          </p:cNvPr>
          <p:cNvSpPr/>
          <p:nvPr>
            <p:custDataLst>
              <p:tags r:id="rId69"/>
            </p:custDataLst>
          </p:nvPr>
        </p:nvSpPr>
        <p:spPr>
          <a:xfrm flipV="1">
            <a:off x="8394053" y="3470342"/>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88" name="Rectangle 187">
            <a:hlinkClick r:id="" action="ppaction://noaction"/>
          </p:cNvPr>
          <p:cNvSpPr/>
          <p:nvPr>
            <p:custDataLst>
              <p:tags r:id="rId70"/>
            </p:custDataLst>
          </p:nvPr>
        </p:nvSpPr>
        <p:spPr>
          <a:xfrm flipV="1">
            <a:off x="8546453" y="3470342"/>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89" name="Rectangle 188">
            <a:hlinkClick r:id="" action="ppaction://noaction"/>
          </p:cNvPr>
          <p:cNvSpPr/>
          <p:nvPr>
            <p:custDataLst>
              <p:tags r:id="rId71"/>
            </p:custDataLst>
          </p:nvPr>
        </p:nvSpPr>
        <p:spPr>
          <a:xfrm flipV="1">
            <a:off x="8394053" y="3110759"/>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90" name="Rectangle 189">
            <a:hlinkClick r:id="" action="ppaction://noaction"/>
          </p:cNvPr>
          <p:cNvSpPr/>
          <p:nvPr>
            <p:custDataLst>
              <p:tags r:id="rId72"/>
            </p:custDataLst>
          </p:nvPr>
        </p:nvSpPr>
        <p:spPr>
          <a:xfrm flipV="1">
            <a:off x="8546453" y="3110759"/>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91" name="Rectangle 190">
            <a:hlinkClick r:id="" action="ppaction://noaction"/>
          </p:cNvPr>
          <p:cNvSpPr/>
          <p:nvPr>
            <p:custDataLst>
              <p:tags r:id="rId73"/>
            </p:custDataLst>
          </p:nvPr>
        </p:nvSpPr>
        <p:spPr>
          <a:xfrm flipV="1">
            <a:off x="8394053" y="276302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92" name="Rectangle 191">
            <a:hlinkClick r:id="" action="ppaction://noaction"/>
          </p:cNvPr>
          <p:cNvSpPr/>
          <p:nvPr>
            <p:custDataLst>
              <p:tags r:id="rId74"/>
            </p:custDataLst>
          </p:nvPr>
        </p:nvSpPr>
        <p:spPr>
          <a:xfrm flipV="1">
            <a:off x="8546453" y="276302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21" name="Text Placeholder 8"/>
          <p:cNvSpPr txBox="1">
            <a:spLocks/>
          </p:cNvSpPr>
          <p:nvPr>
            <p:custDataLst>
              <p:tags r:id="rId75"/>
            </p:custDataLst>
          </p:nvPr>
        </p:nvSpPr>
        <p:spPr bwMode="auto">
          <a:xfrm>
            <a:off x="5364232" y="4293096"/>
            <a:ext cx="803453" cy="204311"/>
          </a:xfrm>
          <a:prstGeom prst="wedgeRoundRectCallout">
            <a:avLst>
              <a:gd name="adj1" fmla="val 74567"/>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metrics</a:t>
            </a:r>
            <a:r>
              <a:rPr lang="en-US" altLang="es-ES" baseline="30000" dirty="0">
                <a:sym typeface="Wingdings" pitchFamily="2" charset="2"/>
              </a:rPr>
              <a:t>2</a:t>
            </a:r>
            <a:r>
              <a:rPr lang="en-US" altLang="es-ES" dirty="0">
                <a:sym typeface="Wingdings" pitchFamily="2" charset="2"/>
              </a:rPr>
              <a:t> (feed to SI PBC/NP)</a:t>
            </a:r>
          </a:p>
        </p:txBody>
      </p:sp>
      <p:sp>
        <p:nvSpPr>
          <p:cNvPr id="122" name="Text Placeholder 8"/>
          <p:cNvSpPr txBox="1">
            <a:spLocks/>
          </p:cNvSpPr>
          <p:nvPr>
            <p:custDataLst>
              <p:tags r:id="rId76"/>
            </p:custDataLst>
          </p:nvPr>
        </p:nvSpPr>
        <p:spPr bwMode="auto">
          <a:xfrm>
            <a:off x="6513000" y="3213011"/>
            <a:ext cx="878706" cy="204311"/>
          </a:xfrm>
          <a:prstGeom prst="wedgeRoundRectCallout">
            <a:avLst>
              <a:gd name="adj1" fmla="val -67499"/>
              <a:gd name="adj2" fmla="val 5778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metrics</a:t>
            </a:r>
            <a:r>
              <a:rPr lang="en-US" altLang="es-ES" baseline="30000" dirty="0">
                <a:sym typeface="Wingdings" pitchFamily="2" charset="2"/>
              </a:rPr>
              <a:t>2</a:t>
            </a:r>
            <a:r>
              <a:rPr lang="en-US" altLang="es-ES" dirty="0">
                <a:sym typeface="Wingdings" pitchFamily="2" charset="2"/>
              </a:rPr>
              <a:t> (feed to San SIRO)</a:t>
            </a:r>
          </a:p>
        </p:txBody>
      </p:sp>
      <p:sp>
        <p:nvSpPr>
          <p:cNvPr id="127" name="Text Placeholder 8"/>
          <p:cNvSpPr txBox="1">
            <a:spLocks/>
          </p:cNvSpPr>
          <p:nvPr>
            <p:custDataLst>
              <p:tags r:id="rId77"/>
            </p:custDataLst>
          </p:nvPr>
        </p:nvSpPr>
        <p:spPr bwMode="auto">
          <a:xfrm>
            <a:off x="2296319" y="3589446"/>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DWH ALM vs Argus decision</a:t>
            </a:r>
          </a:p>
        </p:txBody>
      </p:sp>
      <p:sp>
        <p:nvSpPr>
          <p:cNvPr id="135" name="Diamond 219"/>
          <p:cNvSpPr/>
          <p:nvPr>
            <p:custDataLst>
              <p:tags r:id="rId78"/>
            </p:custDataLst>
          </p:nvPr>
        </p:nvSpPr>
        <p:spPr bwMode="auto">
          <a:xfrm>
            <a:off x="3159206" y="378905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1" name="Text Placeholder 8"/>
          <p:cNvSpPr txBox="1">
            <a:spLocks/>
          </p:cNvSpPr>
          <p:nvPr>
            <p:custDataLst>
              <p:tags r:id="rId79"/>
            </p:custDataLst>
          </p:nvPr>
        </p:nvSpPr>
        <p:spPr bwMode="auto">
          <a:xfrm>
            <a:off x="7765366" y="3579997"/>
            <a:ext cx="823189" cy="204311"/>
          </a:xfrm>
          <a:prstGeom prst="wedgeRoundRectCallout">
            <a:avLst>
              <a:gd name="adj1" fmla="val -62500"/>
              <a:gd name="adj2" fmla="val 7678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SHUSA DWH ALM Implementation (</a:t>
            </a:r>
            <a:r>
              <a:rPr lang="en-US" altLang="es-ES" dirty="0" smtClean="0">
                <a:sym typeface="Wingdings" pitchFamily="2" charset="2"/>
              </a:rPr>
              <a:t>TBD)</a:t>
            </a:r>
            <a:endParaRPr lang="en-US" altLang="es-ES" dirty="0">
              <a:sym typeface="Wingdings" pitchFamily="2" charset="2"/>
            </a:endParaRPr>
          </a:p>
        </p:txBody>
      </p:sp>
      <p:sp>
        <p:nvSpPr>
          <p:cNvPr id="132" name="Diamond 219"/>
          <p:cNvSpPr/>
          <p:nvPr>
            <p:custDataLst>
              <p:tags r:id="rId80"/>
            </p:custDataLst>
          </p:nvPr>
        </p:nvSpPr>
        <p:spPr bwMode="auto">
          <a:xfrm>
            <a:off x="5562120" y="342901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6" name="Text Placeholder 8"/>
          <p:cNvSpPr txBox="1">
            <a:spLocks/>
          </p:cNvSpPr>
          <p:nvPr>
            <p:custDataLst>
              <p:tags r:id="rId81"/>
            </p:custDataLst>
          </p:nvPr>
        </p:nvSpPr>
        <p:spPr bwMode="auto">
          <a:xfrm>
            <a:off x="4973876" y="3224689"/>
            <a:ext cx="550731" cy="204311"/>
          </a:xfrm>
          <a:prstGeom prst="wedgeRoundRectCallout">
            <a:avLst>
              <a:gd name="adj1" fmla="val 55993"/>
              <a:gd name="adj2" fmla="val 6258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SANSIRO provisioning</a:t>
            </a:r>
          </a:p>
        </p:txBody>
      </p:sp>
      <p:sp>
        <p:nvSpPr>
          <p:cNvPr id="125" name="TextBox 124"/>
          <p:cNvSpPr txBox="1"/>
          <p:nvPr/>
        </p:nvSpPr>
        <p:spPr>
          <a:xfrm>
            <a:off x="140288" y="6165304"/>
            <a:ext cx="7075380" cy="461665"/>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Implementation waves shown according to SCUSA plan depending on the prioritization established for KDE, metadata, DQ, etc.</a:t>
            </a:r>
          </a:p>
          <a:p>
            <a:pPr marL="228600" indent="-228600">
              <a:buFontTx/>
              <a:buAutoNum type="arabicParenBoth"/>
            </a:pPr>
            <a:r>
              <a:rPr lang="en-US" sz="800" dirty="0">
                <a:solidFill>
                  <a:srgbClr val="FFFFFF"/>
                </a:solidFill>
              </a:rPr>
              <a:t>Including gaps detected </a:t>
            </a:r>
          </a:p>
          <a:p>
            <a:pPr marL="228600" indent="-228600">
              <a:buFontTx/>
              <a:buAutoNum type="arabicParenBoth"/>
            </a:pPr>
            <a:endParaRPr lang="en-US" sz="800" dirty="0">
              <a:solidFill>
                <a:srgbClr val="FFFFFF"/>
              </a:solidFill>
            </a:endParaRPr>
          </a:p>
        </p:txBody>
      </p:sp>
      <p:sp>
        <p:nvSpPr>
          <p:cNvPr id="208" name="Rectangle 207">
            <a:hlinkClick r:id="" action="ppaction://noaction"/>
          </p:cNvPr>
          <p:cNvSpPr/>
          <p:nvPr>
            <p:custDataLst>
              <p:tags r:id="rId82"/>
            </p:custDataLst>
          </p:nvPr>
        </p:nvSpPr>
        <p:spPr>
          <a:xfrm>
            <a:off x="1664839" y="5517478"/>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209" name="Text Placeholder 8"/>
          <p:cNvSpPr txBox="1">
            <a:spLocks/>
          </p:cNvSpPr>
          <p:nvPr>
            <p:custDataLst>
              <p:tags r:id="rId83"/>
            </p:custDataLst>
          </p:nvPr>
        </p:nvSpPr>
        <p:spPr bwMode="auto">
          <a:xfrm>
            <a:off x="2924117" y="5191888"/>
            <a:ext cx="886680"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DQ Governance Local</a:t>
            </a:r>
          </a:p>
          <a:p>
            <a:r>
              <a:rPr lang="en-GB" sz="600" dirty="0" smtClean="0"/>
              <a:t>Implementation</a:t>
            </a:r>
            <a:endParaRPr lang="en-US" sz="600" dirty="0"/>
          </a:p>
        </p:txBody>
      </p:sp>
      <p:sp>
        <p:nvSpPr>
          <p:cNvPr id="210" name="Diamond 219"/>
          <p:cNvSpPr/>
          <p:nvPr>
            <p:custDataLst>
              <p:tags r:id="rId84"/>
            </p:custDataLst>
          </p:nvPr>
        </p:nvSpPr>
        <p:spPr bwMode="auto">
          <a:xfrm>
            <a:off x="3824717" y="543473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11" name="Diamond 219"/>
          <p:cNvSpPr/>
          <p:nvPr>
            <p:custDataLst>
              <p:tags r:id="rId85"/>
            </p:custDataLst>
          </p:nvPr>
        </p:nvSpPr>
        <p:spPr bwMode="auto">
          <a:xfrm>
            <a:off x="5850073" y="544180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12" name="Text Placeholder 8"/>
          <p:cNvSpPr txBox="1">
            <a:spLocks/>
          </p:cNvSpPr>
          <p:nvPr>
            <p:custDataLst>
              <p:tags r:id="rId86"/>
            </p:custDataLst>
          </p:nvPr>
        </p:nvSpPr>
        <p:spPr bwMode="auto">
          <a:xfrm>
            <a:off x="5155592" y="5231596"/>
            <a:ext cx="703358" cy="204311"/>
          </a:xfrm>
          <a:prstGeom prst="wedgeRoundRectCallout">
            <a:avLst>
              <a:gd name="adj1" fmla="val 47498"/>
              <a:gd name="adj2" fmla="val 7638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KPIs scorecard implemented</a:t>
            </a:r>
            <a:endParaRPr lang="en-US" sz="600" dirty="0"/>
          </a:p>
        </p:txBody>
      </p:sp>
      <p:sp>
        <p:nvSpPr>
          <p:cNvPr id="218" name="Diamond 219"/>
          <p:cNvSpPr/>
          <p:nvPr>
            <p:custDataLst>
              <p:tags r:id="rId87"/>
            </p:custDataLst>
          </p:nvPr>
        </p:nvSpPr>
        <p:spPr bwMode="auto">
          <a:xfrm>
            <a:off x="7362320" y="543079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19" name="Text Placeholder 8"/>
          <p:cNvSpPr txBox="1">
            <a:spLocks/>
          </p:cNvSpPr>
          <p:nvPr>
            <p:custDataLst>
              <p:tags r:id="rId88"/>
            </p:custDataLst>
          </p:nvPr>
        </p:nvSpPr>
        <p:spPr bwMode="auto">
          <a:xfrm>
            <a:off x="6457701" y="5140932"/>
            <a:ext cx="896745" cy="306467"/>
          </a:xfrm>
          <a:prstGeom prst="wedgeRoundRectCallout">
            <a:avLst>
              <a:gd name="adj1" fmla="val 51374"/>
              <a:gd name="adj2" fmla="val 7172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Program implementation for critical lines of action </a:t>
            </a:r>
            <a:endParaRPr lang="en-US" sz="600" dirty="0"/>
          </a:p>
        </p:txBody>
      </p:sp>
      <p:sp>
        <p:nvSpPr>
          <p:cNvPr id="220" name="Text Placeholder 8"/>
          <p:cNvSpPr txBox="1">
            <a:spLocks/>
          </p:cNvSpPr>
          <p:nvPr>
            <p:custDataLst>
              <p:tags r:id="rId89"/>
            </p:custDataLst>
          </p:nvPr>
        </p:nvSpPr>
        <p:spPr bwMode="auto">
          <a:xfrm>
            <a:off x="4072136" y="5202389"/>
            <a:ext cx="764836"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Data Clusters model plan completed</a:t>
            </a:r>
            <a:endParaRPr lang="en-US" sz="600" dirty="0"/>
          </a:p>
        </p:txBody>
      </p:sp>
      <p:sp>
        <p:nvSpPr>
          <p:cNvPr id="221" name="Diamond 219"/>
          <p:cNvSpPr/>
          <p:nvPr>
            <p:custDataLst>
              <p:tags r:id="rId90"/>
            </p:custDataLst>
          </p:nvPr>
        </p:nvSpPr>
        <p:spPr bwMode="auto">
          <a:xfrm>
            <a:off x="4850892" y="544524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24" name="Rectangle 223">
            <a:hlinkClick r:id="" action="ppaction://noaction"/>
          </p:cNvPr>
          <p:cNvSpPr/>
          <p:nvPr>
            <p:custDataLst>
              <p:tags r:id="rId91"/>
            </p:custDataLst>
          </p:nvPr>
        </p:nvSpPr>
        <p:spPr>
          <a:xfrm>
            <a:off x="1683639" y="2025407"/>
            <a:ext cx="5760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225" name="Diamond 219"/>
          <p:cNvSpPr/>
          <p:nvPr>
            <p:custDataLst>
              <p:tags r:id="rId92"/>
            </p:custDataLst>
          </p:nvPr>
        </p:nvSpPr>
        <p:spPr bwMode="auto">
          <a:xfrm>
            <a:off x="4841818" y="194896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26" name="Text Placeholder 8"/>
          <p:cNvSpPr txBox="1">
            <a:spLocks/>
          </p:cNvSpPr>
          <p:nvPr>
            <p:custDataLst>
              <p:tags r:id="rId93"/>
            </p:custDataLst>
          </p:nvPr>
        </p:nvSpPr>
        <p:spPr bwMode="auto">
          <a:xfrm>
            <a:off x="2079713" y="1668131"/>
            <a:ext cx="764836" cy="306467"/>
          </a:xfrm>
          <a:prstGeom prst="wedgeRoundRectCallout">
            <a:avLst>
              <a:gd name="adj1" fmla="val 59493"/>
              <a:gd name="adj2" fmla="val 6819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Receive Target Operating Model SHUSA</a:t>
            </a:r>
          </a:p>
        </p:txBody>
      </p:sp>
      <p:sp>
        <p:nvSpPr>
          <p:cNvPr id="227" name="Diamond 219"/>
          <p:cNvSpPr/>
          <p:nvPr>
            <p:custDataLst>
              <p:tags r:id="rId94"/>
            </p:custDataLst>
          </p:nvPr>
        </p:nvSpPr>
        <p:spPr bwMode="auto">
          <a:xfrm>
            <a:off x="2895503" y="192920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28" name="Diamond 219"/>
          <p:cNvSpPr/>
          <p:nvPr>
            <p:custDataLst>
              <p:tags r:id="rId95"/>
            </p:custDataLst>
          </p:nvPr>
        </p:nvSpPr>
        <p:spPr bwMode="auto">
          <a:xfrm>
            <a:off x="3617904" y="192920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29" name="Text Placeholder 8"/>
          <p:cNvSpPr txBox="1">
            <a:spLocks/>
          </p:cNvSpPr>
          <p:nvPr>
            <p:custDataLst>
              <p:tags r:id="rId96"/>
            </p:custDataLst>
          </p:nvPr>
        </p:nvSpPr>
        <p:spPr bwMode="auto">
          <a:xfrm>
            <a:off x="3039754" y="2136199"/>
            <a:ext cx="1338599" cy="204311"/>
          </a:xfrm>
          <a:prstGeom prst="wedgeRoundRectCallout">
            <a:avLst>
              <a:gd name="adj1" fmla="val -9646"/>
              <a:gd name="adj2" fmla="val -9776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sz="600" dirty="0">
                <a:sym typeface="Wingdings" pitchFamily="2" charset="2"/>
              </a:rPr>
              <a:t>Local Adjustment and implementation of Risk </a:t>
            </a:r>
            <a:r>
              <a:rPr lang="en-US" altLang="es-ES" sz="600" dirty="0" smtClean="0">
                <a:sym typeface="Wingdings" pitchFamily="2" charset="2"/>
              </a:rPr>
              <a:t>info. and </a:t>
            </a:r>
            <a:r>
              <a:rPr lang="en-US" altLang="es-ES" sz="600" dirty="0">
                <a:sym typeface="Wingdings" pitchFamily="2" charset="2"/>
              </a:rPr>
              <a:t>Data Gov. Model</a:t>
            </a:r>
          </a:p>
        </p:txBody>
      </p:sp>
      <p:sp>
        <p:nvSpPr>
          <p:cNvPr id="230" name="Text Placeholder 8"/>
          <p:cNvSpPr txBox="1">
            <a:spLocks/>
          </p:cNvSpPr>
          <p:nvPr>
            <p:custDataLst>
              <p:tags r:id="rId97"/>
            </p:custDataLst>
          </p:nvPr>
        </p:nvSpPr>
        <p:spPr bwMode="auto">
          <a:xfrm>
            <a:off x="4108147" y="1712609"/>
            <a:ext cx="616976" cy="204311"/>
          </a:xfrm>
          <a:prstGeom prst="wedgeRoundRectCallout">
            <a:avLst>
              <a:gd name="adj1" fmla="val 65544"/>
              <a:gd name="adj2" fmla="val 7671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Functional gaps definition</a:t>
            </a:r>
          </a:p>
        </p:txBody>
      </p:sp>
      <p:sp>
        <p:nvSpPr>
          <p:cNvPr id="233" name="Text Placeholder 8"/>
          <p:cNvSpPr txBox="1">
            <a:spLocks/>
          </p:cNvSpPr>
          <p:nvPr>
            <p:custDataLst>
              <p:tags r:id="rId98"/>
            </p:custDataLst>
          </p:nvPr>
        </p:nvSpPr>
        <p:spPr bwMode="auto">
          <a:xfrm>
            <a:off x="6347079" y="1695663"/>
            <a:ext cx="825156" cy="204311"/>
          </a:xfrm>
          <a:prstGeom prst="wedgeRoundRectCallout">
            <a:avLst>
              <a:gd name="adj1" fmla="val 26992"/>
              <a:gd name="adj2" fmla="val 915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Reporting Generation Documents</a:t>
            </a:r>
          </a:p>
        </p:txBody>
      </p:sp>
      <p:sp>
        <p:nvSpPr>
          <p:cNvPr id="234" name="Diamond 219"/>
          <p:cNvSpPr/>
          <p:nvPr>
            <p:custDataLst>
              <p:tags r:id="rId99"/>
            </p:custDataLst>
          </p:nvPr>
        </p:nvSpPr>
        <p:spPr bwMode="auto">
          <a:xfrm>
            <a:off x="7002280" y="191683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Tree>
    <p:extLst>
      <p:ext uri="{BB962C8B-B14F-4D97-AF65-F5344CB8AC3E}">
        <p14:creationId xmlns:p14="http://schemas.microsoft.com/office/powerpoint/2010/main" val="2806595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605642" name="Picture 10" descr="Imag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40456" y="2259"/>
            <a:ext cx="1645356" cy="46640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552704" y="3537048"/>
            <a:ext cx="6075048" cy="324000"/>
            <a:chOff x="1497" y="941"/>
            <a:chExt cx="3293" cy="141"/>
          </a:xfrm>
        </p:grpSpPr>
        <p:grpSp>
          <p:nvGrpSpPr>
            <p:cNvPr id="13" name="Group 3"/>
            <p:cNvGrpSpPr>
              <a:grpSpLocks/>
            </p:cNvGrpSpPr>
            <p:nvPr/>
          </p:nvGrpSpPr>
          <p:grpSpPr bwMode="auto">
            <a:xfrm>
              <a:off x="1497" y="941"/>
              <a:ext cx="124" cy="141"/>
              <a:chOff x="1801" y="817"/>
              <a:chExt cx="152" cy="143"/>
            </a:xfrm>
          </p:grpSpPr>
          <p:sp>
            <p:nvSpPr>
              <p:cNvPr id="24" name="Rectangle 4"/>
              <p:cNvSpPr>
                <a:spLocks noChangeArrowheads="1"/>
              </p:cNvSpPr>
              <p:nvPr/>
            </p:nvSpPr>
            <p:spPr bwMode="gray">
              <a:xfrm>
                <a:off x="1801" y="817"/>
                <a:ext cx="152" cy="143"/>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nvGrpSpPr>
              <p:cNvPr id="25" name="Group 24"/>
              <p:cNvGrpSpPr>
                <a:grpSpLocks/>
              </p:cNvGrpSpPr>
              <p:nvPr/>
            </p:nvGrpSpPr>
            <p:grpSpPr bwMode="auto">
              <a:xfrm>
                <a:off x="1833" y="848"/>
                <a:ext cx="89" cy="81"/>
                <a:chOff x="1835" y="846"/>
                <a:chExt cx="89" cy="81"/>
              </a:xfrm>
            </p:grpSpPr>
            <p:sp>
              <p:nvSpPr>
                <p:cNvPr id="26" name="Line 6"/>
                <p:cNvSpPr>
                  <a:spLocks noChangeShapeType="1"/>
                </p:cNvSpPr>
                <p:nvPr/>
              </p:nvSpPr>
              <p:spPr bwMode="gray">
                <a:xfrm>
                  <a:off x="1835" y="884"/>
                  <a:ext cx="79" cy="0"/>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7" name="Line 7"/>
                <p:cNvSpPr>
                  <a:spLocks noChangeShapeType="1"/>
                </p:cNvSpPr>
                <p:nvPr/>
              </p:nvSpPr>
              <p:spPr bwMode="gray">
                <a:xfrm flipH="1" flipV="1">
                  <a:off x="1882" y="846"/>
                  <a:ext cx="42" cy="42"/>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sp>
              <p:nvSpPr>
                <p:cNvPr id="28" name="Line 8"/>
                <p:cNvSpPr>
                  <a:spLocks noChangeShapeType="1"/>
                </p:cNvSpPr>
                <p:nvPr/>
              </p:nvSpPr>
              <p:spPr bwMode="gray">
                <a:xfrm flipH="1">
                  <a:off x="1879" y="882"/>
                  <a:ext cx="45" cy="45"/>
                </a:xfrm>
                <a:prstGeom prst="line">
                  <a:avLst/>
                </a:prstGeom>
                <a:noFill/>
                <a:ln w="25400">
                  <a:solidFill>
                    <a:srgbClr val="FFFFFF"/>
                  </a:solidFill>
                  <a:round/>
                  <a:headEnd type="none" w="sm" len="sm"/>
                  <a:tailEnd type="none" w="sm" len="sm"/>
                </a:ln>
              </p:spPr>
              <p:txBody>
                <a:bodyPr/>
                <a:lstStyle/>
                <a:p>
                  <a:endParaRPr lang="en-US" b="1" dirty="0">
                    <a:solidFill>
                      <a:srgbClr val="000000"/>
                    </a:solidFill>
                  </a:endParaRPr>
                </a:p>
              </p:txBody>
            </p:sp>
          </p:grpSp>
        </p:grpSp>
        <p:sp>
          <p:nvSpPr>
            <p:cNvPr id="15" name="Rectangle 9"/>
            <p:cNvSpPr>
              <a:spLocks noChangeArrowheads="1"/>
            </p:cNvSpPr>
            <p:nvPr/>
          </p:nvSpPr>
          <p:spPr bwMode="gray">
            <a:xfrm>
              <a:off x="1629" y="941"/>
              <a:ext cx="3161" cy="141"/>
            </a:xfrm>
            <a:prstGeom prst="rect">
              <a:avLst/>
            </a:prstGeom>
            <a:solidFill>
              <a:srgbClr val="FF0000"/>
            </a:solidFill>
            <a:ln w="9525">
              <a:noFill/>
              <a:miter lim="800000"/>
              <a:headEnd/>
              <a:tailEnd/>
            </a:ln>
          </p:spPr>
          <p:txBody>
            <a:bodyPr wrap="none" anchor="ctr"/>
            <a:lstStyle/>
            <a:p>
              <a:endParaRPr lang="en-US" b="1" dirty="0">
                <a:solidFill>
                  <a:srgbClr val="000000"/>
                </a:solidFill>
              </a:endParaRPr>
            </a:p>
          </p:txBody>
        </p:sp>
      </p:grpSp>
      <p:sp>
        <p:nvSpPr>
          <p:cNvPr id="29" name="Rectangle 11"/>
          <p:cNvSpPr>
            <a:spLocks noChangeArrowheads="1"/>
          </p:cNvSpPr>
          <p:nvPr/>
        </p:nvSpPr>
        <p:spPr bwMode="gray">
          <a:xfrm>
            <a:off x="2795588" y="400201"/>
            <a:ext cx="6250876" cy="3484431"/>
          </a:xfrm>
          <a:prstGeom prst="rect">
            <a:avLst/>
          </a:prstGeom>
          <a:noFill/>
          <a:ln w="9525">
            <a:noFill/>
            <a:miter lim="800000"/>
            <a:headEnd/>
            <a:tailEnd/>
          </a:ln>
        </p:spPr>
        <p:txBody>
          <a:bodyPr wrap="square" lIns="79005" tIns="38806" rIns="79005" bIns="38806">
            <a:spAutoFit/>
          </a:bodyPr>
          <a:lstStyle/>
          <a:p>
            <a:pPr marL="342900" indent="-342900" defTabSz="801688" eaLnBrk="0" hangingPunct="0">
              <a:spcBef>
                <a:spcPts val="800"/>
              </a:spcBef>
              <a:spcAft>
                <a:spcPts val="800"/>
              </a:spcAft>
              <a:buFont typeface="+mj-lt"/>
              <a:buAutoNum type="arabicPeriod"/>
            </a:pPr>
            <a:endParaRPr lang="en-US" sz="1600" b="1" dirty="0">
              <a:solidFill>
                <a:srgbClr val="808080"/>
              </a:solidFill>
            </a:endParaRPr>
          </a:p>
          <a:p>
            <a:pPr marL="342900" indent="-342900" defTabSz="801688" eaLnBrk="0" hangingPunct="0">
              <a:spcBef>
                <a:spcPts val="800"/>
              </a:spcBef>
              <a:spcAft>
                <a:spcPts val="800"/>
              </a:spcAft>
              <a:buFontTx/>
              <a:buAutoNum type="arabicPeriod"/>
            </a:pPr>
            <a:r>
              <a:rPr lang="en-US" sz="1600" b="1" dirty="0">
                <a:solidFill>
                  <a:srgbClr val="808080"/>
                </a:solidFill>
              </a:rPr>
              <a:t>General Overview</a:t>
            </a:r>
          </a:p>
          <a:p>
            <a:pPr marL="342900" indent="-342900" defTabSz="801688" eaLnBrk="0" hangingPunct="0">
              <a:spcBef>
                <a:spcPts val="800"/>
              </a:spcBef>
              <a:spcAft>
                <a:spcPts val="800"/>
              </a:spcAft>
              <a:buFontTx/>
              <a:buAutoNum type="arabicPeriod"/>
            </a:pPr>
            <a:r>
              <a:rPr lang="en-US" sz="1600" b="1" dirty="0">
                <a:solidFill>
                  <a:srgbClr val="808080"/>
                </a:solidFill>
              </a:rPr>
              <a:t>RDA Discovery </a:t>
            </a:r>
            <a:r>
              <a:rPr lang="en-US" sz="1600" b="1" dirty="0" smtClean="0">
                <a:solidFill>
                  <a:srgbClr val="808080"/>
                </a:solidFill>
              </a:rPr>
              <a:t>Findings and Plan per </a:t>
            </a:r>
            <a:r>
              <a:rPr lang="en-US" sz="1600" b="1" dirty="0">
                <a:solidFill>
                  <a:srgbClr val="808080"/>
                </a:solidFill>
              </a:rPr>
              <a:t>Unit</a:t>
            </a:r>
          </a:p>
          <a:p>
            <a:pPr marL="457200" lvl="2" defTabSz="801688" eaLnBrk="0" hangingPunct="0">
              <a:spcBef>
                <a:spcPts val="800"/>
              </a:spcBef>
              <a:spcAft>
                <a:spcPts val="800"/>
              </a:spcAft>
            </a:pPr>
            <a:r>
              <a:rPr lang="en-US" sz="1600" dirty="0" smtClean="0">
                <a:solidFill>
                  <a:srgbClr val="808080"/>
                </a:solidFill>
              </a:rPr>
              <a:t>General Overview of Units</a:t>
            </a:r>
          </a:p>
          <a:p>
            <a:pPr marL="457200" lvl="2" defTabSz="801688" eaLnBrk="0" hangingPunct="0">
              <a:spcBef>
                <a:spcPts val="800"/>
              </a:spcBef>
              <a:spcAft>
                <a:spcPts val="800"/>
              </a:spcAft>
            </a:pPr>
            <a:r>
              <a:rPr lang="en-US" sz="1600" dirty="0" smtClean="0">
                <a:solidFill>
                  <a:srgbClr val="808080"/>
                </a:solidFill>
              </a:rPr>
              <a:t>NY </a:t>
            </a:r>
            <a:r>
              <a:rPr lang="en-US" sz="1600" dirty="0">
                <a:solidFill>
                  <a:srgbClr val="808080"/>
                </a:solidFill>
              </a:rPr>
              <a:t>Branch &amp; SIS</a:t>
            </a:r>
          </a:p>
          <a:p>
            <a:pPr lvl="1" defTabSz="801688" eaLnBrk="0" hangingPunct="0">
              <a:spcBef>
                <a:spcPts val="800"/>
              </a:spcBef>
              <a:spcAft>
                <a:spcPts val="800"/>
              </a:spcAft>
            </a:pPr>
            <a:r>
              <a:rPr lang="en-US" sz="1600" dirty="0">
                <a:solidFill>
                  <a:srgbClr val="808080"/>
                </a:solidFill>
              </a:rPr>
              <a:t>Banco Santander Puerto Rico</a:t>
            </a:r>
          </a:p>
          <a:p>
            <a:pPr lvl="1" defTabSz="801688" eaLnBrk="0" hangingPunct="0">
              <a:spcBef>
                <a:spcPts val="800"/>
              </a:spcBef>
              <a:spcAft>
                <a:spcPts val="800"/>
              </a:spcAft>
            </a:pPr>
            <a:r>
              <a:rPr lang="en-US" sz="1600" dirty="0">
                <a:solidFill>
                  <a:srgbClr val="808080"/>
                </a:solidFill>
              </a:rPr>
              <a:t>SCUSA</a:t>
            </a:r>
          </a:p>
          <a:p>
            <a:pPr lvl="1" defTabSz="801688" eaLnBrk="0" hangingPunct="0">
              <a:spcBef>
                <a:spcPts val="800"/>
              </a:spcBef>
              <a:spcAft>
                <a:spcPts val="800"/>
              </a:spcAft>
            </a:pPr>
            <a:r>
              <a:rPr lang="en-US" sz="1600" b="1" dirty="0" smtClean="0">
                <a:solidFill>
                  <a:srgbClr val="FFFFFF"/>
                </a:solidFill>
              </a:rPr>
              <a:t>BSI</a:t>
            </a:r>
            <a:endParaRPr lang="en-US" sz="1600" b="1" dirty="0">
              <a:solidFill>
                <a:srgbClr val="FFFFFF"/>
              </a:solidFill>
            </a:endParaRPr>
          </a:p>
        </p:txBody>
      </p:sp>
    </p:spTree>
    <p:extLst>
      <p:ext uri="{BB962C8B-B14F-4D97-AF65-F5344CB8AC3E}">
        <p14:creationId xmlns:p14="http://schemas.microsoft.com/office/powerpoint/2010/main" val="408853381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50736" y="2656800"/>
            <a:ext cx="890574" cy="3529680"/>
          </a:xfrm>
          <a:prstGeom prst="rect">
            <a:avLst/>
          </a:prstGeom>
          <a:solidFill>
            <a:schemeClr val="accent1">
              <a:lumMod val="20000"/>
              <a:lumOff val="80000"/>
              <a:alpha val="48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79" name="Rectangle 78"/>
          <p:cNvSpPr/>
          <p:nvPr/>
        </p:nvSpPr>
        <p:spPr bwMode="auto">
          <a:xfrm>
            <a:off x="941311" y="2656800"/>
            <a:ext cx="7159082" cy="3529680"/>
          </a:xfrm>
          <a:prstGeom prst="rect">
            <a:avLst/>
          </a:prstGeom>
          <a:solidFill>
            <a:schemeClr val="bg2">
              <a:lumMod val="20000"/>
              <a:lumOff val="80000"/>
              <a:alpha val="55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120" name="Rectangle 6"/>
          <p:cNvSpPr>
            <a:spLocks noChangeArrowheads="1"/>
          </p:cNvSpPr>
          <p:nvPr/>
        </p:nvSpPr>
        <p:spPr bwMode="auto">
          <a:xfrm>
            <a:off x="3322049" y="2044800"/>
            <a:ext cx="2138656" cy="543103"/>
          </a:xfrm>
          <a:prstGeom prst="rect">
            <a:avLst/>
          </a:prstGeom>
          <a:no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s-ES" altLang="en-US" sz="1000" b="1" kern="0" dirty="0">
                <a:solidFill>
                  <a:srgbClr val="4D4D4D"/>
                </a:solidFill>
              </a:rPr>
              <a:t>Banco Santander International</a:t>
            </a:r>
            <a:endParaRPr lang="en-US" altLang="en-US" sz="1000" b="1" kern="0" dirty="0">
              <a:solidFill>
                <a:srgbClr val="4D4D4D"/>
              </a:solidFill>
            </a:endParaRPr>
          </a:p>
        </p:txBody>
      </p:sp>
      <p:sp>
        <p:nvSpPr>
          <p:cNvPr id="121" name="Rectangle 19">
            <a:hlinkClick r:id="" action="ppaction://noaction" highlightClick="1"/>
          </p:cNvPr>
          <p:cNvSpPr>
            <a:spLocks noChangeArrowheads="1"/>
          </p:cNvSpPr>
          <p:nvPr/>
        </p:nvSpPr>
        <p:spPr bwMode="auto">
          <a:xfrm>
            <a:off x="5931405" y="357659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HR</a:t>
            </a:r>
          </a:p>
        </p:txBody>
      </p:sp>
      <p:sp>
        <p:nvSpPr>
          <p:cNvPr id="124" name="Rectangle 123"/>
          <p:cNvSpPr/>
          <p:nvPr/>
        </p:nvSpPr>
        <p:spPr>
          <a:xfrm>
            <a:off x="6714566" y="5837861"/>
            <a:ext cx="2195826" cy="236559"/>
          </a:xfrm>
          <a:prstGeom prst="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Risk reporting producing areas</a:t>
            </a:r>
          </a:p>
        </p:txBody>
      </p:sp>
      <p:sp>
        <p:nvSpPr>
          <p:cNvPr id="128" name="Text Box 6"/>
          <p:cNvSpPr txBox="1">
            <a:spLocks noChangeArrowheads="1"/>
          </p:cNvSpPr>
          <p:nvPr/>
        </p:nvSpPr>
        <p:spPr bwMode="auto">
          <a:xfrm>
            <a:off x="584123" y="928144"/>
            <a:ext cx="8280400"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BSI has a separate organizational structure from the other two </a:t>
            </a:r>
            <a:r>
              <a:rPr lang="en-US" sz="1400" b="1" dirty="0" smtClean="0">
                <a:solidFill>
                  <a:srgbClr val="000000"/>
                </a:solidFill>
              </a:rPr>
              <a:t>Private Banking legal </a:t>
            </a:r>
            <a:r>
              <a:rPr lang="en-US" sz="1400" b="1" dirty="0">
                <a:solidFill>
                  <a:srgbClr val="000000"/>
                </a:solidFill>
              </a:rPr>
              <a:t>entities. Calculation of all metrics is performed only for BSI. However, </a:t>
            </a:r>
            <a:r>
              <a:rPr lang="en-US" sz="1400" b="1" dirty="0" smtClean="0">
                <a:solidFill>
                  <a:srgbClr val="000000"/>
                </a:solidFill>
              </a:rPr>
              <a:t>for Finance </a:t>
            </a:r>
            <a:r>
              <a:rPr lang="en-US" sz="1400" b="1" dirty="0">
                <a:solidFill>
                  <a:srgbClr val="000000"/>
                </a:solidFill>
              </a:rPr>
              <a:t>the consolidation, management and oversight of information is performed by BSI</a:t>
            </a:r>
          </a:p>
        </p:txBody>
      </p:sp>
      <p:sp>
        <p:nvSpPr>
          <p:cNvPr id="131" name="Rectangle 19">
            <a:hlinkClick r:id="" action="ppaction://noaction" highlightClick="1"/>
          </p:cNvPr>
          <p:cNvSpPr>
            <a:spLocks noChangeArrowheads="1"/>
          </p:cNvSpPr>
          <p:nvPr/>
        </p:nvSpPr>
        <p:spPr bwMode="auto">
          <a:xfrm>
            <a:off x="218934" y="4192185"/>
            <a:ext cx="722376" cy="2286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Private Banking</a:t>
            </a:r>
          </a:p>
        </p:txBody>
      </p:sp>
      <p:sp>
        <p:nvSpPr>
          <p:cNvPr id="132" name="Rectangle 19">
            <a:hlinkClick r:id="" action="ppaction://noaction" highlightClick="1"/>
          </p:cNvPr>
          <p:cNvSpPr>
            <a:spLocks noChangeArrowheads="1"/>
          </p:cNvSpPr>
          <p:nvPr/>
        </p:nvSpPr>
        <p:spPr bwMode="auto">
          <a:xfrm>
            <a:off x="5196544" y="357659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Legal</a:t>
            </a:r>
          </a:p>
        </p:txBody>
      </p:sp>
      <p:sp>
        <p:nvSpPr>
          <p:cNvPr id="134" name="Rectangle 19">
            <a:hlinkClick r:id="" action="ppaction://noaction" highlightClick="1"/>
          </p:cNvPr>
          <p:cNvSpPr>
            <a:spLocks noChangeArrowheads="1"/>
          </p:cNvSpPr>
          <p:nvPr/>
        </p:nvSpPr>
        <p:spPr bwMode="auto">
          <a:xfrm>
            <a:off x="6666266" y="357659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Products</a:t>
            </a:r>
          </a:p>
        </p:txBody>
      </p:sp>
      <p:sp>
        <p:nvSpPr>
          <p:cNvPr id="239" name="Rectangle 24">
            <a:hlinkClick r:id="" action="ppaction://noaction" highlightClick="1"/>
          </p:cNvPr>
          <p:cNvSpPr>
            <a:spLocks noChangeArrowheads="1"/>
          </p:cNvSpPr>
          <p:nvPr/>
        </p:nvSpPr>
        <p:spPr bwMode="auto">
          <a:xfrm>
            <a:off x="1905000" y="5181600"/>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Security</a:t>
            </a:r>
          </a:p>
        </p:txBody>
      </p:sp>
      <p:sp>
        <p:nvSpPr>
          <p:cNvPr id="240" name="Rectangle 24">
            <a:hlinkClick r:id="" action="ppaction://noaction" highlightClick="1"/>
          </p:cNvPr>
          <p:cNvSpPr>
            <a:spLocks noChangeArrowheads="1"/>
          </p:cNvSpPr>
          <p:nvPr/>
        </p:nvSpPr>
        <p:spPr bwMode="auto">
          <a:xfrm>
            <a:off x="1905000" y="4192185"/>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Operational Risk</a:t>
            </a:r>
          </a:p>
        </p:txBody>
      </p:sp>
      <p:sp>
        <p:nvSpPr>
          <p:cNvPr id="241" name="Rectangle 24">
            <a:hlinkClick r:id="" action="ppaction://noaction" highlightClick="1"/>
          </p:cNvPr>
          <p:cNvSpPr>
            <a:spLocks noChangeArrowheads="1"/>
          </p:cNvSpPr>
          <p:nvPr/>
        </p:nvSpPr>
        <p:spPr bwMode="auto">
          <a:xfrm>
            <a:off x="1905000" y="4869679"/>
            <a:ext cx="722376" cy="2286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defRPr/>
            </a:pPr>
            <a:r>
              <a:rPr lang="en-US" sz="700" kern="0" dirty="0">
                <a:solidFill>
                  <a:srgbClr val="4D4D4D"/>
                </a:solidFill>
              </a:rPr>
              <a:t>BCP</a:t>
            </a:r>
          </a:p>
        </p:txBody>
      </p:sp>
      <p:sp>
        <p:nvSpPr>
          <p:cNvPr id="242" name="Rectangle 24">
            <a:hlinkClick r:id="" action="ppaction://noaction" highlightClick="1"/>
          </p:cNvPr>
          <p:cNvSpPr>
            <a:spLocks noChangeArrowheads="1"/>
          </p:cNvSpPr>
          <p:nvPr/>
        </p:nvSpPr>
        <p:spPr bwMode="auto">
          <a:xfrm>
            <a:off x="1905000" y="4530932"/>
            <a:ext cx="722376" cy="2286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RIM</a:t>
            </a:r>
          </a:p>
        </p:txBody>
      </p:sp>
      <p:sp>
        <p:nvSpPr>
          <p:cNvPr id="248" name="Rectangle 20">
            <a:hlinkClick r:id="" action="ppaction://noaction" highlightClick="1"/>
          </p:cNvPr>
          <p:cNvSpPr>
            <a:spLocks noChangeArrowheads="1"/>
          </p:cNvSpPr>
          <p:nvPr/>
        </p:nvSpPr>
        <p:spPr bwMode="auto">
          <a:xfrm>
            <a:off x="3615349" y="4192185"/>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Client </a:t>
            </a:r>
            <a:r>
              <a:rPr lang="en-US" sz="800" b="1" dirty="0" smtClean="0">
                <a:solidFill>
                  <a:srgbClr val="FFFFFF"/>
                </a:solidFill>
              </a:rPr>
              <a:t>On-Boarding</a:t>
            </a:r>
            <a:endParaRPr lang="en-US" sz="800" b="1" dirty="0">
              <a:solidFill>
                <a:srgbClr val="FFFFFF"/>
              </a:solidFill>
            </a:endParaRPr>
          </a:p>
        </p:txBody>
      </p:sp>
      <p:sp>
        <p:nvSpPr>
          <p:cNvPr id="249" name="Rectangle 20">
            <a:hlinkClick r:id="" action="ppaction://noaction" highlightClick="1"/>
          </p:cNvPr>
          <p:cNvSpPr>
            <a:spLocks noChangeArrowheads="1"/>
          </p:cNvSpPr>
          <p:nvPr/>
        </p:nvSpPr>
        <p:spPr bwMode="auto">
          <a:xfrm>
            <a:off x="3615349" y="4530932"/>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Sales Suitability</a:t>
            </a:r>
          </a:p>
        </p:txBody>
      </p:sp>
      <p:sp>
        <p:nvSpPr>
          <p:cNvPr id="250" name="Rectangle 20">
            <a:hlinkClick r:id="" action="ppaction://noaction" highlightClick="1"/>
          </p:cNvPr>
          <p:cNvSpPr>
            <a:spLocks noChangeArrowheads="1"/>
          </p:cNvSpPr>
          <p:nvPr/>
        </p:nvSpPr>
        <p:spPr bwMode="auto">
          <a:xfrm>
            <a:off x="3615349" y="4869679"/>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Regulatory </a:t>
            </a:r>
          </a:p>
          <a:p>
            <a:pPr algn="ctr" fontAlgn="base">
              <a:spcBef>
                <a:spcPct val="0"/>
              </a:spcBef>
              <a:spcAft>
                <a:spcPct val="0"/>
              </a:spcAft>
            </a:pPr>
            <a:r>
              <a:rPr lang="en-US" sz="800" b="1" dirty="0">
                <a:solidFill>
                  <a:srgbClr val="FFFFFF"/>
                </a:solidFill>
              </a:rPr>
              <a:t>Compliance</a:t>
            </a:r>
          </a:p>
        </p:txBody>
      </p:sp>
      <p:sp>
        <p:nvSpPr>
          <p:cNvPr id="251" name="Rectangle 20">
            <a:hlinkClick r:id="" action="ppaction://noaction" highlightClick="1"/>
          </p:cNvPr>
          <p:cNvSpPr>
            <a:spLocks noChangeArrowheads="1"/>
          </p:cNvSpPr>
          <p:nvPr/>
        </p:nvSpPr>
        <p:spPr bwMode="auto">
          <a:xfrm>
            <a:off x="3615349" y="5181600"/>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AML Unit</a:t>
            </a:r>
          </a:p>
        </p:txBody>
      </p:sp>
      <p:cxnSp>
        <p:nvCxnSpPr>
          <p:cNvPr id="277" name="Elbow Connector 276"/>
          <p:cNvCxnSpPr/>
          <p:nvPr/>
        </p:nvCxnSpPr>
        <p:spPr bwMode="auto">
          <a:xfrm rot="5400000">
            <a:off x="3550814" y="3961362"/>
            <a:ext cx="412521" cy="305165"/>
          </a:xfrm>
          <a:prstGeom prst="bentConnector4">
            <a:avLst>
              <a:gd name="adj1" fmla="val 36910"/>
              <a:gd name="adj2" fmla="val 122647"/>
            </a:avLst>
          </a:prstGeom>
          <a:noFill/>
          <a:ln w="9525">
            <a:solidFill>
              <a:srgbClr val="4D4D4D"/>
            </a:solidFill>
            <a:miter lim="800000"/>
            <a:headEnd/>
            <a:tailEnd/>
          </a:ln>
        </p:spPr>
      </p:cxnSp>
      <p:cxnSp>
        <p:nvCxnSpPr>
          <p:cNvPr id="278" name="Elbow Connector 277"/>
          <p:cNvCxnSpPr/>
          <p:nvPr/>
        </p:nvCxnSpPr>
        <p:spPr bwMode="auto">
          <a:xfrm rot="5400000">
            <a:off x="3380936" y="4131240"/>
            <a:ext cx="752276" cy="305165"/>
          </a:xfrm>
          <a:prstGeom prst="bentConnector4">
            <a:avLst>
              <a:gd name="adj1" fmla="val 20208"/>
              <a:gd name="adj2" fmla="val 122646"/>
            </a:avLst>
          </a:prstGeom>
          <a:noFill/>
          <a:ln w="9525">
            <a:solidFill>
              <a:srgbClr val="4D4D4D"/>
            </a:solidFill>
            <a:miter lim="800000"/>
            <a:headEnd/>
            <a:tailEnd/>
          </a:ln>
        </p:spPr>
      </p:cxnSp>
      <p:cxnSp>
        <p:nvCxnSpPr>
          <p:cNvPr id="279" name="Elbow Connector 278"/>
          <p:cNvCxnSpPr/>
          <p:nvPr/>
        </p:nvCxnSpPr>
        <p:spPr bwMode="auto">
          <a:xfrm rot="5400000">
            <a:off x="3209193" y="4302983"/>
            <a:ext cx="1095762" cy="305165"/>
          </a:xfrm>
          <a:prstGeom prst="bentConnector4">
            <a:avLst>
              <a:gd name="adj1" fmla="val 14021"/>
              <a:gd name="adj2" fmla="val 122646"/>
            </a:avLst>
          </a:prstGeom>
          <a:noFill/>
          <a:ln w="9525">
            <a:solidFill>
              <a:srgbClr val="4D4D4D"/>
            </a:solidFill>
            <a:miter lim="800000"/>
            <a:headEnd/>
            <a:tailEnd/>
          </a:ln>
        </p:spPr>
      </p:cxnSp>
      <p:cxnSp>
        <p:nvCxnSpPr>
          <p:cNvPr id="280" name="Elbow Connector 279"/>
          <p:cNvCxnSpPr/>
          <p:nvPr/>
        </p:nvCxnSpPr>
        <p:spPr bwMode="auto">
          <a:xfrm rot="5400000">
            <a:off x="3037450" y="4474726"/>
            <a:ext cx="1439248" cy="305165"/>
          </a:xfrm>
          <a:prstGeom prst="bentConnector4">
            <a:avLst>
              <a:gd name="adj1" fmla="val 10788"/>
              <a:gd name="adj2" fmla="val 122646"/>
            </a:avLst>
          </a:prstGeom>
          <a:noFill/>
          <a:ln w="9525">
            <a:solidFill>
              <a:srgbClr val="4D4D4D"/>
            </a:solidFill>
            <a:miter lim="800000"/>
            <a:headEnd/>
            <a:tailEnd/>
          </a:ln>
        </p:spPr>
      </p:cxnSp>
      <p:cxnSp>
        <p:nvCxnSpPr>
          <p:cNvPr id="291" name="Elbow Connector 290"/>
          <p:cNvCxnSpPr/>
          <p:nvPr/>
        </p:nvCxnSpPr>
        <p:spPr bwMode="auto">
          <a:xfrm rot="5400000">
            <a:off x="1851323" y="3924744"/>
            <a:ext cx="412521" cy="305165"/>
          </a:xfrm>
          <a:prstGeom prst="bentConnector4">
            <a:avLst>
              <a:gd name="adj1" fmla="val 36910"/>
              <a:gd name="adj2" fmla="val 122647"/>
            </a:avLst>
          </a:prstGeom>
          <a:noFill/>
          <a:ln w="9525">
            <a:solidFill>
              <a:srgbClr val="4D4D4D"/>
            </a:solidFill>
            <a:miter lim="800000"/>
            <a:headEnd/>
            <a:tailEnd/>
          </a:ln>
        </p:spPr>
      </p:cxnSp>
      <p:cxnSp>
        <p:nvCxnSpPr>
          <p:cNvPr id="292" name="Elbow Connector 291"/>
          <p:cNvCxnSpPr/>
          <p:nvPr/>
        </p:nvCxnSpPr>
        <p:spPr bwMode="auto">
          <a:xfrm rot="5400000">
            <a:off x="1681445" y="4094622"/>
            <a:ext cx="752276" cy="305165"/>
          </a:xfrm>
          <a:prstGeom prst="bentConnector4">
            <a:avLst>
              <a:gd name="adj1" fmla="val 20208"/>
              <a:gd name="adj2" fmla="val 122646"/>
            </a:avLst>
          </a:prstGeom>
          <a:noFill/>
          <a:ln w="9525">
            <a:solidFill>
              <a:srgbClr val="4D4D4D"/>
            </a:solidFill>
            <a:miter lim="800000"/>
            <a:headEnd/>
            <a:tailEnd/>
          </a:ln>
        </p:spPr>
      </p:cxnSp>
      <p:cxnSp>
        <p:nvCxnSpPr>
          <p:cNvPr id="293" name="Elbow Connector 292"/>
          <p:cNvCxnSpPr/>
          <p:nvPr/>
        </p:nvCxnSpPr>
        <p:spPr bwMode="auto">
          <a:xfrm rot="5400000">
            <a:off x="1509702" y="4266365"/>
            <a:ext cx="1095762" cy="305165"/>
          </a:xfrm>
          <a:prstGeom prst="bentConnector4">
            <a:avLst>
              <a:gd name="adj1" fmla="val 14021"/>
              <a:gd name="adj2" fmla="val 122646"/>
            </a:avLst>
          </a:prstGeom>
          <a:noFill/>
          <a:ln w="9525">
            <a:solidFill>
              <a:srgbClr val="4D4D4D"/>
            </a:solidFill>
            <a:miter lim="800000"/>
            <a:headEnd/>
            <a:tailEnd/>
          </a:ln>
        </p:spPr>
      </p:cxnSp>
      <p:cxnSp>
        <p:nvCxnSpPr>
          <p:cNvPr id="294" name="Elbow Connector 293"/>
          <p:cNvCxnSpPr/>
          <p:nvPr/>
        </p:nvCxnSpPr>
        <p:spPr bwMode="auto">
          <a:xfrm rot="5400000">
            <a:off x="1337959" y="4438108"/>
            <a:ext cx="1439248" cy="305165"/>
          </a:xfrm>
          <a:prstGeom prst="bentConnector4">
            <a:avLst>
              <a:gd name="adj1" fmla="val 10788"/>
              <a:gd name="adj2" fmla="val 122646"/>
            </a:avLst>
          </a:prstGeom>
          <a:noFill/>
          <a:ln w="9525">
            <a:solidFill>
              <a:srgbClr val="4D4D4D"/>
            </a:solidFill>
            <a:miter lim="800000"/>
            <a:headEnd/>
            <a:tailEnd/>
          </a:ln>
        </p:spPr>
      </p:cxnSp>
      <p:cxnSp>
        <p:nvCxnSpPr>
          <p:cNvPr id="314" name="Elbow Connector 313"/>
          <p:cNvCxnSpPr>
            <a:stCxn id="125" idx="0"/>
            <a:endCxn id="120" idx="1"/>
          </p:cNvCxnSpPr>
          <p:nvPr/>
        </p:nvCxnSpPr>
        <p:spPr bwMode="auto">
          <a:xfrm rot="5400000" flipH="1" flipV="1">
            <a:off x="1316717" y="1571267"/>
            <a:ext cx="1260246" cy="2750417"/>
          </a:xfrm>
          <a:prstGeom prst="bentConnector2">
            <a:avLst/>
          </a:prstGeom>
          <a:noFill/>
          <a:ln w="9525" cap="flat" cmpd="sng" algn="ctr">
            <a:solidFill>
              <a:srgbClr val="4D4D4D"/>
            </a:solidFill>
            <a:prstDash val="solid"/>
            <a:round/>
            <a:headEnd type="none" w="med" len="med"/>
            <a:tailEnd type="none" w="med" len="med"/>
          </a:ln>
          <a:effectLst/>
        </p:spPr>
      </p:cxnSp>
      <p:sp>
        <p:nvSpPr>
          <p:cNvPr id="323" name="AutoShape 5"/>
          <p:cNvSpPr>
            <a:spLocks noChangeArrowheads="1"/>
          </p:cNvSpPr>
          <p:nvPr/>
        </p:nvSpPr>
        <p:spPr bwMode="auto">
          <a:xfrm>
            <a:off x="6308002" y="2119247"/>
            <a:ext cx="1116000" cy="4680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fontAlgn="base">
              <a:lnSpc>
                <a:spcPct val="90000"/>
              </a:lnSpc>
              <a:spcBef>
                <a:spcPct val="20000"/>
              </a:spcBef>
              <a:spcAft>
                <a:spcPct val="0"/>
              </a:spcAft>
            </a:pPr>
            <a:r>
              <a:rPr lang="en-US" altLang="en-US" sz="1000" b="1" kern="0" dirty="0" smtClean="0">
                <a:solidFill>
                  <a:srgbClr val="4D4D4D"/>
                </a:solidFill>
              </a:rPr>
              <a:t>BSS</a:t>
            </a:r>
            <a:r>
              <a:rPr lang="en-US" altLang="en-US" sz="1000" b="1" kern="0" baseline="30000" dirty="0" smtClean="0">
                <a:solidFill>
                  <a:srgbClr val="4D4D4D"/>
                </a:solidFill>
              </a:rPr>
              <a:t>(1)</a:t>
            </a:r>
            <a:endParaRPr lang="en-US" altLang="en-US" sz="1000" b="1" kern="0" baseline="30000" dirty="0">
              <a:solidFill>
                <a:srgbClr val="4D4D4D"/>
              </a:solidFill>
            </a:endParaRPr>
          </a:p>
        </p:txBody>
      </p:sp>
      <p:sp>
        <p:nvSpPr>
          <p:cNvPr id="327" name="Rectangle 326"/>
          <p:cNvSpPr/>
          <p:nvPr/>
        </p:nvSpPr>
        <p:spPr bwMode="auto">
          <a:xfrm>
            <a:off x="6218448" y="2044800"/>
            <a:ext cx="2620752" cy="612000"/>
          </a:xfrm>
          <a:prstGeom prst="rect">
            <a:avLst/>
          </a:prstGeom>
          <a:noFill/>
          <a:ln w="9525" cap="flat" cmpd="sng" algn="ctr">
            <a:solidFill>
              <a:schemeClr val="tx1"/>
            </a:solidFill>
            <a:prstDash val="dash"/>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a:solidFill>
                <a:srgbClr val="000000"/>
              </a:solidFill>
            </a:endParaRPr>
          </a:p>
        </p:txBody>
      </p:sp>
      <p:sp>
        <p:nvSpPr>
          <p:cNvPr id="332" name="AutoShape 5"/>
          <p:cNvSpPr>
            <a:spLocks noChangeArrowheads="1"/>
          </p:cNvSpPr>
          <p:nvPr/>
        </p:nvSpPr>
        <p:spPr bwMode="auto">
          <a:xfrm>
            <a:off x="7620057" y="2116570"/>
            <a:ext cx="1116000" cy="4680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fontAlgn="base">
              <a:lnSpc>
                <a:spcPct val="90000"/>
              </a:lnSpc>
              <a:spcBef>
                <a:spcPct val="20000"/>
              </a:spcBef>
              <a:spcAft>
                <a:spcPct val="0"/>
              </a:spcAft>
            </a:pPr>
            <a:r>
              <a:rPr lang="en-US" altLang="en-US" sz="1000" b="1" kern="0" dirty="0">
                <a:solidFill>
                  <a:srgbClr val="4D4D4D"/>
                </a:solidFill>
              </a:rPr>
              <a:t>BSBIL</a:t>
            </a:r>
            <a:r>
              <a:rPr lang="en-US" altLang="en-US" sz="1000" b="1" kern="0" baseline="30000" dirty="0">
                <a:solidFill>
                  <a:srgbClr val="4D4D4D"/>
                </a:solidFill>
              </a:rPr>
              <a:t>(2)</a:t>
            </a:r>
            <a:endParaRPr lang="en-US" altLang="en-US" sz="1000" b="1" kern="0" dirty="0">
              <a:solidFill>
                <a:srgbClr val="4D4D4D"/>
              </a:solidFill>
            </a:endParaRPr>
          </a:p>
        </p:txBody>
      </p:sp>
      <p:sp>
        <p:nvSpPr>
          <p:cNvPr id="140" name="Rectangle 23">
            <a:hlinkClick r:id="" action="ppaction://noaction" highlightClick="1"/>
          </p:cNvPr>
          <p:cNvSpPr>
            <a:spLocks noChangeArrowheads="1"/>
          </p:cNvSpPr>
          <p:nvPr/>
        </p:nvSpPr>
        <p:spPr bwMode="auto">
          <a:xfrm>
            <a:off x="7401128" y="3576598"/>
            <a:ext cx="64008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Marketing &amp; Publications</a:t>
            </a:r>
          </a:p>
        </p:txBody>
      </p:sp>
      <p:sp>
        <p:nvSpPr>
          <p:cNvPr id="123" name="Rectangle 23">
            <a:hlinkClick r:id="" action="ppaction://noaction" highlightClick="1"/>
          </p:cNvPr>
          <p:cNvSpPr>
            <a:spLocks noChangeArrowheads="1"/>
          </p:cNvSpPr>
          <p:nvPr/>
        </p:nvSpPr>
        <p:spPr bwMode="auto">
          <a:xfrm>
            <a:off x="1963197" y="357659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IT Operations &amp;Security</a:t>
            </a:r>
          </a:p>
        </p:txBody>
      </p:sp>
      <p:sp>
        <p:nvSpPr>
          <p:cNvPr id="133" name="Rectangle 19">
            <a:hlinkClick r:id="" action="ppaction://noaction" highlightClick="1"/>
          </p:cNvPr>
          <p:cNvSpPr>
            <a:spLocks noChangeArrowheads="1"/>
          </p:cNvSpPr>
          <p:nvPr/>
        </p:nvSpPr>
        <p:spPr bwMode="auto">
          <a:xfrm>
            <a:off x="3597793" y="357659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Compliance</a:t>
            </a:r>
          </a:p>
        </p:txBody>
      </p:sp>
      <p:sp>
        <p:nvSpPr>
          <p:cNvPr id="135" name="Rectangle 19">
            <a:hlinkClick r:id="" action="ppaction://noaction" highlightClick="1"/>
          </p:cNvPr>
          <p:cNvSpPr>
            <a:spLocks noChangeArrowheads="1"/>
          </p:cNvSpPr>
          <p:nvPr/>
        </p:nvSpPr>
        <p:spPr bwMode="auto">
          <a:xfrm>
            <a:off x="4415091" y="3576598"/>
            <a:ext cx="64008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4D4D4D"/>
                </a:solidFill>
              </a:rPr>
              <a:t>Private Wealth</a:t>
            </a:r>
          </a:p>
        </p:txBody>
      </p:sp>
      <p:cxnSp>
        <p:nvCxnSpPr>
          <p:cNvPr id="141" name="Elbow Connector 140"/>
          <p:cNvCxnSpPr>
            <a:endCxn id="131" idx="1"/>
          </p:cNvCxnSpPr>
          <p:nvPr/>
        </p:nvCxnSpPr>
        <p:spPr bwMode="auto">
          <a:xfrm rot="5400000">
            <a:off x="184091" y="3941424"/>
            <a:ext cx="399905" cy="330217"/>
          </a:xfrm>
          <a:prstGeom prst="bentConnector4">
            <a:avLst>
              <a:gd name="adj1" fmla="val 35709"/>
              <a:gd name="adj2" fmla="val 119779"/>
            </a:avLst>
          </a:prstGeom>
          <a:noFill/>
          <a:ln w="9525">
            <a:solidFill>
              <a:srgbClr val="4D4D4D"/>
            </a:solidFill>
            <a:miter lim="800000"/>
            <a:headEnd/>
            <a:tailEnd/>
          </a:ln>
        </p:spPr>
      </p:cxnSp>
      <p:sp>
        <p:nvSpPr>
          <p:cNvPr id="125" name="Rectangle 23">
            <a:hlinkClick r:id="" action="ppaction://noaction" highlightClick="1"/>
          </p:cNvPr>
          <p:cNvSpPr>
            <a:spLocks noChangeArrowheads="1"/>
          </p:cNvSpPr>
          <p:nvPr/>
        </p:nvSpPr>
        <p:spPr bwMode="auto">
          <a:xfrm>
            <a:off x="251592" y="3576598"/>
            <a:ext cx="640080" cy="335412"/>
          </a:xfrm>
          <a:prstGeom prst="rect">
            <a:avLst/>
          </a:prstGeom>
          <a:solidFill>
            <a:schemeClr val="bg1"/>
          </a:solidFill>
          <a:ln w="9525">
            <a:solidFill>
              <a:srgbClr val="4D4D4D"/>
            </a:solidFill>
            <a:miter lim="800000"/>
            <a:headEnd/>
            <a:tailEnd/>
          </a:ln>
        </p:spPr>
        <p:txBody>
          <a:bodyPr wrap="square" lIns="0" tIns="0" rIns="0" bIns="0" anchor="ctr" anchorCtr="0"/>
          <a:lstStyle/>
          <a:p>
            <a:pPr algn="ctr" fontAlgn="base">
              <a:lnSpc>
                <a:spcPct val="90000"/>
              </a:lnSpc>
              <a:spcBef>
                <a:spcPct val="20000"/>
              </a:spcBef>
              <a:spcAft>
                <a:spcPct val="0"/>
              </a:spcAft>
              <a:buFont typeface="Wingdings" pitchFamily="2" charset="2"/>
              <a:buNone/>
            </a:pPr>
            <a:r>
              <a:rPr lang="en-US" sz="800" b="1" kern="0" dirty="0">
                <a:solidFill>
                  <a:srgbClr val="000000"/>
                </a:solidFill>
              </a:rPr>
              <a:t>Business </a:t>
            </a:r>
          </a:p>
          <a:p>
            <a:pPr algn="ctr" fontAlgn="base">
              <a:lnSpc>
                <a:spcPct val="90000"/>
              </a:lnSpc>
              <a:spcBef>
                <a:spcPct val="20000"/>
              </a:spcBef>
              <a:spcAft>
                <a:spcPct val="0"/>
              </a:spcAft>
              <a:buFont typeface="Wingdings" pitchFamily="2" charset="2"/>
              <a:buNone/>
            </a:pPr>
            <a:r>
              <a:rPr lang="en-US" sz="800" b="1" kern="0" dirty="0">
                <a:solidFill>
                  <a:srgbClr val="000000"/>
                </a:solidFill>
              </a:rPr>
              <a:t>Lines</a:t>
            </a:r>
          </a:p>
        </p:txBody>
      </p:sp>
      <p:sp>
        <p:nvSpPr>
          <p:cNvPr id="111" name="Rectangle 2"/>
          <p:cNvSpPr>
            <a:spLocks noChangeArrowheads="1"/>
          </p:cNvSpPr>
          <p:nvPr/>
        </p:nvSpPr>
        <p:spPr bwMode="auto">
          <a:xfrm>
            <a:off x="270934" y="265843"/>
            <a:ext cx="8500533" cy="642937"/>
          </a:xfrm>
          <a:prstGeom prst="rect">
            <a:avLst/>
          </a:prstGeom>
          <a:solidFill>
            <a:schemeClr val="bg1"/>
          </a:solid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000" b="1" dirty="0">
                <a:solidFill>
                  <a:srgbClr val="929497"/>
                </a:solidFill>
              </a:rPr>
              <a:t>Organization</a:t>
            </a:r>
          </a:p>
        </p:txBody>
      </p:sp>
      <p:sp>
        <p:nvSpPr>
          <p:cNvPr id="136" name="Rectangle 23">
            <a:hlinkClick r:id="" action="ppaction://noaction" highlightClick="1"/>
          </p:cNvPr>
          <p:cNvSpPr>
            <a:spLocks noChangeArrowheads="1"/>
          </p:cNvSpPr>
          <p:nvPr/>
        </p:nvSpPr>
        <p:spPr bwMode="auto">
          <a:xfrm>
            <a:off x="1143000" y="358266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Finance</a:t>
            </a:r>
          </a:p>
        </p:txBody>
      </p:sp>
      <p:cxnSp>
        <p:nvCxnSpPr>
          <p:cNvPr id="146" name="Elbow Connector 145"/>
          <p:cNvCxnSpPr/>
          <p:nvPr/>
        </p:nvCxnSpPr>
        <p:spPr bwMode="auto">
          <a:xfrm rot="5400000">
            <a:off x="6651557" y="3990878"/>
            <a:ext cx="412521" cy="305165"/>
          </a:xfrm>
          <a:prstGeom prst="bentConnector4">
            <a:avLst>
              <a:gd name="adj1" fmla="val 36910"/>
              <a:gd name="adj2" fmla="val 122647"/>
            </a:avLst>
          </a:prstGeom>
          <a:noFill/>
          <a:ln w="9525">
            <a:solidFill>
              <a:srgbClr val="4D4D4D"/>
            </a:solidFill>
            <a:miter lim="800000"/>
            <a:headEnd/>
            <a:tailEnd/>
          </a:ln>
        </p:spPr>
      </p:cxnSp>
      <p:cxnSp>
        <p:nvCxnSpPr>
          <p:cNvPr id="147" name="Elbow Connector 146"/>
          <p:cNvCxnSpPr/>
          <p:nvPr/>
        </p:nvCxnSpPr>
        <p:spPr bwMode="auto">
          <a:xfrm rot="5400000">
            <a:off x="6481679" y="4160756"/>
            <a:ext cx="752276" cy="305165"/>
          </a:xfrm>
          <a:prstGeom prst="bentConnector4">
            <a:avLst>
              <a:gd name="adj1" fmla="val 20208"/>
              <a:gd name="adj2" fmla="val 122646"/>
            </a:avLst>
          </a:prstGeom>
          <a:noFill/>
          <a:ln w="9525">
            <a:solidFill>
              <a:srgbClr val="4D4D4D"/>
            </a:solidFill>
            <a:miter lim="800000"/>
            <a:headEnd/>
            <a:tailEnd/>
          </a:ln>
        </p:spPr>
      </p:cxnSp>
      <p:cxnSp>
        <p:nvCxnSpPr>
          <p:cNvPr id="148" name="Elbow Connector 147"/>
          <p:cNvCxnSpPr/>
          <p:nvPr/>
        </p:nvCxnSpPr>
        <p:spPr bwMode="auto">
          <a:xfrm rot="5400000">
            <a:off x="6309936" y="4332499"/>
            <a:ext cx="1095762" cy="305165"/>
          </a:xfrm>
          <a:prstGeom prst="bentConnector4">
            <a:avLst>
              <a:gd name="adj1" fmla="val 14021"/>
              <a:gd name="adj2" fmla="val 122646"/>
            </a:avLst>
          </a:prstGeom>
          <a:noFill/>
          <a:ln w="9525">
            <a:solidFill>
              <a:srgbClr val="4D4D4D"/>
            </a:solidFill>
            <a:miter lim="800000"/>
            <a:headEnd/>
            <a:tailEnd/>
          </a:ln>
        </p:spPr>
      </p:cxnSp>
      <p:sp>
        <p:nvSpPr>
          <p:cNvPr id="152" name="Rectangle 20">
            <a:hlinkClick r:id="" action="ppaction://noaction" highlightClick="1"/>
          </p:cNvPr>
          <p:cNvSpPr>
            <a:spLocks noChangeArrowheads="1"/>
          </p:cNvSpPr>
          <p:nvPr/>
        </p:nvSpPr>
        <p:spPr bwMode="auto">
          <a:xfrm>
            <a:off x="6705600" y="4191000"/>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Treasury</a:t>
            </a:r>
          </a:p>
        </p:txBody>
      </p:sp>
      <p:sp>
        <p:nvSpPr>
          <p:cNvPr id="153" name="Rectangle 20">
            <a:hlinkClick r:id="" action="ppaction://noaction" highlightClick="1"/>
          </p:cNvPr>
          <p:cNvSpPr>
            <a:spLocks noChangeArrowheads="1"/>
          </p:cNvSpPr>
          <p:nvPr/>
        </p:nvSpPr>
        <p:spPr bwMode="auto">
          <a:xfrm>
            <a:off x="6705600" y="4530641"/>
            <a:ext cx="722376" cy="2286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Capital Markets</a:t>
            </a:r>
          </a:p>
        </p:txBody>
      </p:sp>
      <p:sp>
        <p:nvSpPr>
          <p:cNvPr id="154" name="Rectangle 20">
            <a:hlinkClick r:id="" action="ppaction://noaction" highlightClick="1"/>
          </p:cNvPr>
          <p:cNvSpPr>
            <a:spLocks noChangeArrowheads="1"/>
          </p:cNvSpPr>
          <p:nvPr/>
        </p:nvSpPr>
        <p:spPr bwMode="auto">
          <a:xfrm>
            <a:off x="6705600" y="4864200"/>
            <a:ext cx="722376" cy="2286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Advisory</a:t>
            </a:r>
          </a:p>
        </p:txBody>
      </p:sp>
      <p:cxnSp>
        <p:nvCxnSpPr>
          <p:cNvPr id="4" name="Straight Connector 3"/>
          <p:cNvCxnSpPr>
            <a:stCxn id="120" idx="2"/>
          </p:cNvCxnSpPr>
          <p:nvPr/>
        </p:nvCxnSpPr>
        <p:spPr bwMode="auto">
          <a:xfrm>
            <a:off x="4391377" y="2587903"/>
            <a:ext cx="0" cy="553428"/>
          </a:xfrm>
          <a:prstGeom prst="line">
            <a:avLst/>
          </a:prstGeom>
          <a:noFill/>
          <a:ln w="9525" cap="flat" cmpd="sng" algn="ctr">
            <a:solidFill>
              <a:schemeClr val="tx1"/>
            </a:solidFill>
            <a:prstDash val="solid"/>
            <a:round/>
            <a:headEnd type="none" w="med" len="med"/>
            <a:tailEnd type="none" w="med" len="med"/>
          </a:ln>
          <a:effectLst/>
        </p:spPr>
      </p:cxnSp>
      <p:cxnSp>
        <p:nvCxnSpPr>
          <p:cNvPr id="10" name="Elbow Connector 9"/>
          <p:cNvCxnSpPr>
            <a:stCxn id="136" idx="0"/>
          </p:cNvCxnSpPr>
          <p:nvPr/>
        </p:nvCxnSpPr>
        <p:spPr bwMode="auto">
          <a:xfrm rot="5400000" flipH="1" flipV="1">
            <a:off x="2718398" y="1885976"/>
            <a:ext cx="441335" cy="2952051"/>
          </a:xfrm>
          <a:prstGeom prst="bentConnector2">
            <a:avLst/>
          </a:prstGeom>
          <a:noFill/>
          <a:ln w="9525" cap="flat" cmpd="sng" algn="ctr">
            <a:solidFill>
              <a:schemeClr val="tx1"/>
            </a:solidFill>
            <a:prstDash val="solid"/>
            <a:round/>
            <a:headEnd type="none" w="med" len="med"/>
            <a:tailEnd type="none" w="med" len="med"/>
          </a:ln>
          <a:effectLst/>
        </p:spPr>
      </p:cxnSp>
      <p:cxnSp>
        <p:nvCxnSpPr>
          <p:cNvPr id="12" name="Elbow Connector 11"/>
          <p:cNvCxnSpPr>
            <a:stCxn id="123" idx="0"/>
          </p:cNvCxnSpPr>
          <p:nvPr/>
        </p:nvCxnSpPr>
        <p:spPr bwMode="auto">
          <a:xfrm rot="5400000" flipH="1" flipV="1">
            <a:off x="3131531" y="2293038"/>
            <a:ext cx="435266" cy="2131854"/>
          </a:xfrm>
          <a:prstGeom prst="bentConnector2">
            <a:avLst/>
          </a:prstGeom>
          <a:noFill/>
          <a:ln w="9525" cap="flat" cmpd="sng" algn="ctr">
            <a:solidFill>
              <a:schemeClr val="tx1"/>
            </a:solidFill>
            <a:prstDash val="solid"/>
            <a:round/>
            <a:headEnd type="none" w="med" len="med"/>
            <a:tailEnd type="none" w="med" len="med"/>
          </a:ln>
          <a:effectLst/>
        </p:spPr>
      </p:cxnSp>
      <p:cxnSp>
        <p:nvCxnSpPr>
          <p:cNvPr id="14" name="Elbow Connector 13"/>
          <p:cNvCxnSpPr>
            <a:stCxn id="130" idx="0"/>
          </p:cNvCxnSpPr>
          <p:nvPr/>
        </p:nvCxnSpPr>
        <p:spPr bwMode="auto">
          <a:xfrm rot="5400000" flipH="1" flipV="1">
            <a:off x="3540180" y="2701687"/>
            <a:ext cx="435266" cy="1314556"/>
          </a:xfrm>
          <a:prstGeom prst="bentConnector2">
            <a:avLst/>
          </a:prstGeom>
          <a:noFill/>
          <a:ln w="9525" cap="flat" cmpd="sng" algn="ctr">
            <a:solidFill>
              <a:schemeClr val="tx1"/>
            </a:solidFill>
            <a:prstDash val="solid"/>
            <a:round/>
            <a:headEnd type="none" w="med" len="med"/>
            <a:tailEnd type="none" w="med" len="med"/>
          </a:ln>
          <a:effectLst/>
        </p:spPr>
      </p:cxnSp>
      <p:cxnSp>
        <p:nvCxnSpPr>
          <p:cNvPr id="16" name="Elbow Connector 15"/>
          <p:cNvCxnSpPr>
            <a:stCxn id="133" idx="0"/>
          </p:cNvCxnSpPr>
          <p:nvPr/>
        </p:nvCxnSpPr>
        <p:spPr bwMode="auto">
          <a:xfrm rot="5400000" flipH="1" flipV="1">
            <a:off x="3948829" y="3110336"/>
            <a:ext cx="435266" cy="497258"/>
          </a:xfrm>
          <a:prstGeom prst="bentConnector2">
            <a:avLst/>
          </a:prstGeom>
          <a:noFill/>
          <a:ln w="9525" cap="flat" cmpd="sng" algn="ctr">
            <a:solidFill>
              <a:schemeClr val="tx1"/>
            </a:solidFill>
            <a:prstDash val="solid"/>
            <a:round/>
            <a:headEnd type="none" w="med" len="med"/>
            <a:tailEnd type="none" w="med" len="med"/>
          </a:ln>
          <a:effectLst/>
        </p:spPr>
      </p:cxnSp>
      <p:cxnSp>
        <p:nvCxnSpPr>
          <p:cNvPr id="24" name="Elbow Connector 23"/>
          <p:cNvCxnSpPr>
            <a:stCxn id="140" idx="0"/>
          </p:cNvCxnSpPr>
          <p:nvPr/>
        </p:nvCxnSpPr>
        <p:spPr bwMode="auto">
          <a:xfrm rot="16200000" flipV="1">
            <a:off x="5850498" y="1705927"/>
            <a:ext cx="435266" cy="3306075"/>
          </a:xfrm>
          <a:prstGeom prst="bentConnector2">
            <a:avLst/>
          </a:prstGeom>
          <a:noFill/>
          <a:ln w="9525" cap="flat" cmpd="sng" algn="ctr">
            <a:solidFill>
              <a:schemeClr val="tx1"/>
            </a:solidFill>
            <a:prstDash val="solid"/>
            <a:round/>
            <a:headEnd type="none" w="med" len="med"/>
            <a:tailEnd type="none" w="med" len="med"/>
          </a:ln>
          <a:effectLst/>
        </p:spPr>
      </p:cxnSp>
      <p:cxnSp>
        <p:nvCxnSpPr>
          <p:cNvPr id="26" name="Elbow Connector 25"/>
          <p:cNvCxnSpPr>
            <a:stCxn id="134" idx="0"/>
          </p:cNvCxnSpPr>
          <p:nvPr/>
        </p:nvCxnSpPr>
        <p:spPr bwMode="auto">
          <a:xfrm rot="16200000" flipV="1">
            <a:off x="5635526" y="2225818"/>
            <a:ext cx="435266" cy="2266294"/>
          </a:xfrm>
          <a:prstGeom prst="bentConnector2">
            <a:avLst/>
          </a:prstGeom>
          <a:noFill/>
          <a:ln w="9525" cap="flat" cmpd="sng" algn="ctr">
            <a:solidFill>
              <a:schemeClr val="tx1"/>
            </a:solidFill>
            <a:prstDash val="solid"/>
            <a:round/>
            <a:headEnd type="none" w="med" len="med"/>
            <a:tailEnd type="none" w="med" len="med"/>
          </a:ln>
          <a:effectLst/>
        </p:spPr>
      </p:cxnSp>
      <p:cxnSp>
        <p:nvCxnSpPr>
          <p:cNvPr id="28" name="Elbow Connector 27"/>
          <p:cNvCxnSpPr>
            <a:stCxn id="121" idx="0"/>
          </p:cNvCxnSpPr>
          <p:nvPr/>
        </p:nvCxnSpPr>
        <p:spPr bwMode="auto">
          <a:xfrm rot="16200000" flipV="1">
            <a:off x="5103778" y="2428931"/>
            <a:ext cx="435266" cy="1860068"/>
          </a:xfrm>
          <a:prstGeom prst="bentConnector2">
            <a:avLst/>
          </a:prstGeom>
          <a:noFill/>
          <a:ln w="9525" cap="flat" cmpd="sng" algn="ctr">
            <a:solidFill>
              <a:schemeClr val="tx1"/>
            </a:solidFill>
            <a:prstDash val="solid"/>
            <a:round/>
            <a:headEnd type="none" w="med" len="med"/>
            <a:tailEnd type="none" w="med" len="med"/>
          </a:ln>
          <a:effectLst/>
        </p:spPr>
      </p:cxnSp>
      <p:cxnSp>
        <p:nvCxnSpPr>
          <p:cNvPr id="31" name="Elbow Connector 30"/>
          <p:cNvCxnSpPr>
            <a:stCxn id="132" idx="0"/>
          </p:cNvCxnSpPr>
          <p:nvPr/>
        </p:nvCxnSpPr>
        <p:spPr bwMode="auto">
          <a:xfrm rot="16200000" flipV="1">
            <a:off x="4801258" y="2861272"/>
            <a:ext cx="435268" cy="995384"/>
          </a:xfrm>
          <a:prstGeom prst="bentConnector2">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a:stCxn id="135" idx="0"/>
          </p:cNvCxnSpPr>
          <p:nvPr/>
        </p:nvCxnSpPr>
        <p:spPr bwMode="auto">
          <a:xfrm flipV="1">
            <a:off x="4735131" y="3141334"/>
            <a:ext cx="0" cy="435264"/>
          </a:xfrm>
          <a:prstGeom prst="line">
            <a:avLst/>
          </a:prstGeom>
          <a:noFill/>
          <a:ln w="9525" cap="flat" cmpd="sng" algn="ctr">
            <a:solidFill>
              <a:schemeClr val="tx1"/>
            </a:solidFill>
            <a:prstDash val="solid"/>
            <a:round/>
            <a:headEnd type="none" w="med" len="med"/>
            <a:tailEnd type="none" w="med" len="med"/>
          </a:ln>
          <a:effectLst/>
        </p:spPr>
      </p:cxnSp>
      <p:cxnSp>
        <p:nvCxnSpPr>
          <p:cNvPr id="67" name="Elbow Connector 66"/>
          <p:cNvCxnSpPr>
            <a:endCxn id="70" idx="1"/>
          </p:cNvCxnSpPr>
          <p:nvPr/>
        </p:nvCxnSpPr>
        <p:spPr bwMode="auto">
          <a:xfrm rot="5400000">
            <a:off x="2686234" y="3943167"/>
            <a:ext cx="419100" cy="305167"/>
          </a:xfrm>
          <a:prstGeom prst="bentConnector4">
            <a:avLst>
              <a:gd name="adj1" fmla="val 36365"/>
              <a:gd name="adj2" fmla="val 119976"/>
            </a:avLst>
          </a:prstGeom>
          <a:noFill/>
          <a:ln w="9525">
            <a:solidFill>
              <a:srgbClr val="4D4D4D"/>
            </a:solidFill>
            <a:miter lim="800000"/>
            <a:headEnd/>
            <a:tailEnd/>
          </a:ln>
        </p:spPr>
      </p:cxnSp>
      <p:sp>
        <p:nvSpPr>
          <p:cNvPr id="70" name="Rectangle 24">
            <a:hlinkClick r:id="" action="ppaction://noaction" highlightClick="1"/>
          </p:cNvPr>
          <p:cNvSpPr>
            <a:spLocks noChangeArrowheads="1"/>
          </p:cNvSpPr>
          <p:nvPr/>
        </p:nvSpPr>
        <p:spPr bwMode="auto">
          <a:xfrm>
            <a:off x="2743200" y="4191000"/>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Liquidity</a:t>
            </a:r>
          </a:p>
          <a:p>
            <a:pPr algn="ctr" fontAlgn="base">
              <a:spcBef>
                <a:spcPct val="0"/>
              </a:spcBef>
              <a:spcAft>
                <a:spcPct val="0"/>
              </a:spcAft>
            </a:pPr>
            <a:r>
              <a:rPr lang="en-US" sz="800" b="1" dirty="0">
                <a:solidFill>
                  <a:srgbClr val="FFFFFF"/>
                </a:solidFill>
              </a:rPr>
              <a:t>Risk</a:t>
            </a:r>
          </a:p>
        </p:txBody>
      </p:sp>
      <p:cxnSp>
        <p:nvCxnSpPr>
          <p:cNvPr id="17" name="Straight Connector 16"/>
          <p:cNvCxnSpPr/>
          <p:nvPr/>
        </p:nvCxnSpPr>
        <p:spPr bwMode="auto">
          <a:xfrm>
            <a:off x="2685248" y="4305300"/>
            <a:ext cx="0" cy="0"/>
          </a:xfrm>
          <a:prstGeom prst="line">
            <a:avLst/>
          </a:prstGeom>
          <a:noFill/>
          <a:ln w="9525" cap="flat" cmpd="sng" algn="ctr">
            <a:solidFill>
              <a:srgbClr val="FF0000"/>
            </a:solidFill>
            <a:prstDash val="solid"/>
            <a:round/>
            <a:headEnd type="none" w="med" len="med"/>
            <a:tailEnd type="none" w="med" len="med"/>
          </a:ln>
          <a:effectLst/>
        </p:spPr>
      </p:cxnSp>
      <p:sp>
        <p:nvSpPr>
          <p:cNvPr id="81" name="Rectangle 24">
            <a:hlinkClick r:id="" action="ppaction://noaction" highlightClick="1"/>
          </p:cNvPr>
          <p:cNvSpPr>
            <a:spLocks noChangeArrowheads="1"/>
          </p:cNvSpPr>
          <p:nvPr/>
        </p:nvSpPr>
        <p:spPr bwMode="auto">
          <a:xfrm>
            <a:off x="2743200" y="4530932"/>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Credit Risk</a:t>
            </a:r>
          </a:p>
        </p:txBody>
      </p:sp>
      <p:cxnSp>
        <p:nvCxnSpPr>
          <p:cNvPr id="30" name="Elbow Connector 29"/>
          <p:cNvCxnSpPr>
            <a:endCxn id="81" idx="1"/>
          </p:cNvCxnSpPr>
          <p:nvPr/>
        </p:nvCxnSpPr>
        <p:spPr bwMode="auto">
          <a:xfrm rot="5400000">
            <a:off x="2521234" y="4118098"/>
            <a:ext cx="749100" cy="305168"/>
          </a:xfrm>
          <a:prstGeom prst="bentConnector4">
            <a:avLst>
              <a:gd name="adj1" fmla="val 17958"/>
              <a:gd name="adj2" fmla="val 119976"/>
            </a:avLst>
          </a:prstGeom>
          <a:noFill/>
          <a:ln w="9525" cap="flat" cmpd="sng" algn="ctr">
            <a:solidFill>
              <a:schemeClr val="tx1"/>
            </a:solidFill>
            <a:prstDash val="solid"/>
            <a:round/>
            <a:headEnd type="none" w="med" len="med"/>
            <a:tailEnd type="none" w="med" len="med"/>
          </a:ln>
          <a:effectLst/>
        </p:spPr>
      </p:cxnSp>
      <p:sp>
        <p:nvSpPr>
          <p:cNvPr id="91" name="Rectangle 20">
            <a:hlinkClick r:id="" action="ppaction://noaction" highlightClick="1"/>
          </p:cNvPr>
          <p:cNvSpPr>
            <a:spLocks noChangeArrowheads="1"/>
          </p:cNvSpPr>
          <p:nvPr/>
        </p:nvSpPr>
        <p:spPr bwMode="auto">
          <a:xfrm>
            <a:off x="5221224" y="4191000"/>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Legal Advisory</a:t>
            </a:r>
          </a:p>
        </p:txBody>
      </p:sp>
      <p:cxnSp>
        <p:nvCxnSpPr>
          <p:cNvPr id="235" name="Elbow Connector 234"/>
          <p:cNvCxnSpPr>
            <a:stCxn id="132" idx="2"/>
            <a:endCxn id="91" idx="1"/>
          </p:cNvCxnSpPr>
          <p:nvPr/>
        </p:nvCxnSpPr>
        <p:spPr bwMode="auto">
          <a:xfrm rot="5400000">
            <a:off x="5172259" y="3960975"/>
            <a:ext cx="393290" cy="295360"/>
          </a:xfrm>
          <a:prstGeom prst="bentConnector4">
            <a:avLst>
              <a:gd name="adj1" fmla="val 35469"/>
              <a:gd name="adj2" fmla="val 110320"/>
            </a:avLst>
          </a:prstGeom>
          <a:noFill/>
          <a:ln w="9525" cap="flat" cmpd="sng" algn="ctr">
            <a:solidFill>
              <a:schemeClr val="tx1"/>
            </a:solidFill>
            <a:prstDash val="solid"/>
            <a:round/>
            <a:headEnd type="none" w="med" len="med"/>
            <a:tailEnd type="none" w="med" len="med"/>
          </a:ln>
          <a:effectLst/>
        </p:spPr>
      </p:cxnSp>
      <p:sp>
        <p:nvSpPr>
          <p:cNvPr id="62" name="Rectangle 20">
            <a:hlinkClick r:id="" action="ppaction://noaction" highlightClick="1"/>
          </p:cNvPr>
          <p:cNvSpPr>
            <a:spLocks noChangeArrowheads="1"/>
          </p:cNvSpPr>
          <p:nvPr/>
        </p:nvSpPr>
        <p:spPr bwMode="auto">
          <a:xfrm>
            <a:off x="5221224" y="4495800"/>
            <a:ext cx="722376" cy="228600"/>
          </a:xfrm>
          <a:prstGeom prst="rect">
            <a:avLst/>
          </a:prstGeom>
          <a:solidFill>
            <a:schemeClr val="bg1"/>
          </a:solidFill>
          <a:ln w="9525">
            <a:solidFill>
              <a:srgbClr val="4D4D4D"/>
            </a:solidFill>
            <a:miter lim="800000"/>
            <a:headEnd/>
            <a:tailEnd/>
          </a:ln>
        </p:spPr>
        <p:txBody>
          <a:bodyPr wrap="none" lIns="90000" tIns="46800" rIns="90000" bIns="46800" anchor="ctr"/>
          <a:lstStyle/>
          <a:p>
            <a:pPr algn="ctr" fontAlgn="base">
              <a:lnSpc>
                <a:spcPct val="90000"/>
              </a:lnSpc>
              <a:spcBef>
                <a:spcPct val="20000"/>
              </a:spcBef>
              <a:spcAft>
                <a:spcPct val="0"/>
              </a:spcAft>
              <a:buFont typeface="Wingdings" pitchFamily="2" charset="2"/>
              <a:buNone/>
            </a:pPr>
            <a:r>
              <a:rPr lang="en-US" sz="700" kern="0" dirty="0">
                <a:solidFill>
                  <a:srgbClr val="4D4D4D"/>
                </a:solidFill>
              </a:rPr>
              <a:t>Corporate </a:t>
            </a:r>
          </a:p>
          <a:p>
            <a:pPr algn="ctr" fontAlgn="base">
              <a:lnSpc>
                <a:spcPct val="90000"/>
              </a:lnSpc>
              <a:spcBef>
                <a:spcPct val="20000"/>
              </a:spcBef>
              <a:spcAft>
                <a:spcPct val="0"/>
              </a:spcAft>
              <a:buFont typeface="Wingdings" pitchFamily="2" charset="2"/>
              <a:buNone/>
            </a:pPr>
            <a:r>
              <a:rPr lang="en-US" sz="700" kern="0" dirty="0">
                <a:solidFill>
                  <a:srgbClr val="4D4D4D"/>
                </a:solidFill>
              </a:rPr>
              <a:t>Governance</a:t>
            </a:r>
          </a:p>
        </p:txBody>
      </p:sp>
      <p:cxnSp>
        <p:nvCxnSpPr>
          <p:cNvPr id="3" name="Elbow Connector 2"/>
          <p:cNvCxnSpPr>
            <a:stCxn id="132" idx="2"/>
            <a:endCxn id="62" idx="1"/>
          </p:cNvCxnSpPr>
          <p:nvPr/>
        </p:nvCxnSpPr>
        <p:spPr bwMode="auto">
          <a:xfrm rot="5400000">
            <a:off x="5019859" y="4113375"/>
            <a:ext cx="698090" cy="295360"/>
          </a:xfrm>
          <a:prstGeom prst="bentConnector4">
            <a:avLst>
              <a:gd name="adj1" fmla="val 20281"/>
              <a:gd name="adj2" fmla="val 113783"/>
            </a:avLst>
          </a:prstGeom>
          <a:noFill/>
          <a:ln w="9525" cap="flat" cmpd="sng" algn="ctr">
            <a:solidFill>
              <a:schemeClr val="tx1"/>
            </a:solidFill>
            <a:prstDash val="solid"/>
            <a:round/>
            <a:headEnd type="none" w="med" len="med"/>
            <a:tailEnd type="none" w="med" len="med"/>
          </a:ln>
          <a:effectLst/>
        </p:spPr>
      </p:cxnSp>
      <p:sp>
        <p:nvSpPr>
          <p:cNvPr id="130" name="Rectangle 24">
            <a:hlinkClick r:id="" action="ppaction://noaction" highlightClick="1"/>
          </p:cNvPr>
          <p:cNvSpPr>
            <a:spLocks noChangeArrowheads="1"/>
          </p:cNvSpPr>
          <p:nvPr/>
        </p:nvSpPr>
        <p:spPr bwMode="auto">
          <a:xfrm>
            <a:off x="2780495" y="3576598"/>
            <a:ext cx="640080" cy="335412"/>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Credit Risk</a:t>
            </a:r>
          </a:p>
        </p:txBody>
      </p:sp>
      <p:sp>
        <p:nvSpPr>
          <p:cNvPr id="65" name="Rectangle 24">
            <a:hlinkClick r:id="" action="ppaction://noaction" highlightClick="1"/>
          </p:cNvPr>
          <p:cNvSpPr>
            <a:spLocks noChangeArrowheads="1"/>
          </p:cNvSpPr>
          <p:nvPr/>
        </p:nvSpPr>
        <p:spPr bwMode="auto">
          <a:xfrm>
            <a:off x="1040522" y="4192185"/>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Finance</a:t>
            </a:r>
          </a:p>
        </p:txBody>
      </p:sp>
      <p:sp>
        <p:nvSpPr>
          <p:cNvPr id="66" name="Rectangle 24">
            <a:hlinkClick r:id="" action="ppaction://noaction" highlightClick="1"/>
          </p:cNvPr>
          <p:cNvSpPr>
            <a:spLocks noChangeArrowheads="1"/>
          </p:cNvSpPr>
          <p:nvPr/>
        </p:nvSpPr>
        <p:spPr bwMode="auto">
          <a:xfrm>
            <a:off x="1040522" y="4530932"/>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a:solidFill>
                  <a:srgbClr val="FFFFFF"/>
                </a:solidFill>
              </a:rPr>
              <a:t>Management </a:t>
            </a:r>
          </a:p>
          <a:p>
            <a:pPr algn="ctr" fontAlgn="base">
              <a:spcBef>
                <a:spcPct val="0"/>
              </a:spcBef>
              <a:spcAft>
                <a:spcPct val="0"/>
              </a:spcAft>
            </a:pPr>
            <a:r>
              <a:rPr lang="en-US" sz="800" b="1" dirty="0">
                <a:solidFill>
                  <a:srgbClr val="FFFFFF"/>
                </a:solidFill>
              </a:rPr>
              <a:t>Control</a:t>
            </a:r>
          </a:p>
        </p:txBody>
      </p:sp>
      <p:cxnSp>
        <p:nvCxnSpPr>
          <p:cNvPr id="82" name="Elbow Connector 81"/>
          <p:cNvCxnSpPr/>
          <p:nvPr/>
        </p:nvCxnSpPr>
        <p:spPr bwMode="auto">
          <a:xfrm rot="5400000">
            <a:off x="1057579" y="3901023"/>
            <a:ext cx="388405" cy="422518"/>
          </a:xfrm>
          <a:prstGeom prst="bentConnector4">
            <a:avLst>
              <a:gd name="adj1" fmla="val 35286"/>
              <a:gd name="adj2" fmla="val 112881"/>
            </a:avLst>
          </a:prstGeom>
          <a:noFill/>
          <a:ln w="9525" cap="flat" cmpd="sng" algn="ctr">
            <a:solidFill>
              <a:schemeClr val="tx1"/>
            </a:solidFill>
            <a:prstDash val="solid"/>
            <a:round/>
            <a:headEnd type="none" w="med" len="med"/>
            <a:tailEnd type="none" w="med" len="med"/>
          </a:ln>
          <a:effectLst/>
        </p:spPr>
      </p:cxnSp>
      <p:cxnSp>
        <p:nvCxnSpPr>
          <p:cNvPr id="83" name="Elbow Connector 82"/>
          <p:cNvCxnSpPr/>
          <p:nvPr/>
        </p:nvCxnSpPr>
        <p:spPr bwMode="auto">
          <a:xfrm rot="5400000">
            <a:off x="888205" y="4070397"/>
            <a:ext cx="727152" cy="422518"/>
          </a:xfrm>
          <a:prstGeom prst="bentConnector4">
            <a:avLst>
              <a:gd name="adj1" fmla="val 19686"/>
              <a:gd name="adj2" fmla="val 112882"/>
            </a:avLst>
          </a:prstGeom>
          <a:noFill/>
          <a:ln w="9525" cap="flat" cmpd="sng" algn="ctr">
            <a:solidFill>
              <a:schemeClr val="tx1"/>
            </a:solidFill>
            <a:prstDash val="solid"/>
            <a:round/>
            <a:headEnd type="none" w="med" len="med"/>
            <a:tailEnd type="none" w="med" len="med"/>
          </a:ln>
          <a:effectLst/>
        </p:spPr>
      </p:cxnSp>
      <p:sp>
        <p:nvSpPr>
          <p:cNvPr id="69" name="Oval 68"/>
          <p:cNvSpPr/>
          <p:nvPr/>
        </p:nvSpPr>
        <p:spPr bwMode="auto">
          <a:xfrm>
            <a:off x="1544960" y="3460518"/>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a:solidFill>
                  <a:schemeClr val="tx1">
                    <a:lumMod val="75000"/>
                    <a:lumOff val="25000"/>
                  </a:schemeClr>
                </a:solidFill>
                <a:latin typeface="Arial" charset="0"/>
              </a:rPr>
              <a:t>2</a:t>
            </a:r>
            <a:r>
              <a:rPr lang="en-US" sz="1000" b="1" dirty="0" smtClean="0">
                <a:solidFill>
                  <a:schemeClr val="tx1">
                    <a:lumMod val="75000"/>
                    <a:lumOff val="25000"/>
                  </a:schemeClr>
                </a:solidFill>
                <a:latin typeface="Arial" charset="0"/>
              </a:rPr>
              <a:t>3</a:t>
            </a:r>
            <a:endParaRPr lang="en-US" sz="1000" b="1" dirty="0">
              <a:solidFill>
                <a:schemeClr val="tx1">
                  <a:lumMod val="75000"/>
                  <a:lumOff val="25000"/>
                </a:schemeClr>
              </a:solidFill>
              <a:latin typeface="Arial" charset="0"/>
            </a:endParaRPr>
          </a:p>
        </p:txBody>
      </p:sp>
      <p:sp>
        <p:nvSpPr>
          <p:cNvPr id="71" name="Oval 70"/>
          <p:cNvSpPr/>
          <p:nvPr/>
        </p:nvSpPr>
        <p:spPr bwMode="auto">
          <a:xfrm>
            <a:off x="2383160" y="4038600"/>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3</a:t>
            </a:r>
            <a:endParaRPr lang="en-US" sz="1000" b="1" dirty="0">
              <a:solidFill>
                <a:schemeClr val="tx1">
                  <a:lumMod val="75000"/>
                  <a:lumOff val="25000"/>
                </a:schemeClr>
              </a:solidFill>
              <a:latin typeface="Arial" charset="0"/>
            </a:endParaRPr>
          </a:p>
        </p:txBody>
      </p:sp>
      <p:sp>
        <p:nvSpPr>
          <p:cNvPr id="72" name="Oval 71"/>
          <p:cNvSpPr/>
          <p:nvPr/>
        </p:nvSpPr>
        <p:spPr bwMode="auto">
          <a:xfrm>
            <a:off x="3200400" y="3460518"/>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13</a:t>
            </a:r>
            <a:endParaRPr lang="en-US" sz="1000" b="1" dirty="0">
              <a:solidFill>
                <a:schemeClr val="tx1">
                  <a:lumMod val="75000"/>
                  <a:lumOff val="25000"/>
                </a:schemeClr>
              </a:solidFill>
              <a:latin typeface="Arial" charset="0"/>
            </a:endParaRPr>
          </a:p>
        </p:txBody>
      </p:sp>
      <p:sp>
        <p:nvSpPr>
          <p:cNvPr id="73" name="Oval 72"/>
          <p:cNvSpPr/>
          <p:nvPr/>
        </p:nvSpPr>
        <p:spPr bwMode="auto">
          <a:xfrm>
            <a:off x="4059560" y="3460518"/>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26</a:t>
            </a:r>
            <a:endParaRPr lang="en-US" sz="1000" b="1" dirty="0">
              <a:solidFill>
                <a:schemeClr val="tx1">
                  <a:lumMod val="75000"/>
                  <a:lumOff val="25000"/>
                </a:schemeClr>
              </a:solidFill>
              <a:latin typeface="Arial" charset="0"/>
            </a:endParaRPr>
          </a:p>
        </p:txBody>
      </p:sp>
      <p:sp>
        <p:nvSpPr>
          <p:cNvPr id="74" name="Oval 73"/>
          <p:cNvSpPr/>
          <p:nvPr/>
        </p:nvSpPr>
        <p:spPr bwMode="auto">
          <a:xfrm>
            <a:off x="5583560" y="3460518"/>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7</a:t>
            </a:r>
            <a:endParaRPr lang="en-US" sz="1000" b="1" dirty="0">
              <a:solidFill>
                <a:schemeClr val="tx1">
                  <a:lumMod val="75000"/>
                  <a:lumOff val="25000"/>
                </a:schemeClr>
              </a:solidFill>
              <a:latin typeface="Arial" charset="0"/>
            </a:endParaRPr>
          </a:p>
        </p:txBody>
      </p:sp>
      <p:sp>
        <p:nvSpPr>
          <p:cNvPr id="75" name="Oval 74"/>
          <p:cNvSpPr/>
          <p:nvPr/>
        </p:nvSpPr>
        <p:spPr bwMode="auto">
          <a:xfrm>
            <a:off x="6345560" y="3460518"/>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5</a:t>
            </a:r>
            <a:endParaRPr lang="en-US" sz="1000" b="1" dirty="0">
              <a:solidFill>
                <a:schemeClr val="tx1">
                  <a:lumMod val="75000"/>
                  <a:lumOff val="25000"/>
                </a:schemeClr>
              </a:solidFill>
              <a:latin typeface="Arial" charset="0"/>
            </a:endParaRPr>
          </a:p>
        </p:txBody>
      </p:sp>
      <p:sp>
        <p:nvSpPr>
          <p:cNvPr id="76" name="Oval 75"/>
          <p:cNvSpPr/>
          <p:nvPr/>
        </p:nvSpPr>
        <p:spPr bwMode="auto">
          <a:xfrm>
            <a:off x="7259960" y="4038600"/>
            <a:ext cx="360040" cy="241764"/>
          </a:xfrm>
          <a:prstGeom prst="ellipse">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a:r>
              <a:rPr lang="en-US" sz="1000" b="1" dirty="0" smtClean="0">
                <a:solidFill>
                  <a:schemeClr val="tx1">
                    <a:lumMod val="75000"/>
                    <a:lumOff val="25000"/>
                  </a:schemeClr>
                </a:solidFill>
                <a:latin typeface="Arial" charset="0"/>
              </a:rPr>
              <a:t>3</a:t>
            </a:r>
            <a:endParaRPr lang="en-US" sz="1000" b="1" dirty="0">
              <a:solidFill>
                <a:schemeClr val="tx1">
                  <a:lumMod val="75000"/>
                  <a:lumOff val="25000"/>
                </a:schemeClr>
              </a:solidFill>
              <a:latin typeface="Arial" charset="0"/>
            </a:endParaRPr>
          </a:p>
        </p:txBody>
      </p:sp>
      <p:sp>
        <p:nvSpPr>
          <p:cNvPr id="78" name="TextBox 77"/>
          <p:cNvSpPr txBox="1"/>
          <p:nvPr/>
        </p:nvSpPr>
        <p:spPr>
          <a:xfrm>
            <a:off x="76199" y="2724090"/>
            <a:ext cx="822960" cy="400110"/>
          </a:xfrm>
          <a:prstGeom prst="rect">
            <a:avLst/>
          </a:prstGeom>
          <a:solidFill>
            <a:schemeClr val="bg1"/>
          </a:solidFill>
        </p:spPr>
        <p:txBody>
          <a:bodyPr wrap="square" rtlCol="0">
            <a:spAutoFit/>
          </a:bodyPr>
          <a:lstStyle>
            <a:defPPr>
              <a:defRPr lang="es-ES"/>
            </a:defPPr>
            <a:lvl1pPr algn="ctr">
              <a:defRPr sz="1100"/>
            </a:lvl1pPr>
          </a:lstStyle>
          <a:p>
            <a:r>
              <a:rPr lang="en-US" sz="1000" b="1" dirty="0" smtClean="0"/>
              <a:t>Business Areas</a:t>
            </a:r>
            <a:endParaRPr lang="en-US" sz="1000" b="1" dirty="0"/>
          </a:p>
        </p:txBody>
      </p:sp>
      <p:sp>
        <p:nvSpPr>
          <p:cNvPr id="80" name="TextBox 79"/>
          <p:cNvSpPr txBox="1"/>
          <p:nvPr/>
        </p:nvSpPr>
        <p:spPr>
          <a:xfrm>
            <a:off x="5931776" y="2743200"/>
            <a:ext cx="2144674" cy="261610"/>
          </a:xfrm>
          <a:prstGeom prst="rect">
            <a:avLst/>
          </a:prstGeom>
          <a:solidFill>
            <a:schemeClr val="bg1"/>
          </a:solidFill>
        </p:spPr>
        <p:txBody>
          <a:bodyPr wrap="square" rtlCol="0">
            <a:spAutoFit/>
          </a:bodyPr>
          <a:lstStyle/>
          <a:p>
            <a:pPr algn="ctr"/>
            <a:r>
              <a:rPr lang="en-US" sz="1100" b="1" dirty="0" smtClean="0"/>
              <a:t>Cross Functional Areas</a:t>
            </a:r>
            <a:endParaRPr lang="en-US" sz="1100" b="1" baseline="30000" dirty="0"/>
          </a:p>
        </p:txBody>
      </p:sp>
      <p:sp>
        <p:nvSpPr>
          <p:cNvPr id="84" name="TextBox 83"/>
          <p:cNvSpPr txBox="1"/>
          <p:nvPr/>
        </p:nvSpPr>
        <p:spPr>
          <a:xfrm>
            <a:off x="140288" y="6165304"/>
            <a:ext cx="7075380" cy="338554"/>
          </a:xfrm>
          <a:prstGeom prst="rect">
            <a:avLst/>
          </a:prstGeom>
          <a:noFill/>
        </p:spPr>
        <p:txBody>
          <a:bodyPr wrap="square" rtlCol="0">
            <a:spAutoFit/>
          </a:bodyPr>
          <a:lstStyle/>
          <a:p>
            <a:pPr marL="228600" indent="-228600">
              <a:buFontTx/>
              <a:buAutoNum type="arabicParenBoth"/>
            </a:pPr>
            <a:r>
              <a:rPr lang="en-US" sz="800" dirty="0" smtClean="0">
                <a:solidFill>
                  <a:srgbClr val="FFFFFF"/>
                </a:solidFill>
              </a:rPr>
              <a:t>Banco Santander Switzerland.</a:t>
            </a:r>
          </a:p>
          <a:p>
            <a:pPr marL="228600" indent="-228600">
              <a:buFontTx/>
              <a:buAutoNum type="arabicParenBoth"/>
            </a:pPr>
            <a:r>
              <a:rPr lang="en-US" sz="800" dirty="0">
                <a:solidFill>
                  <a:srgbClr val="FFFFFF"/>
                </a:solidFill>
              </a:rPr>
              <a:t>Banco Santander Bahamas International Limited.</a:t>
            </a:r>
          </a:p>
        </p:txBody>
      </p:sp>
      <p:sp>
        <p:nvSpPr>
          <p:cNvPr id="85" name="Rectangle 20">
            <a:hlinkClick r:id="" action="ppaction://noaction" highlightClick="1"/>
          </p:cNvPr>
          <p:cNvSpPr>
            <a:spLocks noChangeArrowheads="1"/>
          </p:cNvSpPr>
          <p:nvPr/>
        </p:nvSpPr>
        <p:spPr bwMode="auto">
          <a:xfrm>
            <a:off x="3615349" y="5502729"/>
            <a:ext cx="722376" cy="228600"/>
          </a:xfrm>
          <a:prstGeom prst="rect">
            <a:avLst/>
          </a:prstGeom>
          <a:solidFill>
            <a:srgbClr val="FF0000"/>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800" b="1" dirty="0" smtClean="0">
                <a:solidFill>
                  <a:srgbClr val="FFFFFF"/>
                </a:solidFill>
              </a:rPr>
              <a:t>CIF Unit</a:t>
            </a:r>
            <a:endParaRPr lang="en-US" sz="800" b="1" dirty="0">
              <a:solidFill>
                <a:srgbClr val="FFFFFF"/>
              </a:solidFill>
            </a:endParaRPr>
          </a:p>
        </p:txBody>
      </p:sp>
      <p:cxnSp>
        <p:nvCxnSpPr>
          <p:cNvPr id="86" name="Elbow Connector 85"/>
          <p:cNvCxnSpPr>
            <a:endCxn id="85" idx="1"/>
          </p:cNvCxnSpPr>
          <p:nvPr/>
        </p:nvCxnSpPr>
        <p:spPr bwMode="auto">
          <a:xfrm rot="5400000">
            <a:off x="2914082" y="4613277"/>
            <a:ext cx="1705019" cy="302484"/>
          </a:xfrm>
          <a:prstGeom prst="bentConnector4">
            <a:avLst>
              <a:gd name="adj1" fmla="val 8979"/>
              <a:gd name="adj2" fmla="val 125190"/>
            </a:avLst>
          </a:prstGeom>
          <a:noFill/>
          <a:ln w="9525">
            <a:solidFill>
              <a:srgbClr val="4D4D4D"/>
            </a:solidFill>
            <a:miter lim="800000"/>
            <a:headEnd/>
            <a:tailEnd/>
          </a:ln>
        </p:spPr>
      </p:cxnSp>
    </p:spTree>
    <p:extLst>
      <p:ext uri="{BB962C8B-B14F-4D97-AF65-F5344CB8AC3E}">
        <p14:creationId xmlns:p14="http://schemas.microsoft.com/office/powerpoint/2010/main" val="2044824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200" b="1" dirty="0" smtClean="0">
                <a:solidFill>
                  <a:srgbClr val="929497"/>
                </a:solidFill>
              </a:rPr>
              <a:t>   </a:t>
            </a:r>
            <a:r>
              <a:rPr lang="en-US" sz="2000" b="1" dirty="0" smtClean="0">
                <a:solidFill>
                  <a:srgbClr val="929497"/>
                </a:solidFill>
              </a:rPr>
              <a:t>Golden </a:t>
            </a:r>
            <a:r>
              <a:rPr lang="en-US" sz="2000" b="1" dirty="0">
                <a:solidFill>
                  <a:srgbClr val="929497"/>
                </a:solidFill>
              </a:rPr>
              <a:t>Sources’ Analysis per RDA area</a:t>
            </a:r>
          </a:p>
        </p:txBody>
      </p:sp>
      <p:sp>
        <p:nvSpPr>
          <p:cNvPr id="33" name="Text Box 6"/>
          <p:cNvSpPr txBox="1">
            <a:spLocks noChangeArrowheads="1"/>
          </p:cNvSpPr>
          <p:nvPr/>
        </p:nvSpPr>
        <p:spPr bwMode="auto">
          <a:xfrm>
            <a:off x="270934" y="807088"/>
            <a:ext cx="8621546" cy="863946"/>
          </a:xfrm>
          <a:prstGeom prst="rect">
            <a:avLst/>
          </a:prstGeom>
          <a:noFill/>
          <a:ln w="9525">
            <a:noFill/>
            <a:miter lim="800000"/>
            <a:headEnd/>
            <a:tailEnd/>
          </a:ln>
        </p:spPr>
        <p:txBody>
          <a:bodyPr wrap="square" anchor="ctr">
            <a:normAutofit/>
          </a:bodyPr>
          <a:lstStyle/>
          <a:p>
            <a:pPr lvl="0" algn="ctr">
              <a:lnSpc>
                <a:spcPts val="1800"/>
              </a:lnSpc>
              <a:spcAft>
                <a:spcPct val="50000"/>
              </a:spcAft>
            </a:pPr>
            <a:r>
              <a:rPr lang="en-US" sz="1400" b="1" dirty="0" smtClean="0">
                <a:solidFill>
                  <a:srgbClr val="000000"/>
                </a:solidFill>
              </a:rPr>
              <a:t>T-24 and Medea both have potential to become the main Golden Sources for most of the risks, if they can be RDA certified. If not, </a:t>
            </a:r>
            <a:r>
              <a:rPr lang="en-US" sz="1400" b="1" dirty="0">
                <a:solidFill>
                  <a:srgbClr val="000000"/>
                </a:solidFill>
              </a:rPr>
              <a:t>either systems will require further enhancements or SHUSA/Corporate level system will be suggested as Golden </a:t>
            </a:r>
            <a:r>
              <a:rPr lang="en-US" sz="1400" b="1" dirty="0" smtClean="0">
                <a:solidFill>
                  <a:srgbClr val="000000"/>
                </a:solidFill>
              </a:rPr>
              <a:t>Sources</a:t>
            </a:r>
            <a:endParaRPr lang="en-US" sz="1400" b="1" dirty="0">
              <a:solidFill>
                <a:srgbClr val="000000"/>
              </a:solidFill>
            </a:endParaRPr>
          </a:p>
        </p:txBody>
      </p:sp>
      <p:sp>
        <p:nvSpPr>
          <p:cNvPr id="37" name="Rectangle 36"/>
          <p:cNvSpPr>
            <a:spLocks/>
          </p:cNvSpPr>
          <p:nvPr/>
        </p:nvSpPr>
        <p:spPr>
          <a:xfrm>
            <a:off x="107158" y="2712570"/>
            <a:ext cx="900000" cy="6858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Operational Risk</a:t>
            </a:r>
            <a:endParaRPr lang="en-US" sz="1000" b="1" dirty="0">
              <a:solidFill>
                <a:srgbClr val="FFFFFF"/>
              </a:solidFill>
            </a:endParaRPr>
          </a:p>
        </p:txBody>
      </p:sp>
      <p:sp>
        <p:nvSpPr>
          <p:cNvPr id="38" name="Rectangle 37"/>
          <p:cNvSpPr>
            <a:spLocks/>
          </p:cNvSpPr>
          <p:nvPr/>
        </p:nvSpPr>
        <p:spPr>
          <a:xfrm>
            <a:off x="107158" y="1975336"/>
            <a:ext cx="900000" cy="6858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39" name="Rectangle 38"/>
          <p:cNvSpPr>
            <a:spLocks/>
          </p:cNvSpPr>
          <p:nvPr/>
        </p:nvSpPr>
        <p:spPr>
          <a:xfrm>
            <a:off x="107158" y="3449804"/>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ALM</a:t>
            </a:r>
            <a:endParaRPr lang="en-US" sz="1000" b="1" dirty="0">
              <a:solidFill>
                <a:srgbClr val="FFFFFF"/>
              </a:solidFill>
            </a:endParaRPr>
          </a:p>
        </p:txBody>
      </p:sp>
      <p:sp>
        <p:nvSpPr>
          <p:cNvPr id="40" name="Rectangle 39"/>
          <p:cNvSpPr>
            <a:spLocks/>
          </p:cNvSpPr>
          <p:nvPr/>
        </p:nvSpPr>
        <p:spPr>
          <a:xfrm>
            <a:off x="107158" y="4295897"/>
            <a:ext cx="900000" cy="996557"/>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Finance</a:t>
            </a:r>
            <a:endParaRPr lang="en-US" sz="1000" b="1" dirty="0">
              <a:solidFill>
                <a:srgbClr val="FFFFFF"/>
              </a:solidFill>
            </a:endParaRPr>
          </a:p>
        </p:txBody>
      </p:sp>
      <p:sp>
        <p:nvSpPr>
          <p:cNvPr id="43" name="Rectangle 42"/>
          <p:cNvSpPr>
            <a:spLocks/>
          </p:cNvSpPr>
          <p:nvPr/>
        </p:nvSpPr>
        <p:spPr>
          <a:xfrm>
            <a:off x="107158" y="5348825"/>
            <a:ext cx="900000" cy="795528"/>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45" name="Rectangle 44"/>
          <p:cNvSpPr>
            <a:spLocks noChangeArrowheads="1"/>
          </p:cNvSpPr>
          <p:nvPr/>
        </p:nvSpPr>
        <p:spPr bwMode="auto">
          <a:xfrm>
            <a:off x="4394576" y="2007904"/>
            <a:ext cx="4608512" cy="691756"/>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dirty="0">
                <a:solidFill>
                  <a:srgbClr val="000000"/>
                </a:solidFill>
                <a:ea typeface="ＭＳ Ｐゴシック"/>
                <a:cs typeface="ＭＳ Ｐゴシック"/>
              </a:rPr>
              <a:t>T-24 </a:t>
            </a:r>
            <a:r>
              <a:rPr lang="en-US" sz="900" dirty="0">
                <a:solidFill>
                  <a:srgbClr val="000000"/>
                </a:solidFill>
                <a:ea typeface="ＭＳ Ｐゴシック"/>
                <a:cs typeface="ＭＳ Ｐゴシック"/>
              </a:rPr>
              <a:t>serves as the </a:t>
            </a:r>
            <a:r>
              <a:rPr lang="en-US" sz="900" b="1" dirty="0">
                <a:solidFill>
                  <a:srgbClr val="000000"/>
                </a:solidFill>
                <a:ea typeface="ＭＳ Ｐゴシック"/>
                <a:cs typeface="ＭＳ Ｐゴシック"/>
              </a:rPr>
              <a:t>main source and data layer </a:t>
            </a:r>
            <a:r>
              <a:rPr lang="en-US" sz="900" dirty="0">
                <a:solidFill>
                  <a:srgbClr val="000000"/>
                </a:solidFill>
                <a:ea typeface="ＭＳ Ｐゴシック"/>
                <a:cs typeface="ＭＳ Ｐゴシック"/>
              </a:rPr>
              <a:t>from which </a:t>
            </a:r>
            <a:r>
              <a:rPr lang="en-US" sz="900" dirty="0" smtClean="0">
                <a:solidFill>
                  <a:srgbClr val="000000"/>
                </a:solidFill>
                <a:ea typeface="ＭＳ Ｐゴシック"/>
                <a:cs typeface="ＭＳ Ｐゴシック"/>
              </a:rPr>
              <a:t>information is extracted </a:t>
            </a:r>
            <a:r>
              <a:rPr lang="en-US" sz="900" dirty="0">
                <a:solidFill>
                  <a:srgbClr val="000000"/>
                </a:solidFill>
                <a:ea typeface="ＭＳ Ｐゴシック"/>
                <a:cs typeface="ＭＳ Ｐゴシック"/>
              </a:rPr>
              <a:t>from directly. </a:t>
            </a:r>
            <a:r>
              <a:rPr lang="en-US" sz="900" b="1" dirty="0">
                <a:solidFill>
                  <a:srgbClr val="000000"/>
                </a:solidFill>
                <a:ea typeface="ＭＳ Ｐゴシック"/>
              </a:rPr>
              <a:t>Information is </a:t>
            </a:r>
            <a:r>
              <a:rPr lang="en-US" sz="900" b="1" dirty="0" smtClean="0">
                <a:solidFill>
                  <a:srgbClr val="000000"/>
                </a:solidFill>
                <a:ea typeface="ＭＳ Ｐゴシック"/>
              </a:rPr>
              <a:t>then manually </a:t>
            </a:r>
            <a:r>
              <a:rPr lang="en-US" sz="900" b="1" dirty="0">
                <a:solidFill>
                  <a:srgbClr val="000000"/>
                </a:solidFill>
                <a:ea typeface="ＭＳ Ｐゴシック"/>
              </a:rPr>
              <a:t>processed in </a:t>
            </a:r>
            <a:r>
              <a:rPr lang="en-US" sz="900" b="1" dirty="0" smtClean="0">
                <a:solidFill>
                  <a:srgbClr val="000000"/>
                </a:solidFill>
                <a:ea typeface="ＭＳ Ｐゴシック"/>
              </a:rPr>
              <a:t>excel</a:t>
            </a:r>
            <a:endParaRPr lang="en-US" sz="900" b="1" dirty="0">
              <a:solidFill>
                <a:srgbClr val="000000"/>
              </a:solidFill>
              <a:ea typeface="ＭＳ Ｐゴシック"/>
              <a:cs typeface="ＭＳ Ｐゴシック"/>
            </a:endParaRPr>
          </a:p>
          <a:p>
            <a:pPr marL="177800" lvl="2" indent="-177800">
              <a:buClr>
                <a:srgbClr val="808080"/>
              </a:buClr>
              <a:buFont typeface="Webdings" panose="05030102010509060703" pitchFamily="18" charset="2"/>
              <a:buChar char="4"/>
            </a:pPr>
            <a:r>
              <a:rPr lang="en-US" sz="900" b="1" dirty="0" smtClean="0">
                <a:solidFill>
                  <a:srgbClr val="000000"/>
                </a:solidFill>
                <a:ea typeface="ＭＳ Ｐゴシック"/>
                <a:cs typeface="ＭＳ Ｐゴシック"/>
              </a:rPr>
              <a:t>Counterparty exposure </a:t>
            </a:r>
            <a:r>
              <a:rPr lang="en-US" sz="900" dirty="0" smtClean="0">
                <a:solidFill>
                  <a:srgbClr val="000000"/>
                </a:solidFill>
                <a:ea typeface="ＭＳ Ｐゴシック"/>
                <a:cs typeface="ＭＳ Ｐゴシック"/>
              </a:rPr>
              <a:t>related </a:t>
            </a:r>
            <a:r>
              <a:rPr lang="en-US" sz="900" b="1" dirty="0" smtClean="0">
                <a:solidFill>
                  <a:srgbClr val="000000"/>
                </a:solidFill>
                <a:ea typeface="ＭＳ Ｐゴシック"/>
                <a:cs typeface="ＭＳ Ｐゴシック"/>
              </a:rPr>
              <a:t>information</a:t>
            </a:r>
            <a:r>
              <a:rPr lang="en-US" sz="900" dirty="0" smtClean="0">
                <a:solidFill>
                  <a:srgbClr val="000000"/>
                </a:solidFill>
                <a:ea typeface="ＭＳ Ｐゴシック"/>
                <a:cs typeface="ＭＳ Ｐゴシック"/>
              </a:rPr>
              <a:t> is </a:t>
            </a:r>
            <a:r>
              <a:rPr lang="en-US" sz="900" b="1" dirty="0" smtClean="0">
                <a:solidFill>
                  <a:srgbClr val="000000"/>
                </a:solidFill>
                <a:ea typeface="ＭＳ Ｐゴシック"/>
                <a:cs typeface="ＭＳ Ｐゴシック"/>
              </a:rPr>
              <a:t>registered</a:t>
            </a:r>
            <a:r>
              <a:rPr lang="en-US" sz="900" dirty="0" smtClean="0">
                <a:solidFill>
                  <a:srgbClr val="000000"/>
                </a:solidFill>
                <a:ea typeface="ＭＳ Ｐゴシック"/>
                <a:cs typeface="ＭＳ Ｐゴシック"/>
              </a:rPr>
              <a:t> in </a:t>
            </a:r>
            <a:r>
              <a:rPr lang="en-US" sz="900" b="1" dirty="0" smtClean="0">
                <a:solidFill>
                  <a:srgbClr val="000000"/>
                </a:solidFill>
                <a:ea typeface="ＭＳ Ｐゴシック"/>
                <a:cs typeface="ＭＳ Ｐゴシック"/>
              </a:rPr>
              <a:t>IRIS</a:t>
            </a:r>
            <a:r>
              <a:rPr lang="en-US" sz="900" dirty="0" smtClean="0">
                <a:solidFill>
                  <a:srgbClr val="000000"/>
                </a:solidFill>
                <a:ea typeface="ＭＳ Ｐゴシック"/>
                <a:cs typeface="ＭＳ Ｐゴシック"/>
              </a:rPr>
              <a:t>, although it is </a:t>
            </a:r>
            <a:r>
              <a:rPr lang="en-US" sz="900" b="1" dirty="0" smtClean="0">
                <a:solidFill>
                  <a:srgbClr val="000000"/>
                </a:solidFill>
                <a:ea typeface="ＭＳ Ｐゴシック"/>
                <a:cs typeface="ＭＳ Ｐゴシック"/>
              </a:rPr>
              <a:t>not</a:t>
            </a:r>
            <a:r>
              <a:rPr lang="en-US" sz="900" dirty="0" smtClean="0">
                <a:solidFill>
                  <a:srgbClr val="000000"/>
                </a:solidFill>
                <a:ea typeface="ＭＳ Ｐゴシック"/>
                <a:cs typeface="ＭＳ Ｐゴシック"/>
              </a:rPr>
              <a:t> currently </a:t>
            </a:r>
            <a:r>
              <a:rPr lang="en-US" sz="900" b="1" dirty="0" smtClean="0">
                <a:solidFill>
                  <a:srgbClr val="000000"/>
                </a:solidFill>
                <a:ea typeface="ＭＳ Ｐゴシック"/>
                <a:cs typeface="ＭＳ Ｐゴシック"/>
              </a:rPr>
              <a:t>used</a:t>
            </a:r>
            <a:r>
              <a:rPr lang="en-US" sz="900" dirty="0" smtClean="0">
                <a:solidFill>
                  <a:srgbClr val="000000"/>
                </a:solidFill>
                <a:ea typeface="ＭＳ Ｐゴシック"/>
                <a:cs typeface="ＭＳ Ｐゴシック"/>
              </a:rPr>
              <a:t> for </a:t>
            </a:r>
            <a:r>
              <a:rPr lang="en-US" sz="900" b="1" dirty="0" smtClean="0">
                <a:solidFill>
                  <a:srgbClr val="000000"/>
                </a:solidFill>
                <a:ea typeface="ＭＳ Ｐゴシック"/>
                <a:cs typeface="ＭＳ Ｐゴシック"/>
              </a:rPr>
              <a:t>metrics</a:t>
            </a:r>
            <a:r>
              <a:rPr lang="en-US" sz="900" dirty="0" smtClean="0">
                <a:solidFill>
                  <a:srgbClr val="000000"/>
                </a:solidFill>
                <a:ea typeface="ＭＳ Ｐゴシック"/>
                <a:cs typeface="ＭＳ Ｐゴシック"/>
              </a:rPr>
              <a:t> or </a:t>
            </a:r>
            <a:r>
              <a:rPr lang="en-US" sz="900" b="1" dirty="0" smtClean="0">
                <a:solidFill>
                  <a:srgbClr val="000000"/>
                </a:solidFill>
                <a:ea typeface="ＭＳ Ｐゴシック"/>
                <a:cs typeface="ＭＳ Ｐゴシック"/>
              </a:rPr>
              <a:t>reports</a:t>
            </a:r>
            <a:r>
              <a:rPr lang="en-US" sz="900" dirty="0" smtClean="0">
                <a:solidFill>
                  <a:srgbClr val="000000"/>
                </a:solidFill>
                <a:ea typeface="ＭＳ Ｐゴシック"/>
                <a:cs typeface="ＭＳ Ｐゴシック"/>
              </a:rPr>
              <a:t> </a:t>
            </a:r>
            <a:r>
              <a:rPr lang="en-US" sz="900" b="1" dirty="0" smtClean="0">
                <a:solidFill>
                  <a:srgbClr val="000000"/>
                </a:solidFill>
                <a:ea typeface="ＭＳ Ｐゴシック"/>
                <a:cs typeface="ＭＳ Ｐゴシック"/>
              </a:rPr>
              <a:t>production</a:t>
            </a:r>
            <a:endParaRPr lang="en-US" sz="900" dirty="0" smtClean="0">
              <a:solidFill>
                <a:srgbClr val="000000"/>
              </a:solidFill>
              <a:ea typeface="ＭＳ Ｐゴシック"/>
              <a:cs typeface="ＭＳ Ｐゴシック"/>
            </a:endParaRPr>
          </a:p>
        </p:txBody>
      </p:sp>
      <p:sp>
        <p:nvSpPr>
          <p:cNvPr id="46" name="Rectangle 45"/>
          <p:cNvSpPr>
            <a:spLocks noChangeArrowheads="1"/>
          </p:cNvSpPr>
          <p:nvPr/>
        </p:nvSpPr>
        <p:spPr bwMode="auto">
          <a:xfrm>
            <a:off x="4394576" y="2735791"/>
            <a:ext cx="4608512" cy="708231"/>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dirty="0">
                <a:ea typeface="ＭＳ Ｐゴシック"/>
              </a:rPr>
              <a:t>Operational losses </a:t>
            </a:r>
            <a:r>
              <a:rPr lang="en-US" sz="900" dirty="0">
                <a:ea typeface="ＭＳ Ｐゴシック"/>
              </a:rPr>
              <a:t>and </a:t>
            </a:r>
            <a:r>
              <a:rPr lang="en-US" sz="900" b="1" dirty="0">
                <a:ea typeface="ＭＳ Ｐゴシック"/>
              </a:rPr>
              <a:t>events</a:t>
            </a:r>
            <a:r>
              <a:rPr lang="en-US" sz="900" dirty="0">
                <a:ea typeface="ＭＳ Ｐゴシック"/>
              </a:rPr>
              <a:t> are being manually </a:t>
            </a:r>
            <a:r>
              <a:rPr lang="en-US" sz="900" b="1" dirty="0">
                <a:ea typeface="ＭＳ Ｐゴシック"/>
              </a:rPr>
              <a:t>registered</a:t>
            </a:r>
            <a:r>
              <a:rPr lang="en-US" sz="900" dirty="0">
                <a:ea typeface="ＭＳ Ｐゴシック"/>
              </a:rPr>
              <a:t> in </a:t>
            </a:r>
            <a:r>
              <a:rPr lang="en-US" sz="900" b="1" dirty="0">
                <a:ea typeface="ＭＳ Ｐゴシック"/>
              </a:rPr>
              <a:t>excel files and inputted into BDE. Reporting manually performed in excel from BDE as </a:t>
            </a:r>
            <a:r>
              <a:rPr lang="en-US" sz="900" b="1" dirty="0" smtClean="0">
                <a:ea typeface="ＭＳ Ｐゴシック"/>
              </a:rPr>
              <a:t>well</a:t>
            </a:r>
            <a:endParaRPr lang="en-US" sz="900" b="1" dirty="0">
              <a:ea typeface="ＭＳ Ｐゴシック"/>
            </a:endParaRPr>
          </a:p>
          <a:p>
            <a:pPr marL="177800" lvl="2" indent="-177800">
              <a:buClr>
                <a:srgbClr val="808080"/>
              </a:buClr>
              <a:buFont typeface="Webdings" panose="05030102010509060703" pitchFamily="18" charset="2"/>
              <a:buChar char="4"/>
            </a:pPr>
            <a:r>
              <a:rPr lang="en-US" sz="900" b="1" dirty="0">
                <a:solidFill>
                  <a:srgbClr val="000000"/>
                </a:solidFill>
                <a:ea typeface="ＭＳ Ｐゴシック"/>
              </a:rPr>
              <a:t>SANSIRO </a:t>
            </a:r>
            <a:r>
              <a:rPr lang="en-US" sz="900" dirty="0">
                <a:solidFill>
                  <a:srgbClr val="000000"/>
                </a:solidFill>
                <a:ea typeface="ＭＳ Ｐゴシック"/>
              </a:rPr>
              <a:t>is uploaded from BDE and with information received from Spain. However, SANSIRO is </a:t>
            </a:r>
            <a:r>
              <a:rPr lang="en-US" sz="900" b="1" dirty="0">
                <a:solidFill>
                  <a:srgbClr val="000000"/>
                </a:solidFill>
                <a:ea typeface="ＭＳ Ｐゴシック"/>
              </a:rPr>
              <a:t>not</a:t>
            </a:r>
            <a:r>
              <a:rPr lang="en-US" sz="900" dirty="0">
                <a:solidFill>
                  <a:srgbClr val="000000"/>
                </a:solidFill>
                <a:ea typeface="ＭＳ Ｐゴシック"/>
              </a:rPr>
              <a:t> locally </a:t>
            </a:r>
            <a:r>
              <a:rPr lang="en-US" sz="900" b="1" dirty="0">
                <a:solidFill>
                  <a:srgbClr val="000000"/>
                </a:solidFill>
                <a:ea typeface="ＭＳ Ｐゴシック"/>
              </a:rPr>
              <a:t>used</a:t>
            </a:r>
            <a:r>
              <a:rPr lang="en-US" sz="900" dirty="0">
                <a:solidFill>
                  <a:srgbClr val="000000"/>
                </a:solidFill>
                <a:ea typeface="ＭＳ Ｐゴシック"/>
              </a:rPr>
              <a:t> as a </a:t>
            </a:r>
            <a:r>
              <a:rPr lang="en-US" sz="900" b="1" dirty="0">
                <a:solidFill>
                  <a:srgbClr val="000000"/>
                </a:solidFill>
                <a:ea typeface="ＭＳ Ｐゴシック"/>
              </a:rPr>
              <a:t>reporting tool</a:t>
            </a:r>
            <a:endParaRPr lang="en-US" sz="900" kern="0" dirty="0">
              <a:solidFill>
                <a:srgbClr val="000000"/>
              </a:solidFill>
            </a:endParaRPr>
          </a:p>
        </p:txBody>
      </p:sp>
      <p:sp>
        <p:nvSpPr>
          <p:cNvPr id="47" name="Rectangle 46"/>
          <p:cNvSpPr>
            <a:spLocks noChangeArrowheads="1"/>
          </p:cNvSpPr>
          <p:nvPr/>
        </p:nvSpPr>
        <p:spPr bwMode="auto">
          <a:xfrm>
            <a:off x="4394576" y="3429055"/>
            <a:ext cx="4608512" cy="84875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dirty="0">
                <a:ea typeface="ＭＳ Ｐゴシック"/>
              </a:rPr>
              <a:t>The majority of </a:t>
            </a:r>
            <a:r>
              <a:rPr lang="en-US" sz="900" b="1" dirty="0">
                <a:ea typeface="ＭＳ Ｐゴシック"/>
              </a:rPr>
              <a:t>information</a:t>
            </a:r>
            <a:r>
              <a:rPr lang="en-US" sz="900" dirty="0">
                <a:ea typeface="ＭＳ Ｐゴシック"/>
              </a:rPr>
              <a:t> is obtained from </a:t>
            </a:r>
            <a:r>
              <a:rPr lang="en-US" sz="900" b="1" dirty="0">
                <a:ea typeface="ＭＳ Ｐゴシック"/>
              </a:rPr>
              <a:t>T-24</a:t>
            </a:r>
            <a:r>
              <a:rPr lang="en-US" sz="900" dirty="0">
                <a:ea typeface="ＭＳ Ｐゴシック"/>
              </a:rPr>
              <a:t> and </a:t>
            </a:r>
            <a:r>
              <a:rPr lang="en-US" sz="900" b="1" dirty="0">
                <a:ea typeface="ＭＳ Ｐゴシック"/>
              </a:rPr>
              <a:t>is </a:t>
            </a:r>
            <a:r>
              <a:rPr lang="en-US" sz="900" b="1" dirty="0" smtClean="0">
                <a:ea typeface="ＭＳ Ｐゴシック"/>
              </a:rPr>
              <a:t>manually </a:t>
            </a:r>
            <a:r>
              <a:rPr lang="en-US" sz="900" b="1" dirty="0">
                <a:ea typeface="ＭＳ Ｐゴシック"/>
              </a:rPr>
              <a:t>processed in </a:t>
            </a:r>
            <a:r>
              <a:rPr lang="en-US" sz="900" b="1" dirty="0" smtClean="0">
                <a:ea typeface="ＭＳ Ｐゴシック"/>
              </a:rPr>
              <a:t>excel </a:t>
            </a:r>
            <a:r>
              <a:rPr lang="en-US" sz="900" dirty="0" smtClean="0">
                <a:ea typeface="ＭＳ Ｐゴシック"/>
              </a:rPr>
              <a:t>afterwards</a:t>
            </a:r>
            <a:endParaRPr lang="en-US" sz="900" dirty="0">
              <a:solidFill>
                <a:srgbClr val="000000"/>
              </a:solidFill>
              <a:ea typeface="ＭＳ Ｐゴシック"/>
            </a:endParaRPr>
          </a:p>
          <a:p>
            <a:pPr marL="177800" lvl="2" indent="-177800">
              <a:buClr>
                <a:srgbClr val="808080"/>
              </a:buClr>
              <a:buFont typeface="Webdings" panose="05030102010509060703" pitchFamily="18" charset="2"/>
              <a:buChar char="4"/>
            </a:pPr>
            <a:r>
              <a:rPr lang="en-US" sz="900" b="1" dirty="0" smtClean="0">
                <a:solidFill>
                  <a:srgbClr val="000000"/>
                </a:solidFill>
                <a:ea typeface="ＭＳ Ｐゴシック"/>
              </a:rPr>
              <a:t>On-going </a:t>
            </a:r>
            <a:r>
              <a:rPr lang="en-US" sz="900" b="1" dirty="0">
                <a:solidFill>
                  <a:srgbClr val="000000"/>
                </a:solidFill>
                <a:ea typeface="ＭＳ Ｐゴシック"/>
              </a:rPr>
              <a:t>initiative </a:t>
            </a:r>
            <a:r>
              <a:rPr lang="en-US" sz="900" dirty="0">
                <a:solidFill>
                  <a:srgbClr val="000000"/>
                </a:solidFill>
                <a:ea typeface="ＭＳ Ｐゴシック"/>
              </a:rPr>
              <a:t>to </a:t>
            </a:r>
            <a:r>
              <a:rPr lang="en-US" sz="900" b="1" dirty="0">
                <a:solidFill>
                  <a:srgbClr val="000000"/>
                </a:solidFill>
                <a:ea typeface="ＭＳ Ｐゴシック"/>
              </a:rPr>
              <a:t>use</a:t>
            </a:r>
            <a:r>
              <a:rPr lang="en-US" sz="900" dirty="0">
                <a:solidFill>
                  <a:srgbClr val="000000"/>
                </a:solidFill>
                <a:ea typeface="ＭＳ Ｐゴシック"/>
              </a:rPr>
              <a:t> </a:t>
            </a:r>
            <a:r>
              <a:rPr lang="en-US" sz="900" b="1" dirty="0">
                <a:solidFill>
                  <a:srgbClr val="000000"/>
                </a:solidFill>
                <a:ea typeface="ＭＳ Ｐゴシック"/>
              </a:rPr>
              <a:t>ALM</a:t>
            </a:r>
            <a:r>
              <a:rPr lang="en-US" sz="900" dirty="0">
                <a:solidFill>
                  <a:srgbClr val="000000"/>
                </a:solidFill>
                <a:ea typeface="ＭＳ Ｐゴシック"/>
              </a:rPr>
              <a:t> </a:t>
            </a:r>
            <a:r>
              <a:rPr lang="en-US" sz="900" b="1" dirty="0">
                <a:solidFill>
                  <a:srgbClr val="000000"/>
                </a:solidFill>
                <a:ea typeface="ＭＳ Ｐゴシック"/>
              </a:rPr>
              <a:t>system</a:t>
            </a:r>
            <a:r>
              <a:rPr lang="en-US" sz="900" dirty="0">
                <a:solidFill>
                  <a:srgbClr val="000000"/>
                </a:solidFill>
                <a:ea typeface="ＭＳ Ｐゴシック"/>
              </a:rPr>
              <a:t> to </a:t>
            </a:r>
            <a:r>
              <a:rPr lang="en-US" sz="900" b="1" dirty="0" smtClean="0">
                <a:solidFill>
                  <a:srgbClr val="000000"/>
                </a:solidFill>
                <a:ea typeface="ＭＳ Ｐゴシック"/>
              </a:rPr>
              <a:t>automatize</a:t>
            </a:r>
            <a:r>
              <a:rPr lang="en-US" sz="900" dirty="0" smtClean="0">
                <a:solidFill>
                  <a:srgbClr val="000000"/>
                </a:solidFill>
                <a:ea typeface="ＭＳ Ｐゴシック"/>
              </a:rPr>
              <a:t> the </a:t>
            </a:r>
            <a:r>
              <a:rPr lang="en-US" sz="900" b="1" dirty="0">
                <a:solidFill>
                  <a:srgbClr val="000000"/>
                </a:solidFill>
                <a:ea typeface="ＭＳ Ｐゴシック"/>
              </a:rPr>
              <a:t>production</a:t>
            </a:r>
            <a:r>
              <a:rPr lang="en-US" sz="900" dirty="0">
                <a:solidFill>
                  <a:srgbClr val="000000"/>
                </a:solidFill>
                <a:ea typeface="ＭＳ Ｐゴシック"/>
              </a:rPr>
              <a:t> of </a:t>
            </a:r>
            <a:r>
              <a:rPr lang="en-US" sz="900" b="1" dirty="0">
                <a:solidFill>
                  <a:srgbClr val="000000"/>
                </a:solidFill>
                <a:ea typeface="ＭＳ Ｐゴシック"/>
              </a:rPr>
              <a:t>ALM</a:t>
            </a:r>
            <a:r>
              <a:rPr lang="en-US" sz="900" dirty="0">
                <a:solidFill>
                  <a:srgbClr val="000000"/>
                </a:solidFill>
                <a:ea typeface="ＭＳ Ｐゴシック"/>
              </a:rPr>
              <a:t> </a:t>
            </a:r>
            <a:r>
              <a:rPr lang="en-US" sz="900" b="1" dirty="0" smtClean="0">
                <a:solidFill>
                  <a:srgbClr val="000000"/>
                </a:solidFill>
                <a:ea typeface="ＭＳ Ｐゴシック"/>
              </a:rPr>
              <a:t>reports</a:t>
            </a:r>
            <a:r>
              <a:rPr lang="en-US" sz="900" dirty="0" smtClean="0">
                <a:solidFill>
                  <a:srgbClr val="000000"/>
                </a:solidFill>
                <a:ea typeface="ＭＳ Ｐゴシック"/>
              </a:rPr>
              <a:t>. It will also allow the consolidation of </a:t>
            </a:r>
            <a:r>
              <a:rPr lang="en-US" sz="900" dirty="0">
                <a:solidFill>
                  <a:srgbClr val="000000"/>
                </a:solidFill>
                <a:ea typeface="ＭＳ Ｐゴシック"/>
              </a:rPr>
              <a:t>information for all 3 </a:t>
            </a:r>
            <a:r>
              <a:rPr lang="en-US" sz="900" dirty="0" smtClean="0">
                <a:solidFill>
                  <a:srgbClr val="000000"/>
                </a:solidFill>
                <a:ea typeface="ＭＳ Ｐゴシック"/>
              </a:rPr>
              <a:t>entities</a:t>
            </a:r>
          </a:p>
          <a:p>
            <a:pPr marL="177800" lvl="2" indent="-177800">
              <a:buClr>
                <a:srgbClr val="808080"/>
              </a:buClr>
              <a:buFont typeface="Webdings" panose="05030102010509060703" pitchFamily="18" charset="2"/>
              <a:buChar char="4"/>
            </a:pPr>
            <a:r>
              <a:rPr lang="en-US" sz="900" b="1" dirty="0">
                <a:solidFill>
                  <a:srgbClr val="000000"/>
                </a:solidFill>
                <a:ea typeface="ＭＳ Ｐゴシック"/>
                <a:cs typeface="ＭＳ Ｐゴシック"/>
              </a:rPr>
              <a:t>On-going initiative </a:t>
            </a:r>
            <a:r>
              <a:rPr lang="en-US" sz="900" dirty="0">
                <a:solidFill>
                  <a:srgbClr val="000000"/>
                </a:solidFill>
                <a:ea typeface="ＭＳ Ｐゴシック"/>
                <a:cs typeface="ＭＳ Ｐゴシック"/>
              </a:rPr>
              <a:t>to </a:t>
            </a:r>
            <a:r>
              <a:rPr lang="en-US" sz="900" b="1" dirty="0">
                <a:solidFill>
                  <a:srgbClr val="000000"/>
                </a:solidFill>
                <a:ea typeface="ＭＳ Ｐゴシック"/>
                <a:cs typeface="ＭＳ Ｐゴシック"/>
              </a:rPr>
              <a:t>obtain</a:t>
            </a:r>
            <a:r>
              <a:rPr lang="en-US" sz="900" dirty="0">
                <a:solidFill>
                  <a:srgbClr val="000000"/>
                </a:solidFill>
                <a:ea typeface="ＭＳ Ｐゴシック"/>
                <a:cs typeface="ＭＳ Ｐゴシック"/>
              </a:rPr>
              <a:t> </a:t>
            </a:r>
            <a:r>
              <a:rPr lang="en-US" sz="900" b="1" dirty="0">
                <a:solidFill>
                  <a:srgbClr val="000000"/>
                </a:solidFill>
                <a:ea typeface="ＭＳ Ｐゴシック"/>
                <a:cs typeface="ＭＳ Ｐゴシック"/>
              </a:rPr>
              <a:t>cost of funding </a:t>
            </a:r>
            <a:r>
              <a:rPr lang="en-US" sz="900" dirty="0">
                <a:solidFill>
                  <a:srgbClr val="000000"/>
                </a:solidFill>
                <a:ea typeface="ＭＳ Ｐゴシック"/>
                <a:cs typeface="ＭＳ Ｐゴシック"/>
              </a:rPr>
              <a:t>from </a:t>
            </a:r>
            <a:r>
              <a:rPr lang="en-US" sz="900" b="1" dirty="0">
                <a:solidFill>
                  <a:srgbClr val="000000"/>
                </a:solidFill>
                <a:ea typeface="ＭＳ Ｐゴシック"/>
                <a:cs typeface="ＭＳ Ｐゴシック"/>
              </a:rPr>
              <a:t>Medea</a:t>
            </a:r>
            <a:r>
              <a:rPr lang="en-US" sz="900" dirty="0">
                <a:solidFill>
                  <a:srgbClr val="000000"/>
                </a:solidFill>
                <a:ea typeface="ＭＳ Ｐゴシック"/>
                <a:cs typeface="ＭＳ Ｐゴシック"/>
              </a:rPr>
              <a:t> to better measure </a:t>
            </a:r>
            <a:r>
              <a:rPr lang="en-US" sz="900" dirty="0" smtClean="0">
                <a:solidFill>
                  <a:srgbClr val="000000"/>
                </a:solidFill>
                <a:ea typeface="ＭＳ Ｐゴシック"/>
                <a:cs typeface="ＭＳ Ｐゴシック"/>
              </a:rPr>
              <a:t>it</a:t>
            </a:r>
            <a:endParaRPr lang="en-US" sz="900" dirty="0">
              <a:solidFill>
                <a:srgbClr val="000000"/>
              </a:solidFill>
              <a:ea typeface="ＭＳ Ｐゴシック"/>
              <a:cs typeface="ＭＳ Ｐゴシック"/>
            </a:endParaRPr>
          </a:p>
        </p:txBody>
      </p:sp>
      <p:sp>
        <p:nvSpPr>
          <p:cNvPr id="48" name="Rectangle 47"/>
          <p:cNvSpPr>
            <a:spLocks noChangeArrowheads="1"/>
          </p:cNvSpPr>
          <p:nvPr/>
        </p:nvSpPr>
        <p:spPr bwMode="auto">
          <a:xfrm>
            <a:off x="4394576" y="4252044"/>
            <a:ext cx="4608512" cy="1114614"/>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b="1" dirty="0">
                <a:ea typeface="ＭＳ Ｐゴシック"/>
              </a:rPr>
              <a:t>Accounting </a:t>
            </a:r>
            <a:r>
              <a:rPr lang="en-US" sz="900" b="1" dirty="0" smtClean="0">
                <a:ea typeface="ＭＳ Ｐゴシック"/>
              </a:rPr>
              <a:t>reports </a:t>
            </a:r>
            <a:r>
              <a:rPr lang="en-US" sz="900" dirty="0" smtClean="0">
                <a:ea typeface="ＭＳ Ｐゴシック"/>
              </a:rPr>
              <a:t>are </a:t>
            </a:r>
            <a:r>
              <a:rPr lang="en-US" sz="900" dirty="0">
                <a:ea typeface="ＭＳ Ｐゴシック"/>
              </a:rPr>
              <a:t>obtained from </a:t>
            </a:r>
            <a:r>
              <a:rPr lang="en-US" sz="900" b="1" dirty="0" smtClean="0">
                <a:ea typeface="ＭＳ Ｐゴシック"/>
              </a:rPr>
              <a:t>T-24</a:t>
            </a:r>
            <a:r>
              <a:rPr lang="en-US" sz="900" dirty="0" smtClean="0">
                <a:solidFill>
                  <a:srgbClr val="000000"/>
                </a:solidFill>
                <a:ea typeface="ＭＳ Ｐゴシック"/>
              </a:rPr>
              <a:t>. </a:t>
            </a:r>
            <a:r>
              <a:rPr lang="en-US" sz="900" b="1" dirty="0" smtClean="0">
                <a:solidFill>
                  <a:srgbClr val="000000"/>
                </a:solidFill>
                <a:ea typeface="ＭＳ Ｐゴシック"/>
              </a:rPr>
              <a:t>Financial statements info </a:t>
            </a:r>
            <a:r>
              <a:rPr lang="en-US" sz="900" dirty="0">
                <a:solidFill>
                  <a:srgbClr val="000000"/>
                </a:solidFill>
                <a:ea typeface="ＭＳ Ｐゴシック"/>
              </a:rPr>
              <a:t>from </a:t>
            </a:r>
            <a:r>
              <a:rPr lang="en-US" sz="900" b="1" dirty="0">
                <a:solidFill>
                  <a:srgbClr val="000000"/>
                </a:solidFill>
                <a:ea typeface="ＭＳ Ｐゴシック"/>
              </a:rPr>
              <a:t>T-24</a:t>
            </a:r>
            <a:r>
              <a:rPr lang="en-US" sz="900" dirty="0">
                <a:solidFill>
                  <a:srgbClr val="000000"/>
                </a:solidFill>
                <a:ea typeface="ＭＳ Ｐゴシック"/>
              </a:rPr>
              <a:t> is uploaded into </a:t>
            </a:r>
            <a:r>
              <a:rPr lang="en-US" sz="900" b="1" dirty="0">
                <a:solidFill>
                  <a:srgbClr val="000000"/>
                </a:solidFill>
                <a:ea typeface="ＭＳ Ｐゴシック"/>
              </a:rPr>
              <a:t>Hyperion </a:t>
            </a:r>
            <a:r>
              <a:rPr lang="en-US" sz="900" dirty="0">
                <a:solidFill>
                  <a:srgbClr val="000000"/>
                </a:solidFill>
                <a:ea typeface="ＭＳ Ｐゴシック"/>
              </a:rPr>
              <a:t>and </a:t>
            </a:r>
            <a:r>
              <a:rPr lang="en-US" sz="900" b="1" dirty="0">
                <a:solidFill>
                  <a:srgbClr val="000000"/>
                </a:solidFill>
                <a:ea typeface="ＭＳ Ｐゴシック"/>
              </a:rPr>
              <a:t>extracted</a:t>
            </a:r>
            <a:r>
              <a:rPr lang="en-US" sz="900" dirty="0">
                <a:solidFill>
                  <a:srgbClr val="000000"/>
                </a:solidFill>
                <a:ea typeface="ＭＳ Ｐゴシック"/>
              </a:rPr>
              <a:t> from there for</a:t>
            </a:r>
            <a:r>
              <a:rPr lang="en-US" sz="900" b="1" dirty="0">
                <a:solidFill>
                  <a:srgbClr val="000000"/>
                </a:solidFill>
                <a:ea typeface="ＭＳ Ｐゴシック"/>
              </a:rPr>
              <a:t> Head Office reporting. </a:t>
            </a:r>
            <a:endParaRPr lang="en-US" sz="900" b="1" dirty="0" smtClean="0">
              <a:solidFill>
                <a:srgbClr val="000000"/>
              </a:solidFill>
              <a:ea typeface="ＭＳ Ｐゴシック"/>
            </a:endParaRPr>
          </a:p>
          <a:p>
            <a:pPr marL="177800" lvl="2" indent="-177800">
              <a:buClr>
                <a:srgbClr val="808080"/>
              </a:buClr>
              <a:buFont typeface="Webdings" panose="05030102010509060703" pitchFamily="18" charset="2"/>
              <a:buChar char="4"/>
            </a:pPr>
            <a:r>
              <a:rPr lang="en-US" sz="900" b="1" dirty="0">
                <a:solidFill>
                  <a:srgbClr val="000000"/>
                </a:solidFill>
              </a:rPr>
              <a:t>Regulatory reporting </a:t>
            </a:r>
            <a:r>
              <a:rPr lang="en-US" sz="900" dirty="0">
                <a:solidFill>
                  <a:srgbClr val="000000"/>
                </a:solidFill>
              </a:rPr>
              <a:t>is performed in </a:t>
            </a:r>
            <a:r>
              <a:rPr lang="en-US" sz="900" b="1" dirty="0">
                <a:solidFill>
                  <a:srgbClr val="000000"/>
                </a:solidFill>
              </a:rPr>
              <a:t>Lombard </a:t>
            </a:r>
            <a:r>
              <a:rPr lang="en-US" sz="900" b="1" dirty="0" err="1">
                <a:solidFill>
                  <a:srgbClr val="000000"/>
                </a:solidFill>
              </a:rPr>
              <a:t>Reg</a:t>
            </a:r>
            <a:r>
              <a:rPr lang="en-US" sz="900" b="1" dirty="0">
                <a:solidFill>
                  <a:srgbClr val="000000"/>
                </a:solidFill>
              </a:rPr>
              <a:t> Reporter </a:t>
            </a:r>
            <a:r>
              <a:rPr lang="en-US" sz="900" dirty="0">
                <a:solidFill>
                  <a:srgbClr val="000000"/>
                </a:solidFill>
              </a:rPr>
              <a:t>tool with information extracted from </a:t>
            </a:r>
            <a:r>
              <a:rPr lang="en-US" sz="900" b="1" dirty="0">
                <a:solidFill>
                  <a:srgbClr val="000000"/>
                </a:solidFill>
              </a:rPr>
              <a:t>T-24</a:t>
            </a:r>
            <a:r>
              <a:rPr lang="en-US" sz="900" dirty="0">
                <a:solidFill>
                  <a:srgbClr val="000000"/>
                </a:solidFill>
              </a:rPr>
              <a:t>, uploaded through </a:t>
            </a:r>
            <a:r>
              <a:rPr lang="en-US" sz="900" b="1" dirty="0">
                <a:solidFill>
                  <a:srgbClr val="000000"/>
                </a:solidFill>
              </a:rPr>
              <a:t>IDOM interface</a:t>
            </a:r>
            <a:r>
              <a:rPr lang="en-US" sz="900" dirty="0">
                <a:solidFill>
                  <a:srgbClr val="000000"/>
                </a:solidFill>
              </a:rPr>
              <a:t>. </a:t>
            </a:r>
            <a:r>
              <a:rPr lang="en-US" sz="900" b="1" dirty="0" smtClean="0">
                <a:solidFill>
                  <a:srgbClr val="000000"/>
                </a:solidFill>
              </a:rPr>
              <a:t>On-going initiative </a:t>
            </a:r>
            <a:r>
              <a:rPr lang="en-US" sz="900" dirty="0" smtClean="0">
                <a:solidFill>
                  <a:srgbClr val="000000"/>
                </a:solidFill>
              </a:rPr>
              <a:t>to </a:t>
            </a:r>
            <a:r>
              <a:rPr lang="en-US" sz="900" b="1" dirty="0" smtClean="0">
                <a:solidFill>
                  <a:srgbClr val="000000"/>
                </a:solidFill>
              </a:rPr>
              <a:t>automate</a:t>
            </a:r>
            <a:r>
              <a:rPr lang="en-US" sz="900" dirty="0" smtClean="0">
                <a:solidFill>
                  <a:srgbClr val="000000"/>
                </a:solidFill>
              </a:rPr>
              <a:t> </a:t>
            </a:r>
            <a:r>
              <a:rPr lang="en-US" sz="900" b="1" dirty="0" smtClean="0">
                <a:solidFill>
                  <a:srgbClr val="000000"/>
                </a:solidFill>
              </a:rPr>
              <a:t>Country Risk </a:t>
            </a:r>
            <a:r>
              <a:rPr lang="en-US" sz="900" dirty="0" smtClean="0">
                <a:solidFill>
                  <a:srgbClr val="000000"/>
                </a:solidFill>
              </a:rPr>
              <a:t>information</a:t>
            </a:r>
            <a:r>
              <a:rPr lang="en-US" sz="900" b="1" dirty="0" smtClean="0">
                <a:solidFill>
                  <a:srgbClr val="000000"/>
                </a:solidFill>
              </a:rPr>
              <a:t> </a:t>
            </a:r>
            <a:r>
              <a:rPr lang="en-US" sz="900" dirty="0" smtClean="0">
                <a:solidFill>
                  <a:srgbClr val="000000"/>
                </a:solidFill>
              </a:rPr>
              <a:t>extraction and incorporation (currently manual)</a:t>
            </a:r>
          </a:p>
          <a:p>
            <a:pPr marL="177800" lvl="2" indent="-177800">
              <a:buClr>
                <a:srgbClr val="808080"/>
              </a:buClr>
              <a:buFont typeface="Webdings" panose="05030102010509060703" pitchFamily="18" charset="2"/>
              <a:buChar char="4"/>
            </a:pPr>
            <a:r>
              <a:rPr lang="en-US" sz="900" dirty="0" smtClean="0">
                <a:solidFill>
                  <a:srgbClr val="000000"/>
                </a:solidFill>
                <a:ea typeface="ＭＳ Ｐゴシック"/>
              </a:rPr>
              <a:t>Information to prepare </a:t>
            </a:r>
            <a:r>
              <a:rPr lang="en-US" sz="900" b="1" dirty="0" smtClean="0">
                <a:solidFill>
                  <a:srgbClr val="000000"/>
                </a:solidFill>
                <a:ea typeface="ＭＳ Ｐゴシック"/>
              </a:rPr>
              <a:t>other </a:t>
            </a:r>
            <a:r>
              <a:rPr lang="en-US" sz="900" b="1" dirty="0">
                <a:solidFill>
                  <a:srgbClr val="000000"/>
                </a:solidFill>
                <a:ea typeface="ＭＳ Ｐゴシック"/>
              </a:rPr>
              <a:t>management reports</a:t>
            </a:r>
            <a:r>
              <a:rPr lang="en-US" sz="900" dirty="0">
                <a:solidFill>
                  <a:srgbClr val="000000"/>
                </a:solidFill>
                <a:ea typeface="ＭＳ Ｐゴシック"/>
              </a:rPr>
              <a:t> </a:t>
            </a:r>
            <a:r>
              <a:rPr lang="en-US" sz="900" dirty="0" smtClean="0">
                <a:solidFill>
                  <a:srgbClr val="000000"/>
                </a:solidFill>
                <a:ea typeface="ＭＳ Ｐゴシック"/>
              </a:rPr>
              <a:t>is obtained from </a:t>
            </a:r>
            <a:r>
              <a:rPr lang="en-US" sz="900" b="1" dirty="0">
                <a:solidFill>
                  <a:srgbClr val="000000"/>
                </a:solidFill>
                <a:ea typeface="ＭＳ Ｐゴシック"/>
              </a:rPr>
              <a:t>Medea, </a:t>
            </a:r>
            <a:r>
              <a:rPr lang="en-US" sz="900" dirty="0" smtClean="0">
                <a:solidFill>
                  <a:srgbClr val="000000"/>
                </a:solidFill>
                <a:ea typeface="ＭＳ Ｐゴシック"/>
              </a:rPr>
              <a:t>through</a:t>
            </a:r>
            <a:r>
              <a:rPr lang="en-US" sz="900" b="1" dirty="0" smtClean="0">
                <a:solidFill>
                  <a:srgbClr val="000000"/>
                </a:solidFill>
                <a:ea typeface="ＭＳ Ｐゴシック"/>
              </a:rPr>
              <a:t> </a:t>
            </a:r>
            <a:r>
              <a:rPr lang="en-US" sz="900" b="1" dirty="0">
                <a:solidFill>
                  <a:srgbClr val="000000"/>
                </a:solidFill>
                <a:ea typeface="ＭＳ Ｐゴシック"/>
              </a:rPr>
              <a:t>TESEO (BI</a:t>
            </a:r>
            <a:r>
              <a:rPr lang="en-US" sz="900" b="1" dirty="0" smtClean="0">
                <a:solidFill>
                  <a:srgbClr val="000000"/>
                </a:solidFill>
                <a:ea typeface="ＭＳ Ｐゴシック"/>
              </a:rPr>
              <a:t>), </a:t>
            </a:r>
            <a:r>
              <a:rPr lang="en-US" sz="900" dirty="0">
                <a:solidFill>
                  <a:srgbClr val="000000"/>
                </a:solidFill>
                <a:ea typeface="ＭＳ Ｐゴシック"/>
              </a:rPr>
              <a:t>and </a:t>
            </a:r>
            <a:r>
              <a:rPr lang="en-US" sz="900" b="1" dirty="0">
                <a:solidFill>
                  <a:srgbClr val="000000"/>
                </a:solidFill>
                <a:ea typeface="ＭＳ Ｐゴシック"/>
              </a:rPr>
              <a:t>reports are prepared</a:t>
            </a:r>
            <a:r>
              <a:rPr lang="en-US" sz="900" dirty="0">
                <a:solidFill>
                  <a:srgbClr val="000000"/>
                </a:solidFill>
                <a:ea typeface="ＭＳ Ｐゴシック"/>
              </a:rPr>
              <a:t> and </a:t>
            </a:r>
            <a:r>
              <a:rPr lang="en-US" sz="900" b="1" dirty="0">
                <a:solidFill>
                  <a:srgbClr val="000000"/>
                </a:solidFill>
                <a:ea typeface="ＭＳ Ｐゴシック"/>
              </a:rPr>
              <a:t>consolidated</a:t>
            </a:r>
            <a:r>
              <a:rPr lang="en-US" sz="900" dirty="0">
                <a:solidFill>
                  <a:srgbClr val="000000"/>
                </a:solidFill>
                <a:ea typeface="ＭＳ Ｐゴシック"/>
              </a:rPr>
              <a:t> in </a:t>
            </a:r>
            <a:r>
              <a:rPr lang="en-US" sz="900" b="1" dirty="0">
                <a:solidFill>
                  <a:srgbClr val="000000"/>
                </a:solidFill>
                <a:ea typeface="ＭＳ Ｐゴシック"/>
              </a:rPr>
              <a:t>excel</a:t>
            </a:r>
            <a:endParaRPr lang="en-US" sz="900" dirty="0">
              <a:solidFill>
                <a:srgbClr val="000000"/>
              </a:solidFill>
            </a:endParaRPr>
          </a:p>
        </p:txBody>
      </p:sp>
      <p:sp>
        <p:nvSpPr>
          <p:cNvPr id="49" name="Rectangle 48"/>
          <p:cNvSpPr>
            <a:spLocks noChangeArrowheads="1"/>
          </p:cNvSpPr>
          <p:nvPr/>
        </p:nvSpPr>
        <p:spPr bwMode="auto">
          <a:xfrm>
            <a:off x="4394576" y="5323976"/>
            <a:ext cx="4608512" cy="837341"/>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dirty="0">
                <a:ea typeface="ＭＳ Ｐゴシック"/>
              </a:rPr>
              <a:t>The majority of </a:t>
            </a:r>
            <a:r>
              <a:rPr lang="en-US" sz="900" b="1" dirty="0">
                <a:ea typeface="ＭＳ Ｐゴシック"/>
              </a:rPr>
              <a:t>information</a:t>
            </a:r>
            <a:r>
              <a:rPr lang="en-US" sz="900" dirty="0">
                <a:ea typeface="ＭＳ Ｐゴシック"/>
              </a:rPr>
              <a:t> is obtained from </a:t>
            </a:r>
            <a:r>
              <a:rPr lang="en-US" sz="900" b="1" dirty="0">
                <a:ea typeface="ＭＳ Ｐゴシック"/>
              </a:rPr>
              <a:t>T-24 </a:t>
            </a:r>
            <a:r>
              <a:rPr lang="en-US" sz="900" dirty="0">
                <a:ea typeface="ＭＳ Ｐゴシック"/>
              </a:rPr>
              <a:t>and is being </a:t>
            </a:r>
            <a:r>
              <a:rPr lang="en-US" sz="900" b="1" dirty="0">
                <a:ea typeface="ＭＳ Ｐゴシック"/>
              </a:rPr>
              <a:t>uploaded</a:t>
            </a:r>
            <a:r>
              <a:rPr lang="en-US" sz="900" dirty="0">
                <a:ea typeface="ＭＳ Ｐゴシック"/>
              </a:rPr>
              <a:t> into </a:t>
            </a:r>
            <a:r>
              <a:rPr lang="en-US" sz="900" b="1" dirty="0" smtClean="0">
                <a:ea typeface="ＭＳ Ｐゴシック"/>
              </a:rPr>
              <a:t>Medea </a:t>
            </a:r>
            <a:r>
              <a:rPr lang="en-US" sz="900" dirty="0" smtClean="0">
                <a:ea typeface="ＭＳ Ｐゴシック"/>
              </a:rPr>
              <a:t>and exploited through </a:t>
            </a:r>
            <a:r>
              <a:rPr lang="en-US" sz="900" b="1" dirty="0" smtClean="0">
                <a:ea typeface="ＭＳ Ｐゴシック"/>
              </a:rPr>
              <a:t>TESEO (BI)</a:t>
            </a:r>
            <a:endParaRPr lang="en-US" sz="900" dirty="0">
              <a:ea typeface="ＭＳ Ｐゴシック"/>
            </a:endParaRPr>
          </a:p>
          <a:p>
            <a:pPr marL="177800" lvl="2" indent="-177800">
              <a:buClr>
                <a:srgbClr val="808080"/>
              </a:buClr>
              <a:buFont typeface="Webdings" panose="05030102010509060703" pitchFamily="18" charset="2"/>
              <a:buChar char="4"/>
              <a:defRPr/>
            </a:pPr>
            <a:r>
              <a:rPr lang="en-US" sz="900" dirty="0">
                <a:solidFill>
                  <a:srgbClr val="000000"/>
                </a:solidFill>
                <a:ea typeface="ＭＳ Ｐゴシック"/>
              </a:rPr>
              <a:t>Non Prudential reports and related metrics rely on </a:t>
            </a:r>
            <a:r>
              <a:rPr lang="en-US" sz="900" b="1" dirty="0" smtClean="0">
                <a:solidFill>
                  <a:srgbClr val="000000"/>
                </a:solidFill>
                <a:ea typeface="ＭＳ Ｐゴシック"/>
              </a:rPr>
              <a:t>Access/Excel tools to </a:t>
            </a:r>
            <a:r>
              <a:rPr lang="en-US" sz="900" b="1" dirty="0">
                <a:solidFill>
                  <a:srgbClr val="000000"/>
                </a:solidFill>
                <a:ea typeface="ＭＳ Ｐゴシック"/>
              </a:rPr>
              <a:t>exploit information directly </a:t>
            </a:r>
            <a:r>
              <a:rPr lang="en-US" sz="900" dirty="0">
                <a:solidFill>
                  <a:srgbClr val="000000"/>
                </a:solidFill>
                <a:ea typeface="ＭＳ Ｐゴシック"/>
              </a:rPr>
              <a:t>from</a:t>
            </a:r>
            <a:r>
              <a:rPr lang="en-US" sz="900" b="1" dirty="0">
                <a:solidFill>
                  <a:srgbClr val="000000"/>
                </a:solidFill>
                <a:ea typeface="ＭＳ Ｐゴシック"/>
              </a:rPr>
              <a:t> </a:t>
            </a:r>
            <a:r>
              <a:rPr lang="en-US" sz="900" dirty="0">
                <a:solidFill>
                  <a:srgbClr val="000000"/>
                </a:solidFill>
                <a:ea typeface="ＭＳ Ｐゴシック"/>
              </a:rPr>
              <a:t>the</a:t>
            </a:r>
            <a:r>
              <a:rPr lang="en-US" sz="900" b="1" dirty="0">
                <a:solidFill>
                  <a:srgbClr val="000000"/>
                </a:solidFill>
                <a:ea typeface="ＭＳ Ｐゴシック"/>
              </a:rPr>
              <a:t> </a:t>
            </a:r>
            <a:r>
              <a:rPr lang="en-US" sz="900" b="1" dirty="0" smtClean="0">
                <a:solidFill>
                  <a:srgbClr val="000000"/>
                </a:solidFill>
                <a:ea typeface="ＭＳ Ｐゴシック"/>
              </a:rPr>
              <a:t>systems </a:t>
            </a:r>
            <a:r>
              <a:rPr lang="en-US" sz="900" dirty="0" smtClean="0">
                <a:solidFill>
                  <a:srgbClr val="000000"/>
                </a:solidFill>
                <a:ea typeface="ＭＳ Ｐゴシック"/>
              </a:rPr>
              <a:t>and </a:t>
            </a:r>
            <a:r>
              <a:rPr lang="en-US" sz="900" b="1" dirty="0" smtClean="0">
                <a:solidFill>
                  <a:srgbClr val="000000"/>
                </a:solidFill>
                <a:ea typeface="ＭＳ Ｐゴシック"/>
              </a:rPr>
              <a:t>information</a:t>
            </a:r>
            <a:r>
              <a:rPr lang="en-US" sz="900" dirty="0" smtClean="0">
                <a:solidFill>
                  <a:srgbClr val="000000"/>
                </a:solidFill>
                <a:ea typeface="ＭＳ Ｐゴシック"/>
              </a:rPr>
              <a:t> is </a:t>
            </a:r>
            <a:r>
              <a:rPr lang="en-US" sz="900" b="1" dirty="0" smtClean="0">
                <a:solidFill>
                  <a:srgbClr val="000000"/>
                </a:solidFill>
                <a:ea typeface="ＭＳ Ｐゴシック"/>
              </a:rPr>
              <a:t>manually processed </a:t>
            </a:r>
            <a:r>
              <a:rPr lang="en-US" sz="900" dirty="0" smtClean="0">
                <a:solidFill>
                  <a:srgbClr val="000000"/>
                </a:solidFill>
                <a:ea typeface="ＭＳ Ｐゴシック"/>
              </a:rPr>
              <a:t>in </a:t>
            </a:r>
            <a:r>
              <a:rPr lang="en-US" sz="900" b="1" dirty="0" smtClean="0">
                <a:solidFill>
                  <a:srgbClr val="000000"/>
                </a:solidFill>
                <a:ea typeface="ＭＳ Ｐゴシック"/>
              </a:rPr>
              <a:t>excel</a:t>
            </a:r>
            <a:endParaRPr lang="en-US" sz="900" b="1" dirty="0">
              <a:solidFill>
                <a:srgbClr val="000000"/>
              </a:solidFill>
              <a:ea typeface="ＭＳ Ｐゴシック"/>
            </a:endParaRPr>
          </a:p>
        </p:txBody>
      </p:sp>
      <p:cxnSp>
        <p:nvCxnSpPr>
          <p:cNvPr id="50" name="Straight Connector 49"/>
          <p:cNvCxnSpPr/>
          <p:nvPr/>
        </p:nvCxnSpPr>
        <p:spPr bwMode="auto">
          <a:xfrm>
            <a:off x="1043608" y="269234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1" name="Straight Connector 50"/>
          <p:cNvCxnSpPr/>
          <p:nvPr/>
        </p:nvCxnSpPr>
        <p:spPr bwMode="auto">
          <a:xfrm>
            <a:off x="1043608" y="344153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2" name="Straight Connector 51"/>
          <p:cNvCxnSpPr/>
          <p:nvPr/>
        </p:nvCxnSpPr>
        <p:spPr bwMode="auto">
          <a:xfrm>
            <a:off x="1043608" y="4277808"/>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043608" y="5335999"/>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4" name="Straight Connector 53"/>
          <p:cNvCxnSpPr/>
          <p:nvPr/>
        </p:nvCxnSpPr>
        <p:spPr bwMode="auto">
          <a:xfrm>
            <a:off x="1043608" y="6139546"/>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26" name="Rectangle 8"/>
          <p:cNvSpPr>
            <a:spLocks noChangeArrowheads="1"/>
          </p:cNvSpPr>
          <p:nvPr/>
        </p:nvSpPr>
        <p:spPr bwMode="auto">
          <a:xfrm>
            <a:off x="2157508" y="160336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Corporate Upload</a:t>
            </a:r>
            <a:endParaRPr lang="en-US" sz="1000" b="1" kern="0" dirty="0">
              <a:solidFill>
                <a:srgbClr val="FFFFFF"/>
              </a:solidFill>
            </a:endParaRPr>
          </a:p>
        </p:txBody>
      </p:sp>
      <p:sp>
        <p:nvSpPr>
          <p:cNvPr id="27" name="Rectangle 8"/>
          <p:cNvSpPr>
            <a:spLocks noChangeArrowheads="1"/>
          </p:cNvSpPr>
          <p:nvPr/>
        </p:nvSpPr>
        <p:spPr bwMode="auto">
          <a:xfrm>
            <a:off x="3273632" y="160336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 GS</a:t>
            </a:r>
            <a:endParaRPr lang="en-US" sz="1000" b="1" kern="0" dirty="0">
              <a:solidFill>
                <a:srgbClr val="FFFFFF"/>
              </a:solidFill>
            </a:endParaRPr>
          </a:p>
        </p:txBody>
      </p:sp>
      <p:sp>
        <p:nvSpPr>
          <p:cNvPr id="28" name="Rectangle 8"/>
          <p:cNvSpPr>
            <a:spLocks noChangeArrowheads="1"/>
          </p:cNvSpPr>
          <p:nvPr/>
        </p:nvSpPr>
        <p:spPr bwMode="auto">
          <a:xfrm>
            <a:off x="1041384" y="1603362"/>
            <a:ext cx="1080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Current data repositories</a:t>
            </a:r>
            <a:r>
              <a:rPr lang="en-US" sz="1000" b="1" kern="0" baseline="30000" dirty="0" smtClean="0">
                <a:solidFill>
                  <a:srgbClr val="FFFFFF"/>
                </a:solidFill>
              </a:rPr>
              <a:t>(2)</a:t>
            </a:r>
            <a:endParaRPr lang="en-US" sz="1000" b="1" kern="0" baseline="30000" dirty="0">
              <a:solidFill>
                <a:srgbClr val="FFFFFF"/>
              </a:solidFill>
            </a:endParaRPr>
          </a:p>
        </p:txBody>
      </p:sp>
      <p:sp>
        <p:nvSpPr>
          <p:cNvPr id="30" name="Rectangle 8"/>
          <p:cNvSpPr>
            <a:spLocks noChangeArrowheads="1"/>
          </p:cNvSpPr>
          <p:nvPr/>
        </p:nvSpPr>
        <p:spPr bwMode="auto">
          <a:xfrm>
            <a:off x="4425640" y="1603362"/>
            <a:ext cx="4611368"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Comments</a:t>
            </a:r>
            <a:endParaRPr lang="en-US" sz="1000" b="1" kern="0" dirty="0">
              <a:solidFill>
                <a:srgbClr val="FFFFFF"/>
              </a:solidFill>
            </a:endParaRPr>
          </a:p>
        </p:txBody>
      </p:sp>
      <p:sp>
        <p:nvSpPr>
          <p:cNvPr id="31" name="TextBox 30"/>
          <p:cNvSpPr txBox="1"/>
          <p:nvPr/>
        </p:nvSpPr>
        <p:spPr>
          <a:xfrm>
            <a:off x="140288" y="6185354"/>
            <a:ext cx="7075380" cy="215444"/>
          </a:xfrm>
          <a:prstGeom prst="rect">
            <a:avLst/>
          </a:prstGeom>
          <a:noFill/>
        </p:spPr>
        <p:txBody>
          <a:bodyPr wrap="square" rtlCol="0">
            <a:spAutoFit/>
          </a:bodyPr>
          <a:lstStyle/>
          <a:p>
            <a:pPr marL="228600" indent="-228600">
              <a:buFontTx/>
              <a:buAutoNum type="arabicParenBoth"/>
            </a:pPr>
            <a:r>
              <a:rPr lang="en-US" sz="800" dirty="0">
                <a:solidFill>
                  <a:srgbClr val="FFFFFF"/>
                </a:solidFill>
              </a:rPr>
              <a:t>Or Golden Source, if any identified</a:t>
            </a:r>
          </a:p>
        </p:txBody>
      </p:sp>
      <p:sp>
        <p:nvSpPr>
          <p:cNvPr id="34" name="Rectangle 33"/>
          <p:cNvSpPr>
            <a:spLocks noChangeArrowheads="1"/>
          </p:cNvSpPr>
          <p:nvPr/>
        </p:nvSpPr>
        <p:spPr bwMode="auto">
          <a:xfrm>
            <a:off x="1043728" y="205844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a:t>
            </a:r>
            <a:endParaRPr lang="en-US" sz="900" kern="0" dirty="0">
              <a:solidFill>
                <a:srgbClr val="000000"/>
              </a:solidFill>
            </a:endParaRPr>
          </a:p>
        </p:txBody>
      </p:sp>
      <p:sp>
        <p:nvSpPr>
          <p:cNvPr id="56" name="Rectangle 55"/>
          <p:cNvSpPr>
            <a:spLocks noChangeArrowheads="1"/>
          </p:cNvSpPr>
          <p:nvPr/>
        </p:nvSpPr>
        <p:spPr bwMode="auto">
          <a:xfrm>
            <a:off x="2157508" y="205844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IRIS</a:t>
            </a:r>
            <a:endParaRPr lang="en-US" sz="900" kern="0" dirty="0">
              <a:solidFill>
                <a:srgbClr val="000000"/>
              </a:solidFill>
            </a:endParaRPr>
          </a:p>
        </p:txBody>
      </p:sp>
      <p:sp>
        <p:nvSpPr>
          <p:cNvPr id="57" name="Rectangle 56"/>
          <p:cNvSpPr>
            <a:spLocks noChangeArrowheads="1"/>
          </p:cNvSpPr>
          <p:nvPr/>
        </p:nvSpPr>
        <p:spPr bwMode="auto">
          <a:xfrm>
            <a:off x="3273632" y="205844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a:t>
            </a:r>
            <a:endParaRPr lang="en-US" sz="900" kern="0" dirty="0">
              <a:solidFill>
                <a:srgbClr val="000000"/>
              </a:solidFill>
            </a:endParaRPr>
          </a:p>
        </p:txBody>
      </p:sp>
      <p:sp>
        <p:nvSpPr>
          <p:cNvPr id="58" name="Rectangle 57"/>
          <p:cNvSpPr>
            <a:spLocks noChangeArrowheads="1"/>
          </p:cNvSpPr>
          <p:nvPr/>
        </p:nvSpPr>
        <p:spPr bwMode="auto">
          <a:xfrm>
            <a:off x="1041384" y="2833105"/>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BDE (Operational </a:t>
            </a:r>
            <a:r>
              <a:rPr lang="en-US" sz="900" kern="0" dirty="0" smtClean="0">
                <a:solidFill>
                  <a:srgbClr val="000000"/>
                </a:solidFill>
              </a:rPr>
              <a:t>Risk Access </a:t>
            </a:r>
            <a:r>
              <a:rPr lang="en-US" sz="900" kern="0" dirty="0">
                <a:solidFill>
                  <a:srgbClr val="000000"/>
                </a:solidFill>
              </a:rPr>
              <a:t>Databases</a:t>
            </a:r>
            <a:r>
              <a:rPr lang="en-US" sz="900" kern="0" dirty="0" smtClean="0">
                <a:solidFill>
                  <a:srgbClr val="000000"/>
                </a:solidFill>
              </a:rPr>
              <a:t>)</a:t>
            </a:r>
            <a:endParaRPr lang="en-US" sz="900" kern="0" dirty="0">
              <a:solidFill>
                <a:srgbClr val="000000"/>
              </a:solidFill>
            </a:endParaRPr>
          </a:p>
        </p:txBody>
      </p:sp>
      <p:sp>
        <p:nvSpPr>
          <p:cNvPr id="59" name="Rectangle 58"/>
          <p:cNvSpPr>
            <a:spLocks noChangeArrowheads="1"/>
          </p:cNvSpPr>
          <p:nvPr/>
        </p:nvSpPr>
        <p:spPr bwMode="auto">
          <a:xfrm>
            <a:off x="2157508" y="2833105"/>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SANSIRO</a:t>
            </a:r>
            <a:endParaRPr lang="en-US" sz="900" kern="0" dirty="0">
              <a:solidFill>
                <a:srgbClr val="000000"/>
              </a:solidFill>
            </a:endParaRPr>
          </a:p>
          <a:p>
            <a:pPr marL="0" lvl="2" algn="ctr">
              <a:buClr>
                <a:srgbClr val="808080"/>
              </a:buClr>
              <a:defRPr/>
            </a:pPr>
            <a:r>
              <a:rPr lang="en-US" sz="900" kern="0" dirty="0">
                <a:solidFill>
                  <a:srgbClr val="000000"/>
                </a:solidFill>
              </a:rPr>
              <a:t>(from BDE)</a:t>
            </a:r>
          </a:p>
        </p:txBody>
      </p:sp>
      <p:sp>
        <p:nvSpPr>
          <p:cNvPr id="60" name="Rectangle 59"/>
          <p:cNvSpPr>
            <a:spLocks noChangeArrowheads="1"/>
          </p:cNvSpPr>
          <p:nvPr/>
        </p:nvSpPr>
        <p:spPr bwMode="auto">
          <a:xfrm>
            <a:off x="3273632" y="2833105"/>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SANSIRO</a:t>
            </a:r>
            <a:endParaRPr lang="en-US" sz="900" kern="0" dirty="0">
              <a:solidFill>
                <a:srgbClr val="000000"/>
              </a:solidFill>
            </a:endParaRPr>
          </a:p>
        </p:txBody>
      </p:sp>
      <p:sp>
        <p:nvSpPr>
          <p:cNvPr id="61" name="Rectangle 60"/>
          <p:cNvSpPr>
            <a:spLocks noChangeArrowheads="1"/>
          </p:cNvSpPr>
          <p:nvPr/>
        </p:nvSpPr>
        <p:spPr bwMode="auto">
          <a:xfrm>
            <a:off x="1041384" y="360050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T-24/Medea</a:t>
            </a:r>
            <a:endParaRPr lang="en-US" sz="900" kern="0" dirty="0">
              <a:solidFill>
                <a:srgbClr val="000000"/>
              </a:solidFill>
            </a:endParaRPr>
          </a:p>
        </p:txBody>
      </p:sp>
      <p:sp>
        <p:nvSpPr>
          <p:cNvPr id="62" name="Rectangle 61"/>
          <p:cNvSpPr>
            <a:spLocks noChangeArrowheads="1"/>
          </p:cNvSpPr>
          <p:nvPr/>
        </p:nvSpPr>
        <p:spPr bwMode="auto">
          <a:xfrm>
            <a:off x="2157508" y="360050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63" name="Rectangle 62"/>
          <p:cNvSpPr>
            <a:spLocks noChangeArrowheads="1"/>
          </p:cNvSpPr>
          <p:nvPr/>
        </p:nvSpPr>
        <p:spPr bwMode="auto">
          <a:xfrm>
            <a:off x="3273632" y="3600506"/>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 / </a:t>
            </a:r>
            <a:r>
              <a:rPr lang="en-US" sz="900" kern="0" dirty="0" smtClean="0">
                <a:solidFill>
                  <a:srgbClr val="000000"/>
                </a:solidFill>
              </a:rPr>
              <a:t>Medea / DWH ALM/Argus (IHC Level)</a:t>
            </a:r>
            <a:endParaRPr lang="en-US" sz="900" kern="0" dirty="0">
              <a:solidFill>
                <a:srgbClr val="000000"/>
              </a:solidFill>
            </a:endParaRPr>
          </a:p>
        </p:txBody>
      </p:sp>
      <p:sp>
        <p:nvSpPr>
          <p:cNvPr id="64" name="Rectangle 63"/>
          <p:cNvSpPr>
            <a:spLocks noChangeArrowheads="1"/>
          </p:cNvSpPr>
          <p:nvPr/>
        </p:nvSpPr>
        <p:spPr bwMode="auto">
          <a:xfrm>
            <a:off x="1041384" y="4552550"/>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 Hyperion/ </a:t>
            </a:r>
            <a:r>
              <a:rPr lang="en-US" sz="900" kern="0" dirty="0" smtClean="0">
                <a:solidFill>
                  <a:srgbClr val="000000"/>
                </a:solidFill>
              </a:rPr>
              <a:t>Medea</a:t>
            </a:r>
            <a:endParaRPr lang="en-US" sz="900" kern="0" dirty="0">
              <a:solidFill>
                <a:srgbClr val="000000"/>
              </a:solidFill>
            </a:endParaRPr>
          </a:p>
        </p:txBody>
      </p:sp>
      <p:sp>
        <p:nvSpPr>
          <p:cNvPr id="65" name="Rectangle 64"/>
          <p:cNvSpPr>
            <a:spLocks noChangeArrowheads="1"/>
          </p:cNvSpPr>
          <p:nvPr/>
        </p:nvSpPr>
        <p:spPr bwMode="auto">
          <a:xfrm>
            <a:off x="2157508" y="4552550"/>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rPr>
              <a:t>-</a:t>
            </a:r>
          </a:p>
        </p:txBody>
      </p:sp>
      <p:sp>
        <p:nvSpPr>
          <p:cNvPr id="66" name="Rectangle 65"/>
          <p:cNvSpPr>
            <a:spLocks noChangeArrowheads="1"/>
          </p:cNvSpPr>
          <p:nvPr/>
        </p:nvSpPr>
        <p:spPr bwMode="auto">
          <a:xfrm>
            <a:off x="3273632" y="4552550"/>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a:t>
            </a:r>
            <a:endParaRPr lang="en-US" sz="900" kern="0" dirty="0">
              <a:solidFill>
                <a:srgbClr val="000000"/>
              </a:solidFill>
            </a:endParaRPr>
          </a:p>
        </p:txBody>
      </p:sp>
      <p:sp>
        <p:nvSpPr>
          <p:cNvPr id="67" name="Rectangle 66"/>
          <p:cNvSpPr>
            <a:spLocks noChangeArrowheads="1"/>
          </p:cNvSpPr>
          <p:nvPr/>
        </p:nvSpPr>
        <p:spPr bwMode="auto">
          <a:xfrm>
            <a:off x="1041378" y="5507617"/>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T-24/Medea/Assist/</a:t>
            </a:r>
          </a:p>
          <a:p>
            <a:pPr marL="0" lvl="2" algn="ctr">
              <a:buClr>
                <a:srgbClr val="808080"/>
              </a:buClr>
              <a:defRPr/>
            </a:pPr>
            <a:r>
              <a:rPr lang="en-US" sz="900" kern="0" dirty="0" smtClean="0">
                <a:solidFill>
                  <a:srgbClr val="000000"/>
                </a:solidFill>
              </a:rPr>
              <a:t>OFAC Verifier</a:t>
            </a:r>
            <a:endParaRPr lang="en-US" sz="900" kern="0" dirty="0">
              <a:solidFill>
                <a:srgbClr val="000000"/>
              </a:solidFill>
            </a:endParaRPr>
          </a:p>
        </p:txBody>
      </p:sp>
      <p:sp>
        <p:nvSpPr>
          <p:cNvPr id="68" name="Rectangle 67"/>
          <p:cNvSpPr>
            <a:spLocks noChangeArrowheads="1"/>
          </p:cNvSpPr>
          <p:nvPr/>
        </p:nvSpPr>
        <p:spPr bwMode="auto">
          <a:xfrm>
            <a:off x="2157502" y="4442069"/>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endParaRPr lang="en-US" sz="900" kern="0" dirty="0">
              <a:solidFill>
                <a:srgbClr val="000000"/>
              </a:solidFill>
            </a:endParaRPr>
          </a:p>
        </p:txBody>
      </p:sp>
      <p:sp>
        <p:nvSpPr>
          <p:cNvPr id="69" name="Rectangle 68"/>
          <p:cNvSpPr>
            <a:spLocks noChangeArrowheads="1"/>
          </p:cNvSpPr>
          <p:nvPr/>
        </p:nvSpPr>
        <p:spPr bwMode="auto">
          <a:xfrm>
            <a:off x="3273626" y="5507617"/>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 / </a:t>
            </a:r>
            <a:r>
              <a:rPr lang="en-US" sz="900" kern="0" dirty="0" smtClean="0">
                <a:solidFill>
                  <a:srgbClr val="000000"/>
                </a:solidFill>
              </a:rPr>
              <a:t>Medea</a:t>
            </a:r>
          </a:p>
          <a:p>
            <a:pPr marL="0" lvl="2" algn="ctr">
              <a:buClr>
                <a:srgbClr val="808080"/>
              </a:buClr>
              <a:defRPr/>
            </a:pPr>
            <a:r>
              <a:rPr lang="en-US" sz="900" kern="0" dirty="0" smtClean="0">
                <a:solidFill>
                  <a:srgbClr val="000000"/>
                </a:solidFill>
              </a:rPr>
              <a:t>SI PBC / SI NP</a:t>
            </a:r>
            <a:endParaRPr lang="en-US" sz="900" kern="0" dirty="0">
              <a:solidFill>
                <a:srgbClr val="000000"/>
              </a:solidFill>
            </a:endParaRPr>
          </a:p>
          <a:p>
            <a:pPr marL="0" lvl="2" algn="ctr">
              <a:buClr>
                <a:srgbClr val="808080"/>
              </a:buClr>
              <a:defRPr/>
            </a:pPr>
            <a:endParaRPr lang="en-US" sz="900" kern="0" dirty="0">
              <a:solidFill>
                <a:srgbClr val="000000"/>
              </a:solidFill>
            </a:endParaRPr>
          </a:p>
        </p:txBody>
      </p:sp>
      <p:sp>
        <p:nvSpPr>
          <p:cNvPr id="70" name="Rectangle 69"/>
          <p:cNvSpPr>
            <a:spLocks noChangeArrowheads="1"/>
          </p:cNvSpPr>
          <p:nvPr/>
        </p:nvSpPr>
        <p:spPr bwMode="auto">
          <a:xfrm>
            <a:off x="2157502" y="5507617"/>
            <a:ext cx="1080000" cy="513603"/>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t>
            </a:r>
          </a:p>
        </p:txBody>
      </p:sp>
    </p:spTree>
    <p:extLst>
      <p:ext uri="{BB962C8B-B14F-4D97-AF65-F5344CB8AC3E}">
        <p14:creationId xmlns:p14="http://schemas.microsoft.com/office/powerpoint/2010/main" val="970161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Corporate RRF Contrast – Summary of conclusions</a:t>
            </a:r>
            <a:endParaRPr lang="en-US" sz="2000" b="1" dirty="0">
              <a:solidFill>
                <a:srgbClr val="929497"/>
              </a:solidFill>
            </a:endParaRPr>
          </a:p>
        </p:txBody>
      </p:sp>
      <p:sp>
        <p:nvSpPr>
          <p:cNvPr id="33" name="Text Box 6"/>
          <p:cNvSpPr txBox="1">
            <a:spLocks noChangeArrowheads="1"/>
          </p:cNvSpPr>
          <p:nvPr/>
        </p:nvSpPr>
        <p:spPr bwMode="auto">
          <a:xfrm>
            <a:off x="270934" y="763544"/>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solidFill>
                  <a:srgbClr val="000000"/>
                </a:solidFill>
              </a:rPr>
              <a:t>The majority of the identified gaps in the Corporate RRF </a:t>
            </a:r>
            <a:r>
              <a:rPr lang="en-US" sz="1400" b="1" dirty="0" smtClean="0">
                <a:solidFill>
                  <a:srgbClr val="000000"/>
                </a:solidFill>
              </a:rPr>
              <a:t>contrast </a:t>
            </a:r>
            <a:r>
              <a:rPr lang="en-US" sz="1400" b="1" dirty="0">
                <a:solidFill>
                  <a:srgbClr val="000000"/>
                </a:solidFill>
              </a:rPr>
              <a:t>are concentrated in </a:t>
            </a:r>
            <a:r>
              <a:rPr lang="en-US" sz="1400" b="1" dirty="0" smtClean="0">
                <a:solidFill>
                  <a:srgbClr val="000000"/>
                </a:solidFill>
              </a:rPr>
              <a:t>Capital and Compliance</a:t>
            </a:r>
            <a:endParaRPr lang="en-US" sz="1400" b="1" dirty="0">
              <a:solidFill>
                <a:srgbClr val="000000"/>
              </a:solidFill>
            </a:endParaRPr>
          </a:p>
        </p:txBody>
      </p:sp>
      <p:graphicFrame>
        <p:nvGraphicFramePr>
          <p:cNvPr id="35" name="3 Tabla"/>
          <p:cNvGraphicFramePr>
            <a:graphicFrameLocks noGrp="1"/>
          </p:cNvGraphicFramePr>
          <p:nvPr>
            <p:extLst>
              <p:ext uri="{D42A27DB-BD31-4B8C-83A1-F6EECF244321}">
                <p14:modId xmlns:p14="http://schemas.microsoft.com/office/powerpoint/2010/main" val="3334956886"/>
              </p:ext>
            </p:extLst>
          </p:nvPr>
        </p:nvGraphicFramePr>
        <p:xfrm>
          <a:off x="1007156" y="1888160"/>
          <a:ext cx="3387420" cy="4226614"/>
        </p:xfrm>
        <a:graphic>
          <a:graphicData uri="http://schemas.openxmlformats.org/drawingml/2006/table">
            <a:tbl>
              <a:tblPr lastRow="1" bandRow="1">
                <a:tableStyleId>{E8B1032C-EA38-4F05-BA0D-38AFFFC7BED3}</a:tableStyleId>
              </a:tblPr>
              <a:tblGrid>
                <a:gridCol w="662916"/>
                <a:gridCol w="662916"/>
                <a:gridCol w="662916"/>
                <a:gridCol w="662916"/>
                <a:gridCol w="735756"/>
              </a:tblGrid>
              <a:tr h="83529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110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44</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noProof="0" dirty="0" smtClean="0">
                          <a:solidFill>
                            <a:schemeClr val="tx1"/>
                          </a:solidFill>
                          <a:latin typeface="+mj-lt"/>
                          <a:ea typeface="+mn-ea"/>
                          <a:cs typeface="+mn-cs"/>
                        </a:rPr>
                        <a:t>43</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900" b="0" kern="1200" noProof="0" dirty="0" smtClean="0">
                          <a:solidFill>
                            <a:schemeClr val="tx1"/>
                          </a:solidFill>
                          <a:latin typeface="+mj-lt"/>
                          <a:ea typeface="+mn-ea"/>
                          <a:cs typeface="+mn-cs"/>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293">
                <a:tc>
                  <a:txBody>
                    <a:bodyPr/>
                    <a:lstStyle/>
                    <a:p>
                      <a:pPr marL="0" algn="ctr" defTabSz="914400" rtl="0" eaLnBrk="1" fontAlgn="t" latinLnBrk="0" hangingPunct="1">
                        <a:spcBef>
                          <a:spcPts val="0"/>
                        </a:spcBef>
                        <a:spcAft>
                          <a:spcPts val="0"/>
                        </a:spcAft>
                      </a:pPr>
                      <a:r>
                        <a:rPr lang="en-US" sz="900" b="0" kern="1200" baseline="0" noProof="0" dirty="0" smtClean="0">
                          <a:solidFill>
                            <a:schemeClr val="tx1"/>
                          </a:solidFill>
                          <a:latin typeface="+mj-lt"/>
                          <a:ea typeface="+mn-ea"/>
                          <a:cs typeface="+mn-cs"/>
                        </a:rPr>
                        <a:t>45</a:t>
                      </a:r>
                      <a:endParaRPr lang="en-US" sz="900" b="0" kern="1200" baseline="300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4</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27</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baseline="0" noProof="0" dirty="0" smtClean="0">
                          <a:solidFill>
                            <a:schemeClr val="tx1"/>
                          </a:solidFill>
                          <a:latin typeface="+mj-lt"/>
                          <a:ea typeface="+mn-ea"/>
                          <a:cs typeface="+mn-cs"/>
                        </a:rPr>
                        <a:t>11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45966">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55</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28</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8</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74769">
                <a:tc>
                  <a:txBody>
                    <a:bodyPr/>
                    <a:lstStyle/>
                    <a:p>
                      <a:pPr marL="0" algn="ctr" defTabSz="914400" rtl="0" eaLnBrk="1" fontAlgn="t" latinLnBrk="0" hangingPunct="1">
                        <a:spcBef>
                          <a:spcPts val="0"/>
                        </a:spcBef>
                        <a:spcAft>
                          <a:spcPts val="0"/>
                        </a:spcAft>
                      </a:pPr>
                      <a:r>
                        <a:rPr lang="en-US" sz="900" b="0" kern="1200" baseline="0" noProof="0" dirty="0" smtClean="0">
                          <a:solidFill>
                            <a:schemeClr val="tx1"/>
                          </a:solidFill>
                          <a:latin typeface="+mj-lt"/>
                          <a:ea typeface="+mn-ea"/>
                          <a:cs typeface="+mn-cs"/>
                        </a:rPr>
                        <a:t>110</a:t>
                      </a:r>
                      <a:endParaRPr lang="en-US" sz="900" b="0" kern="1200" baseline="300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49</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22</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24</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kern="1200" baseline="0" noProof="0" dirty="0" smtClean="0">
                          <a:solidFill>
                            <a:schemeClr val="tx1"/>
                          </a:solidFill>
                          <a:latin typeface="+mj-lt"/>
                          <a:ea typeface="+mn-ea"/>
                          <a:cs typeface="+mn-cs"/>
                        </a:rPr>
                        <a:t>15</a:t>
                      </a:r>
                      <a:r>
                        <a:rPr lang="en-US" sz="900" b="0" kern="1200" baseline="30000" noProof="0" dirty="0" smtClean="0">
                          <a:solidFill>
                            <a:schemeClr val="tx1"/>
                          </a:solidFill>
                          <a:latin typeface="+mn-lt"/>
                          <a:ea typeface="+mn-ea"/>
                          <a:cs typeface="+mn-cs"/>
                        </a:rPr>
                        <a:t>(1)</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835293">
                <a:tc>
                  <a:txBody>
                    <a:bodyPr/>
                    <a:lstStyle/>
                    <a:p>
                      <a:pPr marL="0" algn="ctr" defTabSz="914400" rtl="0" eaLnBrk="1" fontAlgn="t" latinLnBrk="0" hangingPunct="1">
                        <a:spcBef>
                          <a:spcPts val="0"/>
                        </a:spcBef>
                        <a:spcAft>
                          <a:spcPts val="0"/>
                        </a:spcAft>
                      </a:pPr>
                      <a:r>
                        <a:rPr lang="en-US" sz="900" b="0" kern="1200" noProof="0" dirty="0" smtClean="0">
                          <a:solidFill>
                            <a:schemeClr val="tx1"/>
                          </a:solidFill>
                          <a:latin typeface="+mj-lt"/>
                          <a:ea typeface="+mn-ea"/>
                          <a:cs typeface="+mn-cs"/>
                        </a:rPr>
                        <a:t>150</a:t>
                      </a:r>
                      <a:endParaRPr lang="en-US" sz="900" b="0" kern="1200" noProof="0" dirty="0">
                        <a:solidFill>
                          <a:schemeClr val="tx1"/>
                        </a:solidFill>
                        <a:latin typeface="+mj-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6</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83</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44</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900" b="0" noProof="0" dirty="0" smtClean="0">
                          <a:solidFill>
                            <a:schemeClr val="tx1"/>
                          </a:solidFill>
                          <a:latin typeface="+mj-lt"/>
                        </a:rPr>
                        <a:t>17</a:t>
                      </a:r>
                      <a:endParaRPr lang="en-US" sz="900" b="0" noProof="0" dirty="0">
                        <a:solidFill>
                          <a:schemeClr val="tx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36" name="Rectangle 8"/>
          <p:cNvSpPr>
            <a:spLocks noChangeArrowheads="1"/>
          </p:cNvSpPr>
          <p:nvPr/>
        </p:nvSpPr>
        <p:spPr bwMode="auto">
          <a:xfrm>
            <a:off x="3041884" y="1505010"/>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Potential</a:t>
            </a:r>
            <a:endParaRPr lang="en-US" sz="1200" b="1" kern="0" dirty="0">
              <a:solidFill>
                <a:srgbClr val="FFFFFF"/>
              </a:solidFill>
            </a:endParaRPr>
          </a:p>
        </p:txBody>
      </p:sp>
      <p:sp>
        <p:nvSpPr>
          <p:cNvPr id="37" name="Rectangle 36"/>
          <p:cNvSpPr>
            <a:spLocks/>
          </p:cNvSpPr>
          <p:nvPr/>
        </p:nvSpPr>
        <p:spPr>
          <a:xfrm>
            <a:off x="107158" y="2734342"/>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Operational Risk</a:t>
            </a:r>
            <a:endParaRPr lang="en-US" sz="1000" b="1" dirty="0">
              <a:solidFill>
                <a:srgbClr val="FFFFFF"/>
              </a:solidFill>
            </a:endParaRPr>
          </a:p>
        </p:txBody>
      </p:sp>
      <p:sp>
        <p:nvSpPr>
          <p:cNvPr id="38" name="Rectangle 37"/>
          <p:cNvSpPr>
            <a:spLocks/>
          </p:cNvSpPr>
          <p:nvPr/>
        </p:nvSpPr>
        <p:spPr>
          <a:xfrm>
            <a:off x="107158" y="1888248"/>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39" name="Rectangle 38"/>
          <p:cNvSpPr>
            <a:spLocks/>
          </p:cNvSpPr>
          <p:nvPr/>
        </p:nvSpPr>
        <p:spPr>
          <a:xfrm>
            <a:off x="107158" y="3580436"/>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ALM</a:t>
            </a:r>
            <a:endParaRPr lang="en-US" sz="1000" b="1" dirty="0">
              <a:solidFill>
                <a:srgbClr val="FFFFFF"/>
              </a:solidFill>
            </a:endParaRPr>
          </a:p>
        </p:txBody>
      </p:sp>
      <p:sp>
        <p:nvSpPr>
          <p:cNvPr id="40" name="Rectangle 39"/>
          <p:cNvSpPr>
            <a:spLocks/>
          </p:cNvSpPr>
          <p:nvPr/>
        </p:nvSpPr>
        <p:spPr>
          <a:xfrm>
            <a:off x="107158" y="4426530"/>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smtClean="0">
                <a:solidFill>
                  <a:srgbClr val="FFFFFF"/>
                </a:solidFill>
              </a:rPr>
              <a:t>Capital</a:t>
            </a:r>
            <a:endParaRPr lang="en-US" sz="1000" b="1" dirty="0">
              <a:solidFill>
                <a:srgbClr val="FFFFFF"/>
              </a:solidFill>
            </a:endParaRPr>
          </a:p>
        </p:txBody>
      </p:sp>
      <p:sp>
        <p:nvSpPr>
          <p:cNvPr id="41" name="Rectangle 8"/>
          <p:cNvSpPr>
            <a:spLocks noChangeArrowheads="1"/>
          </p:cNvSpPr>
          <p:nvPr/>
        </p:nvSpPr>
        <p:spPr bwMode="auto">
          <a:xfrm>
            <a:off x="2375792" y="1505010"/>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chemeClr val="bg1"/>
                </a:solidFill>
                <a:sym typeface="Wingdings"/>
              </a:rPr>
              <a:t></a:t>
            </a:r>
            <a:endParaRPr lang="en-US" b="1" kern="0" dirty="0">
              <a:solidFill>
                <a:schemeClr val="bg1"/>
              </a:solidFill>
            </a:endParaRPr>
          </a:p>
        </p:txBody>
      </p:sp>
      <p:sp>
        <p:nvSpPr>
          <p:cNvPr id="42" name="Rectangle 8"/>
          <p:cNvSpPr>
            <a:spLocks noChangeArrowheads="1"/>
          </p:cNvSpPr>
          <p:nvPr/>
        </p:nvSpPr>
        <p:spPr bwMode="auto">
          <a:xfrm>
            <a:off x="1043608" y="1505010"/>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To Be</a:t>
            </a:r>
            <a:endParaRPr lang="en-US" sz="1200" b="1" kern="0" baseline="30000" dirty="0">
              <a:solidFill>
                <a:srgbClr val="FFFFFF"/>
              </a:solidFill>
            </a:endParaRPr>
          </a:p>
        </p:txBody>
      </p:sp>
      <p:sp>
        <p:nvSpPr>
          <p:cNvPr id="43" name="Rectangle 42"/>
          <p:cNvSpPr>
            <a:spLocks/>
          </p:cNvSpPr>
          <p:nvPr/>
        </p:nvSpPr>
        <p:spPr>
          <a:xfrm>
            <a:off x="107158" y="5272624"/>
            <a:ext cx="900000" cy="79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44" name="Rectangle 8"/>
          <p:cNvSpPr>
            <a:spLocks noChangeArrowheads="1"/>
          </p:cNvSpPr>
          <p:nvPr/>
        </p:nvSpPr>
        <p:spPr bwMode="auto">
          <a:xfrm>
            <a:off x="4394576" y="1505010"/>
            <a:ext cx="4608512"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rgbClr val="FFFFFF"/>
                </a:solidFill>
              </a:rPr>
              <a:t>Main gaps identified</a:t>
            </a:r>
            <a:endParaRPr lang="en-US" sz="1200" b="1" kern="0" dirty="0">
              <a:solidFill>
                <a:srgbClr val="FFFFFF"/>
              </a:solidFill>
            </a:endParaRPr>
          </a:p>
        </p:txBody>
      </p:sp>
      <p:sp>
        <p:nvSpPr>
          <p:cNvPr id="45" name="Rectangle 44"/>
          <p:cNvSpPr>
            <a:spLocks noChangeArrowheads="1"/>
          </p:cNvSpPr>
          <p:nvPr/>
        </p:nvSpPr>
        <p:spPr bwMode="auto">
          <a:xfrm>
            <a:off x="4394576" y="1848010"/>
            <a:ext cx="4608512" cy="81015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dirty="0">
                <a:solidFill>
                  <a:srgbClr val="000000"/>
                </a:solidFill>
                <a:ea typeface="ＭＳ Ｐゴシック"/>
                <a:cs typeface="ＭＳ Ｐゴシック"/>
              </a:rPr>
              <a:t>2 metrics</a:t>
            </a:r>
            <a:r>
              <a:rPr lang="en-US" sz="900" dirty="0">
                <a:solidFill>
                  <a:srgbClr val="000000"/>
                </a:solidFill>
                <a:ea typeface="ＭＳ Ｐゴシック"/>
                <a:cs typeface="ＭＳ Ｐゴシック"/>
              </a:rPr>
              <a:t> related to </a:t>
            </a:r>
            <a:r>
              <a:rPr lang="en-US" sz="900" b="1" dirty="0">
                <a:solidFill>
                  <a:srgbClr val="000000"/>
                </a:solidFill>
                <a:ea typeface="ＭＳ Ｐゴシック"/>
                <a:cs typeface="ＭＳ Ｐゴシック"/>
              </a:rPr>
              <a:t>Economic Capital </a:t>
            </a:r>
            <a:r>
              <a:rPr lang="en-US" sz="900" dirty="0">
                <a:solidFill>
                  <a:srgbClr val="000000"/>
                </a:solidFill>
                <a:ea typeface="ＭＳ Ｐゴシック"/>
                <a:cs typeface="ＭＳ Ｐゴシック"/>
              </a:rPr>
              <a:t>(Total Diversified </a:t>
            </a:r>
            <a:r>
              <a:rPr lang="en-US" sz="900" dirty="0" smtClean="0">
                <a:solidFill>
                  <a:srgbClr val="000000"/>
                </a:solidFill>
                <a:ea typeface="ＭＳ Ｐゴシック"/>
                <a:cs typeface="ＭＳ Ｐゴシック"/>
              </a:rPr>
              <a:t>EC, EC Reporting </a:t>
            </a:r>
            <a:r>
              <a:rPr lang="en-US" sz="900" dirty="0">
                <a:solidFill>
                  <a:srgbClr val="000000"/>
                </a:solidFill>
                <a:ea typeface="ＭＳ Ｐゴシック"/>
                <a:cs typeface="ＭＳ Ｐゴシック"/>
              </a:rPr>
              <a:t>V). Current system does not have ability to calculate this metric</a:t>
            </a:r>
          </a:p>
          <a:p>
            <a:pPr marL="177800" lvl="2" indent="-177800">
              <a:buClr>
                <a:srgbClr val="808080"/>
              </a:buClr>
              <a:buFont typeface="Webdings" panose="05030102010509060703" pitchFamily="18" charset="2"/>
              <a:buChar char="4"/>
              <a:defRPr/>
            </a:pPr>
            <a:r>
              <a:rPr lang="en-US" sz="900" b="1" kern="0" dirty="0" smtClean="0">
                <a:solidFill>
                  <a:srgbClr val="000000"/>
                </a:solidFill>
              </a:rPr>
              <a:t>Metrics </a:t>
            </a:r>
            <a:r>
              <a:rPr lang="en-US" sz="900" kern="0" dirty="0">
                <a:solidFill>
                  <a:srgbClr val="000000"/>
                </a:solidFill>
              </a:rPr>
              <a:t>related to </a:t>
            </a:r>
            <a:r>
              <a:rPr lang="en-US" sz="900" b="1" kern="0" dirty="0">
                <a:solidFill>
                  <a:srgbClr val="000000"/>
                </a:solidFill>
              </a:rPr>
              <a:t>Default, Forbearance, </a:t>
            </a:r>
            <a:r>
              <a:rPr lang="en-US" sz="900" b="1" kern="0" dirty="0" smtClean="0">
                <a:solidFill>
                  <a:srgbClr val="000000"/>
                </a:solidFill>
              </a:rPr>
              <a:t>Non Performing </a:t>
            </a:r>
            <a:r>
              <a:rPr lang="en-US" sz="900" b="1" kern="0" dirty="0">
                <a:solidFill>
                  <a:srgbClr val="000000"/>
                </a:solidFill>
              </a:rPr>
              <a:t>Loans, Drawn Exposure, Recovery Models, Write Offs </a:t>
            </a:r>
            <a:r>
              <a:rPr lang="en-US" sz="900" kern="0" dirty="0">
                <a:solidFill>
                  <a:srgbClr val="000000"/>
                </a:solidFill>
              </a:rPr>
              <a:t>and</a:t>
            </a:r>
            <a:r>
              <a:rPr lang="en-US" sz="900" b="1" kern="0" dirty="0">
                <a:solidFill>
                  <a:srgbClr val="000000"/>
                </a:solidFill>
              </a:rPr>
              <a:t> Credit Loss Provisions</a:t>
            </a:r>
            <a:r>
              <a:rPr lang="en-US" sz="900" kern="0" dirty="0">
                <a:solidFill>
                  <a:srgbClr val="000000"/>
                </a:solidFill>
              </a:rPr>
              <a:t> can</a:t>
            </a:r>
            <a:r>
              <a:rPr lang="en-US" sz="900" b="1" kern="0" dirty="0">
                <a:solidFill>
                  <a:srgbClr val="000000"/>
                </a:solidFill>
              </a:rPr>
              <a:t> potentially </a:t>
            </a:r>
            <a:r>
              <a:rPr lang="en-US" sz="900" kern="0" dirty="0">
                <a:solidFill>
                  <a:srgbClr val="000000"/>
                </a:solidFill>
              </a:rPr>
              <a:t>be produced but are currently not due to </a:t>
            </a:r>
            <a:r>
              <a:rPr lang="en-US" sz="900" kern="0" dirty="0" smtClean="0">
                <a:solidFill>
                  <a:srgbClr val="000000"/>
                </a:solidFill>
              </a:rPr>
              <a:t>BSI’s Secure </a:t>
            </a:r>
            <a:r>
              <a:rPr lang="en-US" sz="900" kern="0" dirty="0">
                <a:solidFill>
                  <a:srgbClr val="000000"/>
                </a:solidFill>
              </a:rPr>
              <a:t>Lending </a:t>
            </a:r>
            <a:r>
              <a:rPr lang="en-US" sz="900" kern="0" dirty="0" smtClean="0">
                <a:solidFill>
                  <a:srgbClr val="000000"/>
                </a:solidFill>
              </a:rPr>
              <a:t>policy.</a:t>
            </a:r>
          </a:p>
        </p:txBody>
      </p:sp>
      <p:sp>
        <p:nvSpPr>
          <p:cNvPr id="46" name="Rectangle 45"/>
          <p:cNvSpPr>
            <a:spLocks noChangeArrowheads="1"/>
          </p:cNvSpPr>
          <p:nvPr/>
        </p:nvSpPr>
        <p:spPr bwMode="auto">
          <a:xfrm>
            <a:off x="4394576" y="2617409"/>
            <a:ext cx="4608512" cy="880357"/>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dirty="0">
                <a:solidFill>
                  <a:srgbClr val="000000"/>
                </a:solidFill>
                <a:ea typeface="ＭＳ Ｐゴシック"/>
                <a:cs typeface="ＭＳ Ｐゴシック"/>
              </a:rPr>
              <a:t>3 metrics </a:t>
            </a:r>
            <a:r>
              <a:rPr lang="en-US" sz="900" dirty="0">
                <a:solidFill>
                  <a:srgbClr val="000000"/>
                </a:solidFill>
                <a:ea typeface="ＭＳ Ｐゴシック"/>
                <a:cs typeface="ＭＳ Ｐゴシック"/>
              </a:rPr>
              <a:t>related to </a:t>
            </a:r>
            <a:r>
              <a:rPr lang="en-US" sz="900" b="1" dirty="0">
                <a:solidFill>
                  <a:srgbClr val="000000"/>
                </a:solidFill>
                <a:ea typeface="ＭＳ Ｐゴシック"/>
                <a:cs typeface="ＭＳ Ｐゴシック"/>
              </a:rPr>
              <a:t>Ranking Risks </a:t>
            </a:r>
            <a:r>
              <a:rPr lang="en-US" sz="900" dirty="0">
                <a:solidFill>
                  <a:srgbClr val="000000"/>
                </a:solidFill>
                <a:ea typeface="ＭＳ Ｐゴシック"/>
                <a:cs typeface="ＭＳ Ｐゴシック"/>
              </a:rPr>
              <a:t>(Top 10  RSCA Operational Risks, Top 5 Status Mitigation Plans). No existent methodology is present to create ranking </a:t>
            </a:r>
            <a:endParaRPr lang="en-US" sz="900" dirty="0" smtClean="0">
              <a:solidFill>
                <a:srgbClr val="000000"/>
              </a:solidFill>
              <a:ea typeface="ＭＳ Ｐゴシック"/>
              <a:cs typeface="ＭＳ Ｐゴシック"/>
            </a:endParaRPr>
          </a:p>
          <a:p>
            <a:pPr marL="177800" lvl="2" indent="-177800">
              <a:buClr>
                <a:srgbClr val="808080"/>
              </a:buClr>
              <a:buFont typeface="Webdings" panose="05030102010509060703" pitchFamily="18" charset="2"/>
              <a:buChar char="4"/>
              <a:defRPr/>
            </a:pPr>
            <a:r>
              <a:rPr lang="en-US" sz="900" b="1" dirty="0">
                <a:solidFill>
                  <a:srgbClr val="000000"/>
                </a:solidFill>
                <a:ea typeface="ＭＳ Ｐゴシック"/>
                <a:cs typeface="ＭＳ Ｐゴシック"/>
              </a:rPr>
              <a:t>2 metrics </a:t>
            </a:r>
            <a:r>
              <a:rPr lang="en-US" sz="900" dirty="0">
                <a:solidFill>
                  <a:srgbClr val="000000"/>
                </a:solidFill>
                <a:ea typeface="ＭＳ Ｐゴシック"/>
                <a:cs typeface="ＭＳ Ｐゴシック"/>
              </a:rPr>
              <a:t>related to calculating </a:t>
            </a:r>
            <a:r>
              <a:rPr lang="en-US" sz="900" b="1" dirty="0">
                <a:solidFill>
                  <a:srgbClr val="000000"/>
                </a:solidFill>
                <a:ea typeface="ＭＳ Ｐゴシック"/>
                <a:cs typeface="ＭＳ Ｐゴシック"/>
              </a:rPr>
              <a:t>RWA in relation to Operational Risk. </a:t>
            </a:r>
            <a:r>
              <a:rPr lang="en-US" sz="900" dirty="0">
                <a:solidFill>
                  <a:srgbClr val="000000"/>
                </a:solidFill>
                <a:ea typeface="ＭＳ Ｐゴシック"/>
                <a:cs typeface="ＭＳ Ｐゴシック"/>
              </a:rPr>
              <a:t>RWA is being calculated but not factoring in OR</a:t>
            </a:r>
            <a:r>
              <a:rPr lang="en-US" sz="900" dirty="0" smtClean="0">
                <a:solidFill>
                  <a:srgbClr val="000000"/>
                </a:solidFill>
                <a:ea typeface="ＭＳ Ｐゴシック"/>
                <a:cs typeface="ＭＳ Ｐゴシック"/>
              </a:rPr>
              <a:t>.</a:t>
            </a:r>
          </a:p>
          <a:p>
            <a:pPr marL="177800" lvl="2" indent="-177800">
              <a:buClr>
                <a:srgbClr val="808080"/>
              </a:buClr>
              <a:buFont typeface="Webdings" panose="05030102010509060703" pitchFamily="18" charset="2"/>
              <a:buChar char="4"/>
              <a:defRPr/>
            </a:pPr>
            <a:r>
              <a:rPr lang="en-US" sz="900" b="1" dirty="0">
                <a:solidFill>
                  <a:srgbClr val="000000"/>
                </a:solidFill>
                <a:ea typeface="ＭＳ Ｐゴシック"/>
                <a:cs typeface="ＭＳ Ｐゴシック"/>
              </a:rPr>
              <a:t>4 Metrics </a:t>
            </a:r>
            <a:r>
              <a:rPr lang="en-US" sz="900" dirty="0">
                <a:solidFill>
                  <a:srgbClr val="000000"/>
                </a:solidFill>
                <a:ea typeface="ＭＳ Ｐゴシック"/>
                <a:cs typeface="ＭＳ Ｐゴシック"/>
              </a:rPr>
              <a:t>related to </a:t>
            </a:r>
            <a:r>
              <a:rPr lang="en-US" sz="900" b="1" dirty="0">
                <a:solidFill>
                  <a:srgbClr val="000000"/>
                </a:solidFill>
                <a:ea typeface="ＭＳ Ｐゴシック"/>
                <a:cs typeface="ＭＳ Ｐゴシック"/>
              </a:rPr>
              <a:t>Provisions</a:t>
            </a:r>
            <a:r>
              <a:rPr lang="en-US" sz="900" dirty="0">
                <a:solidFill>
                  <a:srgbClr val="000000"/>
                </a:solidFill>
                <a:ea typeface="ＭＳ Ｐゴシック"/>
                <a:cs typeface="ＭＳ Ｐゴシック"/>
              </a:rPr>
              <a:t> for </a:t>
            </a:r>
            <a:r>
              <a:rPr lang="en-US" sz="900" b="1" dirty="0">
                <a:solidFill>
                  <a:srgbClr val="000000"/>
                </a:solidFill>
                <a:ea typeface="ＭＳ Ｐゴシック"/>
                <a:cs typeface="ＭＳ Ｐゴシック"/>
              </a:rPr>
              <a:t>Operational losses</a:t>
            </a:r>
            <a:r>
              <a:rPr lang="en-US" sz="900" dirty="0">
                <a:solidFill>
                  <a:srgbClr val="000000"/>
                </a:solidFill>
                <a:ea typeface="ＭＳ Ｐゴシック"/>
                <a:cs typeface="ＭＳ Ｐゴシック"/>
              </a:rPr>
              <a:t>. Bank only has one provision, Allowance for Loan Losses</a:t>
            </a:r>
            <a:endParaRPr lang="en-US" sz="900" kern="0" dirty="0" smtClean="0">
              <a:solidFill>
                <a:srgbClr val="000000"/>
              </a:solidFill>
            </a:endParaRPr>
          </a:p>
          <a:p>
            <a:pPr marL="0" lvl="2">
              <a:buClr>
                <a:srgbClr val="808080"/>
              </a:buClr>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sp>
        <p:nvSpPr>
          <p:cNvPr id="47" name="Rectangle 46"/>
          <p:cNvSpPr>
            <a:spLocks noChangeArrowheads="1"/>
          </p:cNvSpPr>
          <p:nvPr/>
        </p:nvSpPr>
        <p:spPr bwMode="auto">
          <a:xfrm>
            <a:off x="4394576" y="3520191"/>
            <a:ext cx="4608512" cy="93491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dirty="0">
                <a:solidFill>
                  <a:srgbClr val="000000"/>
                </a:solidFill>
                <a:ea typeface="ＭＳ Ｐゴシック"/>
              </a:rPr>
              <a:t>M</a:t>
            </a:r>
            <a:r>
              <a:rPr lang="en-US" sz="900" b="1" dirty="0" smtClean="0">
                <a:solidFill>
                  <a:srgbClr val="000000"/>
                </a:solidFill>
                <a:ea typeface="ＭＳ Ｐゴシック"/>
              </a:rPr>
              <a:t>etrics </a:t>
            </a:r>
            <a:r>
              <a:rPr lang="en-US" sz="900" dirty="0" smtClean="0">
                <a:solidFill>
                  <a:srgbClr val="000000"/>
                </a:solidFill>
                <a:ea typeface="ＭＳ Ｐゴシック"/>
              </a:rPr>
              <a:t>such as </a:t>
            </a:r>
            <a:r>
              <a:rPr lang="en-US" sz="900" b="1" dirty="0" smtClean="0">
                <a:solidFill>
                  <a:srgbClr val="000000"/>
                </a:solidFill>
                <a:ea typeface="ＭＳ Ｐゴシック"/>
              </a:rPr>
              <a:t>Cross Border Exposure</a:t>
            </a:r>
            <a:r>
              <a:rPr lang="en-US" sz="900" dirty="0" smtClean="0">
                <a:solidFill>
                  <a:srgbClr val="000000"/>
                </a:solidFill>
                <a:ea typeface="ＭＳ Ｐゴシック"/>
              </a:rPr>
              <a:t>, and </a:t>
            </a:r>
            <a:r>
              <a:rPr lang="en-US" sz="900" b="1" dirty="0" smtClean="0">
                <a:solidFill>
                  <a:srgbClr val="000000"/>
                </a:solidFill>
                <a:ea typeface="ＭＳ Ｐゴシック"/>
              </a:rPr>
              <a:t>Impact on Core Capital Ratio </a:t>
            </a:r>
            <a:r>
              <a:rPr lang="en-US" sz="900" dirty="0" smtClean="0">
                <a:solidFill>
                  <a:srgbClr val="000000"/>
                </a:solidFill>
                <a:ea typeface="ＭＳ Ｐゴシック"/>
              </a:rPr>
              <a:t>are currently </a:t>
            </a:r>
            <a:r>
              <a:rPr lang="en-US" sz="900" b="1" dirty="0" smtClean="0">
                <a:solidFill>
                  <a:srgbClr val="000000"/>
                </a:solidFill>
                <a:ea typeface="ＭＳ Ｐゴシック"/>
              </a:rPr>
              <a:t>not</a:t>
            </a:r>
            <a:r>
              <a:rPr lang="en-US" sz="900" dirty="0" smtClean="0">
                <a:solidFill>
                  <a:srgbClr val="000000"/>
                </a:solidFill>
                <a:ea typeface="ＭＳ Ｐゴシック"/>
              </a:rPr>
              <a:t> </a:t>
            </a:r>
            <a:r>
              <a:rPr lang="en-US" sz="900" b="1" dirty="0" smtClean="0">
                <a:solidFill>
                  <a:srgbClr val="000000"/>
                </a:solidFill>
                <a:ea typeface="ＭＳ Ｐゴシック"/>
              </a:rPr>
              <a:t>in</a:t>
            </a:r>
            <a:r>
              <a:rPr lang="en-US" sz="900" dirty="0" smtClean="0">
                <a:solidFill>
                  <a:srgbClr val="000000"/>
                </a:solidFill>
                <a:ea typeface="ＭＳ Ｐゴシック"/>
              </a:rPr>
              <a:t> </a:t>
            </a:r>
            <a:r>
              <a:rPr lang="en-US" sz="900" b="1" dirty="0" smtClean="0">
                <a:solidFill>
                  <a:srgbClr val="000000"/>
                </a:solidFill>
                <a:ea typeface="ＭＳ Ｐゴシック"/>
              </a:rPr>
              <a:t>production. </a:t>
            </a:r>
            <a:r>
              <a:rPr lang="en-US" sz="900" dirty="0" smtClean="0">
                <a:solidFill>
                  <a:srgbClr val="000000"/>
                </a:solidFill>
                <a:ea typeface="ＭＳ Ｐゴシック"/>
              </a:rPr>
              <a:t>These could be calculated in </a:t>
            </a:r>
            <a:r>
              <a:rPr lang="en-US" sz="900" b="1" dirty="0" smtClean="0">
                <a:solidFill>
                  <a:srgbClr val="000000"/>
                </a:solidFill>
                <a:ea typeface="ＭＳ Ｐゴシック"/>
              </a:rPr>
              <a:t>IRIS</a:t>
            </a:r>
            <a:r>
              <a:rPr lang="en-US" sz="900" dirty="0" smtClean="0">
                <a:solidFill>
                  <a:srgbClr val="000000"/>
                </a:solidFill>
                <a:ea typeface="ＭＳ Ｐゴシック"/>
              </a:rPr>
              <a:t> but proper training would be required. Also, because of lack of appropriate tools, </a:t>
            </a:r>
            <a:r>
              <a:rPr lang="en-US" sz="900" b="1" kern="0" dirty="0" smtClean="0">
                <a:solidFill>
                  <a:srgbClr val="000000"/>
                </a:solidFill>
              </a:rPr>
              <a:t>MVE </a:t>
            </a:r>
            <a:r>
              <a:rPr lang="en-US" sz="900" b="1" kern="0" dirty="0">
                <a:solidFill>
                  <a:srgbClr val="000000"/>
                </a:solidFill>
              </a:rPr>
              <a:t>Shock </a:t>
            </a:r>
            <a:r>
              <a:rPr lang="en-US" sz="900" kern="0" dirty="0">
                <a:solidFill>
                  <a:srgbClr val="000000"/>
                </a:solidFill>
              </a:rPr>
              <a:t>and </a:t>
            </a:r>
            <a:r>
              <a:rPr lang="en-US" sz="900" b="1" kern="0" dirty="0">
                <a:solidFill>
                  <a:srgbClr val="000000"/>
                </a:solidFill>
              </a:rPr>
              <a:t>NIM Shock </a:t>
            </a:r>
            <a:r>
              <a:rPr lang="en-US" sz="900" b="1" kern="0" dirty="0" smtClean="0">
                <a:solidFill>
                  <a:srgbClr val="000000"/>
                </a:solidFill>
              </a:rPr>
              <a:t>Calculations </a:t>
            </a:r>
            <a:r>
              <a:rPr lang="en-US" sz="900" kern="0" dirty="0" smtClean="0">
                <a:solidFill>
                  <a:srgbClr val="000000"/>
                </a:solidFill>
              </a:rPr>
              <a:t>are</a:t>
            </a:r>
            <a:r>
              <a:rPr lang="en-US" sz="900" b="1" kern="0" dirty="0" smtClean="0">
                <a:solidFill>
                  <a:srgbClr val="000000"/>
                </a:solidFill>
              </a:rPr>
              <a:t> not performed </a:t>
            </a:r>
            <a:r>
              <a:rPr lang="en-US" sz="900" kern="0" dirty="0" smtClean="0">
                <a:solidFill>
                  <a:srgbClr val="000000"/>
                </a:solidFill>
              </a:rPr>
              <a:t>either</a:t>
            </a:r>
            <a:r>
              <a:rPr lang="en-US" sz="900" b="1" kern="0" dirty="0" smtClean="0">
                <a:solidFill>
                  <a:srgbClr val="000000"/>
                </a:solidFill>
              </a:rPr>
              <a:t>.</a:t>
            </a:r>
            <a:endParaRPr lang="en-US" sz="900" dirty="0" smtClean="0">
              <a:solidFill>
                <a:srgbClr val="000000"/>
              </a:solidFill>
              <a:ea typeface="ＭＳ Ｐゴシック"/>
            </a:endParaRPr>
          </a:p>
          <a:p>
            <a:pPr marL="177800" lvl="2" indent="-177800">
              <a:buClr>
                <a:srgbClr val="808080"/>
              </a:buClr>
              <a:buFont typeface="Webdings" panose="05030102010509060703" pitchFamily="18" charset="2"/>
              <a:buChar char="4"/>
              <a:defRPr/>
            </a:pPr>
            <a:r>
              <a:rPr lang="en-US" sz="900" b="1" dirty="0" smtClean="0">
                <a:solidFill>
                  <a:srgbClr val="000000"/>
                </a:solidFill>
                <a:ea typeface="ＭＳ Ｐゴシック"/>
              </a:rPr>
              <a:t>Estimated ROF and Estimated Unrealized P&amp;L </a:t>
            </a:r>
            <a:r>
              <a:rPr lang="en-US" sz="900" dirty="0" smtClean="0">
                <a:solidFill>
                  <a:srgbClr val="000000"/>
                </a:solidFill>
                <a:ea typeface="ＭＳ Ｐゴシック"/>
              </a:rPr>
              <a:t>are currently </a:t>
            </a:r>
            <a:r>
              <a:rPr lang="en-US" sz="900" b="1" dirty="0" smtClean="0">
                <a:solidFill>
                  <a:srgbClr val="000000"/>
                </a:solidFill>
                <a:ea typeface="ＭＳ Ｐゴシック"/>
              </a:rPr>
              <a:t>not</a:t>
            </a:r>
            <a:r>
              <a:rPr lang="en-US" sz="900" dirty="0" smtClean="0">
                <a:solidFill>
                  <a:srgbClr val="000000"/>
                </a:solidFill>
                <a:ea typeface="ＭＳ Ｐゴシック"/>
              </a:rPr>
              <a:t> </a:t>
            </a:r>
            <a:r>
              <a:rPr lang="en-US" sz="900" b="1" dirty="0" smtClean="0">
                <a:solidFill>
                  <a:srgbClr val="000000"/>
                </a:solidFill>
                <a:ea typeface="ＭＳ Ｐゴシック"/>
              </a:rPr>
              <a:t>being</a:t>
            </a:r>
            <a:r>
              <a:rPr lang="en-US" sz="900" dirty="0" smtClean="0">
                <a:solidFill>
                  <a:srgbClr val="000000"/>
                </a:solidFill>
                <a:ea typeface="ＭＳ Ｐゴシック"/>
              </a:rPr>
              <a:t> </a:t>
            </a:r>
            <a:r>
              <a:rPr lang="en-US" sz="900" b="1" dirty="0" smtClean="0">
                <a:solidFill>
                  <a:srgbClr val="000000"/>
                </a:solidFill>
                <a:ea typeface="ＭＳ Ｐゴシック"/>
              </a:rPr>
              <a:t>calculated </a:t>
            </a:r>
            <a:r>
              <a:rPr lang="en-US" sz="900" dirty="0" smtClean="0">
                <a:solidFill>
                  <a:srgbClr val="000000"/>
                </a:solidFill>
                <a:ea typeface="ＭＳ Ｐゴシック"/>
              </a:rPr>
              <a:t>since the bank does </a:t>
            </a:r>
            <a:r>
              <a:rPr lang="en-US" sz="900" b="1" dirty="0" smtClean="0">
                <a:solidFill>
                  <a:srgbClr val="000000"/>
                </a:solidFill>
                <a:ea typeface="ＭＳ Ｐゴシック"/>
              </a:rPr>
              <a:t>not have an AFS portfolio </a:t>
            </a:r>
            <a:r>
              <a:rPr lang="en-US" sz="900" dirty="0" smtClean="0">
                <a:solidFill>
                  <a:srgbClr val="000000"/>
                </a:solidFill>
                <a:ea typeface="ＭＳ Ｐゴシック"/>
              </a:rPr>
              <a:t>but can be when / if that occurs.</a:t>
            </a:r>
          </a:p>
        </p:txBody>
      </p:sp>
      <p:sp>
        <p:nvSpPr>
          <p:cNvPr id="48" name="Rectangle 47"/>
          <p:cNvSpPr>
            <a:spLocks noChangeArrowheads="1"/>
          </p:cNvSpPr>
          <p:nvPr/>
        </p:nvSpPr>
        <p:spPr bwMode="auto">
          <a:xfrm>
            <a:off x="4394576" y="4442915"/>
            <a:ext cx="4608512" cy="842685"/>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900" dirty="0">
                <a:solidFill>
                  <a:srgbClr val="000000"/>
                </a:solidFill>
                <a:ea typeface="ＭＳ Ｐゴシック"/>
              </a:rPr>
              <a:t>Specific </a:t>
            </a:r>
            <a:r>
              <a:rPr lang="en-US" sz="900" b="1" dirty="0">
                <a:solidFill>
                  <a:srgbClr val="000000"/>
                </a:solidFill>
                <a:ea typeface="ＭＳ Ｐゴシック"/>
              </a:rPr>
              <a:t>metrics</a:t>
            </a:r>
            <a:r>
              <a:rPr lang="en-US" sz="900" dirty="0">
                <a:solidFill>
                  <a:srgbClr val="000000"/>
                </a:solidFill>
                <a:ea typeface="ＭＳ Ｐゴシック"/>
              </a:rPr>
              <a:t> related to calculating </a:t>
            </a:r>
            <a:r>
              <a:rPr lang="en-US" sz="900" b="1" dirty="0">
                <a:solidFill>
                  <a:srgbClr val="000000"/>
                </a:solidFill>
                <a:ea typeface="ＭＳ Ｐゴシック"/>
              </a:rPr>
              <a:t>RWA by Standard Methods </a:t>
            </a:r>
            <a:r>
              <a:rPr lang="en-US" sz="900" dirty="0">
                <a:solidFill>
                  <a:srgbClr val="000000"/>
                </a:solidFill>
                <a:ea typeface="ＭＳ Ｐゴシック"/>
              </a:rPr>
              <a:t>and calculating </a:t>
            </a:r>
            <a:r>
              <a:rPr lang="en-US" sz="900" b="1" dirty="0">
                <a:solidFill>
                  <a:srgbClr val="000000"/>
                </a:solidFill>
                <a:ea typeface="ＭＳ Ｐゴシック"/>
              </a:rPr>
              <a:t>Regulatory Capital by Standard Methods </a:t>
            </a:r>
            <a:r>
              <a:rPr lang="en-US" sz="900" dirty="0">
                <a:solidFill>
                  <a:srgbClr val="000000"/>
                </a:solidFill>
                <a:ea typeface="ＭＳ Ｐゴシック"/>
              </a:rPr>
              <a:t>(Counterparty Risk, Concentration Risk, Operational Risk, CVA) are </a:t>
            </a:r>
            <a:r>
              <a:rPr lang="en-US" sz="900" b="1" dirty="0">
                <a:solidFill>
                  <a:srgbClr val="000000"/>
                </a:solidFill>
                <a:ea typeface="ＭＳ Ｐゴシック"/>
              </a:rPr>
              <a:t>not being produced</a:t>
            </a:r>
            <a:r>
              <a:rPr lang="en-US" sz="900" dirty="0">
                <a:solidFill>
                  <a:srgbClr val="000000"/>
                </a:solidFill>
                <a:ea typeface="ＭＳ Ｐゴシック"/>
              </a:rPr>
              <a:t>. </a:t>
            </a:r>
          </a:p>
          <a:p>
            <a:pPr marL="177800" lvl="2" indent="-177800">
              <a:buClr>
                <a:srgbClr val="808080"/>
              </a:buClr>
              <a:buFont typeface="Webdings" panose="05030102010509060703" pitchFamily="18" charset="2"/>
              <a:buChar char="4"/>
            </a:pPr>
            <a:r>
              <a:rPr lang="en-US" sz="900" b="1" dirty="0">
                <a:solidFill>
                  <a:srgbClr val="000000"/>
                </a:solidFill>
                <a:ea typeface="ＭＳ Ｐゴシック"/>
              </a:rPr>
              <a:t>Default</a:t>
            </a:r>
            <a:r>
              <a:rPr lang="en-US" sz="900" dirty="0">
                <a:solidFill>
                  <a:srgbClr val="000000"/>
                </a:solidFill>
                <a:ea typeface="ＭＳ Ｐゴシック"/>
              </a:rPr>
              <a:t> related </a:t>
            </a:r>
            <a:r>
              <a:rPr lang="en-US" sz="900" b="1" dirty="0">
                <a:solidFill>
                  <a:srgbClr val="000000"/>
                </a:solidFill>
                <a:ea typeface="ＭＳ Ｐゴシック"/>
              </a:rPr>
              <a:t>metrics (PD, LGD, EAD, Regulatory EAD) </a:t>
            </a:r>
            <a:r>
              <a:rPr lang="en-US" sz="900" dirty="0">
                <a:solidFill>
                  <a:srgbClr val="000000"/>
                </a:solidFill>
                <a:ea typeface="ＭＳ Ｐゴシック"/>
              </a:rPr>
              <a:t>have the </a:t>
            </a:r>
            <a:r>
              <a:rPr lang="en-US" sz="900" b="1" dirty="0">
                <a:solidFill>
                  <a:srgbClr val="000000"/>
                </a:solidFill>
                <a:ea typeface="ＭＳ Ｐゴシック"/>
              </a:rPr>
              <a:t>potential</a:t>
            </a:r>
            <a:r>
              <a:rPr lang="en-US" sz="900" dirty="0">
                <a:solidFill>
                  <a:srgbClr val="000000"/>
                </a:solidFill>
                <a:ea typeface="ＭＳ Ｐゴシック"/>
              </a:rPr>
              <a:t> to be produced. </a:t>
            </a:r>
          </a:p>
        </p:txBody>
      </p:sp>
      <p:sp>
        <p:nvSpPr>
          <p:cNvPr id="49" name="Rectangle 48"/>
          <p:cNvSpPr>
            <a:spLocks noChangeArrowheads="1"/>
          </p:cNvSpPr>
          <p:nvPr/>
        </p:nvSpPr>
        <p:spPr bwMode="auto">
          <a:xfrm>
            <a:off x="4394576" y="5250981"/>
            <a:ext cx="4608512" cy="925706"/>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900" b="1" dirty="0" smtClean="0">
                <a:solidFill>
                  <a:srgbClr val="000000"/>
                </a:solidFill>
                <a:ea typeface="ＭＳ Ｐゴシック"/>
              </a:rPr>
              <a:t>There are 17 Compliance metrics not </a:t>
            </a:r>
            <a:r>
              <a:rPr lang="en-US" sz="900" b="1" dirty="0">
                <a:solidFill>
                  <a:srgbClr val="000000"/>
                </a:solidFill>
                <a:ea typeface="ＭＳ Ｐゴシック"/>
              </a:rPr>
              <a:t>in production </a:t>
            </a:r>
            <a:r>
              <a:rPr lang="en-US" sz="900" b="1" dirty="0" smtClean="0">
                <a:solidFill>
                  <a:srgbClr val="000000"/>
                </a:solidFill>
                <a:ea typeface="ＭＳ Ｐゴシック"/>
              </a:rPr>
              <a:t>including metrics related to number of WLM alerts. </a:t>
            </a:r>
            <a:r>
              <a:rPr lang="en-US" sz="900" dirty="0" smtClean="0">
                <a:solidFill>
                  <a:srgbClr val="000000"/>
                </a:solidFill>
                <a:ea typeface="ＭＳ Ｐゴシック"/>
              </a:rPr>
              <a:t>Current </a:t>
            </a:r>
            <a:r>
              <a:rPr lang="en-US" sz="900" dirty="0">
                <a:solidFill>
                  <a:srgbClr val="000000"/>
                </a:solidFill>
                <a:ea typeface="ＭＳ Ｐゴシック"/>
              </a:rPr>
              <a:t>tools </a:t>
            </a:r>
            <a:r>
              <a:rPr lang="en-US" sz="900" dirty="0" smtClean="0">
                <a:solidFill>
                  <a:srgbClr val="000000"/>
                </a:solidFill>
                <a:ea typeface="ＭＳ Ｐゴシック"/>
              </a:rPr>
              <a:t>do not allow to provide accurate numbers</a:t>
            </a:r>
          </a:p>
          <a:p>
            <a:pPr marL="177800" lvl="2" indent="-177800">
              <a:buClr>
                <a:srgbClr val="808080"/>
              </a:buClr>
              <a:buFont typeface="Webdings" panose="05030102010509060703" pitchFamily="18" charset="2"/>
              <a:buChar char="4"/>
              <a:defRPr/>
            </a:pPr>
            <a:r>
              <a:rPr lang="en-US" sz="900" b="1" dirty="0" smtClean="0">
                <a:solidFill>
                  <a:srgbClr val="000000"/>
                </a:solidFill>
                <a:ea typeface="ＭＳ Ｐゴシック"/>
              </a:rPr>
              <a:t>There are 44 metrics </a:t>
            </a:r>
            <a:r>
              <a:rPr lang="en-US" sz="900" dirty="0" smtClean="0">
                <a:solidFill>
                  <a:srgbClr val="000000"/>
                </a:solidFill>
                <a:ea typeface="ＭＳ Ｐゴシック"/>
              </a:rPr>
              <a:t>with the </a:t>
            </a:r>
            <a:r>
              <a:rPr lang="en-US" sz="900" b="1" dirty="0" smtClean="0">
                <a:solidFill>
                  <a:srgbClr val="000000"/>
                </a:solidFill>
                <a:ea typeface="ＭＳ Ｐゴシック"/>
              </a:rPr>
              <a:t>potential </a:t>
            </a:r>
            <a:r>
              <a:rPr lang="en-US" sz="900" b="1" dirty="0">
                <a:solidFill>
                  <a:srgbClr val="000000"/>
                </a:solidFill>
                <a:ea typeface="ＭＳ Ｐゴシック"/>
              </a:rPr>
              <a:t>to be </a:t>
            </a:r>
            <a:r>
              <a:rPr lang="en-US" sz="900" b="1" dirty="0" smtClean="0">
                <a:solidFill>
                  <a:srgbClr val="000000"/>
                </a:solidFill>
                <a:ea typeface="ＭＳ Ｐゴシック"/>
              </a:rPr>
              <a:t>produced including metrics related to </a:t>
            </a:r>
            <a:r>
              <a:rPr lang="en-US" sz="900" b="1" dirty="0">
                <a:solidFill>
                  <a:srgbClr val="000000"/>
                </a:solidFill>
                <a:ea typeface="ＭＳ Ｐゴシック"/>
              </a:rPr>
              <a:t>Fines, </a:t>
            </a:r>
            <a:r>
              <a:rPr lang="en-US" sz="900" b="1" dirty="0" smtClean="0">
                <a:solidFill>
                  <a:srgbClr val="000000"/>
                </a:solidFill>
                <a:ea typeface="ＭＳ Ｐゴシック"/>
              </a:rPr>
              <a:t>sanctions, </a:t>
            </a:r>
            <a:r>
              <a:rPr lang="en-US" sz="900" b="1" dirty="0">
                <a:solidFill>
                  <a:srgbClr val="000000"/>
                </a:solidFill>
                <a:ea typeface="ＭＳ Ｐゴシック"/>
              </a:rPr>
              <a:t>and </a:t>
            </a:r>
            <a:r>
              <a:rPr lang="en-US" sz="900" b="1" dirty="0" smtClean="0">
                <a:solidFill>
                  <a:srgbClr val="000000"/>
                </a:solidFill>
                <a:ea typeface="ＭＳ Ｐゴシック"/>
              </a:rPr>
              <a:t>cases</a:t>
            </a:r>
            <a:r>
              <a:rPr lang="en-US" sz="900" dirty="0" smtClean="0">
                <a:solidFill>
                  <a:srgbClr val="000000"/>
                </a:solidFill>
                <a:ea typeface="ＭＳ Ｐゴシック"/>
              </a:rPr>
              <a:t> which the bank has never had. </a:t>
            </a:r>
            <a:r>
              <a:rPr lang="en-US" sz="900" b="1" dirty="0">
                <a:solidFill>
                  <a:srgbClr val="000000"/>
                </a:solidFill>
                <a:ea typeface="ＭＳ Ｐゴシック"/>
              </a:rPr>
              <a:t>4 metrics </a:t>
            </a:r>
            <a:r>
              <a:rPr lang="en-US" sz="900" dirty="0">
                <a:solidFill>
                  <a:srgbClr val="000000"/>
                </a:solidFill>
                <a:ea typeface="ＭＳ Ｐゴシック"/>
              </a:rPr>
              <a:t>related to “Low” Risk </a:t>
            </a:r>
            <a:r>
              <a:rPr lang="en-US" sz="900" dirty="0" smtClean="0">
                <a:solidFill>
                  <a:srgbClr val="000000"/>
                </a:solidFill>
                <a:ea typeface="ＭＳ Ｐゴシック"/>
              </a:rPr>
              <a:t>clients can be produced once new </a:t>
            </a:r>
            <a:r>
              <a:rPr lang="en-US" sz="900" dirty="0">
                <a:solidFill>
                  <a:srgbClr val="000000"/>
                </a:solidFill>
                <a:ea typeface="ＭＳ Ｐゴシック"/>
              </a:rPr>
              <a:t>scoring </a:t>
            </a:r>
            <a:r>
              <a:rPr lang="en-US" sz="900" dirty="0" smtClean="0">
                <a:solidFill>
                  <a:srgbClr val="000000"/>
                </a:solidFill>
                <a:ea typeface="ＭＳ Ｐゴシック"/>
              </a:rPr>
              <a:t>system is </a:t>
            </a:r>
            <a:r>
              <a:rPr lang="en-US" sz="900" dirty="0">
                <a:solidFill>
                  <a:srgbClr val="000000"/>
                </a:solidFill>
                <a:ea typeface="ＭＳ Ｐゴシック"/>
              </a:rPr>
              <a:t>implemented in 2015.</a:t>
            </a:r>
          </a:p>
          <a:p>
            <a:pPr marL="177800" lvl="2" indent="-177800">
              <a:buClr>
                <a:srgbClr val="808080"/>
              </a:buClr>
              <a:buFont typeface="Webdings" panose="05030102010509060703" pitchFamily="18" charset="2"/>
              <a:buChar char="4"/>
              <a:defRPr/>
            </a:pPr>
            <a:endParaRPr lang="en-US" sz="900" kern="0" dirty="0">
              <a:solidFill>
                <a:srgbClr val="000000"/>
              </a:solidFill>
            </a:endParaRPr>
          </a:p>
        </p:txBody>
      </p:sp>
      <p:cxnSp>
        <p:nvCxnSpPr>
          <p:cNvPr id="50" name="Straight Connector 49"/>
          <p:cNvCxnSpPr/>
          <p:nvPr/>
        </p:nvCxnSpPr>
        <p:spPr bwMode="auto">
          <a:xfrm>
            <a:off x="1043608" y="2656966"/>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1" name="Straight Connector 50"/>
          <p:cNvCxnSpPr/>
          <p:nvPr/>
        </p:nvCxnSpPr>
        <p:spPr bwMode="auto">
          <a:xfrm>
            <a:off x="1043608" y="3547653"/>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2" name="Straight Connector 51"/>
          <p:cNvCxnSpPr/>
          <p:nvPr/>
        </p:nvCxnSpPr>
        <p:spPr bwMode="auto">
          <a:xfrm>
            <a:off x="1043608" y="444859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043608" y="5259797"/>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4" name="Straight Connector 53"/>
          <p:cNvCxnSpPr/>
          <p:nvPr/>
        </p:nvCxnSpPr>
        <p:spPr bwMode="auto">
          <a:xfrm>
            <a:off x="1043608" y="6064624"/>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55" name="Rectangle 8"/>
          <p:cNvSpPr>
            <a:spLocks noChangeArrowheads="1"/>
          </p:cNvSpPr>
          <p:nvPr/>
        </p:nvSpPr>
        <p:spPr bwMode="auto">
          <a:xfrm>
            <a:off x="3707976" y="1505010"/>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b="1" kern="0" dirty="0" smtClean="0">
                <a:solidFill>
                  <a:srgbClr val="FFFFFF"/>
                </a:solidFill>
                <a:sym typeface="Wingdings"/>
              </a:rPr>
              <a:t></a:t>
            </a:r>
            <a:endParaRPr lang="en-US" b="1" kern="0" dirty="0">
              <a:solidFill>
                <a:srgbClr val="FFFFFF"/>
              </a:solidFill>
            </a:endParaRPr>
          </a:p>
        </p:txBody>
      </p:sp>
      <p:sp>
        <p:nvSpPr>
          <p:cNvPr id="29" name="Rectangle 8"/>
          <p:cNvSpPr>
            <a:spLocks noChangeArrowheads="1"/>
          </p:cNvSpPr>
          <p:nvPr/>
        </p:nvSpPr>
        <p:spPr bwMode="auto">
          <a:xfrm>
            <a:off x="1709700" y="1505010"/>
            <a:ext cx="648000"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200" b="1" kern="0" dirty="0" smtClean="0">
                <a:solidFill>
                  <a:schemeClr val="bg1"/>
                </a:solidFill>
              </a:rPr>
              <a:t>N/A</a:t>
            </a:r>
            <a:endParaRPr lang="en-US" sz="1200" b="1" kern="0" dirty="0">
              <a:solidFill>
                <a:schemeClr val="bg1"/>
              </a:solidFill>
            </a:endParaRPr>
          </a:p>
        </p:txBody>
      </p:sp>
      <p:sp>
        <p:nvSpPr>
          <p:cNvPr id="26" name="TextBox 25"/>
          <p:cNvSpPr txBox="1"/>
          <p:nvPr/>
        </p:nvSpPr>
        <p:spPr>
          <a:xfrm>
            <a:off x="140288" y="6165304"/>
            <a:ext cx="7075380" cy="215444"/>
          </a:xfrm>
          <a:prstGeom prst="rect">
            <a:avLst/>
          </a:prstGeom>
          <a:noFill/>
        </p:spPr>
        <p:txBody>
          <a:bodyPr wrap="square" rtlCol="0">
            <a:spAutoFit/>
          </a:bodyPr>
          <a:lstStyle/>
          <a:p>
            <a:r>
              <a:rPr lang="en-US" sz="800" dirty="0" smtClean="0">
                <a:solidFill>
                  <a:srgbClr val="FFFFFF"/>
                </a:solidFill>
              </a:rPr>
              <a:t>(1) There are 2 metrics pending to be checked to determine if they are being produced or not.</a:t>
            </a:r>
          </a:p>
        </p:txBody>
      </p:sp>
    </p:spTree>
    <p:extLst>
      <p:ext uri="{BB962C8B-B14F-4D97-AF65-F5344CB8AC3E}">
        <p14:creationId xmlns:p14="http://schemas.microsoft.com/office/powerpoint/2010/main" val="298128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1</a:t>
            </a:r>
            <a:r>
              <a:rPr lang="en-US" sz="2200" b="1" dirty="0" smtClean="0">
                <a:solidFill>
                  <a:srgbClr val="000000"/>
                </a:solidFill>
              </a:rPr>
              <a:t>. RDA Discovery – Executive Summary</a:t>
            </a:r>
          </a:p>
          <a:p>
            <a:pPr>
              <a:lnSpc>
                <a:spcPct val="90000"/>
              </a:lnSpc>
            </a:pPr>
            <a:r>
              <a:rPr lang="en-US" sz="2200" b="1" dirty="0" smtClean="0">
                <a:solidFill>
                  <a:srgbClr val="929497"/>
                </a:solidFill>
              </a:rPr>
              <a:t>    </a:t>
            </a:r>
            <a:r>
              <a:rPr lang="en-US" sz="2000" b="1" dirty="0" smtClean="0">
                <a:solidFill>
                  <a:srgbClr val="929497"/>
                </a:solidFill>
              </a:rPr>
              <a:t>Phases</a:t>
            </a:r>
            <a:endParaRPr lang="en-US" sz="2000" b="1" dirty="0">
              <a:solidFill>
                <a:srgbClr val="929497"/>
              </a:solidFill>
            </a:endParaRPr>
          </a:p>
        </p:txBody>
      </p:sp>
      <p:sp>
        <p:nvSpPr>
          <p:cNvPr id="5" name="11 Rectángulo"/>
          <p:cNvSpPr/>
          <p:nvPr/>
        </p:nvSpPr>
        <p:spPr bwMode="auto">
          <a:xfrm>
            <a:off x="457610" y="3002361"/>
            <a:ext cx="2214805" cy="1584176"/>
          </a:xfrm>
          <a:prstGeom prst="rect">
            <a:avLst/>
          </a:prstGeom>
          <a:noFill/>
          <a:ln w="9525" cap="flat" cmpd="sng" algn="ctr">
            <a:noFill/>
            <a:prstDash val="solid"/>
            <a:headEnd/>
            <a:tailEnd/>
          </a:ln>
          <a:effectLst>
            <a:outerShdw blurRad="40000" dist="20000" dir="5400000" rotWithShape="0">
              <a:srgbClr val="000000">
                <a:alpha val="0"/>
              </a:srgbClr>
            </a:outerShdw>
          </a:effectLst>
        </p:spPr>
        <p:txBody>
          <a:bodyPr lIns="36000" rIns="36000" rtlCol="0" anchor="t"/>
          <a:lstStyle/>
          <a:p>
            <a:pPr marL="171450" marR="0" lvl="0" indent="-171450" defTabSz="914400" eaLnBrk="1" fontAlgn="auto" latinLnBrk="0" hangingPunct="1">
              <a:lnSpc>
                <a:spcPct val="100000"/>
              </a:lnSpc>
              <a:spcBef>
                <a:spcPts val="0"/>
              </a:spcBef>
              <a:spcAft>
                <a:spcPts val="600"/>
              </a:spcAft>
              <a:buSzTx/>
              <a:buFont typeface="Webdings" panose="05030102010509060703" pitchFamily="18" charset="2"/>
              <a:buChar char="4"/>
              <a:tabLst/>
              <a:defRPr/>
            </a:pPr>
            <a:r>
              <a:rPr kumimoji="0" lang="en-US" sz="1200" b="0" i="0" u="none" strike="noStrike" kern="0" cap="none" spc="0" normalizeH="0" baseline="0" dirty="0">
                <a:ln>
                  <a:noFill/>
                </a:ln>
                <a:solidFill>
                  <a:schemeClr val="tx1">
                    <a:lumMod val="95000"/>
                    <a:lumOff val="5000"/>
                  </a:schemeClr>
                </a:solidFill>
                <a:effectLst/>
                <a:uLnTx/>
                <a:uFillTx/>
                <a:latin typeface="+mj-lt"/>
                <a:cs typeface="Arial" pitchFamily="34" charset="0"/>
              </a:rPr>
              <a:t>Analysis of the </a:t>
            </a:r>
            <a:r>
              <a:rPr kumimoji="0" lang="en-US" sz="1200" b="1" i="0" u="none" strike="noStrike" kern="0" cap="none" spc="0" normalizeH="0" baseline="0" dirty="0">
                <a:ln>
                  <a:noFill/>
                </a:ln>
                <a:solidFill>
                  <a:schemeClr val="tx1">
                    <a:lumMod val="95000"/>
                    <a:lumOff val="5000"/>
                  </a:schemeClr>
                </a:solidFill>
                <a:effectLst/>
                <a:uLnTx/>
                <a:uFillTx/>
                <a:latin typeface="+mj-lt"/>
                <a:cs typeface="Arial" pitchFamily="34" charset="0"/>
              </a:rPr>
              <a:t>current situation </a:t>
            </a:r>
            <a:r>
              <a:rPr kumimoji="0" lang="en-US" sz="1200" i="0" u="none" strike="noStrike" kern="0" cap="none" spc="0" normalizeH="0" baseline="0" dirty="0">
                <a:ln>
                  <a:noFill/>
                </a:ln>
                <a:solidFill>
                  <a:schemeClr val="tx1">
                    <a:lumMod val="95000"/>
                    <a:lumOff val="5000"/>
                  </a:schemeClr>
                </a:solidFill>
                <a:effectLst/>
                <a:uLnTx/>
                <a:uFillTx/>
                <a:latin typeface="+mj-lt"/>
                <a:cs typeface="Arial" pitchFamily="34" charset="0"/>
              </a:rPr>
              <a:t>in each of the </a:t>
            </a:r>
            <a:r>
              <a:rPr kumimoji="0" lang="en-US" sz="1200" i="0" u="none" strike="noStrike" kern="0" cap="none" spc="0" normalizeH="0" baseline="0" dirty="0" smtClean="0">
                <a:ln>
                  <a:noFill/>
                </a:ln>
                <a:solidFill>
                  <a:schemeClr val="tx1">
                    <a:lumMod val="95000"/>
                    <a:lumOff val="5000"/>
                  </a:schemeClr>
                </a:solidFill>
                <a:effectLst/>
                <a:uLnTx/>
                <a:uFillTx/>
                <a:latin typeface="+mj-lt"/>
                <a:cs typeface="Arial" pitchFamily="34" charset="0"/>
              </a:rPr>
              <a:t>components</a:t>
            </a:r>
            <a:endParaRPr kumimoji="0" lang="en-US" sz="1200" i="0" u="none" strike="noStrike" kern="0" cap="none" spc="0" normalizeH="0" baseline="0" dirty="0">
              <a:ln>
                <a:noFill/>
              </a:ln>
              <a:solidFill>
                <a:schemeClr val="tx1">
                  <a:lumMod val="95000"/>
                  <a:lumOff val="5000"/>
                </a:schemeClr>
              </a:solidFill>
              <a:effectLst/>
              <a:uLnTx/>
              <a:uFillTx/>
              <a:latin typeface="+mj-lt"/>
              <a:cs typeface="Arial" pitchFamily="34" charset="0"/>
            </a:endParaRPr>
          </a:p>
          <a:p>
            <a:pPr marL="171450" marR="0" lvl="0" indent="-171450" defTabSz="914400" eaLnBrk="1" fontAlgn="auto" latinLnBrk="0" hangingPunct="1">
              <a:lnSpc>
                <a:spcPct val="100000"/>
              </a:lnSpc>
              <a:spcBef>
                <a:spcPts val="0"/>
              </a:spcBef>
              <a:spcAft>
                <a:spcPts val="600"/>
              </a:spcAft>
              <a:buSzTx/>
              <a:buFont typeface="Webdings" panose="05030102010509060703" pitchFamily="18" charset="2"/>
              <a:buChar char="4"/>
              <a:tabLst/>
              <a:defRPr/>
            </a:pPr>
            <a:r>
              <a:rPr kumimoji="0" lang="en-US" sz="1200" b="0" i="0" u="none" strike="noStrike" kern="0" cap="none" spc="0" normalizeH="0" baseline="0" dirty="0">
                <a:ln>
                  <a:noFill/>
                </a:ln>
                <a:solidFill>
                  <a:schemeClr val="tx1">
                    <a:lumMod val="95000"/>
                    <a:lumOff val="5000"/>
                  </a:schemeClr>
                </a:solidFill>
                <a:effectLst/>
                <a:uLnTx/>
                <a:uFillTx/>
                <a:latin typeface="+mj-lt"/>
                <a:cs typeface="Arial" pitchFamily="34" charset="0"/>
              </a:rPr>
              <a:t>Evaluation </a:t>
            </a:r>
            <a:r>
              <a:rPr lang="en-US" sz="1200" kern="0" dirty="0" smtClean="0">
                <a:solidFill>
                  <a:schemeClr val="tx1">
                    <a:lumMod val="95000"/>
                    <a:lumOff val="5000"/>
                  </a:schemeClr>
                </a:solidFill>
                <a:latin typeface="+mj-lt"/>
                <a:cs typeface="Arial" pitchFamily="34" charset="0"/>
              </a:rPr>
              <a:t>of </a:t>
            </a:r>
            <a:r>
              <a:rPr kumimoji="0" lang="en-US" sz="1200" b="0" i="0" u="none" strike="noStrike" kern="0" cap="none" spc="0" normalizeH="0" baseline="0" dirty="0">
                <a:ln>
                  <a:noFill/>
                </a:ln>
                <a:solidFill>
                  <a:schemeClr val="tx1">
                    <a:lumMod val="95000"/>
                    <a:lumOff val="5000"/>
                  </a:schemeClr>
                </a:solidFill>
                <a:effectLst/>
                <a:uLnTx/>
                <a:uFillTx/>
                <a:latin typeface="+mj-lt"/>
                <a:cs typeface="Arial" pitchFamily="34" charset="0"/>
              </a:rPr>
              <a:t>the </a:t>
            </a:r>
            <a:r>
              <a:rPr lang="en-US" sz="1200" b="1" kern="0" dirty="0">
                <a:solidFill>
                  <a:schemeClr val="tx1">
                    <a:lumMod val="95000"/>
                    <a:lumOff val="5000"/>
                  </a:schemeClr>
                </a:solidFill>
                <a:latin typeface="+mj-lt"/>
                <a:cs typeface="Arial" pitchFamily="34" charset="0"/>
              </a:rPr>
              <a:t>on-going plans </a:t>
            </a:r>
            <a:r>
              <a:rPr lang="en-US" sz="1200" kern="0" dirty="0">
                <a:solidFill>
                  <a:schemeClr val="tx1">
                    <a:lumMod val="95000"/>
                    <a:lumOff val="5000"/>
                  </a:schemeClr>
                </a:solidFill>
                <a:latin typeface="+mj-lt"/>
                <a:cs typeface="Arial" pitchFamily="34" charset="0"/>
              </a:rPr>
              <a:t>that could have a major impact on the degree of compliance with </a:t>
            </a:r>
            <a:r>
              <a:rPr lang="en-US" sz="1200" kern="0" dirty="0" smtClean="0">
                <a:solidFill>
                  <a:schemeClr val="tx1">
                    <a:lumMod val="95000"/>
                    <a:lumOff val="5000"/>
                  </a:schemeClr>
                </a:solidFill>
                <a:latin typeface="+mj-lt"/>
                <a:cs typeface="Arial" pitchFamily="34" charset="0"/>
              </a:rPr>
              <a:t>RDA / RRD </a:t>
            </a:r>
            <a:r>
              <a:rPr lang="en-US" sz="1200" b="1" kern="0" dirty="0" smtClean="0">
                <a:solidFill>
                  <a:schemeClr val="tx1">
                    <a:lumMod val="95000"/>
                    <a:lumOff val="5000"/>
                  </a:schemeClr>
                </a:solidFill>
                <a:latin typeface="+mj-lt"/>
                <a:cs typeface="Arial" pitchFamily="34" charset="0"/>
              </a:rPr>
              <a:t>requirements</a:t>
            </a:r>
            <a:endParaRPr kumimoji="0" lang="en-US" sz="1200" b="1" i="0" u="none" strike="noStrike" kern="0" cap="none" spc="0" normalizeH="0" baseline="0" dirty="0">
              <a:ln>
                <a:noFill/>
              </a:ln>
              <a:solidFill>
                <a:schemeClr val="tx1">
                  <a:lumMod val="95000"/>
                  <a:lumOff val="5000"/>
                </a:schemeClr>
              </a:solidFill>
              <a:effectLst/>
              <a:uLnTx/>
              <a:uFillTx/>
              <a:latin typeface="+mj-lt"/>
              <a:cs typeface="Arial" pitchFamily="34" charset="0"/>
            </a:endParaRPr>
          </a:p>
        </p:txBody>
      </p:sp>
      <p:sp>
        <p:nvSpPr>
          <p:cNvPr id="6" name="12 Rectángulo"/>
          <p:cNvSpPr/>
          <p:nvPr/>
        </p:nvSpPr>
        <p:spPr bwMode="auto">
          <a:xfrm>
            <a:off x="2627047" y="2985919"/>
            <a:ext cx="2232985" cy="1960240"/>
          </a:xfrm>
          <a:prstGeom prst="rect">
            <a:avLst/>
          </a:prstGeom>
          <a:noFill/>
          <a:ln w="9525" cap="flat" cmpd="sng" algn="ctr">
            <a:noFill/>
            <a:prstDash val="solid"/>
            <a:headEnd/>
            <a:tailEnd/>
          </a:ln>
          <a:effectLst>
            <a:outerShdw blurRad="40000" dist="20000" dir="5400000" rotWithShape="0">
              <a:srgbClr val="000000">
                <a:alpha val="0"/>
              </a:srgbClr>
            </a:outerShdw>
          </a:effectLst>
        </p:spPr>
        <p:txBody>
          <a:bodyPr lIns="36000" rIns="36000" rtlCol="0" anchor="t"/>
          <a:lstStyle/>
          <a:p>
            <a:pPr marL="171450" indent="-171450">
              <a:spcAft>
                <a:spcPts val="600"/>
              </a:spcAft>
              <a:buFont typeface="Webdings" panose="05030102010509060703" pitchFamily="18" charset="2"/>
              <a:buChar char="4"/>
            </a:pPr>
            <a:r>
              <a:rPr lang="en-US" sz="1200" b="1" kern="0" dirty="0" smtClean="0">
                <a:solidFill>
                  <a:schemeClr val="tx1">
                    <a:lumMod val="95000"/>
                    <a:lumOff val="5000"/>
                  </a:schemeClr>
                </a:solidFill>
                <a:latin typeface="+mj-lt"/>
                <a:cs typeface="Arial" pitchFamily="34" charset="0"/>
              </a:rPr>
              <a:t>Evaluation of the convergence level </a:t>
            </a:r>
            <a:r>
              <a:rPr lang="en-US" sz="1200" kern="0" dirty="0" smtClean="0">
                <a:solidFill>
                  <a:schemeClr val="tx1">
                    <a:lumMod val="95000"/>
                    <a:lumOff val="5000"/>
                  </a:schemeClr>
                </a:solidFill>
                <a:latin typeface="+mj-lt"/>
                <a:cs typeface="Arial" pitchFamily="34" charset="0"/>
              </a:rPr>
              <a:t>of the unit versus the required compliance level</a:t>
            </a:r>
          </a:p>
          <a:p>
            <a:pPr marL="171450" indent="-171450">
              <a:spcAft>
                <a:spcPts val="600"/>
              </a:spcAft>
              <a:buFont typeface="Webdings" panose="05030102010509060703" pitchFamily="18" charset="2"/>
              <a:buChar char="4"/>
            </a:pPr>
            <a:r>
              <a:rPr lang="en-US" sz="1200" kern="0" dirty="0">
                <a:solidFill>
                  <a:schemeClr val="tx1">
                    <a:lumMod val="95000"/>
                    <a:lumOff val="5000"/>
                  </a:schemeClr>
                </a:solidFill>
                <a:cs typeface="Arial" pitchFamily="34" charset="0"/>
              </a:rPr>
              <a:t>Identification of </a:t>
            </a:r>
            <a:r>
              <a:rPr lang="en-US" sz="1200" b="1" kern="0" dirty="0">
                <a:solidFill>
                  <a:schemeClr val="tx1">
                    <a:lumMod val="95000"/>
                    <a:lumOff val="5000"/>
                  </a:schemeClr>
                </a:solidFill>
                <a:cs typeface="Arial" pitchFamily="34" charset="0"/>
              </a:rPr>
              <a:t>pending decisions and dependencies</a:t>
            </a:r>
          </a:p>
          <a:p>
            <a:pPr marL="171450" indent="-171450">
              <a:spcAft>
                <a:spcPts val="600"/>
              </a:spcAft>
              <a:buFont typeface="Webdings" panose="05030102010509060703" pitchFamily="18" charset="2"/>
              <a:buChar char="4"/>
            </a:pPr>
            <a:r>
              <a:rPr lang="en-US" sz="1200" b="1" kern="0" dirty="0" smtClean="0">
                <a:solidFill>
                  <a:schemeClr val="tx1">
                    <a:lumMod val="95000"/>
                    <a:lumOff val="5000"/>
                  </a:schemeClr>
                </a:solidFill>
                <a:latin typeface="+mj-lt"/>
                <a:cs typeface="Arial" pitchFamily="34" charset="0"/>
              </a:rPr>
              <a:t>Identification of the levers </a:t>
            </a:r>
            <a:r>
              <a:rPr lang="en-US" sz="1200" kern="0" dirty="0" smtClean="0">
                <a:solidFill>
                  <a:schemeClr val="tx1">
                    <a:lumMod val="95000"/>
                    <a:lumOff val="5000"/>
                  </a:schemeClr>
                </a:solidFill>
                <a:latin typeface="+mj-lt"/>
                <a:cs typeface="Arial" pitchFamily="34" charset="0"/>
              </a:rPr>
              <a:t>to reach this compliance level</a:t>
            </a:r>
          </a:p>
        </p:txBody>
      </p:sp>
      <p:sp>
        <p:nvSpPr>
          <p:cNvPr id="7" name="14 Rectángulo"/>
          <p:cNvSpPr/>
          <p:nvPr/>
        </p:nvSpPr>
        <p:spPr bwMode="auto">
          <a:xfrm>
            <a:off x="4687510" y="3002363"/>
            <a:ext cx="2080003" cy="1326163"/>
          </a:xfrm>
          <a:prstGeom prst="rect">
            <a:avLst/>
          </a:prstGeom>
          <a:noFill/>
          <a:ln w="9525" cap="flat" cmpd="sng" algn="ctr">
            <a:noFill/>
            <a:prstDash val="solid"/>
            <a:headEnd/>
            <a:tailEnd/>
          </a:ln>
          <a:effectLst>
            <a:outerShdw blurRad="40000" dist="20000" dir="5400000" rotWithShape="0">
              <a:srgbClr val="000000">
                <a:alpha val="0"/>
              </a:srgbClr>
            </a:outerShdw>
          </a:effectLst>
        </p:spPr>
        <p:txBody>
          <a:bodyPr lIns="36000" rIns="36000" rtlCol="0" anchor="t"/>
          <a:lstStyle/>
          <a:p>
            <a:pPr marL="171450" indent="-171450">
              <a:spcAft>
                <a:spcPts val="600"/>
              </a:spcAft>
              <a:buFont typeface="Webdings" panose="05030102010509060703" pitchFamily="18" charset="2"/>
              <a:buChar char="4"/>
            </a:pPr>
            <a:r>
              <a:rPr lang="en-US" sz="1200" b="1" kern="0" dirty="0" smtClean="0">
                <a:solidFill>
                  <a:schemeClr val="tx1">
                    <a:lumMod val="95000"/>
                    <a:lumOff val="5000"/>
                  </a:schemeClr>
                </a:solidFill>
                <a:latin typeface="+mj-lt"/>
                <a:cs typeface="Arial" pitchFamily="34" charset="0"/>
              </a:rPr>
              <a:t>Plan proposal definition </a:t>
            </a:r>
            <a:r>
              <a:rPr lang="en-US" sz="1200" kern="0" dirty="0" smtClean="0">
                <a:solidFill>
                  <a:schemeClr val="tx1">
                    <a:lumMod val="95000"/>
                    <a:lumOff val="5000"/>
                  </a:schemeClr>
                </a:solidFill>
                <a:cs typeface="Arial" pitchFamily="34" charset="0"/>
              </a:rPr>
              <a:t>considering </a:t>
            </a:r>
            <a:r>
              <a:rPr lang="en-US" sz="1200" kern="0" dirty="0">
                <a:solidFill>
                  <a:schemeClr val="tx1">
                    <a:lumMod val="95000"/>
                    <a:lumOff val="5000"/>
                  </a:schemeClr>
                </a:solidFill>
                <a:cs typeface="Arial" pitchFamily="34" charset="0"/>
              </a:rPr>
              <a:t>the local </a:t>
            </a:r>
            <a:r>
              <a:rPr lang="en-US" sz="1200" kern="0" dirty="0" smtClean="0">
                <a:solidFill>
                  <a:schemeClr val="tx1">
                    <a:lumMod val="95000"/>
                    <a:lumOff val="5000"/>
                  </a:schemeClr>
                </a:solidFill>
                <a:cs typeface="Arial" pitchFamily="34" charset="0"/>
              </a:rPr>
              <a:t>strategy and </a:t>
            </a:r>
            <a:r>
              <a:rPr lang="en-US" sz="1200" kern="0" dirty="0" smtClean="0">
                <a:solidFill>
                  <a:schemeClr val="tx1">
                    <a:lumMod val="95000"/>
                    <a:lumOff val="5000"/>
                  </a:schemeClr>
                </a:solidFill>
                <a:latin typeface="+mj-lt"/>
                <a:cs typeface="Arial" pitchFamily="34" charset="0"/>
              </a:rPr>
              <a:t>including on-going initiatives and dependencies</a:t>
            </a:r>
            <a:endParaRPr lang="en-US" sz="1200" kern="0" dirty="0">
              <a:solidFill>
                <a:schemeClr val="tx1">
                  <a:lumMod val="95000"/>
                  <a:lumOff val="5000"/>
                </a:schemeClr>
              </a:solidFill>
              <a:latin typeface="+mj-lt"/>
              <a:cs typeface="Arial" pitchFamily="34" charset="0"/>
            </a:endParaRPr>
          </a:p>
        </p:txBody>
      </p:sp>
      <p:sp>
        <p:nvSpPr>
          <p:cNvPr id="8" name="7 Pentágono"/>
          <p:cNvSpPr/>
          <p:nvPr/>
        </p:nvSpPr>
        <p:spPr bwMode="auto">
          <a:xfrm>
            <a:off x="542437" y="2343028"/>
            <a:ext cx="2124000" cy="625238"/>
          </a:xfrm>
          <a:prstGeom prst="homePlate">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auto">
              <a:spcBef>
                <a:spcPts val="0"/>
              </a:spcBef>
              <a:spcAft>
                <a:spcPts val="600"/>
              </a:spcAft>
            </a:pPr>
            <a:r>
              <a:rPr lang="en-US" sz="1200" b="1" kern="0" dirty="0">
                <a:solidFill>
                  <a:srgbClr val="FFFFFF"/>
                </a:solidFill>
                <a:latin typeface="Arial"/>
                <a:cs typeface="Arial" pitchFamily="34" charset="0"/>
              </a:rPr>
              <a:t>AS IS ANALYSIS</a:t>
            </a:r>
          </a:p>
        </p:txBody>
      </p:sp>
      <p:sp>
        <p:nvSpPr>
          <p:cNvPr id="9" name="8 Cheurón"/>
          <p:cNvSpPr/>
          <p:nvPr/>
        </p:nvSpPr>
        <p:spPr bwMode="auto">
          <a:xfrm>
            <a:off x="2643261" y="2343028"/>
            <a:ext cx="2124000" cy="625238"/>
          </a:xfrm>
          <a:prstGeom prst="chevron">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auto">
              <a:spcBef>
                <a:spcPts val="0"/>
              </a:spcBef>
              <a:spcAft>
                <a:spcPts val="600"/>
              </a:spcAft>
            </a:pPr>
            <a:r>
              <a:rPr lang="en-US" sz="1200" b="1" kern="0" dirty="0">
                <a:solidFill>
                  <a:srgbClr val="FFFFFF"/>
                </a:solidFill>
                <a:latin typeface="Arial"/>
                <a:cs typeface="Arial" pitchFamily="34" charset="0"/>
              </a:rPr>
              <a:t>DIAGNOSIS</a:t>
            </a:r>
          </a:p>
        </p:txBody>
      </p:sp>
      <p:sp>
        <p:nvSpPr>
          <p:cNvPr id="10" name="10 Cheurón"/>
          <p:cNvSpPr/>
          <p:nvPr/>
        </p:nvSpPr>
        <p:spPr bwMode="auto">
          <a:xfrm>
            <a:off x="4698447" y="2343028"/>
            <a:ext cx="2124000" cy="625238"/>
          </a:xfrm>
          <a:prstGeom prst="chevron">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auto">
              <a:spcBef>
                <a:spcPts val="0"/>
              </a:spcBef>
              <a:spcAft>
                <a:spcPts val="600"/>
              </a:spcAft>
            </a:pPr>
            <a:r>
              <a:rPr lang="en-US" sz="1200" b="1" kern="0" dirty="0">
                <a:solidFill>
                  <a:srgbClr val="FFFFFF"/>
                </a:solidFill>
                <a:latin typeface="Arial"/>
                <a:cs typeface="Arial" pitchFamily="34" charset="0"/>
              </a:rPr>
              <a:t>PLAN</a:t>
            </a:r>
          </a:p>
        </p:txBody>
      </p:sp>
      <p:sp>
        <p:nvSpPr>
          <p:cNvPr id="11" name="14 Rectángulo"/>
          <p:cNvSpPr/>
          <p:nvPr/>
        </p:nvSpPr>
        <p:spPr bwMode="auto">
          <a:xfrm>
            <a:off x="6905827" y="2995799"/>
            <a:ext cx="2185998" cy="2344744"/>
          </a:xfrm>
          <a:prstGeom prst="rect">
            <a:avLst/>
          </a:prstGeom>
          <a:noFill/>
          <a:ln w="9525" cap="flat" cmpd="sng" algn="ctr">
            <a:noFill/>
            <a:prstDash val="solid"/>
            <a:headEnd/>
            <a:tailEnd/>
          </a:ln>
          <a:effectLst>
            <a:outerShdw blurRad="40000" dist="20000" dir="5400000" rotWithShape="0">
              <a:srgbClr val="000000">
                <a:alpha val="0"/>
              </a:srgbClr>
            </a:outerShdw>
          </a:effectLst>
        </p:spPr>
        <p:txBody>
          <a:bodyPr lIns="36000" rIns="36000" rtlCol="0" anchor="t"/>
          <a:lstStyle/>
          <a:p>
            <a:pPr marL="171450" indent="-171450">
              <a:spcAft>
                <a:spcPts val="600"/>
              </a:spcAft>
              <a:buFont typeface="Webdings" panose="05030102010509060703" pitchFamily="18" charset="2"/>
              <a:buChar char="4"/>
            </a:pPr>
            <a:r>
              <a:rPr lang="en-US" sz="1200" kern="0" dirty="0" smtClean="0">
                <a:solidFill>
                  <a:schemeClr val="tx1">
                    <a:lumMod val="95000"/>
                    <a:lumOff val="5000"/>
                  </a:schemeClr>
                </a:solidFill>
                <a:latin typeface="+mj-lt"/>
                <a:cs typeface="Arial" pitchFamily="34" charset="0"/>
              </a:rPr>
              <a:t>Definition of the new </a:t>
            </a:r>
            <a:r>
              <a:rPr lang="en-US" sz="1200" b="1" kern="0" dirty="0" smtClean="0">
                <a:solidFill>
                  <a:schemeClr val="tx1">
                    <a:lumMod val="95000"/>
                    <a:lumOff val="5000"/>
                  </a:schemeClr>
                </a:solidFill>
                <a:latin typeface="+mj-lt"/>
                <a:cs typeface="Arial" pitchFamily="34" charset="0"/>
              </a:rPr>
              <a:t>processes </a:t>
            </a:r>
            <a:r>
              <a:rPr lang="en-US" sz="1200" kern="0" dirty="0" smtClean="0">
                <a:solidFill>
                  <a:schemeClr val="tx1">
                    <a:lumMod val="95000"/>
                    <a:lumOff val="5000"/>
                  </a:schemeClr>
                </a:solidFill>
                <a:latin typeface="+mj-lt"/>
                <a:cs typeface="Arial" pitchFamily="34" charset="0"/>
              </a:rPr>
              <a:t>and the their transformation</a:t>
            </a:r>
          </a:p>
          <a:p>
            <a:pPr marL="171450" indent="-171450">
              <a:spcAft>
                <a:spcPts val="600"/>
              </a:spcAft>
              <a:buFont typeface="Webdings" panose="05030102010509060703" pitchFamily="18" charset="2"/>
              <a:buChar char="4"/>
            </a:pPr>
            <a:r>
              <a:rPr lang="en-US" sz="1200" b="1" kern="0" dirty="0" smtClean="0">
                <a:solidFill>
                  <a:schemeClr val="tx1">
                    <a:lumMod val="95000"/>
                    <a:lumOff val="5000"/>
                  </a:schemeClr>
                </a:solidFill>
                <a:latin typeface="+mj-lt"/>
                <a:cs typeface="Arial" pitchFamily="34" charset="0"/>
              </a:rPr>
              <a:t>Decommission </a:t>
            </a:r>
            <a:r>
              <a:rPr lang="en-US" sz="1200" kern="0" dirty="0" smtClean="0">
                <a:solidFill>
                  <a:schemeClr val="tx1">
                    <a:lumMod val="95000"/>
                    <a:lumOff val="5000"/>
                  </a:schemeClr>
                </a:solidFill>
                <a:latin typeface="+mj-lt"/>
                <a:cs typeface="Arial" pitchFamily="34" charset="0"/>
              </a:rPr>
              <a:t>of procedures and systems</a:t>
            </a:r>
          </a:p>
          <a:p>
            <a:pPr marL="171450" indent="-171450">
              <a:spcAft>
                <a:spcPts val="600"/>
              </a:spcAft>
              <a:buFont typeface="Webdings" panose="05030102010509060703" pitchFamily="18" charset="2"/>
              <a:buChar char="4"/>
            </a:pPr>
            <a:r>
              <a:rPr lang="en-US" sz="1200" b="1" kern="0" dirty="0" smtClean="0">
                <a:solidFill>
                  <a:schemeClr val="tx1">
                    <a:lumMod val="95000"/>
                    <a:lumOff val="5000"/>
                  </a:schemeClr>
                </a:solidFill>
                <a:latin typeface="+mj-lt"/>
                <a:cs typeface="Arial" pitchFamily="34" charset="0"/>
              </a:rPr>
              <a:t>Communication, training and knowledge transfer</a:t>
            </a:r>
            <a:endParaRPr lang="en-US" sz="1200" kern="0" dirty="0" smtClean="0">
              <a:solidFill>
                <a:schemeClr val="tx1">
                  <a:lumMod val="95000"/>
                  <a:lumOff val="5000"/>
                </a:schemeClr>
              </a:solidFill>
              <a:latin typeface="+mj-lt"/>
              <a:cs typeface="Arial" pitchFamily="34" charset="0"/>
            </a:endParaRPr>
          </a:p>
          <a:p>
            <a:pPr marL="171450" indent="-171450">
              <a:spcAft>
                <a:spcPts val="600"/>
              </a:spcAft>
              <a:buFont typeface="Webdings" panose="05030102010509060703" pitchFamily="18" charset="2"/>
              <a:buChar char="4"/>
            </a:pPr>
            <a:r>
              <a:rPr lang="en-US" sz="1200" b="1" kern="0" dirty="0" smtClean="0">
                <a:solidFill>
                  <a:schemeClr val="tx1">
                    <a:lumMod val="95000"/>
                    <a:lumOff val="5000"/>
                  </a:schemeClr>
                </a:solidFill>
                <a:latin typeface="+mj-lt"/>
                <a:cs typeface="Arial" pitchFamily="34" charset="0"/>
              </a:rPr>
              <a:t>Post-implementation monitoring</a:t>
            </a:r>
          </a:p>
          <a:p>
            <a:pPr marL="171450" indent="-171450">
              <a:spcAft>
                <a:spcPts val="600"/>
              </a:spcAft>
              <a:buClr>
                <a:srgbClr val="C00000"/>
              </a:buClr>
              <a:buFont typeface="Wingdings" pitchFamily="2" charset="2"/>
              <a:buChar char="Ü"/>
            </a:pPr>
            <a:endParaRPr lang="en-US" sz="1200" kern="0" dirty="0">
              <a:solidFill>
                <a:schemeClr val="tx1">
                  <a:lumMod val="95000"/>
                  <a:lumOff val="5000"/>
                </a:schemeClr>
              </a:solidFill>
              <a:latin typeface="+mj-lt"/>
              <a:cs typeface="Arial" pitchFamily="34" charset="0"/>
            </a:endParaRPr>
          </a:p>
        </p:txBody>
      </p:sp>
      <p:sp>
        <p:nvSpPr>
          <p:cNvPr id="12" name="10 Cheurón"/>
          <p:cNvSpPr/>
          <p:nvPr/>
        </p:nvSpPr>
        <p:spPr bwMode="auto">
          <a:xfrm>
            <a:off x="6876256" y="2343028"/>
            <a:ext cx="2124000" cy="625238"/>
          </a:xfrm>
          <a:prstGeom prst="chevron">
            <a:avLst/>
          </a:prstGeom>
          <a:solidFill>
            <a:schemeClr val="accent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auto">
              <a:spcBef>
                <a:spcPts val="0"/>
              </a:spcBef>
              <a:spcAft>
                <a:spcPts val="600"/>
              </a:spcAft>
            </a:pPr>
            <a:r>
              <a:rPr lang="en-US" sz="1200" b="1" kern="0" dirty="0">
                <a:solidFill>
                  <a:srgbClr val="FFFFFF"/>
                </a:solidFill>
                <a:latin typeface="Arial"/>
                <a:cs typeface="Arial" pitchFamily="34" charset="0"/>
              </a:rPr>
              <a:t>CHANGE MANAGEMENT</a:t>
            </a:r>
          </a:p>
        </p:txBody>
      </p:sp>
      <p:sp>
        <p:nvSpPr>
          <p:cNvPr id="13" name="Rounded Rectangle 12"/>
          <p:cNvSpPr/>
          <p:nvPr/>
        </p:nvSpPr>
        <p:spPr>
          <a:xfrm>
            <a:off x="329724" y="2017789"/>
            <a:ext cx="6542943" cy="3056362"/>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355554" y="2017789"/>
            <a:ext cx="4173382" cy="25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Initial Scope of the Project</a:t>
            </a:r>
            <a:endParaRPr lang="en-US" sz="1200" b="1" dirty="0">
              <a:solidFill>
                <a:schemeClr val="tx1"/>
              </a:solidFill>
            </a:endParaRPr>
          </a:p>
        </p:txBody>
      </p:sp>
      <p:sp>
        <p:nvSpPr>
          <p:cNvPr id="15" name="Flowchart: Process 14"/>
          <p:cNvSpPr/>
          <p:nvPr/>
        </p:nvSpPr>
        <p:spPr bwMode="auto">
          <a:xfrm>
            <a:off x="467704" y="5446267"/>
            <a:ext cx="1440000" cy="541514"/>
          </a:xfrm>
          <a:prstGeom prst="flowChartProcess">
            <a:avLst/>
          </a:prstGeom>
          <a:noFill/>
          <a:ln w="9525" cap="flat" cmpd="sng" algn="ctr">
            <a:solidFill>
              <a:schemeClr val="tx2"/>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latin typeface="Arial"/>
              </a:rPr>
              <a:t>SCUSA</a:t>
            </a:r>
          </a:p>
        </p:txBody>
      </p:sp>
      <p:sp>
        <p:nvSpPr>
          <p:cNvPr id="16" name="Flowchart: Process 15"/>
          <p:cNvSpPr/>
          <p:nvPr/>
        </p:nvSpPr>
        <p:spPr bwMode="auto">
          <a:xfrm>
            <a:off x="2075829" y="5446267"/>
            <a:ext cx="1440000" cy="541514"/>
          </a:xfrm>
          <a:prstGeom prst="flowChartProcess">
            <a:avLst/>
          </a:prstGeom>
          <a:noFill/>
          <a:ln w="9525" cap="flat" cmpd="sng" algn="ctr">
            <a:solidFill>
              <a:schemeClr val="tx2"/>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latin typeface="Arial"/>
              </a:rPr>
              <a:t>Puerto Rico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effectLst/>
                <a:uLnTx/>
                <a:uFillTx/>
                <a:latin typeface="Arial"/>
              </a:rPr>
              <a:t>(Bank, Santander</a:t>
            </a:r>
            <a:r>
              <a:rPr kumimoji="0" lang="en-US" sz="800" b="1" i="0" u="none" strike="noStrike" kern="0" cap="none" spc="0" normalizeH="0" noProof="0" dirty="0" smtClean="0">
                <a:ln>
                  <a:noFill/>
                </a:ln>
                <a:effectLst/>
                <a:uLnTx/>
                <a:uFillTx/>
                <a:latin typeface="Arial"/>
              </a:rPr>
              <a:t> Securities, Overseas…)</a:t>
            </a:r>
            <a:endParaRPr kumimoji="0" lang="en-US" sz="800" b="1" i="0" u="none" strike="noStrike" kern="0" cap="none" spc="0" normalizeH="0" baseline="0" noProof="0" dirty="0" smtClean="0">
              <a:ln>
                <a:noFill/>
              </a:ln>
              <a:effectLst/>
              <a:uLnTx/>
              <a:uFillTx/>
              <a:latin typeface="Arial"/>
            </a:endParaRPr>
          </a:p>
        </p:txBody>
      </p:sp>
      <p:sp>
        <p:nvSpPr>
          <p:cNvPr id="17" name="Flowchart: Process 16"/>
          <p:cNvSpPr/>
          <p:nvPr/>
        </p:nvSpPr>
        <p:spPr bwMode="auto">
          <a:xfrm>
            <a:off x="3683954" y="5446267"/>
            <a:ext cx="1440000" cy="541514"/>
          </a:xfrm>
          <a:prstGeom prst="flowChartProcess">
            <a:avLst/>
          </a:prstGeom>
          <a:noFill/>
          <a:ln w="9525" cap="flat" cmpd="sng" algn="ctr">
            <a:solidFill>
              <a:schemeClr val="tx2"/>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latin typeface="Arial"/>
              </a:rPr>
              <a:t>Miami</a:t>
            </a:r>
          </a:p>
        </p:txBody>
      </p:sp>
      <p:sp>
        <p:nvSpPr>
          <p:cNvPr id="18" name="Flowchart: Process 17"/>
          <p:cNvSpPr/>
          <p:nvPr/>
        </p:nvSpPr>
        <p:spPr bwMode="auto">
          <a:xfrm>
            <a:off x="5292080" y="5446267"/>
            <a:ext cx="1440000" cy="541514"/>
          </a:xfrm>
          <a:prstGeom prst="flowChartProcess">
            <a:avLst/>
          </a:prstGeom>
          <a:noFill/>
          <a:ln w="9525" cap="flat" cmpd="sng" algn="ctr">
            <a:solidFill>
              <a:schemeClr val="tx2"/>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latin typeface="Arial"/>
              </a:rPr>
              <a:t>New York</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dirty="0" smtClean="0">
                <a:latin typeface="Arial"/>
              </a:rPr>
              <a:t>(Santander NY </a:t>
            </a:r>
            <a:r>
              <a:rPr kumimoji="0" lang="en-US" sz="800" b="1" i="0" u="none" strike="noStrike" kern="0" cap="none" spc="0" normalizeH="0" baseline="0" noProof="0" dirty="0" smtClean="0">
                <a:ln>
                  <a:noFill/>
                </a:ln>
                <a:effectLst/>
                <a:uLnTx/>
                <a:uFillTx/>
                <a:latin typeface="Arial"/>
              </a:rPr>
              <a:t>Branch</a:t>
            </a:r>
            <a:r>
              <a:rPr lang="en-US" sz="800" b="1" kern="0" noProof="0" dirty="0" smtClean="0">
                <a:latin typeface="Arial"/>
              </a:rPr>
              <a:t>, SIS)</a:t>
            </a:r>
            <a:endParaRPr kumimoji="0" lang="en-US" sz="800" b="1" i="0" u="none" strike="noStrike" kern="0" cap="none" spc="0" normalizeH="0" baseline="0" noProof="0" dirty="0" smtClean="0">
              <a:ln>
                <a:noFill/>
              </a:ln>
              <a:effectLst/>
              <a:uLnTx/>
              <a:uFillTx/>
              <a:latin typeface="Arial"/>
            </a:endParaRPr>
          </a:p>
        </p:txBody>
      </p:sp>
      <p:sp>
        <p:nvSpPr>
          <p:cNvPr id="19" name="15 Triángulo isósceles"/>
          <p:cNvSpPr>
            <a:spLocks noChangeArrowheads="1"/>
          </p:cNvSpPr>
          <p:nvPr/>
        </p:nvSpPr>
        <p:spPr bwMode="auto">
          <a:xfrm rot="10800000">
            <a:off x="327867" y="5157851"/>
            <a:ext cx="6544800" cy="144000"/>
          </a:xfrm>
          <a:prstGeom prst="triangle">
            <a:avLst>
              <a:gd name="adj" fmla="val 50000"/>
            </a:avLst>
          </a:prstGeom>
          <a:solidFill>
            <a:srgbClr val="5F5F5F"/>
          </a:solidFill>
          <a:ln>
            <a:noFill/>
          </a:ln>
          <a:extLst/>
        </p:spPr>
        <p:txBody>
          <a:bodyPr anchor="ctr"/>
          <a:lstStyle/>
          <a:p>
            <a:pPr algn="ctr">
              <a:defRPr/>
            </a:pPr>
            <a:endParaRPr lang="en-GB" dirty="0">
              <a:solidFill>
                <a:schemeClr val="lt1"/>
              </a:solidFill>
              <a:latin typeface="+mn-lt"/>
            </a:endParaRPr>
          </a:p>
        </p:txBody>
      </p:sp>
      <p:sp>
        <p:nvSpPr>
          <p:cNvPr id="20" name="Rounded Rectangle 19"/>
          <p:cNvSpPr/>
          <p:nvPr/>
        </p:nvSpPr>
        <p:spPr bwMode="auto">
          <a:xfrm>
            <a:off x="329724" y="5362183"/>
            <a:ext cx="6542943" cy="709683"/>
          </a:xfrm>
          <a:prstGeom prst="roundRect">
            <a:avLst/>
          </a:prstGeom>
          <a:noFill/>
          <a:ln w="12700" algn="ctr">
            <a:solidFill>
              <a:schemeClr val="tx1"/>
            </a:solidFill>
            <a:prstDash val="dash"/>
            <a:miter lim="800000"/>
            <a:headEnd type="none" w="sm" len="sm"/>
            <a:tailEnd type="none" w="sm" len="sm"/>
          </a:ln>
          <a:effectLst/>
        </p:spPr>
        <p:txBody>
          <a:bodyPr wrap="none" rtlCol="0" anchor="ctr"/>
          <a:lstStyle/>
          <a:p>
            <a:pPr algn="ctr" eaLnBrk="0" hangingPunct="0"/>
            <a:endParaRPr lang="es-ES" dirty="0"/>
          </a:p>
        </p:txBody>
      </p:sp>
      <p:sp>
        <p:nvSpPr>
          <p:cNvPr id="21" name="TextBox 20"/>
          <p:cNvSpPr txBox="1"/>
          <p:nvPr/>
        </p:nvSpPr>
        <p:spPr>
          <a:xfrm>
            <a:off x="1263890" y="1628800"/>
            <a:ext cx="6950354" cy="276999"/>
          </a:xfrm>
          <a:prstGeom prst="rect">
            <a:avLst/>
          </a:prstGeom>
          <a:noFill/>
        </p:spPr>
        <p:txBody>
          <a:bodyPr wrap="square" rtlCol="0">
            <a:spAutoFit/>
          </a:bodyPr>
          <a:lstStyle/>
          <a:p>
            <a:pPr algn="ctr" defTabSz="914400">
              <a:buClrTx/>
              <a:buSzTx/>
            </a:pPr>
            <a:r>
              <a:rPr lang="en-US" sz="1200" b="1" dirty="0" smtClean="0">
                <a:solidFill>
                  <a:srgbClr val="000000"/>
                </a:solidFill>
              </a:rPr>
              <a:t>Project Approach</a:t>
            </a:r>
            <a:endParaRPr lang="en-US" sz="1200" b="1" dirty="0">
              <a:solidFill>
                <a:srgbClr val="000000"/>
              </a:solidFill>
            </a:endParaRPr>
          </a:p>
        </p:txBody>
      </p:sp>
      <p:cxnSp>
        <p:nvCxnSpPr>
          <p:cNvPr id="22" name="Straight Connector 21"/>
          <p:cNvCxnSpPr/>
          <p:nvPr/>
        </p:nvCxnSpPr>
        <p:spPr bwMode="auto">
          <a:xfrm>
            <a:off x="148032" y="1898665"/>
            <a:ext cx="8940911" cy="0"/>
          </a:xfrm>
          <a:prstGeom prst="line">
            <a:avLst/>
          </a:prstGeom>
          <a:noFill/>
          <a:ln w="9525" cap="flat" cmpd="sng" algn="ctr">
            <a:solidFill>
              <a:schemeClr val="bg1">
                <a:lumMod val="50000"/>
              </a:schemeClr>
            </a:solidFill>
            <a:prstDash val="solid"/>
            <a:round/>
            <a:headEnd type="none" w="med" len="med"/>
            <a:tailEnd type="none" w="med" len="med"/>
          </a:ln>
          <a:effectLst/>
        </p:spPr>
      </p:cxnSp>
      <p:sp>
        <p:nvSpPr>
          <p:cNvPr id="24" name="Text Box 6"/>
          <p:cNvSpPr txBox="1">
            <a:spLocks noChangeArrowheads="1"/>
          </p:cNvSpPr>
          <p:nvPr/>
        </p:nvSpPr>
        <p:spPr bwMode="auto">
          <a:xfrm>
            <a:off x="270934" y="953634"/>
            <a:ext cx="8621546" cy="675166"/>
          </a:xfrm>
          <a:prstGeom prst="rect">
            <a:avLst/>
          </a:prstGeom>
          <a:noFill/>
          <a:ln w="9525">
            <a:noFill/>
            <a:miter lim="800000"/>
            <a:headEnd/>
            <a:tailEnd/>
          </a:ln>
        </p:spPr>
        <p:txBody>
          <a:bodyPr wrap="square" anchor="ctr">
            <a:noAutofit/>
          </a:bodyPr>
          <a:lstStyle/>
          <a:p>
            <a:pPr lvl="0" algn="ctr">
              <a:spcAft>
                <a:spcPts val="600"/>
              </a:spcAft>
            </a:pPr>
            <a:r>
              <a:rPr lang="en-US" sz="1400" b="1" dirty="0">
                <a:solidFill>
                  <a:srgbClr val="000000"/>
                </a:solidFill>
                <a:cs typeface="Arial" charset="0"/>
              </a:rPr>
              <a:t>The RDA Discovery project has been implemented through a 3 phase approach and considering the RDA / RRF components: Risk Areas, Reports (management and regulatory) and cross elements (Data Dictionary and Data Quality)</a:t>
            </a:r>
          </a:p>
        </p:txBody>
      </p:sp>
    </p:spTree>
    <p:extLst>
      <p:ext uri="{BB962C8B-B14F-4D97-AF65-F5344CB8AC3E}">
        <p14:creationId xmlns:p14="http://schemas.microsoft.com/office/powerpoint/2010/main" val="2532458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Data Dictionary &amp; Data Quality – Summary of conclusions</a:t>
            </a:r>
            <a:endParaRPr lang="en-US" sz="2000" b="1" dirty="0">
              <a:solidFill>
                <a:srgbClr val="929497"/>
              </a:solidFill>
            </a:endParaRPr>
          </a:p>
        </p:txBody>
      </p:sp>
      <p:sp>
        <p:nvSpPr>
          <p:cNvPr id="26" name="Rectangle 25"/>
          <p:cNvSpPr>
            <a:spLocks noChangeArrowheads="1"/>
          </p:cNvSpPr>
          <p:nvPr/>
        </p:nvSpPr>
        <p:spPr bwMode="auto">
          <a:xfrm>
            <a:off x="2423708" y="1772817"/>
            <a:ext cx="6468771" cy="504799"/>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kern="0" dirty="0" smtClean="0">
                <a:solidFill>
                  <a:srgbClr val="000000"/>
                </a:solidFill>
              </a:rPr>
              <a:t>There is</a:t>
            </a:r>
            <a:r>
              <a:rPr lang="en-US" sz="1200" b="1" kern="0" dirty="0" smtClean="0">
                <a:solidFill>
                  <a:srgbClr val="000000"/>
                </a:solidFill>
              </a:rPr>
              <a:t> no data dictionary </a:t>
            </a:r>
            <a:r>
              <a:rPr lang="en-US" sz="1200" kern="0" dirty="0">
                <a:solidFill>
                  <a:srgbClr val="000000"/>
                </a:solidFill>
              </a:rPr>
              <a:t>currently</a:t>
            </a:r>
            <a:r>
              <a:rPr lang="en-US" sz="1200" b="1" kern="0" dirty="0">
                <a:solidFill>
                  <a:srgbClr val="000000"/>
                </a:solidFill>
              </a:rPr>
              <a:t> in place </a:t>
            </a:r>
            <a:r>
              <a:rPr lang="en-US" sz="1200" kern="0" dirty="0">
                <a:solidFill>
                  <a:srgbClr val="000000"/>
                </a:solidFill>
              </a:rPr>
              <a:t>for </a:t>
            </a:r>
            <a:r>
              <a:rPr lang="en-US" sz="1200" kern="0" dirty="0" smtClean="0">
                <a:solidFill>
                  <a:srgbClr val="000000"/>
                </a:solidFill>
              </a:rPr>
              <a:t>BSI operations</a:t>
            </a:r>
            <a:endParaRPr lang="en-US" sz="1200" kern="0" dirty="0">
              <a:solidFill>
                <a:srgbClr val="000000"/>
              </a:solidFill>
            </a:endParaRP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p>
          <a:p>
            <a:pPr marL="177800" lvl="2" indent="-177800">
              <a:spcBef>
                <a:spcPts val="300"/>
              </a:spcBef>
              <a:spcAft>
                <a:spcPts val="300"/>
              </a:spcAft>
              <a:buClr>
                <a:srgbClr val="808080"/>
              </a:buClr>
              <a:buFont typeface="Webdings" panose="05030102010509060703" pitchFamily="18" charset="2"/>
              <a:buChar char="4"/>
              <a:defRPr/>
            </a:pPr>
            <a:endParaRPr lang="en-US" sz="1200" kern="0" dirty="0"/>
          </a:p>
        </p:txBody>
      </p:sp>
      <p:sp>
        <p:nvSpPr>
          <p:cNvPr id="27" name="Rectangle 26"/>
          <p:cNvSpPr>
            <a:spLocks noChangeArrowheads="1"/>
          </p:cNvSpPr>
          <p:nvPr/>
        </p:nvSpPr>
        <p:spPr bwMode="auto">
          <a:xfrm>
            <a:off x="2423709" y="2667006"/>
            <a:ext cx="6468770" cy="1266050"/>
          </a:xfrm>
          <a:prstGeom prst="rect">
            <a:avLst/>
          </a:prstGeom>
          <a:noFill/>
          <a:ln w="25400" cap="flat" cmpd="sng" algn="ctr">
            <a:noFill/>
            <a:prstDash val="solid"/>
            <a:headEnd/>
            <a:tailEnd/>
          </a:ln>
          <a:effectLst/>
        </p:spPr>
        <p:txBody>
          <a:bodyPr lIns="35994" tIns="71985" rIns="35994" bIns="71985" anchor="t"/>
          <a:lstStyle/>
          <a:p>
            <a:pPr marL="177800" lvl="2" indent="-177800">
              <a:spcBef>
                <a:spcPts val="300"/>
              </a:spcBef>
              <a:spcAft>
                <a:spcPts val="300"/>
              </a:spcAft>
              <a:buClr>
                <a:srgbClr val="808080"/>
              </a:buClr>
              <a:buFont typeface="Webdings" panose="05030102010509060703" pitchFamily="18" charset="2"/>
              <a:buChar char="4"/>
              <a:defRPr/>
            </a:pPr>
            <a:r>
              <a:rPr lang="en-US" sz="1200" dirty="0" smtClean="0">
                <a:solidFill>
                  <a:srgbClr val="000000"/>
                </a:solidFill>
                <a:ea typeface="ＭＳ Ｐゴシック"/>
              </a:rPr>
              <a:t>There</a:t>
            </a:r>
            <a:r>
              <a:rPr lang="en-US" sz="1200" b="1" dirty="0" smtClean="0">
                <a:solidFill>
                  <a:srgbClr val="000000"/>
                </a:solidFill>
                <a:ea typeface="ＭＳ Ｐゴシック"/>
              </a:rPr>
              <a:t> </a:t>
            </a:r>
            <a:r>
              <a:rPr lang="en-US" sz="1200" dirty="0" smtClean="0">
                <a:solidFill>
                  <a:srgbClr val="000000"/>
                </a:solidFill>
                <a:ea typeface="ＭＳ Ｐゴシック"/>
              </a:rPr>
              <a:t>is</a:t>
            </a:r>
            <a:r>
              <a:rPr lang="en-US" sz="1200" b="1" dirty="0" smtClean="0">
                <a:solidFill>
                  <a:srgbClr val="000000"/>
                </a:solidFill>
                <a:ea typeface="ＭＳ Ｐゴシック"/>
              </a:rPr>
              <a:t> no Data Quality function in place </a:t>
            </a:r>
            <a:r>
              <a:rPr lang="en-US" sz="1200" dirty="0" smtClean="0">
                <a:solidFill>
                  <a:srgbClr val="000000"/>
                </a:solidFill>
                <a:ea typeface="ＭＳ Ｐゴシック"/>
              </a:rPr>
              <a:t>in </a:t>
            </a:r>
            <a:r>
              <a:rPr lang="en-US" sz="1200" dirty="0">
                <a:solidFill>
                  <a:srgbClr val="000000"/>
                </a:solidFill>
                <a:ea typeface="ＭＳ Ｐゴシック"/>
              </a:rPr>
              <a:t>BSI. </a:t>
            </a:r>
            <a:r>
              <a:rPr lang="en-US" sz="1200" b="1" dirty="0">
                <a:ea typeface="ＭＳ Ｐゴシック"/>
              </a:rPr>
              <a:t>Formal data quality functions </a:t>
            </a:r>
            <a:r>
              <a:rPr lang="en-US" sz="1200" dirty="0">
                <a:ea typeface="ＭＳ Ｐゴシック"/>
              </a:rPr>
              <a:t>are not </a:t>
            </a:r>
            <a:r>
              <a:rPr lang="en-US" sz="1200" dirty="0" smtClean="0">
                <a:ea typeface="ＭＳ Ｐゴシック"/>
              </a:rPr>
              <a:t>defined. There are some </a:t>
            </a:r>
            <a:r>
              <a:rPr lang="en-US" sz="1200" dirty="0" smtClean="0">
                <a:solidFill>
                  <a:srgbClr val="000000"/>
                </a:solidFill>
                <a:ea typeface="ＭＳ Ｐゴシック"/>
              </a:rPr>
              <a:t>validations and reconciliations in place that are, </a:t>
            </a:r>
            <a:r>
              <a:rPr lang="en-US" sz="1200" dirty="0">
                <a:solidFill>
                  <a:srgbClr val="000000"/>
                </a:solidFill>
                <a:ea typeface="ＭＳ Ｐゴシック"/>
              </a:rPr>
              <a:t>for the most </a:t>
            </a:r>
            <a:r>
              <a:rPr lang="en-US" sz="1200" dirty="0" smtClean="0">
                <a:solidFill>
                  <a:srgbClr val="000000"/>
                </a:solidFill>
                <a:ea typeface="ＭＳ Ｐゴシック"/>
              </a:rPr>
              <a:t>part, very </a:t>
            </a:r>
            <a:r>
              <a:rPr lang="en-US" sz="1200" dirty="0">
                <a:solidFill>
                  <a:srgbClr val="000000"/>
                </a:solidFill>
                <a:ea typeface="ＭＳ Ｐゴシック"/>
              </a:rPr>
              <a:t>manual with very little </a:t>
            </a:r>
            <a:r>
              <a:rPr lang="en-US" sz="1200" dirty="0" smtClean="0">
                <a:solidFill>
                  <a:srgbClr val="000000"/>
                </a:solidFill>
                <a:ea typeface="ＭＳ Ｐゴシック"/>
              </a:rPr>
              <a:t>automation</a:t>
            </a:r>
          </a:p>
          <a:p>
            <a:pPr marL="177800" lvl="2" indent="-177800">
              <a:spcBef>
                <a:spcPts val="300"/>
              </a:spcBef>
              <a:spcAft>
                <a:spcPts val="300"/>
              </a:spcAft>
              <a:buClr>
                <a:srgbClr val="808080"/>
              </a:buClr>
              <a:buFont typeface="Webdings" panose="05030102010509060703" pitchFamily="18" charset="2"/>
              <a:buChar char="4"/>
              <a:defRPr/>
            </a:pPr>
            <a:r>
              <a:rPr lang="en-US" sz="1200" b="1" dirty="0">
                <a:solidFill>
                  <a:srgbClr val="000000"/>
                </a:solidFill>
                <a:ea typeface="ＭＳ Ｐゴシック"/>
              </a:rPr>
              <a:t>Information Completeness</a:t>
            </a:r>
            <a:r>
              <a:rPr lang="en-US" sz="1200" dirty="0">
                <a:solidFill>
                  <a:srgbClr val="000000"/>
                </a:solidFill>
                <a:ea typeface="ＭＳ Ｐゴシック"/>
              </a:rPr>
              <a:t>:  Information is only partially registered in some cases, directly affecting the quality of data </a:t>
            </a:r>
            <a:r>
              <a:rPr lang="en-US" sz="1200" dirty="0" smtClean="0">
                <a:solidFill>
                  <a:srgbClr val="000000"/>
                </a:solidFill>
                <a:ea typeface="ＭＳ Ｐゴシック"/>
              </a:rPr>
              <a:t>available (specifically for: Credit and Operational Risk and Compliance)</a:t>
            </a:r>
            <a:endParaRPr lang="en-US" sz="1200" dirty="0">
              <a:solidFill>
                <a:srgbClr val="000000"/>
              </a:solidFill>
              <a:ea typeface="ＭＳ Ｐゴシック"/>
            </a:endParaRPr>
          </a:p>
          <a:p>
            <a:pPr marL="177800" lvl="2" indent="-177800">
              <a:spcBef>
                <a:spcPts val="300"/>
              </a:spcBef>
              <a:spcAft>
                <a:spcPts val="300"/>
              </a:spcAft>
              <a:buClr>
                <a:srgbClr val="808080"/>
              </a:buClr>
              <a:buFont typeface="Webdings" panose="05030102010509060703" pitchFamily="18" charset="2"/>
              <a:buChar char="4"/>
              <a:defRPr/>
            </a:pPr>
            <a:endParaRPr lang="en-US" sz="1200" kern="0" dirty="0" smtClean="0">
              <a:solidFill>
                <a:srgbClr val="000000"/>
              </a:solidFill>
            </a:endParaRPr>
          </a:p>
        </p:txBody>
      </p:sp>
      <p:sp>
        <p:nvSpPr>
          <p:cNvPr id="29" name="AutoShape 6"/>
          <p:cNvSpPr>
            <a:spLocks noChangeArrowheads="1"/>
          </p:cNvSpPr>
          <p:nvPr/>
        </p:nvSpPr>
        <p:spPr bwMode="auto">
          <a:xfrm>
            <a:off x="467544" y="177281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Dictionary</a:t>
            </a:r>
            <a:endParaRPr lang="en-US" altLang="es-ES" sz="1400" b="1" dirty="0">
              <a:solidFill>
                <a:srgbClr val="000000"/>
              </a:solidFill>
            </a:endParaRPr>
          </a:p>
        </p:txBody>
      </p:sp>
      <p:sp>
        <p:nvSpPr>
          <p:cNvPr id="30" name="AutoShape 6"/>
          <p:cNvSpPr>
            <a:spLocks noChangeArrowheads="1"/>
          </p:cNvSpPr>
          <p:nvPr/>
        </p:nvSpPr>
        <p:spPr bwMode="auto">
          <a:xfrm>
            <a:off x="467544" y="2667006"/>
            <a:ext cx="1743075" cy="486000"/>
          </a:xfrm>
          <a:prstGeom prst="homePlate">
            <a:avLst>
              <a:gd name="adj" fmla="val 28332"/>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a:r>
              <a:rPr lang="en-US" altLang="es-ES" sz="1400" b="1" dirty="0" smtClean="0">
                <a:solidFill>
                  <a:srgbClr val="000000"/>
                </a:solidFill>
              </a:rPr>
              <a:t>Data Quality</a:t>
            </a:r>
            <a:endParaRPr lang="en-US" altLang="es-ES" sz="1400" b="1" dirty="0">
              <a:solidFill>
                <a:srgbClr val="000000"/>
              </a:solidFill>
            </a:endParaRPr>
          </a:p>
        </p:txBody>
      </p:sp>
      <p:cxnSp>
        <p:nvCxnSpPr>
          <p:cNvPr id="31" name="Straight Connector 30"/>
          <p:cNvCxnSpPr/>
          <p:nvPr/>
        </p:nvCxnSpPr>
        <p:spPr bwMode="auto">
          <a:xfrm>
            <a:off x="467544" y="2564904"/>
            <a:ext cx="8424936"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13" name="Text Box 6"/>
          <p:cNvSpPr txBox="1">
            <a:spLocks noChangeArrowheads="1"/>
          </p:cNvSpPr>
          <p:nvPr/>
        </p:nvSpPr>
        <p:spPr bwMode="auto">
          <a:xfrm>
            <a:off x="270934" y="720000"/>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t>No Data Dictionary </a:t>
            </a:r>
            <a:r>
              <a:rPr lang="en-US" sz="1400" b="1" dirty="0" smtClean="0"/>
              <a:t>is in </a:t>
            </a:r>
            <a:r>
              <a:rPr lang="en-US" sz="1400" b="1" dirty="0"/>
              <a:t>place. Data Quality function </a:t>
            </a:r>
            <a:r>
              <a:rPr lang="en-US" sz="1400" b="1" dirty="0" smtClean="0"/>
              <a:t>is limited and mostly manual.</a:t>
            </a:r>
            <a:endParaRPr lang="en-US" sz="1400" b="1" dirty="0"/>
          </a:p>
        </p:txBody>
      </p:sp>
    </p:spTree>
    <p:extLst>
      <p:ext uri="{BB962C8B-B14F-4D97-AF65-F5344CB8AC3E}">
        <p14:creationId xmlns:p14="http://schemas.microsoft.com/office/powerpoint/2010/main" val="3669257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000" b="1" dirty="0">
                <a:solidFill>
                  <a:srgbClr val="929497"/>
                </a:solidFill>
              </a:rPr>
              <a:t>Pending decisions by area of analysis</a:t>
            </a:r>
          </a:p>
        </p:txBody>
      </p:sp>
      <p:sp>
        <p:nvSpPr>
          <p:cNvPr id="27" name="AutoShape 6"/>
          <p:cNvSpPr>
            <a:spLocks noChangeArrowheads="1"/>
          </p:cNvSpPr>
          <p:nvPr/>
        </p:nvSpPr>
        <p:spPr bwMode="auto">
          <a:xfrm>
            <a:off x="251520" y="1107313"/>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IHC</a:t>
            </a:r>
          </a:p>
        </p:txBody>
      </p:sp>
      <p:sp>
        <p:nvSpPr>
          <p:cNvPr id="28" name="Rectangle 27"/>
          <p:cNvSpPr>
            <a:spLocks noChangeArrowheads="1"/>
          </p:cNvSpPr>
          <p:nvPr/>
        </p:nvSpPr>
        <p:spPr bwMode="auto">
          <a:xfrm>
            <a:off x="1835696" y="1107313"/>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29" name="AutoShape 6"/>
          <p:cNvSpPr>
            <a:spLocks noChangeArrowheads="1"/>
          </p:cNvSpPr>
          <p:nvPr/>
        </p:nvSpPr>
        <p:spPr bwMode="auto">
          <a:xfrm>
            <a:off x="251520" y="2556954"/>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Operational Risk</a:t>
            </a:r>
          </a:p>
        </p:txBody>
      </p:sp>
      <p:sp>
        <p:nvSpPr>
          <p:cNvPr id="30" name="Rectangle 29"/>
          <p:cNvSpPr>
            <a:spLocks noChangeArrowheads="1"/>
          </p:cNvSpPr>
          <p:nvPr/>
        </p:nvSpPr>
        <p:spPr bwMode="auto">
          <a:xfrm>
            <a:off x="1835696" y="2556954"/>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2" name="AutoShape 6"/>
          <p:cNvSpPr>
            <a:spLocks noChangeArrowheads="1"/>
          </p:cNvSpPr>
          <p:nvPr/>
        </p:nvSpPr>
        <p:spPr bwMode="auto">
          <a:xfrm>
            <a:off x="251520" y="4007128"/>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33" name="Rectangle 32"/>
          <p:cNvSpPr>
            <a:spLocks noChangeArrowheads="1"/>
          </p:cNvSpPr>
          <p:nvPr/>
        </p:nvSpPr>
        <p:spPr bwMode="auto">
          <a:xfrm>
            <a:off x="1835696" y="4007128"/>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4" name="AutoShape 6"/>
          <p:cNvSpPr>
            <a:spLocks noChangeArrowheads="1"/>
          </p:cNvSpPr>
          <p:nvPr/>
        </p:nvSpPr>
        <p:spPr bwMode="auto">
          <a:xfrm>
            <a:off x="251520" y="4732215"/>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AML/ Conduct</a:t>
            </a:r>
            <a:endParaRPr lang="en-US" altLang="es-ES" sz="1400" b="1" dirty="0">
              <a:solidFill>
                <a:srgbClr val="000000"/>
              </a:solidFill>
            </a:endParaRPr>
          </a:p>
        </p:txBody>
      </p:sp>
      <p:sp>
        <p:nvSpPr>
          <p:cNvPr id="37" name="Rectangle 36"/>
          <p:cNvSpPr>
            <a:spLocks noChangeArrowheads="1"/>
          </p:cNvSpPr>
          <p:nvPr/>
        </p:nvSpPr>
        <p:spPr bwMode="auto">
          <a:xfrm>
            <a:off x="1835696" y="4732215"/>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9" name="Isosceles Triangle 38"/>
          <p:cNvSpPr/>
          <p:nvPr/>
        </p:nvSpPr>
        <p:spPr bwMode="auto">
          <a:xfrm rot="5400000">
            <a:off x="1411653" y="1329313"/>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0" name="Isosceles Triangle 39"/>
          <p:cNvSpPr/>
          <p:nvPr/>
        </p:nvSpPr>
        <p:spPr bwMode="auto">
          <a:xfrm rot="5400000">
            <a:off x="1411653" y="2778954"/>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TextBox 40"/>
          <p:cNvSpPr txBox="1"/>
          <p:nvPr/>
        </p:nvSpPr>
        <p:spPr>
          <a:xfrm>
            <a:off x="1873702" y="1107313"/>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a:solidFill>
                  <a:srgbClr val="000000"/>
                </a:solidFill>
              </a:rPr>
              <a:t>Identify </a:t>
            </a:r>
            <a:r>
              <a:rPr lang="en-US" sz="1200" b="1" dirty="0">
                <a:solidFill>
                  <a:srgbClr val="000000"/>
                </a:solidFill>
              </a:rPr>
              <a:t>level of aggregation required to comply with US requirements</a:t>
            </a:r>
            <a:r>
              <a:rPr lang="en-US" sz="1200" dirty="0">
                <a:solidFill>
                  <a:srgbClr val="000000"/>
                </a:solidFill>
              </a:rPr>
              <a:t> (view of consolidated information at US level) and any additional required data field</a:t>
            </a:r>
          </a:p>
        </p:txBody>
      </p:sp>
      <p:sp>
        <p:nvSpPr>
          <p:cNvPr id="42" name="TextBox 41"/>
          <p:cNvSpPr txBox="1"/>
          <p:nvPr/>
        </p:nvSpPr>
        <p:spPr>
          <a:xfrm>
            <a:off x="1873702" y="2556954"/>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ea typeface="ＭＳ Ｐゴシック"/>
                <a:cs typeface="ＭＳ Ｐゴシック"/>
              </a:rPr>
              <a:t>Decision on use of SANSIRO</a:t>
            </a:r>
            <a:r>
              <a:rPr lang="en-US" sz="1200" dirty="0" smtClean="0">
                <a:ea typeface="ＭＳ Ｐゴシック"/>
                <a:cs typeface="ＭＳ Ｐゴシック"/>
              </a:rPr>
              <a:t> to automatize, as much as possible, the reporting process, using its standard reporting module and the customizing options</a:t>
            </a:r>
            <a:endParaRPr lang="en-US" sz="1200" dirty="0">
              <a:solidFill>
                <a:srgbClr val="000000"/>
              </a:solidFill>
            </a:endParaRPr>
          </a:p>
        </p:txBody>
      </p:sp>
      <p:sp>
        <p:nvSpPr>
          <p:cNvPr id="44" name="TextBox 43"/>
          <p:cNvSpPr txBox="1"/>
          <p:nvPr/>
        </p:nvSpPr>
        <p:spPr>
          <a:xfrm>
            <a:off x="1873702" y="4007128"/>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a:solidFill>
                  <a:srgbClr val="000000"/>
                </a:solidFill>
                <a:ea typeface="ＭＳ Ｐゴシック"/>
                <a:cs typeface="ＭＳ Ｐゴシック"/>
              </a:rPr>
              <a:t>Decision on use of T-24 </a:t>
            </a:r>
            <a:r>
              <a:rPr lang="en-US" sz="1200" dirty="0">
                <a:solidFill>
                  <a:srgbClr val="000000"/>
                </a:solidFill>
                <a:ea typeface="ＭＳ Ｐゴシック"/>
                <a:cs typeface="ＭＳ Ｐゴシック"/>
              </a:rPr>
              <a:t>as </a:t>
            </a:r>
            <a:r>
              <a:rPr lang="en-US" sz="1200" b="1" dirty="0">
                <a:solidFill>
                  <a:srgbClr val="000000"/>
                </a:solidFill>
                <a:ea typeface="ＭＳ Ｐゴシック"/>
                <a:cs typeface="ＭＳ Ｐゴシック"/>
              </a:rPr>
              <a:t>the Golden Source </a:t>
            </a:r>
            <a:r>
              <a:rPr lang="en-US" sz="1200" dirty="0">
                <a:solidFill>
                  <a:srgbClr val="000000"/>
                </a:solidFill>
                <a:ea typeface="ＭＳ Ｐゴシック"/>
                <a:cs typeface="ＭＳ Ｐゴシック"/>
              </a:rPr>
              <a:t>for </a:t>
            </a:r>
            <a:r>
              <a:rPr lang="en-US" sz="1200" b="1" dirty="0" smtClean="0">
                <a:solidFill>
                  <a:srgbClr val="000000"/>
                </a:solidFill>
                <a:ea typeface="ＭＳ Ｐゴシック"/>
                <a:cs typeface="ＭＳ Ｐゴシック"/>
              </a:rPr>
              <a:t>Finance</a:t>
            </a:r>
            <a:endParaRPr lang="en-US" sz="1200" dirty="0">
              <a:solidFill>
                <a:srgbClr val="000000"/>
              </a:solidFill>
            </a:endParaRPr>
          </a:p>
        </p:txBody>
      </p:sp>
      <p:sp>
        <p:nvSpPr>
          <p:cNvPr id="45" name="TextBox 44"/>
          <p:cNvSpPr txBox="1"/>
          <p:nvPr/>
        </p:nvSpPr>
        <p:spPr>
          <a:xfrm>
            <a:off x="1873702" y="4732215"/>
            <a:ext cx="6489483" cy="540000"/>
          </a:xfrm>
          <a:prstGeom prst="rect">
            <a:avLst/>
          </a:prstGeom>
          <a:noFill/>
          <a:ln>
            <a:noFill/>
          </a:ln>
        </p:spPr>
        <p:txBody>
          <a:bodyPr wrap="square" rIns="0" rtlCol="0" anchor="ctr">
            <a:noAutofit/>
          </a:bodyPr>
          <a:lstStyle/>
          <a:p>
            <a:pPr marL="179388" indent="-179388" eaLnBrk="0" fontAlgn="base" hangingPunct="0">
              <a:lnSpc>
                <a:spcPts val="1400"/>
              </a:lnSpc>
              <a:spcAft>
                <a:spcPct val="0"/>
              </a:spcAft>
              <a:buClr>
                <a:srgbClr val="707277"/>
              </a:buClr>
              <a:buFont typeface="Wingdings" panose="05000000000000000000" pitchFamily="2" charset="2"/>
              <a:buChar char="ü"/>
            </a:pPr>
            <a:r>
              <a:rPr lang="en-US" sz="1200" dirty="0">
                <a:solidFill>
                  <a:srgbClr val="000000"/>
                </a:solidFill>
                <a:ea typeface="ＭＳ Ｐゴシック"/>
              </a:rPr>
              <a:t>Formalization of </a:t>
            </a:r>
            <a:r>
              <a:rPr lang="en-US" sz="1200" b="1" dirty="0">
                <a:solidFill>
                  <a:srgbClr val="000000"/>
                </a:solidFill>
                <a:ea typeface="ＭＳ Ｐゴシック"/>
              </a:rPr>
              <a:t>SI PBC </a:t>
            </a:r>
            <a:r>
              <a:rPr lang="en-US" sz="1200" dirty="0">
                <a:solidFill>
                  <a:srgbClr val="000000"/>
                </a:solidFill>
                <a:ea typeface="ＭＳ Ｐゴシック"/>
              </a:rPr>
              <a:t>and </a:t>
            </a:r>
            <a:r>
              <a:rPr lang="en-US" sz="1200" b="1" dirty="0">
                <a:solidFill>
                  <a:srgbClr val="000000"/>
                </a:solidFill>
                <a:ea typeface="ＭＳ Ｐゴシック"/>
              </a:rPr>
              <a:t>SI NP</a:t>
            </a:r>
            <a:r>
              <a:rPr lang="en-US" sz="1200" dirty="0">
                <a:solidFill>
                  <a:srgbClr val="000000"/>
                </a:solidFill>
                <a:ea typeface="ＭＳ Ｐゴシック"/>
              </a:rPr>
              <a:t> implementation for reporting to the Corporation and evaluation of </a:t>
            </a:r>
            <a:r>
              <a:rPr lang="en-US" sz="1200" dirty="0" smtClean="0">
                <a:solidFill>
                  <a:srgbClr val="000000"/>
                </a:solidFill>
                <a:ea typeface="ＭＳ Ｐゴシック"/>
              </a:rPr>
              <a:t>their use for </a:t>
            </a:r>
            <a:r>
              <a:rPr lang="en-US" sz="1200" dirty="0">
                <a:solidFill>
                  <a:srgbClr val="000000"/>
                </a:solidFill>
                <a:ea typeface="ＭＳ Ｐゴシック"/>
              </a:rPr>
              <a:t>local exploitation</a:t>
            </a:r>
            <a:endParaRPr lang="en-US" sz="1200" dirty="0">
              <a:solidFill>
                <a:srgbClr val="000000"/>
              </a:solidFill>
            </a:endParaRPr>
          </a:p>
        </p:txBody>
      </p:sp>
      <p:sp>
        <p:nvSpPr>
          <p:cNvPr id="47" name="Isosceles Triangle 46"/>
          <p:cNvSpPr/>
          <p:nvPr/>
        </p:nvSpPr>
        <p:spPr bwMode="auto">
          <a:xfrm rot="5400000">
            <a:off x="1411653" y="4229128"/>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8" name="Isosceles Triangle 47"/>
          <p:cNvSpPr/>
          <p:nvPr/>
        </p:nvSpPr>
        <p:spPr bwMode="auto">
          <a:xfrm rot="5400000">
            <a:off x="1411653" y="4954215"/>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19" name="AutoShape 6"/>
          <p:cNvSpPr>
            <a:spLocks noChangeArrowheads="1"/>
          </p:cNvSpPr>
          <p:nvPr/>
        </p:nvSpPr>
        <p:spPr bwMode="auto">
          <a:xfrm>
            <a:off x="251520" y="5460827"/>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Risk MI/CDO</a:t>
            </a:r>
          </a:p>
        </p:txBody>
      </p:sp>
      <p:sp>
        <p:nvSpPr>
          <p:cNvPr id="20" name="Rectangle 19"/>
          <p:cNvSpPr>
            <a:spLocks noChangeArrowheads="1"/>
          </p:cNvSpPr>
          <p:nvPr/>
        </p:nvSpPr>
        <p:spPr bwMode="auto">
          <a:xfrm>
            <a:off x="1835696" y="5460827"/>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21" name="TextBox 20"/>
          <p:cNvSpPr txBox="1"/>
          <p:nvPr/>
        </p:nvSpPr>
        <p:spPr>
          <a:xfrm>
            <a:off x="1873702" y="5460827"/>
            <a:ext cx="6489483" cy="540000"/>
          </a:xfrm>
          <a:prstGeom prst="rect">
            <a:avLst/>
          </a:prstGeom>
          <a:noFill/>
          <a:ln>
            <a:noFill/>
          </a:ln>
        </p:spPr>
        <p:txBody>
          <a:bodyPr wrap="square" rIns="0" rtlCol="0" anchor="ctr">
            <a:noAutofit/>
          </a:bodyPr>
          <a:lstStyle/>
          <a:p>
            <a: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dirty="0" smtClean="0">
                <a:solidFill>
                  <a:srgbClr val="000000"/>
                </a:solidFill>
              </a:rPr>
              <a:t>Decision on the creation of the </a:t>
            </a:r>
            <a:r>
              <a:rPr lang="en-US" sz="1200" b="1" dirty="0" smtClean="0">
                <a:solidFill>
                  <a:srgbClr val="000000"/>
                </a:solidFill>
              </a:rPr>
              <a:t>Risk MI and CDO functions </a:t>
            </a:r>
            <a:r>
              <a:rPr lang="en-US" sz="1200" dirty="0" smtClean="0">
                <a:solidFill>
                  <a:srgbClr val="000000"/>
                </a:solidFill>
              </a:rPr>
              <a:t>should be made official</a:t>
            </a:r>
            <a:endParaRPr lang="en-US" sz="1200" dirty="0">
              <a:solidFill>
                <a:srgbClr val="000000"/>
              </a:solidFill>
            </a:endParaRPr>
          </a:p>
        </p:txBody>
      </p:sp>
      <p:sp>
        <p:nvSpPr>
          <p:cNvPr id="23" name="Isosceles Triangle 22"/>
          <p:cNvSpPr/>
          <p:nvPr/>
        </p:nvSpPr>
        <p:spPr bwMode="auto">
          <a:xfrm rot="5400000">
            <a:off x="1411653" y="5682827"/>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24" name="AutoShape 6"/>
          <p:cNvSpPr>
            <a:spLocks noChangeArrowheads="1"/>
          </p:cNvSpPr>
          <p:nvPr/>
        </p:nvSpPr>
        <p:spPr bwMode="auto">
          <a:xfrm>
            <a:off x="251520" y="1831867"/>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Credit Risk</a:t>
            </a:r>
            <a:endParaRPr lang="en-US" altLang="es-ES" sz="1400" b="1" dirty="0">
              <a:solidFill>
                <a:srgbClr val="000000"/>
              </a:solidFill>
            </a:endParaRPr>
          </a:p>
        </p:txBody>
      </p:sp>
      <p:sp>
        <p:nvSpPr>
          <p:cNvPr id="25" name="Rectangle 24"/>
          <p:cNvSpPr>
            <a:spLocks noChangeArrowheads="1"/>
          </p:cNvSpPr>
          <p:nvPr/>
        </p:nvSpPr>
        <p:spPr bwMode="auto">
          <a:xfrm>
            <a:off x="1835696" y="1831867"/>
            <a:ext cx="6768016" cy="540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26" name="Isosceles Triangle 25"/>
          <p:cNvSpPr/>
          <p:nvPr/>
        </p:nvSpPr>
        <p:spPr bwMode="auto">
          <a:xfrm rot="5400000">
            <a:off x="1411653" y="2053867"/>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1" name="TextBox 30"/>
          <p:cNvSpPr txBox="1"/>
          <p:nvPr/>
        </p:nvSpPr>
        <p:spPr>
          <a:xfrm>
            <a:off x="1873702" y="1831867"/>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ea typeface="ＭＳ Ｐゴシック"/>
                <a:cs typeface="ＭＳ Ｐゴシック"/>
              </a:rPr>
              <a:t>Decision on use of T-24 </a:t>
            </a:r>
            <a:r>
              <a:rPr lang="en-US" sz="1200" dirty="0" smtClean="0">
                <a:solidFill>
                  <a:srgbClr val="000000"/>
                </a:solidFill>
                <a:ea typeface="ＭＳ Ｐゴシック"/>
                <a:cs typeface="ＭＳ Ｐゴシック"/>
              </a:rPr>
              <a:t>as </a:t>
            </a:r>
            <a:r>
              <a:rPr lang="en-US" sz="1200" b="1" dirty="0" smtClean="0">
                <a:solidFill>
                  <a:srgbClr val="000000"/>
                </a:solidFill>
                <a:ea typeface="ＭＳ Ｐゴシック"/>
                <a:cs typeface="ＭＳ Ｐゴシック"/>
              </a:rPr>
              <a:t>the Golden Source </a:t>
            </a:r>
            <a:r>
              <a:rPr lang="en-US" sz="1200" dirty="0" smtClean="0">
                <a:solidFill>
                  <a:srgbClr val="000000"/>
                </a:solidFill>
                <a:ea typeface="ＭＳ Ｐゴシック"/>
                <a:cs typeface="ＭＳ Ｐゴシック"/>
              </a:rPr>
              <a:t>for </a:t>
            </a:r>
            <a:r>
              <a:rPr lang="en-US" sz="1200" b="1" dirty="0" smtClean="0">
                <a:solidFill>
                  <a:srgbClr val="000000"/>
                </a:solidFill>
                <a:ea typeface="ＭＳ Ｐゴシック"/>
                <a:cs typeface="ＭＳ Ｐゴシック"/>
              </a:rPr>
              <a:t>Credit Risk </a:t>
            </a:r>
            <a:endParaRPr lang="en-US" sz="1200" dirty="0" smtClean="0">
              <a:solidFill>
                <a:srgbClr val="000000"/>
              </a:solidFill>
            </a:endParaRPr>
          </a:p>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ea typeface="ＭＳ Ｐゴシック"/>
                <a:cs typeface="ＭＳ Ｐゴシック"/>
              </a:rPr>
              <a:t>Decision on </a:t>
            </a:r>
            <a:r>
              <a:rPr lang="en-US" sz="1200" dirty="0" smtClean="0">
                <a:solidFill>
                  <a:srgbClr val="000000"/>
                </a:solidFill>
                <a:ea typeface="ＭＳ Ｐゴシック"/>
                <a:cs typeface="ＭＳ Ｐゴシック"/>
              </a:rPr>
              <a:t>the </a:t>
            </a:r>
            <a:r>
              <a:rPr lang="en-US" sz="1200" b="1" dirty="0">
                <a:solidFill>
                  <a:srgbClr val="000000"/>
                </a:solidFill>
                <a:ea typeface="ＭＳ Ｐゴシック"/>
                <a:cs typeface="ＭＳ Ｐゴシック"/>
              </a:rPr>
              <a:t>use</a:t>
            </a:r>
            <a:r>
              <a:rPr lang="en-US" sz="1200" dirty="0">
                <a:solidFill>
                  <a:srgbClr val="000000"/>
                </a:solidFill>
                <a:ea typeface="ＭＳ Ｐゴシック"/>
                <a:cs typeface="ＭＳ Ｐゴシック"/>
              </a:rPr>
              <a:t> of </a:t>
            </a:r>
            <a:r>
              <a:rPr lang="en-US" sz="1200" b="1" dirty="0">
                <a:solidFill>
                  <a:srgbClr val="000000"/>
                </a:solidFill>
                <a:ea typeface="ＭＳ Ｐゴシック"/>
                <a:cs typeface="ＭＳ Ｐゴシック"/>
              </a:rPr>
              <a:t>IRIS</a:t>
            </a:r>
            <a:r>
              <a:rPr lang="en-US" sz="1200" dirty="0">
                <a:solidFill>
                  <a:srgbClr val="000000"/>
                </a:solidFill>
                <a:ea typeface="ＭＳ Ｐゴシック"/>
                <a:cs typeface="ＭＳ Ｐゴシック"/>
              </a:rPr>
              <a:t> to start producing some of the Credit Risk </a:t>
            </a:r>
            <a:r>
              <a:rPr lang="en-US" sz="1200" dirty="0" smtClean="0">
                <a:solidFill>
                  <a:srgbClr val="000000"/>
                </a:solidFill>
                <a:ea typeface="ＭＳ Ｐゴシック"/>
                <a:cs typeface="ＭＳ Ｐゴシック"/>
              </a:rPr>
              <a:t>Metrics</a:t>
            </a:r>
          </a:p>
        </p:txBody>
      </p:sp>
      <p:sp>
        <p:nvSpPr>
          <p:cNvPr id="35" name="AutoShape 6"/>
          <p:cNvSpPr>
            <a:spLocks noChangeArrowheads="1"/>
          </p:cNvSpPr>
          <p:nvPr/>
        </p:nvSpPr>
        <p:spPr bwMode="auto">
          <a:xfrm>
            <a:off x="251520" y="3282470"/>
            <a:ext cx="1152128" cy="540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ALM</a:t>
            </a:r>
          </a:p>
        </p:txBody>
      </p:sp>
      <p:sp>
        <p:nvSpPr>
          <p:cNvPr id="36" name="Rectangle 35"/>
          <p:cNvSpPr>
            <a:spLocks noChangeArrowheads="1"/>
          </p:cNvSpPr>
          <p:nvPr/>
        </p:nvSpPr>
        <p:spPr bwMode="auto">
          <a:xfrm>
            <a:off x="1835696" y="3282470"/>
            <a:ext cx="6768016" cy="612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endParaRPr lang="en-US" sz="1200" dirty="0">
              <a:solidFill>
                <a:srgbClr val="000000"/>
              </a:solidFill>
            </a:endParaRPr>
          </a:p>
        </p:txBody>
      </p:sp>
      <p:sp>
        <p:nvSpPr>
          <p:cNvPr id="38" name="TextBox 37"/>
          <p:cNvSpPr txBox="1"/>
          <p:nvPr/>
        </p:nvSpPr>
        <p:spPr>
          <a:xfrm>
            <a:off x="1873702" y="3321048"/>
            <a:ext cx="6489483" cy="540000"/>
          </a:xfrm>
          <a:prstGeom prst="rect">
            <a:avLst/>
          </a:prstGeom>
          <a:noFill/>
          <a:ln>
            <a:noFill/>
          </a:ln>
        </p:spPr>
        <p:txBody>
          <a:bodyPr wrap="square" rIns="0" rtlCol="0" anchor="ctr">
            <a:noAutofit/>
          </a:bodyPr>
          <a:lstStyle/>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smtClean="0">
                <a:solidFill>
                  <a:srgbClr val="000000"/>
                </a:solidFill>
                <a:ea typeface="ＭＳ Ｐゴシック"/>
                <a:cs typeface="ＭＳ Ｐゴシック"/>
              </a:rPr>
              <a:t>Decision</a:t>
            </a:r>
            <a:r>
              <a:rPr lang="en-US" sz="1200" dirty="0" smtClean="0">
                <a:solidFill>
                  <a:srgbClr val="000000"/>
                </a:solidFill>
                <a:ea typeface="ＭＳ Ｐゴシック"/>
                <a:cs typeface="ＭＳ Ｐゴシック"/>
              </a:rPr>
              <a:t> on the </a:t>
            </a:r>
            <a:r>
              <a:rPr lang="en-US" sz="1200" b="1" dirty="0" smtClean="0">
                <a:solidFill>
                  <a:srgbClr val="000000"/>
                </a:solidFill>
                <a:ea typeface="ＭＳ Ｐゴシック"/>
                <a:cs typeface="ＭＳ Ｐゴシック"/>
              </a:rPr>
              <a:t>Golden Source </a:t>
            </a:r>
            <a:r>
              <a:rPr lang="en-US" sz="1200" dirty="0" smtClean="0">
                <a:solidFill>
                  <a:srgbClr val="000000"/>
                </a:solidFill>
                <a:ea typeface="ＭＳ Ｐゴシック"/>
                <a:cs typeface="ＭＳ Ｐゴシック"/>
              </a:rPr>
              <a:t>for </a:t>
            </a:r>
            <a:r>
              <a:rPr lang="en-US" sz="1200" b="1" dirty="0" smtClean="0">
                <a:solidFill>
                  <a:srgbClr val="000000"/>
                </a:solidFill>
                <a:ea typeface="ＭＳ Ｐゴシック"/>
                <a:cs typeface="ＭＳ Ｐゴシック"/>
              </a:rPr>
              <a:t>ALM </a:t>
            </a:r>
            <a:r>
              <a:rPr lang="en-US" sz="1200" dirty="0" smtClean="0">
                <a:solidFill>
                  <a:srgbClr val="000000"/>
                </a:solidFill>
                <a:ea typeface="ＭＳ Ｐゴシック"/>
                <a:cs typeface="ＭＳ Ｐゴシック"/>
              </a:rPr>
              <a:t>(i.e.: T-24, Medea, …)</a:t>
            </a:r>
            <a:endParaRPr lang="en-US" sz="1200" b="1" dirty="0" smtClean="0">
              <a:solidFill>
                <a:srgbClr val="000000"/>
              </a:solidFill>
              <a:ea typeface="ＭＳ Ｐゴシック"/>
              <a:cs typeface="ＭＳ Ｐゴシック"/>
            </a:endParaRPr>
          </a:p>
          <a:p>
            <a:pPr marL="179388" indent="-179388" eaLnBrk="0" fontAlgn="base" hangingPunct="0">
              <a:lnSpc>
                <a:spcPts val="1400"/>
              </a:lnSpc>
              <a:spcBef>
                <a:spcPts val="600"/>
              </a:spcBef>
              <a:spcAft>
                <a:spcPct val="0"/>
              </a:spcAft>
              <a:buClr>
                <a:srgbClr val="707277"/>
              </a:buClr>
              <a:buFont typeface="Wingdings" panose="05000000000000000000" pitchFamily="2" charset="2"/>
              <a:buChar char="ü"/>
            </a:pPr>
            <a:r>
              <a:rPr lang="en-US" sz="1200" b="1" dirty="0">
                <a:ea typeface="ＭＳ Ｐゴシック"/>
                <a:cs typeface="ＭＳ Ｐゴシック"/>
              </a:rPr>
              <a:t>Determine</a:t>
            </a:r>
            <a:r>
              <a:rPr lang="en-US" sz="1200" dirty="0">
                <a:ea typeface="ＭＳ Ｐゴシック"/>
                <a:cs typeface="ＭＳ Ｐゴシック"/>
              </a:rPr>
              <a:t> if </a:t>
            </a:r>
            <a:r>
              <a:rPr lang="en-US" sz="1200" b="1" dirty="0">
                <a:ea typeface="ＭＳ Ｐゴシック"/>
                <a:cs typeface="ＭＳ Ｐゴシック"/>
              </a:rPr>
              <a:t>GS</a:t>
            </a:r>
            <a:r>
              <a:rPr lang="en-US" sz="1200" dirty="0">
                <a:ea typeface="ＭＳ Ｐゴシック"/>
                <a:cs typeface="ＭＳ Ｐゴシック"/>
              </a:rPr>
              <a:t> will serve to report at </a:t>
            </a:r>
            <a:r>
              <a:rPr lang="en-US" sz="1200" b="1" dirty="0">
                <a:ea typeface="ＭＳ Ｐゴシック"/>
                <a:cs typeface="ＭＳ Ｐゴシック"/>
              </a:rPr>
              <a:t>IHC</a:t>
            </a:r>
            <a:r>
              <a:rPr lang="en-US" sz="1200" dirty="0">
                <a:ea typeface="ＭＳ Ｐゴシック"/>
                <a:cs typeface="ＭＳ Ｐゴシック"/>
              </a:rPr>
              <a:t> </a:t>
            </a:r>
            <a:r>
              <a:rPr lang="en-US" sz="1200" b="1" dirty="0">
                <a:ea typeface="ＭＳ Ｐゴシック"/>
                <a:cs typeface="ＭＳ Ｐゴシック"/>
              </a:rPr>
              <a:t>level</a:t>
            </a:r>
            <a:r>
              <a:rPr lang="en-US" sz="1200" dirty="0">
                <a:ea typeface="ＭＳ Ｐゴシック"/>
                <a:cs typeface="ＭＳ Ｐゴシック"/>
              </a:rPr>
              <a:t> or </a:t>
            </a:r>
            <a:r>
              <a:rPr lang="en-US" sz="1200" b="1" dirty="0" smtClean="0">
                <a:ea typeface="ＭＳ Ｐゴシック"/>
                <a:cs typeface="ＭＳ Ｐゴシック"/>
              </a:rPr>
              <a:t>Argus/Corporate DWH ALM</a:t>
            </a:r>
            <a:r>
              <a:rPr lang="en-US" sz="1200" dirty="0" smtClean="0">
                <a:ea typeface="ＭＳ Ｐゴシック"/>
                <a:cs typeface="ＭＳ Ｐゴシック"/>
              </a:rPr>
              <a:t> </a:t>
            </a:r>
            <a:r>
              <a:rPr lang="en-US" sz="1200" dirty="0">
                <a:ea typeface="ＭＳ Ｐゴシック"/>
                <a:cs typeface="ＭＳ Ｐゴシック"/>
              </a:rPr>
              <a:t>will be </a:t>
            </a:r>
            <a:r>
              <a:rPr lang="en-US" sz="1200" b="1" dirty="0">
                <a:ea typeface="ＭＳ Ｐゴシック"/>
                <a:cs typeface="ＭＳ Ｐゴシック"/>
              </a:rPr>
              <a:t>implemented</a:t>
            </a:r>
            <a:endParaRPr lang="es-ES" sz="1200" b="1" dirty="0">
              <a:solidFill>
                <a:srgbClr val="000000"/>
              </a:solidFill>
            </a:endParaRPr>
          </a:p>
        </p:txBody>
      </p:sp>
      <p:sp>
        <p:nvSpPr>
          <p:cNvPr id="43" name="Isosceles Triangle 42"/>
          <p:cNvSpPr/>
          <p:nvPr/>
        </p:nvSpPr>
        <p:spPr bwMode="auto">
          <a:xfrm rot="5400000">
            <a:off x="1411653" y="3504470"/>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Tree>
    <p:extLst>
      <p:ext uri="{BB962C8B-B14F-4D97-AF65-F5344CB8AC3E}">
        <p14:creationId xmlns:p14="http://schemas.microsoft.com/office/powerpoint/2010/main" val="3126060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000" b="1" dirty="0">
                <a:solidFill>
                  <a:srgbClr val="929497"/>
                </a:solidFill>
              </a:rPr>
              <a:t>Main actions per area of analysis</a:t>
            </a:r>
          </a:p>
        </p:txBody>
      </p:sp>
      <p:sp>
        <p:nvSpPr>
          <p:cNvPr id="49" name="AutoShape 6"/>
          <p:cNvSpPr>
            <a:spLocks noChangeArrowheads="1"/>
          </p:cNvSpPr>
          <p:nvPr/>
        </p:nvSpPr>
        <p:spPr bwMode="auto">
          <a:xfrm>
            <a:off x="251520" y="1122886"/>
            <a:ext cx="1152000" cy="4754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RRF</a:t>
            </a:r>
          </a:p>
        </p:txBody>
      </p:sp>
      <p:sp>
        <p:nvSpPr>
          <p:cNvPr id="69" name="AutoShape 6"/>
          <p:cNvSpPr>
            <a:spLocks noChangeArrowheads="1"/>
          </p:cNvSpPr>
          <p:nvPr/>
        </p:nvSpPr>
        <p:spPr bwMode="auto">
          <a:xfrm>
            <a:off x="251520" y="4859254"/>
            <a:ext cx="1152000" cy="432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Dictionary</a:t>
            </a:r>
          </a:p>
        </p:txBody>
      </p:sp>
      <p:sp>
        <p:nvSpPr>
          <p:cNvPr id="70" name="Rectangle 69"/>
          <p:cNvSpPr>
            <a:spLocks noChangeArrowheads="1"/>
          </p:cNvSpPr>
          <p:nvPr/>
        </p:nvSpPr>
        <p:spPr bwMode="auto">
          <a:xfrm>
            <a:off x="1643664" y="4837167"/>
            <a:ext cx="7250400" cy="432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kern="0" dirty="0">
                <a:solidFill>
                  <a:srgbClr val="000000"/>
                </a:solidFill>
              </a:rPr>
              <a:t>Create Data Dictionary with all attributes of the Corporate RRF and define a strategy to deploy the </a:t>
            </a:r>
            <a:r>
              <a:rPr lang="en-US" sz="1000" b="1" kern="0" dirty="0" smtClean="0">
                <a:solidFill>
                  <a:srgbClr val="000000"/>
                </a:solidFill>
              </a:rPr>
              <a:t>Dictionary</a:t>
            </a:r>
          </a:p>
          <a:p>
            <a:pPr marL="177800" lvl="2" indent="-177800">
              <a:buClr>
                <a:srgbClr val="808080"/>
              </a:buClr>
              <a:buFont typeface="Webdings" panose="05030102010509060703" pitchFamily="18" charset="2"/>
              <a:buChar char="4"/>
              <a:defRPr/>
            </a:pPr>
            <a:r>
              <a:rPr lang="en-US" sz="1000" dirty="0">
                <a:ea typeface="ＭＳ Ｐゴシック"/>
                <a:cs typeface="ＭＳ Ｐゴシック"/>
              </a:rPr>
              <a:t>Prepare the </a:t>
            </a:r>
            <a:r>
              <a:rPr lang="en-US" sz="1000" b="1" dirty="0">
                <a:ea typeface="ＭＳ Ｐゴシック"/>
                <a:cs typeface="ＭＳ Ｐゴシック"/>
              </a:rPr>
              <a:t>deployment of the Dictionary tool.</a:t>
            </a:r>
            <a:endParaRPr lang="en-US" sz="1000" b="1" kern="0" dirty="0">
              <a:solidFill>
                <a:srgbClr val="000000"/>
              </a:solidFill>
            </a:endParaRPr>
          </a:p>
        </p:txBody>
      </p:sp>
      <p:sp>
        <p:nvSpPr>
          <p:cNvPr id="72" name="AutoShape 6"/>
          <p:cNvSpPr>
            <a:spLocks noChangeArrowheads="1"/>
          </p:cNvSpPr>
          <p:nvPr/>
        </p:nvSpPr>
        <p:spPr bwMode="auto">
          <a:xfrm>
            <a:off x="251520" y="5438491"/>
            <a:ext cx="1152000" cy="604036"/>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Qual.</a:t>
            </a:r>
          </a:p>
        </p:txBody>
      </p:sp>
      <p:sp>
        <p:nvSpPr>
          <p:cNvPr id="73" name="Rectangle 72"/>
          <p:cNvSpPr>
            <a:spLocks noChangeArrowheads="1"/>
          </p:cNvSpPr>
          <p:nvPr/>
        </p:nvSpPr>
        <p:spPr bwMode="auto">
          <a:xfrm>
            <a:off x="1643664" y="5373216"/>
            <a:ext cx="7250400" cy="702010"/>
          </a:xfrm>
          <a:prstGeom prst="rect">
            <a:avLst/>
          </a:prstGeom>
          <a:noFill/>
          <a:ln w="25400" cap="flat" cmpd="sng" algn="ctr">
            <a:noFill/>
            <a:prstDash val="solid"/>
            <a:headEnd/>
            <a:tailEnd/>
          </a:ln>
          <a:effectLst/>
        </p:spPr>
        <p:txBody>
          <a:bodyPr lIns="35994" tIns="71985" rIns="35994" bIns="71985" anchor="t"/>
          <a:lstStyle/>
          <a:p>
            <a:pPr marL="177800" lvl="1" indent="-177800">
              <a:buClr>
                <a:srgbClr val="808080"/>
              </a:buClr>
              <a:buFont typeface="Webdings" panose="05030102010509060703" pitchFamily="18" charset="2"/>
              <a:buChar char="4"/>
              <a:defRPr/>
            </a:pPr>
            <a:r>
              <a:rPr lang="en-US" sz="1000" dirty="0" smtClean="0">
                <a:solidFill>
                  <a:srgbClr val="000000"/>
                </a:solidFill>
                <a:ea typeface="ＭＳ Ｐゴシック"/>
                <a:cs typeface="ＭＳ Ｐゴシック"/>
              </a:rPr>
              <a:t>Perform </a:t>
            </a:r>
            <a:r>
              <a:rPr lang="en-US" sz="1000" dirty="0">
                <a:solidFill>
                  <a:srgbClr val="000000"/>
                </a:solidFill>
                <a:ea typeface="ＭＳ Ｐゴシック"/>
                <a:cs typeface="ＭＳ Ｐゴシック"/>
              </a:rPr>
              <a:t>a </a:t>
            </a:r>
            <a:r>
              <a:rPr lang="en-US" sz="1000" b="1" dirty="0">
                <a:solidFill>
                  <a:srgbClr val="000000"/>
                </a:solidFill>
                <a:ea typeface="ＭＳ Ｐゴシック"/>
                <a:cs typeface="ＭＳ Ｐゴシック"/>
              </a:rPr>
              <a:t>complete</a:t>
            </a:r>
            <a:r>
              <a:rPr lang="en-US" sz="1000" dirty="0">
                <a:solidFill>
                  <a:srgbClr val="000000"/>
                </a:solidFill>
                <a:ea typeface="ＭＳ Ｐゴシック"/>
                <a:cs typeface="ＭＳ Ｐゴシック"/>
              </a:rPr>
              <a:t> </a:t>
            </a:r>
            <a:r>
              <a:rPr lang="en-US" sz="1000" b="1" dirty="0">
                <a:solidFill>
                  <a:srgbClr val="000000"/>
                </a:solidFill>
                <a:ea typeface="ＭＳ Ｐゴシック"/>
                <a:cs typeface="ＭＳ Ｐゴシック"/>
              </a:rPr>
              <a:t>quality diagnosis </a:t>
            </a:r>
            <a:r>
              <a:rPr lang="en-US" sz="1000" dirty="0">
                <a:solidFill>
                  <a:srgbClr val="000000"/>
                </a:solidFill>
                <a:ea typeface="ＭＳ Ｐゴシック"/>
                <a:cs typeface="ＭＳ Ｐゴシック"/>
              </a:rPr>
              <a:t>following the </a:t>
            </a:r>
            <a:r>
              <a:rPr lang="en-US" sz="1000" b="1" dirty="0">
                <a:solidFill>
                  <a:srgbClr val="000000"/>
                </a:solidFill>
                <a:ea typeface="ＭＳ Ｐゴシック"/>
                <a:cs typeface="ＭＳ Ｐゴシック"/>
              </a:rPr>
              <a:t>methodology </a:t>
            </a:r>
            <a:r>
              <a:rPr lang="en-US" sz="1000" dirty="0">
                <a:solidFill>
                  <a:srgbClr val="000000"/>
                </a:solidFill>
                <a:ea typeface="ＭＳ Ｐゴシック"/>
                <a:cs typeface="ＭＳ Ｐゴシック"/>
              </a:rPr>
              <a:t>defined at a </a:t>
            </a:r>
            <a:r>
              <a:rPr lang="en-US" sz="1000" b="1" dirty="0">
                <a:solidFill>
                  <a:srgbClr val="000000"/>
                </a:solidFill>
                <a:ea typeface="ＭＳ Ｐゴシック"/>
                <a:cs typeface="ＭＳ Ｐゴシック"/>
              </a:rPr>
              <a:t>corporate level  </a:t>
            </a:r>
            <a:r>
              <a:rPr lang="en-US" sz="1000" dirty="0">
                <a:solidFill>
                  <a:srgbClr val="000000"/>
                </a:solidFill>
                <a:ea typeface="ＭＳ Ｐゴシック"/>
                <a:cs typeface="ＭＳ Ｐゴシック"/>
              </a:rPr>
              <a:t>(clusters</a:t>
            </a:r>
            <a:r>
              <a:rPr lang="en-US" sz="1000" dirty="0" smtClean="0">
                <a:solidFill>
                  <a:srgbClr val="000000"/>
                </a:solidFill>
                <a:ea typeface="ＭＳ Ｐゴシック"/>
                <a:cs typeface="ＭＳ Ｐゴシック"/>
              </a:rPr>
              <a:t>) and define and execute DQ plan based on that diagnosis</a:t>
            </a:r>
            <a:endParaRPr lang="en-US" sz="1000" dirty="0">
              <a:solidFill>
                <a:srgbClr val="000000"/>
              </a:solidFill>
              <a:ea typeface="ＭＳ Ｐゴシック"/>
              <a:cs typeface="ＭＳ Ｐゴシック"/>
            </a:endParaRPr>
          </a:p>
          <a:p>
            <a:pPr marL="177800" lvl="2" indent="-177800">
              <a:buClr>
                <a:srgbClr val="808080"/>
              </a:buClr>
              <a:buFont typeface="Webdings" panose="05030102010509060703" pitchFamily="18" charset="2"/>
              <a:buChar char="4"/>
              <a:defRPr/>
            </a:pPr>
            <a:r>
              <a:rPr lang="en-US" sz="1000" b="1" kern="0" dirty="0" smtClean="0">
                <a:solidFill>
                  <a:srgbClr val="000000"/>
                </a:solidFill>
              </a:rPr>
              <a:t>Re-define </a:t>
            </a:r>
            <a:r>
              <a:rPr lang="en-US" sz="1000" b="1" kern="0" dirty="0">
                <a:solidFill>
                  <a:srgbClr val="000000"/>
                </a:solidFill>
              </a:rPr>
              <a:t>procedures </a:t>
            </a:r>
            <a:r>
              <a:rPr lang="en-US" sz="1000" kern="0" dirty="0">
                <a:solidFill>
                  <a:srgbClr val="000000"/>
                </a:solidFill>
              </a:rPr>
              <a:t>and </a:t>
            </a:r>
            <a:r>
              <a:rPr lang="en-US" sz="1000" b="1" kern="0" dirty="0">
                <a:solidFill>
                  <a:srgbClr val="000000"/>
                </a:solidFill>
              </a:rPr>
              <a:t>determine</a:t>
            </a:r>
            <a:r>
              <a:rPr lang="en-US" sz="1000" kern="0" dirty="0">
                <a:solidFill>
                  <a:srgbClr val="000000"/>
                </a:solidFill>
              </a:rPr>
              <a:t> required </a:t>
            </a:r>
            <a:r>
              <a:rPr lang="en-US" sz="1000" b="1" kern="0" dirty="0">
                <a:solidFill>
                  <a:srgbClr val="000000"/>
                </a:solidFill>
              </a:rPr>
              <a:t>technological</a:t>
            </a:r>
            <a:r>
              <a:rPr lang="en-US" sz="1000" kern="0" dirty="0">
                <a:solidFill>
                  <a:srgbClr val="000000"/>
                </a:solidFill>
              </a:rPr>
              <a:t> </a:t>
            </a:r>
            <a:r>
              <a:rPr lang="en-US" sz="1000" b="1" kern="0" dirty="0">
                <a:solidFill>
                  <a:srgbClr val="000000"/>
                </a:solidFill>
              </a:rPr>
              <a:t>solutions</a:t>
            </a:r>
            <a:r>
              <a:rPr lang="en-US" sz="1000" kern="0" dirty="0">
                <a:solidFill>
                  <a:srgbClr val="000000"/>
                </a:solidFill>
              </a:rPr>
              <a:t> to </a:t>
            </a:r>
            <a:r>
              <a:rPr lang="en-US" sz="1000" b="1" kern="0" dirty="0">
                <a:solidFill>
                  <a:srgbClr val="000000"/>
                </a:solidFill>
              </a:rPr>
              <a:t>ensure</a:t>
            </a:r>
            <a:r>
              <a:rPr lang="en-US" sz="1000" kern="0" dirty="0">
                <a:solidFill>
                  <a:srgbClr val="000000"/>
                </a:solidFill>
              </a:rPr>
              <a:t> </a:t>
            </a:r>
            <a:r>
              <a:rPr lang="en-US" sz="1000" b="1" kern="0" dirty="0">
                <a:solidFill>
                  <a:srgbClr val="000000"/>
                </a:solidFill>
              </a:rPr>
              <a:t>data </a:t>
            </a:r>
            <a:r>
              <a:rPr lang="en-US" sz="1000" b="1" kern="0" dirty="0" smtClean="0">
                <a:solidFill>
                  <a:srgbClr val="000000"/>
                </a:solidFill>
              </a:rPr>
              <a:t>completeness </a:t>
            </a:r>
            <a:r>
              <a:rPr lang="en-US" sz="1000" kern="0" dirty="0" smtClean="0">
                <a:solidFill>
                  <a:srgbClr val="000000"/>
                </a:solidFill>
              </a:rPr>
              <a:t>in the systems and along the metrics production and reporting process.</a:t>
            </a:r>
            <a:endParaRPr lang="en-US" sz="1000" kern="0" dirty="0">
              <a:solidFill>
                <a:srgbClr val="000000"/>
              </a:solidFill>
            </a:endParaRPr>
          </a:p>
        </p:txBody>
      </p:sp>
      <p:sp>
        <p:nvSpPr>
          <p:cNvPr id="75" name="Isosceles Triangle 74"/>
          <p:cNvSpPr/>
          <p:nvPr/>
        </p:nvSpPr>
        <p:spPr bwMode="auto">
          <a:xfrm rot="5400000">
            <a:off x="1343664" y="1326886"/>
            <a:ext cx="504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1" name="Isosceles Triangle 20"/>
          <p:cNvSpPr/>
          <p:nvPr/>
        </p:nvSpPr>
        <p:spPr bwMode="auto">
          <a:xfrm rot="5400000">
            <a:off x="1361664" y="4966096"/>
            <a:ext cx="468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23" name="Isosceles Triangle 22"/>
          <p:cNvSpPr/>
          <p:nvPr/>
        </p:nvSpPr>
        <p:spPr bwMode="auto">
          <a:xfrm rot="5400000">
            <a:off x="1275624" y="5692509"/>
            <a:ext cx="64008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000" b="1" dirty="0">
              <a:solidFill>
                <a:srgbClr val="000000"/>
              </a:solidFill>
            </a:endParaRPr>
          </a:p>
        </p:txBody>
      </p:sp>
      <p:sp>
        <p:nvSpPr>
          <p:cNvPr id="32" name="AutoShape 6"/>
          <p:cNvSpPr>
            <a:spLocks noChangeArrowheads="1"/>
          </p:cNvSpPr>
          <p:nvPr/>
        </p:nvSpPr>
        <p:spPr bwMode="auto">
          <a:xfrm>
            <a:off x="251520" y="1745614"/>
            <a:ext cx="1152000" cy="4754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Credit Risk</a:t>
            </a:r>
          </a:p>
        </p:txBody>
      </p:sp>
      <p:sp>
        <p:nvSpPr>
          <p:cNvPr id="33" name="Rectangle 32"/>
          <p:cNvSpPr>
            <a:spLocks noChangeArrowheads="1"/>
          </p:cNvSpPr>
          <p:nvPr/>
        </p:nvSpPr>
        <p:spPr bwMode="auto">
          <a:xfrm>
            <a:off x="1641928" y="1703682"/>
            <a:ext cx="7250400" cy="432000"/>
          </a:xfrm>
          <a:prstGeom prst="rect">
            <a:avLst/>
          </a:prstGeom>
          <a:noFill/>
          <a:ln w="25400" cap="flat" cmpd="sng" algn="ctr">
            <a:noFill/>
            <a:prstDash val="solid"/>
            <a:headEnd/>
            <a:tailEnd/>
          </a:ln>
          <a:effectLst/>
        </p:spPr>
        <p:txBody>
          <a:bodyPr lIns="35994" tIns="71985" rIns="35994" bIns="71985" anchor="ctr"/>
          <a:lstStyle/>
          <a:p>
            <a:pPr marL="177800" lvl="2" indent="-177800">
              <a:buClr>
                <a:srgbClr val="808080"/>
              </a:buClr>
              <a:buFont typeface="Webdings" panose="05030102010509060703" pitchFamily="18" charset="2"/>
              <a:buChar char="4"/>
            </a:pPr>
            <a:r>
              <a:rPr lang="en-US" sz="1000" kern="0" dirty="0">
                <a:solidFill>
                  <a:srgbClr val="000000"/>
                </a:solidFill>
              </a:rPr>
              <a:t>Define a </a:t>
            </a:r>
            <a:r>
              <a:rPr lang="en-US" sz="1000" b="1" kern="0" dirty="0">
                <a:solidFill>
                  <a:srgbClr val="000000"/>
                </a:solidFill>
              </a:rPr>
              <a:t>strategy</a:t>
            </a:r>
            <a:r>
              <a:rPr lang="en-US" sz="1000" kern="0" dirty="0">
                <a:solidFill>
                  <a:srgbClr val="000000"/>
                </a:solidFill>
              </a:rPr>
              <a:t> to </a:t>
            </a:r>
            <a:r>
              <a:rPr lang="en-US" sz="1000" b="1" kern="0" dirty="0">
                <a:solidFill>
                  <a:srgbClr val="000000"/>
                </a:solidFill>
              </a:rPr>
              <a:t>automate</a:t>
            </a:r>
            <a:r>
              <a:rPr lang="en-US" sz="1000" kern="0" dirty="0">
                <a:solidFill>
                  <a:srgbClr val="000000"/>
                </a:solidFill>
              </a:rPr>
              <a:t> </a:t>
            </a:r>
            <a:r>
              <a:rPr lang="en-US" sz="1000" b="1" kern="0" dirty="0">
                <a:solidFill>
                  <a:srgbClr val="000000"/>
                </a:solidFill>
              </a:rPr>
              <a:t>process</a:t>
            </a:r>
            <a:r>
              <a:rPr lang="en-US" sz="1000" kern="0" dirty="0">
                <a:solidFill>
                  <a:srgbClr val="000000"/>
                </a:solidFill>
              </a:rPr>
              <a:t> of </a:t>
            </a:r>
            <a:r>
              <a:rPr lang="en-US" sz="1000" b="1" kern="0" dirty="0">
                <a:solidFill>
                  <a:srgbClr val="000000"/>
                </a:solidFill>
              </a:rPr>
              <a:t>local exploitation of </a:t>
            </a:r>
            <a:r>
              <a:rPr lang="en-US" sz="1000" b="1" kern="0" dirty="0" smtClean="0">
                <a:solidFill>
                  <a:srgbClr val="000000"/>
                </a:solidFill>
              </a:rPr>
              <a:t>data</a:t>
            </a:r>
          </a:p>
          <a:p>
            <a:pPr marL="177800" lvl="2" indent="-177800">
              <a:buClr>
                <a:srgbClr val="808080"/>
              </a:buClr>
              <a:buFont typeface="Webdings" panose="05030102010509060703" pitchFamily="18" charset="2"/>
              <a:buChar char="4"/>
            </a:pPr>
            <a:r>
              <a:rPr lang="en-US" sz="1000" b="1" kern="0" dirty="0"/>
              <a:t>Determine</a:t>
            </a:r>
            <a:r>
              <a:rPr lang="en-US" sz="1000" kern="0" dirty="0"/>
              <a:t> </a:t>
            </a:r>
            <a:r>
              <a:rPr lang="en-US" sz="1000" kern="0" dirty="0" smtClean="0"/>
              <a:t>if T-24 can be established as the </a:t>
            </a:r>
            <a:r>
              <a:rPr lang="en-US" sz="1000" b="1" kern="0" dirty="0" smtClean="0"/>
              <a:t>Golden </a:t>
            </a:r>
            <a:r>
              <a:rPr lang="en-US" sz="1000" b="1" kern="0" dirty="0"/>
              <a:t>Source </a:t>
            </a:r>
            <a:r>
              <a:rPr lang="en-US" sz="1000" kern="0" dirty="0"/>
              <a:t>for </a:t>
            </a:r>
            <a:r>
              <a:rPr lang="en-US" sz="1000" b="1" kern="0" dirty="0"/>
              <a:t>Credit Risk </a:t>
            </a:r>
            <a:endParaRPr lang="en-US" sz="1000" b="1" kern="0" dirty="0" smtClean="0"/>
          </a:p>
          <a:p>
            <a:pPr marL="177800" lvl="2" indent="-177800">
              <a:buClr>
                <a:srgbClr val="808080"/>
              </a:buClr>
              <a:buFont typeface="Webdings" panose="05030102010509060703" pitchFamily="18" charset="2"/>
              <a:buChar char="4"/>
            </a:pPr>
            <a:r>
              <a:rPr lang="en-US" sz="1000" b="1" dirty="0" smtClean="0">
                <a:solidFill>
                  <a:srgbClr val="000000"/>
                </a:solidFill>
                <a:ea typeface="ＭＳ Ｐゴシック"/>
                <a:cs typeface="ＭＳ Ｐゴシック"/>
              </a:rPr>
              <a:t>Determine</a:t>
            </a:r>
            <a:r>
              <a:rPr lang="en-US" sz="1000" dirty="0" smtClean="0">
                <a:solidFill>
                  <a:srgbClr val="000000"/>
                </a:solidFill>
                <a:ea typeface="ＭＳ Ｐゴシック"/>
                <a:cs typeface="ＭＳ Ｐゴシック"/>
              </a:rPr>
              <a:t> </a:t>
            </a:r>
            <a:r>
              <a:rPr lang="en-US" sz="1000" dirty="0">
                <a:solidFill>
                  <a:srgbClr val="000000"/>
                </a:solidFill>
                <a:ea typeface="ＭＳ Ｐゴシック"/>
                <a:cs typeface="ＭＳ Ｐゴシック"/>
              </a:rPr>
              <a:t>the </a:t>
            </a:r>
            <a:r>
              <a:rPr lang="en-US" sz="1000" b="1" dirty="0">
                <a:solidFill>
                  <a:srgbClr val="000000"/>
                </a:solidFill>
                <a:ea typeface="ＭＳ Ｐゴシック"/>
                <a:cs typeface="ＭＳ Ｐゴシック"/>
              </a:rPr>
              <a:t>use</a:t>
            </a:r>
            <a:r>
              <a:rPr lang="en-US" sz="1000" dirty="0">
                <a:solidFill>
                  <a:srgbClr val="000000"/>
                </a:solidFill>
                <a:ea typeface="ＭＳ Ｐゴシック"/>
                <a:cs typeface="ＭＳ Ｐゴシック"/>
              </a:rPr>
              <a:t> of </a:t>
            </a:r>
            <a:r>
              <a:rPr lang="en-US" sz="1000" b="1" dirty="0">
                <a:solidFill>
                  <a:srgbClr val="000000"/>
                </a:solidFill>
                <a:ea typeface="ＭＳ Ｐゴシック"/>
                <a:cs typeface="ＭＳ Ｐゴシック"/>
              </a:rPr>
              <a:t>IRIS</a:t>
            </a:r>
            <a:r>
              <a:rPr lang="en-US" sz="1000" dirty="0">
                <a:solidFill>
                  <a:srgbClr val="000000"/>
                </a:solidFill>
                <a:ea typeface="ＭＳ Ｐゴシック"/>
                <a:cs typeface="ＭＳ Ｐゴシック"/>
              </a:rPr>
              <a:t> to start producing some of the Credit Risk </a:t>
            </a:r>
            <a:r>
              <a:rPr lang="en-US" sz="1000" dirty="0" smtClean="0">
                <a:solidFill>
                  <a:srgbClr val="000000"/>
                </a:solidFill>
                <a:ea typeface="ＭＳ Ｐゴシック"/>
                <a:cs typeface="ＭＳ Ｐゴシック"/>
              </a:rPr>
              <a:t>Corporate metrics.</a:t>
            </a:r>
            <a:endParaRPr lang="en-US" sz="1000" baseline="30000" dirty="0">
              <a:solidFill>
                <a:srgbClr val="000000"/>
              </a:solidFill>
              <a:ea typeface="ＭＳ Ｐゴシック"/>
              <a:cs typeface="ＭＳ Ｐゴシック"/>
            </a:endParaRPr>
          </a:p>
        </p:txBody>
      </p:sp>
      <p:sp>
        <p:nvSpPr>
          <p:cNvPr id="34" name="Isosceles Triangle 33"/>
          <p:cNvSpPr/>
          <p:nvPr/>
        </p:nvSpPr>
        <p:spPr bwMode="auto">
          <a:xfrm rot="5400000">
            <a:off x="1379664" y="1967261"/>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38" name="AutoShape 6"/>
          <p:cNvSpPr>
            <a:spLocks noChangeArrowheads="1"/>
          </p:cNvSpPr>
          <p:nvPr/>
        </p:nvSpPr>
        <p:spPr bwMode="auto">
          <a:xfrm>
            <a:off x="251520" y="2368342"/>
            <a:ext cx="1152000" cy="4754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Op. Risk</a:t>
            </a:r>
          </a:p>
        </p:txBody>
      </p:sp>
      <p:sp>
        <p:nvSpPr>
          <p:cNvPr id="39" name="Rectangle 38"/>
          <p:cNvSpPr>
            <a:spLocks noChangeArrowheads="1"/>
          </p:cNvSpPr>
          <p:nvPr/>
        </p:nvSpPr>
        <p:spPr bwMode="auto">
          <a:xfrm>
            <a:off x="1641927" y="2256022"/>
            <a:ext cx="7250400" cy="5939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b="1" dirty="0">
                <a:ea typeface="ＭＳ Ｐゴシック" pitchFamily="34" charset="-128"/>
                <a:cs typeface="Tahoma" pitchFamily="34" charset="0"/>
              </a:rPr>
              <a:t>Enhance </a:t>
            </a:r>
            <a:r>
              <a:rPr lang="en-US" sz="1000" b="1" dirty="0" smtClean="0">
                <a:ea typeface="ＭＳ Ｐゴシック" pitchFamily="34" charset="-128"/>
                <a:cs typeface="Tahoma" pitchFamily="34" charset="0"/>
              </a:rPr>
              <a:t>OR Model </a:t>
            </a:r>
            <a:r>
              <a:rPr lang="en-US" sz="1000" b="1" dirty="0">
                <a:ea typeface="ＭＳ Ｐゴシック" pitchFamily="34" charset="-128"/>
                <a:cs typeface="Tahoma" pitchFamily="34" charset="0"/>
              </a:rPr>
              <a:t>/ program ensuring</a:t>
            </a:r>
            <a:r>
              <a:rPr lang="en-US" sz="1000" dirty="0">
                <a:ea typeface="ＭＳ Ｐゴシック" pitchFamily="34" charset="-128"/>
                <a:cs typeface="Tahoma" pitchFamily="34" charset="0"/>
              </a:rPr>
              <a:t> the </a:t>
            </a:r>
            <a:r>
              <a:rPr lang="en-US" sz="1000" b="1" dirty="0">
                <a:ea typeface="ＭＳ Ｐゴシック" pitchFamily="34" charset="-128"/>
                <a:cs typeface="Tahoma" pitchFamily="34" charset="0"/>
              </a:rPr>
              <a:t>registry</a:t>
            </a:r>
            <a:r>
              <a:rPr lang="en-US" sz="1000" dirty="0">
                <a:ea typeface="ＭＳ Ｐゴシック" pitchFamily="34" charset="-128"/>
                <a:cs typeface="Tahoma" pitchFamily="34" charset="0"/>
              </a:rPr>
              <a:t> and </a:t>
            </a:r>
            <a:r>
              <a:rPr lang="en-US" sz="1000" b="1" dirty="0">
                <a:ea typeface="ＭＳ Ｐゴシック" pitchFamily="34" charset="-128"/>
                <a:cs typeface="Tahoma" pitchFamily="34" charset="0"/>
              </a:rPr>
              <a:t>reporting</a:t>
            </a:r>
            <a:r>
              <a:rPr lang="en-US" sz="1000" dirty="0">
                <a:ea typeface="ＭＳ Ｐゴシック" pitchFamily="34" charset="-128"/>
                <a:cs typeface="Tahoma" pitchFamily="34" charset="0"/>
              </a:rPr>
              <a:t> of </a:t>
            </a:r>
            <a:r>
              <a:rPr lang="en-US" sz="1000" b="1" dirty="0">
                <a:ea typeface="ＭＳ Ｐゴシック" pitchFamily="34" charset="-128"/>
                <a:cs typeface="Tahoma" pitchFamily="34" charset="0"/>
              </a:rPr>
              <a:t>all</a:t>
            </a:r>
            <a:r>
              <a:rPr lang="en-US" sz="1000" dirty="0">
                <a:ea typeface="ＭＳ Ｐゴシック" pitchFamily="34" charset="-128"/>
                <a:cs typeface="Tahoma" pitchFamily="34" charset="0"/>
              </a:rPr>
              <a:t> </a:t>
            </a:r>
            <a:r>
              <a:rPr lang="en-US" sz="1000" dirty="0" smtClean="0">
                <a:ea typeface="ＭＳ Ｐゴシック" pitchFamily="34" charset="-128"/>
                <a:cs typeface="Tahoma" pitchFamily="34" charset="0"/>
              </a:rPr>
              <a:t>operational risk </a:t>
            </a:r>
            <a:r>
              <a:rPr lang="en-US" sz="1000" b="1" dirty="0" smtClean="0">
                <a:ea typeface="ＭＳ Ｐゴシック" pitchFamily="34" charset="-128"/>
                <a:cs typeface="Tahoma" pitchFamily="34" charset="0"/>
              </a:rPr>
              <a:t>events </a:t>
            </a:r>
            <a:r>
              <a:rPr lang="en-US" sz="1000" b="1" dirty="0">
                <a:ea typeface="ＭＳ Ｐゴシック" pitchFamily="34" charset="-128"/>
                <a:cs typeface="Tahoma" pitchFamily="34" charset="0"/>
              </a:rPr>
              <a:t>and losses </a:t>
            </a:r>
            <a:endParaRPr lang="en-US" sz="1000" b="1" dirty="0" smtClean="0">
              <a:ea typeface="ＭＳ Ｐゴシック" pitchFamily="34" charset="-128"/>
              <a:cs typeface="Tahoma" pitchFamily="34" charset="0"/>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Potential </a:t>
            </a:r>
            <a:r>
              <a:rPr lang="en-US" sz="1000" b="1" kern="0" dirty="0" smtClean="0">
                <a:solidFill>
                  <a:srgbClr val="000000"/>
                </a:solidFill>
              </a:rPr>
              <a:t>automation of </a:t>
            </a:r>
            <a:r>
              <a:rPr lang="en-US" sz="1000" b="1" kern="0" dirty="0">
                <a:solidFill>
                  <a:srgbClr val="000000"/>
                </a:solidFill>
              </a:rPr>
              <a:t>BDE provisioning process</a:t>
            </a:r>
            <a:r>
              <a:rPr lang="en-US" sz="1000" kern="0" dirty="0">
                <a:solidFill>
                  <a:srgbClr val="000000"/>
                </a:solidFill>
              </a:rPr>
              <a:t>, when possible according to the specificity of the unit</a:t>
            </a:r>
          </a:p>
          <a:p>
            <a:pPr marL="177800" lvl="2" indent="-177800">
              <a:buClr>
                <a:srgbClr val="808080"/>
              </a:buClr>
              <a:buFont typeface="Webdings" panose="05030102010509060703" pitchFamily="18" charset="2"/>
              <a:buChar char="4"/>
            </a:pPr>
            <a:r>
              <a:rPr lang="en-US" sz="1000" kern="0" dirty="0">
                <a:solidFill>
                  <a:srgbClr val="000000"/>
                </a:solidFill>
              </a:rPr>
              <a:t>Potential local exploitation of </a:t>
            </a:r>
            <a:r>
              <a:rPr lang="en-US" sz="1000" b="1" kern="0" dirty="0" smtClean="0">
                <a:solidFill>
                  <a:srgbClr val="000000"/>
                </a:solidFill>
              </a:rPr>
              <a:t>SANSIRO</a:t>
            </a:r>
            <a:r>
              <a:rPr lang="en-US" sz="1000" kern="0" dirty="0" smtClean="0">
                <a:solidFill>
                  <a:srgbClr val="000000"/>
                </a:solidFill>
              </a:rPr>
              <a:t> </a:t>
            </a:r>
            <a:r>
              <a:rPr lang="en-US" sz="1000" kern="0" dirty="0">
                <a:solidFill>
                  <a:srgbClr val="000000"/>
                </a:solidFill>
              </a:rPr>
              <a:t>to automatize reporting process (standard reporting module and customizing options</a:t>
            </a:r>
            <a:r>
              <a:rPr lang="en-US" sz="1000" kern="0" dirty="0" smtClean="0">
                <a:solidFill>
                  <a:srgbClr val="000000"/>
                </a:solidFill>
              </a:rPr>
              <a:t>) and enhance SAN SIRO provisioning to cover all RRF metrics</a:t>
            </a:r>
          </a:p>
          <a:p>
            <a:pPr marL="0" lvl="2">
              <a:buClr>
                <a:srgbClr val="808080"/>
              </a:buClr>
            </a:pPr>
            <a:endParaRPr lang="en-US" sz="1000" kern="0" dirty="0">
              <a:solidFill>
                <a:srgbClr val="000000"/>
              </a:solidFill>
            </a:endParaRPr>
          </a:p>
        </p:txBody>
      </p:sp>
      <p:sp>
        <p:nvSpPr>
          <p:cNvPr id="40" name="Isosceles Triangle 39"/>
          <p:cNvSpPr/>
          <p:nvPr/>
        </p:nvSpPr>
        <p:spPr bwMode="auto">
          <a:xfrm rot="5400000">
            <a:off x="1367064" y="2584236"/>
            <a:ext cx="4572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AutoShape 6"/>
          <p:cNvSpPr>
            <a:spLocks noChangeArrowheads="1"/>
          </p:cNvSpPr>
          <p:nvPr/>
        </p:nvSpPr>
        <p:spPr bwMode="auto">
          <a:xfrm>
            <a:off x="251520" y="2991070"/>
            <a:ext cx="1152000" cy="4754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ALM</a:t>
            </a:r>
          </a:p>
        </p:txBody>
      </p:sp>
      <p:sp>
        <p:nvSpPr>
          <p:cNvPr id="42" name="Rectangle 41"/>
          <p:cNvSpPr>
            <a:spLocks noChangeArrowheads="1"/>
          </p:cNvSpPr>
          <p:nvPr/>
        </p:nvSpPr>
        <p:spPr bwMode="auto">
          <a:xfrm>
            <a:off x="1641927" y="2970262"/>
            <a:ext cx="7250400" cy="56138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smtClean="0">
                <a:solidFill>
                  <a:srgbClr val="000000"/>
                </a:solidFill>
              </a:rPr>
              <a:t>Define a </a:t>
            </a:r>
            <a:r>
              <a:rPr lang="en-US" sz="1000" b="1" kern="0" dirty="0" smtClean="0">
                <a:solidFill>
                  <a:srgbClr val="000000"/>
                </a:solidFill>
              </a:rPr>
              <a:t>strategy</a:t>
            </a:r>
            <a:r>
              <a:rPr lang="en-US" sz="1000" kern="0" dirty="0" smtClean="0">
                <a:solidFill>
                  <a:srgbClr val="000000"/>
                </a:solidFill>
              </a:rPr>
              <a:t> to </a:t>
            </a:r>
            <a:r>
              <a:rPr lang="en-US" sz="1000" b="1" kern="0" dirty="0" smtClean="0">
                <a:solidFill>
                  <a:srgbClr val="000000"/>
                </a:solidFill>
              </a:rPr>
              <a:t>automate</a:t>
            </a:r>
            <a:r>
              <a:rPr lang="en-US" sz="1000" kern="0" dirty="0" smtClean="0">
                <a:solidFill>
                  <a:srgbClr val="000000"/>
                </a:solidFill>
              </a:rPr>
              <a:t> </a:t>
            </a:r>
            <a:r>
              <a:rPr lang="en-US" sz="1000" b="1" kern="0" dirty="0" smtClean="0">
                <a:solidFill>
                  <a:srgbClr val="000000"/>
                </a:solidFill>
              </a:rPr>
              <a:t>process</a:t>
            </a:r>
            <a:r>
              <a:rPr lang="en-US" sz="1000" kern="0" dirty="0" smtClean="0">
                <a:solidFill>
                  <a:srgbClr val="000000"/>
                </a:solidFill>
              </a:rPr>
              <a:t> of </a:t>
            </a:r>
            <a:r>
              <a:rPr lang="en-US" sz="1000" b="1" kern="0" dirty="0" smtClean="0">
                <a:solidFill>
                  <a:srgbClr val="000000"/>
                </a:solidFill>
              </a:rPr>
              <a:t>local exploitation of data</a:t>
            </a:r>
            <a:endParaRPr lang="en-US" sz="1000" kern="0" dirty="0" smtClean="0">
              <a:solidFill>
                <a:srgbClr val="000000"/>
              </a:solidFill>
            </a:endParaRPr>
          </a:p>
          <a:p>
            <a:pPr marL="177800" lvl="2" indent="-177800">
              <a:buClr>
                <a:srgbClr val="808080"/>
              </a:buClr>
              <a:buFont typeface="Webdings" panose="05030102010509060703" pitchFamily="18" charset="2"/>
              <a:buChar char="4"/>
            </a:pPr>
            <a:r>
              <a:rPr lang="en-US" sz="1000" b="1" kern="0" dirty="0"/>
              <a:t>Determine</a:t>
            </a:r>
            <a:r>
              <a:rPr lang="en-US" sz="1000" kern="0" dirty="0"/>
              <a:t> main </a:t>
            </a:r>
            <a:r>
              <a:rPr lang="en-US" sz="1000" b="1" kern="0" dirty="0"/>
              <a:t>Golden Source </a:t>
            </a:r>
            <a:r>
              <a:rPr lang="en-US" sz="1000" kern="0" dirty="0"/>
              <a:t>for </a:t>
            </a:r>
            <a:r>
              <a:rPr lang="en-US" sz="1000" b="1" kern="0" dirty="0" smtClean="0"/>
              <a:t>ALM </a:t>
            </a:r>
            <a:r>
              <a:rPr lang="en-US" sz="1000" kern="0" dirty="0" smtClean="0"/>
              <a:t>(i.e</a:t>
            </a:r>
            <a:r>
              <a:rPr lang="en-US" sz="1000" kern="0" dirty="0"/>
              <a:t>.: T-24, Medea, …)</a:t>
            </a:r>
          </a:p>
          <a:p>
            <a:pPr marL="177800" lvl="2" indent="-177800">
              <a:buClr>
                <a:srgbClr val="808080"/>
              </a:buClr>
              <a:buFont typeface="Webdings" panose="05030102010509060703" pitchFamily="18" charset="2"/>
              <a:buChar char="4"/>
              <a:defRPr/>
            </a:pPr>
            <a:r>
              <a:rPr lang="en-US" sz="1000" b="1" dirty="0" smtClean="0">
                <a:ea typeface="ＭＳ Ｐゴシック"/>
                <a:cs typeface="ＭＳ Ｐゴシック"/>
              </a:rPr>
              <a:t>Determine</a:t>
            </a:r>
            <a:r>
              <a:rPr lang="en-US" sz="1000" dirty="0" smtClean="0">
                <a:ea typeface="ＭＳ Ｐゴシック"/>
                <a:cs typeface="ＭＳ Ｐゴシック"/>
              </a:rPr>
              <a:t> </a:t>
            </a:r>
            <a:r>
              <a:rPr lang="en-US" sz="1000" dirty="0">
                <a:ea typeface="ＭＳ Ｐゴシック"/>
                <a:cs typeface="ＭＳ Ｐゴシック"/>
              </a:rPr>
              <a:t>if </a:t>
            </a:r>
            <a:r>
              <a:rPr lang="en-US" sz="1000" b="1" dirty="0">
                <a:ea typeface="ＭＳ Ｐゴシック"/>
                <a:cs typeface="ＭＳ Ｐゴシック"/>
              </a:rPr>
              <a:t>GS</a:t>
            </a:r>
            <a:r>
              <a:rPr lang="en-US" sz="1000" dirty="0">
                <a:ea typeface="ＭＳ Ｐゴシック"/>
                <a:cs typeface="ＭＳ Ｐゴシック"/>
              </a:rPr>
              <a:t> will serve to report at </a:t>
            </a:r>
            <a:r>
              <a:rPr lang="en-US" sz="1000" b="1" dirty="0">
                <a:ea typeface="ＭＳ Ｐゴシック"/>
                <a:cs typeface="ＭＳ Ｐゴシック"/>
              </a:rPr>
              <a:t>IHC</a:t>
            </a:r>
            <a:r>
              <a:rPr lang="en-US" sz="1000" dirty="0">
                <a:ea typeface="ＭＳ Ｐゴシック"/>
                <a:cs typeface="ＭＳ Ｐゴシック"/>
              </a:rPr>
              <a:t> </a:t>
            </a:r>
            <a:r>
              <a:rPr lang="en-US" sz="1000" b="1" dirty="0">
                <a:ea typeface="ＭＳ Ｐゴシック"/>
                <a:cs typeface="ＭＳ Ｐゴシック"/>
              </a:rPr>
              <a:t>level</a:t>
            </a:r>
            <a:r>
              <a:rPr lang="en-US" sz="1000" dirty="0">
                <a:ea typeface="ＭＳ Ｐゴシック"/>
                <a:cs typeface="ＭＳ Ｐゴシック"/>
              </a:rPr>
              <a:t> or </a:t>
            </a:r>
            <a:r>
              <a:rPr lang="en-US" sz="1000" b="1" dirty="0">
                <a:ea typeface="ＭＳ Ｐゴシック"/>
                <a:cs typeface="ＭＳ Ｐゴシック"/>
              </a:rPr>
              <a:t>Argus</a:t>
            </a:r>
            <a:r>
              <a:rPr lang="en-US" sz="1000" dirty="0">
                <a:ea typeface="ＭＳ Ｐゴシック"/>
                <a:cs typeface="ＭＳ Ｐゴシック"/>
              </a:rPr>
              <a:t> </a:t>
            </a:r>
            <a:r>
              <a:rPr lang="en-US" sz="1000" dirty="0" smtClean="0">
                <a:ea typeface="ＭＳ Ｐゴシック"/>
                <a:cs typeface="ＭＳ Ｐゴシック"/>
              </a:rPr>
              <a:t>/</a:t>
            </a:r>
            <a:r>
              <a:rPr lang="en-US" sz="1000" b="1" dirty="0" smtClean="0">
                <a:ea typeface="ＭＳ Ｐゴシック"/>
                <a:cs typeface="ＭＳ Ｐゴシック"/>
              </a:rPr>
              <a:t>Corporate ALM DWH </a:t>
            </a:r>
            <a:r>
              <a:rPr lang="en-US" sz="1000" dirty="0" smtClean="0">
                <a:ea typeface="ＭＳ Ｐゴシック"/>
                <a:cs typeface="ＭＳ Ｐゴシック"/>
              </a:rPr>
              <a:t>will </a:t>
            </a:r>
            <a:r>
              <a:rPr lang="en-US" sz="1000" dirty="0">
                <a:ea typeface="ＭＳ Ｐゴシック"/>
                <a:cs typeface="ＭＳ Ｐゴシック"/>
              </a:rPr>
              <a:t>be </a:t>
            </a:r>
            <a:r>
              <a:rPr lang="en-US" sz="1000" b="1" dirty="0" smtClean="0">
                <a:ea typeface="ＭＳ Ｐゴシック"/>
                <a:cs typeface="ＭＳ Ｐゴシック"/>
              </a:rPr>
              <a:t>implemented</a:t>
            </a:r>
            <a:endParaRPr lang="en-US" sz="1000" b="1" kern="0" dirty="0" smtClean="0">
              <a:solidFill>
                <a:srgbClr val="000000"/>
              </a:solidFill>
            </a:endParaRPr>
          </a:p>
        </p:txBody>
      </p:sp>
      <p:sp>
        <p:nvSpPr>
          <p:cNvPr id="43" name="Isosceles Triangle 42"/>
          <p:cNvSpPr/>
          <p:nvPr/>
        </p:nvSpPr>
        <p:spPr bwMode="auto">
          <a:xfrm rot="5400000">
            <a:off x="1412784" y="3168091"/>
            <a:ext cx="36576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4" name="AutoShape 6"/>
          <p:cNvSpPr>
            <a:spLocks noChangeArrowheads="1"/>
          </p:cNvSpPr>
          <p:nvPr/>
        </p:nvSpPr>
        <p:spPr bwMode="auto">
          <a:xfrm>
            <a:off x="251520" y="3613798"/>
            <a:ext cx="1152000" cy="4754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Finance</a:t>
            </a:r>
          </a:p>
        </p:txBody>
      </p:sp>
      <p:sp>
        <p:nvSpPr>
          <p:cNvPr id="45" name="Rectangle 44"/>
          <p:cNvSpPr>
            <a:spLocks noChangeArrowheads="1"/>
          </p:cNvSpPr>
          <p:nvPr/>
        </p:nvSpPr>
        <p:spPr bwMode="auto">
          <a:xfrm>
            <a:off x="1641927" y="3651982"/>
            <a:ext cx="7250400" cy="444313"/>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b="1" kern="0" dirty="0"/>
              <a:t>Determine</a:t>
            </a:r>
            <a:r>
              <a:rPr lang="en-US" sz="1000" kern="0" dirty="0"/>
              <a:t> if T-24 can be established as the </a:t>
            </a:r>
            <a:r>
              <a:rPr lang="en-US" sz="1000" b="1" kern="0" dirty="0"/>
              <a:t>Golden Source </a:t>
            </a:r>
            <a:r>
              <a:rPr lang="en-US" sz="1000" kern="0" dirty="0"/>
              <a:t>for </a:t>
            </a:r>
            <a:r>
              <a:rPr lang="en-US" sz="1000" b="1" kern="0" dirty="0" smtClean="0"/>
              <a:t>Finance</a:t>
            </a:r>
          </a:p>
          <a:p>
            <a:pPr marL="177800" lvl="2" indent="-177800">
              <a:buClr>
                <a:srgbClr val="808080"/>
              </a:buClr>
              <a:buFont typeface="Webdings" panose="05030102010509060703" pitchFamily="18" charset="2"/>
              <a:buChar char="4"/>
            </a:pPr>
            <a:r>
              <a:rPr lang="en-US" sz="1000" kern="0" dirty="0" smtClean="0">
                <a:solidFill>
                  <a:srgbClr val="000000"/>
                </a:solidFill>
              </a:rPr>
              <a:t>Define </a:t>
            </a:r>
            <a:r>
              <a:rPr lang="en-US" sz="1000" kern="0" dirty="0">
                <a:solidFill>
                  <a:srgbClr val="000000"/>
                </a:solidFill>
              </a:rPr>
              <a:t>and implement a </a:t>
            </a:r>
            <a:r>
              <a:rPr lang="en-US" sz="1000" b="1" kern="0" dirty="0">
                <a:solidFill>
                  <a:srgbClr val="000000"/>
                </a:solidFill>
              </a:rPr>
              <a:t>robust accounting reconciliation </a:t>
            </a:r>
            <a:r>
              <a:rPr lang="en-US" sz="1000" b="1" kern="0" dirty="0" smtClean="0">
                <a:solidFill>
                  <a:srgbClr val="000000"/>
                </a:solidFill>
              </a:rPr>
              <a:t>process</a:t>
            </a:r>
            <a:endParaRPr lang="en-US" sz="1000" kern="0" dirty="0">
              <a:solidFill>
                <a:srgbClr val="000000"/>
              </a:solidFill>
            </a:endParaRPr>
          </a:p>
        </p:txBody>
      </p:sp>
      <p:sp>
        <p:nvSpPr>
          <p:cNvPr id="46" name="Isosceles Triangle 45"/>
          <p:cNvSpPr/>
          <p:nvPr/>
        </p:nvSpPr>
        <p:spPr bwMode="auto">
          <a:xfrm rot="5400000">
            <a:off x="1379664" y="3739346"/>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7" name="AutoShape 6"/>
          <p:cNvSpPr>
            <a:spLocks noChangeArrowheads="1"/>
          </p:cNvSpPr>
          <p:nvPr/>
        </p:nvSpPr>
        <p:spPr bwMode="auto">
          <a:xfrm>
            <a:off x="251520" y="4236526"/>
            <a:ext cx="1152000" cy="4754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sz="1400" b="1" dirty="0">
                <a:solidFill>
                  <a:srgbClr val="000000"/>
                </a:solidFill>
              </a:rPr>
              <a:t>AML / Conduct</a:t>
            </a:r>
          </a:p>
        </p:txBody>
      </p:sp>
      <p:sp>
        <p:nvSpPr>
          <p:cNvPr id="48" name="Rectangle 47"/>
          <p:cNvSpPr>
            <a:spLocks noChangeArrowheads="1"/>
          </p:cNvSpPr>
          <p:nvPr/>
        </p:nvSpPr>
        <p:spPr bwMode="auto">
          <a:xfrm>
            <a:off x="1641926" y="4216635"/>
            <a:ext cx="7250400" cy="500192"/>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pPr>
            <a:r>
              <a:rPr lang="en-US" sz="1000" kern="0" dirty="0">
                <a:solidFill>
                  <a:srgbClr val="000000"/>
                </a:solidFill>
              </a:rPr>
              <a:t>Potential </a:t>
            </a:r>
            <a:r>
              <a:rPr lang="en-US" sz="1000" b="1" kern="0" dirty="0">
                <a:solidFill>
                  <a:srgbClr val="000000"/>
                </a:solidFill>
              </a:rPr>
              <a:t>automation of the provisioning process</a:t>
            </a:r>
            <a:r>
              <a:rPr lang="en-US" sz="1000" kern="0" dirty="0">
                <a:solidFill>
                  <a:srgbClr val="000000"/>
                </a:solidFill>
              </a:rPr>
              <a:t>, when possible according to the specificity of the unit </a:t>
            </a:r>
          </a:p>
          <a:p>
            <a:pPr marL="177800" lvl="2" indent="-177800">
              <a:buClr>
                <a:srgbClr val="808080"/>
              </a:buClr>
              <a:buFont typeface="Webdings" panose="05030102010509060703" pitchFamily="18" charset="2"/>
              <a:buChar char="4"/>
            </a:pPr>
            <a:r>
              <a:rPr lang="en-US" sz="1000" b="1" dirty="0">
                <a:ea typeface="ＭＳ Ｐゴシック"/>
                <a:cs typeface="ＭＳ Ｐゴシック"/>
              </a:rPr>
              <a:t>Implementation of SI</a:t>
            </a:r>
            <a:r>
              <a:rPr lang="en-US" sz="1000" dirty="0">
                <a:ea typeface="ＭＳ Ｐゴシック"/>
                <a:cs typeface="ＭＳ Ｐゴシック"/>
              </a:rPr>
              <a:t> </a:t>
            </a:r>
            <a:r>
              <a:rPr lang="en-US" sz="1000" b="1" dirty="0">
                <a:ea typeface="ＭＳ Ｐゴシック"/>
                <a:cs typeface="ＭＳ Ｐゴシック"/>
              </a:rPr>
              <a:t>PBC and SI NP </a:t>
            </a:r>
            <a:r>
              <a:rPr lang="en-US" sz="1000" dirty="0">
                <a:ea typeface="ＭＳ Ｐゴシック"/>
                <a:cs typeface="ＭＳ Ｐゴシック"/>
              </a:rPr>
              <a:t>for local exploitation and / or reporting to the Corporation</a:t>
            </a:r>
            <a:endParaRPr lang="en-US" sz="1000" kern="0" dirty="0">
              <a:solidFill>
                <a:srgbClr val="000000"/>
              </a:solidFill>
            </a:endParaRPr>
          </a:p>
        </p:txBody>
      </p:sp>
      <p:sp>
        <p:nvSpPr>
          <p:cNvPr id="50" name="Isosceles Triangle 49"/>
          <p:cNvSpPr/>
          <p:nvPr/>
        </p:nvSpPr>
        <p:spPr bwMode="auto">
          <a:xfrm rot="5400000">
            <a:off x="1379664" y="4343721"/>
            <a:ext cx="432000" cy="960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5" name="TextBox 54"/>
          <p:cNvSpPr txBox="1"/>
          <p:nvPr/>
        </p:nvSpPr>
        <p:spPr>
          <a:xfrm>
            <a:off x="7847463" y="5985574"/>
            <a:ext cx="1224136" cy="215444"/>
          </a:xfrm>
          <a:prstGeom prst="rect">
            <a:avLst/>
          </a:prstGeom>
          <a:noFill/>
        </p:spPr>
        <p:txBody>
          <a:bodyPr wrap="square" rtlCol="0">
            <a:spAutoFit/>
          </a:bodyPr>
          <a:lstStyle/>
          <a:p>
            <a:r>
              <a:rPr lang="en-US" sz="800" dirty="0">
                <a:solidFill>
                  <a:srgbClr val="000000"/>
                </a:solidFill>
              </a:rPr>
              <a:t>       On-going plans</a:t>
            </a:r>
          </a:p>
        </p:txBody>
      </p:sp>
      <p:sp>
        <p:nvSpPr>
          <p:cNvPr id="56" name="Oval 55"/>
          <p:cNvSpPr/>
          <p:nvPr/>
        </p:nvSpPr>
        <p:spPr bwMode="auto">
          <a:xfrm>
            <a:off x="7932749" y="5984324"/>
            <a:ext cx="144016" cy="144686"/>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endParaRPr lang="es-ES" sz="1200" b="1" kern="0">
              <a:solidFill>
                <a:srgbClr val="000000"/>
              </a:solidFill>
            </a:endParaRPr>
          </a:p>
        </p:txBody>
      </p:sp>
      <p:sp>
        <p:nvSpPr>
          <p:cNvPr id="35" name="Rectangle 34"/>
          <p:cNvSpPr>
            <a:spLocks noChangeArrowheads="1"/>
          </p:cNvSpPr>
          <p:nvPr/>
        </p:nvSpPr>
        <p:spPr bwMode="auto">
          <a:xfrm>
            <a:off x="1643663" y="1079342"/>
            <a:ext cx="7250400" cy="504000"/>
          </a:xfrm>
          <a:prstGeom prst="rect">
            <a:avLst/>
          </a:prstGeom>
          <a:noFill/>
          <a:ln w="25400" cap="flat" cmpd="sng" algn="ctr">
            <a:noFill/>
            <a:prstDash val="solid"/>
            <a:headEnd/>
            <a:tailEnd/>
          </a:ln>
          <a:effectLst/>
        </p:spPr>
        <p:txBody>
          <a:bodyPr lIns="35994" tIns="71985" rIns="35994" bIns="71985" anchor="t"/>
          <a:lstStyle/>
          <a:p>
            <a:pPr marL="177800" lvl="2" indent="-177800">
              <a:buClr>
                <a:srgbClr val="808080"/>
              </a:buClr>
              <a:buFont typeface="Webdings" panose="05030102010509060703" pitchFamily="18" charset="2"/>
              <a:buChar char="4"/>
              <a:defRPr/>
            </a:pPr>
            <a:r>
              <a:rPr lang="en-US" sz="1000" kern="0" dirty="0" smtClean="0">
                <a:solidFill>
                  <a:srgbClr val="000000"/>
                </a:solidFill>
              </a:rPr>
              <a:t>Implementation </a:t>
            </a:r>
            <a:r>
              <a:rPr lang="en-US" sz="1000" kern="0" dirty="0">
                <a:solidFill>
                  <a:srgbClr val="000000"/>
                </a:solidFill>
              </a:rPr>
              <a:t>of the </a:t>
            </a:r>
            <a:r>
              <a:rPr lang="en-US" sz="1000" b="1" kern="0" dirty="0">
                <a:solidFill>
                  <a:srgbClr val="000000"/>
                </a:solidFill>
              </a:rPr>
              <a:t>Data Governance and Data Framework </a:t>
            </a:r>
            <a:r>
              <a:rPr lang="en-US" sz="1000" b="1" kern="0" dirty="0" smtClean="0">
                <a:solidFill>
                  <a:srgbClr val="000000"/>
                </a:solidFill>
              </a:rPr>
              <a:t>Model</a:t>
            </a:r>
            <a:r>
              <a:rPr lang="en-US" sz="1000" kern="0" dirty="0" smtClean="0">
                <a:solidFill>
                  <a:srgbClr val="000000"/>
                </a:solidFill>
              </a:rPr>
              <a:t>, including the </a:t>
            </a:r>
            <a:r>
              <a:rPr lang="en-US" sz="1000" b="1" kern="0" dirty="0" smtClean="0">
                <a:solidFill>
                  <a:srgbClr val="000000"/>
                </a:solidFill>
              </a:rPr>
              <a:t>creation</a:t>
            </a:r>
            <a:r>
              <a:rPr lang="en-US" sz="1000" kern="0" dirty="0" smtClean="0">
                <a:solidFill>
                  <a:srgbClr val="000000"/>
                </a:solidFill>
              </a:rPr>
              <a:t> of the </a:t>
            </a:r>
            <a:r>
              <a:rPr lang="en-US" sz="1000" b="1" kern="0" dirty="0" smtClean="0">
                <a:solidFill>
                  <a:srgbClr val="000000"/>
                </a:solidFill>
              </a:rPr>
              <a:t>local CDO </a:t>
            </a:r>
            <a:endParaRPr lang="en-US" sz="1000" b="1" kern="0" dirty="0">
              <a:solidFill>
                <a:srgbClr val="000000"/>
              </a:solidFill>
            </a:endParaRPr>
          </a:p>
          <a:p>
            <a:pPr marL="177800" lvl="2" indent="-177800">
              <a:buClr>
                <a:srgbClr val="808080"/>
              </a:buClr>
              <a:buFont typeface="Webdings" panose="05030102010509060703" pitchFamily="18" charset="2"/>
              <a:buChar char="4"/>
              <a:defRPr/>
            </a:pPr>
            <a:r>
              <a:rPr lang="en-US" sz="1000" kern="0" dirty="0" smtClean="0">
                <a:solidFill>
                  <a:srgbClr val="000000"/>
                </a:solidFill>
              </a:rPr>
              <a:t>Execution </a:t>
            </a:r>
            <a:r>
              <a:rPr lang="en-US" sz="1000" kern="0" dirty="0">
                <a:solidFill>
                  <a:srgbClr val="000000"/>
                </a:solidFill>
              </a:rPr>
              <a:t>of the </a:t>
            </a:r>
            <a:r>
              <a:rPr lang="en-US" sz="1000" b="1" kern="0" dirty="0">
                <a:solidFill>
                  <a:srgbClr val="000000"/>
                </a:solidFill>
              </a:rPr>
              <a:t>reporting generation </a:t>
            </a:r>
            <a:r>
              <a:rPr lang="en-US" sz="1000" b="1" kern="0" dirty="0" smtClean="0">
                <a:solidFill>
                  <a:srgbClr val="000000"/>
                </a:solidFill>
              </a:rPr>
              <a:t>documentation, generation of the Board/Unit reporting</a:t>
            </a:r>
          </a:p>
          <a:p>
            <a:pPr marL="177800" lvl="2" indent="-177800">
              <a:buClr>
                <a:srgbClr val="808080"/>
              </a:buClr>
              <a:buFont typeface="Webdings" panose="05030102010509060703" pitchFamily="18" charset="2"/>
              <a:buChar char="4"/>
              <a:defRPr/>
            </a:pPr>
            <a:r>
              <a:rPr lang="en-US" sz="1000" kern="0" dirty="0" smtClean="0">
                <a:solidFill>
                  <a:srgbClr val="000000"/>
                </a:solidFill>
              </a:rPr>
              <a:t>Detailed analysis of possible sources and </a:t>
            </a:r>
            <a:r>
              <a:rPr lang="en-US" sz="1000" b="1" kern="0" dirty="0">
                <a:solidFill>
                  <a:srgbClr val="000000"/>
                </a:solidFill>
              </a:rPr>
              <a:t>p</a:t>
            </a:r>
            <a:r>
              <a:rPr lang="en-US" sz="1000" b="1" kern="0" dirty="0" smtClean="0">
                <a:solidFill>
                  <a:srgbClr val="000000"/>
                </a:solidFill>
              </a:rPr>
              <a:t>roduction of Corporate gaps (per work stream)</a:t>
            </a:r>
            <a:endParaRPr lang="en-US" sz="1000" b="1" kern="0" dirty="0">
              <a:solidFill>
                <a:srgbClr val="000000"/>
              </a:solidFill>
            </a:endParaRPr>
          </a:p>
        </p:txBody>
      </p:sp>
    </p:spTree>
    <p:extLst>
      <p:ext uri="{BB962C8B-B14F-4D97-AF65-F5344CB8AC3E}">
        <p14:creationId xmlns:p14="http://schemas.microsoft.com/office/powerpoint/2010/main" val="2881782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rrowheads="1"/>
          </p:cNvSpPr>
          <p:nvPr/>
        </p:nvSpPr>
        <p:spPr bwMode="auto">
          <a:xfrm>
            <a:off x="107504" y="1222996"/>
            <a:ext cx="8784976" cy="490509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Timeline Overview</a:t>
            </a:r>
            <a:endParaRPr lang="en-US" altLang="es-ES" sz="1000" b="1" dirty="0">
              <a:solidFill>
                <a:srgbClr val="000000"/>
              </a:solidFill>
            </a:endParaRPr>
          </a:p>
        </p:txBody>
      </p:sp>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2.4. BSI</a:t>
            </a:r>
            <a:endParaRPr lang="en-US" sz="2200" b="1" dirty="0">
              <a:solidFill>
                <a:srgbClr val="000000"/>
              </a:solidFill>
            </a:endParaRPr>
          </a:p>
          <a:p>
            <a:pPr>
              <a:lnSpc>
                <a:spcPct val="90000"/>
              </a:lnSpc>
            </a:pPr>
            <a:r>
              <a:rPr lang="en-US" sz="2200" b="1" dirty="0">
                <a:solidFill>
                  <a:srgbClr val="929497"/>
                </a:solidFill>
              </a:rPr>
              <a:t>    </a:t>
            </a:r>
            <a:r>
              <a:rPr lang="en-US" sz="2000" b="1" dirty="0" smtClean="0">
                <a:solidFill>
                  <a:srgbClr val="929497"/>
                </a:solidFill>
              </a:rPr>
              <a:t>Timeline Overview and Plan</a:t>
            </a:r>
            <a:endParaRPr lang="en-US" sz="2000" b="1" dirty="0">
              <a:solidFill>
                <a:srgbClr val="929497"/>
              </a:solidFill>
            </a:endParaRPr>
          </a:p>
        </p:txBody>
      </p:sp>
      <p:sp>
        <p:nvSpPr>
          <p:cNvPr id="5" name="AutoShape 6"/>
          <p:cNvSpPr>
            <a:spLocks noChangeArrowheads="1"/>
          </p:cNvSpPr>
          <p:nvPr/>
        </p:nvSpPr>
        <p:spPr bwMode="auto">
          <a:xfrm>
            <a:off x="7172234" y="82448"/>
            <a:ext cx="1064105" cy="97028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t"/>
          <a:lstStyle/>
          <a:p>
            <a:pPr fontAlgn="base">
              <a:spcBef>
                <a:spcPct val="0"/>
              </a:spcBef>
              <a:spcAft>
                <a:spcPct val="0"/>
              </a:spcAft>
            </a:pPr>
            <a:r>
              <a:rPr lang="en-US" altLang="es-ES" sz="1000" b="1" dirty="0" smtClean="0">
                <a:solidFill>
                  <a:srgbClr val="000000"/>
                </a:solidFill>
              </a:rPr>
              <a:t>Detailed Plan</a:t>
            </a:r>
            <a:endParaRPr lang="en-US" altLang="es-ES" sz="1000" b="1" dirty="0">
              <a:solidFill>
                <a:srgbClr val="000000"/>
              </a:solidFill>
            </a:endParaRPr>
          </a:p>
        </p:txBody>
      </p:sp>
      <p:sp>
        <p:nvSpPr>
          <p:cNvPr id="7" name="Text Box 29"/>
          <p:cNvSpPr txBox="1">
            <a:spLocks noChangeArrowheads="1"/>
          </p:cNvSpPr>
          <p:nvPr>
            <p:custDataLst>
              <p:tags r:id="rId2"/>
            </p:custDataLst>
          </p:nvPr>
        </p:nvSpPr>
        <p:spPr bwMode="auto">
          <a:xfrm>
            <a:off x="294941" y="2118174"/>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RRF</a:t>
            </a:r>
            <a:endParaRPr lang="en-US" dirty="0">
              <a:solidFill>
                <a:srgbClr val="FFFFFF"/>
              </a:solidFill>
            </a:endParaRPr>
          </a:p>
        </p:txBody>
      </p:sp>
      <p:sp>
        <p:nvSpPr>
          <p:cNvPr id="8" name="Text Box 29"/>
          <p:cNvSpPr txBox="1">
            <a:spLocks noChangeArrowheads="1"/>
          </p:cNvSpPr>
          <p:nvPr>
            <p:custDataLst>
              <p:tags r:id="rId3"/>
            </p:custDataLst>
          </p:nvPr>
        </p:nvSpPr>
        <p:spPr bwMode="auto">
          <a:xfrm>
            <a:off x="294941" y="2526959"/>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Individual WS</a:t>
            </a:r>
            <a:endParaRPr lang="en-US" dirty="0">
              <a:solidFill>
                <a:srgbClr val="FFFFFF"/>
              </a:solidFill>
            </a:endParaRPr>
          </a:p>
        </p:txBody>
      </p:sp>
      <p:sp>
        <p:nvSpPr>
          <p:cNvPr id="9" name="Text Box 29"/>
          <p:cNvSpPr txBox="1">
            <a:spLocks noChangeArrowheads="1"/>
          </p:cNvSpPr>
          <p:nvPr>
            <p:custDataLst>
              <p:tags r:id="rId4"/>
            </p:custDataLst>
          </p:nvPr>
        </p:nvSpPr>
        <p:spPr bwMode="auto">
          <a:xfrm>
            <a:off x="294941" y="4822766"/>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Dictionary</a:t>
            </a:r>
            <a:endParaRPr lang="en-US" dirty="0">
              <a:solidFill>
                <a:srgbClr val="FFFFFF"/>
              </a:solidFill>
            </a:endParaRPr>
          </a:p>
        </p:txBody>
      </p:sp>
      <p:sp>
        <p:nvSpPr>
          <p:cNvPr id="10" name="Text Box 29"/>
          <p:cNvSpPr txBox="1">
            <a:spLocks noChangeArrowheads="1"/>
          </p:cNvSpPr>
          <p:nvPr>
            <p:custDataLst>
              <p:tags r:id="rId5"/>
            </p:custDataLst>
          </p:nvPr>
        </p:nvSpPr>
        <p:spPr bwMode="auto">
          <a:xfrm>
            <a:off x="289344" y="5269835"/>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Quality</a:t>
            </a:r>
            <a:endParaRPr lang="en-US" dirty="0">
              <a:solidFill>
                <a:srgbClr val="FFFFFF"/>
              </a:solidFill>
            </a:endParaRPr>
          </a:p>
        </p:txBody>
      </p:sp>
      <p:sp>
        <p:nvSpPr>
          <p:cNvPr id="11" name="Rectangle 10">
            <a:hlinkClick r:id="" action="ppaction://noaction"/>
          </p:cNvPr>
          <p:cNvSpPr/>
          <p:nvPr>
            <p:custDataLst>
              <p:tags r:id="rId6"/>
            </p:custDataLst>
          </p:nvPr>
        </p:nvSpPr>
        <p:spPr>
          <a:xfrm>
            <a:off x="1695824" y="2645339"/>
            <a:ext cx="6656832" cy="360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cxnSp>
        <p:nvCxnSpPr>
          <p:cNvPr id="14" name="Straight Connector 13"/>
          <p:cNvCxnSpPr/>
          <p:nvPr>
            <p:custDataLst>
              <p:tags r:id="rId7"/>
            </p:custDataLst>
          </p:nvPr>
        </p:nvCxnSpPr>
        <p:spPr bwMode="auto">
          <a:xfrm>
            <a:off x="1723428" y="1531288"/>
            <a:ext cx="5743352" cy="2140"/>
          </a:xfrm>
          <a:prstGeom prst="line">
            <a:avLst/>
          </a:prstGeom>
          <a:noFill/>
          <a:ln w="19050" cap="flat" cmpd="sng" algn="ctr">
            <a:solidFill>
              <a:srgbClr val="FF0000"/>
            </a:solidFill>
            <a:prstDash val="solid"/>
            <a:round/>
            <a:headEnd type="none" w="med" len="med"/>
            <a:tailEnd type="none" w="med" len="med"/>
          </a:ln>
          <a:effectLst/>
        </p:spPr>
      </p:cxnSp>
      <p:sp>
        <p:nvSpPr>
          <p:cNvPr id="15" name="Rectangle 14"/>
          <p:cNvSpPr/>
          <p:nvPr>
            <p:custDataLst>
              <p:tags r:id="rId8"/>
            </p:custDataLst>
          </p:nvPr>
        </p:nvSpPr>
        <p:spPr bwMode="auto">
          <a:xfrm>
            <a:off x="3078267" y="1485325"/>
            <a:ext cx="535701"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2015</a:t>
            </a:r>
            <a:endParaRPr lang="en-GB" sz="1200" b="1" dirty="0">
              <a:solidFill>
                <a:srgbClr val="FF0000"/>
              </a:solidFill>
            </a:endParaRPr>
          </a:p>
        </p:txBody>
      </p:sp>
      <p:sp>
        <p:nvSpPr>
          <p:cNvPr id="16" name="578 Rectángulo"/>
          <p:cNvSpPr>
            <a:spLocks noChangeArrowheads="1"/>
          </p:cNvSpPr>
          <p:nvPr/>
        </p:nvSpPr>
        <p:spPr bwMode="auto">
          <a:xfrm>
            <a:off x="1742741"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Jan</a:t>
            </a:r>
            <a:endParaRPr lang="en-US" sz="900" b="0" kern="0" dirty="0">
              <a:solidFill>
                <a:srgbClr val="FFFFFF"/>
              </a:solidFill>
              <a:latin typeface="Calibri" panose="020F0502020204030204" pitchFamily="34" charset="0"/>
              <a:cs typeface="Arial"/>
            </a:endParaRPr>
          </a:p>
        </p:txBody>
      </p:sp>
      <p:cxnSp>
        <p:nvCxnSpPr>
          <p:cNvPr id="17" name="Straight Connector 16"/>
          <p:cNvCxnSpPr/>
          <p:nvPr>
            <p:custDataLst>
              <p:tags r:id="rId9"/>
            </p:custDataLst>
          </p:nvPr>
        </p:nvCxnSpPr>
        <p:spPr bwMode="auto">
          <a:xfrm flipV="1">
            <a:off x="7513158" y="1531287"/>
            <a:ext cx="935183" cy="2272"/>
          </a:xfrm>
          <a:prstGeom prst="line">
            <a:avLst/>
          </a:prstGeom>
          <a:noFill/>
          <a:ln w="19050" cap="flat" cmpd="sng" algn="ctr">
            <a:solidFill>
              <a:srgbClr val="FF0000"/>
            </a:solidFill>
            <a:prstDash val="solid"/>
            <a:round/>
            <a:headEnd type="none" w="med" len="med"/>
            <a:tailEnd type="none" w="med" len="med"/>
          </a:ln>
          <a:effectLst/>
        </p:spPr>
      </p:cxnSp>
      <p:sp>
        <p:nvSpPr>
          <p:cNvPr id="29" name="Rectangle 28">
            <a:hlinkClick r:id="" action="ppaction://noaction"/>
          </p:cNvPr>
          <p:cNvSpPr/>
          <p:nvPr>
            <p:custDataLst>
              <p:tags r:id="rId10"/>
            </p:custDataLst>
          </p:nvPr>
        </p:nvSpPr>
        <p:spPr>
          <a:xfrm>
            <a:off x="1695824" y="2989601"/>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0" name="Rectangle 29">
            <a:hlinkClick r:id="" action="ppaction://noaction"/>
          </p:cNvPr>
          <p:cNvSpPr/>
          <p:nvPr>
            <p:custDataLst>
              <p:tags r:id="rId11"/>
            </p:custDataLst>
          </p:nvPr>
        </p:nvSpPr>
        <p:spPr>
          <a:xfrm>
            <a:off x="1695823" y="4090469"/>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1" name="Rectangle 30">
            <a:hlinkClick r:id="" action="ppaction://noaction"/>
          </p:cNvPr>
          <p:cNvSpPr/>
          <p:nvPr>
            <p:custDataLst>
              <p:tags r:id="rId12"/>
            </p:custDataLst>
          </p:nvPr>
        </p:nvSpPr>
        <p:spPr>
          <a:xfrm>
            <a:off x="1695825" y="3374917"/>
            <a:ext cx="6656832"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2" name="Text Box 29"/>
          <p:cNvSpPr txBox="1">
            <a:spLocks noChangeArrowheads="1"/>
          </p:cNvSpPr>
          <p:nvPr>
            <p:custDataLst>
              <p:tags r:id="rId13"/>
            </p:custDataLst>
          </p:nvPr>
        </p:nvSpPr>
        <p:spPr bwMode="auto">
          <a:xfrm>
            <a:off x="417559" y="287745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Credit Risk</a:t>
            </a:r>
            <a:endParaRPr lang="en-US" sz="1000" dirty="0">
              <a:solidFill>
                <a:srgbClr val="929497">
                  <a:lumMod val="50000"/>
                </a:srgbClr>
              </a:solidFill>
            </a:endParaRPr>
          </a:p>
        </p:txBody>
      </p:sp>
      <p:sp>
        <p:nvSpPr>
          <p:cNvPr id="33" name="Text Box 29"/>
          <p:cNvSpPr txBox="1">
            <a:spLocks noChangeArrowheads="1"/>
          </p:cNvSpPr>
          <p:nvPr>
            <p:custDataLst>
              <p:tags r:id="rId14"/>
            </p:custDataLst>
          </p:nvPr>
        </p:nvSpPr>
        <p:spPr bwMode="auto">
          <a:xfrm>
            <a:off x="417559" y="3262386"/>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Operational Risk</a:t>
            </a:r>
            <a:endParaRPr lang="en-US" sz="1000" dirty="0">
              <a:solidFill>
                <a:srgbClr val="929497">
                  <a:lumMod val="50000"/>
                </a:srgbClr>
              </a:solidFill>
            </a:endParaRPr>
          </a:p>
        </p:txBody>
      </p:sp>
      <p:sp>
        <p:nvSpPr>
          <p:cNvPr id="34" name="Text Box 29"/>
          <p:cNvSpPr txBox="1">
            <a:spLocks noChangeArrowheads="1"/>
          </p:cNvSpPr>
          <p:nvPr>
            <p:custDataLst>
              <p:tags r:id="rId15"/>
            </p:custDataLst>
          </p:nvPr>
        </p:nvSpPr>
        <p:spPr bwMode="auto">
          <a:xfrm>
            <a:off x="417559" y="362025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ALM</a:t>
            </a:r>
            <a:endParaRPr lang="en-US" sz="1000" dirty="0">
              <a:solidFill>
                <a:srgbClr val="929497">
                  <a:lumMod val="50000"/>
                </a:srgbClr>
              </a:solidFill>
            </a:endParaRPr>
          </a:p>
        </p:txBody>
      </p:sp>
      <p:sp>
        <p:nvSpPr>
          <p:cNvPr id="35" name="Text Box 29"/>
          <p:cNvSpPr txBox="1">
            <a:spLocks noChangeArrowheads="1"/>
          </p:cNvSpPr>
          <p:nvPr>
            <p:custDataLst>
              <p:tags r:id="rId16"/>
            </p:custDataLst>
          </p:nvPr>
        </p:nvSpPr>
        <p:spPr bwMode="auto">
          <a:xfrm>
            <a:off x="417559" y="4384303"/>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AML / Conduct</a:t>
            </a:r>
            <a:endParaRPr lang="en-US" sz="1000" dirty="0">
              <a:solidFill>
                <a:srgbClr val="929497">
                  <a:lumMod val="50000"/>
                </a:srgbClr>
              </a:solidFill>
            </a:endParaRPr>
          </a:p>
        </p:txBody>
      </p:sp>
      <p:sp>
        <p:nvSpPr>
          <p:cNvPr id="36" name="Text Box 29"/>
          <p:cNvSpPr txBox="1">
            <a:spLocks noChangeArrowheads="1"/>
          </p:cNvSpPr>
          <p:nvPr>
            <p:custDataLst>
              <p:tags r:id="rId17"/>
            </p:custDataLst>
          </p:nvPr>
        </p:nvSpPr>
        <p:spPr bwMode="auto">
          <a:xfrm>
            <a:off x="417559" y="3996322"/>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Finance</a:t>
            </a:r>
            <a:endParaRPr lang="en-US" sz="1000" dirty="0">
              <a:solidFill>
                <a:srgbClr val="929497">
                  <a:lumMod val="50000"/>
                </a:srgbClr>
              </a:solidFill>
            </a:endParaRPr>
          </a:p>
        </p:txBody>
      </p:sp>
      <p:sp>
        <p:nvSpPr>
          <p:cNvPr id="37" name="Rectangle 36">
            <a:hlinkClick r:id="" action="ppaction://noaction"/>
          </p:cNvPr>
          <p:cNvSpPr/>
          <p:nvPr>
            <p:custDataLst>
              <p:tags r:id="rId18"/>
            </p:custDataLst>
          </p:nvPr>
        </p:nvSpPr>
        <p:spPr>
          <a:xfrm flipV="1">
            <a:off x="1695825" y="3732691"/>
            <a:ext cx="667512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8" name="Rectangle 37">
            <a:hlinkClick r:id="" action="ppaction://noaction"/>
          </p:cNvPr>
          <p:cNvSpPr/>
          <p:nvPr>
            <p:custDataLst>
              <p:tags r:id="rId19"/>
            </p:custDataLst>
          </p:nvPr>
        </p:nvSpPr>
        <p:spPr>
          <a:xfrm>
            <a:off x="1695825" y="4448245"/>
            <a:ext cx="6660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39" name="578 Rectángulo"/>
          <p:cNvSpPr>
            <a:spLocks noChangeArrowheads="1"/>
          </p:cNvSpPr>
          <p:nvPr/>
        </p:nvSpPr>
        <p:spPr bwMode="auto">
          <a:xfrm>
            <a:off x="2223387"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Feb</a:t>
            </a:r>
            <a:endParaRPr lang="en-US" sz="900" b="0" kern="0" dirty="0">
              <a:solidFill>
                <a:srgbClr val="FFFFFF"/>
              </a:solidFill>
              <a:latin typeface="Calibri" panose="020F0502020204030204" pitchFamily="34" charset="0"/>
              <a:cs typeface="Arial"/>
            </a:endParaRPr>
          </a:p>
        </p:txBody>
      </p:sp>
      <p:sp>
        <p:nvSpPr>
          <p:cNvPr id="40" name="578 Rectángulo"/>
          <p:cNvSpPr>
            <a:spLocks noChangeArrowheads="1"/>
          </p:cNvSpPr>
          <p:nvPr/>
        </p:nvSpPr>
        <p:spPr bwMode="auto">
          <a:xfrm>
            <a:off x="2704033"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Mar</a:t>
            </a:r>
            <a:endParaRPr lang="en-US" sz="900" b="0" kern="0" dirty="0">
              <a:solidFill>
                <a:srgbClr val="FFFFFF"/>
              </a:solidFill>
              <a:latin typeface="Calibri" panose="020F0502020204030204" pitchFamily="34" charset="0"/>
              <a:cs typeface="Arial"/>
            </a:endParaRPr>
          </a:p>
        </p:txBody>
      </p:sp>
      <p:sp>
        <p:nvSpPr>
          <p:cNvPr id="41" name="578 Rectángulo"/>
          <p:cNvSpPr>
            <a:spLocks noChangeArrowheads="1"/>
          </p:cNvSpPr>
          <p:nvPr/>
        </p:nvSpPr>
        <p:spPr bwMode="auto">
          <a:xfrm>
            <a:off x="3184679"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Apr</a:t>
            </a:r>
            <a:endParaRPr lang="en-US" sz="900" b="0" kern="0" dirty="0">
              <a:solidFill>
                <a:srgbClr val="FFFFFF"/>
              </a:solidFill>
              <a:latin typeface="Calibri" panose="020F0502020204030204" pitchFamily="34" charset="0"/>
              <a:cs typeface="Arial"/>
            </a:endParaRPr>
          </a:p>
        </p:txBody>
      </p:sp>
      <p:sp>
        <p:nvSpPr>
          <p:cNvPr id="42" name="578 Rectángulo"/>
          <p:cNvSpPr>
            <a:spLocks noChangeArrowheads="1"/>
          </p:cNvSpPr>
          <p:nvPr/>
        </p:nvSpPr>
        <p:spPr bwMode="auto">
          <a:xfrm>
            <a:off x="3665325"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May</a:t>
            </a:r>
            <a:endParaRPr lang="en-US" sz="900" b="0" kern="0" dirty="0">
              <a:solidFill>
                <a:srgbClr val="FFFFFF"/>
              </a:solidFill>
              <a:latin typeface="Calibri" panose="020F0502020204030204" pitchFamily="34" charset="0"/>
              <a:cs typeface="Arial"/>
            </a:endParaRPr>
          </a:p>
        </p:txBody>
      </p:sp>
      <p:sp>
        <p:nvSpPr>
          <p:cNvPr id="43" name="578 Rectángulo"/>
          <p:cNvSpPr>
            <a:spLocks noChangeArrowheads="1"/>
          </p:cNvSpPr>
          <p:nvPr/>
        </p:nvSpPr>
        <p:spPr bwMode="auto">
          <a:xfrm>
            <a:off x="4145971"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Jun</a:t>
            </a:r>
            <a:endParaRPr lang="en-US" sz="900" b="0" kern="0" dirty="0">
              <a:solidFill>
                <a:srgbClr val="FFFFFF"/>
              </a:solidFill>
              <a:latin typeface="Calibri" panose="020F0502020204030204" pitchFamily="34" charset="0"/>
              <a:cs typeface="Arial"/>
            </a:endParaRPr>
          </a:p>
        </p:txBody>
      </p:sp>
      <p:sp>
        <p:nvSpPr>
          <p:cNvPr id="44" name="578 Rectángulo"/>
          <p:cNvSpPr>
            <a:spLocks noChangeArrowheads="1"/>
          </p:cNvSpPr>
          <p:nvPr/>
        </p:nvSpPr>
        <p:spPr bwMode="auto">
          <a:xfrm>
            <a:off x="4626617"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Jul</a:t>
            </a:r>
            <a:endParaRPr lang="en-US" sz="900" b="0" kern="0" dirty="0">
              <a:solidFill>
                <a:srgbClr val="FFFFFF"/>
              </a:solidFill>
              <a:latin typeface="Calibri" panose="020F0502020204030204" pitchFamily="34" charset="0"/>
              <a:cs typeface="Arial"/>
            </a:endParaRPr>
          </a:p>
        </p:txBody>
      </p:sp>
      <p:sp>
        <p:nvSpPr>
          <p:cNvPr id="45" name="578 Rectángulo"/>
          <p:cNvSpPr>
            <a:spLocks noChangeArrowheads="1"/>
          </p:cNvSpPr>
          <p:nvPr/>
        </p:nvSpPr>
        <p:spPr bwMode="auto">
          <a:xfrm>
            <a:off x="5107263"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Aug</a:t>
            </a:r>
            <a:endParaRPr lang="en-US" sz="900" b="0" kern="0" dirty="0">
              <a:solidFill>
                <a:srgbClr val="FFFFFF"/>
              </a:solidFill>
              <a:latin typeface="Calibri" panose="020F0502020204030204" pitchFamily="34" charset="0"/>
              <a:cs typeface="Arial"/>
            </a:endParaRPr>
          </a:p>
        </p:txBody>
      </p:sp>
      <p:sp>
        <p:nvSpPr>
          <p:cNvPr id="46" name="578 Rectángulo"/>
          <p:cNvSpPr>
            <a:spLocks noChangeArrowheads="1"/>
          </p:cNvSpPr>
          <p:nvPr/>
        </p:nvSpPr>
        <p:spPr bwMode="auto">
          <a:xfrm>
            <a:off x="5587909" y="1619066"/>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Sep</a:t>
            </a:r>
            <a:endParaRPr lang="en-US" sz="900" b="0" kern="0" dirty="0">
              <a:solidFill>
                <a:srgbClr val="FFFFFF"/>
              </a:solidFill>
              <a:latin typeface="Calibri" panose="020F0502020204030204" pitchFamily="34" charset="0"/>
              <a:cs typeface="Arial"/>
            </a:endParaRPr>
          </a:p>
        </p:txBody>
      </p:sp>
      <p:sp>
        <p:nvSpPr>
          <p:cNvPr id="47" name="578 Rectángulo"/>
          <p:cNvSpPr>
            <a:spLocks noChangeArrowheads="1"/>
          </p:cNvSpPr>
          <p:nvPr/>
        </p:nvSpPr>
        <p:spPr bwMode="auto">
          <a:xfrm>
            <a:off x="6068555" y="162186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Oct</a:t>
            </a:r>
            <a:endParaRPr lang="en-US" sz="900" b="0" kern="0" dirty="0">
              <a:solidFill>
                <a:srgbClr val="FFFFFF"/>
              </a:solidFill>
              <a:latin typeface="Calibri" panose="020F0502020204030204" pitchFamily="34" charset="0"/>
              <a:cs typeface="Arial"/>
            </a:endParaRPr>
          </a:p>
        </p:txBody>
      </p:sp>
      <p:sp>
        <p:nvSpPr>
          <p:cNvPr id="48" name="578 Rectángulo"/>
          <p:cNvSpPr>
            <a:spLocks noChangeArrowheads="1"/>
          </p:cNvSpPr>
          <p:nvPr/>
        </p:nvSpPr>
        <p:spPr bwMode="auto">
          <a:xfrm>
            <a:off x="6549201" y="162186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Nov</a:t>
            </a:r>
            <a:endParaRPr lang="en-US" sz="900" b="0" kern="0" dirty="0">
              <a:solidFill>
                <a:srgbClr val="FFFFFF"/>
              </a:solidFill>
              <a:latin typeface="Calibri" panose="020F0502020204030204" pitchFamily="34" charset="0"/>
              <a:cs typeface="Arial"/>
            </a:endParaRPr>
          </a:p>
        </p:txBody>
      </p:sp>
      <p:sp>
        <p:nvSpPr>
          <p:cNvPr id="49" name="578 Rectángulo"/>
          <p:cNvSpPr>
            <a:spLocks noChangeArrowheads="1"/>
          </p:cNvSpPr>
          <p:nvPr/>
        </p:nvSpPr>
        <p:spPr bwMode="auto">
          <a:xfrm>
            <a:off x="7029847" y="162186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Dec</a:t>
            </a:r>
            <a:endParaRPr lang="en-US" sz="900" b="0" kern="0" dirty="0">
              <a:solidFill>
                <a:srgbClr val="FFFFFF"/>
              </a:solidFill>
              <a:latin typeface="Calibri" panose="020F0502020204030204" pitchFamily="34" charset="0"/>
              <a:cs typeface="Arial"/>
            </a:endParaRPr>
          </a:p>
        </p:txBody>
      </p:sp>
      <p:sp>
        <p:nvSpPr>
          <p:cNvPr id="50" name="578 Rectángulo"/>
          <p:cNvSpPr>
            <a:spLocks noChangeArrowheads="1"/>
          </p:cNvSpPr>
          <p:nvPr/>
        </p:nvSpPr>
        <p:spPr bwMode="auto">
          <a:xfrm>
            <a:off x="7510493" y="162186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Q1</a:t>
            </a:r>
            <a:endParaRPr lang="en-US" sz="900" b="0" kern="0" dirty="0">
              <a:solidFill>
                <a:srgbClr val="FFFFFF"/>
              </a:solidFill>
              <a:latin typeface="Calibri" panose="020F0502020204030204" pitchFamily="34" charset="0"/>
              <a:cs typeface="Arial"/>
            </a:endParaRPr>
          </a:p>
        </p:txBody>
      </p:sp>
      <p:sp>
        <p:nvSpPr>
          <p:cNvPr id="51" name="578 Rectángulo"/>
          <p:cNvSpPr>
            <a:spLocks noChangeArrowheads="1"/>
          </p:cNvSpPr>
          <p:nvPr/>
        </p:nvSpPr>
        <p:spPr bwMode="auto">
          <a:xfrm>
            <a:off x="7991141" y="1621863"/>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Q2</a:t>
            </a:r>
          </a:p>
        </p:txBody>
      </p:sp>
      <p:sp>
        <p:nvSpPr>
          <p:cNvPr id="52" name="Rectangle 51"/>
          <p:cNvSpPr/>
          <p:nvPr>
            <p:custDataLst>
              <p:tags r:id="rId20"/>
            </p:custDataLst>
          </p:nvPr>
        </p:nvSpPr>
        <p:spPr bwMode="auto">
          <a:xfrm>
            <a:off x="7709898" y="1455528"/>
            <a:ext cx="586043"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2016</a:t>
            </a:r>
            <a:endParaRPr lang="en-GB" sz="1200" b="1" dirty="0">
              <a:solidFill>
                <a:srgbClr val="FF0000"/>
              </a:solidFill>
            </a:endParaRPr>
          </a:p>
        </p:txBody>
      </p:sp>
      <p:sp>
        <p:nvSpPr>
          <p:cNvPr id="53" name="Text Placeholder 8"/>
          <p:cNvSpPr txBox="1">
            <a:spLocks/>
          </p:cNvSpPr>
          <p:nvPr>
            <p:custDataLst>
              <p:tags r:id="rId21"/>
            </p:custDataLst>
          </p:nvPr>
        </p:nvSpPr>
        <p:spPr bwMode="auto">
          <a:xfrm>
            <a:off x="2318479" y="2740737"/>
            <a:ext cx="725217" cy="204311"/>
          </a:xfrm>
          <a:prstGeom prst="wedgeRoundRectCallout">
            <a:avLst>
              <a:gd name="adj1" fmla="val 6072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T-24 Certification Process</a:t>
            </a:r>
          </a:p>
        </p:txBody>
      </p:sp>
      <p:sp>
        <p:nvSpPr>
          <p:cNvPr id="54" name="Diamond 219"/>
          <p:cNvSpPr/>
          <p:nvPr>
            <p:custDataLst>
              <p:tags r:id="rId22"/>
            </p:custDataLst>
          </p:nvPr>
        </p:nvSpPr>
        <p:spPr bwMode="auto">
          <a:xfrm>
            <a:off x="3114341" y="292461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5" name="Diamond 219"/>
          <p:cNvSpPr/>
          <p:nvPr>
            <p:custDataLst>
              <p:tags r:id="rId23"/>
            </p:custDataLst>
          </p:nvPr>
        </p:nvSpPr>
        <p:spPr bwMode="auto">
          <a:xfrm>
            <a:off x="4268930" y="2916385"/>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6" name="Text Placeholder 8"/>
          <p:cNvSpPr txBox="1">
            <a:spLocks/>
          </p:cNvSpPr>
          <p:nvPr>
            <p:custDataLst>
              <p:tags r:id="rId24"/>
            </p:custDataLst>
          </p:nvPr>
        </p:nvSpPr>
        <p:spPr bwMode="auto">
          <a:xfrm>
            <a:off x="3471835" y="2740130"/>
            <a:ext cx="725217" cy="204311"/>
          </a:xfrm>
          <a:prstGeom prst="wedgeRoundRectCallout">
            <a:avLst>
              <a:gd name="adj1" fmla="val 55124"/>
              <a:gd name="adj2" fmla="val 4700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a:sym typeface="Wingdings" pitchFamily="2" charset="2"/>
              </a:rPr>
              <a:t>Automation of local exploitation of data</a:t>
            </a:r>
            <a:endParaRPr lang="en-US" altLang="es-ES" dirty="0" smtClean="0">
              <a:sym typeface="Wingdings" pitchFamily="2" charset="2"/>
            </a:endParaRPr>
          </a:p>
        </p:txBody>
      </p:sp>
      <p:sp>
        <p:nvSpPr>
          <p:cNvPr id="57" name="Diamond 219"/>
          <p:cNvSpPr/>
          <p:nvPr>
            <p:custDataLst>
              <p:tags r:id="rId25"/>
            </p:custDataLst>
          </p:nvPr>
        </p:nvSpPr>
        <p:spPr bwMode="auto">
          <a:xfrm>
            <a:off x="6312680" y="290243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58" name="Text Placeholder 8"/>
          <p:cNvSpPr txBox="1">
            <a:spLocks/>
          </p:cNvSpPr>
          <p:nvPr>
            <p:custDataLst>
              <p:tags r:id="rId26"/>
            </p:custDataLst>
          </p:nvPr>
        </p:nvSpPr>
        <p:spPr bwMode="auto">
          <a:xfrm>
            <a:off x="5429931" y="2750564"/>
            <a:ext cx="831629" cy="204311"/>
          </a:xfrm>
          <a:prstGeom prst="wedgeRoundRectCallout">
            <a:avLst>
              <a:gd name="adj1" fmla="val 56322"/>
              <a:gd name="adj2" fmla="val 5488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a:t>
            </a:r>
            <a:r>
              <a:rPr lang="en-US" altLang="es-ES" dirty="0" err="1">
                <a:sym typeface="Wingdings" pitchFamily="2" charset="2"/>
              </a:rPr>
              <a:t>Cargarisk</a:t>
            </a:r>
            <a:r>
              <a:rPr lang="en-US" altLang="es-ES" dirty="0">
                <a:sym typeface="Wingdings" pitchFamily="2" charset="2"/>
              </a:rPr>
              <a:t>)</a:t>
            </a:r>
          </a:p>
        </p:txBody>
      </p:sp>
      <p:sp>
        <p:nvSpPr>
          <p:cNvPr id="65" name="Diamond 219"/>
          <p:cNvSpPr/>
          <p:nvPr>
            <p:custDataLst>
              <p:tags r:id="rId27"/>
            </p:custDataLst>
          </p:nvPr>
        </p:nvSpPr>
        <p:spPr bwMode="auto">
          <a:xfrm>
            <a:off x="3114341" y="402534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66" name="Diamond 219"/>
          <p:cNvSpPr/>
          <p:nvPr>
            <p:custDataLst>
              <p:tags r:id="rId28"/>
            </p:custDataLst>
          </p:nvPr>
        </p:nvSpPr>
        <p:spPr bwMode="auto">
          <a:xfrm>
            <a:off x="5081741" y="2916385"/>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67" name="Diamond 219"/>
          <p:cNvSpPr/>
          <p:nvPr>
            <p:custDataLst>
              <p:tags r:id="rId29"/>
            </p:custDataLst>
          </p:nvPr>
        </p:nvSpPr>
        <p:spPr bwMode="auto">
          <a:xfrm>
            <a:off x="6316872" y="402534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68" name="Text Placeholder 8"/>
          <p:cNvSpPr txBox="1">
            <a:spLocks/>
          </p:cNvSpPr>
          <p:nvPr>
            <p:custDataLst>
              <p:tags r:id="rId30"/>
            </p:custDataLst>
          </p:nvPr>
        </p:nvSpPr>
        <p:spPr bwMode="auto">
          <a:xfrm>
            <a:off x="2216513" y="3843089"/>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a:sym typeface="Wingdings" pitchFamily="2" charset="2"/>
              </a:rPr>
              <a:t>T-24 Certification Process</a:t>
            </a:r>
          </a:p>
        </p:txBody>
      </p:sp>
      <p:sp>
        <p:nvSpPr>
          <p:cNvPr id="69" name="Text Placeholder 8"/>
          <p:cNvSpPr txBox="1">
            <a:spLocks/>
          </p:cNvSpPr>
          <p:nvPr>
            <p:custDataLst>
              <p:tags r:id="rId31"/>
            </p:custDataLst>
          </p:nvPr>
        </p:nvSpPr>
        <p:spPr bwMode="auto">
          <a:xfrm>
            <a:off x="4341946" y="3887326"/>
            <a:ext cx="725217" cy="102156"/>
          </a:xfrm>
          <a:prstGeom prst="wedgeRoundRectCallout">
            <a:avLst>
              <a:gd name="adj1" fmla="val 57459"/>
              <a:gd name="adj2" fmla="val 1174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T-24  Adequation</a:t>
            </a:r>
          </a:p>
        </p:txBody>
      </p:sp>
      <p:sp>
        <p:nvSpPr>
          <p:cNvPr id="70" name="Text Placeholder 8"/>
          <p:cNvSpPr txBox="1">
            <a:spLocks/>
          </p:cNvSpPr>
          <p:nvPr>
            <p:custDataLst>
              <p:tags r:id="rId32"/>
            </p:custDataLst>
          </p:nvPr>
        </p:nvSpPr>
        <p:spPr bwMode="auto">
          <a:xfrm>
            <a:off x="6463715" y="3846985"/>
            <a:ext cx="1099854" cy="204311"/>
          </a:xfrm>
          <a:prstGeom prst="wedgeRoundRectCallout">
            <a:avLst>
              <a:gd name="adj1" fmla="val -52282"/>
              <a:gd name="adj2" fmla="val 8181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Corporate Business Book)</a:t>
            </a:r>
          </a:p>
        </p:txBody>
      </p:sp>
      <p:sp>
        <p:nvSpPr>
          <p:cNvPr id="73" name="Text Placeholder 8"/>
          <p:cNvSpPr txBox="1">
            <a:spLocks/>
          </p:cNvSpPr>
          <p:nvPr>
            <p:custDataLst>
              <p:tags r:id="rId33"/>
            </p:custDataLst>
          </p:nvPr>
        </p:nvSpPr>
        <p:spPr bwMode="auto">
          <a:xfrm>
            <a:off x="5364232" y="4218551"/>
            <a:ext cx="803453" cy="204311"/>
          </a:xfrm>
          <a:prstGeom prst="wedgeRoundRectCallout">
            <a:avLst>
              <a:gd name="adj1" fmla="val 69825"/>
              <a:gd name="adj2" fmla="val 5591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SI PBC/NP)</a:t>
            </a:r>
          </a:p>
        </p:txBody>
      </p:sp>
      <p:sp>
        <p:nvSpPr>
          <p:cNvPr id="74" name="Diamond 219"/>
          <p:cNvSpPr/>
          <p:nvPr>
            <p:custDataLst>
              <p:tags r:id="rId34"/>
            </p:custDataLst>
          </p:nvPr>
        </p:nvSpPr>
        <p:spPr bwMode="auto">
          <a:xfrm>
            <a:off x="6316108" y="438325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82" name="Diamond 219"/>
          <p:cNvSpPr/>
          <p:nvPr>
            <p:custDataLst>
              <p:tags r:id="rId35"/>
            </p:custDataLst>
          </p:nvPr>
        </p:nvSpPr>
        <p:spPr bwMode="auto">
          <a:xfrm>
            <a:off x="3114341" y="441978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91" name="Rectangle 90">
            <a:hlinkClick r:id="" action="ppaction://noaction"/>
          </p:cNvPr>
          <p:cNvSpPr/>
          <p:nvPr>
            <p:custDataLst>
              <p:tags r:id="rId36"/>
            </p:custDataLst>
          </p:nvPr>
        </p:nvSpPr>
        <p:spPr>
          <a:xfrm flipV="1">
            <a:off x="8418296" y="4450818"/>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2" name="Rectangle 91">
            <a:hlinkClick r:id="" action="ppaction://noaction"/>
          </p:cNvPr>
          <p:cNvSpPr/>
          <p:nvPr>
            <p:custDataLst>
              <p:tags r:id="rId37"/>
            </p:custDataLst>
          </p:nvPr>
        </p:nvSpPr>
        <p:spPr>
          <a:xfrm flipV="1">
            <a:off x="8570696" y="4450818"/>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06" name="Rectangle 105">
            <a:hlinkClick r:id="" action="ppaction://noaction"/>
          </p:cNvPr>
          <p:cNvSpPr/>
          <p:nvPr>
            <p:custDataLst>
              <p:tags r:id="rId38"/>
            </p:custDataLst>
          </p:nvPr>
        </p:nvSpPr>
        <p:spPr>
          <a:xfrm flipV="1">
            <a:off x="8414785" y="2648248"/>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07" name="Rectangle 106">
            <a:hlinkClick r:id="" action="ppaction://noaction"/>
          </p:cNvPr>
          <p:cNvSpPr/>
          <p:nvPr>
            <p:custDataLst>
              <p:tags r:id="rId39"/>
            </p:custDataLst>
          </p:nvPr>
        </p:nvSpPr>
        <p:spPr>
          <a:xfrm flipV="1">
            <a:off x="8567185" y="2648248"/>
            <a:ext cx="108000" cy="468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08" name="Text Placeholder 8"/>
          <p:cNvSpPr txBox="1">
            <a:spLocks/>
          </p:cNvSpPr>
          <p:nvPr>
            <p:custDataLst>
              <p:tags r:id="rId40"/>
            </p:custDataLst>
          </p:nvPr>
        </p:nvSpPr>
        <p:spPr bwMode="auto">
          <a:xfrm>
            <a:off x="3410680" y="3512260"/>
            <a:ext cx="621784" cy="204311"/>
          </a:xfrm>
          <a:prstGeom prst="wedgeRoundRectCallout">
            <a:avLst>
              <a:gd name="adj1" fmla="val -52514"/>
              <a:gd name="adj2" fmla="val 7187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Local GS Certif. Process</a:t>
            </a:r>
          </a:p>
        </p:txBody>
      </p:sp>
      <p:sp>
        <p:nvSpPr>
          <p:cNvPr id="109" name="Diamond 219"/>
          <p:cNvSpPr/>
          <p:nvPr>
            <p:custDataLst>
              <p:tags r:id="rId41"/>
            </p:custDataLst>
          </p:nvPr>
        </p:nvSpPr>
        <p:spPr bwMode="auto">
          <a:xfrm>
            <a:off x="3258280" y="366404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2" name="Text Placeholder 8"/>
          <p:cNvSpPr txBox="1">
            <a:spLocks/>
          </p:cNvSpPr>
          <p:nvPr>
            <p:custDataLst>
              <p:tags r:id="rId42"/>
            </p:custDataLst>
          </p:nvPr>
        </p:nvSpPr>
        <p:spPr bwMode="auto">
          <a:xfrm>
            <a:off x="2223388" y="3483636"/>
            <a:ext cx="883844" cy="204311"/>
          </a:xfrm>
          <a:prstGeom prst="wedgeRoundRectCallout">
            <a:avLst>
              <a:gd name="adj1" fmla="val 51389"/>
              <a:gd name="adj2" fmla="val 7187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DWH ALM vs Argus decision</a:t>
            </a:r>
          </a:p>
        </p:txBody>
      </p:sp>
      <p:sp>
        <p:nvSpPr>
          <p:cNvPr id="113" name="Diamond 219"/>
          <p:cNvSpPr/>
          <p:nvPr>
            <p:custDataLst>
              <p:tags r:id="rId43"/>
            </p:custDataLst>
          </p:nvPr>
        </p:nvSpPr>
        <p:spPr bwMode="auto">
          <a:xfrm>
            <a:off x="3134873" y="366664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4" name="Text Placeholder 8"/>
          <p:cNvSpPr txBox="1">
            <a:spLocks/>
          </p:cNvSpPr>
          <p:nvPr>
            <p:custDataLst>
              <p:tags r:id="rId44"/>
            </p:custDataLst>
          </p:nvPr>
        </p:nvSpPr>
        <p:spPr bwMode="auto">
          <a:xfrm>
            <a:off x="4743715" y="3481208"/>
            <a:ext cx="620517" cy="204311"/>
          </a:xfrm>
          <a:prstGeom prst="wedgeRoundRectCallout">
            <a:avLst>
              <a:gd name="adj1" fmla="val 55848"/>
              <a:gd name="adj2" fmla="val 6358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Local GS Adequation</a:t>
            </a:r>
          </a:p>
        </p:txBody>
      </p:sp>
      <p:sp>
        <p:nvSpPr>
          <p:cNvPr id="115" name="Diamond 219"/>
          <p:cNvSpPr/>
          <p:nvPr>
            <p:custDataLst>
              <p:tags r:id="rId45"/>
            </p:custDataLst>
          </p:nvPr>
        </p:nvSpPr>
        <p:spPr bwMode="auto">
          <a:xfrm>
            <a:off x="5420406" y="364844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6" name="Text Placeholder 8"/>
          <p:cNvSpPr txBox="1">
            <a:spLocks/>
          </p:cNvSpPr>
          <p:nvPr>
            <p:custDataLst>
              <p:tags r:id="rId46"/>
            </p:custDataLst>
          </p:nvPr>
        </p:nvSpPr>
        <p:spPr bwMode="auto">
          <a:xfrm>
            <a:off x="5553662" y="3478427"/>
            <a:ext cx="808209" cy="204311"/>
          </a:xfrm>
          <a:prstGeom prst="wedgeRoundRectCallout">
            <a:avLst>
              <a:gd name="adj1" fmla="val 41250"/>
              <a:gd name="adj2" fmla="val 6534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a:t>
            </a:r>
            <a:r>
              <a:rPr lang="en-US" altLang="es-ES" dirty="0" err="1">
                <a:sym typeface="Wingdings" pitchFamily="2" charset="2"/>
              </a:rPr>
              <a:t>Cristine</a:t>
            </a:r>
            <a:r>
              <a:rPr lang="en-US" altLang="es-ES" dirty="0">
                <a:sym typeface="Wingdings" pitchFamily="2" charset="2"/>
              </a:rPr>
              <a:t>)</a:t>
            </a:r>
          </a:p>
        </p:txBody>
      </p:sp>
      <p:sp>
        <p:nvSpPr>
          <p:cNvPr id="117" name="Diamond 219"/>
          <p:cNvSpPr/>
          <p:nvPr>
            <p:custDataLst>
              <p:tags r:id="rId47"/>
            </p:custDataLst>
          </p:nvPr>
        </p:nvSpPr>
        <p:spPr bwMode="auto">
          <a:xfrm>
            <a:off x="6306798" y="364844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19" name="Rectangle 118">
            <a:hlinkClick r:id="" action="ppaction://noaction"/>
          </p:cNvPr>
          <p:cNvSpPr/>
          <p:nvPr>
            <p:custDataLst>
              <p:tags r:id="rId48"/>
            </p:custDataLst>
          </p:nvPr>
        </p:nvSpPr>
        <p:spPr>
          <a:xfrm flipV="1">
            <a:off x="8414785" y="373269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20" name="Rectangle 119">
            <a:hlinkClick r:id="" action="ppaction://noaction"/>
          </p:cNvPr>
          <p:cNvSpPr/>
          <p:nvPr>
            <p:custDataLst>
              <p:tags r:id="rId49"/>
            </p:custDataLst>
          </p:nvPr>
        </p:nvSpPr>
        <p:spPr>
          <a:xfrm flipV="1">
            <a:off x="8567185" y="3732691"/>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21" name="Diamond 219"/>
          <p:cNvSpPr/>
          <p:nvPr>
            <p:custDataLst>
              <p:tags r:id="rId50"/>
            </p:custDataLst>
          </p:nvPr>
        </p:nvSpPr>
        <p:spPr bwMode="auto">
          <a:xfrm>
            <a:off x="5081741" y="2916385"/>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22" name="Text Placeholder 8"/>
          <p:cNvSpPr txBox="1">
            <a:spLocks/>
          </p:cNvSpPr>
          <p:nvPr>
            <p:custDataLst>
              <p:tags r:id="rId51"/>
            </p:custDataLst>
          </p:nvPr>
        </p:nvSpPr>
        <p:spPr bwMode="auto">
          <a:xfrm>
            <a:off x="4480886" y="2791207"/>
            <a:ext cx="725217" cy="102156"/>
          </a:xfrm>
          <a:prstGeom prst="wedgeRoundRectCallout">
            <a:avLst>
              <a:gd name="adj1" fmla="val 28272"/>
              <a:gd name="adj2" fmla="val 15060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T-24  Adequation</a:t>
            </a:r>
          </a:p>
        </p:txBody>
      </p:sp>
      <p:graphicFrame>
        <p:nvGraphicFramePr>
          <p:cNvPr id="123" name="Object 122"/>
          <p:cNvGraphicFramePr>
            <a:graphicFrameLocks noChangeAspect="1"/>
          </p:cNvGraphicFramePr>
          <p:nvPr>
            <p:extLst>
              <p:ext uri="{D42A27DB-BD31-4B8C-83A1-F6EECF244321}">
                <p14:modId xmlns:p14="http://schemas.microsoft.com/office/powerpoint/2010/main" val="602818420"/>
              </p:ext>
            </p:extLst>
          </p:nvPr>
        </p:nvGraphicFramePr>
        <p:xfrm>
          <a:off x="7239947" y="362422"/>
          <a:ext cx="914400" cy="792163"/>
        </p:xfrm>
        <a:graphic>
          <a:graphicData uri="http://schemas.openxmlformats.org/presentationml/2006/ole">
            <mc:AlternateContent xmlns:mc="http://schemas.openxmlformats.org/markup-compatibility/2006">
              <mc:Choice xmlns:v="urn:schemas-microsoft-com:vml" Requires="v">
                <p:oleObj spid="_x0000_s5346" name="Worksheet" showAsIcon="1" r:id="rId93" imgW="914400" imgH="792360" progId="Excel.Sheet.12">
                  <p:embed/>
                </p:oleObj>
              </mc:Choice>
              <mc:Fallback>
                <p:oleObj name="Worksheet" showAsIcon="1" r:id="rId93" imgW="914400" imgH="792360" progId="Excel.Sheet.12">
                  <p:embed/>
                  <p:pic>
                    <p:nvPicPr>
                      <p:cNvPr id="0" name=""/>
                      <p:cNvPicPr/>
                      <p:nvPr/>
                    </p:nvPicPr>
                    <p:blipFill>
                      <a:blip r:embed="rId94"/>
                      <a:stretch>
                        <a:fillRect/>
                      </a:stretch>
                    </p:blipFill>
                    <p:spPr>
                      <a:xfrm>
                        <a:off x="7239947" y="362422"/>
                        <a:ext cx="914400" cy="792163"/>
                      </a:xfrm>
                      <a:prstGeom prst="rect">
                        <a:avLst/>
                      </a:prstGeom>
                    </p:spPr>
                  </p:pic>
                </p:oleObj>
              </mc:Fallback>
            </mc:AlternateContent>
          </a:graphicData>
        </a:graphic>
      </p:graphicFrame>
      <p:sp>
        <p:nvSpPr>
          <p:cNvPr id="130" name="Diamond 219"/>
          <p:cNvSpPr/>
          <p:nvPr>
            <p:custDataLst>
              <p:tags r:id="rId52"/>
            </p:custDataLst>
          </p:nvPr>
        </p:nvSpPr>
        <p:spPr bwMode="auto">
          <a:xfrm>
            <a:off x="5135838" y="402534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1" name="Rectangle 130">
            <a:hlinkClick r:id="" action="ppaction://noaction"/>
          </p:cNvPr>
          <p:cNvSpPr/>
          <p:nvPr>
            <p:custDataLst>
              <p:tags r:id="rId53"/>
            </p:custDataLst>
          </p:nvPr>
        </p:nvSpPr>
        <p:spPr>
          <a:xfrm flipV="1">
            <a:off x="8414785" y="337491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2" name="Rectangle 131">
            <a:hlinkClick r:id="" action="ppaction://noaction"/>
          </p:cNvPr>
          <p:cNvSpPr/>
          <p:nvPr>
            <p:custDataLst>
              <p:tags r:id="rId54"/>
            </p:custDataLst>
          </p:nvPr>
        </p:nvSpPr>
        <p:spPr>
          <a:xfrm flipV="1">
            <a:off x="8567185" y="337491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3" name="Rectangle 132">
            <a:hlinkClick r:id="" action="ppaction://noaction"/>
          </p:cNvPr>
          <p:cNvSpPr/>
          <p:nvPr>
            <p:custDataLst>
              <p:tags r:id="rId55"/>
            </p:custDataLst>
          </p:nvPr>
        </p:nvSpPr>
        <p:spPr>
          <a:xfrm flipV="1">
            <a:off x="8414785" y="299963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4" name="Rectangle 133">
            <a:hlinkClick r:id="" action="ppaction://noaction"/>
          </p:cNvPr>
          <p:cNvSpPr/>
          <p:nvPr>
            <p:custDataLst>
              <p:tags r:id="rId56"/>
            </p:custDataLst>
          </p:nvPr>
        </p:nvSpPr>
        <p:spPr>
          <a:xfrm flipV="1">
            <a:off x="8567185" y="2999637"/>
            <a:ext cx="108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39" name="Text Placeholder 8"/>
          <p:cNvSpPr txBox="1">
            <a:spLocks/>
          </p:cNvSpPr>
          <p:nvPr>
            <p:custDataLst>
              <p:tags r:id="rId57"/>
            </p:custDataLst>
          </p:nvPr>
        </p:nvSpPr>
        <p:spPr bwMode="auto">
          <a:xfrm>
            <a:off x="2320004" y="4206230"/>
            <a:ext cx="725217" cy="204311"/>
          </a:xfrm>
          <a:prstGeom prst="wedgeRoundRectCallout">
            <a:avLst>
              <a:gd name="adj1" fmla="val 70068"/>
              <a:gd name="adj2" fmla="val 3913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(SI PBC / NP)</a:t>
            </a:r>
          </a:p>
        </p:txBody>
      </p:sp>
      <p:sp>
        <p:nvSpPr>
          <p:cNvPr id="140" name="Text Placeholder 8"/>
          <p:cNvSpPr txBox="1">
            <a:spLocks/>
          </p:cNvSpPr>
          <p:nvPr>
            <p:custDataLst>
              <p:tags r:id="rId58"/>
            </p:custDataLst>
          </p:nvPr>
        </p:nvSpPr>
        <p:spPr bwMode="auto">
          <a:xfrm>
            <a:off x="7668344" y="3465220"/>
            <a:ext cx="908129" cy="204311"/>
          </a:xfrm>
          <a:prstGeom prst="wedgeRoundRectCallout">
            <a:avLst>
              <a:gd name="adj1" fmla="val -66882"/>
              <a:gd name="adj2" fmla="val 9294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SHUSA DWH ALM Implementation (TBD)</a:t>
            </a:r>
          </a:p>
        </p:txBody>
      </p:sp>
      <p:sp>
        <p:nvSpPr>
          <p:cNvPr id="160" name="Rectangle 159">
            <a:hlinkClick r:id="" action="ppaction://noaction"/>
          </p:cNvPr>
          <p:cNvSpPr/>
          <p:nvPr>
            <p:custDataLst>
              <p:tags r:id="rId59"/>
            </p:custDataLst>
          </p:nvPr>
        </p:nvSpPr>
        <p:spPr>
          <a:xfrm>
            <a:off x="1680080" y="4940217"/>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61" name="Rectangle 160">
            <a:hlinkClick r:id="" action="ppaction://noaction"/>
          </p:cNvPr>
          <p:cNvSpPr/>
          <p:nvPr>
            <p:custDataLst>
              <p:tags r:id="rId60"/>
            </p:custDataLst>
          </p:nvPr>
        </p:nvSpPr>
        <p:spPr>
          <a:xfrm>
            <a:off x="1664839" y="5403178"/>
            <a:ext cx="576072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62" name="Text Placeholder 8"/>
          <p:cNvSpPr txBox="1">
            <a:spLocks/>
          </p:cNvSpPr>
          <p:nvPr>
            <p:custDataLst>
              <p:tags r:id="rId61"/>
            </p:custDataLst>
          </p:nvPr>
        </p:nvSpPr>
        <p:spPr bwMode="auto">
          <a:xfrm>
            <a:off x="2924117" y="5077588"/>
            <a:ext cx="886680"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DQ Governance Local</a:t>
            </a:r>
          </a:p>
          <a:p>
            <a:r>
              <a:rPr lang="en-GB" sz="600" dirty="0" smtClean="0"/>
              <a:t>Implementation</a:t>
            </a:r>
            <a:endParaRPr lang="en-US" sz="600" dirty="0"/>
          </a:p>
        </p:txBody>
      </p:sp>
      <p:sp>
        <p:nvSpPr>
          <p:cNvPr id="163" name="Diamond 219"/>
          <p:cNvSpPr/>
          <p:nvPr>
            <p:custDataLst>
              <p:tags r:id="rId62"/>
            </p:custDataLst>
          </p:nvPr>
        </p:nvSpPr>
        <p:spPr bwMode="auto">
          <a:xfrm>
            <a:off x="3824717" y="5320439"/>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64" name="Diamond 219"/>
          <p:cNvSpPr/>
          <p:nvPr>
            <p:custDataLst>
              <p:tags r:id="rId63"/>
            </p:custDataLst>
          </p:nvPr>
        </p:nvSpPr>
        <p:spPr bwMode="auto">
          <a:xfrm>
            <a:off x="5850073" y="532750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65" name="Text Placeholder 8"/>
          <p:cNvSpPr txBox="1">
            <a:spLocks/>
          </p:cNvSpPr>
          <p:nvPr>
            <p:custDataLst>
              <p:tags r:id="rId64"/>
            </p:custDataLst>
          </p:nvPr>
        </p:nvSpPr>
        <p:spPr bwMode="auto">
          <a:xfrm>
            <a:off x="5155592" y="5117296"/>
            <a:ext cx="703358" cy="204311"/>
          </a:xfrm>
          <a:prstGeom prst="wedgeRoundRectCallout">
            <a:avLst>
              <a:gd name="adj1" fmla="val 47498"/>
              <a:gd name="adj2" fmla="val 7638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KPIs scorecard implemented</a:t>
            </a:r>
            <a:endParaRPr lang="en-US" sz="600" dirty="0"/>
          </a:p>
        </p:txBody>
      </p:sp>
      <p:sp>
        <p:nvSpPr>
          <p:cNvPr id="166" name="Text Placeholder 8"/>
          <p:cNvSpPr txBox="1">
            <a:spLocks/>
          </p:cNvSpPr>
          <p:nvPr>
            <p:custDataLst>
              <p:tags r:id="rId65"/>
            </p:custDataLst>
          </p:nvPr>
        </p:nvSpPr>
        <p:spPr bwMode="auto">
          <a:xfrm>
            <a:off x="2660538" y="4741019"/>
            <a:ext cx="612050" cy="102156"/>
          </a:xfrm>
          <a:prstGeom prst="wedgeRoundRectCallout">
            <a:avLst>
              <a:gd name="adj1" fmla="val 38028"/>
              <a:gd name="adj2" fmla="val 11444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a:t>DD Tool strategy</a:t>
            </a:r>
            <a:endParaRPr lang="en-US" sz="600" dirty="0"/>
          </a:p>
        </p:txBody>
      </p:sp>
      <p:sp>
        <p:nvSpPr>
          <p:cNvPr id="167" name="Diamond 183"/>
          <p:cNvSpPr/>
          <p:nvPr>
            <p:custDataLst>
              <p:tags r:id="rId66"/>
            </p:custDataLst>
          </p:nvPr>
        </p:nvSpPr>
        <p:spPr bwMode="auto">
          <a:xfrm>
            <a:off x="3244013" y="4865063"/>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68" name="Text Placeholder 8"/>
          <p:cNvSpPr txBox="1">
            <a:spLocks/>
          </p:cNvSpPr>
          <p:nvPr>
            <p:custDataLst>
              <p:tags r:id="rId67"/>
            </p:custDataLst>
          </p:nvPr>
        </p:nvSpPr>
        <p:spPr bwMode="auto">
          <a:xfrm>
            <a:off x="4422813" y="4679707"/>
            <a:ext cx="649658" cy="204311"/>
          </a:xfrm>
          <a:prstGeom prst="wedgeRoundRectCallout">
            <a:avLst>
              <a:gd name="adj1" fmla="val 53080"/>
              <a:gd name="adj2" fmla="val 9205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DD Tool Local Implementation</a:t>
            </a:r>
            <a:endParaRPr lang="en-US" sz="600" dirty="0"/>
          </a:p>
        </p:txBody>
      </p:sp>
      <p:sp>
        <p:nvSpPr>
          <p:cNvPr id="169" name="Diamond 168"/>
          <p:cNvSpPr/>
          <p:nvPr>
            <p:custDataLst>
              <p:tags r:id="rId68"/>
            </p:custDataLst>
          </p:nvPr>
        </p:nvSpPr>
        <p:spPr bwMode="auto">
          <a:xfrm>
            <a:off x="5098713" y="4865063"/>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70" name="Text Placeholder 8"/>
          <p:cNvSpPr txBox="1">
            <a:spLocks/>
          </p:cNvSpPr>
          <p:nvPr>
            <p:custDataLst>
              <p:tags r:id="rId69"/>
            </p:custDataLst>
          </p:nvPr>
        </p:nvSpPr>
        <p:spPr bwMode="auto">
          <a:xfrm>
            <a:off x="5206796" y="4670335"/>
            <a:ext cx="649658" cy="204311"/>
          </a:xfrm>
          <a:prstGeom prst="wedgeRoundRectCallout">
            <a:avLst>
              <a:gd name="adj1" fmla="val -50529"/>
              <a:gd name="adj2" fmla="val 92826"/>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Certification (preliminary)</a:t>
            </a:r>
            <a:endParaRPr lang="en-US" sz="600" dirty="0"/>
          </a:p>
        </p:txBody>
      </p:sp>
      <p:sp>
        <p:nvSpPr>
          <p:cNvPr id="171" name="Diamond 219"/>
          <p:cNvSpPr/>
          <p:nvPr>
            <p:custDataLst>
              <p:tags r:id="rId70"/>
            </p:custDataLst>
          </p:nvPr>
        </p:nvSpPr>
        <p:spPr bwMode="auto">
          <a:xfrm>
            <a:off x="7362320" y="531649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2" name="Text Placeholder 8"/>
          <p:cNvSpPr txBox="1">
            <a:spLocks/>
          </p:cNvSpPr>
          <p:nvPr>
            <p:custDataLst>
              <p:tags r:id="rId71"/>
            </p:custDataLst>
          </p:nvPr>
        </p:nvSpPr>
        <p:spPr bwMode="auto">
          <a:xfrm>
            <a:off x="6457701" y="5026632"/>
            <a:ext cx="896745" cy="306467"/>
          </a:xfrm>
          <a:prstGeom prst="wedgeRoundRectCallout">
            <a:avLst>
              <a:gd name="adj1" fmla="val 51374"/>
              <a:gd name="adj2" fmla="val 7172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a:t>DQ Program implementation for critical lines of action </a:t>
            </a:r>
            <a:endParaRPr lang="en-US" sz="600" dirty="0"/>
          </a:p>
        </p:txBody>
      </p:sp>
      <p:sp>
        <p:nvSpPr>
          <p:cNvPr id="173" name="Text Placeholder 8"/>
          <p:cNvSpPr txBox="1">
            <a:spLocks/>
          </p:cNvSpPr>
          <p:nvPr>
            <p:custDataLst>
              <p:tags r:id="rId72"/>
            </p:custDataLst>
          </p:nvPr>
        </p:nvSpPr>
        <p:spPr bwMode="auto">
          <a:xfrm>
            <a:off x="4072136" y="5088089"/>
            <a:ext cx="764836"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Data Clusters model plan completed</a:t>
            </a:r>
            <a:endParaRPr lang="en-US" sz="600" dirty="0"/>
          </a:p>
        </p:txBody>
      </p:sp>
      <p:sp>
        <p:nvSpPr>
          <p:cNvPr id="174" name="Diamond 219"/>
          <p:cNvSpPr/>
          <p:nvPr>
            <p:custDataLst>
              <p:tags r:id="rId73"/>
            </p:custDataLst>
          </p:nvPr>
        </p:nvSpPr>
        <p:spPr bwMode="auto">
          <a:xfrm>
            <a:off x="4850892" y="533094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5" name="Diamond 174"/>
          <p:cNvSpPr/>
          <p:nvPr>
            <p:custDataLst>
              <p:tags r:id="rId74"/>
            </p:custDataLst>
          </p:nvPr>
        </p:nvSpPr>
        <p:spPr bwMode="auto">
          <a:xfrm>
            <a:off x="7362320" y="4904712"/>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176" name="Text Placeholder 8"/>
          <p:cNvSpPr txBox="1">
            <a:spLocks/>
          </p:cNvSpPr>
          <p:nvPr>
            <p:custDataLst>
              <p:tags r:id="rId75"/>
            </p:custDataLst>
          </p:nvPr>
        </p:nvSpPr>
        <p:spPr bwMode="auto">
          <a:xfrm>
            <a:off x="6634993" y="4709546"/>
            <a:ext cx="649658" cy="144000"/>
          </a:xfrm>
          <a:prstGeom prst="wedgeRoundRectCallout">
            <a:avLst>
              <a:gd name="adj1" fmla="val 65409"/>
              <a:gd name="adj2" fmla="val 8083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Certification</a:t>
            </a:r>
            <a:endParaRPr lang="en-US" sz="600" dirty="0"/>
          </a:p>
        </p:txBody>
      </p:sp>
      <p:sp>
        <p:nvSpPr>
          <p:cNvPr id="177" name="Rectangle 176">
            <a:hlinkClick r:id="" action="ppaction://noaction"/>
          </p:cNvPr>
          <p:cNvSpPr/>
          <p:nvPr>
            <p:custDataLst>
              <p:tags r:id="rId76"/>
            </p:custDataLst>
          </p:nvPr>
        </p:nvSpPr>
        <p:spPr>
          <a:xfrm>
            <a:off x="1683639" y="2234957"/>
            <a:ext cx="5760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178" name="Diamond 219"/>
          <p:cNvSpPr/>
          <p:nvPr>
            <p:custDataLst>
              <p:tags r:id="rId77"/>
            </p:custDataLst>
          </p:nvPr>
        </p:nvSpPr>
        <p:spPr bwMode="auto">
          <a:xfrm>
            <a:off x="4841818" y="2158517"/>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79" name="Text Placeholder 8"/>
          <p:cNvSpPr txBox="1">
            <a:spLocks/>
          </p:cNvSpPr>
          <p:nvPr>
            <p:custDataLst>
              <p:tags r:id="rId78"/>
            </p:custDataLst>
          </p:nvPr>
        </p:nvSpPr>
        <p:spPr bwMode="auto">
          <a:xfrm>
            <a:off x="2079713" y="1839581"/>
            <a:ext cx="764836" cy="306467"/>
          </a:xfrm>
          <a:prstGeom prst="wedgeRoundRectCallout">
            <a:avLst>
              <a:gd name="adj1" fmla="val 60738"/>
              <a:gd name="adj2" fmla="val 8373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Receive Target Operating Model SHUSA</a:t>
            </a:r>
          </a:p>
        </p:txBody>
      </p:sp>
      <p:sp>
        <p:nvSpPr>
          <p:cNvPr id="180" name="Diamond 219"/>
          <p:cNvSpPr/>
          <p:nvPr>
            <p:custDataLst>
              <p:tags r:id="rId79"/>
            </p:custDataLst>
          </p:nvPr>
        </p:nvSpPr>
        <p:spPr bwMode="auto">
          <a:xfrm>
            <a:off x="2895503" y="213875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1" name="Diamond 219"/>
          <p:cNvSpPr/>
          <p:nvPr>
            <p:custDataLst>
              <p:tags r:id="rId80"/>
            </p:custDataLst>
          </p:nvPr>
        </p:nvSpPr>
        <p:spPr bwMode="auto">
          <a:xfrm>
            <a:off x="3617904" y="213875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2" name="Text Placeholder 8"/>
          <p:cNvSpPr txBox="1">
            <a:spLocks/>
          </p:cNvSpPr>
          <p:nvPr>
            <p:custDataLst>
              <p:tags r:id="rId81"/>
            </p:custDataLst>
          </p:nvPr>
        </p:nvSpPr>
        <p:spPr bwMode="auto">
          <a:xfrm>
            <a:off x="3039754" y="2345749"/>
            <a:ext cx="1338599" cy="204311"/>
          </a:xfrm>
          <a:prstGeom prst="wedgeRoundRectCallout">
            <a:avLst>
              <a:gd name="adj1" fmla="val -9646"/>
              <a:gd name="adj2" fmla="val -9776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sz="600" dirty="0">
                <a:sym typeface="Wingdings" pitchFamily="2" charset="2"/>
              </a:rPr>
              <a:t>Local Adjustment and implementation of Risk </a:t>
            </a:r>
            <a:r>
              <a:rPr lang="en-US" altLang="es-ES" sz="600" dirty="0" smtClean="0">
                <a:sym typeface="Wingdings" pitchFamily="2" charset="2"/>
              </a:rPr>
              <a:t>info. and </a:t>
            </a:r>
            <a:r>
              <a:rPr lang="en-US" altLang="es-ES" sz="600" dirty="0">
                <a:sym typeface="Wingdings" pitchFamily="2" charset="2"/>
              </a:rPr>
              <a:t>Data Gov. Model</a:t>
            </a:r>
          </a:p>
        </p:txBody>
      </p:sp>
      <p:sp>
        <p:nvSpPr>
          <p:cNvPr id="183" name="Text Placeholder 8"/>
          <p:cNvSpPr txBox="1">
            <a:spLocks/>
          </p:cNvSpPr>
          <p:nvPr>
            <p:custDataLst>
              <p:tags r:id="rId82"/>
            </p:custDataLst>
          </p:nvPr>
        </p:nvSpPr>
        <p:spPr bwMode="auto">
          <a:xfrm>
            <a:off x="4108147" y="1922159"/>
            <a:ext cx="616976" cy="204311"/>
          </a:xfrm>
          <a:prstGeom prst="wedgeRoundRectCallout">
            <a:avLst>
              <a:gd name="adj1" fmla="val 65544"/>
              <a:gd name="adj2" fmla="val 7671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Functional gaps definition</a:t>
            </a:r>
          </a:p>
        </p:txBody>
      </p:sp>
      <p:sp>
        <p:nvSpPr>
          <p:cNvPr id="186" name="Text Placeholder 8"/>
          <p:cNvSpPr txBox="1">
            <a:spLocks/>
          </p:cNvSpPr>
          <p:nvPr>
            <p:custDataLst>
              <p:tags r:id="rId83"/>
            </p:custDataLst>
          </p:nvPr>
        </p:nvSpPr>
        <p:spPr bwMode="auto">
          <a:xfrm>
            <a:off x="6347079" y="1905213"/>
            <a:ext cx="825156" cy="204311"/>
          </a:xfrm>
          <a:prstGeom prst="wedgeRoundRectCallout">
            <a:avLst>
              <a:gd name="adj1" fmla="val 26992"/>
              <a:gd name="adj2" fmla="val 915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Reporting Generation Documents</a:t>
            </a:r>
          </a:p>
        </p:txBody>
      </p:sp>
      <p:sp>
        <p:nvSpPr>
          <p:cNvPr id="187" name="Diamond 219"/>
          <p:cNvSpPr/>
          <p:nvPr>
            <p:custDataLst>
              <p:tags r:id="rId84"/>
            </p:custDataLst>
          </p:nvPr>
        </p:nvSpPr>
        <p:spPr bwMode="auto">
          <a:xfrm>
            <a:off x="7002280" y="2126382"/>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8" name="Text Placeholder 8"/>
          <p:cNvSpPr txBox="1">
            <a:spLocks/>
          </p:cNvSpPr>
          <p:nvPr>
            <p:custDataLst>
              <p:tags r:id="rId85"/>
            </p:custDataLst>
          </p:nvPr>
        </p:nvSpPr>
        <p:spPr bwMode="auto">
          <a:xfrm>
            <a:off x="2293122" y="3106821"/>
            <a:ext cx="725217" cy="204311"/>
          </a:xfrm>
          <a:prstGeom prst="wedgeRoundRectCallout">
            <a:avLst>
              <a:gd name="adj1" fmla="val 70068"/>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GS Formalization (San SIRO)</a:t>
            </a:r>
          </a:p>
        </p:txBody>
      </p:sp>
      <p:sp>
        <p:nvSpPr>
          <p:cNvPr id="189" name="Diamond 219"/>
          <p:cNvSpPr/>
          <p:nvPr>
            <p:custDataLst>
              <p:tags r:id="rId86"/>
            </p:custDataLst>
          </p:nvPr>
        </p:nvSpPr>
        <p:spPr bwMode="auto">
          <a:xfrm>
            <a:off x="3156009" y="330643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90" name="Diamond 219"/>
          <p:cNvSpPr/>
          <p:nvPr>
            <p:custDataLst>
              <p:tags r:id="rId87"/>
            </p:custDataLst>
          </p:nvPr>
        </p:nvSpPr>
        <p:spPr bwMode="auto">
          <a:xfrm>
            <a:off x="6298431" y="330643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91" name="Text Placeholder 8"/>
          <p:cNvSpPr txBox="1">
            <a:spLocks/>
          </p:cNvSpPr>
          <p:nvPr>
            <p:custDataLst>
              <p:tags r:id="rId88"/>
            </p:custDataLst>
          </p:nvPr>
        </p:nvSpPr>
        <p:spPr bwMode="auto">
          <a:xfrm>
            <a:off x="6513000" y="3146336"/>
            <a:ext cx="878706" cy="204311"/>
          </a:xfrm>
          <a:prstGeom prst="wedgeRoundRectCallout">
            <a:avLst>
              <a:gd name="adj1" fmla="val -67499"/>
              <a:gd name="adj2" fmla="val 5778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1</a:t>
            </a:r>
            <a:r>
              <a:rPr lang="en-US" altLang="es-ES" dirty="0" smtClean="0">
                <a:sym typeface="Wingdings" pitchFamily="2" charset="2"/>
              </a:rPr>
              <a:t> </a:t>
            </a:r>
            <a:r>
              <a:rPr lang="en-US" altLang="es-ES" dirty="0">
                <a:sym typeface="Wingdings" pitchFamily="2" charset="2"/>
              </a:rPr>
              <a:t>(feed to San SIRO)</a:t>
            </a:r>
          </a:p>
        </p:txBody>
      </p:sp>
      <p:sp>
        <p:nvSpPr>
          <p:cNvPr id="192" name="Diamond 219"/>
          <p:cNvSpPr/>
          <p:nvPr>
            <p:custDataLst>
              <p:tags r:id="rId89"/>
            </p:custDataLst>
          </p:nvPr>
        </p:nvSpPr>
        <p:spPr bwMode="auto">
          <a:xfrm>
            <a:off x="5562120" y="332424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93" name="Text Placeholder 8"/>
          <p:cNvSpPr txBox="1">
            <a:spLocks/>
          </p:cNvSpPr>
          <p:nvPr>
            <p:custDataLst>
              <p:tags r:id="rId90"/>
            </p:custDataLst>
          </p:nvPr>
        </p:nvSpPr>
        <p:spPr bwMode="auto">
          <a:xfrm>
            <a:off x="4941931" y="3127752"/>
            <a:ext cx="550731" cy="204311"/>
          </a:xfrm>
          <a:prstGeom prst="wedgeRoundRectCallout">
            <a:avLst>
              <a:gd name="adj1" fmla="val 55993"/>
              <a:gd name="adj2" fmla="val 6258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SANSIRO provisioning</a:t>
            </a:r>
          </a:p>
        </p:txBody>
      </p:sp>
      <p:sp>
        <p:nvSpPr>
          <p:cNvPr id="194" name="TextBox 193"/>
          <p:cNvSpPr txBox="1"/>
          <p:nvPr/>
        </p:nvSpPr>
        <p:spPr>
          <a:xfrm>
            <a:off x="140288" y="6165304"/>
            <a:ext cx="7075380" cy="215444"/>
          </a:xfrm>
          <a:prstGeom prst="rect">
            <a:avLst/>
          </a:prstGeom>
          <a:noFill/>
        </p:spPr>
        <p:txBody>
          <a:bodyPr wrap="square" rtlCol="0">
            <a:spAutoFit/>
          </a:bodyPr>
          <a:lstStyle/>
          <a:p>
            <a:pPr marL="228600" indent="-228600">
              <a:buAutoNum type="arabicParenBoth"/>
            </a:pPr>
            <a:r>
              <a:rPr lang="en-US" sz="800" dirty="0" smtClean="0">
                <a:solidFill>
                  <a:srgbClr val="FFFFFF"/>
                </a:solidFill>
              </a:rPr>
              <a:t>Including gaps detected </a:t>
            </a:r>
            <a:endParaRPr lang="en-US" sz="800" dirty="0">
              <a:solidFill>
                <a:srgbClr val="FFFFFF"/>
              </a:solidFill>
            </a:endParaRPr>
          </a:p>
        </p:txBody>
      </p:sp>
    </p:spTree>
    <p:extLst>
      <p:ext uri="{BB962C8B-B14F-4D97-AF65-F5344CB8AC3E}">
        <p14:creationId xmlns:p14="http://schemas.microsoft.com/office/powerpoint/2010/main" val="965176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766" y="6226357"/>
            <a:ext cx="2168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983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62"/>
          <p:cNvSpPr>
            <a:spLocks noChangeArrowheads="1"/>
          </p:cNvSpPr>
          <p:nvPr/>
        </p:nvSpPr>
        <p:spPr bwMode="auto">
          <a:xfrm>
            <a:off x="7131224" y="5089557"/>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56" name="Rectangle 62"/>
          <p:cNvSpPr>
            <a:spLocks noChangeArrowheads="1"/>
          </p:cNvSpPr>
          <p:nvPr/>
        </p:nvSpPr>
        <p:spPr bwMode="auto">
          <a:xfrm>
            <a:off x="7131224" y="4543845"/>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54" name="Rectangle 62"/>
          <p:cNvSpPr>
            <a:spLocks noChangeArrowheads="1"/>
          </p:cNvSpPr>
          <p:nvPr/>
        </p:nvSpPr>
        <p:spPr bwMode="auto">
          <a:xfrm>
            <a:off x="5403032" y="5092733"/>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53" name="Rectangle 62"/>
          <p:cNvSpPr>
            <a:spLocks noChangeArrowheads="1"/>
          </p:cNvSpPr>
          <p:nvPr/>
        </p:nvSpPr>
        <p:spPr bwMode="auto">
          <a:xfrm>
            <a:off x="3674840" y="5218733"/>
            <a:ext cx="720000"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49" name="Rectangle 62"/>
          <p:cNvSpPr>
            <a:spLocks noChangeArrowheads="1"/>
          </p:cNvSpPr>
          <p:nvPr/>
        </p:nvSpPr>
        <p:spPr bwMode="auto">
          <a:xfrm>
            <a:off x="1897137" y="5092733"/>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55" name="Rectangle 62"/>
          <p:cNvSpPr>
            <a:spLocks noChangeArrowheads="1"/>
          </p:cNvSpPr>
          <p:nvPr/>
        </p:nvSpPr>
        <p:spPr bwMode="auto">
          <a:xfrm>
            <a:off x="3665238" y="2281245"/>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63" name="Rectangle 62"/>
          <p:cNvSpPr>
            <a:spLocks noChangeArrowheads="1"/>
          </p:cNvSpPr>
          <p:nvPr/>
        </p:nvSpPr>
        <p:spPr bwMode="auto">
          <a:xfrm>
            <a:off x="5388601" y="2281245"/>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64" name="Rectangle 62"/>
          <p:cNvSpPr>
            <a:spLocks noChangeArrowheads="1"/>
          </p:cNvSpPr>
          <p:nvPr/>
        </p:nvSpPr>
        <p:spPr bwMode="auto">
          <a:xfrm>
            <a:off x="7130638" y="2281245"/>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57" name="Rectangle 62"/>
          <p:cNvSpPr>
            <a:spLocks noChangeArrowheads="1"/>
          </p:cNvSpPr>
          <p:nvPr/>
        </p:nvSpPr>
        <p:spPr bwMode="auto">
          <a:xfrm>
            <a:off x="3665238" y="4543845"/>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3" name="Rectangle 2"/>
          <p:cNvSpPr/>
          <p:nvPr/>
        </p:nvSpPr>
        <p:spPr bwMode="auto">
          <a:xfrm>
            <a:off x="5014227" y="6285180"/>
            <a:ext cx="2025528" cy="366794"/>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dirty="0" smtClean="0">
              <a:ln>
                <a:noFill/>
              </a:ln>
              <a:solidFill>
                <a:schemeClr val="tx1"/>
              </a:solidFill>
              <a:effectLst/>
              <a:latin typeface="Arial" charset="0"/>
            </a:endParaRPr>
          </a:p>
        </p:txBody>
      </p:sp>
      <p:sp>
        <p:nvSpPr>
          <p:cNvPr id="159" name="Rectangle 62"/>
          <p:cNvSpPr>
            <a:spLocks noChangeArrowheads="1"/>
          </p:cNvSpPr>
          <p:nvPr/>
        </p:nvSpPr>
        <p:spPr bwMode="auto">
          <a:xfrm>
            <a:off x="5405630" y="4543845"/>
            <a:ext cx="753144" cy="207365"/>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55" name="Text Box 6"/>
          <p:cNvSpPr txBox="1">
            <a:spLocks noChangeArrowheads="1"/>
          </p:cNvSpPr>
          <p:nvPr/>
        </p:nvSpPr>
        <p:spPr bwMode="auto">
          <a:xfrm>
            <a:off x="270934" y="836862"/>
            <a:ext cx="8621546" cy="863946"/>
          </a:xfrm>
          <a:prstGeom prst="rect">
            <a:avLst/>
          </a:prstGeom>
          <a:noFill/>
          <a:ln w="9525">
            <a:noFill/>
            <a:miter lim="800000"/>
            <a:headEnd/>
            <a:tailEnd/>
          </a:ln>
        </p:spPr>
        <p:txBody>
          <a:bodyPr wrap="square" anchor="ctr">
            <a:normAutofit/>
          </a:bodyPr>
          <a:lstStyle/>
          <a:p>
            <a:pPr algn="ctr">
              <a:spcAft>
                <a:spcPts val="600"/>
              </a:spcAft>
            </a:pPr>
            <a:r>
              <a:rPr lang="en-US" sz="1400" b="1" dirty="0" smtClean="0">
                <a:solidFill>
                  <a:srgbClr val="000000"/>
                </a:solidFill>
              </a:rPr>
              <a:t>Corporate GS deployment for Market Risk, Operational, AML &amp; Conduct. Decision pending on ALM (DWH ALM vs Argus)- Architecture certification pending for some local solutions: </a:t>
            </a:r>
            <a:r>
              <a:rPr lang="en-US" sz="1400" b="1" dirty="0" err="1" smtClean="0">
                <a:solidFill>
                  <a:srgbClr val="000000"/>
                </a:solidFill>
              </a:rPr>
              <a:t>Tutela</a:t>
            </a:r>
            <a:r>
              <a:rPr lang="en-US" sz="1400" b="1" dirty="0" smtClean="0">
                <a:solidFill>
                  <a:srgbClr val="000000"/>
                </a:solidFill>
              </a:rPr>
              <a:t> (P. Rico), EDW (SCUSA) and T-24/Medea (BSI)</a:t>
            </a:r>
            <a:endParaRPr lang="en-US" sz="1400" b="1" dirty="0">
              <a:solidFill>
                <a:srgbClr val="000000"/>
              </a:solidFill>
            </a:endParaRPr>
          </a:p>
        </p:txBody>
      </p:sp>
      <p:sp>
        <p:nvSpPr>
          <p:cNvPr id="5" name="TextBox 4"/>
          <p:cNvSpPr txBox="1"/>
          <p:nvPr/>
        </p:nvSpPr>
        <p:spPr>
          <a:xfrm>
            <a:off x="140288" y="6165304"/>
            <a:ext cx="4873939" cy="733534"/>
          </a:xfrm>
          <a:prstGeom prst="rect">
            <a:avLst/>
          </a:prstGeom>
          <a:noFill/>
        </p:spPr>
        <p:txBody>
          <a:bodyPr wrap="square" rtlCol="0">
            <a:spAutoFit/>
          </a:bodyPr>
          <a:lstStyle/>
          <a:p>
            <a:pPr marL="228600" indent="-228600">
              <a:lnSpc>
                <a:spcPts val="1000"/>
              </a:lnSpc>
              <a:buFontTx/>
              <a:buAutoNum type="arabicParenBoth"/>
            </a:pPr>
            <a:r>
              <a:rPr lang="en-US" sz="900" dirty="0">
                <a:solidFill>
                  <a:srgbClr val="FFFFFF"/>
                </a:solidFill>
              </a:rPr>
              <a:t>Current data </a:t>
            </a:r>
            <a:r>
              <a:rPr lang="en-US" sz="900" dirty="0" smtClean="0">
                <a:solidFill>
                  <a:srgbClr val="FFFFFF"/>
                </a:solidFill>
              </a:rPr>
              <a:t>repositories or </a:t>
            </a:r>
            <a:r>
              <a:rPr lang="en-US" sz="900" dirty="0">
                <a:solidFill>
                  <a:srgbClr val="FFFFFF"/>
                </a:solidFill>
              </a:rPr>
              <a:t>Golden Source, if any identified</a:t>
            </a:r>
          </a:p>
          <a:p>
            <a:pPr marL="228600" indent="-228600">
              <a:lnSpc>
                <a:spcPts val="1000"/>
              </a:lnSpc>
              <a:buFontTx/>
              <a:buAutoNum type="arabicParenBoth"/>
            </a:pPr>
            <a:r>
              <a:rPr lang="en-US" sz="900" dirty="0" smtClean="0">
                <a:solidFill>
                  <a:srgbClr val="FFFFFF"/>
                </a:solidFill>
              </a:rPr>
              <a:t>Portfolios </a:t>
            </a:r>
            <a:r>
              <a:rPr lang="en-US" sz="900" dirty="0">
                <a:solidFill>
                  <a:srgbClr val="FFFFFF"/>
                </a:solidFill>
              </a:rPr>
              <a:t>serviced by SCUSA are currently included in EDW. Those portfolios serviced by others are included within the Data Warehouse structure but not in the EDW model </a:t>
            </a:r>
            <a:endParaRPr lang="en-US" sz="900" dirty="0" smtClean="0">
              <a:solidFill>
                <a:srgbClr val="FFFFFF"/>
              </a:solidFill>
            </a:endParaRPr>
          </a:p>
          <a:p>
            <a:pPr marL="228600" indent="-228600">
              <a:lnSpc>
                <a:spcPts val="1000"/>
              </a:lnSpc>
              <a:buFontTx/>
              <a:buAutoNum type="arabicParenBoth"/>
            </a:pPr>
            <a:r>
              <a:rPr lang="en-US" sz="900" dirty="0" smtClean="0">
                <a:solidFill>
                  <a:srgbClr val="FFFFFF"/>
                </a:solidFill>
              </a:rPr>
              <a:t>Use of San SIRO and SI PBC/NP for reporting to the corporation. For local exploitation possibility of using other local solutions (BDE, Archer,…)</a:t>
            </a:r>
            <a:endParaRPr lang="en-US" sz="900" dirty="0">
              <a:solidFill>
                <a:srgbClr val="FFFFFF"/>
              </a:solidFill>
            </a:endParaRPr>
          </a:p>
        </p:txBody>
      </p:sp>
      <p:sp>
        <p:nvSpPr>
          <p:cNvPr id="48"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1. RDA </a:t>
            </a:r>
            <a:r>
              <a:rPr lang="en-US" sz="2200" b="1" dirty="0">
                <a:solidFill>
                  <a:srgbClr val="000000"/>
                </a:solidFill>
              </a:rPr>
              <a:t>Discovery – Executive Summary</a:t>
            </a:r>
          </a:p>
          <a:p>
            <a:pPr>
              <a:lnSpc>
                <a:spcPct val="90000"/>
              </a:lnSpc>
            </a:pPr>
            <a:r>
              <a:rPr lang="en-US" sz="2200" b="1" dirty="0">
                <a:solidFill>
                  <a:srgbClr val="929497"/>
                </a:solidFill>
              </a:rPr>
              <a:t>    </a:t>
            </a:r>
            <a:r>
              <a:rPr lang="en-US" sz="2000" b="1" dirty="0">
                <a:solidFill>
                  <a:srgbClr val="929497"/>
                </a:solidFill>
              </a:rPr>
              <a:t>Golden Sources’ Analysis per RDA area</a:t>
            </a:r>
          </a:p>
        </p:txBody>
      </p:sp>
      <p:sp>
        <p:nvSpPr>
          <p:cNvPr id="49" name="Rectangle 8"/>
          <p:cNvSpPr>
            <a:spLocks noChangeArrowheads="1"/>
          </p:cNvSpPr>
          <p:nvPr/>
        </p:nvSpPr>
        <p:spPr bwMode="auto">
          <a:xfrm>
            <a:off x="2777257" y="1608370"/>
            <a:ext cx="1656510" cy="18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BSPR</a:t>
            </a:r>
            <a:endParaRPr lang="en-US" sz="1000" b="1" kern="0" dirty="0">
              <a:solidFill>
                <a:srgbClr val="FFFFFF"/>
              </a:solidFill>
            </a:endParaRPr>
          </a:p>
        </p:txBody>
      </p:sp>
      <p:sp>
        <p:nvSpPr>
          <p:cNvPr id="56" name="Rectangle 8"/>
          <p:cNvSpPr>
            <a:spLocks noChangeArrowheads="1"/>
          </p:cNvSpPr>
          <p:nvPr/>
        </p:nvSpPr>
        <p:spPr bwMode="auto">
          <a:xfrm>
            <a:off x="4521757" y="1608370"/>
            <a:ext cx="1656510" cy="18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SCUSA</a:t>
            </a:r>
            <a:endParaRPr lang="en-US" sz="1000" b="1" kern="0" dirty="0">
              <a:solidFill>
                <a:srgbClr val="FFFFFF"/>
              </a:solidFill>
            </a:endParaRPr>
          </a:p>
        </p:txBody>
      </p:sp>
      <p:sp>
        <p:nvSpPr>
          <p:cNvPr id="57" name="Rectangle 56"/>
          <p:cNvSpPr>
            <a:spLocks/>
          </p:cNvSpPr>
          <p:nvPr/>
        </p:nvSpPr>
        <p:spPr>
          <a:xfrm>
            <a:off x="107504" y="2720403"/>
            <a:ext cx="900000" cy="61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58" name="Rectangle 57"/>
          <p:cNvSpPr>
            <a:spLocks/>
          </p:cNvSpPr>
          <p:nvPr/>
        </p:nvSpPr>
        <p:spPr>
          <a:xfrm>
            <a:off x="107504" y="2024912"/>
            <a:ext cx="900000" cy="61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59" name="Rectangle 58"/>
          <p:cNvSpPr>
            <a:spLocks/>
          </p:cNvSpPr>
          <p:nvPr/>
        </p:nvSpPr>
        <p:spPr>
          <a:xfrm>
            <a:off x="107504" y="3415894"/>
            <a:ext cx="900000" cy="61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60" name="Rectangle 59"/>
          <p:cNvSpPr>
            <a:spLocks/>
          </p:cNvSpPr>
          <p:nvPr/>
        </p:nvSpPr>
        <p:spPr>
          <a:xfrm>
            <a:off x="107504" y="4111385"/>
            <a:ext cx="900000" cy="61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61" name="Rectangle 8"/>
          <p:cNvSpPr>
            <a:spLocks noChangeArrowheads="1"/>
          </p:cNvSpPr>
          <p:nvPr/>
        </p:nvSpPr>
        <p:spPr bwMode="auto">
          <a:xfrm>
            <a:off x="1032757" y="1608370"/>
            <a:ext cx="1656510" cy="18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NY Branch &amp; SIS</a:t>
            </a:r>
            <a:endParaRPr lang="en-US" sz="1000" b="1" kern="0" baseline="30000" dirty="0">
              <a:solidFill>
                <a:srgbClr val="FFFFFF"/>
              </a:solidFill>
            </a:endParaRPr>
          </a:p>
        </p:txBody>
      </p:sp>
      <p:sp>
        <p:nvSpPr>
          <p:cNvPr id="62" name="Rectangle 61"/>
          <p:cNvSpPr>
            <a:spLocks/>
          </p:cNvSpPr>
          <p:nvPr/>
        </p:nvSpPr>
        <p:spPr>
          <a:xfrm>
            <a:off x="107504" y="5502368"/>
            <a:ext cx="900000" cy="61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63" name="Rectangle 8"/>
          <p:cNvSpPr>
            <a:spLocks noChangeArrowheads="1"/>
          </p:cNvSpPr>
          <p:nvPr/>
        </p:nvSpPr>
        <p:spPr bwMode="auto">
          <a:xfrm>
            <a:off x="7998728" y="1608410"/>
            <a:ext cx="1004063" cy="36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CORPORATE GS</a:t>
            </a:r>
            <a:endParaRPr lang="en-US" sz="1000" b="1" kern="0" dirty="0">
              <a:solidFill>
                <a:srgbClr val="FFFFFF"/>
              </a:solidFill>
            </a:endParaRPr>
          </a:p>
        </p:txBody>
      </p:sp>
      <p:sp>
        <p:nvSpPr>
          <p:cNvPr id="64" name="Rectangle 63"/>
          <p:cNvSpPr>
            <a:spLocks noChangeArrowheads="1"/>
          </p:cNvSpPr>
          <p:nvPr/>
        </p:nvSpPr>
        <p:spPr bwMode="auto">
          <a:xfrm>
            <a:off x="1041383" y="1988928"/>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IRIS (+ operational sources)</a:t>
            </a:r>
          </a:p>
        </p:txBody>
      </p:sp>
      <p:sp>
        <p:nvSpPr>
          <p:cNvPr id="65" name="Rectangle 64"/>
          <p:cNvSpPr>
            <a:spLocks noChangeArrowheads="1"/>
          </p:cNvSpPr>
          <p:nvPr/>
        </p:nvSpPr>
        <p:spPr bwMode="auto">
          <a:xfrm>
            <a:off x="1903940" y="1988928"/>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sym typeface="Wingdings"/>
              </a:rPr>
              <a:t>Corporate CRDWH Spain</a:t>
            </a:r>
            <a:endParaRPr lang="en-US" sz="900" kern="0" dirty="0">
              <a:solidFill>
                <a:srgbClr val="000000"/>
              </a:solidFill>
            </a:endParaRPr>
          </a:p>
        </p:txBody>
      </p:sp>
      <p:sp>
        <p:nvSpPr>
          <p:cNvPr id="66" name="Rectangle 65"/>
          <p:cNvSpPr>
            <a:spLocks noChangeArrowheads="1"/>
          </p:cNvSpPr>
          <p:nvPr/>
        </p:nvSpPr>
        <p:spPr bwMode="auto">
          <a:xfrm>
            <a:off x="8073104" y="1988928"/>
            <a:ext cx="924632"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sym typeface="Wingdings"/>
              </a:rPr>
              <a:t>Corporate </a:t>
            </a:r>
            <a:r>
              <a:rPr lang="en-US" sz="900" kern="0" dirty="0" smtClean="0">
                <a:solidFill>
                  <a:srgbClr val="000000"/>
                </a:solidFill>
                <a:sym typeface="Wingdings"/>
              </a:rPr>
              <a:t>CRDWH</a:t>
            </a:r>
            <a:endParaRPr lang="en-US" sz="900" kern="0" dirty="0">
              <a:solidFill>
                <a:srgbClr val="000000"/>
              </a:solidFill>
            </a:endParaRPr>
          </a:p>
        </p:txBody>
      </p:sp>
      <p:sp>
        <p:nvSpPr>
          <p:cNvPr id="68" name="Rectangle 67"/>
          <p:cNvSpPr>
            <a:spLocks noChangeArrowheads="1"/>
          </p:cNvSpPr>
          <p:nvPr/>
        </p:nvSpPr>
        <p:spPr bwMode="auto">
          <a:xfrm>
            <a:off x="1043727" y="2595406"/>
            <a:ext cx="74703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AIRe</a:t>
            </a:r>
            <a:r>
              <a:rPr lang="en-US" sz="900" kern="0" dirty="0">
                <a:solidFill>
                  <a:srgbClr val="000000"/>
                </a:solidFill>
              </a:rPr>
              <a:t> + SQL P/L</a:t>
            </a:r>
          </a:p>
        </p:txBody>
      </p:sp>
      <p:sp>
        <p:nvSpPr>
          <p:cNvPr id="69" name="Rectangle 68"/>
          <p:cNvSpPr>
            <a:spLocks noChangeArrowheads="1"/>
          </p:cNvSpPr>
          <p:nvPr/>
        </p:nvSpPr>
        <p:spPr bwMode="auto">
          <a:xfrm>
            <a:off x="1903940" y="2595406"/>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MRI/MIS</a:t>
            </a:r>
          </a:p>
        </p:txBody>
      </p:sp>
      <p:sp>
        <p:nvSpPr>
          <p:cNvPr id="70" name="Rectangle 69"/>
          <p:cNvSpPr>
            <a:spLocks noChangeArrowheads="1"/>
          </p:cNvSpPr>
          <p:nvPr/>
        </p:nvSpPr>
        <p:spPr bwMode="auto">
          <a:xfrm>
            <a:off x="8007136" y="2595406"/>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MRI/MIS</a:t>
            </a:r>
          </a:p>
        </p:txBody>
      </p:sp>
      <p:sp>
        <p:nvSpPr>
          <p:cNvPr id="72" name="Rectangle 71"/>
          <p:cNvSpPr>
            <a:spLocks noChangeArrowheads="1"/>
          </p:cNvSpPr>
          <p:nvPr/>
        </p:nvSpPr>
        <p:spPr bwMode="auto">
          <a:xfrm>
            <a:off x="1041383" y="3313684"/>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Operational Risk Access Database</a:t>
            </a:r>
            <a:r>
              <a:rPr lang="en-US" sz="900" kern="0" baseline="30000" dirty="0">
                <a:solidFill>
                  <a:srgbClr val="000000"/>
                </a:solidFill>
              </a:rPr>
              <a:t>(2)</a:t>
            </a:r>
          </a:p>
        </p:txBody>
      </p:sp>
      <p:sp>
        <p:nvSpPr>
          <p:cNvPr id="73" name="Rectangle 72"/>
          <p:cNvSpPr>
            <a:spLocks noChangeArrowheads="1"/>
          </p:cNvSpPr>
          <p:nvPr/>
        </p:nvSpPr>
        <p:spPr bwMode="auto">
          <a:xfrm>
            <a:off x="1903940" y="3313684"/>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ACERO  + </a:t>
            </a:r>
            <a:r>
              <a:rPr lang="en-US" sz="900" kern="0" dirty="0" smtClean="0">
                <a:solidFill>
                  <a:srgbClr val="000000"/>
                </a:solidFill>
              </a:rPr>
              <a:t>SanSIRO</a:t>
            </a:r>
            <a:r>
              <a:rPr lang="en-US" sz="900" kern="0" baseline="30000" dirty="0" smtClean="0">
                <a:solidFill>
                  <a:srgbClr val="000000"/>
                </a:solidFill>
              </a:rPr>
              <a:t>3</a:t>
            </a:r>
            <a:endParaRPr lang="en-US" sz="900" kern="0" baseline="30000" dirty="0">
              <a:solidFill>
                <a:srgbClr val="000000"/>
              </a:solidFill>
            </a:endParaRPr>
          </a:p>
        </p:txBody>
      </p:sp>
      <p:sp>
        <p:nvSpPr>
          <p:cNvPr id="74" name="Rectangle 73"/>
          <p:cNvSpPr>
            <a:spLocks noChangeArrowheads="1"/>
          </p:cNvSpPr>
          <p:nvPr/>
        </p:nvSpPr>
        <p:spPr bwMode="auto">
          <a:xfrm>
            <a:off x="8007136" y="3313684"/>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ACERO + </a:t>
            </a:r>
            <a:r>
              <a:rPr lang="en-US" sz="900" kern="0" dirty="0" err="1">
                <a:solidFill>
                  <a:srgbClr val="000000"/>
                </a:solidFill>
              </a:rPr>
              <a:t>SanSIRO</a:t>
            </a:r>
            <a:endParaRPr lang="en-US" sz="900" kern="0" dirty="0">
              <a:solidFill>
                <a:srgbClr val="000000"/>
              </a:solidFill>
            </a:endParaRPr>
          </a:p>
        </p:txBody>
      </p:sp>
      <p:sp>
        <p:nvSpPr>
          <p:cNvPr id="76" name="Rectangle 75"/>
          <p:cNvSpPr>
            <a:spLocks noChangeArrowheads="1"/>
          </p:cNvSpPr>
          <p:nvPr/>
        </p:nvSpPr>
        <p:spPr bwMode="auto">
          <a:xfrm>
            <a:off x="993836" y="4055602"/>
            <a:ext cx="844902"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850" kern="0" dirty="0" smtClean="0">
                <a:solidFill>
                  <a:srgbClr val="000000"/>
                </a:solidFill>
              </a:rPr>
              <a:t>NYB:  </a:t>
            </a:r>
            <a:r>
              <a:rPr lang="en-US" sz="850" kern="0" dirty="0">
                <a:solidFill>
                  <a:srgbClr val="000000"/>
                </a:solidFill>
              </a:rPr>
              <a:t>Equation </a:t>
            </a:r>
            <a:r>
              <a:rPr lang="en-US" sz="850" kern="0" dirty="0" smtClean="0">
                <a:solidFill>
                  <a:srgbClr val="000000"/>
                </a:solidFill>
              </a:rPr>
              <a:t>(+</a:t>
            </a:r>
            <a:r>
              <a:rPr lang="en-US" sz="850" kern="0" dirty="0" err="1">
                <a:solidFill>
                  <a:srgbClr val="000000"/>
                </a:solidFill>
              </a:rPr>
              <a:t>oper.sources</a:t>
            </a:r>
            <a:r>
              <a:rPr lang="en-US" sz="850" kern="0" dirty="0">
                <a:solidFill>
                  <a:srgbClr val="000000"/>
                </a:solidFill>
              </a:rPr>
              <a:t>)</a:t>
            </a:r>
          </a:p>
          <a:p>
            <a:pPr marL="0" lvl="2" algn="ctr">
              <a:buClr>
                <a:srgbClr val="808080"/>
              </a:buClr>
              <a:defRPr/>
            </a:pPr>
            <a:r>
              <a:rPr lang="en-US" sz="850" kern="0" dirty="0">
                <a:solidFill>
                  <a:srgbClr val="000000"/>
                </a:solidFill>
              </a:rPr>
              <a:t>SIS: ADP </a:t>
            </a:r>
            <a:r>
              <a:rPr lang="en-US" sz="850" kern="0" dirty="0" err="1">
                <a:solidFill>
                  <a:srgbClr val="000000"/>
                </a:solidFill>
              </a:rPr>
              <a:t>Broadridge</a:t>
            </a:r>
            <a:endParaRPr lang="en-US" sz="850" kern="0" baseline="30000" dirty="0">
              <a:solidFill>
                <a:srgbClr val="000000"/>
              </a:solidFill>
            </a:endParaRPr>
          </a:p>
        </p:txBody>
      </p:sp>
      <p:sp>
        <p:nvSpPr>
          <p:cNvPr id="77" name="Rectangle 76"/>
          <p:cNvSpPr>
            <a:spLocks noChangeArrowheads="1"/>
          </p:cNvSpPr>
          <p:nvPr/>
        </p:nvSpPr>
        <p:spPr bwMode="auto">
          <a:xfrm>
            <a:off x="1903940" y="405560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Corporate </a:t>
            </a:r>
            <a:r>
              <a:rPr lang="en-US" sz="900" kern="0" dirty="0" smtClean="0">
                <a:solidFill>
                  <a:srgbClr val="000000"/>
                </a:solidFill>
              </a:rPr>
              <a:t>ALM DWH</a:t>
            </a:r>
            <a:endParaRPr lang="en-US" sz="900" kern="0" dirty="0">
              <a:solidFill>
                <a:srgbClr val="000000"/>
              </a:solidFill>
            </a:endParaRPr>
          </a:p>
        </p:txBody>
      </p:sp>
      <p:sp>
        <p:nvSpPr>
          <p:cNvPr id="78" name="Rectangle 77"/>
          <p:cNvSpPr>
            <a:spLocks noChangeArrowheads="1"/>
          </p:cNvSpPr>
          <p:nvPr/>
        </p:nvSpPr>
        <p:spPr bwMode="auto">
          <a:xfrm>
            <a:off x="8007136" y="405560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Corporate </a:t>
            </a:r>
            <a:r>
              <a:rPr lang="en-US" sz="900" kern="0" dirty="0" smtClean="0">
                <a:solidFill>
                  <a:srgbClr val="000000"/>
                </a:solidFill>
              </a:rPr>
              <a:t>ALM DWH</a:t>
            </a:r>
            <a:endParaRPr lang="en-US" sz="900" kern="0" dirty="0">
              <a:solidFill>
                <a:srgbClr val="000000"/>
              </a:solidFill>
            </a:endParaRPr>
          </a:p>
        </p:txBody>
      </p:sp>
      <p:sp>
        <p:nvSpPr>
          <p:cNvPr id="80" name="Rectangle 79"/>
          <p:cNvSpPr>
            <a:spLocks noChangeArrowheads="1"/>
          </p:cNvSpPr>
          <p:nvPr/>
        </p:nvSpPr>
        <p:spPr bwMode="auto">
          <a:xfrm>
            <a:off x="1002160" y="5517320"/>
            <a:ext cx="828254"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NYB: </a:t>
            </a:r>
            <a:r>
              <a:rPr lang="en-US" sz="900" kern="0" dirty="0">
                <a:solidFill>
                  <a:srgbClr val="000000"/>
                </a:solidFill>
              </a:rPr>
              <a:t>Equation (+ sources)</a:t>
            </a:r>
          </a:p>
          <a:p>
            <a:pPr marL="0" lvl="2" algn="ctr">
              <a:buClr>
                <a:srgbClr val="808080"/>
              </a:buClr>
              <a:defRPr/>
            </a:pPr>
            <a:r>
              <a:rPr lang="en-US" sz="900" kern="0" dirty="0">
                <a:solidFill>
                  <a:srgbClr val="000000"/>
                </a:solidFill>
              </a:rPr>
              <a:t>SIS: no repositories</a:t>
            </a:r>
          </a:p>
        </p:txBody>
      </p:sp>
      <p:sp>
        <p:nvSpPr>
          <p:cNvPr id="81" name="Rectangle 80"/>
          <p:cNvSpPr>
            <a:spLocks noChangeArrowheads="1"/>
          </p:cNvSpPr>
          <p:nvPr/>
        </p:nvSpPr>
        <p:spPr bwMode="auto">
          <a:xfrm>
            <a:off x="1903940" y="5517320"/>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sym typeface="Wingdings"/>
              </a:rPr>
              <a:t>SI </a:t>
            </a:r>
            <a:r>
              <a:rPr lang="en-US" sz="900" kern="0" dirty="0" smtClean="0">
                <a:solidFill>
                  <a:srgbClr val="000000"/>
                </a:solidFill>
                <a:sym typeface="Wingdings"/>
              </a:rPr>
              <a:t>PBC / </a:t>
            </a:r>
            <a:r>
              <a:rPr lang="en-US" sz="900" kern="0" dirty="0">
                <a:solidFill>
                  <a:srgbClr val="000000"/>
                </a:solidFill>
                <a:sym typeface="Wingdings"/>
              </a:rPr>
              <a:t>SI </a:t>
            </a:r>
            <a:r>
              <a:rPr lang="en-US" sz="900" kern="0" dirty="0" smtClean="0">
                <a:solidFill>
                  <a:srgbClr val="000000"/>
                </a:solidFill>
                <a:sym typeface="Wingdings"/>
              </a:rPr>
              <a:t>NP</a:t>
            </a:r>
            <a:endParaRPr lang="en-US" sz="900" kern="0" dirty="0">
              <a:solidFill>
                <a:srgbClr val="000000"/>
              </a:solidFill>
            </a:endParaRPr>
          </a:p>
        </p:txBody>
      </p:sp>
      <p:sp>
        <p:nvSpPr>
          <p:cNvPr id="82" name="Rectangle 81"/>
          <p:cNvSpPr>
            <a:spLocks noChangeArrowheads="1"/>
          </p:cNvSpPr>
          <p:nvPr/>
        </p:nvSpPr>
        <p:spPr bwMode="auto">
          <a:xfrm>
            <a:off x="8007136" y="5517320"/>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sym typeface="Wingdings"/>
              </a:rPr>
              <a:t>SI PBC/ SI </a:t>
            </a:r>
            <a:r>
              <a:rPr lang="en-US" sz="900" kern="0" dirty="0" smtClean="0">
                <a:solidFill>
                  <a:srgbClr val="000000"/>
                </a:solidFill>
                <a:sym typeface="Wingdings"/>
              </a:rPr>
              <a:t>NP</a:t>
            </a:r>
            <a:endParaRPr lang="en-US" sz="900" kern="0" dirty="0">
              <a:solidFill>
                <a:srgbClr val="000000"/>
              </a:solidFill>
            </a:endParaRPr>
          </a:p>
        </p:txBody>
      </p:sp>
      <p:cxnSp>
        <p:nvCxnSpPr>
          <p:cNvPr id="84" name="Straight Connector 83"/>
          <p:cNvCxnSpPr/>
          <p:nvPr/>
        </p:nvCxnSpPr>
        <p:spPr bwMode="auto">
          <a:xfrm>
            <a:off x="1041384" y="479715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5" name="Straight Connector 84"/>
          <p:cNvCxnSpPr/>
          <p:nvPr/>
        </p:nvCxnSpPr>
        <p:spPr bwMode="auto">
          <a:xfrm>
            <a:off x="1041384" y="551723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6" name="Straight Connector 85"/>
          <p:cNvCxnSpPr/>
          <p:nvPr/>
        </p:nvCxnSpPr>
        <p:spPr bwMode="auto">
          <a:xfrm>
            <a:off x="1041384" y="4077072"/>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7" name="Straight Connector 86"/>
          <p:cNvCxnSpPr/>
          <p:nvPr/>
        </p:nvCxnSpPr>
        <p:spPr bwMode="auto">
          <a:xfrm>
            <a:off x="1041384" y="342900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88" name="Straight Connector 87"/>
          <p:cNvCxnSpPr/>
          <p:nvPr/>
        </p:nvCxnSpPr>
        <p:spPr bwMode="auto">
          <a:xfrm>
            <a:off x="1041384" y="2708920"/>
            <a:ext cx="795600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89" name="Rectangle 88"/>
          <p:cNvSpPr>
            <a:spLocks/>
          </p:cNvSpPr>
          <p:nvPr/>
        </p:nvSpPr>
        <p:spPr>
          <a:xfrm>
            <a:off x="107504" y="4806876"/>
            <a:ext cx="900000" cy="612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Finance</a:t>
            </a:r>
          </a:p>
        </p:txBody>
      </p:sp>
      <p:sp>
        <p:nvSpPr>
          <p:cNvPr id="90" name="Rectangle 89"/>
          <p:cNvSpPr>
            <a:spLocks noChangeArrowheads="1"/>
          </p:cNvSpPr>
          <p:nvPr/>
        </p:nvSpPr>
        <p:spPr bwMode="auto">
          <a:xfrm>
            <a:off x="1002160" y="4802232"/>
            <a:ext cx="828254"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NYB: </a:t>
            </a:r>
            <a:r>
              <a:rPr lang="en-US" sz="900" kern="0" dirty="0">
                <a:solidFill>
                  <a:srgbClr val="000000"/>
                </a:solidFill>
              </a:rPr>
              <a:t>Equation </a:t>
            </a:r>
          </a:p>
          <a:p>
            <a:pPr marL="0" lvl="2" algn="ctr">
              <a:buClr>
                <a:srgbClr val="808080"/>
              </a:buClr>
              <a:defRPr/>
            </a:pPr>
            <a:r>
              <a:rPr lang="en-US" sz="900" kern="0" dirty="0">
                <a:solidFill>
                  <a:srgbClr val="000000"/>
                </a:solidFill>
              </a:rPr>
              <a:t>SIS: ADP </a:t>
            </a:r>
            <a:r>
              <a:rPr lang="en-US" sz="900" kern="0" dirty="0" err="1">
                <a:solidFill>
                  <a:srgbClr val="000000"/>
                </a:solidFill>
              </a:rPr>
              <a:t>Broadridge</a:t>
            </a:r>
            <a:endParaRPr lang="en-US" sz="900" kern="0" baseline="30000" dirty="0">
              <a:solidFill>
                <a:srgbClr val="000000"/>
              </a:solidFill>
            </a:endParaRPr>
          </a:p>
        </p:txBody>
      </p:sp>
      <p:sp>
        <p:nvSpPr>
          <p:cNvPr id="91" name="Rectangle 90"/>
          <p:cNvSpPr>
            <a:spLocks noChangeArrowheads="1"/>
          </p:cNvSpPr>
          <p:nvPr/>
        </p:nvSpPr>
        <p:spPr bwMode="auto">
          <a:xfrm>
            <a:off x="1903940" y="480223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rPr>
              <a:t>Equation</a:t>
            </a:r>
            <a:endParaRPr lang="en-US" sz="900" kern="0" dirty="0">
              <a:solidFill>
                <a:srgbClr val="000000"/>
              </a:solidFill>
            </a:endParaRPr>
          </a:p>
        </p:txBody>
      </p:sp>
      <p:sp>
        <p:nvSpPr>
          <p:cNvPr id="92" name="Rectangle 91"/>
          <p:cNvSpPr>
            <a:spLocks noChangeArrowheads="1"/>
          </p:cNvSpPr>
          <p:nvPr/>
        </p:nvSpPr>
        <p:spPr bwMode="auto">
          <a:xfrm>
            <a:off x="8007136" y="4802232"/>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sym typeface="Wingdings"/>
              </a:rPr>
              <a:t>FMIS</a:t>
            </a:r>
            <a:endParaRPr lang="en-US" sz="900" kern="0" dirty="0">
              <a:solidFill>
                <a:srgbClr val="000000"/>
              </a:solidFill>
            </a:endParaRPr>
          </a:p>
        </p:txBody>
      </p:sp>
      <p:sp>
        <p:nvSpPr>
          <p:cNvPr id="44" name="Rectangle 8"/>
          <p:cNvSpPr>
            <a:spLocks noChangeArrowheads="1"/>
          </p:cNvSpPr>
          <p:nvPr/>
        </p:nvSpPr>
        <p:spPr bwMode="auto">
          <a:xfrm>
            <a:off x="6266258" y="1608370"/>
            <a:ext cx="1656510" cy="1800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BSI</a:t>
            </a:r>
            <a:endParaRPr lang="en-US" sz="1000" b="1" kern="0" dirty="0">
              <a:solidFill>
                <a:srgbClr val="FFFFFF"/>
              </a:solidFill>
            </a:endParaRPr>
          </a:p>
        </p:txBody>
      </p:sp>
      <p:grpSp>
        <p:nvGrpSpPr>
          <p:cNvPr id="2" name="Group 1"/>
          <p:cNvGrpSpPr/>
          <p:nvPr/>
        </p:nvGrpSpPr>
        <p:grpSpPr>
          <a:xfrm>
            <a:off x="6266258" y="1808840"/>
            <a:ext cx="1656510" cy="180000"/>
            <a:chOff x="6266258" y="1671757"/>
            <a:chExt cx="1656510" cy="231578"/>
          </a:xfrm>
        </p:grpSpPr>
        <p:sp>
          <p:nvSpPr>
            <p:cNvPr id="51" name="Rectangle 8"/>
            <p:cNvSpPr>
              <a:spLocks noChangeArrowheads="1"/>
            </p:cNvSpPr>
            <p:nvPr/>
          </p:nvSpPr>
          <p:spPr bwMode="auto">
            <a:xfrm>
              <a:off x="6266258" y="1671757"/>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AS IS</a:t>
              </a:r>
              <a:endParaRPr lang="en-US" sz="1000" b="1" kern="0" baseline="30000" dirty="0" smtClean="0">
                <a:solidFill>
                  <a:srgbClr val="FFFFFF"/>
                </a:solidFill>
              </a:endParaRPr>
            </a:p>
          </p:txBody>
        </p:sp>
        <p:sp>
          <p:nvSpPr>
            <p:cNvPr id="94" name="Rectangle 8"/>
            <p:cNvSpPr>
              <a:spLocks noChangeArrowheads="1"/>
            </p:cNvSpPr>
            <p:nvPr/>
          </p:nvSpPr>
          <p:spPr bwMode="auto">
            <a:xfrm>
              <a:off x="7130638" y="1674735"/>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a:t>
              </a:r>
              <a:endParaRPr lang="en-US" sz="1000" b="1" kern="0" baseline="30000" dirty="0" smtClean="0">
                <a:solidFill>
                  <a:srgbClr val="FFFFFF"/>
                </a:solidFill>
              </a:endParaRPr>
            </a:p>
          </p:txBody>
        </p:sp>
      </p:grpSp>
      <p:sp>
        <p:nvSpPr>
          <p:cNvPr id="101" name="Rectangle 100"/>
          <p:cNvSpPr>
            <a:spLocks noChangeArrowheads="1"/>
          </p:cNvSpPr>
          <p:nvPr/>
        </p:nvSpPr>
        <p:spPr bwMode="auto">
          <a:xfrm>
            <a:off x="2797792" y="1988928"/>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Altair / </a:t>
            </a:r>
            <a:r>
              <a:rPr lang="en-US" sz="900" kern="0" dirty="0" err="1" smtClean="0">
                <a:solidFill>
                  <a:srgbClr val="000000"/>
                </a:solidFill>
              </a:rPr>
              <a:t>Tutela</a:t>
            </a:r>
            <a:endParaRPr lang="en-US" sz="900" kern="0" dirty="0">
              <a:solidFill>
                <a:srgbClr val="000000"/>
              </a:solidFill>
            </a:endParaRPr>
          </a:p>
        </p:txBody>
      </p:sp>
      <p:sp>
        <p:nvSpPr>
          <p:cNvPr id="102" name="Rectangle 101"/>
          <p:cNvSpPr>
            <a:spLocks noChangeArrowheads="1"/>
          </p:cNvSpPr>
          <p:nvPr/>
        </p:nvSpPr>
        <p:spPr bwMode="auto">
          <a:xfrm>
            <a:off x="3645631" y="1988928"/>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smtClean="0">
                <a:solidFill>
                  <a:srgbClr val="000000"/>
                </a:solidFill>
                <a:sym typeface="Wingdings"/>
              </a:rPr>
              <a:t>Tutela</a:t>
            </a:r>
            <a:endParaRPr lang="en-US" sz="900" kern="0" dirty="0">
              <a:solidFill>
                <a:srgbClr val="000000"/>
              </a:solidFill>
            </a:endParaRPr>
          </a:p>
        </p:txBody>
      </p:sp>
      <p:sp>
        <p:nvSpPr>
          <p:cNvPr id="103" name="Rectangle 102"/>
          <p:cNvSpPr>
            <a:spLocks noChangeArrowheads="1"/>
          </p:cNvSpPr>
          <p:nvPr/>
        </p:nvSpPr>
        <p:spPr bwMode="auto">
          <a:xfrm>
            <a:off x="2800136" y="2595406"/>
            <a:ext cx="74703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SQL P/L / </a:t>
            </a:r>
            <a:r>
              <a:rPr lang="en-US" sz="900" kern="0" dirty="0" err="1">
                <a:solidFill>
                  <a:srgbClr val="000000"/>
                </a:solidFill>
              </a:rPr>
              <a:t>AIRe</a:t>
            </a:r>
            <a:endParaRPr lang="en-US" sz="900" kern="0" dirty="0">
              <a:solidFill>
                <a:srgbClr val="000000"/>
              </a:solidFill>
            </a:endParaRPr>
          </a:p>
        </p:txBody>
      </p:sp>
      <p:sp>
        <p:nvSpPr>
          <p:cNvPr id="104" name="Rectangle 103"/>
          <p:cNvSpPr>
            <a:spLocks noChangeArrowheads="1"/>
          </p:cNvSpPr>
          <p:nvPr/>
        </p:nvSpPr>
        <p:spPr bwMode="auto">
          <a:xfrm>
            <a:off x="3645631" y="2595406"/>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t>MIS / MRI (potential)</a:t>
            </a:r>
          </a:p>
        </p:txBody>
      </p:sp>
      <p:sp>
        <p:nvSpPr>
          <p:cNvPr id="105" name="Rectangle 104"/>
          <p:cNvSpPr>
            <a:spLocks noChangeArrowheads="1"/>
          </p:cNvSpPr>
          <p:nvPr/>
        </p:nvSpPr>
        <p:spPr bwMode="auto">
          <a:xfrm>
            <a:off x="2797792" y="3313684"/>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BDE (Operational </a:t>
            </a:r>
            <a:r>
              <a:rPr lang="en-US" sz="900" kern="0" dirty="0">
                <a:solidFill>
                  <a:srgbClr val="000000"/>
                </a:solidFill>
              </a:rPr>
              <a:t>Risk Access </a:t>
            </a:r>
            <a:r>
              <a:rPr lang="en-US" sz="900" kern="0" dirty="0" smtClean="0">
                <a:solidFill>
                  <a:srgbClr val="000000"/>
                </a:solidFill>
              </a:rPr>
              <a:t>Database)</a:t>
            </a:r>
            <a:endParaRPr lang="en-US" sz="900" kern="0" baseline="30000" dirty="0">
              <a:solidFill>
                <a:srgbClr val="000000"/>
              </a:solidFill>
            </a:endParaRPr>
          </a:p>
        </p:txBody>
      </p:sp>
      <p:sp>
        <p:nvSpPr>
          <p:cNvPr id="106" name="Rectangle 105"/>
          <p:cNvSpPr>
            <a:spLocks noChangeArrowheads="1"/>
          </p:cNvSpPr>
          <p:nvPr/>
        </p:nvSpPr>
        <p:spPr bwMode="auto">
          <a:xfrm>
            <a:off x="3645631" y="3313684"/>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SanSIRO</a:t>
            </a:r>
            <a:r>
              <a:rPr lang="en-US" sz="900" kern="0" baseline="30000" dirty="0">
                <a:solidFill>
                  <a:srgbClr val="000000"/>
                </a:solidFill>
              </a:rPr>
              <a:t>3</a:t>
            </a:r>
            <a:endParaRPr lang="en-US" sz="900" kern="0" dirty="0">
              <a:solidFill>
                <a:srgbClr val="000000"/>
              </a:solidFill>
            </a:endParaRPr>
          </a:p>
        </p:txBody>
      </p:sp>
      <p:sp>
        <p:nvSpPr>
          <p:cNvPr id="107" name="Rectangle 106"/>
          <p:cNvSpPr>
            <a:spLocks noChangeArrowheads="1"/>
          </p:cNvSpPr>
          <p:nvPr/>
        </p:nvSpPr>
        <p:spPr bwMode="auto">
          <a:xfrm>
            <a:off x="2797793" y="4055602"/>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Altair / </a:t>
            </a:r>
            <a:r>
              <a:rPr lang="en-US" sz="900" kern="0" dirty="0" err="1">
                <a:solidFill>
                  <a:srgbClr val="000000"/>
                </a:solidFill>
              </a:rPr>
              <a:t>Tutela</a:t>
            </a:r>
            <a:endParaRPr lang="en-US" sz="900" kern="0" dirty="0">
              <a:solidFill>
                <a:srgbClr val="000000"/>
              </a:solidFill>
            </a:endParaRPr>
          </a:p>
          <a:p>
            <a:pPr marL="0" lvl="2" algn="ctr">
              <a:buClr>
                <a:srgbClr val="808080"/>
              </a:buClr>
              <a:defRPr/>
            </a:pPr>
            <a:r>
              <a:rPr lang="en-US" sz="900" kern="0" dirty="0">
                <a:solidFill>
                  <a:srgbClr val="000000"/>
                </a:solidFill>
              </a:rPr>
              <a:t>&amp; OFSAA (calc. engine</a:t>
            </a:r>
            <a:r>
              <a:rPr lang="en-US" sz="900" kern="0" dirty="0" smtClean="0">
                <a:solidFill>
                  <a:srgbClr val="000000"/>
                </a:solidFill>
              </a:rPr>
              <a:t>)</a:t>
            </a:r>
            <a:endParaRPr lang="en-US" sz="900" kern="0" dirty="0">
              <a:solidFill>
                <a:srgbClr val="000000"/>
              </a:solidFill>
            </a:endParaRPr>
          </a:p>
        </p:txBody>
      </p:sp>
      <p:sp>
        <p:nvSpPr>
          <p:cNvPr id="108" name="Rectangle 107"/>
          <p:cNvSpPr>
            <a:spLocks noChangeArrowheads="1"/>
          </p:cNvSpPr>
          <p:nvPr/>
        </p:nvSpPr>
        <p:spPr bwMode="auto">
          <a:xfrm>
            <a:off x="3645631" y="405560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ym typeface="Wingdings"/>
              </a:rPr>
              <a:t>Corporate ALM DWH </a:t>
            </a:r>
            <a:r>
              <a:rPr lang="en-US" sz="900" kern="0" dirty="0" smtClean="0">
                <a:sym typeface="Wingdings"/>
              </a:rPr>
              <a:t>/</a:t>
            </a:r>
          </a:p>
          <a:p>
            <a:pPr marL="0" lvl="2" algn="ctr">
              <a:buClr>
                <a:srgbClr val="808080"/>
              </a:buClr>
            </a:pPr>
            <a:endParaRPr lang="en-US" sz="900" kern="0" dirty="0">
              <a:sym typeface="Wingdings"/>
            </a:endParaRPr>
          </a:p>
          <a:p>
            <a:pPr marL="0" lvl="2" algn="ctr">
              <a:buClr>
                <a:srgbClr val="808080"/>
              </a:buClr>
            </a:pPr>
            <a:r>
              <a:rPr lang="en-US" sz="900" kern="0" dirty="0" smtClean="0">
                <a:sym typeface="Wingdings"/>
              </a:rPr>
              <a:t> </a:t>
            </a:r>
            <a:r>
              <a:rPr lang="en-US" sz="900" kern="0" dirty="0">
                <a:sym typeface="Wingdings"/>
              </a:rPr>
              <a:t>Argus </a:t>
            </a:r>
            <a:r>
              <a:rPr lang="en-US" sz="900" kern="0" dirty="0" smtClean="0">
                <a:sym typeface="Wingdings"/>
              </a:rPr>
              <a:t>DWH</a:t>
            </a:r>
            <a:endParaRPr lang="en-US" sz="900" kern="0" dirty="0"/>
          </a:p>
        </p:txBody>
      </p:sp>
      <p:sp>
        <p:nvSpPr>
          <p:cNvPr id="109" name="Rectangle 108"/>
          <p:cNvSpPr>
            <a:spLocks noChangeArrowheads="1"/>
          </p:cNvSpPr>
          <p:nvPr/>
        </p:nvSpPr>
        <p:spPr bwMode="auto">
          <a:xfrm>
            <a:off x="2797793" y="5517320"/>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Altair / </a:t>
            </a:r>
            <a:r>
              <a:rPr lang="en-US" sz="900" kern="0" dirty="0" err="1">
                <a:solidFill>
                  <a:srgbClr val="000000"/>
                </a:solidFill>
              </a:rPr>
              <a:t>Tutela</a:t>
            </a:r>
            <a:endParaRPr lang="en-US" sz="900" kern="0" dirty="0">
              <a:solidFill>
                <a:srgbClr val="000000"/>
              </a:solidFill>
            </a:endParaRPr>
          </a:p>
        </p:txBody>
      </p:sp>
      <p:sp>
        <p:nvSpPr>
          <p:cNvPr id="110" name="Rectangle 109"/>
          <p:cNvSpPr>
            <a:spLocks noChangeArrowheads="1"/>
          </p:cNvSpPr>
          <p:nvPr/>
        </p:nvSpPr>
        <p:spPr bwMode="auto">
          <a:xfrm>
            <a:off x="3645631" y="5517320"/>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smtClean="0">
                <a:solidFill>
                  <a:srgbClr val="000000"/>
                </a:solidFill>
              </a:rPr>
              <a:t>SI PBC /</a:t>
            </a:r>
          </a:p>
          <a:p>
            <a:pPr marL="0" lvl="2" algn="ctr">
              <a:buClr>
                <a:srgbClr val="808080"/>
              </a:buClr>
            </a:pPr>
            <a:r>
              <a:rPr lang="en-US" sz="900" kern="0" dirty="0" smtClean="0">
                <a:solidFill>
                  <a:srgbClr val="000000"/>
                </a:solidFill>
              </a:rPr>
              <a:t>SI NP</a:t>
            </a:r>
            <a:r>
              <a:rPr lang="en-US" sz="900" kern="0" baseline="30000" dirty="0">
                <a:solidFill>
                  <a:srgbClr val="000000"/>
                </a:solidFill>
              </a:rPr>
              <a:t>3</a:t>
            </a:r>
            <a:endParaRPr lang="en-US" sz="900" kern="0" dirty="0">
              <a:solidFill>
                <a:srgbClr val="000000"/>
              </a:solidFill>
              <a:sym typeface="Wingdings"/>
            </a:endParaRPr>
          </a:p>
        </p:txBody>
      </p:sp>
      <p:sp>
        <p:nvSpPr>
          <p:cNvPr id="112" name="Rectangle 111"/>
          <p:cNvSpPr>
            <a:spLocks noChangeArrowheads="1"/>
          </p:cNvSpPr>
          <p:nvPr/>
        </p:nvSpPr>
        <p:spPr bwMode="auto">
          <a:xfrm>
            <a:off x="2797793" y="4802232"/>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FMIS / Altair / </a:t>
            </a:r>
            <a:r>
              <a:rPr lang="en-US" sz="900" kern="0" dirty="0" err="1">
                <a:solidFill>
                  <a:srgbClr val="000000"/>
                </a:solidFill>
              </a:rPr>
              <a:t>Tutela</a:t>
            </a:r>
            <a:endParaRPr lang="en-US" sz="900" kern="0" dirty="0">
              <a:solidFill>
                <a:srgbClr val="000000"/>
              </a:solidFill>
            </a:endParaRPr>
          </a:p>
        </p:txBody>
      </p:sp>
      <p:sp>
        <p:nvSpPr>
          <p:cNvPr id="113" name="Rectangle 112"/>
          <p:cNvSpPr>
            <a:spLocks noChangeArrowheads="1"/>
          </p:cNvSpPr>
          <p:nvPr/>
        </p:nvSpPr>
        <p:spPr bwMode="auto">
          <a:xfrm>
            <a:off x="3645631" y="480223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sym typeface="Wingdings"/>
              </a:rPr>
              <a:t>FMIS /</a:t>
            </a:r>
          </a:p>
          <a:p>
            <a:pPr marL="0" lvl="2" algn="ctr">
              <a:buClr>
                <a:srgbClr val="808080"/>
              </a:buClr>
              <a:defRPr/>
            </a:pPr>
            <a:r>
              <a:rPr lang="en-US" sz="900" kern="0" dirty="0" smtClean="0">
                <a:solidFill>
                  <a:srgbClr val="000000"/>
                </a:solidFill>
                <a:sym typeface="Wingdings"/>
              </a:rPr>
              <a:t> </a:t>
            </a:r>
          </a:p>
          <a:p>
            <a:pPr marL="0" lvl="2" algn="ctr">
              <a:buClr>
                <a:srgbClr val="808080"/>
              </a:buClr>
              <a:defRPr/>
            </a:pPr>
            <a:r>
              <a:rPr lang="en-US" sz="900" kern="0" dirty="0" err="1" smtClean="0">
                <a:solidFill>
                  <a:srgbClr val="000000"/>
                </a:solidFill>
                <a:sym typeface="Wingdings"/>
              </a:rPr>
              <a:t>Tutela</a:t>
            </a:r>
            <a:endParaRPr lang="en-US" sz="900" kern="0" dirty="0">
              <a:solidFill>
                <a:srgbClr val="000000"/>
              </a:solidFill>
            </a:endParaRPr>
          </a:p>
        </p:txBody>
      </p:sp>
      <p:sp>
        <p:nvSpPr>
          <p:cNvPr id="115" name="Rectangle 114"/>
          <p:cNvSpPr>
            <a:spLocks noChangeArrowheads="1"/>
          </p:cNvSpPr>
          <p:nvPr/>
        </p:nvSpPr>
        <p:spPr bwMode="auto">
          <a:xfrm>
            <a:off x="4433696" y="2595406"/>
            <a:ext cx="1080000"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endParaRPr lang="en-US" sz="900" kern="0" dirty="0">
              <a:solidFill>
                <a:srgbClr val="000000"/>
              </a:solidFill>
            </a:endParaRPr>
          </a:p>
        </p:txBody>
      </p:sp>
      <p:sp>
        <p:nvSpPr>
          <p:cNvPr id="121" name="Rectangle 120"/>
          <p:cNvSpPr>
            <a:spLocks noChangeArrowheads="1"/>
          </p:cNvSpPr>
          <p:nvPr/>
        </p:nvSpPr>
        <p:spPr bwMode="auto">
          <a:xfrm>
            <a:off x="6290372" y="1988928"/>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a:t>
            </a:r>
          </a:p>
        </p:txBody>
      </p:sp>
      <p:sp>
        <p:nvSpPr>
          <p:cNvPr id="122" name="Rectangle 121"/>
          <p:cNvSpPr>
            <a:spLocks noChangeArrowheads="1"/>
          </p:cNvSpPr>
          <p:nvPr/>
        </p:nvSpPr>
        <p:spPr bwMode="auto">
          <a:xfrm>
            <a:off x="7133241" y="1988928"/>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a:t>
            </a:r>
            <a:endParaRPr lang="en-US" sz="900" kern="0" dirty="0">
              <a:solidFill>
                <a:srgbClr val="000000"/>
              </a:solidFill>
            </a:endParaRPr>
          </a:p>
        </p:txBody>
      </p:sp>
      <p:sp>
        <p:nvSpPr>
          <p:cNvPr id="123" name="Rectangle 122"/>
          <p:cNvSpPr>
            <a:spLocks noChangeArrowheads="1"/>
          </p:cNvSpPr>
          <p:nvPr/>
        </p:nvSpPr>
        <p:spPr bwMode="auto">
          <a:xfrm>
            <a:off x="6292716" y="2595406"/>
            <a:ext cx="74703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a:t>
            </a:r>
            <a:endParaRPr lang="en-US" sz="900" kern="0" dirty="0">
              <a:solidFill>
                <a:srgbClr val="000000"/>
              </a:solidFill>
            </a:endParaRPr>
          </a:p>
        </p:txBody>
      </p:sp>
      <p:sp>
        <p:nvSpPr>
          <p:cNvPr id="124" name="Rectangle 123"/>
          <p:cNvSpPr>
            <a:spLocks noChangeArrowheads="1"/>
          </p:cNvSpPr>
          <p:nvPr/>
        </p:nvSpPr>
        <p:spPr bwMode="auto">
          <a:xfrm>
            <a:off x="7133241" y="2595406"/>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t>-</a:t>
            </a:r>
            <a:endParaRPr lang="en-US" sz="900" kern="0" dirty="0"/>
          </a:p>
        </p:txBody>
      </p:sp>
      <p:sp>
        <p:nvSpPr>
          <p:cNvPr id="125" name="Rectangle 124"/>
          <p:cNvSpPr>
            <a:spLocks noChangeArrowheads="1"/>
          </p:cNvSpPr>
          <p:nvPr/>
        </p:nvSpPr>
        <p:spPr bwMode="auto">
          <a:xfrm>
            <a:off x="6290372" y="3313684"/>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BDE (Operational </a:t>
            </a:r>
            <a:r>
              <a:rPr lang="en-US" sz="900" kern="0" dirty="0">
                <a:solidFill>
                  <a:srgbClr val="000000"/>
                </a:solidFill>
              </a:rPr>
              <a:t>Risk Access </a:t>
            </a:r>
            <a:r>
              <a:rPr lang="en-US" sz="900" kern="0" dirty="0" smtClean="0">
                <a:solidFill>
                  <a:srgbClr val="000000"/>
                </a:solidFill>
              </a:rPr>
              <a:t>Database)</a:t>
            </a:r>
            <a:endParaRPr lang="en-US" sz="900" kern="0" baseline="30000" dirty="0">
              <a:solidFill>
                <a:srgbClr val="000000"/>
              </a:solidFill>
            </a:endParaRPr>
          </a:p>
        </p:txBody>
      </p:sp>
      <p:sp>
        <p:nvSpPr>
          <p:cNvPr id="126" name="Rectangle 125"/>
          <p:cNvSpPr>
            <a:spLocks noChangeArrowheads="1"/>
          </p:cNvSpPr>
          <p:nvPr/>
        </p:nvSpPr>
        <p:spPr bwMode="auto">
          <a:xfrm>
            <a:off x="7133241" y="3313684"/>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SanSIRO</a:t>
            </a:r>
            <a:r>
              <a:rPr lang="en-US" sz="900" kern="0" baseline="30000" dirty="0">
                <a:solidFill>
                  <a:srgbClr val="000000"/>
                </a:solidFill>
              </a:rPr>
              <a:t>3</a:t>
            </a:r>
            <a:endParaRPr lang="en-US" sz="900" kern="0" dirty="0">
              <a:solidFill>
                <a:srgbClr val="000000"/>
              </a:solidFill>
            </a:endParaRPr>
          </a:p>
        </p:txBody>
      </p:sp>
      <p:sp>
        <p:nvSpPr>
          <p:cNvPr id="127" name="Rectangle 126"/>
          <p:cNvSpPr>
            <a:spLocks noChangeArrowheads="1"/>
          </p:cNvSpPr>
          <p:nvPr/>
        </p:nvSpPr>
        <p:spPr bwMode="auto">
          <a:xfrm>
            <a:off x="6290373" y="4055602"/>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T-24/Medea</a:t>
            </a:r>
          </a:p>
        </p:txBody>
      </p:sp>
      <p:sp>
        <p:nvSpPr>
          <p:cNvPr id="128" name="Rectangle 127"/>
          <p:cNvSpPr>
            <a:spLocks noChangeArrowheads="1"/>
          </p:cNvSpPr>
          <p:nvPr/>
        </p:nvSpPr>
        <p:spPr bwMode="auto">
          <a:xfrm>
            <a:off x="7133241" y="4421905"/>
            <a:ext cx="783599" cy="337964"/>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endParaRPr lang="en-US" sz="900" kern="0" dirty="0" smtClean="0">
              <a:solidFill>
                <a:srgbClr val="000000"/>
              </a:solidFill>
            </a:endParaRPr>
          </a:p>
          <a:p>
            <a:pPr marL="0" lvl="2" algn="ctr">
              <a:buClr>
                <a:srgbClr val="808080"/>
              </a:buClr>
              <a:defRPr/>
            </a:pPr>
            <a:r>
              <a:rPr lang="en-US" sz="900" kern="0" dirty="0" smtClean="0">
                <a:solidFill>
                  <a:srgbClr val="000000"/>
                </a:solidFill>
              </a:rPr>
              <a:t>Argus DWH</a:t>
            </a:r>
            <a:endParaRPr lang="en-US" sz="900" kern="0" dirty="0">
              <a:solidFill>
                <a:srgbClr val="000000"/>
              </a:solidFill>
            </a:endParaRPr>
          </a:p>
        </p:txBody>
      </p:sp>
      <p:sp>
        <p:nvSpPr>
          <p:cNvPr id="129" name="Rectangle 128"/>
          <p:cNvSpPr>
            <a:spLocks noChangeArrowheads="1"/>
          </p:cNvSpPr>
          <p:nvPr/>
        </p:nvSpPr>
        <p:spPr bwMode="auto">
          <a:xfrm>
            <a:off x="6271249" y="5517320"/>
            <a:ext cx="788055"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a:t>
            </a:r>
            <a:r>
              <a:rPr lang="en-US" sz="900" kern="0" dirty="0" smtClean="0">
                <a:solidFill>
                  <a:srgbClr val="000000"/>
                </a:solidFill>
              </a:rPr>
              <a:t>/</a:t>
            </a:r>
          </a:p>
          <a:p>
            <a:pPr marL="0" lvl="2" algn="ctr">
              <a:buClr>
                <a:srgbClr val="808080"/>
              </a:buClr>
              <a:defRPr/>
            </a:pPr>
            <a:r>
              <a:rPr lang="en-US" sz="900" kern="0" dirty="0" smtClean="0">
                <a:solidFill>
                  <a:srgbClr val="000000"/>
                </a:solidFill>
              </a:rPr>
              <a:t>Medea/</a:t>
            </a:r>
          </a:p>
          <a:p>
            <a:pPr marL="0" lvl="2" algn="ctr">
              <a:buClr>
                <a:srgbClr val="808080"/>
              </a:buClr>
              <a:defRPr/>
            </a:pPr>
            <a:r>
              <a:rPr lang="en-US" sz="900" kern="0" dirty="0" smtClean="0">
                <a:solidFill>
                  <a:srgbClr val="000000"/>
                </a:solidFill>
              </a:rPr>
              <a:t>Assist</a:t>
            </a:r>
            <a:r>
              <a:rPr lang="en-US" sz="900" kern="0" dirty="0">
                <a:solidFill>
                  <a:srgbClr val="000000"/>
                </a:solidFill>
              </a:rPr>
              <a:t>/</a:t>
            </a:r>
          </a:p>
          <a:p>
            <a:pPr marL="0" lvl="2" algn="ctr">
              <a:buClr>
                <a:srgbClr val="808080"/>
              </a:buClr>
              <a:defRPr/>
            </a:pPr>
            <a:r>
              <a:rPr lang="en-US" sz="900" kern="0" dirty="0">
                <a:solidFill>
                  <a:srgbClr val="000000"/>
                </a:solidFill>
              </a:rPr>
              <a:t>OFAC Verifier</a:t>
            </a:r>
          </a:p>
        </p:txBody>
      </p:sp>
      <p:sp>
        <p:nvSpPr>
          <p:cNvPr id="130" name="Rectangle 129"/>
          <p:cNvSpPr>
            <a:spLocks noChangeArrowheads="1"/>
          </p:cNvSpPr>
          <p:nvPr/>
        </p:nvSpPr>
        <p:spPr bwMode="auto">
          <a:xfrm>
            <a:off x="7133241" y="5517320"/>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SI </a:t>
            </a:r>
            <a:r>
              <a:rPr lang="en-US" sz="900" kern="0" dirty="0">
                <a:solidFill>
                  <a:srgbClr val="000000"/>
                </a:solidFill>
              </a:rPr>
              <a:t>PBC / SI </a:t>
            </a:r>
            <a:r>
              <a:rPr lang="en-US" sz="900" kern="0" dirty="0" smtClean="0">
                <a:solidFill>
                  <a:srgbClr val="000000"/>
                </a:solidFill>
              </a:rPr>
              <a:t>NP</a:t>
            </a:r>
            <a:r>
              <a:rPr lang="en-US" sz="900" kern="0" baseline="30000" dirty="0">
                <a:solidFill>
                  <a:srgbClr val="000000"/>
                </a:solidFill>
              </a:rPr>
              <a:t>3</a:t>
            </a:r>
            <a:endParaRPr lang="en-US" sz="900" kern="0" dirty="0" smtClean="0">
              <a:solidFill>
                <a:srgbClr val="000000"/>
              </a:solidFill>
            </a:endParaRPr>
          </a:p>
        </p:txBody>
      </p:sp>
      <p:sp>
        <p:nvSpPr>
          <p:cNvPr id="131" name="Rectangle 130"/>
          <p:cNvSpPr>
            <a:spLocks noChangeArrowheads="1"/>
          </p:cNvSpPr>
          <p:nvPr/>
        </p:nvSpPr>
        <p:spPr bwMode="auto">
          <a:xfrm>
            <a:off x="6290373" y="4802232"/>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T-24/ Hyperion/ Medea</a:t>
            </a:r>
          </a:p>
        </p:txBody>
      </p:sp>
      <p:sp>
        <p:nvSpPr>
          <p:cNvPr id="132" name="Rectangle 131"/>
          <p:cNvSpPr>
            <a:spLocks noChangeArrowheads="1"/>
          </p:cNvSpPr>
          <p:nvPr/>
        </p:nvSpPr>
        <p:spPr bwMode="auto">
          <a:xfrm>
            <a:off x="7133241" y="480223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T-24 / Medea </a:t>
            </a:r>
            <a:endParaRPr lang="en-US" sz="900" kern="0" dirty="0">
              <a:solidFill>
                <a:srgbClr val="000000"/>
              </a:solidFill>
            </a:endParaRPr>
          </a:p>
        </p:txBody>
      </p:sp>
      <p:sp>
        <p:nvSpPr>
          <p:cNvPr id="133" name="Rectangle 132"/>
          <p:cNvSpPr>
            <a:spLocks noChangeArrowheads="1"/>
          </p:cNvSpPr>
          <p:nvPr/>
        </p:nvSpPr>
        <p:spPr bwMode="auto">
          <a:xfrm>
            <a:off x="4460811" y="2053731"/>
            <a:ext cx="896881" cy="716986"/>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850" kern="0" dirty="0" smtClean="0">
                <a:solidFill>
                  <a:srgbClr val="000000"/>
                </a:solidFill>
              </a:rPr>
              <a:t>DWH</a:t>
            </a:r>
            <a:endParaRPr lang="en-US" sz="850" kern="0" dirty="0">
              <a:solidFill>
                <a:srgbClr val="000000"/>
              </a:solidFill>
            </a:endParaRPr>
          </a:p>
          <a:p>
            <a:pPr marL="0" lvl="2" algn="ctr">
              <a:buClr>
                <a:srgbClr val="808080"/>
              </a:buClr>
              <a:defRPr/>
            </a:pPr>
            <a:r>
              <a:rPr lang="en-US" sz="850" kern="0" dirty="0">
                <a:solidFill>
                  <a:srgbClr val="000000"/>
                </a:solidFill>
              </a:rPr>
              <a:t>(</a:t>
            </a:r>
            <a:r>
              <a:rPr lang="en-US" sz="850" kern="0" dirty="0" smtClean="0">
                <a:solidFill>
                  <a:srgbClr val="000000"/>
                </a:solidFill>
              </a:rPr>
              <a:t>EDW</a:t>
            </a:r>
            <a:r>
              <a:rPr lang="en-US" sz="800" kern="0" baseline="30000" dirty="0" smtClean="0">
                <a:solidFill>
                  <a:srgbClr val="000000"/>
                </a:solidFill>
              </a:rPr>
              <a:t>(2)</a:t>
            </a:r>
            <a:r>
              <a:rPr lang="en-US" sz="850" kern="0" dirty="0" smtClean="0">
                <a:solidFill>
                  <a:srgbClr val="000000"/>
                </a:solidFill>
              </a:rPr>
              <a:t> </a:t>
            </a:r>
            <a:r>
              <a:rPr lang="en-US" sz="850" kern="0" dirty="0">
                <a:solidFill>
                  <a:srgbClr val="000000"/>
                </a:solidFill>
              </a:rPr>
              <a:t>+ external DB in DW</a:t>
            </a:r>
            <a:r>
              <a:rPr lang="en-US" sz="850" kern="0" dirty="0" smtClean="0">
                <a:solidFill>
                  <a:srgbClr val="000000"/>
                </a:solidFill>
              </a:rPr>
              <a:t>)+ </a:t>
            </a:r>
            <a:r>
              <a:rPr lang="en-US" sz="850" kern="0" dirty="0" err="1" smtClean="0">
                <a:solidFill>
                  <a:srgbClr val="000000"/>
                </a:solidFill>
              </a:rPr>
              <a:t>Datamarts</a:t>
            </a:r>
            <a:endParaRPr lang="en-US" sz="850" kern="0" dirty="0">
              <a:solidFill>
                <a:srgbClr val="000000"/>
              </a:solidFill>
            </a:endParaRPr>
          </a:p>
        </p:txBody>
      </p:sp>
      <p:sp>
        <p:nvSpPr>
          <p:cNvPr id="134" name="Rectangle 133"/>
          <p:cNvSpPr>
            <a:spLocks noChangeArrowheads="1"/>
          </p:cNvSpPr>
          <p:nvPr/>
        </p:nvSpPr>
        <p:spPr bwMode="auto">
          <a:xfrm>
            <a:off x="5388601" y="1988928"/>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sym typeface="Wingdings"/>
              </a:rPr>
              <a:t>EDW</a:t>
            </a:r>
            <a:endParaRPr lang="en-US" sz="900" kern="0" dirty="0">
              <a:solidFill>
                <a:srgbClr val="000000"/>
              </a:solidFill>
            </a:endParaRPr>
          </a:p>
        </p:txBody>
      </p:sp>
      <p:sp>
        <p:nvSpPr>
          <p:cNvPr id="135" name="Rectangle 134"/>
          <p:cNvSpPr>
            <a:spLocks noChangeArrowheads="1"/>
          </p:cNvSpPr>
          <p:nvPr/>
        </p:nvSpPr>
        <p:spPr bwMode="auto">
          <a:xfrm>
            <a:off x="4536692" y="2595406"/>
            <a:ext cx="74703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err="1">
                <a:solidFill>
                  <a:srgbClr val="000000"/>
                </a:solidFill>
              </a:rPr>
              <a:t>AIRe</a:t>
            </a:r>
            <a:endParaRPr lang="en-US" sz="900" kern="0" dirty="0">
              <a:solidFill>
                <a:srgbClr val="000000"/>
              </a:solidFill>
            </a:endParaRPr>
          </a:p>
        </p:txBody>
      </p:sp>
      <p:sp>
        <p:nvSpPr>
          <p:cNvPr id="136" name="Rectangle 135"/>
          <p:cNvSpPr>
            <a:spLocks noChangeArrowheads="1"/>
          </p:cNvSpPr>
          <p:nvPr/>
        </p:nvSpPr>
        <p:spPr bwMode="auto">
          <a:xfrm>
            <a:off x="5388601" y="2595406"/>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t>-</a:t>
            </a:r>
            <a:endParaRPr lang="en-US" sz="900" kern="0" dirty="0"/>
          </a:p>
        </p:txBody>
      </p:sp>
      <p:sp>
        <p:nvSpPr>
          <p:cNvPr id="137" name="Rectangle 136"/>
          <p:cNvSpPr>
            <a:spLocks noChangeArrowheads="1"/>
          </p:cNvSpPr>
          <p:nvPr/>
        </p:nvSpPr>
        <p:spPr bwMode="auto">
          <a:xfrm>
            <a:off x="4534348" y="3313684"/>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ARCHER</a:t>
            </a:r>
          </a:p>
        </p:txBody>
      </p:sp>
      <p:sp>
        <p:nvSpPr>
          <p:cNvPr id="138" name="Rectangle 137"/>
          <p:cNvSpPr>
            <a:spLocks noChangeArrowheads="1"/>
          </p:cNvSpPr>
          <p:nvPr/>
        </p:nvSpPr>
        <p:spPr bwMode="auto">
          <a:xfrm>
            <a:off x="5388601" y="3313684"/>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SanSIRO</a:t>
            </a:r>
            <a:r>
              <a:rPr lang="en-US" sz="900" kern="0" baseline="30000" dirty="0">
                <a:solidFill>
                  <a:srgbClr val="000000"/>
                </a:solidFill>
              </a:rPr>
              <a:t>3</a:t>
            </a:r>
            <a:endParaRPr lang="en-US" sz="900" kern="0" dirty="0">
              <a:solidFill>
                <a:srgbClr val="000000"/>
              </a:solidFill>
            </a:endParaRPr>
          </a:p>
        </p:txBody>
      </p:sp>
      <p:sp>
        <p:nvSpPr>
          <p:cNvPr id="139" name="Rectangle 138"/>
          <p:cNvSpPr>
            <a:spLocks noChangeArrowheads="1"/>
          </p:cNvSpPr>
          <p:nvPr/>
        </p:nvSpPr>
        <p:spPr bwMode="auto">
          <a:xfrm>
            <a:off x="4469648" y="4055602"/>
            <a:ext cx="87920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850" kern="0" dirty="0">
                <a:solidFill>
                  <a:srgbClr val="000000"/>
                </a:solidFill>
              </a:rPr>
              <a:t>EDW, </a:t>
            </a:r>
            <a:r>
              <a:rPr lang="en-US" sz="850" kern="0" dirty="0" err="1">
                <a:solidFill>
                  <a:srgbClr val="000000"/>
                </a:solidFill>
              </a:rPr>
              <a:t>Subledger</a:t>
            </a:r>
            <a:r>
              <a:rPr lang="en-US" sz="850" kern="0" dirty="0">
                <a:solidFill>
                  <a:srgbClr val="000000"/>
                </a:solidFill>
              </a:rPr>
              <a:t> (+ operational sources, manual inputs) + </a:t>
            </a:r>
            <a:r>
              <a:rPr lang="en-US" sz="850" kern="0" dirty="0" err="1">
                <a:solidFill>
                  <a:srgbClr val="000000"/>
                </a:solidFill>
              </a:rPr>
              <a:t>Datamarts</a:t>
            </a:r>
            <a:endParaRPr lang="en-US" sz="850" kern="0" dirty="0">
              <a:solidFill>
                <a:srgbClr val="000000"/>
              </a:solidFill>
            </a:endParaRPr>
          </a:p>
        </p:txBody>
      </p:sp>
      <p:sp>
        <p:nvSpPr>
          <p:cNvPr id="140" name="Rectangle 139"/>
          <p:cNvSpPr>
            <a:spLocks noChangeArrowheads="1"/>
          </p:cNvSpPr>
          <p:nvPr/>
        </p:nvSpPr>
        <p:spPr bwMode="auto">
          <a:xfrm>
            <a:off x="5388601" y="405560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smtClean="0">
                <a:solidFill>
                  <a:srgbClr val="000000"/>
                </a:solidFill>
              </a:rPr>
              <a:t>Corporate ALM DWH /</a:t>
            </a:r>
            <a:endParaRPr lang="en-US" sz="900" kern="0" dirty="0">
              <a:solidFill>
                <a:srgbClr val="000000"/>
              </a:solidFill>
            </a:endParaRPr>
          </a:p>
          <a:p>
            <a:pPr marL="0" lvl="2" algn="ctr">
              <a:buClr>
                <a:srgbClr val="808080"/>
              </a:buClr>
              <a:defRPr/>
            </a:pPr>
            <a:endParaRPr lang="en-US" sz="900" kern="0" dirty="0" smtClean="0">
              <a:solidFill>
                <a:srgbClr val="000000"/>
              </a:solidFill>
            </a:endParaRPr>
          </a:p>
          <a:p>
            <a:pPr marL="0" lvl="2" algn="ctr">
              <a:buClr>
                <a:srgbClr val="808080"/>
              </a:buClr>
              <a:defRPr/>
            </a:pPr>
            <a:r>
              <a:rPr lang="en-US" sz="900" kern="0" dirty="0" smtClean="0">
                <a:solidFill>
                  <a:srgbClr val="000000"/>
                </a:solidFill>
              </a:rPr>
              <a:t>Argus DWH</a:t>
            </a:r>
            <a:endParaRPr lang="en-US" sz="900" kern="0" dirty="0">
              <a:solidFill>
                <a:srgbClr val="000000"/>
              </a:solidFill>
            </a:endParaRPr>
          </a:p>
        </p:txBody>
      </p:sp>
      <p:sp>
        <p:nvSpPr>
          <p:cNvPr id="141" name="Rectangle 140"/>
          <p:cNvSpPr>
            <a:spLocks noChangeArrowheads="1"/>
          </p:cNvSpPr>
          <p:nvPr/>
        </p:nvSpPr>
        <p:spPr bwMode="auto">
          <a:xfrm>
            <a:off x="4534349" y="5517320"/>
            <a:ext cx="749807"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No repository</a:t>
            </a:r>
          </a:p>
        </p:txBody>
      </p:sp>
      <p:sp>
        <p:nvSpPr>
          <p:cNvPr id="142" name="Rectangle 141"/>
          <p:cNvSpPr>
            <a:spLocks noChangeArrowheads="1"/>
          </p:cNvSpPr>
          <p:nvPr/>
        </p:nvSpPr>
        <p:spPr bwMode="auto">
          <a:xfrm>
            <a:off x="5388601" y="5517320"/>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sym typeface="Wingdings"/>
              </a:rPr>
              <a:t>SI </a:t>
            </a:r>
            <a:r>
              <a:rPr lang="en-US" sz="900" kern="0" dirty="0" smtClean="0">
                <a:solidFill>
                  <a:srgbClr val="000000"/>
                </a:solidFill>
                <a:sym typeface="Wingdings"/>
              </a:rPr>
              <a:t>PBC / </a:t>
            </a:r>
          </a:p>
          <a:p>
            <a:pPr marL="0" lvl="2" algn="ctr">
              <a:buClr>
                <a:srgbClr val="808080"/>
              </a:buClr>
            </a:pPr>
            <a:r>
              <a:rPr lang="en-US" sz="900" kern="0" dirty="0" smtClean="0">
                <a:solidFill>
                  <a:srgbClr val="000000"/>
                </a:solidFill>
                <a:sym typeface="Wingdings"/>
              </a:rPr>
              <a:t>SI NP</a:t>
            </a:r>
            <a:r>
              <a:rPr lang="en-US" sz="900" kern="0" baseline="30000" dirty="0">
                <a:solidFill>
                  <a:srgbClr val="000000"/>
                </a:solidFill>
              </a:rPr>
              <a:t>3</a:t>
            </a:r>
            <a:endParaRPr lang="en-US" sz="900" kern="0" dirty="0" smtClean="0">
              <a:solidFill>
                <a:srgbClr val="000000"/>
              </a:solidFill>
              <a:sym typeface="Wingdings"/>
            </a:endParaRPr>
          </a:p>
        </p:txBody>
      </p:sp>
      <p:sp>
        <p:nvSpPr>
          <p:cNvPr id="143" name="Rectangle 142"/>
          <p:cNvSpPr>
            <a:spLocks noChangeArrowheads="1"/>
          </p:cNvSpPr>
          <p:nvPr/>
        </p:nvSpPr>
        <p:spPr bwMode="auto">
          <a:xfrm>
            <a:off x="4470175" y="4797240"/>
            <a:ext cx="894372"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defRPr/>
            </a:pPr>
            <a:r>
              <a:rPr lang="en-US" sz="900" kern="0" dirty="0">
                <a:solidFill>
                  <a:srgbClr val="000000"/>
                </a:solidFill>
              </a:rPr>
              <a:t>EDW, </a:t>
            </a:r>
            <a:r>
              <a:rPr lang="en-US" sz="900" kern="0" dirty="0" err="1">
                <a:solidFill>
                  <a:srgbClr val="000000"/>
                </a:solidFill>
              </a:rPr>
              <a:t>Subledger</a:t>
            </a:r>
            <a:r>
              <a:rPr lang="en-US" sz="900" kern="0" dirty="0">
                <a:solidFill>
                  <a:srgbClr val="000000"/>
                </a:solidFill>
              </a:rPr>
              <a:t>, </a:t>
            </a:r>
            <a:r>
              <a:rPr lang="en-US" sz="900" kern="0" dirty="0" err="1">
                <a:solidFill>
                  <a:srgbClr val="000000"/>
                </a:solidFill>
              </a:rPr>
              <a:t>DW_Shawstore</a:t>
            </a:r>
            <a:endParaRPr lang="en-US" sz="900" kern="0" dirty="0">
              <a:solidFill>
                <a:srgbClr val="000000"/>
              </a:solidFill>
            </a:endParaRPr>
          </a:p>
        </p:txBody>
      </p:sp>
      <p:sp>
        <p:nvSpPr>
          <p:cNvPr id="144" name="Rectangle 143"/>
          <p:cNvSpPr>
            <a:spLocks noChangeArrowheads="1"/>
          </p:cNvSpPr>
          <p:nvPr/>
        </p:nvSpPr>
        <p:spPr bwMode="auto">
          <a:xfrm>
            <a:off x="5388601" y="4802232"/>
            <a:ext cx="783599" cy="792000"/>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olidFill>
                  <a:srgbClr val="000000"/>
                </a:solidFill>
                <a:sym typeface="Wingdings"/>
              </a:rPr>
              <a:t>EDW</a:t>
            </a:r>
            <a:endParaRPr lang="en-US" sz="900" kern="0" dirty="0">
              <a:solidFill>
                <a:srgbClr val="000000"/>
              </a:solidFill>
            </a:endParaRPr>
          </a:p>
        </p:txBody>
      </p:sp>
      <p:grpSp>
        <p:nvGrpSpPr>
          <p:cNvPr id="96" name="Group 95"/>
          <p:cNvGrpSpPr/>
          <p:nvPr/>
        </p:nvGrpSpPr>
        <p:grpSpPr>
          <a:xfrm>
            <a:off x="4521757" y="1808840"/>
            <a:ext cx="1656510" cy="180000"/>
            <a:chOff x="6266258" y="1671757"/>
            <a:chExt cx="1656510" cy="231578"/>
          </a:xfrm>
        </p:grpSpPr>
        <p:sp>
          <p:nvSpPr>
            <p:cNvPr id="97" name="Rectangle 8"/>
            <p:cNvSpPr>
              <a:spLocks noChangeArrowheads="1"/>
            </p:cNvSpPr>
            <p:nvPr/>
          </p:nvSpPr>
          <p:spPr bwMode="auto">
            <a:xfrm>
              <a:off x="6266258" y="1671757"/>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AS IS</a:t>
              </a:r>
              <a:endParaRPr lang="en-US" sz="1000" b="1" kern="0" baseline="30000" dirty="0" smtClean="0">
                <a:solidFill>
                  <a:srgbClr val="FFFFFF"/>
                </a:solidFill>
              </a:endParaRPr>
            </a:p>
          </p:txBody>
        </p:sp>
        <p:sp>
          <p:nvSpPr>
            <p:cNvPr id="98" name="Rectangle 8"/>
            <p:cNvSpPr>
              <a:spLocks noChangeArrowheads="1"/>
            </p:cNvSpPr>
            <p:nvPr/>
          </p:nvSpPr>
          <p:spPr bwMode="auto">
            <a:xfrm>
              <a:off x="7130638" y="1674735"/>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a:t>
              </a:r>
              <a:endParaRPr lang="en-US" sz="1000" b="1" kern="0" baseline="30000" dirty="0" smtClean="0">
                <a:solidFill>
                  <a:srgbClr val="FFFFFF"/>
                </a:solidFill>
              </a:endParaRPr>
            </a:p>
          </p:txBody>
        </p:sp>
      </p:grpSp>
      <p:grpSp>
        <p:nvGrpSpPr>
          <p:cNvPr id="100" name="Group 99"/>
          <p:cNvGrpSpPr/>
          <p:nvPr/>
        </p:nvGrpSpPr>
        <p:grpSpPr>
          <a:xfrm>
            <a:off x="2777257" y="1808840"/>
            <a:ext cx="1656510" cy="180000"/>
            <a:chOff x="6266258" y="1671757"/>
            <a:chExt cx="1656510" cy="231578"/>
          </a:xfrm>
        </p:grpSpPr>
        <p:sp>
          <p:nvSpPr>
            <p:cNvPr id="111" name="Rectangle 8"/>
            <p:cNvSpPr>
              <a:spLocks noChangeArrowheads="1"/>
            </p:cNvSpPr>
            <p:nvPr/>
          </p:nvSpPr>
          <p:spPr bwMode="auto">
            <a:xfrm>
              <a:off x="6266258" y="1671757"/>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AS IS</a:t>
              </a:r>
              <a:endParaRPr lang="en-US" sz="1000" b="1" kern="0" baseline="30000" dirty="0" smtClean="0">
                <a:solidFill>
                  <a:srgbClr val="FFFFFF"/>
                </a:solidFill>
              </a:endParaRPr>
            </a:p>
          </p:txBody>
        </p:sp>
        <p:sp>
          <p:nvSpPr>
            <p:cNvPr id="114" name="Rectangle 8"/>
            <p:cNvSpPr>
              <a:spLocks noChangeArrowheads="1"/>
            </p:cNvSpPr>
            <p:nvPr/>
          </p:nvSpPr>
          <p:spPr bwMode="auto">
            <a:xfrm>
              <a:off x="7130638" y="1674735"/>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a:t>
              </a:r>
              <a:endParaRPr lang="en-US" sz="1000" b="1" kern="0" baseline="30000" dirty="0" smtClean="0">
                <a:solidFill>
                  <a:srgbClr val="FFFFFF"/>
                </a:solidFill>
              </a:endParaRPr>
            </a:p>
          </p:txBody>
        </p:sp>
      </p:grpSp>
      <p:grpSp>
        <p:nvGrpSpPr>
          <p:cNvPr id="116" name="Group 115"/>
          <p:cNvGrpSpPr/>
          <p:nvPr/>
        </p:nvGrpSpPr>
        <p:grpSpPr>
          <a:xfrm>
            <a:off x="1032757" y="1808840"/>
            <a:ext cx="1656510" cy="180000"/>
            <a:chOff x="6266258" y="1671757"/>
            <a:chExt cx="1656510" cy="231578"/>
          </a:xfrm>
        </p:grpSpPr>
        <p:sp>
          <p:nvSpPr>
            <p:cNvPr id="117" name="Rectangle 8"/>
            <p:cNvSpPr>
              <a:spLocks noChangeArrowheads="1"/>
            </p:cNvSpPr>
            <p:nvPr/>
          </p:nvSpPr>
          <p:spPr bwMode="auto">
            <a:xfrm>
              <a:off x="6266258" y="1671757"/>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AS IS</a:t>
              </a:r>
              <a:endParaRPr lang="en-US" sz="1000" b="1" kern="0" baseline="30000" dirty="0" smtClean="0">
                <a:solidFill>
                  <a:srgbClr val="FFFFFF"/>
                </a:solidFill>
              </a:endParaRPr>
            </a:p>
          </p:txBody>
        </p:sp>
        <p:sp>
          <p:nvSpPr>
            <p:cNvPr id="118" name="Rectangle 8"/>
            <p:cNvSpPr>
              <a:spLocks noChangeArrowheads="1"/>
            </p:cNvSpPr>
            <p:nvPr/>
          </p:nvSpPr>
          <p:spPr bwMode="auto">
            <a:xfrm>
              <a:off x="7130638" y="1674735"/>
              <a:ext cx="792130" cy="228600"/>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smtClean="0">
                  <a:solidFill>
                    <a:srgbClr val="FFFFFF"/>
                  </a:solidFill>
                </a:rPr>
                <a:t>TO BE</a:t>
              </a:r>
              <a:endParaRPr lang="en-US" sz="1000" b="1" kern="0" baseline="30000" dirty="0" smtClean="0">
                <a:solidFill>
                  <a:srgbClr val="FFFFFF"/>
                </a:solidFill>
              </a:endParaRPr>
            </a:p>
          </p:txBody>
        </p:sp>
      </p:grpSp>
      <p:cxnSp>
        <p:nvCxnSpPr>
          <p:cNvPr id="119" name="Straight Connector 118"/>
          <p:cNvCxnSpPr/>
          <p:nvPr/>
        </p:nvCxnSpPr>
        <p:spPr bwMode="auto">
          <a:xfrm>
            <a:off x="2736313" y="1271835"/>
            <a:ext cx="0" cy="484632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20" name="Straight Connector 119"/>
          <p:cNvCxnSpPr/>
          <p:nvPr/>
        </p:nvCxnSpPr>
        <p:spPr bwMode="auto">
          <a:xfrm>
            <a:off x="4470174" y="1271835"/>
            <a:ext cx="0" cy="484632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45" name="Straight Connector 144"/>
          <p:cNvCxnSpPr/>
          <p:nvPr/>
        </p:nvCxnSpPr>
        <p:spPr bwMode="auto">
          <a:xfrm>
            <a:off x="6219023" y="1271835"/>
            <a:ext cx="0" cy="484632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46" name="Straight Connector 145"/>
          <p:cNvCxnSpPr/>
          <p:nvPr/>
        </p:nvCxnSpPr>
        <p:spPr bwMode="auto">
          <a:xfrm>
            <a:off x="7957784" y="1271835"/>
            <a:ext cx="0" cy="484632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147" name="Rectangle 62"/>
          <p:cNvSpPr>
            <a:spLocks noChangeArrowheads="1"/>
          </p:cNvSpPr>
          <p:nvPr/>
        </p:nvSpPr>
        <p:spPr bwMode="auto">
          <a:xfrm>
            <a:off x="5079543" y="6371390"/>
            <a:ext cx="285003" cy="166135"/>
          </a:xfrm>
          <a:prstGeom prst="roundRect">
            <a:avLst/>
          </a:prstGeom>
          <a:solidFill>
            <a:schemeClr val="accent6"/>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48" name="TextBox 147"/>
          <p:cNvSpPr txBox="1"/>
          <p:nvPr/>
        </p:nvSpPr>
        <p:spPr>
          <a:xfrm>
            <a:off x="5377234" y="6296066"/>
            <a:ext cx="1622933" cy="338554"/>
          </a:xfrm>
          <a:prstGeom prst="rect">
            <a:avLst/>
          </a:prstGeom>
          <a:noFill/>
        </p:spPr>
        <p:txBody>
          <a:bodyPr wrap="square" rtlCol="0">
            <a:spAutoFit/>
          </a:bodyPr>
          <a:lstStyle/>
          <a:p>
            <a:r>
              <a:rPr lang="en-US" sz="800" dirty="0" smtClean="0"/>
              <a:t>Non-corporate Golden Sources require Architecture certification</a:t>
            </a:r>
            <a:endParaRPr lang="en-US" sz="800" dirty="0"/>
          </a:p>
        </p:txBody>
      </p:sp>
      <p:sp>
        <p:nvSpPr>
          <p:cNvPr id="150" name="Rectangle 149"/>
          <p:cNvSpPr>
            <a:spLocks noChangeArrowheads="1"/>
          </p:cNvSpPr>
          <p:nvPr/>
        </p:nvSpPr>
        <p:spPr bwMode="auto">
          <a:xfrm>
            <a:off x="7140577" y="4155708"/>
            <a:ext cx="783599" cy="244121"/>
          </a:xfrm>
          <a:prstGeom prst="rect">
            <a:avLst/>
          </a:prstGeom>
          <a:noFill/>
          <a:ln w="25400" cap="flat" cmpd="sng" algn="ctr">
            <a:noFill/>
            <a:prstDash val="solid"/>
            <a:headEnd/>
            <a:tailEnd/>
          </a:ln>
          <a:effectLst/>
        </p:spPr>
        <p:txBody>
          <a:bodyPr lIns="35994" tIns="71985" rIns="35994" bIns="71985" anchor="ctr"/>
          <a:lstStyle/>
          <a:p>
            <a:pPr marL="0" lvl="2" algn="ctr">
              <a:buClr>
                <a:srgbClr val="808080"/>
              </a:buClr>
            </a:pPr>
            <a:r>
              <a:rPr lang="en-US" sz="900" kern="0" dirty="0">
                <a:sym typeface="Wingdings"/>
              </a:rPr>
              <a:t>Corporate ALM DWH </a:t>
            </a:r>
            <a:r>
              <a:rPr lang="en-US" sz="900" kern="0" dirty="0" smtClean="0">
                <a:sym typeface="Wingdings"/>
              </a:rPr>
              <a:t>/</a:t>
            </a:r>
          </a:p>
        </p:txBody>
      </p:sp>
    </p:spTree>
    <p:extLst>
      <p:ext uri="{BB962C8B-B14F-4D97-AF65-F5344CB8AC3E}">
        <p14:creationId xmlns:p14="http://schemas.microsoft.com/office/powerpoint/2010/main" val="2617694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1. </a:t>
            </a:r>
            <a:r>
              <a:rPr lang="en-US" sz="2200" b="1" dirty="0">
                <a:solidFill>
                  <a:srgbClr val="000000"/>
                </a:solidFill>
              </a:rPr>
              <a:t>RDA Discovery – Executive Summary</a:t>
            </a:r>
          </a:p>
          <a:p>
            <a:pPr>
              <a:lnSpc>
                <a:spcPct val="90000"/>
              </a:lnSpc>
            </a:pPr>
            <a:r>
              <a:rPr lang="en-US" sz="2200" b="1" dirty="0">
                <a:solidFill>
                  <a:srgbClr val="929497"/>
                </a:solidFill>
              </a:rPr>
              <a:t>    </a:t>
            </a:r>
            <a:r>
              <a:rPr lang="en-US" sz="2000" b="1" dirty="0">
                <a:solidFill>
                  <a:srgbClr val="929497"/>
                </a:solidFill>
              </a:rPr>
              <a:t>Corporate RRF Contrast – Summary of conclusions</a:t>
            </a:r>
          </a:p>
        </p:txBody>
      </p:sp>
      <p:sp>
        <p:nvSpPr>
          <p:cNvPr id="33" name="Text Box 6"/>
          <p:cNvSpPr txBox="1">
            <a:spLocks noChangeArrowheads="1"/>
          </p:cNvSpPr>
          <p:nvPr/>
        </p:nvSpPr>
        <p:spPr bwMode="auto">
          <a:xfrm>
            <a:off x="270934" y="953634"/>
            <a:ext cx="8621546" cy="675166"/>
          </a:xfrm>
          <a:prstGeom prst="rect">
            <a:avLst/>
          </a:prstGeom>
          <a:noFill/>
          <a:ln w="9525">
            <a:noFill/>
            <a:miter lim="800000"/>
            <a:headEnd/>
            <a:tailEnd/>
          </a:ln>
        </p:spPr>
        <p:txBody>
          <a:bodyPr wrap="square" anchor="ctr">
            <a:noAutofit/>
          </a:bodyPr>
          <a:lstStyle/>
          <a:p>
            <a:pPr algn="ctr">
              <a:spcAft>
                <a:spcPct val="50000"/>
              </a:spcAft>
            </a:pPr>
            <a:r>
              <a:rPr lang="en-US" sz="1400" b="1" dirty="0" smtClean="0">
                <a:solidFill>
                  <a:srgbClr val="000000"/>
                </a:solidFill>
              </a:rPr>
              <a:t>Most relevant gaps in AML/Conduct and, to a lesser extent, Credit Risk and P/L estimates’ related metrics in ALM . A significant number of metrics are not currently in production but could potentially be produced if required</a:t>
            </a:r>
            <a:endParaRPr lang="en-US" sz="1400" b="1" dirty="0">
              <a:solidFill>
                <a:srgbClr val="000000"/>
              </a:solidFill>
            </a:endParaRPr>
          </a:p>
        </p:txBody>
      </p:sp>
      <p:graphicFrame>
        <p:nvGraphicFramePr>
          <p:cNvPr id="35" name="3 Tabla"/>
          <p:cNvGraphicFramePr>
            <a:graphicFrameLocks noGrp="1"/>
          </p:cNvGraphicFramePr>
          <p:nvPr>
            <p:extLst>
              <p:ext uri="{D42A27DB-BD31-4B8C-83A1-F6EECF244321}">
                <p14:modId xmlns:p14="http://schemas.microsoft.com/office/powerpoint/2010/main" val="2886775338"/>
              </p:ext>
            </p:extLst>
          </p:nvPr>
        </p:nvGraphicFramePr>
        <p:xfrm>
          <a:off x="1197986" y="2245867"/>
          <a:ext cx="6267592" cy="3616466"/>
        </p:xfrm>
        <a:graphic>
          <a:graphicData uri="http://schemas.openxmlformats.org/drawingml/2006/table">
            <a:tbl>
              <a:tblPr lastRow="1" bandRow="1">
                <a:tableStyleId>{E8B1032C-EA38-4F05-BA0D-38AFFFC7BED3}</a:tableStyleId>
              </a:tblPr>
              <a:tblGrid>
                <a:gridCol w="1566898"/>
                <a:gridCol w="1566898"/>
                <a:gridCol w="1566898"/>
                <a:gridCol w="1566898"/>
              </a:tblGrid>
              <a:tr h="71471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1471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2384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48489">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0</a:t>
                      </a:r>
                      <a:endParaRPr lang="en-US" sz="1400" b="1" kern="1200" noProof="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1471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12</a:t>
                      </a:r>
                      <a:endParaRPr lang="en-US" sz="1400" b="1" kern="1200" noProof="0" dirty="0" smtClean="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46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cxnSp>
        <p:nvCxnSpPr>
          <p:cNvPr id="50" name="Straight Connector 49"/>
          <p:cNvCxnSpPr/>
          <p:nvPr/>
        </p:nvCxnSpPr>
        <p:spPr bwMode="auto">
          <a:xfrm flipH="1">
            <a:off x="2731831" y="1906488"/>
            <a:ext cx="39150" cy="411480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1" name="Straight Connector 50"/>
          <p:cNvCxnSpPr/>
          <p:nvPr/>
        </p:nvCxnSpPr>
        <p:spPr bwMode="auto">
          <a:xfrm>
            <a:off x="1234440" y="3704891"/>
            <a:ext cx="630936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2" name="Straight Connector 51"/>
          <p:cNvCxnSpPr/>
          <p:nvPr/>
        </p:nvCxnSpPr>
        <p:spPr bwMode="auto">
          <a:xfrm>
            <a:off x="1234440" y="4431722"/>
            <a:ext cx="630936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53" name="Straight Connector 52"/>
          <p:cNvCxnSpPr/>
          <p:nvPr/>
        </p:nvCxnSpPr>
        <p:spPr bwMode="auto">
          <a:xfrm>
            <a:off x="1234440" y="5164414"/>
            <a:ext cx="630936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27" name="Rectangle 8"/>
          <p:cNvSpPr>
            <a:spLocks noChangeArrowheads="1"/>
          </p:cNvSpPr>
          <p:nvPr/>
        </p:nvSpPr>
        <p:spPr bwMode="auto">
          <a:xfrm>
            <a:off x="2810131" y="1874669"/>
            <a:ext cx="1499616"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BSPR</a:t>
            </a:r>
          </a:p>
        </p:txBody>
      </p:sp>
      <p:sp>
        <p:nvSpPr>
          <p:cNvPr id="28" name="Rectangle 8"/>
          <p:cNvSpPr>
            <a:spLocks noChangeArrowheads="1"/>
          </p:cNvSpPr>
          <p:nvPr/>
        </p:nvSpPr>
        <p:spPr bwMode="auto">
          <a:xfrm>
            <a:off x="4388047" y="1874669"/>
            <a:ext cx="1499616"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SCUSA</a:t>
            </a:r>
          </a:p>
        </p:txBody>
      </p:sp>
      <p:sp>
        <p:nvSpPr>
          <p:cNvPr id="30" name="Rectangle 8"/>
          <p:cNvSpPr>
            <a:spLocks noChangeArrowheads="1"/>
          </p:cNvSpPr>
          <p:nvPr/>
        </p:nvSpPr>
        <p:spPr bwMode="auto">
          <a:xfrm>
            <a:off x="1232215" y="1874669"/>
            <a:ext cx="1499616"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NY Branch &amp; SIS</a:t>
            </a:r>
            <a:endParaRPr lang="en-US" sz="1000" b="1" kern="0" baseline="30000" dirty="0">
              <a:solidFill>
                <a:srgbClr val="FFFFFF"/>
              </a:solidFill>
            </a:endParaRPr>
          </a:p>
        </p:txBody>
      </p:sp>
      <p:sp>
        <p:nvSpPr>
          <p:cNvPr id="32" name="Rectangle 8"/>
          <p:cNvSpPr>
            <a:spLocks noChangeArrowheads="1"/>
          </p:cNvSpPr>
          <p:nvPr/>
        </p:nvSpPr>
        <p:spPr bwMode="auto">
          <a:xfrm>
            <a:off x="5965963" y="1874669"/>
            <a:ext cx="1499616"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BSI</a:t>
            </a:r>
          </a:p>
        </p:txBody>
      </p:sp>
      <p:sp>
        <p:nvSpPr>
          <p:cNvPr id="63" name="Rectangle 62"/>
          <p:cNvSpPr>
            <a:spLocks/>
          </p:cNvSpPr>
          <p:nvPr/>
        </p:nvSpPr>
        <p:spPr>
          <a:xfrm>
            <a:off x="277221" y="2989866"/>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64" name="Rectangle 63"/>
          <p:cNvSpPr>
            <a:spLocks/>
          </p:cNvSpPr>
          <p:nvPr/>
        </p:nvSpPr>
        <p:spPr>
          <a:xfrm>
            <a:off x="277221" y="2258357"/>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65" name="Rectangle 64"/>
          <p:cNvSpPr>
            <a:spLocks/>
          </p:cNvSpPr>
          <p:nvPr/>
        </p:nvSpPr>
        <p:spPr>
          <a:xfrm>
            <a:off x="277221" y="3721375"/>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66" name="Rectangle 65"/>
          <p:cNvSpPr>
            <a:spLocks/>
          </p:cNvSpPr>
          <p:nvPr/>
        </p:nvSpPr>
        <p:spPr>
          <a:xfrm>
            <a:off x="277221" y="4452884"/>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67" name="Rectangle 66"/>
          <p:cNvSpPr>
            <a:spLocks/>
          </p:cNvSpPr>
          <p:nvPr/>
        </p:nvSpPr>
        <p:spPr>
          <a:xfrm>
            <a:off x="277221" y="5194466"/>
            <a:ext cx="9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55" name="Rectangle 62"/>
          <p:cNvSpPr>
            <a:spLocks noChangeArrowheads="1"/>
          </p:cNvSpPr>
          <p:nvPr/>
        </p:nvSpPr>
        <p:spPr bwMode="auto">
          <a:xfrm>
            <a:off x="2406074" y="2679122"/>
            <a:ext cx="286926"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54</a:t>
            </a:r>
            <a:endParaRPr lang="en-US" sz="800" kern="0" dirty="0">
              <a:solidFill>
                <a:sysClr val="windowText" lastClr="000000"/>
              </a:solidFill>
              <a:latin typeface="Arial"/>
              <a:cs typeface="Arial"/>
            </a:endParaRPr>
          </a:p>
        </p:txBody>
      </p:sp>
      <p:sp>
        <p:nvSpPr>
          <p:cNvPr id="82" name="Rectangle 62"/>
          <p:cNvSpPr>
            <a:spLocks noChangeArrowheads="1"/>
          </p:cNvSpPr>
          <p:nvPr/>
        </p:nvSpPr>
        <p:spPr bwMode="auto">
          <a:xfrm>
            <a:off x="2406074" y="3371934"/>
            <a:ext cx="286926"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5</a:t>
            </a:r>
            <a:endParaRPr lang="en-US" sz="800" kern="0" dirty="0">
              <a:solidFill>
                <a:sysClr val="windowText" lastClr="000000"/>
              </a:solidFill>
              <a:latin typeface="Arial"/>
              <a:cs typeface="Arial"/>
            </a:endParaRPr>
          </a:p>
        </p:txBody>
      </p:sp>
      <p:sp>
        <p:nvSpPr>
          <p:cNvPr id="83" name="Rectangle 62"/>
          <p:cNvSpPr>
            <a:spLocks noChangeArrowheads="1"/>
          </p:cNvSpPr>
          <p:nvPr/>
        </p:nvSpPr>
        <p:spPr bwMode="auto">
          <a:xfrm>
            <a:off x="2406074" y="4121787"/>
            <a:ext cx="286926"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8</a:t>
            </a:r>
            <a:endParaRPr lang="en-US" sz="800" kern="0" dirty="0">
              <a:solidFill>
                <a:sysClr val="windowText" lastClr="000000"/>
              </a:solidFill>
              <a:latin typeface="Arial"/>
              <a:cs typeface="Arial"/>
            </a:endParaRPr>
          </a:p>
        </p:txBody>
      </p:sp>
      <p:sp>
        <p:nvSpPr>
          <p:cNvPr id="84" name="Rectangle 62"/>
          <p:cNvSpPr>
            <a:spLocks noChangeArrowheads="1"/>
          </p:cNvSpPr>
          <p:nvPr/>
        </p:nvSpPr>
        <p:spPr bwMode="auto">
          <a:xfrm>
            <a:off x="2406074" y="4832206"/>
            <a:ext cx="286926"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8</a:t>
            </a:r>
            <a:endParaRPr lang="en-US" sz="800" kern="0" dirty="0">
              <a:solidFill>
                <a:sysClr val="windowText" lastClr="000000"/>
              </a:solidFill>
              <a:latin typeface="Arial"/>
              <a:cs typeface="Arial"/>
            </a:endParaRPr>
          </a:p>
        </p:txBody>
      </p:sp>
      <p:sp>
        <p:nvSpPr>
          <p:cNvPr id="85" name="Rectangle 62"/>
          <p:cNvSpPr>
            <a:spLocks noChangeArrowheads="1"/>
          </p:cNvSpPr>
          <p:nvPr/>
        </p:nvSpPr>
        <p:spPr bwMode="auto">
          <a:xfrm>
            <a:off x="2406074" y="5585791"/>
            <a:ext cx="286926"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26</a:t>
            </a:r>
            <a:endParaRPr lang="en-US" sz="800" kern="0" dirty="0">
              <a:solidFill>
                <a:sysClr val="windowText" lastClr="000000"/>
              </a:solidFill>
              <a:latin typeface="Arial"/>
              <a:cs typeface="Arial"/>
            </a:endParaRPr>
          </a:p>
        </p:txBody>
      </p:sp>
      <p:sp>
        <p:nvSpPr>
          <p:cNvPr id="86" name="Rectangle 62"/>
          <p:cNvSpPr>
            <a:spLocks noChangeArrowheads="1"/>
          </p:cNvSpPr>
          <p:nvPr/>
        </p:nvSpPr>
        <p:spPr bwMode="auto">
          <a:xfrm>
            <a:off x="3999003" y="2679122"/>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14</a:t>
            </a:r>
            <a:endParaRPr lang="en-US" sz="800" kern="0" dirty="0">
              <a:solidFill>
                <a:sysClr val="windowText" lastClr="000000"/>
              </a:solidFill>
              <a:latin typeface="Arial"/>
              <a:cs typeface="Arial"/>
            </a:endParaRPr>
          </a:p>
        </p:txBody>
      </p:sp>
      <p:sp>
        <p:nvSpPr>
          <p:cNvPr id="87" name="Rectangle 62"/>
          <p:cNvSpPr>
            <a:spLocks noChangeArrowheads="1"/>
          </p:cNvSpPr>
          <p:nvPr/>
        </p:nvSpPr>
        <p:spPr bwMode="auto">
          <a:xfrm>
            <a:off x="3999003" y="3371934"/>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a:t>
            </a:r>
            <a:endParaRPr lang="en-US" sz="800" kern="0" dirty="0">
              <a:solidFill>
                <a:sysClr val="windowText" lastClr="000000"/>
              </a:solidFill>
              <a:latin typeface="Arial"/>
              <a:cs typeface="Arial"/>
            </a:endParaRPr>
          </a:p>
        </p:txBody>
      </p:sp>
      <p:sp>
        <p:nvSpPr>
          <p:cNvPr id="88" name="Rectangle 62"/>
          <p:cNvSpPr>
            <a:spLocks noChangeArrowheads="1"/>
          </p:cNvSpPr>
          <p:nvPr/>
        </p:nvSpPr>
        <p:spPr bwMode="auto">
          <a:xfrm>
            <a:off x="3999003" y="4121787"/>
            <a:ext cx="284085"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20</a:t>
            </a:r>
            <a:endParaRPr lang="en-US" sz="800" kern="0" dirty="0">
              <a:solidFill>
                <a:sysClr val="windowText" lastClr="000000"/>
              </a:solidFill>
              <a:latin typeface="Arial"/>
              <a:cs typeface="Arial"/>
            </a:endParaRPr>
          </a:p>
        </p:txBody>
      </p:sp>
      <p:sp>
        <p:nvSpPr>
          <p:cNvPr id="89" name="Rectangle 62"/>
          <p:cNvSpPr>
            <a:spLocks noChangeArrowheads="1"/>
          </p:cNvSpPr>
          <p:nvPr/>
        </p:nvSpPr>
        <p:spPr bwMode="auto">
          <a:xfrm>
            <a:off x="3999003" y="4832206"/>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1</a:t>
            </a:r>
            <a:endParaRPr lang="en-US" sz="800" kern="0" dirty="0">
              <a:solidFill>
                <a:sysClr val="windowText" lastClr="000000"/>
              </a:solidFill>
              <a:latin typeface="Arial"/>
              <a:cs typeface="Arial"/>
            </a:endParaRPr>
          </a:p>
        </p:txBody>
      </p:sp>
      <p:sp>
        <p:nvSpPr>
          <p:cNvPr id="90" name="Rectangle 62"/>
          <p:cNvSpPr>
            <a:spLocks noChangeArrowheads="1"/>
          </p:cNvSpPr>
          <p:nvPr/>
        </p:nvSpPr>
        <p:spPr bwMode="auto">
          <a:xfrm>
            <a:off x="3999003" y="5585791"/>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30</a:t>
            </a:r>
            <a:endParaRPr lang="en-US" sz="800" kern="0" dirty="0">
              <a:solidFill>
                <a:sysClr val="windowText" lastClr="000000"/>
              </a:solidFill>
              <a:latin typeface="Arial"/>
              <a:cs typeface="Arial"/>
            </a:endParaRPr>
          </a:p>
        </p:txBody>
      </p:sp>
      <p:sp>
        <p:nvSpPr>
          <p:cNvPr id="91" name="Rectangle 62"/>
          <p:cNvSpPr>
            <a:spLocks noChangeArrowheads="1"/>
          </p:cNvSpPr>
          <p:nvPr/>
        </p:nvSpPr>
        <p:spPr bwMode="auto">
          <a:xfrm>
            <a:off x="5541132" y="2679122"/>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36</a:t>
            </a:r>
            <a:endParaRPr lang="en-US" sz="800" kern="0" dirty="0">
              <a:solidFill>
                <a:sysClr val="windowText" lastClr="000000"/>
              </a:solidFill>
              <a:latin typeface="Arial"/>
              <a:cs typeface="Arial"/>
            </a:endParaRPr>
          </a:p>
        </p:txBody>
      </p:sp>
      <p:sp>
        <p:nvSpPr>
          <p:cNvPr id="92" name="Rectangle 62"/>
          <p:cNvSpPr>
            <a:spLocks noChangeArrowheads="1"/>
          </p:cNvSpPr>
          <p:nvPr/>
        </p:nvSpPr>
        <p:spPr bwMode="auto">
          <a:xfrm>
            <a:off x="5541132" y="3371934"/>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a:t>
            </a:r>
            <a:endParaRPr lang="en-US" sz="800" kern="0" dirty="0">
              <a:solidFill>
                <a:sysClr val="windowText" lastClr="000000"/>
              </a:solidFill>
              <a:latin typeface="Arial"/>
              <a:cs typeface="Arial"/>
            </a:endParaRPr>
          </a:p>
        </p:txBody>
      </p:sp>
      <p:sp>
        <p:nvSpPr>
          <p:cNvPr id="93" name="Rectangle 62"/>
          <p:cNvSpPr>
            <a:spLocks noChangeArrowheads="1"/>
          </p:cNvSpPr>
          <p:nvPr/>
        </p:nvSpPr>
        <p:spPr bwMode="auto">
          <a:xfrm>
            <a:off x="5541132" y="4121787"/>
            <a:ext cx="284085"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6</a:t>
            </a:r>
            <a:endParaRPr lang="en-US" sz="800" kern="0" dirty="0">
              <a:solidFill>
                <a:sysClr val="windowText" lastClr="000000"/>
              </a:solidFill>
              <a:latin typeface="Arial"/>
              <a:cs typeface="Arial"/>
            </a:endParaRPr>
          </a:p>
        </p:txBody>
      </p:sp>
      <p:sp>
        <p:nvSpPr>
          <p:cNvPr id="94" name="Rectangle 62"/>
          <p:cNvSpPr>
            <a:spLocks noChangeArrowheads="1"/>
          </p:cNvSpPr>
          <p:nvPr/>
        </p:nvSpPr>
        <p:spPr bwMode="auto">
          <a:xfrm>
            <a:off x="5541132" y="4832206"/>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a:t>
            </a:r>
            <a:endParaRPr lang="en-US" sz="800" kern="0" dirty="0">
              <a:solidFill>
                <a:sysClr val="windowText" lastClr="000000"/>
              </a:solidFill>
              <a:latin typeface="Arial"/>
              <a:cs typeface="Arial"/>
            </a:endParaRPr>
          </a:p>
        </p:txBody>
      </p:sp>
      <p:sp>
        <p:nvSpPr>
          <p:cNvPr id="95" name="Rectangle 62"/>
          <p:cNvSpPr>
            <a:spLocks noChangeArrowheads="1"/>
          </p:cNvSpPr>
          <p:nvPr/>
        </p:nvSpPr>
        <p:spPr bwMode="auto">
          <a:xfrm>
            <a:off x="5541132" y="5585791"/>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0</a:t>
            </a:r>
            <a:endParaRPr lang="en-US" sz="800" kern="0" dirty="0">
              <a:solidFill>
                <a:sysClr val="windowText" lastClr="000000"/>
              </a:solidFill>
              <a:latin typeface="Arial"/>
              <a:cs typeface="Arial"/>
            </a:endParaRPr>
          </a:p>
        </p:txBody>
      </p:sp>
      <p:sp>
        <p:nvSpPr>
          <p:cNvPr id="96" name="Rectangle 62"/>
          <p:cNvSpPr>
            <a:spLocks noChangeArrowheads="1"/>
          </p:cNvSpPr>
          <p:nvPr/>
        </p:nvSpPr>
        <p:spPr bwMode="auto">
          <a:xfrm>
            <a:off x="7141332" y="2679122"/>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43</a:t>
            </a:r>
            <a:endParaRPr lang="en-US" sz="800" kern="0" dirty="0">
              <a:solidFill>
                <a:sysClr val="windowText" lastClr="000000"/>
              </a:solidFill>
              <a:latin typeface="Arial"/>
              <a:cs typeface="Arial"/>
            </a:endParaRPr>
          </a:p>
        </p:txBody>
      </p:sp>
      <p:sp>
        <p:nvSpPr>
          <p:cNvPr id="97" name="Rectangle 62"/>
          <p:cNvSpPr>
            <a:spLocks noChangeArrowheads="1"/>
          </p:cNvSpPr>
          <p:nvPr/>
        </p:nvSpPr>
        <p:spPr bwMode="auto">
          <a:xfrm>
            <a:off x="7141332" y="4121787"/>
            <a:ext cx="284085"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a:t>
            </a:r>
            <a:endParaRPr lang="en-US" sz="800" kern="0" dirty="0">
              <a:solidFill>
                <a:sysClr val="windowText" lastClr="000000"/>
              </a:solidFill>
              <a:latin typeface="Arial"/>
              <a:cs typeface="Arial"/>
            </a:endParaRPr>
          </a:p>
        </p:txBody>
      </p:sp>
      <p:sp>
        <p:nvSpPr>
          <p:cNvPr id="98" name="Rectangle 62"/>
          <p:cNvSpPr>
            <a:spLocks noChangeArrowheads="1"/>
          </p:cNvSpPr>
          <p:nvPr/>
        </p:nvSpPr>
        <p:spPr bwMode="auto">
          <a:xfrm>
            <a:off x="7141332" y="4832206"/>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13</a:t>
            </a:r>
            <a:endParaRPr lang="en-US" sz="800" kern="0" dirty="0">
              <a:solidFill>
                <a:sysClr val="windowText" lastClr="000000"/>
              </a:solidFill>
              <a:latin typeface="Arial"/>
              <a:cs typeface="Arial"/>
            </a:endParaRPr>
          </a:p>
        </p:txBody>
      </p:sp>
      <p:sp>
        <p:nvSpPr>
          <p:cNvPr id="100" name="Rectangle 62"/>
          <p:cNvSpPr>
            <a:spLocks noChangeArrowheads="1"/>
          </p:cNvSpPr>
          <p:nvPr/>
        </p:nvSpPr>
        <p:spPr bwMode="auto">
          <a:xfrm>
            <a:off x="7141332" y="5585791"/>
            <a:ext cx="28408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44</a:t>
            </a:r>
            <a:endParaRPr lang="en-US" sz="800" kern="0" dirty="0">
              <a:solidFill>
                <a:sysClr val="windowText" lastClr="000000"/>
              </a:solidFill>
              <a:latin typeface="Arial"/>
              <a:cs typeface="Arial"/>
            </a:endParaRPr>
          </a:p>
        </p:txBody>
      </p:sp>
      <p:cxnSp>
        <p:nvCxnSpPr>
          <p:cNvPr id="101" name="Straight Connector 100"/>
          <p:cNvCxnSpPr/>
          <p:nvPr/>
        </p:nvCxnSpPr>
        <p:spPr bwMode="auto">
          <a:xfrm>
            <a:off x="4343400" y="1906488"/>
            <a:ext cx="0" cy="411480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02" name="Straight Connector 101"/>
          <p:cNvCxnSpPr/>
          <p:nvPr/>
        </p:nvCxnSpPr>
        <p:spPr bwMode="auto">
          <a:xfrm flipH="1">
            <a:off x="5887664" y="1906488"/>
            <a:ext cx="27967" cy="411480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03" name="Straight Connector 102"/>
          <p:cNvCxnSpPr/>
          <p:nvPr/>
        </p:nvCxnSpPr>
        <p:spPr bwMode="auto">
          <a:xfrm>
            <a:off x="1219200" y="2983922"/>
            <a:ext cx="630936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47" name="Rectangle 62"/>
          <p:cNvSpPr>
            <a:spLocks noChangeArrowheads="1"/>
          </p:cNvSpPr>
          <p:nvPr/>
        </p:nvSpPr>
        <p:spPr bwMode="auto">
          <a:xfrm>
            <a:off x="7726045" y="5586548"/>
            <a:ext cx="285003" cy="166135"/>
          </a:xfrm>
          <a:prstGeom prst="roundRect">
            <a:avLst/>
          </a:prstGeom>
          <a:solidFill>
            <a:schemeClr val="accent6"/>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48" name="TextBox 47"/>
          <p:cNvSpPr txBox="1"/>
          <p:nvPr/>
        </p:nvSpPr>
        <p:spPr>
          <a:xfrm>
            <a:off x="8023737" y="5511224"/>
            <a:ext cx="1098489" cy="584775"/>
          </a:xfrm>
          <a:prstGeom prst="rect">
            <a:avLst/>
          </a:prstGeom>
          <a:noFill/>
        </p:spPr>
        <p:txBody>
          <a:bodyPr wrap="square" rtlCol="0">
            <a:spAutoFit/>
          </a:bodyPr>
          <a:lstStyle/>
          <a:p>
            <a:r>
              <a:rPr lang="en-US" sz="800" dirty="0" smtClean="0"/>
              <a:t>Metrics not in </a:t>
            </a:r>
            <a:r>
              <a:rPr lang="en-US" sz="800" dirty="0"/>
              <a:t>production, but </a:t>
            </a:r>
            <a:r>
              <a:rPr lang="en-US" sz="800" dirty="0" smtClean="0"/>
              <a:t>that can potentially </a:t>
            </a:r>
            <a:r>
              <a:rPr lang="en-US" sz="800" dirty="0"/>
              <a:t>be </a:t>
            </a:r>
            <a:r>
              <a:rPr lang="en-US" sz="800" dirty="0" smtClean="0"/>
              <a:t>produced if required</a:t>
            </a:r>
            <a:endParaRPr lang="en-US" sz="800" dirty="0"/>
          </a:p>
        </p:txBody>
      </p:sp>
      <p:sp>
        <p:nvSpPr>
          <p:cNvPr id="49" name="Rectangle 48"/>
          <p:cNvSpPr/>
          <p:nvPr/>
        </p:nvSpPr>
        <p:spPr bwMode="auto">
          <a:xfrm>
            <a:off x="7674430" y="5489452"/>
            <a:ext cx="1426464" cy="606548"/>
          </a:xfrm>
          <a:prstGeom prst="rect">
            <a:avLst/>
          </a:prstGeom>
          <a:noFill/>
          <a:ln w="3175" cap="flat" cmpd="sng" algn="ctr">
            <a:solidFill>
              <a:schemeClr val="tx1"/>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2090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270934" y="661304"/>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smtClean="0">
                <a:solidFill>
                  <a:srgbClr val="000000"/>
                </a:solidFill>
              </a:rPr>
              <a:t>Execution of critical tasks to ensure an acceptable level of compliance for Dec’15</a:t>
            </a:r>
            <a:endParaRPr lang="en-US" sz="1400" b="1" dirty="0">
              <a:solidFill>
                <a:srgbClr val="000000"/>
              </a:solidFill>
            </a:endParaRPr>
          </a:p>
        </p:txBody>
      </p:sp>
      <p:sp>
        <p:nvSpPr>
          <p:cNvPr id="47"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1</a:t>
            </a:r>
            <a:r>
              <a:rPr lang="en-US" sz="2200" b="1" dirty="0" smtClean="0">
                <a:solidFill>
                  <a:srgbClr val="000000"/>
                </a:solidFill>
              </a:rPr>
              <a:t>. RDA Discovery – Executive Summary</a:t>
            </a:r>
          </a:p>
          <a:p>
            <a:pPr>
              <a:lnSpc>
                <a:spcPct val="90000"/>
              </a:lnSpc>
            </a:pPr>
            <a:r>
              <a:rPr lang="en-US" sz="2200" b="1" dirty="0" smtClean="0">
                <a:solidFill>
                  <a:srgbClr val="929497"/>
                </a:solidFill>
              </a:rPr>
              <a:t>    </a:t>
            </a:r>
            <a:r>
              <a:rPr lang="en-US" sz="2000" b="1" dirty="0" smtClean="0">
                <a:solidFill>
                  <a:srgbClr val="929497"/>
                </a:solidFill>
              </a:rPr>
              <a:t>RDA Roadmap for 2015</a:t>
            </a:r>
            <a:endParaRPr lang="en-US" sz="2000" b="1" dirty="0">
              <a:solidFill>
                <a:srgbClr val="929497"/>
              </a:solidFill>
            </a:endParaRPr>
          </a:p>
        </p:txBody>
      </p:sp>
      <p:sp>
        <p:nvSpPr>
          <p:cNvPr id="54" name="Text Box 29"/>
          <p:cNvSpPr txBox="1">
            <a:spLocks noChangeArrowheads="1"/>
          </p:cNvSpPr>
          <p:nvPr>
            <p:custDataLst>
              <p:tags r:id="rId1"/>
            </p:custDataLst>
          </p:nvPr>
        </p:nvSpPr>
        <p:spPr bwMode="auto">
          <a:xfrm>
            <a:off x="274209" y="1881558"/>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RRF</a:t>
            </a:r>
            <a:endParaRPr lang="en-US" dirty="0">
              <a:solidFill>
                <a:srgbClr val="FFFFFF"/>
              </a:solidFill>
            </a:endParaRPr>
          </a:p>
        </p:txBody>
      </p:sp>
      <p:sp>
        <p:nvSpPr>
          <p:cNvPr id="55" name="Text Box 29"/>
          <p:cNvSpPr txBox="1">
            <a:spLocks noChangeArrowheads="1"/>
          </p:cNvSpPr>
          <p:nvPr>
            <p:custDataLst>
              <p:tags r:id="rId2"/>
            </p:custDataLst>
          </p:nvPr>
        </p:nvSpPr>
        <p:spPr bwMode="auto">
          <a:xfrm>
            <a:off x="274209" y="2290343"/>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Individual WS</a:t>
            </a:r>
            <a:endParaRPr lang="en-US" dirty="0">
              <a:solidFill>
                <a:srgbClr val="FFFFFF"/>
              </a:solidFill>
            </a:endParaRPr>
          </a:p>
        </p:txBody>
      </p:sp>
      <p:sp>
        <p:nvSpPr>
          <p:cNvPr id="56" name="Text Box 29"/>
          <p:cNvSpPr txBox="1">
            <a:spLocks noChangeArrowheads="1"/>
          </p:cNvSpPr>
          <p:nvPr>
            <p:custDataLst>
              <p:tags r:id="rId3"/>
            </p:custDataLst>
          </p:nvPr>
        </p:nvSpPr>
        <p:spPr bwMode="auto">
          <a:xfrm>
            <a:off x="274209" y="4926487"/>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Dictionary</a:t>
            </a:r>
            <a:endParaRPr lang="en-US" dirty="0">
              <a:solidFill>
                <a:srgbClr val="FFFFFF"/>
              </a:solidFill>
            </a:endParaRPr>
          </a:p>
        </p:txBody>
      </p:sp>
      <p:sp>
        <p:nvSpPr>
          <p:cNvPr id="58" name="Text Box 29"/>
          <p:cNvSpPr txBox="1">
            <a:spLocks noChangeArrowheads="1"/>
          </p:cNvSpPr>
          <p:nvPr>
            <p:custDataLst>
              <p:tags r:id="rId4"/>
            </p:custDataLst>
          </p:nvPr>
        </p:nvSpPr>
        <p:spPr bwMode="auto">
          <a:xfrm>
            <a:off x="268612" y="5354506"/>
            <a:ext cx="1376000" cy="274320"/>
          </a:xfrm>
          <a:prstGeom prst="rect">
            <a:avLst/>
          </a:prstGeom>
          <a:solidFill>
            <a:schemeClr val="bg1">
              <a:lumMod val="75000"/>
            </a:schemeClr>
          </a:solidFill>
          <a:ln w="9525" algn="ctr">
            <a:noFill/>
            <a:miter lim="800000"/>
            <a:headEnd/>
            <a:tailEnd/>
          </a:ln>
          <a:effectLst>
            <a:outerShdw blurRad="44450" dist="27940" dir="5400000" algn="ctr">
              <a:srgbClr val="000000">
                <a:alpha val="32000"/>
              </a:srgbClr>
            </a:outerShdw>
          </a:effectLst>
        </p:spPr>
        <p:txBody>
          <a:bodyPr wrap="none" lIns="72000" tIns="72000" rIns="72000" bIns="7200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100">
                <a:solidFill>
                  <a:schemeClr val="bg1"/>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dirty="0" smtClean="0">
                <a:solidFill>
                  <a:srgbClr val="FFFFFF"/>
                </a:solidFill>
              </a:rPr>
              <a:t>Data Quality</a:t>
            </a:r>
            <a:endParaRPr lang="en-US" dirty="0">
              <a:solidFill>
                <a:srgbClr val="FFFFFF"/>
              </a:solidFill>
            </a:endParaRPr>
          </a:p>
        </p:txBody>
      </p:sp>
      <p:sp>
        <p:nvSpPr>
          <p:cNvPr id="59" name="Rectangle 58">
            <a:hlinkClick r:id="" action="ppaction://noaction"/>
          </p:cNvPr>
          <p:cNvSpPr/>
          <p:nvPr>
            <p:custDataLst>
              <p:tags r:id="rId5"/>
            </p:custDataLst>
          </p:nvPr>
        </p:nvSpPr>
        <p:spPr>
          <a:xfrm>
            <a:off x="1820030" y="2408723"/>
            <a:ext cx="4752000" cy="36000"/>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60" name="Rectangle 59">
            <a:hlinkClick r:id="" action="ppaction://noaction"/>
          </p:cNvPr>
          <p:cNvSpPr/>
          <p:nvPr>
            <p:custDataLst>
              <p:tags r:id="rId6"/>
            </p:custDataLst>
          </p:nvPr>
        </p:nvSpPr>
        <p:spPr>
          <a:xfrm>
            <a:off x="1820030" y="5027646"/>
            <a:ext cx="4752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62" name="Rectangle 61">
            <a:hlinkClick r:id="" action="ppaction://noaction"/>
          </p:cNvPr>
          <p:cNvSpPr/>
          <p:nvPr>
            <p:custDataLst>
              <p:tags r:id="rId7"/>
            </p:custDataLst>
          </p:nvPr>
        </p:nvSpPr>
        <p:spPr>
          <a:xfrm>
            <a:off x="1820030" y="5538232"/>
            <a:ext cx="4752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65" name="Rectangle 64">
            <a:hlinkClick r:id="" action="ppaction://noaction"/>
          </p:cNvPr>
          <p:cNvSpPr/>
          <p:nvPr>
            <p:custDataLst>
              <p:tags r:id="rId8"/>
            </p:custDataLst>
          </p:nvPr>
        </p:nvSpPr>
        <p:spPr>
          <a:xfrm>
            <a:off x="1820030" y="2016861"/>
            <a:ext cx="4752000" cy="45719"/>
          </a:xfrm>
          <a:prstGeom prst="rect">
            <a:avLst/>
          </a:prstGeom>
          <a:solidFill>
            <a:schemeClr val="bg1">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rgbClr val="FF0000"/>
              </a:solidFill>
            </a:endParaRPr>
          </a:p>
        </p:txBody>
      </p:sp>
      <p:sp>
        <p:nvSpPr>
          <p:cNvPr id="69" name="Diamond 219"/>
          <p:cNvSpPr/>
          <p:nvPr>
            <p:custDataLst>
              <p:tags r:id="rId9"/>
            </p:custDataLst>
          </p:nvPr>
        </p:nvSpPr>
        <p:spPr bwMode="auto">
          <a:xfrm>
            <a:off x="2681800" y="193767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0" name="Text Placeholder 8"/>
          <p:cNvSpPr txBox="1">
            <a:spLocks/>
          </p:cNvSpPr>
          <p:nvPr>
            <p:custDataLst>
              <p:tags r:id="rId10"/>
            </p:custDataLst>
          </p:nvPr>
        </p:nvSpPr>
        <p:spPr bwMode="auto">
          <a:xfrm>
            <a:off x="1815323" y="1664832"/>
            <a:ext cx="1244509" cy="252000"/>
          </a:xfrm>
          <a:prstGeom prst="wedgeRoundRectCallout">
            <a:avLst>
              <a:gd name="adj1" fmla="val 21218"/>
              <a:gd name="adj2" fmla="val 6402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Local Adjustment and </a:t>
            </a:r>
            <a:r>
              <a:rPr lang="en-US" altLang="es-ES" dirty="0">
                <a:sym typeface="Wingdings" pitchFamily="2" charset="2"/>
              </a:rPr>
              <a:t>i</a:t>
            </a:r>
            <a:r>
              <a:rPr lang="en-US" altLang="es-ES" dirty="0" smtClean="0">
                <a:sym typeface="Wingdings" pitchFamily="2" charset="2"/>
              </a:rPr>
              <a:t>mplementation of Risk Information and Data Gov. Model</a:t>
            </a:r>
          </a:p>
        </p:txBody>
      </p:sp>
      <p:sp>
        <p:nvSpPr>
          <p:cNvPr id="72" name="Diamond 219"/>
          <p:cNvSpPr/>
          <p:nvPr>
            <p:custDataLst>
              <p:tags r:id="rId11"/>
            </p:custDataLst>
          </p:nvPr>
        </p:nvSpPr>
        <p:spPr bwMode="auto">
          <a:xfrm>
            <a:off x="3938847" y="193767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73" name="Text Placeholder 8"/>
          <p:cNvSpPr txBox="1">
            <a:spLocks/>
          </p:cNvSpPr>
          <p:nvPr>
            <p:custDataLst>
              <p:tags r:id="rId12"/>
            </p:custDataLst>
          </p:nvPr>
        </p:nvSpPr>
        <p:spPr bwMode="auto">
          <a:xfrm>
            <a:off x="2089842" y="5212642"/>
            <a:ext cx="843622"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DQ Governance Local</a:t>
            </a:r>
          </a:p>
          <a:p>
            <a:pPr algn="ctr"/>
            <a:r>
              <a:rPr lang="en-GB" sz="600" dirty="0" smtClean="0"/>
              <a:t>Implementation</a:t>
            </a:r>
            <a:endParaRPr lang="en-US" sz="600" dirty="0"/>
          </a:p>
        </p:txBody>
      </p:sp>
      <p:sp>
        <p:nvSpPr>
          <p:cNvPr id="80" name="Diamond 219"/>
          <p:cNvSpPr/>
          <p:nvPr>
            <p:custDataLst>
              <p:tags r:id="rId13"/>
            </p:custDataLst>
          </p:nvPr>
        </p:nvSpPr>
        <p:spPr bwMode="auto">
          <a:xfrm>
            <a:off x="2947384" y="5455493"/>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90" name="Diamond 89"/>
          <p:cNvSpPr/>
          <p:nvPr>
            <p:custDataLst>
              <p:tags r:id="rId14"/>
            </p:custDataLst>
          </p:nvPr>
        </p:nvSpPr>
        <p:spPr bwMode="auto">
          <a:xfrm>
            <a:off x="4193968" y="4952492"/>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93" name="Diamond 219"/>
          <p:cNvSpPr/>
          <p:nvPr>
            <p:custDataLst>
              <p:tags r:id="rId15"/>
            </p:custDataLst>
          </p:nvPr>
        </p:nvSpPr>
        <p:spPr bwMode="auto">
          <a:xfrm>
            <a:off x="6485887" y="5455493"/>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94" name="Text Placeholder 8"/>
          <p:cNvSpPr txBox="1">
            <a:spLocks/>
          </p:cNvSpPr>
          <p:nvPr>
            <p:custDataLst>
              <p:tags r:id="rId16"/>
            </p:custDataLst>
          </p:nvPr>
        </p:nvSpPr>
        <p:spPr bwMode="auto">
          <a:xfrm>
            <a:off x="5724128" y="1717504"/>
            <a:ext cx="835848" cy="204311"/>
          </a:xfrm>
          <a:prstGeom prst="wedgeRoundRectCallout">
            <a:avLst>
              <a:gd name="adj1" fmla="val -9858"/>
              <a:gd name="adj2" fmla="val 66827"/>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Reporting Generation Documents</a:t>
            </a:r>
          </a:p>
        </p:txBody>
      </p:sp>
      <p:sp>
        <p:nvSpPr>
          <p:cNvPr id="95" name="Rectangle 94">
            <a:hlinkClick r:id="" action="ppaction://noaction"/>
          </p:cNvPr>
          <p:cNvSpPr/>
          <p:nvPr>
            <p:custDataLst>
              <p:tags r:id="rId17"/>
            </p:custDataLst>
          </p:nvPr>
        </p:nvSpPr>
        <p:spPr>
          <a:xfrm>
            <a:off x="1820030" y="2752985"/>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96" name="Rectangle 95">
            <a:hlinkClick r:id="" action="ppaction://noaction"/>
          </p:cNvPr>
          <p:cNvSpPr/>
          <p:nvPr>
            <p:custDataLst>
              <p:tags r:id="rId18"/>
            </p:custDataLst>
          </p:nvPr>
        </p:nvSpPr>
        <p:spPr>
          <a:xfrm>
            <a:off x="1820030" y="4184665"/>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02" name="Rectangle 101">
            <a:hlinkClick r:id="" action="ppaction://noaction"/>
          </p:cNvPr>
          <p:cNvSpPr/>
          <p:nvPr>
            <p:custDataLst>
              <p:tags r:id="rId19"/>
            </p:custDataLst>
          </p:nvPr>
        </p:nvSpPr>
        <p:spPr>
          <a:xfrm>
            <a:off x="1820030" y="3469113"/>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03" name="Text Box 29"/>
          <p:cNvSpPr txBox="1">
            <a:spLocks noChangeArrowheads="1"/>
          </p:cNvSpPr>
          <p:nvPr>
            <p:custDataLst>
              <p:tags r:id="rId20"/>
            </p:custDataLst>
          </p:nvPr>
        </p:nvSpPr>
        <p:spPr bwMode="auto">
          <a:xfrm>
            <a:off x="396827" y="264083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Credit Risk</a:t>
            </a:r>
            <a:endParaRPr lang="en-US" sz="1000" dirty="0">
              <a:solidFill>
                <a:srgbClr val="929497">
                  <a:lumMod val="50000"/>
                </a:srgbClr>
              </a:solidFill>
            </a:endParaRPr>
          </a:p>
        </p:txBody>
      </p:sp>
      <p:sp>
        <p:nvSpPr>
          <p:cNvPr id="104" name="Text Box 29"/>
          <p:cNvSpPr txBox="1">
            <a:spLocks noChangeArrowheads="1"/>
          </p:cNvSpPr>
          <p:nvPr>
            <p:custDataLst>
              <p:tags r:id="rId21"/>
            </p:custDataLst>
          </p:nvPr>
        </p:nvSpPr>
        <p:spPr bwMode="auto">
          <a:xfrm>
            <a:off x="396827" y="2998710"/>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Market Risk</a:t>
            </a:r>
            <a:endParaRPr lang="en-US" sz="1000" dirty="0">
              <a:solidFill>
                <a:srgbClr val="929497">
                  <a:lumMod val="50000"/>
                </a:srgbClr>
              </a:solidFill>
            </a:endParaRPr>
          </a:p>
        </p:txBody>
      </p:sp>
      <p:sp>
        <p:nvSpPr>
          <p:cNvPr id="105" name="Text Box 29"/>
          <p:cNvSpPr txBox="1">
            <a:spLocks noChangeArrowheads="1"/>
          </p:cNvSpPr>
          <p:nvPr>
            <p:custDataLst>
              <p:tags r:id="rId22"/>
            </p:custDataLst>
          </p:nvPr>
        </p:nvSpPr>
        <p:spPr bwMode="auto">
          <a:xfrm>
            <a:off x="396827" y="3356582"/>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Operational Risk</a:t>
            </a:r>
            <a:endParaRPr lang="en-US" sz="1000" dirty="0">
              <a:solidFill>
                <a:srgbClr val="929497">
                  <a:lumMod val="50000"/>
                </a:srgbClr>
              </a:solidFill>
            </a:endParaRPr>
          </a:p>
        </p:txBody>
      </p:sp>
      <p:sp>
        <p:nvSpPr>
          <p:cNvPr id="106" name="Text Box 29"/>
          <p:cNvSpPr txBox="1">
            <a:spLocks noChangeArrowheads="1"/>
          </p:cNvSpPr>
          <p:nvPr>
            <p:custDataLst>
              <p:tags r:id="rId23"/>
            </p:custDataLst>
          </p:nvPr>
        </p:nvSpPr>
        <p:spPr bwMode="auto">
          <a:xfrm>
            <a:off x="396827" y="3714454"/>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ALM</a:t>
            </a:r>
            <a:endParaRPr lang="en-US" sz="1000" dirty="0">
              <a:solidFill>
                <a:srgbClr val="929497">
                  <a:lumMod val="50000"/>
                </a:srgbClr>
              </a:solidFill>
            </a:endParaRPr>
          </a:p>
        </p:txBody>
      </p:sp>
      <p:sp>
        <p:nvSpPr>
          <p:cNvPr id="107" name="Text Box 29"/>
          <p:cNvSpPr txBox="1">
            <a:spLocks noChangeArrowheads="1"/>
          </p:cNvSpPr>
          <p:nvPr>
            <p:custDataLst>
              <p:tags r:id="rId24"/>
            </p:custDataLst>
          </p:nvPr>
        </p:nvSpPr>
        <p:spPr bwMode="auto">
          <a:xfrm>
            <a:off x="396827" y="4478499"/>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AML / Conduct</a:t>
            </a:r>
            <a:endParaRPr lang="en-US" sz="1000" dirty="0">
              <a:solidFill>
                <a:srgbClr val="929497">
                  <a:lumMod val="50000"/>
                </a:srgbClr>
              </a:solidFill>
            </a:endParaRPr>
          </a:p>
        </p:txBody>
      </p:sp>
      <p:sp>
        <p:nvSpPr>
          <p:cNvPr id="108" name="Text Box 29"/>
          <p:cNvSpPr txBox="1">
            <a:spLocks noChangeArrowheads="1"/>
          </p:cNvSpPr>
          <p:nvPr>
            <p:custDataLst>
              <p:tags r:id="rId25"/>
            </p:custDataLst>
          </p:nvPr>
        </p:nvSpPr>
        <p:spPr bwMode="auto">
          <a:xfrm>
            <a:off x="396827" y="4090518"/>
            <a:ext cx="1253382" cy="274320"/>
          </a:xfrm>
          <a:prstGeom prst="rect">
            <a:avLst/>
          </a:prstGeom>
          <a:solidFill>
            <a:schemeClr val="bg1"/>
          </a:solidFill>
          <a:ln w="3175" algn="ctr">
            <a:solidFill>
              <a:schemeClr val="bg1">
                <a:lumMod val="75000"/>
              </a:schemeClr>
            </a:solidFill>
            <a:miter lim="800000"/>
            <a:headEnd/>
            <a:tailEnd/>
          </a:ln>
          <a:effectLst>
            <a:outerShdw blurRad="44450" dist="27940" dir="5400000" algn="ctr">
              <a:srgbClr val="000000">
                <a:alpha val="32000"/>
              </a:srgbClr>
            </a:outerShdw>
          </a:effectLst>
        </p:spPr>
        <p:txBody>
          <a:bodyPr wrap="none" lIns="72000" tIns="0" rIns="72000" bIns="0" anchor="ctr">
            <a:noAutofit/>
          </a:bodyPr>
          <a:lstStyle>
            <a:defPPr>
              <a:defRPr lang="es-ES"/>
            </a:defPPr>
            <a:lvl1pPr marL="628650" indent="-612775" fontAlgn="auto">
              <a:lnSpc>
                <a:spcPct val="150000"/>
              </a:lnSpc>
              <a:spcAft>
                <a:spcPts val="0"/>
              </a:spcAft>
              <a:buClr>
                <a:srgbClr val="FFFFFF"/>
              </a:buClr>
              <a:buSzPct val="130000"/>
              <a:tabLst>
                <a:tab pos="407988" algn="l"/>
                <a:tab pos="6323013" algn="l"/>
              </a:tabLst>
              <a:defRPr sz="1200">
                <a:solidFill>
                  <a:srgbClr val="000000"/>
                </a:solidFill>
                <a:cs typeface="+mn-cs"/>
              </a:defRPr>
            </a:lvl1pPr>
            <a:lvl2pPr>
              <a:tabLst>
                <a:tab pos="407988" algn="l"/>
                <a:tab pos="6323013" algn="l"/>
              </a:tabLst>
            </a:lvl2pPr>
            <a:lvl3pPr>
              <a:tabLst>
                <a:tab pos="407988" algn="l"/>
                <a:tab pos="6323013" algn="l"/>
              </a:tabLst>
            </a:lvl3pPr>
            <a:lvl4pPr>
              <a:tabLst>
                <a:tab pos="407988" algn="l"/>
                <a:tab pos="6323013" algn="l"/>
              </a:tabLst>
            </a:lvl4pPr>
            <a:lvl5pPr>
              <a:tabLst>
                <a:tab pos="407988" algn="l"/>
                <a:tab pos="6323013" algn="l"/>
              </a:tabLst>
            </a:lvl5pPr>
            <a:lvl6pPr fontAlgn="base">
              <a:spcBef>
                <a:spcPct val="0"/>
              </a:spcBef>
              <a:spcAft>
                <a:spcPct val="0"/>
              </a:spcAft>
              <a:tabLst>
                <a:tab pos="407988" algn="l"/>
                <a:tab pos="6323013" algn="l"/>
              </a:tabLst>
            </a:lvl6pPr>
            <a:lvl7pPr fontAlgn="base">
              <a:spcBef>
                <a:spcPct val="0"/>
              </a:spcBef>
              <a:spcAft>
                <a:spcPct val="0"/>
              </a:spcAft>
              <a:tabLst>
                <a:tab pos="407988" algn="l"/>
                <a:tab pos="6323013" algn="l"/>
              </a:tabLst>
            </a:lvl7pPr>
            <a:lvl8pPr fontAlgn="base">
              <a:spcBef>
                <a:spcPct val="0"/>
              </a:spcBef>
              <a:spcAft>
                <a:spcPct val="0"/>
              </a:spcAft>
              <a:tabLst>
                <a:tab pos="407988" algn="l"/>
                <a:tab pos="6323013" algn="l"/>
              </a:tabLst>
            </a:lvl8pPr>
            <a:lvl9pPr fontAlgn="base">
              <a:spcBef>
                <a:spcPct val="0"/>
              </a:spcBef>
              <a:spcAft>
                <a:spcPct val="0"/>
              </a:spcAft>
              <a:tabLst>
                <a:tab pos="407988" algn="l"/>
                <a:tab pos="6323013" algn="l"/>
              </a:tabLst>
            </a:lvl9pPr>
          </a:lstStyle>
          <a:p>
            <a:r>
              <a:rPr lang="en-US" sz="1000" dirty="0" smtClean="0">
                <a:solidFill>
                  <a:srgbClr val="929497">
                    <a:lumMod val="50000"/>
                  </a:srgbClr>
                </a:solidFill>
              </a:rPr>
              <a:t>Finance</a:t>
            </a:r>
            <a:endParaRPr lang="en-US" sz="1000" dirty="0">
              <a:solidFill>
                <a:srgbClr val="929497">
                  <a:lumMod val="50000"/>
                </a:srgbClr>
              </a:solidFill>
            </a:endParaRPr>
          </a:p>
        </p:txBody>
      </p:sp>
      <p:sp>
        <p:nvSpPr>
          <p:cNvPr id="109" name="Rectangle 108">
            <a:hlinkClick r:id="" action="ppaction://noaction"/>
          </p:cNvPr>
          <p:cNvSpPr/>
          <p:nvPr>
            <p:custDataLst>
              <p:tags r:id="rId26"/>
            </p:custDataLst>
          </p:nvPr>
        </p:nvSpPr>
        <p:spPr>
          <a:xfrm flipV="1">
            <a:off x="1820030" y="3110759"/>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10" name="Rectangle 109">
            <a:hlinkClick r:id="" action="ppaction://noaction"/>
          </p:cNvPr>
          <p:cNvSpPr/>
          <p:nvPr>
            <p:custDataLst>
              <p:tags r:id="rId27"/>
            </p:custDataLst>
          </p:nvPr>
        </p:nvSpPr>
        <p:spPr>
          <a:xfrm flipV="1">
            <a:off x="1820030" y="3826887"/>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25" name="Rectangle 124">
            <a:hlinkClick r:id="" action="ppaction://noaction"/>
          </p:cNvPr>
          <p:cNvSpPr/>
          <p:nvPr>
            <p:custDataLst>
              <p:tags r:id="rId28"/>
            </p:custDataLst>
          </p:nvPr>
        </p:nvSpPr>
        <p:spPr>
          <a:xfrm>
            <a:off x="1820030" y="4542441"/>
            <a:ext cx="4752000" cy="46800"/>
          </a:xfrm>
          <a:prstGeom prst="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a:solidFill>
                <a:schemeClr val="bg1">
                  <a:lumMod val="95000"/>
                </a:schemeClr>
              </a:solidFill>
            </a:endParaRPr>
          </a:p>
        </p:txBody>
      </p:sp>
      <p:sp>
        <p:nvSpPr>
          <p:cNvPr id="126" name="Text Placeholder 8"/>
          <p:cNvSpPr txBox="1">
            <a:spLocks/>
          </p:cNvSpPr>
          <p:nvPr>
            <p:custDataLst>
              <p:tags r:id="rId29"/>
            </p:custDataLst>
          </p:nvPr>
        </p:nvSpPr>
        <p:spPr bwMode="auto">
          <a:xfrm>
            <a:off x="1830559" y="2492896"/>
            <a:ext cx="725217" cy="144000"/>
          </a:xfrm>
          <a:prstGeom prst="wedgeRoundRectCallout">
            <a:avLst>
              <a:gd name="adj1" fmla="val 13611"/>
              <a:gd name="adj2" fmla="val 92889"/>
              <a:gd name="adj3" fmla="val 16667"/>
            </a:avLst>
          </a:prstGeom>
          <a:solidFill>
            <a:schemeClr val="bg1"/>
          </a:solidFill>
          <a:ln w="3175">
            <a:solidFill>
              <a:schemeClr val="bg1">
                <a:lumMod val="75000"/>
              </a:schemeClr>
            </a:solidFill>
          </a:ln>
        </p:spPr>
        <p:txBody>
          <a:bodyPr wrap="square" lIns="0" tIns="0" rIns="0" bIns="0" anchor="ctr" anchorCtr="0">
            <a:no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GS Formalization</a:t>
            </a:r>
          </a:p>
        </p:txBody>
      </p:sp>
      <p:sp>
        <p:nvSpPr>
          <p:cNvPr id="127" name="Text Placeholder 8"/>
          <p:cNvSpPr txBox="1">
            <a:spLocks/>
          </p:cNvSpPr>
          <p:nvPr>
            <p:custDataLst>
              <p:tags r:id="rId30"/>
            </p:custDataLst>
          </p:nvPr>
        </p:nvSpPr>
        <p:spPr bwMode="auto">
          <a:xfrm>
            <a:off x="3347864" y="2524385"/>
            <a:ext cx="725217" cy="102156"/>
          </a:xfrm>
          <a:prstGeom prst="wedgeRoundRectCallout">
            <a:avLst>
              <a:gd name="adj1" fmla="val 57459"/>
              <a:gd name="adj2" fmla="val 1174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Adequation</a:t>
            </a:r>
          </a:p>
        </p:txBody>
      </p:sp>
      <p:sp>
        <p:nvSpPr>
          <p:cNvPr id="128" name="Text Placeholder 8"/>
          <p:cNvSpPr txBox="1">
            <a:spLocks/>
          </p:cNvSpPr>
          <p:nvPr>
            <p:custDataLst>
              <p:tags r:id="rId31"/>
            </p:custDataLst>
          </p:nvPr>
        </p:nvSpPr>
        <p:spPr bwMode="auto">
          <a:xfrm>
            <a:off x="5652120" y="2504609"/>
            <a:ext cx="833418" cy="204311"/>
          </a:xfrm>
          <a:prstGeom prst="wedgeRoundRectCallout">
            <a:avLst>
              <a:gd name="adj1" fmla="val -69309"/>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2</a:t>
            </a:r>
            <a:r>
              <a:rPr lang="en-US" altLang="es-ES" dirty="0" smtClean="0">
                <a:sym typeface="Wingdings" pitchFamily="2" charset="2"/>
              </a:rPr>
              <a:t> (feed to </a:t>
            </a:r>
            <a:r>
              <a:rPr lang="en-US" altLang="es-ES" dirty="0" err="1" smtClean="0">
                <a:sym typeface="Wingdings" pitchFamily="2" charset="2"/>
              </a:rPr>
              <a:t>Cargarisk</a:t>
            </a:r>
            <a:r>
              <a:rPr lang="en-US" altLang="es-ES" dirty="0" smtClean="0">
                <a:sym typeface="Wingdings" pitchFamily="2" charset="2"/>
              </a:rPr>
              <a:t>)</a:t>
            </a:r>
            <a:endParaRPr lang="en-US" altLang="es-ES" dirty="0">
              <a:sym typeface="Wingdings" pitchFamily="2" charset="2"/>
            </a:endParaRPr>
          </a:p>
        </p:txBody>
      </p:sp>
      <p:sp>
        <p:nvSpPr>
          <p:cNvPr id="133" name="Diamond 219"/>
          <p:cNvSpPr/>
          <p:nvPr>
            <p:custDataLst>
              <p:tags r:id="rId32"/>
            </p:custDataLst>
          </p:nvPr>
        </p:nvSpPr>
        <p:spPr bwMode="auto">
          <a:xfrm>
            <a:off x="2189576" y="337310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4" name="Diamond 219"/>
          <p:cNvSpPr/>
          <p:nvPr>
            <p:custDataLst>
              <p:tags r:id="rId33"/>
            </p:custDataLst>
          </p:nvPr>
        </p:nvSpPr>
        <p:spPr bwMode="auto">
          <a:xfrm>
            <a:off x="5404006" y="342901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5" name="Diamond 219"/>
          <p:cNvSpPr/>
          <p:nvPr>
            <p:custDataLst>
              <p:tags r:id="rId34"/>
            </p:custDataLst>
          </p:nvPr>
        </p:nvSpPr>
        <p:spPr bwMode="auto">
          <a:xfrm>
            <a:off x="5410635" y="375946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7" name="Diamond 219"/>
          <p:cNvSpPr/>
          <p:nvPr>
            <p:custDataLst>
              <p:tags r:id="rId35"/>
            </p:custDataLst>
          </p:nvPr>
        </p:nvSpPr>
        <p:spPr bwMode="auto">
          <a:xfrm>
            <a:off x="2321760"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8" name="Diamond 219"/>
          <p:cNvSpPr/>
          <p:nvPr>
            <p:custDataLst>
              <p:tags r:id="rId36"/>
            </p:custDataLst>
          </p:nvPr>
        </p:nvSpPr>
        <p:spPr bwMode="auto">
          <a:xfrm>
            <a:off x="4166584"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39" name="Diamond 219"/>
          <p:cNvSpPr/>
          <p:nvPr>
            <p:custDataLst>
              <p:tags r:id="rId37"/>
            </p:custDataLst>
          </p:nvPr>
        </p:nvSpPr>
        <p:spPr bwMode="auto">
          <a:xfrm>
            <a:off x="5406443" y="408367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1" name="Text Placeholder 8"/>
          <p:cNvSpPr txBox="1">
            <a:spLocks/>
          </p:cNvSpPr>
          <p:nvPr>
            <p:custDataLst>
              <p:tags r:id="rId38"/>
            </p:custDataLst>
          </p:nvPr>
        </p:nvSpPr>
        <p:spPr bwMode="auto">
          <a:xfrm>
            <a:off x="3398214" y="3981522"/>
            <a:ext cx="725217" cy="102156"/>
          </a:xfrm>
          <a:prstGeom prst="wedgeRoundRectCallout">
            <a:avLst>
              <a:gd name="adj1" fmla="val 57459"/>
              <a:gd name="adj2" fmla="val 1174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US" altLang="es-ES" dirty="0" smtClean="0">
                <a:sym typeface="Wingdings" pitchFamily="2" charset="2"/>
              </a:rPr>
              <a:t>GS Adequation</a:t>
            </a:r>
          </a:p>
        </p:txBody>
      </p:sp>
      <p:sp>
        <p:nvSpPr>
          <p:cNvPr id="145" name="Diamond 219"/>
          <p:cNvSpPr/>
          <p:nvPr>
            <p:custDataLst>
              <p:tags r:id="rId39"/>
            </p:custDataLst>
          </p:nvPr>
        </p:nvSpPr>
        <p:spPr bwMode="auto">
          <a:xfrm>
            <a:off x="5406443" y="446517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46" name="Text Placeholder 8"/>
          <p:cNvSpPr txBox="1">
            <a:spLocks/>
          </p:cNvSpPr>
          <p:nvPr>
            <p:custDataLst>
              <p:tags r:id="rId40"/>
            </p:custDataLst>
          </p:nvPr>
        </p:nvSpPr>
        <p:spPr bwMode="auto">
          <a:xfrm>
            <a:off x="3466641" y="4706249"/>
            <a:ext cx="649658" cy="204311"/>
          </a:xfrm>
          <a:prstGeom prst="wedgeRoundRectCallout">
            <a:avLst>
              <a:gd name="adj1" fmla="val 59107"/>
              <a:gd name="adj2" fmla="val 6485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DD Tool Local Implementation</a:t>
            </a:r>
            <a:endParaRPr lang="en-US" sz="600" dirty="0"/>
          </a:p>
        </p:txBody>
      </p:sp>
      <p:sp>
        <p:nvSpPr>
          <p:cNvPr id="147" name="Text Placeholder 8"/>
          <p:cNvSpPr txBox="1">
            <a:spLocks/>
          </p:cNvSpPr>
          <p:nvPr>
            <p:custDataLst>
              <p:tags r:id="rId41"/>
            </p:custDataLst>
          </p:nvPr>
        </p:nvSpPr>
        <p:spPr bwMode="auto">
          <a:xfrm>
            <a:off x="5765806" y="5110486"/>
            <a:ext cx="935341" cy="306467"/>
          </a:xfrm>
          <a:prstGeom prst="wedgeRoundRectCallout">
            <a:avLst>
              <a:gd name="adj1" fmla="val 26603"/>
              <a:gd name="adj2" fmla="val 7381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DQ Program implementation for critical lines of action </a:t>
            </a:r>
            <a:endParaRPr lang="en-US" sz="600" dirty="0"/>
          </a:p>
        </p:txBody>
      </p:sp>
      <p:sp>
        <p:nvSpPr>
          <p:cNvPr id="149" name="Diamond 219"/>
          <p:cNvSpPr/>
          <p:nvPr>
            <p:custDataLst>
              <p:tags r:id="rId42"/>
            </p:custDataLst>
          </p:nvPr>
        </p:nvSpPr>
        <p:spPr bwMode="auto">
          <a:xfrm>
            <a:off x="2195736" y="446517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cxnSp>
        <p:nvCxnSpPr>
          <p:cNvPr id="162" name="Straight Connector 161"/>
          <p:cNvCxnSpPr/>
          <p:nvPr>
            <p:custDataLst>
              <p:tags r:id="rId43"/>
            </p:custDataLst>
          </p:nvPr>
        </p:nvCxnSpPr>
        <p:spPr bwMode="auto">
          <a:xfrm>
            <a:off x="1702696" y="1351822"/>
            <a:ext cx="4824000" cy="2140"/>
          </a:xfrm>
          <a:prstGeom prst="line">
            <a:avLst/>
          </a:prstGeom>
          <a:noFill/>
          <a:ln w="19050" cap="flat" cmpd="sng" algn="ctr">
            <a:solidFill>
              <a:srgbClr val="FF0000"/>
            </a:solidFill>
            <a:prstDash val="solid"/>
            <a:round/>
            <a:headEnd type="none" w="med" len="med"/>
            <a:tailEnd type="none" w="med" len="med"/>
          </a:ln>
          <a:effectLst/>
        </p:spPr>
      </p:cxnSp>
      <p:sp>
        <p:nvSpPr>
          <p:cNvPr id="163" name="Rectangle 162"/>
          <p:cNvSpPr/>
          <p:nvPr>
            <p:custDataLst>
              <p:tags r:id="rId44"/>
            </p:custDataLst>
          </p:nvPr>
        </p:nvSpPr>
        <p:spPr bwMode="auto">
          <a:xfrm>
            <a:off x="3923928" y="1305859"/>
            <a:ext cx="535701" cy="96207"/>
          </a:xfrm>
          <a:prstGeom prst="rect">
            <a:avLst/>
          </a:prstGeom>
          <a:solidFill>
            <a:schemeClr val="bg1"/>
          </a:solidFill>
          <a:ln/>
          <a:effectLst/>
          <a:scene3d>
            <a:camera prst="orthographicFront">
              <a:rot lat="0" lon="0" rev="0"/>
            </a:camera>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gn="ctr">
              <a:lnSpc>
                <a:spcPct val="85000"/>
              </a:lnSpc>
            </a:pPr>
            <a:r>
              <a:rPr lang="es-ES" sz="1200" b="1" dirty="0">
                <a:solidFill>
                  <a:srgbClr val="FF0000"/>
                </a:solidFill>
              </a:rPr>
              <a:t>2015</a:t>
            </a:r>
            <a:endParaRPr lang="en-GB" sz="1200" b="1" dirty="0">
              <a:solidFill>
                <a:srgbClr val="FF0000"/>
              </a:solidFill>
            </a:endParaRPr>
          </a:p>
        </p:txBody>
      </p:sp>
      <p:sp>
        <p:nvSpPr>
          <p:cNvPr id="167" name="578 Rectángulo"/>
          <p:cNvSpPr>
            <a:spLocks noChangeArrowheads="1"/>
          </p:cNvSpPr>
          <p:nvPr/>
        </p:nvSpPr>
        <p:spPr bwMode="auto">
          <a:xfrm>
            <a:off x="1788876"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Mar</a:t>
            </a:r>
            <a:endParaRPr lang="en-US" sz="900" b="0" kern="0" dirty="0">
              <a:solidFill>
                <a:srgbClr val="FFFFFF"/>
              </a:solidFill>
              <a:latin typeface="Calibri" panose="020F0502020204030204" pitchFamily="34" charset="0"/>
              <a:cs typeface="Arial"/>
            </a:endParaRPr>
          </a:p>
        </p:txBody>
      </p:sp>
      <p:sp>
        <p:nvSpPr>
          <p:cNvPr id="168" name="578 Rectángulo"/>
          <p:cNvSpPr>
            <a:spLocks noChangeArrowheads="1"/>
          </p:cNvSpPr>
          <p:nvPr/>
        </p:nvSpPr>
        <p:spPr bwMode="auto">
          <a:xfrm>
            <a:off x="2269522"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Apr</a:t>
            </a:r>
            <a:endParaRPr lang="en-US" sz="900" b="0" kern="0" dirty="0">
              <a:solidFill>
                <a:srgbClr val="FFFFFF"/>
              </a:solidFill>
              <a:latin typeface="Calibri" panose="020F0502020204030204" pitchFamily="34" charset="0"/>
              <a:cs typeface="Arial"/>
            </a:endParaRPr>
          </a:p>
        </p:txBody>
      </p:sp>
      <p:sp>
        <p:nvSpPr>
          <p:cNvPr id="169" name="578 Rectángulo"/>
          <p:cNvSpPr>
            <a:spLocks noChangeArrowheads="1"/>
          </p:cNvSpPr>
          <p:nvPr/>
        </p:nvSpPr>
        <p:spPr bwMode="auto">
          <a:xfrm>
            <a:off x="2750168"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May</a:t>
            </a:r>
            <a:endParaRPr lang="en-US" sz="900" b="0" kern="0" dirty="0">
              <a:solidFill>
                <a:srgbClr val="FFFFFF"/>
              </a:solidFill>
              <a:latin typeface="Calibri" panose="020F0502020204030204" pitchFamily="34" charset="0"/>
              <a:cs typeface="Arial"/>
            </a:endParaRPr>
          </a:p>
        </p:txBody>
      </p:sp>
      <p:sp>
        <p:nvSpPr>
          <p:cNvPr id="170" name="578 Rectángulo"/>
          <p:cNvSpPr>
            <a:spLocks noChangeArrowheads="1"/>
          </p:cNvSpPr>
          <p:nvPr/>
        </p:nvSpPr>
        <p:spPr bwMode="auto">
          <a:xfrm>
            <a:off x="3230814"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Jun</a:t>
            </a:r>
            <a:endParaRPr lang="en-US" sz="900" b="0" kern="0" dirty="0">
              <a:solidFill>
                <a:srgbClr val="FFFFFF"/>
              </a:solidFill>
              <a:latin typeface="Calibri" panose="020F0502020204030204" pitchFamily="34" charset="0"/>
              <a:cs typeface="Arial"/>
            </a:endParaRPr>
          </a:p>
        </p:txBody>
      </p:sp>
      <p:sp>
        <p:nvSpPr>
          <p:cNvPr id="171" name="578 Rectángulo"/>
          <p:cNvSpPr>
            <a:spLocks noChangeArrowheads="1"/>
          </p:cNvSpPr>
          <p:nvPr/>
        </p:nvSpPr>
        <p:spPr bwMode="auto">
          <a:xfrm>
            <a:off x="3711460"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Jul</a:t>
            </a:r>
            <a:endParaRPr lang="en-US" sz="900" b="0" kern="0" dirty="0">
              <a:solidFill>
                <a:srgbClr val="FFFFFF"/>
              </a:solidFill>
              <a:latin typeface="Calibri" panose="020F0502020204030204" pitchFamily="34" charset="0"/>
              <a:cs typeface="Arial"/>
            </a:endParaRPr>
          </a:p>
        </p:txBody>
      </p:sp>
      <p:sp>
        <p:nvSpPr>
          <p:cNvPr id="172" name="578 Rectángulo"/>
          <p:cNvSpPr>
            <a:spLocks noChangeArrowheads="1"/>
          </p:cNvSpPr>
          <p:nvPr/>
        </p:nvSpPr>
        <p:spPr bwMode="auto">
          <a:xfrm>
            <a:off x="4192106"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Aug</a:t>
            </a:r>
            <a:endParaRPr lang="en-US" sz="900" b="0" kern="0" dirty="0">
              <a:solidFill>
                <a:srgbClr val="FFFFFF"/>
              </a:solidFill>
              <a:latin typeface="Calibri" panose="020F0502020204030204" pitchFamily="34" charset="0"/>
              <a:cs typeface="Arial"/>
            </a:endParaRPr>
          </a:p>
        </p:txBody>
      </p:sp>
      <p:sp>
        <p:nvSpPr>
          <p:cNvPr id="173" name="578 Rectángulo"/>
          <p:cNvSpPr>
            <a:spLocks noChangeArrowheads="1"/>
          </p:cNvSpPr>
          <p:nvPr/>
        </p:nvSpPr>
        <p:spPr bwMode="auto">
          <a:xfrm>
            <a:off x="4672752" y="1439600"/>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Sep</a:t>
            </a:r>
            <a:endParaRPr lang="en-US" sz="900" b="0" kern="0" dirty="0">
              <a:solidFill>
                <a:srgbClr val="FFFFFF"/>
              </a:solidFill>
              <a:latin typeface="Calibri" panose="020F0502020204030204" pitchFamily="34" charset="0"/>
              <a:cs typeface="Arial"/>
            </a:endParaRPr>
          </a:p>
        </p:txBody>
      </p:sp>
      <p:sp>
        <p:nvSpPr>
          <p:cNvPr id="174" name="578 Rectángulo"/>
          <p:cNvSpPr>
            <a:spLocks noChangeArrowheads="1"/>
          </p:cNvSpPr>
          <p:nvPr/>
        </p:nvSpPr>
        <p:spPr bwMode="auto">
          <a:xfrm>
            <a:off x="5153398"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Oct</a:t>
            </a:r>
            <a:endParaRPr lang="en-US" sz="900" b="0" kern="0" dirty="0">
              <a:solidFill>
                <a:srgbClr val="FFFFFF"/>
              </a:solidFill>
              <a:latin typeface="Calibri" panose="020F0502020204030204" pitchFamily="34" charset="0"/>
              <a:cs typeface="Arial"/>
            </a:endParaRPr>
          </a:p>
        </p:txBody>
      </p:sp>
      <p:sp>
        <p:nvSpPr>
          <p:cNvPr id="175" name="578 Rectángulo"/>
          <p:cNvSpPr>
            <a:spLocks noChangeArrowheads="1"/>
          </p:cNvSpPr>
          <p:nvPr/>
        </p:nvSpPr>
        <p:spPr bwMode="auto">
          <a:xfrm>
            <a:off x="5634044"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Nov</a:t>
            </a:r>
            <a:endParaRPr lang="en-US" sz="900" b="0" kern="0" dirty="0">
              <a:solidFill>
                <a:srgbClr val="FFFFFF"/>
              </a:solidFill>
              <a:latin typeface="Calibri" panose="020F0502020204030204" pitchFamily="34" charset="0"/>
              <a:cs typeface="Arial"/>
            </a:endParaRPr>
          </a:p>
        </p:txBody>
      </p:sp>
      <p:sp>
        <p:nvSpPr>
          <p:cNvPr id="176" name="578 Rectángulo"/>
          <p:cNvSpPr>
            <a:spLocks noChangeArrowheads="1"/>
          </p:cNvSpPr>
          <p:nvPr/>
        </p:nvSpPr>
        <p:spPr bwMode="auto">
          <a:xfrm>
            <a:off x="6114690" y="1442397"/>
            <a:ext cx="446400" cy="179388"/>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900" b="0" kern="0" dirty="0" smtClean="0">
                <a:solidFill>
                  <a:srgbClr val="FFFFFF"/>
                </a:solidFill>
                <a:latin typeface="Calibri" panose="020F0502020204030204" pitchFamily="34" charset="0"/>
                <a:cs typeface="Arial"/>
              </a:rPr>
              <a:t>Dec</a:t>
            </a:r>
            <a:endParaRPr lang="en-US" sz="900" b="0" kern="0" dirty="0">
              <a:solidFill>
                <a:srgbClr val="FFFFFF"/>
              </a:solidFill>
              <a:latin typeface="Calibri" panose="020F0502020204030204" pitchFamily="34" charset="0"/>
              <a:cs typeface="Arial"/>
            </a:endParaRPr>
          </a:p>
        </p:txBody>
      </p:sp>
      <p:sp>
        <p:nvSpPr>
          <p:cNvPr id="182" name="Diamond 219"/>
          <p:cNvSpPr/>
          <p:nvPr>
            <p:custDataLst>
              <p:tags r:id="rId45"/>
            </p:custDataLst>
          </p:nvPr>
        </p:nvSpPr>
        <p:spPr bwMode="auto">
          <a:xfrm>
            <a:off x="2321760"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3" name="Diamond 219"/>
          <p:cNvSpPr/>
          <p:nvPr>
            <p:custDataLst>
              <p:tags r:id="rId46"/>
            </p:custDataLst>
          </p:nvPr>
        </p:nvSpPr>
        <p:spPr bwMode="auto">
          <a:xfrm>
            <a:off x="5410635"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5" name="Diamond 219"/>
          <p:cNvSpPr/>
          <p:nvPr>
            <p:custDataLst>
              <p:tags r:id="rId47"/>
            </p:custDataLst>
          </p:nvPr>
        </p:nvSpPr>
        <p:spPr bwMode="auto">
          <a:xfrm>
            <a:off x="4170360" y="2665821"/>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6" name="Diamond 219"/>
          <p:cNvSpPr/>
          <p:nvPr>
            <p:custDataLst>
              <p:tags r:id="rId48"/>
            </p:custDataLst>
          </p:nvPr>
        </p:nvSpPr>
        <p:spPr bwMode="auto">
          <a:xfrm>
            <a:off x="5410635" y="3045773"/>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89" name="Diamond 219"/>
          <p:cNvSpPr/>
          <p:nvPr>
            <p:custDataLst>
              <p:tags r:id="rId49"/>
            </p:custDataLst>
          </p:nvPr>
        </p:nvSpPr>
        <p:spPr bwMode="auto">
          <a:xfrm>
            <a:off x="6066176" y="1942248"/>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190" name="Text Placeholder 8"/>
          <p:cNvSpPr txBox="1">
            <a:spLocks/>
          </p:cNvSpPr>
          <p:nvPr>
            <p:custDataLst>
              <p:tags r:id="rId50"/>
            </p:custDataLst>
          </p:nvPr>
        </p:nvSpPr>
        <p:spPr bwMode="auto">
          <a:xfrm>
            <a:off x="3101511" y="5229200"/>
            <a:ext cx="764836" cy="204311"/>
          </a:xfrm>
          <a:prstGeom prst="wedgeRoundRectCallout">
            <a:avLst>
              <a:gd name="adj1" fmla="val 49566"/>
              <a:gd name="adj2" fmla="val 9430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Data Clusters model plan completed</a:t>
            </a:r>
            <a:endParaRPr lang="en-US" sz="600" dirty="0"/>
          </a:p>
        </p:txBody>
      </p:sp>
      <p:sp>
        <p:nvSpPr>
          <p:cNvPr id="191" name="Diamond 219"/>
          <p:cNvSpPr/>
          <p:nvPr>
            <p:custDataLst>
              <p:tags r:id="rId51"/>
            </p:custDataLst>
          </p:nvPr>
        </p:nvSpPr>
        <p:spPr bwMode="auto">
          <a:xfrm>
            <a:off x="3880267" y="544522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01" name="Text Placeholder 8"/>
          <p:cNvSpPr txBox="1">
            <a:spLocks/>
          </p:cNvSpPr>
          <p:nvPr>
            <p:custDataLst>
              <p:tags r:id="rId52"/>
            </p:custDataLst>
          </p:nvPr>
        </p:nvSpPr>
        <p:spPr bwMode="auto">
          <a:xfrm>
            <a:off x="5634233" y="3224689"/>
            <a:ext cx="809975" cy="204311"/>
          </a:xfrm>
          <a:prstGeom prst="wedgeRoundRectCallout">
            <a:avLst>
              <a:gd name="adj1" fmla="val -67499"/>
              <a:gd name="adj2" fmla="val 5778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smtClean="0">
                <a:sym typeface="Wingdings" pitchFamily="2" charset="2"/>
              </a:rPr>
              <a:t>2</a:t>
            </a:r>
            <a:r>
              <a:rPr lang="en-US" altLang="es-ES" dirty="0" smtClean="0">
                <a:sym typeface="Wingdings" pitchFamily="2" charset="2"/>
              </a:rPr>
              <a:t> (feed to San SIRO)</a:t>
            </a:r>
            <a:endParaRPr lang="en-US" altLang="es-ES" dirty="0">
              <a:sym typeface="Wingdings" pitchFamily="2" charset="2"/>
            </a:endParaRPr>
          </a:p>
        </p:txBody>
      </p:sp>
      <p:sp>
        <p:nvSpPr>
          <p:cNvPr id="202" name="Text Placeholder 8"/>
          <p:cNvSpPr txBox="1">
            <a:spLocks/>
          </p:cNvSpPr>
          <p:nvPr>
            <p:custDataLst>
              <p:tags r:id="rId53"/>
            </p:custDataLst>
          </p:nvPr>
        </p:nvSpPr>
        <p:spPr bwMode="auto">
          <a:xfrm>
            <a:off x="2370016" y="3584745"/>
            <a:ext cx="725217" cy="204311"/>
          </a:xfrm>
          <a:prstGeom prst="wedgeRoundRectCallout">
            <a:avLst>
              <a:gd name="adj1" fmla="val -63546"/>
              <a:gd name="adj2" fmla="val 80159"/>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DWH ALM vs Argus decision</a:t>
            </a:r>
          </a:p>
        </p:txBody>
      </p:sp>
      <p:sp>
        <p:nvSpPr>
          <p:cNvPr id="203" name="Diamond 219"/>
          <p:cNvSpPr/>
          <p:nvPr>
            <p:custDataLst>
              <p:tags r:id="rId54"/>
            </p:custDataLst>
          </p:nvPr>
        </p:nvSpPr>
        <p:spPr bwMode="auto">
          <a:xfrm>
            <a:off x="2195736" y="3789056"/>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04" name="Text Placeholder 8"/>
          <p:cNvSpPr txBox="1">
            <a:spLocks/>
          </p:cNvSpPr>
          <p:nvPr>
            <p:custDataLst>
              <p:tags r:id="rId55"/>
            </p:custDataLst>
          </p:nvPr>
        </p:nvSpPr>
        <p:spPr bwMode="auto">
          <a:xfrm>
            <a:off x="3213722" y="1712609"/>
            <a:ext cx="616976" cy="204311"/>
          </a:xfrm>
          <a:prstGeom prst="wedgeRoundRectCallout">
            <a:avLst>
              <a:gd name="adj1" fmla="val 65544"/>
              <a:gd name="adj2" fmla="val 76710"/>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Functional gaps definition</a:t>
            </a:r>
          </a:p>
        </p:txBody>
      </p:sp>
      <p:sp>
        <p:nvSpPr>
          <p:cNvPr id="218" name="Text Placeholder 8"/>
          <p:cNvSpPr txBox="1">
            <a:spLocks/>
          </p:cNvSpPr>
          <p:nvPr>
            <p:custDataLst>
              <p:tags r:id="rId56"/>
            </p:custDataLst>
          </p:nvPr>
        </p:nvSpPr>
        <p:spPr bwMode="auto">
          <a:xfrm>
            <a:off x="2334615" y="3212992"/>
            <a:ext cx="725217" cy="180000"/>
          </a:xfrm>
          <a:prstGeom prst="wedgeRoundRectCallout">
            <a:avLst>
              <a:gd name="adj1" fmla="val -56019"/>
              <a:gd name="adj2" fmla="val 54978"/>
              <a:gd name="adj3" fmla="val 16667"/>
            </a:avLst>
          </a:prstGeom>
          <a:solidFill>
            <a:schemeClr val="bg1"/>
          </a:solidFill>
          <a:ln w="3175">
            <a:solidFill>
              <a:schemeClr val="bg1">
                <a:lumMod val="75000"/>
              </a:schemeClr>
            </a:solidFill>
          </a:ln>
        </p:spPr>
        <p:txBody>
          <a:bodyPr wrap="square" lIns="0" tIns="0" rIns="0" bIns="0" anchor="ctr" anchorCtr="0">
            <a:no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GS Formalization (San SIRO)</a:t>
            </a:r>
          </a:p>
        </p:txBody>
      </p:sp>
      <p:sp>
        <p:nvSpPr>
          <p:cNvPr id="219" name="Text Placeholder 8"/>
          <p:cNvSpPr txBox="1">
            <a:spLocks/>
          </p:cNvSpPr>
          <p:nvPr>
            <p:custDataLst>
              <p:tags r:id="rId57"/>
            </p:custDataLst>
          </p:nvPr>
        </p:nvSpPr>
        <p:spPr bwMode="auto">
          <a:xfrm>
            <a:off x="2411760" y="4293096"/>
            <a:ext cx="864000" cy="180000"/>
          </a:xfrm>
          <a:prstGeom prst="wedgeRoundRectCallout">
            <a:avLst>
              <a:gd name="adj1" fmla="val -63789"/>
              <a:gd name="adj2" fmla="val 85307"/>
              <a:gd name="adj3" fmla="val 16667"/>
            </a:avLst>
          </a:prstGeom>
          <a:solidFill>
            <a:schemeClr val="bg1"/>
          </a:solidFill>
          <a:ln w="3175">
            <a:solidFill>
              <a:schemeClr val="bg1">
                <a:lumMod val="75000"/>
              </a:schemeClr>
            </a:solidFill>
          </a:ln>
        </p:spPr>
        <p:txBody>
          <a:bodyPr wrap="square" lIns="0" tIns="0" rIns="0" bIns="0" anchor="ctr" anchorCtr="0">
            <a:no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GS Formalization (SI PBC / NP)</a:t>
            </a:r>
          </a:p>
        </p:txBody>
      </p:sp>
      <p:sp>
        <p:nvSpPr>
          <p:cNvPr id="220" name="Text Placeholder 8"/>
          <p:cNvSpPr txBox="1">
            <a:spLocks/>
          </p:cNvSpPr>
          <p:nvPr>
            <p:custDataLst>
              <p:tags r:id="rId58"/>
            </p:custDataLst>
          </p:nvPr>
        </p:nvSpPr>
        <p:spPr bwMode="auto">
          <a:xfrm>
            <a:off x="2483768" y="3933072"/>
            <a:ext cx="725217" cy="144000"/>
          </a:xfrm>
          <a:prstGeom prst="wedgeRoundRectCallout">
            <a:avLst>
              <a:gd name="adj1" fmla="val -56019"/>
              <a:gd name="adj2" fmla="val 73934"/>
              <a:gd name="adj3" fmla="val 16667"/>
            </a:avLst>
          </a:prstGeom>
          <a:solidFill>
            <a:schemeClr val="bg1"/>
          </a:solidFill>
          <a:ln w="3175">
            <a:solidFill>
              <a:schemeClr val="bg1">
                <a:lumMod val="75000"/>
              </a:schemeClr>
            </a:solidFill>
          </a:ln>
        </p:spPr>
        <p:txBody>
          <a:bodyPr wrap="square" lIns="0" tIns="0" rIns="0" bIns="0" anchor="ctr" anchorCtr="0">
            <a:no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GS Formalization</a:t>
            </a:r>
          </a:p>
        </p:txBody>
      </p:sp>
      <p:sp>
        <p:nvSpPr>
          <p:cNvPr id="221" name="Rectangle 220"/>
          <p:cNvSpPr>
            <a:spLocks noChangeArrowheads="1"/>
          </p:cNvSpPr>
          <p:nvPr/>
        </p:nvSpPr>
        <p:spPr bwMode="auto">
          <a:xfrm>
            <a:off x="6701147" y="1745856"/>
            <a:ext cx="2191333" cy="4351984"/>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endParaRPr lang="en-US" dirty="0">
              <a:solidFill>
                <a:srgbClr val="000000"/>
              </a:solidFill>
            </a:endParaRPr>
          </a:p>
        </p:txBody>
      </p:sp>
      <p:sp>
        <p:nvSpPr>
          <p:cNvPr id="222" name="TextBox 221"/>
          <p:cNvSpPr txBox="1"/>
          <p:nvPr/>
        </p:nvSpPr>
        <p:spPr>
          <a:xfrm>
            <a:off x="6732240" y="1745856"/>
            <a:ext cx="2088232" cy="4340676"/>
          </a:xfrm>
          <a:prstGeom prst="rect">
            <a:avLst/>
          </a:prstGeom>
          <a:noFill/>
          <a:ln>
            <a:noFill/>
          </a:ln>
        </p:spPr>
        <p:txBody>
          <a:bodyPr wrap="square" lIns="36000" rIns="36000" rtlCol="0" anchor="t">
            <a:noAutofit/>
          </a:bodyPr>
          <a:lstStyle/>
          <a:p>
            <a:pPr marL="179388" lvl="1" indent="-179388" eaLnBrk="0" fontAlgn="base" hangingPunct="0">
              <a:lnSpc>
                <a:spcPts val="1000"/>
              </a:lnSpc>
              <a:spcBef>
                <a:spcPts val="600"/>
              </a:spcBef>
              <a:spcAft>
                <a:spcPct val="0"/>
              </a:spcAft>
              <a:buClr>
                <a:srgbClr val="707277"/>
              </a:buClr>
              <a:buFont typeface="Wingdings" panose="05000000000000000000" pitchFamily="2" charset="2"/>
              <a:buChar char="ü"/>
            </a:pPr>
            <a:r>
              <a:rPr lang="en-US" sz="900" b="1" dirty="0" smtClean="0">
                <a:solidFill>
                  <a:srgbClr val="000000"/>
                </a:solidFill>
              </a:rPr>
              <a:t>RRF: </a:t>
            </a:r>
            <a:r>
              <a:rPr lang="en-US" sz="900" dirty="0">
                <a:solidFill>
                  <a:srgbClr val="000000"/>
                </a:solidFill>
              </a:rPr>
              <a:t>F</a:t>
            </a:r>
            <a:r>
              <a:rPr lang="en-US" sz="900" dirty="0" smtClean="0">
                <a:solidFill>
                  <a:srgbClr val="000000"/>
                </a:solidFill>
              </a:rPr>
              <a:t>ormalization and appointment of Risk MI and CDO, and local adjustment and implementation of the Information and Data </a:t>
            </a:r>
            <a:r>
              <a:rPr lang="en-US" sz="900" dirty="0">
                <a:solidFill>
                  <a:srgbClr val="000000"/>
                </a:solidFill>
              </a:rPr>
              <a:t>G</a:t>
            </a:r>
            <a:r>
              <a:rPr lang="en-US" sz="900" dirty="0" smtClean="0">
                <a:solidFill>
                  <a:srgbClr val="000000"/>
                </a:solidFill>
              </a:rPr>
              <a:t>overnance </a:t>
            </a:r>
            <a:r>
              <a:rPr lang="en-US" sz="900" dirty="0">
                <a:solidFill>
                  <a:srgbClr val="000000"/>
                </a:solidFill>
              </a:rPr>
              <a:t>M</a:t>
            </a:r>
            <a:r>
              <a:rPr lang="en-US" sz="900" dirty="0" smtClean="0">
                <a:solidFill>
                  <a:srgbClr val="000000"/>
                </a:solidFill>
              </a:rPr>
              <a:t>odel should be  accomplished by </a:t>
            </a:r>
            <a:r>
              <a:rPr lang="en-US" sz="900" dirty="0">
                <a:solidFill>
                  <a:srgbClr val="000000"/>
                </a:solidFill>
              </a:rPr>
              <a:t>A</a:t>
            </a:r>
            <a:r>
              <a:rPr lang="en-US" sz="900" dirty="0" smtClean="0">
                <a:solidFill>
                  <a:srgbClr val="000000"/>
                </a:solidFill>
              </a:rPr>
              <a:t>pril</a:t>
            </a:r>
          </a:p>
          <a:p>
            <a:pPr marL="179388" lvl="1" indent="-179388" eaLnBrk="0" fontAlgn="base" hangingPunct="0">
              <a:lnSpc>
                <a:spcPts val="1000"/>
              </a:lnSpc>
              <a:spcBef>
                <a:spcPts val="600"/>
              </a:spcBef>
              <a:spcAft>
                <a:spcPct val="0"/>
              </a:spcAft>
              <a:buClr>
                <a:srgbClr val="707277"/>
              </a:buClr>
              <a:buFont typeface="Wingdings" panose="05000000000000000000" pitchFamily="2" charset="2"/>
              <a:buChar char="ü"/>
            </a:pPr>
            <a:r>
              <a:rPr lang="en-US" sz="900" b="1" dirty="0" smtClean="0">
                <a:solidFill>
                  <a:srgbClr val="000000"/>
                </a:solidFill>
              </a:rPr>
              <a:t>Individual WS:</a:t>
            </a:r>
            <a:r>
              <a:rPr lang="en-US" sz="900" dirty="0" smtClean="0">
                <a:solidFill>
                  <a:srgbClr val="000000"/>
                </a:solidFill>
              </a:rPr>
              <a:t>  </a:t>
            </a:r>
          </a:p>
          <a:p>
            <a:pPr marL="355600" lvl="2" indent="-177800" eaLnBrk="0" fontAlgn="base" hangingPunct="0">
              <a:lnSpc>
                <a:spcPts val="1000"/>
              </a:lnSpc>
              <a:spcBef>
                <a:spcPts val="600"/>
              </a:spcBef>
              <a:spcAft>
                <a:spcPct val="0"/>
              </a:spcAft>
              <a:buClr>
                <a:srgbClr val="707277"/>
              </a:buClr>
              <a:buFont typeface="Wingdings" panose="05000000000000000000" pitchFamily="2" charset="2"/>
              <a:buChar char="§"/>
            </a:pPr>
            <a:r>
              <a:rPr lang="en-US" sz="900" dirty="0" smtClean="0">
                <a:solidFill>
                  <a:srgbClr val="000000"/>
                </a:solidFill>
              </a:rPr>
              <a:t>Formalization and/or certification of GS finalized by April</a:t>
            </a:r>
          </a:p>
          <a:p>
            <a:pPr marL="355600" lvl="2" indent="-177800" eaLnBrk="0" fontAlgn="base" hangingPunct="0">
              <a:lnSpc>
                <a:spcPts val="1000"/>
              </a:lnSpc>
              <a:spcBef>
                <a:spcPts val="600"/>
              </a:spcBef>
              <a:spcAft>
                <a:spcPct val="0"/>
              </a:spcAft>
              <a:buClr>
                <a:srgbClr val="707277"/>
              </a:buClr>
              <a:buFont typeface="Wingdings" panose="05000000000000000000" pitchFamily="2" charset="2"/>
              <a:buChar char="§"/>
            </a:pPr>
            <a:r>
              <a:rPr lang="en-US" sz="900" dirty="0" smtClean="0">
                <a:solidFill>
                  <a:srgbClr val="000000"/>
                </a:solidFill>
              </a:rPr>
              <a:t>Functional definitions of metrics and sources</a:t>
            </a:r>
            <a:r>
              <a:rPr lang="en-US" sz="900" baseline="30000" dirty="0" smtClean="0">
                <a:solidFill>
                  <a:srgbClr val="000000"/>
                </a:solidFill>
              </a:rPr>
              <a:t>1</a:t>
            </a:r>
            <a:r>
              <a:rPr lang="en-US" sz="900" dirty="0" smtClean="0">
                <a:solidFill>
                  <a:srgbClr val="000000"/>
                </a:solidFill>
              </a:rPr>
              <a:t> closed by </a:t>
            </a:r>
            <a:r>
              <a:rPr lang="en-US" sz="900" dirty="0">
                <a:solidFill>
                  <a:srgbClr val="000000"/>
                </a:solidFill>
              </a:rPr>
              <a:t>J</a:t>
            </a:r>
            <a:r>
              <a:rPr lang="en-US" sz="900" dirty="0" smtClean="0">
                <a:solidFill>
                  <a:srgbClr val="000000"/>
                </a:solidFill>
              </a:rPr>
              <a:t>uly </a:t>
            </a:r>
          </a:p>
          <a:p>
            <a:pPr marL="355600" lvl="2" indent="-177800" eaLnBrk="0" fontAlgn="base" hangingPunct="0">
              <a:lnSpc>
                <a:spcPts val="1000"/>
              </a:lnSpc>
              <a:spcBef>
                <a:spcPts val="600"/>
              </a:spcBef>
              <a:spcAft>
                <a:spcPct val="0"/>
              </a:spcAft>
              <a:buClr>
                <a:srgbClr val="707277"/>
              </a:buClr>
              <a:buFont typeface="Wingdings" panose="05000000000000000000" pitchFamily="2" charset="2"/>
              <a:buChar char="§"/>
            </a:pPr>
            <a:r>
              <a:rPr lang="en-US" sz="900" dirty="0">
                <a:solidFill>
                  <a:srgbClr val="000000"/>
                </a:solidFill>
              </a:rPr>
              <a:t>G</a:t>
            </a:r>
            <a:r>
              <a:rPr lang="en-US" sz="900" dirty="0" smtClean="0">
                <a:solidFill>
                  <a:srgbClr val="000000"/>
                </a:solidFill>
              </a:rPr>
              <a:t>eneration of metrics for reporting to the Corporation</a:t>
            </a:r>
            <a:r>
              <a:rPr lang="en-US" sz="900" baseline="30000" dirty="0">
                <a:solidFill>
                  <a:srgbClr val="000000"/>
                </a:solidFill>
              </a:rPr>
              <a:t>1</a:t>
            </a:r>
            <a:r>
              <a:rPr lang="en-US" sz="900" dirty="0" smtClean="0">
                <a:solidFill>
                  <a:srgbClr val="000000"/>
                </a:solidFill>
              </a:rPr>
              <a:t> should be finalized by the end of October; this will allow for stabilization period until the formal deadline by the end of December. </a:t>
            </a:r>
          </a:p>
          <a:p>
            <a:pPr marL="179388" lvl="1" indent="-179388" eaLnBrk="0" fontAlgn="base" hangingPunct="0">
              <a:lnSpc>
                <a:spcPts val="1000"/>
              </a:lnSpc>
              <a:spcBef>
                <a:spcPts val="600"/>
              </a:spcBef>
              <a:spcAft>
                <a:spcPct val="0"/>
              </a:spcAft>
              <a:buClr>
                <a:srgbClr val="707277"/>
              </a:buClr>
              <a:buFont typeface="Wingdings" panose="05000000000000000000" pitchFamily="2" charset="2"/>
              <a:buChar char="ü"/>
            </a:pPr>
            <a:r>
              <a:rPr lang="en-US" sz="900" b="1" dirty="0" smtClean="0">
                <a:solidFill>
                  <a:srgbClr val="000000"/>
                </a:solidFill>
              </a:rPr>
              <a:t>Data Dictionary: </a:t>
            </a:r>
          </a:p>
          <a:p>
            <a:pPr marL="355600" lvl="2" indent="-177800" eaLnBrk="0" fontAlgn="base" hangingPunct="0">
              <a:lnSpc>
                <a:spcPts val="1000"/>
              </a:lnSpc>
              <a:spcBef>
                <a:spcPts val="600"/>
              </a:spcBef>
              <a:spcAft>
                <a:spcPct val="0"/>
              </a:spcAft>
              <a:buClr>
                <a:srgbClr val="707277"/>
              </a:buClr>
              <a:buFont typeface="Wingdings" panose="05000000000000000000" pitchFamily="2" charset="2"/>
              <a:buChar char="§"/>
            </a:pPr>
            <a:r>
              <a:rPr lang="en-US" sz="900" dirty="0" smtClean="0">
                <a:solidFill>
                  <a:srgbClr val="000000"/>
                </a:solidFill>
              </a:rPr>
              <a:t>DD strategy defined by April and DD tool implementation (business glossary) before July</a:t>
            </a:r>
          </a:p>
          <a:p>
            <a:pPr marL="355600" lvl="2" indent="-177800" eaLnBrk="0" fontAlgn="base" hangingPunct="0">
              <a:lnSpc>
                <a:spcPts val="1000"/>
              </a:lnSpc>
              <a:spcBef>
                <a:spcPts val="600"/>
              </a:spcBef>
              <a:spcAft>
                <a:spcPct val="0"/>
              </a:spcAft>
              <a:buClr>
                <a:srgbClr val="707277"/>
              </a:buClr>
              <a:buFont typeface="Wingdings" panose="05000000000000000000" pitchFamily="2" charset="2"/>
              <a:buChar char="§"/>
            </a:pPr>
            <a:r>
              <a:rPr lang="en-US" sz="900" dirty="0" smtClean="0">
                <a:solidFill>
                  <a:srgbClr val="000000"/>
                </a:solidFill>
              </a:rPr>
              <a:t>Certification process before December (preliminary by July)</a:t>
            </a:r>
          </a:p>
          <a:p>
            <a:pPr marL="179388" lvl="1" indent="-179388" eaLnBrk="0" fontAlgn="base" hangingPunct="0">
              <a:lnSpc>
                <a:spcPts val="1000"/>
              </a:lnSpc>
              <a:spcBef>
                <a:spcPts val="600"/>
              </a:spcBef>
              <a:spcAft>
                <a:spcPct val="0"/>
              </a:spcAft>
              <a:buClr>
                <a:srgbClr val="707277"/>
              </a:buClr>
              <a:buFont typeface="Wingdings" panose="05000000000000000000" pitchFamily="2" charset="2"/>
              <a:buChar char="ü"/>
            </a:pPr>
            <a:r>
              <a:rPr lang="en-US" sz="900" b="1" dirty="0" smtClean="0">
                <a:solidFill>
                  <a:srgbClr val="000000"/>
                </a:solidFill>
              </a:rPr>
              <a:t>Data Quality: </a:t>
            </a:r>
            <a:r>
              <a:rPr lang="en-US" sz="900" dirty="0" smtClean="0">
                <a:solidFill>
                  <a:srgbClr val="000000"/>
                </a:solidFill>
              </a:rPr>
              <a:t>DQ Plan (cluster methodology) prepared by July and execution of priority tasks by </a:t>
            </a:r>
            <a:r>
              <a:rPr lang="en-US" sz="900" dirty="0">
                <a:solidFill>
                  <a:srgbClr val="000000"/>
                </a:solidFill>
              </a:rPr>
              <a:t>D</a:t>
            </a:r>
            <a:r>
              <a:rPr lang="en-US" sz="900" dirty="0" smtClean="0">
                <a:solidFill>
                  <a:srgbClr val="000000"/>
                </a:solidFill>
              </a:rPr>
              <a:t>ecember</a:t>
            </a:r>
            <a:endParaRPr lang="en-US" sz="900" b="1" dirty="0">
              <a:solidFill>
                <a:srgbClr val="000000"/>
              </a:solidFill>
            </a:endParaRPr>
          </a:p>
        </p:txBody>
      </p:sp>
      <p:sp>
        <p:nvSpPr>
          <p:cNvPr id="223" name="578 Rectángulo"/>
          <p:cNvSpPr>
            <a:spLocks noChangeArrowheads="1"/>
          </p:cNvSpPr>
          <p:nvPr/>
        </p:nvSpPr>
        <p:spPr bwMode="auto">
          <a:xfrm>
            <a:off x="6742118" y="1449412"/>
            <a:ext cx="2196000" cy="176946"/>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a:extLst/>
        </p:spPr>
        <p:txBody>
          <a:bodyPr lIns="0" tIns="0" rIns="0" bIns="0" anchor="ctr"/>
          <a:lstStyle>
            <a:defPPr>
              <a:defRPr lang="es-ES"/>
            </a:defPPr>
            <a:lvl1pPr algn="ctr" rtl="0" fontAlgn="base">
              <a:spcBef>
                <a:spcPct val="0"/>
              </a:spcBef>
              <a:spcAft>
                <a:spcPct val="0"/>
              </a:spcAft>
              <a:defRPr sz="1400" b="1" kern="1200">
                <a:solidFill>
                  <a:schemeClr val="tx1"/>
                </a:solidFill>
                <a:latin typeface="Arial" charset="0"/>
                <a:ea typeface="+mn-ea"/>
                <a:cs typeface="Arial" charset="0"/>
              </a:defRPr>
            </a:lvl1pPr>
            <a:lvl2pPr marL="457177" algn="ctr" rtl="0" fontAlgn="base">
              <a:spcBef>
                <a:spcPct val="0"/>
              </a:spcBef>
              <a:spcAft>
                <a:spcPct val="0"/>
              </a:spcAft>
              <a:defRPr sz="1400" b="1" kern="1200">
                <a:solidFill>
                  <a:schemeClr val="tx1"/>
                </a:solidFill>
                <a:latin typeface="Arial" charset="0"/>
                <a:ea typeface="+mn-ea"/>
                <a:cs typeface="Arial" charset="0"/>
              </a:defRPr>
            </a:lvl2pPr>
            <a:lvl3pPr marL="914355" algn="ctr" rtl="0" fontAlgn="base">
              <a:spcBef>
                <a:spcPct val="0"/>
              </a:spcBef>
              <a:spcAft>
                <a:spcPct val="0"/>
              </a:spcAft>
              <a:defRPr sz="1400" b="1" kern="1200">
                <a:solidFill>
                  <a:schemeClr val="tx1"/>
                </a:solidFill>
                <a:latin typeface="Arial" charset="0"/>
                <a:ea typeface="+mn-ea"/>
                <a:cs typeface="Arial" charset="0"/>
              </a:defRPr>
            </a:lvl3pPr>
            <a:lvl4pPr marL="1371532" algn="ctr" rtl="0" fontAlgn="base">
              <a:spcBef>
                <a:spcPct val="0"/>
              </a:spcBef>
              <a:spcAft>
                <a:spcPct val="0"/>
              </a:spcAft>
              <a:defRPr sz="1400" b="1" kern="1200">
                <a:solidFill>
                  <a:schemeClr val="tx1"/>
                </a:solidFill>
                <a:latin typeface="Arial" charset="0"/>
                <a:ea typeface="+mn-ea"/>
                <a:cs typeface="Arial" charset="0"/>
              </a:defRPr>
            </a:lvl4pPr>
            <a:lvl5pPr marL="1828708" algn="ctr" rtl="0" fontAlgn="base">
              <a:spcBef>
                <a:spcPct val="0"/>
              </a:spcBef>
              <a:spcAft>
                <a:spcPct val="0"/>
              </a:spcAft>
              <a:defRPr sz="1400" b="1" kern="1200">
                <a:solidFill>
                  <a:schemeClr val="tx1"/>
                </a:solidFill>
                <a:latin typeface="Arial" charset="0"/>
                <a:ea typeface="+mn-ea"/>
                <a:cs typeface="Arial" charset="0"/>
              </a:defRPr>
            </a:lvl5pPr>
            <a:lvl6pPr marL="2285886" algn="l" defTabSz="914355" rtl="0" eaLnBrk="1" latinLnBrk="0" hangingPunct="1">
              <a:defRPr sz="1400" b="1" kern="1200">
                <a:solidFill>
                  <a:schemeClr val="tx1"/>
                </a:solidFill>
                <a:latin typeface="Arial" charset="0"/>
                <a:ea typeface="+mn-ea"/>
                <a:cs typeface="Arial" charset="0"/>
              </a:defRPr>
            </a:lvl6pPr>
            <a:lvl7pPr marL="2743063" algn="l" defTabSz="914355" rtl="0" eaLnBrk="1" latinLnBrk="0" hangingPunct="1">
              <a:defRPr sz="1400" b="1" kern="1200">
                <a:solidFill>
                  <a:schemeClr val="tx1"/>
                </a:solidFill>
                <a:latin typeface="Arial" charset="0"/>
                <a:ea typeface="+mn-ea"/>
                <a:cs typeface="Arial" charset="0"/>
              </a:defRPr>
            </a:lvl7pPr>
            <a:lvl8pPr marL="3200240" algn="l" defTabSz="914355" rtl="0" eaLnBrk="1" latinLnBrk="0" hangingPunct="1">
              <a:defRPr sz="1400" b="1" kern="1200">
                <a:solidFill>
                  <a:schemeClr val="tx1"/>
                </a:solidFill>
                <a:latin typeface="Arial" charset="0"/>
                <a:ea typeface="+mn-ea"/>
                <a:cs typeface="Arial" charset="0"/>
              </a:defRPr>
            </a:lvl8pPr>
            <a:lvl9pPr marL="3657418" algn="l" defTabSz="914355" rtl="0" eaLnBrk="1" latinLnBrk="0" hangingPunct="1">
              <a:defRPr sz="1400" b="1" kern="1200">
                <a:solidFill>
                  <a:schemeClr val="tx1"/>
                </a:solidFill>
                <a:latin typeface="Arial" charset="0"/>
                <a:ea typeface="+mn-ea"/>
                <a:cs typeface="Arial" charset="0"/>
              </a:defRPr>
            </a:lvl9pPr>
          </a:lstStyle>
          <a:p>
            <a:pPr fontAlgn="auto">
              <a:spcBef>
                <a:spcPts val="0"/>
              </a:spcBef>
              <a:spcAft>
                <a:spcPts val="0"/>
              </a:spcAft>
              <a:defRPr/>
            </a:pPr>
            <a:r>
              <a:rPr lang="en-US" sz="1100" kern="0" dirty="0" smtClean="0">
                <a:solidFill>
                  <a:srgbClr val="FFFFFF"/>
                </a:solidFill>
                <a:latin typeface="Calibri" panose="020F0502020204030204" pitchFamily="34" charset="0"/>
                <a:cs typeface="Arial"/>
              </a:rPr>
              <a:t>PLAN STRATEGY</a:t>
            </a:r>
            <a:endParaRPr lang="en-US" sz="1100" kern="0" dirty="0">
              <a:solidFill>
                <a:srgbClr val="FFFFFF"/>
              </a:solidFill>
              <a:latin typeface="Calibri" panose="020F0502020204030204" pitchFamily="34" charset="0"/>
              <a:cs typeface="Arial"/>
            </a:endParaRPr>
          </a:p>
        </p:txBody>
      </p:sp>
      <p:sp>
        <p:nvSpPr>
          <p:cNvPr id="224" name="Diamond 223"/>
          <p:cNvSpPr/>
          <p:nvPr>
            <p:custDataLst>
              <p:tags r:id="rId59"/>
            </p:custDataLst>
          </p:nvPr>
        </p:nvSpPr>
        <p:spPr bwMode="auto">
          <a:xfrm>
            <a:off x="2321760" y="4971387"/>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225" name="Text Placeholder 8"/>
          <p:cNvSpPr txBox="1">
            <a:spLocks/>
          </p:cNvSpPr>
          <p:nvPr>
            <p:custDataLst>
              <p:tags r:id="rId60"/>
            </p:custDataLst>
          </p:nvPr>
        </p:nvSpPr>
        <p:spPr bwMode="auto">
          <a:xfrm>
            <a:off x="2411760" y="4776221"/>
            <a:ext cx="649658" cy="102156"/>
          </a:xfrm>
          <a:prstGeom prst="wedgeRoundRectCallout">
            <a:avLst>
              <a:gd name="adj1" fmla="val -48032"/>
              <a:gd name="adj2" fmla="val 8489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r>
              <a:rPr lang="en-GB" sz="600" dirty="0" smtClean="0"/>
              <a:t>DD Tool strategy</a:t>
            </a:r>
            <a:endParaRPr lang="en-US" sz="600" dirty="0"/>
          </a:p>
        </p:txBody>
      </p:sp>
      <p:sp>
        <p:nvSpPr>
          <p:cNvPr id="226" name="TextBox 225"/>
          <p:cNvSpPr txBox="1"/>
          <p:nvPr/>
        </p:nvSpPr>
        <p:spPr>
          <a:xfrm>
            <a:off x="140288" y="6165304"/>
            <a:ext cx="7075380" cy="338554"/>
          </a:xfrm>
          <a:prstGeom prst="rect">
            <a:avLst/>
          </a:prstGeom>
          <a:noFill/>
        </p:spPr>
        <p:txBody>
          <a:bodyPr wrap="square" rtlCol="0">
            <a:spAutoFit/>
          </a:bodyPr>
          <a:lstStyle/>
          <a:p>
            <a:pPr marL="228600" indent="-228600">
              <a:buAutoNum type="arabicParenBoth"/>
            </a:pPr>
            <a:r>
              <a:rPr lang="en-US" sz="800" dirty="0" smtClean="0">
                <a:solidFill>
                  <a:srgbClr val="FFFFFF"/>
                </a:solidFill>
              </a:rPr>
              <a:t>Tactical </a:t>
            </a:r>
            <a:r>
              <a:rPr lang="en-US" sz="800" dirty="0">
                <a:solidFill>
                  <a:srgbClr val="FFFFFF"/>
                </a:solidFill>
              </a:rPr>
              <a:t>or </a:t>
            </a:r>
            <a:r>
              <a:rPr lang="en-US" sz="800" dirty="0" smtClean="0">
                <a:solidFill>
                  <a:srgbClr val="FFFFFF"/>
                </a:solidFill>
              </a:rPr>
              <a:t>strategic</a:t>
            </a:r>
          </a:p>
          <a:p>
            <a:pPr marL="228600" indent="-228600">
              <a:buAutoNum type="arabicParenBoth"/>
            </a:pPr>
            <a:r>
              <a:rPr lang="en-US" sz="800" dirty="0" smtClean="0">
                <a:solidFill>
                  <a:srgbClr val="FFFFFF"/>
                </a:solidFill>
              </a:rPr>
              <a:t>Including gaps detected </a:t>
            </a:r>
            <a:endParaRPr lang="en-US" sz="800" dirty="0">
              <a:solidFill>
                <a:srgbClr val="FFFFFF"/>
              </a:solidFill>
            </a:endParaRPr>
          </a:p>
        </p:txBody>
      </p:sp>
      <p:sp>
        <p:nvSpPr>
          <p:cNvPr id="228" name="Text Placeholder 8"/>
          <p:cNvSpPr txBox="1">
            <a:spLocks/>
          </p:cNvSpPr>
          <p:nvPr>
            <p:custDataLst>
              <p:tags r:id="rId61"/>
            </p:custDataLst>
          </p:nvPr>
        </p:nvSpPr>
        <p:spPr bwMode="auto">
          <a:xfrm>
            <a:off x="5652120" y="2852936"/>
            <a:ext cx="807599" cy="204311"/>
          </a:xfrm>
          <a:prstGeom prst="wedgeRoundRectCallout">
            <a:avLst>
              <a:gd name="adj1" fmla="val -69309"/>
              <a:gd name="adj2" fmla="val 68654"/>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a:sym typeface="Wingdings" pitchFamily="2" charset="2"/>
              </a:rPr>
              <a:t>2</a:t>
            </a:r>
            <a:r>
              <a:rPr lang="en-US" altLang="es-ES" dirty="0" smtClean="0">
                <a:sym typeface="Wingdings" pitchFamily="2" charset="2"/>
              </a:rPr>
              <a:t> (feed to </a:t>
            </a:r>
            <a:r>
              <a:rPr lang="en-US" altLang="es-ES" dirty="0" err="1" smtClean="0">
                <a:sym typeface="Wingdings" pitchFamily="2" charset="2"/>
              </a:rPr>
              <a:t>Cristine</a:t>
            </a:r>
            <a:r>
              <a:rPr lang="en-US" altLang="es-ES" dirty="0" smtClean="0">
                <a:sym typeface="Wingdings" pitchFamily="2" charset="2"/>
              </a:rPr>
              <a:t>)</a:t>
            </a:r>
            <a:endParaRPr lang="en-US" altLang="es-ES" dirty="0">
              <a:sym typeface="Wingdings" pitchFamily="2" charset="2"/>
            </a:endParaRPr>
          </a:p>
        </p:txBody>
      </p:sp>
      <p:sp>
        <p:nvSpPr>
          <p:cNvPr id="230" name="Text Placeholder 8"/>
          <p:cNvSpPr txBox="1">
            <a:spLocks/>
          </p:cNvSpPr>
          <p:nvPr>
            <p:custDataLst>
              <p:tags r:id="rId62"/>
            </p:custDataLst>
          </p:nvPr>
        </p:nvSpPr>
        <p:spPr bwMode="auto">
          <a:xfrm>
            <a:off x="5652120" y="3893691"/>
            <a:ext cx="828000" cy="288000"/>
          </a:xfrm>
          <a:prstGeom prst="wedgeRoundRectCallout">
            <a:avLst>
              <a:gd name="adj1" fmla="val -66911"/>
              <a:gd name="adj2" fmla="val 35595"/>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a:sym typeface="Wingdings" pitchFamily="2" charset="2"/>
              </a:rPr>
              <a:t>2</a:t>
            </a:r>
            <a:r>
              <a:rPr lang="en-US" altLang="es-ES" dirty="0" smtClean="0">
                <a:sym typeface="Wingdings" pitchFamily="2" charset="2"/>
              </a:rPr>
              <a:t> (feed to Corporate Business Book)</a:t>
            </a:r>
            <a:endParaRPr lang="en-US" altLang="es-ES" dirty="0">
              <a:sym typeface="Wingdings" pitchFamily="2" charset="2"/>
            </a:endParaRPr>
          </a:p>
        </p:txBody>
      </p:sp>
      <p:sp>
        <p:nvSpPr>
          <p:cNvPr id="231" name="Text Placeholder 8"/>
          <p:cNvSpPr txBox="1">
            <a:spLocks/>
          </p:cNvSpPr>
          <p:nvPr>
            <p:custDataLst>
              <p:tags r:id="rId63"/>
            </p:custDataLst>
          </p:nvPr>
        </p:nvSpPr>
        <p:spPr bwMode="auto">
          <a:xfrm>
            <a:off x="5652120" y="4304809"/>
            <a:ext cx="803408" cy="204311"/>
          </a:xfrm>
          <a:prstGeom prst="wedgeRoundRectCallout">
            <a:avLst>
              <a:gd name="adj1" fmla="val -69309"/>
              <a:gd name="adj2" fmla="val 46592"/>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a:sym typeface="Wingdings" pitchFamily="2" charset="2"/>
              </a:rPr>
              <a:t>2</a:t>
            </a:r>
            <a:r>
              <a:rPr lang="en-US" altLang="es-ES" dirty="0" smtClean="0">
                <a:sym typeface="Wingdings" pitchFamily="2" charset="2"/>
              </a:rPr>
              <a:t> (feed to SI PBC/NP)</a:t>
            </a:r>
            <a:endParaRPr lang="en-US" altLang="es-ES" dirty="0">
              <a:sym typeface="Wingdings" pitchFamily="2" charset="2"/>
            </a:endParaRPr>
          </a:p>
        </p:txBody>
      </p:sp>
      <p:sp>
        <p:nvSpPr>
          <p:cNvPr id="232" name="Text Placeholder 8"/>
          <p:cNvSpPr txBox="1">
            <a:spLocks/>
          </p:cNvSpPr>
          <p:nvPr>
            <p:custDataLst>
              <p:tags r:id="rId64"/>
            </p:custDataLst>
          </p:nvPr>
        </p:nvSpPr>
        <p:spPr bwMode="auto">
          <a:xfrm>
            <a:off x="4572000" y="3573016"/>
            <a:ext cx="807599" cy="204311"/>
          </a:xfrm>
          <a:prstGeom prst="wedgeRoundRectCallout">
            <a:avLst>
              <a:gd name="adj1" fmla="val 52365"/>
              <a:gd name="adj2" fmla="val 53271"/>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a:sym typeface="Wingdings" pitchFamily="2" charset="2"/>
              </a:rPr>
              <a:t>Generation of </a:t>
            </a:r>
            <a:r>
              <a:rPr lang="en-US" altLang="es-ES" dirty="0" smtClean="0">
                <a:sym typeface="Wingdings" pitchFamily="2" charset="2"/>
              </a:rPr>
              <a:t>metrics</a:t>
            </a:r>
            <a:r>
              <a:rPr lang="en-US" altLang="es-ES" baseline="30000" dirty="0">
                <a:sym typeface="Wingdings" pitchFamily="2" charset="2"/>
              </a:rPr>
              <a:t>2</a:t>
            </a:r>
            <a:r>
              <a:rPr lang="en-US" altLang="es-ES" dirty="0" smtClean="0">
                <a:sym typeface="Wingdings" pitchFamily="2" charset="2"/>
              </a:rPr>
              <a:t> (feed to </a:t>
            </a:r>
            <a:r>
              <a:rPr lang="en-US" altLang="es-ES" dirty="0" err="1" smtClean="0">
                <a:sym typeface="Wingdings" pitchFamily="2" charset="2"/>
              </a:rPr>
              <a:t>Cristine</a:t>
            </a:r>
            <a:r>
              <a:rPr lang="en-US" altLang="es-ES" dirty="0" smtClean="0">
                <a:sym typeface="Wingdings" pitchFamily="2" charset="2"/>
              </a:rPr>
              <a:t>)</a:t>
            </a:r>
            <a:endParaRPr lang="en-US" altLang="es-ES" dirty="0">
              <a:sym typeface="Wingdings" pitchFamily="2" charset="2"/>
            </a:endParaRPr>
          </a:p>
        </p:txBody>
      </p:sp>
      <p:sp>
        <p:nvSpPr>
          <p:cNvPr id="233" name="Text Placeholder 8"/>
          <p:cNvSpPr txBox="1">
            <a:spLocks/>
          </p:cNvSpPr>
          <p:nvPr>
            <p:custDataLst>
              <p:tags r:id="rId65"/>
            </p:custDataLst>
          </p:nvPr>
        </p:nvSpPr>
        <p:spPr bwMode="auto">
          <a:xfrm>
            <a:off x="4135292" y="5229200"/>
            <a:ext cx="764836" cy="204311"/>
          </a:xfrm>
          <a:prstGeom prst="wedgeRoundRectCallout">
            <a:avLst>
              <a:gd name="adj1" fmla="val 54027"/>
              <a:gd name="adj2" fmla="val 8428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DQ KPIs scorecard implemented</a:t>
            </a:r>
            <a:endParaRPr lang="en-US" sz="600" dirty="0"/>
          </a:p>
        </p:txBody>
      </p:sp>
      <p:sp>
        <p:nvSpPr>
          <p:cNvPr id="234" name="Diamond 219"/>
          <p:cNvSpPr/>
          <p:nvPr>
            <p:custDataLst>
              <p:tags r:id="rId66"/>
            </p:custDataLst>
          </p:nvPr>
        </p:nvSpPr>
        <p:spPr bwMode="auto">
          <a:xfrm>
            <a:off x="4914048" y="5445224"/>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36" name="Text Placeholder 8"/>
          <p:cNvSpPr txBox="1">
            <a:spLocks/>
          </p:cNvSpPr>
          <p:nvPr>
            <p:custDataLst>
              <p:tags r:id="rId67"/>
            </p:custDataLst>
          </p:nvPr>
        </p:nvSpPr>
        <p:spPr bwMode="auto">
          <a:xfrm>
            <a:off x="5796136" y="3573492"/>
            <a:ext cx="833003" cy="204311"/>
          </a:xfrm>
          <a:prstGeom prst="wedgeRoundRectCallout">
            <a:avLst>
              <a:gd name="adj1" fmla="val 41960"/>
              <a:gd name="adj2" fmla="val 90403"/>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SHUSA DWH ALM Implementation (TBD</a:t>
            </a:r>
          </a:p>
        </p:txBody>
      </p:sp>
      <p:sp>
        <p:nvSpPr>
          <p:cNvPr id="237" name="Diamond 236"/>
          <p:cNvSpPr/>
          <p:nvPr>
            <p:custDataLst>
              <p:tags r:id="rId68"/>
            </p:custDataLst>
          </p:nvPr>
        </p:nvSpPr>
        <p:spPr bwMode="auto">
          <a:xfrm>
            <a:off x="6498224" y="4971387"/>
            <a:ext cx="90000" cy="144000"/>
          </a:xfrm>
          <a:prstGeom prst="diamond">
            <a:avLst/>
          </a:prstGeom>
          <a:solidFill>
            <a:srgbClr val="C00000"/>
          </a:solidFill>
          <a:ln w="3175">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5000"/>
              </a:lnSpc>
            </a:pPr>
            <a:endParaRPr lang="es-ES" sz="2000" dirty="0">
              <a:solidFill>
                <a:srgbClr val="FFFFFF"/>
              </a:solidFill>
            </a:endParaRPr>
          </a:p>
        </p:txBody>
      </p:sp>
      <p:sp>
        <p:nvSpPr>
          <p:cNvPr id="238" name="Text Placeholder 8"/>
          <p:cNvSpPr txBox="1">
            <a:spLocks/>
          </p:cNvSpPr>
          <p:nvPr>
            <p:custDataLst>
              <p:tags r:id="rId69"/>
            </p:custDataLst>
          </p:nvPr>
        </p:nvSpPr>
        <p:spPr bwMode="auto">
          <a:xfrm>
            <a:off x="5770897" y="4776221"/>
            <a:ext cx="649658" cy="144000"/>
          </a:xfrm>
          <a:prstGeom prst="wedgeRoundRectCallout">
            <a:avLst>
              <a:gd name="adj1" fmla="val 65409"/>
              <a:gd name="adj2" fmla="val 8083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Certification</a:t>
            </a:r>
            <a:endParaRPr lang="en-US" sz="600" dirty="0"/>
          </a:p>
        </p:txBody>
      </p:sp>
      <p:sp>
        <p:nvSpPr>
          <p:cNvPr id="240" name="Text Placeholder 8"/>
          <p:cNvSpPr txBox="1">
            <a:spLocks/>
          </p:cNvSpPr>
          <p:nvPr>
            <p:custDataLst>
              <p:tags r:id="rId70"/>
            </p:custDataLst>
          </p:nvPr>
        </p:nvSpPr>
        <p:spPr bwMode="auto">
          <a:xfrm flipH="1">
            <a:off x="4355976" y="4725144"/>
            <a:ext cx="648072" cy="204311"/>
          </a:xfrm>
          <a:prstGeom prst="wedgeRoundRectCallout">
            <a:avLst>
              <a:gd name="adj1" fmla="val 65409"/>
              <a:gd name="adj2" fmla="val 80838"/>
              <a:gd name="adj3" fmla="val 16667"/>
            </a:avLst>
          </a:prstGeom>
          <a:solidFill>
            <a:schemeClr val="bg1"/>
          </a:solidFill>
          <a:ln w="3175">
            <a:solidFill>
              <a:schemeClr val="bg1">
                <a:lumMod val="75000"/>
              </a:schemeClr>
            </a:solidFill>
          </a:ln>
        </p:spPr>
        <p:txBody>
          <a:bodyPr wrap="square" lIns="0" tIns="0" rIns="0" bIns="0" anchor="ctr" anchorCtr="0">
            <a:spAutoFit/>
          </a:bodyPr>
          <a:lstStyle>
            <a:defPPr>
              <a:defRPr lang="es-ES"/>
            </a:defPPr>
            <a:lvl1pPr marL="0" lvl="0" indent="0" defTabSz="914400" eaLnBrk="1" hangingPunct="1">
              <a:buClrTx/>
              <a:defRPr sz="7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GB" sz="600" dirty="0" smtClean="0"/>
              <a:t>Certification (preliminary)</a:t>
            </a:r>
            <a:endParaRPr lang="en-US" sz="600" dirty="0"/>
          </a:p>
        </p:txBody>
      </p:sp>
      <p:sp>
        <p:nvSpPr>
          <p:cNvPr id="241" name="Diamond 219"/>
          <p:cNvSpPr/>
          <p:nvPr>
            <p:custDataLst>
              <p:tags r:id="rId71"/>
            </p:custDataLst>
          </p:nvPr>
        </p:nvSpPr>
        <p:spPr bwMode="auto">
          <a:xfrm>
            <a:off x="2339752" y="3013050"/>
            <a:ext cx="90000" cy="144000"/>
          </a:xfrm>
          <a:prstGeom prst="diamond">
            <a:avLst/>
          </a:prstGeom>
          <a:solidFill>
            <a:srgbClr val="C00000"/>
          </a:solidFill>
          <a:ln>
            <a:solidFill>
              <a:schemeClr val="bg1">
                <a:lumMod val="50000"/>
              </a:schemeClr>
            </a:solidFill>
          </a:ln>
          <a:effectLst/>
          <a:scene3d>
            <a:camera prst="orthographicFront"/>
            <a:lightRig rig="threePt" dir="t">
              <a:rot lat="0" lon="0" rev="1200000"/>
            </a:lightRig>
          </a:scene3d>
          <a:sp3d/>
          <a:extLst/>
        </p:spPr>
        <p:style>
          <a:lnRef idx="0">
            <a:schemeClr val="accent1"/>
          </a:lnRef>
          <a:fillRef idx="3">
            <a:schemeClr val="accent1"/>
          </a:fillRef>
          <a:effectRef idx="3">
            <a:schemeClr val="accent1"/>
          </a:effectRef>
          <a:fontRef idx="minor">
            <a:schemeClr val="lt1"/>
          </a:fontRef>
        </p:style>
        <p:txBody>
          <a:bodyPr lIns="18000" tIns="82800" rIns="18000" bIns="82800" rtlCol="0" anchor="ctr"/>
          <a:lstStyle/>
          <a:p>
            <a:pPr>
              <a:lnSpc>
                <a:spcPct val="80000"/>
              </a:lnSpc>
            </a:pPr>
            <a:endParaRPr lang="es-ES" sz="2000" dirty="0">
              <a:solidFill>
                <a:srgbClr val="FFFFFF"/>
              </a:solidFill>
            </a:endParaRPr>
          </a:p>
        </p:txBody>
      </p:sp>
      <p:sp>
        <p:nvSpPr>
          <p:cNvPr id="242" name="Text Placeholder 8"/>
          <p:cNvSpPr txBox="1">
            <a:spLocks/>
          </p:cNvSpPr>
          <p:nvPr>
            <p:custDataLst>
              <p:tags r:id="rId72"/>
            </p:custDataLst>
          </p:nvPr>
        </p:nvSpPr>
        <p:spPr bwMode="auto">
          <a:xfrm>
            <a:off x="2484791" y="2852936"/>
            <a:ext cx="725217" cy="180000"/>
          </a:xfrm>
          <a:prstGeom prst="wedgeRoundRectCallout">
            <a:avLst>
              <a:gd name="adj1" fmla="val -56019"/>
              <a:gd name="adj2" fmla="val 54978"/>
              <a:gd name="adj3" fmla="val 16667"/>
            </a:avLst>
          </a:prstGeom>
          <a:solidFill>
            <a:schemeClr val="bg1"/>
          </a:solidFill>
          <a:ln w="3175">
            <a:solidFill>
              <a:schemeClr val="bg1">
                <a:lumMod val="75000"/>
              </a:schemeClr>
            </a:solidFill>
          </a:ln>
        </p:spPr>
        <p:txBody>
          <a:bodyPr wrap="square" lIns="0" tIns="0" rIns="0" bIns="0" anchor="ctr" anchorCtr="0">
            <a:noAutofit/>
          </a:bodyPr>
          <a:lstStyle>
            <a:defPPr>
              <a:defRPr lang="es-ES"/>
            </a:defPPr>
            <a:lvl1pPr marL="0" lvl="0" indent="0" defTabSz="914400" eaLnBrk="1" hangingPunct="1">
              <a:buClrTx/>
              <a:defRPr sz="600" b="0" baseline="0">
                <a:solidFill>
                  <a:srgbClr val="262626"/>
                </a:solidFill>
                <a:latin typeface="+mn-lt"/>
                <a:cs typeface="+mn-cs"/>
              </a:defRPr>
            </a:lvl1pPr>
            <a:lvl2pPr marL="193675" indent="-192088" algn="l" defTabSz="895350" eaLnBrk="1" hangingPunct="1">
              <a:buClr>
                <a:schemeClr val="tx2"/>
              </a:buClr>
              <a:buSzPct val="125000"/>
              <a:buFont typeface="Arial" charset="0"/>
              <a:buChar char="▪"/>
              <a:defRPr sz="1600" baseline="0">
                <a:latin typeface="+mn-lt"/>
              </a:defRPr>
            </a:lvl2pPr>
            <a:lvl3pPr marL="457200" indent="-261938" algn="l" defTabSz="895350" eaLnBrk="1" hangingPunct="1">
              <a:buClr>
                <a:schemeClr val="tx2"/>
              </a:buClr>
              <a:buSzPct val="120000"/>
              <a:buFont typeface="Arial" charset="0"/>
              <a:buChar char="–"/>
              <a:defRPr sz="1600" baseline="0">
                <a:latin typeface="+mn-lt"/>
              </a:defRPr>
            </a:lvl3pPr>
            <a:lvl4pPr marL="614363" indent="-155575" algn="l" defTabSz="895350" eaLnBrk="1" hangingPunct="1">
              <a:buClr>
                <a:schemeClr val="tx2"/>
              </a:buClr>
              <a:buSzPct val="120000"/>
              <a:buFont typeface="Arial" charset="0"/>
              <a:buChar char="▫"/>
              <a:defRPr sz="1600" baseline="0">
                <a:latin typeface="+mn-lt"/>
              </a:defRPr>
            </a:lvl4pPr>
            <a:lvl5pPr marL="749808" indent="-130175" algn="l" defTabSz="895350" eaLnBrk="1" hangingPunct="1">
              <a:buClr>
                <a:schemeClr val="tx2"/>
              </a:buClr>
              <a:buSzPct val="89000"/>
              <a:buFont typeface="Arial" charset="0"/>
              <a:buChar char="-"/>
              <a:defRPr sz="1600" baseline="0">
                <a:latin typeface="+mn-lt"/>
              </a:defRPr>
            </a:lvl5pPr>
            <a:lvl6pPr marL="749808" indent="-130175" defTabSz="895350" fontAlgn="base">
              <a:spcBef>
                <a:spcPct val="0"/>
              </a:spcBef>
              <a:spcAft>
                <a:spcPct val="0"/>
              </a:spcAft>
              <a:buClr>
                <a:schemeClr val="tx2"/>
              </a:buClr>
              <a:buSzPct val="89000"/>
              <a:buFont typeface="Arial" charset="0"/>
              <a:buChar char="-"/>
              <a:defRPr sz="1600" baseline="0">
                <a:latin typeface="+mn-lt"/>
              </a:defRPr>
            </a:lvl6pPr>
            <a:lvl7pPr marL="749808" indent="-130175" defTabSz="895350" fontAlgn="base">
              <a:spcBef>
                <a:spcPct val="0"/>
              </a:spcBef>
              <a:spcAft>
                <a:spcPct val="0"/>
              </a:spcAft>
              <a:buClr>
                <a:schemeClr val="tx2"/>
              </a:buClr>
              <a:buSzPct val="89000"/>
              <a:buFont typeface="Arial" charset="0"/>
              <a:buChar char="-"/>
              <a:defRPr sz="1600" baseline="0">
                <a:latin typeface="+mn-lt"/>
              </a:defRPr>
            </a:lvl7pPr>
            <a:lvl8pPr marL="749808" indent="-130175" defTabSz="895350" fontAlgn="base">
              <a:spcBef>
                <a:spcPct val="0"/>
              </a:spcBef>
              <a:spcAft>
                <a:spcPct val="0"/>
              </a:spcAft>
              <a:buClr>
                <a:schemeClr val="tx2"/>
              </a:buClr>
              <a:buSzPct val="89000"/>
              <a:buFont typeface="Arial" charset="0"/>
              <a:buChar char="-"/>
              <a:defRPr sz="1600" baseline="0">
                <a:latin typeface="+mn-lt"/>
              </a:defRPr>
            </a:lvl8pPr>
            <a:lvl9pPr marL="749808" indent="-130175" defTabSz="895350" fontAlgn="base">
              <a:spcBef>
                <a:spcPct val="0"/>
              </a:spcBef>
              <a:spcAft>
                <a:spcPct val="0"/>
              </a:spcAft>
              <a:buClr>
                <a:schemeClr val="tx2"/>
              </a:buClr>
              <a:buSzPct val="89000"/>
              <a:buFont typeface="Arial" charset="0"/>
              <a:buChar char="-"/>
              <a:defRPr sz="1600" baseline="0">
                <a:latin typeface="+mn-lt"/>
              </a:defRPr>
            </a:lvl9pPr>
          </a:lstStyle>
          <a:p>
            <a:pPr algn="ctr"/>
            <a:r>
              <a:rPr lang="en-US" altLang="es-ES" dirty="0" smtClean="0">
                <a:sym typeface="Wingdings" pitchFamily="2" charset="2"/>
              </a:rPr>
              <a:t>GS Formalization for SIS and P. Rico</a:t>
            </a:r>
          </a:p>
        </p:txBody>
      </p:sp>
    </p:spTree>
    <p:extLst>
      <p:ext uri="{BB962C8B-B14F-4D97-AF65-F5344CB8AC3E}">
        <p14:creationId xmlns:p14="http://schemas.microsoft.com/office/powerpoint/2010/main" val="2157212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a:spLocks noChangeArrowheads="1"/>
          </p:cNvSpPr>
          <p:nvPr/>
        </p:nvSpPr>
        <p:spPr bwMode="auto">
          <a:xfrm>
            <a:off x="1835695" y="1282187"/>
            <a:ext cx="6768016" cy="522424"/>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lnSpc>
                <a:spcPts val="1600"/>
              </a:lnSpc>
            </a:pPr>
            <a:endParaRPr lang="en-US" sz="1400" dirty="0">
              <a:solidFill>
                <a:srgbClr val="000000"/>
              </a:solidFill>
            </a:endParaRPr>
          </a:p>
        </p:txBody>
      </p:sp>
      <p:sp>
        <p:nvSpPr>
          <p:cNvPr id="66" name="Rectangle 65"/>
          <p:cNvSpPr>
            <a:spLocks noChangeArrowheads="1"/>
          </p:cNvSpPr>
          <p:nvPr/>
        </p:nvSpPr>
        <p:spPr bwMode="auto">
          <a:xfrm>
            <a:off x="1846454" y="5119614"/>
            <a:ext cx="6768016" cy="396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lnSpc>
                <a:spcPts val="1600"/>
              </a:lnSpc>
            </a:pPr>
            <a:endParaRPr lang="en-US" sz="1400" dirty="0">
              <a:solidFill>
                <a:srgbClr val="000000"/>
              </a:solidFill>
            </a:endParaRPr>
          </a:p>
        </p:txBody>
      </p:sp>
      <p:sp>
        <p:nvSpPr>
          <p:cNvPr id="27" name="AutoShape 6"/>
          <p:cNvSpPr>
            <a:spLocks noChangeArrowheads="1"/>
          </p:cNvSpPr>
          <p:nvPr/>
        </p:nvSpPr>
        <p:spPr bwMode="auto">
          <a:xfrm>
            <a:off x="228600" y="5707092"/>
            <a:ext cx="1152128" cy="384048"/>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IHC</a:t>
            </a:r>
          </a:p>
        </p:txBody>
      </p:sp>
      <p:sp>
        <p:nvSpPr>
          <p:cNvPr id="28" name="Rectangle 27"/>
          <p:cNvSpPr>
            <a:spLocks noChangeArrowheads="1"/>
          </p:cNvSpPr>
          <p:nvPr/>
        </p:nvSpPr>
        <p:spPr bwMode="auto">
          <a:xfrm>
            <a:off x="1835696" y="5661248"/>
            <a:ext cx="6768016" cy="432000"/>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lnSpc>
                <a:spcPts val="1600"/>
              </a:lnSpc>
            </a:pPr>
            <a:endParaRPr lang="en-US" sz="1400" dirty="0">
              <a:solidFill>
                <a:srgbClr val="000000"/>
              </a:solidFill>
            </a:endParaRPr>
          </a:p>
        </p:txBody>
      </p:sp>
      <p:sp>
        <p:nvSpPr>
          <p:cNvPr id="34" name="AutoShape 6"/>
          <p:cNvSpPr>
            <a:spLocks noChangeArrowheads="1"/>
          </p:cNvSpPr>
          <p:nvPr/>
        </p:nvSpPr>
        <p:spPr bwMode="auto">
          <a:xfrm>
            <a:off x="228600" y="4545176"/>
            <a:ext cx="1152128" cy="406014"/>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a:solidFill>
                  <a:srgbClr val="000000"/>
                </a:solidFill>
              </a:rPr>
              <a:t>Data Dictionary</a:t>
            </a:r>
          </a:p>
        </p:txBody>
      </p:sp>
      <p:sp>
        <p:nvSpPr>
          <p:cNvPr id="37" name="Rectangle 36"/>
          <p:cNvSpPr>
            <a:spLocks noChangeArrowheads="1"/>
          </p:cNvSpPr>
          <p:nvPr/>
        </p:nvSpPr>
        <p:spPr bwMode="auto">
          <a:xfrm>
            <a:off x="1835696" y="4553702"/>
            <a:ext cx="6768016" cy="402336"/>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bodyPr>
          <a:lstStyle/>
          <a:p>
            <a:pPr marL="0" lvl="2">
              <a:lnSpc>
                <a:spcPts val="1600"/>
              </a:lnSpc>
            </a:pPr>
            <a:endParaRPr lang="en-US" sz="1400" dirty="0">
              <a:solidFill>
                <a:srgbClr val="000000"/>
              </a:solidFill>
            </a:endParaRPr>
          </a:p>
        </p:txBody>
      </p:sp>
      <p:sp>
        <p:nvSpPr>
          <p:cNvPr id="39" name="Isosceles Triangle 38"/>
          <p:cNvSpPr/>
          <p:nvPr/>
        </p:nvSpPr>
        <p:spPr bwMode="auto">
          <a:xfrm rot="5400000">
            <a:off x="1388133" y="5844776"/>
            <a:ext cx="468000" cy="972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41" name="TextBox 40"/>
          <p:cNvSpPr txBox="1"/>
          <p:nvPr/>
        </p:nvSpPr>
        <p:spPr>
          <a:xfrm>
            <a:off x="1873703" y="5697200"/>
            <a:ext cx="6692002" cy="393192"/>
          </a:xfrm>
          <a:prstGeom prst="rect">
            <a:avLst/>
          </a:prstGeom>
          <a:noFill/>
          <a:ln>
            <a:noFill/>
          </a:ln>
        </p:spPr>
        <p:txBody>
          <a:bodyPr wrap="square" rIns="0" rtlCol="0" anchor="ctr">
            <a:noAutofit/>
          </a:bodyPr>
          <a:lstStyle/>
          <a:p>
            <a:pPr marL="179388"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dirty="0">
                <a:solidFill>
                  <a:srgbClr val="000000"/>
                </a:solidFill>
              </a:rPr>
              <a:t>Identify </a:t>
            </a:r>
            <a:r>
              <a:rPr lang="en-US" sz="1400" b="1" dirty="0">
                <a:solidFill>
                  <a:srgbClr val="000000"/>
                </a:solidFill>
              </a:rPr>
              <a:t>level of </a:t>
            </a:r>
            <a:r>
              <a:rPr lang="en-US" sz="1400" b="1" dirty="0" smtClean="0">
                <a:solidFill>
                  <a:srgbClr val="000000"/>
                </a:solidFill>
              </a:rPr>
              <a:t>aggregation and </a:t>
            </a:r>
            <a:r>
              <a:rPr lang="en-US" sz="1400" dirty="0">
                <a:solidFill>
                  <a:srgbClr val="000000"/>
                </a:solidFill>
              </a:rPr>
              <a:t>any additional </a:t>
            </a:r>
            <a:r>
              <a:rPr lang="en-US" sz="1400" dirty="0" smtClean="0">
                <a:solidFill>
                  <a:srgbClr val="000000"/>
                </a:solidFill>
              </a:rPr>
              <a:t>data </a:t>
            </a:r>
            <a:r>
              <a:rPr lang="en-US" sz="1400" dirty="0">
                <a:solidFill>
                  <a:srgbClr val="000000"/>
                </a:solidFill>
              </a:rPr>
              <a:t>fields </a:t>
            </a:r>
            <a:r>
              <a:rPr lang="en-US" sz="1400" b="1" dirty="0" smtClean="0">
                <a:solidFill>
                  <a:srgbClr val="000000"/>
                </a:solidFill>
              </a:rPr>
              <a:t>required </a:t>
            </a:r>
            <a:r>
              <a:rPr lang="en-US" sz="1400" b="1" dirty="0">
                <a:solidFill>
                  <a:srgbClr val="000000"/>
                </a:solidFill>
              </a:rPr>
              <a:t>to comply with </a:t>
            </a:r>
            <a:r>
              <a:rPr lang="en-US" sz="1400" b="1" dirty="0" smtClean="0">
                <a:solidFill>
                  <a:srgbClr val="000000"/>
                </a:solidFill>
              </a:rPr>
              <a:t>IHC requirements</a:t>
            </a:r>
            <a:endParaRPr lang="en-US" sz="1400" dirty="0">
              <a:solidFill>
                <a:srgbClr val="000000"/>
              </a:solidFill>
            </a:endParaRPr>
          </a:p>
        </p:txBody>
      </p:sp>
      <p:sp>
        <p:nvSpPr>
          <p:cNvPr id="48" name="Isosceles Triangle 47"/>
          <p:cNvSpPr/>
          <p:nvPr/>
        </p:nvSpPr>
        <p:spPr bwMode="auto">
          <a:xfrm rot="5400000">
            <a:off x="1388133" y="4730576"/>
            <a:ext cx="468000" cy="972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78" name="AutoShape 6"/>
          <p:cNvSpPr>
            <a:spLocks noChangeArrowheads="1"/>
          </p:cNvSpPr>
          <p:nvPr/>
        </p:nvSpPr>
        <p:spPr bwMode="auto">
          <a:xfrm>
            <a:off x="228600" y="2006798"/>
            <a:ext cx="1152128" cy="2358306"/>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Individual WS</a:t>
            </a:r>
            <a:endParaRPr lang="en-US" altLang="es-ES" sz="1400" b="1" dirty="0">
              <a:solidFill>
                <a:srgbClr val="000000"/>
              </a:solidFill>
            </a:endParaRPr>
          </a:p>
        </p:txBody>
      </p:sp>
      <p:sp>
        <p:nvSpPr>
          <p:cNvPr id="79" name="Rectangle 78"/>
          <p:cNvSpPr>
            <a:spLocks noChangeArrowheads="1"/>
          </p:cNvSpPr>
          <p:nvPr/>
        </p:nvSpPr>
        <p:spPr bwMode="auto">
          <a:xfrm>
            <a:off x="1842584" y="2006798"/>
            <a:ext cx="6768016" cy="2358305"/>
          </a:xfrm>
          <a:prstGeom prst="rect">
            <a:avLst/>
          </a:prstGeom>
          <a:solidFill>
            <a:schemeClr val="bg1"/>
          </a:solidFill>
          <a:ln w="9525" cap="flat" cmpd="sng" algn="ctr">
            <a:solidFill>
              <a:schemeClr val="tx1">
                <a:lumMod val="50000"/>
                <a:lumOff val="50000"/>
              </a:schemeClr>
            </a:solid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1" compatLnSpc="1">
            <a:prstTxWarp prst="textNoShape">
              <a:avLst/>
            </a:prstTxWarp>
            <a:noAutofit/>
          </a:bodyPr>
          <a:lstStyle/>
          <a:p>
            <a:pPr lvl="2">
              <a:lnSpc>
                <a:spcPts val="1600"/>
              </a:lnSpc>
            </a:pPr>
            <a:endParaRPr lang="en-US" sz="1400" dirty="0">
              <a:solidFill>
                <a:srgbClr val="000000"/>
              </a:solidFill>
            </a:endParaRPr>
          </a:p>
        </p:txBody>
      </p:sp>
      <p:sp>
        <p:nvSpPr>
          <p:cNvPr id="81" name="TextBox 80"/>
          <p:cNvSpPr txBox="1"/>
          <p:nvPr/>
        </p:nvSpPr>
        <p:spPr>
          <a:xfrm>
            <a:off x="1835696" y="2633550"/>
            <a:ext cx="6622504" cy="1155489"/>
          </a:xfrm>
          <a:prstGeom prst="rect">
            <a:avLst/>
          </a:prstGeom>
          <a:noFill/>
          <a:ln>
            <a:noFill/>
          </a:ln>
        </p:spPr>
        <p:txBody>
          <a:bodyPr wrap="square" rIns="0" rtlCol="0" anchor="ctr">
            <a:noAutofit/>
          </a:bodyPr>
          <a:lstStyle>
            <a:defPPr>
              <a:defRPr lang="es-ES"/>
            </a:defPPr>
            <a:lvl1pPr marL="179388" indent="-179388" eaLnBrk="0" fontAlgn="base" hangingPunct="0">
              <a:lnSpc>
                <a:spcPts val="1400"/>
              </a:lnSpc>
              <a:spcAft>
                <a:spcPct val="0"/>
              </a:spcAft>
              <a:buClr>
                <a:srgbClr val="707277"/>
              </a:buClr>
              <a:buFont typeface="Wingdings" panose="05000000000000000000" pitchFamily="2" charset="2"/>
              <a:buChar char="ü"/>
              <a:defRPr sz="1000">
                <a:solidFill>
                  <a:srgbClr val="000000"/>
                </a:solidFill>
                <a:ea typeface="ＭＳ Ｐゴシック"/>
              </a:defRPr>
            </a:lvl1pPr>
          </a:lstStyle>
          <a:p>
            <a:pPr marL="179388" lvl="2"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b="1" dirty="0"/>
              <a:t>Certification</a:t>
            </a:r>
            <a:r>
              <a:rPr lang="en-US" sz="1400" dirty="0"/>
              <a:t> of the </a:t>
            </a:r>
            <a:r>
              <a:rPr lang="en-US" sz="1400" b="1" dirty="0"/>
              <a:t>local repositories </a:t>
            </a:r>
            <a:r>
              <a:rPr lang="en-US" sz="1400" dirty="0" smtClean="0"/>
              <a:t>by SHUSA </a:t>
            </a:r>
            <a:r>
              <a:rPr lang="en-US" sz="1400" dirty="0"/>
              <a:t>Architecture: </a:t>
            </a:r>
            <a:r>
              <a:rPr lang="en-US" sz="1400" b="1" dirty="0" err="1"/>
              <a:t>Tutela</a:t>
            </a:r>
            <a:r>
              <a:rPr lang="en-US" sz="1400" b="1" dirty="0"/>
              <a:t> </a:t>
            </a:r>
            <a:r>
              <a:rPr lang="en-US" sz="1400" dirty="0"/>
              <a:t>(P. Rico),</a:t>
            </a:r>
            <a:r>
              <a:rPr lang="en-US" sz="1400" b="1" dirty="0"/>
              <a:t> EDW </a:t>
            </a:r>
            <a:r>
              <a:rPr lang="en-US" sz="1400" dirty="0"/>
              <a:t>(</a:t>
            </a:r>
            <a:r>
              <a:rPr lang="en-US" sz="1400" dirty="0" smtClean="0"/>
              <a:t>SCUSA) </a:t>
            </a:r>
            <a:r>
              <a:rPr lang="en-US" sz="1400" dirty="0"/>
              <a:t>and</a:t>
            </a:r>
            <a:r>
              <a:rPr lang="en-US" sz="1400" b="1" dirty="0"/>
              <a:t> T-24/Medea </a:t>
            </a:r>
            <a:r>
              <a:rPr lang="en-US" sz="1400" dirty="0"/>
              <a:t>(BSI</a:t>
            </a:r>
            <a:r>
              <a:rPr lang="en-US" sz="1400" dirty="0" smtClean="0"/>
              <a:t>)</a:t>
            </a:r>
            <a:endParaRPr lang="en-US" sz="1400" dirty="0" smtClean="0">
              <a:solidFill>
                <a:srgbClr val="000000"/>
              </a:solidFill>
            </a:endParaRPr>
          </a:p>
          <a:p>
            <a:pPr marL="179388" lvl="2"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dirty="0">
                <a:cs typeface="ＭＳ Ｐゴシック"/>
              </a:rPr>
              <a:t>Determine if </a:t>
            </a:r>
            <a:r>
              <a:rPr lang="en-US" sz="1400" b="1" dirty="0">
                <a:cs typeface="ＭＳ Ｐゴシック"/>
              </a:rPr>
              <a:t>Argus DWH or Corporate DWH ALM</a:t>
            </a:r>
            <a:r>
              <a:rPr lang="en-US" sz="1400" dirty="0">
                <a:cs typeface="ＭＳ Ｐゴシック"/>
              </a:rPr>
              <a:t> will be implemented </a:t>
            </a:r>
            <a:r>
              <a:rPr lang="en-US" sz="1400" b="1" dirty="0">
                <a:cs typeface="ＭＳ Ｐゴシック"/>
              </a:rPr>
              <a:t>at the IHC level </a:t>
            </a:r>
            <a:r>
              <a:rPr lang="en-US" sz="1400" dirty="0" smtClean="0">
                <a:cs typeface="ＭＳ Ｐゴシック"/>
              </a:rPr>
              <a:t>and decision of its </a:t>
            </a:r>
            <a:r>
              <a:rPr lang="en-US" sz="1400" b="1" dirty="0" smtClean="0">
                <a:cs typeface="ＭＳ Ｐゴシック"/>
              </a:rPr>
              <a:t>use at the unit’s level</a:t>
            </a:r>
            <a:endParaRPr lang="en-US" sz="1400" b="1" dirty="0">
              <a:cs typeface="ＭＳ Ｐゴシック"/>
            </a:endParaRPr>
          </a:p>
          <a:p>
            <a:pPr marL="179388" lvl="2"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b="1" dirty="0" smtClean="0">
                <a:solidFill>
                  <a:srgbClr val="000000"/>
                </a:solidFill>
              </a:rPr>
              <a:t>Formalization </a:t>
            </a:r>
            <a:r>
              <a:rPr lang="en-US" sz="1400" dirty="0">
                <a:solidFill>
                  <a:srgbClr val="000000"/>
                </a:solidFill>
              </a:rPr>
              <a:t>of the use of </a:t>
            </a:r>
            <a:r>
              <a:rPr lang="en-US" sz="1400" b="1" dirty="0" smtClean="0">
                <a:solidFill>
                  <a:srgbClr val="000000"/>
                </a:solidFill>
              </a:rPr>
              <a:t>San SIRO</a:t>
            </a:r>
            <a:r>
              <a:rPr lang="en-US" sz="1400" dirty="0">
                <a:solidFill>
                  <a:srgbClr val="000000"/>
                </a:solidFill>
              </a:rPr>
              <a:t> </a:t>
            </a:r>
            <a:r>
              <a:rPr lang="en-US" sz="1400" dirty="0" smtClean="0">
                <a:solidFill>
                  <a:srgbClr val="000000"/>
                </a:solidFill>
              </a:rPr>
              <a:t>(Operational) and </a:t>
            </a:r>
            <a:r>
              <a:rPr lang="en-US" sz="1400" b="1" dirty="0">
                <a:solidFill>
                  <a:srgbClr val="000000"/>
                </a:solidFill>
              </a:rPr>
              <a:t>SI PBC / SI </a:t>
            </a:r>
            <a:r>
              <a:rPr lang="en-US" sz="1400" b="1" dirty="0" smtClean="0">
                <a:solidFill>
                  <a:srgbClr val="000000"/>
                </a:solidFill>
              </a:rPr>
              <a:t>NP </a:t>
            </a:r>
            <a:r>
              <a:rPr lang="en-US" sz="1400" dirty="0" smtClean="0">
                <a:solidFill>
                  <a:srgbClr val="000000"/>
                </a:solidFill>
              </a:rPr>
              <a:t>(</a:t>
            </a:r>
            <a:r>
              <a:rPr lang="en-US" sz="1400" dirty="0" err="1" smtClean="0">
                <a:solidFill>
                  <a:srgbClr val="000000"/>
                </a:solidFill>
              </a:rPr>
              <a:t>AML+Conduct</a:t>
            </a:r>
            <a:r>
              <a:rPr lang="en-US" sz="1400" dirty="0" smtClean="0">
                <a:solidFill>
                  <a:srgbClr val="000000"/>
                </a:solidFill>
              </a:rPr>
              <a:t>)  </a:t>
            </a:r>
            <a:r>
              <a:rPr lang="en-US" sz="1400" b="1" dirty="0" smtClean="0">
                <a:solidFill>
                  <a:srgbClr val="000000"/>
                </a:solidFill>
              </a:rPr>
              <a:t>for </a:t>
            </a:r>
            <a:r>
              <a:rPr lang="en-US" sz="1400" b="1" dirty="0">
                <a:solidFill>
                  <a:srgbClr val="000000"/>
                </a:solidFill>
              </a:rPr>
              <a:t>reporting to the Corporation </a:t>
            </a:r>
            <a:r>
              <a:rPr lang="en-US" sz="1400" dirty="0">
                <a:solidFill>
                  <a:srgbClr val="000000"/>
                </a:solidFill>
              </a:rPr>
              <a:t>for all </a:t>
            </a:r>
            <a:r>
              <a:rPr lang="en-US" sz="1400" dirty="0" smtClean="0">
                <a:solidFill>
                  <a:srgbClr val="000000"/>
                </a:solidFill>
              </a:rPr>
              <a:t>entities</a:t>
            </a:r>
          </a:p>
          <a:p>
            <a:pPr marL="179388" lvl="2"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b="1" dirty="0">
                <a:solidFill>
                  <a:srgbClr val="000000"/>
                </a:solidFill>
              </a:rPr>
              <a:t>E</a:t>
            </a:r>
            <a:r>
              <a:rPr lang="en-US" sz="1400" b="1" dirty="0" smtClean="0">
                <a:solidFill>
                  <a:srgbClr val="000000"/>
                </a:solidFill>
              </a:rPr>
              <a:t>valuation</a:t>
            </a:r>
            <a:r>
              <a:rPr lang="en-US" sz="1400" dirty="0" smtClean="0">
                <a:solidFill>
                  <a:srgbClr val="000000"/>
                </a:solidFill>
              </a:rPr>
              <a:t> </a:t>
            </a:r>
            <a:r>
              <a:rPr lang="en-US" sz="1400" dirty="0">
                <a:solidFill>
                  <a:srgbClr val="000000"/>
                </a:solidFill>
              </a:rPr>
              <a:t>of </a:t>
            </a:r>
            <a:r>
              <a:rPr lang="en-US" sz="1400" dirty="0" smtClean="0">
                <a:solidFill>
                  <a:srgbClr val="000000"/>
                </a:solidFill>
              </a:rPr>
              <a:t>the </a:t>
            </a:r>
            <a:r>
              <a:rPr lang="en-US" sz="1400" dirty="0">
                <a:solidFill>
                  <a:srgbClr val="000000"/>
                </a:solidFill>
              </a:rPr>
              <a:t>use </a:t>
            </a:r>
            <a:r>
              <a:rPr lang="en-US" sz="1400" dirty="0" smtClean="0">
                <a:solidFill>
                  <a:srgbClr val="000000"/>
                </a:solidFill>
              </a:rPr>
              <a:t>of </a:t>
            </a:r>
            <a:r>
              <a:rPr lang="en-US" sz="1400" b="1" dirty="0" smtClean="0">
                <a:solidFill>
                  <a:srgbClr val="000000"/>
                </a:solidFill>
              </a:rPr>
              <a:t>San SIRO and SI PBC/NP </a:t>
            </a:r>
            <a:r>
              <a:rPr lang="en-US" sz="1400" dirty="0" smtClean="0">
                <a:solidFill>
                  <a:srgbClr val="000000"/>
                </a:solidFill>
              </a:rPr>
              <a:t>for </a:t>
            </a:r>
            <a:r>
              <a:rPr lang="en-US" sz="1400" b="1" dirty="0">
                <a:solidFill>
                  <a:srgbClr val="000000"/>
                </a:solidFill>
              </a:rPr>
              <a:t>local</a:t>
            </a:r>
            <a:r>
              <a:rPr lang="en-US" sz="1400" dirty="0">
                <a:solidFill>
                  <a:srgbClr val="000000"/>
                </a:solidFill>
              </a:rPr>
              <a:t> </a:t>
            </a:r>
            <a:r>
              <a:rPr lang="en-US" sz="1400" b="1" dirty="0" smtClean="0">
                <a:solidFill>
                  <a:srgbClr val="000000"/>
                </a:solidFill>
              </a:rPr>
              <a:t>exploitation vs local alternatives </a:t>
            </a:r>
            <a:r>
              <a:rPr lang="en-US" sz="1400" dirty="0" smtClean="0">
                <a:solidFill>
                  <a:srgbClr val="000000"/>
                </a:solidFill>
              </a:rPr>
              <a:t>(BDE –P. Rico &amp; Miami-, Archer –SCUSA-)</a:t>
            </a:r>
          </a:p>
          <a:p>
            <a:pPr marL="179388" lvl="2"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dirty="0" smtClean="0"/>
              <a:t>Decision </a:t>
            </a:r>
            <a:r>
              <a:rPr lang="en-US" sz="1400" dirty="0"/>
              <a:t>on </a:t>
            </a:r>
            <a:r>
              <a:rPr lang="en-US" sz="1400" b="1" dirty="0"/>
              <a:t>implementing</a:t>
            </a:r>
            <a:r>
              <a:rPr lang="en-US" sz="1400" dirty="0"/>
              <a:t> </a:t>
            </a:r>
            <a:r>
              <a:rPr lang="en-US" sz="1400" b="1" dirty="0"/>
              <a:t>MIS</a:t>
            </a:r>
            <a:r>
              <a:rPr lang="en-US" sz="1400" dirty="0"/>
              <a:t> in </a:t>
            </a:r>
            <a:r>
              <a:rPr lang="en-US" sz="1400" b="1" dirty="0" smtClean="0"/>
              <a:t>SIS </a:t>
            </a:r>
            <a:r>
              <a:rPr lang="en-US" sz="1400" dirty="0" smtClean="0"/>
              <a:t>and </a:t>
            </a:r>
            <a:r>
              <a:rPr lang="en-US" sz="1400" dirty="0">
                <a:cs typeface="ＭＳ Ｐゴシック"/>
              </a:rPr>
              <a:t>evaluate possible implementation of PR books in MIS/MRI</a:t>
            </a:r>
            <a:r>
              <a:rPr lang="en-US" sz="1400" dirty="0"/>
              <a:t> </a:t>
            </a:r>
            <a:r>
              <a:rPr lang="en-US" sz="1400" dirty="0" smtClean="0"/>
              <a:t>if </a:t>
            </a:r>
            <a:r>
              <a:rPr lang="en-US" sz="1400" b="1" dirty="0" smtClean="0"/>
              <a:t>BSPR’s</a:t>
            </a:r>
            <a:r>
              <a:rPr lang="en-US" sz="1400" dirty="0" smtClean="0"/>
              <a:t> </a:t>
            </a:r>
            <a:r>
              <a:rPr lang="en-US" sz="1400" b="1" dirty="0"/>
              <a:t>Market Risk </a:t>
            </a:r>
            <a:r>
              <a:rPr lang="en-US" sz="1400" b="1" dirty="0" smtClean="0"/>
              <a:t>function is transferred </a:t>
            </a:r>
            <a:r>
              <a:rPr lang="en-US" sz="1400" b="1" dirty="0"/>
              <a:t>to </a:t>
            </a:r>
            <a:r>
              <a:rPr lang="en-US" sz="1400" b="1" dirty="0" smtClean="0"/>
              <a:t>NY</a:t>
            </a:r>
            <a:endParaRPr lang="en-US" sz="1400" dirty="0"/>
          </a:p>
        </p:txBody>
      </p:sp>
      <p:sp>
        <p:nvSpPr>
          <p:cNvPr id="82" name="Isosceles Triangle 81"/>
          <p:cNvSpPr/>
          <p:nvPr/>
        </p:nvSpPr>
        <p:spPr bwMode="auto">
          <a:xfrm rot="5400000">
            <a:off x="470005" y="3164375"/>
            <a:ext cx="2304256" cy="972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6" name="TextBox 55"/>
          <p:cNvSpPr txBox="1"/>
          <p:nvPr/>
        </p:nvSpPr>
        <p:spPr>
          <a:xfrm>
            <a:off x="1835695" y="4566524"/>
            <a:ext cx="6768016" cy="393192"/>
          </a:xfrm>
          <a:prstGeom prst="rect">
            <a:avLst/>
          </a:prstGeom>
          <a:noFill/>
          <a:ln>
            <a:noFill/>
          </a:ln>
        </p:spPr>
        <p:txBody>
          <a:bodyPr wrap="square" rIns="0" rtlCol="0" anchor="ctr">
            <a:noAutofit/>
          </a:bodyPr>
          <a:lstStyle/>
          <a:p>
            <a:pPr marL="179388" lvl="2" indent="-179388" eaLnBrk="0" fontAlgn="base" hangingPunct="0">
              <a:lnSpc>
                <a:spcPts val="1600"/>
              </a:lnSpc>
              <a:spcBef>
                <a:spcPts val="600"/>
              </a:spcBef>
              <a:spcAft>
                <a:spcPct val="0"/>
              </a:spcAft>
              <a:buClr>
                <a:srgbClr val="707277"/>
              </a:buClr>
              <a:buFont typeface="Wingdings" panose="05000000000000000000" pitchFamily="2" charset="2"/>
              <a:buChar char="ü"/>
            </a:pPr>
            <a:r>
              <a:rPr lang="en-US" sz="1400" dirty="0">
                <a:solidFill>
                  <a:srgbClr val="000000"/>
                </a:solidFill>
              </a:rPr>
              <a:t>Determine if to deploy </a:t>
            </a:r>
            <a:r>
              <a:rPr lang="en-US" sz="1400" b="1" dirty="0" smtClean="0">
                <a:solidFill>
                  <a:srgbClr val="000000"/>
                </a:solidFill>
              </a:rPr>
              <a:t>DD tool </a:t>
            </a:r>
            <a:r>
              <a:rPr lang="en-US" sz="1400" dirty="0">
                <a:solidFill>
                  <a:srgbClr val="000000"/>
                </a:solidFill>
              </a:rPr>
              <a:t>for </a:t>
            </a:r>
            <a:r>
              <a:rPr lang="en-US" sz="1400" dirty="0" smtClean="0">
                <a:solidFill>
                  <a:srgbClr val="000000"/>
                </a:solidFill>
              </a:rPr>
              <a:t>each unit or </a:t>
            </a:r>
            <a:r>
              <a:rPr lang="en-US" sz="1400" dirty="0">
                <a:solidFill>
                  <a:srgbClr val="000000"/>
                </a:solidFill>
              </a:rPr>
              <a:t>as part of the SHUSA DD tool</a:t>
            </a:r>
          </a:p>
        </p:txBody>
      </p:sp>
      <p:sp>
        <p:nvSpPr>
          <p:cNvPr id="60" name="AutoShape 6"/>
          <p:cNvSpPr>
            <a:spLocks noChangeArrowheads="1"/>
          </p:cNvSpPr>
          <p:nvPr/>
        </p:nvSpPr>
        <p:spPr bwMode="auto">
          <a:xfrm>
            <a:off x="228600" y="1250392"/>
            <a:ext cx="1152128" cy="522424"/>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RRF</a:t>
            </a:r>
            <a:endParaRPr lang="en-US" altLang="es-ES" sz="1400" b="1" dirty="0">
              <a:solidFill>
                <a:srgbClr val="000000"/>
              </a:solidFill>
            </a:endParaRPr>
          </a:p>
        </p:txBody>
      </p:sp>
      <p:sp>
        <p:nvSpPr>
          <p:cNvPr id="61" name="Isosceles Triangle 60"/>
          <p:cNvSpPr/>
          <p:nvPr/>
        </p:nvSpPr>
        <p:spPr bwMode="auto">
          <a:xfrm rot="5400000">
            <a:off x="1388133" y="1489185"/>
            <a:ext cx="468000" cy="972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62" name="TextBox 61"/>
          <p:cNvSpPr txBox="1"/>
          <p:nvPr/>
        </p:nvSpPr>
        <p:spPr>
          <a:xfrm>
            <a:off x="1850782" y="1260240"/>
            <a:ext cx="6714923" cy="570643"/>
          </a:xfrm>
          <a:prstGeom prst="rect">
            <a:avLst/>
          </a:prstGeom>
          <a:noFill/>
          <a:ln>
            <a:noFill/>
          </a:ln>
        </p:spPr>
        <p:txBody>
          <a:bodyPr wrap="square" rIns="0" rtlCol="0" anchor="ctr">
            <a:noAutofit/>
          </a:bodyPr>
          <a:lstStyle>
            <a:defPPr>
              <a:defRPr lang="es-ES"/>
            </a:defPPr>
            <a:lvl1pPr marL="179388" indent="-179388" eaLnBrk="0" fontAlgn="base" hangingPunct="0">
              <a:lnSpc>
                <a:spcPts val="1400"/>
              </a:lnSpc>
              <a:spcAft>
                <a:spcPct val="0"/>
              </a:spcAft>
              <a:buClr>
                <a:srgbClr val="707277"/>
              </a:buClr>
              <a:buFont typeface="Wingdings" panose="05000000000000000000" pitchFamily="2" charset="2"/>
              <a:buChar char="ü"/>
              <a:defRPr sz="1000" b="1">
                <a:solidFill>
                  <a:srgbClr val="000000"/>
                </a:solidFill>
                <a:ea typeface="ＭＳ Ｐゴシック"/>
              </a:defRPr>
            </a:lvl1pPr>
          </a:lstStyle>
          <a:p>
            <a:pPr marL="179388" lvl="2" indent="-179388" eaLnBrk="0" fontAlgn="base" hangingPunct="0">
              <a:lnSpc>
                <a:spcPts val="1600"/>
              </a:lnSpc>
              <a:spcAft>
                <a:spcPct val="0"/>
              </a:spcAft>
              <a:buClr>
                <a:srgbClr val="707277"/>
              </a:buClr>
              <a:buFont typeface="Wingdings" panose="05000000000000000000" pitchFamily="2" charset="2"/>
              <a:buChar char="ü"/>
            </a:pPr>
            <a:r>
              <a:rPr lang="en-US" sz="1400" dirty="0">
                <a:solidFill>
                  <a:srgbClr val="000000"/>
                </a:solidFill>
              </a:rPr>
              <a:t>Decision on the creation of the </a:t>
            </a:r>
            <a:r>
              <a:rPr lang="en-US" sz="1400" b="1" dirty="0">
                <a:solidFill>
                  <a:srgbClr val="000000"/>
                </a:solidFill>
              </a:rPr>
              <a:t>Risk MI and CDO functions for NY, SCUSA, and BSI </a:t>
            </a:r>
            <a:r>
              <a:rPr lang="en-US" sz="1400" dirty="0">
                <a:solidFill>
                  <a:srgbClr val="000000"/>
                </a:solidFill>
              </a:rPr>
              <a:t>should be made </a:t>
            </a:r>
            <a:r>
              <a:rPr lang="en-US" sz="1400" dirty="0" smtClean="0">
                <a:solidFill>
                  <a:srgbClr val="000000"/>
                </a:solidFill>
              </a:rPr>
              <a:t>official, and Target Operating must be defined and deployed </a:t>
            </a:r>
            <a:endParaRPr lang="en-US" sz="1400" dirty="0"/>
          </a:p>
        </p:txBody>
      </p:sp>
      <p:sp>
        <p:nvSpPr>
          <p:cNvPr id="63" name="AutoShape 6"/>
          <p:cNvSpPr>
            <a:spLocks noChangeArrowheads="1"/>
          </p:cNvSpPr>
          <p:nvPr/>
        </p:nvSpPr>
        <p:spPr bwMode="auto">
          <a:xfrm>
            <a:off x="228600" y="5108973"/>
            <a:ext cx="1152128" cy="396000"/>
          </a:xfrm>
          <a:prstGeom prst="homePlate">
            <a:avLst>
              <a:gd name="adj" fmla="val 0"/>
            </a:avLst>
          </a:prstGeom>
          <a:solidFill>
            <a:srgbClr val="FFFFFF"/>
          </a:solidFill>
          <a:ln w="9525" algn="ctr">
            <a:solidFill>
              <a:srgbClr val="808080"/>
            </a:solidFill>
            <a:miter lim="800000"/>
            <a:headEnd/>
            <a:tailEnd/>
          </a:ln>
          <a:effectLst>
            <a:outerShdw dist="71842" dir="2700000" algn="ctr" rotWithShape="0">
              <a:srgbClr val="808080">
                <a:alpha val="50000"/>
              </a:srgbClr>
            </a:outerShdw>
          </a:effectLst>
        </p:spPr>
        <p:txBody>
          <a:bodyPr lIns="71996" tIns="71996" rIns="71996" bIns="71996" anchor="ctr"/>
          <a:lstStyle/>
          <a:p>
            <a:pPr algn="ctr" fontAlgn="base">
              <a:spcBef>
                <a:spcPct val="0"/>
              </a:spcBef>
              <a:spcAft>
                <a:spcPct val="0"/>
              </a:spcAft>
            </a:pPr>
            <a:r>
              <a:rPr lang="en-US" altLang="es-ES" sz="1400" b="1" dirty="0" smtClean="0">
                <a:solidFill>
                  <a:srgbClr val="000000"/>
                </a:solidFill>
              </a:rPr>
              <a:t>Data Qual.</a:t>
            </a:r>
            <a:endParaRPr lang="en-US" altLang="es-ES" sz="1400" b="1" dirty="0">
              <a:solidFill>
                <a:srgbClr val="000000"/>
              </a:solidFill>
            </a:endParaRPr>
          </a:p>
        </p:txBody>
      </p:sp>
      <p:sp>
        <p:nvSpPr>
          <p:cNvPr id="64" name="TextBox 63"/>
          <p:cNvSpPr txBox="1"/>
          <p:nvPr/>
        </p:nvSpPr>
        <p:spPr>
          <a:xfrm>
            <a:off x="1884460" y="5117048"/>
            <a:ext cx="6455805" cy="396000"/>
          </a:xfrm>
          <a:prstGeom prst="rect">
            <a:avLst/>
          </a:prstGeom>
          <a:noFill/>
          <a:ln>
            <a:noFill/>
          </a:ln>
        </p:spPr>
        <p:txBody>
          <a:bodyPr wrap="square" rIns="0" rtlCol="0" anchor="ctr">
            <a:noAutofit/>
          </a:bodyPr>
          <a:lstStyle>
            <a:defPPr>
              <a:defRPr lang="es-ES"/>
            </a:defPPr>
            <a:lvl3pPr marL="179388" lvl="2" indent="-179388" eaLnBrk="0" fontAlgn="base" hangingPunct="0">
              <a:lnSpc>
                <a:spcPts val="1400"/>
              </a:lnSpc>
              <a:spcBef>
                <a:spcPts val="600"/>
              </a:spcBef>
              <a:spcAft>
                <a:spcPct val="0"/>
              </a:spcAft>
              <a:buClr>
                <a:srgbClr val="707277"/>
              </a:buClr>
              <a:buFont typeface="Wingdings" panose="05000000000000000000" pitchFamily="2" charset="2"/>
              <a:buChar char="ü"/>
              <a:defRPr sz="1200" b="1"/>
            </a:lvl3pPr>
          </a:lstStyle>
          <a:p>
            <a:pPr lvl="2">
              <a:lnSpc>
                <a:spcPts val="1600"/>
              </a:lnSpc>
            </a:pPr>
            <a:r>
              <a:rPr lang="en-US" sz="1400" dirty="0" smtClean="0">
                <a:solidFill>
                  <a:srgbClr val="000000"/>
                </a:solidFill>
              </a:rPr>
              <a:t>Determine</a:t>
            </a:r>
            <a:r>
              <a:rPr lang="en-US" sz="1400" b="0" dirty="0">
                <a:solidFill>
                  <a:srgbClr val="000000"/>
                </a:solidFill>
              </a:rPr>
              <a:t> whether</a:t>
            </a:r>
            <a:r>
              <a:rPr lang="en-US" sz="1400" dirty="0">
                <a:solidFill>
                  <a:srgbClr val="000000"/>
                </a:solidFill>
              </a:rPr>
              <a:t> </a:t>
            </a:r>
            <a:r>
              <a:rPr lang="en-US" sz="1400" b="0" dirty="0" smtClean="0">
                <a:solidFill>
                  <a:srgbClr val="000000"/>
                </a:solidFill>
              </a:rPr>
              <a:t>to </a:t>
            </a:r>
            <a:r>
              <a:rPr lang="en-US" sz="1400" dirty="0">
                <a:solidFill>
                  <a:srgbClr val="000000"/>
                </a:solidFill>
              </a:rPr>
              <a:t>implement</a:t>
            </a:r>
            <a:r>
              <a:rPr lang="en-US" sz="1400" b="0" dirty="0">
                <a:solidFill>
                  <a:srgbClr val="000000"/>
                </a:solidFill>
              </a:rPr>
              <a:t> </a:t>
            </a:r>
            <a:r>
              <a:rPr lang="en-US" sz="1400" b="0" dirty="0" smtClean="0">
                <a:solidFill>
                  <a:srgbClr val="000000"/>
                </a:solidFill>
              </a:rPr>
              <a:t>the </a:t>
            </a:r>
            <a:r>
              <a:rPr lang="en-US" sz="1400" dirty="0" smtClean="0">
                <a:solidFill>
                  <a:srgbClr val="000000"/>
                </a:solidFill>
              </a:rPr>
              <a:t>DQ Corporate Model </a:t>
            </a:r>
            <a:r>
              <a:rPr lang="en-US" sz="1400" b="0" dirty="0" smtClean="0">
                <a:solidFill>
                  <a:srgbClr val="000000"/>
                </a:solidFill>
              </a:rPr>
              <a:t>for</a:t>
            </a:r>
            <a:r>
              <a:rPr lang="en-US" sz="1400" dirty="0" smtClean="0">
                <a:solidFill>
                  <a:srgbClr val="000000"/>
                </a:solidFill>
              </a:rPr>
              <a:t> the units</a:t>
            </a:r>
            <a:endParaRPr lang="en-US" sz="1400" dirty="0">
              <a:solidFill>
                <a:srgbClr val="000000"/>
              </a:solidFill>
            </a:endParaRPr>
          </a:p>
        </p:txBody>
      </p:sp>
      <p:sp>
        <p:nvSpPr>
          <p:cNvPr id="65" name="Isosceles Triangle 64"/>
          <p:cNvSpPr/>
          <p:nvPr/>
        </p:nvSpPr>
        <p:spPr bwMode="auto">
          <a:xfrm rot="5400000">
            <a:off x="1388133" y="5306640"/>
            <a:ext cx="468000" cy="97200"/>
          </a:xfrm>
          <a:prstGeom prst="triangle">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b="1" dirty="0">
              <a:solidFill>
                <a:srgbClr val="000000"/>
              </a:solidFill>
            </a:endParaRPr>
          </a:p>
        </p:txBody>
      </p:sp>
      <p:sp>
        <p:nvSpPr>
          <p:cNvPr id="5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a:solidFill>
                  <a:srgbClr val="000000"/>
                </a:solidFill>
              </a:rPr>
              <a:t>1</a:t>
            </a:r>
            <a:r>
              <a:rPr lang="en-US" sz="2200" b="1" dirty="0" smtClean="0">
                <a:solidFill>
                  <a:srgbClr val="000000"/>
                </a:solidFill>
              </a:rPr>
              <a:t>. RDA Discovery – Executive Summary</a:t>
            </a:r>
          </a:p>
          <a:p>
            <a:pPr>
              <a:lnSpc>
                <a:spcPct val="90000"/>
              </a:lnSpc>
            </a:pPr>
            <a:r>
              <a:rPr lang="en-US" sz="2200" b="1" dirty="0" smtClean="0">
                <a:solidFill>
                  <a:srgbClr val="929497"/>
                </a:solidFill>
              </a:rPr>
              <a:t>    Summary of </a:t>
            </a:r>
            <a:r>
              <a:rPr lang="en-US" sz="2000" b="1" dirty="0">
                <a:solidFill>
                  <a:srgbClr val="929497"/>
                </a:solidFill>
              </a:rPr>
              <a:t>p</a:t>
            </a:r>
            <a:r>
              <a:rPr lang="en-US" sz="2000" b="1" dirty="0" smtClean="0">
                <a:solidFill>
                  <a:srgbClr val="929497"/>
                </a:solidFill>
              </a:rPr>
              <a:t>ending decisions by area of analysis</a:t>
            </a:r>
            <a:endParaRPr lang="en-US" sz="2000" b="1" dirty="0">
              <a:solidFill>
                <a:srgbClr val="929497"/>
              </a:solidFill>
            </a:endParaRPr>
          </a:p>
        </p:txBody>
      </p:sp>
      <p:sp>
        <p:nvSpPr>
          <p:cNvPr id="2" name="Oval 1"/>
          <p:cNvSpPr/>
          <p:nvPr/>
        </p:nvSpPr>
        <p:spPr bwMode="auto">
          <a:xfrm>
            <a:off x="107504" y="1124744"/>
            <a:ext cx="252000" cy="252000"/>
          </a:xfrm>
          <a:prstGeom prst="ellipse">
            <a:avLst/>
          </a:prstGeom>
          <a:solidFill>
            <a:schemeClr val="accent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bg1"/>
                </a:solidFill>
                <a:effectLst/>
                <a:latin typeface="Arial" charset="0"/>
              </a:rPr>
              <a:t>1</a:t>
            </a:r>
          </a:p>
        </p:txBody>
      </p:sp>
      <p:sp>
        <p:nvSpPr>
          <p:cNvPr id="53" name="Oval 52"/>
          <p:cNvSpPr/>
          <p:nvPr/>
        </p:nvSpPr>
        <p:spPr bwMode="auto">
          <a:xfrm>
            <a:off x="107504" y="1880855"/>
            <a:ext cx="252000" cy="252000"/>
          </a:xfrm>
          <a:prstGeom prst="ellipse">
            <a:avLst/>
          </a:prstGeom>
          <a:solidFill>
            <a:schemeClr val="accent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1400" b="1" dirty="0">
                <a:solidFill>
                  <a:schemeClr val="bg1"/>
                </a:solidFill>
                <a:latin typeface="Arial" charset="0"/>
              </a:rPr>
              <a:t>2</a:t>
            </a:r>
            <a:endParaRPr kumimoji="0" lang="es-ES" sz="1400" b="1" i="0" u="none" strike="noStrike" cap="none" normalizeH="0" baseline="0" dirty="0" smtClean="0">
              <a:ln>
                <a:noFill/>
              </a:ln>
              <a:solidFill>
                <a:schemeClr val="bg1"/>
              </a:solidFill>
              <a:effectLst/>
              <a:latin typeface="Arial" charset="0"/>
            </a:endParaRPr>
          </a:p>
        </p:txBody>
      </p:sp>
      <p:sp>
        <p:nvSpPr>
          <p:cNvPr id="54" name="Oval 53"/>
          <p:cNvSpPr/>
          <p:nvPr/>
        </p:nvSpPr>
        <p:spPr bwMode="auto">
          <a:xfrm>
            <a:off x="107504" y="4473168"/>
            <a:ext cx="252000" cy="252000"/>
          </a:xfrm>
          <a:prstGeom prst="ellipse">
            <a:avLst/>
          </a:prstGeom>
          <a:solidFill>
            <a:schemeClr val="accent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1400" b="1" dirty="0">
                <a:solidFill>
                  <a:schemeClr val="bg1"/>
                </a:solidFill>
                <a:latin typeface="Arial" charset="0"/>
              </a:rPr>
              <a:t>3</a:t>
            </a:r>
            <a:endParaRPr kumimoji="0" lang="es-ES" sz="1400" b="1" i="0" u="none" strike="noStrike" cap="none" normalizeH="0" baseline="0" dirty="0" smtClean="0">
              <a:ln>
                <a:noFill/>
              </a:ln>
              <a:solidFill>
                <a:schemeClr val="bg1"/>
              </a:solidFill>
              <a:effectLst/>
              <a:latin typeface="Arial" charset="0"/>
            </a:endParaRPr>
          </a:p>
        </p:txBody>
      </p:sp>
      <p:sp>
        <p:nvSpPr>
          <p:cNvPr id="55" name="Oval 54"/>
          <p:cNvSpPr/>
          <p:nvPr/>
        </p:nvSpPr>
        <p:spPr bwMode="auto">
          <a:xfrm>
            <a:off x="107504" y="5013176"/>
            <a:ext cx="252000" cy="252000"/>
          </a:xfrm>
          <a:prstGeom prst="ellipse">
            <a:avLst/>
          </a:prstGeom>
          <a:solidFill>
            <a:schemeClr val="accent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1400" b="1" dirty="0">
                <a:solidFill>
                  <a:schemeClr val="bg1"/>
                </a:solidFill>
                <a:latin typeface="Arial" charset="0"/>
              </a:rPr>
              <a:t>4</a:t>
            </a:r>
            <a:endParaRPr kumimoji="0" lang="es-ES" sz="1400" b="1" i="0" u="none" strike="noStrike" cap="none" normalizeH="0" baseline="0" dirty="0" smtClean="0">
              <a:ln>
                <a:noFill/>
              </a:ln>
              <a:solidFill>
                <a:schemeClr val="bg1"/>
              </a:solidFill>
              <a:effectLst/>
              <a:latin typeface="Arial" charset="0"/>
            </a:endParaRPr>
          </a:p>
        </p:txBody>
      </p:sp>
      <p:sp>
        <p:nvSpPr>
          <p:cNvPr id="57" name="Oval 56"/>
          <p:cNvSpPr/>
          <p:nvPr/>
        </p:nvSpPr>
        <p:spPr bwMode="auto">
          <a:xfrm>
            <a:off x="107504" y="5606008"/>
            <a:ext cx="252000" cy="252000"/>
          </a:xfrm>
          <a:prstGeom prst="ellipse">
            <a:avLst/>
          </a:prstGeom>
          <a:solidFill>
            <a:schemeClr val="accent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1400" b="1" dirty="0">
                <a:solidFill>
                  <a:schemeClr val="bg1"/>
                </a:solidFill>
                <a:latin typeface="Arial" charset="0"/>
              </a:rPr>
              <a:t>5</a:t>
            </a:r>
            <a:endParaRPr kumimoji="0" lang="es-ES" sz="1400" b="1"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2090556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270934" y="26584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1. </a:t>
            </a:r>
            <a:r>
              <a:rPr lang="en-US" sz="2200" b="1" dirty="0">
                <a:solidFill>
                  <a:srgbClr val="000000"/>
                </a:solidFill>
              </a:rPr>
              <a:t>RDA Discovery – Executive Summary</a:t>
            </a:r>
          </a:p>
          <a:p>
            <a:pPr>
              <a:lnSpc>
                <a:spcPct val="90000"/>
              </a:lnSpc>
            </a:pPr>
            <a:r>
              <a:rPr lang="en-US" sz="2200" b="1" dirty="0">
                <a:solidFill>
                  <a:srgbClr val="929497"/>
                </a:solidFill>
              </a:rPr>
              <a:t>    </a:t>
            </a:r>
            <a:r>
              <a:rPr lang="en-US" sz="2000" b="1" dirty="0" smtClean="0">
                <a:solidFill>
                  <a:srgbClr val="929497"/>
                </a:solidFill>
              </a:rPr>
              <a:t>Next Steps</a:t>
            </a:r>
            <a:endParaRPr lang="en-US" sz="2000" b="1" dirty="0">
              <a:solidFill>
                <a:srgbClr val="929497"/>
              </a:solidFill>
            </a:endParaRPr>
          </a:p>
        </p:txBody>
      </p:sp>
      <p:sp>
        <p:nvSpPr>
          <p:cNvPr id="53" name="Rectangle 52"/>
          <p:cNvSpPr>
            <a:spLocks noChangeArrowheads="1"/>
          </p:cNvSpPr>
          <p:nvPr/>
        </p:nvSpPr>
        <p:spPr bwMode="auto">
          <a:xfrm>
            <a:off x="770229" y="1752600"/>
            <a:ext cx="8001238" cy="3886200"/>
          </a:xfrm>
          <a:prstGeom prst="rect">
            <a:avLst/>
          </a:prstGeom>
          <a:noFill/>
          <a:ln w="25400" cap="flat" cmpd="sng" algn="ctr">
            <a:noFill/>
            <a:prstDash val="solid"/>
            <a:headEnd/>
            <a:tailEnd/>
          </a:ln>
          <a:effectLst/>
        </p:spPr>
        <p:txBody>
          <a:bodyPr lIns="35994" tIns="71985" rIns="35994" bIns="71985" anchor="t"/>
          <a:lstStyle/>
          <a:p>
            <a:pPr marL="287338" lvl="2" indent="-287338">
              <a:lnSpc>
                <a:spcPts val="1900"/>
              </a:lnSpc>
              <a:spcBef>
                <a:spcPts val="300"/>
              </a:spcBef>
              <a:spcAft>
                <a:spcPts val="300"/>
              </a:spcAft>
              <a:buClr>
                <a:srgbClr val="808080"/>
              </a:buClr>
              <a:buFont typeface="Webdings" panose="05030102010509060703" pitchFamily="18" charset="2"/>
              <a:buChar char="4"/>
              <a:defRPr/>
            </a:pPr>
            <a:r>
              <a:rPr lang="en-US" sz="1400" b="1" kern="0" dirty="0"/>
              <a:t>Review </a:t>
            </a:r>
            <a:r>
              <a:rPr lang="en-US" sz="1400" b="1" kern="0" dirty="0" smtClean="0"/>
              <a:t>of pending issues </a:t>
            </a:r>
            <a:r>
              <a:rPr lang="en-US" sz="1400" kern="0" dirty="0" smtClean="0"/>
              <a:t>by </a:t>
            </a:r>
            <a:r>
              <a:rPr lang="en-US" sz="1400" b="1" kern="0" dirty="0" smtClean="0"/>
              <a:t>Risk</a:t>
            </a:r>
            <a:r>
              <a:rPr lang="en-US" sz="1400" kern="0" dirty="0"/>
              <a:t> &amp;</a:t>
            </a:r>
            <a:r>
              <a:rPr lang="en-US" sz="1400" kern="0" dirty="0" smtClean="0"/>
              <a:t> </a:t>
            </a:r>
            <a:r>
              <a:rPr lang="en-US" sz="1400" b="1" kern="0" dirty="0" smtClean="0"/>
              <a:t>T&amp;O </a:t>
            </a:r>
            <a:r>
              <a:rPr lang="en-US" sz="1400" kern="0" dirty="0"/>
              <a:t>and make </a:t>
            </a:r>
            <a:r>
              <a:rPr lang="en-US" sz="1400" b="1" kern="0" dirty="0"/>
              <a:t>appropriate</a:t>
            </a:r>
            <a:r>
              <a:rPr lang="en-US" sz="1400" kern="0" dirty="0"/>
              <a:t> </a:t>
            </a:r>
            <a:r>
              <a:rPr lang="en-US" sz="1400" b="1" kern="0" dirty="0"/>
              <a:t>decisions</a:t>
            </a:r>
            <a:r>
              <a:rPr lang="en-US" sz="1400" kern="0" dirty="0"/>
              <a:t> to </a:t>
            </a:r>
            <a:r>
              <a:rPr lang="en-US" sz="1400" b="1" kern="0" dirty="0"/>
              <a:t>close</a:t>
            </a:r>
            <a:r>
              <a:rPr lang="en-US" sz="1400" kern="0" dirty="0"/>
              <a:t> each of them</a:t>
            </a:r>
          </a:p>
          <a:p>
            <a:pPr marL="287338" lvl="2" indent="-287338">
              <a:lnSpc>
                <a:spcPts val="1900"/>
              </a:lnSpc>
              <a:spcBef>
                <a:spcPts val="300"/>
              </a:spcBef>
              <a:spcAft>
                <a:spcPts val="300"/>
              </a:spcAft>
              <a:buClr>
                <a:srgbClr val="808080"/>
              </a:buClr>
              <a:buFont typeface="Webdings" panose="05030102010509060703" pitchFamily="18" charset="2"/>
              <a:buChar char="4"/>
              <a:defRPr/>
            </a:pPr>
            <a:r>
              <a:rPr lang="en-US" sz="1400" kern="0" dirty="0" smtClean="0"/>
              <a:t>Ensure </a:t>
            </a:r>
            <a:r>
              <a:rPr lang="en-US" sz="1400" b="1" kern="0" dirty="0" smtClean="0"/>
              <a:t>accountability</a:t>
            </a:r>
            <a:r>
              <a:rPr lang="en-US" sz="1400" kern="0" dirty="0" smtClean="0"/>
              <a:t> from the </a:t>
            </a:r>
            <a:r>
              <a:rPr lang="en-US" sz="1400" b="1" kern="0" dirty="0" smtClean="0"/>
              <a:t>stakeholders </a:t>
            </a:r>
            <a:r>
              <a:rPr lang="en-US" sz="1400" kern="0" dirty="0" smtClean="0"/>
              <a:t>(Risk, T&amp;O, IT/Architecture, etc.) of the different entities </a:t>
            </a:r>
            <a:r>
              <a:rPr lang="en-US" sz="1400" b="1" kern="0" dirty="0" smtClean="0"/>
              <a:t>over the RDA plan</a:t>
            </a:r>
            <a:r>
              <a:rPr lang="en-US" sz="1400" kern="0" dirty="0" smtClean="0"/>
              <a:t> to undertake the required next steps</a:t>
            </a:r>
          </a:p>
          <a:p>
            <a:pPr marL="287338" lvl="2" indent="-287338">
              <a:lnSpc>
                <a:spcPts val="1900"/>
              </a:lnSpc>
              <a:spcBef>
                <a:spcPts val="300"/>
              </a:spcBef>
              <a:spcAft>
                <a:spcPts val="300"/>
              </a:spcAft>
              <a:buClr>
                <a:srgbClr val="808080"/>
              </a:buClr>
              <a:buFont typeface="Webdings" panose="05030102010509060703" pitchFamily="18" charset="2"/>
              <a:buChar char="4"/>
              <a:defRPr/>
            </a:pPr>
            <a:r>
              <a:rPr lang="en-US" sz="1400" b="1" kern="0" dirty="0" smtClean="0"/>
              <a:t>Close</a:t>
            </a:r>
            <a:r>
              <a:rPr lang="en-US" sz="1400" kern="0" dirty="0" smtClean="0"/>
              <a:t> the </a:t>
            </a:r>
            <a:r>
              <a:rPr lang="en-US" sz="1400" b="1" kern="0" dirty="0" smtClean="0"/>
              <a:t>specific plans </a:t>
            </a:r>
            <a:r>
              <a:rPr lang="en-US" sz="1400" kern="0" dirty="0" smtClean="0"/>
              <a:t>for each of the entities, </a:t>
            </a:r>
            <a:r>
              <a:rPr lang="en-US" sz="1400" b="1" kern="0" dirty="0" smtClean="0"/>
              <a:t>formalizing</a:t>
            </a:r>
            <a:r>
              <a:rPr lang="en-US" sz="1400" kern="0" dirty="0" smtClean="0"/>
              <a:t> </a:t>
            </a:r>
            <a:r>
              <a:rPr lang="en-US" sz="1400" b="1" kern="0" dirty="0" smtClean="0"/>
              <a:t>deadlines</a:t>
            </a:r>
            <a:r>
              <a:rPr lang="en-US" sz="1400" kern="0" dirty="0" smtClean="0"/>
              <a:t> and </a:t>
            </a:r>
            <a:r>
              <a:rPr lang="en-US" sz="1400" b="1" kern="0" dirty="0" smtClean="0"/>
              <a:t>objectives</a:t>
            </a:r>
            <a:r>
              <a:rPr lang="en-US" sz="1400" kern="0" dirty="0" smtClean="0"/>
              <a:t>. For </a:t>
            </a:r>
            <a:r>
              <a:rPr lang="en-US" sz="1400" kern="0" dirty="0"/>
              <a:t>any </a:t>
            </a:r>
            <a:r>
              <a:rPr lang="en-US" sz="1400" b="1" kern="0" dirty="0"/>
              <a:t>matters pending decision</a:t>
            </a:r>
            <a:r>
              <a:rPr lang="en-US" sz="1400" kern="0" dirty="0"/>
              <a:t>, </a:t>
            </a:r>
            <a:r>
              <a:rPr lang="en-US" sz="1400" b="1" kern="0" dirty="0"/>
              <a:t>obtain deadline </a:t>
            </a:r>
            <a:r>
              <a:rPr lang="en-US" sz="1400" b="1" kern="0" dirty="0" smtClean="0"/>
              <a:t>commitment</a:t>
            </a:r>
            <a:r>
              <a:rPr lang="en-US" sz="1400" kern="0" dirty="0" smtClean="0"/>
              <a:t>. </a:t>
            </a:r>
          </a:p>
          <a:p>
            <a:pPr marL="287338" lvl="2" indent="-287338">
              <a:lnSpc>
                <a:spcPts val="1900"/>
              </a:lnSpc>
              <a:spcBef>
                <a:spcPts val="300"/>
              </a:spcBef>
              <a:spcAft>
                <a:spcPts val="300"/>
              </a:spcAft>
              <a:buClr>
                <a:srgbClr val="808080"/>
              </a:buClr>
              <a:buFont typeface="Webdings" panose="05030102010509060703" pitchFamily="18" charset="2"/>
              <a:buChar char="4"/>
              <a:defRPr/>
            </a:pPr>
            <a:r>
              <a:rPr lang="en-US" sz="1400" b="1" kern="0" dirty="0" smtClean="0"/>
              <a:t>Estimate</a:t>
            </a:r>
            <a:r>
              <a:rPr lang="en-US" sz="1400" kern="0" dirty="0" smtClean="0"/>
              <a:t> </a:t>
            </a:r>
            <a:r>
              <a:rPr lang="en-US" sz="1400" b="1" kern="0" dirty="0" smtClean="0"/>
              <a:t>efforts</a:t>
            </a:r>
            <a:r>
              <a:rPr lang="en-US" sz="1400" kern="0" dirty="0" smtClean="0"/>
              <a:t> in terms of </a:t>
            </a:r>
            <a:r>
              <a:rPr lang="en-US" sz="1400" b="1" kern="0" dirty="0" smtClean="0"/>
              <a:t>resources</a:t>
            </a:r>
            <a:r>
              <a:rPr lang="en-US" sz="1400" kern="0" dirty="0" smtClean="0"/>
              <a:t> and </a:t>
            </a:r>
            <a:r>
              <a:rPr lang="en-US" sz="1400" b="1" kern="0" dirty="0" smtClean="0"/>
              <a:t>budget</a:t>
            </a:r>
            <a:r>
              <a:rPr lang="en-US" sz="1400" kern="0" dirty="0" smtClean="0"/>
              <a:t> to undertake the </a:t>
            </a:r>
            <a:r>
              <a:rPr lang="en-US" sz="1400" b="1" kern="0" dirty="0" smtClean="0"/>
              <a:t>milestones </a:t>
            </a:r>
            <a:r>
              <a:rPr lang="en-US" sz="1400" kern="0" dirty="0" smtClean="0"/>
              <a:t>agreed in the plans </a:t>
            </a:r>
            <a:r>
              <a:rPr lang="en-US" sz="1400" b="1" kern="0" dirty="0" smtClean="0"/>
              <a:t>by</a:t>
            </a:r>
            <a:r>
              <a:rPr lang="en-US" sz="1400" kern="0" dirty="0" smtClean="0"/>
              <a:t> </a:t>
            </a:r>
            <a:r>
              <a:rPr lang="en-US" sz="1400" b="1" kern="0" dirty="0" smtClean="0"/>
              <a:t>each</a:t>
            </a:r>
            <a:r>
              <a:rPr lang="en-US" sz="1400" kern="0" dirty="0" smtClean="0"/>
              <a:t> </a:t>
            </a:r>
            <a:r>
              <a:rPr lang="en-US" sz="1400" b="1" kern="0" dirty="0" smtClean="0"/>
              <a:t>stakeholder</a:t>
            </a:r>
            <a:r>
              <a:rPr lang="en-US" sz="1400" kern="0" dirty="0" smtClean="0"/>
              <a:t> and </a:t>
            </a:r>
            <a:r>
              <a:rPr lang="en-US" sz="1400" b="1" kern="0" dirty="0" smtClean="0"/>
              <a:t>escalate</a:t>
            </a:r>
            <a:r>
              <a:rPr lang="en-US" sz="1400" kern="0" dirty="0" smtClean="0"/>
              <a:t> it to the </a:t>
            </a:r>
            <a:r>
              <a:rPr lang="en-US" sz="1400" b="1" kern="0" dirty="0" smtClean="0"/>
              <a:t>responsible</a:t>
            </a:r>
            <a:r>
              <a:rPr lang="en-US" sz="1400" kern="0" dirty="0" smtClean="0"/>
              <a:t> of each affected area</a:t>
            </a:r>
          </a:p>
          <a:p>
            <a:pPr marL="287338" lvl="2" indent="-287338">
              <a:lnSpc>
                <a:spcPts val="1900"/>
              </a:lnSpc>
              <a:spcBef>
                <a:spcPts val="300"/>
              </a:spcBef>
              <a:spcAft>
                <a:spcPts val="300"/>
              </a:spcAft>
              <a:buClr>
                <a:srgbClr val="808080"/>
              </a:buClr>
              <a:buFont typeface="Webdings" panose="05030102010509060703" pitchFamily="18" charset="2"/>
              <a:buChar char="4"/>
              <a:defRPr/>
            </a:pPr>
            <a:r>
              <a:rPr lang="en-US" sz="1400" b="1" kern="0" dirty="0" smtClean="0"/>
              <a:t>Approve</a:t>
            </a:r>
            <a:r>
              <a:rPr lang="en-US" sz="1400" kern="0" dirty="0" smtClean="0"/>
              <a:t> and </a:t>
            </a:r>
            <a:r>
              <a:rPr lang="en-US" sz="1400" b="1" kern="0" dirty="0" smtClean="0"/>
              <a:t>allocate additional necessary</a:t>
            </a:r>
            <a:r>
              <a:rPr lang="en-US" sz="1400" kern="0" dirty="0" smtClean="0"/>
              <a:t> </a:t>
            </a:r>
            <a:r>
              <a:rPr lang="en-US" sz="1400" b="1" kern="0" dirty="0" smtClean="0"/>
              <a:t>resources</a:t>
            </a:r>
            <a:r>
              <a:rPr lang="en-US" sz="1400" kern="0" dirty="0" smtClean="0"/>
              <a:t> </a:t>
            </a:r>
            <a:r>
              <a:rPr lang="en-US" sz="1400" b="1" kern="0" dirty="0" smtClean="0"/>
              <a:t>to each task </a:t>
            </a:r>
            <a:r>
              <a:rPr lang="en-US" sz="1400" kern="0" dirty="0" smtClean="0"/>
              <a:t>of the plans</a:t>
            </a:r>
          </a:p>
          <a:p>
            <a:pPr marL="287338" lvl="2" indent="-287338">
              <a:lnSpc>
                <a:spcPts val="1900"/>
              </a:lnSpc>
              <a:spcBef>
                <a:spcPts val="300"/>
              </a:spcBef>
              <a:spcAft>
                <a:spcPts val="300"/>
              </a:spcAft>
              <a:buClr>
                <a:srgbClr val="808080"/>
              </a:buClr>
              <a:buFont typeface="Webdings" panose="05030102010509060703" pitchFamily="18" charset="2"/>
              <a:buChar char="4"/>
              <a:defRPr/>
            </a:pPr>
            <a:r>
              <a:rPr lang="en-US" sz="1400" b="1" kern="0" dirty="0"/>
              <a:t>Integrate</a:t>
            </a:r>
            <a:r>
              <a:rPr lang="en-US" sz="1400" kern="0" dirty="0"/>
              <a:t> the </a:t>
            </a:r>
            <a:r>
              <a:rPr lang="en-US" sz="1400" b="1" kern="0" dirty="0"/>
              <a:t>plans</a:t>
            </a:r>
            <a:r>
              <a:rPr lang="en-US" sz="1400" kern="0" dirty="0"/>
              <a:t> </a:t>
            </a:r>
            <a:r>
              <a:rPr lang="en-US" sz="1400" b="1" kern="0" dirty="0"/>
              <a:t>execution</a:t>
            </a:r>
            <a:r>
              <a:rPr lang="en-US" sz="1400" kern="0" dirty="0"/>
              <a:t> and </a:t>
            </a:r>
            <a:r>
              <a:rPr lang="en-US" sz="1400" b="1" kern="0" dirty="0"/>
              <a:t>implementation</a:t>
            </a:r>
            <a:r>
              <a:rPr lang="en-US" sz="1400" kern="0" dirty="0"/>
              <a:t> within the </a:t>
            </a:r>
            <a:r>
              <a:rPr lang="en-US" sz="1400" b="1" kern="0" dirty="0"/>
              <a:t>RDA PMO </a:t>
            </a:r>
            <a:r>
              <a:rPr lang="en-US" sz="1400" kern="0" dirty="0"/>
              <a:t>to </a:t>
            </a:r>
            <a:r>
              <a:rPr lang="en-US" sz="1400" b="1" kern="0" dirty="0"/>
              <a:t>incorporate</a:t>
            </a:r>
            <a:r>
              <a:rPr lang="en-US" sz="1400" kern="0" dirty="0"/>
              <a:t> them into </a:t>
            </a:r>
            <a:r>
              <a:rPr lang="en-US" sz="1400" b="1" kern="0" dirty="0" smtClean="0"/>
              <a:t>BAU and </a:t>
            </a:r>
            <a:r>
              <a:rPr lang="en-US" sz="1400" kern="0" dirty="0"/>
              <a:t>s</a:t>
            </a:r>
            <a:r>
              <a:rPr lang="en-US" sz="1400" kern="0" dirty="0" smtClean="0"/>
              <a:t>tart </a:t>
            </a:r>
            <a:r>
              <a:rPr lang="en-US" sz="1400" b="1" kern="0" dirty="0"/>
              <a:t>execution</a:t>
            </a:r>
            <a:r>
              <a:rPr lang="en-US" sz="1400" kern="0" dirty="0"/>
              <a:t> of the </a:t>
            </a:r>
            <a:r>
              <a:rPr lang="en-US" sz="1400" b="1" kern="0" dirty="0"/>
              <a:t>plans</a:t>
            </a:r>
            <a:endParaRPr lang="en-US" sz="1400" kern="0" dirty="0"/>
          </a:p>
          <a:p>
            <a:pPr marL="287338" lvl="2" indent="-287338">
              <a:lnSpc>
                <a:spcPts val="1900"/>
              </a:lnSpc>
              <a:spcBef>
                <a:spcPts val="300"/>
              </a:spcBef>
              <a:spcAft>
                <a:spcPts val="300"/>
              </a:spcAft>
              <a:buClr>
                <a:srgbClr val="808080"/>
              </a:buClr>
              <a:buFont typeface="Webdings" panose="05030102010509060703" pitchFamily="18" charset="2"/>
              <a:buChar char="4"/>
              <a:defRPr/>
            </a:pPr>
            <a:endParaRPr lang="en-US" sz="1400" b="1" kern="0" dirty="0"/>
          </a:p>
        </p:txBody>
      </p:sp>
      <p:sp>
        <p:nvSpPr>
          <p:cNvPr id="59" name="Text Box 6"/>
          <p:cNvSpPr txBox="1">
            <a:spLocks noChangeArrowheads="1"/>
          </p:cNvSpPr>
          <p:nvPr/>
        </p:nvSpPr>
        <p:spPr bwMode="auto">
          <a:xfrm>
            <a:off x="270934" y="838538"/>
            <a:ext cx="8621546" cy="863946"/>
          </a:xfrm>
          <a:prstGeom prst="rect">
            <a:avLst/>
          </a:prstGeom>
          <a:noFill/>
          <a:ln w="9525">
            <a:noFill/>
            <a:miter lim="800000"/>
            <a:headEnd/>
            <a:tailEnd/>
          </a:ln>
        </p:spPr>
        <p:txBody>
          <a:bodyPr wrap="square" anchor="ctr">
            <a:normAutofit/>
          </a:bodyPr>
          <a:lstStyle/>
          <a:p>
            <a:pPr algn="ctr">
              <a:lnSpc>
                <a:spcPts val="1800"/>
              </a:lnSpc>
              <a:spcAft>
                <a:spcPct val="50000"/>
              </a:spcAft>
            </a:pPr>
            <a:r>
              <a:rPr lang="en-US" sz="1400" b="1" dirty="0"/>
              <a:t>An </a:t>
            </a:r>
            <a:r>
              <a:rPr lang="en-US" sz="1400" b="1" dirty="0" smtClean="0"/>
              <a:t>RDA&amp;RRF plan that ensures </a:t>
            </a:r>
            <a:r>
              <a:rPr lang="en-US" sz="1400" b="1" dirty="0"/>
              <a:t>that the minimum requirements are </a:t>
            </a:r>
            <a:r>
              <a:rPr lang="en-US" sz="1400" b="1" dirty="0" smtClean="0"/>
              <a:t>met must be prepared for all US units, and has to be presented in the corporate RDA &amp; RRF Steering Committee by the end of March </a:t>
            </a:r>
            <a:endParaRPr lang="en-US" sz="1400" b="1" dirty="0"/>
          </a:p>
        </p:txBody>
      </p:sp>
      <p:sp>
        <p:nvSpPr>
          <p:cNvPr id="68" name="Oval 67"/>
          <p:cNvSpPr/>
          <p:nvPr/>
        </p:nvSpPr>
        <p:spPr bwMode="auto">
          <a:xfrm>
            <a:off x="742845" y="1820336"/>
            <a:ext cx="228600" cy="228600"/>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s-ES" sz="1200" b="1" kern="0" dirty="0" smtClean="0">
                <a:solidFill>
                  <a:schemeClr val="bg1"/>
                </a:solidFill>
              </a:rPr>
              <a:t>1</a:t>
            </a:r>
            <a:endParaRPr lang="es-ES" sz="1200" b="1" kern="0" dirty="0">
              <a:solidFill>
                <a:schemeClr val="bg1"/>
              </a:solidFill>
            </a:endParaRPr>
          </a:p>
        </p:txBody>
      </p:sp>
      <p:sp>
        <p:nvSpPr>
          <p:cNvPr id="69" name="Oval 68"/>
          <p:cNvSpPr/>
          <p:nvPr/>
        </p:nvSpPr>
        <p:spPr bwMode="auto">
          <a:xfrm>
            <a:off x="742845" y="2408312"/>
            <a:ext cx="228600" cy="228600"/>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s-ES" sz="1200" b="1" kern="0" dirty="0">
                <a:solidFill>
                  <a:schemeClr val="bg1"/>
                </a:solidFill>
              </a:rPr>
              <a:t>2</a:t>
            </a:r>
          </a:p>
        </p:txBody>
      </p:sp>
      <p:sp>
        <p:nvSpPr>
          <p:cNvPr id="70" name="Oval 69"/>
          <p:cNvSpPr/>
          <p:nvPr/>
        </p:nvSpPr>
        <p:spPr bwMode="auto">
          <a:xfrm>
            <a:off x="742845" y="2984376"/>
            <a:ext cx="228600" cy="228600"/>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s-ES" sz="1200" b="1" kern="0" dirty="0">
                <a:solidFill>
                  <a:schemeClr val="bg1"/>
                </a:solidFill>
              </a:rPr>
              <a:t>3</a:t>
            </a:r>
          </a:p>
        </p:txBody>
      </p:sp>
      <p:sp>
        <p:nvSpPr>
          <p:cNvPr id="71" name="Oval 70"/>
          <p:cNvSpPr/>
          <p:nvPr/>
        </p:nvSpPr>
        <p:spPr bwMode="auto">
          <a:xfrm>
            <a:off x="743000" y="3501008"/>
            <a:ext cx="228600" cy="228600"/>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s-ES" sz="1200" b="1" kern="0" dirty="0">
                <a:solidFill>
                  <a:schemeClr val="bg1"/>
                </a:solidFill>
              </a:rPr>
              <a:t>4</a:t>
            </a:r>
          </a:p>
        </p:txBody>
      </p:sp>
      <p:sp>
        <p:nvSpPr>
          <p:cNvPr id="72" name="Oval 71"/>
          <p:cNvSpPr/>
          <p:nvPr/>
        </p:nvSpPr>
        <p:spPr bwMode="auto">
          <a:xfrm>
            <a:off x="743000" y="4058733"/>
            <a:ext cx="228600" cy="228600"/>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s-ES" sz="1200" b="1" kern="0" dirty="0">
                <a:solidFill>
                  <a:schemeClr val="bg1"/>
                </a:solidFill>
              </a:rPr>
              <a:t>5</a:t>
            </a:r>
          </a:p>
        </p:txBody>
      </p:sp>
      <p:sp>
        <p:nvSpPr>
          <p:cNvPr id="73" name="Oval 72"/>
          <p:cNvSpPr/>
          <p:nvPr/>
        </p:nvSpPr>
        <p:spPr bwMode="auto">
          <a:xfrm>
            <a:off x="743000" y="4392917"/>
            <a:ext cx="228600" cy="228600"/>
          </a:xfrm>
          <a:prstGeom prst="ellipse">
            <a:avLst/>
          </a:prstGeom>
          <a:solidFill>
            <a:schemeClr val="accent1"/>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s-ES" sz="1200" b="1" kern="0" dirty="0">
                <a:solidFill>
                  <a:schemeClr val="bg1"/>
                </a:solidFill>
              </a:rPr>
              <a:t>6</a:t>
            </a:r>
          </a:p>
        </p:txBody>
      </p:sp>
    </p:spTree>
    <p:extLst>
      <p:ext uri="{BB962C8B-B14F-4D97-AF65-F5344CB8AC3E}">
        <p14:creationId xmlns:p14="http://schemas.microsoft.com/office/powerpoint/2010/main" val="14445012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ENV._wXxE65uWdZuhow9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UuJAyAGV0m8ysus4ArJ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d4scIdqwtkaXraTJ78nnW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vRPN86.hrkKz9X4YPtZ5I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OOHLNIkQ40y42PdmLgR9r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E6jdInTiBUihy1FVF6V6Z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v1otj1TLaU.99KiManpc6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gUu2zQmakSou2y54KIMR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wblN4Q4My0yDVD1ipjQ6O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oYsJp.xMxUW9zPgOK7hmS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DWq.uuwOE2b48YBfP7Fs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6SlvwFrgQkW17.T8BWA1D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1IuZDqzCU.0sAG7tticE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y4p4AoipkKcsc3A58kez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CCuS4lYU0SY6WhpIQOkN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vktvVZb8kaS9LrnnRu70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DWq.uuwOE2b48YBfP7Fs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6SlvwFrgQkW17.T8BWA1D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P1IuZDqzCU.0sAG7tticE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Qy4p4AoipkKcsc3A58kez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xCCuS4lYU0SY6WhpIQOkN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7syXRpYMkmBWzj72DmC9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tCyLLP94P0eznnmEJZhHt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DLPCMKAHkyB.IM_Phdxu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CENV._wXxE65uWdZuhow9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UuJAyAGV0m8ysus4ArJY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d4scIdqwtkaXraTJ78nnW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vRPN86.hrkKz9X4YPtZ5I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OOHLNIkQ40y42PdmLgR9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LPCMKAHkyB.IM_Phdxu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E6jdInTiBUihy1FVF6V6Z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1otj1TLaU.99KiManpc6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cgUu2zQmakSou2y54KIMR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wblN4Q4My0yDVD1ipjQ6O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oYsJp.xMxUW9zPgOK7hmS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qvktvVZb8kaS9LrnnRu70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x7syXRpYMkmBWzj72DmC9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BDWq.uuwOE2b48YBfP7Fs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6SlvwFrgQkW17.T8BWA1D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P1IuZDqzCU.0sAG7tticE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Qy4p4AoipkKcsc3A58kez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xCCuS4lYU0SY6WhpIQOkN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qvktvVZb8kaS9LrnnRu70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CENV._wXxE65uWdZuhow9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hUuJAyAGV0m8ysus4ArJ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d4scIdqwtkaXraTJ78nn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vRPN86.hrkKz9X4YPtZ5I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OOHLNIkQ40y42PdmLgR9r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E6jdInTiBUihy1FVF6V6Z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v1otj1TLaU.99KiManpc6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cgUu2zQmakSou2y54KIMR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blN4Q4My0yDVD1ipjQ6O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ENV._wXxE65uWdZuhow9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UuJAyAGV0m8ysus4ArJY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4scIdqwtkaXraTJ78nnW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vRPN86.hrkKz9X4YPtZ5I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tCyLLP94P0eznnmEJZhHt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YsJp.xMxUW9zPgOK7hmS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OHLNIkQ40y42PdmLgR9r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6jdInTiBUihy1FVF6V6ZA"/>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x7syXRpYMkmBWzj72DmC9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v1otj1TLaU.99KiManpc6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ZDLPCMKAHkyB.IM_Phdxu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gUu2zQmakSou2y54KIMRA"/>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BDWq.uuwOE2b48YBfP7Fsg"/>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6SlvwFrgQkW17.T8BWA1Dw"/>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P1IuZDqzCU.0sAG7tticE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Qy4p4AoipkKcsc3A58ke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xCCuS4lYU0SY6WhpIQOkN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tCyLLP94P0eznnmEJZhHtg"/>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YexJArbOy0SEvWR6i3j6Ow"/>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CENV._wXxE65uWdZuhow9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hUuJAyAGV0m8ysus4ArJYQ"/>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d4scIdqwtkaXraTJ78nnW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OOHLNIkQ40y42PdmLgR9rQ"/>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E6jdInTiBUihy1FVF6V6Z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v1otj1TLaU.99KiManpc6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cgUu2zQmakSou2y54KIMR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wblN4Q4My0yDVD1ipjQ6O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oYsJp.xMxUW9zPgOK7hmSA"/>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wblN4Q4My0yDVD1ipjQ6Og"/>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2vhFFp1RI0.IG0Pve0cnWA"/>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qvktvVZb8kaS9LrnnRu70A"/>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x7syXRpYMkmBWzj72DmC9A"/>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ZDLPCMKAHkyB.IM_Phdxu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CyLLP94P0eznnmEJZhHt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bu2DftX79UuCOypN_ohL9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3pcWI5PbEG7XFiTXJOel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BDWq.uuwOE2b48YBfP7Fs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6SlvwFrgQkW17.T8BWA1D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1IuZDqzCU.0sAG7tticE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Qy4p4AoipkKcsc3A58k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P5P3p0gXUeXrTrZO3s2B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CCuS4lYU0SY6WhpIQOkN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qvktvVZb8kaS9LrnnRu70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x7syXRpYMkmBWzj72DmC9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tCyLLP94P0eznnmEJZhHt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s1E5OwIXEUCq2qgTf649d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DLPCMKAHkyB.IM_Phdxu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47_InXipBkCGM.Jp8qkF5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HMbSTlk10.pSl2bBKbTGA"/>
</p:tagLst>
</file>

<file path=ppt/theme/theme1.xml><?xml version="1.0" encoding="utf-8"?>
<a:theme xmlns:a="http://schemas.openxmlformats.org/drawingml/2006/main" name="16_1">
  <a:themeElements>
    <a:clrScheme name="Custom 17">
      <a:dk1>
        <a:srgbClr val="000000"/>
      </a:dk1>
      <a:lt1>
        <a:srgbClr val="FFFFFF"/>
      </a:lt1>
      <a:dk2>
        <a:srgbClr val="707277"/>
      </a:dk2>
      <a:lt2>
        <a:srgbClr val="929497"/>
      </a:lt2>
      <a:accent1>
        <a:srgbClr val="FF0000"/>
      </a:accent1>
      <a:accent2>
        <a:srgbClr val="DDDDDD"/>
      </a:accent2>
      <a:accent3>
        <a:srgbClr val="FFFFFF"/>
      </a:accent3>
      <a:accent4>
        <a:srgbClr val="000000"/>
      </a:accent4>
      <a:accent5>
        <a:srgbClr val="FFAAAA"/>
      </a:accent5>
      <a:accent6>
        <a:srgbClr val="C8C8C8"/>
      </a:accent6>
      <a:hlink>
        <a:srgbClr val="FFFFFF"/>
      </a:hlink>
      <a:folHlink>
        <a:srgbClr val="FFFFFF"/>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FFFFFF"/>
        </a:accent3>
        <a:accent4>
          <a:srgbClr val="000000"/>
        </a:accent4>
        <a:accent5>
          <a:srgbClr val="FFAAAA"/>
        </a:accent5>
        <a:accent6>
          <a:srgbClr val="C8C8C8"/>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FFFFFF"/>
        </a:accent3>
        <a:accent4>
          <a:srgbClr val="000000"/>
        </a:accent4>
        <a:accent5>
          <a:srgbClr val="FFAAAA"/>
        </a:accent5>
        <a:accent6>
          <a:srgbClr val="C8C8C8"/>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FFFFFF"/>
        </a:accent3>
        <a:accent4>
          <a:srgbClr val="000000"/>
        </a:accent4>
        <a:accent5>
          <a:srgbClr val="FFAAAA"/>
        </a:accent5>
        <a:accent6>
          <a:srgbClr val="D4D4D4"/>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FFFFFF"/>
        </a:accent3>
        <a:accent4>
          <a:srgbClr val="000000"/>
        </a:accent4>
        <a:accent5>
          <a:srgbClr val="FFAAAA"/>
        </a:accent5>
        <a:accent6>
          <a:srgbClr val="A1A1A1"/>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4300</TotalTime>
  <Words>9468</Words>
  <Application>Microsoft Office PowerPoint</Application>
  <PresentationFormat>On-screen Show (4:3)</PresentationFormat>
  <Paragraphs>1552</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16_1</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Management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GMSUser</dc:creator>
  <cp:lastModifiedBy>GMSUser</cp:lastModifiedBy>
  <cp:revision>418</cp:revision>
  <cp:lastPrinted>2015-03-04T11:39:36Z</cp:lastPrinted>
  <dcterms:created xsi:type="dcterms:W3CDTF">2015-01-26T16:01:35Z</dcterms:created>
  <dcterms:modified xsi:type="dcterms:W3CDTF">2015-03-17T05:43:19Z</dcterms:modified>
</cp:coreProperties>
</file>