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5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6448" autoAdjust="0"/>
  </p:normalViewPr>
  <p:slideViewPr>
    <p:cSldViewPr showGuides="1">
      <p:cViewPr>
        <p:scale>
          <a:sx n="100" d="100"/>
          <a:sy n="100" d="100"/>
        </p:scale>
        <p:origin x="-702" y="510"/>
      </p:cViewPr>
      <p:guideLst>
        <p:guide orient="horz" pos="12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91E7C-5115-4CD6-9467-3C900497CF40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C730C-8C89-4AE9-A80E-0A69A33D9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1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886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582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3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328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7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4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40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6946453" y="6330551"/>
            <a:ext cx="2064455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1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709793" y="225485"/>
            <a:ext cx="736176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303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30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endParaRPr lang="es-ES" altLang="es-ES" sz="2800" b="0" dirty="0" smtClean="0">
              <a:solidFill>
                <a:srgbClr val="0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563" y="548803"/>
            <a:ext cx="8229600" cy="300037"/>
          </a:xfrm>
          <a:prstGeom prst="rect">
            <a:avLst/>
          </a:prstGeom>
        </p:spPr>
        <p:txBody>
          <a:bodyPr/>
          <a:lstStyle/>
          <a:p>
            <a:endParaRPr lang="es-ES_tradnl" altLang="es-E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-1"/>
            <a:ext cx="9144117" cy="62125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178" y="1196975"/>
            <a:ext cx="8438444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8101190" y="131763"/>
            <a:ext cx="8692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s-ES_tradnl" sz="15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500" b="1" dirty="0">
              <a:solidFill>
                <a:srgbClr val="FF0000"/>
              </a:solidFill>
            </a:endParaRPr>
          </a:p>
        </p:txBody>
      </p:sp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1178" y="260354"/>
            <a:ext cx="843703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pic>
        <p:nvPicPr>
          <p:cNvPr id="7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5254" y="6212554"/>
            <a:ext cx="216887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0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0" fontAlgn="base" hangingPunct="0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tags" Target="../tags/tag62.xml"/><Relationship Id="rId68" Type="http://schemas.openxmlformats.org/officeDocument/2006/relationships/tags" Target="../tags/tag67.xml"/><Relationship Id="rId84" Type="http://schemas.openxmlformats.org/officeDocument/2006/relationships/tags" Target="../tags/tag83.xml"/><Relationship Id="rId89" Type="http://schemas.openxmlformats.org/officeDocument/2006/relationships/tags" Target="../tags/tag88.xml"/><Relationship Id="rId7" Type="http://schemas.openxmlformats.org/officeDocument/2006/relationships/tags" Target="../tags/tag6.xml"/><Relationship Id="rId71" Type="http://schemas.openxmlformats.org/officeDocument/2006/relationships/tags" Target="../tags/tag70.xml"/><Relationship Id="rId92" Type="http://schemas.openxmlformats.org/officeDocument/2006/relationships/tags" Target="../tags/tag91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tags" Target="../tags/tag28.xml"/><Relationship Id="rId107" Type="http://schemas.openxmlformats.org/officeDocument/2006/relationships/package" Target="../embeddings/Microsoft_Excel_Worksheet1.xlsx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66" Type="http://schemas.openxmlformats.org/officeDocument/2006/relationships/tags" Target="../tags/tag65.xml"/><Relationship Id="rId74" Type="http://schemas.openxmlformats.org/officeDocument/2006/relationships/tags" Target="../tags/tag73.xml"/><Relationship Id="rId79" Type="http://schemas.openxmlformats.org/officeDocument/2006/relationships/tags" Target="../tags/tag78.xml"/><Relationship Id="rId87" Type="http://schemas.openxmlformats.org/officeDocument/2006/relationships/tags" Target="../tags/tag86.xml"/><Relationship Id="rId102" Type="http://schemas.openxmlformats.org/officeDocument/2006/relationships/tags" Target="../tags/tag101.xml"/><Relationship Id="rId5" Type="http://schemas.openxmlformats.org/officeDocument/2006/relationships/tags" Target="../tags/tag4.xml"/><Relationship Id="rId61" Type="http://schemas.openxmlformats.org/officeDocument/2006/relationships/tags" Target="../tags/tag60.xml"/><Relationship Id="rId82" Type="http://schemas.openxmlformats.org/officeDocument/2006/relationships/tags" Target="../tags/tag81.xml"/><Relationship Id="rId90" Type="http://schemas.openxmlformats.org/officeDocument/2006/relationships/tags" Target="../tags/tag89.xml"/><Relationship Id="rId95" Type="http://schemas.openxmlformats.org/officeDocument/2006/relationships/tags" Target="../tags/tag94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tags" Target="../tags/tag63.xml"/><Relationship Id="rId69" Type="http://schemas.openxmlformats.org/officeDocument/2006/relationships/tags" Target="../tags/tag68.xml"/><Relationship Id="rId77" Type="http://schemas.openxmlformats.org/officeDocument/2006/relationships/tags" Target="../tags/tag76.xml"/><Relationship Id="rId100" Type="http://schemas.openxmlformats.org/officeDocument/2006/relationships/tags" Target="../tags/tag99.xml"/><Relationship Id="rId105" Type="http://schemas.openxmlformats.org/officeDocument/2006/relationships/slideLayout" Target="../slideLayouts/slideLayout1.xml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tags" Target="../tags/tag71.xml"/><Relationship Id="rId80" Type="http://schemas.openxmlformats.org/officeDocument/2006/relationships/tags" Target="../tags/tag79.xml"/><Relationship Id="rId85" Type="http://schemas.openxmlformats.org/officeDocument/2006/relationships/tags" Target="../tags/tag84.xml"/><Relationship Id="rId93" Type="http://schemas.openxmlformats.org/officeDocument/2006/relationships/tags" Target="../tags/tag92.xml"/><Relationship Id="rId98" Type="http://schemas.openxmlformats.org/officeDocument/2006/relationships/tags" Target="../tags/tag97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tags" Target="../tags/tag66.xml"/><Relationship Id="rId103" Type="http://schemas.openxmlformats.org/officeDocument/2006/relationships/tags" Target="../tags/tag102.xml"/><Relationship Id="rId108" Type="http://schemas.openxmlformats.org/officeDocument/2006/relationships/image" Target="../media/image5.wmf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tags" Target="../tags/tag69.xml"/><Relationship Id="rId75" Type="http://schemas.openxmlformats.org/officeDocument/2006/relationships/tags" Target="../tags/tag74.xml"/><Relationship Id="rId83" Type="http://schemas.openxmlformats.org/officeDocument/2006/relationships/tags" Target="../tags/tag82.xml"/><Relationship Id="rId88" Type="http://schemas.openxmlformats.org/officeDocument/2006/relationships/tags" Target="../tags/tag87.xml"/><Relationship Id="rId91" Type="http://schemas.openxmlformats.org/officeDocument/2006/relationships/tags" Target="../tags/tag90.xml"/><Relationship Id="rId96" Type="http://schemas.openxmlformats.org/officeDocument/2006/relationships/tags" Target="../tags/tag95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6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tags" Target="../tags/tag64.xml"/><Relationship Id="rId73" Type="http://schemas.openxmlformats.org/officeDocument/2006/relationships/tags" Target="../tags/tag72.xml"/><Relationship Id="rId78" Type="http://schemas.openxmlformats.org/officeDocument/2006/relationships/tags" Target="../tags/tag77.xml"/><Relationship Id="rId81" Type="http://schemas.openxmlformats.org/officeDocument/2006/relationships/tags" Target="../tags/tag80.xml"/><Relationship Id="rId86" Type="http://schemas.openxmlformats.org/officeDocument/2006/relationships/tags" Target="../tags/tag85.xml"/><Relationship Id="rId94" Type="http://schemas.openxmlformats.org/officeDocument/2006/relationships/tags" Target="../tags/tag93.xml"/><Relationship Id="rId99" Type="http://schemas.openxmlformats.org/officeDocument/2006/relationships/tags" Target="../tags/tag98.xml"/><Relationship Id="rId101" Type="http://schemas.openxmlformats.org/officeDocument/2006/relationships/tags" Target="../tags/tag100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tags" Target="../tags/tag75.xml"/><Relationship Id="rId97" Type="http://schemas.openxmlformats.org/officeDocument/2006/relationships/tags" Target="../tags/tag96.xml"/><Relationship Id="rId104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12"/>
          <p:cNvSpPr>
            <a:spLocks noChangeArrowheads="1"/>
          </p:cNvSpPr>
          <p:nvPr/>
        </p:nvSpPr>
        <p:spPr bwMode="auto">
          <a:xfrm>
            <a:off x="839218" y="2145245"/>
            <a:ext cx="74520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/>
                </a:solidFill>
              </a:rPr>
              <a:t>RDA Discovery</a:t>
            </a: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FFFFFF"/>
                </a:solidFill>
              </a:rPr>
              <a:t>High level &amp; Detailed Implementation Plans</a:t>
            </a:r>
            <a:endParaRPr lang="en-US" sz="2600" dirty="0">
              <a:solidFill>
                <a:srgbClr val="FFFFFF"/>
              </a:solidFill>
            </a:endParaRP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FFFF"/>
                </a:solidFill>
              </a:rPr>
              <a:t>Puerto Rico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8309" name="Rectangle 13"/>
          <p:cNvSpPr>
            <a:spLocks noChangeArrowheads="1"/>
          </p:cNvSpPr>
          <p:nvPr/>
        </p:nvSpPr>
        <p:spPr bwMode="auto">
          <a:xfrm>
            <a:off x="6214120" y="4581128"/>
            <a:ext cx="224631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rgbClr val="FFFFFF"/>
                </a:solidFill>
              </a:rPr>
              <a:t>April </a:t>
            </a:r>
            <a:r>
              <a:rPr lang="en-US" sz="1500" dirty="0" smtClean="0">
                <a:solidFill>
                  <a:srgbClr val="FFFFFF"/>
                </a:solidFill>
              </a:rPr>
              <a:t>21, </a:t>
            </a:r>
            <a:r>
              <a:rPr lang="en-US" sz="1500" dirty="0">
                <a:solidFill>
                  <a:srgbClr val="FFFFFF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5725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1675013" y="2127992"/>
            <a:ext cx="57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5" name="Rectangle 114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1675341" y="3227360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70934" y="265843"/>
            <a:ext cx="850053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1. </a:t>
            </a:r>
            <a:r>
              <a:rPr lang="en-US" sz="2200" b="1" dirty="0">
                <a:solidFill>
                  <a:srgbClr val="000000"/>
                </a:solidFill>
              </a:rPr>
              <a:t>Banco Santander Puerto Rico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929497"/>
                </a:solidFill>
              </a:rPr>
              <a:t>    </a:t>
            </a:r>
            <a:r>
              <a:rPr lang="en-US" sz="2000" b="1" dirty="0" smtClean="0">
                <a:solidFill>
                  <a:srgbClr val="929497"/>
                </a:solidFill>
              </a:rPr>
              <a:t>Timeline Overview and Plan</a:t>
            </a:r>
            <a:endParaRPr lang="en-US" sz="2000" b="1" dirty="0">
              <a:solidFill>
                <a:srgbClr val="929497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72234" y="82448"/>
            <a:ext cx="1064105" cy="970288"/>
          </a:xfrm>
          <a:prstGeom prst="homePlate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lIns="71996" tIns="71996" rIns="71996" bIns="71996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000" b="1" dirty="0" smtClean="0">
                <a:solidFill>
                  <a:srgbClr val="000000"/>
                </a:solidFill>
              </a:rPr>
              <a:t>Detailed Plan</a:t>
            </a:r>
            <a:endParaRPr lang="en-US" altLang="es-ES" sz="1000" b="1" dirty="0">
              <a:solidFill>
                <a:srgbClr val="000000"/>
              </a:solidFill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129" y="1992689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RRF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129" y="2401474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Individual WS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4129" y="5037618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Dictionary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8532" y="5465637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Quality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1675012" y="2519854"/>
            <a:ext cx="6656832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578 Rectángulo"/>
          <p:cNvSpPr>
            <a:spLocks noChangeArrowheads="1"/>
          </p:cNvSpPr>
          <p:nvPr/>
        </p:nvSpPr>
        <p:spPr bwMode="auto">
          <a:xfrm>
            <a:off x="1730555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Jan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26" name="Rectangle 25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1675012" y="2864116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 26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1675011" y="4295796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Rectangle 27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1675013" y="3580244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6747" y="2751969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Credit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6747" y="3109841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Market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6747" y="3467713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Operational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747" y="3825585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ALM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96747" y="4589630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AML / Conduct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6747" y="4201649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Finance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6" name="Rectangle 35">
            <a:hlinkClick r:id="" action="ppaction://noaction"/>
          </p:cNvPr>
          <p:cNvSpPr/>
          <p:nvPr>
            <p:custDataLst>
              <p:tags r:id="rId18"/>
            </p:custDataLst>
          </p:nvPr>
        </p:nvSpPr>
        <p:spPr>
          <a:xfrm flipV="1">
            <a:off x="1675013" y="3938018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hlinkClick r:id="" action="ppaction://noaction"/>
          </p:cNvPr>
          <p:cNvSpPr/>
          <p:nvPr>
            <p:custDataLst>
              <p:tags r:id="rId19"/>
            </p:custDataLst>
          </p:nvPr>
        </p:nvSpPr>
        <p:spPr>
          <a:xfrm>
            <a:off x="1675013" y="4653572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578 Rectángulo"/>
          <p:cNvSpPr>
            <a:spLocks noChangeArrowheads="1"/>
          </p:cNvSpPr>
          <p:nvPr/>
        </p:nvSpPr>
        <p:spPr bwMode="auto">
          <a:xfrm>
            <a:off x="2211201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Feb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39" name="578 Rectángulo"/>
          <p:cNvSpPr>
            <a:spLocks noChangeArrowheads="1"/>
          </p:cNvSpPr>
          <p:nvPr/>
        </p:nvSpPr>
        <p:spPr bwMode="auto">
          <a:xfrm>
            <a:off x="2691847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0" name="578 Rectángulo"/>
          <p:cNvSpPr>
            <a:spLocks noChangeArrowheads="1"/>
          </p:cNvSpPr>
          <p:nvPr/>
        </p:nvSpPr>
        <p:spPr bwMode="auto">
          <a:xfrm>
            <a:off x="3172493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Apr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1" name="578 Rectángulo"/>
          <p:cNvSpPr>
            <a:spLocks noChangeArrowheads="1"/>
          </p:cNvSpPr>
          <p:nvPr/>
        </p:nvSpPr>
        <p:spPr bwMode="auto">
          <a:xfrm>
            <a:off x="3653139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May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2" name="578 Rectángulo"/>
          <p:cNvSpPr>
            <a:spLocks noChangeArrowheads="1"/>
          </p:cNvSpPr>
          <p:nvPr/>
        </p:nvSpPr>
        <p:spPr bwMode="auto">
          <a:xfrm>
            <a:off x="4133785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3" name="578 Rectángulo"/>
          <p:cNvSpPr>
            <a:spLocks noChangeArrowheads="1"/>
          </p:cNvSpPr>
          <p:nvPr/>
        </p:nvSpPr>
        <p:spPr bwMode="auto">
          <a:xfrm>
            <a:off x="4614431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Jul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4" name="578 Rectángulo"/>
          <p:cNvSpPr>
            <a:spLocks noChangeArrowheads="1"/>
          </p:cNvSpPr>
          <p:nvPr/>
        </p:nvSpPr>
        <p:spPr bwMode="auto">
          <a:xfrm>
            <a:off x="5095077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Aug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5" name="578 Rectángulo"/>
          <p:cNvSpPr>
            <a:spLocks noChangeArrowheads="1"/>
          </p:cNvSpPr>
          <p:nvPr/>
        </p:nvSpPr>
        <p:spPr bwMode="auto">
          <a:xfrm>
            <a:off x="5575723" y="1448146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Sep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6" name="578 Rectángulo"/>
          <p:cNvSpPr>
            <a:spLocks noChangeArrowheads="1"/>
          </p:cNvSpPr>
          <p:nvPr/>
        </p:nvSpPr>
        <p:spPr bwMode="auto">
          <a:xfrm>
            <a:off x="6056369" y="1450943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Oct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7" name="578 Rectángulo"/>
          <p:cNvSpPr>
            <a:spLocks noChangeArrowheads="1"/>
          </p:cNvSpPr>
          <p:nvPr/>
        </p:nvSpPr>
        <p:spPr bwMode="auto">
          <a:xfrm>
            <a:off x="6537015" y="1450943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Nov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8" name="578 Rectángulo"/>
          <p:cNvSpPr>
            <a:spLocks noChangeArrowheads="1"/>
          </p:cNvSpPr>
          <p:nvPr/>
        </p:nvSpPr>
        <p:spPr bwMode="auto">
          <a:xfrm>
            <a:off x="7017661" y="1450943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Dec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9" name="578 Rectángulo"/>
          <p:cNvSpPr>
            <a:spLocks noChangeArrowheads="1"/>
          </p:cNvSpPr>
          <p:nvPr/>
        </p:nvSpPr>
        <p:spPr bwMode="auto">
          <a:xfrm>
            <a:off x="7498307" y="1450943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Q1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0" name="578 Rectángulo"/>
          <p:cNvSpPr>
            <a:spLocks noChangeArrowheads="1"/>
          </p:cNvSpPr>
          <p:nvPr/>
        </p:nvSpPr>
        <p:spPr bwMode="auto">
          <a:xfrm>
            <a:off x="7978955" y="1450943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Q2</a:t>
            </a:r>
          </a:p>
        </p:txBody>
      </p:sp>
      <p:sp>
        <p:nvSpPr>
          <p:cNvPr id="52" name="Text Placeholder 8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3581400" y="2623719"/>
            <a:ext cx="725217" cy="204311"/>
          </a:xfrm>
          <a:prstGeom prst="wedgeRoundRectCallout">
            <a:avLst>
              <a:gd name="adj1" fmla="val 70068"/>
              <a:gd name="adj2" fmla="val 8015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 err="1">
                <a:sym typeface="Wingdings" pitchFamily="2" charset="2"/>
              </a:rPr>
              <a:t>Tutela</a:t>
            </a:r>
            <a:r>
              <a:rPr lang="en-US" altLang="es-ES" dirty="0">
                <a:sym typeface="Wingdings" pitchFamily="2" charset="2"/>
              </a:rPr>
              <a:t> </a:t>
            </a:r>
            <a:r>
              <a:rPr lang="en-US" altLang="es-ES" dirty="0" smtClean="0">
                <a:sym typeface="Wingdings" pitchFamily="2" charset="2"/>
              </a:rPr>
              <a:t>Architecture GS </a:t>
            </a:r>
            <a:r>
              <a:rPr lang="en-US" altLang="es-ES" dirty="0">
                <a:sym typeface="Wingdings" pitchFamily="2" charset="2"/>
              </a:rPr>
              <a:t>Assessment</a:t>
            </a:r>
          </a:p>
        </p:txBody>
      </p:sp>
      <p:sp>
        <p:nvSpPr>
          <p:cNvPr id="53" name="Diamond 219"/>
          <p:cNvSpPr/>
          <p:nvPr>
            <p:custDataLst>
              <p:tags r:id="rId21"/>
            </p:custDataLst>
          </p:nvPr>
        </p:nvSpPr>
        <p:spPr bwMode="auto">
          <a:xfrm>
            <a:off x="4441004" y="281355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4" name="Diamond 219"/>
          <p:cNvSpPr/>
          <p:nvPr>
            <p:custDataLst>
              <p:tags r:id="rId22"/>
            </p:custDataLst>
          </p:nvPr>
        </p:nvSpPr>
        <p:spPr bwMode="auto">
          <a:xfrm>
            <a:off x="5015400" y="422797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5" name="Text Placeholder 8"/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4267200" y="4058085"/>
            <a:ext cx="725217" cy="204311"/>
          </a:xfrm>
          <a:prstGeom prst="wedgeRoundRectCallout">
            <a:avLst>
              <a:gd name="adj1" fmla="val 56292"/>
              <a:gd name="adj2" fmla="val 3768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Provisioning / Adequation of </a:t>
            </a:r>
            <a:r>
              <a:rPr lang="en-US" altLang="es-ES" dirty="0" smtClean="0">
                <a:sym typeface="Wingdings" pitchFamily="2" charset="2"/>
              </a:rPr>
              <a:t>GS</a:t>
            </a:r>
          </a:p>
        </p:txBody>
      </p:sp>
      <p:sp>
        <p:nvSpPr>
          <p:cNvPr id="63" name="Diamond 219"/>
          <p:cNvSpPr/>
          <p:nvPr>
            <p:custDataLst>
              <p:tags r:id="rId24"/>
            </p:custDataLst>
          </p:nvPr>
        </p:nvSpPr>
        <p:spPr bwMode="auto">
          <a:xfrm>
            <a:off x="4343400" y="351525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65" name="Diamond 219"/>
          <p:cNvSpPr/>
          <p:nvPr>
            <p:custDataLst>
              <p:tags r:id="rId25"/>
            </p:custDataLst>
          </p:nvPr>
        </p:nvSpPr>
        <p:spPr bwMode="auto">
          <a:xfrm>
            <a:off x="7377600" y="3515234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69" name="Diamond 219"/>
          <p:cNvSpPr/>
          <p:nvPr>
            <p:custDataLst>
              <p:tags r:id="rId26"/>
            </p:custDataLst>
          </p:nvPr>
        </p:nvSpPr>
        <p:spPr bwMode="auto">
          <a:xfrm>
            <a:off x="3935234" y="423278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71" name="Diamond 219"/>
          <p:cNvSpPr/>
          <p:nvPr>
            <p:custDataLst>
              <p:tags r:id="rId27"/>
            </p:custDataLst>
          </p:nvPr>
        </p:nvSpPr>
        <p:spPr bwMode="auto">
          <a:xfrm>
            <a:off x="7155662" y="423278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72" name="Text Placeholder 8"/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2844785" y="4022689"/>
            <a:ext cx="1093203" cy="204311"/>
          </a:xfrm>
          <a:prstGeom prst="wedgeRoundRectCallout">
            <a:avLst>
              <a:gd name="adj1" fmla="val 50900"/>
              <a:gd name="adj2" fmla="val 8948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Altair / Corp MIS </a:t>
            </a:r>
            <a:r>
              <a:rPr lang="en-US" altLang="es-ES" dirty="0" smtClean="0">
                <a:sym typeface="Wingdings" pitchFamily="2" charset="2"/>
              </a:rPr>
              <a:t>Architecture GS </a:t>
            </a:r>
            <a:r>
              <a:rPr lang="en-US" altLang="es-ES" dirty="0">
                <a:sym typeface="Wingdings" pitchFamily="2" charset="2"/>
              </a:rPr>
              <a:t>Assessment</a:t>
            </a:r>
          </a:p>
        </p:txBody>
      </p:sp>
      <p:sp>
        <p:nvSpPr>
          <p:cNvPr id="74" name="Text Placeholder 8"/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7283976" y="4048268"/>
            <a:ext cx="1049224" cy="204311"/>
          </a:xfrm>
          <a:prstGeom prst="wedgeRoundRectCallout">
            <a:avLst>
              <a:gd name="adj1" fmla="val -52505"/>
              <a:gd name="adj2" fmla="val 823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metrics1 (feed to Corporate Business Book)</a:t>
            </a:r>
          </a:p>
        </p:txBody>
      </p:sp>
      <p:sp>
        <p:nvSpPr>
          <p:cNvPr id="78" name="Diamond 219"/>
          <p:cNvSpPr/>
          <p:nvPr>
            <p:custDataLst>
              <p:tags r:id="rId30"/>
            </p:custDataLst>
          </p:nvPr>
        </p:nvSpPr>
        <p:spPr bwMode="auto">
          <a:xfrm>
            <a:off x="7181199" y="463075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83" name="Diamond 219"/>
          <p:cNvSpPr/>
          <p:nvPr>
            <p:custDataLst>
              <p:tags r:id="rId31"/>
            </p:custDataLst>
          </p:nvPr>
        </p:nvSpPr>
        <p:spPr bwMode="auto">
          <a:xfrm>
            <a:off x="3939075" y="462511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87" name="Rectangle 86">
            <a:hlinkClick r:id="" action="ppaction://noaction"/>
          </p:cNvPr>
          <p:cNvSpPr/>
          <p:nvPr>
            <p:custDataLst>
              <p:tags r:id="rId32"/>
            </p:custDataLst>
          </p:nvPr>
        </p:nvSpPr>
        <p:spPr>
          <a:xfrm flipV="1">
            <a:off x="8393973" y="3938018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Rectangle 87">
            <a:hlinkClick r:id="" action="ppaction://noaction"/>
          </p:cNvPr>
          <p:cNvSpPr/>
          <p:nvPr>
            <p:custDataLst>
              <p:tags r:id="rId33"/>
            </p:custDataLst>
          </p:nvPr>
        </p:nvSpPr>
        <p:spPr>
          <a:xfrm flipV="1">
            <a:off x="8546373" y="3938018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Rectangle 91">
            <a:hlinkClick r:id="" action="ppaction://noaction"/>
          </p:cNvPr>
          <p:cNvSpPr/>
          <p:nvPr>
            <p:custDataLst>
              <p:tags r:id="rId34"/>
            </p:custDataLst>
          </p:nvPr>
        </p:nvSpPr>
        <p:spPr>
          <a:xfrm flipV="1">
            <a:off x="8397484" y="4656145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Rectangle 92">
            <a:hlinkClick r:id="" action="ppaction://noaction"/>
          </p:cNvPr>
          <p:cNvSpPr/>
          <p:nvPr>
            <p:custDataLst>
              <p:tags r:id="rId35"/>
            </p:custDataLst>
          </p:nvPr>
        </p:nvSpPr>
        <p:spPr>
          <a:xfrm flipV="1">
            <a:off x="8549884" y="4656145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0" name="Rectangle 99">
            <a:hlinkClick r:id="" action="ppaction://noaction"/>
          </p:cNvPr>
          <p:cNvSpPr/>
          <p:nvPr>
            <p:custDataLst>
              <p:tags r:id="rId36"/>
            </p:custDataLst>
          </p:nvPr>
        </p:nvSpPr>
        <p:spPr>
          <a:xfrm flipV="1">
            <a:off x="8397484" y="2519854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hlinkClick r:id="" action="ppaction://noaction"/>
          </p:cNvPr>
          <p:cNvSpPr/>
          <p:nvPr>
            <p:custDataLst>
              <p:tags r:id="rId37"/>
            </p:custDataLst>
          </p:nvPr>
        </p:nvSpPr>
        <p:spPr>
          <a:xfrm flipV="1">
            <a:off x="8549884" y="2519854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6" name="Text Placeholder 8"/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6181725" y="3679352"/>
            <a:ext cx="924435" cy="204311"/>
          </a:xfrm>
          <a:prstGeom prst="wedgeRoundRectCallout">
            <a:avLst>
              <a:gd name="adj1" fmla="val 47829"/>
              <a:gd name="adj2" fmla="val 7667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metrics1 (feed to </a:t>
            </a:r>
            <a:r>
              <a:rPr lang="en-US" altLang="es-ES" dirty="0" err="1">
                <a:sym typeface="Wingdings" pitchFamily="2" charset="2"/>
              </a:rPr>
              <a:t>Cristine</a:t>
            </a:r>
            <a:r>
              <a:rPr lang="en-US" altLang="es-ES" dirty="0">
                <a:sym typeface="Wingdings" pitchFamily="2" charset="2"/>
              </a:rPr>
              <a:t>)</a:t>
            </a:r>
          </a:p>
        </p:txBody>
      </p:sp>
      <p:sp>
        <p:nvSpPr>
          <p:cNvPr id="66" name="Diamond 219"/>
          <p:cNvSpPr/>
          <p:nvPr>
            <p:custDataLst>
              <p:tags r:id="rId39"/>
            </p:custDataLst>
          </p:nvPr>
        </p:nvSpPr>
        <p:spPr bwMode="auto">
          <a:xfrm>
            <a:off x="7103123" y="387868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7" name="Rectangle 136">
            <a:hlinkClick r:id="" action="ppaction://noaction"/>
          </p:cNvPr>
          <p:cNvSpPr/>
          <p:nvPr>
            <p:custDataLst>
              <p:tags r:id="rId40"/>
            </p:custDataLst>
          </p:nvPr>
        </p:nvSpPr>
        <p:spPr>
          <a:xfrm flipV="1">
            <a:off x="8393973" y="3587257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8" name="Rectangle 137">
            <a:hlinkClick r:id="" action="ppaction://noaction"/>
          </p:cNvPr>
          <p:cNvSpPr/>
          <p:nvPr>
            <p:custDataLst>
              <p:tags r:id="rId41"/>
            </p:custDataLst>
          </p:nvPr>
        </p:nvSpPr>
        <p:spPr>
          <a:xfrm flipV="1">
            <a:off x="8546373" y="3587257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1" name="Rectangle 140">
            <a:hlinkClick r:id="" action="ppaction://noaction"/>
          </p:cNvPr>
          <p:cNvSpPr/>
          <p:nvPr>
            <p:custDataLst>
              <p:tags r:id="rId42"/>
            </p:custDataLst>
          </p:nvPr>
        </p:nvSpPr>
        <p:spPr>
          <a:xfrm flipV="1">
            <a:off x="8407430" y="429579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2" name="Rectangle 141">
            <a:hlinkClick r:id="" action="ppaction://noaction"/>
          </p:cNvPr>
          <p:cNvSpPr/>
          <p:nvPr>
            <p:custDataLst>
              <p:tags r:id="rId43"/>
            </p:custDataLst>
          </p:nvPr>
        </p:nvSpPr>
        <p:spPr>
          <a:xfrm flipV="1">
            <a:off x="8559830" y="429579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0" name="Text Placeholder 8"/>
          <p:cNvSpPr txBox="1">
            <a:spLocks/>
          </p:cNvSpPr>
          <p:nvPr>
            <p:custDataLst>
              <p:tags r:id="rId44"/>
            </p:custDataLst>
          </p:nvPr>
        </p:nvSpPr>
        <p:spPr bwMode="auto">
          <a:xfrm>
            <a:off x="7273747" y="4415117"/>
            <a:ext cx="803453" cy="204311"/>
          </a:xfrm>
          <a:prstGeom prst="wedgeRoundRectCallout">
            <a:avLst>
              <a:gd name="adj1" fmla="val -52282"/>
              <a:gd name="adj2" fmla="val 6524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metrics1 (feed to SI PBC/NP)</a:t>
            </a:r>
          </a:p>
        </p:txBody>
      </p:sp>
      <p:sp>
        <p:nvSpPr>
          <p:cNvPr id="143" name="Text Placeholder 8"/>
          <p:cNvSpPr txBox="1">
            <a:spLocks/>
          </p:cNvSpPr>
          <p:nvPr>
            <p:custDataLst>
              <p:tags r:id="rId45"/>
            </p:custDataLst>
          </p:nvPr>
        </p:nvSpPr>
        <p:spPr bwMode="auto">
          <a:xfrm>
            <a:off x="6500755" y="3325121"/>
            <a:ext cx="878706" cy="204311"/>
          </a:xfrm>
          <a:prstGeom prst="wedgeRoundRectCallout">
            <a:avLst>
              <a:gd name="adj1" fmla="val 52823"/>
              <a:gd name="adj2" fmla="val 8109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metrics1 (feed to San SIRO)</a:t>
            </a:r>
          </a:p>
        </p:txBody>
      </p:sp>
      <p:sp>
        <p:nvSpPr>
          <p:cNvPr id="146" name="Text Placeholder 8"/>
          <p:cNvSpPr txBox="1">
            <a:spLocks/>
          </p:cNvSpPr>
          <p:nvPr>
            <p:custDataLst>
              <p:tags r:id="rId46"/>
            </p:custDataLst>
          </p:nvPr>
        </p:nvSpPr>
        <p:spPr bwMode="auto">
          <a:xfrm>
            <a:off x="3094524" y="4443889"/>
            <a:ext cx="725217" cy="204311"/>
          </a:xfrm>
          <a:prstGeom prst="wedgeRoundRectCallout">
            <a:avLst>
              <a:gd name="adj1" fmla="val 70068"/>
              <a:gd name="adj2" fmla="val 391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GS Formalization (SI PBC / NP)</a:t>
            </a:r>
          </a:p>
        </p:txBody>
      </p:sp>
      <p:sp>
        <p:nvSpPr>
          <p:cNvPr id="167" name="Rectangle 166">
            <a:hlinkClick r:id="" action="ppaction://noaction"/>
          </p:cNvPr>
          <p:cNvSpPr/>
          <p:nvPr>
            <p:custDataLst>
              <p:tags r:id="rId47"/>
            </p:custDataLst>
          </p:nvPr>
        </p:nvSpPr>
        <p:spPr>
          <a:xfrm>
            <a:off x="1671453" y="5109477"/>
            <a:ext cx="666355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8" name="Rectangle 167">
            <a:hlinkClick r:id="" action="ppaction://noaction"/>
          </p:cNvPr>
          <p:cNvSpPr/>
          <p:nvPr>
            <p:custDataLst>
              <p:tags r:id="rId48"/>
            </p:custDataLst>
          </p:nvPr>
        </p:nvSpPr>
        <p:spPr>
          <a:xfrm>
            <a:off x="1656213" y="5620063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40288" y="6165304"/>
            <a:ext cx="7075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 smtClean="0">
                <a:solidFill>
                  <a:srgbClr val="FFFFFF"/>
                </a:solidFill>
              </a:rPr>
              <a:t>Including gaps detected 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68" name="Text Placeholder 8"/>
          <p:cNvSpPr txBox="1">
            <a:spLocks/>
          </p:cNvSpPr>
          <p:nvPr>
            <p:custDataLst>
              <p:tags r:id="rId49"/>
            </p:custDataLst>
          </p:nvPr>
        </p:nvSpPr>
        <p:spPr bwMode="auto">
          <a:xfrm>
            <a:off x="8086629" y="3669604"/>
            <a:ext cx="725217" cy="306467"/>
          </a:xfrm>
          <a:prstGeom prst="wedgeRoundRectCallout">
            <a:avLst>
              <a:gd name="adj1" fmla="val -94025"/>
              <a:gd name="adj2" fmla="val 5032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SHUSA DWH ALM Implementation (TBD)</a:t>
            </a:r>
          </a:p>
        </p:txBody>
      </p:sp>
      <p:sp>
        <p:nvSpPr>
          <p:cNvPr id="134" name="Text Placeholder 8"/>
          <p:cNvSpPr txBox="1">
            <a:spLocks/>
          </p:cNvSpPr>
          <p:nvPr>
            <p:custDataLst>
              <p:tags r:id="rId50"/>
            </p:custDataLst>
          </p:nvPr>
        </p:nvSpPr>
        <p:spPr bwMode="auto">
          <a:xfrm>
            <a:off x="7371686" y="4823646"/>
            <a:ext cx="688062" cy="209553"/>
          </a:xfrm>
          <a:prstGeom prst="wedgeRoundRectCallout">
            <a:avLst>
              <a:gd name="adj1" fmla="val -52259"/>
              <a:gd name="adj2" fmla="val 9447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Top Mgt. metrics E2E traceability</a:t>
            </a:r>
          </a:p>
        </p:txBody>
      </p:sp>
      <p:cxnSp>
        <p:nvCxnSpPr>
          <p:cNvPr id="117" name="Straight Connector 116"/>
          <p:cNvCxnSpPr/>
          <p:nvPr>
            <p:custDataLst>
              <p:tags r:id="rId51"/>
            </p:custDataLst>
          </p:nvPr>
        </p:nvCxnSpPr>
        <p:spPr bwMode="auto">
          <a:xfrm>
            <a:off x="1702696" y="1351822"/>
            <a:ext cx="5743352" cy="2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>
            <p:custDataLst>
              <p:tags r:id="rId52"/>
            </p:custDataLst>
          </p:nvPr>
        </p:nvCxnSpPr>
        <p:spPr bwMode="auto">
          <a:xfrm flipV="1">
            <a:off x="7492426" y="1352957"/>
            <a:ext cx="1232203" cy="113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578 Rectángulo"/>
          <p:cNvSpPr>
            <a:spLocks noChangeArrowheads="1"/>
          </p:cNvSpPr>
          <p:nvPr/>
        </p:nvSpPr>
        <p:spPr bwMode="auto">
          <a:xfrm>
            <a:off x="8465816" y="1442396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24" name="578 Rectángulo"/>
          <p:cNvSpPr>
            <a:spLocks noChangeArrowheads="1"/>
          </p:cNvSpPr>
          <p:nvPr/>
        </p:nvSpPr>
        <p:spPr bwMode="auto">
          <a:xfrm>
            <a:off x="8618216" y="1442396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25" name="Rectangle 124"/>
          <p:cNvSpPr/>
          <p:nvPr>
            <p:custDataLst>
              <p:tags r:id="rId53"/>
            </p:custDataLst>
          </p:nvPr>
        </p:nvSpPr>
        <p:spPr bwMode="auto">
          <a:xfrm>
            <a:off x="4417299" y="1288925"/>
            <a:ext cx="535701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2015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>
            <p:custDataLst>
              <p:tags r:id="rId54"/>
            </p:custDataLst>
          </p:nvPr>
        </p:nvSpPr>
        <p:spPr bwMode="auto">
          <a:xfrm>
            <a:off x="7765366" y="1288925"/>
            <a:ext cx="586043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2016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27" name="Text Box 29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68612" y="5863331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>
                <a:solidFill>
                  <a:srgbClr val="FFFFFF"/>
                </a:solidFill>
              </a:rPr>
              <a:t>Certification</a:t>
            </a:r>
          </a:p>
        </p:txBody>
      </p:sp>
      <p:sp>
        <p:nvSpPr>
          <p:cNvPr id="128" name="Rectangle 127">
            <a:hlinkClick r:id="" action="ppaction://noaction"/>
          </p:cNvPr>
          <p:cNvSpPr/>
          <p:nvPr>
            <p:custDataLst>
              <p:tags r:id="rId56"/>
            </p:custDataLst>
          </p:nvPr>
        </p:nvSpPr>
        <p:spPr>
          <a:xfrm>
            <a:off x="1647905" y="5996674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7" name="578 Rectángulo"/>
          <p:cNvSpPr>
            <a:spLocks noChangeArrowheads="1"/>
          </p:cNvSpPr>
          <p:nvPr/>
        </p:nvSpPr>
        <p:spPr bwMode="auto">
          <a:xfrm>
            <a:off x="7705267" y="5829087"/>
            <a:ext cx="122618" cy="92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  <a:extLst/>
        </p:spPr>
        <p:txBody>
          <a:bodyPr wrap="square" lIns="0" tIns="0" rIns="0" bIns="0" anchor="ctr" anchorCtr="0">
            <a:spAutoFit/>
          </a:bodyPr>
          <a:lstStyle/>
          <a:p>
            <a:endParaRPr lang="en-US" sz="600" dirty="0">
              <a:solidFill>
                <a:srgbClr val="262626"/>
              </a:solidFill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7644478" y="5768127"/>
            <a:ext cx="1064065" cy="20033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      SHUSA Dependencies</a:t>
            </a:r>
          </a:p>
        </p:txBody>
      </p:sp>
      <p:sp>
        <p:nvSpPr>
          <p:cNvPr id="116" name="Diamond 219"/>
          <p:cNvSpPr/>
          <p:nvPr>
            <p:custDataLst>
              <p:tags r:id="rId57"/>
            </p:custDataLst>
          </p:nvPr>
        </p:nvSpPr>
        <p:spPr bwMode="auto">
          <a:xfrm>
            <a:off x="3315396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8" name="Diamond 219"/>
          <p:cNvSpPr/>
          <p:nvPr>
            <p:custDataLst>
              <p:tags r:id="rId58"/>
            </p:custDataLst>
          </p:nvPr>
        </p:nvSpPr>
        <p:spPr bwMode="auto">
          <a:xfrm>
            <a:off x="5312125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9" name="Text Placeholder 8"/>
          <p:cNvSpPr txBox="1">
            <a:spLocks/>
          </p:cNvSpPr>
          <p:nvPr>
            <p:custDataLst>
              <p:tags r:id="rId59"/>
            </p:custDataLst>
          </p:nvPr>
        </p:nvSpPr>
        <p:spPr bwMode="auto">
          <a:xfrm>
            <a:off x="5035676" y="2265254"/>
            <a:ext cx="1060324" cy="204311"/>
          </a:xfrm>
          <a:prstGeom prst="wedgeRoundRectCallout">
            <a:avLst>
              <a:gd name="adj1" fmla="val -24320"/>
              <a:gd name="adj2" fmla="val -769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olidFill>
                  <a:schemeClr val="tx1"/>
                </a:solidFill>
                <a:sym typeface="Wingdings" pitchFamily="2" charset="2"/>
              </a:rPr>
              <a:t>Implementation </a:t>
            </a:r>
            <a:r>
              <a:rPr lang="en-US" altLang="es-ES" sz="600" dirty="0">
                <a:solidFill>
                  <a:schemeClr val="tx1"/>
                </a:solidFill>
                <a:sym typeface="Wingdings" pitchFamily="2" charset="2"/>
              </a:rPr>
              <a:t>of </a:t>
            </a:r>
            <a:r>
              <a:rPr lang="en-US" altLang="es-ES" sz="600" dirty="0" smtClean="0">
                <a:solidFill>
                  <a:schemeClr val="tx1"/>
                </a:solidFill>
                <a:sym typeface="Wingdings" pitchFamily="2" charset="2"/>
              </a:rPr>
              <a:t>RDA USA Gov</a:t>
            </a:r>
            <a:r>
              <a:rPr lang="en-US" altLang="es-ES" sz="600" dirty="0">
                <a:solidFill>
                  <a:schemeClr val="tx1"/>
                </a:solidFill>
                <a:sym typeface="Wingdings" pitchFamily="2" charset="2"/>
              </a:rPr>
              <a:t>. </a:t>
            </a:r>
            <a:r>
              <a:rPr lang="en-US" altLang="es-ES" sz="600" dirty="0" smtClean="0">
                <a:solidFill>
                  <a:schemeClr val="tx1"/>
                </a:solidFill>
                <a:sym typeface="Wingdings" pitchFamily="2" charset="2"/>
              </a:rPr>
              <a:t>Model Committees</a:t>
            </a:r>
            <a:endParaRPr lang="en-US" altLang="es-ES" sz="6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50" name="Diamond 219"/>
          <p:cNvSpPr/>
          <p:nvPr>
            <p:custDataLst>
              <p:tags r:id="rId60"/>
            </p:custDataLst>
          </p:nvPr>
        </p:nvSpPr>
        <p:spPr bwMode="auto">
          <a:xfrm>
            <a:off x="478847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1" name="Text Placeholder 8"/>
          <p:cNvSpPr txBox="1">
            <a:spLocks/>
          </p:cNvSpPr>
          <p:nvPr>
            <p:custDataLst>
              <p:tags r:id="rId61"/>
            </p:custDataLst>
          </p:nvPr>
        </p:nvSpPr>
        <p:spPr bwMode="auto">
          <a:xfrm>
            <a:off x="4800452" y="1676400"/>
            <a:ext cx="616976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Functional definition of metrics</a:t>
            </a:r>
          </a:p>
        </p:txBody>
      </p:sp>
      <p:sp>
        <p:nvSpPr>
          <p:cNvPr id="152" name="Diamond 219"/>
          <p:cNvSpPr/>
          <p:nvPr>
            <p:custDataLst>
              <p:tags r:id="rId62"/>
            </p:custDataLst>
          </p:nvPr>
        </p:nvSpPr>
        <p:spPr bwMode="auto">
          <a:xfrm>
            <a:off x="716428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3" name="Diamond 219"/>
          <p:cNvSpPr/>
          <p:nvPr>
            <p:custDataLst>
              <p:tags r:id="rId63"/>
            </p:custDataLst>
          </p:nvPr>
        </p:nvSpPr>
        <p:spPr bwMode="auto">
          <a:xfrm>
            <a:off x="605840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4" name="Text Placeholder 8"/>
          <p:cNvSpPr txBox="1">
            <a:spLocks/>
          </p:cNvSpPr>
          <p:nvPr>
            <p:custDataLst>
              <p:tags r:id="rId64"/>
            </p:custDataLst>
          </p:nvPr>
        </p:nvSpPr>
        <p:spPr bwMode="auto">
          <a:xfrm>
            <a:off x="6019800" y="1684389"/>
            <a:ext cx="874422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Analyze, adjust and approve the </a:t>
            </a:r>
            <a:r>
              <a:rPr lang="en-US" altLang="es-ES" dirty="0" smtClean="0">
                <a:sym typeface="Wingdings" pitchFamily="2" charset="2"/>
              </a:rPr>
              <a:t>frameworks </a:t>
            </a:r>
            <a:r>
              <a:rPr lang="en-US" altLang="es-ES" dirty="0">
                <a:sym typeface="Wingdings" pitchFamily="2" charset="2"/>
              </a:rPr>
              <a:t>at </a:t>
            </a:r>
            <a:r>
              <a:rPr lang="en-US" altLang="es-ES" dirty="0" smtClean="0">
                <a:sym typeface="Wingdings" pitchFamily="2" charset="2"/>
              </a:rPr>
              <a:t>the local level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55" name="Diamond 219"/>
          <p:cNvSpPr/>
          <p:nvPr>
            <p:custDataLst>
              <p:tags r:id="rId65"/>
            </p:custDataLst>
          </p:nvPr>
        </p:nvSpPr>
        <p:spPr bwMode="auto">
          <a:xfrm>
            <a:off x="4318552" y="207546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6" name="Text Placeholder 8"/>
          <p:cNvSpPr txBox="1">
            <a:spLocks/>
          </p:cNvSpPr>
          <p:nvPr>
            <p:custDataLst>
              <p:tags r:id="rId66"/>
            </p:custDataLst>
          </p:nvPr>
        </p:nvSpPr>
        <p:spPr bwMode="auto">
          <a:xfrm>
            <a:off x="2554705" y="1742911"/>
            <a:ext cx="764836" cy="306467"/>
          </a:xfrm>
          <a:prstGeom prst="wedgeRoundRectCallout">
            <a:avLst>
              <a:gd name="adj1" fmla="val 49530"/>
              <a:gd name="adj2" fmla="val 6819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Receive Target Operating Model SHUSA</a:t>
            </a:r>
          </a:p>
        </p:txBody>
      </p:sp>
      <p:sp>
        <p:nvSpPr>
          <p:cNvPr id="157" name="Diamond 219"/>
          <p:cNvSpPr/>
          <p:nvPr>
            <p:custDataLst>
              <p:tags r:id="rId67"/>
            </p:custDataLst>
          </p:nvPr>
        </p:nvSpPr>
        <p:spPr bwMode="auto">
          <a:xfrm>
            <a:off x="5410200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8" name="Text Placeholder 8"/>
          <p:cNvSpPr txBox="1">
            <a:spLocks/>
          </p:cNvSpPr>
          <p:nvPr>
            <p:custDataLst>
              <p:tags r:id="rId68"/>
            </p:custDataLst>
          </p:nvPr>
        </p:nvSpPr>
        <p:spPr bwMode="auto">
          <a:xfrm>
            <a:off x="4030384" y="1691834"/>
            <a:ext cx="636110" cy="306467"/>
          </a:xfrm>
          <a:prstGeom prst="wedgeRoundRectCallout">
            <a:avLst>
              <a:gd name="adj1" fmla="val -516"/>
              <a:gd name="adj2" fmla="val 829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dirty="0"/>
              <a:t>SHUSA </a:t>
            </a:r>
            <a:r>
              <a:rPr lang="en-US" dirty="0" smtClean="0"/>
              <a:t>approve </a:t>
            </a:r>
            <a:r>
              <a:rPr lang="en-US" dirty="0"/>
              <a:t>and distribute the </a:t>
            </a:r>
            <a:r>
              <a:rPr lang="en-US" dirty="0" smtClean="0"/>
              <a:t>frameworks</a:t>
            </a:r>
            <a:r>
              <a:rPr lang="en-US" baseline="30000" dirty="0" smtClean="0"/>
              <a:t>1</a:t>
            </a:r>
            <a:endParaRPr lang="en-US" altLang="es-ES" baseline="30000" dirty="0" smtClean="0">
              <a:sym typeface="Wingdings" pitchFamily="2" charset="2"/>
            </a:endParaRPr>
          </a:p>
        </p:txBody>
      </p:sp>
      <p:sp>
        <p:nvSpPr>
          <p:cNvPr id="159" name="Text Placeholder 8"/>
          <p:cNvSpPr txBox="1">
            <a:spLocks/>
          </p:cNvSpPr>
          <p:nvPr>
            <p:custDataLst>
              <p:tags r:id="rId69"/>
            </p:custDataLst>
          </p:nvPr>
        </p:nvSpPr>
        <p:spPr bwMode="auto">
          <a:xfrm>
            <a:off x="5428864" y="1686222"/>
            <a:ext cx="491093" cy="306467"/>
          </a:xfrm>
          <a:prstGeom prst="wedgeRoundRectCallout">
            <a:avLst>
              <a:gd name="adj1" fmla="val -32409"/>
              <a:gd name="adj2" fmla="val 8411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ym typeface="Wingdings" pitchFamily="2" charset="2"/>
              </a:rPr>
              <a:t>Implementation of CDO/Risk MI</a:t>
            </a:r>
            <a:endParaRPr lang="en-US" altLang="es-ES" sz="600" dirty="0">
              <a:sym typeface="Wingdings" pitchFamily="2" charset="2"/>
            </a:endParaRPr>
          </a:p>
        </p:txBody>
      </p:sp>
      <p:sp>
        <p:nvSpPr>
          <p:cNvPr id="160" name="Text Placeholder 8"/>
          <p:cNvSpPr txBox="1">
            <a:spLocks/>
          </p:cNvSpPr>
          <p:nvPr>
            <p:custDataLst>
              <p:tags r:id="rId70"/>
            </p:custDataLst>
          </p:nvPr>
        </p:nvSpPr>
        <p:spPr bwMode="auto">
          <a:xfrm>
            <a:off x="7179148" y="1742911"/>
            <a:ext cx="771460" cy="204311"/>
          </a:xfrm>
          <a:prstGeom prst="wedgeRoundRectCallout">
            <a:avLst>
              <a:gd name="adj1" fmla="val -43932"/>
              <a:gd name="adj2" fmla="val 10624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Reporting Generation Documents</a:t>
            </a:r>
          </a:p>
        </p:txBody>
      </p:sp>
      <p:sp>
        <p:nvSpPr>
          <p:cNvPr id="161" name="Diamond 219"/>
          <p:cNvSpPr/>
          <p:nvPr>
            <p:custDataLst>
              <p:tags r:id="rId71"/>
            </p:custDataLst>
          </p:nvPr>
        </p:nvSpPr>
        <p:spPr bwMode="auto">
          <a:xfrm>
            <a:off x="6250786" y="207060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62" name="Text Placeholder 8"/>
          <p:cNvSpPr txBox="1">
            <a:spLocks/>
          </p:cNvSpPr>
          <p:nvPr>
            <p:custDataLst>
              <p:tags r:id="rId72"/>
            </p:custDataLst>
          </p:nvPr>
        </p:nvSpPr>
        <p:spPr bwMode="auto">
          <a:xfrm>
            <a:off x="6616179" y="2260937"/>
            <a:ext cx="874422" cy="204311"/>
          </a:xfrm>
          <a:prstGeom prst="wedgeRoundRectCallout">
            <a:avLst>
              <a:gd name="adj1" fmla="val -79302"/>
              <a:gd name="adj2" fmla="val -855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/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Financial information anticipation</a:t>
            </a:r>
          </a:p>
        </p:txBody>
      </p:sp>
      <p:sp>
        <p:nvSpPr>
          <p:cNvPr id="163" name="Text Placeholder 8"/>
          <p:cNvSpPr txBox="1">
            <a:spLocks/>
          </p:cNvSpPr>
          <p:nvPr>
            <p:custDataLst>
              <p:tags r:id="rId73"/>
            </p:custDataLst>
          </p:nvPr>
        </p:nvSpPr>
        <p:spPr bwMode="auto">
          <a:xfrm>
            <a:off x="7327236" y="2613344"/>
            <a:ext cx="1359564" cy="204311"/>
          </a:xfrm>
          <a:prstGeom prst="wedgeRoundRectCallout">
            <a:avLst>
              <a:gd name="adj1" fmla="val -49453"/>
              <a:gd name="adj2" fmla="val 7456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metrics2 (feed to </a:t>
            </a:r>
            <a:r>
              <a:rPr lang="en-US" altLang="es-ES" dirty="0" err="1">
                <a:sym typeface="Wingdings" pitchFamily="2" charset="2"/>
              </a:rPr>
              <a:t>Capa</a:t>
            </a:r>
            <a:r>
              <a:rPr lang="en-US" altLang="es-ES" dirty="0">
                <a:sym typeface="Wingdings" pitchFamily="2" charset="2"/>
              </a:rPr>
              <a:t> de </a:t>
            </a:r>
            <a:r>
              <a:rPr lang="en-US" altLang="es-ES" dirty="0" err="1">
                <a:sym typeface="Wingdings" pitchFamily="2" charset="2"/>
              </a:rPr>
              <a:t>Agr</a:t>
            </a:r>
            <a:r>
              <a:rPr lang="en-US" altLang="es-ES" dirty="0">
                <a:sym typeface="Wingdings" pitchFamily="2" charset="2"/>
              </a:rPr>
              <a:t>. Corp. de R.de </a:t>
            </a:r>
            <a:r>
              <a:rPr lang="en-US" altLang="es-ES" dirty="0" err="1">
                <a:sym typeface="Wingdings" pitchFamily="2" charset="2"/>
              </a:rPr>
              <a:t>Crédito</a:t>
            </a:r>
            <a:r>
              <a:rPr lang="en-US" altLang="es-ES" dirty="0">
                <a:sym typeface="Wingdings" pitchFamily="2" charset="2"/>
              </a:rPr>
              <a:t>)</a:t>
            </a:r>
          </a:p>
        </p:txBody>
      </p:sp>
      <p:sp>
        <p:nvSpPr>
          <p:cNvPr id="164" name="Diamond 219"/>
          <p:cNvSpPr/>
          <p:nvPr>
            <p:custDataLst>
              <p:tags r:id="rId74"/>
            </p:custDataLst>
          </p:nvPr>
        </p:nvSpPr>
        <p:spPr bwMode="auto">
          <a:xfrm>
            <a:off x="7217218" y="279806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65" name="Text Placeholder 8"/>
          <p:cNvSpPr txBox="1">
            <a:spLocks/>
          </p:cNvSpPr>
          <p:nvPr>
            <p:custDataLst>
              <p:tags r:id="rId75"/>
            </p:custDataLst>
          </p:nvPr>
        </p:nvSpPr>
        <p:spPr bwMode="auto">
          <a:xfrm>
            <a:off x="4587075" y="3365557"/>
            <a:ext cx="725217" cy="204311"/>
          </a:xfrm>
          <a:prstGeom prst="wedgeRoundRectCallout">
            <a:avLst>
              <a:gd name="adj1" fmla="val -73735"/>
              <a:gd name="adj2" fmla="val 5322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err="1" smtClean="0">
                <a:sym typeface="Wingdings" pitchFamily="2" charset="2"/>
              </a:rPr>
              <a:t>Tutela</a:t>
            </a:r>
            <a:r>
              <a:rPr lang="en-US" altLang="es-ES" dirty="0" smtClean="0">
                <a:sym typeface="Wingdings" pitchFamily="2" charset="2"/>
              </a:rPr>
              <a:t>. GS Adequation</a:t>
            </a:r>
          </a:p>
        </p:txBody>
      </p:sp>
      <p:sp>
        <p:nvSpPr>
          <p:cNvPr id="166" name="Diamond 219"/>
          <p:cNvSpPr/>
          <p:nvPr>
            <p:custDataLst>
              <p:tags r:id="rId76"/>
            </p:custDataLst>
          </p:nvPr>
        </p:nvSpPr>
        <p:spPr bwMode="auto">
          <a:xfrm>
            <a:off x="3266798" y="383839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3" name="Text Placeholder 8"/>
          <p:cNvSpPr txBox="1">
            <a:spLocks/>
          </p:cNvSpPr>
          <p:nvPr>
            <p:custDataLst>
              <p:tags r:id="rId77"/>
            </p:custDataLst>
          </p:nvPr>
        </p:nvSpPr>
        <p:spPr bwMode="auto">
          <a:xfrm>
            <a:off x="2057400" y="3634057"/>
            <a:ext cx="1157654" cy="204311"/>
          </a:xfrm>
          <a:prstGeom prst="wedgeRoundRectCallout">
            <a:avLst>
              <a:gd name="adj1" fmla="val 56292"/>
              <a:gd name="adj2" fmla="val 7187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Automation of the provisioning process for ALM</a:t>
            </a:r>
            <a:endParaRPr lang="en-US" altLang="es-ES" dirty="0" smtClean="0">
              <a:sym typeface="Wingdings" pitchFamily="2" charset="2"/>
            </a:endParaRPr>
          </a:p>
        </p:txBody>
      </p:sp>
      <p:sp>
        <p:nvSpPr>
          <p:cNvPr id="191" name="Text Placeholder 8"/>
          <p:cNvSpPr txBox="1">
            <a:spLocks/>
          </p:cNvSpPr>
          <p:nvPr>
            <p:custDataLst>
              <p:tags r:id="rId78"/>
            </p:custDataLst>
          </p:nvPr>
        </p:nvSpPr>
        <p:spPr bwMode="auto">
          <a:xfrm>
            <a:off x="3393011" y="2968315"/>
            <a:ext cx="971721" cy="204311"/>
          </a:xfrm>
          <a:prstGeom prst="wedgeRoundRectCallout">
            <a:avLst>
              <a:gd name="adj1" fmla="val 52098"/>
              <a:gd name="adj2" fmla="val 79456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Transfer existing platform to NY Market Risk (AIRE)</a:t>
            </a:r>
            <a:endParaRPr lang="en-US" altLang="es-ES" dirty="0" smtClean="0">
              <a:sym typeface="Wingdings" pitchFamily="2" charset="2"/>
            </a:endParaRPr>
          </a:p>
        </p:txBody>
      </p:sp>
      <p:sp>
        <p:nvSpPr>
          <p:cNvPr id="192" name="Diamond 219"/>
          <p:cNvSpPr/>
          <p:nvPr>
            <p:custDataLst>
              <p:tags r:id="rId79"/>
            </p:custDataLst>
          </p:nvPr>
        </p:nvSpPr>
        <p:spPr bwMode="auto">
          <a:xfrm>
            <a:off x="4405800" y="316198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8" name="Diamond 219"/>
          <p:cNvSpPr/>
          <p:nvPr>
            <p:custDataLst>
              <p:tags r:id="rId80"/>
            </p:custDataLst>
          </p:nvPr>
        </p:nvSpPr>
        <p:spPr bwMode="auto">
          <a:xfrm>
            <a:off x="7335268" y="506132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0" name="Text Placeholder 8"/>
          <p:cNvSpPr txBox="1">
            <a:spLocks/>
          </p:cNvSpPr>
          <p:nvPr>
            <p:custDataLst>
              <p:tags r:id="rId81"/>
            </p:custDataLst>
          </p:nvPr>
        </p:nvSpPr>
        <p:spPr bwMode="auto">
          <a:xfrm>
            <a:off x="3746338" y="4857750"/>
            <a:ext cx="649658" cy="204311"/>
          </a:xfrm>
          <a:prstGeom prst="wedgeRoundRectCallout">
            <a:avLst>
              <a:gd name="adj1" fmla="val 60280"/>
              <a:gd name="adj2" fmla="val 474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/>
              <a:t>Framework Local Implementation</a:t>
            </a:r>
            <a:endParaRPr lang="en-US" sz="600" dirty="0"/>
          </a:p>
        </p:txBody>
      </p:sp>
      <p:sp>
        <p:nvSpPr>
          <p:cNvPr id="201" name="Diamond 183"/>
          <p:cNvSpPr/>
          <p:nvPr>
            <p:custDataLst>
              <p:tags r:id="rId82"/>
            </p:custDataLst>
          </p:nvPr>
        </p:nvSpPr>
        <p:spPr bwMode="auto">
          <a:xfrm>
            <a:off x="4405800" y="5061328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2" name="Diamond 201"/>
          <p:cNvSpPr/>
          <p:nvPr>
            <p:custDataLst>
              <p:tags r:id="rId83"/>
            </p:custDataLst>
          </p:nvPr>
        </p:nvSpPr>
        <p:spPr bwMode="auto">
          <a:xfrm>
            <a:off x="5958510" y="5061328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3" name="Text Placeholder 8"/>
          <p:cNvSpPr txBox="1">
            <a:spLocks/>
          </p:cNvSpPr>
          <p:nvPr>
            <p:custDataLst>
              <p:tags r:id="rId84"/>
            </p:custDataLst>
          </p:nvPr>
        </p:nvSpPr>
        <p:spPr bwMode="auto">
          <a:xfrm>
            <a:off x="5257800" y="4804724"/>
            <a:ext cx="649658" cy="204311"/>
          </a:xfrm>
          <a:prstGeom prst="wedgeRoundRectCallout">
            <a:avLst>
              <a:gd name="adj1" fmla="val 62145"/>
              <a:gd name="adj2" fmla="val 10027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DD Tool Local Implementation</a:t>
            </a:r>
            <a:endParaRPr lang="en-US" sz="600" dirty="0"/>
          </a:p>
        </p:txBody>
      </p:sp>
      <p:sp>
        <p:nvSpPr>
          <p:cNvPr id="204" name="Text Placeholder 8"/>
          <p:cNvSpPr txBox="1">
            <a:spLocks/>
          </p:cNvSpPr>
          <p:nvPr>
            <p:custDataLst>
              <p:tags r:id="rId85"/>
            </p:custDataLst>
          </p:nvPr>
        </p:nvSpPr>
        <p:spPr bwMode="auto">
          <a:xfrm>
            <a:off x="3017444" y="5317648"/>
            <a:ext cx="886680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DQ Governance Local</a:t>
            </a:r>
          </a:p>
          <a:p>
            <a:r>
              <a:rPr lang="en-GB" sz="600" dirty="0" smtClean="0"/>
              <a:t>Implementation</a:t>
            </a:r>
            <a:endParaRPr lang="en-US" sz="600" dirty="0"/>
          </a:p>
        </p:txBody>
      </p:sp>
      <p:sp>
        <p:nvSpPr>
          <p:cNvPr id="205" name="Diamond 219"/>
          <p:cNvSpPr/>
          <p:nvPr>
            <p:custDataLst>
              <p:tags r:id="rId86"/>
            </p:custDataLst>
          </p:nvPr>
        </p:nvSpPr>
        <p:spPr bwMode="auto">
          <a:xfrm>
            <a:off x="3918044" y="556049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6" name="Diamond 219"/>
          <p:cNvSpPr/>
          <p:nvPr>
            <p:custDataLst>
              <p:tags r:id="rId87"/>
            </p:custDataLst>
          </p:nvPr>
        </p:nvSpPr>
        <p:spPr bwMode="auto">
          <a:xfrm>
            <a:off x="7362320" y="555655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7" name="Text Placeholder 8"/>
          <p:cNvSpPr txBox="1">
            <a:spLocks/>
          </p:cNvSpPr>
          <p:nvPr>
            <p:custDataLst>
              <p:tags r:id="rId88"/>
            </p:custDataLst>
          </p:nvPr>
        </p:nvSpPr>
        <p:spPr bwMode="auto">
          <a:xfrm>
            <a:off x="7457837" y="5238656"/>
            <a:ext cx="896745" cy="306467"/>
          </a:xfrm>
          <a:prstGeom prst="wedgeRoundRectCallout">
            <a:avLst>
              <a:gd name="adj1" fmla="val -46346"/>
              <a:gd name="adj2" fmla="val 7483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Program implementation for critical lines of action </a:t>
            </a:r>
            <a:endParaRPr lang="en-US" sz="600" dirty="0"/>
          </a:p>
        </p:txBody>
      </p:sp>
      <p:sp>
        <p:nvSpPr>
          <p:cNvPr id="208" name="Text Placeholder 8"/>
          <p:cNvSpPr txBox="1">
            <a:spLocks/>
          </p:cNvSpPr>
          <p:nvPr>
            <p:custDataLst>
              <p:tags r:id="rId89"/>
            </p:custDataLst>
          </p:nvPr>
        </p:nvSpPr>
        <p:spPr bwMode="auto">
          <a:xfrm>
            <a:off x="3931844" y="5328149"/>
            <a:ext cx="764836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Data Clusters model plan completed</a:t>
            </a:r>
            <a:endParaRPr lang="en-US" sz="600" dirty="0"/>
          </a:p>
        </p:txBody>
      </p:sp>
      <p:sp>
        <p:nvSpPr>
          <p:cNvPr id="209" name="Diamond 219"/>
          <p:cNvSpPr/>
          <p:nvPr>
            <p:custDataLst>
              <p:tags r:id="rId90"/>
            </p:custDataLst>
          </p:nvPr>
        </p:nvSpPr>
        <p:spPr bwMode="auto">
          <a:xfrm>
            <a:off x="4710600" y="55710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0" name="Diamond 219"/>
          <p:cNvSpPr/>
          <p:nvPr>
            <p:custDataLst>
              <p:tags r:id="rId91"/>
            </p:custDataLst>
          </p:nvPr>
        </p:nvSpPr>
        <p:spPr bwMode="auto">
          <a:xfrm>
            <a:off x="6334061" y="556756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1" name="Text Placeholder 8"/>
          <p:cNvSpPr txBox="1">
            <a:spLocks/>
          </p:cNvSpPr>
          <p:nvPr>
            <p:custDataLst>
              <p:tags r:id="rId92"/>
            </p:custDataLst>
          </p:nvPr>
        </p:nvSpPr>
        <p:spPr bwMode="auto">
          <a:xfrm>
            <a:off x="6535642" y="5232805"/>
            <a:ext cx="703358" cy="306467"/>
          </a:xfrm>
          <a:prstGeom prst="wedgeRoundRectCallout">
            <a:avLst>
              <a:gd name="adj1" fmla="val -65715"/>
              <a:gd name="adj2" fmla="val 6395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KPIs scorecard </a:t>
            </a:r>
            <a:r>
              <a:rPr lang="en-GB" sz="600" dirty="0" smtClean="0"/>
              <a:t>&amp; control processes implemented</a:t>
            </a:r>
            <a:endParaRPr lang="en-US" sz="600" dirty="0"/>
          </a:p>
        </p:txBody>
      </p:sp>
      <p:sp>
        <p:nvSpPr>
          <p:cNvPr id="131" name="Diamond 219"/>
          <p:cNvSpPr/>
          <p:nvPr>
            <p:custDataLst>
              <p:tags r:id="rId93"/>
            </p:custDataLst>
          </p:nvPr>
        </p:nvSpPr>
        <p:spPr bwMode="auto">
          <a:xfrm>
            <a:off x="5203450" y="281986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2" name="Text Placeholder 8"/>
          <p:cNvSpPr txBox="1">
            <a:spLocks/>
          </p:cNvSpPr>
          <p:nvPr>
            <p:custDataLst>
              <p:tags r:id="rId94"/>
            </p:custDataLst>
          </p:nvPr>
        </p:nvSpPr>
        <p:spPr bwMode="auto">
          <a:xfrm>
            <a:off x="5402125" y="2665768"/>
            <a:ext cx="725217" cy="204311"/>
          </a:xfrm>
          <a:prstGeom prst="wedgeRoundRectCallout">
            <a:avLst>
              <a:gd name="adj1" fmla="val -68482"/>
              <a:gd name="adj2" fmla="val 7187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err="1" smtClean="0">
                <a:sym typeface="Wingdings" pitchFamily="2" charset="2"/>
              </a:rPr>
              <a:t>Tutela</a:t>
            </a:r>
            <a:r>
              <a:rPr lang="en-US" altLang="es-ES" dirty="0" smtClean="0">
                <a:sym typeface="Wingdings" pitchFamily="2" charset="2"/>
              </a:rPr>
              <a:t>. GS Adequation</a:t>
            </a:r>
          </a:p>
        </p:txBody>
      </p:sp>
      <p:sp>
        <p:nvSpPr>
          <p:cNvPr id="122" name="Text Placeholder 8"/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>
            <a:off x="2191473" y="2972601"/>
            <a:ext cx="1168923" cy="204311"/>
          </a:xfrm>
          <a:prstGeom prst="wedgeRoundRectCallout">
            <a:avLst>
              <a:gd name="adj1" fmla="val 85666"/>
              <a:gd name="adj2" fmla="val -11298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“Manual” Execution Opt. Project of delivery information to Group</a:t>
            </a:r>
          </a:p>
        </p:txBody>
      </p:sp>
      <p:sp>
        <p:nvSpPr>
          <p:cNvPr id="123" name="Diamond 219"/>
          <p:cNvSpPr/>
          <p:nvPr>
            <p:custDataLst>
              <p:tags r:id="rId96"/>
            </p:custDataLst>
          </p:nvPr>
        </p:nvSpPr>
        <p:spPr bwMode="auto">
          <a:xfrm>
            <a:off x="3729741" y="279807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9" name="Text Placeholder 8"/>
          <p:cNvSpPr txBox="1">
            <a:spLocks/>
          </p:cNvSpPr>
          <p:nvPr>
            <p:custDataLst>
              <p:tags r:id="rId97"/>
            </p:custDataLst>
          </p:nvPr>
        </p:nvSpPr>
        <p:spPr bwMode="auto">
          <a:xfrm>
            <a:off x="5818440" y="3009086"/>
            <a:ext cx="1420560" cy="204311"/>
          </a:xfrm>
          <a:prstGeom prst="wedgeRoundRectCallout">
            <a:avLst>
              <a:gd name="adj1" fmla="val -31792"/>
              <a:gd name="adj2" fmla="val -764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Automation Shipments optimization  Project for CR metrics of RRF</a:t>
            </a:r>
          </a:p>
        </p:txBody>
      </p:sp>
      <p:sp>
        <p:nvSpPr>
          <p:cNvPr id="133" name="Diamond 219"/>
          <p:cNvSpPr/>
          <p:nvPr>
            <p:custDataLst>
              <p:tags r:id="rId98"/>
            </p:custDataLst>
          </p:nvPr>
        </p:nvSpPr>
        <p:spPr bwMode="auto">
          <a:xfrm>
            <a:off x="6007875" y="281811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4" name="Text Placeholder 8"/>
          <p:cNvSpPr txBox="1">
            <a:spLocks/>
          </p:cNvSpPr>
          <p:nvPr>
            <p:custDataLst>
              <p:tags r:id="rId99"/>
            </p:custDataLst>
          </p:nvPr>
        </p:nvSpPr>
        <p:spPr bwMode="auto">
          <a:xfrm>
            <a:off x="6966780" y="5794178"/>
            <a:ext cx="585053" cy="137420"/>
          </a:xfrm>
          <a:prstGeom prst="wedgeRoundRectCallout">
            <a:avLst>
              <a:gd name="adj1" fmla="val 1885"/>
              <a:gd name="adj2" fmla="val 1020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GB" dirty="0"/>
              <a:t>Certification</a:t>
            </a:r>
            <a:endParaRPr lang="en-US" dirty="0"/>
          </a:p>
        </p:txBody>
      </p:sp>
      <p:sp>
        <p:nvSpPr>
          <p:cNvPr id="169" name="Text Placeholder 8"/>
          <p:cNvSpPr txBox="1">
            <a:spLocks/>
          </p:cNvSpPr>
          <p:nvPr>
            <p:custDataLst>
              <p:tags r:id="rId100"/>
            </p:custDataLst>
          </p:nvPr>
        </p:nvSpPr>
        <p:spPr bwMode="auto">
          <a:xfrm flipH="1">
            <a:off x="3630799" y="5803736"/>
            <a:ext cx="927401" cy="137420"/>
          </a:xfrm>
          <a:prstGeom prst="wedgeRoundRectCallout">
            <a:avLst>
              <a:gd name="adj1" fmla="val -51234"/>
              <a:gd name="adj2" fmla="val 11846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Certification (preliminary)</a:t>
            </a:r>
          </a:p>
        </p:txBody>
      </p:sp>
      <p:sp>
        <p:nvSpPr>
          <p:cNvPr id="170" name="Diamond 169"/>
          <p:cNvSpPr/>
          <p:nvPr>
            <p:custDataLst>
              <p:tags r:id="rId101"/>
            </p:custDataLst>
          </p:nvPr>
        </p:nvSpPr>
        <p:spPr bwMode="auto">
          <a:xfrm>
            <a:off x="4568622" y="5923130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1" name="Diamond 170"/>
          <p:cNvSpPr/>
          <p:nvPr>
            <p:custDataLst>
              <p:tags r:id="rId102"/>
            </p:custDataLst>
          </p:nvPr>
        </p:nvSpPr>
        <p:spPr bwMode="auto">
          <a:xfrm>
            <a:off x="7223760" y="5946381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2" name="Text Placeholder 8"/>
          <p:cNvSpPr txBox="1">
            <a:spLocks/>
          </p:cNvSpPr>
          <p:nvPr>
            <p:custDataLst>
              <p:tags r:id="rId103"/>
            </p:custDataLst>
          </p:nvPr>
        </p:nvSpPr>
        <p:spPr bwMode="auto">
          <a:xfrm>
            <a:off x="4971602" y="5754221"/>
            <a:ext cx="955064" cy="206313"/>
          </a:xfrm>
          <a:prstGeom prst="wedgeRoundRectCallout">
            <a:avLst>
              <a:gd name="adj1" fmla="val -52029"/>
              <a:gd name="adj2" fmla="val 822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Plan Review according with identified gaps</a:t>
            </a:r>
          </a:p>
        </p:txBody>
      </p:sp>
      <p:sp>
        <p:nvSpPr>
          <p:cNvPr id="174" name="Diamond 173"/>
          <p:cNvSpPr/>
          <p:nvPr>
            <p:custDataLst>
              <p:tags r:id="rId104"/>
            </p:custDataLst>
          </p:nvPr>
        </p:nvSpPr>
        <p:spPr bwMode="auto">
          <a:xfrm>
            <a:off x="4848975" y="5923130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6030"/>
              </p:ext>
            </p:extLst>
          </p:nvPr>
        </p:nvGraphicFramePr>
        <p:xfrm>
          <a:off x="7226199" y="381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Worksheet" showAsIcon="1" r:id="rId107" imgW="914400" imgH="771480" progId="Excel.Sheet.12">
                  <p:embed/>
                </p:oleObj>
              </mc:Choice>
              <mc:Fallback>
                <p:oleObj name="Worksheet" showAsIcon="1" r:id="rId10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7226199" y="381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8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LPCMKAHkyB.IM_Phdxu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uJAyAGV0m8ysus4ArJY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scIdqwtkaXraTJ78nn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PN86.hrkKz9X4YPtZ5I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HLNIkQ40y42PdmLgR9r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6jdInTiBUihy1FVF6V6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otj1TLaU.99KiManpc6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Uu2zQmakSou2y54KIM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lN4Q4My0yDVD1ipjQ6O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Wq.uuwOE2b48YBfP7Fs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SlvwFrgQkW17.T8BWA1D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ktvVZb8kaS9LrnnRu70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IuZDqzCU.0sAG7tticE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yLLP94P0eznnmEJZhHt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sJp.xMxUW9zPgOK7hmS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CuS4lYU0SY6WhpIQOkN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NV._wXxE65uWdZuhow9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heme/theme1.xml><?xml version="1.0" encoding="utf-8"?>
<a:theme xmlns:a="http://schemas.openxmlformats.org/drawingml/2006/main" name="16_1">
  <a:themeElements>
    <a:clrScheme name="Custom 17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AAAA"/>
      </a:accent5>
      <a:accent6>
        <a:srgbClr val="C8C8C8"/>
      </a:accent6>
      <a:hlink>
        <a:srgbClr val="FFFFFF"/>
      </a:hlink>
      <a:folHlink>
        <a:srgbClr val="FFFFFF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D4D4D4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1A1A1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293</Words>
  <Application>Microsoft Office PowerPoint</Application>
  <PresentationFormat>On-screen Show (4:3)</PresentationFormat>
  <Paragraphs>73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16_1</vt:lpstr>
      <vt:lpstr>Microsoft Excel Worksheet</vt:lpstr>
      <vt:lpstr>PowerPoint Presentation</vt:lpstr>
      <vt:lpstr>PowerPoint Presentation</vt:lpstr>
      <vt:lpstr>PowerPoint Presentation</vt:lpstr>
    </vt:vector>
  </TitlesOfParts>
  <Company>Management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GMSUser</dc:creator>
  <cp:lastModifiedBy>GMSUser</cp:lastModifiedBy>
  <cp:revision>231</cp:revision>
  <dcterms:created xsi:type="dcterms:W3CDTF">2015-03-31T22:44:56Z</dcterms:created>
  <dcterms:modified xsi:type="dcterms:W3CDTF">2015-04-21T22:01:53Z</dcterms:modified>
</cp:coreProperties>
</file>