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-1157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F50CF-6F2A-4A71-974D-142E3BE0B3AD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64404-251B-4C01-8FF3-5F8E7C35C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8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7295" indent="-2835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4300" indent="-22686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8020" indent="-22686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1741" indent="-22686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5461" indent="-226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9180" indent="-226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2901" indent="-226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6621" indent="-226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E46CA7-C671-420C-8C89-8F407A531DE2}" type="slidenum">
              <a:rPr lang="es-ES_tradnl">
                <a:solidFill>
                  <a:srgbClr val="000000"/>
                </a:solidFill>
              </a:rPr>
              <a:pPr eaLnBrk="1" hangingPunct="1"/>
              <a:t>1</a:t>
            </a:fld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938866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8975"/>
            <a:ext cx="4567237" cy="3425825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7295" indent="-2835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4300" indent="-22686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8020" indent="-22686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1741" indent="-22686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5461" indent="-226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9180" indent="-226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2901" indent="-226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6621" indent="-226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E46CA7-C671-420C-8C89-8F407A531DE2}" type="slidenum">
              <a:rPr lang="es-ES_tradnl">
                <a:solidFill>
                  <a:srgbClr val="000000"/>
                </a:solidFill>
              </a:rPr>
              <a:pPr eaLnBrk="1" hangingPunct="1"/>
              <a:t>3</a:t>
            </a:fld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73280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1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28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7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40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40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fondo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20" y="-3175"/>
            <a:ext cx="9186863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6946453" y="6330551"/>
            <a:ext cx="2064455" cy="406398"/>
            <a:chOff x="6946451" y="6330551"/>
            <a:chExt cx="2064454" cy="406398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946451" y="6330551"/>
              <a:ext cx="449960" cy="406398"/>
            </a:xfrm>
            <a:custGeom>
              <a:avLst/>
              <a:gdLst>
                <a:gd name="T0" fmla="*/ 171 w 332"/>
                <a:gd name="T1" fmla="*/ 14 h 300"/>
                <a:gd name="T2" fmla="*/ 234 w 332"/>
                <a:gd name="T3" fmla="*/ 134 h 300"/>
                <a:gd name="T4" fmla="*/ 232 w 332"/>
                <a:gd name="T5" fmla="*/ 143 h 300"/>
                <a:gd name="T6" fmla="*/ 332 w 332"/>
                <a:gd name="T7" fmla="*/ 217 h 300"/>
                <a:gd name="T8" fmla="*/ 166 w 332"/>
                <a:gd name="T9" fmla="*/ 300 h 300"/>
                <a:gd name="T10" fmla="*/ 165 w 332"/>
                <a:gd name="T11" fmla="*/ 300 h 300"/>
                <a:gd name="T12" fmla="*/ 0 w 332"/>
                <a:gd name="T13" fmla="*/ 219 h 300"/>
                <a:gd name="T14" fmla="*/ 99 w 332"/>
                <a:gd name="T15" fmla="*/ 143 h 300"/>
                <a:gd name="T16" fmla="*/ 163 w 332"/>
                <a:gd name="T17" fmla="*/ 245 h 300"/>
                <a:gd name="T18" fmla="*/ 163 w 332"/>
                <a:gd name="T19" fmla="*/ 249 h 300"/>
                <a:gd name="T20" fmla="*/ 163 w 332"/>
                <a:gd name="T21" fmla="*/ 253 h 300"/>
                <a:gd name="T22" fmla="*/ 176 w 332"/>
                <a:gd name="T23" fmla="*/ 224 h 300"/>
                <a:gd name="T24" fmla="*/ 116 w 332"/>
                <a:gd name="T25" fmla="*/ 98 h 300"/>
                <a:gd name="T26" fmla="*/ 134 w 332"/>
                <a:gd name="T27" fmla="*/ 60 h 300"/>
                <a:gd name="T28" fmla="*/ 134 w 332"/>
                <a:gd name="T29" fmla="*/ 74 h 300"/>
                <a:gd name="T30" fmla="*/ 199 w 332"/>
                <a:gd name="T31" fmla="*/ 186 h 300"/>
                <a:gd name="T32" fmla="*/ 199 w 332"/>
                <a:gd name="T33" fmla="*/ 197 h 300"/>
                <a:gd name="T34" fmla="*/ 214 w 332"/>
                <a:gd name="T35" fmla="*/ 164 h 300"/>
                <a:gd name="T36" fmla="*/ 153 w 332"/>
                <a:gd name="T37" fmla="*/ 38 h 300"/>
                <a:gd name="T38" fmla="*/ 171 w 332"/>
                <a:gd name="T39" fmla="*/ 0 h 300"/>
                <a:gd name="T40" fmla="*/ 171 w 332"/>
                <a:gd name="T41" fmla="*/ 1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2" h="300">
                  <a:moveTo>
                    <a:pt x="171" y="14"/>
                  </a:moveTo>
                  <a:cubicBezTo>
                    <a:pt x="171" y="51"/>
                    <a:pt x="234" y="92"/>
                    <a:pt x="234" y="134"/>
                  </a:cubicBezTo>
                  <a:cubicBezTo>
                    <a:pt x="234" y="134"/>
                    <a:pt x="234" y="138"/>
                    <a:pt x="232" y="143"/>
                  </a:cubicBezTo>
                  <a:cubicBezTo>
                    <a:pt x="291" y="155"/>
                    <a:pt x="332" y="183"/>
                    <a:pt x="332" y="217"/>
                  </a:cubicBezTo>
                  <a:cubicBezTo>
                    <a:pt x="332" y="262"/>
                    <a:pt x="258" y="300"/>
                    <a:pt x="166" y="300"/>
                  </a:cubicBezTo>
                  <a:cubicBezTo>
                    <a:pt x="166" y="300"/>
                    <a:pt x="165" y="300"/>
                    <a:pt x="165" y="300"/>
                  </a:cubicBezTo>
                  <a:cubicBezTo>
                    <a:pt x="74" y="300"/>
                    <a:pt x="0" y="264"/>
                    <a:pt x="0" y="219"/>
                  </a:cubicBezTo>
                  <a:cubicBezTo>
                    <a:pt x="0" y="185"/>
                    <a:pt x="45" y="158"/>
                    <a:pt x="99" y="143"/>
                  </a:cubicBezTo>
                  <a:cubicBezTo>
                    <a:pt x="99" y="162"/>
                    <a:pt x="161" y="221"/>
                    <a:pt x="163" y="245"/>
                  </a:cubicBezTo>
                  <a:cubicBezTo>
                    <a:pt x="163" y="245"/>
                    <a:pt x="163" y="247"/>
                    <a:pt x="163" y="249"/>
                  </a:cubicBezTo>
                  <a:cubicBezTo>
                    <a:pt x="163" y="250"/>
                    <a:pt x="163" y="251"/>
                    <a:pt x="163" y="253"/>
                  </a:cubicBezTo>
                  <a:cubicBezTo>
                    <a:pt x="176" y="246"/>
                    <a:pt x="176" y="224"/>
                    <a:pt x="176" y="224"/>
                  </a:cubicBezTo>
                  <a:cubicBezTo>
                    <a:pt x="176" y="172"/>
                    <a:pt x="116" y="149"/>
                    <a:pt x="116" y="98"/>
                  </a:cubicBezTo>
                  <a:cubicBezTo>
                    <a:pt x="116" y="79"/>
                    <a:pt x="125" y="64"/>
                    <a:pt x="134" y="60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111"/>
                    <a:pt x="199" y="152"/>
                    <a:pt x="199" y="186"/>
                  </a:cubicBezTo>
                  <a:cubicBezTo>
                    <a:pt x="199" y="197"/>
                    <a:pt x="199" y="197"/>
                    <a:pt x="199" y="197"/>
                  </a:cubicBezTo>
                  <a:cubicBezTo>
                    <a:pt x="214" y="191"/>
                    <a:pt x="214" y="164"/>
                    <a:pt x="214" y="164"/>
                  </a:cubicBezTo>
                  <a:cubicBezTo>
                    <a:pt x="214" y="117"/>
                    <a:pt x="153" y="91"/>
                    <a:pt x="153" y="38"/>
                  </a:cubicBezTo>
                  <a:cubicBezTo>
                    <a:pt x="153" y="19"/>
                    <a:pt x="163" y="4"/>
                    <a:pt x="171" y="0"/>
                  </a:cubicBezTo>
                  <a:cubicBezTo>
                    <a:pt x="171" y="14"/>
                    <a:pt x="171" y="14"/>
                    <a:pt x="171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507695" y="6453705"/>
              <a:ext cx="152801" cy="253487"/>
            </a:xfrm>
            <a:custGeom>
              <a:avLst/>
              <a:gdLst>
                <a:gd name="T0" fmla="*/ 54 w 128"/>
                <a:gd name="T1" fmla="*/ 212 h 212"/>
                <a:gd name="T2" fmla="*/ 0 w 128"/>
                <a:gd name="T3" fmla="*/ 203 h 212"/>
                <a:gd name="T4" fmla="*/ 0 w 128"/>
                <a:gd name="T5" fmla="*/ 148 h 212"/>
                <a:gd name="T6" fmla="*/ 7 w 128"/>
                <a:gd name="T7" fmla="*/ 148 h 212"/>
                <a:gd name="T8" fmla="*/ 59 w 128"/>
                <a:gd name="T9" fmla="*/ 199 h 212"/>
                <a:gd name="T10" fmla="*/ 102 w 128"/>
                <a:gd name="T11" fmla="*/ 163 h 212"/>
                <a:gd name="T12" fmla="*/ 63 w 128"/>
                <a:gd name="T13" fmla="*/ 121 h 212"/>
                <a:gd name="T14" fmla="*/ 40 w 128"/>
                <a:gd name="T15" fmla="*/ 109 h 212"/>
                <a:gd name="T16" fmla="*/ 1 w 128"/>
                <a:gd name="T17" fmla="*/ 57 h 212"/>
                <a:gd name="T18" fmla="*/ 67 w 128"/>
                <a:gd name="T19" fmla="*/ 0 h 212"/>
                <a:gd name="T20" fmla="*/ 121 w 128"/>
                <a:gd name="T21" fmla="*/ 10 h 212"/>
                <a:gd name="T22" fmla="*/ 121 w 128"/>
                <a:gd name="T23" fmla="*/ 59 h 212"/>
                <a:gd name="T24" fmla="*/ 113 w 128"/>
                <a:gd name="T25" fmla="*/ 59 h 212"/>
                <a:gd name="T26" fmla="*/ 64 w 128"/>
                <a:gd name="T27" fmla="*/ 13 h 212"/>
                <a:gd name="T28" fmla="*/ 29 w 128"/>
                <a:gd name="T29" fmla="*/ 43 h 212"/>
                <a:gd name="T30" fmla="*/ 59 w 128"/>
                <a:gd name="T31" fmla="*/ 80 h 212"/>
                <a:gd name="T32" fmla="*/ 82 w 128"/>
                <a:gd name="T33" fmla="*/ 91 h 212"/>
                <a:gd name="T34" fmla="*/ 128 w 128"/>
                <a:gd name="T35" fmla="*/ 149 h 212"/>
                <a:gd name="T36" fmla="*/ 54 w 128"/>
                <a:gd name="T3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212">
                  <a:moveTo>
                    <a:pt x="54" y="212"/>
                  </a:moveTo>
                  <a:cubicBezTo>
                    <a:pt x="23" y="212"/>
                    <a:pt x="0" y="203"/>
                    <a:pt x="0" y="20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11" y="177"/>
                    <a:pt x="34" y="199"/>
                    <a:pt x="59" y="199"/>
                  </a:cubicBezTo>
                  <a:cubicBezTo>
                    <a:pt x="84" y="199"/>
                    <a:pt x="102" y="185"/>
                    <a:pt x="102" y="163"/>
                  </a:cubicBezTo>
                  <a:cubicBezTo>
                    <a:pt x="102" y="139"/>
                    <a:pt x="78" y="129"/>
                    <a:pt x="63" y="121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18" y="99"/>
                    <a:pt x="1" y="81"/>
                    <a:pt x="1" y="57"/>
                  </a:cubicBezTo>
                  <a:cubicBezTo>
                    <a:pt x="1" y="26"/>
                    <a:pt x="24" y="0"/>
                    <a:pt x="67" y="0"/>
                  </a:cubicBezTo>
                  <a:cubicBezTo>
                    <a:pt x="97" y="0"/>
                    <a:pt x="121" y="10"/>
                    <a:pt x="121" y="10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08" y="33"/>
                    <a:pt x="94" y="13"/>
                    <a:pt x="64" y="13"/>
                  </a:cubicBezTo>
                  <a:cubicBezTo>
                    <a:pt x="42" y="13"/>
                    <a:pt x="29" y="28"/>
                    <a:pt x="29" y="43"/>
                  </a:cubicBezTo>
                  <a:cubicBezTo>
                    <a:pt x="29" y="63"/>
                    <a:pt x="43" y="72"/>
                    <a:pt x="59" y="80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03" y="102"/>
                    <a:pt x="128" y="119"/>
                    <a:pt x="128" y="149"/>
                  </a:cubicBezTo>
                  <a:cubicBezTo>
                    <a:pt x="128" y="187"/>
                    <a:pt x="102" y="212"/>
                    <a:pt x="54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7693889" y="6544778"/>
              <a:ext cx="147235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851748" y="6544778"/>
              <a:ext cx="183158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90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4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7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90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4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4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046543" y="6506325"/>
              <a:ext cx="114853" cy="197325"/>
            </a:xfrm>
            <a:custGeom>
              <a:avLst/>
              <a:gdLst>
                <a:gd name="T0" fmla="*/ 91 w 96"/>
                <a:gd name="T1" fmla="*/ 49 h 165"/>
                <a:gd name="T2" fmla="*/ 50 w 96"/>
                <a:gd name="T3" fmla="*/ 49 h 165"/>
                <a:gd name="T4" fmla="*/ 50 w 96"/>
                <a:gd name="T5" fmla="*/ 121 h 165"/>
                <a:gd name="T6" fmla="*/ 70 w 96"/>
                <a:gd name="T7" fmla="*/ 146 h 165"/>
                <a:gd name="T8" fmla="*/ 91 w 96"/>
                <a:gd name="T9" fmla="*/ 141 h 165"/>
                <a:gd name="T10" fmla="*/ 94 w 96"/>
                <a:gd name="T11" fmla="*/ 148 h 165"/>
                <a:gd name="T12" fmla="*/ 68 w 96"/>
                <a:gd name="T13" fmla="*/ 164 h 165"/>
                <a:gd name="T14" fmla="*/ 60 w 96"/>
                <a:gd name="T15" fmla="*/ 165 h 165"/>
                <a:gd name="T16" fmla="*/ 21 w 96"/>
                <a:gd name="T17" fmla="*/ 119 h 165"/>
                <a:gd name="T18" fmla="*/ 21 w 96"/>
                <a:gd name="T19" fmla="*/ 49 h 165"/>
                <a:gd name="T20" fmla="*/ 0 w 96"/>
                <a:gd name="T21" fmla="*/ 49 h 165"/>
                <a:gd name="T22" fmla="*/ 0 w 96"/>
                <a:gd name="T23" fmla="*/ 42 h 165"/>
                <a:gd name="T24" fmla="*/ 44 w 96"/>
                <a:gd name="T25" fmla="*/ 0 h 165"/>
                <a:gd name="T26" fmla="*/ 50 w 96"/>
                <a:gd name="T27" fmla="*/ 0 h 165"/>
                <a:gd name="T28" fmla="*/ 50 w 96"/>
                <a:gd name="T29" fmla="*/ 37 h 165"/>
                <a:gd name="T30" fmla="*/ 96 w 96"/>
                <a:gd name="T31" fmla="*/ 37 h 165"/>
                <a:gd name="T32" fmla="*/ 91 w 96"/>
                <a:gd name="T33" fmla="*/ 4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65">
                  <a:moveTo>
                    <a:pt x="91" y="49"/>
                  </a:moveTo>
                  <a:cubicBezTo>
                    <a:pt x="50" y="49"/>
                    <a:pt x="50" y="49"/>
                    <a:pt x="50" y="49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37"/>
                    <a:pt x="58" y="146"/>
                    <a:pt x="70" y="146"/>
                  </a:cubicBezTo>
                  <a:cubicBezTo>
                    <a:pt x="75" y="146"/>
                    <a:pt x="83" y="145"/>
                    <a:pt x="91" y="141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4"/>
                    <a:pt x="62" y="165"/>
                    <a:pt x="60" y="165"/>
                  </a:cubicBezTo>
                  <a:cubicBezTo>
                    <a:pt x="35" y="165"/>
                    <a:pt x="21" y="150"/>
                    <a:pt x="21" y="11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32" y="30"/>
                    <a:pt x="44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1" y="49"/>
                    <a:pt x="91" y="49"/>
                    <a:pt x="91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174551" y="6544778"/>
              <a:ext cx="146729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332411" y="6544778"/>
              <a:ext cx="182652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89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3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6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89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8531760" y="6430937"/>
              <a:ext cx="181640" cy="274231"/>
            </a:xfrm>
            <a:custGeom>
              <a:avLst/>
              <a:gdLst>
                <a:gd name="T0" fmla="*/ 60 w 152"/>
                <a:gd name="T1" fmla="*/ 229 h 229"/>
                <a:gd name="T2" fmla="*/ 0 w 152"/>
                <a:gd name="T3" fmla="*/ 165 h 229"/>
                <a:gd name="T4" fmla="*/ 70 w 152"/>
                <a:gd name="T5" fmla="*/ 95 h 229"/>
                <a:gd name="T6" fmla="*/ 100 w 152"/>
                <a:gd name="T7" fmla="*/ 100 h 229"/>
                <a:gd name="T8" fmla="*/ 100 w 152"/>
                <a:gd name="T9" fmla="*/ 34 h 229"/>
                <a:gd name="T10" fmla="*/ 91 w 152"/>
                <a:gd name="T11" fmla="*/ 25 h 229"/>
                <a:gd name="T12" fmla="*/ 83 w 152"/>
                <a:gd name="T13" fmla="*/ 26 h 229"/>
                <a:gd name="T14" fmla="*/ 77 w 152"/>
                <a:gd name="T15" fmla="*/ 28 h 229"/>
                <a:gd name="T16" fmla="*/ 77 w 152"/>
                <a:gd name="T17" fmla="*/ 20 h 229"/>
                <a:gd name="T18" fmla="*/ 123 w 152"/>
                <a:gd name="T19" fmla="*/ 0 h 229"/>
                <a:gd name="T20" fmla="*/ 129 w 152"/>
                <a:gd name="T21" fmla="*/ 0 h 229"/>
                <a:gd name="T22" fmla="*/ 129 w 152"/>
                <a:gd name="T23" fmla="*/ 192 h 229"/>
                <a:gd name="T24" fmla="*/ 138 w 152"/>
                <a:gd name="T25" fmla="*/ 209 h 229"/>
                <a:gd name="T26" fmla="*/ 145 w 152"/>
                <a:gd name="T27" fmla="*/ 208 h 229"/>
                <a:gd name="T28" fmla="*/ 152 w 152"/>
                <a:gd name="T29" fmla="*/ 206 h 229"/>
                <a:gd name="T30" fmla="*/ 152 w 152"/>
                <a:gd name="T31" fmla="*/ 214 h 229"/>
                <a:gd name="T32" fmla="*/ 112 w 152"/>
                <a:gd name="T33" fmla="*/ 229 h 229"/>
                <a:gd name="T34" fmla="*/ 101 w 152"/>
                <a:gd name="T35" fmla="*/ 210 h 229"/>
                <a:gd name="T36" fmla="*/ 60 w 152"/>
                <a:gd name="T37" fmla="*/ 229 h 229"/>
                <a:gd name="T38" fmla="*/ 73 w 152"/>
                <a:gd name="T39" fmla="*/ 107 h 229"/>
                <a:gd name="T40" fmla="*/ 31 w 152"/>
                <a:gd name="T41" fmla="*/ 159 h 229"/>
                <a:gd name="T42" fmla="*/ 73 w 152"/>
                <a:gd name="T43" fmla="*/ 211 h 229"/>
                <a:gd name="T44" fmla="*/ 100 w 152"/>
                <a:gd name="T45" fmla="*/ 198 h 229"/>
                <a:gd name="T46" fmla="*/ 100 w 152"/>
                <a:gd name="T47" fmla="*/ 122 h 229"/>
                <a:gd name="T48" fmla="*/ 73 w 152"/>
                <a:gd name="T49" fmla="*/ 10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229">
                  <a:moveTo>
                    <a:pt x="60" y="229"/>
                  </a:moveTo>
                  <a:cubicBezTo>
                    <a:pt x="33" y="229"/>
                    <a:pt x="0" y="209"/>
                    <a:pt x="0" y="165"/>
                  </a:cubicBezTo>
                  <a:cubicBezTo>
                    <a:pt x="0" y="126"/>
                    <a:pt x="30" y="95"/>
                    <a:pt x="70" y="95"/>
                  </a:cubicBezTo>
                  <a:cubicBezTo>
                    <a:pt x="83" y="95"/>
                    <a:pt x="93" y="97"/>
                    <a:pt x="100" y="100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27"/>
                    <a:pt x="96" y="25"/>
                    <a:pt x="91" y="25"/>
                  </a:cubicBezTo>
                  <a:cubicBezTo>
                    <a:pt x="89" y="25"/>
                    <a:pt x="86" y="25"/>
                    <a:pt x="83" y="26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203"/>
                    <a:pt x="131" y="209"/>
                    <a:pt x="138" y="209"/>
                  </a:cubicBezTo>
                  <a:cubicBezTo>
                    <a:pt x="141" y="209"/>
                    <a:pt x="142" y="209"/>
                    <a:pt x="145" y="20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105" y="225"/>
                    <a:pt x="102" y="217"/>
                    <a:pt x="101" y="210"/>
                  </a:cubicBezTo>
                  <a:cubicBezTo>
                    <a:pt x="93" y="218"/>
                    <a:pt x="80" y="229"/>
                    <a:pt x="60" y="229"/>
                  </a:cubicBezTo>
                  <a:close/>
                  <a:moveTo>
                    <a:pt x="73" y="107"/>
                  </a:moveTo>
                  <a:cubicBezTo>
                    <a:pt x="52" y="107"/>
                    <a:pt x="31" y="120"/>
                    <a:pt x="31" y="159"/>
                  </a:cubicBezTo>
                  <a:cubicBezTo>
                    <a:pt x="31" y="192"/>
                    <a:pt x="47" y="211"/>
                    <a:pt x="73" y="211"/>
                  </a:cubicBezTo>
                  <a:cubicBezTo>
                    <a:pt x="88" y="211"/>
                    <a:pt x="98" y="202"/>
                    <a:pt x="100" y="198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96" y="113"/>
                    <a:pt x="85" y="107"/>
                    <a:pt x="73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729085" y="6544778"/>
              <a:ext cx="143187" cy="160390"/>
            </a:xfrm>
            <a:custGeom>
              <a:avLst/>
              <a:gdLst>
                <a:gd name="T0" fmla="*/ 30 w 120"/>
                <a:gd name="T1" fmla="*/ 57 h 134"/>
                <a:gd name="T2" fmla="*/ 30 w 120"/>
                <a:gd name="T3" fmla="*/ 58 h 134"/>
                <a:gd name="T4" fmla="*/ 79 w 120"/>
                <a:gd name="T5" fmla="*/ 116 h 134"/>
                <a:gd name="T6" fmla="*/ 116 w 120"/>
                <a:gd name="T7" fmla="*/ 103 h 134"/>
                <a:gd name="T8" fmla="*/ 116 w 120"/>
                <a:gd name="T9" fmla="*/ 115 h 134"/>
                <a:gd name="T10" fmla="*/ 65 w 120"/>
                <a:gd name="T11" fmla="*/ 134 h 134"/>
                <a:gd name="T12" fmla="*/ 0 w 120"/>
                <a:gd name="T13" fmla="*/ 68 h 134"/>
                <a:gd name="T14" fmla="*/ 65 w 120"/>
                <a:gd name="T15" fmla="*/ 0 h 134"/>
                <a:gd name="T16" fmla="*/ 120 w 120"/>
                <a:gd name="T17" fmla="*/ 53 h 134"/>
                <a:gd name="T18" fmla="*/ 120 w 120"/>
                <a:gd name="T19" fmla="*/ 57 h 134"/>
                <a:gd name="T20" fmla="*/ 30 w 120"/>
                <a:gd name="T21" fmla="*/ 57 h 134"/>
                <a:gd name="T22" fmla="*/ 89 w 120"/>
                <a:gd name="T23" fmla="*/ 45 h 134"/>
                <a:gd name="T24" fmla="*/ 89 w 120"/>
                <a:gd name="T25" fmla="*/ 44 h 134"/>
                <a:gd name="T26" fmla="*/ 63 w 120"/>
                <a:gd name="T27" fmla="*/ 12 h 134"/>
                <a:gd name="T28" fmla="*/ 31 w 120"/>
                <a:gd name="T29" fmla="*/ 45 h 134"/>
                <a:gd name="T30" fmla="*/ 89 w 120"/>
                <a:gd name="T31" fmla="*/ 4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134">
                  <a:moveTo>
                    <a:pt x="30" y="57"/>
                  </a:moveTo>
                  <a:cubicBezTo>
                    <a:pt x="30" y="58"/>
                    <a:pt x="30" y="58"/>
                    <a:pt x="30" y="58"/>
                  </a:cubicBezTo>
                  <a:cubicBezTo>
                    <a:pt x="29" y="97"/>
                    <a:pt x="52" y="116"/>
                    <a:pt x="79" y="116"/>
                  </a:cubicBezTo>
                  <a:cubicBezTo>
                    <a:pt x="93" y="116"/>
                    <a:pt x="106" y="111"/>
                    <a:pt x="116" y="103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04" y="125"/>
                    <a:pt x="87" y="134"/>
                    <a:pt x="65" y="134"/>
                  </a:cubicBezTo>
                  <a:cubicBezTo>
                    <a:pt x="20" y="134"/>
                    <a:pt x="0" y="101"/>
                    <a:pt x="0" y="68"/>
                  </a:cubicBezTo>
                  <a:cubicBezTo>
                    <a:pt x="0" y="31"/>
                    <a:pt x="28" y="0"/>
                    <a:pt x="65" y="0"/>
                  </a:cubicBezTo>
                  <a:cubicBezTo>
                    <a:pt x="96" y="0"/>
                    <a:pt x="120" y="21"/>
                    <a:pt x="120" y="53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30" y="57"/>
                    <a:pt x="30" y="57"/>
                    <a:pt x="30" y="57"/>
                  </a:cubicBezTo>
                  <a:close/>
                  <a:moveTo>
                    <a:pt x="89" y="45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22"/>
                    <a:pt x="77" y="12"/>
                    <a:pt x="63" y="12"/>
                  </a:cubicBezTo>
                  <a:cubicBezTo>
                    <a:pt x="46" y="12"/>
                    <a:pt x="34" y="23"/>
                    <a:pt x="31" y="45"/>
                  </a:cubicBezTo>
                  <a:cubicBezTo>
                    <a:pt x="89" y="45"/>
                    <a:pt x="89" y="45"/>
                    <a:pt x="89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8893016" y="6543766"/>
              <a:ext cx="117889" cy="158872"/>
            </a:xfrm>
            <a:custGeom>
              <a:avLst/>
              <a:gdLst>
                <a:gd name="T0" fmla="*/ 0 w 99"/>
                <a:gd name="T1" fmla="*/ 133 h 133"/>
                <a:gd name="T2" fmla="*/ 0 w 99"/>
                <a:gd name="T3" fmla="*/ 126 h 133"/>
                <a:gd name="T4" fmla="*/ 9 w 99"/>
                <a:gd name="T5" fmla="*/ 124 h 133"/>
                <a:gd name="T6" fmla="*/ 19 w 99"/>
                <a:gd name="T7" fmla="*/ 113 h 133"/>
                <a:gd name="T8" fmla="*/ 19 w 99"/>
                <a:gd name="T9" fmla="*/ 35 h 133"/>
                <a:gd name="T10" fmla="*/ 10 w 99"/>
                <a:gd name="T11" fmla="*/ 25 h 133"/>
                <a:gd name="T12" fmla="*/ 4 w 99"/>
                <a:gd name="T13" fmla="*/ 26 h 133"/>
                <a:gd name="T14" fmla="*/ 0 w 99"/>
                <a:gd name="T15" fmla="*/ 27 h 133"/>
                <a:gd name="T16" fmla="*/ 0 w 99"/>
                <a:gd name="T17" fmla="*/ 19 h 133"/>
                <a:gd name="T18" fmla="*/ 41 w 99"/>
                <a:gd name="T19" fmla="*/ 1 h 133"/>
                <a:gd name="T20" fmla="*/ 47 w 99"/>
                <a:gd name="T21" fmla="*/ 1 h 133"/>
                <a:gd name="T22" fmla="*/ 47 w 99"/>
                <a:gd name="T23" fmla="*/ 29 h 133"/>
                <a:gd name="T24" fmla="*/ 84 w 99"/>
                <a:gd name="T25" fmla="*/ 0 h 133"/>
                <a:gd name="T26" fmla="*/ 99 w 99"/>
                <a:gd name="T27" fmla="*/ 3 h 133"/>
                <a:gd name="T28" fmla="*/ 99 w 99"/>
                <a:gd name="T29" fmla="*/ 34 h 133"/>
                <a:gd name="T30" fmla="*/ 93 w 99"/>
                <a:gd name="T31" fmla="*/ 34 h 133"/>
                <a:gd name="T32" fmla="*/ 77 w 99"/>
                <a:gd name="T33" fmla="*/ 22 h 133"/>
                <a:gd name="T34" fmla="*/ 48 w 99"/>
                <a:gd name="T35" fmla="*/ 41 h 133"/>
                <a:gd name="T36" fmla="*/ 48 w 99"/>
                <a:gd name="T37" fmla="*/ 113 h 133"/>
                <a:gd name="T38" fmla="*/ 60 w 99"/>
                <a:gd name="T39" fmla="*/ 124 h 133"/>
                <a:gd name="T40" fmla="*/ 74 w 99"/>
                <a:gd name="T41" fmla="*/ 126 h 133"/>
                <a:gd name="T42" fmla="*/ 74 w 99"/>
                <a:gd name="T43" fmla="*/ 133 h 133"/>
                <a:gd name="T44" fmla="*/ 0 w 99"/>
                <a:gd name="T4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" h="133">
                  <a:moveTo>
                    <a:pt x="0" y="133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15" y="123"/>
                    <a:pt x="19" y="118"/>
                    <a:pt x="19" y="11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28"/>
                    <a:pt x="16" y="25"/>
                    <a:pt x="10" y="25"/>
                  </a:cubicBezTo>
                  <a:cubicBezTo>
                    <a:pt x="8" y="25"/>
                    <a:pt x="6" y="25"/>
                    <a:pt x="4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58" y="9"/>
                    <a:pt x="70" y="0"/>
                    <a:pt x="84" y="0"/>
                  </a:cubicBezTo>
                  <a:cubicBezTo>
                    <a:pt x="96" y="0"/>
                    <a:pt x="99" y="3"/>
                    <a:pt x="99" y="3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26"/>
                    <a:pt x="86" y="22"/>
                    <a:pt x="77" y="22"/>
                  </a:cubicBezTo>
                  <a:cubicBezTo>
                    <a:pt x="68" y="22"/>
                    <a:pt x="56" y="24"/>
                    <a:pt x="48" y="41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48" y="118"/>
                    <a:pt x="54" y="123"/>
                    <a:pt x="60" y="124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33"/>
                    <a:pt x="74" y="133"/>
                    <a:pt x="74" y="133"/>
                  </a:cubicBezTo>
                  <a:cubicBezTo>
                    <a:pt x="0" y="133"/>
                    <a:pt x="0" y="133"/>
                    <a:pt x="0" y="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" name="Picture 2" descr="fondo0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20" y="-3175"/>
            <a:ext cx="9186863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073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gray">
          <a:xfrm>
            <a:off x="709793" y="225485"/>
            <a:ext cx="736176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303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303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SzPct val="65000"/>
              <a:buFont typeface="Wingdings" pitchFamily="2" charset="2"/>
              <a:buNone/>
              <a:defRPr/>
            </a:pPr>
            <a:endParaRPr lang="es-ES" altLang="es-ES" sz="2800" b="0" dirty="0" smtClean="0">
              <a:solidFill>
                <a:srgbClr val="00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lIns="91435" tIns="45718" rIns="91435" bIns="45718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35563" y="548803"/>
            <a:ext cx="8229600" cy="300037"/>
          </a:xfrm>
          <a:prstGeom prst="rect">
            <a:avLst/>
          </a:prstGeom>
        </p:spPr>
        <p:txBody>
          <a:bodyPr/>
          <a:lstStyle/>
          <a:p>
            <a:endParaRPr lang="es-ES_tradnl" altLang="es-ES" dirty="0" smtClean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95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6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-1"/>
            <a:ext cx="9144117" cy="62125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sz="1400">
              <a:solidFill>
                <a:srgbClr val="000000"/>
              </a:solidFill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178" y="1196975"/>
            <a:ext cx="8438444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8101190" y="131763"/>
            <a:ext cx="86924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s-ES_tradnl" sz="1500" b="1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_tradnl" sz="1500" b="1" dirty="0">
              <a:solidFill>
                <a:srgbClr val="FF0000"/>
              </a:solidFill>
            </a:endParaRPr>
          </a:p>
        </p:txBody>
      </p:sp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51178" y="260354"/>
            <a:ext cx="8437034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 para editar estilo título patrón</a:t>
            </a:r>
          </a:p>
        </p:txBody>
      </p:sp>
      <p:pic>
        <p:nvPicPr>
          <p:cNvPr id="7" name="Picture 7" descr="A-Santander-negativo_RGB [Convertido]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75254" y="6212554"/>
            <a:ext cx="216887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488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0" fontAlgn="base" hangingPunct="0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0" fontAlgn="base" hangingPunct="0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0" fontAlgn="base" hangingPunct="0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0" fontAlgn="base" hangingPunct="0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0" fontAlgn="base" hangingPunct="0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fontAlgn="base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fontAlgn="base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fontAlgn="base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fontAlgn="base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25.xml"/><Relationship Id="rId21" Type="http://schemas.openxmlformats.org/officeDocument/2006/relationships/tags" Target="../tags/tag20.xml"/><Relationship Id="rId42" Type="http://schemas.openxmlformats.org/officeDocument/2006/relationships/tags" Target="../tags/tag41.xml"/><Relationship Id="rId47" Type="http://schemas.openxmlformats.org/officeDocument/2006/relationships/tags" Target="../tags/tag46.xml"/><Relationship Id="rId63" Type="http://schemas.openxmlformats.org/officeDocument/2006/relationships/tags" Target="../tags/tag62.xml"/><Relationship Id="rId68" Type="http://schemas.openxmlformats.org/officeDocument/2006/relationships/tags" Target="../tags/tag67.xml"/><Relationship Id="rId84" Type="http://schemas.openxmlformats.org/officeDocument/2006/relationships/tags" Target="../tags/tag83.xml"/><Relationship Id="rId89" Type="http://schemas.openxmlformats.org/officeDocument/2006/relationships/tags" Target="../tags/tag88.xml"/><Relationship Id="rId7" Type="http://schemas.openxmlformats.org/officeDocument/2006/relationships/tags" Target="../tags/tag6.xml"/><Relationship Id="rId71" Type="http://schemas.openxmlformats.org/officeDocument/2006/relationships/tags" Target="../tags/tag70.xml"/><Relationship Id="rId92" Type="http://schemas.openxmlformats.org/officeDocument/2006/relationships/tags" Target="../tags/tag91.xml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29" Type="http://schemas.openxmlformats.org/officeDocument/2006/relationships/tags" Target="../tags/tag28.xml"/><Relationship Id="rId11" Type="http://schemas.openxmlformats.org/officeDocument/2006/relationships/tags" Target="../tags/tag10.xml"/><Relationship Id="rId24" Type="http://schemas.openxmlformats.org/officeDocument/2006/relationships/tags" Target="../tags/tag23.xml"/><Relationship Id="rId32" Type="http://schemas.openxmlformats.org/officeDocument/2006/relationships/tags" Target="../tags/tag31.xml"/><Relationship Id="rId37" Type="http://schemas.openxmlformats.org/officeDocument/2006/relationships/tags" Target="../tags/tag36.xml"/><Relationship Id="rId40" Type="http://schemas.openxmlformats.org/officeDocument/2006/relationships/tags" Target="../tags/tag39.xml"/><Relationship Id="rId45" Type="http://schemas.openxmlformats.org/officeDocument/2006/relationships/tags" Target="../tags/tag44.xml"/><Relationship Id="rId53" Type="http://schemas.openxmlformats.org/officeDocument/2006/relationships/tags" Target="../tags/tag52.xml"/><Relationship Id="rId58" Type="http://schemas.openxmlformats.org/officeDocument/2006/relationships/tags" Target="../tags/tag57.xml"/><Relationship Id="rId66" Type="http://schemas.openxmlformats.org/officeDocument/2006/relationships/tags" Target="../tags/tag65.xml"/><Relationship Id="rId74" Type="http://schemas.openxmlformats.org/officeDocument/2006/relationships/tags" Target="../tags/tag73.xml"/><Relationship Id="rId79" Type="http://schemas.openxmlformats.org/officeDocument/2006/relationships/tags" Target="../tags/tag78.xml"/><Relationship Id="rId87" Type="http://schemas.openxmlformats.org/officeDocument/2006/relationships/tags" Target="../tags/tag86.xml"/><Relationship Id="rId102" Type="http://schemas.openxmlformats.org/officeDocument/2006/relationships/slideLayout" Target="../slideLayouts/slideLayout1.xml"/><Relationship Id="rId5" Type="http://schemas.openxmlformats.org/officeDocument/2006/relationships/tags" Target="../tags/tag4.xml"/><Relationship Id="rId61" Type="http://schemas.openxmlformats.org/officeDocument/2006/relationships/tags" Target="../tags/tag60.xml"/><Relationship Id="rId82" Type="http://schemas.openxmlformats.org/officeDocument/2006/relationships/tags" Target="../tags/tag81.xml"/><Relationship Id="rId90" Type="http://schemas.openxmlformats.org/officeDocument/2006/relationships/tags" Target="../tags/tag89.xml"/><Relationship Id="rId95" Type="http://schemas.openxmlformats.org/officeDocument/2006/relationships/tags" Target="../tags/tag94.xml"/><Relationship Id="rId19" Type="http://schemas.openxmlformats.org/officeDocument/2006/relationships/tags" Target="../tags/tag18.xml"/><Relationship Id="rId14" Type="http://schemas.openxmlformats.org/officeDocument/2006/relationships/tags" Target="../tags/tag13.xml"/><Relationship Id="rId22" Type="http://schemas.openxmlformats.org/officeDocument/2006/relationships/tags" Target="../tags/tag21.xml"/><Relationship Id="rId27" Type="http://schemas.openxmlformats.org/officeDocument/2006/relationships/tags" Target="../tags/tag26.xml"/><Relationship Id="rId30" Type="http://schemas.openxmlformats.org/officeDocument/2006/relationships/tags" Target="../tags/tag29.xml"/><Relationship Id="rId35" Type="http://schemas.openxmlformats.org/officeDocument/2006/relationships/tags" Target="../tags/tag34.xml"/><Relationship Id="rId43" Type="http://schemas.openxmlformats.org/officeDocument/2006/relationships/tags" Target="../tags/tag42.xml"/><Relationship Id="rId48" Type="http://schemas.openxmlformats.org/officeDocument/2006/relationships/tags" Target="../tags/tag47.xml"/><Relationship Id="rId56" Type="http://schemas.openxmlformats.org/officeDocument/2006/relationships/tags" Target="../tags/tag55.xml"/><Relationship Id="rId64" Type="http://schemas.openxmlformats.org/officeDocument/2006/relationships/tags" Target="../tags/tag63.xml"/><Relationship Id="rId69" Type="http://schemas.openxmlformats.org/officeDocument/2006/relationships/tags" Target="../tags/tag68.xml"/><Relationship Id="rId77" Type="http://schemas.openxmlformats.org/officeDocument/2006/relationships/tags" Target="../tags/tag76.xml"/><Relationship Id="rId100" Type="http://schemas.openxmlformats.org/officeDocument/2006/relationships/tags" Target="../tags/tag99.xml"/><Relationship Id="rId105" Type="http://schemas.openxmlformats.org/officeDocument/2006/relationships/image" Target="../media/image5.wmf"/><Relationship Id="rId8" Type="http://schemas.openxmlformats.org/officeDocument/2006/relationships/tags" Target="../tags/tag7.xml"/><Relationship Id="rId51" Type="http://schemas.openxmlformats.org/officeDocument/2006/relationships/tags" Target="../tags/tag50.xml"/><Relationship Id="rId72" Type="http://schemas.openxmlformats.org/officeDocument/2006/relationships/tags" Target="../tags/tag71.xml"/><Relationship Id="rId80" Type="http://schemas.openxmlformats.org/officeDocument/2006/relationships/tags" Target="../tags/tag79.xml"/><Relationship Id="rId85" Type="http://schemas.openxmlformats.org/officeDocument/2006/relationships/tags" Target="../tags/tag84.xml"/><Relationship Id="rId93" Type="http://schemas.openxmlformats.org/officeDocument/2006/relationships/tags" Target="../tags/tag92.xml"/><Relationship Id="rId98" Type="http://schemas.openxmlformats.org/officeDocument/2006/relationships/tags" Target="../tags/tag97.xml"/><Relationship Id="rId3" Type="http://schemas.openxmlformats.org/officeDocument/2006/relationships/tags" Target="../tags/tag2.xml"/><Relationship Id="rId12" Type="http://schemas.openxmlformats.org/officeDocument/2006/relationships/tags" Target="../tags/tag11.xml"/><Relationship Id="rId17" Type="http://schemas.openxmlformats.org/officeDocument/2006/relationships/tags" Target="../tags/tag16.xml"/><Relationship Id="rId25" Type="http://schemas.openxmlformats.org/officeDocument/2006/relationships/tags" Target="../tags/tag24.xml"/><Relationship Id="rId33" Type="http://schemas.openxmlformats.org/officeDocument/2006/relationships/tags" Target="../tags/tag32.xml"/><Relationship Id="rId38" Type="http://schemas.openxmlformats.org/officeDocument/2006/relationships/tags" Target="../tags/tag37.xml"/><Relationship Id="rId46" Type="http://schemas.openxmlformats.org/officeDocument/2006/relationships/tags" Target="../tags/tag45.xml"/><Relationship Id="rId59" Type="http://schemas.openxmlformats.org/officeDocument/2006/relationships/tags" Target="../tags/tag58.xml"/><Relationship Id="rId67" Type="http://schemas.openxmlformats.org/officeDocument/2006/relationships/tags" Target="../tags/tag66.xml"/><Relationship Id="rId103" Type="http://schemas.openxmlformats.org/officeDocument/2006/relationships/notesSlide" Target="../notesSlides/notesSlide2.xml"/><Relationship Id="rId20" Type="http://schemas.openxmlformats.org/officeDocument/2006/relationships/tags" Target="../tags/tag19.xml"/><Relationship Id="rId41" Type="http://schemas.openxmlformats.org/officeDocument/2006/relationships/tags" Target="../tags/tag40.xml"/><Relationship Id="rId54" Type="http://schemas.openxmlformats.org/officeDocument/2006/relationships/tags" Target="../tags/tag53.xml"/><Relationship Id="rId62" Type="http://schemas.openxmlformats.org/officeDocument/2006/relationships/tags" Target="../tags/tag61.xml"/><Relationship Id="rId70" Type="http://schemas.openxmlformats.org/officeDocument/2006/relationships/tags" Target="../tags/tag69.xml"/><Relationship Id="rId75" Type="http://schemas.openxmlformats.org/officeDocument/2006/relationships/tags" Target="../tags/tag74.xml"/><Relationship Id="rId83" Type="http://schemas.openxmlformats.org/officeDocument/2006/relationships/tags" Target="../tags/tag82.xml"/><Relationship Id="rId88" Type="http://schemas.openxmlformats.org/officeDocument/2006/relationships/tags" Target="../tags/tag87.xml"/><Relationship Id="rId91" Type="http://schemas.openxmlformats.org/officeDocument/2006/relationships/tags" Target="../tags/tag90.xml"/><Relationship Id="rId96" Type="http://schemas.openxmlformats.org/officeDocument/2006/relationships/tags" Target="../tags/tag95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5" Type="http://schemas.openxmlformats.org/officeDocument/2006/relationships/tags" Target="../tags/tag14.xml"/><Relationship Id="rId23" Type="http://schemas.openxmlformats.org/officeDocument/2006/relationships/tags" Target="../tags/tag22.xml"/><Relationship Id="rId28" Type="http://schemas.openxmlformats.org/officeDocument/2006/relationships/tags" Target="../tags/tag27.xml"/><Relationship Id="rId36" Type="http://schemas.openxmlformats.org/officeDocument/2006/relationships/tags" Target="../tags/tag35.xml"/><Relationship Id="rId49" Type="http://schemas.openxmlformats.org/officeDocument/2006/relationships/tags" Target="../tags/tag48.xml"/><Relationship Id="rId57" Type="http://schemas.openxmlformats.org/officeDocument/2006/relationships/tags" Target="../tags/tag56.xml"/><Relationship Id="rId10" Type="http://schemas.openxmlformats.org/officeDocument/2006/relationships/tags" Target="../tags/tag9.xml"/><Relationship Id="rId31" Type="http://schemas.openxmlformats.org/officeDocument/2006/relationships/tags" Target="../tags/tag30.xml"/><Relationship Id="rId44" Type="http://schemas.openxmlformats.org/officeDocument/2006/relationships/tags" Target="../tags/tag43.xml"/><Relationship Id="rId52" Type="http://schemas.openxmlformats.org/officeDocument/2006/relationships/tags" Target="../tags/tag51.xml"/><Relationship Id="rId60" Type="http://schemas.openxmlformats.org/officeDocument/2006/relationships/tags" Target="../tags/tag59.xml"/><Relationship Id="rId65" Type="http://schemas.openxmlformats.org/officeDocument/2006/relationships/tags" Target="../tags/tag64.xml"/><Relationship Id="rId73" Type="http://schemas.openxmlformats.org/officeDocument/2006/relationships/tags" Target="../tags/tag72.xml"/><Relationship Id="rId78" Type="http://schemas.openxmlformats.org/officeDocument/2006/relationships/tags" Target="../tags/tag77.xml"/><Relationship Id="rId81" Type="http://schemas.openxmlformats.org/officeDocument/2006/relationships/tags" Target="../tags/tag80.xml"/><Relationship Id="rId86" Type="http://schemas.openxmlformats.org/officeDocument/2006/relationships/tags" Target="../tags/tag85.xml"/><Relationship Id="rId94" Type="http://schemas.openxmlformats.org/officeDocument/2006/relationships/tags" Target="../tags/tag93.xml"/><Relationship Id="rId99" Type="http://schemas.openxmlformats.org/officeDocument/2006/relationships/tags" Target="../tags/tag98.xml"/><Relationship Id="rId101" Type="http://schemas.openxmlformats.org/officeDocument/2006/relationships/tags" Target="../tags/tag100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3" Type="http://schemas.openxmlformats.org/officeDocument/2006/relationships/tags" Target="../tags/tag12.xml"/><Relationship Id="rId18" Type="http://schemas.openxmlformats.org/officeDocument/2006/relationships/tags" Target="../tags/tag17.xml"/><Relationship Id="rId39" Type="http://schemas.openxmlformats.org/officeDocument/2006/relationships/tags" Target="../tags/tag38.xml"/><Relationship Id="rId34" Type="http://schemas.openxmlformats.org/officeDocument/2006/relationships/tags" Target="../tags/tag33.xml"/><Relationship Id="rId50" Type="http://schemas.openxmlformats.org/officeDocument/2006/relationships/tags" Target="../tags/tag49.xml"/><Relationship Id="rId55" Type="http://schemas.openxmlformats.org/officeDocument/2006/relationships/tags" Target="../tags/tag54.xml"/><Relationship Id="rId76" Type="http://schemas.openxmlformats.org/officeDocument/2006/relationships/tags" Target="../tags/tag75.xml"/><Relationship Id="rId97" Type="http://schemas.openxmlformats.org/officeDocument/2006/relationships/tags" Target="../tags/tag96.xml"/><Relationship Id="rId104" Type="http://schemas.openxmlformats.org/officeDocument/2006/relationships/package" Target="../embeddings/Microsoft_Excel_Worksheet1.xls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16" descr="A-Santander-negativo_RGB [Convertido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66" y="6226357"/>
            <a:ext cx="21685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8" name="Rectangle 12"/>
          <p:cNvSpPr>
            <a:spLocks noChangeArrowheads="1"/>
          </p:cNvSpPr>
          <p:nvPr/>
        </p:nvSpPr>
        <p:spPr bwMode="auto">
          <a:xfrm>
            <a:off x="839218" y="2145245"/>
            <a:ext cx="7452000" cy="1731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FFFFFF"/>
                </a:solidFill>
              </a:rPr>
              <a:t>RDA Discovery</a:t>
            </a:r>
          </a:p>
          <a:p>
            <a:pPr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 smtClean="0">
                <a:solidFill>
                  <a:srgbClr val="FFFFFF"/>
                </a:solidFill>
              </a:rPr>
              <a:t>High level &amp; Detailed Implementation Plans</a:t>
            </a:r>
            <a:endParaRPr lang="en-US" sz="2600" dirty="0">
              <a:solidFill>
                <a:srgbClr val="FFFFFF"/>
              </a:solidFill>
            </a:endParaRPr>
          </a:p>
          <a:p>
            <a:pPr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solidFill>
                  <a:srgbClr val="FFFFFF"/>
                </a:solidFill>
              </a:rPr>
              <a:t>NYB SIS</a:t>
            </a:r>
            <a:endParaRPr lang="en-US" i="1" dirty="0">
              <a:solidFill>
                <a:srgbClr val="FFFFFF"/>
              </a:solidFill>
            </a:endParaRPr>
          </a:p>
        </p:txBody>
      </p:sp>
      <p:sp>
        <p:nvSpPr>
          <p:cNvPr id="98309" name="Rectangle 13"/>
          <p:cNvSpPr>
            <a:spLocks noChangeArrowheads="1"/>
          </p:cNvSpPr>
          <p:nvPr/>
        </p:nvSpPr>
        <p:spPr bwMode="auto">
          <a:xfrm>
            <a:off x="6214120" y="4581128"/>
            <a:ext cx="2246312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solidFill>
                  <a:srgbClr val="FFFFFF"/>
                </a:solidFill>
              </a:rPr>
              <a:t>April </a:t>
            </a:r>
            <a:r>
              <a:rPr lang="en-US" sz="1500" dirty="0" smtClean="0">
                <a:solidFill>
                  <a:srgbClr val="FFFFFF"/>
                </a:solidFill>
              </a:rPr>
              <a:t>23, </a:t>
            </a:r>
            <a:r>
              <a:rPr lang="en-US" sz="1500" dirty="0">
                <a:solidFill>
                  <a:srgbClr val="FFFFFF"/>
                </a:solidFill>
              </a:rPr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183694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 Placeholder 8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5478530" y="3010274"/>
            <a:ext cx="725217" cy="204311"/>
          </a:xfrm>
          <a:prstGeom prst="wedgeRoundRectCallout">
            <a:avLst>
              <a:gd name="adj1" fmla="val 50447"/>
              <a:gd name="adj2" fmla="val 90971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US" altLang="es-ES" dirty="0" smtClean="0">
                <a:sym typeface="Wingdings" pitchFamily="2" charset="2"/>
              </a:rPr>
              <a:t>MRI Implementation (1)</a:t>
            </a: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270934" y="265843"/>
            <a:ext cx="8500533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/>
          <a:lstStyle/>
          <a:p>
            <a:pPr>
              <a:lnSpc>
                <a:spcPct val="90000"/>
              </a:lnSpc>
            </a:pPr>
            <a:r>
              <a:rPr lang="en-US" sz="2200" b="1" dirty="0" smtClean="0">
                <a:solidFill>
                  <a:srgbClr val="000000"/>
                </a:solidFill>
              </a:rPr>
              <a:t>1. </a:t>
            </a:r>
            <a:r>
              <a:rPr lang="en-US" sz="2200" b="1" dirty="0">
                <a:solidFill>
                  <a:srgbClr val="000000"/>
                </a:solidFill>
              </a:rPr>
              <a:t>NYB &amp; SIS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solidFill>
                  <a:srgbClr val="929497"/>
                </a:solidFill>
              </a:rPr>
              <a:t>    </a:t>
            </a:r>
            <a:r>
              <a:rPr lang="en-US" sz="2000" b="1" dirty="0">
                <a:solidFill>
                  <a:srgbClr val="929497"/>
                </a:solidFill>
              </a:rPr>
              <a:t>Timeline Overview and Plan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7172234" y="82448"/>
            <a:ext cx="1064105" cy="970288"/>
          </a:xfrm>
          <a:prstGeom prst="homePlate">
            <a:avLst>
              <a:gd name="adj" fmla="val 0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 lIns="71996" tIns="71996" rIns="71996" bIns="71996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s-ES" sz="1000" b="1" dirty="0">
                <a:solidFill>
                  <a:srgbClr val="000000"/>
                </a:solidFill>
              </a:rPr>
              <a:t>Detailed Plan</a:t>
            </a:r>
          </a:p>
        </p:txBody>
      </p:sp>
      <p:sp>
        <p:nvSpPr>
          <p:cNvPr id="11" name="Rectangle 10">
            <a:hlinkClick r:id="" action="ppaction://noaction"/>
          </p:cNvPr>
          <p:cNvSpPr/>
          <p:nvPr>
            <p:custDataLst>
              <p:tags r:id="rId3"/>
            </p:custDataLst>
          </p:nvPr>
        </p:nvSpPr>
        <p:spPr>
          <a:xfrm>
            <a:off x="1712599" y="2565058"/>
            <a:ext cx="6656832" cy="3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/>
          <p:cNvCxnSpPr/>
          <p:nvPr>
            <p:custDataLst>
              <p:tags r:id="rId4"/>
            </p:custDataLst>
          </p:nvPr>
        </p:nvCxnSpPr>
        <p:spPr bwMode="auto">
          <a:xfrm>
            <a:off x="1748829" y="1345023"/>
            <a:ext cx="5743352" cy="214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578 Rectángulo"/>
          <p:cNvSpPr>
            <a:spLocks noChangeArrowheads="1"/>
          </p:cNvSpPr>
          <p:nvPr/>
        </p:nvSpPr>
        <p:spPr bwMode="auto">
          <a:xfrm>
            <a:off x="1768142" y="1432801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Jan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39" name="578 Rectángulo"/>
          <p:cNvSpPr>
            <a:spLocks noChangeArrowheads="1"/>
          </p:cNvSpPr>
          <p:nvPr/>
        </p:nvSpPr>
        <p:spPr bwMode="auto">
          <a:xfrm>
            <a:off x="2248788" y="1432801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Feb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40" name="578 Rectángulo"/>
          <p:cNvSpPr>
            <a:spLocks noChangeArrowheads="1"/>
          </p:cNvSpPr>
          <p:nvPr/>
        </p:nvSpPr>
        <p:spPr bwMode="auto">
          <a:xfrm>
            <a:off x="2729434" y="1432801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Mar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41" name="578 Rectángulo"/>
          <p:cNvSpPr>
            <a:spLocks noChangeArrowheads="1"/>
          </p:cNvSpPr>
          <p:nvPr/>
        </p:nvSpPr>
        <p:spPr bwMode="auto">
          <a:xfrm>
            <a:off x="3210080" y="1432801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Apr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42" name="578 Rectángulo"/>
          <p:cNvSpPr>
            <a:spLocks noChangeArrowheads="1"/>
          </p:cNvSpPr>
          <p:nvPr/>
        </p:nvSpPr>
        <p:spPr bwMode="auto">
          <a:xfrm>
            <a:off x="3690726" y="1432801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May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43" name="578 Rectángulo"/>
          <p:cNvSpPr>
            <a:spLocks noChangeArrowheads="1"/>
          </p:cNvSpPr>
          <p:nvPr/>
        </p:nvSpPr>
        <p:spPr bwMode="auto">
          <a:xfrm>
            <a:off x="4171372" y="1432801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Jun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44" name="578 Rectángulo"/>
          <p:cNvSpPr>
            <a:spLocks noChangeArrowheads="1"/>
          </p:cNvSpPr>
          <p:nvPr/>
        </p:nvSpPr>
        <p:spPr bwMode="auto">
          <a:xfrm>
            <a:off x="4652018" y="1432801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Jul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45" name="578 Rectángulo"/>
          <p:cNvSpPr>
            <a:spLocks noChangeArrowheads="1"/>
          </p:cNvSpPr>
          <p:nvPr/>
        </p:nvSpPr>
        <p:spPr bwMode="auto">
          <a:xfrm>
            <a:off x="5132664" y="1432801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Aug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46" name="578 Rectángulo"/>
          <p:cNvSpPr>
            <a:spLocks noChangeArrowheads="1"/>
          </p:cNvSpPr>
          <p:nvPr/>
        </p:nvSpPr>
        <p:spPr bwMode="auto">
          <a:xfrm>
            <a:off x="5613310" y="1432801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Sep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47" name="578 Rectángulo"/>
          <p:cNvSpPr>
            <a:spLocks noChangeArrowheads="1"/>
          </p:cNvSpPr>
          <p:nvPr/>
        </p:nvSpPr>
        <p:spPr bwMode="auto">
          <a:xfrm>
            <a:off x="6093956" y="1435598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Oct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48" name="578 Rectángulo"/>
          <p:cNvSpPr>
            <a:spLocks noChangeArrowheads="1"/>
          </p:cNvSpPr>
          <p:nvPr/>
        </p:nvSpPr>
        <p:spPr bwMode="auto">
          <a:xfrm>
            <a:off x="6574602" y="1435598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Nov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49" name="578 Rectángulo"/>
          <p:cNvSpPr>
            <a:spLocks noChangeArrowheads="1"/>
          </p:cNvSpPr>
          <p:nvPr/>
        </p:nvSpPr>
        <p:spPr bwMode="auto">
          <a:xfrm>
            <a:off x="7055248" y="1435598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Dec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50" name="578 Rectángulo"/>
          <p:cNvSpPr>
            <a:spLocks noChangeArrowheads="1"/>
          </p:cNvSpPr>
          <p:nvPr/>
        </p:nvSpPr>
        <p:spPr bwMode="auto">
          <a:xfrm>
            <a:off x="7535894" y="1435598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Q1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51" name="578 Rectángulo"/>
          <p:cNvSpPr>
            <a:spLocks noChangeArrowheads="1"/>
          </p:cNvSpPr>
          <p:nvPr/>
        </p:nvSpPr>
        <p:spPr bwMode="auto">
          <a:xfrm>
            <a:off x="8016542" y="1435598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Q2</a:t>
            </a:r>
          </a:p>
        </p:txBody>
      </p:sp>
      <p:sp>
        <p:nvSpPr>
          <p:cNvPr id="106" name="Rectangle 105">
            <a:hlinkClick r:id="" action="ppaction://noaction"/>
          </p:cNvPr>
          <p:cNvSpPr/>
          <p:nvPr>
            <p:custDataLst>
              <p:tags r:id="rId5"/>
            </p:custDataLst>
          </p:nvPr>
        </p:nvSpPr>
        <p:spPr>
          <a:xfrm flipV="1">
            <a:off x="8431560" y="2567967"/>
            <a:ext cx="108000" cy="46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07" name="Rectangle 106">
            <a:hlinkClick r:id="" action="ppaction://noaction"/>
          </p:cNvPr>
          <p:cNvSpPr/>
          <p:nvPr>
            <p:custDataLst>
              <p:tags r:id="rId6"/>
            </p:custDataLst>
          </p:nvPr>
        </p:nvSpPr>
        <p:spPr>
          <a:xfrm flipV="1">
            <a:off x="8583960" y="2567967"/>
            <a:ext cx="108000" cy="46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77" name="Rectangle 176">
            <a:hlinkClick r:id="" action="ppaction://noaction"/>
          </p:cNvPr>
          <p:cNvSpPr/>
          <p:nvPr>
            <p:custDataLst>
              <p:tags r:id="rId7"/>
            </p:custDataLst>
          </p:nvPr>
        </p:nvSpPr>
        <p:spPr>
          <a:xfrm>
            <a:off x="1700414" y="2154676"/>
            <a:ext cx="5760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140288" y="6185356"/>
            <a:ext cx="7075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arenBoth"/>
            </a:pPr>
            <a:r>
              <a:rPr lang="en-US" sz="800" dirty="0">
                <a:solidFill>
                  <a:srgbClr val="FFFFFF"/>
                </a:solidFill>
              </a:rPr>
              <a:t>Including gaps detected </a:t>
            </a:r>
          </a:p>
        </p:txBody>
      </p:sp>
      <p:cxnSp>
        <p:nvCxnSpPr>
          <p:cNvPr id="173" name="Straight Connector 172"/>
          <p:cNvCxnSpPr/>
          <p:nvPr>
            <p:custDataLst>
              <p:tags r:id="rId8"/>
            </p:custDataLst>
          </p:nvPr>
        </p:nvCxnSpPr>
        <p:spPr bwMode="auto">
          <a:xfrm flipV="1">
            <a:off x="7534761" y="1344490"/>
            <a:ext cx="1232203" cy="1136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4" name="578 Rectángulo"/>
          <p:cNvSpPr>
            <a:spLocks noChangeArrowheads="1"/>
          </p:cNvSpPr>
          <p:nvPr/>
        </p:nvSpPr>
        <p:spPr bwMode="auto">
          <a:xfrm>
            <a:off x="8508151" y="1433929"/>
            <a:ext cx="114193" cy="1800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 b="0" kern="0" dirty="0" smtClean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75" name="578 Rectángulo"/>
          <p:cNvSpPr>
            <a:spLocks noChangeArrowheads="1"/>
          </p:cNvSpPr>
          <p:nvPr/>
        </p:nvSpPr>
        <p:spPr bwMode="auto">
          <a:xfrm>
            <a:off x="8660551" y="1433929"/>
            <a:ext cx="114193" cy="1800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 b="0" kern="0" dirty="0" smtClean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52" name="Rectangle 51"/>
          <p:cNvSpPr/>
          <p:nvPr>
            <p:custDataLst>
              <p:tags r:id="rId9"/>
            </p:custDataLst>
          </p:nvPr>
        </p:nvSpPr>
        <p:spPr bwMode="auto">
          <a:xfrm>
            <a:off x="7777634" y="1288925"/>
            <a:ext cx="586043" cy="96207"/>
          </a:xfrm>
          <a:prstGeom prst="rect">
            <a:avLst/>
          </a:prstGeom>
          <a:solidFill>
            <a:schemeClr val="bg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 algn="ctr">
              <a:lnSpc>
                <a:spcPct val="85000"/>
              </a:lnSpc>
            </a:pPr>
            <a:r>
              <a:rPr lang="es-ES" sz="1200" b="1" dirty="0">
                <a:solidFill>
                  <a:srgbClr val="FF0000"/>
                </a:solidFill>
              </a:rPr>
              <a:t>2016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176" name="Rectangle 175"/>
          <p:cNvSpPr/>
          <p:nvPr>
            <p:custDataLst>
              <p:tags r:id="rId10"/>
            </p:custDataLst>
          </p:nvPr>
        </p:nvSpPr>
        <p:spPr bwMode="auto">
          <a:xfrm>
            <a:off x="4417299" y="1288925"/>
            <a:ext cx="535701" cy="96207"/>
          </a:xfrm>
          <a:prstGeom prst="rect">
            <a:avLst/>
          </a:prstGeom>
          <a:solidFill>
            <a:schemeClr val="bg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 algn="ctr">
              <a:lnSpc>
                <a:spcPct val="85000"/>
              </a:lnSpc>
            </a:pPr>
            <a:r>
              <a:rPr lang="es-ES" sz="1200" b="1" dirty="0">
                <a:solidFill>
                  <a:srgbClr val="FF0000"/>
                </a:solidFill>
              </a:rPr>
              <a:t>2015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169" name="Rectangle 168">
            <a:hlinkClick r:id="" action="ppaction://noaction"/>
          </p:cNvPr>
          <p:cNvSpPr/>
          <p:nvPr>
            <p:custDataLst>
              <p:tags r:id="rId11"/>
            </p:custDataLst>
          </p:nvPr>
        </p:nvSpPr>
        <p:spPr>
          <a:xfrm>
            <a:off x="1688546" y="5154484"/>
            <a:ext cx="6660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70" name="Text Placeholder 8"/>
          <p:cNvSpPr txBox="1">
            <a:spLocks/>
          </p:cNvSpPr>
          <p:nvPr>
            <p:custDataLst>
              <p:tags r:id="rId12"/>
            </p:custDataLst>
          </p:nvPr>
        </p:nvSpPr>
        <p:spPr bwMode="auto">
          <a:xfrm>
            <a:off x="2560422" y="4902766"/>
            <a:ext cx="649658" cy="204311"/>
          </a:xfrm>
          <a:prstGeom prst="wedgeRoundRectCallout">
            <a:avLst>
              <a:gd name="adj1" fmla="val 60280"/>
              <a:gd name="adj2" fmla="val 47451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GB" sz="600" dirty="0" smtClean="0"/>
              <a:t>Local Framework Implementation</a:t>
            </a:r>
            <a:endParaRPr lang="en-US" sz="600" dirty="0"/>
          </a:p>
        </p:txBody>
      </p:sp>
      <p:sp>
        <p:nvSpPr>
          <p:cNvPr id="171" name="Diamond 183"/>
          <p:cNvSpPr/>
          <p:nvPr>
            <p:custDataLst>
              <p:tags r:id="rId13"/>
            </p:custDataLst>
          </p:nvPr>
        </p:nvSpPr>
        <p:spPr bwMode="auto">
          <a:xfrm>
            <a:off x="3234488" y="5095317"/>
            <a:ext cx="90000" cy="144000"/>
          </a:xfrm>
          <a:prstGeom prst="diamond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5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72" name="Rectangle 171">
            <a:hlinkClick r:id="" action="ppaction://noaction"/>
          </p:cNvPr>
          <p:cNvSpPr/>
          <p:nvPr>
            <p:custDataLst>
              <p:tags r:id="rId14"/>
            </p:custDataLst>
          </p:nvPr>
        </p:nvSpPr>
        <p:spPr>
          <a:xfrm>
            <a:off x="1666466" y="2918719"/>
            <a:ext cx="6656832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178" name="Rectangle 177">
            <a:hlinkClick r:id="" action="ppaction://noaction"/>
          </p:cNvPr>
          <p:cNvSpPr/>
          <p:nvPr>
            <p:custDataLst>
              <p:tags r:id="rId15"/>
            </p:custDataLst>
          </p:nvPr>
        </p:nvSpPr>
        <p:spPr>
          <a:xfrm>
            <a:off x="1666465" y="4369449"/>
            <a:ext cx="6656832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179" name="Rectangle 178">
            <a:hlinkClick r:id="" action="ppaction://noaction"/>
          </p:cNvPr>
          <p:cNvSpPr/>
          <p:nvPr>
            <p:custDataLst>
              <p:tags r:id="rId16"/>
            </p:custDataLst>
          </p:nvPr>
        </p:nvSpPr>
        <p:spPr>
          <a:xfrm>
            <a:off x="1666467" y="3634847"/>
            <a:ext cx="6656832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186" name="Rectangle 185">
            <a:hlinkClick r:id="" action="ppaction://noaction"/>
          </p:cNvPr>
          <p:cNvSpPr/>
          <p:nvPr>
            <p:custDataLst>
              <p:tags r:id="rId17"/>
            </p:custDataLst>
          </p:nvPr>
        </p:nvSpPr>
        <p:spPr>
          <a:xfrm flipV="1">
            <a:off x="1666467" y="3276493"/>
            <a:ext cx="6656832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188" name="Rectangle 187">
            <a:hlinkClick r:id="" action="ppaction://noaction"/>
          </p:cNvPr>
          <p:cNvSpPr/>
          <p:nvPr>
            <p:custDataLst>
              <p:tags r:id="rId18"/>
            </p:custDataLst>
          </p:nvPr>
        </p:nvSpPr>
        <p:spPr>
          <a:xfrm>
            <a:off x="1666467" y="4727225"/>
            <a:ext cx="6660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219" name="Diamond 219"/>
          <p:cNvSpPr/>
          <p:nvPr>
            <p:custDataLst>
              <p:tags r:id="rId19"/>
            </p:custDataLst>
          </p:nvPr>
        </p:nvSpPr>
        <p:spPr bwMode="auto">
          <a:xfrm>
            <a:off x="7072800" y="4649955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20" name="Diamond 219"/>
          <p:cNvSpPr/>
          <p:nvPr>
            <p:custDataLst>
              <p:tags r:id="rId20"/>
            </p:custDataLst>
          </p:nvPr>
        </p:nvSpPr>
        <p:spPr bwMode="auto">
          <a:xfrm>
            <a:off x="3872400" y="4649955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21" name="Text Placeholder 8"/>
          <p:cNvSpPr txBox="1">
            <a:spLocks/>
          </p:cNvSpPr>
          <p:nvPr>
            <p:custDataLst>
              <p:tags r:id="rId21"/>
            </p:custDataLst>
          </p:nvPr>
        </p:nvSpPr>
        <p:spPr bwMode="auto">
          <a:xfrm>
            <a:off x="3109398" y="4472490"/>
            <a:ext cx="725217" cy="204311"/>
          </a:xfrm>
          <a:prstGeom prst="wedgeRoundRectCallout">
            <a:avLst>
              <a:gd name="adj1" fmla="val 51155"/>
              <a:gd name="adj2" fmla="val 76429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US" altLang="es-ES" dirty="0">
                <a:sym typeface="Wingdings" pitchFamily="2" charset="2"/>
              </a:rPr>
              <a:t>GS Formalization (SI PBC / NP)</a:t>
            </a:r>
          </a:p>
        </p:txBody>
      </p:sp>
      <p:sp>
        <p:nvSpPr>
          <p:cNvPr id="224" name="Rectangle 223">
            <a:hlinkClick r:id="" action="ppaction://noaction"/>
          </p:cNvPr>
          <p:cNvSpPr/>
          <p:nvPr>
            <p:custDataLst>
              <p:tags r:id="rId22"/>
            </p:custDataLst>
          </p:nvPr>
        </p:nvSpPr>
        <p:spPr>
          <a:xfrm flipV="1">
            <a:off x="8385427" y="4373621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225" name="Rectangle 224">
            <a:hlinkClick r:id="" action="ppaction://noaction"/>
          </p:cNvPr>
          <p:cNvSpPr/>
          <p:nvPr>
            <p:custDataLst>
              <p:tags r:id="rId23"/>
            </p:custDataLst>
          </p:nvPr>
        </p:nvSpPr>
        <p:spPr>
          <a:xfrm flipV="1">
            <a:off x="8537827" y="4373621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229" name="Rectangle 228">
            <a:hlinkClick r:id="" action="ppaction://noaction"/>
          </p:cNvPr>
          <p:cNvSpPr/>
          <p:nvPr>
            <p:custDataLst>
              <p:tags r:id="rId24"/>
            </p:custDataLst>
          </p:nvPr>
        </p:nvSpPr>
        <p:spPr>
          <a:xfrm flipV="1">
            <a:off x="8413716" y="5154484"/>
            <a:ext cx="108000" cy="46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230" name="Rectangle 229">
            <a:hlinkClick r:id="" action="ppaction://noaction"/>
          </p:cNvPr>
          <p:cNvSpPr/>
          <p:nvPr>
            <p:custDataLst>
              <p:tags r:id="rId25"/>
            </p:custDataLst>
          </p:nvPr>
        </p:nvSpPr>
        <p:spPr>
          <a:xfrm flipV="1">
            <a:off x="8566116" y="5154484"/>
            <a:ext cx="108000" cy="46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231" name="Diamond 219"/>
          <p:cNvSpPr/>
          <p:nvPr>
            <p:custDataLst>
              <p:tags r:id="rId26"/>
            </p:custDataLst>
          </p:nvPr>
        </p:nvSpPr>
        <p:spPr bwMode="auto">
          <a:xfrm>
            <a:off x="7326642" y="5078264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43" name="Rectangle 242">
            <a:hlinkClick r:id="" action="ppaction://noaction"/>
          </p:cNvPr>
          <p:cNvSpPr/>
          <p:nvPr>
            <p:custDataLst>
              <p:tags r:id="rId27"/>
            </p:custDataLst>
          </p:nvPr>
        </p:nvSpPr>
        <p:spPr>
          <a:xfrm flipV="1">
            <a:off x="8385427" y="4718087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244" name="Rectangle 243">
            <a:hlinkClick r:id="" action="ppaction://noaction"/>
          </p:cNvPr>
          <p:cNvSpPr/>
          <p:nvPr>
            <p:custDataLst>
              <p:tags r:id="rId28"/>
            </p:custDataLst>
          </p:nvPr>
        </p:nvSpPr>
        <p:spPr>
          <a:xfrm flipV="1">
            <a:off x="8537827" y="4718087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245" name="Rectangle 244">
            <a:hlinkClick r:id="" action="ppaction://noaction"/>
          </p:cNvPr>
          <p:cNvSpPr/>
          <p:nvPr>
            <p:custDataLst>
              <p:tags r:id="rId29"/>
            </p:custDataLst>
          </p:nvPr>
        </p:nvSpPr>
        <p:spPr>
          <a:xfrm flipV="1">
            <a:off x="8385427" y="3636076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246" name="Rectangle 245">
            <a:hlinkClick r:id="" action="ppaction://noaction"/>
          </p:cNvPr>
          <p:cNvSpPr/>
          <p:nvPr>
            <p:custDataLst>
              <p:tags r:id="rId30"/>
            </p:custDataLst>
          </p:nvPr>
        </p:nvSpPr>
        <p:spPr>
          <a:xfrm flipV="1">
            <a:off x="8537827" y="3636076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247" name="Rectangle 246">
            <a:hlinkClick r:id="" action="ppaction://noaction"/>
          </p:cNvPr>
          <p:cNvSpPr/>
          <p:nvPr>
            <p:custDataLst>
              <p:tags r:id="rId31"/>
            </p:custDataLst>
          </p:nvPr>
        </p:nvSpPr>
        <p:spPr>
          <a:xfrm flipV="1">
            <a:off x="8385427" y="3276493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248" name="Rectangle 247">
            <a:hlinkClick r:id="" action="ppaction://noaction"/>
          </p:cNvPr>
          <p:cNvSpPr/>
          <p:nvPr>
            <p:custDataLst>
              <p:tags r:id="rId32"/>
            </p:custDataLst>
          </p:nvPr>
        </p:nvSpPr>
        <p:spPr>
          <a:xfrm flipV="1">
            <a:off x="8537827" y="3276493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249" name="Rectangle 248">
            <a:hlinkClick r:id="" action="ppaction://noaction"/>
          </p:cNvPr>
          <p:cNvSpPr/>
          <p:nvPr>
            <p:custDataLst>
              <p:tags r:id="rId33"/>
            </p:custDataLst>
          </p:nvPr>
        </p:nvSpPr>
        <p:spPr>
          <a:xfrm flipV="1">
            <a:off x="8385427" y="2928755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250" name="Rectangle 249">
            <a:hlinkClick r:id="" action="ppaction://noaction"/>
          </p:cNvPr>
          <p:cNvSpPr/>
          <p:nvPr>
            <p:custDataLst>
              <p:tags r:id="rId34"/>
            </p:custDataLst>
          </p:nvPr>
        </p:nvSpPr>
        <p:spPr>
          <a:xfrm flipV="1">
            <a:off x="8537827" y="2928755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251" name="Text Placeholder 8"/>
          <p:cNvSpPr txBox="1">
            <a:spLocks/>
          </p:cNvSpPr>
          <p:nvPr>
            <p:custDataLst>
              <p:tags r:id="rId35"/>
            </p:custDataLst>
          </p:nvPr>
        </p:nvSpPr>
        <p:spPr bwMode="auto">
          <a:xfrm>
            <a:off x="6136164" y="4477880"/>
            <a:ext cx="803453" cy="204311"/>
          </a:xfrm>
          <a:prstGeom prst="wedgeRoundRectCallout">
            <a:avLst>
              <a:gd name="adj1" fmla="val 64134"/>
              <a:gd name="adj2" fmla="val 57781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US" altLang="es-ES" dirty="0">
                <a:sym typeface="Wingdings" pitchFamily="2" charset="2"/>
              </a:rPr>
              <a:t>Generation of metrics</a:t>
            </a:r>
            <a:r>
              <a:rPr lang="en-US" altLang="es-ES" baseline="30000" dirty="0">
                <a:sym typeface="Wingdings" pitchFamily="2" charset="2"/>
              </a:rPr>
              <a:t>2</a:t>
            </a:r>
            <a:r>
              <a:rPr lang="en-US" altLang="es-ES" dirty="0">
                <a:sym typeface="Wingdings" pitchFamily="2" charset="2"/>
              </a:rPr>
              <a:t> (feed to SI PBC/NP)</a:t>
            </a:r>
          </a:p>
        </p:txBody>
      </p:sp>
      <p:sp>
        <p:nvSpPr>
          <p:cNvPr id="258" name="Rectangle 257">
            <a:hlinkClick r:id="" action="ppaction://noaction"/>
          </p:cNvPr>
          <p:cNvSpPr/>
          <p:nvPr>
            <p:custDataLst>
              <p:tags r:id="rId36"/>
            </p:custDataLst>
          </p:nvPr>
        </p:nvSpPr>
        <p:spPr>
          <a:xfrm>
            <a:off x="1695937" y="5575178"/>
            <a:ext cx="576072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271" name="Diamond 270"/>
          <p:cNvSpPr/>
          <p:nvPr>
            <p:custDataLst>
              <p:tags r:id="rId37"/>
            </p:custDataLst>
          </p:nvPr>
        </p:nvSpPr>
        <p:spPr bwMode="auto">
          <a:xfrm>
            <a:off x="4863000" y="5099064"/>
            <a:ext cx="90000" cy="144000"/>
          </a:xfrm>
          <a:prstGeom prst="diamond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5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72" name="Text Placeholder 8"/>
          <p:cNvSpPr txBox="1">
            <a:spLocks/>
          </p:cNvSpPr>
          <p:nvPr>
            <p:custDataLst>
              <p:tags r:id="rId38"/>
            </p:custDataLst>
          </p:nvPr>
        </p:nvSpPr>
        <p:spPr bwMode="auto">
          <a:xfrm>
            <a:off x="4135673" y="4833087"/>
            <a:ext cx="649658" cy="204311"/>
          </a:xfrm>
          <a:prstGeom prst="wedgeRoundRectCallout">
            <a:avLst>
              <a:gd name="adj1" fmla="val 62145"/>
              <a:gd name="adj2" fmla="val 100272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GB" sz="600" dirty="0" smtClean="0"/>
              <a:t>DD Tool Local Implementation</a:t>
            </a:r>
            <a:endParaRPr lang="en-US" sz="600" dirty="0"/>
          </a:p>
        </p:txBody>
      </p:sp>
      <p:sp>
        <p:nvSpPr>
          <p:cNvPr id="273" name="Rectangle 272">
            <a:hlinkClick r:id="" action="ppaction://noaction"/>
          </p:cNvPr>
          <p:cNvSpPr/>
          <p:nvPr>
            <p:custDataLst>
              <p:tags r:id="rId39"/>
            </p:custDataLst>
          </p:nvPr>
        </p:nvSpPr>
        <p:spPr>
          <a:xfrm>
            <a:off x="1691035" y="5937928"/>
            <a:ext cx="576072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274" name="Text Placeholder 8"/>
          <p:cNvSpPr txBox="1">
            <a:spLocks/>
          </p:cNvSpPr>
          <p:nvPr>
            <p:custDataLst>
              <p:tags r:id="rId40"/>
            </p:custDataLst>
          </p:nvPr>
        </p:nvSpPr>
        <p:spPr bwMode="auto">
          <a:xfrm>
            <a:off x="7009910" y="5735432"/>
            <a:ext cx="585053" cy="137420"/>
          </a:xfrm>
          <a:prstGeom prst="wedgeRoundRectCallout">
            <a:avLst>
              <a:gd name="adj1" fmla="val 1885"/>
              <a:gd name="adj2" fmla="val 102016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noAutofit/>
          </a:bodyPr>
          <a:lstStyle>
            <a:defPPr>
              <a:defRPr lang="en-US"/>
            </a:defPPr>
            <a:lvl1pPr lvl="0" indent="0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pPr algn="ctr"/>
            <a:r>
              <a:rPr lang="en-GB" dirty="0"/>
              <a:t>Certification</a:t>
            </a:r>
            <a:endParaRPr lang="en-US" dirty="0"/>
          </a:p>
        </p:txBody>
      </p:sp>
      <p:sp>
        <p:nvSpPr>
          <p:cNvPr id="275" name="Text Placeholder 8"/>
          <p:cNvSpPr txBox="1">
            <a:spLocks/>
          </p:cNvSpPr>
          <p:nvPr>
            <p:custDataLst>
              <p:tags r:id="rId41"/>
            </p:custDataLst>
          </p:nvPr>
        </p:nvSpPr>
        <p:spPr bwMode="auto">
          <a:xfrm flipH="1">
            <a:off x="3671972" y="5749446"/>
            <a:ext cx="927401" cy="137420"/>
          </a:xfrm>
          <a:prstGeom prst="wedgeRoundRectCallout">
            <a:avLst>
              <a:gd name="adj1" fmla="val -50476"/>
              <a:gd name="adj2" fmla="val 106026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noAutofit/>
          </a:bodyPr>
          <a:lstStyle>
            <a:defPPr>
              <a:defRPr lang="en-US"/>
            </a:defPPr>
            <a:lvl1pPr lvl="0" indent="0" algn="ctr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GB" dirty="0"/>
              <a:t>Certification (preliminary)</a:t>
            </a:r>
          </a:p>
        </p:txBody>
      </p:sp>
      <p:sp>
        <p:nvSpPr>
          <p:cNvPr id="276" name="Diamond 275"/>
          <p:cNvSpPr/>
          <p:nvPr>
            <p:custDataLst>
              <p:tags r:id="rId42"/>
            </p:custDataLst>
          </p:nvPr>
        </p:nvSpPr>
        <p:spPr bwMode="auto">
          <a:xfrm>
            <a:off x="4615567" y="5904797"/>
            <a:ext cx="91440" cy="146304"/>
          </a:xfrm>
          <a:prstGeom prst="diamond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5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77" name="Text Placeholder 8"/>
          <p:cNvSpPr txBox="1">
            <a:spLocks/>
          </p:cNvSpPr>
          <p:nvPr>
            <p:custDataLst>
              <p:tags r:id="rId43"/>
            </p:custDataLst>
          </p:nvPr>
        </p:nvSpPr>
        <p:spPr bwMode="auto">
          <a:xfrm>
            <a:off x="6674723" y="4874454"/>
            <a:ext cx="694254" cy="209515"/>
          </a:xfrm>
          <a:prstGeom prst="wedgeRoundRectCallout">
            <a:avLst>
              <a:gd name="adj1" fmla="val 41623"/>
              <a:gd name="adj2" fmla="val 82185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noAutofit/>
          </a:bodyPr>
          <a:lstStyle>
            <a:defPPr>
              <a:defRPr lang="en-US"/>
            </a:defPPr>
            <a:lvl1pPr lvl="0" indent="0" algn="ctr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GB" dirty="0"/>
              <a:t>Top Mgmt. Metrics E2E traceability</a:t>
            </a:r>
            <a:endParaRPr lang="en-US" dirty="0"/>
          </a:p>
        </p:txBody>
      </p:sp>
      <p:sp>
        <p:nvSpPr>
          <p:cNvPr id="279" name="578 Rectángulo"/>
          <p:cNvSpPr>
            <a:spLocks noChangeArrowheads="1"/>
          </p:cNvSpPr>
          <p:nvPr/>
        </p:nvSpPr>
        <p:spPr bwMode="auto">
          <a:xfrm>
            <a:off x="7705267" y="6004560"/>
            <a:ext cx="122618" cy="92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  <a:extLst/>
        </p:spPr>
        <p:txBody>
          <a:bodyPr wrap="square" lIns="0" tIns="0" rIns="0" bIns="0" anchor="ctr" anchorCtr="0">
            <a:spAutoFit/>
          </a:bodyPr>
          <a:lstStyle/>
          <a:p>
            <a:endParaRPr lang="en-US" sz="600" dirty="0">
              <a:solidFill>
                <a:srgbClr val="262626"/>
              </a:solidFill>
            </a:endParaRPr>
          </a:p>
        </p:txBody>
      </p:sp>
      <p:sp>
        <p:nvSpPr>
          <p:cNvPr id="280" name="Rectangle 279"/>
          <p:cNvSpPr/>
          <p:nvPr/>
        </p:nvSpPr>
        <p:spPr bwMode="auto">
          <a:xfrm>
            <a:off x="7644478" y="5943600"/>
            <a:ext cx="1064065" cy="200338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000000"/>
                </a:solidFill>
              </a:rPr>
              <a:t>       SHUSA Dependencies</a:t>
            </a:r>
          </a:p>
        </p:txBody>
      </p:sp>
      <p:sp>
        <p:nvSpPr>
          <p:cNvPr id="282" name="Text Box 29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274129" y="1996088"/>
            <a:ext cx="1376000" cy="2743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72000" rIns="72000" bIns="7200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100">
                <a:solidFill>
                  <a:schemeClr val="bg1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RRF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83" name="Text Box 29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274129" y="2404873"/>
            <a:ext cx="1376000" cy="2743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72000" rIns="72000" bIns="7200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100">
                <a:solidFill>
                  <a:schemeClr val="bg1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Individual WS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84" name="Text Box 29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274129" y="5002121"/>
            <a:ext cx="1376000" cy="2743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72000" rIns="72000" bIns="7200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100">
                <a:solidFill>
                  <a:schemeClr val="bg1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Data Dictionary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85" name="Text Box 29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268532" y="5430140"/>
            <a:ext cx="1376000" cy="2743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72000" rIns="72000" bIns="7200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100">
                <a:solidFill>
                  <a:schemeClr val="bg1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Data Quality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86" name="Text Box 29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396747" y="2755368"/>
            <a:ext cx="1253382" cy="27432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0" rIns="72000" bIns="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200">
                <a:solidFill>
                  <a:srgbClr val="000000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sz="1000" dirty="0" smtClean="0">
                <a:solidFill>
                  <a:srgbClr val="929497">
                    <a:lumMod val="50000"/>
                  </a:srgbClr>
                </a:solidFill>
              </a:rPr>
              <a:t>Credit Risk</a:t>
            </a:r>
            <a:endParaRPr lang="en-US" sz="1000" dirty="0">
              <a:solidFill>
                <a:srgbClr val="929497">
                  <a:lumMod val="50000"/>
                </a:srgbClr>
              </a:solidFill>
            </a:endParaRPr>
          </a:p>
        </p:txBody>
      </p:sp>
      <p:sp>
        <p:nvSpPr>
          <p:cNvPr id="287" name="Text Box 29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747" y="3113240"/>
            <a:ext cx="1253382" cy="27432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0" rIns="72000" bIns="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200">
                <a:solidFill>
                  <a:srgbClr val="000000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sz="1000" dirty="0" smtClean="0">
                <a:solidFill>
                  <a:srgbClr val="929497">
                    <a:lumMod val="50000"/>
                  </a:srgbClr>
                </a:solidFill>
              </a:rPr>
              <a:t>Market Risk</a:t>
            </a:r>
            <a:endParaRPr lang="en-US" sz="1000" dirty="0">
              <a:solidFill>
                <a:srgbClr val="929497">
                  <a:lumMod val="50000"/>
                </a:srgbClr>
              </a:solidFill>
            </a:endParaRPr>
          </a:p>
        </p:txBody>
      </p:sp>
      <p:sp>
        <p:nvSpPr>
          <p:cNvPr id="288" name="Text Box 29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396747" y="3471112"/>
            <a:ext cx="1253382" cy="27432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0" rIns="72000" bIns="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200">
                <a:solidFill>
                  <a:srgbClr val="000000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sz="1000" dirty="0" smtClean="0">
                <a:solidFill>
                  <a:srgbClr val="929497">
                    <a:lumMod val="50000"/>
                  </a:srgbClr>
                </a:solidFill>
              </a:rPr>
              <a:t>Operational Risk</a:t>
            </a:r>
            <a:endParaRPr lang="en-US" sz="1000" dirty="0">
              <a:solidFill>
                <a:srgbClr val="929497">
                  <a:lumMod val="50000"/>
                </a:srgbClr>
              </a:solidFill>
            </a:endParaRPr>
          </a:p>
        </p:txBody>
      </p:sp>
      <p:sp>
        <p:nvSpPr>
          <p:cNvPr id="290" name="Text Box 29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396747" y="4612079"/>
            <a:ext cx="1253382" cy="27432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0" rIns="72000" bIns="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200">
                <a:solidFill>
                  <a:srgbClr val="000000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sz="1000" dirty="0" smtClean="0">
                <a:solidFill>
                  <a:srgbClr val="929497">
                    <a:lumMod val="50000"/>
                  </a:srgbClr>
                </a:solidFill>
              </a:rPr>
              <a:t>AML / Conduct</a:t>
            </a:r>
            <a:endParaRPr lang="en-US" sz="1000" dirty="0">
              <a:solidFill>
                <a:srgbClr val="929497">
                  <a:lumMod val="50000"/>
                </a:srgbClr>
              </a:solidFill>
            </a:endParaRPr>
          </a:p>
        </p:txBody>
      </p:sp>
      <p:sp>
        <p:nvSpPr>
          <p:cNvPr id="291" name="Text Box 29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396747" y="4224098"/>
            <a:ext cx="1253382" cy="27432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0" rIns="72000" bIns="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200">
                <a:solidFill>
                  <a:srgbClr val="000000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sz="1000" dirty="0" smtClean="0">
                <a:solidFill>
                  <a:srgbClr val="929497">
                    <a:lumMod val="50000"/>
                  </a:srgbClr>
                </a:solidFill>
              </a:rPr>
              <a:t>Finance</a:t>
            </a:r>
            <a:endParaRPr lang="en-US" sz="1000" dirty="0">
              <a:solidFill>
                <a:srgbClr val="929497">
                  <a:lumMod val="50000"/>
                </a:srgbClr>
              </a:solidFill>
            </a:endParaRPr>
          </a:p>
        </p:txBody>
      </p:sp>
      <p:sp>
        <p:nvSpPr>
          <p:cNvPr id="292" name="Text Box 29"/>
          <p:cNvSpPr txBox="1">
            <a:spLocks noChangeArrowheads="1"/>
          </p:cNvSpPr>
          <p:nvPr/>
        </p:nvSpPr>
        <p:spPr bwMode="auto">
          <a:xfrm>
            <a:off x="265952" y="5814056"/>
            <a:ext cx="1376000" cy="2743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72000" rIns="72000" bIns="7200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100">
                <a:solidFill>
                  <a:srgbClr val="FFFFFF"/>
                </a:solidFill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dirty="0"/>
              <a:t>Certification</a:t>
            </a:r>
          </a:p>
        </p:txBody>
      </p:sp>
      <p:sp>
        <p:nvSpPr>
          <p:cNvPr id="101" name="Diamond 100"/>
          <p:cNvSpPr/>
          <p:nvPr>
            <p:custDataLst>
              <p:tags r:id="rId53"/>
            </p:custDataLst>
          </p:nvPr>
        </p:nvSpPr>
        <p:spPr bwMode="auto">
          <a:xfrm>
            <a:off x="7210996" y="5904797"/>
            <a:ext cx="91440" cy="146304"/>
          </a:xfrm>
          <a:prstGeom prst="diamond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5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98" name="Text Placeholder 8"/>
          <p:cNvSpPr txBox="1">
            <a:spLocks/>
          </p:cNvSpPr>
          <p:nvPr>
            <p:custDataLst>
              <p:tags r:id="rId54"/>
            </p:custDataLst>
          </p:nvPr>
        </p:nvSpPr>
        <p:spPr bwMode="auto">
          <a:xfrm>
            <a:off x="2398983" y="2975555"/>
            <a:ext cx="725217" cy="204311"/>
          </a:xfrm>
          <a:prstGeom prst="wedgeRoundRectCallout">
            <a:avLst>
              <a:gd name="adj1" fmla="val -44118"/>
              <a:gd name="adj2" fmla="val 90971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US" altLang="es-ES" dirty="0" smtClean="0">
                <a:sym typeface="Wingdings" pitchFamily="2" charset="2"/>
              </a:rPr>
              <a:t>NY RDA Plan definition</a:t>
            </a:r>
          </a:p>
        </p:txBody>
      </p:sp>
      <p:sp>
        <p:nvSpPr>
          <p:cNvPr id="102" name="Diamond 219"/>
          <p:cNvSpPr/>
          <p:nvPr>
            <p:custDataLst>
              <p:tags r:id="rId55"/>
            </p:custDataLst>
          </p:nvPr>
        </p:nvSpPr>
        <p:spPr bwMode="auto">
          <a:xfrm>
            <a:off x="2325014" y="3238584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04" name="Diamond 219"/>
          <p:cNvSpPr/>
          <p:nvPr>
            <p:custDataLst>
              <p:tags r:id="rId56"/>
            </p:custDataLst>
          </p:nvPr>
        </p:nvSpPr>
        <p:spPr bwMode="auto">
          <a:xfrm>
            <a:off x="6158747" y="3218641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27" name="Diamond 219"/>
          <p:cNvSpPr/>
          <p:nvPr>
            <p:custDataLst>
              <p:tags r:id="rId57"/>
            </p:custDataLst>
          </p:nvPr>
        </p:nvSpPr>
        <p:spPr bwMode="auto">
          <a:xfrm>
            <a:off x="3508165" y="2069072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28" name="Diamond 219"/>
          <p:cNvSpPr/>
          <p:nvPr>
            <p:custDataLst>
              <p:tags r:id="rId58"/>
            </p:custDataLst>
          </p:nvPr>
        </p:nvSpPr>
        <p:spPr bwMode="auto">
          <a:xfrm>
            <a:off x="3757333" y="2069072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29" name="Text Placeholder 8"/>
          <p:cNvSpPr txBox="1">
            <a:spLocks/>
          </p:cNvSpPr>
          <p:nvPr>
            <p:custDataLst>
              <p:tags r:id="rId59"/>
            </p:custDataLst>
          </p:nvPr>
        </p:nvSpPr>
        <p:spPr bwMode="auto">
          <a:xfrm>
            <a:off x="3480884" y="2265254"/>
            <a:ext cx="1060324" cy="204311"/>
          </a:xfrm>
          <a:prstGeom prst="wedgeRoundRectCallout">
            <a:avLst>
              <a:gd name="adj1" fmla="val -24320"/>
              <a:gd name="adj2" fmla="val -76918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US" altLang="es-ES" sz="600" dirty="0" smtClean="0">
                <a:solidFill>
                  <a:srgbClr val="000000"/>
                </a:solidFill>
                <a:sym typeface="Wingdings" pitchFamily="2" charset="2"/>
              </a:rPr>
              <a:t>Implementation </a:t>
            </a:r>
            <a:r>
              <a:rPr lang="en-US" altLang="es-ES" sz="600" dirty="0">
                <a:solidFill>
                  <a:srgbClr val="000000"/>
                </a:solidFill>
                <a:sym typeface="Wingdings" pitchFamily="2" charset="2"/>
              </a:rPr>
              <a:t>of </a:t>
            </a:r>
            <a:r>
              <a:rPr lang="en-US" altLang="es-ES" sz="600" dirty="0" smtClean="0">
                <a:solidFill>
                  <a:srgbClr val="000000"/>
                </a:solidFill>
                <a:sym typeface="Wingdings" pitchFamily="2" charset="2"/>
              </a:rPr>
              <a:t>RDA USA Gov</a:t>
            </a:r>
            <a:r>
              <a:rPr lang="en-US" altLang="es-ES" sz="600" dirty="0">
                <a:solidFill>
                  <a:srgbClr val="000000"/>
                </a:solidFill>
                <a:sym typeface="Wingdings" pitchFamily="2" charset="2"/>
              </a:rPr>
              <a:t>. </a:t>
            </a:r>
            <a:r>
              <a:rPr lang="en-US" altLang="es-ES" sz="600" dirty="0" smtClean="0">
                <a:solidFill>
                  <a:srgbClr val="000000"/>
                </a:solidFill>
                <a:sym typeface="Wingdings" pitchFamily="2" charset="2"/>
              </a:rPr>
              <a:t>Model Committees</a:t>
            </a:r>
            <a:endParaRPr lang="en-US" altLang="es-ES" sz="600" dirty="0">
              <a:solidFill>
                <a:srgbClr val="000000"/>
              </a:solidFill>
              <a:sym typeface="Wingdings" pitchFamily="2" charset="2"/>
            </a:endParaRPr>
          </a:p>
        </p:txBody>
      </p:sp>
      <p:sp>
        <p:nvSpPr>
          <p:cNvPr id="131" name="Diamond 219"/>
          <p:cNvSpPr/>
          <p:nvPr>
            <p:custDataLst>
              <p:tags r:id="rId60"/>
            </p:custDataLst>
          </p:nvPr>
        </p:nvSpPr>
        <p:spPr bwMode="auto">
          <a:xfrm>
            <a:off x="4981247" y="2069072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32" name="Text Placeholder 8"/>
          <p:cNvSpPr txBox="1">
            <a:spLocks/>
          </p:cNvSpPr>
          <p:nvPr>
            <p:custDataLst>
              <p:tags r:id="rId61"/>
            </p:custDataLst>
          </p:nvPr>
        </p:nvSpPr>
        <p:spPr bwMode="auto">
          <a:xfrm>
            <a:off x="4993221" y="1676400"/>
            <a:ext cx="616976" cy="306467"/>
          </a:xfrm>
          <a:prstGeom prst="wedgeRoundRectCallout">
            <a:avLst>
              <a:gd name="adj1" fmla="val -35730"/>
              <a:gd name="adj2" fmla="val 91628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US" altLang="es-ES" dirty="0" smtClean="0">
                <a:sym typeface="Wingdings" pitchFamily="2" charset="2"/>
              </a:rPr>
              <a:t>Functional definition of metrics</a:t>
            </a:r>
          </a:p>
        </p:txBody>
      </p:sp>
      <p:sp>
        <p:nvSpPr>
          <p:cNvPr id="133" name="Diamond 219"/>
          <p:cNvSpPr/>
          <p:nvPr>
            <p:custDataLst>
              <p:tags r:id="rId62"/>
            </p:custDataLst>
          </p:nvPr>
        </p:nvSpPr>
        <p:spPr bwMode="auto">
          <a:xfrm>
            <a:off x="7357057" y="2069072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34" name="Diamond 219"/>
          <p:cNvSpPr/>
          <p:nvPr>
            <p:custDataLst>
              <p:tags r:id="rId63"/>
            </p:custDataLst>
          </p:nvPr>
        </p:nvSpPr>
        <p:spPr bwMode="auto">
          <a:xfrm>
            <a:off x="5920121" y="2069072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35" name="Text Placeholder 8"/>
          <p:cNvSpPr txBox="1">
            <a:spLocks/>
          </p:cNvSpPr>
          <p:nvPr>
            <p:custDataLst>
              <p:tags r:id="rId64"/>
            </p:custDataLst>
          </p:nvPr>
        </p:nvSpPr>
        <p:spPr bwMode="auto">
          <a:xfrm>
            <a:off x="5881513" y="1684389"/>
            <a:ext cx="874422" cy="306467"/>
          </a:xfrm>
          <a:prstGeom prst="wedgeRoundRectCallout">
            <a:avLst>
              <a:gd name="adj1" fmla="val -35730"/>
              <a:gd name="adj2" fmla="val 91628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lvl="0" indent="0" algn="ctr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altLang="es-ES" dirty="0">
                <a:sym typeface="Wingdings" pitchFamily="2" charset="2"/>
              </a:rPr>
              <a:t> Analyze, adjust and approve the </a:t>
            </a:r>
            <a:r>
              <a:rPr lang="en-US" altLang="es-ES" dirty="0" smtClean="0">
                <a:sym typeface="Wingdings" pitchFamily="2" charset="2"/>
              </a:rPr>
              <a:t>frameworks </a:t>
            </a:r>
            <a:r>
              <a:rPr lang="en-US" altLang="es-ES" dirty="0">
                <a:sym typeface="Wingdings" pitchFamily="2" charset="2"/>
              </a:rPr>
              <a:t>at </a:t>
            </a:r>
            <a:r>
              <a:rPr lang="en-US" altLang="es-ES" dirty="0" smtClean="0">
                <a:sym typeface="Wingdings" pitchFamily="2" charset="2"/>
              </a:rPr>
              <a:t>the local level</a:t>
            </a:r>
            <a:endParaRPr lang="en-US" altLang="es-ES" dirty="0">
              <a:sym typeface="Wingdings" pitchFamily="2" charset="2"/>
            </a:endParaRPr>
          </a:p>
        </p:txBody>
      </p:sp>
      <p:sp>
        <p:nvSpPr>
          <p:cNvPr id="136" name="Diamond 219"/>
          <p:cNvSpPr/>
          <p:nvPr>
            <p:custDataLst>
              <p:tags r:id="rId65"/>
            </p:custDataLst>
          </p:nvPr>
        </p:nvSpPr>
        <p:spPr bwMode="auto">
          <a:xfrm>
            <a:off x="4511321" y="2075461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37" name="Text Placeholder 8"/>
          <p:cNvSpPr txBox="1">
            <a:spLocks/>
          </p:cNvSpPr>
          <p:nvPr>
            <p:custDataLst>
              <p:tags r:id="rId66"/>
            </p:custDataLst>
          </p:nvPr>
        </p:nvSpPr>
        <p:spPr bwMode="auto">
          <a:xfrm>
            <a:off x="2747474" y="1742911"/>
            <a:ext cx="764836" cy="306467"/>
          </a:xfrm>
          <a:prstGeom prst="wedgeRoundRectCallout">
            <a:avLst>
              <a:gd name="adj1" fmla="val 49530"/>
              <a:gd name="adj2" fmla="val 68193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US" altLang="es-ES" dirty="0" smtClean="0">
                <a:sym typeface="Wingdings" pitchFamily="2" charset="2"/>
              </a:rPr>
              <a:t>Receive Target Operating Model SHUSA</a:t>
            </a:r>
          </a:p>
        </p:txBody>
      </p:sp>
      <p:sp>
        <p:nvSpPr>
          <p:cNvPr id="138" name="Diamond 219"/>
          <p:cNvSpPr/>
          <p:nvPr>
            <p:custDataLst>
              <p:tags r:id="rId67"/>
            </p:custDataLst>
          </p:nvPr>
        </p:nvSpPr>
        <p:spPr bwMode="auto">
          <a:xfrm>
            <a:off x="3942921" y="2069072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41" name="Text Placeholder 8"/>
          <p:cNvSpPr txBox="1">
            <a:spLocks/>
          </p:cNvSpPr>
          <p:nvPr>
            <p:custDataLst>
              <p:tags r:id="rId68"/>
            </p:custDataLst>
          </p:nvPr>
        </p:nvSpPr>
        <p:spPr bwMode="auto">
          <a:xfrm>
            <a:off x="4223153" y="1691834"/>
            <a:ext cx="636110" cy="306467"/>
          </a:xfrm>
          <a:prstGeom prst="wedgeRoundRectCallout">
            <a:avLst>
              <a:gd name="adj1" fmla="val -516"/>
              <a:gd name="adj2" fmla="val 82971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US" dirty="0"/>
              <a:t>SHUSA </a:t>
            </a:r>
            <a:r>
              <a:rPr lang="en-US" dirty="0" smtClean="0"/>
              <a:t>approve </a:t>
            </a:r>
            <a:r>
              <a:rPr lang="en-US" dirty="0"/>
              <a:t>and distribute the </a:t>
            </a:r>
            <a:r>
              <a:rPr lang="en-US" dirty="0" smtClean="0"/>
              <a:t>frameworks</a:t>
            </a:r>
            <a:r>
              <a:rPr lang="en-US" baseline="30000" dirty="0" smtClean="0"/>
              <a:t>1</a:t>
            </a:r>
            <a:endParaRPr lang="en-US" altLang="es-ES" baseline="30000" dirty="0" smtClean="0">
              <a:sym typeface="Wingdings" pitchFamily="2" charset="2"/>
            </a:endParaRPr>
          </a:p>
        </p:txBody>
      </p:sp>
      <p:sp>
        <p:nvSpPr>
          <p:cNvPr id="142" name="Text Placeholder 8"/>
          <p:cNvSpPr txBox="1">
            <a:spLocks/>
          </p:cNvSpPr>
          <p:nvPr>
            <p:custDataLst>
              <p:tags r:id="rId69"/>
            </p:custDataLst>
          </p:nvPr>
        </p:nvSpPr>
        <p:spPr bwMode="auto">
          <a:xfrm>
            <a:off x="3616392" y="1697598"/>
            <a:ext cx="491093" cy="306467"/>
          </a:xfrm>
          <a:prstGeom prst="wedgeRoundRectCallout">
            <a:avLst>
              <a:gd name="adj1" fmla="val 25778"/>
              <a:gd name="adj2" fmla="val 77895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US" altLang="es-ES" sz="600" dirty="0" smtClean="0">
                <a:sym typeface="Wingdings" pitchFamily="2" charset="2"/>
              </a:rPr>
              <a:t>Implementation of CDO/Risk MI</a:t>
            </a:r>
            <a:endParaRPr lang="en-US" altLang="es-ES" sz="600" dirty="0">
              <a:sym typeface="Wingdings" pitchFamily="2" charset="2"/>
            </a:endParaRPr>
          </a:p>
        </p:txBody>
      </p:sp>
      <p:sp>
        <p:nvSpPr>
          <p:cNvPr id="143" name="Text Placeholder 8"/>
          <p:cNvSpPr txBox="1">
            <a:spLocks/>
          </p:cNvSpPr>
          <p:nvPr>
            <p:custDataLst>
              <p:tags r:id="rId70"/>
            </p:custDataLst>
          </p:nvPr>
        </p:nvSpPr>
        <p:spPr bwMode="auto">
          <a:xfrm>
            <a:off x="7077140" y="1742911"/>
            <a:ext cx="771460" cy="204311"/>
          </a:xfrm>
          <a:prstGeom prst="wedgeRoundRectCallout">
            <a:avLst>
              <a:gd name="adj1" fmla="val -10596"/>
              <a:gd name="adj2" fmla="val 110911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US" altLang="es-ES" dirty="0" smtClean="0">
                <a:sym typeface="Wingdings" pitchFamily="2" charset="2"/>
              </a:rPr>
              <a:t>Reporting Generation Documents</a:t>
            </a:r>
          </a:p>
        </p:txBody>
      </p:sp>
      <p:sp>
        <p:nvSpPr>
          <p:cNvPr id="144" name="Diamond 219"/>
          <p:cNvSpPr/>
          <p:nvPr>
            <p:custDataLst>
              <p:tags r:id="rId71"/>
            </p:custDataLst>
          </p:nvPr>
        </p:nvSpPr>
        <p:spPr bwMode="auto">
          <a:xfrm>
            <a:off x="6443555" y="2070608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45" name="Text Placeholder 8"/>
          <p:cNvSpPr txBox="1">
            <a:spLocks/>
          </p:cNvSpPr>
          <p:nvPr>
            <p:custDataLst>
              <p:tags r:id="rId72"/>
            </p:custDataLst>
          </p:nvPr>
        </p:nvSpPr>
        <p:spPr bwMode="auto">
          <a:xfrm>
            <a:off x="6776184" y="2163098"/>
            <a:ext cx="874422" cy="204311"/>
          </a:xfrm>
          <a:prstGeom prst="wedgeRoundRectCallout">
            <a:avLst>
              <a:gd name="adj1" fmla="val -80391"/>
              <a:gd name="adj2" fmla="val -29584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lvl="0" indent="0" algn="ctr">
              <a:buClrTx/>
              <a:defRPr sz="600" b="0" baseline="0"/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altLang="es-ES" dirty="0">
                <a:solidFill>
                  <a:srgbClr val="000000"/>
                </a:solidFill>
                <a:sym typeface="Wingdings" pitchFamily="2" charset="2"/>
              </a:rPr>
              <a:t> Financial information anticipation</a:t>
            </a:r>
          </a:p>
        </p:txBody>
      </p:sp>
      <p:sp>
        <p:nvSpPr>
          <p:cNvPr id="146" name="Text Placeholder 8"/>
          <p:cNvSpPr txBox="1">
            <a:spLocks/>
          </p:cNvSpPr>
          <p:nvPr>
            <p:custDataLst>
              <p:tags r:id="rId73"/>
            </p:custDataLst>
          </p:nvPr>
        </p:nvSpPr>
        <p:spPr bwMode="auto">
          <a:xfrm>
            <a:off x="5965121" y="2653212"/>
            <a:ext cx="1359564" cy="204311"/>
          </a:xfrm>
          <a:prstGeom prst="wedgeRoundRectCallout">
            <a:avLst>
              <a:gd name="adj1" fmla="val 55239"/>
              <a:gd name="adj2" fmla="val 83009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lvl="0" indent="0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altLang="es-ES" dirty="0">
                <a:sym typeface="Wingdings" pitchFamily="2" charset="2"/>
              </a:rPr>
              <a:t>Generation of metrics2 (feed to </a:t>
            </a:r>
            <a:r>
              <a:rPr lang="en-US" altLang="es-ES" dirty="0" err="1">
                <a:sym typeface="Wingdings" pitchFamily="2" charset="2"/>
              </a:rPr>
              <a:t>Capa</a:t>
            </a:r>
            <a:r>
              <a:rPr lang="en-US" altLang="es-ES" dirty="0">
                <a:sym typeface="Wingdings" pitchFamily="2" charset="2"/>
              </a:rPr>
              <a:t> de </a:t>
            </a:r>
            <a:r>
              <a:rPr lang="en-US" altLang="es-ES" dirty="0" err="1">
                <a:sym typeface="Wingdings" pitchFamily="2" charset="2"/>
              </a:rPr>
              <a:t>Agr</a:t>
            </a:r>
            <a:r>
              <a:rPr lang="en-US" altLang="es-ES" dirty="0">
                <a:sym typeface="Wingdings" pitchFamily="2" charset="2"/>
              </a:rPr>
              <a:t>. Corp. de R.de </a:t>
            </a:r>
            <a:r>
              <a:rPr lang="en-US" altLang="es-ES" dirty="0" err="1">
                <a:sym typeface="Wingdings" pitchFamily="2" charset="2"/>
              </a:rPr>
              <a:t>Crédito</a:t>
            </a:r>
            <a:r>
              <a:rPr lang="en-US" altLang="es-ES" dirty="0">
                <a:sym typeface="Wingdings" pitchFamily="2" charset="2"/>
              </a:rPr>
              <a:t>)</a:t>
            </a:r>
          </a:p>
        </p:txBody>
      </p:sp>
      <p:sp>
        <p:nvSpPr>
          <p:cNvPr id="147" name="Diamond 219"/>
          <p:cNvSpPr/>
          <p:nvPr>
            <p:custDataLst>
              <p:tags r:id="rId74"/>
            </p:custDataLst>
          </p:nvPr>
        </p:nvSpPr>
        <p:spPr bwMode="auto">
          <a:xfrm>
            <a:off x="7369618" y="2885586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49" name="Text Placeholder 8"/>
          <p:cNvSpPr txBox="1">
            <a:spLocks/>
          </p:cNvSpPr>
          <p:nvPr>
            <p:custDataLst>
              <p:tags r:id="rId75"/>
            </p:custDataLst>
          </p:nvPr>
        </p:nvSpPr>
        <p:spPr bwMode="auto">
          <a:xfrm>
            <a:off x="7777634" y="3027180"/>
            <a:ext cx="725217" cy="204311"/>
          </a:xfrm>
          <a:prstGeom prst="wedgeRoundRectCallout">
            <a:avLst>
              <a:gd name="adj1" fmla="val -43523"/>
              <a:gd name="adj2" fmla="val 78304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US" altLang="es-ES" dirty="0" smtClean="0">
                <a:sym typeface="Wingdings" pitchFamily="2" charset="2"/>
              </a:rPr>
              <a:t>MRI Implementation (2)</a:t>
            </a:r>
          </a:p>
        </p:txBody>
      </p:sp>
      <p:sp>
        <p:nvSpPr>
          <p:cNvPr id="150" name="Diamond 219"/>
          <p:cNvSpPr/>
          <p:nvPr>
            <p:custDataLst>
              <p:tags r:id="rId76"/>
            </p:custDataLst>
          </p:nvPr>
        </p:nvSpPr>
        <p:spPr bwMode="auto">
          <a:xfrm>
            <a:off x="7692391" y="3235892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51" name="Text Placeholder 8"/>
          <p:cNvSpPr txBox="1">
            <a:spLocks/>
          </p:cNvSpPr>
          <p:nvPr>
            <p:custDataLst>
              <p:tags r:id="rId77"/>
            </p:custDataLst>
          </p:nvPr>
        </p:nvSpPr>
        <p:spPr bwMode="auto">
          <a:xfrm>
            <a:off x="2950777" y="3397145"/>
            <a:ext cx="725217" cy="204311"/>
          </a:xfrm>
          <a:prstGeom prst="wedgeRoundRectCallout">
            <a:avLst>
              <a:gd name="adj1" fmla="val 53256"/>
              <a:gd name="adj2" fmla="val 76430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US" altLang="es-ES" dirty="0">
                <a:sym typeface="Wingdings" pitchFamily="2" charset="2"/>
              </a:rPr>
              <a:t>GS </a:t>
            </a:r>
            <a:r>
              <a:rPr lang="en-US" altLang="es-ES" dirty="0" smtClean="0">
                <a:sym typeface="Wingdings" pitchFamily="2" charset="2"/>
              </a:rPr>
              <a:t>Assessment</a:t>
            </a:r>
          </a:p>
          <a:p>
            <a:pPr algn="ctr"/>
            <a:r>
              <a:rPr lang="en-US" altLang="es-ES" dirty="0" smtClean="0">
                <a:sym typeface="Wingdings" pitchFamily="2" charset="2"/>
              </a:rPr>
              <a:t>(ACERO)</a:t>
            </a:r>
            <a:endParaRPr lang="en-US" altLang="es-ES" dirty="0">
              <a:sym typeface="Wingdings" pitchFamily="2" charset="2"/>
            </a:endParaRPr>
          </a:p>
        </p:txBody>
      </p:sp>
      <p:sp>
        <p:nvSpPr>
          <p:cNvPr id="152" name="Diamond 219"/>
          <p:cNvSpPr/>
          <p:nvPr>
            <p:custDataLst>
              <p:tags r:id="rId78"/>
            </p:custDataLst>
          </p:nvPr>
        </p:nvSpPr>
        <p:spPr bwMode="auto">
          <a:xfrm>
            <a:off x="3720000" y="3589800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53" name="Diamond 219"/>
          <p:cNvSpPr/>
          <p:nvPr>
            <p:custDataLst>
              <p:tags r:id="rId79"/>
            </p:custDataLst>
          </p:nvPr>
        </p:nvSpPr>
        <p:spPr bwMode="auto">
          <a:xfrm>
            <a:off x="7288725" y="3589800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54" name="Text Placeholder 8"/>
          <p:cNvSpPr txBox="1">
            <a:spLocks/>
          </p:cNvSpPr>
          <p:nvPr>
            <p:custDataLst>
              <p:tags r:id="rId80"/>
            </p:custDataLst>
          </p:nvPr>
        </p:nvSpPr>
        <p:spPr bwMode="auto">
          <a:xfrm>
            <a:off x="7503294" y="3389035"/>
            <a:ext cx="878706" cy="204311"/>
          </a:xfrm>
          <a:prstGeom prst="wedgeRoundRectCallout">
            <a:avLst>
              <a:gd name="adj1" fmla="val -67499"/>
              <a:gd name="adj2" fmla="val 57781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US" altLang="es-ES" dirty="0">
                <a:sym typeface="Wingdings" pitchFamily="2" charset="2"/>
              </a:rPr>
              <a:t>Generation of metrics1 (feed to San SIRO)</a:t>
            </a:r>
          </a:p>
        </p:txBody>
      </p:sp>
      <p:sp>
        <p:nvSpPr>
          <p:cNvPr id="155" name="Text Placeholder 8"/>
          <p:cNvSpPr txBox="1">
            <a:spLocks/>
          </p:cNvSpPr>
          <p:nvPr>
            <p:custDataLst>
              <p:tags r:id="rId81"/>
            </p:custDataLst>
          </p:nvPr>
        </p:nvSpPr>
        <p:spPr bwMode="auto">
          <a:xfrm>
            <a:off x="4023073" y="3404597"/>
            <a:ext cx="789498" cy="204311"/>
          </a:xfrm>
          <a:prstGeom prst="wedgeRoundRectCallout">
            <a:avLst>
              <a:gd name="adj1" fmla="val 48604"/>
              <a:gd name="adj2" fmla="val 82564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US" altLang="es-ES" dirty="0" smtClean="0">
                <a:sym typeface="Wingdings" pitchFamily="2" charset="2"/>
              </a:rPr>
              <a:t>Provisioning / Adequation of ACERO</a:t>
            </a:r>
          </a:p>
        </p:txBody>
      </p:sp>
      <p:sp>
        <p:nvSpPr>
          <p:cNvPr id="156" name="Diamond 219"/>
          <p:cNvSpPr/>
          <p:nvPr>
            <p:custDataLst>
              <p:tags r:id="rId82"/>
            </p:custDataLst>
          </p:nvPr>
        </p:nvSpPr>
        <p:spPr bwMode="auto">
          <a:xfrm>
            <a:off x="4832653" y="3589800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14" name="Diamond 219"/>
          <p:cNvSpPr/>
          <p:nvPr>
            <p:custDataLst>
              <p:tags r:id="rId83"/>
            </p:custDataLst>
          </p:nvPr>
        </p:nvSpPr>
        <p:spPr bwMode="auto">
          <a:xfrm>
            <a:off x="7377600" y="3248765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15" name="Text Placeholder 8"/>
          <p:cNvSpPr txBox="1">
            <a:spLocks/>
          </p:cNvSpPr>
          <p:nvPr>
            <p:custDataLst>
              <p:tags r:id="rId84"/>
            </p:custDataLst>
          </p:nvPr>
        </p:nvSpPr>
        <p:spPr bwMode="auto">
          <a:xfrm>
            <a:off x="6555879" y="3001454"/>
            <a:ext cx="878706" cy="204311"/>
          </a:xfrm>
          <a:prstGeom prst="wedgeRoundRectCallout">
            <a:avLst>
              <a:gd name="adj1" fmla="val 43435"/>
              <a:gd name="adj2" fmla="val 74670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US" altLang="es-ES" dirty="0">
                <a:sym typeface="Wingdings" pitchFamily="2" charset="2"/>
              </a:rPr>
              <a:t>Generation of metrics1 (feed to </a:t>
            </a:r>
            <a:r>
              <a:rPr lang="en-US" altLang="es-ES" dirty="0" err="1" smtClean="0">
                <a:sym typeface="Wingdings" pitchFamily="2" charset="2"/>
              </a:rPr>
              <a:t>Cristine</a:t>
            </a:r>
            <a:r>
              <a:rPr lang="en-US" altLang="es-ES" dirty="0" smtClean="0">
                <a:sym typeface="Wingdings" pitchFamily="2" charset="2"/>
              </a:rPr>
              <a:t>)</a:t>
            </a:r>
            <a:endParaRPr lang="en-US" altLang="es-ES" dirty="0">
              <a:sym typeface="Wingdings" pitchFamily="2" charset="2"/>
            </a:endParaRPr>
          </a:p>
        </p:txBody>
      </p:sp>
      <p:sp>
        <p:nvSpPr>
          <p:cNvPr id="116" name="Text Placeholder 8"/>
          <p:cNvSpPr txBox="1">
            <a:spLocks/>
          </p:cNvSpPr>
          <p:nvPr>
            <p:custDataLst>
              <p:tags r:id="rId85"/>
            </p:custDataLst>
          </p:nvPr>
        </p:nvSpPr>
        <p:spPr bwMode="auto">
          <a:xfrm>
            <a:off x="3139020" y="4114800"/>
            <a:ext cx="789498" cy="204311"/>
          </a:xfrm>
          <a:prstGeom prst="wedgeRoundRectCallout">
            <a:avLst>
              <a:gd name="adj1" fmla="val 48604"/>
              <a:gd name="adj2" fmla="val 82564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US" altLang="es-ES" dirty="0" smtClean="0">
                <a:sym typeface="Wingdings" pitchFamily="2" charset="2"/>
              </a:rPr>
              <a:t>Provisioning / Go Live of Equation</a:t>
            </a:r>
          </a:p>
        </p:txBody>
      </p:sp>
      <p:sp>
        <p:nvSpPr>
          <p:cNvPr id="117" name="Diamond 219"/>
          <p:cNvSpPr/>
          <p:nvPr>
            <p:custDataLst>
              <p:tags r:id="rId86"/>
            </p:custDataLst>
          </p:nvPr>
        </p:nvSpPr>
        <p:spPr bwMode="auto">
          <a:xfrm>
            <a:off x="3948600" y="4300003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18" name="Rectangle 117">
            <a:hlinkClick r:id="" action="ppaction://noaction"/>
          </p:cNvPr>
          <p:cNvSpPr/>
          <p:nvPr>
            <p:custDataLst>
              <p:tags r:id="rId87"/>
            </p:custDataLst>
          </p:nvPr>
        </p:nvSpPr>
        <p:spPr>
          <a:xfrm>
            <a:off x="1666465" y="3990749"/>
            <a:ext cx="6656832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119" name="Text Box 29"/>
          <p:cNvSpPr txBox="1">
            <a:spLocks noChangeArrowheads="1"/>
          </p:cNvSpPr>
          <p:nvPr>
            <p:custDataLst>
              <p:tags r:id="rId88"/>
            </p:custDataLst>
          </p:nvPr>
        </p:nvSpPr>
        <p:spPr bwMode="auto">
          <a:xfrm>
            <a:off x="396747" y="3845398"/>
            <a:ext cx="1253382" cy="27432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0" rIns="72000" bIns="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200">
                <a:solidFill>
                  <a:srgbClr val="000000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sz="1000" dirty="0" smtClean="0">
                <a:solidFill>
                  <a:srgbClr val="929497">
                    <a:lumMod val="50000"/>
                  </a:srgbClr>
                </a:solidFill>
              </a:rPr>
              <a:t>ALM</a:t>
            </a:r>
            <a:endParaRPr lang="en-US" sz="1000" dirty="0">
              <a:solidFill>
                <a:srgbClr val="929497">
                  <a:lumMod val="50000"/>
                </a:srgbClr>
              </a:solidFill>
            </a:endParaRPr>
          </a:p>
        </p:txBody>
      </p:sp>
      <p:sp>
        <p:nvSpPr>
          <p:cNvPr id="120" name="Diamond 219"/>
          <p:cNvSpPr/>
          <p:nvPr>
            <p:custDataLst>
              <p:tags r:id="rId89"/>
            </p:custDataLst>
          </p:nvPr>
        </p:nvSpPr>
        <p:spPr bwMode="auto">
          <a:xfrm>
            <a:off x="7279605" y="3938747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21" name="Text Placeholder 8"/>
          <p:cNvSpPr txBox="1">
            <a:spLocks/>
          </p:cNvSpPr>
          <p:nvPr>
            <p:custDataLst>
              <p:tags r:id="rId90"/>
            </p:custDataLst>
          </p:nvPr>
        </p:nvSpPr>
        <p:spPr bwMode="auto">
          <a:xfrm>
            <a:off x="6283225" y="3733800"/>
            <a:ext cx="885204" cy="204311"/>
          </a:xfrm>
          <a:prstGeom prst="wedgeRoundRectCallout">
            <a:avLst>
              <a:gd name="adj1" fmla="val 61655"/>
              <a:gd name="adj2" fmla="val 57781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US" altLang="es-ES" dirty="0">
                <a:sym typeface="Wingdings" pitchFamily="2" charset="2"/>
              </a:rPr>
              <a:t>Generation of reports</a:t>
            </a:r>
            <a:r>
              <a:rPr lang="en-US" altLang="es-ES" baseline="30000" dirty="0" smtClean="0">
                <a:sym typeface="Wingdings" pitchFamily="2" charset="2"/>
              </a:rPr>
              <a:t>2</a:t>
            </a:r>
            <a:r>
              <a:rPr lang="en-US" altLang="es-ES" dirty="0" smtClean="0">
                <a:sym typeface="Wingdings" pitchFamily="2" charset="2"/>
              </a:rPr>
              <a:t> (upload to Argus)</a:t>
            </a:r>
            <a:endParaRPr lang="en-US" altLang="es-ES" dirty="0">
              <a:sym typeface="Wingdings" pitchFamily="2" charset="2"/>
            </a:endParaRPr>
          </a:p>
        </p:txBody>
      </p:sp>
      <p:sp>
        <p:nvSpPr>
          <p:cNvPr id="122" name="Text Placeholder 8"/>
          <p:cNvSpPr txBox="1">
            <a:spLocks/>
          </p:cNvSpPr>
          <p:nvPr>
            <p:custDataLst>
              <p:tags r:id="rId91"/>
            </p:custDataLst>
          </p:nvPr>
        </p:nvSpPr>
        <p:spPr bwMode="auto">
          <a:xfrm>
            <a:off x="7939811" y="3736423"/>
            <a:ext cx="823189" cy="204311"/>
          </a:xfrm>
          <a:prstGeom prst="wedgeRoundRectCallout">
            <a:avLst>
              <a:gd name="adj1" fmla="val -62500"/>
              <a:gd name="adj2" fmla="val 76781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US" altLang="es-ES" dirty="0">
                <a:sym typeface="Wingdings" pitchFamily="2" charset="2"/>
              </a:rPr>
              <a:t>SHUSA </a:t>
            </a:r>
            <a:r>
              <a:rPr lang="en-US" altLang="es-ES" dirty="0" smtClean="0">
                <a:sym typeface="Wingdings" pitchFamily="2" charset="2"/>
              </a:rPr>
              <a:t>Argus Implementation </a:t>
            </a:r>
            <a:r>
              <a:rPr lang="en-US" altLang="es-ES" dirty="0">
                <a:sym typeface="Wingdings" pitchFamily="2" charset="2"/>
              </a:rPr>
              <a:t>(</a:t>
            </a:r>
            <a:r>
              <a:rPr lang="en-US" altLang="es-ES" dirty="0" smtClean="0">
                <a:sym typeface="Wingdings" pitchFamily="2" charset="2"/>
              </a:rPr>
              <a:t>TBD)</a:t>
            </a:r>
            <a:endParaRPr lang="en-US" altLang="es-ES" dirty="0">
              <a:sym typeface="Wingdings" pitchFamily="2" charset="2"/>
            </a:endParaRPr>
          </a:p>
        </p:txBody>
      </p:sp>
      <p:sp>
        <p:nvSpPr>
          <p:cNvPr id="140" name="Text Placeholder 8"/>
          <p:cNvSpPr txBox="1">
            <a:spLocks/>
          </p:cNvSpPr>
          <p:nvPr>
            <p:custDataLst>
              <p:tags r:id="rId92"/>
            </p:custDataLst>
          </p:nvPr>
        </p:nvSpPr>
        <p:spPr bwMode="auto">
          <a:xfrm>
            <a:off x="2924117" y="5317648"/>
            <a:ext cx="886680" cy="204311"/>
          </a:xfrm>
          <a:prstGeom prst="wedgeRoundRectCallout">
            <a:avLst>
              <a:gd name="adj1" fmla="val 49566"/>
              <a:gd name="adj2" fmla="val 94308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GB" sz="600" dirty="0" smtClean="0"/>
              <a:t>DQ Governance Local</a:t>
            </a:r>
          </a:p>
          <a:p>
            <a:r>
              <a:rPr lang="en-GB" sz="600" dirty="0" smtClean="0"/>
              <a:t>Implementation</a:t>
            </a:r>
            <a:endParaRPr lang="en-US" sz="600" dirty="0"/>
          </a:p>
        </p:txBody>
      </p:sp>
      <p:sp>
        <p:nvSpPr>
          <p:cNvPr id="157" name="Diamond 219"/>
          <p:cNvSpPr/>
          <p:nvPr>
            <p:custDataLst>
              <p:tags r:id="rId93"/>
            </p:custDataLst>
          </p:nvPr>
        </p:nvSpPr>
        <p:spPr bwMode="auto">
          <a:xfrm>
            <a:off x="3824717" y="5560499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58" name="Diamond 219"/>
          <p:cNvSpPr/>
          <p:nvPr>
            <p:custDataLst>
              <p:tags r:id="rId94"/>
            </p:custDataLst>
          </p:nvPr>
        </p:nvSpPr>
        <p:spPr bwMode="auto">
          <a:xfrm>
            <a:off x="7366005" y="5556556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59" name="Text Placeholder 8"/>
          <p:cNvSpPr txBox="1">
            <a:spLocks/>
          </p:cNvSpPr>
          <p:nvPr>
            <p:custDataLst>
              <p:tags r:id="rId95"/>
            </p:custDataLst>
          </p:nvPr>
        </p:nvSpPr>
        <p:spPr bwMode="auto">
          <a:xfrm>
            <a:off x="7454406" y="5276441"/>
            <a:ext cx="788388" cy="306467"/>
          </a:xfrm>
          <a:prstGeom prst="wedgeRoundRectCallout">
            <a:avLst>
              <a:gd name="adj1" fmla="val -44914"/>
              <a:gd name="adj2" fmla="val 57649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GB" sz="600" dirty="0"/>
              <a:t>DQ Program implementation for critical lines of action </a:t>
            </a:r>
            <a:endParaRPr lang="en-US" sz="600" dirty="0"/>
          </a:p>
        </p:txBody>
      </p:sp>
      <p:sp>
        <p:nvSpPr>
          <p:cNvPr id="160" name="Text Placeholder 8"/>
          <p:cNvSpPr txBox="1">
            <a:spLocks/>
          </p:cNvSpPr>
          <p:nvPr>
            <p:custDataLst>
              <p:tags r:id="rId96"/>
            </p:custDataLst>
          </p:nvPr>
        </p:nvSpPr>
        <p:spPr bwMode="auto">
          <a:xfrm>
            <a:off x="3868928" y="5328149"/>
            <a:ext cx="764836" cy="204311"/>
          </a:xfrm>
          <a:prstGeom prst="wedgeRoundRectCallout">
            <a:avLst>
              <a:gd name="adj1" fmla="val 49566"/>
              <a:gd name="adj2" fmla="val 94308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GB" sz="600" dirty="0" smtClean="0"/>
              <a:t>Data Clusters model plan completed</a:t>
            </a:r>
            <a:endParaRPr lang="en-US" sz="600" dirty="0"/>
          </a:p>
        </p:txBody>
      </p:sp>
      <p:sp>
        <p:nvSpPr>
          <p:cNvPr id="161" name="Diamond 219"/>
          <p:cNvSpPr/>
          <p:nvPr>
            <p:custDataLst>
              <p:tags r:id="rId97"/>
            </p:custDataLst>
          </p:nvPr>
        </p:nvSpPr>
        <p:spPr bwMode="auto">
          <a:xfrm>
            <a:off x="4572000" y="5571000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62" name="Diamond 219"/>
          <p:cNvSpPr/>
          <p:nvPr>
            <p:custDataLst>
              <p:tags r:id="rId98"/>
            </p:custDataLst>
          </p:nvPr>
        </p:nvSpPr>
        <p:spPr bwMode="auto">
          <a:xfrm>
            <a:off x="6416653" y="5567567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63" name="Text Placeholder 8"/>
          <p:cNvSpPr txBox="1">
            <a:spLocks/>
          </p:cNvSpPr>
          <p:nvPr>
            <p:custDataLst>
              <p:tags r:id="rId99"/>
            </p:custDataLst>
          </p:nvPr>
        </p:nvSpPr>
        <p:spPr bwMode="auto">
          <a:xfrm>
            <a:off x="6295266" y="5264760"/>
            <a:ext cx="562734" cy="306467"/>
          </a:xfrm>
          <a:prstGeom prst="wedgeRoundRectCallout">
            <a:avLst>
              <a:gd name="adj1" fmla="val 2223"/>
              <a:gd name="adj2" fmla="val 75003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GB" sz="600" dirty="0"/>
              <a:t>DQ KPIs scorecard </a:t>
            </a:r>
            <a:r>
              <a:rPr lang="en-GB" sz="600" dirty="0" smtClean="0"/>
              <a:t>implemented</a:t>
            </a:r>
            <a:endParaRPr lang="en-US" sz="600" dirty="0"/>
          </a:p>
        </p:txBody>
      </p:sp>
      <p:sp>
        <p:nvSpPr>
          <p:cNvPr id="167" name="Text Placeholder 8"/>
          <p:cNvSpPr txBox="1">
            <a:spLocks/>
          </p:cNvSpPr>
          <p:nvPr>
            <p:custDataLst>
              <p:tags r:id="rId100"/>
            </p:custDataLst>
          </p:nvPr>
        </p:nvSpPr>
        <p:spPr bwMode="auto">
          <a:xfrm>
            <a:off x="5140936" y="5723626"/>
            <a:ext cx="955064" cy="206313"/>
          </a:xfrm>
          <a:prstGeom prst="wedgeRoundRectCallout">
            <a:avLst>
              <a:gd name="adj1" fmla="val -52029"/>
              <a:gd name="adj2" fmla="val 8221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noAutofit/>
          </a:bodyPr>
          <a:lstStyle>
            <a:defPPr>
              <a:defRPr lang="en-US"/>
            </a:defPPr>
            <a:lvl1pPr lvl="0" indent="0" algn="ctr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dirty="0">
                <a:sym typeface="+mn-lt"/>
              </a:rPr>
              <a:t>Plan Review according with identified gaps</a:t>
            </a:r>
          </a:p>
        </p:txBody>
      </p:sp>
      <p:sp>
        <p:nvSpPr>
          <p:cNvPr id="168" name="Diamond 167"/>
          <p:cNvSpPr/>
          <p:nvPr>
            <p:custDataLst>
              <p:tags r:id="rId101"/>
            </p:custDataLst>
          </p:nvPr>
        </p:nvSpPr>
        <p:spPr bwMode="auto">
          <a:xfrm>
            <a:off x="5018309" y="5901904"/>
            <a:ext cx="91440" cy="146304"/>
          </a:xfrm>
          <a:prstGeom prst="diamond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5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097088"/>
              </p:ext>
            </p:extLst>
          </p:nvPr>
        </p:nvGraphicFramePr>
        <p:xfrm>
          <a:off x="7256716" y="364066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Worksheet" showAsIcon="1" r:id="rId104" imgW="914400" imgH="792360" progId="Excel.Sheet.12">
                  <p:embed/>
                </p:oleObj>
              </mc:Choice>
              <mc:Fallback>
                <p:oleObj name="Worksheet" showAsIcon="1" r:id="rId104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5"/>
                      <a:stretch>
                        <a:fillRect/>
                      </a:stretch>
                    </p:blipFill>
                    <p:spPr>
                      <a:xfrm>
                        <a:off x="7256716" y="364066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008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16" descr="A-Santander-negativo_RGB [Convertido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66" y="6226357"/>
            <a:ext cx="21685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584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ktvVZb8kaS9LrnnRu70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u2DftX79UuCOypN_ohL9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u2DftX79UuCOypN_ohL9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exJArbOy0SEvWR6i3j6O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ENV._wXxE65uWdZuhow9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uJAyAGV0m8ysus4ArJY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exJArbOy0SEvWR6i3j6O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blN4Q4My0yDVD1ipjQ6O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CCuS4lYU0SY6WhpIQOkN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1E5OwIXEUCq2qgTf649d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7syXRpYMkmBWzj72DmC9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u2DftX79UuCOypN_ohL9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7syXRpYMkmBWzj72DmC9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u2DftX79UuCOypN_ohL9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DWq.uuwOE2b48YBfP7Fs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SlvwFrgQkW17.T8BWA1D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1IuZDqzCU.0sAG7tticE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y4p4AoipkKcsc3A58kez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4scIdqwtkaXraTJ78nnW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RPN86.hrkKz9X4YPtZ5I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OHLNIkQ40y42PdmLgR9r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1otj1TLaU.99KiManpc6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gUu2zQmakSou2y54KIMR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u2DftX79UuCOypN_ohL9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LPCMKAHkyB.IM_Phdxu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1E5OwIXEUCq2qgTf649d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YsJp.xMxUW9zPgOK7hmS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ENV._wXxE65uWdZuhow9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gUu2zQmakSou2y54KIMR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CyLLP94P0eznnmEJZhHt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GlHKYF1CEC1RFO6n80Gkw"/>
</p:tagLst>
</file>

<file path=ppt/theme/theme1.xml><?xml version="1.0" encoding="utf-8"?>
<a:theme xmlns:a="http://schemas.openxmlformats.org/drawingml/2006/main" name="16_1">
  <a:themeElements>
    <a:clrScheme name="Custom 17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FFFFFF"/>
      </a:accent3>
      <a:accent4>
        <a:srgbClr val="000000"/>
      </a:accent4>
      <a:accent5>
        <a:srgbClr val="FFAAAA"/>
      </a:accent5>
      <a:accent6>
        <a:srgbClr val="C8C8C8"/>
      </a:accent6>
      <a:hlink>
        <a:srgbClr val="FFFFFF"/>
      </a:hlink>
      <a:folHlink>
        <a:srgbClr val="FFFFFF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C8C8C8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C8C8C8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D4D4D4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1A1A1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254</Words>
  <Application>Microsoft Office PowerPoint</Application>
  <PresentationFormat>On-screen Show (4:3)</PresentationFormat>
  <Paragraphs>71</Paragraphs>
  <Slides>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16_1</vt:lpstr>
      <vt:lpstr>Microsoft Excel Worksheet</vt:lpstr>
      <vt:lpstr>PowerPoint Presentation</vt:lpstr>
      <vt:lpstr>PowerPoint Presentation</vt:lpstr>
      <vt:lpstr>PowerPoint Presentation</vt:lpstr>
    </vt:vector>
  </TitlesOfParts>
  <Company>Management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GMSUser</dc:creator>
  <cp:lastModifiedBy>GMSUser</cp:lastModifiedBy>
  <cp:revision>20</cp:revision>
  <dcterms:created xsi:type="dcterms:W3CDTF">2015-04-09T22:48:59Z</dcterms:created>
  <dcterms:modified xsi:type="dcterms:W3CDTF">2015-04-23T21:31:53Z</dcterms:modified>
</cp:coreProperties>
</file>