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8" r:id="rId2"/>
    <p:sldId id="271" r:id="rId3"/>
    <p:sldId id="272" r:id="rId4"/>
    <p:sldId id="293" r:id="rId5"/>
    <p:sldId id="294" r:id="rId6"/>
    <p:sldId id="289" r:id="rId7"/>
    <p:sldId id="277" r:id="rId8"/>
    <p:sldId id="290" r:id="rId9"/>
    <p:sldId id="291" r:id="rId10"/>
    <p:sldId id="292" r:id="rId11"/>
    <p:sldId id="299" r:id="rId12"/>
    <p:sldId id="300" r:id="rId13"/>
    <p:sldId id="301" r:id="rId14"/>
    <p:sldId id="295" r:id="rId15"/>
    <p:sldId id="296" r:id="rId16"/>
    <p:sldId id="297"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20" autoAdjust="0"/>
    <p:restoredTop sz="94660"/>
  </p:normalViewPr>
  <p:slideViewPr>
    <p:cSldViewPr showGuides="1">
      <p:cViewPr varScale="1">
        <p:scale>
          <a:sx n="72" d="100"/>
          <a:sy n="72" d="100"/>
        </p:scale>
        <p:origin x="-780" y="-96"/>
      </p:cViewPr>
      <p:guideLst>
        <p:guide orient="horz"/>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A5BE1-0703-40C5-9AD3-03DA4147DDF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E7C84DD-BB47-474B-9190-87B6144180CF}">
      <dgm:prSet phldrT="[Text]" custT="1"/>
      <dgm:spPr>
        <a:solidFill>
          <a:schemeClr val="bg1">
            <a:lumMod val="85000"/>
          </a:schemeClr>
        </a:solidFill>
      </dgm:spPr>
      <dgm:t>
        <a:bodyPr/>
        <a:lstStyle/>
        <a:p>
          <a:r>
            <a:rPr lang="en-US" sz="1400" b="1" dirty="0" smtClean="0">
              <a:solidFill>
                <a:schemeClr val="tx1">
                  <a:lumMod val="65000"/>
                  <a:lumOff val="35000"/>
                </a:schemeClr>
              </a:solidFill>
            </a:rPr>
            <a:t>SHUSA BERC</a:t>
          </a:r>
          <a:endParaRPr lang="en-US" sz="1400" b="1" dirty="0">
            <a:solidFill>
              <a:schemeClr val="tx1">
                <a:lumMod val="65000"/>
                <a:lumOff val="35000"/>
              </a:schemeClr>
            </a:solidFill>
          </a:endParaRPr>
        </a:p>
      </dgm:t>
    </dgm:pt>
    <dgm:pt modelId="{39D01215-E1D7-4A13-8407-C87E0A03571F}" type="parTrans" cxnId="{E5CEFF8A-9AB1-47E2-8854-8141B33BD52D}">
      <dgm:prSet/>
      <dgm:spPr/>
      <dgm:t>
        <a:bodyPr/>
        <a:lstStyle/>
        <a:p>
          <a:endParaRPr lang="en-US" sz="800"/>
        </a:p>
      </dgm:t>
    </dgm:pt>
    <dgm:pt modelId="{D9FE2328-0146-4E8B-8D25-81A115CD3DC1}" type="sibTrans" cxnId="{E5CEFF8A-9AB1-47E2-8854-8141B33BD52D}">
      <dgm:prSet/>
      <dgm:spPr/>
      <dgm:t>
        <a:bodyPr/>
        <a:lstStyle/>
        <a:p>
          <a:endParaRPr lang="en-US" sz="800"/>
        </a:p>
      </dgm:t>
    </dgm:pt>
    <dgm:pt modelId="{F5E1F111-9BAA-47FA-91B7-3B0E821171A1}">
      <dgm:prSet phldrT="[Text]" custT="1"/>
      <dgm:spPr>
        <a:solidFill>
          <a:schemeClr val="bg1">
            <a:lumMod val="85000"/>
          </a:schemeClr>
        </a:solidFill>
      </dgm:spPr>
      <dgm:t>
        <a:bodyPr/>
        <a:lstStyle/>
        <a:p>
          <a:r>
            <a:rPr lang="en-US" sz="1400" b="1" dirty="0" smtClean="0">
              <a:solidFill>
                <a:schemeClr val="tx1">
                  <a:lumMod val="65000"/>
                  <a:lumOff val="35000"/>
                </a:schemeClr>
              </a:solidFill>
            </a:rPr>
            <a:t>SHUSA ERMC</a:t>
          </a:r>
          <a:endParaRPr lang="en-US" sz="1400" b="1" dirty="0">
            <a:solidFill>
              <a:schemeClr val="tx1">
                <a:lumMod val="65000"/>
                <a:lumOff val="35000"/>
              </a:schemeClr>
            </a:solidFill>
          </a:endParaRPr>
        </a:p>
      </dgm:t>
    </dgm:pt>
    <dgm:pt modelId="{23FE66A5-62D4-46DF-8DD0-9F0A3181CF67}" type="parTrans" cxnId="{9848AB12-1E6A-4012-8F3D-00B7DCD023D3}">
      <dgm:prSet/>
      <dgm:spPr/>
      <dgm:t>
        <a:bodyPr/>
        <a:lstStyle/>
        <a:p>
          <a:endParaRPr lang="en-US" sz="800"/>
        </a:p>
      </dgm:t>
    </dgm:pt>
    <dgm:pt modelId="{2A8BD332-328E-41D0-BD5E-0FFC23D49CDE}" type="sibTrans" cxnId="{9848AB12-1E6A-4012-8F3D-00B7DCD023D3}">
      <dgm:prSet/>
      <dgm:spPr/>
      <dgm:t>
        <a:bodyPr/>
        <a:lstStyle/>
        <a:p>
          <a:endParaRPr lang="en-US" sz="800"/>
        </a:p>
      </dgm:t>
    </dgm:pt>
    <dgm:pt modelId="{28BC3112-9940-4A96-8E2B-9F16F57BB28D}">
      <dgm:prSet phldrT="[Text]" custT="1"/>
      <dgm:spPr>
        <a:solidFill>
          <a:schemeClr val="bg1">
            <a:alpha val="90000"/>
          </a:schemeClr>
        </a:solidFill>
        <a:ln w="9525">
          <a:solidFill>
            <a:schemeClr val="tx1">
              <a:lumMod val="50000"/>
              <a:lumOff val="50000"/>
              <a:alpha val="90000"/>
            </a:schemeClr>
          </a:solidFill>
        </a:ln>
      </dgm:spPr>
      <dgm:t>
        <a:bodyPr/>
        <a:lstStyle/>
        <a:p>
          <a:r>
            <a:rPr lang="en-US" sz="1200" b="0" dirty="0" smtClean="0"/>
            <a:t>The ERMC is a management committee established under the authority of the BERC. It is chaired by the SHUSA CRO and is responsible for the oversight and monitoring of all risk-taking and risk management activities across SHUSA, including oversight of Risk Data.  </a:t>
          </a:r>
          <a:endParaRPr lang="en-US" sz="1200" dirty="0"/>
        </a:p>
      </dgm:t>
    </dgm:pt>
    <dgm:pt modelId="{2B8CBB83-9FCE-425B-82E5-513F1B89A16F}" type="parTrans" cxnId="{F21DCA7A-BA22-4757-973B-C4B24AE46DF7}">
      <dgm:prSet/>
      <dgm:spPr/>
      <dgm:t>
        <a:bodyPr/>
        <a:lstStyle/>
        <a:p>
          <a:endParaRPr lang="en-US" sz="800"/>
        </a:p>
      </dgm:t>
    </dgm:pt>
    <dgm:pt modelId="{28ED8964-5AD2-4BB4-A155-3A2689684B06}" type="sibTrans" cxnId="{F21DCA7A-BA22-4757-973B-C4B24AE46DF7}">
      <dgm:prSet/>
      <dgm:spPr/>
      <dgm:t>
        <a:bodyPr/>
        <a:lstStyle/>
        <a:p>
          <a:endParaRPr lang="en-US" sz="800"/>
        </a:p>
      </dgm:t>
    </dgm:pt>
    <dgm:pt modelId="{5FBCCF96-3912-4FB5-820F-383160672523}">
      <dgm:prSet custT="1"/>
      <dgm:spPr>
        <a:solidFill>
          <a:schemeClr val="bg1">
            <a:alpha val="90000"/>
          </a:schemeClr>
        </a:solidFill>
        <a:ln w="9525">
          <a:solidFill>
            <a:schemeClr val="tx1">
              <a:lumMod val="50000"/>
              <a:lumOff val="50000"/>
              <a:alpha val="90000"/>
            </a:schemeClr>
          </a:solidFill>
        </a:ln>
      </dgm:spPr>
      <dgm:t>
        <a:bodyPr/>
        <a:lstStyle/>
        <a:p>
          <a:r>
            <a:rPr lang="en-US" sz="1200" dirty="0" smtClean="0"/>
            <a:t>The BERC is established by and reports to the Board to support the Board in its oversight responsibilities with respect to all risk-taking and risk management activities and compliance matters. With regards to Risk Data its responsibilities include:</a:t>
          </a:r>
          <a:endParaRPr lang="en-US" sz="1200" b="0" dirty="0" smtClean="0"/>
        </a:p>
      </dgm:t>
    </dgm:pt>
    <dgm:pt modelId="{898EC4DA-A5DF-494D-B675-08FE86747792}" type="parTrans" cxnId="{B6721D26-5364-429C-BAE2-DDC891A085B8}">
      <dgm:prSet/>
      <dgm:spPr/>
      <dgm:t>
        <a:bodyPr/>
        <a:lstStyle/>
        <a:p>
          <a:endParaRPr lang="en-US" sz="800"/>
        </a:p>
      </dgm:t>
    </dgm:pt>
    <dgm:pt modelId="{EE29FA24-4A16-417D-B78C-4EE8495B0C96}" type="sibTrans" cxnId="{B6721D26-5364-429C-BAE2-DDC891A085B8}">
      <dgm:prSet/>
      <dgm:spPr/>
      <dgm:t>
        <a:bodyPr/>
        <a:lstStyle/>
        <a:p>
          <a:endParaRPr lang="en-US" sz="800"/>
        </a:p>
      </dgm:t>
    </dgm:pt>
    <dgm:pt modelId="{176A5BA9-A968-4E00-9A14-1D7C56B199CB}">
      <dgm:prSet custT="1"/>
      <dgm:spPr/>
      <dgm:t>
        <a:bodyPr/>
        <a:lstStyle/>
        <a:p>
          <a:r>
            <a:rPr lang="en-US" sz="1200" dirty="0" smtClean="0"/>
            <a:t>Monitor and oversee SHUSA’s and its Subsidiaries´ data governance, policies and status of data quality for the risk domains;</a:t>
          </a:r>
          <a:endParaRPr lang="en-US" sz="1200" dirty="0"/>
        </a:p>
      </dgm:t>
    </dgm:pt>
    <dgm:pt modelId="{D23DD06F-BA77-4284-9E47-5A203693862D}" type="parTrans" cxnId="{4E6F681B-EACE-47C6-B3A6-C2D932097D38}">
      <dgm:prSet/>
      <dgm:spPr/>
      <dgm:t>
        <a:bodyPr/>
        <a:lstStyle/>
        <a:p>
          <a:endParaRPr lang="en-US"/>
        </a:p>
      </dgm:t>
    </dgm:pt>
    <dgm:pt modelId="{47E19D38-B92F-4861-B80D-820C25E35C94}" type="sibTrans" cxnId="{4E6F681B-EACE-47C6-B3A6-C2D932097D38}">
      <dgm:prSet/>
      <dgm:spPr/>
      <dgm:t>
        <a:bodyPr/>
        <a:lstStyle/>
        <a:p>
          <a:endParaRPr lang="en-US"/>
        </a:p>
      </dgm:t>
    </dgm:pt>
    <dgm:pt modelId="{B5C317A4-6018-4164-B5A6-884FA6F9D10C}">
      <dgm:prSet custT="1"/>
      <dgm:spPr/>
      <dgm:t>
        <a:bodyPr/>
        <a:lstStyle/>
        <a:p>
          <a:r>
            <a:rPr lang="en-US" sz="1200" dirty="0" smtClean="0"/>
            <a:t>Review and oversee the capability of SHUSA’s infrastructure to fulfill the data architecture requirements needed to comply with RDA, CCAR, EPS and other regulations;</a:t>
          </a:r>
          <a:endParaRPr lang="en-US" sz="1200" dirty="0"/>
        </a:p>
      </dgm:t>
    </dgm:pt>
    <dgm:pt modelId="{16463A8E-EB6C-40D6-B907-743784E7F23B}" type="parTrans" cxnId="{EDE315D5-AC72-4E49-BBAC-04FE75BB2ABC}">
      <dgm:prSet/>
      <dgm:spPr/>
      <dgm:t>
        <a:bodyPr/>
        <a:lstStyle/>
        <a:p>
          <a:endParaRPr lang="en-US"/>
        </a:p>
      </dgm:t>
    </dgm:pt>
    <dgm:pt modelId="{4E35C3AC-3553-4C2D-B718-C64D91E7A426}" type="sibTrans" cxnId="{EDE315D5-AC72-4E49-BBAC-04FE75BB2ABC}">
      <dgm:prSet/>
      <dgm:spPr/>
      <dgm:t>
        <a:bodyPr/>
        <a:lstStyle/>
        <a:p>
          <a:endParaRPr lang="en-US"/>
        </a:p>
      </dgm:t>
    </dgm:pt>
    <dgm:pt modelId="{FFECDE99-19ED-4640-9C4B-55149EF7837F}">
      <dgm:prSet custT="1"/>
      <dgm:spPr/>
      <dgm:t>
        <a:bodyPr/>
        <a:lstStyle/>
        <a:p>
          <a:r>
            <a:rPr lang="en-US" sz="1200" dirty="0" smtClean="0"/>
            <a:t>Review and escalate to the Board the potential risks that the limitation of IT infrastructure can have on data, the status of key projects and initiatives related to Data Governance, Data Architecture, and Data Quality improvement.</a:t>
          </a:r>
          <a:endParaRPr lang="en-US" sz="1200" dirty="0"/>
        </a:p>
      </dgm:t>
    </dgm:pt>
    <dgm:pt modelId="{CBF14D95-7531-4ECC-9CEF-FD3C292E6727}" type="parTrans" cxnId="{29E67043-67B6-4022-B8C8-421DD53E730E}">
      <dgm:prSet/>
      <dgm:spPr/>
      <dgm:t>
        <a:bodyPr/>
        <a:lstStyle/>
        <a:p>
          <a:endParaRPr lang="en-US"/>
        </a:p>
      </dgm:t>
    </dgm:pt>
    <dgm:pt modelId="{523C2BB5-58FC-4C1E-998E-53F1C23374CA}" type="sibTrans" cxnId="{29E67043-67B6-4022-B8C8-421DD53E730E}">
      <dgm:prSet/>
      <dgm:spPr/>
      <dgm:t>
        <a:bodyPr/>
        <a:lstStyle/>
        <a:p>
          <a:endParaRPr lang="en-US"/>
        </a:p>
      </dgm:t>
    </dgm:pt>
    <dgm:pt modelId="{20EEACBD-A3D5-4D10-8FEF-C5510F70A741}">
      <dgm:prSet custT="1"/>
      <dgm:spPr>
        <a:solidFill>
          <a:schemeClr val="bg1">
            <a:alpha val="90000"/>
          </a:schemeClr>
        </a:solidFill>
        <a:ln w="9525">
          <a:solidFill>
            <a:schemeClr val="tx1">
              <a:lumMod val="50000"/>
              <a:lumOff val="50000"/>
              <a:alpha val="90000"/>
            </a:schemeClr>
          </a:solidFill>
        </a:ln>
      </dgm:spPr>
      <dgm:t>
        <a:bodyPr/>
        <a:lstStyle/>
        <a:p>
          <a:r>
            <a:rPr lang="en-US" sz="1200" dirty="0" smtClean="0"/>
            <a:t>Review on an ongoing basis, and approve no less frequently than annually, the SHUSA Enterprise Risk Data Framework ensuring that it remains appropriate in light of regulatory requirements and SHUSA’s and its Subsidiaries strategic goals; </a:t>
          </a:r>
          <a:endParaRPr lang="en-US" sz="1200" b="0" dirty="0" smtClean="0"/>
        </a:p>
      </dgm:t>
    </dgm:pt>
    <dgm:pt modelId="{DCE30EF6-ADF0-4D07-9BEB-B272345F73C5}" type="parTrans" cxnId="{9E40524A-8758-431D-A335-5164C09DC4AD}">
      <dgm:prSet/>
      <dgm:spPr/>
      <dgm:t>
        <a:bodyPr/>
        <a:lstStyle/>
        <a:p>
          <a:endParaRPr lang="en-US"/>
        </a:p>
      </dgm:t>
    </dgm:pt>
    <dgm:pt modelId="{BACA39C2-EDA2-4760-B02F-4F26168828CD}" type="sibTrans" cxnId="{9E40524A-8758-431D-A335-5164C09DC4AD}">
      <dgm:prSet/>
      <dgm:spPr/>
      <dgm:t>
        <a:bodyPr/>
        <a:lstStyle/>
        <a:p>
          <a:endParaRPr lang="en-US"/>
        </a:p>
      </dgm:t>
    </dgm:pt>
    <dgm:pt modelId="{1D0AFD9A-9F36-4964-91C5-FE60DEADB058}">
      <dgm:prSet custT="1"/>
      <dgm:spPr/>
      <dgm:t>
        <a:bodyPr/>
        <a:lstStyle/>
        <a:p>
          <a:r>
            <a:rPr lang="en-US" sz="1200" b="0" dirty="0" smtClean="0"/>
            <a:t>With regards to Risk Data, its responsibilities include the following:</a:t>
          </a:r>
        </a:p>
      </dgm:t>
    </dgm:pt>
    <dgm:pt modelId="{E5FCB9C7-1343-4AA6-8048-174B51B6B5AB}" type="parTrans" cxnId="{5288AECD-45F6-495D-8362-05FCA9A5526F}">
      <dgm:prSet/>
      <dgm:spPr/>
      <dgm:t>
        <a:bodyPr/>
        <a:lstStyle/>
        <a:p>
          <a:endParaRPr lang="en-US"/>
        </a:p>
      </dgm:t>
    </dgm:pt>
    <dgm:pt modelId="{9AB55C0D-B2E1-4CC8-BCA5-178E104B37EB}" type="sibTrans" cxnId="{5288AECD-45F6-495D-8362-05FCA9A5526F}">
      <dgm:prSet/>
      <dgm:spPr/>
      <dgm:t>
        <a:bodyPr/>
        <a:lstStyle/>
        <a:p>
          <a:endParaRPr lang="en-US"/>
        </a:p>
      </dgm:t>
    </dgm:pt>
    <dgm:pt modelId="{4BEF52C1-1F75-4258-8773-18308EDF73BD}">
      <dgm:prSet custT="1"/>
      <dgm:spPr/>
      <dgm:t>
        <a:bodyPr/>
        <a:lstStyle/>
        <a:p>
          <a:r>
            <a:rPr lang="en-US" sz="1200" dirty="0" smtClean="0"/>
            <a:t>Support the BERC in the discharge of its responsibilities, by reviewing all relevant documentation and management information before submission, and advising BERC on the status of Risk Data;</a:t>
          </a:r>
          <a:endParaRPr lang="en-US" sz="1200" b="0" dirty="0" smtClean="0"/>
        </a:p>
      </dgm:t>
    </dgm:pt>
    <dgm:pt modelId="{6EB95AEA-64E2-4AD1-A98A-06282C06C92D}" type="parTrans" cxnId="{A4731D9E-76BE-4A71-93F0-808926F407F1}">
      <dgm:prSet/>
      <dgm:spPr/>
      <dgm:t>
        <a:bodyPr/>
        <a:lstStyle/>
        <a:p>
          <a:endParaRPr lang="en-US"/>
        </a:p>
      </dgm:t>
    </dgm:pt>
    <dgm:pt modelId="{11E5776E-C8E3-4740-BEE6-3FE5D14421BF}" type="sibTrans" cxnId="{A4731D9E-76BE-4A71-93F0-808926F407F1}">
      <dgm:prSet/>
      <dgm:spPr/>
      <dgm:t>
        <a:bodyPr/>
        <a:lstStyle/>
        <a:p>
          <a:endParaRPr lang="en-US"/>
        </a:p>
      </dgm:t>
    </dgm:pt>
    <dgm:pt modelId="{D8C8A877-AB3C-4C28-9050-D89B660BF826}">
      <dgm:prSet custT="1"/>
      <dgm:spPr/>
      <dgm:t>
        <a:bodyPr/>
        <a:lstStyle/>
        <a:p>
          <a:r>
            <a:rPr lang="en-US" sz="1200" dirty="0" smtClean="0"/>
            <a:t>Receiving relevant information on Risk Data from the Risk Data Aggregation and Risk Reporting Steering Group.</a:t>
          </a:r>
          <a:endParaRPr lang="en-US" sz="1200" dirty="0"/>
        </a:p>
      </dgm:t>
    </dgm:pt>
    <dgm:pt modelId="{5F491F5F-673D-4946-A42E-A2EE3D09A3F1}" type="parTrans" cxnId="{047FB217-6994-460F-88D4-EA3B21FCCB83}">
      <dgm:prSet/>
      <dgm:spPr/>
      <dgm:t>
        <a:bodyPr/>
        <a:lstStyle/>
        <a:p>
          <a:endParaRPr lang="en-US"/>
        </a:p>
      </dgm:t>
    </dgm:pt>
    <dgm:pt modelId="{44BB4324-B06D-4765-A18F-A9A2844C01C3}" type="sibTrans" cxnId="{047FB217-6994-460F-88D4-EA3B21FCCB83}">
      <dgm:prSet/>
      <dgm:spPr/>
      <dgm:t>
        <a:bodyPr/>
        <a:lstStyle/>
        <a:p>
          <a:endParaRPr lang="en-US"/>
        </a:p>
      </dgm:t>
    </dgm:pt>
    <dgm:pt modelId="{78C4AB0B-55EE-4439-B058-CFBFDD16A103}" type="pres">
      <dgm:prSet presAssocID="{99CA5BE1-0703-40C5-9AD3-03DA4147DDFD}" presName="Name0" presStyleCnt="0">
        <dgm:presLayoutVars>
          <dgm:dir/>
          <dgm:animLvl val="lvl"/>
          <dgm:resizeHandles val="exact"/>
        </dgm:presLayoutVars>
      </dgm:prSet>
      <dgm:spPr/>
      <dgm:t>
        <a:bodyPr/>
        <a:lstStyle/>
        <a:p>
          <a:endParaRPr lang="en-US"/>
        </a:p>
      </dgm:t>
    </dgm:pt>
    <dgm:pt modelId="{AF21A7B1-945B-49C6-A1C4-2F08F81323BA}" type="pres">
      <dgm:prSet presAssocID="{BE7C84DD-BB47-474B-9190-87B6144180CF}" presName="linNode" presStyleCnt="0"/>
      <dgm:spPr/>
    </dgm:pt>
    <dgm:pt modelId="{71BBFF2D-20C6-4C71-868C-3909DD45C307}" type="pres">
      <dgm:prSet presAssocID="{BE7C84DD-BB47-474B-9190-87B6144180CF}" presName="parentText" presStyleLbl="node1" presStyleIdx="0" presStyleCnt="2" custScaleX="38010" custScaleY="171402" custLinFactNeighborX="-15796">
        <dgm:presLayoutVars>
          <dgm:chMax val="1"/>
          <dgm:bulletEnabled val="1"/>
        </dgm:presLayoutVars>
      </dgm:prSet>
      <dgm:spPr/>
      <dgm:t>
        <a:bodyPr/>
        <a:lstStyle/>
        <a:p>
          <a:endParaRPr lang="en-US"/>
        </a:p>
      </dgm:t>
    </dgm:pt>
    <dgm:pt modelId="{684C93C8-D17C-451F-A48D-3D3FB1AC8E2E}" type="pres">
      <dgm:prSet presAssocID="{BE7C84DD-BB47-474B-9190-87B6144180CF}" presName="descendantText" presStyleLbl="alignAccFollowNode1" presStyleIdx="0" presStyleCnt="2" custScaleX="136164" custScaleY="219277">
        <dgm:presLayoutVars>
          <dgm:bulletEnabled val="1"/>
        </dgm:presLayoutVars>
      </dgm:prSet>
      <dgm:spPr/>
      <dgm:t>
        <a:bodyPr/>
        <a:lstStyle/>
        <a:p>
          <a:endParaRPr lang="en-US"/>
        </a:p>
      </dgm:t>
    </dgm:pt>
    <dgm:pt modelId="{23E5ACE1-E281-47CB-B951-EE64974CA798}" type="pres">
      <dgm:prSet presAssocID="{D9FE2328-0146-4E8B-8D25-81A115CD3DC1}" presName="sp" presStyleCnt="0"/>
      <dgm:spPr/>
    </dgm:pt>
    <dgm:pt modelId="{55D05120-D62C-42B7-B384-88A35CA4AD90}" type="pres">
      <dgm:prSet presAssocID="{F5E1F111-9BAA-47FA-91B7-3B0E821171A1}" presName="linNode" presStyleCnt="0"/>
      <dgm:spPr/>
    </dgm:pt>
    <dgm:pt modelId="{36D1AEC1-48B4-4AD4-B2CC-411BCDBD4E1C}" type="pres">
      <dgm:prSet presAssocID="{F5E1F111-9BAA-47FA-91B7-3B0E821171A1}" presName="parentText" presStyleLbl="node1" presStyleIdx="1" presStyleCnt="2" custScaleX="37824" custScaleY="129824" custLinFactNeighborX="-4" custLinFactNeighborY="-403">
        <dgm:presLayoutVars>
          <dgm:chMax val="1"/>
          <dgm:bulletEnabled val="1"/>
        </dgm:presLayoutVars>
      </dgm:prSet>
      <dgm:spPr/>
      <dgm:t>
        <a:bodyPr/>
        <a:lstStyle/>
        <a:p>
          <a:endParaRPr lang="en-US"/>
        </a:p>
      </dgm:t>
    </dgm:pt>
    <dgm:pt modelId="{32048FF8-16AD-4677-9669-0808237AF702}" type="pres">
      <dgm:prSet presAssocID="{F5E1F111-9BAA-47FA-91B7-3B0E821171A1}" presName="descendantText" presStyleLbl="alignAccFollowNode1" presStyleIdx="1" presStyleCnt="2" custScaleX="135375" custScaleY="151466" custLinFactNeighborY="-1">
        <dgm:presLayoutVars>
          <dgm:bulletEnabled val="1"/>
        </dgm:presLayoutVars>
      </dgm:prSet>
      <dgm:spPr/>
      <dgm:t>
        <a:bodyPr/>
        <a:lstStyle/>
        <a:p>
          <a:endParaRPr lang="en-US"/>
        </a:p>
      </dgm:t>
    </dgm:pt>
  </dgm:ptLst>
  <dgm:cxnLst>
    <dgm:cxn modelId="{D5EB6E79-21C2-4421-B16F-F96145CAA814}" type="presOf" srcId="{99CA5BE1-0703-40C5-9AD3-03DA4147DDFD}" destId="{78C4AB0B-55EE-4439-B058-CFBFDD16A103}" srcOrd="0" destOrd="0" presId="urn:microsoft.com/office/officeart/2005/8/layout/vList5"/>
    <dgm:cxn modelId="{9E40524A-8758-431D-A335-5164C09DC4AD}" srcId="{5FBCCF96-3912-4FB5-820F-383160672523}" destId="{20EEACBD-A3D5-4D10-8FEF-C5510F70A741}" srcOrd="0" destOrd="0" parTransId="{DCE30EF6-ADF0-4D07-9BEB-B272345F73C5}" sibTransId="{BACA39C2-EDA2-4760-B02F-4F26168828CD}"/>
    <dgm:cxn modelId="{A4731D9E-76BE-4A71-93F0-808926F407F1}" srcId="{1D0AFD9A-9F36-4964-91C5-FE60DEADB058}" destId="{4BEF52C1-1F75-4258-8773-18308EDF73BD}" srcOrd="0" destOrd="0" parTransId="{6EB95AEA-64E2-4AD1-A98A-06282C06C92D}" sibTransId="{11E5776E-C8E3-4740-BEE6-3FE5D14421BF}"/>
    <dgm:cxn modelId="{AA55ECF3-E171-447C-A6BF-993D26191ED8}" type="presOf" srcId="{F5E1F111-9BAA-47FA-91B7-3B0E821171A1}" destId="{36D1AEC1-48B4-4AD4-B2CC-411BCDBD4E1C}" srcOrd="0" destOrd="0" presId="urn:microsoft.com/office/officeart/2005/8/layout/vList5"/>
    <dgm:cxn modelId="{D79D95CF-9A03-4ED3-ADE0-48E6FD0B8907}" type="presOf" srcId="{D8C8A877-AB3C-4C28-9050-D89B660BF826}" destId="{32048FF8-16AD-4677-9669-0808237AF702}" srcOrd="0" destOrd="3" presId="urn:microsoft.com/office/officeart/2005/8/layout/vList5"/>
    <dgm:cxn modelId="{5288AECD-45F6-495D-8362-05FCA9A5526F}" srcId="{F5E1F111-9BAA-47FA-91B7-3B0E821171A1}" destId="{1D0AFD9A-9F36-4964-91C5-FE60DEADB058}" srcOrd="1" destOrd="0" parTransId="{E5FCB9C7-1343-4AA6-8048-174B51B6B5AB}" sibTransId="{9AB55C0D-B2E1-4CC8-BCA5-178E104B37EB}"/>
    <dgm:cxn modelId="{047FB217-6994-460F-88D4-EA3B21FCCB83}" srcId="{1D0AFD9A-9F36-4964-91C5-FE60DEADB058}" destId="{D8C8A877-AB3C-4C28-9050-D89B660BF826}" srcOrd="1" destOrd="0" parTransId="{5F491F5F-673D-4946-A42E-A2EE3D09A3F1}" sibTransId="{44BB4324-B06D-4765-A18F-A9A2844C01C3}"/>
    <dgm:cxn modelId="{E5CEFF8A-9AB1-47E2-8854-8141B33BD52D}" srcId="{99CA5BE1-0703-40C5-9AD3-03DA4147DDFD}" destId="{BE7C84DD-BB47-474B-9190-87B6144180CF}" srcOrd="0" destOrd="0" parTransId="{39D01215-E1D7-4A13-8407-C87E0A03571F}" sibTransId="{D9FE2328-0146-4E8B-8D25-81A115CD3DC1}"/>
    <dgm:cxn modelId="{E729B9B7-2208-44C8-B1A2-3588EFF7A70B}" type="presOf" srcId="{FFECDE99-19ED-4640-9C4B-55149EF7837F}" destId="{684C93C8-D17C-451F-A48D-3D3FB1AC8E2E}" srcOrd="0" destOrd="4" presId="urn:microsoft.com/office/officeart/2005/8/layout/vList5"/>
    <dgm:cxn modelId="{FC69B48C-92BF-4611-A31E-EDF1B2E50285}" type="presOf" srcId="{1D0AFD9A-9F36-4964-91C5-FE60DEADB058}" destId="{32048FF8-16AD-4677-9669-0808237AF702}" srcOrd="0" destOrd="1" presId="urn:microsoft.com/office/officeart/2005/8/layout/vList5"/>
    <dgm:cxn modelId="{6A8629F4-5A01-4A03-8DFD-70B726EC3912}" type="presOf" srcId="{4BEF52C1-1F75-4258-8773-18308EDF73BD}" destId="{32048FF8-16AD-4677-9669-0808237AF702}" srcOrd="0" destOrd="2" presId="urn:microsoft.com/office/officeart/2005/8/layout/vList5"/>
    <dgm:cxn modelId="{637BF5FF-0DC7-45C5-BCFA-B2CDBC6B588D}" type="presOf" srcId="{5FBCCF96-3912-4FB5-820F-383160672523}" destId="{684C93C8-D17C-451F-A48D-3D3FB1AC8E2E}" srcOrd="0" destOrd="0" presId="urn:microsoft.com/office/officeart/2005/8/layout/vList5"/>
    <dgm:cxn modelId="{77E5343D-7EBC-426F-B9F1-EA085D12E385}" type="presOf" srcId="{B5C317A4-6018-4164-B5A6-884FA6F9D10C}" destId="{684C93C8-D17C-451F-A48D-3D3FB1AC8E2E}" srcOrd="0" destOrd="3" presId="urn:microsoft.com/office/officeart/2005/8/layout/vList5"/>
    <dgm:cxn modelId="{4A9FA9A2-9A2B-4704-B4CD-7012BDE8A2B7}" type="presOf" srcId="{176A5BA9-A968-4E00-9A14-1D7C56B199CB}" destId="{684C93C8-D17C-451F-A48D-3D3FB1AC8E2E}" srcOrd="0" destOrd="2" presId="urn:microsoft.com/office/officeart/2005/8/layout/vList5"/>
    <dgm:cxn modelId="{EDE315D5-AC72-4E49-BBAC-04FE75BB2ABC}" srcId="{5FBCCF96-3912-4FB5-820F-383160672523}" destId="{B5C317A4-6018-4164-B5A6-884FA6F9D10C}" srcOrd="2" destOrd="0" parTransId="{16463A8E-EB6C-40D6-B907-743784E7F23B}" sibTransId="{4E35C3AC-3553-4C2D-B718-C64D91E7A426}"/>
    <dgm:cxn modelId="{9848AB12-1E6A-4012-8F3D-00B7DCD023D3}" srcId="{99CA5BE1-0703-40C5-9AD3-03DA4147DDFD}" destId="{F5E1F111-9BAA-47FA-91B7-3B0E821171A1}" srcOrd="1" destOrd="0" parTransId="{23FE66A5-62D4-46DF-8DD0-9F0A3181CF67}" sibTransId="{2A8BD332-328E-41D0-BD5E-0FFC23D49CDE}"/>
    <dgm:cxn modelId="{4E6F681B-EACE-47C6-B3A6-C2D932097D38}" srcId="{5FBCCF96-3912-4FB5-820F-383160672523}" destId="{176A5BA9-A968-4E00-9A14-1D7C56B199CB}" srcOrd="1" destOrd="0" parTransId="{D23DD06F-BA77-4284-9E47-5A203693862D}" sibTransId="{47E19D38-B92F-4861-B80D-820C25E35C94}"/>
    <dgm:cxn modelId="{8C4144BA-6338-49B2-9CC3-352439F837FC}" type="presOf" srcId="{BE7C84DD-BB47-474B-9190-87B6144180CF}" destId="{71BBFF2D-20C6-4C71-868C-3909DD45C307}" srcOrd="0" destOrd="0" presId="urn:microsoft.com/office/officeart/2005/8/layout/vList5"/>
    <dgm:cxn modelId="{B6721D26-5364-429C-BAE2-DDC891A085B8}" srcId="{BE7C84DD-BB47-474B-9190-87B6144180CF}" destId="{5FBCCF96-3912-4FB5-820F-383160672523}" srcOrd="0" destOrd="0" parTransId="{898EC4DA-A5DF-494D-B675-08FE86747792}" sibTransId="{EE29FA24-4A16-417D-B78C-4EE8495B0C96}"/>
    <dgm:cxn modelId="{F21DCA7A-BA22-4757-973B-C4B24AE46DF7}" srcId="{F5E1F111-9BAA-47FA-91B7-3B0E821171A1}" destId="{28BC3112-9940-4A96-8E2B-9F16F57BB28D}" srcOrd="0" destOrd="0" parTransId="{2B8CBB83-9FCE-425B-82E5-513F1B89A16F}" sibTransId="{28ED8964-5AD2-4BB4-A155-3A2689684B06}"/>
    <dgm:cxn modelId="{A37730D5-5037-4801-9F5F-9B2E7BFA1B9F}" type="presOf" srcId="{20EEACBD-A3D5-4D10-8FEF-C5510F70A741}" destId="{684C93C8-D17C-451F-A48D-3D3FB1AC8E2E}" srcOrd="0" destOrd="1" presId="urn:microsoft.com/office/officeart/2005/8/layout/vList5"/>
    <dgm:cxn modelId="{29E67043-67B6-4022-B8C8-421DD53E730E}" srcId="{5FBCCF96-3912-4FB5-820F-383160672523}" destId="{FFECDE99-19ED-4640-9C4B-55149EF7837F}" srcOrd="3" destOrd="0" parTransId="{CBF14D95-7531-4ECC-9CEF-FD3C292E6727}" sibTransId="{523C2BB5-58FC-4C1E-998E-53F1C23374CA}"/>
    <dgm:cxn modelId="{099BAE47-DF39-4471-A1A3-30AEA69F9C33}" type="presOf" srcId="{28BC3112-9940-4A96-8E2B-9F16F57BB28D}" destId="{32048FF8-16AD-4677-9669-0808237AF702}" srcOrd="0" destOrd="0" presId="urn:microsoft.com/office/officeart/2005/8/layout/vList5"/>
    <dgm:cxn modelId="{4BD748DB-7FFA-47F2-A002-BE9AB1B33439}" type="presParOf" srcId="{78C4AB0B-55EE-4439-B058-CFBFDD16A103}" destId="{AF21A7B1-945B-49C6-A1C4-2F08F81323BA}" srcOrd="0" destOrd="0" presId="urn:microsoft.com/office/officeart/2005/8/layout/vList5"/>
    <dgm:cxn modelId="{71A5D52E-B712-4119-8971-7365DCC29CDF}" type="presParOf" srcId="{AF21A7B1-945B-49C6-A1C4-2F08F81323BA}" destId="{71BBFF2D-20C6-4C71-868C-3909DD45C307}" srcOrd="0" destOrd="0" presId="urn:microsoft.com/office/officeart/2005/8/layout/vList5"/>
    <dgm:cxn modelId="{BF80FD86-8390-4159-879C-726B454FC1E8}" type="presParOf" srcId="{AF21A7B1-945B-49C6-A1C4-2F08F81323BA}" destId="{684C93C8-D17C-451F-A48D-3D3FB1AC8E2E}" srcOrd="1" destOrd="0" presId="urn:microsoft.com/office/officeart/2005/8/layout/vList5"/>
    <dgm:cxn modelId="{AD3783BB-1AA4-44F8-9FD9-33446A6EEEF0}" type="presParOf" srcId="{78C4AB0B-55EE-4439-B058-CFBFDD16A103}" destId="{23E5ACE1-E281-47CB-B951-EE64974CA798}" srcOrd="1" destOrd="0" presId="urn:microsoft.com/office/officeart/2005/8/layout/vList5"/>
    <dgm:cxn modelId="{79AE8A29-770B-4693-A9CA-E4A331186342}" type="presParOf" srcId="{78C4AB0B-55EE-4439-B058-CFBFDD16A103}" destId="{55D05120-D62C-42B7-B384-88A35CA4AD90}" srcOrd="2" destOrd="0" presId="urn:microsoft.com/office/officeart/2005/8/layout/vList5"/>
    <dgm:cxn modelId="{67C42C2C-D757-42A2-9FBF-6E26EB8741E1}" type="presParOf" srcId="{55D05120-D62C-42B7-B384-88A35CA4AD90}" destId="{36D1AEC1-48B4-4AD4-B2CC-411BCDBD4E1C}" srcOrd="0" destOrd="0" presId="urn:microsoft.com/office/officeart/2005/8/layout/vList5"/>
    <dgm:cxn modelId="{1919FC31-8D09-44CD-ABCB-EEA81996E278}" type="presParOf" srcId="{55D05120-D62C-42B7-B384-88A35CA4AD90}" destId="{32048FF8-16AD-4677-9669-0808237AF70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CA5BE1-0703-40C5-9AD3-03DA4147DDF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34E18F-DA23-4F5A-BAFB-BA5453F47EF5}">
      <dgm:prSet phldrT="[Text]" custT="1"/>
      <dgm:spPr>
        <a:solidFill>
          <a:schemeClr val="bg1">
            <a:lumMod val="85000"/>
          </a:schemeClr>
        </a:solidFill>
      </dgm:spPr>
      <dgm:t>
        <a:bodyPr/>
        <a:lstStyle/>
        <a:p>
          <a:r>
            <a:rPr lang="en-US" sz="1400" b="1" dirty="0" smtClean="0">
              <a:solidFill>
                <a:schemeClr val="tx1">
                  <a:lumMod val="65000"/>
                  <a:lumOff val="35000"/>
                </a:schemeClr>
              </a:solidFill>
            </a:rPr>
            <a:t>SHUSA Risk Data Aggregation and Reporting Steering Committee</a:t>
          </a:r>
          <a:endParaRPr lang="en-US" sz="1400" b="1" dirty="0">
            <a:solidFill>
              <a:schemeClr val="tx1">
                <a:lumMod val="65000"/>
                <a:lumOff val="35000"/>
              </a:schemeClr>
            </a:solidFill>
          </a:endParaRPr>
        </a:p>
      </dgm:t>
    </dgm:pt>
    <dgm:pt modelId="{EB816FAA-B981-4AE9-897D-92FD0F982D06}" type="parTrans" cxnId="{08D7A2E7-4641-4B80-A081-3B92B0CCB97F}">
      <dgm:prSet/>
      <dgm:spPr/>
      <dgm:t>
        <a:bodyPr/>
        <a:lstStyle/>
        <a:p>
          <a:endParaRPr lang="en-US" sz="800"/>
        </a:p>
      </dgm:t>
    </dgm:pt>
    <dgm:pt modelId="{5D430E61-C8FD-44E3-ABB0-BCF539C4089F}" type="sibTrans" cxnId="{08D7A2E7-4641-4B80-A081-3B92B0CCB97F}">
      <dgm:prSet/>
      <dgm:spPr/>
      <dgm:t>
        <a:bodyPr/>
        <a:lstStyle/>
        <a:p>
          <a:endParaRPr lang="en-US" sz="800"/>
        </a:p>
      </dgm:t>
    </dgm:pt>
    <dgm:pt modelId="{25859EC4-91D5-480C-83B5-BD3ACA9368CE}">
      <dgm:prSet phldrT="[Text]" custT="1"/>
      <dgm:spPr>
        <a:solidFill>
          <a:schemeClr val="bg1">
            <a:alpha val="90000"/>
          </a:schemeClr>
        </a:solidFill>
        <a:ln w="9525">
          <a:solidFill>
            <a:schemeClr val="tx1">
              <a:lumMod val="50000"/>
              <a:lumOff val="50000"/>
              <a:alpha val="90000"/>
            </a:schemeClr>
          </a:solidFill>
        </a:ln>
      </dgm:spPr>
      <dgm:t>
        <a:bodyPr/>
        <a:lstStyle/>
        <a:p>
          <a:pPr>
            <a:spcAft>
              <a:spcPct val="15000"/>
            </a:spcAft>
          </a:pPr>
          <a:r>
            <a:rPr lang="en-US" sz="1200" dirty="0" smtClean="0"/>
            <a:t>The Steering Group is a management committee established under the authority of the ERMC. It is chaired by the SHUSA CRO and is responsible for the Enterprise-wide SHUSA Risk Data Aggregation (“RDA”) project to ensure that its objectives are met in a manner appropriate to SHUSA, its Subsidiaries and the Santander Group. Its responsibilities are described in its charter and include, but are not limited to:</a:t>
          </a:r>
          <a:endParaRPr lang="en-US" sz="1200" dirty="0">
            <a:solidFill>
              <a:schemeClr val="tx1"/>
            </a:solidFill>
          </a:endParaRPr>
        </a:p>
      </dgm:t>
    </dgm:pt>
    <dgm:pt modelId="{38697112-4A8D-46ED-AAFE-8823006BAE6D}" type="parTrans" cxnId="{160C483E-AE7E-453A-B355-71B6225421BB}">
      <dgm:prSet/>
      <dgm:spPr/>
      <dgm:t>
        <a:bodyPr/>
        <a:lstStyle/>
        <a:p>
          <a:endParaRPr lang="en-US" sz="800"/>
        </a:p>
      </dgm:t>
    </dgm:pt>
    <dgm:pt modelId="{B050405B-31DD-44AE-9A30-F9F817E2FDB9}" type="sibTrans" cxnId="{160C483E-AE7E-453A-B355-71B6225421BB}">
      <dgm:prSet/>
      <dgm:spPr/>
      <dgm:t>
        <a:bodyPr/>
        <a:lstStyle/>
        <a:p>
          <a:endParaRPr lang="en-US" sz="800"/>
        </a:p>
      </dgm:t>
    </dgm:pt>
    <dgm:pt modelId="{5853B122-7F17-40C9-BF10-740878C0705B}">
      <dgm:prSet phldrT="[Text]" custT="1"/>
      <dgm:spPr>
        <a:solidFill>
          <a:schemeClr val="bg1">
            <a:alpha val="90000"/>
          </a:schemeClr>
        </a:solidFill>
        <a:ln w="9525">
          <a:solidFill>
            <a:schemeClr val="tx1">
              <a:lumMod val="50000"/>
              <a:lumOff val="50000"/>
              <a:alpha val="90000"/>
            </a:schemeClr>
          </a:solidFill>
        </a:ln>
      </dgm:spPr>
      <dgm:t>
        <a:bodyPr/>
        <a:lstStyle/>
        <a:p>
          <a:pPr>
            <a:spcAft>
              <a:spcPts val="0"/>
            </a:spcAft>
          </a:pPr>
          <a:r>
            <a:rPr lang="en-US" sz="1200" dirty="0" smtClean="0"/>
            <a:t>Reviewing and recommending for approval the Risk Data Framework, the Risk Data Dictionary and the Risk Reporting Framework;</a:t>
          </a:r>
          <a:endParaRPr lang="en-US" sz="1200" dirty="0">
            <a:solidFill>
              <a:schemeClr val="tx1"/>
            </a:solidFill>
          </a:endParaRPr>
        </a:p>
      </dgm:t>
    </dgm:pt>
    <dgm:pt modelId="{0FC6D7B3-3B95-4D23-9C4E-2306EF4316A9}" type="parTrans" cxnId="{55A59D05-EDBF-436D-9B8B-5964B8797E69}">
      <dgm:prSet/>
      <dgm:spPr/>
      <dgm:t>
        <a:bodyPr/>
        <a:lstStyle/>
        <a:p>
          <a:endParaRPr lang="en-US"/>
        </a:p>
      </dgm:t>
    </dgm:pt>
    <dgm:pt modelId="{775B7101-558B-4CDA-B108-61C93F5C07FD}" type="sibTrans" cxnId="{55A59D05-EDBF-436D-9B8B-5964B8797E69}">
      <dgm:prSet/>
      <dgm:spPr/>
      <dgm:t>
        <a:bodyPr/>
        <a:lstStyle/>
        <a:p>
          <a:endParaRPr lang="en-US"/>
        </a:p>
      </dgm:t>
    </dgm:pt>
    <dgm:pt modelId="{6CBF07F2-BE80-4B72-B798-4E15C0A405A5}">
      <dgm:prSet custT="1"/>
      <dgm:spPr/>
      <dgm:t>
        <a:bodyPr/>
        <a:lstStyle/>
        <a:p>
          <a:pPr>
            <a:spcAft>
              <a:spcPts val="0"/>
            </a:spcAft>
          </a:pPr>
          <a:r>
            <a:rPr lang="en-US" sz="1200" dirty="0" smtClean="0"/>
            <a:t>Reviewing and approving before submission to Santander Group, the monthly reporting pack;</a:t>
          </a:r>
          <a:endParaRPr lang="en-US" sz="1200" dirty="0"/>
        </a:p>
      </dgm:t>
    </dgm:pt>
    <dgm:pt modelId="{53E6E376-D59A-4E9F-9F46-5126CBF7D18A}" type="parTrans" cxnId="{1F490AF6-784F-4BD2-AE25-D3043ECBFC30}">
      <dgm:prSet/>
      <dgm:spPr/>
      <dgm:t>
        <a:bodyPr/>
        <a:lstStyle/>
        <a:p>
          <a:endParaRPr lang="en-US"/>
        </a:p>
      </dgm:t>
    </dgm:pt>
    <dgm:pt modelId="{97492BD5-8C89-4D6D-8B42-91946970202B}" type="sibTrans" cxnId="{1F490AF6-784F-4BD2-AE25-D3043ECBFC30}">
      <dgm:prSet/>
      <dgm:spPr/>
      <dgm:t>
        <a:bodyPr/>
        <a:lstStyle/>
        <a:p>
          <a:endParaRPr lang="en-US"/>
        </a:p>
      </dgm:t>
    </dgm:pt>
    <dgm:pt modelId="{A370A499-5237-4513-A1D3-498A5EEEF782}">
      <dgm:prSet custT="1"/>
      <dgm:spPr/>
      <dgm:t>
        <a:bodyPr/>
        <a:lstStyle/>
        <a:p>
          <a:pPr>
            <a:spcAft>
              <a:spcPts val="0"/>
            </a:spcAft>
          </a:pPr>
          <a:r>
            <a:rPr lang="en-US" sz="1200" dirty="0" smtClean="0"/>
            <a:t>Reviewing and approving new or existing risk data requirements for local, regulatory or Santander Group reporting;</a:t>
          </a:r>
          <a:endParaRPr lang="en-US" sz="1200" dirty="0"/>
        </a:p>
      </dgm:t>
    </dgm:pt>
    <dgm:pt modelId="{A95CA7F7-E996-4DB2-AC64-6F9EED793B2B}" type="parTrans" cxnId="{EA68E444-16FB-457F-8F84-C968DCF8ECCF}">
      <dgm:prSet/>
      <dgm:spPr/>
      <dgm:t>
        <a:bodyPr/>
        <a:lstStyle/>
        <a:p>
          <a:endParaRPr lang="en-US"/>
        </a:p>
      </dgm:t>
    </dgm:pt>
    <dgm:pt modelId="{FBF7CF38-0873-427E-9C5B-81D31E328DCB}" type="sibTrans" cxnId="{EA68E444-16FB-457F-8F84-C968DCF8ECCF}">
      <dgm:prSet/>
      <dgm:spPr/>
      <dgm:t>
        <a:bodyPr/>
        <a:lstStyle/>
        <a:p>
          <a:endParaRPr lang="en-US"/>
        </a:p>
      </dgm:t>
    </dgm:pt>
    <dgm:pt modelId="{917B4CF3-9B30-495E-8BF3-FB6D2E02F236}">
      <dgm:prSet custT="1"/>
      <dgm:spPr/>
      <dgm:t>
        <a:bodyPr/>
        <a:lstStyle/>
        <a:p>
          <a:pPr>
            <a:spcAft>
              <a:spcPts val="0"/>
            </a:spcAft>
          </a:pPr>
          <a:r>
            <a:rPr lang="en-US" sz="1200" dirty="0" smtClean="0"/>
            <a:t>Coordinating the strategy of risk data projects across SHUSA and its Subsidiaries, including those that impact CCAR, Risk ID, Data Warehousing and Data Marts; </a:t>
          </a:r>
          <a:endParaRPr lang="en-US" sz="1200" dirty="0"/>
        </a:p>
      </dgm:t>
    </dgm:pt>
    <dgm:pt modelId="{1510196C-398A-4365-9C32-4F259C8E4645}" type="parTrans" cxnId="{2AE15F50-8EEB-45D4-8B89-7681148757BE}">
      <dgm:prSet/>
      <dgm:spPr/>
      <dgm:t>
        <a:bodyPr/>
        <a:lstStyle/>
        <a:p>
          <a:endParaRPr lang="en-US"/>
        </a:p>
      </dgm:t>
    </dgm:pt>
    <dgm:pt modelId="{5E0492BD-3C75-4215-B5F0-FCFC9EC63C17}" type="sibTrans" cxnId="{2AE15F50-8EEB-45D4-8B89-7681148757BE}">
      <dgm:prSet/>
      <dgm:spPr/>
      <dgm:t>
        <a:bodyPr/>
        <a:lstStyle/>
        <a:p>
          <a:endParaRPr lang="en-US"/>
        </a:p>
      </dgm:t>
    </dgm:pt>
    <dgm:pt modelId="{83D7F769-F007-462D-BF3C-23C8C80FD254}">
      <dgm:prSet custT="1"/>
      <dgm:spPr/>
      <dgm:t>
        <a:bodyPr/>
        <a:lstStyle/>
        <a:p>
          <a:pPr>
            <a:spcAft>
              <a:spcPts val="0"/>
            </a:spcAft>
          </a:pPr>
          <a:r>
            <a:rPr lang="en-US" sz="1200" dirty="0" smtClean="0"/>
            <a:t>Reviewing the progress of the RDA project, assessing benefits and approving data remediation programs;</a:t>
          </a:r>
          <a:endParaRPr lang="en-US" sz="1200" dirty="0"/>
        </a:p>
      </dgm:t>
    </dgm:pt>
    <dgm:pt modelId="{9A115EE3-DD3A-4FF1-9369-A2C0DF16D2BB}" type="parTrans" cxnId="{9C480A58-613F-47FB-BB78-054BE3A13B4B}">
      <dgm:prSet/>
      <dgm:spPr/>
      <dgm:t>
        <a:bodyPr/>
        <a:lstStyle/>
        <a:p>
          <a:endParaRPr lang="en-US"/>
        </a:p>
      </dgm:t>
    </dgm:pt>
    <dgm:pt modelId="{CC02AA2E-51DB-4852-BC0F-AE05589D1419}" type="sibTrans" cxnId="{9C480A58-613F-47FB-BB78-054BE3A13B4B}">
      <dgm:prSet/>
      <dgm:spPr/>
      <dgm:t>
        <a:bodyPr/>
        <a:lstStyle/>
        <a:p>
          <a:endParaRPr lang="en-US"/>
        </a:p>
      </dgm:t>
    </dgm:pt>
    <dgm:pt modelId="{C0820C87-605C-4B71-9420-5B47251E8BF1}">
      <dgm:prSet custT="1"/>
      <dgm:spPr/>
      <dgm:t>
        <a:bodyPr/>
        <a:lstStyle/>
        <a:p>
          <a:pPr>
            <a:spcAft>
              <a:spcPts val="0"/>
            </a:spcAft>
          </a:pPr>
          <a:r>
            <a:rPr lang="en-US" sz="1200" dirty="0" smtClean="0"/>
            <a:t>Deciding on the information to be escalated to ERMC, BERC or Board;</a:t>
          </a:r>
          <a:endParaRPr lang="en-US" sz="1200" dirty="0"/>
        </a:p>
      </dgm:t>
    </dgm:pt>
    <dgm:pt modelId="{95EC0A7F-702C-41AE-8D94-2F5FC60F0ECE}" type="parTrans" cxnId="{DC7FCDFD-BA48-40D6-8DE8-BCAC76E471EB}">
      <dgm:prSet/>
      <dgm:spPr/>
      <dgm:t>
        <a:bodyPr/>
        <a:lstStyle/>
        <a:p>
          <a:endParaRPr lang="en-US"/>
        </a:p>
      </dgm:t>
    </dgm:pt>
    <dgm:pt modelId="{B35FE4AC-DB3D-43F5-908B-7D20B933FF89}" type="sibTrans" cxnId="{DC7FCDFD-BA48-40D6-8DE8-BCAC76E471EB}">
      <dgm:prSet/>
      <dgm:spPr/>
      <dgm:t>
        <a:bodyPr/>
        <a:lstStyle/>
        <a:p>
          <a:endParaRPr lang="en-US"/>
        </a:p>
      </dgm:t>
    </dgm:pt>
    <dgm:pt modelId="{23FD69EC-0ABD-4506-A1C6-C50987D790CA}">
      <dgm:prSet custT="1"/>
      <dgm:spPr/>
      <dgm:t>
        <a:bodyPr/>
        <a:lstStyle/>
        <a:p>
          <a:pPr>
            <a:spcAft>
              <a:spcPts val="0"/>
            </a:spcAft>
          </a:pPr>
          <a:r>
            <a:rPr lang="en-US" sz="1200" dirty="0" smtClean="0"/>
            <a:t>Making decisions on the best use of resources (including budget, staffing, IT development);</a:t>
          </a:r>
          <a:endParaRPr lang="en-US" sz="1200" dirty="0"/>
        </a:p>
      </dgm:t>
    </dgm:pt>
    <dgm:pt modelId="{9B649E61-C0CA-4D2D-A0EA-0BE1FACF3039}" type="parTrans" cxnId="{D3B31704-278F-4045-875F-AFD03EA38A94}">
      <dgm:prSet/>
      <dgm:spPr/>
      <dgm:t>
        <a:bodyPr/>
        <a:lstStyle/>
        <a:p>
          <a:endParaRPr lang="en-US"/>
        </a:p>
      </dgm:t>
    </dgm:pt>
    <dgm:pt modelId="{E54A804B-C9D2-4913-B2CC-44F043A3F09F}" type="sibTrans" cxnId="{D3B31704-278F-4045-875F-AFD03EA38A94}">
      <dgm:prSet/>
      <dgm:spPr/>
      <dgm:t>
        <a:bodyPr/>
        <a:lstStyle/>
        <a:p>
          <a:endParaRPr lang="en-US"/>
        </a:p>
      </dgm:t>
    </dgm:pt>
    <dgm:pt modelId="{C70258AE-4BF2-44D2-A4C8-759C3D8095AB}">
      <dgm:prSet custT="1"/>
      <dgm:spPr/>
      <dgm:t>
        <a:bodyPr/>
        <a:lstStyle/>
        <a:p>
          <a:pPr>
            <a:spcAft>
              <a:spcPts val="0"/>
            </a:spcAft>
          </a:pPr>
          <a:r>
            <a:rPr lang="en-US" sz="1200" dirty="0" smtClean="0"/>
            <a:t>Reviewing matters escalated from the Risk Data Forum or the Data Governance Council by the Risk Data Owners;</a:t>
          </a:r>
          <a:endParaRPr lang="en-US" sz="1200" dirty="0"/>
        </a:p>
      </dgm:t>
    </dgm:pt>
    <dgm:pt modelId="{7CCAF4A7-1019-478F-AF22-4E1B1F2DC30D}" type="parTrans" cxnId="{877C0A73-C80A-4FE9-8E16-186A00675977}">
      <dgm:prSet/>
      <dgm:spPr/>
      <dgm:t>
        <a:bodyPr/>
        <a:lstStyle/>
        <a:p>
          <a:endParaRPr lang="en-US"/>
        </a:p>
      </dgm:t>
    </dgm:pt>
    <dgm:pt modelId="{B14A189B-9909-4B49-9846-00998CC1815D}" type="sibTrans" cxnId="{877C0A73-C80A-4FE9-8E16-186A00675977}">
      <dgm:prSet/>
      <dgm:spPr/>
      <dgm:t>
        <a:bodyPr/>
        <a:lstStyle/>
        <a:p>
          <a:endParaRPr lang="en-US"/>
        </a:p>
      </dgm:t>
    </dgm:pt>
    <dgm:pt modelId="{CE66EDCC-41E2-424A-9F34-4CA4B68A18CF}">
      <dgm:prSet custT="1"/>
      <dgm:spPr/>
      <dgm:t>
        <a:bodyPr/>
        <a:lstStyle/>
        <a:p>
          <a:pPr>
            <a:spcAft>
              <a:spcPts val="0"/>
            </a:spcAft>
          </a:pPr>
          <a:r>
            <a:rPr lang="en-US" sz="1200" dirty="0" smtClean="0"/>
            <a:t>Reviewing progress reports from the Risk Data Forum; </a:t>
          </a:r>
          <a:endParaRPr lang="en-US" sz="1200" dirty="0"/>
        </a:p>
      </dgm:t>
    </dgm:pt>
    <dgm:pt modelId="{D23CD724-7614-462E-82D3-BB1C28E9504E}" type="parTrans" cxnId="{0FD1A9EB-8745-4DFB-8C70-CD418D50AD06}">
      <dgm:prSet/>
      <dgm:spPr/>
      <dgm:t>
        <a:bodyPr/>
        <a:lstStyle/>
        <a:p>
          <a:endParaRPr lang="en-US"/>
        </a:p>
      </dgm:t>
    </dgm:pt>
    <dgm:pt modelId="{C68A00F5-DDA4-41CE-B721-E9FFD5EA84AA}" type="sibTrans" cxnId="{0FD1A9EB-8745-4DFB-8C70-CD418D50AD06}">
      <dgm:prSet/>
      <dgm:spPr/>
      <dgm:t>
        <a:bodyPr/>
        <a:lstStyle/>
        <a:p>
          <a:endParaRPr lang="en-US"/>
        </a:p>
      </dgm:t>
    </dgm:pt>
    <dgm:pt modelId="{D40F1D73-1A22-4D5D-A68F-B597F51C2A9F}">
      <dgm:prSet custT="1"/>
      <dgm:spPr/>
      <dgm:t>
        <a:bodyPr/>
        <a:lstStyle/>
        <a:p>
          <a:pPr>
            <a:spcAft>
              <a:spcPts val="0"/>
            </a:spcAft>
          </a:pPr>
          <a:r>
            <a:rPr lang="en-US" sz="1200" dirty="0" smtClean="0"/>
            <a:t>Supporting Risk Data Owners in the performance of their obligations under this RDARRF. </a:t>
          </a:r>
          <a:endParaRPr lang="en-US" sz="1200" dirty="0"/>
        </a:p>
      </dgm:t>
    </dgm:pt>
    <dgm:pt modelId="{B22C1A78-35DD-4863-A9F0-F6B402225273}" type="parTrans" cxnId="{F97ACEB6-EFF8-474F-BB2E-59356E290262}">
      <dgm:prSet/>
      <dgm:spPr/>
      <dgm:t>
        <a:bodyPr/>
        <a:lstStyle/>
        <a:p>
          <a:endParaRPr lang="en-US"/>
        </a:p>
      </dgm:t>
    </dgm:pt>
    <dgm:pt modelId="{C808FA1A-7A38-4E85-8A99-25A74BCC5CD9}" type="sibTrans" cxnId="{F97ACEB6-EFF8-474F-BB2E-59356E290262}">
      <dgm:prSet/>
      <dgm:spPr/>
      <dgm:t>
        <a:bodyPr/>
        <a:lstStyle/>
        <a:p>
          <a:endParaRPr lang="en-US"/>
        </a:p>
      </dgm:t>
    </dgm:pt>
    <dgm:pt modelId="{52486AC1-0F9F-45D9-AECB-37BF6B6D3816}">
      <dgm:prSet custT="1"/>
      <dgm:spPr/>
      <dgm:t>
        <a:bodyPr/>
        <a:lstStyle/>
        <a:p>
          <a:pPr>
            <a:spcAft>
              <a:spcPct val="15000"/>
            </a:spcAft>
          </a:pPr>
          <a:r>
            <a:rPr lang="en-US" sz="1200" dirty="0" smtClean="0"/>
            <a:t>The Steering Group  will coordinate and direct working groups as required and in coordination with the Data Governance Steering Group described below.</a:t>
          </a:r>
          <a:endParaRPr lang="en-US" sz="1200" dirty="0"/>
        </a:p>
      </dgm:t>
    </dgm:pt>
    <dgm:pt modelId="{BA04A81E-36A3-483E-9C67-2A7466E55E6E}" type="parTrans" cxnId="{0FF4B5B4-172D-4C49-AC90-E959C2906E45}">
      <dgm:prSet/>
      <dgm:spPr/>
      <dgm:t>
        <a:bodyPr/>
        <a:lstStyle/>
        <a:p>
          <a:endParaRPr lang="en-US"/>
        </a:p>
      </dgm:t>
    </dgm:pt>
    <dgm:pt modelId="{119215CA-4D20-47C9-B508-9EE351EDAD9A}" type="sibTrans" cxnId="{0FF4B5B4-172D-4C49-AC90-E959C2906E45}">
      <dgm:prSet/>
      <dgm:spPr/>
      <dgm:t>
        <a:bodyPr/>
        <a:lstStyle/>
        <a:p>
          <a:endParaRPr lang="en-US"/>
        </a:p>
      </dgm:t>
    </dgm:pt>
    <dgm:pt modelId="{749B3122-E5FC-4E52-9B20-BB99FF50E108}">
      <dgm:prSet phldrT="[Text]" custT="1"/>
      <dgm:spPr>
        <a:solidFill>
          <a:schemeClr val="bg1">
            <a:alpha val="90000"/>
          </a:schemeClr>
        </a:solidFill>
        <a:ln w="9525">
          <a:solidFill>
            <a:schemeClr val="tx1">
              <a:lumMod val="50000"/>
              <a:lumOff val="50000"/>
              <a:alpha val="90000"/>
            </a:schemeClr>
          </a:solidFill>
        </a:ln>
      </dgm:spPr>
      <dgm:t>
        <a:bodyPr/>
        <a:lstStyle/>
        <a:p>
          <a:pPr>
            <a:spcAft>
              <a:spcPct val="15000"/>
            </a:spcAft>
          </a:pPr>
          <a:endParaRPr lang="en-US" sz="800" dirty="0">
            <a:solidFill>
              <a:schemeClr val="tx1"/>
            </a:solidFill>
          </a:endParaRPr>
        </a:p>
      </dgm:t>
    </dgm:pt>
    <dgm:pt modelId="{179312FA-89AA-401A-BCBA-13A733C1A05E}" type="parTrans" cxnId="{EEAD8FEF-CB10-46AE-BD51-0BF8A6E45BEF}">
      <dgm:prSet/>
      <dgm:spPr/>
      <dgm:t>
        <a:bodyPr/>
        <a:lstStyle/>
        <a:p>
          <a:endParaRPr lang="en-US"/>
        </a:p>
      </dgm:t>
    </dgm:pt>
    <dgm:pt modelId="{DAE26F9A-03CD-4A8D-8E1C-EBE06FCA11B0}" type="sibTrans" cxnId="{EEAD8FEF-CB10-46AE-BD51-0BF8A6E45BEF}">
      <dgm:prSet/>
      <dgm:spPr/>
      <dgm:t>
        <a:bodyPr/>
        <a:lstStyle/>
        <a:p>
          <a:endParaRPr lang="en-US"/>
        </a:p>
      </dgm:t>
    </dgm:pt>
    <dgm:pt modelId="{4D75AE69-8F39-4C6A-AE79-ACFE432F1C20}">
      <dgm:prSet phldrT="[Text]" custT="1"/>
      <dgm:spPr>
        <a:solidFill>
          <a:schemeClr val="bg1">
            <a:alpha val="90000"/>
          </a:schemeClr>
        </a:solidFill>
        <a:ln w="9525">
          <a:solidFill>
            <a:schemeClr val="tx1">
              <a:lumMod val="50000"/>
              <a:lumOff val="50000"/>
              <a:alpha val="90000"/>
            </a:schemeClr>
          </a:solidFill>
        </a:ln>
      </dgm:spPr>
      <dgm:t>
        <a:bodyPr/>
        <a:lstStyle/>
        <a:p>
          <a:pPr>
            <a:spcAft>
              <a:spcPts val="0"/>
            </a:spcAft>
          </a:pPr>
          <a:endParaRPr lang="en-US" sz="800" dirty="0">
            <a:solidFill>
              <a:schemeClr val="tx1"/>
            </a:solidFill>
          </a:endParaRPr>
        </a:p>
      </dgm:t>
    </dgm:pt>
    <dgm:pt modelId="{B6CA0187-4AA8-489B-917A-2E0ADCEF8B89}" type="parTrans" cxnId="{917E301E-2970-4A3B-935F-AA7165B162BF}">
      <dgm:prSet/>
      <dgm:spPr/>
      <dgm:t>
        <a:bodyPr/>
        <a:lstStyle/>
        <a:p>
          <a:endParaRPr lang="en-US"/>
        </a:p>
      </dgm:t>
    </dgm:pt>
    <dgm:pt modelId="{39DC6572-A4EC-4BFB-A6D2-88CDB24952C5}" type="sibTrans" cxnId="{917E301E-2970-4A3B-935F-AA7165B162BF}">
      <dgm:prSet/>
      <dgm:spPr/>
      <dgm:t>
        <a:bodyPr/>
        <a:lstStyle/>
        <a:p>
          <a:endParaRPr lang="en-US"/>
        </a:p>
      </dgm:t>
    </dgm:pt>
    <dgm:pt modelId="{3BD3DB4A-6861-4655-AB96-4E790757195A}">
      <dgm:prSet custT="1"/>
      <dgm:spPr/>
      <dgm:t>
        <a:bodyPr/>
        <a:lstStyle/>
        <a:p>
          <a:pPr>
            <a:spcAft>
              <a:spcPts val="0"/>
            </a:spcAft>
          </a:pPr>
          <a:endParaRPr lang="en-US" sz="800" dirty="0">
            <a:solidFill>
              <a:schemeClr val="tx1"/>
            </a:solidFill>
          </a:endParaRPr>
        </a:p>
      </dgm:t>
    </dgm:pt>
    <dgm:pt modelId="{F7911590-86C4-4CFA-86CB-0E0BAFD61242}" type="parTrans" cxnId="{1A8E3EFF-43A7-468E-A3F3-4B752BDF4120}">
      <dgm:prSet/>
      <dgm:spPr/>
      <dgm:t>
        <a:bodyPr/>
        <a:lstStyle/>
        <a:p>
          <a:endParaRPr lang="en-US"/>
        </a:p>
      </dgm:t>
    </dgm:pt>
    <dgm:pt modelId="{60766B4E-5A49-4D42-BC1E-540B9F231731}" type="sibTrans" cxnId="{1A8E3EFF-43A7-468E-A3F3-4B752BDF4120}">
      <dgm:prSet/>
      <dgm:spPr/>
      <dgm:t>
        <a:bodyPr/>
        <a:lstStyle/>
        <a:p>
          <a:endParaRPr lang="en-US"/>
        </a:p>
      </dgm:t>
    </dgm:pt>
    <dgm:pt modelId="{CB63136C-C44D-4640-91BE-7A7A7776F830}">
      <dgm:prSet custT="1"/>
      <dgm:spPr/>
      <dgm:t>
        <a:bodyPr/>
        <a:lstStyle/>
        <a:p>
          <a:pPr>
            <a:spcAft>
              <a:spcPts val="0"/>
            </a:spcAft>
          </a:pPr>
          <a:endParaRPr lang="en-US" sz="800" dirty="0">
            <a:solidFill>
              <a:schemeClr val="tx1"/>
            </a:solidFill>
          </a:endParaRPr>
        </a:p>
      </dgm:t>
    </dgm:pt>
    <dgm:pt modelId="{42031920-0EF3-4B40-9B3F-3A9FF2710F38}" type="parTrans" cxnId="{3716E5C9-6BC0-40E1-9E2C-2FB08BAA7832}">
      <dgm:prSet/>
      <dgm:spPr/>
      <dgm:t>
        <a:bodyPr/>
        <a:lstStyle/>
        <a:p>
          <a:endParaRPr lang="en-US"/>
        </a:p>
      </dgm:t>
    </dgm:pt>
    <dgm:pt modelId="{F869D410-85B8-40B6-8EA1-DCAEB2F213D6}" type="sibTrans" cxnId="{3716E5C9-6BC0-40E1-9E2C-2FB08BAA7832}">
      <dgm:prSet/>
      <dgm:spPr/>
      <dgm:t>
        <a:bodyPr/>
        <a:lstStyle/>
        <a:p>
          <a:endParaRPr lang="en-US"/>
        </a:p>
      </dgm:t>
    </dgm:pt>
    <dgm:pt modelId="{DF7893B2-DF35-4924-9FA1-D71B47C1CF48}">
      <dgm:prSet custT="1"/>
      <dgm:spPr/>
      <dgm:t>
        <a:bodyPr/>
        <a:lstStyle/>
        <a:p>
          <a:pPr>
            <a:spcAft>
              <a:spcPts val="0"/>
            </a:spcAft>
          </a:pPr>
          <a:endParaRPr lang="en-US" sz="800" dirty="0">
            <a:solidFill>
              <a:schemeClr val="tx1"/>
            </a:solidFill>
          </a:endParaRPr>
        </a:p>
      </dgm:t>
    </dgm:pt>
    <dgm:pt modelId="{6D57969D-5D4E-4443-B1FA-CA9186D80043}" type="parTrans" cxnId="{70DF9F81-FF3D-4CBC-B13A-EFA68F8F81F9}">
      <dgm:prSet/>
      <dgm:spPr/>
      <dgm:t>
        <a:bodyPr/>
        <a:lstStyle/>
        <a:p>
          <a:endParaRPr lang="en-US"/>
        </a:p>
      </dgm:t>
    </dgm:pt>
    <dgm:pt modelId="{0E5E6BFF-C776-483C-886B-89C1BBF5D9C6}" type="sibTrans" cxnId="{70DF9F81-FF3D-4CBC-B13A-EFA68F8F81F9}">
      <dgm:prSet/>
      <dgm:spPr/>
      <dgm:t>
        <a:bodyPr/>
        <a:lstStyle/>
        <a:p>
          <a:endParaRPr lang="en-US"/>
        </a:p>
      </dgm:t>
    </dgm:pt>
    <dgm:pt modelId="{05786DA2-8625-429F-AAAC-3F3811301F5D}">
      <dgm:prSet custT="1"/>
      <dgm:spPr/>
      <dgm:t>
        <a:bodyPr/>
        <a:lstStyle/>
        <a:p>
          <a:pPr>
            <a:spcAft>
              <a:spcPts val="0"/>
            </a:spcAft>
          </a:pPr>
          <a:endParaRPr lang="en-US" sz="800" dirty="0">
            <a:solidFill>
              <a:schemeClr val="tx1"/>
            </a:solidFill>
          </a:endParaRPr>
        </a:p>
      </dgm:t>
    </dgm:pt>
    <dgm:pt modelId="{39A1CB7C-815C-4002-A7D2-74CF24182D19}" type="parTrans" cxnId="{3CC4092E-46F7-49C3-B98E-E7E2607234C2}">
      <dgm:prSet/>
      <dgm:spPr/>
      <dgm:t>
        <a:bodyPr/>
        <a:lstStyle/>
        <a:p>
          <a:endParaRPr lang="en-US"/>
        </a:p>
      </dgm:t>
    </dgm:pt>
    <dgm:pt modelId="{40485340-FE93-4AB6-B8D6-40CD2021B7E7}" type="sibTrans" cxnId="{3CC4092E-46F7-49C3-B98E-E7E2607234C2}">
      <dgm:prSet/>
      <dgm:spPr/>
      <dgm:t>
        <a:bodyPr/>
        <a:lstStyle/>
        <a:p>
          <a:endParaRPr lang="en-US"/>
        </a:p>
      </dgm:t>
    </dgm:pt>
    <dgm:pt modelId="{D02DFD2F-7640-4301-A6FB-7C5873FDC995}">
      <dgm:prSet custT="1"/>
      <dgm:spPr/>
      <dgm:t>
        <a:bodyPr/>
        <a:lstStyle/>
        <a:p>
          <a:pPr>
            <a:spcAft>
              <a:spcPts val="0"/>
            </a:spcAft>
          </a:pPr>
          <a:endParaRPr lang="en-US" sz="800" dirty="0">
            <a:solidFill>
              <a:schemeClr val="tx1"/>
            </a:solidFill>
          </a:endParaRPr>
        </a:p>
      </dgm:t>
    </dgm:pt>
    <dgm:pt modelId="{239EAE81-8D41-4F89-B87D-DFB1CBE8ED3B}" type="parTrans" cxnId="{1556D500-B66D-4C6D-B37C-F6F5BC2A6027}">
      <dgm:prSet/>
      <dgm:spPr/>
      <dgm:t>
        <a:bodyPr/>
        <a:lstStyle/>
        <a:p>
          <a:endParaRPr lang="en-US"/>
        </a:p>
      </dgm:t>
    </dgm:pt>
    <dgm:pt modelId="{199F34A7-DF79-4D0C-9A3D-AE3772C7F7DD}" type="sibTrans" cxnId="{1556D500-B66D-4C6D-B37C-F6F5BC2A6027}">
      <dgm:prSet/>
      <dgm:spPr/>
      <dgm:t>
        <a:bodyPr/>
        <a:lstStyle/>
        <a:p>
          <a:endParaRPr lang="en-US"/>
        </a:p>
      </dgm:t>
    </dgm:pt>
    <dgm:pt modelId="{5E0B83D4-8DE3-4148-9880-A7CB0E3DC7CF}">
      <dgm:prSet custT="1"/>
      <dgm:spPr/>
      <dgm:t>
        <a:bodyPr/>
        <a:lstStyle/>
        <a:p>
          <a:pPr>
            <a:spcAft>
              <a:spcPts val="0"/>
            </a:spcAft>
          </a:pPr>
          <a:endParaRPr lang="en-US" sz="800" dirty="0">
            <a:solidFill>
              <a:schemeClr val="tx1"/>
            </a:solidFill>
          </a:endParaRPr>
        </a:p>
      </dgm:t>
    </dgm:pt>
    <dgm:pt modelId="{08781499-4FE0-404C-A8A9-962B41123414}" type="parTrans" cxnId="{D57F70DD-EB5C-48EE-AD45-16FEC4B70162}">
      <dgm:prSet/>
      <dgm:spPr/>
      <dgm:t>
        <a:bodyPr/>
        <a:lstStyle/>
        <a:p>
          <a:endParaRPr lang="en-US"/>
        </a:p>
      </dgm:t>
    </dgm:pt>
    <dgm:pt modelId="{592DBD6B-16F6-4698-A6E8-0B96870E8FBB}" type="sibTrans" cxnId="{D57F70DD-EB5C-48EE-AD45-16FEC4B70162}">
      <dgm:prSet/>
      <dgm:spPr/>
      <dgm:t>
        <a:bodyPr/>
        <a:lstStyle/>
        <a:p>
          <a:endParaRPr lang="en-US"/>
        </a:p>
      </dgm:t>
    </dgm:pt>
    <dgm:pt modelId="{95BB6957-2554-4ECF-BE9B-B59877CD196B}">
      <dgm:prSet custT="1"/>
      <dgm:spPr/>
      <dgm:t>
        <a:bodyPr/>
        <a:lstStyle/>
        <a:p>
          <a:pPr>
            <a:spcAft>
              <a:spcPts val="0"/>
            </a:spcAft>
          </a:pPr>
          <a:endParaRPr lang="en-US" sz="800" dirty="0">
            <a:solidFill>
              <a:schemeClr val="tx1"/>
            </a:solidFill>
          </a:endParaRPr>
        </a:p>
      </dgm:t>
    </dgm:pt>
    <dgm:pt modelId="{A0B26F8E-4592-471E-A2F5-0161E6DF436A}" type="parTrans" cxnId="{46D7619C-E6C8-461B-A1A9-AAF850820F12}">
      <dgm:prSet/>
      <dgm:spPr/>
      <dgm:t>
        <a:bodyPr/>
        <a:lstStyle/>
        <a:p>
          <a:endParaRPr lang="en-US"/>
        </a:p>
      </dgm:t>
    </dgm:pt>
    <dgm:pt modelId="{913ABEEB-21AB-47A2-97EB-E88FE7807B77}" type="sibTrans" cxnId="{46D7619C-E6C8-461B-A1A9-AAF850820F12}">
      <dgm:prSet/>
      <dgm:spPr/>
      <dgm:t>
        <a:bodyPr/>
        <a:lstStyle/>
        <a:p>
          <a:endParaRPr lang="en-US"/>
        </a:p>
      </dgm:t>
    </dgm:pt>
    <dgm:pt modelId="{83F09953-7911-4A73-B001-DBEE8751AC8B}">
      <dgm:prSet custT="1"/>
      <dgm:spPr/>
      <dgm:t>
        <a:bodyPr/>
        <a:lstStyle/>
        <a:p>
          <a:pPr>
            <a:spcAft>
              <a:spcPts val="0"/>
            </a:spcAft>
          </a:pPr>
          <a:endParaRPr lang="en-US" sz="800" dirty="0">
            <a:solidFill>
              <a:schemeClr val="tx1"/>
            </a:solidFill>
          </a:endParaRPr>
        </a:p>
      </dgm:t>
    </dgm:pt>
    <dgm:pt modelId="{C6D6EB52-952F-4857-950A-1E72EB309BB1}" type="parTrans" cxnId="{D408B868-B5DC-427E-B84D-CA44514487DA}">
      <dgm:prSet/>
      <dgm:spPr/>
      <dgm:t>
        <a:bodyPr/>
        <a:lstStyle/>
        <a:p>
          <a:endParaRPr lang="en-US"/>
        </a:p>
      </dgm:t>
    </dgm:pt>
    <dgm:pt modelId="{148EB787-9CEC-4949-8495-270655B2D3B0}" type="sibTrans" cxnId="{D408B868-B5DC-427E-B84D-CA44514487DA}">
      <dgm:prSet/>
      <dgm:spPr/>
      <dgm:t>
        <a:bodyPr/>
        <a:lstStyle/>
        <a:p>
          <a:endParaRPr lang="en-US"/>
        </a:p>
      </dgm:t>
    </dgm:pt>
    <dgm:pt modelId="{1F58C0CC-8F03-4CE8-B0B2-8446E336E50F}">
      <dgm:prSet custT="1"/>
      <dgm:spPr/>
      <dgm:t>
        <a:bodyPr/>
        <a:lstStyle/>
        <a:p>
          <a:pPr>
            <a:spcAft>
              <a:spcPct val="15000"/>
            </a:spcAft>
          </a:pPr>
          <a:endParaRPr lang="en-US" sz="800" dirty="0">
            <a:solidFill>
              <a:schemeClr val="tx1"/>
            </a:solidFill>
          </a:endParaRPr>
        </a:p>
      </dgm:t>
    </dgm:pt>
    <dgm:pt modelId="{BF9A928A-8D1A-4839-B504-4A2139115228}" type="parTrans" cxnId="{43DF7151-A308-4988-AB55-FC63CE84FEBF}">
      <dgm:prSet/>
      <dgm:spPr/>
      <dgm:t>
        <a:bodyPr/>
        <a:lstStyle/>
        <a:p>
          <a:endParaRPr lang="en-US"/>
        </a:p>
      </dgm:t>
    </dgm:pt>
    <dgm:pt modelId="{C906B2A5-EEA0-4494-B9B7-897A402BEC50}" type="sibTrans" cxnId="{43DF7151-A308-4988-AB55-FC63CE84FEBF}">
      <dgm:prSet/>
      <dgm:spPr/>
      <dgm:t>
        <a:bodyPr/>
        <a:lstStyle/>
        <a:p>
          <a:endParaRPr lang="en-US"/>
        </a:p>
      </dgm:t>
    </dgm:pt>
    <dgm:pt modelId="{78C4AB0B-55EE-4439-B058-CFBFDD16A103}" type="pres">
      <dgm:prSet presAssocID="{99CA5BE1-0703-40C5-9AD3-03DA4147DDFD}" presName="Name0" presStyleCnt="0">
        <dgm:presLayoutVars>
          <dgm:dir/>
          <dgm:animLvl val="lvl"/>
          <dgm:resizeHandles val="exact"/>
        </dgm:presLayoutVars>
      </dgm:prSet>
      <dgm:spPr/>
      <dgm:t>
        <a:bodyPr/>
        <a:lstStyle/>
        <a:p>
          <a:endParaRPr lang="en-US"/>
        </a:p>
      </dgm:t>
    </dgm:pt>
    <dgm:pt modelId="{EB1999EA-398E-4708-9EAF-31B1EF1DEFEF}" type="pres">
      <dgm:prSet presAssocID="{6434E18F-DA23-4F5A-BAFB-BA5453F47EF5}" presName="linNode" presStyleCnt="0"/>
      <dgm:spPr/>
    </dgm:pt>
    <dgm:pt modelId="{1879EA4E-2B55-4EF1-8AF8-8E0F5305ECC7}" type="pres">
      <dgm:prSet presAssocID="{6434E18F-DA23-4F5A-BAFB-BA5453F47EF5}" presName="parentText" presStyleLbl="node1" presStyleIdx="0" presStyleCnt="1" custScaleX="52879" custScaleY="130939" custLinFactNeighborX="-15796">
        <dgm:presLayoutVars>
          <dgm:chMax val="1"/>
          <dgm:bulletEnabled val="1"/>
        </dgm:presLayoutVars>
      </dgm:prSet>
      <dgm:spPr/>
      <dgm:t>
        <a:bodyPr/>
        <a:lstStyle/>
        <a:p>
          <a:endParaRPr lang="en-US"/>
        </a:p>
      </dgm:t>
    </dgm:pt>
    <dgm:pt modelId="{79DDCF5D-8990-4163-A5C1-99770F680C9C}" type="pres">
      <dgm:prSet presAssocID="{6434E18F-DA23-4F5A-BAFB-BA5453F47EF5}" presName="descendantText" presStyleLbl="alignAccFollowNode1" presStyleIdx="0" presStyleCnt="1" custScaleX="135091" custScaleY="163683">
        <dgm:presLayoutVars>
          <dgm:bulletEnabled val="1"/>
        </dgm:presLayoutVars>
      </dgm:prSet>
      <dgm:spPr/>
      <dgm:t>
        <a:bodyPr/>
        <a:lstStyle/>
        <a:p>
          <a:endParaRPr lang="en-US"/>
        </a:p>
      </dgm:t>
    </dgm:pt>
  </dgm:ptLst>
  <dgm:cxnLst>
    <dgm:cxn modelId="{B6B2E3A5-D959-4FD0-848E-30E57F441DEF}" type="presOf" srcId="{5853B122-7F17-40C9-BF10-740878C0705B}" destId="{79DDCF5D-8990-4163-A5C1-99770F680C9C}" srcOrd="0" destOrd="2" presId="urn:microsoft.com/office/officeart/2005/8/layout/vList5"/>
    <dgm:cxn modelId="{70DF9F81-FF3D-4CBC-B13A-EFA68F8F81F9}" srcId="{749B3122-E5FC-4E52-9B20-BB99FF50E108}" destId="{DF7893B2-DF35-4924-9FA1-D71B47C1CF48}" srcOrd="7" destOrd="0" parTransId="{6D57969D-5D4E-4443-B1FA-CA9186D80043}" sibTransId="{0E5E6BFF-C776-483C-886B-89C1BBF5D9C6}"/>
    <dgm:cxn modelId="{466C8D86-6B45-4E07-AB75-1095CB63F318}" type="presOf" srcId="{749B3122-E5FC-4E52-9B20-BB99FF50E108}" destId="{79DDCF5D-8990-4163-A5C1-99770F680C9C}" srcOrd="0" destOrd="1" presId="urn:microsoft.com/office/officeart/2005/8/layout/vList5"/>
    <dgm:cxn modelId="{61FD2B4E-59F2-42BB-B5ED-C21D4C6CD6EA}" type="presOf" srcId="{52486AC1-0F9F-45D9-AECB-37BF6B6D3816}" destId="{79DDCF5D-8990-4163-A5C1-99770F680C9C}" srcOrd="0" destOrd="22" presId="urn:microsoft.com/office/officeart/2005/8/layout/vList5"/>
    <dgm:cxn modelId="{77BB3088-DD65-4A95-A1C3-6DA323E699CE}" type="presOf" srcId="{917B4CF3-9B30-495E-8BF3-FB6D2E02F236}" destId="{79DDCF5D-8990-4163-A5C1-99770F680C9C}" srcOrd="0" destOrd="8" presId="urn:microsoft.com/office/officeart/2005/8/layout/vList5"/>
    <dgm:cxn modelId="{B6D416E0-B51C-436F-ACF8-E7B1F6A03FA6}" type="presOf" srcId="{DF7893B2-DF35-4924-9FA1-D71B47C1CF48}" destId="{79DDCF5D-8990-4163-A5C1-99770F680C9C}" srcOrd="0" destOrd="9" presId="urn:microsoft.com/office/officeart/2005/8/layout/vList5"/>
    <dgm:cxn modelId="{26E7D019-BBFE-4ADD-AB38-F7EF3D9A6E62}" type="presOf" srcId="{4D75AE69-8F39-4C6A-AE79-ACFE432F1C20}" destId="{79DDCF5D-8990-4163-A5C1-99770F680C9C}" srcOrd="0" destOrd="3" presId="urn:microsoft.com/office/officeart/2005/8/layout/vList5"/>
    <dgm:cxn modelId="{D46541A8-C1CF-4B28-88F5-E1C1DBE1CBB7}" type="presOf" srcId="{5E0B83D4-8DE3-4148-9880-A7CB0E3DC7CF}" destId="{79DDCF5D-8990-4163-A5C1-99770F680C9C}" srcOrd="0" destOrd="15" presId="urn:microsoft.com/office/officeart/2005/8/layout/vList5"/>
    <dgm:cxn modelId="{877C0A73-C80A-4FE9-8E16-186A00675977}" srcId="{749B3122-E5FC-4E52-9B20-BB99FF50E108}" destId="{C70258AE-4BF2-44D2-A4C8-759C3D8095AB}" srcOrd="14" destOrd="0" parTransId="{7CCAF4A7-1019-478F-AF22-4E1B1F2DC30D}" sibTransId="{B14A189B-9909-4B49-9846-00998CC1815D}"/>
    <dgm:cxn modelId="{46D7619C-E6C8-461B-A1A9-AAF850820F12}" srcId="{749B3122-E5FC-4E52-9B20-BB99FF50E108}" destId="{95BB6957-2554-4ECF-BE9B-B59877CD196B}" srcOrd="15" destOrd="0" parTransId="{A0B26F8E-4592-471E-A2F5-0161E6DF436A}" sibTransId="{913ABEEB-21AB-47A2-97EB-E88FE7807B77}"/>
    <dgm:cxn modelId="{AD7EC1BE-80FA-4B54-BC67-3BE0430671FE}" type="presOf" srcId="{95BB6957-2554-4ECF-BE9B-B59877CD196B}" destId="{79DDCF5D-8990-4163-A5C1-99770F680C9C}" srcOrd="0" destOrd="17" presId="urn:microsoft.com/office/officeart/2005/8/layout/vList5"/>
    <dgm:cxn modelId="{ECF8A89F-894A-4298-AE12-1304DCDB805B}" type="presOf" srcId="{3BD3DB4A-6861-4655-AB96-4E790757195A}" destId="{79DDCF5D-8990-4163-A5C1-99770F680C9C}" srcOrd="0" destOrd="5" presId="urn:microsoft.com/office/officeart/2005/8/layout/vList5"/>
    <dgm:cxn modelId="{917E301E-2970-4A3B-935F-AA7165B162BF}" srcId="{749B3122-E5FC-4E52-9B20-BB99FF50E108}" destId="{4D75AE69-8F39-4C6A-AE79-ACFE432F1C20}" srcOrd="1" destOrd="0" parTransId="{B6CA0187-4AA8-489B-917A-2E0ADCEF8B89}" sibTransId="{39DC6572-A4EC-4BFB-A6D2-88CDB24952C5}"/>
    <dgm:cxn modelId="{7DC4983B-B078-4413-93E7-33585EAC3521}" type="presOf" srcId="{C0820C87-605C-4B71-9420-5B47251E8BF1}" destId="{79DDCF5D-8990-4163-A5C1-99770F680C9C}" srcOrd="0" destOrd="12" presId="urn:microsoft.com/office/officeart/2005/8/layout/vList5"/>
    <dgm:cxn modelId="{E9FF17E7-54DA-45EA-88D5-B3D067741B82}" type="presOf" srcId="{23FD69EC-0ABD-4506-A1C6-C50987D790CA}" destId="{79DDCF5D-8990-4163-A5C1-99770F680C9C}" srcOrd="0" destOrd="14" presId="urn:microsoft.com/office/officeart/2005/8/layout/vList5"/>
    <dgm:cxn modelId="{D57F70DD-EB5C-48EE-AD45-16FEC4B70162}" srcId="{749B3122-E5FC-4E52-9B20-BB99FF50E108}" destId="{5E0B83D4-8DE3-4148-9880-A7CB0E3DC7CF}" srcOrd="13" destOrd="0" parTransId="{08781499-4FE0-404C-A8A9-962B41123414}" sibTransId="{592DBD6B-16F6-4698-A6E8-0B96870E8FBB}"/>
    <dgm:cxn modelId="{6B9206DE-753C-4018-B62F-43B44854144E}" type="presOf" srcId="{25859EC4-91D5-480C-83B5-BD3ACA9368CE}" destId="{79DDCF5D-8990-4163-A5C1-99770F680C9C}" srcOrd="0" destOrd="0" presId="urn:microsoft.com/office/officeart/2005/8/layout/vList5"/>
    <dgm:cxn modelId="{1A8E3EFF-43A7-468E-A3F3-4B752BDF4120}" srcId="{749B3122-E5FC-4E52-9B20-BB99FF50E108}" destId="{3BD3DB4A-6861-4655-AB96-4E790757195A}" srcOrd="3" destOrd="0" parTransId="{F7911590-86C4-4CFA-86CB-0E0BAFD61242}" sibTransId="{60766B4E-5A49-4D42-BC1E-540B9F231731}"/>
    <dgm:cxn modelId="{3716E5C9-6BC0-40E1-9E2C-2FB08BAA7832}" srcId="{749B3122-E5FC-4E52-9B20-BB99FF50E108}" destId="{CB63136C-C44D-4640-91BE-7A7A7776F830}" srcOrd="5" destOrd="0" parTransId="{42031920-0EF3-4B40-9B3F-3A9FF2710F38}" sibTransId="{F869D410-85B8-40B6-8EA1-DCAEB2F213D6}"/>
    <dgm:cxn modelId="{3CC4092E-46F7-49C3-B98E-E7E2607234C2}" srcId="{749B3122-E5FC-4E52-9B20-BB99FF50E108}" destId="{05786DA2-8625-429F-AAAC-3F3811301F5D}" srcOrd="9" destOrd="0" parTransId="{39A1CB7C-815C-4002-A7D2-74CF24182D19}" sibTransId="{40485340-FE93-4AB6-B8D6-40CD2021B7E7}"/>
    <dgm:cxn modelId="{0BCB310C-4EC8-44AE-B95A-0C5CDB61450E}" type="presOf" srcId="{6434E18F-DA23-4F5A-BAFB-BA5453F47EF5}" destId="{1879EA4E-2B55-4EF1-8AF8-8E0F5305ECC7}" srcOrd="0" destOrd="0" presId="urn:microsoft.com/office/officeart/2005/8/layout/vList5"/>
    <dgm:cxn modelId="{D408B868-B5DC-427E-B84D-CA44514487DA}" srcId="{749B3122-E5FC-4E52-9B20-BB99FF50E108}" destId="{83F09953-7911-4A73-B001-DBEE8751AC8B}" srcOrd="17" destOrd="0" parTransId="{C6D6EB52-952F-4857-950A-1E72EB309BB1}" sibTransId="{148EB787-9CEC-4949-8495-270655B2D3B0}"/>
    <dgm:cxn modelId="{2AE15F50-8EEB-45D4-8B89-7681148757BE}" srcId="{749B3122-E5FC-4E52-9B20-BB99FF50E108}" destId="{917B4CF3-9B30-495E-8BF3-FB6D2E02F236}" srcOrd="6" destOrd="0" parTransId="{1510196C-398A-4365-9C32-4F259C8E4645}" sibTransId="{5E0492BD-3C75-4215-B5F0-FCFC9EC63C17}"/>
    <dgm:cxn modelId="{70CCD29C-2683-48B7-BB55-6749D46161DA}" type="presOf" srcId="{CB63136C-C44D-4640-91BE-7A7A7776F830}" destId="{79DDCF5D-8990-4163-A5C1-99770F680C9C}" srcOrd="0" destOrd="7" presId="urn:microsoft.com/office/officeart/2005/8/layout/vList5"/>
    <dgm:cxn modelId="{5D8110F2-C678-4EDB-8A2B-6E543082A9E2}" type="presOf" srcId="{D02DFD2F-7640-4301-A6FB-7C5873FDC995}" destId="{79DDCF5D-8990-4163-A5C1-99770F680C9C}" srcOrd="0" destOrd="13" presId="urn:microsoft.com/office/officeart/2005/8/layout/vList5"/>
    <dgm:cxn modelId="{F6B51A9C-91A7-49D1-89E7-0D03DA7B629E}" type="presOf" srcId="{A370A499-5237-4513-A1D3-498A5EEEF782}" destId="{79DDCF5D-8990-4163-A5C1-99770F680C9C}" srcOrd="0" destOrd="6" presId="urn:microsoft.com/office/officeart/2005/8/layout/vList5"/>
    <dgm:cxn modelId="{55A59D05-EDBF-436D-9B8B-5964B8797E69}" srcId="{749B3122-E5FC-4E52-9B20-BB99FF50E108}" destId="{5853B122-7F17-40C9-BF10-740878C0705B}" srcOrd="0" destOrd="0" parTransId="{0FC6D7B3-3B95-4D23-9C4E-2306EF4316A9}" sibTransId="{775B7101-558B-4CDA-B108-61C93F5C07FD}"/>
    <dgm:cxn modelId="{EA68E444-16FB-457F-8F84-C968DCF8ECCF}" srcId="{749B3122-E5FC-4E52-9B20-BB99FF50E108}" destId="{A370A499-5237-4513-A1D3-498A5EEEF782}" srcOrd="4" destOrd="0" parTransId="{A95CA7F7-E996-4DB2-AC64-6F9EED793B2B}" sibTransId="{FBF7CF38-0873-427E-9C5B-81D31E328DCB}"/>
    <dgm:cxn modelId="{3A076FBF-97BF-4AA3-8EDB-CE37C9314F12}" type="presOf" srcId="{05786DA2-8625-429F-AAAC-3F3811301F5D}" destId="{79DDCF5D-8990-4163-A5C1-99770F680C9C}" srcOrd="0" destOrd="11" presId="urn:microsoft.com/office/officeart/2005/8/layout/vList5"/>
    <dgm:cxn modelId="{41F1F3E0-6B56-4B96-B8C4-3EA2A29B00B3}" type="presOf" srcId="{CE66EDCC-41E2-424A-9F34-4CA4B68A18CF}" destId="{79DDCF5D-8990-4163-A5C1-99770F680C9C}" srcOrd="0" destOrd="18" presId="urn:microsoft.com/office/officeart/2005/8/layout/vList5"/>
    <dgm:cxn modelId="{714896F3-5ADC-4CD2-95F2-36D00122260D}" type="presOf" srcId="{99CA5BE1-0703-40C5-9AD3-03DA4147DDFD}" destId="{78C4AB0B-55EE-4439-B058-CFBFDD16A103}" srcOrd="0" destOrd="0" presId="urn:microsoft.com/office/officeart/2005/8/layout/vList5"/>
    <dgm:cxn modelId="{FBC776C3-AEB5-422E-A5FF-570C9F3A5E77}" type="presOf" srcId="{6CBF07F2-BE80-4B72-B798-4E15C0A405A5}" destId="{79DDCF5D-8990-4163-A5C1-99770F680C9C}" srcOrd="0" destOrd="4" presId="urn:microsoft.com/office/officeart/2005/8/layout/vList5"/>
    <dgm:cxn modelId="{02CD82BE-2E27-407F-AB4A-BE90AA24FA05}" type="presOf" srcId="{C70258AE-4BF2-44D2-A4C8-759C3D8095AB}" destId="{79DDCF5D-8990-4163-A5C1-99770F680C9C}" srcOrd="0" destOrd="16" presId="urn:microsoft.com/office/officeart/2005/8/layout/vList5"/>
    <dgm:cxn modelId="{EEAD8FEF-CB10-46AE-BD51-0BF8A6E45BEF}" srcId="{6434E18F-DA23-4F5A-BAFB-BA5453F47EF5}" destId="{749B3122-E5FC-4E52-9B20-BB99FF50E108}" srcOrd="1" destOrd="0" parTransId="{179312FA-89AA-401A-BCBA-13A733C1A05E}" sibTransId="{DAE26F9A-03CD-4A8D-8E1C-EBE06FCA11B0}"/>
    <dgm:cxn modelId="{0FF4B5B4-172D-4C49-AC90-E959C2906E45}" srcId="{6434E18F-DA23-4F5A-BAFB-BA5453F47EF5}" destId="{52486AC1-0F9F-45D9-AECB-37BF6B6D3816}" srcOrd="2" destOrd="0" parTransId="{BA04A81E-36A3-483E-9C67-2A7466E55E6E}" sibTransId="{119215CA-4D20-47C9-B508-9EE351EDAD9A}"/>
    <dgm:cxn modelId="{399F5354-CDB9-4F59-84F0-D6D4E8E3D645}" type="presOf" srcId="{83D7F769-F007-462D-BF3C-23C8C80FD254}" destId="{79DDCF5D-8990-4163-A5C1-99770F680C9C}" srcOrd="0" destOrd="10" presId="urn:microsoft.com/office/officeart/2005/8/layout/vList5"/>
    <dgm:cxn modelId="{43DF7151-A308-4988-AB55-FC63CE84FEBF}" srcId="{749B3122-E5FC-4E52-9B20-BB99FF50E108}" destId="{1F58C0CC-8F03-4CE8-B0B2-8446E336E50F}" srcOrd="19" destOrd="0" parTransId="{BF9A928A-8D1A-4839-B504-4A2139115228}" sibTransId="{C906B2A5-EEA0-4494-B9B7-897A402BEC50}"/>
    <dgm:cxn modelId="{0FD1A9EB-8745-4DFB-8C70-CD418D50AD06}" srcId="{749B3122-E5FC-4E52-9B20-BB99FF50E108}" destId="{CE66EDCC-41E2-424A-9F34-4CA4B68A18CF}" srcOrd="16" destOrd="0" parTransId="{D23CD724-7614-462E-82D3-BB1C28E9504E}" sibTransId="{C68A00F5-DDA4-41CE-B721-E9FFD5EA84AA}"/>
    <dgm:cxn modelId="{25FE404B-225A-4D3E-810B-3E0ACA1E7329}" type="presOf" srcId="{1F58C0CC-8F03-4CE8-B0B2-8446E336E50F}" destId="{79DDCF5D-8990-4163-A5C1-99770F680C9C}" srcOrd="0" destOrd="21" presId="urn:microsoft.com/office/officeart/2005/8/layout/vList5"/>
    <dgm:cxn modelId="{9C480A58-613F-47FB-BB78-054BE3A13B4B}" srcId="{749B3122-E5FC-4E52-9B20-BB99FF50E108}" destId="{83D7F769-F007-462D-BF3C-23C8C80FD254}" srcOrd="8" destOrd="0" parTransId="{9A115EE3-DD3A-4FF1-9369-A2C0DF16D2BB}" sibTransId="{CC02AA2E-51DB-4852-BC0F-AE05589D1419}"/>
    <dgm:cxn modelId="{1556D500-B66D-4C6D-B37C-F6F5BC2A6027}" srcId="{749B3122-E5FC-4E52-9B20-BB99FF50E108}" destId="{D02DFD2F-7640-4301-A6FB-7C5873FDC995}" srcOrd="11" destOrd="0" parTransId="{239EAE81-8D41-4F89-B87D-DFB1CBE8ED3B}" sibTransId="{199F34A7-DF79-4D0C-9A3D-AE3772C7F7DD}"/>
    <dgm:cxn modelId="{DC7FCDFD-BA48-40D6-8DE8-BCAC76E471EB}" srcId="{749B3122-E5FC-4E52-9B20-BB99FF50E108}" destId="{C0820C87-605C-4B71-9420-5B47251E8BF1}" srcOrd="10" destOrd="0" parTransId="{95EC0A7F-702C-41AE-8D94-2F5FC60F0ECE}" sibTransId="{B35FE4AC-DB3D-43F5-908B-7D20B933FF89}"/>
    <dgm:cxn modelId="{F60600BE-11CA-445D-A819-26A61CE83F86}" type="presOf" srcId="{D40F1D73-1A22-4D5D-A68F-B597F51C2A9F}" destId="{79DDCF5D-8990-4163-A5C1-99770F680C9C}" srcOrd="0" destOrd="20" presId="urn:microsoft.com/office/officeart/2005/8/layout/vList5"/>
    <dgm:cxn modelId="{F97ACEB6-EFF8-474F-BB2E-59356E290262}" srcId="{749B3122-E5FC-4E52-9B20-BB99FF50E108}" destId="{D40F1D73-1A22-4D5D-A68F-B597F51C2A9F}" srcOrd="18" destOrd="0" parTransId="{B22C1A78-35DD-4863-A9F0-F6B402225273}" sibTransId="{C808FA1A-7A38-4E85-8A99-25A74BCC5CD9}"/>
    <dgm:cxn modelId="{D3B31704-278F-4045-875F-AFD03EA38A94}" srcId="{749B3122-E5FC-4E52-9B20-BB99FF50E108}" destId="{23FD69EC-0ABD-4506-A1C6-C50987D790CA}" srcOrd="12" destOrd="0" parTransId="{9B649E61-C0CA-4D2D-A0EA-0BE1FACF3039}" sibTransId="{E54A804B-C9D2-4913-B2CC-44F043A3F09F}"/>
    <dgm:cxn modelId="{4AACCA3E-1137-4318-A33D-CF94F509C29E}" type="presOf" srcId="{83F09953-7911-4A73-B001-DBEE8751AC8B}" destId="{79DDCF5D-8990-4163-A5C1-99770F680C9C}" srcOrd="0" destOrd="19" presId="urn:microsoft.com/office/officeart/2005/8/layout/vList5"/>
    <dgm:cxn modelId="{1F490AF6-784F-4BD2-AE25-D3043ECBFC30}" srcId="{749B3122-E5FC-4E52-9B20-BB99FF50E108}" destId="{6CBF07F2-BE80-4B72-B798-4E15C0A405A5}" srcOrd="2" destOrd="0" parTransId="{53E6E376-D59A-4E9F-9F46-5126CBF7D18A}" sibTransId="{97492BD5-8C89-4D6D-8B42-91946970202B}"/>
    <dgm:cxn modelId="{160C483E-AE7E-453A-B355-71B6225421BB}" srcId="{6434E18F-DA23-4F5A-BAFB-BA5453F47EF5}" destId="{25859EC4-91D5-480C-83B5-BD3ACA9368CE}" srcOrd="0" destOrd="0" parTransId="{38697112-4A8D-46ED-AAFE-8823006BAE6D}" sibTransId="{B050405B-31DD-44AE-9A30-F9F817E2FDB9}"/>
    <dgm:cxn modelId="{08D7A2E7-4641-4B80-A081-3B92B0CCB97F}" srcId="{99CA5BE1-0703-40C5-9AD3-03DA4147DDFD}" destId="{6434E18F-DA23-4F5A-BAFB-BA5453F47EF5}" srcOrd="0" destOrd="0" parTransId="{EB816FAA-B981-4AE9-897D-92FD0F982D06}" sibTransId="{5D430E61-C8FD-44E3-ABB0-BCF539C4089F}"/>
    <dgm:cxn modelId="{E8C2A24A-F088-4134-9D3B-72E8B798147D}" type="presParOf" srcId="{78C4AB0B-55EE-4439-B058-CFBFDD16A103}" destId="{EB1999EA-398E-4708-9EAF-31B1EF1DEFEF}" srcOrd="0" destOrd="0" presId="urn:microsoft.com/office/officeart/2005/8/layout/vList5"/>
    <dgm:cxn modelId="{FA9DD501-AE69-41E3-907F-9E2F9F024611}" type="presParOf" srcId="{EB1999EA-398E-4708-9EAF-31B1EF1DEFEF}" destId="{1879EA4E-2B55-4EF1-8AF8-8E0F5305ECC7}" srcOrd="0" destOrd="0" presId="urn:microsoft.com/office/officeart/2005/8/layout/vList5"/>
    <dgm:cxn modelId="{3638F1C2-6710-4330-9192-0791E0695DFF}" type="presParOf" srcId="{EB1999EA-398E-4708-9EAF-31B1EF1DEFEF}" destId="{79DDCF5D-8990-4163-A5C1-99770F680C9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C93C8-D17C-451F-A48D-3D3FB1AC8E2E}">
      <dsp:nvSpPr>
        <dsp:cNvPr id="0" name=""/>
        <dsp:cNvSpPr/>
      </dsp:nvSpPr>
      <dsp:spPr>
        <a:xfrm rot="5400000">
          <a:off x="3612948" y="-2408452"/>
          <a:ext cx="2839653" cy="7657488"/>
        </a:xfrm>
        <a:prstGeom prst="round2SameRect">
          <a:avLst/>
        </a:prstGeom>
        <a:solidFill>
          <a:schemeClr val="bg1">
            <a:alpha val="90000"/>
          </a:schemeClr>
        </a:solidFill>
        <a:ln w="9525"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The BERC is established by and reports to the Board to support the Board in its oversight responsibilities with respect to all risk-taking and risk management activities and compliance matters. With regards to Risk Data its responsibilities include:</a:t>
          </a:r>
          <a:endParaRPr lang="en-US" sz="1200" b="0" kern="1200" dirty="0" smtClean="0"/>
        </a:p>
        <a:p>
          <a:pPr marL="228600" lvl="2" indent="-114300" algn="l" defTabSz="533400">
            <a:lnSpc>
              <a:spcPct val="90000"/>
            </a:lnSpc>
            <a:spcBef>
              <a:spcPct val="0"/>
            </a:spcBef>
            <a:spcAft>
              <a:spcPct val="15000"/>
            </a:spcAft>
            <a:buChar char="••"/>
          </a:pPr>
          <a:r>
            <a:rPr lang="en-US" sz="1200" kern="1200" dirty="0" smtClean="0"/>
            <a:t>Review on an ongoing basis, and approve no less frequently than annually, the SHUSA Enterprise Risk Data Framework ensuring that it remains appropriate in light of regulatory requirements and SHUSA’s and its Subsidiaries strategic goals; </a:t>
          </a:r>
          <a:endParaRPr lang="en-US" sz="1200" b="0" kern="1200" dirty="0" smtClean="0"/>
        </a:p>
        <a:p>
          <a:pPr marL="228600" lvl="2" indent="-114300" algn="l" defTabSz="533400">
            <a:lnSpc>
              <a:spcPct val="90000"/>
            </a:lnSpc>
            <a:spcBef>
              <a:spcPct val="0"/>
            </a:spcBef>
            <a:spcAft>
              <a:spcPct val="15000"/>
            </a:spcAft>
            <a:buChar char="••"/>
          </a:pPr>
          <a:r>
            <a:rPr lang="en-US" sz="1200" kern="1200" dirty="0" smtClean="0"/>
            <a:t>Monitor and oversee SHUSA’s and its Subsidiaries´ data governance, policies and status of data quality for the risk domains;</a:t>
          </a:r>
          <a:endParaRPr lang="en-US" sz="1200" kern="1200" dirty="0"/>
        </a:p>
        <a:p>
          <a:pPr marL="228600" lvl="2" indent="-114300" algn="l" defTabSz="533400">
            <a:lnSpc>
              <a:spcPct val="90000"/>
            </a:lnSpc>
            <a:spcBef>
              <a:spcPct val="0"/>
            </a:spcBef>
            <a:spcAft>
              <a:spcPct val="15000"/>
            </a:spcAft>
            <a:buChar char="••"/>
          </a:pPr>
          <a:r>
            <a:rPr lang="en-US" sz="1200" kern="1200" dirty="0" smtClean="0"/>
            <a:t>Review and oversee the capability of SHUSA’s infrastructure to fulfill the data architecture requirements needed to comply with RDA, CCAR, EPS and other regulations;</a:t>
          </a:r>
          <a:endParaRPr lang="en-US" sz="1200" kern="1200" dirty="0"/>
        </a:p>
        <a:p>
          <a:pPr marL="228600" lvl="2" indent="-114300" algn="l" defTabSz="533400">
            <a:lnSpc>
              <a:spcPct val="90000"/>
            </a:lnSpc>
            <a:spcBef>
              <a:spcPct val="0"/>
            </a:spcBef>
            <a:spcAft>
              <a:spcPct val="15000"/>
            </a:spcAft>
            <a:buChar char="••"/>
          </a:pPr>
          <a:r>
            <a:rPr lang="en-US" sz="1200" kern="1200" dirty="0" smtClean="0"/>
            <a:t>Review and escalate to the Board the potential risks that the limitation of IT infrastructure can have on data, the status of key projects and initiatives related to Data Governance, Data Architecture, and Data Quality improvement.</a:t>
          </a:r>
          <a:endParaRPr lang="en-US" sz="1200" kern="1200" dirty="0"/>
        </a:p>
      </dsp:txBody>
      <dsp:txXfrm rot="-5400000">
        <a:off x="1204031" y="139085"/>
        <a:ext cx="7518868" cy="2562413"/>
      </dsp:txXfrm>
    </dsp:sp>
    <dsp:sp modelId="{71BBFF2D-20C6-4C71-868C-3909DD45C307}">
      <dsp:nvSpPr>
        <dsp:cNvPr id="0" name=""/>
        <dsp:cNvSpPr/>
      </dsp:nvSpPr>
      <dsp:spPr>
        <a:xfrm>
          <a:off x="0" y="32998"/>
          <a:ext cx="1202387" cy="2774586"/>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65000"/>
                  <a:lumOff val="35000"/>
                </a:schemeClr>
              </a:solidFill>
            </a:rPr>
            <a:t>SHUSA BERC</a:t>
          </a:r>
          <a:endParaRPr lang="en-US" sz="1400" b="1" kern="1200" dirty="0">
            <a:solidFill>
              <a:schemeClr val="tx1">
                <a:lumMod val="65000"/>
                <a:lumOff val="35000"/>
              </a:schemeClr>
            </a:solidFill>
          </a:endParaRPr>
        </a:p>
      </dsp:txBody>
      <dsp:txXfrm>
        <a:off x="58696" y="91694"/>
        <a:ext cx="1084995" cy="2657194"/>
      </dsp:txXfrm>
    </dsp:sp>
    <dsp:sp modelId="{32048FF8-16AD-4677-9669-0808237AF702}">
      <dsp:nvSpPr>
        <dsp:cNvPr id="0" name=""/>
        <dsp:cNvSpPr/>
      </dsp:nvSpPr>
      <dsp:spPr>
        <a:xfrm rot="5400000">
          <a:off x="4053532" y="142752"/>
          <a:ext cx="1961496" cy="7658121"/>
        </a:xfrm>
        <a:prstGeom prst="round2SameRect">
          <a:avLst/>
        </a:prstGeom>
        <a:solidFill>
          <a:schemeClr val="bg1">
            <a:alpha val="90000"/>
          </a:schemeClr>
        </a:solidFill>
        <a:ln w="9525"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t>The ERMC is a management committee established under the authority of the BERC. It is chaired by the SHUSA CRO and is responsible for the oversight and monitoring of all risk-taking and risk management activities across SHUSA, including oversight of Risk Data.  </a:t>
          </a:r>
          <a:endParaRPr lang="en-US" sz="1200" kern="1200" dirty="0"/>
        </a:p>
        <a:p>
          <a:pPr marL="114300" lvl="1" indent="-114300" algn="l" defTabSz="533400">
            <a:lnSpc>
              <a:spcPct val="90000"/>
            </a:lnSpc>
            <a:spcBef>
              <a:spcPct val="0"/>
            </a:spcBef>
            <a:spcAft>
              <a:spcPct val="15000"/>
            </a:spcAft>
            <a:buChar char="••"/>
          </a:pPr>
          <a:r>
            <a:rPr lang="en-US" sz="1200" b="0" kern="1200" dirty="0" smtClean="0"/>
            <a:t>With regards to Risk Data, its responsibilities include the following:</a:t>
          </a:r>
        </a:p>
        <a:p>
          <a:pPr marL="228600" lvl="2" indent="-114300" algn="l" defTabSz="533400">
            <a:lnSpc>
              <a:spcPct val="90000"/>
            </a:lnSpc>
            <a:spcBef>
              <a:spcPct val="0"/>
            </a:spcBef>
            <a:spcAft>
              <a:spcPct val="15000"/>
            </a:spcAft>
            <a:buChar char="••"/>
          </a:pPr>
          <a:r>
            <a:rPr lang="en-US" sz="1200" kern="1200" dirty="0" smtClean="0"/>
            <a:t>Support the BERC in the discharge of its responsibilities, by reviewing all relevant documentation and management information before submission, and advising BERC on the status of Risk Data;</a:t>
          </a:r>
          <a:endParaRPr lang="en-US" sz="1200" b="0" kern="1200" dirty="0" smtClean="0"/>
        </a:p>
        <a:p>
          <a:pPr marL="228600" lvl="2" indent="-114300" algn="l" defTabSz="533400">
            <a:lnSpc>
              <a:spcPct val="90000"/>
            </a:lnSpc>
            <a:spcBef>
              <a:spcPct val="0"/>
            </a:spcBef>
            <a:spcAft>
              <a:spcPct val="15000"/>
            </a:spcAft>
            <a:buChar char="••"/>
          </a:pPr>
          <a:r>
            <a:rPr lang="en-US" sz="1200" kern="1200" dirty="0" smtClean="0"/>
            <a:t>Receiving relevant information on Risk Data from the Risk Data Aggregation and Risk Reporting Steering Group.</a:t>
          </a:r>
          <a:endParaRPr lang="en-US" sz="1200" kern="1200" dirty="0"/>
        </a:p>
      </dsp:txBody>
      <dsp:txXfrm rot="-5400000">
        <a:off x="1205220" y="3086816"/>
        <a:ext cx="7562369" cy="1769992"/>
      </dsp:txXfrm>
    </dsp:sp>
    <dsp:sp modelId="{36D1AEC1-48B4-4AD4-B2CC-411BCDBD4E1C}">
      <dsp:nvSpPr>
        <dsp:cNvPr id="0" name=""/>
        <dsp:cNvSpPr/>
      </dsp:nvSpPr>
      <dsp:spPr>
        <a:xfrm>
          <a:off x="1417" y="2914533"/>
          <a:ext cx="1203576" cy="2101538"/>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65000"/>
                  <a:lumOff val="35000"/>
                </a:schemeClr>
              </a:solidFill>
            </a:rPr>
            <a:t>SHUSA ERMC</a:t>
          </a:r>
          <a:endParaRPr lang="en-US" sz="1400" b="1" kern="1200" dirty="0">
            <a:solidFill>
              <a:schemeClr val="tx1">
                <a:lumMod val="65000"/>
                <a:lumOff val="35000"/>
              </a:schemeClr>
            </a:solidFill>
          </a:endParaRPr>
        </a:p>
      </dsp:txBody>
      <dsp:txXfrm>
        <a:off x="60171" y="2973287"/>
        <a:ext cx="1086068" cy="1984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DCF5D-8990-4163-A5C1-99770F680C9C}">
      <dsp:nvSpPr>
        <dsp:cNvPr id="0" name=""/>
        <dsp:cNvSpPr/>
      </dsp:nvSpPr>
      <dsp:spPr>
        <a:xfrm rot="5400000">
          <a:off x="2723464" y="-1118633"/>
          <a:ext cx="5016640" cy="7260326"/>
        </a:xfrm>
        <a:prstGeom prst="round2SameRect">
          <a:avLst/>
        </a:prstGeom>
        <a:solidFill>
          <a:schemeClr val="bg1">
            <a:alpha val="90000"/>
          </a:schemeClr>
        </a:solidFill>
        <a:ln w="9525" cap="flat" cmpd="sng" algn="ctr">
          <a:solidFill>
            <a:schemeClr val="tx1">
              <a:lumMod val="50000"/>
              <a:lumOff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The Steering Group is a management committee established under the authority of the ERMC. It is chaired by the SHUSA CRO and is responsible for the Enterprise-wide SHUSA Risk Data Aggregation (“RDA”) project to ensure that its objectives are met in a manner appropriate to SHUSA, its Subsidiaries and the Santander Group. Its responsibilities are described in its charter and include, but are not limited to:</a:t>
          </a:r>
          <a:endParaRPr lang="en-US" sz="1200" kern="1200" dirty="0">
            <a:solidFill>
              <a:schemeClr val="tx1"/>
            </a:solidFill>
          </a:endParaRPr>
        </a:p>
        <a:p>
          <a:pPr marL="57150" lvl="1" indent="-57150" algn="l" defTabSz="355600">
            <a:lnSpc>
              <a:spcPct val="90000"/>
            </a:lnSpc>
            <a:spcBef>
              <a:spcPct val="0"/>
            </a:spcBef>
            <a:spcAft>
              <a:spcPct val="1500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Reviewing and recommending for approval the Risk Data Framework, the Risk Data Dictionary and the Risk Reporting Framework;</a:t>
          </a:r>
          <a:endParaRPr lang="en-US" sz="1200" kern="1200" dirty="0">
            <a:solidFill>
              <a:schemeClr val="tx1"/>
            </a:solidFill>
          </a:endParaRPr>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Reviewing and approving before submission to Santander Group, the monthly reporting pack;</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Reviewing and approving new or existing risk data requirements for local, regulatory or Santander Group reporting;</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Coordinating the strategy of risk data projects across SHUSA and its Subsidiaries, including those that impact CCAR, Risk ID, Data Warehousing and Data Marts; </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Reviewing the progress of the RDA project, assessing benefits and approving data remediation programs;</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Deciding on the information to be escalated to ERMC, BERC or Board;</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Making decisions on the best use of resources (including budget, staffing, IT development);</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Reviewing matters escalated from the Risk Data Forum or the Data Governance Council by the Risk Data Owners;</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Reviewing progress reports from the Risk Data Forum; </a:t>
          </a:r>
          <a:endParaRPr lang="en-US" sz="1200" kern="1200" dirty="0"/>
        </a:p>
        <a:p>
          <a:pPr marL="114300" lvl="2" indent="-57150" algn="l" defTabSz="355600">
            <a:lnSpc>
              <a:spcPct val="90000"/>
            </a:lnSpc>
            <a:spcBef>
              <a:spcPct val="0"/>
            </a:spcBef>
            <a:spcAft>
              <a:spcPts val="0"/>
            </a:spcAft>
            <a:buChar char="••"/>
          </a:pPr>
          <a:endParaRPr lang="en-US" sz="800" kern="1200" dirty="0">
            <a:solidFill>
              <a:schemeClr val="tx1"/>
            </a:solidFill>
          </a:endParaRPr>
        </a:p>
        <a:p>
          <a:pPr marL="228600" lvl="2" indent="-114300" algn="l" defTabSz="533400">
            <a:lnSpc>
              <a:spcPct val="90000"/>
            </a:lnSpc>
            <a:spcBef>
              <a:spcPct val="0"/>
            </a:spcBef>
            <a:spcAft>
              <a:spcPts val="0"/>
            </a:spcAft>
            <a:buChar char="••"/>
          </a:pPr>
          <a:r>
            <a:rPr lang="en-US" sz="1200" kern="1200" dirty="0" smtClean="0"/>
            <a:t>Supporting Risk Data Owners in the performance of their obligations under this RDARRF. </a:t>
          </a:r>
          <a:endParaRPr lang="en-US" sz="1200" kern="1200" dirty="0"/>
        </a:p>
        <a:p>
          <a:pPr marL="114300" lvl="2" indent="-57150" algn="l" defTabSz="355600">
            <a:lnSpc>
              <a:spcPct val="90000"/>
            </a:lnSpc>
            <a:spcBef>
              <a:spcPct val="0"/>
            </a:spcBef>
            <a:spcAft>
              <a:spcPct val="15000"/>
            </a:spcAft>
            <a:buChar char="••"/>
          </a:pPr>
          <a:endParaRPr lang="en-US" sz="8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t>The Steering Group  will coordinate and direct working groups as required and in coordination with the Data Governance Steering Group described below.</a:t>
          </a:r>
          <a:endParaRPr lang="en-US" sz="1200" kern="1200" dirty="0"/>
        </a:p>
      </dsp:txBody>
      <dsp:txXfrm rot="-5400000">
        <a:off x="1601621" y="248102"/>
        <a:ext cx="7015434" cy="4526856"/>
      </dsp:txXfrm>
    </dsp:sp>
    <dsp:sp modelId="{1879EA4E-2B55-4EF1-8AF8-8E0F5305ECC7}">
      <dsp:nvSpPr>
        <dsp:cNvPr id="0" name=""/>
        <dsp:cNvSpPr/>
      </dsp:nvSpPr>
      <dsp:spPr>
        <a:xfrm>
          <a:off x="0" y="3351"/>
          <a:ext cx="1598584" cy="5016357"/>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65000"/>
                  <a:lumOff val="35000"/>
                </a:schemeClr>
              </a:solidFill>
            </a:rPr>
            <a:t>SHUSA Risk Data Aggregation and Reporting Steering Committee</a:t>
          </a:r>
          <a:endParaRPr lang="en-US" sz="1400" b="1" kern="1200" dirty="0">
            <a:solidFill>
              <a:schemeClr val="tx1">
                <a:lumMod val="65000"/>
                <a:lumOff val="35000"/>
              </a:schemeClr>
            </a:solidFill>
          </a:endParaRPr>
        </a:p>
      </dsp:txBody>
      <dsp:txXfrm>
        <a:off x="78036" y="81387"/>
        <a:ext cx="1442512" cy="48602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733281F-614C-4CBC-80B7-E55800389243}" type="datetimeFigureOut">
              <a:rPr lang="en-US" smtClean="0"/>
              <a:t>4/29/2015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7220CB3-7000-44BC-9F0D-395DD632C89C}" type="slidenum">
              <a:rPr lang="en-US" smtClean="0"/>
              <a:t>‹#›</a:t>
            </a:fld>
            <a:endParaRPr lang="en-US"/>
          </a:p>
        </p:txBody>
      </p:sp>
    </p:spTree>
    <p:extLst>
      <p:ext uri="{BB962C8B-B14F-4D97-AF65-F5344CB8AC3E}">
        <p14:creationId xmlns:p14="http://schemas.microsoft.com/office/powerpoint/2010/main" val="422813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002E131E-9EF0-4F9F-8EE8-B7BC781BE2D2}" type="datetimeFigureOut">
              <a:rPr lang="en-US" smtClean="0"/>
              <a:t>4/29/2015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75C1701C-6E61-4B4B-AF4E-A0DBFC8E2F9E}" type="slidenum">
              <a:rPr lang="en-US" smtClean="0"/>
              <a:t>‹#›</a:t>
            </a:fld>
            <a:endParaRPr lang="en-US"/>
          </a:p>
        </p:txBody>
      </p:sp>
    </p:spTree>
    <p:extLst>
      <p:ext uri="{BB962C8B-B14F-4D97-AF65-F5344CB8AC3E}">
        <p14:creationId xmlns:p14="http://schemas.microsoft.com/office/powerpoint/2010/main" val="340324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doc id"/>
          <p:cNvSpPr>
            <a:spLocks noGrp="1" noChangeArrowheads="1"/>
          </p:cNvSpPr>
          <p:nvPr>
            <p:ph type="ftr" sz="quarter" idx="4"/>
          </p:nvPr>
        </p:nvSpPr>
        <p:spPr>
          <a:noFill/>
        </p:spPr>
        <p:txBody>
          <a:bodyPr/>
          <a:lstStyle>
            <a:lvl1pPr defTabSz="910690" eaLnBrk="0" hangingPunct="0">
              <a:defRPr sz="1400" b="1">
                <a:solidFill>
                  <a:srgbClr val="4D4D4D"/>
                </a:solidFill>
                <a:latin typeface="Arial" pitchFamily="34" charset="0"/>
                <a:cs typeface="Arial" pitchFamily="34" charset="0"/>
              </a:defRPr>
            </a:lvl1pPr>
            <a:lvl2pPr marL="757020" indent="-291161" defTabSz="910690" eaLnBrk="0" hangingPunct="0">
              <a:defRPr sz="1400" b="1">
                <a:solidFill>
                  <a:srgbClr val="4D4D4D"/>
                </a:solidFill>
                <a:latin typeface="Arial" pitchFamily="34" charset="0"/>
                <a:cs typeface="Arial" pitchFamily="34" charset="0"/>
              </a:defRPr>
            </a:lvl2pPr>
            <a:lvl3pPr marL="1164647" indent="-232929" defTabSz="910690" eaLnBrk="0" hangingPunct="0">
              <a:defRPr sz="1400" b="1">
                <a:solidFill>
                  <a:srgbClr val="4D4D4D"/>
                </a:solidFill>
                <a:latin typeface="Arial" pitchFamily="34" charset="0"/>
                <a:cs typeface="Arial" pitchFamily="34" charset="0"/>
              </a:defRPr>
            </a:lvl3pPr>
            <a:lvl4pPr marL="1630505" indent="-232929" defTabSz="910690" eaLnBrk="0" hangingPunct="0">
              <a:defRPr sz="1400" b="1">
                <a:solidFill>
                  <a:srgbClr val="4D4D4D"/>
                </a:solidFill>
                <a:latin typeface="Arial" pitchFamily="34" charset="0"/>
                <a:cs typeface="Arial" pitchFamily="34" charset="0"/>
              </a:defRPr>
            </a:lvl4pPr>
            <a:lvl5pPr marL="2096365" indent="-232929" defTabSz="910690" eaLnBrk="0" hangingPunct="0">
              <a:defRPr sz="1400" b="1">
                <a:solidFill>
                  <a:srgbClr val="4D4D4D"/>
                </a:solidFill>
                <a:latin typeface="Arial" pitchFamily="34" charset="0"/>
                <a:cs typeface="Arial" pitchFamily="34" charset="0"/>
              </a:defRPr>
            </a:lvl5pPr>
            <a:lvl6pPr marL="2562224"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6pPr>
            <a:lvl7pPr marL="3028082"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7pPr>
            <a:lvl8pPr marL="3493941"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8pPr>
            <a:lvl9pPr marL="3959800"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9pPr>
          </a:lstStyle>
          <a:p>
            <a:pPr eaLnBrk="1" hangingPunct="1"/>
            <a:r>
              <a:rPr lang="es-ES_tradnl" sz="800" b="0" dirty="0">
                <a:solidFill>
                  <a:prstClr val="black"/>
                </a:solidFill>
              </a:rPr>
              <a:t>180057060331 JMF</a:t>
            </a:r>
          </a:p>
        </p:txBody>
      </p:sp>
      <p:sp>
        <p:nvSpPr>
          <p:cNvPr id="162819" name="pg num"/>
          <p:cNvSpPr>
            <a:spLocks noGrp="1" noChangeArrowheads="1"/>
          </p:cNvSpPr>
          <p:nvPr>
            <p:ph type="sldNum" sz="quarter" idx="5"/>
          </p:nvPr>
        </p:nvSpPr>
        <p:spPr>
          <a:noFill/>
        </p:spPr>
        <p:txBody>
          <a:bodyPr/>
          <a:lstStyle>
            <a:lvl1pPr defTabSz="910690" eaLnBrk="0" hangingPunct="0">
              <a:defRPr sz="1400" b="1">
                <a:solidFill>
                  <a:srgbClr val="4D4D4D"/>
                </a:solidFill>
                <a:latin typeface="Arial" pitchFamily="34" charset="0"/>
                <a:cs typeface="Arial" pitchFamily="34" charset="0"/>
              </a:defRPr>
            </a:lvl1pPr>
            <a:lvl2pPr marL="757020" indent="-291161" defTabSz="910690" eaLnBrk="0" hangingPunct="0">
              <a:defRPr sz="1400" b="1">
                <a:solidFill>
                  <a:srgbClr val="4D4D4D"/>
                </a:solidFill>
                <a:latin typeface="Arial" pitchFamily="34" charset="0"/>
                <a:cs typeface="Arial" pitchFamily="34" charset="0"/>
              </a:defRPr>
            </a:lvl2pPr>
            <a:lvl3pPr marL="1164647" indent="-232929" defTabSz="910690" eaLnBrk="0" hangingPunct="0">
              <a:defRPr sz="1400" b="1">
                <a:solidFill>
                  <a:srgbClr val="4D4D4D"/>
                </a:solidFill>
                <a:latin typeface="Arial" pitchFamily="34" charset="0"/>
                <a:cs typeface="Arial" pitchFamily="34" charset="0"/>
              </a:defRPr>
            </a:lvl3pPr>
            <a:lvl4pPr marL="1630505" indent="-232929" defTabSz="910690" eaLnBrk="0" hangingPunct="0">
              <a:defRPr sz="1400" b="1">
                <a:solidFill>
                  <a:srgbClr val="4D4D4D"/>
                </a:solidFill>
                <a:latin typeface="Arial" pitchFamily="34" charset="0"/>
                <a:cs typeface="Arial" pitchFamily="34" charset="0"/>
              </a:defRPr>
            </a:lvl4pPr>
            <a:lvl5pPr marL="2096365" indent="-232929" defTabSz="910690" eaLnBrk="0" hangingPunct="0">
              <a:defRPr sz="1400" b="1">
                <a:solidFill>
                  <a:srgbClr val="4D4D4D"/>
                </a:solidFill>
                <a:latin typeface="Arial" pitchFamily="34" charset="0"/>
                <a:cs typeface="Arial" pitchFamily="34" charset="0"/>
              </a:defRPr>
            </a:lvl5pPr>
            <a:lvl6pPr marL="2562224"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6pPr>
            <a:lvl7pPr marL="3028082"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7pPr>
            <a:lvl8pPr marL="3493941"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8pPr>
            <a:lvl9pPr marL="3959800" indent="-232929" defTabSz="910690" eaLnBrk="0" fontAlgn="base" hangingPunct="0">
              <a:spcBef>
                <a:spcPct val="50000"/>
              </a:spcBef>
              <a:spcAft>
                <a:spcPct val="0"/>
              </a:spcAft>
              <a:defRPr sz="1400" b="1">
                <a:solidFill>
                  <a:srgbClr val="4D4D4D"/>
                </a:solidFill>
                <a:latin typeface="Arial" pitchFamily="34" charset="0"/>
                <a:cs typeface="Arial" pitchFamily="34" charset="0"/>
              </a:defRPr>
            </a:lvl9pPr>
          </a:lstStyle>
          <a:p>
            <a:pPr eaLnBrk="1" hangingPunct="1"/>
            <a:fld id="{2D1CD013-E13A-4431-B5F7-F6BA390B269E}" type="slidenum">
              <a:rPr lang="es-ES_tradnl" sz="1200" b="0">
                <a:solidFill>
                  <a:prstClr val="black"/>
                </a:solidFill>
              </a:rPr>
              <a:pPr eaLnBrk="1" hangingPunct="1"/>
              <a:t>1</a:t>
            </a:fld>
            <a:endParaRPr lang="es-ES_tradnl" sz="1200" b="0" dirty="0">
              <a:solidFill>
                <a:prstClr val="black"/>
              </a:solidFill>
            </a:endParaRPr>
          </a:p>
        </p:txBody>
      </p:sp>
      <p:sp>
        <p:nvSpPr>
          <p:cNvPr id="162820" name="Rectangle 2"/>
          <p:cNvSpPr>
            <a:spLocks noGrp="1" noRot="1" noChangeAspect="1" noChangeArrowheads="1" noTextEdit="1"/>
          </p:cNvSpPr>
          <p:nvPr>
            <p:ph type="sldImg"/>
          </p:nvPr>
        </p:nvSpPr>
        <p:spPr>
          <a:xfrm>
            <a:off x="1181100" y="698500"/>
            <a:ext cx="4648200" cy="3486150"/>
          </a:xfrm>
          <a:ln/>
        </p:spPr>
      </p:sp>
      <p:sp>
        <p:nvSpPr>
          <p:cNvPr id="162821" name="Rectangle 3"/>
          <p:cNvSpPr>
            <a:spLocks noGrp="1" noChangeArrowheads="1"/>
          </p:cNvSpPr>
          <p:nvPr>
            <p:ph type="body" idx="1"/>
          </p:nvPr>
        </p:nvSpPr>
        <p:spPr>
          <a:xfrm>
            <a:off x="935020" y="4415900"/>
            <a:ext cx="5140362" cy="207530"/>
          </a:xfrm>
          <a:noFill/>
        </p:spPr>
        <p:txBody>
          <a:bodyPr/>
          <a:lstStyle/>
          <a:p>
            <a:pPr eaLnBrk="1" hangingPunct="1"/>
            <a:endParaRPr lang="es-ES" dirty="0" smtClean="0">
              <a:latin typeface="Arial" pitchFamily="34" charset="0"/>
            </a:endParaRPr>
          </a:p>
        </p:txBody>
      </p:sp>
    </p:spTree>
    <p:extLst>
      <p:ext uri="{BB962C8B-B14F-4D97-AF65-F5344CB8AC3E}">
        <p14:creationId xmlns:p14="http://schemas.microsoft.com/office/powerpoint/2010/main" val="213792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65621" indent="-294470" eaLnBrk="0" hangingPunct="0">
              <a:defRPr>
                <a:solidFill>
                  <a:schemeClr val="tx1"/>
                </a:solidFill>
                <a:latin typeface="Arial" charset="0"/>
              </a:defRPr>
            </a:lvl2pPr>
            <a:lvl3pPr marL="1177878" indent="-235575" eaLnBrk="0" hangingPunct="0">
              <a:defRPr>
                <a:solidFill>
                  <a:schemeClr val="tx1"/>
                </a:solidFill>
                <a:latin typeface="Arial" charset="0"/>
              </a:defRPr>
            </a:lvl3pPr>
            <a:lvl4pPr marL="1649029" indent="-235575" eaLnBrk="0" hangingPunct="0">
              <a:defRPr>
                <a:solidFill>
                  <a:schemeClr val="tx1"/>
                </a:solidFill>
                <a:latin typeface="Arial" charset="0"/>
              </a:defRPr>
            </a:lvl4pPr>
            <a:lvl5pPr marL="2120181" indent="-235575" eaLnBrk="0" hangingPunct="0">
              <a:defRPr>
                <a:solidFill>
                  <a:schemeClr val="tx1"/>
                </a:solidFill>
                <a:latin typeface="Arial" charset="0"/>
              </a:defRPr>
            </a:lvl5pPr>
            <a:lvl6pPr marL="2591332" indent="-235575" eaLnBrk="0" fontAlgn="base" hangingPunct="0">
              <a:spcBef>
                <a:spcPct val="0"/>
              </a:spcBef>
              <a:spcAft>
                <a:spcPct val="0"/>
              </a:spcAft>
              <a:defRPr>
                <a:solidFill>
                  <a:schemeClr val="tx1"/>
                </a:solidFill>
                <a:latin typeface="Arial" charset="0"/>
              </a:defRPr>
            </a:lvl6pPr>
            <a:lvl7pPr marL="3062483" indent="-235575" eaLnBrk="0" fontAlgn="base" hangingPunct="0">
              <a:spcBef>
                <a:spcPct val="0"/>
              </a:spcBef>
              <a:spcAft>
                <a:spcPct val="0"/>
              </a:spcAft>
              <a:defRPr>
                <a:solidFill>
                  <a:schemeClr val="tx1"/>
                </a:solidFill>
                <a:latin typeface="Arial" charset="0"/>
              </a:defRPr>
            </a:lvl7pPr>
            <a:lvl8pPr marL="3533635" indent="-235575" eaLnBrk="0" fontAlgn="base" hangingPunct="0">
              <a:spcBef>
                <a:spcPct val="0"/>
              </a:spcBef>
              <a:spcAft>
                <a:spcPct val="0"/>
              </a:spcAft>
              <a:defRPr>
                <a:solidFill>
                  <a:schemeClr val="tx1"/>
                </a:solidFill>
                <a:latin typeface="Arial" charset="0"/>
              </a:defRPr>
            </a:lvl8pPr>
            <a:lvl9pPr marL="4004786" indent="-235575" eaLnBrk="0" fontAlgn="base" hangingPunct="0">
              <a:spcBef>
                <a:spcPct val="0"/>
              </a:spcBef>
              <a:spcAft>
                <a:spcPct val="0"/>
              </a:spcAft>
              <a:defRPr>
                <a:solidFill>
                  <a:schemeClr val="tx1"/>
                </a:solidFill>
                <a:latin typeface="Arial" charset="0"/>
              </a:defRPr>
            </a:lvl9pPr>
          </a:lstStyle>
          <a:p>
            <a:pPr eaLnBrk="1" hangingPunct="1"/>
            <a:fld id="{0DE46CA7-C671-420C-8C89-8F407A531DE2}" type="slidenum">
              <a:rPr lang="es-ES_tradnl">
                <a:solidFill>
                  <a:srgbClr val="000000"/>
                </a:solidFill>
              </a:rPr>
              <a:pPr eaLnBrk="1" hangingPunct="1"/>
              <a:t>10</a:t>
            </a:fld>
            <a:endParaRPr lang="es-ES_tradnl" dirty="0">
              <a:solidFill>
                <a:srgbClr val="000000"/>
              </a:solidFill>
            </a:endParaRPr>
          </a:p>
        </p:txBody>
      </p:sp>
      <p:sp>
        <p:nvSpPr>
          <p:cNvPr id="139267" name="Rectangle 2"/>
          <p:cNvSpPr>
            <a:spLocks noGrp="1" noRot="1" noChangeAspect="1" noChangeArrowheads="1" noTextEdit="1"/>
          </p:cNvSpPr>
          <p:nvPr>
            <p:ph type="sldImg"/>
          </p:nvPr>
        </p:nvSpPr>
        <p:spPr>
          <a:xfrm>
            <a:off x="1181100" y="696913"/>
            <a:ext cx="4648200" cy="3486150"/>
          </a:xfrm>
          <a:ln/>
        </p:spPr>
      </p:sp>
      <p:sp>
        <p:nvSpPr>
          <p:cNvPr id="139268" name="Rectangle 3"/>
          <p:cNvSpPr>
            <a:spLocks noGrp="1" noChangeArrowheads="1"/>
          </p:cNvSpPr>
          <p:nvPr>
            <p:ph type="body" idx="1"/>
          </p:nvPr>
        </p:nvSpPr>
        <p:spPr>
          <a:noFill/>
        </p:spPr>
        <p:txBody>
          <a:bodyPr/>
          <a:lstStyle/>
          <a:p>
            <a:pPr eaLnBrk="1" hangingPunct="1"/>
            <a:endParaRPr lang="es-E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0088"/>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0088"/>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82688" y="701675"/>
            <a:ext cx="4643437" cy="3482975"/>
          </a:xfrm>
          <a:ln/>
        </p:spPr>
      </p:sp>
      <p:sp>
        <p:nvSpPr>
          <p:cNvPr id="194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7</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1184275" y="701675"/>
            <a:ext cx="4643438" cy="3482975"/>
          </a:xfrm>
          <a:ln/>
        </p:spPr>
      </p:sp>
      <p:sp>
        <p:nvSpPr>
          <p:cNvPr id="17606659" name="Rectangle 3"/>
          <p:cNvSpPr>
            <a:spLocks noGrp="1" noChangeArrowheads="1"/>
          </p:cNvSpPr>
          <p:nvPr>
            <p:ph type="body" idx="1"/>
          </p:nvPr>
        </p:nvSpPr>
        <p:spPr>
          <a:xfrm>
            <a:off x="934834" y="4414049"/>
            <a:ext cx="5140741" cy="4183603"/>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8</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1184275" y="701675"/>
            <a:ext cx="4643438" cy="3482975"/>
          </a:xfrm>
          <a:ln/>
        </p:spPr>
      </p:sp>
      <p:sp>
        <p:nvSpPr>
          <p:cNvPr id="17606659" name="Rectangle 3"/>
          <p:cNvSpPr>
            <a:spLocks noGrp="1" noChangeArrowheads="1"/>
          </p:cNvSpPr>
          <p:nvPr>
            <p:ph type="body" idx="1"/>
          </p:nvPr>
        </p:nvSpPr>
        <p:spPr>
          <a:xfrm>
            <a:off x="934834" y="4414049"/>
            <a:ext cx="5140741" cy="4183603"/>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97F8E7-32F3-4074-9955-9FFD481E0F4A}" type="slidenum">
              <a:rPr lang="es-ES_tradnl">
                <a:solidFill>
                  <a:prstClr val="black"/>
                </a:solidFill>
              </a:rPr>
              <a:pPr/>
              <a:t>9</a:t>
            </a:fld>
            <a:endParaRPr lang="es-ES_tradnl" dirty="0">
              <a:solidFill>
                <a:prstClr val="black"/>
              </a:solidFill>
            </a:endParaRPr>
          </a:p>
        </p:txBody>
      </p:sp>
      <p:sp>
        <p:nvSpPr>
          <p:cNvPr id="17606658" name="Rectangle 2"/>
          <p:cNvSpPr>
            <a:spLocks noGrp="1" noRot="1" noChangeAspect="1" noChangeArrowheads="1" noTextEdit="1"/>
          </p:cNvSpPr>
          <p:nvPr>
            <p:ph type="sldImg"/>
          </p:nvPr>
        </p:nvSpPr>
        <p:spPr>
          <a:xfrm>
            <a:off x="1184275" y="701675"/>
            <a:ext cx="4643438" cy="3482975"/>
          </a:xfrm>
          <a:ln/>
        </p:spPr>
      </p:sp>
      <p:sp>
        <p:nvSpPr>
          <p:cNvPr id="17606659" name="Rectangle 3"/>
          <p:cNvSpPr>
            <a:spLocks noGrp="1" noChangeArrowheads="1"/>
          </p:cNvSpPr>
          <p:nvPr>
            <p:ph type="body" idx="1"/>
          </p:nvPr>
        </p:nvSpPr>
        <p:spPr>
          <a:xfrm>
            <a:off x="934834" y="4414049"/>
            <a:ext cx="5140741" cy="4183603"/>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471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22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79"/>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457200" y="6356404"/>
            <a:ext cx="21336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sp>
        <p:nvSpPr>
          <p:cNvPr id="5" name="4 Marcador de pie de página"/>
          <p:cNvSpPr>
            <a:spLocks noGrp="1"/>
          </p:cNvSpPr>
          <p:nvPr>
            <p:ph type="ftr" sz="quarter" idx="11"/>
          </p:nvPr>
        </p:nvSpPr>
        <p:spPr>
          <a:xfrm>
            <a:off x="3124200" y="6356404"/>
            <a:ext cx="28956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pic>
        <p:nvPicPr>
          <p:cNvPr id="7" name="Picture 2" descr="fond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8" y="-3175"/>
            <a:ext cx="9186863" cy="68643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a:off x="6946453" y="6330551"/>
            <a:ext cx="2064455" cy="406398"/>
            <a:chOff x="6946451" y="6330551"/>
            <a:chExt cx="2064454" cy="406398"/>
          </a:xfrm>
        </p:grpSpPr>
        <p:sp>
          <p:nvSpPr>
            <p:cNvPr id="9" name="Freeform 6"/>
            <p:cNvSpPr>
              <a:spLocks/>
            </p:cNvSpPr>
            <p:nvPr/>
          </p:nvSpPr>
          <p:spPr bwMode="auto">
            <a:xfrm>
              <a:off x="6946451" y="6330551"/>
              <a:ext cx="449960" cy="406398"/>
            </a:xfrm>
            <a:custGeom>
              <a:avLst/>
              <a:gdLst>
                <a:gd name="T0" fmla="*/ 171 w 332"/>
                <a:gd name="T1" fmla="*/ 14 h 300"/>
                <a:gd name="T2" fmla="*/ 234 w 332"/>
                <a:gd name="T3" fmla="*/ 134 h 300"/>
                <a:gd name="T4" fmla="*/ 232 w 332"/>
                <a:gd name="T5" fmla="*/ 143 h 300"/>
                <a:gd name="T6" fmla="*/ 332 w 332"/>
                <a:gd name="T7" fmla="*/ 217 h 300"/>
                <a:gd name="T8" fmla="*/ 166 w 332"/>
                <a:gd name="T9" fmla="*/ 300 h 300"/>
                <a:gd name="T10" fmla="*/ 165 w 332"/>
                <a:gd name="T11" fmla="*/ 300 h 300"/>
                <a:gd name="T12" fmla="*/ 0 w 332"/>
                <a:gd name="T13" fmla="*/ 219 h 300"/>
                <a:gd name="T14" fmla="*/ 99 w 332"/>
                <a:gd name="T15" fmla="*/ 143 h 300"/>
                <a:gd name="T16" fmla="*/ 163 w 332"/>
                <a:gd name="T17" fmla="*/ 245 h 300"/>
                <a:gd name="T18" fmla="*/ 163 w 332"/>
                <a:gd name="T19" fmla="*/ 249 h 300"/>
                <a:gd name="T20" fmla="*/ 163 w 332"/>
                <a:gd name="T21" fmla="*/ 253 h 300"/>
                <a:gd name="T22" fmla="*/ 176 w 332"/>
                <a:gd name="T23" fmla="*/ 224 h 300"/>
                <a:gd name="T24" fmla="*/ 116 w 332"/>
                <a:gd name="T25" fmla="*/ 98 h 300"/>
                <a:gd name="T26" fmla="*/ 134 w 332"/>
                <a:gd name="T27" fmla="*/ 60 h 300"/>
                <a:gd name="T28" fmla="*/ 134 w 332"/>
                <a:gd name="T29" fmla="*/ 74 h 300"/>
                <a:gd name="T30" fmla="*/ 199 w 332"/>
                <a:gd name="T31" fmla="*/ 186 h 300"/>
                <a:gd name="T32" fmla="*/ 199 w 332"/>
                <a:gd name="T33" fmla="*/ 197 h 300"/>
                <a:gd name="T34" fmla="*/ 214 w 332"/>
                <a:gd name="T35" fmla="*/ 164 h 300"/>
                <a:gd name="T36" fmla="*/ 153 w 332"/>
                <a:gd name="T37" fmla="*/ 38 h 300"/>
                <a:gd name="T38" fmla="*/ 171 w 332"/>
                <a:gd name="T39" fmla="*/ 0 h 300"/>
                <a:gd name="T40" fmla="*/ 171 w 332"/>
                <a:gd name="T41" fmla="*/ 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2" h="300">
                  <a:moveTo>
                    <a:pt x="171" y="14"/>
                  </a:moveTo>
                  <a:cubicBezTo>
                    <a:pt x="171" y="51"/>
                    <a:pt x="234" y="92"/>
                    <a:pt x="234" y="134"/>
                  </a:cubicBezTo>
                  <a:cubicBezTo>
                    <a:pt x="234" y="134"/>
                    <a:pt x="234" y="138"/>
                    <a:pt x="232" y="143"/>
                  </a:cubicBezTo>
                  <a:cubicBezTo>
                    <a:pt x="291" y="155"/>
                    <a:pt x="332" y="183"/>
                    <a:pt x="332" y="217"/>
                  </a:cubicBezTo>
                  <a:cubicBezTo>
                    <a:pt x="332" y="262"/>
                    <a:pt x="258" y="300"/>
                    <a:pt x="166" y="300"/>
                  </a:cubicBezTo>
                  <a:cubicBezTo>
                    <a:pt x="166" y="300"/>
                    <a:pt x="165" y="300"/>
                    <a:pt x="165" y="300"/>
                  </a:cubicBezTo>
                  <a:cubicBezTo>
                    <a:pt x="74" y="300"/>
                    <a:pt x="0" y="264"/>
                    <a:pt x="0" y="219"/>
                  </a:cubicBezTo>
                  <a:cubicBezTo>
                    <a:pt x="0" y="185"/>
                    <a:pt x="45" y="158"/>
                    <a:pt x="99" y="143"/>
                  </a:cubicBezTo>
                  <a:cubicBezTo>
                    <a:pt x="99" y="162"/>
                    <a:pt x="161" y="221"/>
                    <a:pt x="163" y="245"/>
                  </a:cubicBezTo>
                  <a:cubicBezTo>
                    <a:pt x="163" y="245"/>
                    <a:pt x="163" y="247"/>
                    <a:pt x="163" y="249"/>
                  </a:cubicBezTo>
                  <a:cubicBezTo>
                    <a:pt x="163" y="250"/>
                    <a:pt x="163" y="251"/>
                    <a:pt x="163" y="253"/>
                  </a:cubicBezTo>
                  <a:cubicBezTo>
                    <a:pt x="176" y="246"/>
                    <a:pt x="176" y="224"/>
                    <a:pt x="176" y="224"/>
                  </a:cubicBezTo>
                  <a:cubicBezTo>
                    <a:pt x="176" y="172"/>
                    <a:pt x="116" y="149"/>
                    <a:pt x="116" y="98"/>
                  </a:cubicBezTo>
                  <a:cubicBezTo>
                    <a:pt x="116" y="79"/>
                    <a:pt x="125" y="64"/>
                    <a:pt x="134" y="60"/>
                  </a:cubicBezTo>
                  <a:cubicBezTo>
                    <a:pt x="134" y="74"/>
                    <a:pt x="134" y="74"/>
                    <a:pt x="134" y="74"/>
                  </a:cubicBezTo>
                  <a:cubicBezTo>
                    <a:pt x="134" y="111"/>
                    <a:pt x="199" y="152"/>
                    <a:pt x="199" y="186"/>
                  </a:cubicBezTo>
                  <a:cubicBezTo>
                    <a:pt x="199" y="197"/>
                    <a:pt x="199" y="197"/>
                    <a:pt x="199" y="197"/>
                  </a:cubicBezTo>
                  <a:cubicBezTo>
                    <a:pt x="214" y="191"/>
                    <a:pt x="214" y="164"/>
                    <a:pt x="214" y="164"/>
                  </a:cubicBezTo>
                  <a:cubicBezTo>
                    <a:pt x="214" y="117"/>
                    <a:pt x="153" y="91"/>
                    <a:pt x="153" y="38"/>
                  </a:cubicBezTo>
                  <a:cubicBezTo>
                    <a:pt x="153" y="19"/>
                    <a:pt x="163" y="4"/>
                    <a:pt x="171" y="0"/>
                  </a:cubicBezTo>
                  <a:cubicBezTo>
                    <a:pt x="171" y="14"/>
                    <a:pt x="171" y="14"/>
                    <a:pt x="171"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0" name="Freeform 7"/>
            <p:cNvSpPr>
              <a:spLocks/>
            </p:cNvSpPr>
            <p:nvPr/>
          </p:nvSpPr>
          <p:spPr bwMode="auto">
            <a:xfrm>
              <a:off x="7507695" y="6453705"/>
              <a:ext cx="152801" cy="253487"/>
            </a:xfrm>
            <a:custGeom>
              <a:avLst/>
              <a:gdLst>
                <a:gd name="T0" fmla="*/ 54 w 128"/>
                <a:gd name="T1" fmla="*/ 212 h 212"/>
                <a:gd name="T2" fmla="*/ 0 w 128"/>
                <a:gd name="T3" fmla="*/ 203 h 212"/>
                <a:gd name="T4" fmla="*/ 0 w 128"/>
                <a:gd name="T5" fmla="*/ 148 h 212"/>
                <a:gd name="T6" fmla="*/ 7 w 128"/>
                <a:gd name="T7" fmla="*/ 148 h 212"/>
                <a:gd name="T8" fmla="*/ 59 w 128"/>
                <a:gd name="T9" fmla="*/ 199 h 212"/>
                <a:gd name="T10" fmla="*/ 102 w 128"/>
                <a:gd name="T11" fmla="*/ 163 h 212"/>
                <a:gd name="T12" fmla="*/ 63 w 128"/>
                <a:gd name="T13" fmla="*/ 121 h 212"/>
                <a:gd name="T14" fmla="*/ 40 w 128"/>
                <a:gd name="T15" fmla="*/ 109 h 212"/>
                <a:gd name="T16" fmla="*/ 1 w 128"/>
                <a:gd name="T17" fmla="*/ 57 h 212"/>
                <a:gd name="T18" fmla="*/ 67 w 128"/>
                <a:gd name="T19" fmla="*/ 0 h 212"/>
                <a:gd name="T20" fmla="*/ 121 w 128"/>
                <a:gd name="T21" fmla="*/ 10 h 212"/>
                <a:gd name="T22" fmla="*/ 121 w 128"/>
                <a:gd name="T23" fmla="*/ 59 h 212"/>
                <a:gd name="T24" fmla="*/ 113 w 128"/>
                <a:gd name="T25" fmla="*/ 59 h 212"/>
                <a:gd name="T26" fmla="*/ 64 w 128"/>
                <a:gd name="T27" fmla="*/ 13 h 212"/>
                <a:gd name="T28" fmla="*/ 29 w 128"/>
                <a:gd name="T29" fmla="*/ 43 h 212"/>
                <a:gd name="T30" fmla="*/ 59 w 128"/>
                <a:gd name="T31" fmla="*/ 80 h 212"/>
                <a:gd name="T32" fmla="*/ 82 w 128"/>
                <a:gd name="T33" fmla="*/ 91 h 212"/>
                <a:gd name="T34" fmla="*/ 128 w 128"/>
                <a:gd name="T35" fmla="*/ 149 h 212"/>
                <a:gd name="T36" fmla="*/ 54 w 128"/>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12">
                  <a:moveTo>
                    <a:pt x="54" y="212"/>
                  </a:moveTo>
                  <a:cubicBezTo>
                    <a:pt x="23" y="212"/>
                    <a:pt x="0" y="203"/>
                    <a:pt x="0" y="203"/>
                  </a:cubicBezTo>
                  <a:cubicBezTo>
                    <a:pt x="0" y="148"/>
                    <a:pt x="0" y="148"/>
                    <a:pt x="0" y="148"/>
                  </a:cubicBezTo>
                  <a:cubicBezTo>
                    <a:pt x="7" y="148"/>
                    <a:pt x="7" y="148"/>
                    <a:pt x="7" y="148"/>
                  </a:cubicBezTo>
                  <a:cubicBezTo>
                    <a:pt x="11" y="177"/>
                    <a:pt x="34" y="199"/>
                    <a:pt x="59" y="199"/>
                  </a:cubicBezTo>
                  <a:cubicBezTo>
                    <a:pt x="84" y="199"/>
                    <a:pt x="102" y="185"/>
                    <a:pt x="102" y="163"/>
                  </a:cubicBezTo>
                  <a:cubicBezTo>
                    <a:pt x="102" y="139"/>
                    <a:pt x="78" y="129"/>
                    <a:pt x="63" y="121"/>
                  </a:cubicBezTo>
                  <a:cubicBezTo>
                    <a:pt x="40" y="109"/>
                    <a:pt x="40" y="109"/>
                    <a:pt x="40" y="109"/>
                  </a:cubicBezTo>
                  <a:cubicBezTo>
                    <a:pt x="18" y="99"/>
                    <a:pt x="1" y="81"/>
                    <a:pt x="1" y="57"/>
                  </a:cubicBezTo>
                  <a:cubicBezTo>
                    <a:pt x="1" y="26"/>
                    <a:pt x="24" y="0"/>
                    <a:pt x="67" y="0"/>
                  </a:cubicBezTo>
                  <a:cubicBezTo>
                    <a:pt x="97" y="0"/>
                    <a:pt x="121" y="10"/>
                    <a:pt x="121" y="10"/>
                  </a:cubicBezTo>
                  <a:cubicBezTo>
                    <a:pt x="121" y="59"/>
                    <a:pt x="121" y="59"/>
                    <a:pt x="121" y="59"/>
                  </a:cubicBezTo>
                  <a:cubicBezTo>
                    <a:pt x="113" y="59"/>
                    <a:pt x="113" y="59"/>
                    <a:pt x="113" y="59"/>
                  </a:cubicBezTo>
                  <a:cubicBezTo>
                    <a:pt x="108" y="33"/>
                    <a:pt x="94" y="13"/>
                    <a:pt x="64" y="13"/>
                  </a:cubicBezTo>
                  <a:cubicBezTo>
                    <a:pt x="42" y="13"/>
                    <a:pt x="29" y="28"/>
                    <a:pt x="29" y="43"/>
                  </a:cubicBezTo>
                  <a:cubicBezTo>
                    <a:pt x="29" y="63"/>
                    <a:pt x="43" y="72"/>
                    <a:pt x="59" y="80"/>
                  </a:cubicBezTo>
                  <a:cubicBezTo>
                    <a:pt x="82" y="91"/>
                    <a:pt x="82" y="91"/>
                    <a:pt x="82" y="91"/>
                  </a:cubicBezTo>
                  <a:cubicBezTo>
                    <a:pt x="103" y="102"/>
                    <a:pt x="128" y="119"/>
                    <a:pt x="128" y="149"/>
                  </a:cubicBezTo>
                  <a:cubicBezTo>
                    <a:pt x="128" y="187"/>
                    <a:pt x="102" y="212"/>
                    <a:pt x="54" y="2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1" name="Freeform 8"/>
            <p:cNvSpPr>
              <a:spLocks noEditPoints="1"/>
            </p:cNvSpPr>
            <p:nvPr/>
          </p:nvSpPr>
          <p:spPr bwMode="auto">
            <a:xfrm>
              <a:off x="7693889" y="6544778"/>
              <a:ext cx="147235"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2" name="Freeform 9"/>
            <p:cNvSpPr>
              <a:spLocks/>
            </p:cNvSpPr>
            <p:nvPr/>
          </p:nvSpPr>
          <p:spPr bwMode="auto">
            <a:xfrm>
              <a:off x="7851748" y="6544778"/>
              <a:ext cx="183158"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90 w 153"/>
                <a:gd name="T25" fmla="*/ 0 h 132"/>
                <a:gd name="T26" fmla="*/ 133 w 153"/>
                <a:gd name="T27" fmla="*/ 46 h 132"/>
                <a:gd name="T28" fmla="*/ 133 w 153"/>
                <a:gd name="T29" fmla="*/ 112 h 132"/>
                <a:gd name="T30" fmla="*/ 144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7"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90" y="0"/>
                  </a:cubicBezTo>
                  <a:cubicBezTo>
                    <a:pt x="119" y="0"/>
                    <a:pt x="133" y="21"/>
                    <a:pt x="133" y="46"/>
                  </a:cubicBezTo>
                  <a:cubicBezTo>
                    <a:pt x="133" y="112"/>
                    <a:pt x="133" y="112"/>
                    <a:pt x="133" y="112"/>
                  </a:cubicBezTo>
                  <a:cubicBezTo>
                    <a:pt x="133" y="117"/>
                    <a:pt x="138" y="122"/>
                    <a:pt x="144"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4"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3" name="Freeform 10"/>
            <p:cNvSpPr>
              <a:spLocks/>
            </p:cNvSpPr>
            <p:nvPr/>
          </p:nvSpPr>
          <p:spPr bwMode="auto">
            <a:xfrm>
              <a:off x="8046543" y="6506325"/>
              <a:ext cx="114853" cy="197325"/>
            </a:xfrm>
            <a:custGeom>
              <a:avLst/>
              <a:gdLst>
                <a:gd name="T0" fmla="*/ 91 w 96"/>
                <a:gd name="T1" fmla="*/ 49 h 165"/>
                <a:gd name="T2" fmla="*/ 50 w 96"/>
                <a:gd name="T3" fmla="*/ 49 h 165"/>
                <a:gd name="T4" fmla="*/ 50 w 96"/>
                <a:gd name="T5" fmla="*/ 121 h 165"/>
                <a:gd name="T6" fmla="*/ 70 w 96"/>
                <a:gd name="T7" fmla="*/ 146 h 165"/>
                <a:gd name="T8" fmla="*/ 91 w 96"/>
                <a:gd name="T9" fmla="*/ 141 h 165"/>
                <a:gd name="T10" fmla="*/ 94 w 96"/>
                <a:gd name="T11" fmla="*/ 148 h 165"/>
                <a:gd name="T12" fmla="*/ 68 w 96"/>
                <a:gd name="T13" fmla="*/ 164 h 165"/>
                <a:gd name="T14" fmla="*/ 60 w 96"/>
                <a:gd name="T15" fmla="*/ 165 h 165"/>
                <a:gd name="T16" fmla="*/ 21 w 96"/>
                <a:gd name="T17" fmla="*/ 119 h 165"/>
                <a:gd name="T18" fmla="*/ 21 w 96"/>
                <a:gd name="T19" fmla="*/ 49 h 165"/>
                <a:gd name="T20" fmla="*/ 0 w 96"/>
                <a:gd name="T21" fmla="*/ 49 h 165"/>
                <a:gd name="T22" fmla="*/ 0 w 96"/>
                <a:gd name="T23" fmla="*/ 42 h 165"/>
                <a:gd name="T24" fmla="*/ 44 w 96"/>
                <a:gd name="T25" fmla="*/ 0 h 165"/>
                <a:gd name="T26" fmla="*/ 50 w 96"/>
                <a:gd name="T27" fmla="*/ 0 h 165"/>
                <a:gd name="T28" fmla="*/ 50 w 96"/>
                <a:gd name="T29" fmla="*/ 37 h 165"/>
                <a:gd name="T30" fmla="*/ 96 w 96"/>
                <a:gd name="T31" fmla="*/ 37 h 165"/>
                <a:gd name="T32" fmla="*/ 91 w 96"/>
                <a:gd name="T33" fmla="*/ 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5">
                  <a:moveTo>
                    <a:pt x="91" y="49"/>
                  </a:moveTo>
                  <a:cubicBezTo>
                    <a:pt x="50" y="49"/>
                    <a:pt x="50" y="49"/>
                    <a:pt x="50" y="49"/>
                  </a:cubicBezTo>
                  <a:cubicBezTo>
                    <a:pt x="50" y="121"/>
                    <a:pt x="50" y="121"/>
                    <a:pt x="50" y="121"/>
                  </a:cubicBezTo>
                  <a:cubicBezTo>
                    <a:pt x="50" y="137"/>
                    <a:pt x="58" y="146"/>
                    <a:pt x="70" y="146"/>
                  </a:cubicBezTo>
                  <a:cubicBezTo>
                    <a:pt x="75" y="146"/>
                    <a:pt x="83" y="145"/>
                    <a:pt x="91" y="141"/>
                  </a:cubicBezTo>
                  <a:cubicBezTo>
                    <a:pt x="94" y="148"/>
                    <a:pt x="94" y="148"/>
                    <a:pt x="94" y="148"/>
                  </a:cubicBezTo>
                  <a:cubicBezTo>
                    <a:pt x="68" y="164"/>
                    <a:pt x="68" y="164"/>
                    <a:pt x="68" y="164"/>
                  </a:cubicBezTo>
                  <a:cubicBezTo>
                    <a:pt x="68" y="164"/>
                    <a:pt x="62" y="165"/>
                    <a:pt x="60" y="165"/>
                  </a:cubicBezTo>
                  <a:cubicBezTo>
                    <a:pt x="35" y="165"/>
                    <a:pt x="21" y="150"/>
                    <a:pt x="21" y="119"/>
                  </a:cubicBezTo>
                  <a:cubicBezTo>
                    <a:pt x="21" y="49"/>
                    <a:pt x="21" y="49"/>
                    <a:pt x="21" y="49"/>
                  </a:cubicBezTo>
                  <a:cubicBezTo>
                    <a:pt x="0" y="49"/>
                    <a:pt x="0" y="49"/>
                    <a:pt x="0" y="49"/>
                  </a:cubicBezTo>
                  <a:cubicBezTo>
                    <a:pt x="0" y="42"/>
                    <a:pt x="0" y="42"/>
                    <a:pt x="0" y="42"/>
                  </a:cubicBezTo>
                  <a:cubicBezTo>
                    <a:pt x="0" y="42"/>
                    <a:pt x="32" y="30"/>
                    <a:pt x="44" y="0"/>
                  </a:cubicBezTo>
                  <a:cubicBezTo>
                    <a:pt x="50" y="0"/>
                    <a:pt x="50" y="0"/>
                    <a:pt x="50" y="0"/>
                  </a:cubicBezTo>
                  <a:cubicBezTo>
                    <a:pt x="50" y="37"/>
                    <a:pt x="50" y="37"/>
                    <a:pt x="50" y="37"/>
                  </a:cubicBezTo>
                  <a:cubicBezTo>
                    <a:pt x="96" y="37"/>
                    <a:pt x="96" y="37"/>
                    <a:pt x="96" y="37"/>
                  </a:cubicBezTo>
                  <a:cubicBezTo>
                    <a:pt x="91" y="49"/>
                    <a:pt x="91" y="49"/>
                    <a:pt x="9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4" name="Freeform 11"/>
            <p:cNvSpPr>
              <a:spLocks noEditPoints="1"/>
            </p:cNvSpPr>
            <p:nvPr/>
          </p:nvSpPr>
          <p:spPr bwMode="auto">
            <a:xfrm>
              <a:off x="8174551" y="6544778"/>
              <a:ext cx="146729"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5" name="Freeform 12"/>
            <p:cNvSpPr>
              <a:spLocks/>
            </p:cNvSpPr>
            <p:nvPr/>
          </p:nvSpPr>
          <p:spPr bwMode="auto">
            <a:xfrm>
              <a:off x="8332411" y="6544778"/>
              <a:ext cx="182652"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89 w 153"/>
                <a:gd name="T25" fmla="*/ 0 h 132"/>
                <a:gd name="T26" fmla="*/ 133 w 153"/>
                <a:gd name="T27" fmla="*/ 46 h 132"/>
                <a:gd name="T28" fmla="*/ 133 w 153"/>
                <a:gd name="T29" fmla="*/ 112 h 132"/>
                <a:gd name="T30" fmla="*/ 143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6"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89" y="0"/>
                  </a:cubicBezTo>
                  <a:cubicBezTo>
                    <a:pt x="119" y="0"/>
                    <a:pt x="133" y="21"/>
                    <a:pt x="133" y="46"/>
                  </a:cubicBezTo>
                  <a:cubicBezTo>
                    <a:pt x="133" y="112"/>
                    <a:pt x="133" y="112"/>
                    <a:pt x="133" y="112"/>
                  </a:cubicBezTo>
                  <a:cubicBezTo>
                    <a:pt x="133" y="117"/>
                    <a:pt x="138" y="122"/>
                    <a:pt x="143"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3"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6" name="Freeform 13"/>
            <p:cNvSpPr>
              <a:spLocks noEditPoints="1"/>
            </p:cNvSpPr>
            <p:nvPr/>
          </p:nvSpPr>
          <p:spPr bwMode="auto">
            <a:xfrm>
              <a:off x="8531760" y="6430937"/>
              <a:ext cx="181640" cy="274231"/>
            </a:xfrm>
            <a:custGeom>
              <a:avLst/>
              <a:gdLst>
                <a:gd name="T0" fmla="*/ 60 w 152"/>
                <a:gd name="T1" fmla="*/ 229 h 229"/>
                <a:gd name="T2" fmla="*/ 0 w 152"/>
                <a:gd name="T3" fmla="*/ 165 h 229"/>
                <a:gd name="T4" fmla="*/ 70 w 152"/>
                <a:gd name="T5" fmla="*/ 95 h 229"/>
                <a:gd name="T6" fmla="*/ 100 w 152"/>
                <a:gd name="T7" fmla="*/ 100 h 229"/>
                <a:gd name="T8" fmla="*/ 100 w 152"/>
                <a:gd name="T9" fmla="*/ 34 h 229"/>
                <a:gd name="T10" fmla="*/ 91 w 152"/>
                <a:gd name="T11" fmla="*/ 25 h 229"/>
                <a:gd name="T12" fmla="*/ 83 w 152"/>
                <a:gd name="T13" fmla="*/ 26 h 229"/>
                <a:gd name="T14" fmla="*/ 77 w 152"/>
                <a:gd name="T15" fmla="*/ 28 h 229"/>
                <a:gd name="T16" fmla="*/ 77 w 152"/>
                <a:gd name="T17" fmla="*/ 20 h 229"/>
                <a:gd name="T18" fmla="*/ 123 w 152"/>
                <a:gd name="T19" fmla="*/ 0 h 229"/>
                <a:gd name="T20" fmla="*/ 129 w 152"/>
                <a:gd name="T21" fmla="*/ 0 h 229"/>
                <a:gd name="T22" fmla="*/ 129 w 152"/>
                <a:gd name="T23" fmla="*/ 192 h 229"/>
                <a:gd name="T24" fmla="*/ 138 w 152"/>
                <a:gd name="T25" fmla="*/ 209 h 229"/>
                <a:gd name="T26" fmla="*/ 145 w 152"/>
                <a:gd name="T27" fmla="*/ 208 h 229"/>
                <a:gd name="T28" fmla="*/ 152 w 152"/>
                <a:gd name="T29" fmla="*/ 206 h 229"/>
                <a:gd name="T30" fmla="*/ 152 w 152"/>
                <a:gd name="T31" fmla="*/ 214 h 229"/>
                <a:gd name="T32" fmla="*/ 112 w 152"/>
                <a:gd name="T33" fmla="*/ 229 h 229"/>
                <a:gd name="T34" fmla="*/ 101 w 152"/>
                <a:gd name="T35" fmla="*/ 210 h 229"/>
                <a:gd name="T36" fmla="*/ 60 w 152"/>
                <a:gd name="T37" fmla="*/ 229 h 229"/>
                <a:gd name="T38" fmla="*/ 73 w 152"/>
                <a:gd name="T39" fmla="*/ 107 h 229"/>
                <a:gd name="T40" fmla="*/ 31 w 152"/>
                <a:gd name="T41" fmla="*/ 159 h 229"/>
                <a:gd name="T42" fmla="*/ 73 w 152"/>
                <a:gd name="T43" fmla="*/ 211 h 229"/>
                <a:gd name="T44" fmla="*/ 100 w 152"/>
                <a:gd name="T45" fmla="*/ 198 h 229"/>
                <a:gd name="T46" fmla="*/ 100 w 152"/>
                <a:gd name="T47" fmla="*/ 122 h 229"/>
                <a:gd name="T48" fmla="*/ 73 w 152"/>
                <a:gd name="T49" fmla="*/ 1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229">
                  <a:moveTo>
                    <a:pt x="60" y="229"/>
                  </a:moveTo>
                  <a:cubicBezTo>
                    <a:pt x="33" y="229"/>
                    <a:pt x="0" y="209"/>
                    <a:pt x="0" y="165"/>
                  </a:cubicBezTo>
                  <a:cubicBezTo>
                    <a:pt x="0" y="126"/>
                    <a:pt x="30" y="95"/>
                    <a:pt x="70" y="95"/>
                  </a:cubicBezTo>
                  <a:cubicBezTo>
                    <a:pt x="83" y="95"/>
                    <a:pt x="93" y="97"/>
                    <a:pt x="100" y="100"/>
                  </a:cubicBezTo>
                  <a:cubicBezTo>
                    <a:pt x="100" y="34"/>
                    <a:pt x="100" y="34"/>
                    <a:pt x="100" y="34"/>
                  </a:cubicBezTo>
                  <a:cubicBezTo>
                    <a:pt x="100" y="27"/>
                    <a:pt x="96" y="25"/>
                    <a:pt x="91" y="25"/>
                  </a:cubicBezTo>
                  <a:cubicBezTo>
                    <a:pt x="89" y="25"/>
                    <a:pt x="86" y="25"/>
                    <a:pt x="83" y="26"/>
                  </a:cubicBezTo>
                  <a:cubicBezTo>
                    <a:pt x="77" y="28"/>
                    <a:pt x="77" y="28"/>
                    <a:pt x="77" y="28"/>
                  </a:cubicBezTo>
                  <a:cubicBezTo>
                    <a:pt x="77" y="20"/>
                    <a:pt x="77" y="20"/>
                    <a:pt x="77" y="20"/>
                  </a:cubicBezTo>
                  <a:cubicBezTo>
                    <a:pt x="123" y="0"/>
                    <a:pt x="123" y="0"/>
                    <a:pt x="123" y="0"/>
                  </a:cubicBezTo>
                  <a:cubicBezTo>
                    <a:pt x="129" y="0"/>
                    <a:pt x="129" y="0"/>
                    <a:pt x="129" y="0"/>
                  </a:cubicBezTo>
                  <a:cubicBezTo>
                    <a:pt x="129" y="192"/>
                    <a:pt x="129" y="192"/>
                    <a:pt x="129" y="192"/>
                  </a:cubicBezTo>
                  <a:cubicBezTo>
                    <a:pt x="129" y="203"/>
                    <a:pt x="131" y="209"/>
                    <a:pt x="138" y="209"/>
                  </a:cubicBezTo>
                  <a:cubicBezTo>
                    <a:pt x="141" y="209"/>
                    <a:pt x="142" y="209"/>
                    <a:pt x="145" y="208"/>
                  </a:cubicBezTo>
                  <a:cubicBezTo>
                    <a:pt x="152" y="206"/>
                    <a:pt x="152" y="206"/>
                    <a:pt x="152" y="206"/>
                  </a:cubicBezTo>
                  <a:cubicBezTo>
                    <a:pt x="152" y="214"/>
                    <a:pt x="152" y="214"/>
                    <a:pt x="152" y="214"/>
                  </a:cubicBezTo>
                  <a:cubicBezTo>
                    <a:pt x="112" y="229"/>
                    <a:pt x="112" y="229"/>
                    <a:pt x="112" y="229"/>
                  </a:cubicBezTo>
                  <a:cubicBezTo>
                    <a:pt x="105" y="225"/>
                    <a:pt x="102" y="217"/>
                    <a:pt x="101" y="210"/>
                  </a:cubicBezTo>
                  <a:cubicBezTo>
                    <a:pt x="93" y="218"/>
                    <a:pt x="80" y="229"/>
                    <a:pt x="60" y="229"/>
                  </a:cubicBezTo>
                  <a:close/>
                  <a:moveTo>
                    <a:pt x="73" y="107"/>
                  </a:moveTo>
                  <a:cubicBezTo>
                    <a:pt x="52" y="107"/>
                    <a:pt x="31" y="120"/>
                    <a:pt x="31" y="159"/>
                  </a:cubicBezTo>
                  <a:cubicBezTo>
                    <a:pt x="31" y="192"/>
                    <a:pt x="47" y="211"/>
                    <a:pt x="73" y="211"/>
                  </a:cubicBezTo>
                  <a:cubicBezTo>
                    <a:pt x="88" y="211"/>
                    <a:pt x="98" y="202"/>
                    <a:pt x="100" y="198"/>
                  </a:cubicBezTo>
                  <a:cubicBezTo>
                    <a:pt x="100" y="122"/>
                    <a:pt x="100" y="122"/>
                    <a:pt x="100" y="122"/>
                  </a:cubicBezTo>
                  <a:cubicBezTo>
                    <a:pt x="96" y="113"/>
                    <a:pt x="85" y="107"/>
                    <a:pt x="73"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7" name="Freeform 14"/>
            <p:cNvSpPr>
              <a:spLocks noEditPoints="1"/>
            </p:cNvSpPr>
            <p:nvPr/>
          </p:nvSpPr>
          <p:spPr bwMode="auto">
            <a:xfrm>
              <a:off x="8729085" y="6544778"/>
              <a:ext cx="143187" cy="160390"/>
            </a:xfrm>
            <a:custGeom>
              <a:avLst/>
              <a:gdLst>
                <a:gd name="T0" fmla="*/ 30 w 120"/>
                <a:gd name="T1" fmla="*/ 57 h 134"/>
                <a:gd name="T2" fmla="*/ 30 w 120"/>
                <a:gd name="T3" fmla="*/ 58 h 134"/>
                <a:gd name="T4" fmla="*/ 79 w 120"/>
                <a:gd name="T5" fmla="*/ 116 h 134"/>
                <a:gd name="T6" fmla="*/ 116 w 120"/>
                <a:gd name="T7" fmla="*/ 103 h 134"/>
                <a:gd name="T8" fmla="*/ 116 w 120"/>
                <a:gd name="T9" fmla="*/ 115 h 134"/>
                <a:gd name="T10" fmla="*/ 65 w 120"/>
                <a:gd name="T11" fmla="*/ 134 h 134"/>
                <a:gd name="T12" fmla="*/ 0 w 120"/>
                <a:gd name="T13" fmla="*/ 68 h 134"/>
                <a:gd name="T14" fmla="*/ 65 w 120"/>
                <a:gd name="T15" fmla="*/ 0 h 134"/>
                <a:gd name="T16" fmla="*/ 120 w 120"/>
                <a:gd name="T17" fmla="*/ 53 h 134"/>
                <a:gd name="T18" fmla="*/ 120 w 120"/>
                <a:gd name="T19" fmla="*/ 57 h 134"/>
                <a:gd name="T20" fmla="*/ 30 w 120"/>
                <a:gd name="T21" fmla="*/ 57 h 134"/>
                <a:gd name="T22" fmla="*/ 89 w 120"/>
                <a:gd name="T23" fmla="*/ 45 h 134"/>
                <a:gd name="T24" fmla="*/ 89 w 120"/>
                <a:gd name="T25" fmla="*/ 44 h 134"/>
                <a:gd name="T26" fmla="*/ 63 w 120"/>
                <a:gd name="T27" fmla="*/ 12 h 134"/>
                <a:gd name="T28" fmla="*/ 31 w 120"/>
                <a:gd name="T29" fmla="*/ 45 h 134"/>
                <a:gd name="T30" fmla="*/ 89 w 120"/>
                <a:gd name="T3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34">
                  <a:moveTo>
                    <a:pt x="30" y="57"/>
                  </a:moveTo>
                  <a:cubicBezTo>
                    <a:pt x="30" y="58"/>
                    <a:pt x="30" y="58"/>
                    <a:pt x="30" y="58"/>
                  </a:cubicBezTo>
                  <a:cubicBezTo>
                    <a:pt x="29" y="97"/>
                    <a:pt x="52" y="116"/>
                    <a:pt x="79" y="116"/>
                  </a:cubicBezTo>
                  <a:cubicBezTo>
                    <a:pt x="93" y="116"/>
                    <a:pt x="106" y="111"/>
                    <a:pt x="116" y="103"/>
                  </a:cubicBezTo>
                  <a:cubicBezTo>
                    <a:pt x="116" y="115"/>
                    <a:pt x="116" y="115"/>
                    <a:pt x="116" y="115"/>
                  </a:cubicBezTo>
                  <a:cubicBezTo>
                    <a:pt x="104" y="125"/>
                    <a:pt x="87" y="134"/>
                    <a:pt x="65" y="134"/>
                  </a:cubicBezTo>
                  <a:cubicBezTo>
                    <a:pt x="20" y="134"/>
                    <a:pt x="0" y="101"/>
                    <a:pt x="0" y="68"/>
                  </a:cubicBezTo>
                  <a:cubicBezTo>
                    <a:pt x="0" y="31"/>
                    <a:pt x="28" y="0"/>
                    <a:pt x="65" y="0"/>
                  </a:cubicBezTo>
                  <a:cubicBezTo>
                    <a:pt x="96" y="0"/>
                    <a:pt x="120" y="21"/>
                    <a:pt x="120" y="53"/>
                  </a:cubicBezTo>
                  <a:cubicBezTo>
                    <a:pt x="120" y="57"/>
                    <a:pt x="120" y="57"/>
                    <a:pt x="120" y="57"/>
                  </a:cubicBezTo>
                  <a:cubicBezTo>
                    <a:pt x="30" y="57"/>
                    <a:pt x="30" y="57"/>
                    <a:pt x="30" y="57"/>
                  </a:cubicBezTo>
                  <a:close/>
                  <a:moveTo>
                    <a:pt x="89" y="45"/>
                  </a:moveTo>
                  <a:cubicBezTo>
                    <a:pt x="89" y="44"/>
                    <a:pt x="89" y="44"/>
                    <a:pt x="89" y="44"/>
                  </a:cubicBezTo>
                  <a:cubicBezTo>
                    <a:pt x="89" y="22"/>
                    <a:pt x="77" y="12"/>
                    <a:pt x="63" y="12"/>
                  </a:cubicBezTo>
                  <a:cubicBezTo>
                    <a:pt x="46" y="12"/>
                    <a:pt x="34" y="23"/>
                    <a:pt x="31" y="45"/>
                  </a:cubicBezTo>
                  <a:cubicBezTo>
                    <a:pt x="89" y="45"/>
                    <a:pt x="89" y="45"/>
                    <a:pt x="89"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sp>
          <p:nvSpPr>
            <p:cNvPr id="18" name="Freeform 15"/>
            <p:cNvSpPr>
              <a:spLocks/>
            </p:cNvSpPr>
            <p:nvPr/>
          </p:nvSpPr>
          <p:spPr bwMode="auto">
            <a:xfrm>
              <a:off x="8893016" y="6543766"/>
              <a:ext cx="117889" cy="158872"/>
            </a:xfrm>
            <a:custGeom>
              <a:avLst/>
              <a:gdLst>
                <a:gd name="T0" fmla="*/ 0 w 99"/>
                <a:gd name="T1" fmla="*/ 133 h 133"/>
                <a:gd name="T2" fmla="*/ 0 w 99"/>
                <a:gd name="T3" fmla="*/ 126 h 133"/>
                <a:gd name="T4" fmla="*/ 9 w 99"/>
                <a:gd name="T5" fmla="*/ 124 h 133"/>
                <a:gd name="T6" fmla="*/ 19 w 99"/>
                <a:gd name="T7" fmla="*/ 113 h 133"/>
                <a:gd name="T8" fmla="*/ 19 w 99"/>
                <a:gd name="T9" fmla="*/ 35 h 133"/>
                <a:gd name="T10" fmla="*/ 10 w 99"/>
                <a:gd name="T11" fmla="*/ 25 h 133"/>
                <a:gd name="T12" fmla="*/ 4 w 99"/>
                <a:gd name="T13" fmla="*/ 26 h 133"/>
                <a:gd name="T14" fmla="*/ 0 w 99"/>
                <a:gd name="T15" fmla="*/ 27 h 133"/>
                <a:gd name="T16" fmla="*/ 0 w 99"/>
                <a:gd name="T17" fmla="*/ 19 h 133"/>
                <a:gd name="T18" fmla="*/ 41 w 99"/>
                <a:gd name="T19" fmla="*/ 1 h 133"/>
                <a:gd name="T20" fmla="*/ 47 w 99"/>
                <a:gd name="T21" fmla="*/ 1 h 133"/>
                <a:gd name="T22" fmla="*/ 47 w 99"/>
                <a:gd name="T23" fmla="*/ 29 h 133"/>
                <a:gd name="T24" fmla="*/ 84 w 99"/>
                <a:gd name="T25" fmla="*/ 0 h 133"/>
                <a:gd name="T26" fmla="*/ 99 w 99"/>
                <a:gd name="T27" fmla="*/ 3 h 133"/>
                <a:gd name="T28" fmla="*/ 99 w 99"/>
                <a:gd name="T29" fmla="*/ 34 h 133"/>
                <a:gd name="T30" fmla="*/ 93 w 99"/>
                <a:gd name="T31" fmla="*/ 34 h 133"/>
                <a:gd name="T32" fmla="*/ 77 w 99"/>
                <a:gd name="T33" fmla="*/ 22 h 133"/>
                <a:gd name="T34" fmla="*/ 48 w 99"/>
                <a:gd name="T35" fmla="*/ 41 h 133"/>
                <a:gd name="T36" fmla="*/ 48 w 99"/>
                <a:gd name="T37" fmla="*/ 113 h 133"/>
                <a:gd name="T38" fmla="*/ 60 w 99"/>
                <a:gd name="T39" fmla="*/ 124 h 133"/>
                <a:gd name="T40" fmla="*/ 74 w 99"/>
                <a:gd name="T41" fmla="*/ 126 h 133"/>
                <a:gd name="T42" fmla="*/ 74 w 99"/>
                <a:gd name="T43" fmla="*/ 133 h 133"/>
                <a:gd name="T44" fmla="*/ 0 w 99"/>
                <a:gd name="T4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3">
                  <a:moveTo>
                    <a:pt x="0" y="133"/>
                  </a:moveTo>
                  <a:cubicBezTo>
                    <a:pt x="0" y="126"/>
                    <a:pt x="0" y="126"/>
                    <a:pt x="0" y="126"/>
                  </a:cubicBezTo>
                  <a:cubicBezTo>
                    <a:pt x="9" y="124"/>
                    <a:pt x="9" y="124"/>
                    <a:pt x="9" y="124"/>
                  </a:cubicBezTo>
                  <a:cubicBezTo>
                    <a:pt x="15" y="123"/>
                    <a:pt x="19" y="118"/>
                    <a:pt x="19" y="113"/>
                  </a:cubicBezTo>
                  <a:cubicBezTo>
                    <a:pt x="19" y="35"/>
                    <a:pt x="19" y="35"/>
                    <a:pt x="19" y="35"/>
                  </a:cubicBezTo>
                  <a:cubicBezTo>
                    <a:pt x="19" y="28"/>
                    <a:pt x="16" y="25"/>
                    <a:pt x="10" y="25"/>
                  </a:cubicBezTo>
                  <a:cubicBezTo>
                    <a:pt x="8" y="25"/>
                    <a:pt x="6" y="25"/>
                    <a:pt x="4" y="26"/>
                  </a:cubicBezTo>
                  <a:cubicBezTo>
                    <a:pt x="0" y="27"/>
                    <a:pt x="0" y="27"/>
                    <a:pt x="0" y="27"/>
                  </a:cubicBezTo>
                  <a:cubicBezTo>
                    <a:pt x="0" y="19"/>
                    <a:pt x="0" y="19"/>
                    <a:pt x="0" y="19"/>
                  </a:cubicBezTo>
                  <a:cubicBezTo>
                    <a:pt x="41" y="1"/>
                    <a:pt x="41" y="1"/>
                    <a:pt x="41" y="1"/>
                  </a:cubicBezTo>
                  <a:cubicBezTo>
                    <a:pt x="47" y="1"/>
                    <a:pt x="47" y="1"/>
                    <a:pt x="47" y="1"/>
                  </a:cubicBezTo>
                  <a:cubicBezTo>
                    <a:pt x="47" y="29"/>
                    <a:pt x="47" y="29"/>
                    <a:pt x="47" y="29"/>
                  </a:cubicBezTo>
                  <a:cubicBezTo>
                    <a:pt x="58" y="9"/>
                    <a:pt x="70" y="0"/>
                    <a:pt x="84" y="0"/>
                  </a:cubicBezTo>
                  <a:cubicBezTo>
                    <a:pt x="96" y="0"/>
                    <a:pt x="99" y="3"/>
                    <a:pt x="99" y="3"/>
                  </a:cubicBezTo>
                  <a:cubicBezTo>
                    <a:pt x="99" y="34"/>
                    <a:pt x="99" y="34"/>
                    <a:pt x="99" y="34"/>
                  </a:cubicBezTo>
                  <a:cubicBezTo>
                    <a:pt x="93" y="34"/>
                    <a:pt x="93" y="34"/>
                    <a:pt x="93" y="34"/>
                  </a:cubicBezTo>
                  <a:cubicBezTo>
                    <a:pt x="92" y="26"/>
                    <a:pt x="86" y="22"/>
                    <a:pt x="77" y="22"/>
                  </a:cubicBezTo>
                  <a:cubicBezTo>
                    <a:pt x="68" y="22"/>
                    <a:pt x="56" y="24"/>
                    <a:pt x="48" y="41"/>
                  </a:cubicBezTo>
                  <a:cubicBezTo>
                    <a:pt x="48" y="113"/>
                    <a:pt x="48" y="113"/>
                    <a:pt x="48" y="113"/>
                  </a:cubicBezTo>
                  <a:cubicBezTo>
                    <a:pt x="48" y="118"/>
                    <a:pt x="54" y="123"/>
                    <a:pt x="60" y="124"/>
                  </a:cubicBezTo>
                  <a:cubicBezTo>
                    <a:pt x="74" y="126"/>
                    <a:pt x="74" y="126"/>
                    <a:pt x="74" y="126"/>
                  </a:cubicBezTo>
                  <a:cubicBezTo>
                    <a:pt x="74" y="133"/>
                    <a:pt x="74" y="133"/>
                    <a:pt x="74" y="133"/>
                  </a:cubicBezTo>
                  <a:cubicBezTo>
                    <a:pt x="0" y="133"/>
                    <a:pt x="0" y="133"/>
                    <a:pt x="0"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kern="0" dirty="0">
                <a:solidFill>
                  <a:sysClr val="windowText" lastClr="000000"/>
                </a:solidFill>
              </a:endParaRPr>
            </a:p>
          </p:txBody>
        </p:sp>
      </p:grpSp>
      <p:pic>
        <p:nvPicPr>
          <p:cNvPr id="20" name="Picture 2"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18" y="-3175"/>
            <a:ext cx="9186863"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740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709793" y="225489"/>
            <a:ext cx="7361766" cy="182563"/>
          </a:xfrm>
          <a:prstGeom prst="rect">
            <a:avLst/>
          </a:prstGeom>
          <a:noFill/>
          <a:ln>
            <a:noFill/>
          </a:ln>
          <a:effectLst/>
          <a:extLst>
            <a:ext uri="{909E8E84-426E-40DD-AFC4-6F175D3DCCD1}">
              <a14:hiddenFill xmlns:a14="http://schemas.microsoft.com/office/drawing/2010/main">
                <a:solidFill>
                  <a:srgbClr val="FF0303"/>
                </a:solidFill>
              </a14:hiddenFill>
            </a:ext>
            <a:ext uri="{91240B29-F687-4F45-9708-019B960494DF}">
              <a14:hiddenLine xmlns:a14="http://schemas.microsoft.com/office/drawing/2010/main" w="19050" algn="ctr">
                <a:solidFill>
                  <a:srgbClr val="FF0303"/>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fontAlgn="base" hangingPunct="1">
              <a:spcBef>
                <a:spcPct val="0"/>
              </a:spcBef>
              <a:spcAft>
                <a:spcPct val="0"/>
              </a:spcAft>
              <a:buSzPct val="65000"/>
              <a:buFont typeface="Wingdings" pitchFamily="2" charset="2"/>
              <a:buNone/>
              <a:defRPr/>
            </a:pPr>
            <a:endParaRPr lang="es-ES" altLang="es-ES" sz="2800" b="0" dirty="0" smtClean="0">
              <a:solidFill>
                <a:srgbClr val="000000"/>
              </a:solidFill>
            </a:endParaRPr>
          </a:p>
        </p:txBody>
      </p:sp>
      <p:sp>
        <p:nvSpPr>
          <p:cNvPr id="3" name="2 Marcador de contenido"/>
          <p:cNvSpPr>
            <a:spLocks noGrp="1"/>
          </p:cNvSpPr>
          <p:nvPr>
            <p:ph idx="1"/>
          </p:nvPr>
        </p:nvSpPr>
        <p:spPr>
          <a:xfrm>
            <a:off x="457200" y="1600207"/>
            <a:ext cx="8229600" cy="4525963"/>
          </a:xfrm>
          <a:prstGeom prst="rect">
            <a:avLst/>
          </a:prstGeom>
        </p:spPr>
        <p:txBody>
          <a:bodyPr lIns="91435" tIns="45718" rIns="91435" bIns="45718"/>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10" name="Rectangle 2"/>
          <p:cNvSpPr>
            <a:spLocks noGrp="1" noChangeArrowheads="1"/>
          </p:cNvSpPr>
          <p:nvPr>
            <p:ph type="title"/>
          </p:nvPr>
        </p:nvSpPr>
        <p:spPr>
          <a:xfrm>
            <a:off x="635563" y="548807"/>
            <a:ext cx="8229600" cy="300037"/>
          </a:xfrm>
          <a:prstGeom prst="rect">
            <a:avLst/>
          </a:prstGeom>
        </p:spPr>
        <p:txBody>
          <a:bodyPr/>
          <a:lstStyle/>
          <a:p>
            <a:endParaRPr lang="es-ES_tradnl" altLang="es-ES" dirty="0" smtClean="0"/>
          </a:p>
        </p:txBody>
      </p:sp>
      <p:sp>
        <p:nvSpPr>
          <p:cNvPr id="6" name="Rectangle 4"/>
          <p:cNvSpPr>
            <a:spLocks noGrp="1" noChangeArrowheads="1"/>
          </p:cNvSpPr>
          <p:nvPr>
            <p:ph type="ftr" sz="quarter" idx="10"/>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US" sz="1400" dirty="0">
              <a:solidFill>
                <a:srgbClr val="FFFFFF"/>
              </a:solidFill>
            </a:endParaRPr>
          </a:p>
        </p:txBody>
      </p:sp>
    </p:spTree>
    <p:extLst>
      <p:ext uri="{BB962C8B-B14F-4D97-AF65-F5344CB8AC3E}">
        <p14:creationId xmlns:p14="http://schemas.microsoft.com/office/powerpoint/2010/main" val="22490642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6">
            <a:lum/>
          </a:blip>
          <a:srcRect/>
          <a:stretch>
            <a:fillRect t="-6000" b="-6000"/>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0" y="-1"/>
            <a:ext cx="9144117" cy="6212527"/>
          </a:xfrm>
          <a:prstGeom prst="rect">
            <a:avLst/>
          </a:prstGeom>
          <a:solidFill>
            <a:schemeClr val="bg1"/>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algn="ctr" fontAlgn="base">
              <a:spcBef>
                <a:spcPct val="0"/>
              </a:spcBef>
              <a:spcAft>
                <a:spcPct val="0"/>
              </a:spcAft>
            </a:pPr>
            <a:endParaRPr lang="es-ES" sz="1400">
              <a:solidFill>
                <a:srgbClr val="000000"/>
              </a:solidFill>
            </a:endParaRPr>
          </a:p>
        </p:txBody>
      </p:sp>
      <p:sp>
        <p:nvSpPr>
          <p:cNvPr id="113667" name="Rectangle 3"/>
          <p:cNvSpPr>
            <a:spLocks noGrp="1" noChangeArrowheads="1"/>
          </p:cNvSpPr>
          <p:nvPr>
            <p:ph type="body" idx="1"/>
          </p:nvPr>
        </p:nvSpPr>
        <p:spPr bwMode="auto">
          <a:xfrm>
            <a:off x="251178" y="1196975"/>
            <a:ext cx="8438444"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a:p>
            <a:pPr lvl="4"/>
            <a:endParaRPr lang="es-ES" smtClean="0"/>
          </a:p>
        </p:txBody>
      </p:sp>
      <p:sp>
        <p:nvSpPr>
          <p:cNvPr id="9434118" name="Rectangle 6"/>
          <p:cNvSpPr>
            <a:spLocks noChangeArrowheads="1"/>
          </p:cNvSpPr>
          <p:nvPr/>
        </p:nvSpPr>
        <p:spPr bwMode="auto">
          <a:xfrm>
            <a:off x="8101190" y="131763"/>
            <a:ext cx="869244"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s-ES_tradnl" sz="1500" b="1">
                <a:solidFill>
                  <a:srgbClr val="FF0000"/>
                </a:solidFill>
              </a:rPr>
              <a:pPr algn="r" eaLnBrk="0" fontAlgn="base" hangingPunct="0">
                <a:spcBef>
                  <a:spcPct val="0"/>
                </a:spcBef>
                <a:spcAft>
                  <a:spcPct val="0"/>
                </a:spcAft>
                <a:defRPr/>
              </a:pPr>
              <a:t>‹#›</a:t>
            </a:fld>
            <a:endParaRPr lang="es-ES_tradnl" sz="1500" b="1" dirty="0">
              <a:solidFill>
                <a:srgbClr val="FF0000"/>
              </a:solidFill>
            </a:endParaRPr>
          </a:p>
        </p:txBody>
      </p:sp>
      <p:sp>
        <p:nvSpPr>
          <p:cNvPr id="113670" name="Rectangle 8"/>
          <p:cNvSpPr>
            <a:spLocks noGrp="1" noChangeArrowheads="1"/>
          </p:cNvSpPr>
          <p:nvPr>
            <p:ph type="title"/>
          </p:nvPr>
        </p:nvSpPr>
        <p:spPr bwMode="auto">
          <a:xfrm>
            <a:off x="251178" y="260354"/>
            <a:ext cx="8437034"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Clic para editar estilo título patrón</a:t>
            </a:r>
          </a:p>
        </p:txBody>
      </p:sp>
      <p:pic>
        <p:nvPicPr>
          <p:cNvPr id="7" name="Picture 7" descr="A-Santander-negativo_RGB [Convertido]"/>
          <p:cNvPicPr>
            <a:picLocks noChangeAspect="1" noChangeArrowheads="1"/>
          </p:cNvPicPr>
          <p:nvPr userDrawn="1"/>
        </p:nvPicPr>
        <p:blipFill>
          <a:blip r:embed="rId7" cstate="print"/>
          <a:srcRect/>
          <a:stretch>
            <a:fillRect/>
          </a:stretch>
        </p:blipFill>
        <p:spPr bwMode="auto">
          <a:xfrm>
            <a:off x="6975256" y="6212558"/>
            <a:ext cx="2168877" cy="631825"/>
          </a:xfrm>
          <a:prstGeom prst="rect">
            <a:avLst/>
          </a:prstGeom>
          <a:noFill/>
          <a:ln w="9525">
            <a:noFill/>
            <a:miter lim="800000"/>
            <a:headEnd/>
            <a:tailEnd/>
          </a:ln>
        </p:spPr>
      </p:pic>
    </p:spTree>
    <p:extLst>
      <p:ext uri="{BB962C8B-B14F-4D97-AF65-F5344CB8AC3E}">
        <p14:creationId xmlns:p14="http://schemas.microsoft.com/office/powerpoint/2010/main" val="3324140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0" fontAlgn="base" hangingPunct="0">
        <a:lnSpc>
          <a:spcPct val="90000"/>
        </a:lnSpc>
        <a:spcBef>
          <a:spcPct val="0"/>
        </a:spcBef>
        <a:spcAft>
          <a:spcPct val="0"/>
        </a:spcAft>
        <a:defRPr sz="2000">
          <a:solidFill>
            <a:srgbClr val="000000"/>
          </a:solidFill>
          <a:latin typeface="+mj-lt"/>
          <a:ea typeface="+mj-ea"/>
          <a:cs typeface="+mj-cs"/>
        </a:defRPr>
      </a:lvl1pPr>
      <a:lvl2pPr algn="l" rtl="0" eaLnBrk="0" fontAlgn="base" hangingPunct="0">
        <a:lnSpc>
          <a:spcPct val="90000"/>
        </a:lnSpc>
        <a:spcBef>
          <a:spcPct val="0"/>
        </a:spcBef>
        <a:spcAft>
          <a:spcPct val="0"/>
        </a:spcAft>
        <a:defRPr sz="2000">
          <a:solidFill>
            <a:srgbClr val="000000"/>
          </a:solidFill>
          <a:latin typeface="Arial" charset="0"/>
          <a:cs typeface="Arial" charset="0"/>
        </a:defRPr>
      </a:lvl2pPr>
      <a:lvl3pPr algn="l" rtl="0" eaLnBrk="0" fontAlgn="base" hangingPunct="0">
        <a:lnSpc>
          <a:spcPct val="90000"/>
        </a:lnSpc>
        <a:spcBef>
          <a:spcPct val="0"/>
        </a:spcBef>
        <a:spcAft>
          <a:spcPct val="0"/>
        </a:spcAft>
        <a:defRPr sz="2000">
          <a:solidFill>
            <a:srgbClr val="000000"/>
          </a:solidFill>
          <a:latin typeface="Arial" charset="0"/>
          <a:cs typeface="Arial" charset="0"/>
        </a:defRPr>
      </a:lvl3pPr>
      <a:lvl4pPr algn="l" rtl="0" eaLnBrk="0" fontAlgn="base" hangingPunct="0">
        <a:lnSpc>
          <a:spcPct val="90000"/>
        </a:lnSpc>
        <a:spcBef>
          <a:spcPct val="0"/>
        </a:spcBef>
        <a:spcAft>
          <a:spcPct val="0"/>
        </a:spcAft>
        <a:defRPr sz="2000">
          <a:solidFill>
            <a:srgbClr val="000000"/>
          </a:solidFill>
          <a:latin typeface="Arial" charset="0"/>
          <a:cs typeface="Arial" charset="0"/>
        </a:defRPr>
      </a:lvl4pPr>
      <a:lvl5pPr algn="l" rtl="0" eaLnBrk="0" fontAlgn="base" hangingPunct="0">
        <a:lnSpc>
          <a:spcPct val="90000"/>
        </a:lnSpc>
        <a:spcBef>
          <a:spcPct val="0"/>
        </a:spcBef>
        <a:spcAft>
          <a:spcPct val="0"/>
        </a:spcAft>
        <a:defRPr sz="2000">
          <a:solidFill>
            <a:srgbClr val="000000"/>
          </a:solidFill>
          <a:latin typeface="Arial" charset="0"/>
          <a:cs typeface="Arial" charset="0"/>
        </a:defRPr>
      </a:lvl5pPr>
      <a:lvl6pPr marL="457200" algn="l" rtl="0" fontAlgn="base">
        <a:lnSpc>
          <a:spcPct val="90000"/>
        </a:lnSpc>
        <a:spcBef>
          <a:spcPct val="0"/>
        </a:spcBef>
        <a:spcAft>
          <a:spcPct val="0"/>
        </a:spcAft>
        <a:defRPr sz="2000">
          <a:solidFill>
            <a:srgbClr val="000000"/>
          </a:solidFill>
          <a:latin typeface="Arial" charset="0"/>
          <a:cs typeface="Arial" charset="0"/>
        </a:defRPr>
      </a:lvl6pPr>
      <a:lvl7pPr marL="914400" algn="l" rtl="0" fontAlgn="base">
        <a:lnSpc>
          <a:spcPct val="90000"/>
        </a:lnSpc>
        <a:spcBef>
          <a:spcPct val="0"/>
        </a:spcBef>
        <a:spcAft>
          <a:spcPct val="0"/>
        </a:spcAft>
        <a:defRPr sz="2000">
          <a:solidFill>
            <a:srgbClr val="000000"/>
          </a:solidFill>
          <a:latin typeface="Arial" charset="0"/>
          <a:cs typeface="Arial" charset="0"/>
        </a:defRPr>
      </a:lvl7pPr>
      <a:lvl8pPr marL="1371600" algn="l" rtl="0" fontAlgn="base">
        <a:lnSpc>
          <a:spcPct val="90000"/>
        </a:lnSpc>
        <a:spcBef>
          <a:spcPct val="0"/>
        </a:spcBef>
        <a:spcAft>
          <a:spcPct val="0"/>
        </a:spcAft>
        <a:defRPr sz="2000">
          <a:solidFill>
            <a:srgbClr val="000000"/>
          </a:solidFill>
          <a:latin typeface="Arial" charset="0"/>
          <a:cs typeface="Arial" charset="0"/>
        </a:defRPr>
      </a:lvl8pPr>
      <a:lvl9pPr marL="1828800" algn="l" rtl="0" fontAlgn="base">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0" fontAlgn="base" hangingPunct="0">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0" fontAlgn="base" hangingPunct="0">
        <a:spcBef>
          <a:spcPct val="60000"/>
        </a:spcBef>
        <a:spcAft>
          <a:spcPct val="0"/>
        </a:spcAft>
        <a:buClr>
          <a:schemeClr val="bg2"/>
        </a:buClr>
        <a:buChar char="•"/>
        <a:defRPr sz="1200">
          <a:solidFill>
            <a:srgbClr val="000000"/>
          </a:solidFill>
          <a:latin typeface="+mn-lt"/>
          <a:cs typeface="+mn-cs"/>
        </a:defRPr>
      </a:lvl2pPr>
      <a:lvl3pPr marL="1187450" indent="-196850" algn="l" rtl="0" eaLnBrk="0" fontAlgn="base" hangingPunct="0">
        <a:spcBef>
          <a:spcPct val="60000"/>
        </a:spcBef>
        <a:spcAft>
          <a:spcPct val="0"/>
        </a:spcAft>
        <a:buFont typeface="Arial" charset="0"/>
        <a:buChar char="-"/>
        <a:defRPr sz="1200">
          <a:solidFill>
            <a:srgbClr val="000000"/>
          </a:solidFill>
          <a:latin typeface="+mn-lt"/>
          <a:cs typeface="+mn-cs"/>
        </a:defRPr>
      </a:lvl3pPr>
      <a:lvl4pPr marL="1524000" indent="-146050" algn="l" rtl="0" eaLnBrk="0" fontAlgn="base" hangingPunct="0">
        <a:spcBef>
          <a:spcPct val="60000"/>
        </a:spcBef>
        <a:spcAft>
          <a:spcPct val="0"/>
        </a:spcAft>
        <a:buFont typeface="Arial" charset="0"/>
        <a:buChar char="»"/>
        <a:defRPr sz="1200">
          <a:solidFill>
            <a:schemeClr val="tx1"/>
          </a:solidFill>
          <a:latin typeface="+mn-lt"/>
          <a:cs typeface="+mn-cs"/>
        </a:defRPr>
      </a:lvl4pPr>
      <a:lvl5pPr marL="1968500" indent="-88900" algn="l" rtl="0" eaLnBrk="0" fontAlgn="base" hangingPunct="0">
        <a:spcBef>
          <a:spcPct val="60000"/>
        </a:spcBef>
        <a:spcAft>
          <a:spcPct val="0"/>
        </a:spcAft>
        <a:buFont typeface="Arial" charset="0"/>
        <a:buChar char="&gt;"/>
        <a:defRPr sz="1200">
          <a:solidFill>
            <a:srgbClr val="000000"/>
          </a:solidFill>
          <a:latin typeface="+mn-lt"/>
          <a:cs typeface="+mn-cs"/>
        </a:defRPr>
      </a:lvl5pPr>
      <a:lvl6pPr marL="2425700" indent="-88900" algn="l" rtl="0" fontAlgn="base">
        <a:spcBef>
          <a:spcPct val="60000"/>
        </a:spcBef>
        <a:spcAft>
          <a:spcPct val="0"/>
        </a:spcAft>
        <a:buFont typeface="Arial" charset="0"/>
        <a:buChar char="&gt;"/>
        <a:defRPr sz="1200">
          <a:solidFill>
            <a:srgbClr val="000000"/>
          </a:solidFill>
          <a:latin typeface="+mn-lt"/>
          <a:cs typeface="+mn-cs"/>
        </a:defRPr>
      </a:lvl6pPr>
      <a:lvl7pPr marL="2882900" indent="-88900" algn="l" rtl="0" fontAlgn="base">
        <a:spcBef>
          <a:spcPct val="60000"/>
        </a:spcBef>
        <a:spcAft>
          <a:spcPct val="0"/>
        </a:spcAft>
        <a:buFont typeface="Arial" charset="0"/>
        <a:buChar char="&gt;"/>
        <a:defRPr sz="1200">
          <a:solidFill>
            <a:srgbClr val="000000"/>
          </a:solidFill>
          <a:latin typeface="+mn-lt"/>
          <a:cs typeface="+mn-cs"/>
        </a:defRPr>
      </a:lvl7pPr>
      <a:lvl8pPr marL="3340100" indent="-88900" algn="l" rtl="0" fontAlgn="base">
        <a:spcBef>
          <a:spcPct val="60000"/>
        </a:spcBef>
        <a:spcAft>
          <a:spcPct val="0"/>
        </a:spcAft>
        <a:buFont typeface="Arial" charset="0"/>
        <a:buChar char="&gt;"/>
        <a:defRPr sz="1200">
          <a:solidFill>
            <a:srgbClr val="000000"/>
          </a:solidFill>
          <a:latin typeface="+mn-lt"/>
          <a:cs typeface="+mn-cs"/>
        </a:defRPr>
      </a:lvl8pPr>
      <a:lvl9pPr marL="3797300" indent="-88900" algn="l" rtl="0" fontAlgn="base">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820" y="6226357"/>
            <a:ext cx="2168966" cy="63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4"/>
          <p:cNvSpPr>
            <a:spLocks noChangeArrowheads="1"/>
          </p:cNvSpPr>
          <p:nvPr/>
        </p:nvSpPr>
        <p:spPr bwMode="auto">
          <a:xfrm>
            <a:off x="2826026" y="1600200"/>
            <a:ext cx="5935752" cy="12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ts val="4902"/>
              </a:lnSpc>
              <a:spcBef>
                <a:spcPct val="50000"/>
              </a:spcBef>
              <a:spcAft>
                <a:spcPct val="0"/>
              </a:spcAft>
            </a:pPr>
            <a:r>
              <a:rPr lang="en-US" sz="3600" dirty="0" smtClean="0">
                <a:solidFill>
                  <a:srgbClr val="FFFFFF"/>
                </a:solidFill>
              </a:rPr>
              <a:t>SHUSA RDA Walkthrough and linkage to IHC project</a:t>
            </a:r>
          </a:p>
        </p:txBody>
      </p:sp>
      <p:sp>
        <p:nvSpPr>
          <p:cNvPr id="5" name="Text Box 6"/>
          <p:cNvSpPr txBox="1">
            <a:spLocks noChangeArrowheads="1"/>
          </p:cNvSpPr>
          <p:nvPr/>
        </p:nvSpPr>
        <p:spPr bwMode="auto">
          <a:xfrm>
            <a:off x="5816912" y="115178"/>
            <a:ext cx="3276874"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discussion</a:t>
            </a:r>
          </a:p>
        </p:txBody>
      </p:sp>
      <p:sp>
        <p:nvSpPr>
          <p:cNvPr id="6" name="Text Box 9"/>
          <p:cNvSpPr txBox="1">
            <a:spLocks noChangeArrowheads="1"/>
          </p:cNvSpPr>
          <p:nvPr/>
        </p:nvSpPr>
        <p:spPr bwMode="auto">
          <a:xfrm>
            <a:off x="270247" y="5222875"/>
            <a:ext cx="5521325" cy="33855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GB" altLang="en-US" sz="1600" dirty="0">
                <a:solidFill>
                  <a:schemeClr val="bg1"/>
                </a:solidFill>
              </a:rPr>
              <a:t>Date Created</a:t>
            </a:r>
            <a:r>
              <a:rPr lang="en-GB" altLang="en-US" sz="1600" dirty="0" smtClean="0">
                <a:solidFill>
                  <a:schemeClr val="bg1"/>
                </a:solidFill>
              </a:rPr>
              <a:t>: April 2015</a:t>
            </a:r>
            <a:endParaRPr lang="en-GB" altLang="en-US" sz="1600" dirty="0">
              <a:solidFill>
                <a:schemeClr val="bg1"/>
              </a:solidFill>
            </a:endParaRPr>
          </a:p>
        </p:txBody>
      </p:sp>
      <p:sp>
        <p:nvSpPr>
          <p:cNvPr id="7" name="Text Box 11"/>
          <p:cNvSpPr txBox="1">
            <a:spLocks noChangeArrowheads="1"/>
          </p:cNvSpPr>
          <p:nvPr/>
        </p:nvSpPr>
        <p:spPr bwMode="auto">
          <a:xfrm>
            <a:off x="6016625" y="5334307"/>
            <a:ext cx="3203575"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p>
        </p:txBody>
      </p:sp>
      <p:sp>
        <p:nvSpPr>
          <p:cNvPr id="8" name="Rectangle 9"/>
          <p:cNvSpPr>
            <a:spLocks noChangeArrowheads="1"/>
          </p:cNvSpPr>
          <p:nvPr/>
        </p:nvSpPr>
        <p:spPr bwMode="auto">
          <a:xfrm>
            <a:off x="30932" y="6345325"/>
            <a:ext cx="2999977"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1491125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767" y="6226359"/>
            <a:ext cx="2168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2819400" y="1828800"/>
            <a:ext cx="5935752" cy="12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ts val="4902"/>
              </a:lnSpc>
              <a:spcBef>
                <a:spcPct val="50000"/>
              </a:spcBef>
              <a:spcAft>
                <a:spcPct val="0"/>
              </a:spcAft>
            </a:pPr>
            <a:r>
              <a:rPr lang="en-US" sz="3600" dirty="0" smtClean="0">
                <a:solidFill>
                  <a:srgbClr val="FFFFFF"/>
                </a:solidFill>
              </a:rPr>
              <a:t>Supporting RDA / IHC Documentation</a:t>
            </a:r>
          </a:p>
        </p:txBody>
      </p:sp>
    </p:spTree>
    <p:extLst>
      <p:ext uri="{BB962C8B-B14F-4D97-AF65-F5344CB8AC3E}">
        <p14:creationId xmlns:p14="http://schemas.microsoft.com/office/powerpoint/2010/main" val="154633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2203" y="79544"/>
            <a:ext cx="8676287" cy="704808"/>
          </a:xfrm>
          <a:prstGeom prst="rect">
            <a:avLst/>
          </a:prstGeom>
          <a:noFill/>
        </p:spPr>
        <p:txBody>
          <a:bodyPr wrap="square" rtlCol="0">
            <a:spAutoFit/>
          </a:bodyPr>
          <a:lstStyle/>
          <a:p>
            <a:pPr>
              <a:lnSpc>
                <a:spcPct val="90000"/>
              </a:lnSpc>
            </a:pPr>
            <a:r>
              <a:rPr lang="en-US" sz="2200" b="1" dirty="0">
                <a:solidFill>
                  <a:srgbClr val="000000"/>
                </a:solidFill>
              </a:rPr>
              <a:t>A1. SHUSA RDA Governance Model</a:t>
            </a:r>
          </a:p>
          <a:p>
            <a:r>
              <a:rPr lang="en-GB" sz="2000" dirty="0" smtClean="0">
                <a:solidFill>
                  <a:srgbClr val="929497"/>
                </a:solidFill>
              </a:rPr>
              <a:t>Centralized model, coordinating the efforts between Risk, Finance and T&amp;O</a:t>
            </a:r>
            <a:endParaRPr lang="en-GB" sz="2000" dirty="0">
              <a:solidFill>
                <a:srgbClr val="929497"/>
              </a:solidFill>
            </a:endParaRPr>
          </a:p>
        </p:txBody>
      </p:sp>
      <p:sp>
        <p:nvSpPr>
          <p:cNvPr id="3" name="TextBox 2"/>
          <p:cNvSpPr txBox="1"/>
          <p:nvPr/>
        </p:nvSpPr>
        <p:spPr>
          <a:xfrm>
            <a:off x="769403" y="1066800"/>
            <a:ext cx="7688797" cy="4770537"/>
          </a:xfrm>
          <a:prstGeom prst="rect">
            <a:avLst/>
          </a:prstGeom>
          <a:noFill/>
          <a:ln>
            <a:solidFill>
              <a:schemeClr val="bg1"/>
            </a:solidFill>
          </a:ln>
        </p:spPr>
        <p:txBody>
          <a:bodyPr wrap="square" rtlCol="0">
            <a:spAutoFit/>
          </a:bodyPr>
          <a:lstStyle/>
          <a:p>
            <a:pPr algn="just"/>
            <a:r>
              <a:rPr lang="en-US" b="0" i="1" dirty="0"/>
              <a:t>Strong data governance framework, risk data architecture and IT infrastructure are required to enhance banks’ ability to identify and manager bank-wide </a:t>
            </a:r>
            <a:r>
              <a:rPr lang="en-US" b="0" i="1" dirty="0" smtClean="0"/>
              <a:t>risks (Basel, EPS, CCAR).</a:t>
            </a:r>
            <a:endParaRPr lang="en-US" b="0" i="1" dirty="0"/>
          </a:p>
          <a:p>
            <a:endParaRPr lang="en-US" b="0" dirty="0" smtClean="0"/>
          </a:p>
          <a:p>
            <a:r>
              <a:rPr lang="en-US" b="1" u="sng" dirty="0" smtClean="0"/>
              <a:t>Proposed RDA Governance Model: </a:t>
            </a:r>
          </a:p>
          <a:p>
            <a:endParaRPr lang="en-US" dirty="0"/>
          </a:p>
          <a:p>
            <a:r>
              <a:rPr lang="en-US" b="1" dirty="0" smtClean="0"/>
              <a:t>Centralized </a:t>
            </a:r>
            <a:r>
              <a:rPr lang="en-US" b="1" dirty="0"/>
              <a:t>data </a:t>
            </a:r>
            <a:r>
              <a:rPr lang="en-US" b="1" dirty="0" smtClean="0"/>
              <a:t>governance </a:t>
            </a:r>
            <a:r>
              <a:rPr lang="en-US" b="1" dirty="0"/>
              <a:t>at the IHC level</a:t>
            </a:r>
            <a:r>
              <a:rPr lang="en-US" b="0" dirty="0"/>
              <a:t>, setting the tone at the </a:t>
            </a:r>
            <a:r>
              <a:rPr lang="en-US" b="0" dirty="0" smtClean="0"/>
              <a:t>top and synchronizing </a:t>
            </a:r>
            <a:r>
              <a:rPr lang="en-US" b="0" dirty="0"/>
              <a:t>data enhancement efforts across the organization between Risk, Finance/Accounting and </a:t>
            </a:r>
            <a:r>
              <a:rPr lang="en-US" b="0" dirty="0" smtClean="0"/>
              <a:t>T&amp;O</a:t>
            </a:r>
          </a:p>
          <a:p>
            <a:endParaRPr lang="en-US" b="0" dirty="0" smtClean="0"/>
          </a:p>
          <a:p>
            <a:r>
              <a:rPr lang="en-US" b="1" dirty="0" smtClean="0"/>
              <a:t>Risk Management Committees</a:t>
            </a:r>
            <a:r>
              <a:rPr lang="en-US" dirty="0" smtClean="0"/>
              <a:t>: </a:t>
            </a:r>
            <a:endParaRPr lang="en-US" b="0" dirty="0"/>
          </a:p>
          <a:p>
            <a:pPr marL="285750" indent="-285750">
              <a:buFontTx/>
              <a:buChar char="-"/>
            </a:pPr>
            <a:r>
              <a:rPr lang="en-US" dirty="0" smtClean="0"/>
              <a:t>BERC, ERMC and </a:t>
            </a:r>
            <a:r>
              <a:rPr lang="en-US" b="0" dirty="0" smtClean="0"/>
              <a:t>Risk Data Aggregation and Risk Reporting Steering Committee as a sub-Committee of the ERMC</a:t>
            </a:r>
          </a:p>
          <a:p>
            <a:pPr marL="285750" indent="-285750">
              <a:buFontTx/>
              <a:buChar char="-"/>
            </a:pPr>
            <a:endParaRPr lang="en-US" dirty="0"/>
          </a:p>
          <a:p>
            <a:r>
              <a:rPr lang="en-US" b="1" dirty="0"/>
              <a:t>T&amp;O Data Management Committees</a:t>
            </a:r>
            <a:r>
              <a:rPr lang="en-US" dirty="0"/>
              <a:t> are responsible for the enterprise-wide coordination, implementation and governance of </a:t>
            </a:r>
            <a:r>
              <a:rPr lang="en-US" dirty="0" smtClean="0"/>
              <a:t>Data </a:t>
            </a:r>
            <a:r>
              <a:rPr lang="en-US" dirty="0"/>
              <a:t>risk. </a:t>
            </a:r>
          </a:p>
          <a:p>
            <a:pPr marL="285750" indent="-285750">
              <a:buFontTx/>
              <a:buChar char="-"/>
            </a:pPr>
            <a:endParaRPr lang="en-US" sz="1600" dirty="0"/>
          </a:p>
        </p:txBody>
      </p:sp>
    </p:spTree>
    <p:extLst>
      <p:ext uri="{BB962C8B-B14F-4D97-AF65-F5344CB8AC3E}">
        <p14:creationId xmlns:p14="http://schemas.microsoft.com/office/powerpoint/2010/main" val="1512468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37950492"/>
              </p:ext>
            </p:extLst>
          </p:nvPr>
        </p:nvGraphicFramePr>
        <p:xfrm>
          <a:off x="123507" y="926220"/>
          <a:ext cx="8864985" cy="5023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12203" y="79544"/>
            <a:ext cx="8676287" cy="704808"/>
          </a:xfrm>
          <a:prstGeom prst="rect">
            <a:avLst/>
          </a:prstGeom>
          <a:noFill/>
        </p:spPr>
        <p:txBody>
          <a:bodyPr wrap="square" rtlCol="0">
            <a:spAutoFit/>
          </a:bodyPr>
          <a:lstStyle/>
          <a:p>
            <a:pPr>
              <a:lnSpc>
                <a:spcPct val="90000"/>
              </a:lnSpc>
            </a:pPr>
            <a:r>
              <a:rPr lang="en-US" sz="2200" b="1" dirty="0">
                <a:solidFill>
                  <a:srgbClr val="000000"/>
                </a:solidFill>
              </a:rPr>
              <a:t>A1. SHUSA RDA Governance Model</a:t>
            </a:r>
          </a:p>
          <a:p>
            <a:r>
              <a:rPr lang="en-GB" sz="2000" dirty="0" smtClean="0">
                <a:solidFill>
                  <a:srgbClr val="929497"/>
                </a:solidFill>
              </a:rPr>
              <a:t>Proposed Risk Management Committees</a:t>
            </a:r>
            <a:endParaRPr lang="en-GB" sz="2000" dirty="0">
              <a:solidFill>
                <a:srgbClr val="929497"/>
              </a:solidFill>
            </a:endParaRPr>
          </a:p>
        </p:txBody>
      </p:sp>
    </p:spTree>
    <p:extLst>
      <p:ext uri="{BB962C8B-B14F-4D97-AF65-F5344CB8AC3E}">
        <p14:creationId xmlns:p14="http://schemas.microsoft.com/office/powerpoint/2010/main" val="3252627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1412265"/>
              </p:ext>
            </p:extLst>
          </p:nvPr>
        </p:nvGraphicFramePr>
        <p:xfrm>
          <a:off x="123507" y="926220"/>
          <a:ext cx="8864985" cy="5023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12203" y="79544"/>
            <a:ext cx="8676287" cy="704808"/>
          </a:xfrm>
          <a:prstGeom prst="rect">
            <a:avLst/>
          </a:prstGeom>
          <a:noFill/>
        </p:spPr>
        <p:txBody>
          <a:bodyPr wrap="square" rtlCol="0">
            <a:spAutoFit/>
          </a:bodyPr>
          <a:lstStyle/>
          <a:p>
            <a:pPr>
              <a:lnSpc>
                <a:spcPct val="90000"/>
              </a:lnSpc>
            </a:pPr>
            <a:r>
              <a:rPr lang="en-US" sz="2200" b="1" dirty="0">
                <a:solidFill>
                  <a:srgbClr val="000000"/>
                </a:solidFill>
              </a:rPr>
              <a:t>A1. SHUSA RDA Governance Model</a:t>
            </a:r>
          </a:p>
          <a:p>
            <a:r>
              <a:rPr lang="en-GB" sz="2000" dirty="0">
                <a:solidFill>
                  <a:srgbClr val="929497"/>
                </a:solidFill>
              </a:rPr>
              <a:t>Proposed Risk Management Committees</a:t>
            </a:r>
          </a:p>
        </p:txBody>
      </p:sp>
    </p:spTree>
    <p:extLst>
      <p:ext uri="{BB962C8B-B14F-4D97-AF65-F5344CB8AC3E}">
        <p14:creationId xmlns:p14="http://schemas.microsoft.com/office/powerpoint/2010/main" val="2844551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265847"/>
            <a:ext cx="9025466"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A2. SHUSA Local Risk Reporting Framework</a:t>
            </a:r>
            <a:endParaRPr lang="en-US" sz="2200" b="1" dirty="0">
              <a:solidFill>
                <a:srgbClr val="000000"/>
              </a:solidFill>
            </a:endParaRPr>
          </a:p>
          <a:p>
            <a:pPr>
              <a:lnSpc>
                <a:spcPct val="90000"/>
              </a:lnSpc>
            </a:pPr>
            <a:r>
              <a:rPr lang="en-US" sz="2000" b="1" dirty="0" smtClean="0">
                <a:solidFill>
                  <a:srgbClr val="929497"/>
                </a:solidFill>
              </a:rPr>
              <a:t>Working in progress Local RRF for SHUSA / IHC, leveraging on SBNA’s</a:t>
            </a:r>
            <a:endParaRPr lang="en-US" sz="2000" b="1" dirty="0">
              <a:solidFill>
                <a:srgbClr val="92949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60369668"/>
              </p:ext>
            </p:extLst>
          </p:nvPr>
        </p:nvGraphicFramePr>
        <p:xfrm>
          <a:off x="272122" y="1053284"/>
          <a:ext cx="5442878" cy="4890316"/>
        </p:xfrm>
        <a:graphic>
          <a:graphicData uri="http://schemas.openxmlformats.org/drawingml/2006/table">
            <a:tbl>
              <a:tblPr/>
              <a:tblGrid>
                <a:gridCol w="1432319"/>
                <a:gridCol w="37639"/>
                <a:gridCol w="988779"/>
                <a:gridCol w="37639"/>
                <a:gridCol w="716160"/>
                <a:gridCol w="716160"/>
                <a:gridCol w="37639"/>
                <a:gridCol w="716160"/>
                <a:gridCol w="716160"/>
                <a:gridCol w="44223"/>
              </a:tblGrid>
              <a:tr h="395003">
                <a:tc rowSpan="3">
                  <a:txBody>
                    <a:bodyPr/>
                    <a:lstStyle/>
                    <a:p>
                      <a:pPr algn="ctr" fontAlgn="b"/>
                      <a:r>
                        <a:rPr lang="en-US" sz="1200" b="1" i="0" u="none" strike="noStrike" noProof="0" dirty="0" smtClean="0">
                          <a:solidFill>
                            <a:srgbClr val="FFFFFF"/>
                          </a:solidFill>
                          <a:effectLst/>
                          <a:latin typeface="Arial "/>
                        </a:rPr>
                        <a:t>Risk Area</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3">
                  <a:txBody>
                    <a:bodyPr/>
                    <a:lstStyle/>
                    <a:p>
                      <a:pPr algn="ctr" fontAlgn="b"/>
                      <a:endParaRPr lang="en-US" sz="200" b="1" i="0" u="none" strike="noStrike" noProof="0" dirty="0">
                        <a:solidFill>
                          <a:srgbClr val="FFFFFF"/>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rowSpan="3">
                  <a:txBody>
                    <a:bodyPr/>
                    <a:lstStyle/>
                    <a:p>
                      <a:pPr algn="ctr" fontAlgn="b"/>
                      <a:r>
                        <a:rPr lang="en-US" sz="1200" b="1" i="0" u="none" strike="noStrike" noProof="0" dirty="0" smtClean="0">
                          <a:solidFill>
                            <a:srgbClr val="FFFFFF"/>
                          </a:solidFill>
                          <a:effectLst/>
                          <a:latin typeface="Arial "/>
                        </a:rPr>
                        <a:t>Corporate Metrics</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a:txBody>
                    <a:bodyPr/>
                    <a:lstStyle/>
                    <a:p>
                      <a:pPr algn="ctr" fontAlgn="b"/>
                      <a:endParaRPr lang="en-US" sz="200" b="1" i="0" u="none" strike="noStrike" noProof="0" dirty="0">
                        <a:solidFill>
                          <a:srgbClr val="FFFFFF"/>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rowSpan="2" gridSpan="2">
                  <a:txBody>
                    <a:bodyPr/>
                    <a:lstStyle/>
                    <a:p>
                      <a:pPr algn="ctr" fontAlgn="b"/>
                      <a:r>
                        <a:rPr lang="en-US" sz="1200" b="1" i="0" u="none" strike="noStrike" noProof="0" dirty="0" smtClean="0">
                          <a:solidFill>
                            <a:srgbClr val="FFFFFF"/>
                          </a:solidFill>
                          <a:effectLst/>
                          <a:latin typeface="Arial "/>
                        </a:rPr>
                        <a:t>Local Reports</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hMerge="1">
                  <a:txBody>
                    <a:bodyPr/>
                    <a:lstStyle/>
                    <a:p>
                      <a:pPr algn="ctr" fontAlgn="b"/>
                      <a:endParaRPr lang="en-US" sz="1000" b="1" i="0" u="none" strike="noStrike" noProof="0" dirty="0">
                        <a:solidFill>
                          <a:srgbClr val="FFFFFF"/>
                        </a:solidFill>
                        <a:effectLst/>
                        <a:latin typeface="Arial Narrow" panose="020B0606020202030204" pitchFamily="34" charset="0"/>
                      </a:endParaRPr>
                    </a:p>
                  </a:txBody>
                  <a:tcPr marL="72000" marR="720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a:txBody>
                    <a:bodyPr/>
                    <a:lstStyle/>
                    <a:p>
                      <a:pPr algn="ctr" fontAlgn="b"/>
                      <a:endParaRPr lang="en-US" sz="200" b="1" i="0" u="none" strike="noStrike" noProof="0" dirty="0">
                        <a:solidFill>
                          <a:srgbClr val="FFFFFF"/>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rowSpan="2" gridSpan="2">
                  <a:txBody>
                    <a:bodyPr/>
                    <a:lstStyle/>
                    <a:p>
                      <a:pPr algn="ctr" fontAlgn="b"/>
                      <a:r>
                        <a:rPr lang="en-US" sz="1200" b="1" i="0" u="none" strike="noStrike" noProof="0" dirty="0" smtClean="0">
                          <a:solidFill>
                            <a:srgbClr val="FFFFFF"/>
                          </a:solidFill>
                          <a:effectLst/>
                          <a:latin typeface="Arial "/>
                        </a:rPr>
                        <a:t>Local Metrics</a:t>
                      </a:r>
                      <a:endParaRPr lang="en-US" sz="1200" b="1" i="0" u="none" strike="noStrike" noProof="0" dirty="0">
                        <a:solidFill>
                          <a:srgbClr val="FFFFFF"/>
                        </a:solidFill>
                        <a:effectLst/>
                        <a:latin typeface="Arial "/>
                      </a:endParaRPr>
                    </a:p>
                  </a:txBody>
                  <a:tcPr marL="72000" marR="7200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rowSpan="2" hMerge="1">
                  <a:txBody>
                    <a:bodyPr/>
                    <a:lstStyle/>
                    <a:p>
                      <a:pPr algn="ctr" fontAlgn="b"/>
                      <a:endParaRPr lang="en-US" sz="1000" b="1" i="0" u="none" strike="noStrike" noProof="0" dirty="0">
                        <a:solidFill>
                          <a:srgbClr val="FFFFFF"/>
                        </a:solidFill>
                        <a:effectLst/>
                        <a:latin typeface="Arial Narrow" panose="020B0606020202030204" pitchFamily="34" charset="0"/>
                      </a:endParaRPr>
                    </a:p>
                  </a:txBody>
                  <a:tcPr marL="72000" marR="720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solidFill>
                  </a:tcPr>
                </a:tc>
                <a:tc>
                  <a:txBody>
                    <a:bodyPr/>
                    <a:lstStyle/>
                    <a:p>
                      <a:pPr algn="ctr" fontAlgn="ctr"/>
                      <a:endParaRPr lang="en-US" sz="1000" b="1" i="0" u="none" strike="noStrike" noProof="0"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219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ctr"/>
                      <a:endParaRPr lang="en-US" sz="1000" b="1" i="0" u="none" strike="noStrike" noProof="0" dirty="0">
                        <a:solidFill>
                          <a:schemeClr val="bg1"/>
                        </a:solidFill>
                        <a:effectLst/>
                        <a:latin typeface="Arial "/>
                      </a:endParaRPr>
                    </a:p>
                  </a:txBody>
                  <a:tcPr marL="0" marR="0" marT="0" marB="0" vert="vert27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27595">
                <a:tc vMerge="1">
                  <a:txBody>
                    <a:bodyPr/>
                    <a:lstStyle/>
                    <a:p>
                      <a:pPr algn="l"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vMerge="1">
                  <a:txBody>
                    <a:bodyPr/>
                    <a:lstStyle/>
                    <a:p>
                      <a:endParaRPr lang="en-US"/>
                    </a:p>
                  </a:txBody>
                  <a:tcPr/>
                </a:tc>
                <a:tc vMerge="1">
                  <a:txBody>
                    <a:bodyPr/>
                    <a:lstStyle/>
                    <a:p>
                      <a:pPr algn="l"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200" b="1" i="0" u="none" strike="noStrike" dirty="0" smtClean="0">
                          <a:solidFill>
                            <a:schemeClr val="bg1"/>
                          </a:solidFill>
                          <a:effectLst/>
                          <a:latin typeface="Arial "/>
                        </a:rPr>
                        <a:t>SHUSA</a:t>
                      </a:r>
                      <a:endParaRPr lang="en-US" sz="1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sz="1200" b="1" i="0" u="none" strike="noStrike" dirty="0" smtClean="0">
                          <a:solidFill>
                            <a:schemeClr val="bg1"/>
                          </a:solidFill>
                          <a:effectLst/>
                          <a:latin typeface="Arial "/>
                        </a:rPr>
                        <a:t>SBNA</a:t>
                      </a:r>
                      <a:endParaRPr lang="en-US" sz="1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200" b="1" i="0" u="none" strike="noStrike" dirty="0" smtClean="0">
                          <a:solidFill>
                            <a:schemeClr val="bg1"/>
                          </a:solidFill>
                          <a:effectLst/>
                          <a:latin typeface="Arial "/>
                        </a:rPr>
                        <a:t>SHUSA</a:t>
                      </a:r>
                      <a:endParaRPr lang="en-US" sz="1200" b="1" i="0" u="none" strike="noStrike" dirty="0">
                        <a:solidFill>
                          <a:schemeClr val="bg1"/>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sz="1200" b="1" i="0" u="none" strike="noStrike" dirty="0" smtClean="0">
                          <a:solidFill>
                            <a:schemeClr val="bg1"/>
                          </a:solidFill>
                          <a:effectLst/>
                          <a:latin typeface="Arial "/>
                        </a:rPr>
                        <a:t>SBNA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endParaRPr lang="en-US" sz="1000" dirty="0">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7300">
                <a:tc>
                  <a:txBody>
                    <a:bodyPr/>
                    <a:lstStyle/>
                    <a:p>
                      <a:pPr algn="l" fontAlgn="ctr"/>
                      <a:endParaRPr lang="en-US" sz="100" b="1" i="0" u="none" strike="noStrike" dirty="0">
                        <a:solidFill>
                          <a:schemeClr val="bg1"/>
                        </a:solidFill>
                        <a:effectLst/>
                        <a:latin typeface="Arial "/>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endParaRPr lang="en-US" sz="100" b="1" i="0" u="none" strike="noStrike" dirty="0">
                        <a:solidFill>
                          <a:srgbClr val="000000"/>
                        </a:solidFill>
                        <a:effectLst/>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endParaRPr lang="en-US" sz="100" dirty="0">
                        <a:latin typeface="Arial "/>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a:solidFill>
                            <a:schemeClr val="bg1"/>
                          </a:solidFill>
                          <a:effectLst/>
                          <a:latin typeface="Arial "/>
                        </a:rPr>
                        <a:t>Credit Risk</a:t>
                      </a: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117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62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67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216</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a:solidFill>
                            <a:schemeClr val="bg1"/>
                          </a:solidFill>
                          <a:effectLst/>
                          <a:latin typeface="Arial "/>
                        </a:rPr>
                        <a:t>Operational Risk</a:t>
                      </a: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76</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11</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12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209</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207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Trading/Market Risk</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92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71</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137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ALM/Market</a:t>
                      </a:r>
                      <a:r>
                        <a:rPr lang="en-US" sz="1200" b="1" i="0" u="none" strike="noStrike" baseline="0" dirty="0" smtClean="0">
                          <a:solidFill>
                            <a:schemeClr val="bg1"/>
                          </a:solidFill>
                          <a:effectLst/>
                          <a:latin typeface="Arial "/>
                        </a:rPr>
                        <a:t> Risk</a:t>
                      </a:r>
                      <a:r>
                        <a:rPr lang="en-US" sz="1200" b="1" i="0" u="none" strike="noStrike" dirty="0" smtClean="0">
                          <a:solidFill>
                            <a:schemeClr val="bg1"/>
                          </a:solidFill>
                          <a:effectLst/>
                          <a:latin typeface="Arial "/>
                        </a:rPr>
                        <a:t> </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90</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49</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9</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a:solidFill>
                            <a:schemeClr val="bg1"/>
                          </a:solidFill>
                          <a:effectLst/>
                          <a:latin typeface="Arial "/>
                        </a:rPr>
                        <a:t>Compliance</a:t>
                      </a: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312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gridSpan="2">
                  <a:txBody>
                    <a:bodyPr/>
                    <a:lstStyle/>
                    <a:p>
                      <a:pPr algn="ctr" fontAlgn="ctr"/>
                      <a:r>
                        <a:rPr lang="en-US" sz="1200" b="0" i="0" u="none" strike="noStrike" dirty="0" smtClean="0">
                          <a:solidFill>
                            <a:srgbClr val="000000"/>
                          </a:solidFill>
                          <a:effectLst/>
                          <a:latin typeface="Arial "/>
                        </a:rPr>
                        <a:t>135</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dirty="0">
                        <a:solidFill>
                          <a:srgbClr val="000000"/>
                        </a:solidFill>
                        <a:effectLst/>
                        <a:latin typeface="Arial Narrow" panose="020B0606020202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Other Non-Prudential Risks</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17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smtClean="0">
                          <a:solidFill>
                            <a:srgbClr val="000000"/>
                          </a:solidFill>
                          <a:effectLst/>
                          <a:latin typeface="Arial "/>
                        </a:rPr>
                        <a:t>7</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smtClean="0">
                          <a:solidFill>
                            <a:srgbClr val="000000"/>
                          </a:solidFill>
                          <a:effectLst/>
                          <a:latin typeface="Arial "/>
                        </a:rPr>
                        <a:t>12</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582603">
                <a:tc>
                  <a:txBody>
                    <a:bodyPr/>
                    <a:lstStyle/>
                    <a:p>
                      <a:pPr algn="l" fontAlgn="ctr"/>
                      <a:r>
                        <a:rPr lang="en-US" sz="1200" b="1" i="0" u="none" strike="noStrike" dirty="0" smtClean="0">
                          <a:solidFill>
                            <a:schemeClr val="bg1"/>
                          </a:solidFill>
                          <a:effectLst/>
                          <a:latin typeface="Arial "/>
                        </a:rPr>
                        <a:t>ERM</a:t>
                      </a:r>
                      <a:endParaRPr lang="en-US" sz="1200" b="1" i="0" u="none" strike="noStrike" dirty="0">
                        <a:solidFill>
                          <a:schemeClr val="bg1"/>
                        </a:solidFill>
                        <a:effectLst/>
                        <a:latin typeface="Arial "/>
                      </a:endParaRPr>
                    </a:p>
                  </a:txBody>
                  <a:tcPr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endParaRPr lang="en-US" sz="200" b="1"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Arial "/>
                        </a:rPr>
                        <a:t>694</a:t>
                      </a:r>
                      <a:endParaRPr lang="en-US" sz="1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endParaRPr lang="en-US" sz="200" b="0" i="0" u="none" strike="noStrike" dirty="0">
                        <a:solidFill>
                          <a:srgbClr val="000000"/>
                        </a:solidFill>
                        <a:effectLst/>
                        <a:latin typeface="Arial "/>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5</a:t>
                      </a:r>
                      <a:endParaRPr lang="en-US" sz="1200" b="0" i="0" u="none" strike="noStrike" kern="1200" dirty="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8</a:t>
                      </a:r>
                      <a:endParaRPr lang="en-US" sz="1200" b="0" i="0" u="none" strike="noStrike" kern="1200" dirty="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endParaRPr lang="en-US" sz="1200" b="0" i="0" u="none" strike="noStrike" kern="1200" dirty="0" smtClean="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273</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r>
                        <a:rPr lang="en-US" sz="1200" b="0" i="0" u="none" strike="noStrike" kern="1200" dirty="0" smtClean="0">
                          <a:solidFill>
                            <a:srgbClr val="000000"/>
                          </a:solidFill>
                          <a:effectLst/>
                          <a:latin typeface="Arial "/>
                          <a:ea typeface="+mn-ea"/>
                          <a:cs typeface="+mn-cs"/>
                        </a:rPr>
                        <a:t>119</a:t>
                      </a:r>
                      <a:endParaRPr lang="en-US" sz="1200" b="0" i="0" u="none" strike="noStrike" kern="1200" dirty="0">
                        <a:solidFill>
                          <a:srgbClr val="000000"/>
                        </a:solidFill>
                        <a:effectLst/>
                        <a:latin typeface="Arial "/>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000" dirty="0">
                        <a:latin typeface="Arial "/>
                      </a:endParaRPr>
                    </a:p>
                  </a:txBody>
                  <a:tcPr marL="0" marR="0" marT="0" marB="0"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8" name="Rectangle 7"/>
          <p:cNvSpPr/>
          <p:nvPr/>
        </p:nvSpPr>
        <p:spPr bwMode="auto">
          <a:xfrm>
            <a:off x="5867400" y="19050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Senior Management</a:t>
            </a:r>
          </a:p>
        </p:txBody>
      </p:sp>
      <p:sp>
        <p:nvSpPr>
          <p:cNvPr id="9" name="Rectangle 8"/>
          <p:cNvSpPr/>
          <p:nvPr/>
        </p:nvSpPr>
        <p:spPr bwMode="auto">
          <a:xfrm>
            <a:off x="7680960" y="1554480"/>
            <a:ext cx="667512" cy="27432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bg1"/>
                </a:solidFill>
                <a:latin typeface="Arial" charset="0"/>
              </a:rPr>
              <a:t>Reports</a:t>
            </a:r>
            <a:endParaRPr kumimoji="0" lang="en-US" sz="1200" b="1" i="0" u="none" strike="noStrike" cap="none" normalizeH="0" baseline="0" dirty="0" smtClean="0">
              <a:ln>
                <a:noFill/>
              </a:ln>
              <a:solidFill>
                <a:schemeClr val="bg1"/>
              </a:solidFill>
              <a:effectLst/>
              <a:latin typeface="Arial" charset="0"/>
            </a:endParaRPr>
          </a:p>
        </p:txBody>
      </p:sp>
      <p:sp>
        <p:nvSpPr>
          <p:cNvPr id="10" name="Rectangle 9"/>
          <p:cNvSpPr/>
          <p:nvPr/>
        </p:nvSpPr>
        <p:spPr bwMode="auto">
          <a:xfrm>
            <a:off x="8400288" y="1554480"/>
            <a:ext cx="667512" cy="27432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fontAlgn="base">
              <a:spcBef>
                <a:spcPct val="0"/>
              </a:spcBef>
              <a:spcAft>
                <a:spcPct val="0"/>
              </a:spcAft>
            </a:pPr>
            <a:r>
              <a:rPr lang="en-US" sz="1200" b="1" dirty="0">
                <a:solidFill>
                  <a:schemeClr val="bg1"/>
                </a:solidFill>
                <a:latin typeface="Arial" charset="0"/>
              </a:rPr>
              <a:t>Metrics</a:t>
            </a:r>
          </a:p>
        </p:txBody>
      </p:sp>
      <p:sp>
        <p:nvSpPr>
          <p:cNvPr id="11" name="Rectangle 10"/>
          <p:cNvSpPr/>
          <p:nvPr/>
        </p:nvSpPr>
        <p:spPr bwMode="auto">
          <a:xfrm>
            <a:off x="5867400" y="25908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Management</a:t>
            </a:r>
          </a:p>
        </p:txBody>
      </p:sp>
      <p:sp>
        <p:nvSpPr>
          <p:cNvPr id="12" name="Rectangle 11"/>
          <p:cNvSpPr/>
          <p:nvPr/>
        </p:nvSpPr>
        <p:spPr bwMode="auto">
          <a:xfrm>
            <a:off x="7680960" y="25908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161</a:t>
            </a:r>
          </a:p>
        </p:txBody>
      </p:sp>
      <p:sp>
        <p:nvSpPr>
          <p:cNvPr id="13" name="Rectangle 12"/>
          <p:cNvSpPr/>
          <p:nvPr/>
        </p:nvSpPr>
        <p:spPr bwMode="auto">
          <a:xfrm>
            <a:off x="8397240" y="25908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338</a:t>
            </a:r>
            <a:endParaRPr kumimoji="0" lang="en-US" sz="12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7680960" y="19050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53</a:t>
            </a:r>
          </a:p>
        </p:txBody>
      </p:sp>
      <p:sp>
        <p:nvSpPr>
          <p:cNvPr id="15" name="Rectangle 14"/>
          <p:cNvSpPr/>
          <p:nvPr/>
        </p:nvSpPr>
        <p:spPr bwMode="auto">
          <a:xfrm>
            <a:off x="8397240" y="19050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247</a:t>
            </a:r>
            <a:endParaRPr kumimoji="0" lang="en-US" sz="12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867400" y="32766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Regulatory</a:t>
            </a:r>
          </a:p>
        </p:txBody>
      </p:sp>
      <p:sp>
        <p:nvSpPr>
          <p:cNvPr id="17" name="Rectangle 16"/>
          <p:cNvSpPr/>
          <p:nvPr/>
        </p:nvSpPr>
        <p:spPr bwMode="auto">
          <a:xfrm>
            <a:off x="7680960" y="32766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77</a:t>
            </a:r>
          </a:p>
        </p:txBody>
      </p:sp>
      <p:sp>
        <p:nvSpPr>
          <p:cNvPr id="19" name="Rectangle 18"/>
          <p:cNvSpPr/>
          <p:nvPr/>
        </p:nvSpPr>
        <p:spPr bwMode="auto">
          <a:xfrm>
            <a:off x="8397240" y="32766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333</a:t>
            </a:r>
          </a:p>
        </p:txBody>
      </p:sp>
      <p:sp>
        <p:nvSpPr>
          <p:cNvPr id="20" name="TextBox 19"/>
          <p:cNvSpPr txBox="1"/>
          <p:nvPr/>
        </p:nvSpPr>
        <p:spPr>
          <a:xfrm>
            <a:off x="414460" y="6324600"/>
            <a:ext cx="6443540" cy="369332"/>
          </a:xfrm>
          <a:prstGeom prst="rect">
            <a:avLst/>
          </a:prstGeom>
          <a:noFill/>
        </p:spPr>
        <p:txBody>
          <a:bodyPr wrap="square" rtlCol="0">
            <a:spAutoFit/>
          </a:bodyPr>
          <a:lstStyle/>
          <a:p>
            <a:pPr algn="ctr"/>
            <a:r>
              <a:rPr lang="en-US" dirty="0" smtClean="0">
                <a:solidFill>
                  <a:schemeClr val="bg1"/>
                </a:solidFill>
              </a:rPr>
              <a:t>PRELIMINARY INFORMATION UNDER REVIEW</a:t>
            </a:r>
            <a:endParaRPr lang="en-US" dirty="0">
              <a:solidFill>
                <a:schemeClr val="bg1"/>
              </a:solidFill>
            </a:endParaRPr>
          </a:p>
        </p:txBody>
      </p:sp>
      <p:sp>
        <p:nvSpPr>
          <p:cNvPr id="21" name="TextBox 20"/>
          <p:cNvSpPr txBox="1"/>
          <p:nvPr/>
        </p:nvSpPr>
        <p:spPr>
          <a:xfrm>
            <a:off x="5966792" y="4687956"/>
            <a:ext cx="3007647" cy="1384995"/>
          </a:xfrm>
          <a:prstGeom prst="rect">
            <a:avLst/>
          </a:prstGeom>
          <a:noFill/>
          <a:ln>
            <a:solidFill>
              <a:schemeClr val="tx1"/>
            </a:solidFill>
          </a:ln>
        </p:spPr>
        <p:txBody>
          <a:bodyPr wrap="square" rtlCol="0">
            <a:spAutoFit/>
          </a:bodyPr>
          <a:lstStyle/>
          <a:p>
            <a:r>
              <a:rPr lang="en-US" sz="1200" dirty="0" smtClean="0"/>
              <a:t>NOTES:</a:t>
            </a:r>
          </a:p>
          <a:p>
            <a:r>
              <a:rPr lang="en-US" sz="1200" dirty="0" smtClean="0"/>
              <a:t>1) “Senior </a:t>
            </a:r>
            <a:r>
              <a:rPr lang="en-US" sz="1200" dirty="0"/>
              <a:t>Management</a:t>
            </a:r>
            <a:r>
              <a:rPr lang="en-US" sz="1200" dirty="0" smtClean="0"/>
              <a:t>” criteria: Board and Level 1 Management Committees as per SHUSA ERM Framework.</a:t>
            </a:r>
          </a:p>
          <a:p>
            <a:endParaRPr lang="en-US" sz="1200" dirty="0"/>
          </a:p>
          <a:p>
            <a:r>
              <a:rPr lang="en-US" sz="1200" dirty="0" smtClean="0"/>
              <a:t>2) Some of the reports and metrics are distributed to more than one audience.</a:t>
            </a:r>
          </a:p>
        </p:txBody>
      </p:sp>
      <p:sp>
        <p:nvSpPr>
          <p:cNvPr id="18" name="Rectangle 17"/>
          <p:cNvSpPr/>
          <p:nvPr/>
        </p:nvSpPr>
        <p:spPr bwMode="auto">
          <a:xfrm>
            <a:off x="5867400" y="3962400"/>
            <a:ext cx="1737360" cy="6096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rPr>
              <a:t>TOTAL</a:t>
            </a:r>
          </a:p>
        </p:txBody>
      </p:sp>
      <p:sp>
        <p:nvSpPr>
          <p:cNvPr id="22" name="Rectangle 21"/>
          <p:cNvSpPr/>
          <p:nvPr/>
        </p:nvSpPr>
        <p:spPr bwMode="auto">
          <a:xfrm>
            <a:off x="7680960" y="3962400"/>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249</a:t>
            </a:r>
          </a:p>
        </p:txBody>
      </p:sp>
      <p:sp>
        <p:nvSpPr>
          <p:cNvPr id="24" name="Rectangle 23"/>
          <p:cNvSpPr/>
          <p:nvPr/>
        </p:nvSpPr>
        <p:spPr bwMode="auto">
          <a:xfrm>
            <a:off x="8395252" y="3953124"/>
            <a:ext cx="667512" cy="609600"/>
          </a:xfrm>
          <a:prstGeom prst="rect">
            <a:avLst/>
          </a:prstGeom>
          <a:noFill/>
          <a:ln w="9525" cap="flat" cmpd="sng" algn="ctr">
            <a:solidFill>
              <a:srgbClr val="FF0000"/>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864</a:t>
            </a:r>
          </a:p>
        </p:txBody>
      </p:sp>
      <p:sp>
        <p:nvSpPr>
          <p:cNvPr id="2" name="TextBox 1"/>
          <p:cNvSpPr txBox="1"/>
          <p:nvPr/>
        </p:nvSpPr>
        <p:spPr>
          <a:xfrm>
            <a:off x="5873761" y="1066800"/>
            <a:ext cx="3422639" cy="400110"/>
          </a:xfrm>
          <a:prstGeom prst="rect">
            <a:avLst/>
          </a:prstGeom>
          <a:noFill/>
        </p:spPr>
        <p:txBody>
          <a:bodyPr wrap="square" rtlCol="0">
            <a:spAutoFit/>
          </a:bodyPr>
          <a:lstStyle/>
          <a:p>
            <a:r>
              <a:rPr lang="en-US" sz="2000" b="1" dirty="0">
                <a:solidFill>
                  <a:srgbClr val="929497"/>
                </a:solidFill>
              </a:rPr>
              <a:t>Breakdown by Audience:</a:t>
            </a:r>
          </a:p>
        </p:txBody>
      </p:sp>
    </p:spTree>
    <p:extLst>
      <p:ext uri="{BB962C8B-B14F-4D97-AF65-F5344CB8AC3E}">
        <p14:creationId xmlns:p14="http://schemas.microsoft.com/office/powerpoint/2010/main" val="942144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2"/>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A3. RDA Discovery Executive Summary</a:t>
            </a:r>
          </a:p>
          <a:p>
            <a:pPr>
              <a:lnSpc>
                <a:spcPct val="90000"/>
              </a:lnSpc>
            </a:pPr>
            <a:r>
              <a:rPr lang="en-US" sz="2000" b="1" dirty="0" smtClean="0">
                <a:solidFill>
                  <a:srgbClr val="929497"/>
                </a:solidFill>
              </a:rPr>
              <a:t>Corporate Metrics Gap Analysis per Unit and RDA area</a:t>
            </a:r>
            <a:endParaRPr lang="en-US" sz="2000" b="1" dirty="0">
              <a:solidFill>
                <a:srgbClr val="929497"/>
              </a:solidFill>
            </a:endParaRPr>
          </a:p>
        </p:txBody>
      </p:sp>
      <p:graphicFrame>
        <p:nvGraphicFramePr>
          <p:cNvPr id="125" name="3 Tabla"/>
          <p:cNvGraphicFramePr>
            <a:graphicFrameLocks noGrp="1"/>
          </p:cNvGraphicFramePr>
          <p:nvPr>
            <p:extLst>
              <p:ext uri="{D42A27DB-BD31-4B8C-83A1-F6EECF244321}">
                <p14:modId xmlns:p14="http://schemas.microsoft.com/office/powerpoint/2010/main" val="3950806452"/>
              </p:ext>
            </p:extLst>
          </p:nvPr>
        </p:nvGraphicFramePr>
        <p:xfrm>
          <a:off x="1863164" y="2123798"/>
          <a:ext cx="5571192" cy="3616466"/>
        </p:xfrm>
        <a:graphic>
          <a:graphicData uri="http://schemas.openxmlformats.org/drawingml/2006/table">
            <a:tbl>
              <a:tblPr lastRow="1" bandRow="1">
                <a:tableStyleId>{E8B1032C-EA38-4F05-BA0D-38AFFFC7BED3}</a:tableStyleId>
              </a:tblPr>
              <a:tblGrid>
                <a:gridCol w="1392798"/>
                <a:gridCol w="1392798"/>
                <a:gridCol w="1392798"/>
                <a:gridCol w="1392798"/>
              </a:tblGrid>
              <a:tr h="71471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13</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28</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24</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3</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1471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0</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7</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9</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2384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0</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0</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23</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11</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48489">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0</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15</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19</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8</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71471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n-lt"/>
                          <a:ea typeface="+mn-ea"/>
                          <a:cs typeface="+mn-cs"/>
                        </a:rPr>
                        <a:t>10</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22</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46</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1" kern="1200" noProof="0" dirty="0" smtClean="0">
                          <a:solidFill>
                            <a:schemeClr val="tx1"/>
                          </a:solidFill>
                          <a:latin typeface="+mj-lt"/>
                          <a:ea typeface="+mn-ea"/>
                          <a:cs typeface="+mn-cs"/>
                        </a:rPr>
                        <a:t>17</a:t>
                      </a:r>
                    </a:p>
                  </a:txBody>
                  <a:tcPr marL="81280" marR="812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cxnSp>
        <p:nvCxnSpPr>
          <p:cNvPr id="126" name="Straight Connector 125"/>
          <p:cNvCxnSpPr/>
          <p:nvPr/>
        </p:nvCxnSpPr>
        <p:spPr bwMode="auto">
          <a:xfrm flipH="1">
            <a:off x="3226582" y="1784419"/>
            <a:ext cx="34800" cy="411480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27" name="Straight Connector 126"/>
          <p:cNvCxnSpPr/>
          <p:nvPr/>
        </p:nvCxnSpPr>
        <p:spPr bwMode="auto">
          <a:xfrm>
            <a:off x="1895568" y="3582822"/>
            <a:ext cx="560832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28" name="Straight Connector 127"/>
          <p:cNvCxnSpPr/>
          <p:nvPr/>
        </p:nvCxnSpPr>
        <p:spPr bwMode="auto">
          <a:xfrm>
            <a:off x="1895568" y="4309653"/>
            <a:ext cx="560832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29" name="Straight Connector 128"/>
          <p:cNvCxnSpPr/>
          <p:nvPr/>
        </p:nvCxnSpPr>
        <p:spPr bwMode="auto">
          <a:xfrm>
            <a:off x="1895568" y="5051310"/>
            <a:ext cx="560832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130" name="Rectangle 8"/>
          <p:cNvSpPr>
            <a:spLocks noChangeArrowheads="1"/>
          </p:cNvSpPr>
          <p:nvPr/>
        </p:nvSpPr>
        <p:spPr bwMode="auto">
          <a:xfrm>
            <a:off x="3296182" y="1752600"/>
            <a:ext cx="1332992"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BSPR</a:t>
            </a:r>
          </a:p>
        </p:txBody>
      </p:sp>
      <p:sp>
        <p:nvSpPr>
          <p:cNvPr id="131" name="Rectangle 8"/>
          <p:cNvSpPr>
            <a:spLocks noChangeArrowheads="1"/>
          </p:cNvSpPr>
          <p:nvPr/>
        </p:nvSpPr>
        <p:spPr bwMode="auto">
          <a:xfrm>
            <a:off x="4698774" y="1752600"/>
            <a:ext cx="1332992"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SCUSA</a:t>
            </a:r>
          </a:p>
        </p:txBody>
      </p:sp>
      <p:sp>
        <p:nvSpPr>
          <p:cNvPr id="132" name="Rectangle 8"/>
          <p:cNvSpPr>
            <a:spLocks noChangeArrowheads="1"/>
          </p:cNvSpPr>
          <p:nvPr/>
        </p:nvSpPr>
        <p:spPr bwMode="auto">
          <a:xfrm>
            <a:off x="1893590" y="1752600"/>
            <a:ext cx="1332992"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NY Branch &amp; SIS</a:t>
            </a:r>
            <a:endParaRPr lang="en-US" sz="1000" b="1" kern="0" baseline="30000" dirty="0">
              <a:solidFill>
                <a:srgbClr val="FFFFFF"/>
              </a:solidFill>
            </a:endParaRPr>
          </a:p>
        </p:txBody>
      </p:sp>
      <p:sp>
        <p:nvSpPr>
          <p:cNvPr id="133" name="Rectangle 8"/>
          <p:cNvSpPr>
            <a:spLocks noChangeArrowheads="1"/>
          </p:cNvSpPr>
          <p:nvPr/>
        </p:nvSpPr>
        <p:spPr bwMode="auto">
          <a:xfrm>
            <a:off x="6101366" y="1752600"/>
            <a:ext cx="1332992" cy="356616"/>
          </a:xfrm>
          <a:prstGeom prst="rect">
            <a:avLst/>
          </a:prstGeom>
          <a:gradFill rotWithShape="1">
            <a:gsLst>
              <a:gs pos="0">
                <a:srgbClr val="FF0000">
                  <a:shade val="51000"/>
                  <a:satMod val="130000"/>
                </a:srgbClr>
              </a:gs>
              <a:gs pos="80000">
                <a:srgbClr val="FF0000">
                  <a:shade val="93000"/>
                  <a:satMod val="130000"/>
                </a:srgbClr>
              </a:gs>
              <a:gs pos="100000">
                <a:srgbClr val="FF00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base">
              <a:spcBef>
                <a:spcPct val="0"/>
              </a:spcBef>
              <a:spcAft>
                <a:spcPct val="0"/>
              </a:spcAft>
            </a:pPr>
            <a:r>
              <a:rPr lang="en-US" sz="1000" b="1" kern="0" dirty="0">
                <a:solidFill>
                  <a:srgbClr val="FFFFFF"/>
                </a:solidFill>
              </a:rPr>
              <a:t>BSI</a:t>
            </a:r>
          </a:p>
        </p:txBody>
      </p:sp>
      <p:sp>
        <p:nvSpPr>
          <p:cNvPr id="134" name="Rectangle 133"/>
          <p:cNvSpPr>
            <a:spLocks/>
          </p:cNvSpPr>
          <p:nvPr/>
        </p:nvSpPr>
        <p:spPr>
          <a:xfrm>
            <a:off x="1044707" y="2867797"/>
            <a:ext cx="8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Market Risk</a:t>
            </a:r>
          </a:p>
        </p:txBody>
      </p:sp>
      <p:sp>
        <p:nvSpPr>
          <p:cNvPr id="135" name="Rectangle 134"/>
          <p:cNvSpPr>
            <a:spLocks/>
          </p:cNvSpPr>
          <p:nvPr/>
        </p:nvSpPr>
        <p:spPr>
          <a:xfrm>
            <a:off x="1044707" y="2136288"/>
            <a:ext cx="8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Credit Risk</a:t>
            </a:r>
          </a:p>
        </p:txBody>
      </p:sp>
      <p:sp>
        <p:nvSpPr>
          <p:cNvPr id="136" name="Rectangle 135"/>
          <p:cNvSpPr>
            <a:spLocks/>
          </p:cNvSpPr>
          <p:nvPr/>
        </p:nvSpPr>
        <p:spPr>
          <a:xfrm>
            <a:off x="1044707" y="3599306"/>
            <a:ext cx="8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Operational Risk</a:t>
            </a:r>
          </a:p>
        </p:txBody>
      </p:sp>
      <p:sp>
        <p:nvSpPr>
          <p:cNvPr id="137" name="Rectangle 136"/>
          <p:cNvSpPr>
            <a:spLocks/>
          </p:cNvSpPr>
          <p:nvPr/>
        </p:nvSpPr>
        <p:spPr>
          <a:xfrm>
            <a:off x="1044707" y="4330815"/>
            <a:ext cx="8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ALM</a:t>
            </a:r>
          </a:p>
        </p:txBody>
      </p:sp>
      <p:sp>
        <p:nvSpPr>
          <p:cNvPr id="138" name="Rectangle 137"/>
          <p:cNvSpPr>
            <a:spLocks/>
          </p:cNvSpPr>
          <p:nvPr/>
        </p:nvSpPr>
        <p:spPr>
          <a:xfrm>
            <a:off x="1044707" y="5072397"/>
            <a:ext cx="800000" cy="684000"/>
          </a:xfrm>
          <a:prstGeom prst="rect">
            <a:avLst/>
          </a:prstGeom>
          <a:solidFill>
            <a:schemeClr val="bg1">
              <a:lumMod val="50000"/>
            </a:schemeClr>
          </a:solidFill>
          <a:ln/>
        </p:spPr>
        <p:style>
          <a:lnRef idx="0">
            <a:schemeClr val="dk1"/>
          </a:lnRef>
          <a:fillRef idx="3">
            <a:schemeClr val="dk1"/>
          </a:fillRef>
          <a:effectRef idx="3">
            <a:schemeClr val="dk1"/>
          </a:effectRef>
          <a:fontRef idx="minor">
            <a:schemeClr val="lt1"/>
          </a:fontRef>
        </p:style>
        <p:txBody>
          <a:bodyPr lIns="0" rIns="0" rtlCol="0" anchor="ctr"/>
          <a:lstStyle/>
          <a:p>
            <a:pPr algn="ctr" fontAlgn="base">
              <a:spcBef>
                <a:spcPct val="0"/>
              </a:spcBef>
              <a:spcAft>
                <a:spcPct val="0"/>
              </a:spcAft>
            </a:pPr>
            <a:r>
              <a:rPr lang="en-US" sz="1000" b="1" dirty="0">
                <a:solidFill>
                  <a:srgbClr val="FFFFFF"/>
                </a:solidFill>
              </a:rPr>
              <a:t>AML/ </a:t>
            </a:r>
          </a:p>
          <a:p>
            <a:pPr algn="ctr" fontAlgn="base">
              <a:spcBef>
                <a:spcPct val="0"/>
              </a:spcBef>
              <a:spcAft>
                <a:spcPct val="0"/>
              </a:spcAft>
            </a:pPr>
            <a:r>
              <a:rPr lang="en-US" sz="1000" b="1" dirty="0">
                <a:solidFill>
                  <a:srgbClr val="FFFFFF"/>
                </a:solidFill>
              </a:rPr>
              <a:t>Conduct Risk</a:t>
            </a:r>
          </a:p>
        </p:txBody>
      </p:sp>
      <p:sp>
        <p:nvSpPr>
          <p:cNvPr id="139" name="Rectangle 62"/>
          <p:cNvSpPr>
            <a:spLocks noChangeArrowheads="1"/>
          </p:cNvSpPr>
          <p:nvPr/>
        </p:nvSpPr>
        <p:spPr bwMode="auto">
          <a:xfrm>
            <a:off x="2937021" y="2557053"/>
            <a:ext cx="25504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54</a:t>
            </a:r>
            <a:endParaRPr lang="en-US" sz="800" kern="0" dirty="0">
              <a:solidFill>
                <a:sysClr val="windowText" lastClr="000000"/>
              </a:solidFill>
              <a:latin typeface="Arial"/>
              <a:cs typeface="Arial"/>
            </a:endParaRPr>
          </a:p>
        </p:txBody>
      </p:sp>
      <p:sp>
        <p:nvSpPr>
          <p:cNvPr id="140" name="Rectangle 62"/>
          <p:cNvSpPr>
            <a:spLocks noChangeArrowheads="1"/>
          </p:cNvSpPr>
          <p:nvPr/>
        </p:nvSpPr>
        <p:spPr bwMode="auto">
          <a:xfrm>
            <a:off x="2937021" y="3249865"/>
            <a:ext cx="25504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5</a:t>
            </a:r>
            <a:endParaRPr lang="en-US" sz="800" kern="0" dirty="0">
              <a:solidFill>
                <a:sysClr val="windowText" lastClr="000000"/>
              </a:solidFill>
              <a:latin typeface="Arial"/>
              <a:cs typeface="Arial"/>
            </a:endParaRPr>
          </a:p>
        </p:txBody>
      </p:sp>
      <p:sp>
        <p:nvSpPr>
          <p:cNvPr id="141" name="Rectangle 62"/>
          <p:cNvSpPr>
            <a:spLocks noChangeArrowheads="1"/>
          </p:cNvSpPr>
          <p:nvPr/>
        </p:nvSpPr>
        <p:spPr bwMode="auto">
          <a:xfrm>
            <a:off x="2937021" y="3999719"/>
            <a:ext cx="255045"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8</a:t>
            </a:r>
            <a:endParaRPr lang="en-US" sz="800" kern="0" dirty="0">
              <a:solidFill>
                <a:sysClr val="windowText" lastClr="000000"/>
              </a:solidFill>
              <a:latin typeface="Arial"/>
              <a:cs typeface="Arial"/>
            </a:endParaRPr>
          </a:p>
        </p:txBody>
      </p:sp>
      <p:sp>
        <p:nvSpPr>
          <p:cNvPr id="142" name="Rectangle 62"/>
          <p:cNvSpPr>
            <a:spLocks noChangeArrowheads="1"/>
          </p:cNvSpPr>
          <p:nvPr/>
        </p:nvSpPr>
        <p:spPr bwMode="auto">
          <a:xfrm>
            <a:off x="2937021" y="4710137"/>
            <a:ext cx="25504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8</a:t>
            </a:r>
            <a:endParaRPr lang="en-US" sz="800" kern="0" dirty="0">
              <a:solidFill>
                <a:sysClr val="windowText" lastClr="000000"/>
              </a:solidFill>
              <a:latin typeface="Arial"/>
              <a:cs typeface="Arial"/>
            </a:endParaRPr>
          </a:p>
        </p:txBody>
      </p:sp>
      <p:sp>
        <p:nvSpPr>
          <p:cNvPr id="143" name="Rectangle 62"/>
          <p:cNvSpPr>
            <a:spLocks noChangeArrowheads="1"/>
          </p:cNvSpPr>
          <p:nvPr/>
        </p:nvSpPr>
        <p:spPr bwMode="auto">
          <a:xfrm>
            <a:off x="2937021" y="5463722"/>
            <a:ext cx="255045"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26</a:t>
            </a:r>
            <a:endParaRPr lang="en-US" sz="800" kern="0" dirty="0">
              <a:solidFill>
                <a:sysClr val="windowText" lastClr="000000"/>
              </a:solidFill>
              <a:latin typeface="Arial"/>
              <a:cs typeface="Arial"/>
            </a:endParaRPr>
          </a:p>
        </p:txBody>
      </p:sp>
      <p:sp>
        <p:nvSpPr>
          <p:cNvPr id="144" name="Rectangle 62"/>
          <p:cNvSpPr>
            <a:spLocks noChangeArrowheads="1"/>
          </p:cNvSpPr>
          <p:nvPr/>
        </p:nvSpPr>
        <p:spPr bwMode="auto">
          <a:xfrm>
            <a:off x="4352958" y="2557053"/>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14</a:t>
            </a:r>
            <a:endParaRPr lang="en-US" sz="800" kern="0" dirty="0">
              <a:solidFill>
                <a:sysClr val="windowText" lastClr="000000"/>
              </a:solidFill>
              <a:latin typeface="Arial"/>
              <a:cs typeface="Arial"/>
            </a:endParaRPr>
          </a:p>
        </p:txBody>
      </p:sp>
      <p:sp>
        <p:nvSpPr>
          <p:cNvPr id="145" name="Rectangle 62"/>
          <p:cNvSpPr>
            <a:spLocks noChangeArrowheads="1"/>
          </p:cNvSpPr>
          <p:nvPr/>
        </p:nvSpPr>
        <p:spPr bwMode="auto">
          <a:xfrm>
            <a:off x="4352958" y="3249865"/>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a:t>
            </a:r>
            <a:endParaRPr lang="en-US" sz="800" kern="0" dirty="0">
              <a:solidFill>
                <a:sysClr val="windowText" lastClr="000000"/>
              </a:solidFill>
              <a:latin typeface="Arial"/>
              <a:cs typeface="Arial"/>
            </a:endParaRPr>
          </a:p>
        </p:txBody>
      </p:sp>
      <p:sp>
        <p:nvSpPr>
          <p:cNvPr id="146" name="Rectangle 62"/>
          <p:cNvSpPr>
            <a:spLocks noChangeArrowheads="1"/>
          </p:cNvSpPr>
          <p:nvPr/>
        </p:nvSpPr>
        <p:spPr bwMode="auto">
          <a:xfrm>
            <a:off x="4352958" y="3999719"/>
            <a:ext cx="252520"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20</a:t>
            </a:r>
            <a:endParaRPr lang="en-US" sz="800" kern="0" dirty="0">
              <a:solidFill>
                <a:sysClr val="windowText" lastClr="000000"/>
              </a:solidFill>
              <a:latin typeface="Arial"/>
              <a:cs typeface="Arial"/>
            </a:endParaRPr>
          </a:p>
        </p:txBody>
      </p:sp>
      <p:sp>
        <p:nvSpPr>
          <p:cNvPr id="147" name="Rectangle 62"/>
          <p:cNvSpPr>
            <a:spLocks noChangeArrowheads="1"/>
          </p:cNvSpPr>
          <p:nvPr/>
        </p:nvSpPr>
        <p:spPr bwMode="auto">
          <a:xfrm>
            <a:off x="4352958" y="4710137"/>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1</a:t>
            </a:r>
            <a:endParaRPr lang="en-US" sz="800" kern="0" dirty="0">
              <a:solidFill>
                <a:sysClr val="windowText" lastClr="000000"/>
              </a:solidFill>
              <a:latin typeface="Arial"/>
              <a:cs typeface="Arial"/>
            </a:endParaRPr>
          </a:p>
        </p:txBody>
      </p:sp>
      <p:sp>
        <p:nvSpPr>
          <p:cNvPr id="148" name="Rectangle 62"/>
          <p:cNvSpPr>
            <a:spLocks noChangeArrowheads="1"/>
          </p:cNvSpPr>
          <p:nvPr/>
        </p:nvSpPr>
        <p:spPr bwMode="auto">
          <a:xfrm>
            <a:off x="4352958" y="5463722"/>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30</a:t>
            </a:r>
            <a:endParaRPr lang="en-US" sz="800" kern="0" dirty="0">
              <a:solidFill>
                <a:sysClr val="windowText" lastClr="000000"/>
              </a:solidFill>
              <a:latin typeface="Arial"/>
              <a:cs typeface="Arial"/>
            </a:endParaRPr>
          </a:p>
        </p:txBody>
      </p:sp>
      <p:sp>
        <p:nvSpPr>
          <p:cNvPr id="149" name="Rectangle 62"/>
          <p:cNvSpPr>
            <a:spLocks noChangeArrowheads="1"/>
          </p:cNvSpPr>
          <p:nvPr/>
        </p:nvSpPr>
        <p:spPr bwMode="auto">
          <a:xfrm>
            <a:off x="5723739" y="2557053"/>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36</a:t>
            </a:r>
            <a:endParaRPr lang="en-US" sz="800" kern="0" dirty="0">
              <a:solidFill>
                <a:sysClr val="windowText" lastClr="000000"/>
              </a:solidFill>
              <a:latin typeface="Arial"/>
              <a:cs typeface="Arial"/>
            </a:endParaRPr>
          </a:p>
        </p:txBody>
      </p:sp>
      <p:sp>
        <p:nvSpPr>
          <p:cNvPr id="150" name="Rectangle 62"/>
          <p:cNvSpPr>
            <a:spLocks noChangeArrowheads="1"/>
          </p:cNvSpPr>
          <p:nvPr/>
        </p:nvSpPr>
        <p:spPr bwMode="auto">
          <a:xfrm>
            <a:off x="5723739" y="3249865"/>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a:t>
            </a:r>
            <a:endParaRPr lang="en-US" sz="800" kern="0" dirty="0">
              <a:solidFill>
                <a:sysClr val="windowText" lastClr="000000"/>
              </a:solidFill>
              <a:latin typeface="Arial"/>
              <a:cs typeface="Arial"/>
            </a:endParaRPr>
          </a:p>
        </p:txBody>
      </p:sp>
      <p:sp>
        <p:nvSpPr>
          <p:cNvPr id="151" name="Rectangle 62"/>
          <p:cNvSpPr>
            <a:spLocks noChangeArrowheads="1"/>
          </p:cNvSpPr>
          <p:nvPr/>
        </p:nvSpPr>
        <p:spPr bwMode="auto">
          <a:xfrm>
            <a:off x="5723739" y="3999719"/>
            <a:ext cx="252520"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6</a:t>
            </a:r>
            <a:endParaRPr lang="en-US" sz="800" kern="0" dirty="0">
              <a:solidFill>
                <a:sysClr val="windowText" lastClr="000000"/>
              </a:solidFill>
              <a:latin typeface="Arial"/>
              <a:cs typeface="Arial"/>
            </a:endParaRPr>
          </a:p>
        </p:txBody>
      </p:sp>
      <p:sp>
        <p:nvSpPr>
          <p:cNvPr id="152" name="Rectangle 62"/>
          <p:cNvSpPr>
            <a:spLocks noChangeArrowheads="1"/>
          </p:cNvSpPr>
          <p:nvPr/>
        </p:nvSpPr>
        <p:spPr bwMode="auto">
          <a:xfrm>
            <a:off x="5723739" y="4710137"/>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a:t>
            </a:r>
            <a:endParaRPr lang="en-US" sz="800" kern="0" dirty="0">
              <a:solidFill>
                <a:sysClr val="windowText" lastClr="000000"/>
              </a:solidFill>
              <a:latin typeface="Arial"/>
              <a:cs typeface="Arial"/>
            </a:endParaRPr>
          </a:p>
        </p:txBody>
      </p:sp>
      <p:sp>
        <p:nvSpPr>
          <p:cNvPr id="153" name="Rectangle 62"/>
          <p:cNvSpPr>
            <a:spLocks noChangeArrowheads="1"/>
          </p:cNvSpPr>
          <p:nvPr/>
        </p:nvSpPr>
        <p:spPr bwMode="auto">
          <a:xfrm>
            <a:off x="5723739" y="5463722"/>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0</a:t>
            </a:r>
            <a:endParaRPr lang="en-US" sz="800" kern="0" dirty="0">
              <a:solidFill>
                <a:sysClr val="windowText" lastClr="000000"/>
              </a:solidFill>
              <a:latin typeface="Arial"/>
              <a:cs typeface="Arial"/>
            </a:endParaRPr>
          </a:p>
        </p:txBody>
      </p:sp>
      <p:sp>
        <p:nvSpPr>
          <p:cNvPr id="154" name="Rectangle 62"/>
          <p:cNvSpPr>
            <a:spLocks noChangeArrowheads="1"/>
          </p:cNvSpPr>
          <p:nvPr/>
        </p:nvSpPr>
        <p:spPr bwMode="auto">
          <a:xfrm>
            <a:off x="7146139" y="2557053"/>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43</a:t>
            </a:r>
            <a:endParaRPr lang="en-US" sz="800" kern="0" dirty="0">
              <a:solidFill>
                <a:sysClr val="windowText" lastClr="000000"/>
              </a:solidFill>
              <a:latin typeface="Arial"/>
              <a:cs typeface="Arial"/>
            </a:endParaRPr>
          </a:p>
        </p:txBody>
      </p:sp>
      <p:sp>
        <p:nvSpPr>
          <p:cNvPr id="155" name="Rectangle 62"/>
          <p:cNvSpPr>
            <a:spLocks noChangeArrowheads="1"/>
          </p:cNvSpPr>
          <p:nvPr/>
        </p:nvSpPr>
        <p:spPr bwMode="auto">
          <a:xfrm>
            <a:off x="7146139" y="3999719"/>
            <a:ext cx="252520" cy="256079"/>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3</a:t>
            </a:r>
            <a:endParaRPr lang="en-US" sz="800" kern="0" dirty="0">
              <a:solidFill>
                <a:sysClr val="windowText" lastClr="000000"/>
              </a:solidFill>
              <a:latin typeface="Arial"/>
              <a:cs typeface="Arial"/>
            </a:endParaRPr>
          </a:p>
        </p:txBody>
      </p:sp>
      <p:sp>
        <p:nvSpPr>
          <p:cNvPr id="156" name="Rectangle 62"/>
          <p:cNvSpPr>
            <a:spLocks noChangeArrowheads="1"/>
          </p:cNvSpPr>
          <p:nvPr/>
        </p:nvSpPr>
        <p:spPr bwMode="auto">
          <a:xfrm>
            <a:off x="7146139" y="4710137"/>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13</a:t>
            </a:r>
            <a:endParaRPr lang="en-US" sz="800" kern="0" dirty="0">
              <a:solidFill>
                <a:sysClr val="windowText" lastClr="000000"/>
              </a:solidFill>
              <a:latin typeface="Arial"/>
              <a:cs typeface="Arial"/>
            </a:endParaRPr>
          </a:p>
        </p:txBody>
      </p:sp>
      <p:sp>
        <p:nvSpPr>
          <p:cNvPr id="157" name="Rectangle 62"/>
          <p:cNvSpPr>
            <a:spLocks noChangeArrowheads="1"/>
          </p:cNvSpPr>
          <p:nvPr/>
        </p:nvSpPr>
        <p:spPr bwMode="auto">
          <a:xfrm>
            <a:off x="7146139" y="5463722"/>
            <a:ext cx="252520" cy="253544"/>
          </a:xfrm>
          <a:prstGeom prst="roundRect">
            <a:avLst/>
          </a:prstGeom>
          <a:solidFill>
            <a:schemeClr val="accent6">
              <a:alpha val="50000"/>
            </a:schemeClr>
          </a:solidFill>
          <a:ln w="3175" cap="rnd">
            <a:solidFill>
              <a:srgbClr val="808080"/>
            </a:solidFill>
            <a:prstDash val="solid"/>
            <a:miter lim="800000"/>
            <a:headEnd/>
            <a:tailEnd/>
          </a:ln>
        </p:spPr>
        <p:txBody>
          <a:bodyPr wrap="none" lIns="54000" tIns="46800" rIns="54000" bIns="46800" anchor="ctr"/>
          <a:lstStyle/>
          <a:p>
            <a:pPr algn="ctr" eaLnBrk="0" hangingPunct="0">
              <a:spcBef>
                <a:spcPct val="20000"/>
              </a:spcBef>
              <a:defRPr/>
            </a:pPr>
            <a:r>
              <a:rPr lang="en-US" sz="800" kern="0" dirty="0" smtClean="0">
                <a:solidFill>
                  <a:sysClr val="windowText" lastClr="000000"/>
                </a:solidFill>
                <a:latin typeface="Arial"/>
                <a:cs typeface="Arial"/>
              </a:rPr>
              <a:t>44</a:t>
            </a:r>
            <a:endParaRPr lang="en-US" sz="800" kern="0" dirty="0">
              <a:solidFill>
                <a:sysClr val="windowText" lastClr="000000"/>
              </a:solidFill>
              <a:latin typeface="Arial"/>
              <a:cs typeface="Arial"/>
            </a:endParaRPr>
          </a:p>
        </p:txBody>
      </p:sp>
      <p:cxnSp>
        <p:nvCxnSpPr>
          <p:cNvPr id="158" name="Straight Connector 157"/>
          <p:cNvCxnSpPr/>
          <p:nvPr/>
        </p:nvCxnSpPr>
        <p:spPr bwMode="auto">
          <a:xfrm>
            <a:off x="4659088" y="1784419"/>
            <a:ext cx="0" cy="411480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59" name="Straight Connector 158"/>
          <p:cNvCxnSpPr/>
          <p:nvPr/>
        </p:nvCxnSpPr>
        <p:spPr bwMode="auto">
          <a:xfrm flipH="1">
            <a:off x="6031767" y="1784419"/>
            <a:ext cx="24860" cy="411480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60" name="Straight Connector 159"/>
          <p:cNvCxnSpPr/>
          <p:nvPr/>
        </p:nvCxnSpPr>
        <p:spPr bwMode="auto">
          <a:xfrm>
            <a:off x="1882021" y="2861853"/>
            <a:ext cx="5608320" cy="0"/>
          </a:xfrm>
          <a:prstGeom prst="line">
            <a:avLst/>
          </a:prstGeom>
          <a:noFill/>
          <a:ln w="12700" cap="flat" cmpd="sng" algn="ctr">
            <a:solidFill>
              <a:schemeClr val="bg1">
                <a:lumMod val="75000"/>
              </a:schemeClr>
            </a:solidFill>
            <a:prstDash val="dash"/>
            <a:round/>
            <a:headEnd type="none" w="med" len="med"/>
            <a:tailEnd type="none" w="med" len="med"/>
          </a:ln>
          <a:effectLst/>
        </p:spPr>
      </p:cxnSp>
      <p:sp>
        <p:nvSpPr>
          <p:cNvPr id="161" name="Rectangle 62"/>
          <p:cNvSpPr>
            <a:spLocks noChangeArrowheads="1"/>
          </p:cNvSpPr>
          <p:nvPr/>
        </p:nvSpPr>
        <p:spPr bwMode="auto">
          <a:xfrm>
            <a:off x="7665884" y="5464480"/>
            <a:ext cx="253336" cy="166135"/>
          </a:xfrm>
          <a:prstGeom prst="roundRect">
            <a:avLst/>
          </a:prstGeom>
          <a:solidFill>
            <a:schemeClr val="accent6"/>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62" name="TextBox 161"/>
          <p:cNvSpPr txBox="1"/>
          <p:nvPr/>
        </p:nvSpPr>
        <p:spPr>
          <a:xfrm>
            <a:off x="7930499" y="5389156"/>
            <a:ext cx="976435" cy="830997"/>
          </a:xfrm>
          <a:prstGeom prst="rect">
            <a:avLst/>
          </a:prstGeom>
          <a:noFill/>
        </p:spPr>
        <p:txBody>
          <a:bodyPr wrap="square" rtlCol="0">
            <a:spAutoFit/>
          </a:bodyPr>
          <a:lstStyle/>
          <a:p>
            <a:r>
              <a:rPr lang="en-US" sz="800" dirty="0" smtClean="0"/>
              <a:t>Metrics not in </a:t>
            </a:r>
            <a:r>
              <a:rPr lang="en-US" sz="800" dirty="0"/>
              <a:t>production, but </a:t>
            </a:r>
            <a:r>
              <a:rPr lang="en-US" sz="800" dirty="0" smtClean="0"/>
              <a:t>that can potentially </a:t>
            </a:r>
            <a:r>
              <a:rPr lang="en-US" sz="800" dirty="0"/>
              <a:t>be </a:t>
            </a:r>
            <a:r>
              <a:rPr lang="en-US" sz="800" dirty="0" smtClean="0"/>
              <a:t>produced if required</a:t>
            </a:r>
            <a:endParaRPr lang="en-US" sz="800" dirty="0"/>
          </a:p>
        </p:txBody>
      </p:sp>
      <p:sp>
        <p:nvSpPr>
          <p:cNvPr id="163" name="Rectangle 162"/>
          <p:cNvSpPr/>
          <p:nvPr/>
        </p:nvSpPr>
        <p:spPr bwMode="auto">
          <a:xfrm>
            <a:off x="7633256" y="5402407"/>
            <a:ext cx="1267968" cy="754495"/>
          </a:xfrm>
          <a:prstGeom prst="rect">
            <a:avLst/>
          </a:prstGeom>
          <a:noFill/>
          <a:ln w="3175" cap="flat" cmpd="sng" algn="ctr">
            <a:solidFill>
              <a:schemeClr val="tx1"/>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164" name="Text Box 6"/>
          <p:cNvSpPr txBox="1">
            <a:spLocks noChangeArrowheads="1"/>
          </p:cNvSpPr>
          <p:nvPr/>
        </p:nvSpPr>
        <p:spPr bwMode="auto">
          <a:xfrm>
            <a:off x="695057" y="944669"/>
            <a:ext cx="7663596" cy="675166"/>
          </a:xfrm>
          <a:prstGeom prst="rect">
            <a:avLst/>
          </a:prstGeom>
          <a:noFill/>
          <a:ln w="9525">
            <a:noFill/>
            <a:miter lim="800000"/>
            <a:headEnd/>
            <a:tailEnd/>
          </a:ln>
        </p:spPr>
        <p:txBody>
          <a:bodyPr wrap="square" anchor="ctr">
            <a:noAutofit/>
          </a:bodyPr>
          <a:lstStyle/>
          <a:p>
            <a:pPr algn="ctr">
              <a:spcAft>
                <a:spcPct val="50000"/>
              </a:spcAft>
            </a:pPr>
            <a:r>
              <a:rPr lang="en-US" sz="1400" b="1" dirty="0" smtClean="0">
                <a:solidFill>
                  <a:srgbClr val="000000"/>
                </a:solidFill>
              </a:rPr>
              <a:t>Most relevant gaps in AML/Conduct and, to a lesser extent, Credit Risk and P/L estimates’ related metrics in ALM . A significant number of metrics are not currently in production but could potentially be produced if required</a:t>
            </a:r>
            <a:endParaRPr lang="en-US" sz="1400" b="1" dirty="0">
              <a:solidFill>
                <a:srgbClr val="000000"/>
              </a:solidFill>
            </a:endParaRPr>
          </a:p>
        </p:txBody>
      </p:sp>
      <p:cxnSp>
        <p:nvCxnSpPr>
          <p:cNvPr id="167" name="Straight Connector 166"/>
          <p:cNvCxnSpPr/>
          <p:nvPr/>
        </p:nvCxnSpPr>
        <p:spPr bwMode="auto">
          <a:xfrm>
            <a:off x="1862667" y="5973931"/>
            <a:ext cx="5608320" cy="0"/>
          </a:xfrm>
          <a:prstGeom prst="line">
            <a:avLst/>
          </a:prstGeom>
          <a:noFill/>
          <a:ln w="12700" cap="flat" cmpd="sng" algn="ctr">
            <a:solidFill>
              <a:schemeClr val="bg1">
                <a:lumMod val="75000"/>
              </a:schemeClr>
            </a:solidFill>
            <a:prstDash val="dash"/>
            <a:round/>
            <a:headEnd type="none" w="med" len="med"/>
            <a:tailEnd type="none" w="med" len="med"/>
          </a:ln>
          <a:effectLst/>
        </p:spPr>
      </p:cxnSp>
      <p:cxnSp>
        <p:nvCxnSpPr>
          <p:cNvPr id="168" name="Straight Connector 167"/>
          <p:cNvCxnSpPr/>
          <p:nvPr/>
        </p:nvCxnSpPr>
        <p:spPr bwMode="auto">
          <a:xfrm>
            <a:off x="7576739" y="2209801"/>
            <a:ext cx="19355" cy="3739647"/>
          </a:xfrm>
          <a:prstGeom prst="line">
            <a:avLst/>
          </a:prstGeom>
          <a:noFill/>
          <a:ln w="12700" cap="flat" cmpd="sng" algn="ctr">
            <a:solidFill>
              <a:schemeClr val="bg1">
                <a:lumMod val="75000"/>
              </a:schemeClr>
            </a:solidFill>
            <a:prstDash val="dash"/>
            <a:round/>
            <a:headEnd type="none" w="med" len="med"/>
            <a:tailEnd type="none" w="med" len="med"/>
          </a:ln>
          <a:effectLst/>
        </p:spPr>
      </p:cxnSp>
    </p:spTree>
    <p:extLst>
      <p:ext uri="{BB962C8B-B14F-4D97-AF65-F5344CB8AC3E}">
        <p14:creationId xmlns:p14="http://schemas.microsoft.com/office/powerpoint/2010/main" val="2805029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2"/>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A3. RDA Discovery Executive Summary</a:t>
            </a:r>
          </a:p>
          <a:p>
            <a:pPr>
              <a:lnSpc>
                <a:spcPct val="90000"/>
              </a:lnSpc>
            </a:pPr>
            <a:r>
              <a:rPr lang="en-US" sz="2000" b="1" dirty="0" smtClean="0">
                <a:solidFill>
                  <a:srgbClr val="929497"/>
                </a:solidFill>
              </a:rPr>
              <a:t>Golden Sources Analysis per RDA area</a:t>
            </a:r>
            <a:endParaRPr lang="en-US" sz="2000" b="1" dirty="0">
              <a:solidFill>
                <a:srgbClr val="929497"/>
              </a:solidFill>
            </a:endParaRPr>
          </a:p>
        </p:txBody>
      </p:sp>
      <p:sp>
        <p:nvSpPr>
          <p:cNvPr id="119" name="Text Box 6"/>
          <p:cNvSpPr txBox="1">
            <a:spLocks noChangeArrowheads="1"/>
          </p:cNvSpPr>
          <p:nvPr/>
        </p:nvSpPr>
        <p:spPr bwMode="auto">
          <a:xfrm>
            <a:off x="679119" y="845827"/>
            <a:ext cx="7663596" cy="863946"/>
          </a:xfrm>
          <a:prstGeom prst="rect">
            <a:avLst/>
          </a:prstGeom>
          <a:noFill/>
          <a:ln w="9525">
            <a:noFill/>
            <a:miter lim="800000"/>
            <a:headEnd/>
            <a:tailEnd/>
          </a:ln>
        </p:spPr>
        <p:txBody>
          <a:bodyPr wrap="square" anchor="ctr">
            <a:normAutofit/>
          </a:bodyPr>
          <a:lstStyle/>
          <a:p>
            <a:pPr algn="ctr">
              <a:spcAft>
                <a:spcPts val="600"/>
              </a:spcAft>
            </a:pPr>
            <a:r>
              <a:rPr lang="en-US" sz="1400" b="1" dirty="0" smtClean="0">
                <a:solidFill>
                  <a:srgbClr val="000000"/>
                </a:solidFill>
              </a:rPr>
              <a:t>Corporate GS deployment for Market Risk, Operational, AML &amp; Conduct. Decision pending on ALM (DWH ALM vs Argus)- Architecture certification pending for some local solutions: Tutela (P. Rico), EDW (SCUSA) and T-24/Medea (BSI)</a:t>
            </a:r>
            <a:endParaRPr lang="en-US" sz="1400" b="1" dirty="0">
              <a:solidFill>
                <a:srgbClr val="000000"/>
              </a:solidFill>
            </a:endParaRPr>
          </a:p>
        </p:txBody>
      </p:sp>
      <p:sp>
        <p:nvSpPr>
          <p:cNvPr id="124" name="TextBox 123"/>
          <p:cNvSpPr txBox="1"/>
          <p:nvPr/>
        </p:nvSpPr>
        <p:spPr>
          <a:xfrm>
            <a:off x="76200" y="6165304"/>
            <a:ext cx="4873939" cy="733534"/>
          </a:xfrm>
          <a:prstGeom prst="rect">
            <a:avLst/>
          </a:prstGeom>
          <a:noFill/>
        </p:spPr>
        <p:txBody>
          <a:bodyPr wrap="square" rtlCol="0">
            <a:spAutoFit/>
          </a:bodyPr>
          <a:lstStyle/>
          <a:p>
            <a:pPr marL="228600" indent="-228600">
              <a:lnSpc>
                <a:spcPts val="1000"/>
              </a:lnSpc>
              <a:buFontTx/>
              <a:buAutoNum type="arabicParenBoth"/>
            </a:pPr>
            <a:r>
              <a:rPr lang="en-US" sz="900" dirty="0">
                <a:solidFill>
                  <a:srgbClr val="FFFFFF"/>
                </a:solidFill>
              </a:rPr>
              <a:t>Current data </a:t>
            </a:r>
            <a:r>
              <a:rPr lang="en-US" sz="900" dirty="0" smtClean="0">
                <a:solidFill>
                  <a:srgbClr val="FFFFFF"/>
                </a:solidFill>
              </a:rPr>
              <a:t>repositories or </a:t>
            </a:r>
            <a:r>
              <a:rPr lang="en-US" sz="900" dirty="0">
                <a:solidFill>
                  <a:srgbClr val="FFFFFF"/>
                </a:solidFill>
              </a:rPr>
              <a:t>Golden Source, if any identified</a:t>
            </a:r>
          </a:p>
          <a:p>
            <a:pPr marL="228600" indent="-228600">
              <a:lnSpc>
                <a:spcPts val="1000"/>
              </a:lnSpc>
              <a:buFontTx/>
              <a:buAutoNum type="arabicParenBoth"/>
            </a:pPr>
            <a:r>
              <a:rPr lang="en-US" sz="900" dirty="0" smtClean="0">
                <a:solidFill>
                  <a:srgbClr val="FFFFFF"/>
                </a:solidFill>
              </a:rPr>
              <a:t>Portfolios </a:t>
            </a:r>
            <a:r>
              <a:rPr lang="en-US" sz="900" dirty="0">
                <a:solidFill>
                  <a:srgbClr val="FFFFFF"/>
                </a:solidFill>
              </a:rPr>
              <a:t>serviced by SCUSA are currently included in EDW. Those portfolios serviced by others are included within the Data Warehouse structure but not in the EDW model </a:t>
            </a:r>
            <a:endParaRPr lang="en-US" sz="900" dirty="0" smtClean="0">
              <a:solidFill>
                <a:srgbClr val="FFFFFF"/>
              </a:solidFill>
            </a:endParaRPr>
          </a:p>
          <a:p>
            <a:pPr marL="228600" indent="-228600">
              <a:lnSpc>
                <a:spcPts val="1000"/>
              </a:lnSpc>
              <a:buFontTx/>
              <a:buAutoNum type="arabicParenBoth"/>
            </a:pPr>
            <a:r>
              <a:rPr lang="en-US" sz="900" dirty="0" smtClean="0">
                <a:solidFill>
                  <a:srgbClr val="FFFFFF"/>
                </a:solidFill>
              </a:rPr>
              <a:t>Use of San SIRO and SI PBC/NP for reporting to the corporation. For local exploitation possibility of using other local solutions (BDE, Archer,…)</a:t>
            </a:r>
            <a:endParaRPr lang="en-US" sz="900" dirty="0">
              <a:solidFill>
                <a:srgbClr val="FFFFFF"/>
              </a:solidFill>
            </a:endParaRPr>
          </a:p>
        </p:txBody>
      </p:sp>
      <p:sp>
        <p:nvSpPr>
          <p:cNvPr id="126" name="Rectangle 125"/>
          <p:cNvSpPr/>
          <p:nvPr/>
        </p:nvSpPr>
        <p:spPr bwMode="auto">
          <a:xfrm>
            <a:off x="5029200" y="6338806"/>
            <a:ext cx="2025528" cy="366794"/>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dirty="0" smtClean="0">
              <a:ln>
                <a:noFill/>
              </a:ln>
              <a:solidFill>
                <a:schemeClr val="tx1"/>
              </a:solidFill>
              <a:effectLst/>
              <a:latin typeface="Arial" charset="0"/>
            </a:endParaRPr>
          </a:p>
        </p:txBody>
      </p:sp>
      <p:sp>
        <p:nvSpPr>
          <p:cNvPr id="127" name="Rectangle 62"/>
          <p:cNvSpPr>
            <a:spLocks noChangeArrowheads="1"/>
          </p:cNvSpPr>
          <p:nvPr/>
        </p:nvSpPr>
        <p:spPr bwMode="auto">
          <a:xfrm>
            <a:off x="5094516" y="6425016"/>
            <a:ext cx="285003" cy="166135"/>
          </a:xfrm>
          <a:prstGeom prst="roundRect">
            <a:avLst/>
          </a:prstGeom>
          <a:solidFill>
            <a:schemeClr val="accent6"/>
          </a:solidFill>
          <a:ln w="3175" cap="rnd">
            <a:solidFill>
              <a:srgbClr val="808080"/>
            </a:solidFill>
            <a:prstDash val="solid"/>
            <a:miter lim="800000"/>
            <a:headEnd/>
            <a:tailEnd/>
          </a:ln>
        </p:spPr>
        <p:txBody>
          <a:bodyPr wrap="none" lIns="54000" tIns="46800" rIns="54000" bIns="46800" anchor="ctr"/>
          <a:lstStyle/>
          <a:p>
            <a:pPr algn="l" eaLnBrk="0" hangingPunct="0">
              <a:spcBef>
                <a:spcPct val="20000"/>
              </a:spcBef>
              <a:defRPr/>
            </a:pPr>
            <a:endParaRPr lang="en-US" kern="0" dirty="0">
              <a:solidFill>
                <a:sysClr val="windowText" lastClr="000000"/>
              </a:solidFill>
              <a:latin typeface="Arial"/>
              <a:cs typeface="Arial"/>
            </a:endParaRPr>
          </a:p>
        </p:txBody>
      </p:sp>
      <p:sp>
        <p:nvSpPr>
          <p:cNvPr id="128" name="TextBox 127"/>
          <p:cNvSpPr txBox="1"/>
          <p:nvPr/>
        </p:nvSpPr>
        <p:spPr>
          <a:xfrm>
            <a:off x="5392207" y="6349692"/>
            <a:ext cx="1622933" cy="338554"/>
          </a:xfrm>
          <a:prstGeom prst="rect">
            <a:avLst/>
          </a:prstGeom>
          <a:noFill/>
        </p:spPr>
        <p:txBody>
          <a:bodyPr wrap="square" rtlCol="0">
            <a:spAutoFit/>
          </a:bodyPr>
          <a:lstStyle/>
          <a:p>
            <a:r>
              <a:rPr lang="en-US" sz="800" dirty="0" smtClean="0"/>
              <a:t>Non-corporate Golden Sources require Architecture certification</a:t>
            </a:r>
            <a:endParaRPr lang="en-US" sz="8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8" t="26087" r="8424" b="14170"/>
          <a:stretch/>
        </p:blipFill>
        <p:spPr bwMode="auto">
          <a:xfrm>
            <a:off x="161649" y="1676400"/>
            <a:ext cx="8829951" cy="445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192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1. Risk Data Aggregation and Reporting Framework (RDA) </a:t>
            </a:r>
          </a:p>
          <a:p>
            <a:pPr>
              <a:lnSpc>
                <a:spcPct val="90000"/>
              </a:lnSpc>
            </a:pPr>
            <a:r>
              <a:rPr lang="en-US" sz="2000" b="1" dirty="0" smtClean="0">
                <a:solidFill>
                  <a:srgbClr val="929497"/>
                </a:solidFill>
              </a:rPr>
              <a:t>Background</a:t>
            </a:r>
            <a:endParaRPr lang="en-US" sz="2000" b="1" dirty="0">
              <a:solidFill>
                <a:srgbClr val="929497"/>
              </a:solidFill>
            </a:endParaRPr>
          </a:p>
        </p:txBody>
      </p:sp>
      <p:sp>
        <p:nvSpPr>
          <p:cNvPr id="17" name="TextBox 16"/>
          <p:cNvSpPr txBox="1"/>
          <p:nvPr/>
        </p:nvSpPr>
        <p:spPr>
          <a:xfrm>
            <a:off x="484911" y="1546416"/>
            <a:ext cx="7827818" cy="3160059"/>
          </a:xfrm>
          <a:prstGeom prst="rect">
            <a:avLst/>
          </a:prstGeom>
          <a:noFill/>
        </p:spPr>
        <p:txBody>
          <a:bodyPr wrap="square" lIns="0" tIns="0" rIns="0" bIns="0" rtlCol="0">
            <a:noAutofit/>
          </a:bodyPr>
          <a:lstStyle/>
          <a:p>
            <a:pPr marL="12822" lvl="1" algn="just"/>
            <a:r>
              <a:rPr lang="en-US" sz="1400" dirty="0"/>
              <a:t>As stated in the first paragraph of the Basel Committee on Banking Supervision paper on </a:t>
            </a:r>
            <a:r>
              <a:rPr lang="en-US" sz="1400" dirty="0" smtClean="0"/>
              <a:t>Risk </a:t>
            </a:r>
            <a:r>
              <a:rPr lang="en-US" sz="1400" dirty="0"/>
              <a:t>D</a:t>
            </a:r>
            <a:r>
              <a:rPr lang="en-US" sz="1400" dirty="0" smtClean="0"/>
              <a:t>ata Aggregation and Risk Reporting Framework (BCBS 239):</a:t>
            </a:r>
            <a:endParaRPr lang="en-US" sz="1400" dirty="0"/>
          </a:p>
          <a:p>
            <a:pPr marL="12822" lvl="1" algn="just"/>
            <a:endParaRPr lang="en-US" sz="1400" dirty="0"/>
          </a:p>
          <a:p>
            <a:pPr marL="417415" lvl="1" algn="just"/>
            <a:r>
              <a:rPr lang="en-US" sz="1400" dirty="0"/>
              <a:t>“One of the most significant lessons learned from the global financial crisis that began in 2007 was that </a:t>
            </a:r>
            <a:r>
              <a:rPr lang="en-US" sz="1400" b="1" dirty="0"/>
              <a:t>banks’ information technology (IT) and data architectures were inadequate </a:t>
            </a:r>
            <a:r>
              <a:rPr lang="en-US" sz="1400" dirty="0"/>
              <a:t>to support the broad management of financial risks. </a:t>
            </a:r>
          </a:p>
          <a:p>
            <a:pPr marL="417415" lvl="1" algn="just"/>
            <a:endParaRPr lang="en-US" sz="1400" dirty="0"/>
          </a:p>
          <a:p>
            <a:pPr marL="417415" lvl="1" algn="just"/>
            <a:r>
              <a:rPr lang="en-US" sz="1400" dirty="0"/>
              <a:t>Many banks</a:t>
            </a:r>
            <a:r>
              <a:rPr lang="en-US" sz="1400" b="1" dirty="0"/>
              <a:t> lacked the ability to aggregate risk exposures </a:t>
            </a:r>
            <a:r>
              <a:rPr lang="en-US" sz="1400" dirty="0"/>
              <a:t>and identify concentrations quickly and accurately at the bank group level, across business lines and between legal entities. </a:t>
            </a:r>
          </a:p>
          <a:p>
            <a:pPr marL="417415" lvl="1" algn="just"/>
            <a:endParaRPr lang="en-US" sz="1400" dirty="0"/>
          </a:p>
          <a:p>
            <a:pPr marL="417415" lvl="1" algn="just"/>
            <a:r>
              <a:rPr lang="en-US" sz="1400" dirty="0"/>
              <a:t>Some banks were unable to manage their risks properly because of </a:t>
            </a:r>
            <a:r>
              <a:rPr lang="en-US" sz="1400" b="1" dirty="0"/>
              <a:t>weak risk data aggregation</a:t>
            </a:r>
            <a:r>
              <a:rPr lang="en-US" sz="1400" dirty="0"/>
              <a:t> capabilities and risk reporting practices. This had severe consequences to the banks themselves and to the stability of the financial system as a whole.”</a:t>
            </a:r>
            <a:r>
              <a:rPr lang="en-US" sz="1400" dirty="0">
                <a:latin typeface="+mj-lt"/>
              </a:rPr>
              <a:t>	</a:t>
            </a:r>
            <a:r>
              <a:rPr lang="en-US" dirty="0" smtClean="0">
                <a:latin typeface="Georgia" pitchFamily="18" charset="0"/>
              </a:rPr>
              <a:t>	</a:t>
            </a:r>
          </a:p>
        </p:txBody>
      </p:sp>
    </p:spTree>
    <p:extLst>
      <p:ext uri="{BB962C8B-B14F-4D97-AF65-F5344CB8AC3E}">
        <p14:creationId xmlns:p14="http://schemas.microsoft.com/office/powerpoint/2010/main" val="3876504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1. Risk Data Aggregation and Reporting Framework (RDA) </a:t>
            </a:r>
          </a:p>
          <a:p>
            <a:pPr>
              <a:lnSpc>
                <a:spcPct val="90000"/>
              </a:lnSpc>
            </a:pPr>
            <a:r>
              <a:rPr lang="en-US" sz="2000" b="1" dirty="0" smtClean="0">
                <a:solidFill>
                  <a:srgbClr val="929497"/>
                </a:solidFill>
              </a:rPr>
              <a:t>Background (cont’d)</a:t>
            </a:r>
            <a:endParaRPr lang="en-US" sz="2000" b="1" dirty="0">
              <a:solidFill>
                <a:srgbClr val="929497"/>
              </a:solidFill>
            </a:endParaRPr>
          </a:p>
        </p:txBody>
      </p:sp>
      <p:sp>
        <p:nvSpPr>
          <p:cNvPr id="4" name="TextBox 3"/>
          <p:cNvSpPr txBox="1"/>
          <p:nvPr/>
        </p:nvSpPr>
        <p:spPr>
          <a:xfrm>
            <a:off x="270936" y="2921145"/>
            <a:ext cx="8104909" cy="4168589"/>
          </a:xfrm>
          <a:prstGeom prst="rect">
            <a:avLst/>
          </a:prstGeom>
          <a:noFill/>
        </p:spPr>
        <p:txBody>
          <a:bodyPr wrap="square" lIns="0" tIns="0" rIns="0" bIns="0" rtlCol="0">
            <a:noAutofit/>
          </a:bodyPr>
          <a:lstStyle/>
          <a:p>
            <a:endParaRPr lang="en-US" sz="1400" dirty="0"/>
          </a:p>
          <a:p>
            <a:endParaRPr lang="en-US" sz="1400" dirty="0"/>
          </a:p>
          <a:p>
            <a:r>
              <a:rPr lang="en-US" sz="1400" dirty="0"/>
              <a:t>The Principles are expected to support a bank’s efforts to: </a:t>
            </a:r>
          </a:p>
          <a:p>
            <a:endParaRPr lang="en-US" sz="1400" dirty="0"/>
          </a:p>
          <a:p>
            <a:pPr marL="612588" indent="-195174">
              <a:spcAft>
                <a:spcPts val="269"/>
              </a:spcAft>
            </a:pPr>
            <a:r>
              <a:rPr lang="en-US" sz="1400" dirty="0"/>
              <a:t>•   Enhance the risk data aggregation and </a:t>
            </a:r>
            <a:r>
              <a:rPr lang="en-US" sz="1400" b="1" dirty="0"/>
              <a:t>reporting infrastructure</a:t>
            </a:r>
            <a:r>
              <a:rPr lang="en-US" sz="1400" dirty="0"/>
              <a:t> including reports to enable the board, senior management and risk managers to better identify, monitor and manage risks</a:t>
            </a:r>
          </a:p>
          <a:p>
            <a:pPr marL="612588" indent="-195174">
              <a:spcAft>
                <a:spcPts val="269"/>
              </a:spcAft>
            </a:pPr>
            <a:r>
              <a:rPr lang="en-US" sz="1400" dirty="0"/>
              <a:t>•   Improve the </a:t>
            </a:r>
            <a:r>
              <a:rPr lang="en-US" sz="1400" b="1" dirty="0"/>
              <a:t>decision-making process </a:t>
            </a:r>
            <a:r>
              <a:rPr lang="en-US" sz="1400" dirty="0"/>
              <a:t>throughout the banking organization</a:t>
            </a:r>
          </a:p>
          <a:p>
            <a:pPr marL="612588" indent="-195174">
              <a:spcAft>
                <a:spcPts val="269"/>
              </a:spcAft>
            </a:pPr>
            <a:r>
              <a:rPr lang="en-US" sz="1400" dirty="0"/>
              <a:t>•   </a:t>
            </a:r>
            <a:r>
              <a:rPr lang="en-US" sz="1400" b="1" dirty="0"/>
              <a:t>Enhance the management of information </a:t>
            </a:r>
            <a:r>
              <a:rPr lang="en-US" sz="1400" dirty="0"/>
              <a:t>at both the individual entities and consolidated level </a:t>
            </a:r>
          </a:p>
          <a:p>
            <a:pPr marL="612588" indent="-195174">
              <a:spcAft>
                <a:spcPts val="269"/>
              </a:spcAft>
            </a:pPr>
            <a:r>
              <a:rPr lang="en-US" sz="1400" dirty="0"/>
              <a:t>•   </a:t>
            </a:r>
            <a:r>
              <a:rPr lang="en-US" sz="1400" b="1" dirty="0"/>
              <a:t>Reduce the probability and severity of losses </a:t>
            </a:r>
            <a:r>
              <a:rPr lang="en-US" sz="1400" dirty="0"/>
              <a:t>resulting from risk management weaknesses</a:t>
            </a:r>
          </a:p>
          <a:p>
            <a:pPr marL="612588" indent="-195174">
              <a:spcAft>
                <a:spcPts val="269"/>
              </a:spcAft>
            </a:pPr>
            <a:r>
              <a:rPr lang="en-US" sz="1400" dirty="0"/>
              <a:t>•   Improve the </a:t>
            </a:r>
            <a:r>
              <a:rPr lang="en-US" sz="1400" b="1" dirty="0"/>
              <a:t>timely delivery of information </a:t>
            </a:r>
            <a:r>
              <a:rPr lang="en-US" sz="1400" dirty="0"/>
              <a:t>and resulting decision making capability</a:t>
            </a:r>
          </a:p>
          <a:p>
            <a:pPr marL="612588" indent="-195174">
              <a:spcAft>
                <a:spcPts val="269"/>
              </a:spcAft>
            </a:pPr>
            <a:r>
              <a:rPr lang="en-US" sz="1400" dirty="0"/>
              <a:t>•   Improve the </a:t>
            </a:r>
            <a:r>
              <a:rPr lang="en-US" sz="1400" b="1" dirty="0"/>
              <a:t>organization strategic planning </a:t>
            </a:r>
            <a:r>
              <a:rPr lang="en-US" sz="1400" dirty="0"/>
              <a:t>and its ability to manage the risk of new products and services. </a:t>
            </a:r>
            <a:endParaRPr lang="en-US" sz="1400" dirty="0">
              <a:latin typeface="Georgia" pitchFamily="18" charset="0"/>
            </a:endParaRPr>
          </a:p>
        </p:txBody>
      </p:sp>
      <p:sp>
        <p:nvSpPr>
          <p:cNvPr id="6" name="TextBox 5"/>
          <p:cNvSpPr txBox="1"/>
          <p:nvPr/>
        </p:nvSpPr>
        <p:spPr>
          <a:xfrm>
            <a:off x="2209802" y="1252541"/>
            <a:ext cx="6714067" cy="1490663"/>
          </a:xfrm>
          <a:prstGeom prst="rect">
            <a:avLst/>
          </a:prstGeom>
          <a:noFill/>
        </p:spPr>
        <p:txBody>
          <a:bodyPr wrap="square" lIns="0" tIns="0" rIns="0" bIns="0" rtlCol="0">
            <a:noAutofit/>
          </a:bodyPr>
          <a:lstStyle/>
          <a:p>
            <a:endParaRPr lang="en-US" sz="1400" dirty="0"/>
          </a:p>
          <a:p>
            <a:r>
              <a:rPr lang="en-US" sz="1400" dirty="0" smtClean="0"/>
              <a:t>BCBS 239 </a:t>
            </a:r>
            <a:r>
              <a:rPr lang="en-US" sz="1400" dirty="0"/>
              <a:t>acknowledges that as a chain is a strong as its weakest link, risk reporting quality is </a:t>
            </a:r>
            <a:r>
              <a:rPr lang="en-US" sz="1400" dirty="0" smtClean="0"/>
              <a:t>as </a:t>
            </a:r>
            <a:r>
              <a:rPr lang="en-US" sz="1400" dirty="0"/>
              <a:t>good as the weakest step in </a:t>
            </a:r>
            <a:r>
              <a:rPr lang="en-US" sz="1400" dirty="0" smtClean="0"/>
              <a:t>its </a:t>
            </a:r>
            <a:r>
              <a:rPr lang="en-US" sz="1400" dirty="0"/>
              <a:t>life cycle.</a:t>
            </a:r>
          </a:p>
          <a:p>
            <a:endParaRPr lang="en-US" sz="1400" dirty="0"/>
          </a:p>
          <a:p>
            <a:r>
              <a:rPr lang="en-US" sz="1400" dirty="0" smtClean="0"/>
              <a:t>BCBS 239 </a:t>
            </a:r>
            <a:r>
              <a:rPr lang="en-US" sz="1400" dirty="0"/>
              <a:t>presents a set of 11 best practices (the </a:t>
            </a:r>
            <a:r>
              <a:rPr lang="en-US" sz="1400" dirty="0" smtClean="0"/>
              <a:t>“RDA” principles</a:t>
            </a:r>
            <a:r>
              <a:rPr lang="en-US" sz="1400" dirty="0"/>
              <a:t>), to strengthen each individual step in the risk reporting life cycle, and in particular around risk data governance</a:t>
            </a:r>
            <a:r>
              <a:rPr lang="en-US" sz="1400" dirty="0" smtClean="0"/>
              <a:t>.</a:t>
            </a:r>
            <a:endParaRPr lang="en-US" sz="1400" dirty="0">
              <a:latin typeface="Georgia"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902" t="45290" r="57881" b="29167"/>
          <a:stretch/>
        </p:blipFill>
        <p:spPr bwMode="auto">
          <a:xfrm>
            <a:off x="163050" y="981256"/>
            <a:ext cx="1702196" cy="2142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34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1. Risk Data Aggregation and Reporting Framework </a:t>
            </a:r>
          </a:p>
          <a:p>
            <a:pPr>
              <a:lnSpc>
                <a:spcPct val="90000"/>
              </a:lnSpc>
            </a:pPr>
            <a:r>
              <a:rPr lang="en-US" sz="2000" b="1" dirty="0" smtClean="0">
                <a:solidFill>
                  <a:srgbClr val="929497"/>
                </a:solidFill>
              </a:rPr>
              <a:t>Summary of RDA principles</a:t>
            </a:r>
            <a:endParaRPr lang="en-US" sz="2000" b="1" dirty="0">
              <a:solidFill>
                <a:srgbClr val="929497"/>
              </a:solidFill>
            </a:endParaRPr>
          </a:p>
        </p:txBody>
      </p:sp>
      <p:sp>
        <p:nvSpPr>
          <p:cNvPr id="7" name="TextBox 6"/>
          <p:cNvSpPr txBox="1"/>
          <p:nvPr/>
        </p:nvSpPr>
        <p:spPr>
          <a:xfrm>
            <a:off x="501401" y="973894"/>
            <a:ext cx="1931391" cy="1625872"/>
          </a:xfrm>
          <a:prstGeom prst="rect">
            <a:avLst/>
          </a:prstGeom>
          <a:solidFill>
            <a:srgbClr val="FF0000"/>
          </a:solidFill>
          <a:ln w="3175">
            <a:solidFill>
              <a:schemeClr val="tx1"/>
            </a:solidFill>
          </a:ln>
        </p:spPr>
        <p:txBody>
          <a:bodyPr wrap="square" lIns="0" tIns="0" rIns="0" bIns="0" rtlCol="0">
            <a:noAutofit/>
          </a:bodyPr>
          <a:lstStyle/>
          <a:p>
            <a:pPr marL="99712" indent="-99712" algn="ctr">
              <a:spcAft>
                <a:spcPts val="808"/>
              </a:spcAft>
            </a:pPr>
            <a:r>
              <a:rPr lang="en-US" sz="1400" i="1" dirty="0">
                <a:solidFill>
                  <a:schemeClr val="bg1"/>
                </a:solidFill>
                <a:latin typeface="Georgia" pitchFamily="18" charset="0"/>
              </a:rPr>
              <a:t>Governance</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Independent Validation</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Board accountability</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Data Governance </a:t>
            </a:r>
            <a:endParaRPr lang="en-US" sz="1100" dirty="0" smtClean="0">
              <a:solidFill>
                <a:schemeClr val="bg1"/>
              </a:solidFill>
              <a:latin typeface="Georgia" pitchFamily="18" charset="0"/>
            </a:endParaRPr>
          </a:p>
          <a:p>
            <a:pPr marL="215092" indent="-103986">
              <a:spcAft>
                <a:spcPts val="269"/>
              </a:spcAft>
              <a:buFont typeface="Arial" panose="020B0604020202020204" pitchFamily="34" charset="0"/>
              <a:buChar char="•"/>
            </a:pPr>
            <a:r>
              <a:rPr lang="en-US" sz="1100" dirty="0" smtClean="0">
                <a:solidFill>
                  <a:schemeClr val="bg1"/>
                </a:solidFill>
                <a:latin typeface="Georgia" pitchFamily="18" charset="0"/>
              </a:rPr>
              <a:t>Data </a:t>
            </a:r>
            <a:r>
              <a:rPr lang="en-US" sz="1100" dirty="0">
                <a:solidFill>
                  <a:schemeClr val="bg1"/>
                </a:solidFill>
                <a:latin typeface="Georgia" pitchFamily="18" charset="0"/>
              </a:rPr>
              <a:t>Aggregation </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Limitation awareness</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Assessment  at all levels</a:t>
            </a:r>
          </a:p>
        </p:txBody>
      </p:sp>
      <p:sp>
        <p:nvSpPr>
          <p:cNvPr id="8" name="TextBox 7"/>
          <p:cNvSpPr txBox="1"/>
          <p:nvPr/>
        </p:nvSpPr>
        <p:spPr>
          <a:xfrm>
            <a:off x="2571338" y="973894"/>
            <a:ext cx="1931391" cy="1625872"/>
          </a:xfrm>
          <a:prstGeom prst="rect">
            <a:avLst/>
          </a:prstGeom>
          <a:solidFill>
            <a:srgbClr val="FF0000"/>
          </a:solidFill>
          <a:ln w="3175">
            <a:solidFill>
              <a:schemeClr val="tx1"/>
            </a:solidFill>
          </a:ln>
        </p:spPr>
        <p:txBody>
          <a:bodyPr wrap="square" lIns="0" tIns="0" rIns="0" bIns="0" rtlCol="0">
            <a:noAutofit/>
          </a:bodyPr>
          <a:lstStyle/>
          <a:p>
            <a:pPr marL="99712" indent="-99712" algn="ctr">
              <a:spcAft>
                <a:spcPts val="808"/>
              </a:spcAft>
            </a:pPr>
            <a:r>
              <a:rPr lang="en-US" sz="1600" i="1" dirty="0">
                <a:solidFill>
                  <a:schemeClr val="bg1"/>
                </a:solidFill>
                <a:latin typeface="Georgia" pitchFamily="18" charset="0"/>
              </a:rPr>
              <a:t>      </a:t>
            </a:r>
            <a:r>
              <a:rPr lang="en-US" sz="1400" i="1" dirty="0">
                <a:solidFill>
                  <a:schemeClr val="bg1"/>
                </a:solidFill>
                <a:latin typeface="Georgia" pitchFamily="18" charset="0"/>
              </a:rPr>
              <a:t>Data Architecture &amp;   IT Infrastructure</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BCP &amp; Impact analysis</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Data Taxonomies</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Data Ownership</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Data Life Cycle</a:t>
            </a:r>
          </a:p>
          <a:p>
            <a:pPr marL="215092" indent="-103986">
              <a:spcAft>
                <a:spcPts val="269"/>
              </a:spcAft>
              <a:buFont typeface="Arial" panose="020B0604020202020204" pitchFamily="34" charset="0"/>
              <a:buChar char="•"/>
            </a:pPr>
            <a:r>
              <a:rPr lang="en-US" sz="1100" dirty="0">
                <a:solidFill>
                  <a:schemeClr val="bg1"/>
                </a:solidFill>
                <a:latin typeface="Georgia" pitchFamily="18" charset="0"/>
              </a:rPr>
              <a:t>Data Quality Checks</a:t>
            </a:r>
          </a:p>
        </p:txBody>
      </p:sp>
      <p:sp>
        <p:nvSpPr>
          <p:cNvPr id="9" name="TextBox 8"/>
          <p:cNvSpPr txBox="1"/>
          <p:nvPr/>
        </p:nvSpPr>
        <p:spPr>
          <a:xfrm>
            <a:off x="4649520" y="973894"/>
            <a:ext cx="1931391" cy="1625872"/>
          </a:xfrm>
          <a:prstGeom prst="rect">
            <a:avLst/>
          </a:prstGeom>
          <a:solidFill>
            <a:schemeClr val="bg2">
              <a:lumMod val="20000"/>
              <a:lumOff val="80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400" i="1" dirty="0">
                <a:latin typeface="Georgia" pitchFamily="18" charset="0"/>
              </a:rPr>
              <a:t>Data Accuracy &amp; Integrity</a:t>
            </a:r>
          </a:p>
          <a:p>
            <a:pPr marL="215092" indent="-103986">
              <a:spcAft>
                <a:spcPts val="269"/>
              </a:spcAft>
              <a:buFont typeface="Arial" panose="020B0604020202020204" pitchFamily="34" charset="0"/>
              <a:buChar char="•"/>
            </a:pPr>
            <a:r>
              <a:rPr lang="en-US" sz="1100" dirty="0">
                <a:latin typeface="Georgia" pitchFamily="18" charset="0"/>
              </a:rPr>
              <a:t>Accounting data standards</a:t>
            </a:r>
          </a:p>
          <a:p>
            <a:pPr marL="215092" indent="-103986">
              <a:spcAft>
                <a:spcPts val="269"/>
              </a:spcAft>
              <a:buFont typeface="Arial" panose="020B0604020202020204" pitchFamily="34" charset="0"/>
              <a:buChar char="•"/>
            </a:pPr>
            <a:r>
              <a:rPr lang="en-US" sz="1100" dirty="0">
                <a:latin typeface="Georgia" pitchFamily="18" charset="0"/>
              </a:rPr>
              <a:t>Manual Processes Controls</a:t>
            </a:r>
          </a:p>
          <a:p>
            <a:pPr marL="215092" indent="-103986">
              <a:spcAft>
                <a:spcPts val="269"/>
              </a:spcAft>
              <a:buFont typeface="Arial" panose="020B0604020202020204" pitchFamily="34" charset="0"/>
              <a:buChar char="•"/>
            </a:pPr>
            <a:r>
              <a:rPr lang="en-US" sz="1100" dirty="0">
                <a:latin typeface="Georgia" pitchFamily="18" charset="0"/>
              </a:rPr>
              <a:t>Data Dictionary</a:t>
            </a:r>
          </a:p>
          <a:p>
            <a:pPr marL="215092" indent="-103986">
              <a:spcAft>
                <a:spcPts val="269"/>
              </a:spcAft>
              <a:buFont typeface="Arial" panose="020B0604020202020204" pitchFamily="34" charset="0"/>
              <a:buChar char="•"/>
            </a:pPr>
            <a:r>
              <a:rPr lang="en-US" sz="1100" dirty="0">
                <a:latin typeface="Georgia" pitchFamily="18" charset="0"/>
              </a:rPr>
              <a:t>Data Reconciliation</a:t>
            </a:r>
          </a:p>
          <a:p>
            <a:pPr marL="215092" indent="-103986">
              <a:spcAft>
                <a:spcPts val="269"/>
              </a:spcAft>
              <a:buFont typeface="Arial" panose="020B0604020202020204" pitchFamily="34" charset="0"/>
              <a:buChar char="•"/>
            </a:pPr>
            <a:r>
              <a:rPr lang="en-US" sz="1100" dirty="0">
                <a:latin typeface="Georgia" pitchFamily="18" charset="0"/>
              </a:rPr>
              <a:t>Escalation Methodology</a:t>
            </a:r>
          </a:p>
        </p:txBody>
      </p:sp>
      <p:sp>
        <p:nvSpPr>
          <p:cNvPr id="10" name="TextBox 9"/>
          <p:cNvSpPr txBox="1"/>
          <p:nvPr/>
        </p:nvSpPr>
        <p:spPr>
          <a:xfrm>
            <a:off x="6727703" y="973894"/>
            <a:ext cx="1931391" cy="1625872"/>
          </a:xfrm>
          <a:prstGeom prst="rect">
            <a:avLst/>
          </a:prstGeom>
          <a:solidFill>
            <a:schemeClr val="bg2">
              <a:lumMod val="20000"/>
              <a:lumOff val="80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400" i="1" dirty="0">
                <a:latin typeface="Georgia" pitchFamily="18" charset="0"/>
              </a:rPr>
              <a:t>Completeness</a:t>
            </a:r>
          </a:p>
          <a:p>
            <a:pPr marL="111108">
              <a:spcAft>
                <a:spcPts val="269"/>
              </a:spcAft>
            </a:pPr>
            <a:endParaRPr lang="en-US" sz="1100" dirty="0">
              <a:latin typeface="Georgia" pitchFamily="18" charset="0"/>
            </a:endParaRPr>
          </a:p>
          <a:p>
            <a:pPr marL="193024" indent="-93317">
              <a:spcAft>
                <a:spcPts val="241"/>
              </a:spcAft>
              <a:buFont typeface="Arial" panose="020B0604020202020204" pitchFamily="34" charset="0"/>
              <a:buChar char="•"/>
            </a:pPr>
            <a:r>
              <a:rPr lang="en-US" sz="1100" dirty="0">
                <a:latin typeface="Georgia" pitchFamily="18" charset="0"/>
              </a:rPr>
              <a:t>Identify all Risk Factors</a:t>
            </a:r>
          </a:p>
          <a:p>
            <a:pPr marL="193024" indent="-93317">
              <a:spcAft>
                <a:spcPts val="241"/>
              </a:spcAft>
              <a:buFont typeface="Arial" panose="020B0604020202020204" pitchFamily="34" charset="0"/>
              <a:buChar char="•"/>
            </a:pPr>
            <a:r>
              <a:rPr lang="en-US" sz="1100" dirty="0">
                <a:latin typeface="Georgia" pitchFamily="18" charset="0"/>
              </a:rPr>
              <a:t>Document Aggregation Methodology</a:t>
            </a:r>
          </a:p>
          <a:p>
            <a:pPr marL="193024" indent="-93317">
              <a:spcAft>
                <a:spcPts val="241"/>
              </a:spcAft>
              <a:buFont typeface="Arial" panose="020B0604020202020204" pitchFamily="34" charset="0"/>
              <a:buChar char="•"/>
            </a:pPr>
            <a:r>
              <a:rPr lang="en-US" sz="1100" dirty="0">
                <a:latin typeface="Georgia" pitchFamily="18" charset="0"/>
              </a:rPr>
              <a:t>Exception management</a:t>
            </a:r>
          </a:p>
          <a:p>
            <a:pPr marL="193024" indent="-93317">
              <a:spcAft>
                <a:spcPts val="241"/>
              </a:spcAft>
              <a:buFont typeface="Arial" panose="020B0604020202020204" pitchFamily="34" charset="0"/>
              <a:buChar char="•"/>
            </a:pPr>
            <a:r>
              <a:rPr lang="en-US" sz="1100" dirty="0">
                <a:latin typeface="Georgia" pitchFamily="18" charset="0"/>
              </a:rPr>
              <a:t>Data Correction Process</a:t>
            </a:r>
          </a:p>
        </p:txBody>
      </p:sp>
      <p:sp>
        <p:nvSpPr>
          <p:cNvPr id="11" name="TextBox 10"/>
          <p:cNvSpPr txBox="1"/>
          <p:nvPr/>
        </p:nvSpPr>
        <p:spPr>
          <a:xfrm>
            <a:off x="484911" y="2709785"/>
            <a:ext cx="1931391" cy="1625872"/>
          </a:xfrm>
          <a:prstGeom prst="rect">
            <a:avLst/>
          </a:prstGeom>
          <a:solidFill>
            <a:schemeClr val="bg2">
              <a:lumMod val="20000"/>
              <a:lumOff val="80000"/>
            </a:schemeClr>
          </a:solidFill>
          <a:ln w="3175">
            <a:solidFill>
              <a:schemeClr val="tx1"/>
            </a:solidFill>
          </a:ln>
        </p:spPr>
        <p:txBody>
          <a:bodyPr wrap="square" lIns="0" tIns="0" rIns="0" bIns="0" rtlCol="0">
            <a:noAutofit/>
          </a:bodyPr>
          <a:lstStyle/>
          <a:p>
            <a:pPr marL="99712" indent="-99712" algn="ctr">
              <a:spcAft>
                <a:spcPts val="808"/>
              </a:spcAft>
            </a:pPr>
            <a:r>
              <a:rPr lang="en-US" sz="1400" i="1" dirty="0">
                <a:latin typeface="Georgia" pitchFamily="18" charset="0"/>
              </a:rPr>
              <a:t>Timeliness</a:t>
            </a:r>
          </a:p>
          <a:p>
            <a:pPr marL="215092" indent="-103986">
              <a:spcAft>
                <a:spcPts val="269"/>
              </a:spcAft>
              <a:buFont typeface="Arial" panose="020B0604020202020204" pitchFamily="34" charset="0"/>
              <a:buChar char="•"/>
            </a:pPr>
            <a:endParaRPr lang="en-US" sz="1100" dirty="0">
              <a:latin typeface="Georgia" pitchFamily="18" charset="0"/>
            </a:endParaRPr>
          </a:p>
          <a:p>
            <a:pPr marL="215092" indent="-103986">
              <a:spcAft>
                <a:spcPts val="269"/>
              </a:spcAft>
              <a:buFont typeface="Arial" panose="020B0604020202020204" pitchFamily="34" charset="0"/>
              <a:buChar char="•"/>
            </a:pPr>
            <a:r>
              <a:rPr lang="en-US" sz="1100" dirty="0">
                <a:latin typeface="Georgia" pitchFamily="18" charset="0"/>
              </a:rPr>
              <a:t>Documented timeliness requirements</a:t>
            </a:r>
          </a:p>
          <a:p>
            <a:pPr marL="215092" indent="-103986">
              <a:spcAft>
                <a:spcPts val="269"/>
              </a:spcAft>
              <a:buFont typeface="Arial" panose="020B0604020202020204" pitchFamily="34" charset="0"/>
              <a:buChar char="•"/>
            </a:pPr>
            <a:r>
              <a:rPr lang="en-US" sz="1100" dirty="0">
                <a:latin typeface="Georgia" pitchFamily="18" charset="0"/>
              </a:rPr>
              <a:t>Timely report delivery in both normal and stressed situations</a:t>
            </a:r>
          </a:p>
          <a:p>
            <a:pPr marL="215092" indent="-103986">
              <a:spcAft>
                <a:spcPts val="269"/>
              </a:spcAft>
              <a:buFont typeface="Arial" panose="020B0604020202020204" pitchFamily="34" charset="0"/>
              <a:buChar char="•"/>
            </a:pPr>
            <a:endParaRPr lang="en-US" sz="1100" dirty="0">
              <a:latin typeface="Georgia" pitchFamily="18" charset="0"/>
            </a:endParaRPr>
          </a:p>
        </p:txBody>
      </p:sp>
      <p:sp>
        <p:nvSpPr>
          <p:cNvPr id="12" name="TextBox 11"/>
          <p:cNvSpPr txBox="1"/>
          <p:nvPr/>
        </p:nvSpPr>
        <p:spPr>
          <a:xfrm>
            <a:off x="2563094" y="2709785"/>
            <a:ext cx="1931391" cy="1625872"/>
          </a:xfrm>
          <a:prstGeom prst="rect">
            <a:avLst/>
          </a:prstGeom>
          <a:solidFill>
            <a:schemeClr val="bg2">
              <a:lumMod val="20000"/>
              <a:lumOff val="80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400" i="1" dirty="0">
                <a:latin typeface="Georgia" pitchFamily="18" charset="0"/>
              </a:rPr>
              <a:t>Adaptability</a:t>
            </a:r>
            <a:endParaRPr lang="en-US" sz="1100" dirty="0">
              <a:latin typeface="Georgia" pitchFamily="18" charset="0"/>
            </a:endParaRPr>
          </a:p>
          <a:p>
            <a:pPr marL="215092" indent="-103986">
              <a:spcAft>
                <a:spcPts val="269"/>
              </a:spcAft>
              <a:buFont typeface="Arial" panose="020B0604020202020204" pitchFamily="34" charset="0"/>
              <a:buChar char="•"/>
            </a:pPr>
            <a:r>
              <a:rPr lang="en-US" sz="1100" dirty="0">
                <a:latin typeface="Georgia" pitchFamily="18" charset="0"/>
              </a:rPr>
              <a:t>Ability to quickly adapt to change while maintaining data quality</a:t>
            </a:r>
          </a:p>
          <a:p>
            <a:pPr marL="215092" indent="-103986">
              <a:spcAft>
                <a:spcPts val="269"/>
              </a:spcAft>
              <a:buFont typeface="Arial" panose="020B0604020202020204" pitchFamily="34" charset="0"/>
              <a:buChar char="•"/>
            </a:pPr>
            <a:r>
              <a:rPr lang="en-US" sz="1100" dirty="0">
                <a:latin typeface="Georgia" pitchFamily="18" charset="0"/>
              </a:rPr>
              <a:t>Flexible data environment</a:t>
            </a:r>
          </a:p>
          <a:p>
            <a:pPr marL="215092" indent="-103986">
              <a:spcAft>
                <a:spcPts val="269"/>
              </a:spcAft>
              <a:buFont typeface="Arial" panose="020B0604020202020204" pitchFamily="34" charset="0"/>
              <a:buChar char="•"/>
            </a:pPr>
            <a:r>
              <a:rPr lang="en-US" sz="1100" dirty="0">
                <a:latin typeface="Georgia" pitchFamily="18" charset="0"/>
              </a:rPr>
              <a:t>Flexible data aggregation</a:t>
            </a:r>
          </a:p>
          <a:p>
            <a:pPr marL="215092" indent="-103986">
              <a:spcAft>
                <a:spcPts val="269"/>
              </a:spcAft>
              <a:buFont typeface="Arial" panose="020B0604020202020204" pitchFamily="34" charset="0"/>
              <a:buChar char="•"/>
            </a:pPr>
            <a:r>
              <a:rPr lang="en-US" sz="1100" dirty="0">
                <a:latin typeface="Georgia" pitchFamily="18" charset="0"/>
              </a:rPr>
              <a:t>Customizable reporting</a:t>
            </a:r>
          </a:p>
          <a:p>
            <a:pPr marL="215092" indent="-103986">
              <a:spcAft>
                <a:spcPts val="269"/>
              </a:spcAft>
              <a:buFont typeface="Arial" panose="020B0604020202020204" pitchFamily="34" charset="0"/>
              <a:buChar char="•"/>
            </a:pPr>
            <a:endParaRPr lang="en-US" sz="1100" dirty="0">
              <a:latin typeface="Georgia" pitchFamily="18" charset="0"/>
            </a:endParaRPr>
          </a:p>
        </p:txBody>
      </p:sp>
      <p:sp>
        <p:nvSpPr>
          <p:cNvPr id="13" name="TextBox 12"/>
          <p:cNvSpPr txBox="1"/>
          <p:nvPr/>
        </p:nvSpPr>
        <p:spPr>
          <a:xfrm>
            <a:off x="4641276" y="2709785"/>
            <a:ext cx="1931391" cy="1625872"/>
          </a:xfrm>
          <a:prstGeom prst="rect">
            <a:avLst/>
          </a:prstGeom>
          <a:solidFill>
            <a:schemeClr val="bg1">
              <a:lumMod val="75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300" i="1" dirty="0">
                <a:latin typeface="Georgia" pitchFamily="18" charset="0"/>
              </a:rPr>
              <a:t>Reporting Accuracy</a:t>
            </a:r>
          </a:p>
          <a:p>
            <a:pPr marL="215092" indent="-103986">
              <a:spcAft>
                <a:spcPts val="269"/>
              </a:spcAft>
              <a:buFont typeface="Arial" panose="020B0604020202020204" pitchFamily="34" charset="0"/>
              <a:buChar char="•"/>
            </a:pPr>
            <a:r>
              <a:rPr lang="en-US" sz="1100" dirty="0">
                <a:latin typeface="Georgia" pitchFamily="18" charset="0"/>
              </a:rPr>
              <a:t>Documented Accuracy Requirements</a:t>
            </a:r>
          </a:p>
          <a:p>
            <a:pPr marL="215092" indent="-103986">
              <a:spcAft>
                <a:spcPts val="269"/>
              </a:spcAft>
              <a:buFont typeface="Arial" panose="020B0604020202020204" pitchFamily="34" charset="0"/>
              <a:buChar char="•"/>
            </a:pPr>
            <a:r>
              <a:rPr lang="en-US" sz="1100" dirty="0">
                <a:latin typeface="Georgia" pitchFamily="18" charset="0"/>
              </a:rPr>
              <a:t>Documented Processes</a:t>
            </a:r>
          </a:p>
          <a:p>
            <a:pPr marL="215092" indent="-103986">
              <a:spcAft>
                <a:spcPts val="269"/>
              </a:spcAft>
              <a:buFont typeface="Arial" panose="020B0604020202020204" pitchFamily="34" charset="0"/>
              <a:buChar char="•"/>
            </a:pPr>
            <a:r>
              <a:rPr lang="en-US" sz="1100" dirty="0">
                <a:latin typeface="Georgia" pitchFamily="18" charset="0"/>
              </a:rPr>
              <a:t>Data Reconciliation</a:t>
            </a:r>
          </a:p>
          <a:p>
            <a:pPr marL="215092" indent="-103986">
              <a:spcAft>
                <a:spcPts val="269"/>
              </a:spcAft>
              <a:buFont typeface="Arial" panose="020B0604020202020204" pitchFamily="34" charset="0"/>
              <a:buChar char="•"/>
            </a:pPr>
            <a:r>
              <a:rPr lang="en-US" sz="1100" dirty="0">
                <a:latin typeface="Georgia" pitchFamily="18" charset="0"/>
              </a:rPr>
              <a:t>Reasonableness Checks </a:t>
            </a:r>
          </a:p>
          <a:p>
            <a:pPr marL="215092" indent="-103986">
              <a:spcAft>
                <a:spcPts val="269"/>
              </a:spcAft>
              <a:buFont typeface="Arial" panose="020B0604020202020204" pitchFamily="34" charset="0"/>
              <a:buChar char="•"/>
            </a:pPr>
            <a:r>
              <a:rPr lang="en-US" sz="1100" dirty="0">
                <a:latin typeface="Georgia" pitchFamily="18" charset="0"/>
              </a:rPr>
              <a:t>Integrated Data  Quality controls</a:t>
            </a:r>
          </a:p>
          <a:p>
            <a:pPr marL="215092" indent="-103986">
              <a:spcAft>
                <a:spcPts val="269"/>
              </a:spcAft>
              <a:buFont typeface="Arial" panose="020B0604020202020204" pitchFamily="34" charset="0"/>
              <a:buChar char="•"/>
            </a:pPr>
            <a:endParaRPr lang="en-US" sz="1100" dirty="0">
              <a:latin typeface="Georgia" pitchFamily="18" charset="0"/>
            </a:endParaRPr>
          </a:p>
        </p:txBody>
      </p:sp>
      <p:sp>
        <p:nvSpPr>
          <p:cNvPr id="14" name="TextBox 13"/>
          <p:cNvSpPr txBox="1"/>
          <p:nvPr/>
        </p:nvSpPr>
        <p:spPr>
          <a:xfrm>
            <a:off x="6719457" y="2709785"/>
            <a:ext cx="1931391" cy="1625872"/>
          </a:xfrm>
          <a:prstGeom prst="rect">
            <a:avLst/>
          </a:prstGeom>
          <a:solidFill>
            <a:schemeClr val="bg1">
              <a:lumMod val="75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400" i="1" dirty="0">
                <a:latin typeface="Georgia" pitchFamily="18" charset="0"/>
              </a:rPr>
              <a:t>Comprehensiveness</a:t>
            </a:r>
            <a:endParaRPr lang="en-US" sz="1100" dirty="0">
              <a:latin typeface="Georgia" pitchFamily="18" charset="0"/>
            </a:endParaRPr>
          </a:p>
          <a:p>
            <a:pPr marL="215092" indent="-103986">
              <a:spcAft>
                <a:spcPts val="269"/>
              </a:spcAft>
              <a:buFont typeface="Arial" panose="020B0604020202020204" pitchFamily="34" charset="0"/>
              <a:buChar char="•"/>
            </a:pPr>
            <a:r>
              <a:rPr lang="en-US" sz="1100" dirty="0">
                <a:latin typeface="Georgia" pitchFamily="18" charset="0"/>
              </a:rPr>
              <a:t>Complete coverage of all risk factors</a:t>
            </a:r>
          </a:p>
          <a:p>
            <a:pPr marL="215092" indent="-103986">
              <a:spcAft>
                <a:spcPts val="269"/>
              </a:spcAft>
              <a:buFont typeface="Arial" panose="020B0604020202020204" pitchFamily="34" charset="0"/>
              <a:buChar char="•"/>
            </a:pPr>
            <a:r>
              <a:rPr lang="en-US" sz="1100" dirty="0">
                <a:latin typeface="Georgia" pitchFamily="18" charset="0"/>
              </a:rPr>
              <a:t>Forward looking Risk Assessment</a:t>
            </a:r>
          </a:p>
          <a:p>
            <a:pPr marL="215092" indent="-103986">
              <a:spcAft>
                <a:spcPts val="269"/>
              </a:spcAft>
              <a:buFont typeface="Arial" panose="020B0604020202020204" pitchFamily="34" charset="0"/>
              <a:buChar char="•"/>
            </a:pPr>
            <a:r>
              <a:rPr lang="en-US" sz="1100" dirty="0">
                <a:latin typeface="Georgia" pitchFamily="18" charset="0"/>
              </a:rPr>
              <a:t>Emerging Concentration risks</a:t>
            </a:r>
          </a:p>
        </p:txBody>
      </p:sp>
      <p:sp>
        <p:nvSpPr>
          <p:cNvPr id="15" name="TextBox 14"/>
          <p:cNvSpPr txBox="1"/>
          <p:nvPr/>
        </p:nvSpPr>
        <p:spPr>
          <a:xfrm>
            <a:off x="484911" y="4470128"/>
            <a:ext cx="1931391" cy="1625872"/>
          </a:xfrm>
          <a:prstGeom prst="rect">
            <a:avLst/>
          </a:prstGeom>
          <a:solidFill>
            <a:schemeClr val="bg1">
              <a:lumMod val="75000"/>
            </a:schemeClr>
          </a:solidFill>
          <a:ln w="3175">
            <a:solidFill>
              <a:schemeClr val="tx1"/>
            </a:solidFill>
          </a:ln>
        </p:spPr>
        <p:txBody>
          <a:bodyPr wrap="square" lIns="0" tIns="0" rIns="0" bIns="0" rtlCol="0">
            <a:noAutofit/>
          </a:bodyPr>
          <a:lstStyle/>
          <a:p>
            <a:pPr marL="99712" indent="-99712" algn="ctr">
              <a:spcAft>
                <a:spcPts val="808"/>
              </a:spcAft>
            </a:pPr>
            <a:r>
              <a:rPr lang="en-US" sz="1400" i="1" dirty="0">
                <a:latin typeface="Georgia" pitchFamily="18" charset="0"/>
              </a:rPr>
              <a:t>      </a:t>
            </a:r>
            <a:r>
              <a:rPr lang="en-US" sz="1300" i="1" dirty="0">
                <a:latin typeface="Georgia" pitchFamily="18" charset="0"/>
              </a:rPr>
              <a:t>Clarity &amp; Usefulness</a:t>
            </a:r>
            <a:endParaRPr lang="en-US" sz="1300" dirty="0">
              <a:latin typeface="Georgia" pitchFamily="18" charset="0"/>
            </a:endParaRPr>
          </a:p>
          <a:p>
            <a:pPr marL="215092" indent="-103986">
              <a:spcAft>
                <a:spcPts val="269"/>
              </a:spcAft>
              <a:buFont typeface="Arial" panose="020B0604020202020204" pitchFamily="34" charset="0"/>
              <a:buChar char="•"/>
            </a:pPr>
            <a:r>
              <a:rPr lang="en-US" sz="1100" dirty="0">
                <a:latin typeface="Georgia" pitchFamily="18" charset="0"/>
              </a:rPr>
              <a:t>Clear and concise reports</a:t>
            </a:r>
          </a:p>
          <a:p>
            <a:pPr marL="215092" indent="-103986">
              <a:spcAft>
                <a:spcPts val="269"/>
              </a:spcAft>
              <a:buFont typeface="Arial" panose="020B0604020202020204" pitchFamily="34" charset="0"/>
              <a:buChar char="•"/>
            </a:pPr>
            <a:r>
              <a:rPr lang="en-US" sz="1100" dirty="0">
                <a:latin typeface="Georgia" pitchFamily="18" charset="0"/>
              </a:rPr>
              <a:t>Reports adapted to audience </a:t>
            </a:r>
          </a:p>
          <a:p>
            <a:pPr marL="215092" indent="-103986">
              <a:spcAft>
                <a:spcPts val="269"/>
              </a:spcAft>
              <a:buFont typeface="Arial" panose="020B0604020202020204" pitchFamily="34" charset="0"/>
              <a:buChar char="•"/>
            </a:pPr>
            <a:r>
              <a:rPr lang="en-US" sz="1100" dirty="0">
                <a:latin typeface="Georgia" pitchFamily="18" charset="0"/>
              </a:rPr>
              <a:t>Balance between qualitative and quantitative</a:t>
            </a:r>
          </a:p>
          <a:p>
            <a:pPr marL="215092" indent="-103986">
              <a:spcAft>
                <a:spcPts val="269"/>
              </a:spcAft>
              <a:buFont typeface="Arial" panose="020B0604020202020204" pitchFamily="34" charset="0"/>
              <a:buChar char="•"/>
            </a:pPr>
            <a:r>
              <a:rPr lang="en-US" sz="1100" dirty="0">
                <a:latin typeface="Georgia" pitchFamily="18" charset="0"/>
              </a:rPr>
              <a:t>Board Reporting</a:t>
            </a:r>
          </a:p>
          <a:p>
            <a:pPr marL="215092" indent="-103986">
              <a:spcAft>
                <a:spcPts val="269"/>
              </a:spcAft>
              <a:buFont typeface="Arial" panose="020B0604020202020204" pitchFamily="34" charset="0"/>
              <a:buChar char="•"/>
            </a:pPr>
            <a:r>
              <a:rPr lang="en-US" sz="1100" dirty="0">
                <a:latin typeface="Georgia" pitchFamily="18" charset="0"/>
              </a:rPr>
              <a:t>Executive reporting</a:t>
            </a:r>
          </a:p>
          <a:p>
            <a:pPr marL="215092" indent="-103986">
              <a:spcAft>
                <a:spcPts val="269"/>
              </a:spcAft>
              <a:buFont typeface="Arial" panose="020B0604020202020204" pitchFamily="34" charset="0"/>
              <a:buChar char="•"/>
            </a:pPr>
            <a:endParaRPr lang="en-US" sz="1100" dirty="0">
              <a:latin typeface="Georgia" pitchFamily="18" charset="0"/>
            </a:endParaRPr>
          </a:p>
        </p:txBody>
      </p:sp>
      <p:sp>
        <p:nvSpPr>
          <p:cNvPr id="16" name="TextBox 15"/>
          <p:cNvSpPr txBox="1"/>
          <p:nvPr/>
        </p:nvSpPr>
        <p:spPr>
          <a:xfrm>
            <a:off x="2563094" y="4470128"/>
            <a:ext cx="1931391" cy="1625872"/>
          </a:xfrm>
          <a:prstGeom prst="rect">
            <a:avLst/>
          </a:prstGeom>
          <a:solidFill>
            <a:schemeClr val="bg1">
              <a:lumMod val="75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400" i="1" dirty="0">
                <a:latin typeface="Georgia" pitchFamily="18" charset="0"/>
              </a:rPr>
              <a:t>Frequency</a:t>
            </a:r>
          </a:p>
          <a:p>
            <a:pPr marL="215092" indent="-103986">
              <a:spcAft>
                <a:spcPts val="269"/>
              </a:spcAft>
              <a:buFont typeface="Arial" panose="020B0604020202020204" pitchFamily="34" charset="0"/>
              <a:buChar char="•"/>
            </a:pPr>
            <a:endParaRPr lang="en-US" sz="1100" dirty="0">
              <a:latin typeface="Georgia" pitchFamily="18" charset="0"/>
            </a:endParaRPr>
          </a:p>
          <a:p>
            <a:pPr marL="215092" indent="-103986">
              <a:spcAft>
                <a:spcPts val="269"/>
              </a:spcAft>
              <a:buFont typeface="Arial" panose="020B0604020202020204" pitchFamily="34" charset="0"/>
              <a:buChar char="•"/>
            </a:pPr>
            <a:r>
              <a:rPr lang="en-US" sz="1100" dirty="0">
                <a:latin typeface="Georgia" pitchFamily="18" charset="0"/>
              </a:rPr>
              <a:t>Report frequency adapted to audience</a:t>
            </a:r>
          </a:p>
          <a:p>
            <a:pPr marL="215092" indent="-103986">
              <a:spcAft>
                <a:spcPts val="269"/>
              </a:spcAft>
              <a:buFont typeface="Arial" panose="020B0604020202020204" pitchFamily="34" charset="0"/>
              <a:buChar char="•"/>
            </a:pPr>
            <a:r>
              <a:rPr lang="en-US" sz="1100" dirty="0">
                <a:latin typeface="Georgia" pitchFamily="18" charset="0"/>
              </a:rPr>
              <a:t>Ability to generate  intraday and ad hoc reporting</a:t>
            </a:r>
          </a:p>
        </p:txBody>
      </p:sp>
      <p:sp>
        <p:nvSpPr>
          <p:cNvPr id="17" name="TextBox 16"/>
          <p:cNvSpPr txBox="1"/>
          <p:nvPr/>
        </p:nvSpPr>
        <p:spPr>
          <a:xfrm>
            <a:off x="4641276" y="4470128"/>
            <a:ext cx="1931391" cy="1625872"/>
          </a:xfrm>
          <a:prstGeom prst="rect">
            <a:avLst/>
          </a:prstGeom>
          <a:solidFill>
            <a:schemeClr val="bg1">
              <a:lumMod val="50000"/>
            </a:schemeClr>
          </a:solidFill>
          <a:ln w="3175">
            <a:solidFill>
              <a:schemeClr val="tx1"/>
            </a:solidFill>
          </a:ln>
        </p:spPr>
        <p:txBody>
          <a:bodyPr wrap="square" lIns="0" tIns="0" rIns="0" bIns="0" rtlCol="0">
            <a:noAutofit/>
          </a:bodyPr>
          <a:lstStyle/>
          <a:p>
            <a:pPr marL="99712" indent="-99712" algn="ctr">
              <a:spcAft>
                <a:spcPts val="808"/>
              </a:spcAft>
            </a:pPr>
            <a:r>
              <a:rPr lang="en-US" sz="1600" i="1" dirty="0">
                <a:latin typeface="Georgia" pitchFamily="18" charset="0"/>
              </a:rPr>
              <a:t> </a:t>
            </a:r>
            <a:r>
              <a:rPr lang="en-US" sz="1400" i="1" dirty="0" smtClean="0">
                <a:latin typeface="Georgia" pitchFamily="18" charset="0"/>
              </a:rPr>
              <a:t>Data Security</a:t>
            </a:r>
          </a:p>
          <a:p>
            <a:pPr marL="99712" indent="-99712" algn="ctr">
              <a:spcAft>
                <a:spcPts val="808"/>
              </a:spcAft>
            </a:pPr>
            <a:endParaRPr lang="en-US" sz="1100" dirty="0">
              <a:latin typeface="Georgia" pitchFamily="18" charset="0"/>
            </a:endParaRPr>
          </a:p>
          <a:p>
            <a:pPr marL="215092" indent="-103986">
              <a:spcAft>
                <a:spcPts val="269"/>
              </a:spcAft>
              <a:buFont typeface="Arial" panose="020B0604020202020204" pitchFamily="34" charset="0"/>
              <a:buChar char="•"/>
            </a:pPr>
            <a:r>
              <a:rPr lang="en-US" sz="1100" dirty="0">
                <a:latin typeface="Georgia" pitchFamily="18" charset="0"/>
              </a:rPr>
              <a:t>Data security</a:t>
            </a:r>
          </a:p>
          <a:p>
            <a:pPr marL="215092" indent="-103986">
              <a:spcAft>
                <a:spcPts val="269"/>
              </a:spcAft>
              <a:buFont typeface="Arial" panose="020B0604020202020204" pitchFamily="34" charset="0"/>
              <a:buChar char="•"/>
            </a:pPr>
            <a:r>
              <a:rPr lang="en-US" sz="1100" dirty="0">
                <a:latin typeface="Georgia" pitchFamily="18" charset="0"/>
              </a:rPr>
              <a:t>Entitlement policy</a:t>
            </a:r>
          </a:p>
          <a:p>
            <a:pPr marL="215092" indent="-103986">
              <a:spcAft>
                <a:spcPts val="269"/>
              </a:spcAft>
              <a:buFont typeface="Arial" panose="020B0604020202020204" pitchFamily="34" charset="0"/>
              <a:buChar char="•"/>
            </a:pPr>
            <a:r>
              <a:rPr lang="en-US" sz="1100" dirty="0">
                <a:latin typeface="Georgia" pitchFamily="18" charset="0"/>
              </a:rPr>
              <a:t>Documented distribution procedure</a:t>
            </a:r>
          </a:p>
        </p:txBody>
      </p:sp>
      <p:sp>
        <p:nvSpPr>
          <p:cNvPr id="18" name="TextBox 17"/>
          <p:cNvSpPr txBox="1"/>
          <p:nvPr/>
        </p:nvSpPr>
        <p:spPr>
          <a:xfrm>
            <a:off x="6719457" y="4745342"/>
            <a:ext cx="1909353" cy="341240"/>
          </a:xfrm>
          <a:prstGeom prst="rect">
            <a:avLst/>
          </a:prstGeom>
          <a:solidFill>
            <a:srgbClr val="FF0000"/>
          </a:solidFill>
          <a:ln w="3175">
            <a:solidFill>
              <a:schemeClr val="tx1"/>
            </a:solidFill>
          </a:ln>
        </p:spPr>
        <p:txBody>
          <a:bodyPr wrap="square" lIns="0" tIns="0" rIns="0" bIns="0" rtlCol="0" anchor="ctr">
            <a:noAutofit/>
          </a:bodyPr>
          <a:lstStyle/>
          <a:p>
            <a:pPr marL="99712" indent="-99712" algn="ctr">
              <a:spcAft>
                <a:spcPts val="808"/>
              </a:spcAft>
            </a:pPr>
            <a:r>
              <a:rPr lang="en-US" sz="1200" dirty="0">
                <a:solidFill>
                  <a:schemeClr val="bg1"/>
                </a:solidFill>
                <a:latin typeface="Georgia" pitchFamily="18" charset="0"/>
              </a:rPr>
              <a:t>Governance/Infrastructure</a:t>
            </a:r>
          </a:p>
        </p:txBody>
      </p:sp>
      <p:sp>
        <p:nvSpPr>
          <p:cNvPr id="19" name="TextBox 18"/>
          <p:cNvSpPr txBox="1"/>
          <p:nvPr/>
        </p:nvSpPr>
        <p:spPr>
          <a:xfrm>
            <a:off x="6719457" y="5081250"/>
            <a:ext cx="1909353" cy="341240"/>
          </a:xfrm>
          <a:prstGeom prst="rect">
            <a:avLst/>
          </a:prstGeom>
          <a:solidFill>
            <a:schemeClr val="bg2">
              <a:lumMod val="20000"/>
              <a:lumOff val="80000"/>
            </a:schemeClr>
          </a:solidFill>
          <a:ln w="3175">
            <a:solidFill>
              <a:schemeClr val="tx1"/>
            </a:solidFill>
          </a:ln>
        </p:spPr>
        <p:txBody>
          <a:bodyPr wrap="square" lIns="0" tIns="0" rIns="0" bIns="0" rtlCol="0" anchor="ctr">
            <a:noAutofit/>
          </a:bodyPr>
          <a:lstStyle/>
          <a:p>
            <a:pPr marL="99712" indent="-99712" algn="ctr">
              <a:spcAft>
                <a:spcPts val="808"/>
              </a:spcAft>
            </a:pPr>
            <a:r>
              <a:rPr lang="en-US" sz="1200" i="1" dirty="0">
                <a:latin typeface="Georgia" pitchFamily="18" charset="0"/>
              </a:rPr>
              <a:t> </a:t>
            </a:r>
            <a:r>
              <a:rPr lang="en-US" sz="1200" i="1" dirty="0" smtClean="0">
                <a:latin typeface="Georgia" pitchFamily="18" charset="0"/>
              </a:rPr>
              <a:t>Data Quality/CDO</a:t>
            </a:r>
            <a:endParaRPr lang="en-US" sz="1200" dirty="0">
              <a:latin typeface="Georgia" pitchFamily="18" charset="0"/>
            </a:endParaRPr>
          </a:p>
        </p:txBody>
      </p:sp>
      <p:sp>
        <p:nvSpPr>
          <p:cNvPr id="20" name="TextBox 19"/>
          <p:cNvSpPr txBox="1"/>
          <p:nvPr/>
        </p:nvSpPr>
        <p:spPr>
          <a:xfrm>
            <a:off x="6719457" y="5413999"/>
            <a:ext cx="1909353" cy="341240"/>
          </a:xfrm>
          <a:prstGeom prst="rect">
            <a:avLst/>
          </a:prstGeom>
          <a:solidFill>
            <a:schemeClr val="bg1">
              <a:lumMod val="75000"/>
            </a:schemeClr>
          </a:solidFill>
          <a:ln w="3175">
            <a:solidFill>
              <a:schemeClr val="tx1"/>
            </a:solidFill>
          </a:ln>
        </p:spPr>
        <p:txBody>
          <a:bodyPr wrap="square" lIns="0" tIns="0" rIns="0" bIns="0" rtlCol="0" anchor="ctr">
            <a:noAutofit/>
          </a:bodyPr>
          <a:lstStyle/>
          <a:p>
            <a:pPr marL="99712" indent="-99712" algn="ctr">
              <a:spcAft>
                <a:spcPts val="808"/>
              </a:spcAft>
            </a:pPr>
            <a:r>
              <a:rPr lang="en-US" sz="1200" i="1" dirty="0">
                <a:latin typeface="Georgia" pitchFamily="18" charset="0"/>
              </a:rPr>
              <a:t> Risk </a:t>
            </a:r>
            <a:r>
              <a:rPr lang="en-US" sz="1200" i="1" dirty="0" smtClean="0">
                <a:latin typeface="Georgia" pitchFamily="18" charset="0"/>
              </a:rPr>
              <a:t>Reporting/MIS</a:t>
            </a:r>
            <a:endParaRPr lang="en-US" sz="1200" dirty="0">
              <a:latin typeface="Georgia" pitchFamily="18" charset="0"/>
            </a:endParaRPr>
          </a:p>
        </p:txBody>
      </p:sp>
      <p:sp>
        <p:nvSpPr>
          <p:cNvPr id="21" name="TextBox 20"/>
          <p:cNvSpPr txBox="1"/>
          <p:nvPr/>
        </p:nvSpPr>
        <p:spPr>
          <a:xfrm>
            <a:off x="6719455" y="4460581"/>
            <a:ext cx="1501962" cy="191578"/>
          </a:xfrm>
          <a:prstGeom prst="rect">
            <a:avLst/>
          </a:prstGeom>
          <a:noFill/>
        </p:spPr>
        <p:txBody>
          <a:bodyPr wrap="square" lIns="0" tIns="0" rIns="0" bIns="0" rtlCol="0">
            <a:noAutofit/>
          </a:bodyPr>
          <a:lstStyle/>
          <a:p>
            <a:pPr>
              <a:spcAft>
                <a:spcPts val="808"/>
              </a:spcAft>
            </a:pPr>
            <a:r>
              <a:rPr lang="en-US" sz="1400" dirty="0">
                <a:latin typeface="Georgia" pitchFamily="18" charset="0"/>
              </a:rPr>
              <a:t>Legend:</a:t>
            </a:r>
          </a:p>
        </p:txBody>
      </p:sp>
      <p:sp>
        <p:nvSpPr>
          <p:cNvPr id="22" name="Oval 21"/>
          <p:cNvSpPr/>
          <p:nvPr/>
        </p:nvSpPr>
        <p:spPr bwMode="ltGray">
          <a:xfrm>
            <a:off x="527681" y="997339"/>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23" name="Oval 22"/>
          <p:cNvSpPr/>
          <p:nvPr/>
        </p:nvSpPr>
        <p:spPr bwMode="ltGray">
          <a:xfrm>
            <a:off x="2590930" y="997340"/>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24" name="Oval 23"/>
          <p:cNvSpPr/>
          <p:nvPr/>
        </p:nvSpPr>
        <p:spPr bwMode="ltGray">
          <a:xfrm>
            <a:off x="4689349" y="997341"/>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25" name="TextBox 24"/>
          <p:cNvSpPr txBox="1"/>
          <p:nvPr/>
        </p:nvSpPr>
        <p:spPr>
          <a:xfrm>
            <a:off x="4773401" y="930538"/>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3</a:t>
            </a:r>
          </a:p>
        </p:txBody>
      </p:sp>
      <p:sp>
        <p:nvSpPr>
          <p:cNvPr id="26" name="Oval 25"/>
          <p:cNvSpPr/>
          <p:nvPr/>
        </p:nvSpPr>
        <p:spPr bwMode="ltGray">
          <a:xfrm>
            <a:off x="6752597" y="1009064"/>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27" name="TextBox 26"/>
          <p:cNvSpPr txBox="1"/>
          <p:nvPr/>
        </p:nvSpPr>
        <p:spPr>
          <a:xfrm>
            <a:off x="6823929" y="950454"/>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4</a:t>
            </a:r>
          </a:p>
        </p:txBody>
      </p:sp>
      <p:sp>
        <p:nvSpPr>
          <p:cNvPr id="28" name="Oval 27"/>
          <p:cNvSpPr/>
          <p:nvPr/>
        </p:nvSpPr>
        <p:spPr bwMode="ltGray">
          <a:xfrm>
            <a:off x="504237" y="2732344"/>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29" name="Oval 28"/>
          <p:cNvSpPr/>
          <p:nvPr/>
        </p:nvSpPr>
        <p:spPr bwMode="ltGray">
          <a:xfrm>
            <a:off x="2590931" y="2732345"/>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30" name="Oval 29"/>
          <p:cNvSpPr/>
          <p:nvPr/>
        </p:nvSpPr>
        <p:spPr bwMode="ltGray">
          <a:xfrm>
            <a:off x="4665903" y="2732346"/>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31" name="TextBox 30"/>
          <p:cNvSpPr txBox="1"/>
          <p:nvPr/>
        </p:nvSpPr>
        <p:spPr>
          <a:xfrm>
            <a:off x="4738232" y="2677266"/>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7</a:t>
            </a:r>
          </a:p>
        </p:txBody>
      </p:sp>
      <p:sp>
        <p:nvSpPr>
          <p:cNvPr id="32" name="Oval 31"/>
          <p:cNvSpPr/>
          <p:nvPr/>
        </p:nvSpPr>
        <p:spPr bwMode="ltGray">
          <a:xfrm>
            <a:off x="6740875" y="2732346"/>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33" name="TextBox 32"/>
          <p:cNvSpPr txBox="1"/>
          <p:nvPr/>
        </p:nvSpPr>
        <p:spPr>
          <a:xfrm>
            <a:off x="6813297" y="2720628"/>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8</a:t>
            </a:r>
          </a:p>
        </p:txBody>
      </p:sp>
      <p:sp>
        <p:nvSpPr>
          <p:cNvPr id="34" name="TextBox 33"/>
          <p:cNvSpPr txBox="1"/>
          <p:nvPr/>
        </p:nvSpPr>
        <p:spPr>
          <a:xfrm>
            <a:off x="2673987" y="953984"/>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2</a:t>
            </a:r>
          </a:p>
        </p:txBody>
      </p:sp>
      <p:sp>
        <p:nvSpPr>
          <p:cNvPr id="35" name="TextBox 34"/>
          <p:cNvSpPr txBox="1"/>
          <p:nvPr/>
        </p:nvSpPr>
        <p:spPr>
          <a:xfrm>
            <a:off x="2663262" y="2700713"/>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6</a:t>
            </a:r>
          </a:p>
        </p:txBody>
      </p:sp>
      <p:sp>
        <p:nvSpPr>
          <p:cNvPr id="36" name="TextBox 35"/>
          <p:cNvSpPr txBox="1"/>
          <p:nvPr/>
        </p:nvSpPr>
        <p:spPr>
          <a:xfrm>
            <a:off x="571667" y="2682170"/>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5</a:t>
            </a:r>
          </a:p>
        </p:txBody>
      </p:sp>
      <p:sp>
        <p:nvSpPr>
          <p:cNvPr id="37" name="Oval 36"/>
          <p:cNvSpPr/>
          <p:nvPr/>
        </p:nvSpPr>
        <p:spPr bwMode="ltGray">
          <a:xfrm>
            <a:off x="504238" y="4502518"/>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38" name="Oval 37"/>
          <p:cNvSpPr/>
          <p:nvPr/>
        </p:nvSpPr>
        <p:spPr bwMode="ltGray">
          <a:xfrm>
            <a:off x="2590932" y="4502519"/>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39" name="Oval 38"/>
          <p:cNvSpPr/>
          <p:nvPr/>
        </p:nvSpPr>
        <p:spPr bwMode="ltGray">
          <a:xfrm>
            <a:off x="4665905" y="4490797"/>
            <a:ext cx="246045" cy="222998"/>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spcCol="0" rtlCol="0" anchor="ctr"/>
          <a:lstStyle/>
          <a:p>
            <a:pPr algn="ctr"/>
            <a:endParaRPr lang="en-US" dirty="0" smtClean="0">
              <a:solidFill>
                <a:schemeClr val="bg1"/>
              </a:solidFill>
              <a:latin typeface="Georgia" pitchFamily="18" charset="0"/>
            </a:endParaRPr>
          </a:p>
        </p:txBody>
      </p:sp>
      <p:sp>
        <p:nvSpPr>
          <p:cNvPr id="40" name="TextBox 39"/>
          <p:cNvSpPr txBox="1"/>
          <p:nvPr/>
        </p:nvSpPr>
        <p:spPr>
          <a:xfrm>
            <a:off x="4713436" y="4464060"/>
            <a:ext cx="197158" cy="286276"/>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11</a:t>
            </a:r>
          </a:p>
        </p:txBody>
      </p:sp>
      <p:sp>
        <p:nvSpPr>
          <p:cNvPr id="41" name="TextBox 40"/>
          <p:cNvSpPr txBox="1"/>
          <p:nvPr/>
        </p:nvSpPr>
        <p:spPr>
          <a:xfrm>
            <a:off x="2611469" y="4487512"/>
            <a:ext cx="267506"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10</a:t>
            </a:r>
          </a:p>
        </p:txBody>
      </p:sp>
      <p:sp>
        <p:nvSpPr>
          <p:cNvPr id="42" name="TextBox 41"/>
          <p:cNvSpPr txBox="1"/>
          <p:nvPr/>
        </p:nvSpPr>
        <p:spPr>
          <a:xfrm>
            <a:off x="576571" y="4447442"/>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9</a:t>
            </a:r>
          </a:p>
        </p:txBody>
      </p:sp>
      <p:sp>
        <p:nvSpPr>
          <p:cNvPr id="43" name="TextBox 42"/>
          <p:cNvSpPr txBox="1"/>
          <p:nvPr/>
        </p:nvSpPr>
        <p:spPr>
          <a:xfrm>
            <a:off x="622462" y="953985"/>
            <a:ext cx="150268" cy="262829"/>
          </a:xfrm>
          <a:prstGeom prst="rect">
            <a:avLst/>
          </a:prstGeom>
          <a:noFill/>
          <a:ln>
            <a:noFill/>
          </a:ln>
        </p:spPr>
        <p:txBody>
          <a:bodyPr wrap="square" lIns="0" tIns="0" rIns="0" bIns="0" rtlCol="0">
            <a:noAutofit/>
          </a:bodyPr>
          <a:lstStyle/>
          <a:p>
            <a:pPr indent="-274288">
              <a:spcAft>
                <a:spcPts val="900"/>
              </a:spcAft>
            </a:pPr>
            <a:r>
              <a:rPr lang="en-US" sz="1600" dirty="0">
                <a:solidFill>
                  <a:schemeClr val="bg1"/>
                </a:solidFill>
                <a:latin typeface="Georgia" pitchFamily="18" charset="0"/>
              </a:rPr>
              <a:t>1</a:t>
            </a:r>
          </a:p>
        </p:txBody>
      </p:sp>
      <p:sp>
        <p:nvSpPr>
          <p:cNvPr id="44" name="TextBox 43"/>
          <p:cNvSpPr txBox="1"/>
          <p:nvPr/>
        </p:nvSpPr>
        <p:spPr>
          <a:xfrm>
            <a:off x="6719457" y="5747160"/>
            <a:ext cx="1909353" cy="341240"/>
          </a:xfrm>
          <a:prstGeom prst="rect">
            <a:avLst/>
          </a:prstGeom>
          <a:solidFill>
            <a:schemeClr val="bg1">
              <a:lumMod val="50000"/>
            </a:schemeClr>
          </a:solidFill>
          <a:ln w="3175">
            <a:solidFill>
              <a:schemeClr val="tx1"/>
            </a:solidFill>
          </a:ln>
        </p:spPr>
        <p:txBody>
          <a:bodyPr wrap="square" lIns="0" tIns="0" rIns="0" bIns="0" rtlCol="0" anchor="ctr">
            <a:noAutofit/>
          </a:bodyPr>
          <a:lstStyle/>
          <a:p>
            <a:pPr marL="99712" indent="-99712" algn="ctr">
              <a:spcAft>
                <a:spcPts val="808"/>
              </a:spcAft>
            </a:pPr>
            <a:r>
              <a:rPr lang="en-US" sz="1200" i="1" dirty="0">
                <a:latin typeface="Georgia" pitchFamily="18" charset="0"/>
              </a:rPr>
              <a:t> </a:t>
            </a:r>
            <a:r>
              <a:rPr lang="en-US" sz="1200" i="1" dirty="0" smtClean="0">
                <a:latin typeface="Georgia" pitchFamily="18" charset="0"/>
              </a:rPr>
              <a:t>Data Security/IT</a:t>
            </a:r>
            <a:endParaRPr lang="en-US" sz="1200" dirty="0">
              <a:latin typeface="Georgia" pitchFamily="18" charset="0"/>
            </a:endParaRPr>
          </a:p>
        </p:txBody>
      </p:sp>
    </p:spTree>
    <p:extLst>
      <p:ext uri="{BB962C8B-B14F-4D97-AF65-F5344CB8AC3E}">
        <p14:creationId xmlns:p14="http://schemas.microsoft.com/office/powerpoint/2010/main" val="127033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 Enhanced Prudential Standards (EPS)</a:t>
            </a:r>
          </a:p>
          <a:p>
            <a:pPr>
              <a:lnSpc>
                <a:spcPct val="90000"/>
              </a:lnSpc>
            </a:pPr>
            <a:r>
              <a:rPr lang="en-US" sz="2000" b="1" dirty="0" smtClean="0">
                <a:solidFill>
                  <a:srgbClr val="929497"/>
                </a:solidFill>
              </a:rPr>
              <a:t>Background</a:t>
            </a:r>
            <a:endParaRPr lang="en-US" sz="2000" b="1" dirty="0">
              <a:solidFill>
                <a:srgbClr val="929497"/>
              </a:solidFill>
            </a:endParaRPr>
          </a:p>
        </p:txBody>
      </p:sp>
      <p:sp>
        <p:nvSpPr>
          <p:cNvPr id="2" name="Rectangle 1"/>
          <p:cNvSpPr/>
          <p:nvPr/>
        </p:nvSpPr>
        <p:spPr>
          <a:xfrm>
            <a:off x="533400" y="1426730"/>
            <a:ext cx="8153400" cy="3754874"/>
          </a:xfrm>
          <a:prstGeom prst="rect">
            <a:avLst/>
          </a:prstGeom>
        </p:spPr>
        <p:txBody>
          <a:bodyPr wrap="square">
            <a:spAutoFit/>
          </a:bodyPr>
          <a:lstStyle/>
          <a:p>
            <a:pPr algn="just"/>
            <a:r>
              <a:rPr lang="en-US" sz="1400" dirty="0"/>
              <a:t>The EPS rule establishes a number of enhanced prudential standards for both Banking Holding Companies (BHCs) and Foreign Banking Organizations (FBOs). The latter will be required to establish a </a:t>
            </a:r>
            <a:r>
              <a:rPr lang="en-US" sz="1400" b="1" dirty="0"/>
              <a:t>U.S. intermediate holding company (IHC</a:t>
            </a:r>
            <a:r>
              <a:rPr lang="en-US" sz="1400" dirty="0"/>
              <a:t>) over their U.S. subsidiaries</a:t>
            </a:r>
            <a:r>
              <a:rPr lang="en-US" sz="1400" dirty="0" smtClean="0"/>
              <a:t>.</a:t>
            </a:r>
          </a:p>
          <a:p>
            <a:pPr algn="just"/>
            <a:endParaRPr lang="en-US" sz="1400" dirty="0" smtClean="0"/>
          </a:p>
          <a:p>
            <a:pPr algn="just"/>
            <a:r>
              <a:rPr lang="en-US" sz="1400" dirty="0" smtClean="0"/>
              <a:t>Additional focus </a:t>
            </a:r>
            <a:r>
              <a:rPr lang="en-US" sz="1400" dirty="0"/>
              <a:t>on </a:t>
            </a:r>
            <a:r>
              <a:rPr lang="en-US" sz="1400" b="1" dirty="0"/>
              <a:t>liquidity, risk management, and capital </a:t>
            </a:r>
            <a:r>
              <a:rPr lang="en-US" sz="1400" dirty="0" smtClean="0"/>
              <a:t>to </a:t>
            </a:r>
            <a:r>
              <a:rPr lang="en-US" sz="1400" dirty="0"/>
              <a:t>increase the resiliency of companies’ operations and requirements of robust oversight  over all US operations of a </a:t>
            </a:r>
            <a:r>
              <a:rPr lang="en-US" sz="1400" dirty="0" smtClean="0"/>
              <a:t>bank, highlighting the importance of having a </a:t>
            </a:r>
            <a:r>
              <a:rPr lang="en-US" sz="1400" b="1" dirty="0" smtClean="0"/>
              <a:t>global </a:t>
            </a:r>
            <a:r>
              <a:rPr lang="en-US" sz="1400" b="1" dirty="0"/>
              <a:t>risk-management framework</a:t>
            </a:r>
            <a:r>
              <a:rPr lang="en-US" sz="1400" dirty="0"/>
              <a:t> </a:t>
            </a:r>
            <a:r>
              <a:rPr lang="en-US" sz="1400" dirty="0" smtClean="0"/>
              <a:t>commensurate </a:t>
            </a:r>
            <a:r>
              <a:rPr lang="en-US" sz="1400" dirty="0"/>
              <a:t>with its structure, risk profile, complexity, activities, and </a:t>
            </a:r>
            <a:r>
              <a:rPr lang="en-US" sz="1400" dirty="0" smtClean="0"/>
              <a:t>size, including</a:t>
            </a:r>
            <a:r>
              <a:rPr lang="en-US" sz="1400" baseline="30000" dirty="0" smtClean="0"/>
              <a:t>(1)</a:t>
            </a:r>
            <a:r>
              <a:rPr lang="en-US" sz="1400" dirty="0" smtClean="0"/>
              <a:t>:</a:t>
            </a:r>
          </a:p>
          <a:p>
            <a:pPr algn="just"/>
            <a:endParaRPr lang="en-US" sz="1400" dirty="0"/>
          </a:p>
          <a:p>
            <a:pPr marL="857250" lvl="1" indent="-400050" algn="just">
              <a:buAutoNum type="romanLcParenBoth"/>
            </a:pPr>
            <a:r>
              <a:rPr lang="en-US" sz="1400" dirty="0" smtClean="0"/>
              <a:t>Policies </a:t>
            </a:r>
            <a:r>
              <a:rPr lang="en-US" sz="1400" dirty="0"/>
              <a:t>and procedures establishing risk-management </a:t>
            </a:r>
            <a:r>
              <a:rPr lang="en-US" sz="1400" b="1" dirty="0"/>
              <a:t>governance, risk-management procedures</a:t>
            </a:r>
            <a:r>
              <a:rPr lang="en-US" sz="1400" dirty="0"/>
              <a:t>, and </a:t>
            </a:r>
            <a:r>
              <a:rPr lang="en-US" sz="1400" b="1" dirty="0"/>
              <a:t>risk-control infrastructure for its global operations</a:t>
            </a:r>
            <a:r>
              <a:rPr lang="en-US" sz="1400" dirty="0"/>
              <a:t>; </a:t>
            </a:r>
            <a:r>
              <a:rPr lang="en-US" sz="1400" dirty="0" smtClean="0"/>
              <a:t>and</a:t>
            </a:r>
          </a:p>
          <a:p>
            <a:pPr marL="857250" lvl="1" indent="-400050" algn="just">
              <a:buAutoNum type="romanLcParenBoth"/>
            </a:pPr>
            <a:endParaRPr lang="en-US" sz="1400" dirty="0" smtClean="0"/>
          </a:p>
          <a:p>
            <a:pPr marL="857250" lvl="1" indent="-400050" algn="just">
              <a:buAutoNum type="romanLcParenBoth"/>
            </a:pPr>
            <a:r>
              <a:rPr lang="en-US" sz="1400" b="1" dirty="0" smtClean="0"/>
              <a:t>Processes </a:t>
            </a:r>
            <a:r>
              <a:rPr lang="en-US" sz="1400" b="1" dirty="0"/>
              <a:t>and systems </a:t>
            </a:r>
            <a:r>
              <a:rPr lang="en-US" sz="1400" dirty="0"/>
              <a:t>for implementing and monitoring compliance with such policies and </a:t>
            </a:r>
            <a:r>
              <a:rPr lang="en-US" sz="1400" dirty="0" smtClean="0"/>
              <a:t>procedures to </a:t>
            </a:r>
            <a:r>
              <a:rPr lang="en-US" sz="1400" b="1" dirty="0" smtClean="0"/>
              <a:t>identify </a:t>
            </a:r>
            <a:r>
              <a:rPr lang="en-US" sz="1400" b="1" dirty="0"/>
              <a:t>and </a:t>
            </a:r>
            <a:r>
              <a:rPr lang="en-US" sz="1400" b="1" dirty="0" smtClean="0"/>
              <a:t>report risks </a:t>
            </a:r>
            <a:r>
              <a:rPr lang="en-US" sz="1400" b="1" dirty="0"/>
              <a:t>and risk-management deficiencie</a:t>
            </a:r>
            <a:r>
              <a:rPr lang="en-US" sz="1400" dirty="0"/>
              <a:t>s, including </a:t>
            </a:r>
            <a:r>
              <a:rPr lang="en-US" sz="1400" dirty="0" smtClean="0"/>
              <a:t>emerging </a:t>
            </a:r>
            <a:r>
              <a:rPr lang="en-US" sz="1400" dirty="0"/>
              <a:t>risks, and ensuring effective and timely implementation of actions to address emerging risks and risk-management deficiencies for its</a:t>
            </a:r>
            <a:r>
              <a:rPr lang="en-US" sz="1400" b="1" dirty="0"/>
              <a:t> global operations</a:t>
            </a:r>
          </a:p>
          <a:p>
            <a:endParaRPr lang="en-US" sz="1400" dirty="0" smtClean="0"/>
          </a:p>
        </p:txBody>
      </p:sp>
      <p:sp>
        <p:nvSpPr>
          <p:cNvPr id="7" name="TextBox 6"/>
          <p:cNvSpPr txBox="1"/>
          <p:nvPr/>
        </p:nvSpPr>
        <p:spPr>
          <a:xfrm>
            <a:off x="381000" y="6441902"/>
            <a:ext cx="7772400" cy="215444"/>
          </a:xfrm>
          <a:prstGeom prst="rect">
            <a:avLst/>
          </a:prstGeom>
          <a:noFill/>
        </p:spPr>
        <p:txBody>
          <a:bodyPr wrap="square" rtlCol="0">
            <a:spAutoFit/>
          </a:bodyPr>
          <a:lstStyle/>
          <a:p>
            <a:r>
              <a:rPr lang="en-US" sz="800" dirty="0" smtClean="0">
                <a:solidFill>
                  <a:schemeClr val="bg1"/>
                </a:solidFill>
              </a:rPr>
              <a:t>(1) As </a:t>
            </a:r>
            <a:r>
              <a:rPr lang="en-US" sz="800" dirty="0">
                <a:solidFill>
                  <a:schemeClr val="bg1"/>
                </a:solidFill>
              </a:rPr>
              <a:t>stated on section § 252.33 of the rule</a:t>
            </a:r>
            <a:r>
              <a:rPr lang="en-US" sz="800" dirty="0" smtClean="0">
                <a:solidFill>
                  <a:schemeClr val="bg1"/>
                </a:solidFill>
              </a:rPr>
              <a:t>.</a:t>
            </a:r>
            <a:endParaRPr lang="en-US" sz="800" dirty="0">
              <a:solidFill>
                <a:schemeClr val="bg1"/>
              </a:solidFill>
            </a:endParaRPr>
          </a:p>
        </p:txBody>
      </p:sp>
    </p:spTree>
    <p:extLst>
      <p:ext uri="{BB962C8B-B14F-4D97-AF65-F5344CB8AC3E}">
        <p14:creationId xmlns:p14="http://schemas.microsoft.com/office/powerpoint/2010/main" val="376153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4" y="152403"/>
            <a:ext cx="8500533" cy="642937"/>
          </a:xfrm>
          <a:prstGeom prst="rect">
            <a:avLst/>
          </a:prstGeom>
          <a:noFill/>
          <a:ln w="9525">
            <a:noFill/>
            <a:miter lim="800000"/>
            <a:headEnd/>
            <a:tailEnd/>
          </a:ln>
        </p:spPr>
        <p:txBody>
          <a:bodyPr lIns="91435" tIns="45718" rIns="91435" bIns="45718"/>
          <a:lstStyle/>
          <a:p>
            <a:pPr>
              <a:lnSpc>
                <a:spcPct val="90000"/>
              </a:lnSpc>
            </a:pPr>
            <a:r>
              <a:rPr lang="en-US" sz="2200" b="1" dirty="0" smtClean="0">
                <a:solidFill>
                  <a:srgbClr val="000000"/>
                </a:solidFill>
              </a:rPr>
              <a:t>2. Combining RDA and EPS </a:t>
            </a:r>
          </a:p>
          <a:p>
            <a:pPr>
              <a:lnSpc>
                <a:spcPct val="90000"/>
              </a:lnSpc>
            </a:pPr>
            <a:r>
              <a:rPr lang="en-US" sz="2000" b="1" dirty="0" smtClean="0">
                <a:solidFill>
                  <a:srgbClr val="929497"/>
                </a:solidFill>
              </a:rPr>
              <a:t>Putting the pieces </a:t>
            </a:r>
            <a:r>
              <a:rPr lang="en-US" sz="2000" b="1" dirty="0" smtClean="0">
                <a:solidFill>
                  <a:srgbClr val="929497"/>
                </a:solidFill>
              </a:rPr>
              <a:t>together (CART)</a:t>
            </a:r>
            <a:endParaRPr lang="en-US" sz="2000" b="1" dirty="0">
              <a:solidFill>
                <a:srgbClr val="929497"/>
              </a:solidFill>
            </a:endParaRPr>
          </a:p>
        </p:txBody>
      </p:sp>
      <p:sp>
        <p:nvSpPr>
          <p:cNvPr id="7" name="Rectangle 6"/>
          <p:cNvSpPr/>
          <p:nvPr/>
        </p:nvSpPr>
        <p:spPr>
          <a:xfrm>
            <a:off x="762000" y="3505200"/>
            <a:ext cx="7696200" cy="1815882"/>
          </a:xfrm>
          <a:prstGeom prst="rect">
            <a:avLst/>
          </a:prstGeom>
          <a:solidFill>
            <a:schemeClr val="bg1"/>
          </a:solidFill>
        </p:spPr>
        <p:txBody>
          <a:bodyPr wrap="square">
            <a:spAutoFit/>
          </a:bodyPr>
          <a:lstStyle/>
          <a:p>
            <a:r>
              <a:rPr lang="en-US" sz="1400" dirty="0" smtClean="0"/>
              <a:t>RDA </a:t>
            </a:r>
            <a:r>
              <a:rPr lang="en-US" sz="1400" dirty="0"/>
              <a:t>is a ultimately a Group concern with </a:t>
            </a:r>
            <a:r>
              <a:rPr lang="en-US" sz="1400" dirty="0" smtClean="0"/>
              <a:t>EBA.</a:t>
            </a:r>
          </a:p>
          <a:p>
            <a:endParaRPr lang="en-US" sz="1400" dirty="0"/>
          </a:p>
          <a:p>
            <a:r>
              <a:rPr lang="en-US" sz="1400" dirty="0" smtClean="0"/>
              <a:t>In </a:t>
            </a:r>
            <a:r>
              <a:rPr lang="en-US" sz="1400" dirty="0"/>
              <a:t>the US the tool that local regulators can use to express their assessment of RDA compliance is CCAR. </a:t>
            </a:r>
            <a:endParaRPr lang="en-US" sz="1400" dirty="0" smtClean="0"/>
          </a:p>
          <a:p>
            <a:endParaRPr lang="en-US" sz="1400" dirty="0"/>
          </a:p>
          <a:p>
            <a:r>
              <a:rPr lang="en-US" sz="1400" dirty="0" smtClean="0"/>
              <a:t>In </a:t>
            </a:r>
            <a:r>
              <a:rPr lang="en-US" sz="1400" dirty="0"/>
              <a:t>other words, </a:t>
            </a:r>
            <a:r>
              <a:rPr lang="en-US" sz="1400" b="1" dirty="0"/>
              <a:t>RDA </a:t>
            </a:r>
            <a:r>
              <a:rPr lang="en-US" sz="1400" dirty="0"/>
              <a:t>is a </a:t>
            </a:r>
            <a:r>
              <a:rPr lang="en-US" sz="1400" b="1" dirty="0"/>
              <a:t>means to the end goal </a:t>
            </a:r>
            <a:r>
              <a:rPr lang="en-US" sz="1400" dirty="0"/>
              <a:t>of passing </a:t>
            </a:r>
            <a:r>
              <a:rPr lang="en-US" sz="1400" b="1" dirty="0"/>
              <a:t>CCAR</a:t>
            </a:r>
            <a:r>
              <a:rPr lang="en-US" sz="1400" dirty="0"/>
              <a:t> on </a:t>
            </a:r>
            <a:r>
              <a:rPr lang="en-US" sz="1400" b="1" dirty="0"/>
              <a:t>qualitative grounds</a:t>
            </a:r>
            <a:r>
              <a:rPr lang="en-US" sz="1400" dirty="0"/>
              <a:t> with respect to MIS deficiencies and </a:t>
            </a:r>
            <a:r>
              <a:rPr lang="en-US" sz="1400" dirty="0" smtClean="0"/>
              <a:t>governance and to meet the desired  </a:t>
            </a:r>
            <a:r>
              <a:rPr lang="en-US" sz="1400" b="1" dirty="0"/>
              <a:t>risk-control </a:t>
            </a:r>
            <a:r>
              <a:rPr lang="en-US" sz="1400" b="1" dirty="0" smtClean="0"/>
              <a:t>infrastructure </a:t>
            </a:r>
            <a:r>
              <a:rPr lang="en-US" sz="1400" dirty="0" smtClean="0"/>
              <a:t>for the Intermediate Holding Company under Enhanced Prudential Standards.</a:t>
            </a:r>
            <a:endParaRPr lang="en-US" sz="1400"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8" t="50000" r="71603" b="23732"/>
          <a:stretch/>
        </p:blipFill>
        <p:spPr bwMode="auto">
          <a:xfrm>
            <a:off x="251055" y="1219200"/>
            <a:ext cx="2498770" cy="1921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449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Text Box 6"/>
          <p:cNvSpPr txBox="1">
            <a:spLocks noChangeArrowheads="1"/>
          </p:cNvSpPr>
          <p:nvPr/>
        </p:nvSpPr>
        <p:spPr bwMode="auto">
          <a:xfrm>
            <a:off x="4099857" y="3819944"/>
            <a:ext cx="4733368" cy="700955"/>
          </a:xfrm>
          <a:prstGeom prst="rect">
            <a:avLst/>
          </a:prstGeom>
          <a:solidFill>
            <a:schemeClr val="accent1">
              <a:lumMod val="20000"/>
              <a:lumOff val="80000"/>
            </a:schemeClr>
          </a:solidFill>
          <a:ln w="9525">
            <a:noFill/>
            <a:miter lim="800000"/>
            <a:headEnd/>
            <a:tailEnd/>
          </a:ln>
        </p:spPr>
        <p:txBody>
          <a:bodyPr wrap="square" anchor="ctr">
            <a:noAutofit/>
          </a:bodyPr>
          <a:lstStyle/>
          <a:p>
            <a:pPr lvl="0" algn="ctr">
              <a:spcAft>
                <a:spcPts val="600"/>
              </a:spcAft>
            </a:pPr>
            <a:endParaRPr lang="en-US" sz="1400" b="1" dirty="0">
              <a:solidFill>
                <a:srgbClr val="000000"/>
              </a:solidFill>
              <a:cs typeface="Arial" charset="0"/>
            </a:endParaRPr>
          </a:p>
        </p:txBody>
      </p:sp>
      <p:sp>
        <p:nvSpPr>
          <p:cNvPr id="14" name="Rectangle 2"/>
          <p:cNvSpPr>
            <a:spLocks noChangeArrowheads="1"/>
          </p:cNvSpPr>
          <p:nvPr/>
        </p:nvSpPr>
        <p:spPr bwMode="auto">
          <a:xfrm>
            <a:off x="270934" y="265848"/>
            <a:ext cx="8500533" cy="642937"/>
          </a:xfrm>
          <a:prstGeom prst="rect">
            <a:avLst/>
          </a:prstGeom>
          <a:noFill/>
          <a:ln w="9525">
            <a:noFill/>
            <a:miter lim="800000"/>
            <a:headEnd/>
            <a:tailEnd/>
          </a:ln>
        </p:spPr>
        <p:txBody>
          <a:bodyPr lIns="91435" tIns="45718" rIns="91435" bIns="45718"/>
          <a:lstStyle/>
          <a:p>
            <a:pPr>
              <a:lnSpc>
                <a:spcPct val="90000"/>
              </a:lnSpc>
            </a:pPr>
            <a:r>
              <a:rPr lang="en-US" sz="2000" b="1" dirty="0" smtClean="0">
                <a:solidFill>
                  <a:srgbClr val="000000"/>
                </a:solidFill>
              </a:rPr>
              <a:t>3. RDA / IHC Initiatives – Status &amp; Next Steps</a:t>
            </a:r>
          </a:p>
          <a:p>
            <a:pPr>
              <a:lnSpc>
                <a:spcPct val="90000"/>
              </a:lnSpc>
            </a:pPr>
            <a:r>
              <a:rPr lang="en-US" sz="2200" b="1" dirty="0" smtClean="0">
                <a:solidFill>
                  <a:srgbClr val="929497"/>
                </a:solidFill>
              </a:rPr>
              <a:t>    </a:t>
            </a:r>
            <a:r>
              <a:rPr lang="en-US" dirty="0" smtClean="0">
                <a:solidFill>
                  <a:srgbClr val="929497"/>
                </a:solidFill>
              </a:rPr>
              <a:t>RDA &amp; EPS (IHC) Regulations</a:t>
            </a:r>
            <a:endParaRPr lang="en-US" dirty="0">
              <a:solidFill>
                <a:srgbClr val="929497"/>
              </a:solidFill>
            </a:endParaRPr>
          </a:p>
        </p:txBody>
      </p:sp>
      <p:sp>
        <p:nvSpPr>
          <p:cNvPr id="16" name="TextBox 15"/>
          <p:cNvSpPr txBox="1"/>
          <p:nvPr/>
        </p:nvSpPr>
        <p:spPr>
          <a:xfrm>
            <a:off x="678315" y="1686036"/>
            <a:ext cx="2736245" cy="276999"/>
          </a:xfrm>
          <a:prstGeom prst="rect">
            <a:avLst/>
          </a:prstGeom>
          <a:noFill/>
        </p:spPr>
        <p:txBody>
          <a:bodyPr wrap="square" rtlCol="0">
            <a:spAutoFit/>
          </a:bodyPr>
          <a:lstStyle/>
          <a:p>
            <a:pPr algn="ctr" defTabSz="914400">
              <a:buClrTx/>
              <a:buSzTx/>
            </a:pPr>
            <a:r>
              <a:rPr lang="en-US" sz="1200" b="1" dirty="0" smtClean="0">
                <a:solidFill>
                  <a:srgbClr val="000000"/>
                </a:solidFill>
              </a:rPr>
              <a:t>Regulation</a:t>
            </a:r>
            <a:endParaRPr lang="en-US" sz="1200" b="1" dirty="0">
              <a:solidFill>
                <a:srgbClr val="000000"/>
              </a:solidFill>
            </a:endParaRPr>
          </a:p>
        </p:txBody>
      </p:sp>
      <p:cxnSp>
        <p:nvCxnSpPr>
          <p:cNvPr id="17" name="Straight Connector 16"/>
          <p:cNvCxnSpPr/>
          <p:nvPr/>
        </p:nvCxnSpPr>
        <p:spPr bwMode="auto">
          <a:xfrm>
            <a:off x="169336" y="1940478"/>
            <a:ext cx="3380690" cy="0"/>
          </a:xfrm>
          <a:prstGeom prst="line">
            <a:avLst/>
          </a:prstGeom>
          <a:noFill/>
          <a:ln w="9525" cap="flat" cmpd="sng" algn="ctr">
            <a:solidFill>
              <a:schemeClr val="bg1">
                <a:lumMod val="50000"/>
              </a:schemeClr>
            </a:solidFill>
            <a:prstDash val="solid"/>
            <a:round/>
            <a:headEnd type="none" w="med" len="med"/>
            <a:tailEnd type="none" w="med" len="med"/>
          </a:ln>
          <a:effectLst/>
        </p:spPr>
      </p:cxnSp>
      <p:sp>
        <p:nvSpPr>
          <p:cNvPr id="18" name="Text Box 6"/>
          <p:cNvSpPr txBox="1">
            <a:spLocks noChangeArrowheads="1"/>
          </p:cNvSpPr>
          <p:nvPr/>
        </p:nvSpPr>
        <p:spPr bwMode="auto">
          <a:xfrm>
            <a:off x="508000" y="953634"/>
            <a:ext cx="8331200" cy="675166"/>
          </a:xfrm>
          <a:prstGeom prst="rect">
            <a:avLst/>
          </a:prstGeom>
          <a:noFill/>
          <a:ln w="9525">
            <a:noFill/>
            <a:miter lim="800000"/>
            <a:headEnd/>
            <a:tailEnd/>
          </a:ln>
        </p:spPr>
        <p:txBody>
          <a:bodyPr wrap="square" anchor="ctr">
            <a:noAutofit/>
          </a:bodyPr>
          <a:lstStyle/>
          <a:p>
            <a:pPr lvl="0" algn="ctr">
              <a:spcAft>
                <a:spcPts val="600"/>
              </a:spcAft>
            </a:pPr>
            <a:r>
              <a:rPr lang="en-US" sz="1400" b="1" dirty="0">
                <a:solidFill>
                  <a:srgbClr val="000000"/>
                </a:solidFill>
                <a:cs typeface="Arial" charset="0"/>
              </a:rPr>
              <a:t>Both </a:t>
            </a:r>
            <a:r>
              <a:rPr lang="en-US" sz="1400" b="1" dirty="0" smtClean="0">
                <a:solidFill>
                  <a:srgbClr val="000000"/>
                </a:solidFill>
                <a:cs typeface="Arial" charset="0"/>
              </a:rPr>
              <a:t>RDA </a:t>
            </a:r>
            <a:r>
              <a:rPr lang="en-US" sz="1400" b="1" dirty="0">
                <a:solidFill>
                  <a:srgbClr val="000000"/>
                </a:solidFill>
                <a:cs typeface="Arial" charset="0"/>
              </a:rPr>
              <a:t>and </a:t>
            </a:r>
            <a:r>
              <a:rPr lang="en-US" sz="1400" b="1" dirty="0" smtClean="0">
                <a:solidFill>
                  <a:srgbClr val="000000"/>
                </a:solidFill>
                <a:cs typeface="Arial" charset="0"/>
              </a:rPr>
              <a:t>EPS (IHC)</a:t>
            </a:r>
            <a:r>
              <a:rPr lang="en-US" sz="1400" b="1" baseline="30000" dirty="0" smtClean="0">
                <a:solidFill>
                  <a:srgbClr val="000000"/>
                </a:solidFill>
                <a:cs typeface="Arial" charset="0"/>
              </a:rPr>
              <a:t>(1)</a:t>
            </a:r>
            <a:r>
              <a:rPr lang="en-US" sz="1400" b="1" dirty="0" smtClean="0">
                <a:solidFill>
                  <a:srgbClr val="000000"/>
                </a:solidFill>
                <a:cs typeface="Arial" charset="0"/>
              </a:rPr>
              <a:t> regulations present </a:t>
            </a:r>
            <a:r>
              <a:rPr lang="en-US" sz="1400" b="1" dirty="0">
                <a:solidFill>
                  <a:srgbClr val="000000"/>
                </a:solidFill>
                <a:cs typeface="Arial" charset="0"/>
              </a:rPr>
              <a:t>a challenge </a:t>
            </a:r>
            <a:r>
              <a:rPr lang="en-US" sz="1400" b="1" dirty="0" smtClean="0">
                <a:solidFill>
                  <a:srgbClr val="000000"/>
                </a:solidFill>
                <a:cs typeface="Arial" charset="0"/>
              </a:rPr>
              <a:t>for the US entities as they are required to significantly enhance risk management and decision-making processes based on strong risk data aggregation capabilities and robust internal risk reporting practices</a:t>
            </a:r>
            <a:endParaRPr lang="en-US" sz="1400" b="1" dirty="0">
              <a:solidFill>
                <a:srgbClr val="000000"/>
              </a:solidFill>
              <a:cs typeface="Arial" charset="0"/>
            </a:endParaRPr>
          </a:p>
        </p:txBody>
      </p:sp>
      <p:sp>
        <p:nvSpPr>
          <p:cNvPr id="20" name="TextBox 19"/>
          <p:cNvSpPr txBox="1"/>
          <p:nvPr/>
        </p:nvSpPr>
        <p:spPr>
          <a:xfrm>
            <a:off x="5040158" y="1680885"/>
            <a:ext cx="2736245" cy="276999"/>
          </a:xfrm>
          <a:prstGeom prst="rect">
            <a:avLst/>
          </a:prstGeom>
          <a:noFill/>
        </p:spPr>
        <p:txBody>
          <a:bodyPr wrap="square" rtlCol="0">
            <a:spAutoFit/>
          </a:bodyPr>
          <a:lstStyle/>
          <a:p>
            <a:pPr algn="ctr" defTabSz="914400">
              <a:buClrTx/>
              <a:buSzTx/>
            </a:pPr>
            <a:r>
              <a:rPr lang="en-US" sz="1200" b="1" dirty="0" smtClean="0">
                <a:solidFill>
                  <a:srgbClr val="000000"/>
                </a:solidFill>
              </a:rPr>
              <a:t>Benefits</a:t>
            </a:r>
            <a:endParaRPr lang="en-US" sz="1200" b="1" dirty="0">
              <a:solidFill>
                <a:srgbClr val="000000"/>
              </a:solidFill>
            </a:endParaRPr>
          </a:p>
        </p:txBody>
      </p:sp>
      <p:sp>
        <p:nvSpPr>
          <p:cNvPr id="9" name="Rectangle 8"/>
          <p:cNvSpPr/>
          <p:nvPr/>
        </p:nvSpPr>
        <p:spPr bwMode="auto">
          <a:xfrm>
            <a:off x="4091894" y="1958008"/>
            <a:ext cx="4741333" cy="1582478"/>
          </a:xfrm>
          <a:prstGeom prst="rect">
            <a:avLst/>
          </a:prstGeom>
          <a:solidFill>
            <a:schemeClr val="bg1"/>
          </a:solidFill>
          <a:ln w="9525" cap="flat" cmpd="sng" algn="ctr">
            <a:solidFill>
              <a:schemeClr val="bg2"/>
            </a:solidFill>
            <a:prstDash val="dash"/>
            <a:round/>
            <a:headEnd type="none" w="med" len="med"/>
            <a:tailEnd type="none" w="med" len="med"/>
          </a:ln>
          <a:effectLst/>
        </p:spPr>
        <p:txBody>
          <a:bodyPr vert="horz" wrap="square" lIns="108000" tIns="45720" rIns="72000" bIns="45720" numCol="1" rtlCol="0" anchor="t" anchorCtr="0" compatLnSpc="1">
            <a:prstTxWarp prst="textNoShape">
              <a:avLst/>
            </a:prstTxWarp>
            <a:noAutofit/>
          </a:bodyPr>
          <a:lstStyle/>
          <a:p>
            <a:pPr marL="144000" indent="-144000" algn="just" fontAlgn="base">
              <a:lnSpc>
                <a:spcPct val="117000"/>
              </a:lnSpc>
              <a:spcBef>
                <a:spcPct val="0"/>
              </a:spcBef>
              <a:spcAft>
                <a:spcPct val="0"/>
              </a:spcAft>
              <a:buFont typeface="Arial" panose="020B0604020202020204" pitchFamily="34" charset="0"/>
              <a:buChar char="•"/>
            </a:pPr>
            <a:r>
              <a:rPr lang="en-US" sz="1100" b="1" dirty="0">
                <a:latin typeface="Arial" charset="0"/>
              </a:rPr>
              <a:t>Strengthening the </a:t>
            </a:r>
            <a:r>
              <a:rPr lang="en-US" sz="1100" b="1" dirty="0" smtClean="0">
                <a:latin typeface="Arial" charset="0"/>
              </a:rPr>
              <a:t>risk oversight, management and control</a:t>
            </a:r>
            <a:r>
              <a:rPr lang="en-US" sz="1100" baseline="30000" dirty="0" smtClean="0">
                <a:latin typeface="Arial" charset="0"/>
              </a:rPr>
              <a:t>(2)</a:t>
            </a:r>
          </a:p>
          <a:p>
            <a:pPr marL="144000" indent="-144000" algn="just" fontAlgn="base">
              <a:lnSpc>
                <a:spcPct val="117000"/>
              </a:lnSpc>
              <a:spcBef>
                <a:spcPct val="0"/>
              </a:spcBef>
              <a:spcAft>
                <a:spcPct val="0"/>
              </a:spcAft>
              <a:buFont typeface="Arial" panose="020B0604020202020204" pitchFamily="34" charset="0"/>
              <a:buChar char="•"/>
            </a:pPr>
            <a:r>
              <a:rPr lang="en-US" sz="1100" b="1" dirty="0" smtClean="0">
                <a:latin typeface="Arial" charset="0"/>
              </a:rPr>
              <a:t>Developing risk awareness </a:t>
            </a:r>
            <a:r>
              <a:rPr lang="en-US" sz="1100" dirty="0" smtClean="0">
                <a:latin typeface="Arial" charset="0"/>
              </a:rPr>
              <a:t>and reach of Senior </a:t>
            </a:r>
            <a:r>
              <a:rPr lang="en-US" sz="1100" dirty="0">
                <a:latin typeface="Arial" charset="0"/>
              </a:rPr>
              <a:t>Management </a:t>
            </a:r>
            <a:endParaRPr lang="en-US" sz="1100" dirty="0" smtClean="0">
              <a:latin typeface="Arial" charset="0"/>
            </a:endParaRPr>
          </a:p>
          <a:p>
            <a:pPr marL="144000" indent="-144000" algn="just" fontAlgn="base">
              <a:lnSpc>
                <a:spcPct val="117000"/>
              </a:lnSpc>
              <a:spcBef>
                <a:spcPct val="0"/>
              </a:spcBef>
              <a:spcAft>
                <a:spcPct val="0"/>
              </a:spcAft>
              <a:buFont typeface="Arial" panose="020B0604020202020204" pitchFamily="34" charset="0"/>
              <a:buChar char="•"/>
            </a:pPr>
            <a:r>
              <a:rPr lang="en-US" sz="1100" b="1" dirty="0">
                <a:latin typeface="Arial" charset="0"/>
              </a:rPr>
              <a:t>Consistency: </a:t>
            </a:r>
            <a:r>
              <a:rPr lang="en-US" sz="1100" dirty="0">
                <a:latin typeface="Arial" charset="0"/>
              </a:rPr>
              <a:t>regulatory and management reporting, across business lines, Risk types (credit, market, </a:t>
            </a:r>
            <a:r>
              <a:rPr lang="en-US" sz="1100" dirty="0" smtClean="0">
                <a:latin typeface="Arial" charset="0"/>
              </a:rPr>
              <a:t>op, </a:t>
            </a:r>
            <a:r>
              <a:rPr lang="en-US" sz="1100" dirty="0">
                <a:latin typeface="Arial" charset="0"/>
              </a:rPr>
              <a:t>etc) and functions (Risk, </a:t>
            </a:r>
            <a:r>
              <a:rPr lang="en-US" sz="1100" dirty="0" smtClean="0">
                <a:latin typeface="Arial" charset="0"/>
              </a:rPr>
              <a:t>Finance/ Accounting), </a:t>
            </a:r>
            <a:r>
              <a:rPr lang="en-US" sz="1100" b="1" dirty="0">
                <a:latin typeface="Arial" charset="0"/>
              </a:rPr>
              <a:t>supporting passing CCAR on qualitative grounds.</a:t>
            </a:r>
          </a:p>
          <a:p>
            <a:pPr marL="144000" indent="-144000" algn="just" fontAlgn="base">
              <a:lnSpc>
                <a:spcPct val="117000"/>
              </a:lnSpc>
              <a:spcBef>
                <a:spcPct val="0"/>
              </a:spcBef>
              <a:spcAft>
                <a:spcPct val="0"/>
              </a:spcAft>
              <a:buFont typeface="Arial" panose="020B0604020202020204" pitchFamily="34" charset="0"/>
              <a:buChar char="•"/>
            </a:pPr>
            <a:r>
              <a:rPr lang="en-US" sz="1100" b="1" dirty="0" smtClean="0">
                <a:latin typeface="Arial" charset="0"/>
              </a:rPr>
              <a:t>Capital</a:t>
            </a:r>
            <a:r>
              <a:rPr lang="en-US" sz="1100" b="1" dirty="0">
                <a:latin typeface="Arial" charset="0"/>
              </a:rPr>
              <a:t>, liquidity and provisions </a:t>
            </a:r>
            <a:r>
              <a:rPr lang="en-US" sz="1100" dirty="0">
                <a:latin typeface="Arial" charset="0"/>
              </a:rPr>
              <a:t>optimization</a:t>
            </a:r>
          </a:p>
          <a:p>
            <a:pPr marL="144000" indent="-144000" algn="just" fontAlgn="base">
              <a:lnSpc>
                <a:spcPct val="117000"/>
              </a:lnSpc>
              <a:spcBef>
                <a:spcPct val="0"/>
              </a:spcBef>
              <a:spcAft>
                <a:spcPct val="0"/>
              </a:spcAft>
              <a:buFont typeface="Arial" panose="020B0604020202020204" pitchFamily="34" charset="0"/>
              <a:buChar char="•"/>
            </a:pPr>
            <a:r>
              <a:rPr lang="en-US" sz="1100" dirty="0">
                <a:latin typeface="Arial" charset="0"/>
              </a:rPr>
              <a:t>Increasing </a:t>
            </a:r>
            <a:r>
              <a:rPr lang="en-US" sz="1100" b="1" dirty="0">
                <a:latin typeface="Arial" charset="0"/>
              </a:rPr>
              <a:t>efficiency</a:t>
            </a:r>
            <a:r>
              <a:rPr lang="en-US" sz="1100" dirty="0">
                <a:latin typeface="Arial" charset="0"/>
              </a:rPr>
              <a:t> and </a:t>
            </a:r>
            <a:r>
              <a:rPr lang="en-US" sz="1100" b="1" dirty="0">
                <a:latin typeface="Arial" charset="0"/>
              </a:rPr>
              <a:t>flexibility </a:t>
            </a:r>
            <a:r>
              <a:rPr lang="en-US" sz="1100" dirty="0">
                <a:latin typeface="Arial" charset="0"/>
              </a:rPr>
              <a:t>to generate recurrent and ad-hoc </a:t>
            </a:r>
            <a:r>
              <a:rPr lang="en-US" sz="1100" b="1" dirty="0">
                <a:latin typeface="Arial" charset="0"/>
              </a:rPr>
              <a:t>reports</a:t>
            </a:r>
          </a:p>
        </p:txBody>
      </p:sp>
      <p:sp>
        <p:nvSpPr>
          <p:cNvPr id="10" name="Rectangle 9"/>
          <p:cNvSpPr/>
          <p:nvPr/>
        </p:nvSpPr>
        <p:spPr bwMode="auto">
          <a:xfrm>
            <a:off x="569758" y="1981204"/>
            <a:ext cx="2980268" cy="628705"/>
          </a:xfrm>
          <a:prstGeom prst="rect">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auto">
              <a:spcBef>
                <a:spcPts val="0"/>
              </a:spcBef>
              <a:spcAft>
                <a:spcPts val="600"/>
              </a:spcAft>
            </a:pPr>
            <a:r>
              <a:rPr lang="en-US" sz="1200" b="1" kern="0" dirty="0">
                <a:solidFill>
                  <a:srgbClr val="FFFFFF"/>
                </a:solidFill>
                <a:cs typeface="Arial" pitchFamily="34" charset="0"/>
              </a:rPr>
              <a:t>Principles for effective risk data aggregation and risk </a:t>
            </a:r>
            <a:r>
              <a:rPr lang="en-US" sz="1200" b="1" kern="0" dirty="0" smtClean="0">
                <a:solidFill>
                  <a:srgbClr val="FFFFFF"/>
                </a:solidFill>
                <a:cs typeface="Arial" pitchFamily="34" charset="0"/>
              </a:rPr>
              <a:t>reporting, </a:t>
            </a:r>
            <a:r>
              <a:rPr lang="es-ES" sz="1200" b="1" i="1" kern="0" dirty="0" smtClean="0">
                <a:solidFill>
                  <a:srgbClr val="FFFFFF"/>
                </a:solidFill>
                <a:cs typeface="Arial" pitchFamily="34" charset="0"/>
              </a:rPr>
              <a:t>BCBS 239 </a:t>
            </a:r>
            <a:endParaRPr lang="es-ES" sz="1200" b="1" i="1" kern="0" dirty="0">
              <a:solidFill>
                <a:srgbClr val="FFFFFF"/>
              </a:solidFill>
              <a:latin typeface="Arial"/>
              <a:cs typeface="Arial" pitchFamily="34" charset="0"/>
            </a:endParaRPr>
          </a:p>
        </p:txBody>
      </p:sp>
      <p:sp>
        <p:nvSpPr>
          <p:cNvPr id="11" name="Rectangle 10"/>
          <p:cNvSpPr/>
          <p:nvPr/>
        </p:nvSpPr>
        <p:spPr bwMode="auto">
          <a:xfrm>
            <a:off x="569758" y="3684500"/>
            <a:ext cx="2980268" cy="449409"/>
          </a:xfrm>
          <a:prstGeom prst="rect">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fontAlgn="auto">
              <a:spcBef>
                <a:spcPts val="0"/>
              </a:spcBef>
              <a:spcAft>
                <a:spcPts val="600"/>
              </a:spcAft>
            </a:pPr>
            <a:r>
              <a:rPr lang="en-US" sz="1200" b="1" kern="0" dirty="0" smtClean="0">
                <a:solidFill>
                  <a:srgbClr val="FFFFFF"/>
                </a:solidFill>
                <a:cs typeface="Arial" pitchFamily="34" charset="0"/>
              </a:rPr>
              <a:t>Enhanced </a:t>
            </a:r>
            <a:r>
              <a:rPr lang="en-US" sz="1200" b="1" kern="0" dirty="0">
                <a:solidFill>
                  <a:srgbClr val="FFFFFF"/>
                </a:solidFill>
                <a:cs typeface="Arial" pitchFamily="34" charset="0"/>
              </a:rPr>
              <a:t>Prudential Standards for </a:t>
            </a:r>
            <a:r>
              <a:rPr lang="en-US" sz="1200" b="1" kern="0" dirty="0" smtClean="0">
                <a:solidFill>
                  <a:srgbClr val="FFFFFF"/>
                </a:solidFill>
                <a:cs typeface="Arial" pitchFamily="34" charset="0"/>
              </a:rPr>
              <a:t>BHC and FBO</a:t>
            </a:r>
            <a:r>
              <a:rPr lang="en-US" sz="1200" b="1" kern="0" baseline="30000" dirty="0" smtClean="0">
                <a:solidFill>
                  <a:srgbClr val="FFFFFF"/>
                </a:solidFill>
                <a:cs typeface="Arial" pitchFamily="34" charset="0"/>
              </a:rPr>
              <a:t>(1)</a:t>
            </a:r>
            <a:r>
              <a:rPr lang="en-US" sz="1200" b="1" kern="0" dirty="0" smtClean="0">
                <a:solidFill>
                  <a:srgbClr val="FFFFFF"/>
                </a:solidFill>
                <a:cs typeface="Arial" pitchFamily="34" charset="0"/>
              </a:rPr>
              <a:t>, </a:t>
            </a:r>
            <a:r>
              <a:rPr lang="en-US" sz="1200" b="1" i="1" kern="0" dirty="0" smtClean="0">
                <a:solidFill>
                  <a:srgbClr val="FFFFFF"/>
                </a:solidFill>
                <a:cs typeface="Arial" pitchFamily="34" charset="0"/>
              </a:rPr>
              <a:t>12 CFR Part 252</a:t>
            </a:r>
            <a:endParaRPr lang="es-ES" sz="1200" b="1" i="1" kern="0" dirty="0">
              <a:solidFill>
                <a:srgbClr val="FFFFFF"/>
              </a:solidFill>
              <a:latin typeface="Arial"/>
              <a:cs typeface="Arial" pitchFamily="34" charset="0"/>
            </a:endParaRPr>
          </a:p>
        </p:txBody>
      </p:sp>
      <p:sp>
        <p:nvSpPr>
          <p:cNvPr id="12" name="Rectangle 11"/>
          <p:cNvSpPr/>
          <p:nvPr/>
        </p:nvSpPr>
        <p:spPr bwMode="auto">
          <a:xfrm>
            <a:off x="569760" y="2701685"/>
            <a:ext cx="2980267" cy="838800"/>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45720" rIns="144000" bIns="45720" numCol="1" rtlCol="0" anchor="t" anchorCtr="0" compatLnSpc="1">
            <a:prstTxWarp prst="textNoShape">
              <a:avLst/>
            </a:prstTxWarp>
            <a:noAutofit/>
          </a:bodyPr>
          <a:lstStyle/>
          <a:p>
            <a:pPr marL="144000" indent="-144000" algn="just" fontAlgn="base">
              <a:spcBef>
                <a:spcPct val="0"/>
              </a:spcBef>
              <a:spcAft>
                <a:spcPct val="0"/>
              </a:spcAft>
              <a:buFont typeface="Arial" panose="020B0604020202020204" pitchFamily="34" charset="0"/>
              <a:buChar char="•"/>
            </a:pPr>
            <a:r>
              <a:rPr lang="en-US" sz="1100" dirty="0" smtClean="0">
                <a:latin typeface="Arial" charset="0"/>
              </a:rPr>
              <a:t>11 principles with the aim of strengthening </a:t>
            </a:r>
            <a:r>
              <a:rPr lang="en-US" sz="1100" dirty="0">
                <a:latin typeface="Arial" charset="0"/>
              </a:rPr>
              <a:t>banks’ risk data aggregation capabilities and internal risk reporting </a:t>
            </a:r>
            <a:r>
              <a:rPr lang="en-US" sz="1100" dirty="0" smtClean="0">
                <a:latin typeface="Arial" charset="0"/>
              </a:rPr>
              <a:t>practices</a:t>
            </a:r>
          </a:p>
        </p:txBody>
      </p:sp>
      <p:sp>
        <p:nvSpPr>
          <p:cNvPr id="15" name="Rectangle 14"/>
          <p:cNvSpPr/>
          <p:nvPr/>
        </p:nvSpPr>
        <p:spPr bwMode="auto">
          <a:xfrm>
            <a:off x="569758" y="4217898"/>
            <a:ext cx="2980268" cy="1075365"/>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45720" rIns="144000" bIns="45720" numCol="1" rtlCol="0" anchor="t" anchorCtr="0" compatLnSpc="1">
            <a:prstTxWarp prst="textNoShape">
              <a:avLst/>
            </a:prstTxWarp>
            <a:noAutofit/>
          </a:bodyPr>
          <a:lstStyle/>
          <a:p>
            <a:pPr marL="144000" indent="-144000" algn="just" fontAlgn="base">
              <a:spcBef>
                <a:spcPct val="0"/>
              </a:spcBef>
              <a:spcAft>
                <a:spcPct val="0"/>
              </a:spcAft>
              <a:buFont typeface="Arial" panose="020B0604020202020204" pitchFamily="34" charset="0"/>
              <a:buChar char="•"/>
            </a:pPr>
            <a:r>
              <a:rPr lang="en-US" sz="1100" dirty="0" smtClean="0">
                <a:latin typeface="Arial" charset="0"/>
              </a:rPr>
              <a:t>Focus on liquidity, risk management, capital and </a:t>
            </a:r>
            <a:r>
              <a:rPr lang="en-US" sz="1100" b="1" dirty="0"/>
              <a:t>risk-control infrastructure for its global operations </a:t>
            </a:r>
            <a:r>
              <a:rPr lang="en-US" sz="1100" dirty="0" smtClean="0">
                <a:latin typeface="Arial" charset="0"/>
              </a:rPr>
              <a:t>to increase the resiliency of companies’ operations and requirements of robust oversight  over all US operations of a bank</a:t>
            </a:r>
            <a:endParaRPr lang="en-US" sz="1100" dirty="0">
              <a:latin typeface="Arial" charset="0"/>
            </a:endParaRPr>
          </a:p>
        </p:txBody>
      </p:sp>
      <p:sp>
        <p:nvSpPr>
          <p:cNvPr id="3" name="Isosceles Triangle 2"/>
          <p:cNvSpPr/>
          <p:nvPr/>
        </p:nvSpPr>
        <p:spPr bwMode="auto">
          <a:xfrm rot="5400000">
            <a:off x="2273944" y="3543048"/>
            <a:ext cx="3226223" cy="274207"/>
          </a:xfrm>
          <a:prstGeom prst="triangle">
            <a:avLst>
              <a:gd name="adj" fmla="val 5034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endParaRPr lang="es-ES" sz="1200" b="1" kern="0">
              <a:solidFill>
                <a:srgbClr val="FFFFFF"/>
              </a:solidFill>
              <a:cs typeface="Arial" pitchFamily="34" charset="0"/>
            </a:endParaRPr>
          </a:p>
        </p:txBody>
      </p:sp>
      <p:sp>
        <p:nvSpPr>
          <p:cNvPr id="4" name="TextBox 3"/>
          <p:cNvSpPr txBox="1"/>
          <p:nvPr/>
        </p:nvSpPr>
        <p:spPr>
          <a:xfrm>
            <a:off x="491067" y="6210305"/>
            <a:ext cx="6908800" cy="646331"/>
          </a:xfrm>
          <a:prstGeom prst="rect">
            <a:avLst/>
          </a:prstGeom>
          <a:noFill/>
        </p:spPr>
        <p:txBody>
          <a:bodyPr wrap="square" rtlCol="0">
            <a:spAutoFit/>
          </a:bodyPr>
          <a:lstStyle/>
          <a:p>
            <a:pPr marL="228600" indent="-228600">
              <a:buAutoNum type="arabicParenBoth"/>
            </a:pPr>
            <a:r>
              <a:rPr lang="en-US" sz="900" dirty="0" smtClean="0">
                <a:solidFill>
                  <a:schemeClr val="bg1"/>
                </a:solidFill>
              </a:rPr>
              <a:t>The EPS rule establishes a number of enhanced prudential standards for both Banking Holding Companies (BHCs) and Foreign Banking Organizations (FBOs). The latter will be required, under certain circumstances, to establish a U.S. intermediate holding company (IHC) over their U.S. subsidiaries.</a:t>
            </a:r>
          </a:p>
          <a:p>
            <a:pPr marL="228600" indent="-228600">
              <a:buAutoNum type="arabicParenBoth"/>
            </a:pPr>
            <a:r>
              <a:rPr lang="en-US" sz="900" dirty="0" smtClean="0">
                <a:solidFill>
                  <a:schemeClr val="bg1"/>
                </a:solidFill>
              </a:rPr>
              <a:t>Both SHUSA and US Operations.</a:t>
            </a:r>
            <a:endParaRPr lang="en-US" sz="900" dirty="0">
              <a:solidFill>
                <a:schemeClr val="bg1"/>
              </a:solidFill>
            </a:endParaRPr>
          </a:p>
        </p:txBody>
      </p:sp>
      <p:sp>
        <p:nvSpPr>
          <p:cNvPr id="6" name="Rectangle 5"/>
          <p:cNvSpPr/>
          <p:nvPr/>
        </p:nvSpPr>
        <p:spPr bwMode="auto">
          <a:xfrm rot="16200000">
            <a:off x="-440974" y="2591511"/>
            <a:ext cx="1559287" cy="338667"/>
          </a:xfrm>
          <a:prstGeom prst="rect">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s-ES" sz="1200" b="1" kern="0" dirty="0" smtClean="0">
                <a:solidFill>
                  <a:srgbClr val="FFFFFF"/>
                </a:solidFill>
                <a:cs typeface="Arial" pitchFamily="34" charset="0"/>
              </a:rPr>
              <a:t>RDA</a:t>
            </a:r>
            <a:endParaRPr lang="es-ES" sz="1200" b="1" kern="0" dirty="0">
              <a:solidFill>
                <a:srgbClr val="FFFFFF"/>
              </a:solidFill>
              <a:cs typeface="Arial" pitchFamily="34" charset="0"/>
            </a:endParaRPr>
          </a:p>
        </p:txBody>
      </p:sp>
      <p:sp>
        <p:nvSpPr>
          <p:cNvPr id="19" name="Rectangle 18"/>
          <p:cNvSpPr/>
          <p:nvPr/>
        </p:nvSpPr>
        <p:spPr bwMode="auto">
          <a:xfrm rot="16200000">
            <a:off x="-469312" y="4315947"/>
            <a:ext cx="1615962" cy="338666"/>
          </a:xfrm>
          <a:prstGeom prst="rect">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spcAft>
                <a:spcPts val="600"/>
              </a:spcAft>
            </a:pPr>
            <a:r>
              <a:rPr lang="es-ES" sz="1200" b="1" kern="0" dirty="0" smtClean="0">
                <a:solidFill>
                  <a:srgbClr val="FFFFFF"/>
                </a:solidFill>
                <a:cs typeface="Arial" pitchFamily="34" charset="0"/>
              </a:rPr>
              <a:t>EPS / IHC</a:t>
            </a:r>
            <a:endParaRPr lang="es-ES" sz="1200" b="1" kern="0" dirty="0">
              <a:solidFill>
                <a:srgbClr val="FFFFFF"/>
              </a:solidFill>
              <a:cs typeface="Arial" pitchFamily="34" charset="0"/>
            </a:endParaRPr>
          </a:p>
        </p:txBody>
      </p:sp>
      <p:cxnSp>
        <p:nvCxnSpPr>
          <p:cNvPr id="22" name="Straight Connector 21"/>
          <p:cNvCxnSpPr/>
          <p:nvPr/>
        </p:nvCxnSpPr>
        <p:spPr bwMode="auto">
          <a:xfrm>
            <a:off x="4091893" y="1941530"/>
            <a:ext cx="4741332" cy="0"/>
          </a:xfrm>
          <a:prstGeom prst="line">
            <a:avLst/>
          </a:prstGeom>
          <a:noFill/>
          <a:ln w="9525" cap="flat" cmpd="sng" algn="ctr">
            <a:solidFill>
              <a:schemeClr val="bg1">
                <a:lumMod val="50000"/>
              </a:schemeClr>
            </a:solidFill>
            <a:prstDash val="solid"/>
            <a:round/>
            <a:headEnd type="none" w="med" len="med"/>
            <a:tailEnd type="none" w="med" len="med"/>
          </a:ln>
          <a:effectLst/>
        </p:spPr>
      </p:cxnSp>
      <p:sp>
        <p:nvSpPr>
          <p:cNvPr id="27" name="TextBox 26"/>
          <p:cNvSpPr txBox="1"/>
          <p:nvPr/>
        </p:nvSpPr>
        <p:spPr>
          <a:xfrm>
            <a:off x="5048125" y="3593145"/>
            <a:ext cx="2736245" cy="276999"/>
          </a:xfrm>
          <a:prstGeom prst="rect">
            <a:avLst/>
          </a:prstGeom>
          <a:noFill/>
        </p:spPr>
        <p:txBody>
          <a:bodyPr wrap="square" rtlCol="0">
            <a:spAutoFit/>
          </a:bodyPr>
          <a:lstStyle/>
          <a:p>
            <a:pPr algn="ctr" defTabSz="914400">
              <a:buClrTx/>
              <a:buSzTx/>
            </a:pPr>
            <a:r>
              <a:rPr lang="en-US" sz="1200" b="1" dirty="0" smtClean="0">
                <a:solidFill>
                  <a:srgbClr val="000000"/>
                </a:solidFill>
              </a:rPr>
              <a:t>Keys for success</a:t>
            </a:r>
            <a:endParaRPr lang="en-US" sz="1200" b="1" dirty="0">
              <a:solidFill>
                <a:srgbClr val="000000"/>
              </a:solidFill>
            </a:endParaRPr>
          </a:p>
        </p:txBody>
      </p:sp>
      <p:sp>
        <p:nvSpPr>
          <p:cNvPr id="28" name="Rectangle 27"/>
          <p:cNvSpPr/>
          <p:nvPr/>
        </p:nvSpPr>
        <p:spPr bwMode="auto">
          <a:xfrm>
            <a:off x="4112627" y="3810004"/>
            <a:ext cx="4741333" cy="1674173"/>
          </a:xfrm>
          <a:prstGeom prst="rect">
            <a:avLst/>
          </a:prstGeom>
          <a:noFill/>
          <a:ln w="9525" cap="flat" cmpd="sng" algn="ctr">
            <a:solidFill>
              <a:schemeClr val="bg2"/>
            </a:solidFill>
            <a:prstDash val="dash"/>
            <a:round/>
            <a:headEnd type="none" w="med" len="med"/>
            <a:tailEnd type="none" w="med" len="med"/>
          </a:ln>
          <a:effectLst/>
        </p:spPr>
        <p:txBody>
          <a:bodyPr vert="horz" wrap="square" lIns="108000" tIns="45720" rIns="72000" bIns="45720" numCol="1" rtlCol="0" anchor="t" anchorCtr="0" compatLnSpc="1">
            <a:prstTxWarp prst="textNoShape">
              <a:avLst/>
            </a:prstTxWarp>
            <a:noAutofit/>
          </a:bodyPr>
          <a:lstStyle/>
          <a:p>
            <a:pPr marL="144000" indent="-144000" algn="just" fontAlgn="base">
              <a:lnSpc>
                <a:spcPct val="117000"/>
              </a:lnSpc>
              <a:spcBef>
                <a:spcPct val="0"/>
              </a:spcBef>
              <a:spcAft>
                <a:spcPct val="0"/>
              </a:spcAft>
              <a:buFont typeface="Arial" panose="020B0604020202020204" pitchFamily="34" charset="0"/>
              <a:buChar char="•"/>
            </a:pPr>
            <a:r>
              <a:rPr lang="en-US" sz="1100" b="1" dirty="0" smtClean="0">
                <a:latin typeface="Arial" charset="0"/>
              </a:rPr>
              <a:t>Alignment of RDA and IHC requirements  </a:t>
            </a:r>
            <a:r>
              <a:rPr lang="en-US" sz="1100" dirty="0" smtClean="0">
                <a:latin typeface="Arial" charset="0"/>
              </a:rPr>
              <a:t>to be able to define a consistent and </a:t>
            </a:r>
            <a:r>
              <a:rPr lang="en-US" sz="1100" b="1" dirty="0" smtClean="0">
                <a:latin typeface="Arial" charset="0"/>
              </a:rPr>
              <a:t>integrated coverage strategy </a:t>
            </a:r>
            <a:r>
              <a:rPr lang="en-US" sz="1100" dirty="0" smtClean="0">
                <a:latin typeface="Arial" charset="0"/>
              </a:rPr>
              <a:t>(Risk </a:t>
            </a:r>
            <a:r>
              <a:rPr lang="en-US" sz="1100" dirty="0">
                <a:latin typeface="Arial" charset="0"/>
              </a:rPr>
              <a:t>A</a:t>
            </a:r>
            <a:r>
              <a:rPr lang="en-US" sz="1100" dirty="0" smtClean="0">
                <a:latin typeface="Arial" charset="0"/>
              </a:rPr>
              <a:t>rchitecture and T&amp;O –systems-)</a:t>
            </a:r>
          </a:p>
          <a:p>
            <a:pPr marL="144000" indent="-144000" algn="just" fontAlgn="base">
              <a:lnSpc>
                <a:spcPct val="117000"/>
              </a:lnSpc>
              <a:spcBef>
                <a:spcPct val="0"/>
              </a:spcBef>
              <a:spcAft>
                <a:spcPct val="0"/>
              </a:spcAft>
              <a:buFont typeface="Arial" panose="020B0604020202020204" pitchFamily="34" charset="0"/>
              <a:buChar char="•"/>
            </a:pPr>
            <a:endParaRPr lang="en-US" sz="500" dirty="0" smtClean="0">
              <a:latin typeface="Arial" charset="0"/>
            </a:endParaRPr>
          </a:p>
          <a:p>
            <a:pPr marL="144000" indent="-144000" algn="just" fontAlgn="base">
              <a:lnSpc>
                <a:spcPct val="117000"/>
              </a:lnSpc>
              <a:spcBef>
                <a:spcPct val="0"/>
              </a:spcBef>
              <a:spcAft>
                <a:spcPct val="0"/>
              </a:spcAft>
              <a:buFont typeface="Arial" panose="020B0604020202020204" pitchFamily="34" charset="0"/>
              <a:buChar char="•"/>
            </a:pPr>
            <a:r>
              <a:rPr lang="en-US" sz="1100" b="1" dirty="0" smtClean="0">
                <a:latin typeface="Arial" charset="0"/>
              </a:rPr>
              <a:t>Involvement and accountability of all stakeholders</a:t>
            </a:r>
            <a:r>
              <a:rPr lang="en-US" sz="1100" dirty="0" smtClean="0">
                <a:latin typeface="Arial" charset="0"/>
              </a:rPr>
              <a:t>: local (Units), SHUSA and the corporation</a:t>
            </a:r>
          </a:p>
          <a:p>
            <a:pPr marL="144000" indent="-144000" algn="just" fontAlgn="base">
              <a:lnSpc>
                <a:spcPct val="117000"/>
              </a:lnSpc>
              <a:spcBef>
                <a:spcPct val="0"/>
              </a:spcBef>
              <a:spcAft>
                <a:spcPct val="0"/>
              </a:spcAft>
              <a:buFont typeface="Arial" panose="020B0604020202020204" pitchFamily="34" charset="0"/>
              <a:buChar char="•"/>
            </a:pPr>
            <a:r>
              <a:rPr lang="en-US" sz="1100" dirty="0" smtClean="0">
                <a:latin typeface="Arial" charset="0"/>
              </a:rPr>
              <a:t>Activation of a </a:t>
            </a:r>
            <a:r>
              <a:rPr lang="en-US" sz="1100" b="1" dirty="0" smtClean="0">
                <a:latin typeface="Arial" charset="0"/>
              </a:rPr>
              <a:t>robust data governance model</a:t>
            </a:r>
            <a:r>
              <a:rPr lang="en-US" sz="1100" dirty="0" smtClean="0">
                <a:latin typeface="Arial" charset="0"/>
              </a:rPr>
              <a:t>, including an efficient escalation process, to monitor degree of advance, avoid bottlenecks, etc.</a:t>
            </a:r>
          </a:p>
        </p:txBody>
      </p:sp>
      <p:cxnSp>
        <p:nvCxnSpPr>
          <p:cNvPr id="29" name="Straight Connector 28"/>
          <p:cNvCxnSpPr/>
          <p:nvPr/>
        </p:nvCxnSpPr>
        <p:spPr bwMode="auto">
          <a:xfrm>
            <a:off x="4099858" y="3821741"/>
            <a:ext cx="4741332" cy="0"/>
          </a:xfrm>
          <a:prstGeom prst="line">
            <a:avLst/>
          </a:prstGeom>
          <a:noFill/>
          <a:ln w="9525" cap="flat" cmpd="sng" algn="ctr">
            <a:solidFill>
              <a:schemeClr val="bg1">
                <a:lumMod val="50000"/>
              </a:schemeClr>
            </a:solidFill>
            <a:prstDash val="solid"/>
            <a:round/>
            <a:headEnd type="none" w="med" len="med"/>
            <a:tailEnd type="none" w="med" len="med"/>
          </a:ln>
          <a:effectLst/>
        </p:spPr>
      </p:cxnSp>
      <p:sp>
        <p:nvSpPr>
          <p:cNvPr id="33" name="Action Button: Forward or Next 32">
            <a:hlinkClick r:id="rId3" action="ppaction://hlinksldjump" highlightClick="1"/>
          </p:cNvPr>
          <p:cNvSpPr/>
          <p:nvPr/>
        </p:nvSpPr>
        <p:spPr bwMode="auto">
          <a:xfrm>
            <a:off x="3285067" y="3352800"/>
            <a:ext cx="203200" cy="152400"/>
          </a:xfrm>
          <a:prstGeom prst="actionButtonForwardNext">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34" name="Action Button: Forward or Next 33">
            <a:hlinkClick r:id="" action="ppaction://noaction" highlightClick="1"/>
          </p:cNvPr>
          <p:cNvSpPr/>
          <p:nvPr/>
        </p:nvSpPr>
        <p:spPr bwMode="auto">
          <a:xfrm>
            <a:off x="3273116" y="5105400"/>
            <a:ext cx="203200" cy="152400"/>
          </a:xfrm>
          <a:prstGeom prst="actionButtonForwardNext">
            <a:avLst/>
          </a:prstGeom>
          <a:solidFill>
            <a:schemeClr val="bg1">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18000" tIns="45720" rIns="18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smtClean="0">
              <a:ln>
                <a:noFill/>
              </a:ln>
              <a:solidFill>
                <a:schemeClr val="tx1"/>
              </a:solidFill>
              <a:effectLst/>
              <a:latin typeface="Arial" charset="0"/>
            </a:endParaRPr>
          </a:p>
        </p:txBody>
      </p:sp>
      <p:sp>
        <p:nvSpPr>
          <p:cNvPr id="25" name="Text Box 6"/>
          <p:cNvSpPr txBox="1">
            <a:spLocks noChangeArrowheads="1"/>
          </p:cNvSpPr>
          <p:nvPr/>
        </p:nvSpPr>
        <p:spPr bwMode="auto">
          <a:xfrm>
            <a:off x="137640" y="5609678"/>
            <a:ext cx="8777760" cy="522766"/>
          </a:xfrm>
          <a:prstGeom prst="rect">
            <a:avLst/>
          </a:prstGeom>
          <a:solidFill>
            <a:schemeClr val="accent1">
              <a:lumMod val="20000"/>
              <a:lumOff val="80000"/>
            </a:schemeClr>
          </a:solidFill>
          <a:ln w="9525">
            <a:solidFill>
              <a:srgbClr val="FF0000"/>
            </a:solidFill>
            <a:miter lim="800000"/>
            <a:headEnd/>
            <a:tailEnd/>
          </a:ln>
        </p:spPr>
        <p:txBody>
          <a:bodyPr wrap="square" anchor="ctr">
            <a:noAutofit/>
          </a:bodyPr>
          <a:lstStyle/>
          <a:p>
            <a:pPr lvl="0" algn="ctr">
              <a:spcAft>
                <a:spcPts val="600"/>
              </a:spcAft>
            </a:pPr>
            <a:r>
              <a:rPr lang="en-US" sz="1200" b="1" dirty="0" smtClean="0">
                <a:solidFill>
                  <a:srgbClr val="000000"/>
                </a:solidFill>
                <a:cs typeface="Arial" charset="0"/>
              </a:rPr>
              <a:t>SHUSA Risk MI is leading the production and implementation of an integrated plan to comply with the risk data architecture and IT infrastructure required for compliance with RDA and IHC requirements</a:t>
            </a:r>
            <a:endParaRPr lang="en-US" sz="1200" b="1" dirty="0">
              <a:solidFill>
                <a:srgbClr val="000000"/>
              </a:solidFill>
              <a:cs typeface="Arial" charset="0"/>
            </a:endParaRPr>
          </a:p>
        </p:txBody>
      </p:sp>
    </p:spTree>
    <p:extLst>
      <p:ext uri="{BB962C8B-B14F-4D97-AF65-F5344CB8AC3E}">
        <p14:creationId xmlns:p14="http://schemas.microsoft.com/office/powerpoint/2010/main" val="24464835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TextBox 23"/>
          <p:cNvSpPr txBox="1"/>
          <p:nvPr/>
        </p:nvSpPr>
        <p:spPr>
          <a:xfrm>
            <a:off x="552450" y="6205907"/>
            <a:ext cx="7772400" cy="830997"/>
          </a:xfrm>
          <a:prstGeom prst="rect">
            <a:avLst/>
          </a:prstGeom>
          <a:noFill/>
        </p:spPr>
        <p:txBody>
          <a:bodyPr wrap="square" rtlCol="0">
            <a:spAutoFit/>
          </a:bodyPr>
          <a:lstStyle/>
          <a:p>
            <a:pPr marL="228600" indent="-228600">
              <a:buAutoNum type="arabicParenBoth"/>
            </a:pPr>
            <a:r>
              <a:rPr lang="en-US" sz="800" dirty="0" smtClean="0">
                <a:solidFill>
                  <a:schemeClr val="bg1"/>
                </a:solidFill>
              </a:rPr>
              <a:t>The RDA model was used as reference, including the following components: Risk Reporting Framework (functions –CDO, Risk MI-, governance, regulatory and management reporting), Individual work streams (IT platforms), Data </a:t>
            </a:r>
            <a:r>
              <a:rPr lang="en-US" sz="800" dirty="0" err="1" smtClean="0">
                <a:solidFill>
                  <a:schemeClr val="bg1"/>
                </a:solidFill>
              </a:rPr>
              <a:t>Qualitya</a:t>
            </a:r>
            <a:r>
              <a:rPr lang="en-US" sz="800" dirty="0" smtClean="0">
                <a:solidFill>
                  <a:schemeClr val="bg1"/>
                </a:solidFill>
              </a:rPr>
              <a:t> and Data Dictionary.</a:t>
            </a:r>
          </a:p>
          <a:p>
            <a:pPr marL="228600" indent="-228600">
              <a:buAutoNum type="arabicParenBoth"/>
            </a:pPr>
            <a:r>
              <a:rPr lang="en-US" sz="800" dirty="0" smtClean="0">
                <a:solidFill>
                  <a:schemeClr val="bg1"/>
                </a:solidFill>
              </a:rPr>
              <a:t>NY Branch , SIS (448 both NY), PR (398</a:t>
            </a:r>
            <a:r>
              <a:rPr lang="en-US" sz="800" dirty="0">
                <a:solidFill>
                  <a:schemeClr val="bg1"/>
                </a:solidFill>
              </a:rPr>
              <a:t>), SFS (398), SSLLC (</a:t>
            </a:r>
            <a:r>
              <a:rPr lang="en-US" sz="800" dirty="0" smtClean="0">
                <a:solidFill>
                  <a:schemeClr val="bg1"/>
                </a:solidFill>
              </a:rPr>
              <a:t>375), </a:t>
            </a:r>
            <a:r>
              <a:rPr lang="en-US" sz="800" dirty="0">
                <a:solidFill>
                  <a:schemeClr val="bg1"/>
                </a:solidFill>
              </a:rPr>
              <a:t>SCUSA (398), BSI (398</a:t>
            </a:r>
            <a:r>
              <a:rPr lang="en-US" sz="800" dirty="0" smtClean="0">
                <a:solidFill>
                  <a:schemeClr val="bg1"/>
                </a:solidFill>
              </a:rPr>
              <a:t>).</a:t>
            </a:r>
          </a:p>
          <a:p>
            <a:pPr marL="228600" indent="-228600">
              <a:buAutoNum type="arabicParenBoth"/>
            </a:pPr>
            <a:r>
              <a:rPr lang="en-US" sz="800" dirty="0" smtClean="0">
                <a:solidFill>
                  <a:schemeClr val="bg1"/>
                </a:solidFill>
              </a:rPr>
              <a:t>Potential: 419, Not in production: 472.</a:t>
            </a:r>
          </a:p>
          <a:p>
            <a:pPr marL="228600" indent="-228600">
              <a:buAutoNum type="arabicParenBoth"/>
            </a:pPr>
            <a:r>
              <a:rPr lang="en-US" sz="800" dirty="0" smtClean="0">
                <a:solidFill>
                  <a:schemeClr val="bg1"/>
                </a:solidFill>
              </a:rPr>
              <a:t>CDO / Risk MI, Data Management Framework, RDA SHUSA governance and Local vs. Corporate GS final decision).</a:t>
            </a:r>
          </a:p>
          <a:p>
            <a:pPr marL="228600" indent="-228600">
              <a:buAutoNum type="arabicParenBoth"/>
            </a:pPr>
            <a:endParaRPr lang="en-US" sz="800" dirty="0">
              <a:solidFill>
                <a:schemeClr val="bg1"/>
              </a:solidFill>
            </a:endParaRPr>
          </a:p>
        </p:txBody>
      </p:sp>
      <p:sp>
        <p:nvSpPr>
          <p:cNvPr id="31" name="Rectangle 2"/>
          <p:cNvSpPr>
            <a:spLocks noChangeArrowheads="1"/>
          </p:cNvSpPr>
          <p:nvPr/>
        </p:nvSpPr>
        <p:spPr bwMode="auto">
          <a:xfrm>
            <a:off x="304801" y="265843"/>
            <a:ext cx="9563100" cy="642937"/>
          </a:xfrm>
          <a:prstGeom prst="rect">
            <a:avLst/>
          </a:prstGeom>
          <a:noFill/>
          <a:ln w="9525">
            <a:noFill/>
            <a:miter lim="800000"/>
            <a:headEnd/>
            <a:tailEnd/>
          </a:ln>
        </p:spPr>
        <p:txBody>
          <a:bodyPr lIns="91435" tIns="45718" rIns="91435" bIns="45718"/>
          <a:lstStyle/>
          <a:p>
            <a:pPr>
              <a:lnSpc>
                <a:spcPct val="90000"/>
              </a:lnSpc>
            </a:pPr>
            <a:r>
              <a:rPr lang="en-US" sz="2000" b="1" dirty="0" smtClean="0">
                <a:solidFill>
                  <a:srgbClr val="000000"/>
                </a:solidFill>
              </a:rPr>
              <a:t>3. RDA / IHC Initiatives – Status &amp; Next Steps</a:t>
            </a:r>
          </a:p>
          <a:p>
            <a:pPr>
              <a:lnSpc>
                <a:spcPct val="90000"/>
              </a:lnSpc>
            </a:pPr>
            <a:r>
              <a:rPr lang="en-US" sz="2200" b="1" dirty="0" smtClean="0">
                <a:solidFill>
                  <a:srgbClr val="929497"/>
                </a:solidFill>
              </a:rPr>
              <a:t>    </a:t>
            </a:r>
            <a:r>
              <a:rPr lang="en-US" dirty="0" smtClean="0">
                <a:solidFill>
                  <a:srgbClr val="929497"/>
                </a:solidFill>
              </a:rPr>
              <a:t>RDA initiatives</a:t>
            </a:r>
            <a:endParaRPr lang="en-US" dirty="0">
              <a:solidFill>
                <a:srgbClr val="929497"/>
              </a:solidFill>
            </a:endParaRPr>
          </a:p>
        </p:txBody>
      </p:sp>
      <p:sp>
        <p:nvSpPr>
          <p:cNvPr id="35" name="Text Box 6"/>
          <p:cNvSpPr txBox="1">
            <a:spLocks noChangeArrowheads="1"/>
          </p:cNvSpPr>
          <p:nvPr/>
        </p:nvSpPr>
        <p:spPr bwMode="auto">
          <a:xfrm>
            <a:off x="152401" y="953634"/>
            <a:ext cx="8991599" cy="675166"/>
          </a:xfrm>
          <a:prstGeom prst="rect">
            <a:avLst/>
          </a:prstGeom>
          <a:noFill/>
          <a:ln w="9525">
            <a:noFill/>
            <a:miter lim="800000"/>
            <a:headEnd/>
            <a:tailEnd/>
          </a:ln>
        </p:spPr>
        <p:txBody>
          <a:bodyPr wrap="square" anchor="ctr">
            <a:noAutofit/>
          </a:bodyPr>
          <a:lstStyle/>
          <a:p>
            <a:pPr lvl="0" algn="ctr">
              <a:spcAft>
                <a:spcPts val="600"/>
              </a:spcAft>
            </a:pPr>
            <a:r>
              <a:rPr lang="en-US" sz="1400" dirty="0" smtClean="0">
                <a:solidFill>
                  <a:srgbClr val="000000"/>
                </a:solidFill>
                <a:cs typeface="Arial" charset="0"/>
              </a:rPr>
              <a:t>An RDA Discovery project involving Santander US entities (SCUSA, NY, Miami and PR) engaged Risk, Finance and T&amp;O areas to analyze the degree of compliance with RDA/RRF requirements</a:t>
            </a:r>
            <a:r>
              <a:rPr lang="en-US" sz="1400" baseline="30000" dirty="0" smtClean="0">
                <a:solidFill>
                  <a:srgbClr val="000000"/>
                </a:solidFill>
                <a:cs typeface="Arial" charset="0"/>
              </a:rPr>
              <a:t>(1)</a:t>
            </a:r>
            <a:r>
              <a:rPr lang="en-US" sz="1400" dirty="0" smtClean="0">
                <a:solidFill>
                  <a:srgbClr val="000000"/>
                </a:solidFill>
                <a:cs typeface="Arial" charset="0"/>
              </a:rPr>
              <a:t>. Specific implementation plans per entity are being created to ensure RDA/RRF compliance by the end of 2015.</a:t>
            </a:r>
            <a:endParaRPr lang="en-US" sz="1400" dirty="0">
              <a:solidFill>
                <a:srgbClr val="000000"/>
              </a:solidFill>
              <a:cs typeface="Arial" charset="0"/>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261" b="15164"/>
          <a:stretch/>
        </p:blipFill>
        <p:spPr bwMode="auto">
          <a:xfrm>
            <a:off x="0" y="1828800"/>
            <a:ext cx="9144000" cy="4138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6175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2"/>
          <p:cNvSpPr>
            <a:spLocks noChangeArrowheads="1"/>
          </p:cNvSpPr>
          <p:nvPr/>
        </p:nvSpPr>
        <p:spPr bwMode="auto">
          <a:xfrm>
            <a:off x="304801" y="265843"/>
            <a:ext cx="9563100" cy="642937"/>
          </a:xfrm>
          <a:prstGeom prst="rect">
            <a:avLst/>
          </a:prstGeom>
          <a:noFill/>
          <a:ln w="9525">
            <a:noFill/>
            <a:miter lim="800000"/>
            <a:headEnd/>
            <a:tailEnd/>
          </a:ln>
        </p:spPr>
        <p:txBody>
          <a:bodyPr lIns="91435" tIns="45718" rIns="91435" bIns="45718"/>
          <a:lstStyle/>
          <a:p>
            <a:pPr>
              <a:lnSpc>
                <a:spcPct val="90000"/>
              </a:lnSpc>
            </a:pPr>
            <a:r>
              <a:rPr lang="en-US" sz="2000" b="1" dirty="0" smtClean="0">
                <a:solidFill>
                  <a:srgbClr val="000000"/>
                </a:solidFill>
              </a:rPr>
              <a:t>3. RDA / IHC Initiatives – Status &amp; Next Steps</a:t>
            </a:r>
          </a:p>
          <a:p>
            <a:pPr>
              <a:lnSpc>
                <a:spcPct val="90000"/>
              </a:lnSpc>
            </a:pPr>
            <a:r>
              <a:rPr lang="en-US" sz="2200" b="1" dirty="0" smtClean="0">
                <a:solidFill>
                  <a:srgbClr val="929497"/>
                </a:solidFill>
              </a:rPr>
              <a:t>    </a:t>
            </a:r>
            <a:r>
              <a:rPr lang="en-US" dirty="0" smtClean="0">
                <a:solidFill>
                  <a:srgbClr val="929497"/>
                </a:solidFill>
              </a:rPr>
              <a:t>IHC initiatives</a:t>
            </a:r>
            <a:endParaRPr lang="en-US" dirty="0">
              <a:solidFill>
                <a:srgbClr val="929497"/>
              </a:solidFill>
            </a:endParaRPr>
          </a:p>
        </p:txBody>
      </p:sp>
      <p:sp>
        <p:nvSpPr>
          <p:cNvPr id="26" name="Text Box 6"/>
          <p:cNvSpPr txBox="1">
            <a:spLocks noChangeArrowheads="1"/>
          </p:cNvSpPr>
          <p:nvPr/>
        </p:nvSpPr>
        <p:spPr bwMode="auto">
          <a:xfrm>
            <a:off x="190500" y="953634"/>
            <a:ext cx="8801100" cy="675166"/>
          </a:xfrm>
          <a:prstGeom prst="rect">
            <a:avLst/>
          </a:prstGeom>
          <a:noFill/>
          <a:ln w="9525">
            <a:noFill/>
            <a:miter lim="800000"/>
            <a:headEnd/>
            <a:tailEnd/>
          </a:ln>
        </p:spPr>
        <p:txBody>
          <a:bodyPr wrap="square" anchor="ctr">
            <a:noAutofit/>
          </a:bodyPr>
          <a:lstStyle/>
          <a:p>
            <a:pPr lvl="0" algn="ctr">
              <a:spcAft>
                <a:spcPts val="600"/>
              </a:spcAft>
            </a:pPr>
            <a:r>
              <a:rPr lang="en-US" sz="1400" dirty="0" smtClean="0">
                <a:solidFill>
                  <a:srgbClr val="000000"/>
                </a:solidFill>
                <a:cs typeface="Arial" charset="0"/>
              </a:rPr>
              <a:t>SHUSA Local RRF project is defining the operative and reporting model that will make the IHC compliant with this new regulation. Progress in this definition is key to understand the risk architecture implications thus defining an efficient and integrated IT architecture strategy </a:t>
            </a:r>
            <a:endParaRPr lang="en-US" sz="1400" dirty="0">
              <a:solidFill>
                <a:srgbClr val="000000"/>
              </a:solidFill>
              <a:cs typeface="Arial" charset="0"/>
            </a:endParaRPr>
          </a:p>
        </p:txBody>
      </p:sp>
      <p:sp>
        <p:nvSpPr>
          <p:cNvPr id="30" name="TextBox 29"/>
          <p:cNvSpPr txBox="1"/>
          <p:nvPr/>
        </p:nvSpPr>
        <p:spPr>
          <a:xfrm>
            <a:off x="177248" y="6260717"/>
            <a:ext cx="6909352" cy="507831"/>
          </a:xfrm>
          <a:prstGeom prst="rect">
            <a:avLst/>
          </a:prstGeom>
          <a:noFill/>
        </p:spPr>
        <p:txBody>
          <a:bodyPr wrap="square" rtlCol="0">
            <a:spAutoFit/>
          </a:bodyPr>
          <a:lstStyle/>
          <a:p>
            <a:pPr marL="228600" indent="-228600">
              <a:buAutoNum type="arabicParenBoth"/>
            </a:pPr>
            <a:r>
              <a:rPr lang="en-US" sz="900" dirty="0" smtClean="0">
                <a:solidFill>
                  <a:schemeClr val="bg1"/>
                </a:solidFill>
              </a:rPr>
              <a:t>This preliminary identification of metrics needs to be evolved through prioritization, segmenting, identification of applicability across legal entities, etc. </a:t>
            </a:r>
          </a:p>
          <a:p>
            <a:pPr marL="228600" indent="-228600">
              <a:buAutoNum type="arabicParenBoth"/>
            </a:pPr>
            <a:r>
              <a:rPr lang="en-US" sz="900" dirty="0" smtClean="0">
                <a:solidFill>
                  <a:schemeClr val="bg1"/>
                </a:solidFill>
              </a:rPr>
              <a:t>Does not include Conduct risk.</a:t>
            </a:r>
            <a:endParaRPr lang="en-US" sz="900" dirty="0">
              <a:solidFill>
                <a:schemeClr val="bg1"/>
              </a:solidFill>
            </a:endParaRPr>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817" t="27717" r="2310" b="14415"/>
          <a:stretch/>
        </p:blipFill>
        <p:spPr bwMode="auto">
          <a:xfrm>
            <a:off x="79513" y="1739348"/>
            <a:ext cx="8991600" cy="4233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6175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6_1">
  <a:themeElements>
    <a:clrScheme name="Custom 17">
      <a:dk1>
        <a:srgbClr val="000000"/>
      </a:dk1>
      <a:lt1>
        <a:srgbClr val="FFFFFF"/>
      </a:lt1>
      <a:dk2>
        <a:srgbClr val="707277"/>
      </a:dk2>
      <a:lt2>
        <a:srgbClr val="929497"/>
      </a:lt2>
      <a:accent1>
        <a:srgbClr val="FF0000"/>
      </a:accent1>
      <a:accent2>
        <a:srgbClr val="DDDDDD"/>
      </a:accent2>
      <a:accent3>
        <a:srgbClr val="FFFFFF"/>
      </a:accent3>
      <a:accent4>
        <a:srgbClr val="000000"/>
      </a:accent4>
      <a:accent5>
        <a:srgbClr val="FFAAAA"/>
      </a:accent5>
      <a:accent6>
        <a:srgbClr val="C8C8C8"/>
      </a:accent6>
      <a:hlink>
        <a:srgbClr val="FFFFFF"/>
      </a:hlink>
      <a:folHlink>
        <a:srgbClr val="FFFFFF"/>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FFFFFF"/>
        </a:accent3>
        <a:accent4>
          <a:srgbClr val="000000"/>
        </a:accent4>
        <a:accent5>
          <a:srgbClr val="FFAAAA"/>
        </a:accent5>
        <a:accent6>
          <a:srgbClr val="C8C8C8"/>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FFFFFF"/>
        </a:accent3>
        <a:accent4>
          <a:srgbClr val="000000"/>
        </a:accent4>
        <a:accent5>
          <a:srgbClr val="FFAAAA"/>
        </a:accent5>
        <a:accent6>
          <a:srgbClr val="C8C8C8"/>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FFFFFF"/>
        </a:accent3>
        <a:accent4>
          <a:srgbClr val="000000"/>
        </a:accent4>
        <a:accent5>
          <a:srgbClr val="FFAAAA"/>
        </a:accent5>
        <a:accent6>
          <a:srgbClr val="D4D4D4"/>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FFFFFF"/>
        </a:accent3>
        <a:accent4>
          <a:srgbClr val="000000"/>
        </a:accent4>
        <a:accent5>
          <a:srgbClr val="FFAAAA"/>
        </a:accent5>
        <a:accent6>
          <a:srgbClr val="A1A1A1"/>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2563</Words>
  <Application>Microsoft Office PowerPoint</Application>
  <PresentationFormat>On-screen Show (4:3)</PresentationFormat>
  <Paragraphs>333</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16_1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Management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GMSUser</dc:creator>
  <cp:lastModifiedBy>Melo, Paula Coutinho Garret de</cp:lastModifiedBy>
  <cp:revision>166</cp:revision>
  <cp:lastPrinted>2015-04-27T17:40:54Z</cp:lastPrinted>
  <dcterms:created xsi:type="dcterms:W3CDTF">2015-04-15T21:57:22Z</dcterms:created>
  <dcterms:modified xsi:type="dcterms:W3CDTF">2015-04-29T22:25:57Z</dcterms:modified>
</cp:coreProperties>
</file>