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handoutMasterIdLst>
    <p:handoutMasterId r:id="rId17"/>
  </p:handoutMasterIdLst>
  <p:sldIdLst>
    <p:sldId id="278" r:id="rId2"/>
    <p:sldId id="298" r:id="rId3"/>
    <p:sldId id="299" r:id="rId4"/>
    <p:sldId id="280" r:id="rId5"/>
    <p:sldId id="296" r:id="rId6"/>
    <p:sldId id="297" r:id="rId7"/>
    <p:sldId id="282" r:id="rId8"/>
    <p:sldId id="283" r:id="rId9"/>
    <p:sldId id="284" r:id="rId10"/>
    <p:sldId id="285" r:id="rId11"/>
    <p:sldId id="286" r:id="rId12"/>
    <p:sldId id="287" r:id="rId13"/>
    <p:sldId id="292" r:id="rId14"/>
    <p:sldId id="300" r:id="rId15"/>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120" autoAdjust="0"/>
    <p:restoredTop sz="94660"/>
  </p:normalViewPr>
  <p:slideViewPr>
    <p:cSldViewPr showGuides="1">
      <p:cViewPr varScale="1">
        <p:scale>
          <a:sx n="72" d="100"/>
          <a:sy n="72" d="100"/>
        </p:scale>
        <p:origin x="-780" y="-96"/>
      </p:cViewPr>
      <p:guideLst>
        <p:guide orient="horz"/>
        <p:guide pos="1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733281F-614C-4CBC-80B7-E55800389243}" type="datetimeFigureOut">
              <a:rPr lang="en-US" smtClean="0"/>
              <a:t>4/29/2015</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77220CB3-7000-44BC-9F0D-395DD632C89C}" type="slidenum">
              <a:rPr lang="en-US" smtClean="0"/>
              <a:t>‹#›</a:t>
            </a:fld>
            <a:endParaRPr lang="en-US"/>
          </a:p>
        </p:txBody>
      </p:sp>
    </p:spTree>
    <p:extLst>
      <p:ext uri="{BB962C8B-B14F-4D97-AF65-F5344CB8AC3E}">
        <p14:creationId xmlns:p14="http://schemas.microsoft.com/office/powerpoint/2010/main" val="4228133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2" tIns="46586" rIns="93172" bIns="46586" rtlCol="0"/>
          <a:lstStyle>
            <a:lvl1pPr algn="l">
              <a:defRPr sz="13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2" tIns="46586" rIns="93172" bIns="46586" rtlCol="0"/>
          <a:lstStyle>
            <a:lvl1pPr algn="r">
              <a:defRPr sz="1300"/>
            </a:lvl1pPr>
          </a:lstStyle>
          <a:p>
            <a:fld id="{002E131E-9EF0-4F9F-8EE8-B7BC781BE2D2}" type="datetimeFigureOut">
              <a:rPr lang="en-US" smtClean="0"/>
              <a:t>4/29/2015</a:t>
            </a:fld>
            <a:endParaRPr lang="en-US"/>
          </a:p>
        </p:txBody>
      </p:sp>
      <p:sp>
        <p:nvSpPr>
          <p:cNvPr id="4" name="Slide Image Placeholder 3"/>
          <p:cNvSpPr>
            <a:spLocks noGrp="1" noRot="1" noChangeAspect="1"/>
          </p:cNvSpPr>
          <p:nvPr>
            <p:ph type="sldImg" idx="2"/>
          </p:nvPr>
        </p:nvSpPr>
        <p:spPr>
          <a:xfrm>
            <a:off x="1181100" y="698500"/>
            <a:ext cx="4648200" cy="3486150"/>
          </a:xfrm>
          <a:prstGeom prst="rect">
            <a:avLst/>
          </a:prstGeom>
          <a:noFill/>
          <a:ln w="12700">
            <a:solidFill>
              <a:prstClr val="black"/>
            </a:solidFill>
          </a:ln>
        </p:spPr>
        <p:txBody>
          <a:bodyPr vert="horz" lIns="93172" tIns="46586" rIns="93172" bIns="46586"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2" tIns="46586" rIns="93172" bIns="46586"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2" tIns="46586" rIns="93172" bIns="46586" rtlCol="0" anchor="b"/>
          <a:lstStyle>
            <a:lvl1pPr algn="l">
              <a:defRPr sz="13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2" tIns="46586" rIns="93172" bIns="46586" rtlCol="0" anchor="b"/>
          <a:lstStyle>
            <a:lvl1pPr algn="r">
              <a:defRPr sz="1300"/>
            </a:lvl1pPr>
          </a:lstStyle>
          <a:p>
            <a:fld id="{75C1701C-6E61-4B4B-AF4E-A0DBFC8E2F9E}" type="slidenum">
              <a:rPr lang="en-US" smtClean="0"/>
              <a:t>‹#›</a:t>
            </a:fld>
            <a:endParaRPr lang="en-US"/>
          </a:p>
        </p:txBody>
      </p:sp>
    </p:spTree>
    <p:extLst>
      <p:ext uri="{BB962C8B-B14F-4D97-AF65-F5344CB8AC3E}">
        <p14:creationId xmlns:p14="http://schemas.microsoft.com/office/powerpoint/2010/main" val="3403246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65621" indent="-294470" eaLnBrk="0" hangingPunct="0">
              <a:defRPr>
                <a:solidFill>
                  <a:schemeClr val="tx1"/>
                </a:solidFill>
                <a:latin typeface="Arial" charset="0"/>
              </a:defRPr>
            </a:lvl2pPr>
            <a:lvl3pPr marL="1177878" indent="-235575" eaLnBrk="0" hangingPunct="0">
              <a:defRPr>
                <a:solidFill>
                  <a:schemeClr val="tx1"/>
                </a:solidFill>
                <a:latin typeface="Arial" charset="0"/>
              </a:defRPr>
            </a:lvl3pPr>
            <a:lvl4pPr marL="1649029" indent="-235575" eaLnBrk="0" hangingPunct="0">
              <a:defRPr>
                <a:solidFill>
                  <a:schemeClr val="tx1"/>
                </a:solidFill>
                <a:latin typeface="Arial" charset="0"/>
              </a:defRPr>
            </a:lvl4pPr>
            <a:lvl5pPr marL="2120181" indent="-235575" eaLnBrk="0" hangingPunct="0">
              <a:defRPr>
                <a:solidFill>
                  <a:schemeClr val="tx1"/>
                </a:solidFill>
                <a:latin typeface="Arial" charset="0"/>
              </a:defRPr>
            </a:lvl5pPr>
            <a:lvl6pPr marL="2591332" indent="-235575" eaLnBrk="0" fontAlgn="base" hangingPunct="0">
              <a:spcBef>
                <a:spcPct val="0"/>
              </a:spcBef>
              <a:spcAft>
                <a:spcPct val="0"/>
              </a:spcAft>
              <a:defRPr>
                <a:solidFill>
                  <a:schemeClr val="tx1"/>
                </a:solidFill>
                <a:latin typeface="Arial" charset="0"/>
              </a:defRPr>
            </a:lvl6pPr>
            <a:lvl7pPr marL="3062483" indent="-235575" eaLnBrk="0" fontAlgn="base" hangingPunct="0">
              <a:spcBef>
                <a:spcPct val="0"/>
              </a:spcBef>
              <a:spcAft>
                <a:spcPct val="0"/>
              </a:spcAft>
              <a:defRPr>
                <a:solidFill>
                  <a:schemeClr val="tx1"/>
                </a:solidFill>
                <a:latin typeface="Arial" charset="0"/>
              </a:defRPr>
            </a:lvl7pPr>
            <a:lvl8pPr marL="3533635" indent="-235575" eaLnBrk="0" fontAlgn="base" hangingPunct="0">
              <a:spcBef>
                <a:spcPct val="0"/>
              </a:spcBef>
              <a:spcAft>
                <a:spcPct val="0"/>
              </a:spcAft>
              <a:defRPr>
                <a:solidFill>
                  <a:schemeClr val="tx1"/>
                </a:solidFill>
                <a:latin typeface="Arial" charset="0"/>
              </a:defRPr>
            </a:lvl8pPr>
            <a:lvl9pPr marL="4004786" indent="-235575" eaLnBrk="0" fontAlgn="base" hangingPunct="0">
              <a:spcBef>
                <a:spcPct val="0"/>
              </a:spcBef>
              <a:spcAft>
                <a:spcPct val="0"/>
              </a:spcAft>
              <a:defRPr>
                <a:solidFill>
                  <a:schemeClr val="tx1"/>
                </a:solidFill>
                <a:latin typeface="Arial" charset="0"/>
              </a:defRPr>
            </a:lvl9pPr>
          </a:lstStyle>
          <a:p>
            <a:pPr eaLnBrk="1" hangingPunct="1"/>
            <a:fld id="{0DE46CA7-C671-420C-8C89-8F407A531DE2}" type="slidenum">
              <a:rPr lang="es-ES_tradnl">
                <a:solidFill>
                  <a:srgbClr val="000000"/>
                </a:solidFill>
              </a:rPr>
              <a:pPr eaLnBrk="1" hangingPunct="1"/>
              <a:t>1</a:t>
            </a:fld>
            <a:endParaRPr lang="es-ES_tradnl" dirty="0">
              <a:solidFill>
                <a:srgbClr val="000000"/>
              </a:solidFill>
            </a:endParaRPr>
          </a:p>
        </p:txBody>
      </p:sp>
      <p:sp>
        <p:nvSpPr>
          <p:cNvPr id="139267" name="Rectangle 2"/>
          <p:cNvSpPr>
            <a:spLocks noGrp="1" noRot="1" noChangeAspect="1" noChangeArrowheads="1" noTextEdit="1"/>
          </p:cNvSpPr>
          <p:nvPr>
            <p:ph type="sldImg"/>
          </p:nvPr>
        </p:nvSpPr>
        <p:spPr>
          <a:xfrm>
            <a:off x="1181100" y="696913"/>
            <a:ext cx="4648200" cy="3486150"/>
          </a:xfrm>
          <a:ln/>
        </p:spPr>
      </p:sp>
      <p:sp>
        <p:nvSpPr>
          <p:cNvPr id="139268" name="Rectangle 3"/>
          <p:cNvSpPr>
            <a:spLocks noGrp="1" noChangeArrowheads="1"/>
          </p:cNvSpPr>
          <p:nvPr>
            <p:ph type="body" idx="1"/>
          </p:nvPr>
        </p:nvSpPr>
        <p:spPr>
          <a:noFill/>
        </p:spPr>
        <p:txBody>
          <a:bodyPr/>
          <a:lstStyle/>
          <a:p>
            <a:pPr eaLnBrk="1" hangingPunct="1"/>
            <a:endParaRPr lang="es-E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xfrm>
            <a:off x="1182688" y="701675"/>
            <a:ext cx="4643437" cy="3482975"/>
          </a:xfrm>
          <a:ln/>
        </p:spPr>
      </p:sp>
      <p:sp>
        <p:nvSpPr>
          <p:cNvPr id="19459"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xfrm>
            <a:off x="1182688" y="701675"/>
            <a:ext cx="4643437" cy="3482975"/>
          </a:xfrm>
          <a:ln/>
        </p:spPr>
      </p:sp>
      <p:sp>
        <p:nvSpPr>
          <p:cNvPr id="19459"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xfrm>
            <a:off x="1182688" y="701675"/>
            <a:ext cx="4643437" cy="3482975"/>
          </a:xfrm>
          <a:ln/>
        </p:spPr>
      </p:sp>
      <p:sp>
        <p:nvSpPr>
          <p:cNvPr id="19459"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65621" indent="-294470" eaLnBrk="0" hangingPunct="0">
              <a:defRPr>
                <a:solidFill>
                  <a:schemeClr val="tx1"/>
                </a:solidFill>
                <a:latin typeface="Arial" charset="0"/>
              </a:defRPr>
            </a:lvl2pPr>
            <a:lvl3pPr marL="1177878" indent="-235575" eaLnBrk="0" hangingPunct="0">
              <a:defRPr>
                <a:solidFill>
                  <a:schemeClr val="tx1"/>
                </a:solidFill>
                <a:latin typeface="Arial" charset="0"/>
              </a:defRPr>
            </a:lvl3pPr>
            <a:lvl4pPr marL="1649029" indent="-235575" eaLnBrk="0" hangingPunct="0">
              <a:defRPr>
                <a:solidFill>
                  <a:schemeClr val="tx1"/>
                </a:solidFill>
                <a:latin typeface="Arial" charset="0"/>
              </a:defRPr>
            </a:lvl4pPr>
            <a:lvl5pPr marL="2120181" indent="-235575" eaLnBrk="0" hangingPunct="0">
              <a:defRPr>
                <a:solidFill>
                  <a:schemeClr val="tx1"/>
                </a:solidFill>
                <a:latin typeface="Arial" charset="0"/>
              </a:defRPr>
            </a:lvl5pPr>
            <a:lvl6pPr marL="2591332" indent="-235575" eaLnBrk="0" fontAlgn="base" hangingPunct="0">
              <a:spcBef>
                <a:spcPct val="0"/>
              </a:spcBef>
              <a:spcAft>
                <a:spcPct val="0"/>
              </a:spcAft>
              <a:defRPr>
                <a:solidFill>
                  <a:schemeClr val="tx1"/>
                </a:solidFill>
                <a:latin typeface="Arial" charset="0"/>
              </a:defRPr>
            </a:lvl6pPr>
            <a:lvl7pPr marL="3062483" indent="-235575" eaLnBrk="0" fontAlgn="base" hangingPunct="0">
              <a:spcBef>
                <a:spcPct val="0"/>
              </a:spcBef>
              <a:spcAft>
                <a:spcPct val="0"/>
              </a:spcAft>
              <a:defRPr>
                <a:solidFill>
                  <a:schemeClr val="tx1"/>
                </a:solidFill>
                <a:latin typeface="Arial" charset="0"/>
              </a:defRPr>
            </a:lvl7pPr>
            <a:lvl8pPr marL="3533635" indent="-235575" eaLnBrk="0" fontAlgn="base" hangingPunct="0">
              <a:spcBef>
                <a:spcPct val="0"/>
              </a:spcBef>
              <a:spcAft>
                <a:spcPct val="0"/>
              </a:spcAft>
              <a:defRPr>
                <a:solidFill>
                  <a:schemeClr val="tx1"/>
                </a:solidFill>
                <a:latin typeface="Arial" charset="0"/>
              </a:defRPr>
            </a:lvl8pPr>
            <a:lvl9pPr marL="4004786" indent="-235575" eaLnBrk="0" fontAlgn="base" hangingPunct="0">
              <a:spcBef>
                <a:spcPct val="0"/>
              </a:spcBef>
              <a:spcAft>
                <a:spcPct val="0"/>
              </a:spcAft>
              <a:defRPr>
                <a:solidFill>
                  <a:schemeClr val="tx1"/>
                </a:solidFill>
                <a:latin typeface="Arial" charset="0"/>
              </a:defRPr>
            </a:lvl9pPr>
          </a:lstStyle>
          <a:p>
            <a:pPr eaLnBrk="1" hangingPunct="1"/>
            <a:fld id="{0DE46CA7-C671-420C-8C89-8F407A531DE2}" type="slidenum">
              <a:rPr lang="es-ES_tradnl">
                <a:solidFill>
                  <a:srgbClr val="000000"/>
                </a:solidFill>
              </a:rPr>
              <a:pPr eaLnBrk="1" hangingPunct="1"/>
              <a:t>13</a:t>
            </a:fld>
            <a:endParaRPr lang="es-ES_tradnl" dirty="0">
              <a:solidFill>
                <a:srgbClr val="000000"/>
              </a:solidFill>
            </a:endParaRPr>
          </a:p>
        </p:txBody>
      </p:sp>
      <p:sp>
        <p:nvSpPr>
          <p:cNvPr id="139267" name="Rectangle 2"/>
          <p:cNvSpPr>
            <a:spLocks noGrp="1" noRot="1" noChangeAspect="1" noChangeArrowheads="1" noTextEdit="1"/>
          </p:cNvSpPr>
          <p:nvPr>
            <p:ph type="sldImg"/>
          </p:nvPr>
        </p:nvSpPr>
        <p:spPr>
          <a:xfrm>
            <a:off x="1181100" y="696913"/>
            <a:ext cx="4648200" cy="3486150"/>
          </a:xfrm>
          <a:ln/>
        </p:spPr>
      </p:sp>
      <p:sp>
        <p:nvSpPr>
          <p:cNvPr id="139268" name="Rectangle 3"/>
          <p:cNvSpPr>
            <a:spLocks noGrp="1" noChangeArrowheads="1"/>
          </p:cNvSpPr>
          <p:nvPr>
            <p:ph type="body" idx="1"/>
          </p:nvPr>
        </p:nvSpPr>
        <p:spPr>
          <a:noFill/>
        </p:spPr>
        <p:txBody>
          <a:bodyPr/>
          <a:lstStyle/>
          <a:p>
            <a:pPr eaLnBrk="1" hangingPunct="1"/>
            <a:endParaRPr lang="es-E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xfrm>
            <a:off x="1182688" y="701675"/>
            <a:ext cx="4643437" cy="3482975"/>
          </a:xfrm>
          <a:ln/>
        </p:spPr>
      </p:sp>
      <p:sp>
        <p:nvSpPr>
          <p:cNvPr id="19459"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xfrm>
            <a:off x="1182688" y="701675"/>
            <a:ext cx="4643437" cy="3482975"/>
          </a:xfrm>
          <a:ln/>
        </p:spPr>
      </p:sp>
      <p:sp>
        <p:nvSpPr>
          <p:cNvPr id="19459"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xfrm>
            <a:off x="1182688" y="701675"/>
            <a:ext cx="4643437" cy="3482975"/>
          </a:xfrm>
          <a:ln/>
        </p:spPr>
      </p:sp>
      <p:sp>
        <p:nvSpPr>
          <p:cNvPr id="19459"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xfrm>
            <a:off x="1182688" y="701675"/>
            <a:ext cx="4643437" cy="3482975"/>
          </a:xfrm>
          <a:ln/>
        </p:spPr>
      </p:sp>
      <p:sp>
        <p:nvSpPr>
          <p:cNvPr id="19459"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xfrm>
            <a:off x="1182688" y="701675"/>
            <a:ext cx="4643437" cy="3482975"/>
          </a:xfrm>
          <a:ln/>
        </p:spPr>
      </p:sp>
      <p:sp>
        <p:nvSpPr>
          <p:cNvPr id="19459"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xfrm>
            <a:off x="1182688" y="701675"/>
            <a:ext cx="4643437" cy="3482975"/>
          </a:xfrm>
          <a:ln/>
        </p:spPr>
      </p:sp>
      <p:sp>
        <p:nvSpPr>
          <p:cNvPr id="19459"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xfrm>
            <a:off x="1182688" y="701675"/>
            <a:ext cx="4643437" cy="3482975"/>
          </a:xfrm>
          <a:ln/>
        </p:spPr>
      </p:sp>
      <p:sp>
        <p:nvSpPr>
          <p:cNvPr id="19459"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xfrm>
            <a:off x="1182688" y="701675"/>
            <a:ext cx="4643437" cy="3482975"/>
          </a:xfrm>
          <a:ln/>
        </p:spPr>
      </p:sp>
      <p:sp>
        <p:nvSpPr>
          <p:cNvPr id="19459"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xfrm>
            <a:off x="1182688" y="701675"/>
            <a:ext cx="4643437" cy="3482975"/>
          </a:xfrm>
          <a:ln/>
        </p:spPr>
      </p:sp>
      <p:sp>
        <p:nvSpPr>
          <p:cNvPr id="19459"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54714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1222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79"/>
            <a:ext cx="7772400" cy="1470025"/>
          </a:xfrm>
          <a:prstGeom prst="rect">
            <a:avLst/>
          </a:prstGeo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a:xfrm>
            <a:off x="457200" y="6356404"/>
            <a:ext cx="2133600" cy="365125"/>
          </a:xfrm>
          <a:prstGeom prst="rect">
            <a:avLst/>
          </a:prstGeom>
        </p:spPr>
        <p:txBody>
          <a:bodyPr/>
          <a:lstStyle/>
          <a:p>
            <a:pPr fontAlgn="base">
              <a:spcBef>
                <a:spcPct val="0"/>
              </a:spcBef>
              <a:spcAft>
                <a:spcPct val="0"/>
              </a:spcAft>
            </a:pPr>
            <a:endParaRPr lang="es-ES" sz="1400" dirty="0">
              <a:solidFill>
                <a:prstClr val="black">
                  <a:tint val="75000"/>
                </a:prstClr>
              </a:solidFill>
            </a:endParaRPr>
          </a:p>
        </p:txBody>
      </p:sp>
      <p:sp>
        <p:nvSpPr>
          <p:cNvPr id="5" name="4 Marcador de pie de página"/>
          <p:cNvSpPr>
            <a:spLocks noGrp="1"/>
          </p:cNvSpPr>
          <p:nvPr>
            <p:ph type="ftr" sz="quarter" idx="11"/>
          </p:nvPr>
        </p:nvSpPr>
        <p:spPr>
          <a:xfrm>
            <a:off x="3124200" y="6356404"/>
            <a:ext cx="2895600" cy="365125"/>
          </a:xfrm>
          <a:prstGeom prst="rect">
            <a:avLst/>
          </a:prstGeom>
        </p:spPr>
        <p:txBody>
          <a:bodyPr/>
          <a:lstStyle/>
          <a:p>
            <a:pPr fontAlgn="base">
              <a:spcBef>
                <a:spcPct val="0"/>
              </a:spcBef>
              <a:spcAft>
                <a:spcPct val="0"/>
              </a:spcAft>
            </a:pPr>
            <a:endParaRPr lang="es-ES" sz="1400" dirty="0">
              <a:solidFill>
                <a:prstClr val="black">
                  <a:tint val="75000"/>
                </a:prstClr>
              </a:solidFill>
            </a:endParaRPr>
          </a:p>
        </p:txBody>
      </p:sp>
      <p:pic>
        <p:nvPicPr>
          <p:cNvPr id="7" name="Picture 2" descr="fondo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18" y="-3175"/>
            <a:ext cx="9186863" cy="6864350"/>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18 Grupo"/>
          <p:cNvGrpSpPr/>
          <p:nvPr/>
        </p:nvGrpSpPr>
        <p:grpSpPr>
          <a:xfrm>
            <a:off x="6946453" y="6330551"/>
            <a:ext cx="2064455" cy="406398"/>
            <a:chOff x="6946451" y="6330551"/>
            <a:chExt cx="2064454" cy="406398"/>
          </a:xfrm>
        </p:grpSpPr>
        <p:sp>
          <p:nvSpPr>
            <p:cNvPr id="9" name="Freeform 6"/>
            <p:cNvSpPr>
              <a:spLocks/>
            </p:cNvSpPr>
            <p:nvPr/>
          </p:nvSpPr>
          <p:spPr bwMode="auto">
            <a:xfrm>
              <a:off x="6946451" y="6330551"/>
              <a:ext cx="449960" cy="406398"/>
            </a:xfrm>
            <a:custGeom>
              <a:avLst/>
              <a:gdLst>
                <a:gd name="T0" fmla="*/ 171 w 332"/>
                <a:gd name="T1" fmla="*/ 14 h 300"/>
                <a:gd name="T2" fmla="*/ 234 w 332"/>
                <a:gd name="T3" fmla="*/ 134 h 300"/>
                <a:gd name="T4" fmla="*/ 232 w 332"/>
                <a:gd name="T5" fmla="*/ 143 h 300"/>
                <a:gd name="T6" fmla="*/ 332 w 332"/>
                <a:gd name="T7" fmla="*/ 217 h 300"/>
                <a:gd name="T8" fmla="*/ 166 w 332"/>
                <a:gd name="T9" fmla="*/ 300 h 300"/>
                <a:gd name="T10" fmla="*/ 165 w 332"/>
                <a:gd name="T11" fmla="*/ 300 h 300"/>
                <a:gd name="T12" fmla="*/ 0 w 332"/>
                <a:gd name="T13" fmla="*/ 219 h 300"/>
                <a:gd name="T14" fmla="*/ 99 w 332"/>
                <a:gd name="T15" fmla="*/ 143 h 300"/>
                <a:gd name="T16" fmla="*/ 163 w 332"/>
                <a:gd name="T17" fmla="*/ 245 h 300"/>
                <a:gd name="T18" fmla="*/ 163 w 332"/>
                <a:gd name="T19" fmla="*/ 249 h 300"/>
                <a:gd name="T20" fmla="*/ 163 w 332"/>
                <a:gd name="T21" fmla="*/ 253 h 300"/>
                <a:gd name="T22" fmla="*/ 176 w 332"/>
                <a:gd name="T23" fmla="*/ 224 h 300"/>
                <a:gd name="T24" fmla="*/ 116 w 332"/>
                <a:gd name="T25" fmla="*/ 98 h 300"/>
                <a:gd name="T26" fmla="*/ 134 w 332"/>
                <a:gd name="T27" fmla="*/ 60 h 300"/>
                <a:gd name="T28" fmla="*/ 134 w 332"/>
                <a:gd name="T29" fmla="*/ 74 h 300"/>
                <a:gd name="T30" fmla="*/ 199 w 332"/>
                <a:gd name="T31" fmla="*/ 186 h 300"/>
                <a:gd name="T32" fmla="*/ 199 w 332"/>
                <a:gd name="T33" fmla="*/ 197 h 300"/>
                <a:gd name="T34" fmla="*/ 214 w 332"/>
                <a:gd name="T35" fmla="*/ 164 h 300"/>
                <a:gd name="T36" fmla="*/ 153 w 332"/>
                <a:gd name="T37" fmla="*/ 38 h 300"/>
                <a:gd name="T38" fmla="*/ 171 w 332"/>
                <a:gd name="T39" fmla="*/ 0 h 300"/>
                <a:gd name="T40" fmla="*/ 171 w 332"/>
                <a:gd name="T41" fmla="*/ 14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2" h="300">
                  <a:moveTo>
                    <a:pt x="171" y="14"/>
                  </a:moveTo>
                  <a:cubicBezTo>
                    <a:pt x="171" y="51"/>
                    <a:pt x="234" y="92"/>
                    <a:pt x="234" y="134"/>
                  </a:cubicBezTo>
                  <a:cubicBezTo>
                    <a:pt x="234" y="134"/>
                    <a:pt x="234" y="138"/>
                    <a:pt x="232" y="143"/>
                  </a:cubicBezTo>
                  <a:cubicBezTo>
                    <a:pt x="291" y="155"/>
                    <a:pt x="332" y="183"/>
                    <a:pt x="332" y="217"/>
                  </a:cubicBezTo>
                  <a:cubicBezTo>
                    <a:pt x="332" y="262"/>
                    <a:pt x="258" y="300"/>
                    <a:pt x="166" y="300"/>
                  </a:cubicBezTo>
                  <a:cubicBezTo>
                    <a:pt x="166" y="300"/>
                    <a:pt x="165" y="300"/>
                    <a:pt x="165" y="300"/>
                  </a:cubicBezTo>
                  <a:cubicBezTo>
                    <a:pt x="74" y="300"/>
                    <a:pt x="0" y="264"/>
                    <a:pt x="0" y="219"/>
                  </a:cubicBezTo>
                  <a:cubicBezTo>
                    <a:pt x="0" y="185"/>
                    <a:pt x="45" y="158"/>
                    <a:pt x="99" y="143"/>
                  </a:cubicBezTo>
                  <a:cubicBezTo>
                    <a:pt x="99" y="162"/>
                    <a:pt x="161" y="221"/>
                    <a:pt x="163" y="245"/>
                  </a:cubicBezTo>
                  <a:cubicBezTo>
                    <a:pt x="163" y="245"/>
                    <a:pt x="163" y="247"/>
                    <a:pt x="163" y="249"/>
                  </a:cubicBezTo>
                  <a:cubicBezTo>
                    <a:pt x="163" y="250"/>
                    <a:pt x="163" y="251"/>
                    <a:pt x="163" y="253"/>
                  </a:cubicBezTo>
                  <a:cubicBezTo>
                    <a:pt x="176" y="246"/>
                    <a:pt x="176" y="224"/>
                    <a:pt x="176" y="224"/>
                  </a:cubicBezTo>
                  <a:cubicBezTo>
                    <a:pt x="176" y="172"/>
                    <a:pt x="116" y="149"/>
                    <a:pt x="116" y="98"/>
                  </a:cubicBezTo>
                  <a:cubicBezTo>
                    <a:pt x="116" y="79"/>
                    <a:pt x="125" y="64"/>
                    <a:pt x="134" y="60"/>
                  </a:cubicBezTo>
                  <a:cubicBezTo>
                    <a:pt x="134" y="74"/>
                    <a:pt x="134" y="74"/>
                    <a:pt x="134" y="74"/>
                  </a:cubicBezTo>
                  <a:cubicBezTo>
                    <a:pt x="134" y="111"/>
                    <a:pt x="199" y="152"/>
                    <a:pt x="199" y="186"/>
                  </a:cubicBezTo>
                  <a:cubicBezTo>
                    <a:pt x="199" y="197"/>
                    <a:pt x="199" y="197"/>
                    <a:pt x="199" y="197"/>
                  </a:cubicBezTo>
                  <a:cubicBezTo>
                    <a:pt x="214" y="191"/>
                    <a:pt x="214" y="164"/>
                    <a:pt x="214" y="164"/>
                  </a:cubicBezTo>
                  <a:cubicBezTo>
                    <a:pt x="214" y="117"/>
                    <a:pt x="153" y="91"/>
                    <a:pt x="153" y="38"/>
                  </a:cubicBezTo>
                  <a:cubicBezTo>
                    <a:pt x="153" y="19"/>
                    <a:pt x="163" y="4"/>
                    <a:pt x="171" y="0"/>
                  </a:cubicBezTo>
                  <a:cubicBezTo>
                    <a:pt x="171" y="14"/>
                    <a:pt x="171" y="14"/>
                    <a:pt x="171" y="1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defRPr/>
              </a:pPr>
              <a:endParaRPr lang="es-ES" kern="0" dirty="0">
                <a:solidFill>
                  <a:sysClr val="windowText" lastClr="000000"/>
                </a:solidFill>
              </a:endParaRPr>
            </a:p>
          </p:txBody>
        </p:sp>
        <p:sp>
          <p:nvSpPr>
            <p:cNvPr id="10" name="Freeform 7"/>
            <p:cNvSpPr>
              <a:spLocks/>
            </p:cNvSpPr>
            <p:nvPr/>
          </p:nvSpPr>
          <p:spPr bwMode="auto">
            <a:xfrm>
              <a:off x="7507695" y="6453705"/>
              <a:ext cx="152801" cy="253487"/>
            </a:xfrm>
            <a:custGeom>
              <a:avLst/>
              <a:gdLst>
                <a:gd name="T0" fmla="*/ 54 w 128"/>
                <a:gd name="T1" fmla="*/ 212 h 212"/>
                <a:gd name="T2" fmla="*/ 0 w 128"/>
                <a:gd name="T3" fmla="*/ 203 h 212"/>
                <a:gd name="T4" fmla="*/ 0 w 128"/>
                <a:gd name="T5" fmla="*/ 148 h 212"/>
                <a:gd name="T6" fmla="*/ 7 w 128"/>
                <a:gd name="T7" fmla="*/ 148 h 212"/>
                <a:gd name="T8" fmla="*/ 59 w 128"/>
                <a:gd name="T9" fmla="*/ 199 h 212"/>
                <a:gd name="T10" fmla="*/ 102 w 128"/>
                <a:gd name="T11" fmla="*/ 163 h 212"/>
                <a:gd name="T12" fmla="*/ 63 w 128"/>
                <a:gd name="T13" fmla="*/ 121 h 212"/>
                <a:gd name="T14" fmla="*/ 40 w 128"/>
                <a:gd name="T15" fmla="*/ 109 h 212"/>
                <a:gd name="T16" fmla="*/ 1 w 128"/>
                <a:gd name="T17" fmla="*/ 57 h 212"/>
                <a:gd name="T18" fmla="*/ 67 w 128"/>
                <a:gd name="T19" fmla="*/ 0 h 212"/>
                <a:gd name="T20" fmla="*/ 121 w 128"/>
                <a:gd name="T21" fmla="*/ 10 h 212"/>
                <a:gd name="T22" fmla="*/ 121 w 128"/>
                <a:gd name="T23" fmla="*/ 59 h 212"/>
                <a:gd name="T24" fmla="*/ 113 w 128"/>
                <a:gd name="T25" fmla="*/ 59 h 212"/>
                <a:gd name="T26" fmla="*/ 64 w 128"/>
                <a:gd name="T27" fmla="*/ 13 h 212"/>
                <a:gd name="T28" fmla="*/ 29 w 128"/>
                <a:gd name="T29" fmla="*/ 43 h 212"/>
                <a:gd name="T30" fmla="*/ 59 w 128"/>
                <a:gd name="T31" fmla="*/ 80 h 212"/>
                <a:gd name="T32" fmla="*/ 82 w 128"/>
                <a:gd name="T33" fmla="*/ 91 h 212"/>
                <a:gd name="T34" fmla="*/ 128 w 128"/>
                <a:gd name="T35" fmla="*/ 149 h 212"/>
                <a:gd name="T36" fmla="*/ 54 w 128"/>
                <a:gd name="T37" fmla="*/ 212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 h="212">
                  <a:moveTo>
                    <a:pt x="54" y="212"/>
                  </a:moveTo>
                  <a:cubicBezTo>
                    <a:pt x="23" y="212"/>
                    <a:pt x="0" y="203"/>
                    <a:pt x="0" y="203"/>
                  </a:cubicBezTo>
                  <a:cubicBezTo>
                    <a:pt x="0" y="148"/>
                    <a:pt x="0" y="148"/>
                    <a:pt x="0" y="148"/>
                  </a:cubicBezTo>
                  <a:cubicBezTo>
                    <a:pt x="7" y="148"/>
                    <a:pt x="7" y="148"/>
                    <a:pt x="7" y="148"/>
                  </a:cubicBezTo>
                  <a:cubicBezTo>
                    <a:pt x="11" y="177"/>
                    <a:pt x="34" y="199"/>
                    <a:pt x="59" y="199"/>
                  </a:cubicBezTo>
                  <a:cubicBezTo>
                    <a:pt x="84" y="199"/>
                    <a:pt x="102" y="185"/>
                    <a:pt x="102" y="163"/>
                  </a:cubicBezTo>
                  <a:cubicBezTo>
                    <a:pt x="102" y="139"/>
                    <a:pt x="78" y="129"/>
                    <a:pt x="63" y="121"/>
                  </a:cubicBezTo>
                  <a:cubicBezTo>
                    <a:pt x="40" y="109"/>
                    <a:pt x="40" y="109"/>
                    <a:pt x="40" y="109"/>
                  </a:cubicBezTo>
                  <a:cubicBezTo>
                    <a:pt x="18" y="99"/>
                    <a:pt x="1" y="81"/>
                    <a:pt x="1" y="57"/>
                  </a:cubicBezTo>
                  <a:cubicBezTo>
                    <a:pt x="1" y="26"/>
                    <a:pt x="24" y="0"/>
                    <a:pt x="67" y="0"/>
                  </a:cubicBezTo>
                  <a:cubicBezTo>
                    <a:pt x="97" y="0"/>
                    <a:pt x="121" y="10"/>
                    <a:pt x="121" y="10"/>
                  </a:cubicBezTo>
                  <a:cubicBezTo>
                    <a:pt x="121" y="59"/>
                    <a:pt x="121" y="59"/>
                    <a:pt x="121" y="59"/>
                  </a:cubicBezTo>
                  <a:cubicBezTo>
                    <a:pt x="113" y="59"/>
                    <a:pt x="113" y="59"/>
                    <a:pt x="113" y="59"/>
                  </a:cubicBezTo>
                  <a:cubicBezTo>
                    <a:pt x="108" y="33"/>
                    <a:pt x="94" y="13"/>
                    <a:pt x="64" y="13"/>
                  </a:cubicBezTo>
                  <a:cubicBezTo>
                    <a:pt x="42" y="13"/>
                    <a:pt x="29" y="28"/>
                    <a:pt x="29" y="43"/>
                  </a:cubicBezTo>
                  <a:cubicBezTo>
                    <a:pt x="29" y="63"/>
                    <a:pt x="43" y="72"/>
                    <a:pt x="59" y="80"/>
                  </a:cubicBezTo>
                  <a:cubicBezTo>
                    <a:pt x="82" y="91"/>
                    <a:pt x="82" y="91"/>
                    <a:pt x="82" y="91"/>
                  </a:cubicBezTo>
                  <a:cubicBezTo>
                    <a:pt x="103" y="102"/>
                    <a:pt x="128" y="119"/>
                    <a:pt x="128" y="149"/>
                  </a:cubicBezTo>
                  <a:cubicBezTo>
                    <a:pt x="128" y="187"/>
                    <a:pt x="102" y="212"/>
                    <a:pt x="54" y="21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defRPr/>
              </a:pPr>
              <a:endParaRPr lang="es-ES" kern="0" dirty="0">
                <a:solidFill>
                  <a:sysClr val="windowText" lastClr="000000"/>
                </a:solidFill>
              </a:endParaRPr>
            </a:p>
          </p:txBody>
        </p:sp>
        <p:sp>
          <p:nvSpPr>
            <p:cNvPr id="11" name="Freeform 8"/>
            <p:cNvSpPr>
              <a:spLocks noEditPoints="1"/>
            </p:cNvSpPr>
            <p:nvPr/>
          </p:nvSpPr>
          <p:spPr bwMode="auto">
            <a:xfrm>
              <a:off x="7693889" y="6544778"/>
              <a:ext cx="147235" cy="160390"/>
            </a:xfrm>
            <a:custGeom>
              <a:avLst/>
              <a:gdLst>
                <a:gd name="T0" fmla="*/ 33 w 123"/>
                <a:gd name="T1" fmla="*/ 134 h 134"/>
                <a:gd name="T2" fmla="*/ 0 w 123"/>
                <a:gd name="T3" fmla="*/ 102 h 134"/>
                <a:gd name="T4" fmla="*/ 33 w 123"/>
                <a:gd name="T5" fmla="*/ 69 h 134"/>
                <a:gd name="T6" fmla="*/ 72 w 123"/>
                <a:gd name="T7" fmla="*/ 55 h 134"/>
                <a:gd name="T8" fmla="*/ 72 w 123"/>
                <a:gd name="T9" fmla="*/ 43 h 134"/>
                <a:gd name="T10" fmla="*/ 51 w 123"/>
                <a:gd name="T11" fmla="*/ 13 h 134"/>
                <a:gd name="T12" fmla="*/ 29 w 123"/>
                <a:gd name="T13" fmla="*/ 24 h 134"/>
                <a:gd name="T14" fmla="*/ 27 w 123"/>
                <a:gd name="T15" fmla="*/ 34 h 134"/>
                <a:gd name="T16" fmla="*/ 30 w 123"/>
                <a:gd name="T17" fmla="*/ 44 h 134"/>
                <a:gd name="T18" fmla="*/ 11 w 123"/>
                <a:gd name="T19" fmla="*/ 53 h 134"/>
                <a:gd name="T20" fmla="*/ 6 w 123"/>
                <a:gd name="T21" fmla="*/ 37 h 134"/>
                <a:gd name="T22" fmla="*/ 6 w 123"/>
                <a:gd name="T23" fmla="*/ 34 h 134"/>
                <a:gd name="T24" fmla="*/ 28 w 123"/>
                <a:gd name="T25" fmla="*/ 9 h 134"/>
                <a:gd name="T26" fmla="*/ 58 w 123"/>
                <a:gd name="T27" fmla="*/ 0 h 134"/>
                <a:gd name="T28" fmla="*/ 101 w 123"/>
                <a:gd name="T29" fmla="*/ 38 h 134"/>
                <a:gd name="T30" fmla="*/ 101 w 123"/>
                <a:gd name="T31" fmla="*/ 98 h 134"/>
                <a:gd name="T32" fmla="*/ 109 w 123"/>
                <a:gd name="T33" fmla="*/ 114 h 134"/>
                <a:gd name="T34" fmla="*/ 116 w 123"/>
                <a:gd name="T35" fmla="*/ 113 h 134"/>
                <a:gd name="T36" fmla="*/ 123 w 123"/>
                <a:gd name="T37" fmla="*/ 111 h 134"/>
                <a:gd name="T38" fmla="*/ 123 w 123"/>
                <a:gd name="T39" fmla="*/ 119 h 134"/>
                <a:gd name="T40" fmla="*/ 83 w 123"/>
                <a:gd name="T41" fmla="*/ 134 h 134"/>
                <a:gd name="T42" fmla="*/ 73 w 123"/>
                <a:gd name="T43" fmla="*/ 116 h 134"/>
                <a:gd name="T44" fmla="*/ 33 w 123"/>
                <a:gd name="T45" fmla="*/ 134 h 134"/>
                <a:gd name="T46" fmla="*/ 44 w 123"/>
                <a:gd name="T47" fmla="*/ 76 h 134"/>
                <a:gd name="T48" fmla="*/ 28 w 123"/>
                <a:gd name="T49" fmla="*/ 97 h 134"/>
                <a:gd name="T50" fmla="*/ 47 w 123"/>
                <a:gd name="T51" fmla="*/ 117 h 134"/>
                <a:gd name="T52" fmla="*/ 72 w 123"/>
                <a:gd name="T53" fmla="*/ 107 h 134"/>
                <a:gd name="T54" fmla="*/ 72 w 123"/>
                <a:gd name="T55" fmla="*/ 64 h 134"/>
                <a:gd name="T56" fmla="*/ 44 w 123"/>
                <a:gd name="T57" fmla="*/ 76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3" h="134">
                  <a:moveTo>
                    <a:pt x="33" y="134"/>
                  </a:moveTo>
                  <a:cubicBezTo>
                    <a:pt x="13" y="134"/>
                    <a:pt x="0" y="121"/>
                    <a:pt x="0" y="102"/>
                  </a:cubicBezTo>
                  <a:cubicBezTo>
                    <a:pt x="0" y="88"/>
                    <a:pt x="10" y="77"/>
                    <a:pt x="33" y="69"/>
                  </a:cubicBezTo>
                  <a:cubicBezTo>
                    <a:pt x="72" y="55"/>
                    <a:pt x="72" y="55"/>
                    <a:pt x="72" y="55"/>
                  </a:cubicBezTo>
                  <a:cubicBezTo>
                    <a:pt x="72" y="43"/>
                    <a:pt x="72" y="43"/>
                    <a:pt x="72" y="43"/>
                  </a:cubicBezTo>
                  <a:cubicBezTo>
                    <a:pt x="72" y="24"/>
                    <a:pt x="63" y="13"/>
                    <a:pt x="51" y="13"/>
                  </a:cubicBezTo>
                  <a:cubicBezTo>
                    <a:pt x="42" y="13"/>
                    <a:pt x="33" y="17"/>
                    <a:pt x="29" y="24"/>
                  </a:cubicBezTo>
                  <a:cubicBezTo>
                    <a:pt x="27" y="27"/>
                    <a:pt x="27" y="31"/>
                    <a:pt x="27" y="34"/>
                  </a:cubicBezTo>
                  <a:cubicBezTo>
                    <a:pt x="27" y="39"/>
                    <a:pt x="30" y="44"/>
                    <a:pt x="30" y="44"/>
                  </a:cubicBezTo>
                  <a:cubicBezTo>
                    <a:pt x="11" y="53"/>
                    <a:pt x="11" y="53"/>
                    <a:pt x="11" y="53"/>
                  </a:cubicBezTo>
                  <a:cubicBezTo>
                    <a:pt x="8" y="49"/>
                    <a:pt x="6" y="43"/>
                    <a:pt x="6" y="37"/>
                  </a:cubicBezTo>
                  <a:cubicBezTo>
                    <a:pt x="6" y="36"/>
                    <a:pt x="6" y="35"/>
                    <a:pt x="6" y="34"/>
                  </a:cubicBezTo>
                  <a:cubicBezTo>
                    <a:pt x="7" y="23"/>
                    <a:pt x="16" y="16"/>
                    <a:pt x="28" y="9"/>
                  </a:cubicBezTo>
                  <a:cubicBezTo>
                    <a:pt x="40" y="2"/>
                    <a:pt x="51" y="0"/>
                    <a:pt x="58" y="0"/>
                  </a:cubicBezTo>
                  <a:cubicBezTo>
                    <a:pt x="94" y="0"/>
                    <a:pt x="101" y="29"/>
                    <a:pt x="101" y="38"/>
                  </a:cubicBezTo>
                  <a:cubicBezTo>
                    <a:pt x="101" y="98"/>
                    <a:pt x="101" y="98"/>
                    <a:pt x="101" y="98"/>
                  </a:cubicBezTo>
                  <a:cubicBezTo>
                    <a:pt x="101" y="108"/>
                    <a:pt x="102" y="114"/>
                    <a:pt x="109" y="114"/>
                  </a:cubicBezTo>
                  <a:cubicBezTo>
                    <a:pt x="112" y="114"/>
                    <a:pt x="113" y="114"/>
                    <a:pt x="116" y="113"/>
                  </a:cubicBezTo>
                  <a:cubicBezTo>
                    <a:pt x="123" y="111"/>
                    <a:pt x="123" y="111"/>
                    <a:pt x="123" y="111"/>
                  </a:cubicBezTo>
                  <a:cubicBezTo>
                    <a:pt x="123" y="119"/>
                    <a:pt x="123" y="119"/>
                    <a:pt x="123" y="119"/>
                  </a:cubicBezTo>
                  <a:cubicBezTo>
                    <a:pt x="83" y="134"/>
                    <a:pt x="83" y="134"/>
                    <a:pt x="83" y="134"/>
                  </a:cubicBezTo>
                  <a:cubicBezTo>
                    <a:pt x="77" y="130"/>
                    <a:pt x="74" y="122"/>
                    <a:pt x="73" y="116"/>
                  </a:cubicBezTo>
                  <a:cubicBezTo>
                    <a:pt x="63" y="124"/>
                    <a:pt x="46" y="134"/>
                    <a:pt x="33" y="134"/>
                  </a:cubicBezTo>
                  <a:close/>
                  <a:moveTo>
                    <a:pt x="44" y="76"/>
                  </a:moveTo>
                  <a:cubicBezTo>
                    <a:pt x="38" y="78"/>
                    <a:pt x="28" y="83"/>
                    <a:pt x="28" y="97"/>
                  </a:cubicBezTo>
                  <a:cubicBezTo>
                    <a:pt x="28" y="105"/>
                    <a:pt x="32" y="117"/>
                    <a:pt x="47" y="117"/>
                  </a:cubicBezTo>
                  <a:cubicBezTo>
                    <a:pt x="54" y="117"/>
                    <a:pt x="64" y="113"/>
                    <a:pt x="72" y="107"/>
                  </a:cubicBezTo>
                  <a:cubicBezTo>
                    <a:pt x="72" y="64"/>
                    <a:pt x="72" y="64"/>
                    <a:pt x="72" y="64"/>
                  </a:cubicBezTo>
                  <a:cubicBezTo>
                    <a:pt x="44" y="76"/>
                    <a:pt x="44" y="76"/>
                    <a:pt x="44" y="7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defRPr/>
              </a:pPr>
              <a:endParaRPr lang="es-ES" kern="0" dirty="0">
                <a:solidFill>
                  <a:sysClr val="windowText" lastClr="000000"/>
                </a:solidFill>
              </a:endParaRPr>
            </a:p>
          </p:txBody>
        </p:sp>
        <p:sp>
          <p:nvSpPr>
            <p:cNvPr id="12" name="Freeform 9"/>
            <p:cNvSpPr>
              <a:spLocks/>
            </p:cNvSpPr>
            <p:nvPr/>
          </p:nvSpPr>
          <p:spPr bwMode="auto">
            <a:xfrm>
              <a:off x="7851748" y="6544778"/>
              <a:ext cx="183158" cy="157860"/>
            </a:xfrm>
            <a:custGeom>
              <a:avLst/>
              <a:gdLst>
                <a:gd name="T0" fmla="*/ 0 w 153"/>
                <a:gd name="T1" fmla="*/ 132 h 132"/>
                <a:gd name="T2" fmla="*/ 0 w 153"/>
                <a:gd name="T3" fmla="*/ 125 h 132"/>
                <a:gd name="T4" fmla="*/ 10 w 153"/>
                <a:gd name="T5" fmla="*/ 123 h 132"/>
                <a:gd name="T6" fmla="*/ 20 w 153"/>
                <a:gd name="T7" fmla="*/ 112 h 132"/>
                <a:gd name="T8" fmla="*/ 20 w 153"/>
                <a:gd name="T9" fmla="*/ 34 h 132"/>
                <a:gd name="T10" fmla="*/ 11 w 153"/>
                <a:gd name="T11" fmla="*/ 24 h 132"/>
                <a:gd name="T12" fmla="*/ 4 w 153"/>
                <a:gd name="T13" fmla="*/ 25 h 132"/>
                <a:gd name="T14" fmla="*/ 0 w 153"/>
                <a:gd name="T15" fmla="*/ 26 h 132"/>
                <a:gd name="T16" fmla="*/ 0 w 153"/>
                <a:gd name="T17" fmla="*/ 18 h 132"/>
                <a:gd name="T18" fmla="*/ 42 w 153"/>
                <a:gd name="T19" fmla="*/ 0 h 132"/>
                <a:gd name="T20" fmla="*/ 48 w 153"/>
                <a:gd name="T21" fmla="*/ 0 h 132"/>
                <a:gd name="T22" fmla="*/ 48 w 153"/>
                <a:gd name="T23" fmla="*/ 21 h 132"/>
                <a:gd name="T24" fmla="*/ 90 w 153"/>
                <a:gd name="T25" fmla="*/ 0 h 132"/>
                <a:gd name="T26" fmla="*/ 133 w 153"/>
                <a:gd name="T27" fmla="*/ 46 h 132"/>
                <a:gd name="T28" fmla="*/ 133 w 153"/>
                <a:gd name="T29" fmla="*/ 112 h 132"/>
                <a:gd name="T30" fmla="*/ 144 w 153"/>
                <a:gd name="T31" fmla="*/ 123 h 132"/>
                <a:gd name="T32" fmla="*/ 153 w 153"/>
                <a:gd name="T33" fmla="*/ 125 h 132"/>
                <a:gd name="T34" fmla="*/ 153 w 153"/>
                <a:gd name="T35" fmla="*/ 132 h 132"/>
                <a:gd name="T36" fmla="*/ 84 w 153"/>
                <a:gd name="T37" fmla="*/ 132 h 132"/>
                <a:gd name="T38" fmla="*/ 84 w 153"/>
                <a:gd name="T39" fmla="*/ 125 h 132"/>
                <a:gd name="T40" fmla="*/ 94 w 153"/>
                <a:gd name="T41" fmla="*/ 123 h 132"/>
                <a:gd name="T42" fmla="*/ 104 w 153"/>
                <a:gd name="T43" fmla="*/ 112 h 132"/>
                <a:gd name="T44" fmla="*/ 104 w 153"/>
                <a:gd name="T45" fmla="*/ 46 h 132"/>
                <a:gd name="T46" fmla="*/ 79 w 153"/>
                <a:gd name="T47" fmla="*/ 18 h 132"/>
                <a:gd name="T48" fmla="*/ 49 w 153"/>
                <a:gd name="T49" fmla="*/ 31 h 132"/>
                <a:gd name="T50" fmla="*/ 49 w 153"/>
                <a:gd name="T51" fmla="*/ 112 h 132"/>
                <a:gd name="T52" fmla="*/ 59 w 153"/>
                <a:gd name="T53" fmla="*/ 123 h 132"/>
                <a:gd name="T54" fmla="*/ 69 w 153"/>
                <a:gd name="T55" fmla="*/ 125 h 132"/>
                <a:gd name="T56" fmla="*/ 69 w 153"/>
                <a:gd name="T57" fmla="*/ 132 h 132"/>
                <a:gd name="T58" fmla="*/ 0 w 153"/>
                <a:gd name="T5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3" h="132">
                  <a:moveTo>
                    <a:pt x="0" y="132"/>
                  </a:moveTo>
                  <a:cubicBezTo>
                    <a:pt x="0" y="125"/>
                    <a:pt x="0" y="125"/>
                    <a:pt x="0" y="125"/>
                  </a:cubicBezTo>
                  <a:cubicBezTo>
                    <a:pt x="10" y="123"/>
                    <a:pt x="10" y="123"/>
                    <a:pt x="10" y="123"/>
                  </a:cubicBezTo>
                  <a:cubicBezTo>
                    <a:pt x="16" y="122"/>
                    <a:pt x="20" y="117"/>
                    <a:pt x="20" y="112"/>
                  </a:cubicBezTo>
                  <a:cubicBezTo>
                    <a:pt x="20" y="34"/>
                    <a:pt x="20" y="34"/>
                    <a:pt x="20" y="34"/>
                  </a:cubicBezTo>
                  <a:cubicBezTo>
                    <a:pt x="20" y="27"/>
                    <a:pt x="17" y="24"/>
                    <a:pt x="11" y="24"/>
                  </a:cubicBezTo>
                  <a:cubicBezTo>
                    <a:pt x="9" y="24"/>
                    <a:pt x="7" y="24"/>
                    <a:pt x="4" y="25"/>
                  </a:cubicBezTo>
                  <a:cubicBezTo>
                    <a:pt x="0" y="26"/>
                    <a:pt x="0" y="26"/>
                    <a:pt x="0" y="26"/>
                  </a:cubicBezTo>
                  <a:cubicBezTo>
                    <a:pt x="0" y="18"/>
                    <a:pt x="0" y="18"/>
                    <a:pt x="0" y="18"/>
                  </a:cubicBezTo>
                  <a:cubicBezTo>
                    <a:pt x="42" y="0"/>
                    <a:pt x="42" y="0"/>
                    <a:pt x="42" y="0"/>
                  </a:cubicBezTo>
                  <a:cubicBezTo>
                    <a:pt x="48" y="0"/>
                    <a:pt x="48" y="0"/>
                    <a:pt x="48" y="0"/>
                  </a:cubicBezTo>
                  <a:cubicBezTo>
                    <a:pt x="48" y="21"/>
                    <a:pt x="48" y="21"/>
                    <a:pt x="48" y="21"/>
                  </a:cubicBezTo>
                  <a:cubicBezTo>
                    <a:pt x="61" y="7"/>
                    <a:pt x="76" y="0"/>
                    <a:pt x="90" y="0"/>
                  </a:cubicBezTo>
                  <a:cubicBezTo>
                    <a:pt x="119" y="0"/>
                    <a:pt x="133" y="21"/>
                    <a:pt x="133" y="46"/>
                  </a:cubicBezTo>
                  <a:cubicBezTo>
                    <a:pt x="133" y="112"/>
                    <a:pt x="133" y="112"/>
                    <a:pt x="133" y="112"/>
                  </a:cubicBezTo>
                  <a:cubicBezTo>
                    <a:pt x="133" y="117"/>
                    <a:pt x="138" y="122"/>
                    <a:pt x="144" y="123"/>
                  </a:cubicBezTo>
                  <a:cubicBezTo>
                    <a:pt x="153" y="125"/>
                    <a:pt x="153" y="125"/>
                    <a:pt x="153" y="125"/>
                  </a:cubicBezTo>
                  <a:cubicBezTo>
                    <a:pt x="153" y="132"/>
                    <a:pt x="153" y="132"/>
                    <a:pt x="153" y="132"/>
                  </a:cubicBezTo>
                  <a:cubicBezTo>
                    <a:pt x="84" y="132"/>
                    <a:pt x="84" y="132"/>
                    <a:pt x="84" y="132"/>
                  </a:cubicBezTo>
                  <a:cubicBezTo>
                    <a:pt x="84" y="125"/>
                    <a:pt x="84" y="125"/>
                    <a:pt x="84" y="125"/>
                  </a:cubicBezTo>
                  <a:cubicBezTo>
                    <a:pt x="94" y="123"/>
                    <a:pt x="94" y="123"/>
                    <a:pt x="94" y="123"/>
                  </a:cubicBezTo>
                  <a:cubicBezTo>
                    <a:pt x="100" y="122"/>
                    <a:pt x="104" y="117"/>
                    <a:pt x="104" y="112"/>
                  </a:cubicBezTo>
                  <a:cubicBezTo>
                    <a:pt x="104" y="46"/>
                    <a:pt x="104" y="46"/>
                    <a:pt x="104" y="46"/>
                  </a:cubicBezTo>
                  <a:cubicBezTo>
                    <a:pt x="104" y="37"/>
                    <a:pt x="102" y="18"/>
                    <a:pt x="79" y="18"/>
                  </a:cubicBezTo>
                  <a:cubicBezTo>
                    <a:pt x="66" y="18"/>
                    <a:pt x="55" y="26"/>
                    <a:pt x="49" y="31"/>
                  </a:cubicBezTo>
                  <a:cubicBezTo>
                    <a:pt x="49" y="112"/>
                    <a:pt x="49" y="112"/>
                    <a:pt x="49" y="112"/>
                  </a:cubicBezTo>
                  <a:cubicBezTo>
                    <a:pt x="49" y="117"/>
                    <a:pt x="54" y="122"/>
                    <a:pt x="59" y="123"/>
                  </a:cubicBezTo>
                  <a:cubicBezTo>
                    <a:pt x="69" y="125"/>
                    <a:pt x="69" y="125"/>
                    <a:pt x="69" y="125"/>
                  </a:cubicBezTo>
                  <a:cubicBezTo>
                    <a:pt x="69" y="132"/>
                    <a:pt x="69" y="132"/>
                    <a:pt x="69" y="132"/>
                  </a:cubicBezTo>
                  <a:cubicBezTo>
                    <a:pt x="0" y="132"/>
                    <a:pt x="0" y="132"/>
                    <a:pt x="0" y="13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defRPr/>
              </a:pPr>
              <a:endParaRPr lang="es-ES" kern="0" dirty="0">
                <a:solidFill>
                  <a:sysClr val="windowText" lastClr="000000"/>
                </a:solidFill>
              </a:endParaRPr>
            </a:p>
          </p:txBody>
        </p:sp>
        <p:sp>
          <p:nvSpPr>
            <p:cNvPr id="13" name="Freeform 10"/>
            <p:cNvSpPr>
              <a:spLocks/>
            </p:cNvSpPr>
            <p:nvPr/>
          </p:nvSpPr>
          <p:spPr bwMode="auto">
            <a:xfrm>
              <a:off x="8046543" y="6506325"/>
              <a:ext cx="114853" cy="197325"/>
            </a:xfrm>
            <a:custGeom>
              <a:avLst/>
              <a:gdLst>
                <a:gd name="T0" fmla="*/ 91 w 96"/>
                <a:gd name="T1" fmla="*/ 49 h 165"/>
                <a:gd name="T2" fmla="*/ 50 w 96"/>
                <a:gd name="T3" fmla="*/ 49 h 165"/>
                <a:gd name="T4" fmla="*/ 50 w 96"/>
                <a:gd name="T5" fmla="*/ 121 h 165"/>
                <a:gd name="T6" fmla="*/ 70 w 96"/>
                <a:gd name="T7" fmla="*/ 146 h 165"/>
                <a:gd name="T8" fmla="*/ 91 w 96"/>
                <a:gd name="T9" fmla="*/ 141 h 165"/>
                <a:gd name="T10" fmla="*/ 94 w 96"/>
                <a:gd name="T11" fmla="*/ 148 h 165"/>
                <a:gd name="T12" fmla="*/ 68 w 96"/>
                <a:gd name="T13" fmla="*/ 164 h 165"/>
                <a:gd name="T14" fmla="*/ 60 w 96"/>
                <a:gd name="T15" fmla="*/ 165 h 165"/>
                <a:gd name="T16" fmla="*/ 21 w 96"/>
                <a:gd name="T17" fmla="*/ 119 h 165"/>
                <a:gd name="T18" fmla="*/ 21 w 96"/>
                <a:gd name="T19" fmla="*/ 49 h 165"/>
                <a:gd name="T20" fmla="*/ 0 w 96"/>
                <a:gd name="T21" fmla="*/ 49 h 165"/>
                <a:gd name="T22" fmla="*/ 0 w 96"/>
                <a:gd name="T23" fmla="*/ 42 h 165"/>
                <a:gd name="T24" fmla="*/ 44 w 96"/>
                <a:gd name="T25" fmla="*/ 0 h 165"/>
                <a:gd name="T26" fmla="*/ 50 w 96"/>
                <a:gd name="T27" fmla="*/ 0 h 165"/>
                <a:gd name="T28" fmla="*/ 50 w 96"/>
                <a:gd name="T29" fmla="*/ 37 h 165"/>
                <a:gd name="T30" fmla="*/ 96 w 96"/>
                <a:gd name="T31" fmla="*/ 37 h 165"/>
                <a:gd name="T32" fmla="*/ 91 w 96"/>
                <a:gd name="T33" fmla="*/ 49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 h="165">
                  <a:moveTo>
                    <a:pt x="91" y="49"/>
                  </a:moveTo>
                  <a:cubicBezTo>
                    <a:pt x="50" y="49"/>
                    <a:pt x="50" y="49"/>
                    <a:pt x="50" y="49"/>
                  </a:cubicBezTo>
                  <a:cubicBezTo>
                    <a:pt x="50" y="121"/>
                    <a:pt x="50" y="121"/>
                    <a:pt x="50" y="121"/>
                  </a:cubicBezTo>
                  <a:cubicBezTo>
                    <a:pt x="50" y="137"/>
                    <a:pt x="58" y="146"/>
                    <a:pt x="70" y="146"/>
                  </a:cubicBezTo>
                  <a:cubicBezTo>
                    <a:pt x="75" y="146"/>
                    <a:pt x="83" y="145"/>
                    <a:pt x="91" y="141"/>
                  </a:cubicBezTo>
                  <a:cubicBezTo>
                    <a:pt x="94" y="148"/>
                    <a:pt x="94" y="148"/>
                    <a:pt x="94" y="148"/>
                  </a:cubicBezTo>
                  <a:cubicBezTo>
                    <a:pt x="68" y="164"/>
                    <a:pt x="68" y="164"/>
                    <a:pt x="68" y="164"/>
                  </a:cubicBezTo>
                  <a:cubicBezTo>
                    <a:pt x="68" y="164"/>
                    <a:pt x="62" y="165"/>
                    <a:pt x="60" y="165"/>
                  </a:cubicBezTo>
                  <a:cubicBezTo>
                    <a:pt x="35" y="165"/>
                    <a:pt x="21" y="150"/>
                    <a:pt x="21" y="119"/>
                  </a:cubicBezTo>
                  <a:cubicBezTo>
                    <a:pt x="21" y="49"/>
                    <a:pt x="21" y="49"/>
                    <a:pt x="21" y="49"/>
                  </a:cubicBezTo>
                  <a:cubicBezTo>
                    <a:pt x="0" y="49"/>
                    <a:pt x="0" y="49"/>
                    <a:pt x="0" y="49"/>
                  </a:cubicBezTo>
                  <a:cubicBezTo>
                    <a:pt x="0" y="42"/>
                    <a:pt x="0" y="42"/>
                    <a:pt x="0" y="42"/>
                  </a:cubicBezTo>
                  <a:cubicBezTo>
                    <a:pt x="0" y="42"/>
                    <a:pt x="32" y="30"/>
                    <a:pt x="44" y="0"/>
                  </a:cubicBezTo>
                  <a:cubicBezTo>
                    <a:pt x="50" y="0"/>
                    <a:pt x="50" y="0"/>
                    <a:pt x="50" y="0"/>
                  </a:cubicBezTo>
                  <a:cubicBezTo>
                    <a:pt x="50" y="37"/>
                    <a:pt x="50" y="37"/>
                    <a:pt x="50" y="37"/>
                  </a:cubicBezTo>
                  <a:cubicBezTo>
                    <a:pt x="96" y="37"/>
                    <a:pt x="96" y="37"/>
                    <a:pt x="96" y="37"/>
                  </a:cubicBezTo>
                  <a:cubicBezTo>
                    <a:pt x="91" y="49"/>
                    <a:pt x="91" y="49"/>
                    <a:pt x="91" y="4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defRPr/>
              </a:pPr>
              <a:endParaRPr lang="es-ES" kern="0" dirty="0">
                <a:solidFill>
                  <a:sysClr val="windowText" lastClr="000000"/>
                </a:solidFill>
              </a:endParaRPr>
            </a:p>
          </p:txBody>
        </p:sp>
        <p:sp>
          <p:nvSpPr>
            <p:cNvPr id="14" name="Freeform 11"/>
            <p:cNvSpPr>
              <a:spLocks noEditPoints="1"/>
            </p:cNvSpPr>
            <p:nvPr/>
          </p:nvSpPr>
          <p:spPr bwMode="auto">
            <a:xfrm>
              <a:off x="8174551" y="6544778"/>
              <a:ext cx="146729" cy="160390"/>
            </a:xfrm>
            <a:custGeom>
              <a:avLst/>
              <a:gdLst>
                <a:gd name="T0" fmla="*/ 33 w 123"/>
                <a:gd name="T1" fmla="*/ 134 h 134"/>
                <a:gd name="T2" fmla="*/ 0 w 123"/>
                <a:gd name="T3" fmla="*/ 102 h 134"/>
                <a:gd name="T4" fmla="*/ 33 w 123"/>
                <a:gd name="T5" fmla="*/ 69 h 134"/>
                <a:gd name="T6" fmla="*/ 72 w 123"/>
                <a:gd name="T7" fmla="*/ 55 h 134"/>
                <a:gd name="T8" fmla="*/ 72 w 123"/>
                <a:gd name="T9" fmla="*/ 43 h 134"/>
                <a:gd name="T10" fmla="*/ 51 w 123"/>
                <a:gd name="T11" fmla="*/ 13 h 134"/>
                <a:gd name="T12" fmla="*/ 29 w 123"/>
                <a:gd name="T13" fmla="*/ 24 h 134"/>
                <a:gd name="T14" fmla="*/ 27 w 123"/>
                <a:gd name="T15" fmla="*/ 34 h 134"/>
                <a:gd name="T16" fmla="*/ 30 w 123"/>
                <a:gd name="T17" fmla="*/ 44 h 134"/>
                <a:gd name="T18" fmla="*/ 11 w 123"/>
                <a:gd name="T19" fmla="*/ 53 h 134"/>
                <a:gd name="T20" fmla="*/ 6 w 123"/>
                <a:gd name="T21" fmla="*/ 37 h 134"/>
                <a:gd name="T22" fmla="*/ 6 w 123"/>
                <a:gd name="T23" fmla="*/ 34 h 134"/>
                <a:gd name="T24" fmla="*/ 28 w 123"/>
                <a:gd name="T25" fmla="*/ 9 h 134"/>
                <a:gd name="T26" fmla="*/ 58 w 123"/>
                <a:gd name="T27" fmla="*/ 0 h 134"/>
                <a:gd name="T28" fmla="*/ 101 w 123"/>
                <a:gd name="T29" fmla="*/ 38 h 134"/>
                <a:gd name="T30" fmla="*/ 101 w 123"/>
                <a:gd name="T31" fmla="*/ 98 h 134"/>
                <a:gd name="T32" fmla="*/ 109 w 123"/>
                <a:gd name="T33" fmla="*/ 114 h 134"/>
                <a:gd name="T34" fmla="*/ 116 w 123"/>
                <a:gd name="T35" fmla="*/ 113 h 134"/>
                <a:gd name="T36" fmla="*/ 123 w 123"/>
                <a:gd name="T37" fmla="*/ 111 h 134"/>
                <a:gd name="T38" fmla="*/ 123 w 123"/>
                <a:gd name="T39" fmla="*/ 119 h 134"/>
                <a:gd name="T40" fmla="*/ 83 w 123"/>
                <a:gd name="T41" fmla="*/ 134 h 134"/>
                <a:gd name="T42" fmla="*/ 73 w 123"/>
                <a:gd name="T43" fmla="*/ 116 h 134"/>
                <a:gd name="T44" fmla="*/ 33 w 123"/>
                <a:gd name="T45" fmla="*/ 134 h 134"/>
                <a:gd name="T46" fmla="*/ 44 w 123"/>
                <a:gd name="T47" fmla="*/ 76 h 134"/>
                <a:gd name="T48" fmla="*/ 28 w 123"/>
                <a:gd name="T49" fmla="*/ 97 h 134"/>
                <a:gd name="T50" fmla="*/ 47 w 123"/>
                <a:gd name="T51" fmla="*/ 117 h 134"/>
                <a:gd name="T52" fmla="*/ 72 w 123"/>
                <a:gd name="T53" fmla="*/ 107 h 134"/>
                <a:gd name="T54" fmla="*/ 72 w 123"/>
                <a:gd name="T55" fmla="*/ 64 h 134"/>
                <a:gd name="T56" fmla="*/ 44 w 123"/>
                <a:gd name="T57" fmla="*/ 76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3" h="134">
                  <a:moveTo>
                    <a:pt x="33" y="134"/>
                  </a:moveTo>
                  <a:cubicBezTo>
                    <a:pt x="13" y="134"/>
                    <a:pt x="0" y="121"/>
                    <a:pt x="0" y="102"/>
                  </a:cubicBezTo>
                  <a:cubicBezTo>
                    <a:pt x="0" y="88"/>
                    <a:pt x="10" y="77"/>
                    <a:pt x="33" y="69"/>
                  </a:cubicBezTo>
                  <a:cubicBezTo>
                    <a:pt x="72" y="55"/>
                    <a:pt x="72" y="55"/>
                    <a:pt x="72" y="55"/>
                  </a:cubicBezTo>
                  <a:cubicBezTo>
                    <a:pt x="72" y="43"/>
                    <a:pt x="72" y="43"/>
                    <a:pt x="72" y="43"/>
                  </a:cubicBezTo>
                  <a:cubicBezTo>
                    <a:pt x="72" y="24"/>
                    <a:pt x="63" y="13"/>
                    <a:pt x="51" y="13"/>
                  </a:cubicBezTo>
                  <a:cubicBezTo>
                    <a:pt x="42" y="13"/>
                    <a:pt x="33" y="17"/>
                    <a:pt x="29" y="24"/>
                  </a:cubicBezTo>
                  <a:cubicBezTo>
                    <a:pt x="27" y="27"/>
                    <a:pt x="27" y="31"/>
                    <a:pt x="27" y="34"/>
                  </a:cubicBezTo>
                  <a:cubicBezTo>
                    <a:pt x="27" y="39"/>
                    <a:pt x="30" y="44"/>
                    <a:pt x="30" y="44"/>
                  </a:cubicBezTo>
                  <a:cubicBezTo>
                    <a:pt x="11" y="53"/>
                    <a:pt x="11" y="53"/>
                    <a:pt x="11" y="53"/>
                  </a:cubicBezTo>
                  <a:cubicBezTo>
                    <a:pt x="8" y="49"/>
                    <a:pt x="6" y="43"/>
                    <a:pt x="6" y="37"/>
                  </a:cubicBezTo>
                  <a:cubicBezTo>
                    <a:pt x="6" y="36"/>
                    <a:pt x="6" y="35"/>
                    <a:pt x="6" y="34"/>
                  </a:cubicBezTo>
                  <a:cubicBezTo>
                    <a:pt x="7" y="23"/>
                    <a:pt x="16" y="16"/>
                    <a:pt x="28" y="9"/>
                  </a:cubicBezTo>
                  <a:cubicBezTo>
                    <a:pt x="40" y="2"/>
                    <a:pt x="51" y="0"/>
                    <a:pt x="58" y="0"/>
                  </a:cubicBezTo>
                  <a:cubicBezTo>
                    <a:pt x="94" y="0"/>
                    <a:pt x="101" y="29"/>
                    <a:pt x="101" y="38"/>
                  </a:cubicBezTo>
                  <a:cubicBezTo>
                    <a:pt x="101" y="98"/>
                    <a:pt x="101" y="98"/>
                    <a:pt x="101" y="98"/>
                  </a:cubicBezTo>
                  <a:cubicBezTo>
                    <a:pt x="101" y="108"/>
                    <a:pt x="102" y="114"/>
                    <a:pt x="109" y="114"/>
                  </a:cubicBezTo>
                  <a:cubicBezTo>
                    <a:pt x="112" y="114"/>
                    <a:pt x="113" y="114"/>
                    <a:pt x="116" y="113"/>
                  </a:cubicBezTo>
                  <a:cubicBezTo>
                    <a:pt x="123" y="111"/>
                    <a:pt x="123" y="111"/>
                    <a:pt x="123" y="111"/>
                  </a:cubicBezTo>
                  <a:cubicBezTo>
                    <a:pt x="123" y="119"/>
                    <a:pt x="123" y="119"/>
                    <a:pt x="123" y="119"/>
                  </a:cubicBezTo>
                  <a:cubicBezTo>
                    <a:pt x="83" y="134"/>
                    <a:pt x="83" y="134"/>
                    <a:pt x="83" y="134"/>
                  </a:cubicBezTo>
                  <a:cubicBezTo>
                    <a:pt x="77" y="130"/>
                    <a:pt x="74" y="122"/>
                    <a:pt x="73" y="116"/>
                  </a:cubicBezTo>
                  <a:cubicBezTo>
                    <a:pt x="63" y="124"/>
                    <a:pt x="46" y="134"/>
                    <a:pt x="33" y="134"/>
                  </a:cubicBezTo>
                  <a:close/>
                  <a:moveTo>
                    <a:pt x="44" y="76"/>
                  </a:moveTo>
                  <a:cubicBezTo>
                    <a:pt x="38" y="78"/>
                    <a:pt x="28" y="83"/>
                    <a:pt x="28" y="97"/>
                  </a:cubicBezTo>
                  <a:cubicBezTo>
                    <a:pt x="28" y="105"/>
                    <a:pt x="32" y="117"/>
                    <a:pt x="47" y="117"/>
                  </a:cubicBezTo>
                  <a:cubicBezTo>
                    <a:pt x="54" y="117"/>
                    <a:pt x="64" y="113"/>
                    <a:pt x="72" y="107"/>
                  </a:cubicBezTo>
                  <a:cubicBezTo>
                    <a:pt x="72" y="64"/>
                    <a:pt x="72" y="64"/>
                    <a:pt x="72" y="64"/>
                  </a:cubicBezTo>
                  <a:cubicBezTo>
                    <a:pt x="44" y="76"/>
                    <a:pt x="44" y="76"/>
                    <a:pt x="44" y="7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defRPr/>
              </a:pPr>
              <a:endParaRPr lang="es-ES" kern="0" dirty="0">
                <a:solidFill>
                  <a:sysClr val="windowText" lastClr="000000"/>
                </a:solidFill>
              </a:endParaRPr>
            </a:p>
          </p:txBody>
        </p:sp>
        <p:sp>
          <p:nvSpPr>
            <p:cNvPr id="15" name="Freeform 12"/>
            <p:cNvSpPr>
              <a:spLocks/>
            </p:cNvSpPr>
            <p:nvPr/>
          </p:nvSpPr>
          <p:spPr bwMode="auto">
            <a:xfrm>
              <a:off x="8332411" y="6544778"/>
              <a:ext cx="182652" cy="157860"/>
            </a:xfrm>
            <a:custGeom>
              <a:avLst/>
              <a:gdLst>
                <a:gd name="T0" fmla="*/ 0 w 153"/>
                <a:gd name="T1" fmla="*/ 132 h 132"/>
                <a:gd name="T2" fmla="*/ 0 w 153"/>
                <a:gd name="T3" fmla="*/ 125 h 132"/>
                <a:gd name="T4" fmla="*/ 10 w 153"/>
                <a:gd name="T5" fmla="*/ 123 h 132"/>
                <a:gd name="T6" fmla="*/ 20 w 153"/>
                <a:gd name="T7" fmla="*/ 112 h 132"/>
                <a:gd name="T8" fmla="*/ 20 w 153"/>
                <a:gd name="T9" fmla="*/ 34 h 132"/>
                <a:gd name="T10" fmla="*/ 11 w 153"/>
                <a:gd name="T11" fmla="*/ 24 h 132"/>
                <a:gd name="T12" fmla="*/ 4 w 153"/>
                <a:gd name="T13" fmla="*/ 25 h 132"/>
                <a:gd name="T14" fmla="*/ 0 w 153"/>
                <a:gd name="T15" fmla="*/ 26 h 132"/>
                <a:gd name="T16" fmla="*/ 0 w 153"/>
                <a:gd name="T17" fmla="*/ 18 h 132"/>
                <a:gd name="T18" fmla="*/ 42 w 153"/>
                <a:gd name="T19" fmla="*/ 0 h 132"/>
                <a:gd name="T20" fmla="*/ 48 w 153"/>
                <a:gd name="T21" fmla="*/ 0 h 132"/>
                <a:gd name="T22" fmla="*/ 48 w 153"/>
                <a:gd name="T23" fmla="*/ 21 h 132"/>
                <a:gd name="T24" fmla="*/ 89 w 153"/>
                <a:gd name="T25" fmla="*/ 0 h 132"/>
                <a:gd name="T26" fmla="*/ 133 w 153"/>
                <a:gd name="T27" fmla="*/ 46 h 132"/>
                <a:gd name="T28" fmla="*/ 133 w 153"/>
                <a:gd name="T29" fmla="*/ 112 h 132"/>
                <a:gd name="T30" fmla="*/ 143 w 153"/>
                <a:gd name="T31" fmla="*/ 123 h 132"/>
                <a:gd name="T32" fmla="*/ 153 w 153"/>
                <a:gd name="T33" fmla="*/ 125 h 132"/>
                <a:gd name="T34" fmla="*/ 153 w 153"/>
                <a:gd name="T35" fmla="*/ 132 h 132"/>
                <a:gd name="T36" fmla="*/ 84 w 153"/>
                <a:gd name="T37" fmla="*/ 132 h 132"/>
                <a:gd name="T38" fmla="*/ 84 w 153"/>
                <a:gd name="T39" fmla="*/ 125 h 132"/>
                <a:gd name="T40" fmla="*/ 94 w 153"/>
                <a:gd name="T41" fmla="*/ 123 h 132"/>
                <a:gd name="T42" fmla="*/ 104 w 153"/>
                <a:gd name="T43" fmla="*/ 112 h 132"/>
                <a:gd name="T44" fmla="*/ 104 w 153"/>
                <a:gd name="T45" fmla="*/ 46 h 132"/>
                <a:gd name="T46" fmla="*/ 79 w 153"/>
                <a:gd name="T47" fmla="*/ 18 h 132"/>
                <a:gd name="T48" fmla="*/ 49 w 153"/>
                <a:gd name="T49" fmla="*/ 31 h 132"/>
                <a:gd name="T50" fmla="*/ 49 w 153"/>
                <a:gd name="T51" fmla="*/ 112 h 132"/>
                <a:gd name="T52" fmla="*/ 59 w 153"/>
                <a:gd name="T53" fmla="*/ 123 h 132"/>
                <a:gd name="T54" fmla="*/ 69 w 153"/>
                <a:gd name="T55" fmla="*/ 125 h 132"/>
                <a:gd name="T56" fmla="*/ 69 w 153"/>
                <a:gd name="T57" fmla="*/ 132 h 132"/>
                <a:gd name="T58" fmla="*/ 0 w 153"/>
                <a:gd name="T5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3" h="132">
                  <a:moveTo>
                    <a:pt x="0" y="132"/>
                  </a:moveTo>
                  <a:cubicBezTo>
                    <a:pt x="0" y="125"/>
                    <a:pt x="0" y="125"/>
                    <a:pt x="0" y="125"/>
                  </a:cubicBezTo>
                  <a:cubicBezTo>
                    <a:pt x="10" y="123"/>
                    <a:pt x="10" y="123"/>
                    <a:pt x="10" y="123"/>
                  </a:cubicBezTo>
                  <a:cubicBezTo>
                    <a:pt x="16" y="122"/>
                    <a:pt x="20" y="117"/>
                    <a:pt x="20" y="112"/>
                  </a:cubicBezTo>
                  <a:cubicBezTo>
                    <a:pt x="20" y="34"/>
                    <a:pt x="20" y="34"/>
                    <a:pt x="20" y="34"/>
                  </a:cubicBezTo>
                  <a:cubicBezTo>
                    <a:pt x="20" y="27"/>
                    <a:pt x="17" y="24"/>
                    <a:pt x="11" y="24"/>
                  </a:cubicBezTo>
                  <a:cubicBezTo>
                    <a:pt x="9" y="24"/>
                    <a:pt x="6" y="24"/>
                    <a:pt x="4" y="25"/>
                  </a:cubicBezTo>
                  <a:cubicBezTo>
                    <a:pt x="0" y="26"/>
                    <a:pt x="0" y="26"/>
                    <a:pt x="0" y="26"/>
                  </a:cubicBezTo>
                  <a:cubicBezTo>
                    <a:pt x="0" y="18"/>
                    <a:pt x="0" y="18"/>
                    <a:pt x="0" y="18"/>
                  </a:cubicBezTo>
                  <a:cubicBezTo>
                    <a:pt x="42" y="0"/>
                    <a:pt x="42" y="0"/>
                    <a:pt x="42" y="0"/>
                  </a:cubicBezTo>
                  <a:cubicBezTo>
                    <a:pt x="48" y="0"/>
                    <a:pt x="48" y="0"/>
                    <a:pt x="48" y="0"/>
                  </a:cubicBezTo>
                  <a:cubicBezTo>
                    <a:pt x="48" y="21"/>
                    <a:pt x="48" y="21"/>
                    <a:pt x="48" y="21"/>
                  </a:cubicBezTo>
                  <a:cubicBezTo>
                    <a:pt x="61" y="7"/>
                    <a:pt x="76" y="0"/>
                    <a:pt x="89" y="0"/>
                  </a:cubicBezTo>
                  <a:cubicBezTo>
                    <a:pt x="119" y="0"/>
                    <a:pt x="133" y="21"/>
                    <a:pt x="133" y="46"/>
                  </a:cubicBezTo>
                  <a:cubicBezTo>
                    <a:pt x="133" y="112"/>
                    <a:pt x="133" y="112"/>
                    <a:pt x="133" y="112"/>
                  </a:cubicBezTo>
                  <a:cubicBezTo>
                    <a:pt x="133" y="117"/>
                    <a:pt x="138" y="122"/>
                    <a:pt x="143" y="123"/>
                  </a:cubicBezTo>
                  <a:cubicBezTo>
                    <a:pt x="153" y="125"/>
                    <a:pt x="153" y="125"/>
                    <a:pt x="153" y="125"/>
                  </a:cubicBezTo>
                  <a:cubicBezTo>
                    <a:pt x="153" y="132"/>
                    <a:pt x="153" y="132"/>
                    <a:pt x="153" y="132"/>
                  </a:cubicBezTo>
                  <a:cubicBezTo>
                    <a:pt x="84" y="132"/>
                    <a:pt x="84" y="132"/>
                    <a:pt x="84" y="132"/>
                  </a:cubicBezTo>
                  <a:cubicBezTo>
                    <a:pt x="84" y="125"/>
                    <a:pt x="84" y="125"/>
                    <a:pt x="84" y="125"/>
                  </a:cubicBezTo>
                  <a:cubicBezTo>
                    <a:pt x="94" y="123"/>
                    <a:pt x="94" y="123"/>
                    <a:pt x="94" y="123"/>
                  </a:cubicBezTo>
                  <a:cubicBezTo>
                    <a:pt x="100" y="122"/>
                    <a:pt x="104" y="117"/>
                    <a:pt x="104" y="112"/>
                  </a:cubicBezTo>
                  <a:cubicBezTo>
                    <a:pt x="104" y="46"/>
                    <a:pt x="104" y="46"/>
                    <a:pt x="104" y="46"/>
                  </a:cubicBezTo>
                  <a:cubicBezTo>
                    <a:pt x="104" y="37"/>
                    <a:pt x="102" y="18"/>
                    <a:pt x="79" y="18"/>
                  </a:cubicBezTo>
                  <a:cubicBezTo>
                    <a:pt x="66" y="18"/>
                    <a:pt x="55" y="26"/>
                    <a:pt x="49" y="31"/>
                  </a:cubicBezTo>
                  <a:cubicBezTo>
                    <a:pt x="49" y="112"/>
                    <a:pt x="49" y="112"/>
                    <a:pt x="49" y="112"/>
                  </a:cubicBezTo>
                  <a:cubicBezTo>
                    <a:pt x="49" y="117"/>
                    <a:pt x="53" y="122"/>
                    <a:pt x="59" y="123"/>
                  </a:cubicBezTo>
                  <a:cubicBezTo>
                    <a:pt x="69" y="125"/>
                    <a:pt x="69" y="125"/>
                    <a:pt x="69" y="125"/>
                  </a:cubicBezTo>
                  <a:cubicBezTo>
                    <a:pt x="69" y="132"/>
                    <a:pt x="69" y="132"/>
                    <a:pt x="69" y="132"/>
                  </a:cubicBezTo>
                  <a:cubicBezTo>
                    <a:pt x="0" y="132"/>
                    <a:pt x="0" y="132"/>
                    <a:pt x="0" y="13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defRPr/>
              </a:pPr>
              <a:endParaRPr lang="es-ES" kern="0" dirty="0">
                <a:solidFill>
                  <a:sysClr val="windowText" lastClr="000000"/>
                </a:solidFill>
              </a:endParaRPr>
            </a:p>
          </p:txBody>
        </p:sp>
        <p:sp>
          <p:nvSpPr>
            <p:cNvPr id="16" name="Freeform 13"/>
            <p:cNvSpPr>
              <a:spLocks noEditPoints="1"/>
            </p:cNvSpPr>
            <p:nvPr/>
          </p:nvSpPr>
          <p:spPr bwMode="auto">
            <a:xfrm>
              <a:off x="8531760" y="6430937"/>
              <a:ext cx="181640" cy="274231"/>
            </a:xfrm>
            <a:custGeom>
              <a:avLst/>
              <a:gdLst>
                <a:gd name="T0" fmla="*/ 60 w 152"/>
                <a:gd name="T1" fmla="*/ 229 h 229"/>
                <a:gd name="T2" fmla="*/ 0 w 152"/>
                <a:gd name="T3" fmla="*/ 165 h 229"/>
                <a:gd name="T4" fmla="*/ 70 w 152"/>
                <a:gd name="T5" fmla="*/ 95 h 229"/>
                <a:gd name="T6" fmla="*/ 100 w 152"/>
                <a:gd name="T7" fmla="*/ 100 h 229"/>
                <a:gd name="T8" fmla="*/ 100 w 152"/>
                <a:gd name="T9" fmla="*/ 34 h 229"/>
                <a:gd name="T10" fmla="*/ 91 w 152"/>
                <a:gd name="T11" fmla="*/ 25 h 229"/>
                <a:gd name="T12" fmla="*/ 83 w 152"/>
                <a:gd name="T13" fmla="*/ 26 h 229"/>
                <a:gd name="T14" fmla="*/ 77 w 152"/>
                <a:gd name="T15" fmla="*/ 28 h 229"/>
                <a:gd name="T16" fmla="*/ 77 w 152"/>
                <a:gd name="T17" fmla="*/ 20 h 229"/>
                <a:gd name="T18" fmla="*/ 123 w 152"/>
                <a:gd name="T19" fmla="*/ 0 h 229"/>
                <a:gd name="T20" fmla="*/ 129 w 152"/>
                <a:gd name="T21" fmla="*/ 0 h 229"/>
                <a:gd name="T22" fmla="*/ 129 w 152"/>
                <a:gd name="T23" fmla="*/ 192 h 229"/>
                <a:gd name="T24" fmla="*/ 138 w 152"/>
                <a:gd name="T25" fmla="*/ 209 h 229"/>
                <a:gd name="T26" fmla="*/ 145 w 152"/>
                <a:gd name="T27" fmla="*/ 208 h 229"/>
                <a:gd name="T28" fmla="*/ 152 w 152"/>
                <a:gd name="T29" fmla="*/ 206 h 229"/>
                <a:gd name="T30" fmla="*/ 152 w 152"/>
                <a:gd name="T31" fmla="*/ 214 h 229"/>
                <a:gd name="T32" fmla="*/ 112 w 152"/>
                <a:gd name="T33" fmla="*/ 229 h 229"/>
                <a:gd name="T34" fmla="*/ 101 w 152"/>
                <a:gd name="T35" fmla="*/ 210 h 229"/>
                <a:gd name="T36" fmla="*/ 60 w 152"/>
                <a:gd name="T37" fmla="*/ 229 h 229"/>
                <a:gd name="T38" fmla="*/ 73 w 152"/>
                <a:gd name="T39" fmla="*/ 107 h 229"/>
                <a:gd name="T40" fmla="*/ 31 w 152"/>
                <a:gd name="T41" fmla="*/ 159 h 229"/>
                <a:gd name="T42" fmla="*/ 73 w 152"/>
                <a:gd name="T43" fmla="*/ 211 h 229"/>
                <a:gd name="T44" fmla="*/ 100 w 152"/>
                <a:gd name="T45" fmla="*/ 198 h 229"/>
                <a:gd name="T46" fmla="*/ 100 w 152"/>
                <a:gd name="T47" fmla="*/ 122 h 229"/>
                <a:gd name="T48" fmla="*/ 73 w 152"/>
                <a:gd name="T49" fmla="*/ 107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2" h="229">
                  <a:moveTo>
                    <a:pt x="60" y="229"/>
                  </a:moveTo>
                  <a:cubicBezTo>
                    <a:pt x="33" y="229"/>
                    <a:pt x="0" y="209"/>
                    <a:pt x="0" y="165"/>
                  </a:cubicBezTo>
                  <a:cubicBezTo>
                    <a:pt x="0" y="126"/>
                    <a:pt x="30" y="95"/>
                    <a:pt x="70" y="95"/>
                  </a:cubicBezTo>
                  <a:cubicBezTo>
                    <a:pt x="83" y="95"/>
                    <a:pt x="93" y="97"/>
                    <a:pt x="100" y="100"/>
                  </a:cubicBezTo>
                  <a:cubicBezTo>
                    <a:pt x="100" y="34"/>
                    <a:pt x="100" y="34"/>
                    <a:pt x="100" y="34"/>
                  </a:cubicBezTo>
                  <a:cubicBezTo>
                    <a:pt x="100" y="27"/>
                    <a:pt x="96" y="25"/>
                    <a:pt x="91" y="25"/>
                  </a:cubicBezTo>
                  <a:cubicBezTo>
                    <a:pt x="89" y="25"/>
                    <a:pt x="86" y="25"/>
                    <a:pt x="83" y="26"/>
                  </a:cubicBezTo>
                  <a:cubicBezTo>
                    <a:pt x="77" y="28"/>
                    <a:pt x="77" y="28"/>
                    <a:pt x="77" y="28"/>
                  </a:cubicBezTo>
                  <a:cubicBezTo>
                    <a:pt x="77" y="20"/>
                    <a:pt x="77" y="20"/>
                    <a:pt x="77" y="20"/>
                  </a:cubicBezTo>
                  <a:cubicBezTo>
                    <a:pt x="123" y="0"/>
                    <a:pt x="123" y="0"/>
                    <a:pt x="123" y="0"/>
                  </a:cubicBezTo>
                  <a:cubicBezTo>
                    <a:pt x="129" y="0"/>
                    <a:pt x="129" y="0"/>
                    <a:pt x="129" y="0"/>
                  </a:cubicBezTo>
                  <a:cubicBezTo>
                    <a:pt x="129" y="192"/>
                    <a:pt x="129" y="192"/>
                    <a:pt x="129" y="192"/>
                  </a:cubicBezTo>
                  <a:cubicBezTo>
                    <a:pt x="129" y="203"/>
                    <a:pt x="131" y="209"/>
                    <a:pt x="138" y="209"/>
                  </a:cubicBezTo>
                  <a:cubicBezTo>
                    <a:pt x="141" y="209"/>
                    <a:pt x="142" y="209"/>
                    <a:pt x="145" y="208"/>
                  </a:cubicBezTo>
                  <a:cubicBezTo>
                    <a:pt x="152" y="206"/>
                    <a:pt x="152" y="206"/>
                    <a:pt x="152" y="206"/>
                  </a:cubicBezTo>
                  <a:cubicBezTo>
                    <a:pt x="152" y="214"/>
                    <a:pt x="152" y="214"/>
                    <a:pt x="152" y="214"/>
                  </a:cubicBezTo>
                  <a:cubicBezTo>
                    <a:pt x="112" y="229"/>
                    <a:pt x="112" y="229"/>
                    <a:pt x="112" y="229"/>
                  </a:cubicBezTo>
                  <a:cubicBezTo>
                    <a:pt x="105" y="225"/>
                    <a:pt x="102" y="217"/>
                    <a:pt x="101" y="210"/>
                  </a:cubicBezTo>
                  <a:cubicBezTo>
                    <a:pt x="93" y="218"/>
                    <a:pt x="80" y="229"/>
                    <a:pt x="60" y="229"/>
                  </a:cubicBezTo>
                  <a:close/>
                  <a:moveTo>
                    <a:pt x="73" y="107"/>
                  </a:moveTo>
                  <a:cubicBezTo>
                    <a:pt x="52" y="107"/>
                    <a:pt x="31" y="120"/>
                    <a:pt x="31" y="159"/>
                  </a:cubicBezTo>
                  <a:cubicBezTo>
                    <a:pt x="31" y="192"/>
                    <a:pt x="47" y="211"/>
                    <a:pt x="73" y="211"/>
                  </a:cubicBezTo>
                  <a:cubicBezTo>
                    <a:pt x="88" y="211"/>
                    <a:pt x="98" y="202"/>
                    <a:pt x="100" y="198"/>
                  </a:cubicBezTo>
                  <a:cubicBezTo>
                    <a:pt x="100" y="122"/>
                    <a:pt x="100" y="122"/>
                    <a:pt x="100" y="122"/>
                  </a:cubicBezTo>
                  <a:cubicBezTo>
                    <a:pt x="96" y="113"/>
                    <a:pt x="85" y="107"/>
                    <a:pt x="73" y="10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defRPr/>
              </a:pPr>
              <a:endParaRPr lang="es-ES" kern="0" dirty="0">
                <a:solidFill>
                  <a:sysClr val="windowText" lastClr="000000"/>
                </a:solidFill>
              </a:endParaRPr>
            </a:p>
          </p:txBody>
        </p:sp>
        <p:sp>
          <p:nvSpPr>
            <p:cNvPr id="17" name="Freeform 14"/>
            <p:cNvSpPr>
              <a:spLocks noEditPoints="1"/>
            </p:cNvSpPr>
            <p:nvPr/>
          </p:nvSpPr>
          <p:spPr bwMode="auto">
            <a:xfrm>
              <a:off x="8729085" y="6544778"/>
              <a:ext cx="143187" cy="160390"/>
            </a:xfrm>
            <a:custGeom>
              <a:avLst/>
              <a:gdLst>
                <a:gd name="T0" fmla="*/ 30 w 120"/>
                <a:gd name="T1" fmla="*/ 57 h 134"/>
                <a:gd name="T2" fmla="*/ 30 w 120"/>
                <a:gd name="T3" fmla="*/ 58 h 134"/>
                <a:gd name="T4" fmla="*/ 79 w 120"/>
                <a:gd name="T5" fmla="*/ 116 h 134"/>
                <a:gd name="T6" fmla="*/ 116 w 120"/>
                <a:gd name="T7" fmla="*/ 103 h 134"/>
                <a:gd name="T8" fmla="*/ 116 w 120"/>
                <a:gd name="T9" fmla="*/ 115 h 134"/>
                <a:gd name="T10" fmla="*/ 65 w 120"/>
                <a:gd name="T11" fmla="*/ 134 h 134"/>
                <a:gd name="T12" fmla="*/ 0 w 120"/>
                <a:gd name="T13" fmla="*/ 68 h 134"/>
                <a:gd name="T14" fmla="*/ 65 w 120"/>
                <a:gd name="T15" fmla="*/ 0 h 134"/>
                <a:gd name="T16" fmla="*/ 120 w 120"/>
                <a:gd name="T17" fmla="*/ 53 h 134"/>
                <a:gd name="T18" fmla="*/ 120 w 120"/>
                <a:gd name="T19" fmla="*/ 57 h 134"/>
                <a:gd name="T20" fmla="*/ 30 w 120"/>
                <a:gd name="T21" fmla="*/ 57 h 134"/>
                <a:gd name="T22" fmla="*/ 89 w 120"/>
                <a:gd name="T23" fmla="*/ 45 h 134"/>
                <a:gd name="T24" fmla="*/ 89 w 120"/>
                <a:gd name="T25" fmla="*/ 44 h 134"/>
                <a:gd name="T26" fmla="*/ 63 w 120"/>
                <a:gd name="T27" fmla="*/ 12 h 134"/>
                <a:gd name="T28" fmla="*/ 31 w 120"/>
                <a:gd name="T29" fmla="*/ 45 h 134"/>
                <a:gd name="T30" fmla="*/ 89 w 120"/>
                <a:gd name="T31" fmla="*/ 45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0" h="134">
                  <a:moveTo>
                    <a:pt x="30" y="57"/>
                  </a:moveTo>
                  <a:cubicBezTo>
                    <a:pt x="30" y="58"/>
                    <a:pt x="30" y="58"/>
                    <a:pt x="30" y="58"/>
                  </a:cubicBezTo>
                  <a:cubicBezTo>
                    <a:pt x="29" y="97"/>
                    <a:pt x="52" y="116"/>
                    <a:pt x="79" y="116"/>
                  </a:cubicBezTo>
                  <a:cubicBezTo>
                    <a:pt x="93" y="116"/>
                    <a:pt x="106" y="111"/>
                    <a:pt x="116" y="103"/>
                  </a:cubicBezTo>
                  <a:cubicBezTo>
                    <a:pt x="116" y="115"/>
                    <a:pt x="116" y="115"/>
                    <a:pt x="116" y="115"/>
                  </a:cubicBezTo>
                  <a:cubicBezTo>
                    <a:pt x="104" y="125"/>
                    <a:pt x="87" y="134"/>
                    <a:pt x="65" y="134"/>
                  </a:cubicBezTo>
                  <a:cubicBezTo>
                    <a:pt x="20" y="134"/>
                    <a:pt x="0" y="101"/>
                    <a:pt x="0" y="68"/>
                  </a:cubicBezTo>
                  <a:cubicBezTo>
                    <a:pt x="0" y="31"/>
                    <a:pt x="28" y="0"/>
                    <a:pt x="65" y="0"/>
                  </a:cubicBezTo>
                  <a:cubicBezTo>
                    <a:pt x="96" y="0"/>
                    <a:pt x="120" y="21"/>
                    <a:pt x="120" y="53"/>
                  </a:cubicBezTo>
                  <a:cubicBezTo>
                    <a:pt x="120" y="57"/>
                    <a:pt x="120" y="57"/>
                    <a:pt x="120" y="57"/>
                  </a:cubicBezTo>
                  <a:cubicBezTo>
                    <a:pt x="30" y="57"/>
                    <a:pt x="30" y="57"/>
                    <a:pt x="30" y="57"/>
                  </a:cubicBezTo>
                  <a:close/>
                  <a:moveTo>
                    <a:pt x="89" y="45"/>
                  </a:moveTo>
                  <a:cubicBezTo>
                    <a:pt x="89" y="44"/>
                    <a:pt x="89" y="44"/>
                    <a:pt x="89" y="44"/>
                  </a:cubicBezTo>
                  <a:cubicBezTo>
                    <a:pt x="89" y="22"/>
                    <a:pt x="77" y="12"/>
                    <a:pt x="63" y="12"/>
                  </a:cubicBezTo>
                  <a:cubicBezTo>
                    <a:pt x="46" y="12"/>
                    <a:pt x="34" y="23"/>
                    <a:pt x="31" y="45"/>
                  </a:cubicBezTo>
                  <a:cubicBezTo>
                    <a:pt x="89" y="45"/>
                    <a:pt x="89" y="45"/>
                    <a:pt x="89" y="4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defRPr/>
              </a:pPr>
              <a:endParaRPr lang="es-ES" kern="0" dirty="0">
                <a:solidFill>
                  <a:sysClr val="windowText" lastClr="000000"/>
                </a:solidFill>
              </a:endParaRPr>
            </a:p>
          </p:txBody>
        </p:sp>
        <p:sp>
          <p:nvSpPr>
            <p:cNvPr id="18" name="Freeform 15"/>
            <p:cNvSpPr>
              <a:spLocks/>
            </p:cNvSpPr>
            <p:nvPr/>
          </p:nvSpPr>
          <p:spPr bwMode="auto">
            <a:xfrm>
              <a:off x="8893016" y="6543766"/>
              <a:ext cx="117889" cy="158872"/>
            </a:xfrm>
            <a:custGeom>
              <a:avLst/>
              <a:gdLst>
                <a:gd name="T0" fmla="*/ 0 w 99"/>
                <a:gd name="T1" fmla="*/ 133 h 133"/>
                <a:gd name="T2" fmla="*/ 0 w 99"/>
                <a:gd name="T3" fmla="*/ 126 h 133"/>
                <a:gd name="T4" fmla="*/ 9 w 99"/>
                <a:gd name="T5" fmla="*/ 124 h 133"/>
                <a:gd name="T6" fmla="*/ 19 w 99"/>
                <a:gd name="T7" fmla="*/ 113 h 133"/>
                <a:gd name="T8" fmla="*/ 19 w 99"/>
                <a:gd name="T9" fmla="*/ 35 h 133"/>
                <a:gd name="T10" fmla="*/ 10 w 99"/>
                <a:gd name="T11" fmla="*/ 25 h 133"/>
                <a:gd name="T12" fmla="*/ 4 w 99"/>
                <a:gd name="T13" fmla="*/ 26 h 133"/>
                <a:gd name="T14" fmla="*/ 0 w 99"/>
                <a:gd name="T15" fmla="*/ 27 h 133"/>
                <a:gd name="T16" fmla="*/ 0 w 99"/>
                <a:gd name="T17" fmla="*/ 19 h 133"/>
                <a:gd name="T18" fmla="*/ 41 w 99"/>
                <a:gd name="T19" fmla="*/ 1 h 133"/>
                <a:gd name="T20" fmla="*/ 47 w 99"/>
                <a:gd name="T21" fmla="*/ 1 h 133"/>
                <a:gd name="T22" fmla="*/ 47 w 99"/>
                <a:gd name="T23" fmla="*/ 29 h 133"/>
                <a:gd name="T24" fmla="*/ 84 w 99"/>
                <a:gd name="T25" fmla="*/ 0 h 133"/>
                <a:gd name="T26" fmla="*/ 99 w 99"/>
                <a:gd name="T27" fmla="*/ 3 h 133"/>
                <a:gd name="T28" fmla="*/ 99 w 99"/>
                <a:gd name="T29" fmla="*/ 34 h 133"/>
                <a:gd name="T30" fmla="*/ 93 w 99"/>
                <a:gd name="T31" fmla="*/ 34 h 133"/>
                <a:gd name="T32" fmla="*/ 77 w 99"/>
                <a:gd name="T33" fmla="*/ 22 h 133"/>
                <a:gd name="T34" fmla="*/ 48 w 99"/>
                <a:gd name="T35" fmla="*/ 41 h 133"/>
                <a:gd name="T36" fmla="*/ 48 w 99"/>
                <a:gd name="T37" fmla="*/ 113 h 133"/>
                <a:gd name="T38" fmla="*/ 60 w 99"/>
                <a:gd name="T39" fmla="*/ 124 h 133"/>
                <a:gd name="T40" fmla="*/ 74 w 99"/>
                <a:gd name="T41" fmla="*/ 126 h 133"/>
                <a:gd name="T42" fmla="*/ 74 w 99"/>
                <a:gd name="T43" fmla="*/ 133 h 133"/>
                <a:gd name="T44" fmla="*/ 0 w 99"/>
                <a:gd name="T45"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9" h="133">
                  <a:moveTo>
                    <a:pt x="0" y="133"/>
                  </a:moveTo>
                  <a:cubicBezTo>
                    <a:pt x="0" y="126"/>
                    <a:pt x="0" y="126"/>
                    <a:pt x="0" y="126"/>
                  </a:cubicBezTo>
                  <a:cubicBezTo>
                    <a:pt x="9" y="124"/>
                    <a:pt x="9" y="124"/>
                    <a:pt x="9" y="124"/>
                  </a:cubicBezTo>
                  <a:cubicBezTo>
                    <a:pt x="15" y="123"/>
                    <a:pt x="19" y="118"/>
                    <a:pt x="19" y="113"/>
                  </a:cubicBezTo>
                  <a:cubicBezTo>
                    <a:pt x="19" y="35"/>
                    <a:pt x="19" y="35"/>
                    <a:pt x="19" y="35"/>
                  </a:cubicBezTo>
                  <a:cubicBezTo>
                    <a:pt x="19" y="28"/>
                    <a:pt x="16" y="25"/>
                    <a:pt x="10" y="25"/>
                  </a:cubicBezTo>
                  <a:cubicBezTo>
                    <a:pt x="8" y="25"/>
                    <a:pt x="6" y="25"/>
                    <a:pt x="4" y="26"/>
                  </a:cubicBezTo>
                  <a:cubicBezTo>
                    <a:pt x="0" y="27"/>
                    <a:pt x="0" y="27"/>
                    <a:pt x="0" y="27"/>
                  </a:cubicBezTo>
                  <a:cubicBezTo>
                    <a:pt x="0" y="19"/>
                    <a:pt x="0" y="19"/>
                    <a:pt x="0" y="19"/>
                  </a:cubicBezTo>
                  <a:cubicBezTo>
                    <a:pt x="41" y="1"/>
                    <a:pt x="41" y="1"/>
                    <a:pt x="41" y="1"/>
                  </a:cubicBezTo>
                  <a:cubicBezTo>
                    <a:pt x="47" y="1"/>
                    <a:pt x="47" y="1"/>
                    <a:pt x="47" y="1"/>
                  </a:cubicBezTo>
                  <a:cubicBezTo>
                    <a:pt x="47" y="29"/>
                    <a:pt x="47" y="29"/>
                    <a:pt x="47" y="29"/>
                  </a:cubicBezTo>
                  <a:cubicBezTo>
                    <a:pt x="58" y="9"/>
                    <a:pt x="70" y="0"/>
                    <a:pt x="84" y="0"/>
                  </a:cubicBezTo>
                  <a:cubicBezTo>
                    <a:pt x="96" y="0"/>
                    <a:pt x="99" y="3"/>
                    <a:pt x="99" y="3"/>
                  </a:cubicBezTo>
                  <a:cubicBezTo>
                    <a:pt x="99" y="34"/>
                    <a:pt x="99" y="34"/>
                    <a:pt x="99" y="34"/>
                  </a:cubicBezTo>
                  <a:cubicBezTo>
                    <a:pt x="93" y="34"/>
                    <a:pt x="93" y="34"/>
                    <a:pt x="93" y="34"/>
                  </a:cubicBezTo>
                  <a:cubicBezTo>
                    <a:pt x="92" y="26"/>
                    <a:pt x="86" y="22"/>
                    <a:pt x="77" y="22"/>
                  </a:cubicBezTo>
                  <a:cubicBezTo>
                    <a:pt x="68" y="22"/>
                    <a:pt x="56" y="24"/>
                    <a:pt x="48" y="41"/>
                  </a:cubicBezTo>
                  <a:cubicBezTo>
                    <a:pt x="48" y="113"/>
                    <a:pt x="48" y="113"/>
                    <a:pt x="48" y="113"/>
                  </a:cubicBezTo>
                  <a:cubicBezTo>
                    <a:pt x="48" y="118"/>
                    <a:pt x="54" y="123"/>
                    <a:pt x="60" y="124"/>
                  </a:cubicBezTo>
                  <a:cubicBezTo>
                    <a:pt x="74" y="126"/>
                    <a:pt x="74" y="126"/>
                    <a:pt x="74" y="126"/>
                  </a:cubicBezTo>
                  <a:cubicBezTo>
                    <a:pt x="74" y="133"/>
                    <a:pt x="74" y="133"/>
                    <a:pt x="74" y="133"/>
                  </a:cubicBezTo>
                  <a:cubicBezTo>
                    <a:pt x="0" y="133"/>
                    <a:pt x="0" y="133"/>
                    <a:pt x="0" y="13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defRPr/>
              </a:pPr>
              <a:endParaRPr lang="es-ES" kern="0" dirty="0">
                <a:solidFill>
                  <a:sysClr val="windowText" lastClr="000000"/>
                </a:solidFill>
              </a:endParaRPr>
            </a:p>
          </p:txBody>
        </p:sp>
      </p:grpSp>
      <p:pic>
        <p:nvPicPr>
          <p:cNvPr id="20" name="Picture 2" descr="fondo0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0618" y="-3175"/>
            <a:ext cx="9186863" cy="6864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874038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6_Título y objetos">
    <p:spTree>
      <p:nvGrpSpPr>
        <p:cNvPr id="1" name=""/>
        <p:cNvGrpSpPr/>
        <p:nvPr/>
      </p:nvGrpSpPr>
      <p:grpSpPr>
        <a:xfrm>
          <a:off x="0" y="0"/>
          <a:ext cx="0" cy="0"/>
          <a:chOff x="0" y="0"/>
          <a:chExt cx="0" cy="0"/>
        </a:xfrm>
      </p:grpSpPr>
      <p:sp>
        <p:nvSpPr>
          <p:cNvPr id="4" name="Rectangle 3"/>
          <p:cNvSpPr>
            <a:spLocks noChangeArrowheads="1"/>
          </p:cNvSpPr>
          <p:nvPr userDrawn="1"/>
        </p:nvSpPr>
        <p:spPr bwMode="gray">
          <a:xfrm>
            <a:off x="709793" y="225489"/>
            <a:ext cx="7361766" cy="182563"/>
          </a:xfrm>
          <a:prstGeom prst="rect">
            <a:avLst/>
          </a:prstGeom>
          <a:noFill/>
          <a:ln>
            <a:noFill/>
          </a:ln>
          <a:effectLst/>
          <a:extLst>
            <a:ext uri="{909E8E84-426E-40DD-AFC4-6F175D3DCCD1}">
              <a14:hiddenFill xmlns:a14="http://schemas.microsoft.com/office/drawing/2010/main">
                <a:solidFill>
                  <a:srgbClr val="FF0303"/>
                </a:solidFill>
              </a14:hiddenFill>
            </a:ext>
            <a:ext uri="{91240B29-F687-4F45-9708-019B960494DF}">
              <a14:hiddenLine xmlns:a14="http://schemas.microsoft.com/office/drawing/2010/main" w="19050" algn="ctr">
                <a:solidFill>
                  <a:srgbClr val="FF0303"/>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sz="1400" b="1">
                <a:solidFill>
                  <a:schemeClr val="tx1"/>
                </a:solidFill>
                <a:latin typeface="Arial" charset="0"/>
                <a:cs typeface="Arial" charset="0"/>
              </a:defRPr>
            </a:lvl1pPr>
            <a:lvl2pPr marL="742950" indent="-285750" eaLnBrk="0" hangingPunct="0">
              <a:defRPr sz="1400" b="1">
                <a:solidFill>
                  <a:schemeClr val="tx1"/>
                </a:solidFill>
                <a:latin typeface="Arial" charset="0"/>
                <a:cs typeface="Arial" charset="0"/>
              </a:defRPr>
            </a:lvl2pPr>
            <a:lvl3pPr marL="1143000" indent="-228600" eaLnBrk="0" hangingPunct="0">
              <a:defRPr sz="1400" b="1">
                <a:solidFill>
                  <a:schemeClr val="tx1"/>
                </a:solidFill>
                <a:latin typeface="Arial" charset="0"/>
                <a:cs typeface="Arial" charset="0"/>
              </a:defRPr>
            </a:lvl3pPr>
            <a:lvl4pPr marL="1600200" indent="-228600" eaLnBrk="0" hangingPunct="0">
              <a:defRPr sz="1400" b="1">
                <a:solidFill>
                  <a:schemeClr val="tx1"/>
                </a:solidFill>
                <a:latin typeface="Arial" charset="0"/>
                <a:cs typeface="Arial" charset="0"/>
              </a:defRPr>
            </a:lvl4pPr>
            <a:lvl5pPr marL="2057400" indent="-228600" eaLnBrk="0" hangingPunct="0">
              <a:defRPr sz="1400" b="1">
                <a:solidFill>
                  <a:schemeClr val="tx1"/>
                </a:solidFill>
                <a:latin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cs typeface="Arial" charset="0"/>
              </a:defRPr>
            </a:lvl9pPr>
          </a:lstStyle>
          <a:p>
            <a:pPr eaLnBrk="1" fontAlgn="base" hangingPunct="1">
              <a:spcBef>
                <a:spcPct val="0"/>
              </a:spcBef>
              <a:spcAft>
                <a:spcPct val="0"/>
              </a:spcAft>
              <a:buSzPct val="65000"/>
              <a:buFont typeface="Wingdings" pitchFamily="2" charset="2"/>
              <a:buNone/>
              <a:defRPr/>
            </a:pPr>
            <a:endParaRPr lang="es-ES" altLang="es-ES" sz="2800" b="0" dirty="0" smtClean="0">
              <a:solidFill>
                <a:srgbClr val="000000"/>
              </a:solidFill>
            </a:endParaRPr>
          </a:p>
        </p:txBody>
      </p:sp>
      <p:sp>
        <p:nvSpPr>
          <p:cNvPr id="3" name="2 Marcador de contenido"/>
          <p:cNvSpPr>
            <a:spLocks noGrp="1"/>
          </p:cNvSpPr>
          <p:nvPr>
            <p:ph idx="1"/>
          </p:nvPr>
        </p:nvSpPr>
        <p:spPr>
          <a:xfrm>
            <a:off x="457200" y="1600207"/>
            <a:ext cx="8229600" cy="4525963"/>
          </a:xfrm>
          <a:prstGeom prst="rect">
            <a:avLst/>
          </a:prstGeom>
        </p:spPr>
        <p:txBody>
          <a:bodyPr lIns="91435" tIns="45718" rIns="91435" bIns="45718"/>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10" name="Rectangle 2"/>
          <p:cNvSpPr>
            <a:spLocks noGrp="1" noChangeArrowheads="1"/>
          </p:cNvSpPr>
          <p:nvPr>
            <p:ph type="title"/>
          </p:nvPr>
        </p:nvSpPr>
        <p:spPr>
          <a:xfrm>
            <a:off x="635563" y="548807"/>
            <a:ext cx="8229600" cy="300037"/>
          </a:xfrm>
          <a:prstGeom prst="rect">
            <a:avLst/>
          </a:prstGeom>
        </p:spPr>
        <p:txBody>
          <a:bodyPr/>
          <a:lstStyle/>
          <a:p>
            <a:endParaRPr lang="es-ES_tradnl" altLang="es-ES" dirty="0" smtClean="0"/>
          </a:p>
        </p:txBody>
      </p:sp>
      <p:sp>
        <p:nvSpPr>
          <p:cNvPr id="6" name="Rectangle 4"/>
          <p:cNvSpPr>
            <a:spLocks noGrp="1" noChangeArrowheads="1"/>
          </p:cNvSpPr>
          <p:nvPr>
            <p:ph type="ftr" sz="quarter" idx="10"/>
          </p:nvPr>
        </p:nvSpPr>
        <p:spPr>
          <a:xfrm>
            <a:off x="3124200" y="6245225"/>
            <a:ext cx="2895600" cy="476250"/>
          </a:xfrm>
          <a:prstGeom prst="rect">
            <a:avLst/>
          </a:prstGeom>
        </p:spPr>
        <p:txBody>
          <a:bodyPr/>
          <a:lstStyle>
            <a:lvl1pPr>
              <a:defRPr/>
            </a:lvl1pPr>
          </a:lstStyle>
          <a:p>
            <a:pPr fontAlgn="base">
              <a:spcBef>
                <a:spcPct val="0"/>
              </a:spcBef>
              <a:spcAft>
                <a:spcPct val="0"/>
              </a:spcAft>
              <a:defRPr/>
            </a:pPr>
            <a:endParaRPr lang="en-US" sz="1400" dirty="0">
              <a:solidFill>
                <a:srgbClr val="FFFFFF"/>
              </a:solidFill>
            </a:endParaRPr>
          </a:p>
        </p:txBody>
      </p:sp>
    </p:spTree>
    <p:extLst>
      <p:ext uri="{BB962C8B-B14F-4D97-AF65-F5344CB8AC3E}">
        <p14:creationId xmlns:p14="http://schemas.microsoft.com/office/powerpoint/2010/main" val="224906422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blipFill dpi="0" rotWithShape="1">
          <a:blip r:embed="rId6">
            <a:lum/>
          </a:blip>
          <a:srcRect/>
          <a:stretch>
            <a:fillRect t="-6000" b="-6000"/>
          </a:stretch>
        </a:blipFill>
        <a:effectLst/>
      </p:bgPr>
    </p:bg>
    <p:spTree>
      <p:nvGrpSpPr>
        <p:cNvPr id="1" name=""/>
        <p:cNvGrpSpPr/>
        <p:nvPr/>
      </p:nvGrpSpPr>
      <p:grpSpPr>
        <a:xfrm>
          <a:off x="0" y="0"/>
          <a:ext cx="0" cy="0"/>
          <a:chOff x="0" y="0"/>
          <a:chExt cx="0" cy="0"/>
        </a:xfrm>
      </p:grpSpPr>
      <p:sp>
        <p:nvSpPr>
          <p:cNvPr id="2" name="Rectangle 1"/>
          <p:cNvSpPr/>
          <p:nvPr userDrawn="1"/>
        </p:nvSpPr>
        <p:spPr bwMode="auto">
          <a:xfrm>
            <a:off x="0" y="-1"/>
            <a:ext cx="9144117" cy="6212527"/>
          </a:xfrm>
          <a:prstGeom prst="rect">
            <a:avLst/>
          </a:prstGeom>
          <a:solidFill>
            <a:schemeClr val="bg1"/>
          </a:solidFill>
          <a:ln w="9525" cap="flat" cmpd="sng" algn="ctr">
            <a:noFill/>
            <a:prstDash val="solid"/>
            <a:round/>
            <a:headEnd type="none" w="med" len="med"/>
            <a:tailEnd type="none" w="med" len="med"/>
          </a:ln>
          <a:effectLst/>
        </p:spPr>
        <p:txBody>
          <a:bodyPr vert="horz" wrap="none" lIns="18000" tIns="45720" rIns="18000" bIns="45720" numCol="1" rtlCol="0" anchor="ctr" anchorCtr="0" compatLnSpc="1">
            <a:prstTxWarp prst="textNoShape">
              <a:avLst/>
            </a:prstTxWarp>
          </a:bodyPr>
          <a:lstStyle/>
          <a:p>
            <a:pPr algn="ctr" fontAlgn="base">
              <a:spcBef>
                <a:spcPct val="0"/>
              </a:spcBef>
              <a:spcAft>
                <a:spcPct val="0"/>
              </a:spcAft>
            </a:pPr>
            <a:endParaRPr lang="es-ES" sz="1400">
              <a:solidFill>
                <a:srgbClr val="000000"/>
              </a:solidFill>
            </a:endParaRPr>
          </a:p>
        </p:txBody>
      </p:sp>
      <p:sp>
        <p:nvSpPr>
          <p:cNvPr id="113667" name="Rectangle 3"/>
          <p:cNvSpPr>
            <a:spLocks noGrp="1" noChangeArrowheads="1"/>
          </p:cNvSpPr>
          <p:nvPr>
            <p:ph type="body" idx="1"/>
          </p:nvPr>
        </p:nvSpPr>
        <p:spPr bwMode="auto">
          <a:xfrm>
            <a:off x="251178" y="1196975"/>
            <a:ext cx="8438444" cy="44656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a:p>
            <a:pPr lvl="4"/>
            <a:endParaRPr lang="es-ES" smtClean="0"/>
          </a:p>
          <a:p>
            <a:pPr lvl="4"/>
            <a:endParaRPr lang="es-ES" smtClean="0"/>
          </a:p>
          <a:p>
            <a:pPr lvl="4"/>
            <a:endParaRPr lang="es-ES" smtClean="0"/>
          </a:p>
          <a:p>
            <a:pPr lvl="4"/>
            <a:endParaRPr lang="es-ES" smtClean="0"/>
          </a:p>
          <a:p>
            <a:pPr lvl="4"/>
            <a:endParaRPr lang="es-ES" smtClean="0"/>
          </a:p>
          <a:p>
            <a:pPr lvl="4"/>
            <a:endParaRPr lang="es-ES" smtClean="0"/>
          </a:p>
          <a:p>
            <a:pPr lvl="4"/>
            <a:endParaRPr lang="es-ES" smtClean="0"/>
          </a:p>
          <a:p>
            <a:pPr lvl="4"/>
            <a:endParaRPr lang="es-ES" smtClean="0"/>
          </a:p>
        </p:txBody>
      </p:sp>
      <p:sp>
        <p:nvSpPr>
          <p:cNvPr id="9434118" name="Rectangle 6"/>
          <p:cNvSpPr>
            <a:spLocks noChangeArrowheads="1"/>
          </p:cNvSpPr>
          <p:nvPr/>
        </p:nvSpPr>
        <p:spPr bwMode="auto">
          <a:xfrm>
            <a:off x="8101190" y="131763"/>
            <a:ext cx="869244" cy="457200"/>
          </a:xfrm>
          <a:prstGeom prst="rect">
            <a:avLst/>
          </a:prstGeom>
          <a:noFill/>
          <a:ln w="9525">
            <a:noFill/>
            <a:miter lim="800000"/>
            <a:headEnd/>
            <a:tailEnd/>
          </a:ln>
          <a:effectLst/>
        </p:spPr>
        <p:txBody>
          <a:bodyPr/>
          <a:lstStyle/>
          <a:p>
            <a:pPr algn="r" eaLnBrk="0" fontAlgn="base" hangingPunct="0">
              <a:spcBef>
                <a:spcPct val="0"/>
              </a:spcBef>
              <a:spcAft>
                <a:spcPct val="0"/>
              </a:spcAft>
              <a:defRPr/>
            </a:pPr>
            <a:fld id="{98F42B1F-B43B-41E8-B2FE-5CDACE251FC6}" type="slidenum">
              <a:rPr lang="es-ES_tradnl" sz="1500" b="1">
                <a:solidFill>
                  <a:srgbClr val="FF0000"/>
                </a:solidFill>
              </a:rPr>
              <a:pPr algn="r" eaLnBrk="0" fontAlgn="base" hangingPunct="0">
                <a:spcBef>
                  <a:spcPct val="0"/>
                </a:spcBef>
                <a:spcAft>
                  <a:spcPct val="0"/>
                </a:spcAft>
                <a:defRPr/>
              </a:pPr>
              <a:t>‹#›</a:t>
            </a:fld>
            <a:endParaRPr lang="es-ES_tradnl" sz="1500" b="1" dirty="0">
              <a:solidFill>
                <a:srgbClr val="FF0000"/>
              </a:solidFill>
            </a:endParaRPr>
          </a:p>
        </p:txBody>
      </p:sp>
      <p:sp>
        <p:nvSpPr>
          <p:cNvPr id="113670" name="Rectangle 8"/>
          <p:cNvSpPr>
            <a:spLocks noGrp="1" noChangeArrowheads="1"/>
          </p:cNvSpPr>
          <p:nvPr>
            <p:ph type="title"/>
          </p:nvPr>
        </p:nvSpPr>
        <p:spPr bwMode="auto">
          <a:xfrm>
            <a:off x="251178" y="260354"/>
            <a:ext cx="8437034" cy="3968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Clic para editar estilo título patrón</a:t>
            </a:r>
          </a:p>
        </p:txBody>
      </p:sp>
      <p:pic>
        <p:nvPicPr>
          <p:cNvPr id="7" name="Picture 7" descr="A-Santander-negativo_RGB [Convertido]"/>
          <p:cNvPicPr>
            <a:picLocks noChangeAspect="1" noChangeArrowheads="1"/>
          </p:cNvPicPr>
          <p:nvPr userDrawn="1"/>
        </p:nvPicPr>
        <p:blipFill>
          <a:blip r:embed="rId7" cstate="print"/>
          <a:srcRect/>
          <a:stretch>
            <a:fillRect/>
          </a:stretch>
        </p:blipFill>
        <p:spPr bwMode="auto">
          <a:xfrm>
            <a:off x="6975256" y="6212558"/>
            <a:ext cx="2168877" cy="631825"/>
          </a:xfrm>
          <a:prstGeom prst="rect">
            <a:avLst/>
          </a:prstGeom>
          <a:noFill/>
          <a:ln w="9525">
            <a:noFill/>
            <a:miter lim="800000"/>
            <a:headEnd/>
            <a:tailEnd/>
          </a:ln>
        </p:spPr>
      </p:pic>
    </p:spTree>
    <p:extLst>
      <p:ext uri="{BB962C8B-B14F-4D97-AF65-F5344CB8AC3E}">
        <p14:creationId xmlns:p14="http://schemas.microsoft.com/office/powerpoint/2010/main" val="33241405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xStyles>
    <p:titleStyle>
      <a:lvl1pPr algn="l" rtl="0" eaLnBrk="0" fontAlgn="base" hangingPunct="0">
        <a:lnSpc>
          <a:spcPct val="90000"/>
        </a:lnSpc>
        <a:spcBef>
          <a:spcPct val="0"/>
        </a:spcBef>
        <a:spcAft>
          <a:spcPct val="0"/>
        </a:spcAft>
        <a:defRPr sz="2000">
          <a:solidFill>
            <a:srgbClr val="000000"/>
          </a:solidFill>
          <a:latin typeface="+mj-lt"/>
          <a:ea typeface="+mj-ea"/>
          <a:cs typeface="+mj-cs"/>
        </a:defRPr>
      </a:lvl1pPr>
      <a:lvl2pPr algn="l" rtl="0" eaLnBrk="0" fontAlgn="base" hangingPunct="0">
        <a:lnSpc>
          <a:spcPct val="90000"/>
        </a:lnSpc>
        <a:spcBef>
          <a:spcPct val="0"/>
        </a:spcBef>
        <a:spcAft>
          <a:spcPct val="0"/>
        </a:spcAft>
        <a:defRPr sz="2000">
          <a:solidFill>
            <a:srgbClr val="000000"/>
          </a:solidFill>
          <a:latin typeface="Arial" charset="0"/>
          <a:cs typeface="Arial" charset="0"/>
        </a:defRPr>
      </a:lvl2pPr>
      <a:lvl3pPr algn="l" rtl="0" eaLnBrk="0" fontAlgn="base" hangingPunct="0">
        <a:lnSpc>
          <a:spcPct val="90000"/>
        </a:lnSpc>
        <a:spcBef>
          <a:spcPct val="0"/>
        </a:spcBef>
        <a:spcAft>
          <a:spcPct val="0"/>
        </a:spcAft>
        <a:defRPr sz="2000">
          <a:solidFill>
            <a:srgbClr val="000000"/>
          </a:solidFill>
          <a:latin typeface="Arial" charset="0"/>
          <a:cs typeface="Arial" charset="0"/>
        </a:defRPr>
      </a:lvl3pPr>
      <a:lvl4pPr algn="l" rtl="0" eaLnBrk="0" fontAlgn="base" hangingPunct="0">
        <a:lnSpc>
          <a:spcPct val="90000"/>
        </a:lnSpc>
        <a:spcBef>
          <a:spcPct val="0"/>
        </a:spcBef>
        <a:spcAft>
          <a:spcPct val="0"/>
        </a:spcAft>
        <a:defRPr sz="2000">
          <a:solidFill>
            <a:srgbClr val="000000"/>
          </a:solidFill>
          <a:latin typeface="Arial" charset="0"/>
          <a:cs typeface="Arial" charset="0"/>
        </a:defRPr>
      </a:lvl4pPr>
      <a:lvl5pPr algn="l" rtl="0" eaLnBrk="0" fontAlgn="base" hangingPunct="0">
        <a:lnSpc>
          <a:spcPct val="90000"/>
        </a:lnSpc>
        <a:spcBef>
          <a:spcPct val="0"/>
        </a:spcBef>
        <a:spcAft>
          <a:spcPct val="0"/>
        </a:spcAft>
        <a:defRPr sz="2000">
          <a:solidFill>
            <a:srgbClr val="000000"/>
          </a:solidFill>
          <a:latin typeface="Arial" charset="0"/>
          <a:cs typeface="Arial" charset="0"/>
        </a:defRPr>
      </a:lvl5pPr>
      <a:lvl6pPr marL="457200" algn="l" rtl="0" fontAlgn="base">
        <a:lnSpc>
          <a:spcPct val="90000"/>
        </a:lnSpc>
        <a:spcBef>
          <a:spcPct val="0"/>
        </a:spcBef>
        <a:spcAft>
          <a:spcPct val="0"/>
        </a:spcAft>
        <a:defRPr sz="2000">
          <a:solidFill>
            <a:srgbClr val="000000"/>
          </a:solidFill>
          <a:latin typeface="Arial" charset="0"/>
          <a:cs typeface="Arial" charset="0"/>
        </a:defRPr>
      </a:lvl6pPr>
      <a:lvl7pPr marL="914400" algn="l" rtl="0" fontAlgn="base">
        <a:lnSpc>
          <a:spcPct val="90000"/>
        </a:lnSpc>
        <a:spcBef>
          <a:spcPct val="0"/>
        </a:spcBef>
        <a:spcAft>
          <a:spcPct val="0"/>
        </a:spcAft>
        <a:defRPr sz="2000">
          <a:solidFill>
            <a:srgbClr val="000000"/>
          </a:solidFill>
          <a:latin typeface="Arial" charset="0"/>
          <a:cs typeface="Arial" charset="0"/>
        </a:defRPr>
      </a:lvl7pPr>
      <a:lvl8pPr marL="1371600" algn="l" rtl="0" fontAlgn="base">
        <a:lnSpc>
          <a:spcPct val="90000"/>
        </a:lnSpc>
        <a:spcBef>
          <a:spcPct val="0"/>
        </a:spcBef>
        <a:spcAft>
          <a:spcPct val="0"/>
        </a:spcAft>
        <a:defRPr sz="2000">
          <a:solidFill>
            <a:srgbClr val="000000"/>
          </a:solidFill>
          <a:latin typeface="Arial" charset="0"/>
          <a:cs typeface="Arial" charset="0"/>
        </a:defRPr>
      </a:lvl8pPr>
      <a:lvl9pPr marL="1828800" algn="l" rtl="0" fontAlgn="base">
        <a:lnSpc>
          <a:spcPct val="90000"/>
        </a:lnSpc>
        <a:spcBef>
          <a:spcPct val="0"/>
        </a:spcBef>
        <a:spcAft>
          <a:spcPct val="0"/>
        </a:spcAft>
        <a:defRPr sz="2000">
          <a:solidFill>
            <a:srgbClr val="000000"/>
          </a:solidFill>
          <a:latin typeface="Arial" charset="0"/>
          <a:cs typeface="Arial" charset="0"/>
        </a:defRPr>
      </a:lvl9pPr>
    </p:titleStyle>
    <p:bodyStyle>
      <a:lvl1pPr marL="355600" indent="-355600" algn="l" rtl="0" eaLnBrk="0" fontAlgn="base" hangingPunct="0">
        <a:spcBef>
          <a:spcPct val="60000"/>
        </a:spcBef>
        <a:spcAft>
          <a:spcPct val="0"/>
        </a:spcAft>
        <a:buClr>
          <a:schemeClr val="accent1"/>
        </a:buClr>
        <a:buFont typeface="Wingdings" pitchFamily="2" charset="2"/>
        <a:buChar char="§"/>
        <a:defRPr sz="1500">
          <a:solidFill>
            <a:srgbClr val="000000"/>
          </a:solidFill>
          <a:latin typeface="+mn-lt"/>
          <a:ea typeface="+mn-ea"/>
          <a:cs typeface="+mn-cs"/>
        </a:defRPr>
      </a:lvl1pPr>
      <a:lvl2pPr marL="736600" indent="-201613" algn="l" rtl="0" eaLnBrk="0" fontAlgn="base" hangingPunct="0">
        <a:spcBef>
          <a:spcPct val="60000"/>
        </a:spcBef>
        <a:spcAft>
          <a:spcPct val="0"/>
        </a:spcAft>
        <a:buClr>
          <a:schemeClr val="bg2"/>
        </a:buClr>
        <a:buChar char="•"/>
        <a:defRPr sz="1200">
          <a:solidFill>
            <a:srgbClr val="000000"/>
          </a:solidFill>
          <a:latin typeface="+mn-lt"/>
          <a:cs typeface="+mn-cs"/>
        </a:defRPr>
      </a:lvl2pPr>
      <a:lvl3pPr marL="1187450" indent="-196850" algn="l" rtl="0" eaLnBrk="0" fontAlgn="base" hangingPunct="0">
        <a:spcBef>
          <a:spcPct val="60000"/>
        </a:spcBef>
        <a:spcAft>
          <a:spcPct val="0"/>
        </a:spcAft>
        <a:buFont typeface="Arial" charset="0"/>
        <a:buChar char="-"/>
        <a:defRPr sz="1200">
          <a:solidFill>
            <a:srgbClr val="000000"/>
          </a:solidFill>
          <a:latin typeface="+mn-lt"/>
          <a:cs typeface="+mn-cs"/>
        </a:defRPr>
      </a:lvl3pPr>
      <a:lvl4pPr marL="1524000" indent="-146050" algn="l" rtl="0" eaLnBrk="0" fontAlgn="base" hangingPunct="0">
        <a:spcBef>
          <a:spcPct val="60000"/>
        </a:spcBef>
        <a:spcAft>
          <a:spcPct val="0"/>
        </a:spcAft>
        <a:buFont typeface="Arial" charset="0"/>
        <a:buChar char="»"/>
        <a:defRPr sz="1200">
          <a:solidFill>
            <a:schemeClr val="tx1"/>
          </a:solidFill>
          <a:latin typeface="+mn-lt"/>
          <a:cs typeface="+mn-cs"/>
        </a:defRPr>
      </a:lvl4pPr>
      <a:lvl5pPr marL="1968500" indent="-88900" algn="l" rtl="0" eaLnBrk="0" fontAlgn="base" hangingPunct="0">
        <a:spcBef>
          <a:spcPct val="60000"/>
        </a:spcBef>
        <a:spcAft>
          <a:spcPct val="0"/>
        </a:spcAft>
        <a:buFont typeface="Arial" charset="0"/>
        <a:buChar char="&gt;"/>
        <a:defRPr sz="1200">
          <a:solidFill>
            <a:srgbClr val="000000"/>
          </a:solidFill>
          <a:latin typeface="+mn-lt"/>
          <a:cs typeface="+mn-cs"/>
        </a:defRPr>
      </a:lvl5pPr>
      <a:lvl6pPr marL="2425700" indent="-88900" algn="l" rtl="0" fontAlgn="base">
        <a:spcBef>
          <a:spcPct val="60000"/>
        </a:spcBef>
        <a:spcAft>
          <a:spcPct val="0"/>
        </a:spcAft>
        <a:buFont typeface="Arial" charset="0"/>
        <a:buChar char="&gt;"/>
        <a:defRPr sz="1200">
          <a:solidFill>
            <a:srgbClr val="000000"/>
          </a:solidFill>
          <a:latin typeface="+mn-lt"/>
          <a:cs typeface="+mn-cs"/>
        </a:defRPr>
      </a:lvl6pPr>
      <a:lvl7pPr marL="2882900" indent="-88900" algn="l" rtl="0" fontAlgn="base">
        <a:spcBef>
          <a:spcPct val="60000"/>
        </a:spcBef>
        <a:spcAft>
          <a:spcPct val="0"/>
        </a:spcAft>
        <a:buFont typeface="Arial" charset="0"/>
        <a:buChar char="&gt;"/>
        <a:defRPr sz="1200">
          <a:solidFill>
            <a:srgbClr val="000000"/>
          </a:solidFill>
          <a:latin typeface="+mn-lt"/>
          <a:cs typeface="+mn-cs"/>
        </a:defRPr>
      </a:lvl7pPr>
      <a:lvl8pPr marL="3340100" indent="-88900" algn="l" rtl="0" fontAlgn="base">
        <a:spcBef>
          <a:spcPct val="60000"/>
        </a:spcBef>
        <a:spcAft>
          <a:spcPct val="0"/>
        </a:spcAft>
        <a:buFont typeface="Arial" charset="0"/>
        <a:buChar char="&gt;"/>
        <a:defRPr sz="1200">
          <a:solidFill>
            <a:srgbClr val="000000"/>
          </a:solidFill>
          <a:latin typeface="+mn-lt"/>
          <a:cs typeface="+mn-cs"/>
        </a:defRPr>
      </a:lvl8pPr>
      <a:lvl9pPr marL="3797300" indent="-88900" algn="l" rtl="0" fontAlgn="base">
        <a:spcBef>
          <a:spcPct val="60000"/>
        </a:spcBef>
        <a:spcAft>
          <a:spcPct val="0"/>
        </a:spcAft>
        <a:buFont typeface="Arial" charset="0"/>
        <a:buChar char="&gt;"/>
        <a:defRPr sz="12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306" name="Picture 16" descr="A-Santander-negativo_RGB [Convertid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24769" y="6226363"/>
            <a:ext cx="2168525"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4"/>
          <p:cNvSpPr>
            <a:spLocks noChangeArrowheads="1"/>
          </p:cNvSpPr>
          <p:nvPr/>
        </p:nvSpPr>
        <p:spPr bwMode="auto">
          <a:xfrm>
            <a:off x="2819400" y="1828800"/>
            <a:ext cx="5935752" cy="2728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lnSpc>
                <a:spcPts val="4902"/>
              </a:lnSpc>
              <a:spcBef>
                <a:spcPct val="50000"/>
              </a:spcBef>
              <a:spcAft>
                <a:spcPct val="0"/>
              </a:spcAft>
            </a:pPr>
            <a:r>
              <a:rPr lang="en-US" sz="3600" dirty="0" smtClean="0">
                <a:solidFill>
                  <a:srgbClr val="FFFFFF"/>
                </a:solidFill>
              </a:rPr>
              <a:t>SHUSA Risk Reporting Framework </a:t>
            </a:r>
          </a:p>
          <a:p>
            <a:pPr fontAlgn="base">
              <a:lnSpc>
                <a:spcPts val="4902"/>
              </a:lnSpc>
              <a:spcBef>
                <a:spcPct val="50000"/>
              </a:spcBef>
              <a:spcAft>
                <a:spcPct val="0"/>
              </a:spcAft>
            </a:pPr>
            <a:r>
              <a:rPr lang="en-US" sz="2800" dirty="0" smtClean="0">
                <a:solidFill>
                  <a:srgbClr val="FFFFFF"/>
                </a:solidFill>
              </a:rPr>
              <a:t>Next Steps to Finalize Business Requirements</a:t>
            </a:r>
            <a:endParaRPr lang="en-US" sz="2800" dirty="0">
              <a:solidFill>
                <a:srgbClr val="FFFFFF"/>
              </a:solidFill>
            </a:endParaRPr>
          </a:p>
        </p:txBody>
      </p:sp>
    </p:spTree>
    <p:extLst>
      <p:ext uri="{BB962C8B-B14F-4D97-AF65-F5344CB8AC3E}">
        <p14:creationId xmlns:p14="http://schemas.microsoft.com/office/powerpoint/2010/main" val="11002786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ext uri="{D42A27DB-BD31-4B8C-83A1-F6EECF244321}">
                <p14:modId xmlns:p14="http://schemas.microsoft.com/office/powerpoint/2010/main" val="713058487"/>
              </p:ext>
            </p:extLst>
          </p:nvPr>
        </p:nvGraphicFramePr>
        <p:xfrm>
          <a:off x="228602" y="1402080"/>
          <a:ext cx="8720665" cy="3916680"/>
        </p:xfrm>
        <a:graphic>
          <a:graphicData uri="http://schemas.openxmlformats.org/drawingml/2006/table">
            <a:tbl>
              <a:tblPr firstRow="1" bandRow="1"/>
              <a:tblGrid>
                <a:gridCol w="381000"/>
                <a:gridCol w="1307811"/>
                <a:gridCol w="7031854"/>
              </a:tblGrid>
              <a:tr h="304800">
                <a:tc gridSpan="3">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Risk Type Specific Requirements: </a:t>
                      </a:r>
                      <a:r>
                        <a:rPr lang="en-US" sz="1400" baseline="0" dirty="0" smtClean="0"/>
                        <a:t> TOH and Management</a:t>
                      </a:r>
                      <a:endParaRPr lang="en-US" sz="1400" dirty="0" smtClean="0"/>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dirty="0" smtClean="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FF0000"/>
                    </a:solidFill>
                  </a:tcPr>
                </a:tc>
              </a:tr>
              <a:tr h="320040">
                <a:tc>
                  <a:txBody>
                    <a:bodyPr/>
                    <a:lstStyle/>
                    <a:p>
                      <a:pPr algn="ctr"/>
                      <a:r>
                        <a:rPr lang="en-US" sz="1200" dirty="0" smtClean="0"/>
                        <a:t>1.</a:t>
                      </a:r>
                      <a:endParaRPr lang="en-US" sz="12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381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200" dirty="0" smtClean="0">
                          <a:latin typeface="Calibri" panose="020F0502020204030204" pitchFamily="34" charset="0"/>
                        </a:rPr>
                        <a:t>Reports</a:t>
                      </a:r>
                      <a:endParaRPr lang="en-US" sz="1200" dirty="0">
                        <a:latin typeface="Calibri" panose="020F0502020204030204" pitchFamily="34" charset="0"/>
                      </a:endParaRPr>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Calibri" panose="020F0502020204030204" pitchFamily="34" charset="0"/>
                        </a:rPr>
                        <a:t>Determine key risk reports, purpose, audience (senior management, regulatory and management), frequency and due dates.</a:t>
                      </a:r>
                    </a:p>
                  </a:txBody>
                  <a:tcPr anchor="ctr">
                    <a:lnL w="12700" cap="flat" cmpd="sng" algn="ctr">
                      <a:solidFill>
                        <a:sysClr val="window" lastClr="FFFFFF"/>
                      </a:solidFill>
                      <a:prstDash val="solid"/>
                      <a:round/>
                      <a:headEnd type="none" w="med" len="med"/>
                      <a:tailEnd type="none" w="med" len="med"/>
                    </a:lnL>
                    <a:lnR w="12700" cmpd="sng">
                      <a:solidFill>
                        <a:sysClr val="window" lastClr="FFFFFF"/>
                      </a:solidFill>
                    </a:lnR>
                    <a:lnT w="381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2004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200" dirty="0" smtClean="0"/>
                        <a:t>2.</a:t>
                      </a:r>
                      <a:endParaRPr lang="en-US" sz="12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200" dirty="0" smtClean="0">
                          <a:latin typeface="Calibri" panose="020F0502020204030204" pitchFamily="34" charset="0"/>
                        </a:rPr>
                        <a:t>Metrics</a:t>
                      </a:r>
                      <a:endParaRPr lang="en-US" sz="1200" dirty="0">
                        <a:latin typeface="Calibri" panose="020F0502020204030204" pitchFamily="34" charset="0"/>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Calibri" panose="020F0502020204030204" pitchFamily="34" charset="0"/>
                        </a:rPr>
                        <a:t>Identify metrics</a:t>
                      </a:r>
                      <a:r>
                        <a:rPr lang="en-US" sz="1200" baseline="0" dirty="0" smtClean="0">
                          <a:latin typeface="Calibri" panose="020F0502020204030204" pitchFamily="34" charset="0"/>
                        </a:rPr>
                        <a:t> and document metrics definition and methodology. </a:t>
                      </a:r>
                    </a:p>
                  </a:txBody>
                  <a:tcPr anchor="ctr">
                    <a:lnL w="12700" cmpd="sng">
                      <a:solidFill>
                        <a:sysClr val="window" lastClr="FFFFFF"/>
                      </a:solidFill>
                    </a:lnL>
                    <a:lnR w="12700" cmpd="sng">
                      <a:solidFill>
                        <a:sysClr val="window" lastClr="FFFFFF"/>
                      </a:solidFill>
                    </a:lnR>
                    <a:lnT w="381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2004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200" dirty="0" smtClean="0"/>
                        <a:t>3.</a:t>
                      </a:r>
                      <a:endParaRPr lang="en-US" sz="12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381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200" dirty="0" smtClean="0">
                          <a:latin typeface="Calibri" panose="020F0502020204030204" pitchFamily="34" charset="0"/>
                        </a:rPr>
                        <a:t>Granularity / Dimensions</a:t>
                      </a:r>
                      <a:endParaRPr lang="en-US" sz="1200" dirty="0">
                        <a:latin typeface="Calibri" panose="020F0502020204030204" pitchFamily="34" charset="0"/>
                      </a:endParaRPr>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sz="1200" dirty="0" smtClean="0">
                          <a:latin typeface="Calibri" panose="020F0502020204030204" pitchFamily="34" charset="0"/>
                        </a:rPr>
                        <a:t>Specification</a:t>
                      </a:r>
                      <a:r>
                        <a:rPr lang="en-US" sz="1200" baseline="0" dirty="0" smtClean="0">
                          <a:latin typeface="Calibri" panose="020F0502020204030204" pitchFamily="34" charset="0"/>
                        </a:rPr>
                        <a:t> of t</a:t>
                      </a:r>
                      <a:r>
                        <a:rPr lang="en-US" sz="1200" dirty="0" smtClean="0">
                          <a:latin typeface="Calibri" panose="020F0502020204030204" pitchFamily="34" charset="0"/>
                        </a:rPr>
                        <a:t>he level of details necessary for</a:t>
                      </a:r>
                      <a:r>
                        <a:rPr lang="en-US" sz="1200" baseline="0" dirty="0" smtClean="0">
                          <a:latin typeface="Calibri" panose="020F0502020204030204" pitchFamily="34" charset="0"/>
                        </a:rPr>
                        <a:t> data feeding, upload, and analysis. The lowest level is determined by the users in order to ensure capability for a “drill-down” into the metrics.</a:t>
                      </a:r>
                    </a:p>
                    <a:p>
                      <a:pPr marL="171450" indent="-171450">
                        <a:buFont typeface="Arial" panose="020B0604020202020204" pitchFamily="34" charset="0"/>
                        <a:buChar char="•"/>
                      </a:pPr>
                      <a:r>
                        <a:rPr lang="en-US" sz="1200" baseline="0" dirty="0" smtClean="0">
                          <a:latin typeface="Calibri" panose="020F0502020204030204" pitchFamily="34" charset="0"/>
                        </a:rPr>
                        <a:t>Credit Risk: Deals / Metrics</a:t>
                      </a:r>
                    </a:p>
                    <a:p>
                      <a:pPr marL="171450" indent="-171450">
                        <a:buFont typeface="Arial" panose="020B0604020202020204" pitchFamily="34" charset="0"/>
                        <a:buChar char="•"/>
                      </a:pPr>
                      <a:r>
                        <a:rPr lang="en-US" sz="1200" baseline="0" dirty="0" smtClean="0">
                          <a:latin typeface="Calibri" panose="020F0502020204030204" pitchFamily="34" charset="0"/>
                        </a:rPr>
                        <a:t>Operational Risk: Loss amount / Loss events</a:t>
                      </a:r>
                    </a:p>
                    <a:p>
                      <a:pPr marL="171450" indent="-171450">
                        <a:buFont typeface="Arial" panose="020B0604020202020204" pitchFamily="34" charset="0"/>
                        <a:buChar char="•"/>
                      </a:pPr>
                      <a:r>
                        <a:rPr lang="en-US" sz="1200" dirty="0" smtClean="0">
                          <a:latin typeface="Calibri" panose="020F0502020204030204" pitchFamily="34" charset="0"/>
                        </a:rPr>
                        <a:t>AML</a:t>
                      </a:r>
                      <a:r>
                        <a:rPr lang="en-US" sz="1200" baseline="0" dirty="0" smtClean="0">
                          <a:latin typeface="Calibri" panose="020F0502020204030204" pitchFamily="34" charset="0"/>
                        </a:rPr>
                        <a:t> / Conduct Risk: AML Cases / AML Metrics, Conduct cases / Conduct Metrics</a:t>
                      </a:r>
                    </a:p>
                  </a:txBody>
                  <a:tcPr anchor="ctr">
                    <a:lnL w="12700" cap="flat" cmpd="sng" algn="ctr">
                      <a:solidFill>
                        <a:sysClr val="window" lastClr="FFFFFF"/>
                      </a:solidFill>
                      <a:prstDash val="solid"/>
                      <a:round/>
                      <a:headEnd type="none" w="med" len="med"/>
                      <a:tailEnd type="none" w="med" len="med"/>
                    </a:lnL>
                    <a:lnR w="12700" cmpd="sng">
                      <a:solidFill>
                        <a:sysClr val="window" lastClr="FFFFFF"/>
                      </a:solidFill>
                    </a:lnR>
                    <a:lnT w="381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2004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200" dirty="0" smtClean="0"/>
                        <a:t>4.</a:t>
                      </a:r>
                      <a:endParaRPr lang="en-US" sz="12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381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200" dirty="0" smtClean="0">
                          <a:latin typeface="Calibri" panose="020F0502020204030204" pitchFamily="34" charset="0"/>
                        </a:rPr>
                        <a:t>Data enrichment/ attributes </a:t>
                      </a:r>
                      <a:endParaRPr lang="en-US" sz="1200" dirty="0">
                        <a:latin typeface="Calibri" panose="020F0502020204030204" pitchFamily="34" charset="0"/>
                      </a:endParaRPr>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sz="1200" dirty="0" smtClean="0">
                          <a:latin typeface="Calibri" panose="020F0502020204030204" pitchFamily="34" charset="0"/>
                        </a:rPr>
                        <a:t>Determine</a:t>
                      </a:r>
                      <a:r>
                        <a:rPr lang="en-US" sz="1200" baseline="0" dirty="0" smtClean="0">
                          <a:latin typeface="Calibri" panose="020F0502020204030204" pitchFamily="34" charset="0"/>
                        </a:rPr>
                        <a:t> the need t</a:t>
                      </a:r>
                      <a:r>
                        <a:rPr lang="en-US" sz="1200" dirty="0" smtClean="0">
                          <a:latin typeface="Calibri" panose="020F0502020204030204" pitchFamily="34" charset="0"/>
                        </a:rPr>
                        <a:t>o</a:t>
                      </a:r>
                      <a:r>
                        <a:rPr lang="en-US" sz="1200" baseline="0" dirty="0" smtClean="0">
                          <a:latin typeface="Calibri" panose="020F0502020204030204" pitchFamily="34" charset="0"/>
                        </a:rPr>
                        <a:t> enhance information with additional dimensions, elements, etc. The dimensions (output) are defined by input contractual data. Some examples of dimensions assigned can be:</a:t>
                      </a:r>
                    </a:p>
                    <a:p>
                      <a:pPr marL="171450" indent="-171450">
                        <a:buFont typeface="Arial" panose="020B0604020202020204" pitchFamily="34" charset="0"/>
                        <a:buChar char="•"/>
                      </a:pPr>
                      <a:r>
                        <a:rPr lang="en-US" sz="1200" baseline="0" dirty="0" smtClean="0">
                          <a:latin typeface="Calibri" panose="020F0502020204030204" pitchFamily="34" charset="0"/>
                        </a:rPr>
                        <a:t>Credit Risk: NPL status, WO status, etc.</a:t>
                      </a:r>
                    </a:p>
                    <a:p>
                      <a:pPr marL="171450" indent="-171450">
                        <a:buFont typeface="Arial" panose="020B0604020202020204" pitchFamily="34" charset="0"/>
                        <a:buChar char="•"/>
                      </a:pPr>
                      <a:r>
                        <a:rPr lang="en-US" sz="1200" baseline="0" dirty="0" smtClean="0">
                          <a:latin typeface="Calibri" panose="020F0502020204030204" pitchFamily="34" charset="0"/>
                        </a:rPr>
                        <a:t>Operational Risk: BIS category, Business Line, etc.</a:t>
                      </a:r>
                    </a:p>
                    <a:p>
                      <a:pPr marL="171450" indent="-171450">
                        <a:buFont typeface="Arial" panose="020B0604020202020204" pitchFamily="34" charset="0"/>
                        <a:buChar char="•"/>
                      </a:pPr>
                      <a:r>
                        <a:rPr lang="en-US" sz="1200" dirty="0" smtClean="0">
                          <a:latin typeface="Calibri" panose="020F0502020204030204" pitchFamily="34" charset="0"/>
                        </a:rPr>
                        <a:t>AML</a:t>
                      </a:r>
                      <a:r>
                        <a:rPr lang="en-US" sz="1200" baseline="0" dirty="0" smtClean="0">
                          <a:latin typeface="Calibri" panose="020F0502020204030204" pitchFamily="34" charset="0"/>
                        </a:rPr>
                        <a:t> / Conduct Risk: Products, etc.</a:t>
                      </a:r>
                    </a:p>
                  </a:txBody>
                  <a:tcPr anchor="ctr">
                    <a:lnL w="12700" cap="flat" cmpd="sng" algn="ctr">
                      <a:solidFill>
                        <a:sysClr val="window" lastClr="FFFFFF"/>
                      </a:solidFill>
                      <a:prstDash val="solid"/>
                      <a:round/>
                      <a:headEnd type="none" w="med" len="med"/>
                      <a:tailEnd type="none" w="med" len="med"/>
                    </a:lnL>
                    <a:lnR w="12700" cmpd="sng">
                      <a:solidFill>
                        <a:sysClr val="window" lastClr="FFFFFF"/>
                      </a:solidFill>
                    </a:lnR>
                    <a:lnT w="381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2004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200" dirty="0" smtClean="0"/>
                        <a:t>5.</a:t>
                      </a:r>
                      <a:endParaRPr lang="en-US" sz="12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381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200" dirty="0" smtClean="0">
                          <a:latin typeface="Calibri" panose="020F0502020204030204" pitchFamily="34" charset="0"/>
                        </a:rPr>
                        <a:t>Addition of </a:t>
                      </a:r>
                      <a:r>
                        <a:rPr lang="en-US" sz="1200" baseline="0" dirty="0" smtClean="0">
                          <a:latin typeface="Calibri" panose="020F0502020204030204" pitchFamily="34" charset="0"/>
                        </a:rPr>
                        <a:t>fields</a:t>
                      </a:r>
                      <a:endParaRPr lang="en-US" sz="1200" dirty="0">
                        <a:latin typeface="Calibri" panose="020F0502020204030204" pitchFamily="34" charset="0"/>
                      </a:endParaRPr>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sz="1200" baseline="0" dirty="0" smtClean="0">
                          <a:latin typeface="Calibri" panose="020F0502020204030204" pitchFamily="34" charset="0"/>
                        </a:rPr>
                        <a:t>Required </a:t>
                      </a:r>
                      <a:r>
                        <a:rPr lang="en-US" sz="1200" dirty="0" smtClean="0">
                          <a:latin typeface="Calibri" panose="020F0502020204030204" pitchFamily="34" charset="0"/>
                        </a:rPr>
                        <a:t>flexibility / capabilities</a:t>
                      </a:r>
                      <a:r>
                        <a:rPr lang="en-US" sz="1200" baseline="0" dirty="0" smtClean="0">
                          <a:latin typeface="Calibri" panose="020F0502020204030204" pitchFamily="34" charset="0"/>
                        </a:rPr>
                        <a:t> needed to add fields when necessary:</a:t>
                      </a:r>
                    </a:p>
                    <a:p>
                      <a:pPr marL="171450" indent="-171450">
                        <a:buFont typeface="Arial" panose="020B0604020202020204" pitchFamily="34" charset="0"/>
                        <a:buChar char="•"/>
                      </a:pPr>
                      <a:r>
                        <a:rPr lang="en-US" sz="1200" baseline="0" dirty="0" smtClean="0">
                          <a:latin typeface="Calibri" panose="020F0502020204030204" pitchFamily="34" charset="0"/>
                        </a:rPr>
                        <a:t>Credit Risk: Collateral, Rating/Scoring, etc.</a:t>
                      </a:r>
                    </a:p>
                    <a:p>
                      <a:pPr marL="171450" indent="-171450">
                        <a:buFont typeface="Arial" panose="020B0604020202020204" pitchFamily="34" charset="0"/>
                        <a:buChar char="•"/>
                      </a:pPr>
                      <a:r>
                        <a:rPr lang="en-US" sz="1200" baseline="0" dirty="0" smtClean="0">
                          <a:latin typeface="Calibri" panose="020F0502020204030204" pitchFamily="34" charset="0"/>
                        </a:rPr>
                        <a:t>Operational Risk: Recoveries, etc.</a:t>
                      </a:r>
                    </a:p>
                    <a:p>
                      <a:pPr marL="171450" indent="-171450">
                        <a:buFont typeface="Arial" panose="020B0604020202020204" pitchFamily="34" charset="0"/>
                        <a:buChar char="•"/>
                      </a:pPr>
                      <a:r>
                        <a:rPr lang="en-US" sz="1200" dirty="0" smtClean="0">
                          <a:latin typeface="Calibri" panose="020F0502020204030204" pitchFamily="34" charset="0"/>
                        </a:rPr>
                        <a:t>AML</a:t>
                      </a:r>
                      <a:r>
                        <a:rPr lang="en-US" sz="1200" baseline="0" dirty="0" smtClean="0">
                          <a:latin typeface="Calibri" panose="020F0502020204030204" pitchFamily="34" charset="0"/>
                        </a:rPr>
                        <a:t> / Conduct Risk:</a:t>
                      </a:r>
                    </a:p>
                  </a:txBody>
                  <a:tcPr anchor="ctr">
                    <a:lnL w="12700" cap="flat" cmpd="sng" algn="ctr">
                      <a:solidFill>
                        <a:sysClr val="window" lastClr="FFFFFF"/>
                      </a:solidFill>
                      <a:prstDash val="solid"/>
                      <a:round/>
                      <a:headEnd type="none" w="med" len="med"/>
                      <a:tailEnd type="none" w="med" len="med"/>
                    </a:lnL>
                    <a:lnR w="12700" cmpd="sng">
                      <a:solidFill>
                        <a:sysClr val="window" lastClr="FFFFFF"/>
                      </a:solidFill>
                    </a:lnR>
                    <a:lnT w="381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sp>
        <p:nvSpPr>
          <p:cNvPr id="5" name="Rectangle 2"/>
          <p:cNvSpPr>
            <a:spLocks noChangeArrowheads="1"/>
          </p:cNvSpPr>
          <p:nvPr/>
        </p:nvSpPr>
        <p:spPr bwMode="auto">
          <a:xfrm>
            <a:off x="270934" y="265847"/>
            <a:ext cx="8500533" cy="642937"/>
          </a:xfrm>
          <a:prstGeom prst="rect">
            <a:avLst/>
          </a:prstGeom>
          <a:noFill/>
          <a:ln w="9525">
            <a:noFill/>
            <a:miter lim="800000"/>
            <a:headEnd/>
            <a:tailEnd/>
          </a:ln>
        </p:spPr>
        <p:txBody>
          <a:bodyPr lIns="91435" tIns="45718" rIns="91435" bIns="45718"/>
          <a:lstStyle/>
          <a:p>
            <a:pPr>
              <a:lnSpc>
                <a:spcPct val="90000"/>
              </a:lnSpc>
            </a:pPr>
            <a:r>
              <a:rPr lang="en-US" sz="2200" b="1" dirty="0" smtClean="0">
                <a:solidFill>
                  <a:srgbClr val="000000"/>
                </a:solidFill>
              </a:rPr>
              <a:t>3.3 SHUSA </a:t>
            </a:r>
            <a:r>
              <a:rPr lang="en-US" sz="2200" b="1" dirty="0">
                <a:solidFill>
                  <a:srgbClr val="000000"/>
                </a:solidFill>
              </a:rPr>
              <a:t>Risk </a:t>
            </a:r>
            <a:r>
              <a:rPr lang="en-US" sz="2200" b="1" dirty="0" smtClean="0">
                <a:solidFill>
                  <a:srgbClr val="000000"/>
                </a:solidFill>
              </a:rPr>
              <a:t>Reporting </a:t>
            </a:r>
            <a:r>
              <a:rPr lang="en-US" sz="2200" b="1" dirty="0">
                <a:solidFill>
                  <a:srgbClr val="000000"/>
                </a:solidFill>
              </a:rPr>
              <a:t>Framework </a:t>
            </a:r>
            <a:r>
              <a:rPr lang="en-US" sz="2200" b="1" dirty="0" smtClean="0">
                <a:solidFill>
                  <a:srgbClr val="000000"/>
                </a:solidFill>
              </a:rPr>
              <a:t> </a:t>
            </a:r>
            <a:endParaRPr lang="en-US" sz="2200" b="1" dirty="0">
              <a:solidFill>
                <a:srgbClr val="000000"/>
              </a:solidFill>
            </a:endParaRPr>
          </a:p>
          <a:p>
            <a:pPr>
              <a:lnSpc>
                <a:spcPct val="90000"/>
              </a:lnSpc>
            </a:pPr>
            <a:r>
              <a:rPr lang="en-US" sz="2000" b="1" dirty="0">
                <a:solidFill>
                  <a:srgbClr val="929497"/>
                </a:solidFill>
              </a:rPr>
              <a:t>Risk Type Business </a:t>
            </a:r>
            <a:r>
              <a:rPr lang="en-US" sz="2000" b="1" dirty="0" smtClean="0">
                <a:solidFill>
                  <a:srgbClr val="929497"/>
                </a:solidFill>
              </a:rPr>
              <a:t>Requirements </a:t>
            </a:r>
            <a:r>
              <a:rPr lang="en-US" sz="2000" b="1" dirty="0" smtClean="0">
                <a:solidFill>
                  <a:srgbClr val="929497"/>
                </a:solidFill>
              </a:rPr>
              <a:t>(</a:t>
            </a:r>
            <a:r>
              <a:rPr lang="en-US" sz="2000" b="1" dirty="0" smtClean="0">
                <a:solidFill>
                  <a:srgbClr val="929497"/>
                </a:solidFill>
              </a:rPr>
              <a:t>1/3)</a:t>
            </a:r>
            <a:endParaRPr lang="en-US" sz="2000" b="1" dirty="0">
              <a:solidFill>
                <a:srgbClr val="929497"/>
              </a:solidFill>
            </a:endParaRPr>
          </a:p>
        </p:txBody>
      </p:sp>
      <p:sp>
        <p:nvSpPr>
          <p:cNvPr id="6" name="Oval 5"/>
          <p:cNvSpPr/>
          <p:nvPr/>
        </p:nvSpPr>
        <p:spPr bwMode="auto">
          <a:xfrm>
            <a:off x="152400" y="1219200"/>
            <a:ext cx="381000" cy="310420"/>
          </a:xfrm>
          <a:prstGeom prst="ellipse">
            <a:avLst/>
          </a:prstGeom>
          <a:solidFill>
            <a:srgbClr val="FF0000"/>
          </a:solidFill>
          <a:ln w="15875" cap="flat" cmpd="sng" algn="ctr">
            <a:solidFill>
              <a:schemeClr val="bg1"/>
            </a:solidFill>
            <a:prstDash val="solid"/>
            <a:round/>
            <a:headEnd type="none" w="med" len="med"/>
            <a:tailEnd type="none" w="med" len="med"/>
          </a:ln>
          <a:effectLst/>
        </p:spPr>
        <p:txBody>
          <a:bodyPr rot="0" spcFirstLastPara="0" vertOverflow="overflow" horzOverflow="overflow" vert="horz" wrap="square" lIns="18000" tIns="45720" rIns="18000" bIns="45720" numCol="1" spcCol="0" rtlCol="0" fromWordArt="0" anchor="ctr" anchorCtr="0" forceAA="0" compatLnSpc="1">
            <a:prstTxWarp prst="textNoShape">
              <a:avLst/>
            </a:prstTxWarp>
            <a:noAutofit/>
          </a:bodyPr>
          <a:lstStyle/>
          <a:p>
            <a:pPr algn="ctr" fontAlgn="base">
              <a:lnSpc>
                <a:spcPct val="80000"/>
              </a:lnSpc>
              <a:spcBef>
                <a:spcPct val="0"/>
              </a:spcBef>
              <a:spcAft>
                <a:spcPct val="0"/>
              </a:spcAft>
            </a:pPr>
            <a:r>
              <a:rPr lang="es-ES" sz="1000" b="1" dirty="0" smtClean="0">
                <a:solidFill>
                  <a:schemeClr val="bg1"/>
                </a:solidFill>
                <a:latin typeface="Arial" charset="0"/>
              </a:rPr>
              <a:t>3.1</a:t>
            </a:r>
            <a:endParaRPr lang="es-ES" sz="1000" b="1" dirty="0">
              <a:solidFill>
                <a:schemeClr val="bg1"/>
              </a:solidFill>
              <a:latin typeface="Arial" charset="0"/>
            </a:endParaRPr>
          </a:p>
        </p:txBody>
      </p:sp>
    </p:spTree>
    <p:extLst>
      <p:ext uri="{BB962C8B-B14F-4D97-AF65-F5344CB8AC3E}">
        <p14:creationId xmlns:p14="http://schemas.microsoft.com/office/powerpoint/2010/main" val="38895340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ext uri="{D42A27DB-BD31-4B8C-83A1-F6EECF244321}">
                <p14:modId xmlns:p14="http://schemas.microsoft.com/office/powerpoint/2010/main" val="1691279663"/>
              </p:ext>
            </p:extLst>
          </p:nvPr>
        </p:nvGraphicFramePr>
        <p:xfrm>
          <a:off x="228602" y="1046230"/>
          <a:ext cx="8720665" cy="4328160"/>
        </p:xfrm>
        <a:graphic>
          <a:graphicData uri="http://schemas.openxmlformats.org/drawingml/2006/table">
            <a:tbl>
              <a:tblPr firstRow="1" bandRow="1"/>
              <a:tblGrid>
                <a:gridCol w="381000"/>
                <a:gridCol w="1600200"/>
                <a:gridCol w="6739465"/>
              </a:tblGrid>
              <a:tr h="249170">
                <a:tc gridSpan="3">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457200" lvl="1" indent="0" algn="ctr">
                        <a:buFont typeface="Arial" panose="020B0604020202020204" pitchFamily="34" charset="0"/>
                        <a:buNone/>
                      </a:pPr>
                      <a:r>
                        <a:rPr lang="en-US" sz="1400" dirty="0" smtClean="0"/>
                        <a:t>Risk Type Specific Requirements: </a:t>
                      </a:r>
                      <a:r>
                        <a:rPr lang="en-US" sz="1400" baseline="0" dirty="0" smtClean="0"/>
                        <a:t> </a:t>
                      </a:r>
                      <a:r>
                        <a:rPr lang="en-GB" altLang="zh-CN" sz="1400" b="1" kern="1200" dirty="0" smtClean="0">
                          <a:solidFill>
                            <a:schemeClr val="lt1"/>
                          </a:solidFill>
                          <a:latin typeface="Calibri"/>
                          <a:ea typeface="+mn-ea"/>
                          <a:cs typeface="+mn-cs"/>
                        </a:rPr>
                        <a:t>Identification of RDA deliverables for each risk type</a:t>
                      </a: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dirty="0" smtClean="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FF0000"/>
                    </a:solidFill>
                  </a:tcPr>
                </a:tc>
              </a:tr>
              <a:tr h="320040">
                <a:tc>
                  <a:txBody>
                    <a:bodyPr/>
                    <a:lstStyle/>
                    <a:p>
                      <a:pPr marL="0" algn="ctr" defTabSz="914400" rtl="0" eaLnBrk="1" latinLnBrk="0" hangingPunct="1"/>
                      <a:r>
                        <a:rPr lang="en-US" sz="1200" kern="1200" dirty="0" smtClean="0">
                          <a:solidFill>
                            <a:schemeClr val="dk1"/>
                          </a:solidFill>
                          <a:latin typeface="Calibri"/>
                          <a:ea typeface="+mn-ea"/>
                          <a:cs typeface="+mn-cs"/>
                        </a:rPr>
                        <a:t>2.</a:t>
                      </a:r>
                      <a:endParaRPr lang="en-US" sz="1200" kern="1200" dirty="0">
                        <a:solidFill>
                          <a:schemeClr val="dk1"/>
                        </a:solidFill>
                        <a:latin typeface="Calibri"/>
                        <a:ea typeface="+mn-ea"/>
                        <a:cs typeface="+mn-cs"/>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200" dirty="0" smtClean="0">
                          <a:latin typeface="Calibri" panose="020F0502020204030204" pitchFamily="34" charset="0"/>
                        </a:rPr>
                        <a:t>Data architecture and IT infrastructure</a:t>
                      </a:r>
                      <a:endParaRPr lang="en-US" sz="1200" dirty="0">
                        <a:latin typeface="Calibri" panose="020F0502020204030204" pitchFamily="34" charset="0"/>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Calibri" panose="020F0502020204030204" pitchFamily="34" charset="0"/>
                        </a:rPr>
                        <a:t>Required systems and processes to guarantee </a:t>
                      </a:r>
                      <a:r>
                        <a:rPr lang="en-US" sz="1200" dirty="0" smtClean="0">
                          <a:latin typeface="Calibri" panose="020F0502020204030204" pitchFamily="34" charset="0"/>
                        </a:rPr>
                        <a:t>the quality of the information with a robust control process to keep the information under strict</a:t>
                      </a:r>
                      <a:r>
                        <a:rPr lang="en-US" sz="1200" baseline="0" dirty="0" smtClean="0">
                          <a:latin typeface="Calibri" panose="020F0502020204030204" pitchFamily="34" charset="0"/>
                        </a:rPr>
                        <a:t> control from getting spoiled or manipulated.</a:t>
                      </a:r>
                      <a:endParaRPr lang="en-US" sz="1200" dirty="0" smtClean="0">
                        <a:latin typeface="Calibri" panose="020F0502020204030204" pitchFamily="34" charset="0"/>
                      </a:endParaRPr>
                    </a:p>
                  </a:txBody>
                  <a:tcPr anchor="ctr">
                    <a:lnL w="12700" cap="flat" cmpd="sng" algn="ctr">
                      <a:solidFill>
                        <a:sysClr val="window" lastClr="FFFFFF"/>
                      </a:solidFill>
                      <a:prstDash val="solid"/>
                      <a:round/>
                      <a:headEnd type="none" w="med" len="med"/>
                      <a:tailEnd type="none" w="med" len="med"/>
                    </a:lnL>
                    <a:lnR w="12700" cmpd="sng">
                      <a:solidFill>
                        <a:sysClr val="window" lastClr="FFFFFF"/>
                      </a:solidFill>
                    </a:lnR>
                    <a:lnT w="381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2004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200" dirty="0" smtClean="0"/>
                        <a:t>3.</a:t>
                      </a:r>
                      <a:endParaRPr lang="en-US" sz="12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200" dirty="0" smtClean="0">
                          <a:latin typeface="Calibri" panose="020F0502020204030204" pitchFamily="34" charset="0"/>
                        </a:rPr>
                        <a:t>Accuracy and integrity</a:t>
                      </a:r>
                      <a:endParaRPr lang="en-US" sz="1200" dirty="0">
                        <a:latin typeface="Calibri" panose="020F0502020204030204" pitchFamily="34" charset="0"/>
                      </a:endParaRPr>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Calibri" panose="020F0502020204030204" pitchFamily="34" charset="0"/>
                        </a:rPr>
                        <a:t>Required systems and processes to ensure </a:t>
                      </a:r>
                      <a:r>
                        <a:rPr lang="en-US" sz="1200" dirty="0" smtClean="0">
                          <a:latin typeface="Calibri" panose="020F0502020204030204" pitchFamily="34" charset="0"/>
                        </a:rPr>
                        <a:t>traceability throughout</a:t>
                      </a:r>
                      <a:r>
                        <a:rPr lang="en-US" sz="1200" baseline="0" dirty="0" smtClean="0">
                          <a:latin typeface="Calibri" panose="020F0502020204030204" pitchFamily="34" charset="0"/>
                        </a:rPr>
                        <a:t> the data handling and maintenance process, </a:t>
                      </a:r>
                      <a:r>
                        <a:rPr lang="en-US" sz="1200" dirty="0" smtClean="0">
                          <a:latin typeface="Calibri" panose="020F0502020204030204" pitchFamily="34" charset="0"/>
                        </a:rPr>
                        <a:t>all the way to its source end to end</a:t>
                      </a:r>
                      <a:r>
                        <a:rPr lang="en-US" sz="1200" baseline="0" dirty="0" smtClean="0">
                          <a:latin typeface="Calibri" panose="020F0502020204030204" pitchFamily="34" charset="0"/>
                        </a:rPr>
                        <a:t>.</a:t>
                      </a:r>
                      <a:endParaRPr lang="en-US" sz="1200" dirty="0" smtClean="0">
                        <a:latin typeface="Calibri" panose="020F0502020204030204" pitchFamily="34" charset="0"/>
                      </a:endParaRPr>
                    </a:p>
                  </a:txBody>
                  <a:tcPr anchor="ctr">
                    <a:lnL w="12700" cap="flat" cmpd="sng" algn="ctr">
                      <a:solidFill>
                        <a:sysClr val="window" lastClr="FFFFFF"/>
                      </a:solidFill>
                      <a:prstDash val="solid"/>
                      <a:round/>
                      <a:headEnd type="none" w="med" len="med"/>
                      <a:tailEnd type="none" w="med" len="med"/>
                    </a:lnL>
                    <a:lnR w="12700" cmpd="sng">
                      <a:solidFill>
                        <a:sysClr val="window" lastClr="FFFFFF"/>
                      </a:solidFill>
                    </a:lnR>
                    <a:lnT w="381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2004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200" dirty="0" smtClean="0"/>
                        <a:t>4.</a:t>
                      </a:r>
                      <a:endParaRPr lang="en-US" sz="12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381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200" dirty="0" smtClean="0">
                          <a:latin typeface="Calibri" panose="020F0502020204030204" pitchFamily="34" charset="0"/>
                        </a:rPr>
                        <a:t>Completeness</a:t>
                      </a:r>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Calibri" panose="020F0502020204030204" pitchFamily="34" charset="0"/>
                        </a:rPr>
                        <a:t>Determine </a:t>
                      </a:r>
                      <a:r>
                        <a:rPr lang="en-US" sz="1200" baseline="0" dirty="0" smtClean="0">
                          <a:latin typeface="Calibri" panose="020F0502020204030204" pitchFamily="34" charset="0"/>
                        </a:rPr>
                        <a:t>all data to be available to ensure completeness, specifying data sources and repositories in scope. </a:t>
                      </a:r>
                      <a:r>
                        <a:rPr lang="en-US" sz="1200" dirty="0" smtClean="0">
                          <a:latin typeface="Calibri" panose="020F0502020204030204" pitchFamily="34" charset="0"/>
                        </a:rPr>
                        <a:t>Applicability of the risk type for</a:t>
                      </a:r>
                      <a:r>
                        <a:rPr lang="en-US" sz="1200" baseline="0" dirty="0" smtClean="0">
                          <a:latin typeface="Calibri" panose="020F0502020204030204" pitchFamily="34" charset="0"/>
                        </a:rPr>
                        <a:t> each operating entity in scope (IHC/US). Determine level of consolidation of information required (i.e.:  level of aggregation / disaggregation, etc.)</a:t>
                      </a:r>
                    </a:p>
                  </a:txBody>
                  <a:tcPr anchor="ctr">
                    <a:lnL w="12700" cap="flat" cmpd="sng" algn="ctr">
                      <a:solidFill>
                        <a:sysClr val="window" lastClr="FFFFFF"/>
                      </a:solidFill>
                      <a:prstDash val="solid"/>
                      <a:round/>
                      <a:headEnd type="none" w="med" len="med"/>
                      <a:tailEnd type="none" w="med" len="med"/>
                    </a:lnL>
                    <a:lnR w="12700" cmpd="sng">
                      <a:solidFill>
                        <a:sysClr val="window" lastClr="FFFFFF"/>
                      </a:solidFill>
                    </a:lnR>
                    <a:lnT w="381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2004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200" dirty="0" smtClean="0"/>
                        <a:t>5.</a:t>
                      </a:r>
                      <a:endParaRPr lang="en-US" sz="12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381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200" dirty="0" smtClean="0">
                          <a:latin typeface="Calibri" panose="020F0502020204030204" pitchFamily="34" charset="0"/>
                        </a:rPr>
                        <a:t>Timeliness &amp; frequency </a:t>
                      </a:r>
                      <a:endParaRPr lang="en-US" sz="1200" dirty="0">
                        <a:latin typeface="Calibri" panose="020F0502020204030204" pitchFamily="34" charset="0"/>
                      </a:endParaRPr>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sz="1200" baseline="0" dirty="0" smtClean="0">
                          <a:latin typeface="Calibri" panose="020F0502020204030204" pitchFamily="34" charset="0"/>
                        </a:rPr>
                        <a:t>Define frequency, response time, and data latency of data by risk type. Determine critical versus non-critical information.</a:t>
                      </a:r>
                      <a:endParaRPr lang="en-US" sz="1200" dirty="0">
                        <a:latin typeface="Calibri" panose="020F0502020204030204" pitchFamily="34" charset="0"/>
                      </a:endParaRPr>
                    </a:p>
                  </a:txBody>
                  <a:tcPr anchor="ctr">
                    <a:lnL w="12700" cap="flat" cmpd="sng" algn="ctr">
                      <a:solidFill>
                        <a:sysClr val="window" lastClr="FFFFFF"/>
                      </a:solidFill>
                      <a:prstDash val="solid"/>
                      <a:round/>
                      <a:headEnd type="none" w="med" len="med"/>
                      <a:tailEnd type="none" w="med" len="med"/>
                    </a:lnL>
                    <a:lnR w="12700" cmpd="sng">
                      <a:solidFill>
                        <a:sysClr val="window" lastClr="FFFFFF"/>
                      </a:solidFill>
                    </a:lnR>
                    <a:lnT w="381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2004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200" dirty="0" smtClean="0"/>
                        <a:t>6.</a:t>
                      </a:r>
                      <a:endParaRPr lang="en-US" sz="12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381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200" dirty="0" smtClean="0">
                          <a:latin typeface="Calibri" panose="020F0502020204030204" pitchFamily="34" charset="0"/>
                        </a:rPr>
                        <a:t>Adaptability</a:t>
                      </a:r>
                      <a:endParaRPr lang="en-US" sz="1200" dirty="0">
                        <a:latin typeface="Calibri" panose="020F0502020204030204" pitchFamily="34" charset="0"/>
                      </a:endParaRPr>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sz="1200" baseline="0" dirty="0" smtClean="0">
                          <a:latin typeface="Calibri" panose="020F0502020204030204" pitchFamily="34" charset="0"/>
                        </a:rPr>
                        <a:t>Define capabilities to generate </a:t>
                      </a:r>
                      <a:r>
                        <a:rPr lang="en-US" sz="1200" dirty="0" smtClean="0">
                          <a:latin typeface="Calibri" panose="020F0502020204030204" pitchFamily="34" charset="0"/>
                        </a:rPr>
                        <a:t>aggregated risk data meeting the specific ad hoc and customized risk data reporting requirements in times of crisis, supervisory queries, or other unforeseen reporting requests</a:t>
                      </a:r>
                      <a:endParaRPr lang="en-US" sz="1200" dirty="0">
                        <a:latin typeface="Calibri" panose="020F0502020204030204" pitchFamily="34" charset="0"/>
                      </a:endParaRPr>
                    </a:p>
                  </a:txBody>
                  <a:tcPr anchor="ctr">
                    <a:lnL w="12700" cap="flat" cmpd="sng" algn="ctr">
                      <a:solidFill>
                        <a:sysClr val="window" lastClr="FFFFFF"/>
                      </a:solidFill>
                      <a:prstDash val="solid"/>
                      <a:round/>
                      <a:headEnd type="none" w="med" len="med"/>
                      <a:tailEnd type="none" w="med" len="med"/>
                    </a:lnL>
                    <a:lnR w="12700" cmpd="sng">
                      <a:solidFill>
                        <a:sysClr val="window" lastClr="FFFFFF"/>
                      </a:solidFill>
                    </a:lnR>
                    <a:lnT w="381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2004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200" dirty="0" smtClean="0"/>
                        <a:t>7.</a:t>
                      </a:r>
                      <a:endParaRPr lang="en-US" sz="12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200" dirty="0" smtClean="0">
                          <a:latin typeface="Calibri" panose="020F0502020204030204" pitchFamily="34" charset="0"/>
                        </a:rPr>
                        <a:t>Reporting Accuracy</a:t>
                      </a:r>
                      <a:endParaRPr lang="en-US" sz="1200" dirty="0">
                        <a:latin typeface="Calibri" panose="020F0502020204030204" pitchFamily="34" charset="0"/>
                      </a:endParaRPr>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Calibri" panose="020F0502020204030204" pitchFamily="34" charset="0"/>
                        </a:rPr>
                        <a:t>List detailed requirements for items and exhibits to be produced for individual risk reports. Determine required reconciliation processes to ensure data integrity (e.g. GL reconciliation)</a:t>
                      </a:r>
                    </a:p>
                  </a:txBody>
                  <a:tcPr anchor="ctr">
                    <a:lnL w="12700" cap="flat" cmpd="sng" algn="ctr">
                      <a:solidFill>
                        <a:sysClr val="window" lastClr="FFFFFF"/>
                      </a:solidFill>
                      <a:prstDash val="solid"/>
                      <a:round/>
                      <a:headEnd type="none" w="med" len="med"/>
                      <a:tailEnd type="none" w="med" len="med"/>
                    </a:lnL>
                    <a:lnR w="12700" cmpd="sng">
                      <a:solidFill>
                        <a:sysClr val="window" lastClr="FFFFFF"/>
                      </a:solidFill>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2004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200" dirty="0" smtClean="0"/>
                        <a:t>8.</a:t>
                      </a:r>
                      <a:endParaRPr lang="en-US" sz="12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381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Calibri" panose="020F0502020204030204" pitchFamily="34" charset="0"/>
                        </a:rPr>
                        <a:t>Comprehensiveness</a:t>
                      </a:r>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Calibri" panose="020F0502020204030204" pitchFamily="34" charset="0"/>
                        </a:rPr>
                        <a:t>Determine </a:t>
                      </a:r>
                      <a:r>
                        <a:rPr lang="en-US" sz="1200" kern="1200" dirty="0" smtClean="0">
                          <a:solidFill>
                            <a:schemeClr val="dk1"/>
                          </a:solidFill>
                          <a:latin typeface="Calibri" panose="020F0502020204030204" pitchFamily="34" charset="0"/>
                          <a:ea typeface="+mn-ea"/>
                          <a:cs typeface="+mn-cs"/>
                        </a:rPr>
                        <a:t>drill-down abilities to report on underlying risk data and information</a:t>
                      </a:r>
                      <a:endParaRPr lang="en-US" sz="1200" dirty="0" smtClean="0">
                        <a:latin typeface="Calibri" panose="020F0502020204030204" pitchFamily="34" charset="0"/>
                      </a:endParaRPr>
                    </a:p>
                  </a:txBody>
                  <a:tcPr anchor="ctr">
                    <a:lnL w="12700" cap="flat" cmpd="sng" algn="ctr">
                      <a:solidFill>
                        <a:sysClr val="window" lastClr="FFFFFF"/>
                      </a:solidFill>
                      <a:prstDash val="solid"/>
                      <a:round/>
                      <a:headEnd type="none" w="med" len="med"/>
                      <a:tailEnd type="none" w="med" len="med"/>
                    </a:lnL>
                    <a:lnR w="12700" cmpd="sng">
                      <a:solidFill>
                        <a:sysClr val="window" lastClr="FFFFFF"/>
                      </a:solidFill>
                    </a:lnR>
                    <a:lnT w="381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20040">
                <a:tc>
                  <a:txBody>
                    <a:bodyPr/>
                    <a:lstStyle/>
                    <a:p>
                      <a:pPr marL="0" algn="ctr" defTabSz="914400" rtl="0" eaLnBrk="1" latinLnBrk="0" hangingPunct="1"/>
                      <a:r>
                        <a:rPr lang="en-US" sz="1200" kern="1200" dirty="0" smtClean="0">
                          <a:solidFill>
                            <a:schemeClr val="dk1"/>
                          </a:solidFill>
                          <a:latin typeface="Calibri"/>
                          <a:ea typeface="+mn-ea"/>
                          <a:cs typeface="+mn-cs"/>
                        </a:rPr>
                        <a:t>9.</a:t>
                      </a:r>
                      <a:endParaRPr lang="en-US" sz="1200" kern="1200" dirty="0">
                        <a:solidFill>
                          <a:schemeClr val="dk1"/>
                        </a:solidFill>
                        <a:latin typeface="Calibri"/>
                        <a:ea typeface="+mn-ea"/>
                        <a:cs typeface="+mn-cs"/>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381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400" rtl="0" eaLnBrk="1" latinLnBrk="0" hangingPunct="1"/>
                      <a:r>
                        <a:rPr lang="en-US" sz="1200" kern="1200" dirty="0" smtClean="0">
                          <a:solidFill>
                            <a:schemeClr val="dk1"/>
                          </a:solidFill>
                          <a:latin typeface="Calibri" panose="020F0502020204030204" pitchFamily="34" charset="0"/>
                          <a:ea typeface="+mn-ea"/>
                          <a:cs typeface="+mn-cs"/>
                        </a:rPr>
                        <a:t>Clarity and usefulness</a:t>
                      </a:r>
                      <a:endParaRPr lang="en-US" sz="1200" kern="1200" dirty="0">
                        <a:solidFill>
                          <a:schemeClr val="dk1"/>
                        </a:solidFill>
                        <a:latin typeface="Calibri" panose="020F0502020204030204" pitchFamily="34" charset="0"/>
                        <a:ea typeface="+mn-ea"/>
                        <a:cs typeface="+mn-cs"/>
                      </a:endParaRPr>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Calibri" panose="020F0502020204030204" pitchFamily="34" charset="0"/>
                        </a:rPr>
                        <a:t>Determine</a:t>
                      </a:r>
                      <a:r>
                        <a:rPr lang="en-US" sz="1200" baseline="0" dirty="0" smtClean="0">
                          <a:latin typeface="Calibri" panose="020F0502020204030204" pitchFamily="34" charset="0"/>
                        </a:rPr>
                        <a:t> risk reporting standards to be applicable across the organization </a:t>
                      </a:r>
                      <a:endParaRPr lang="en-US" sz="1200" dirty="0" smtClean="0">
                        <a:latin typeface="Calibri" panose="020F0502020204030204" pitchFamily="34" charset="0"/>
                      </a:endParaRPr>
                    </a:p>
                  </a:txBody>
                  <a:tcPr anchor="ctr">
                    <a:lnL w="12700" cap="flat" cmpd="sng" algn="ctr">
                      <a:solidFill>
                        <a:sysClr val="window" lastClr="FFFFFF"/>
                      </a:solidFill>
                      <a:prstDash val="solid"/>
                      <a:round/>
                      <a:headEnd type="none" w="med" len="med"/>
                      <a:tailEnd type="none" w="med" len="med"/>
                    </a:lnL>
                    <a:lnR w="12700" cmpd="sng">
                      <a:solidFill>
                        <a:sysClr val="window" lastClr="FFFFFF"/>
                      </a:solidFill>
                    </a:lnR>
                    <a:lnT w="381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20040">
                <a:tc>
                  <a:txBody>
                    <a:bodyPr/>
                    <a:lstStyle/>
                    <a:p>
                      <a:pPr marL="0" algn="ctr" defTabSz="914400" rtl="0" eaLnBrk="1" latinLnBrk="0" hangingPunct="1"/>
                      <a:r>
                        <a:rPr lang="en-US" sz="1200" kern="1200" dirty="0" smtClean="0">
                          <a:solidFill>
                            <a:schemeClr val="dk1"/>
                          </a:solidFill>
                          <a:latin typeface="Calibri"/>
                          <a:ea typeface="+mn-ea"/>
                          <a:cs typeface="+mn-cs"/>
                        </a:rPr>
                        <a:t>11.</a:t>
                      </a:r>
                      <a:endParaRPr lang="en-US" sz="1200" kern="1200" dirty="0">
                        <a:solidFill>
                          <a:schemeClr val="dk1"/>
                        </a:solidFill>
                        <a:latin typeface="Calibri"/>
                        <a:ea typeface="+mn-ea"/>
                        <a:cs typeface="+mn-cs"/>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400" rtl="0" eaLnBrk="1" latinLnBrk="0" hangingPunct="1"/>
                      <a:r>
                        <a:rPr lang="en-US" sz="1200" kern="1200" dirty="0" smtClean="0">
                          <a:solidFill>
                            <a:schemeClr val="dk1"/>
                          </a:solidFill>
                          <a:latin typeface="Calibri" panose="020F0502020204030204" pitchFamily="34" charset="0"/>
                          <a:ea typeface="+mn-ea"/>
                          <a:cs typeface="+mn-cs"/>
                        </a:rPr>
                        <a:t>Distribution</a:t>
                      </a:r>
                      <a:endParaRPr lang="en-US" sz="1200" kern="1200" dirty="0">
                        <a:solidFill>
                          <a:schemeClr val="dk1"/>
                        </a:solidFill>
                        <a:latin typeface="Calibri" panose="020F0502020204030204" pitchFamily="34" charset="0"/>
                        <a:ea typeface="+mn-ea"/>
                        <a:cs typeface="+mn-cs"/>
                      </a:endParaRPr>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Calibri" panose="020F0502020204030204" pitchFamily="34" charset="0"/>
                        </a:rPr>
                        <a:t>Specify security measures  and procedures to document the distribution processes key risk reports specify in the requirements </a:t>
                      </a:r>
                    </a:p>
                  </a:txBody>
                  <a:tcPr anchor="ctr">
                    <a:lnL w="12700" cap="flat" cmpd="sng" algn="ctr">
                      <a:solidFill>
                        <a:sysClr val="window" lastClr="FFFFFF"/>
                      </a:solidFill>
                      <a:prstDash val="solid"/>
                      <a:round/>
                      <a:headEnd type="none" w="med" len="med"/>
                      <a:tailEnd type="none" w="med" len="med"/>
                    </a:lnL>
                    <a:lnR w="12700" cmpd="sng">
                      <a:solidFill>
                        <a:sysClr val="window" lastClr="FFFFFF"/>
                      </a:solidFill>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sp>
        <p:nvSpPr>
          <p:cNvPr id="5" name="Rectangle 2"/>
          <p:cNvSpPr>
            <a:spLocks noChangeArrowheads="1"/>
          </p:cNvSpPr>
          <p:nvPr/>
        </p:nvSpPr>
        <p:spPr bwMode="auto">
          <a:xfrm>
            <a:off x="270934" y="265847"/>
            <a:ext cx="8500533" cy="642937"/>
          </a:xfrm>
          <a:prstGeom prst="rect">
            <a:avLst/>
          </a:prstGeom>
          <a:noFill/>
          <a:ln w="9525">
            <a:noFill/>
            <a:miter lim="800000"/>
            <a:headEnd/>
            <a:tailEnd/>
          </a:ln>
        </p:spPr>
        <p:txBody>
          <a:bodyPr lIns="91435" tIns="45718" rIns="91435" bIns="45718"/>
          <a:lstStyle/>
          <a:p>
            <a:pPr>
              <a:lnSpc>
                <a:spcPct val="90000"/>
              </a:lnSpc>
            </a:pPr>
            <a:r>
              <a:rPr lang="en-US" sz="2200" b="1" dirty="0" smtClean="0">
                <a:solidFill>
                  <a:srgbClr val="000000"/>
                </a:solidFill>
              </a:rPr>
              <a:t>3.3 SHUSA </a:t>
            </a:r>
            <a:r>
              <a:rPr lang="en-US" sz="2200" b="1" dirty="0">
                <a:solidFill>
                  <a:srgbClr val="000000"/>
                </a:solidFill>
              </a:rPr>
              <a:t>Risk </a:t>
            </a:r>
            <a:r>
              <a:rPr lang="en-US" sz="2200" b="1" dirty="0" smtClean="0">
                <a:solidFill>
                  <a:srgbClr val="000000"/>
                </a:solidFill>
              </a:rPr>
              <a:t>Reporting </a:t>
            </a:r>
            <a:r>
              <a:rPr lang="en-US" sz="2200" b="1" dirty="0">
                <a:solidFill>
                  <a:srgbClr val="000000"/>
                </a:solidFill>
              </a:rPr>
              <a:t>Framework </a:t>
            </a:r>
            <a:r>
              <a:rPr lang="en-US" sz="2200" b="1" dirty="0" smtClean="0">
                <a:solidFill>
                  <a:srgbClr val="000000"/>
                </a:solidFill>
              </a:rPr>
              <a:t> </a:t>
            </a:r>
            <a:endParaRPr lang="en-US" sz="2200" b="1" dirty="0">
              <a:solidFill>
                <a:srgbClr val="000000"/>
              </a:solidFill>
            </a:endParaRPr>
          </a:p>
          <a:p>
            <a:pPr>
              <a:lnSpc>
                <a:spcPct val="90000"/>
              </a:lnSpc>
            </a:pPr>
            <a:r>
              <a:rPr lang="en-US" sz="2000" b="1" dirty="0">
                <a:solidFill>
                  <a:srgbClr val="929497"/>
                </a:solidFill>
              </a:rPr>
              <a:t>Risk Type Business </a:t>
            </a:r>
            <a:r>
              <a:rPr lang="en-US" sz="2000" b="1" dirty="0" smtClean="0">
                <a:solidFill>
                  <a:srgbClr val="929497"/>
                </a:solidFill>
              </a:rPr>
              <a:t>Requirements </a:t>
            </a:r>
            <a:r>
              <a:rPr lang="en-US" sz="2000" b="1" dirty="0" smtClean="0">
                <a:solidFill>
                  <a:srgbClr val="929497"/>
                </a:solidFill>
              </a:rPr>
              <a:t>(</a:t>
            </a:r>
            <a:r>
              <a:rPr lang="en-US" sz="2000" b="1" dirty="0" smtClean="0">
                <a:solidFill>
                  <a:srgbClr val="929497"/>
                </a:solidFill>
              </a:rPr>
              <a:t>2/3)</a:t>
            </a:r>
            <a:endParaRPr lang="en-US" sz="2000" b="1" dirty="0">
              <a:solidFill>
                <a:srgbClr val="929497"/>
              </a:solidFill>
            </a:endParaRPr>
          </a:p>
        </p:txBody>
      </p:sp>
      <p:sp>
        <p:nvSpPr>
          <p:cNvPr id="7" name="Oval 6"/>
          <p:cNvSpPr/>
          <p:nvPr/>
        </p:nvSpPr>
        <p:spPr bwMode="auto">
          <a:xfrm>
            <a:off x="152400" y="908781"/>
            <a:ext cx="381000" cy="310420"/>
          </a:xfrm>
          <a:prstGeom prst="ellipse">
            <a:avLst/>
          </a:prstGeom>
          <a:solidFill>
            <a:srgbClr val="FF0000"/>
          </a:solidFill>
          <a:ln w="15875" cap="flat" cmpd="sng" algn="ctr">
            <a:solidFill>
              <a:schemeClr val="bg1"/>
            </a:solidFill>
            <a:prstDash val="solid"/>
            <a:round/>
            <a:headEnd type="none" w="med" len="med"/>
            <a:tailEnd type="none" w="med" len="med"/>
          </a:ln>
          <a:effectLst/>
        </p:spPr>
        <p:txBody>
          <a:bodyPr rot="0" spcFirstLastPara="0" vertOverflow="overflow" horzOverflow="overflow" vert="horz" wrap="square" lIns="18000" tIns="45720" rIns="18000" bIns="45720" numCol="1" spcCol="0" rtlCol="0" fromWordArt="0" anchor="ctr" anchorCtr="0" forceAA="0" compatLnSpc="1">
            <a:prstTxWarp prst="textNoShape">
              <a:avLst/>
            </a:prstTxWarp>
            <a:noAutofit/>
          </a:bodyPr>
          <a:lstStyle/>
          <a:p>
            <a:pPr algn="ctr" fontAlgn="base">
              <a:lnSpc>
                <a:spcPct val="80000"/>
              </a:lnSpc>
              <a:spcBef>
                <a:spcPct val="0"/>
              </a:spcBef>
              <a:spcAft>
                <a:spcPct val="0"/>
              </a:spcAft>
            </a:pPr>
            <a:r>
              <a:rPr lang="es-ES" sz="1000" b="1" dirty="0" smtClean="0">
                <a:solidFill>
                  <a:schemeClr val="bg1"/>
                </a:solidFill>
                <a:latin typeface="Arial" charset="0"/>
              </a:rPr>
              <a:t>3.2</a:t>
            </a:r>
            <a:endParaRPr lang="es-ES" sz="1000" b="1" dirty="0">
              <a:solidFill>
                <a:schemeClr val="bg1"/>
              </a:solidFill>
              <a:latin typeface="Arial" charset="0"/>
            </a:endParaRPr>
          </a:p>
        </p:txBody>
      </p:sp>
      <p:sp>
        <p:nvSpPr>
          <p:cNvPr id="6" name="TextBox 5"/>
          <p:cNvSpPr txBox="1"/>
          <p:nvPr/>
        </p:nvSpPr>
        <p:spPr>
          <a:xfrm>
            <a:off x="262467" y="5559576"/>
            <a:ext cx="8509000" cy="369332"/>
          </a:xfrm>
          <a:prstGeom prst="rect">
            <a:avLst/>
          </a:prstGeom>
          <a:noFill/>
        </p:spPr>
        <p:txBody>
          <a:bodyPr wrap="square" rtlCol="0">
            <a:spAutoFit/>
          </a:bodyPr>
          <a:lstStyle/>
          <a:p>
            <a:pPr algn="ctr"/>
            <a:r>
              <a:rPr lang="en-US" dirty="0" smtClean="0"/>
              <a:t>Adapting RDA principles to specific requirements by risk type.</a:t>
            </a:r>
            <a:endParaRPr lang="en-US" dirty="0"/>
          </a:p>
        </p:txBody>
      </p:sp>
    </p:spTree>
    <p:extLst>
      <p:ext uri="{BB962C8B-B14F-4D97-AF65-F5344CB8AC3E}">
        <p14:creationId xmlns:p14="http://schemas.microsoft.com/office/powerpoint/2010/main" val="38088059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70934" y="265847"/>
            <a:ext cx="8500533" cy="642937"/>
          </a:xfrm>
          <a:prstGeom prst="rect">
            <a:avLst/>
          </a:prstGeom>
          <a:noFill/>
          <a:ln w="9525">
            <a:noFill/>
            <a:miter lim="800000"/>
            <a:headEnd/>
            <a:tailEnd/>
          </a:ln>
        </p:spPr>
        <p:txBody>
          <a:bodyPr lIns="91435" tIns="45718" rIns="91435" bIns="45718"/>
          <a:lstStyle/>
          <a:p>
            <a:pPr>
              <a:lnSpc>
                <a:spcPct val="90000"/>
              </a:lnSpc>
            </a:pPr>
            <a:r>
              <a:rPr lang="en-US" sz="2200" b="1" dirty="0" smtClean="0">
                <a:solidFill>
                  <a:srgbClr val="000000"/>
                </a:solidFill>
              </a:rPr>
              <a:t>3.3 SHUSA </a:t>
            </a:r>
            <a:r>
              <a:rPr lang="en-US" sz="2200" b="1" dirty="0">
                <a:solidFill>
                  <a:srgbClr val="000000"/>
                </a:solidFill>
              </a:rPr>
              <a:t>Risk </a:t>
            </a:r>
            <a:r>
              <a:rPr lang="en-US" sz="2200" b="1" dirty="0" smtClean="0">
                <a:solidFill>
                  <a:srgbClr val="000000"/>
                </a:solidFill>
              </a:rPr>
              <a:t>Reporting </a:t>
            </a:r>
            <a:r>
              <a:rPr lang="en-US" sz="2200" b="1" dirty="0">
                <a:solidFill>
                  <a:srgbClr val="000000"/>
                </a:solidFill>
              </a:rPr>
              <a:t>Framework </a:t>
            </a:r>
            <a:r>
              <a:rPr lang="en-US" sz="2200" b="1" dirty="0" smtClean="0">
                <a:solidFill>
                  <a:srgbClr val="000000"/>
                </a:solidFill>
              </a:rPr>
              <a:t> </a:t>
            </a:r>
            <a:endParaRPr lang="en-US" sz="2200" b="1" dirty="0">
              <a:solidFill>
                <a:srgbClr val="000000"/>
              </a:solidFill>
            </a:endParaRPr>
          </a:p>
          <a:p>
            <a:pPr>
              <a:lnSpc>
                <a:spcPct val="90000"/>
              </a:lnSpc>
            </a:pPr>
            <a:r>
              <a:rPr lang="en-US" sz="2000" b="1" dirty="0">
                <a:solidFill>
                  <a:srgbClr val="929497"/>
                </a:solidFill>
              </a:rPr>
              <a:t>Risk Type Business </a:t>
            </a:r>
            <a:r>
              <a:rPr lang="en-US" sz="2000" b="1" dirty="0" smtClean="0">
                <a:solidFill>
                  <a:srgbClr val="929497"/>
                </a:solidFill>
              </a:rPr>
              <a:t>Requirements </a:t>
            </a:r>
            <a:r>
              <a:rPr lang="en-US" sz="2000" b="1" dirty="0" smtClean="0">
                <a:solidFill>
                  <a:srgbClr val="929497"/>
                </a:solidFill>
              </a:rPr>
              <a:t>(</a:t>
            </a:r>
            <a:r>
              <a:rPr lang="en-US" sz="2000" b="1" dirty="0" smtClean="0">
                <a:solidFill>
                  <a:srgbClr val="929497"/>
                </a:solidFill>
              </a:rPr>
              <a:t>3/3)</a:t>
            </a:r>
            <a:endParaRPr lang="en-US" sz="2000" b="1" dirty="0">
              <a:solidFill>
                <a:srgbClr val="929497"/>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612629099"/>
              </p:ext>
            </p:extLst>
          </p:nvPr>
        </p:nvGraphicFramePr>
        <p:xfrm>
          <a:off x="228602" y="1026385"/>
          <a:ext cx="8720665" cy="1082040"/>
        </p:xfrm>
        <a:graphic>
          <a:graphicData uri="http://schemas.openxmlformats.org/drawingml/2006/table">
            <a:tbl>
              <a:tblPr firstRow="1" bandRow="1"/>
              <a:tblGrid>
                <a:gridCol w="381000"/>
                <a:gridCol w="1307811"/>
                <a:gridCol w="7031854"/>
              </a:tblGrid>
              <a:tr h="304800">
                <a:tc gridSpan="3">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Risk Type Specific Requirements: Regulatory Requirements</a:t>
                      </a: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dirty="0" smtClean="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FF0000"/>
                    </a:solidFill>
                  </a:tcPr>
                </a:tc>
              </a:tr>
              <a:tr h="32004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200" dirty="0" smtClean="0"/>
                        <a:t>1.</a:t>
                      </a:r>
                      <a:endParaRPr lang="en-US" sz="12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bg1">
                        <a:lumMod val="95000"/>
                      </a:schemeClr>
                    </a:solidFill>
                  </a:tcPr>
                </a:tc>
                <a:tc>
                  <a:txBody>
                    <a:bodyPr/>
                    <a:lstStyle/>
                    <a:p>
                      <a:pPr marL="0" algn="l" defTabSz="914400" rtl="0" eaLnBrk="1" latinLnBrk="0" hangingPunct="1"/>
                      <a:r>
                        <a:rPr lang="en-US" sz="1200" kern="1200" dirty="0" smtClean="0">
                          <a:solidFill>
                            <a:schemeClr val="dk1"/>
                          </a:solidFill>
                          <a:latin typeface="Calibri" panose="020F0502020204030204" pitchFamily="34" charset="0"/>
                          <a:ea typeface="+mn-ea"/>
                          <a:cs typeface="+mn-cs"/>
                        </a:rPr>
                        <a:t>Regulatory scope</a:t>
                      </a:r>
                      <a:endParaRPr lang="en-US" sz="1200" kern="1200" dirty="0">
                        <a:solidFill>
                          <a:schemeClr val="dk1"/>
                        </a:solidFill>
                        <a:latin typeface="Calibri" panose="020F0502020204030204" pitchFamily="34" charset="0"/>
                        <a:ea typeface="+mn-ea"/>
                        <a:cs typeface="+mn-cs"/>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400" rtl="0" eaLnBrk="1" latinLnBrk="0" hangingPunct="1"/>
                      <a:r>
                        <a:rPr lang="en-US" sz="1200" kern="1200" dirty="0" smtClean="0">
                          <a:solidFill>
                            <a:schemeClr val="dk1"/>
                          </a:solidFill>
                          <a:latin typeface="Calibri" panose="020F0502020204030204" pitchFamily="34" charset="0"/>
                          <a:ea typeface="+mn-ea"/>
                          <a:cs typeface="+mn-cs"/>
                        </a:rPr>
                        <a:t>List</a:t>
                      </a:r>
                      <a:r>
                        <a:rPr lang="en-US" sz="1200" kern="1200" baseline="0" dirty="0" smtClean="0">
                          <a:solidFill>
                            <a:schemeClr val="dk1"/>
                          </a:solidFill>
                          <a:latin typeface="Calibri" panose="020F0502020204030204" pitchFamily="34" charset="0"/>
                          <a:ea typeface="+mn-ea"/>
                          <a:cs typeface="+mn-cs"/>
                        </a:rPr>
                        <a:t> of all </a:t>
                      </a:r>
                      <a:r>
                        <a:rPr lang="en-US" sz="1200" kern="1200" dirty="0" smtClean="0">
                          <a:solidFill>
                            <a:schemeClr val="dk1"/>
                          </a:solidFill>
                          <a:latin typeface="Calibri" panose="020F0502020204030204" pitchFamily="34" charset="0"/>
                          <a:ea typeface="+mn-ea"/>
                          <a:cs typeface="+mn-cs"/>
                        </a:rPr>
                        <a:t>relevant regulations to be considered in order to respond to potential regulatory requests.</a:t>
                      </a:r>
                      <a:endParaRPr lang="en-US" sz="1200" kern="1200" dirty="0">
                        <a:solidFill>
                          <a:schemeClr val="dk1"/>
                        </a:solidFill>
                        <a:latin typeface="Calibri" panose="020F0502020204030204" pitchFamily="34" charset="0"/>
                        <a:ea typeface="+mn-ea"/>
                        <a:cs typeface="+mn-cs"/>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24384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200" dirty="0" smtClean="0"/>
                        <a:t>2.</a:t>
                      </a:r>
                      <a:endParaRPr lang="en-US" sz="12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chemeClr val="bg2">
                        <a:lumMod val="20000"/>
                        <a:lumOff val="80000"/>
                      </a:schemeClr>
                    </a:solidFill>
                  </a:tcPr>
                </a:tc>
                <a:tc>
                  <a:txBody>
                    <a:bodyPr/>
                    <a:lstStyle/>
                    <a:p>
                      <a:pPr marL="0" algn="l" defTabSz="914400" rtl="0" eaLnBrk="1" latinLnBrk="0" hangingPunct="1"/>
                      <a:r>
                        <a:rPr lang="en-US" sz="1200" kern="1200" dirty="0" smtClean="0">
                          <a:solidFill>
                            <a:schemeClr val="dk1"/>
                          </a:solidFill>
                          <a:latin typeface="Calibri" panose="020F0502020204030204" pitchFamily="34" charset="0"/>
                          <a:ea typeface="+mn-ea"/>
                          <a:cs typeface="+mn-cs"/>
                        </a:rPr>
                        <a:t>Regulatory reporting</a:t>
                      </a:r>
                      <a:endParaRPr lang="en-US" sz="1200" kern="1200" dirty="0">
                        <a:solidFill>
                          <a:schemeClr val="dk1"/>
                        </a:solidFill>
                        <a:latin typeface="Calibri" panose="020F0502020204030204" pitchFamily="34" charset="0"/>
                        <a:ea typeface="+mn-ea"/>
                        <a:cs typeface="+mn-cs"/>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algn="l" defTabSz="914400" rtl="0" eaLnBrk="1" latinLnBrk="0" hangingPunct="1"/>
                      <a:r>
                        <a:rPr lang="en-US" sz="1200" kern="1200" dirty="0" smtClean="0">
                          <a:solidFill>
                            <a:schemeClr val="dk1"/>
                          </a:solidFill>
                          <a:latin typeface="Calibri" panose="020F0502020204030204" pitchFamily="34" charset="0"/>
                          <a:ea typeface="+mn-ea"/>
                          <a:cs typeface="+mn-cs"/>
                        </a:rPr>
                        <a:t>Determine the</a:t>
                      </a:r>
                      <a:r>
                        <a:rPr lang="en-US" sz="1200" kern="1200" baseline="0" dirty="0" smtClean="0">
                          <a:solidFill>
                            <a:schemeClr val="dk1"/>
                          </a:solidFill>
                          <a:latin typeface="Calibri" panose="020F0502020204030204" pitchFamily="34" charset="0"/>
                          <a:ea typeface="+mn-ea"/>
                          <a:cs typeface="+mn-cs"/>
                        </a:rPr>
                        <a:t> required regulatory reports to be produced and the information to be included in each of them to ensure accessibility to the required information when needed and meeting regulatory deadlines.</a:t>
                      </a:r>
                      <a:endParaRPr lang="en-US" sz="1200" kern="1200" dirty="0">
                        <a:solidFill>
                          <a:schemeClr val="dk1"/>
                        </a:solidFill>
                        <a:latin typeface="Calibri" panose="020F0502020204030204" pitchFamily="34" charset="0"/>
                        <a:ea typeface="+mn-ea"/>
                        <a:cs typeface="+mn-cs"/>
                      </a:endParaRPr>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r>
            </a:tbl>
          </a:graphicData>
        </a:graphic>
      </p:graphicFrame>
      <p:sp>
        <p:nvSpPr>
          <p:cNvPr id="8" name="Oval 7"/>
          <p:cNvSpPr/>
          <p:nvPr/>
        </p:nvSpPr>
        <p:spPr bwMode="auto">
          <a:xfrm>
            <a:off x="152400" y="908781"/>
            <a:ext cx="381000" cy="310420"/>
          </a:xfrm>
          <a:prstGeom prst="ellipse">
            <a:avLst/>
          </a:prstGeom>
          <a:solidFill>
            <a:srgbClr val="FF0000"/>
          </a:solidFill>
          <a:ln w="15875" cap="flat" cmpd="sng" algn="ctr">
            <a:solidFill>
              <a:schemeClr val="bg1"/>
            </a:solidFill>
            <a:prstDash val="solid"/>
            <a:round/>
            <a:headEnd type="none" w="med" len="med"/>
            <a:tailEnd type="none" w="med" len="med"/>
          </a:ln>
          <a:effectLst/>
        </p:spPr>
        <p:txBody>
          <a:bodyPr rot="0" spcFirstLastPara="0" vertOverflow="overflow" horzOverflow="overflow" vert="horz" wrap="square" lIns="18000" tIns="45720" rIns="18000" bIns="45720" numCol="1" spcCol="0" rtlCol="0" fromWordArt="0" anchor="ctr" anchorCtr="0" forceAA="0" compatLnSpc="1">
            <a:prstTxWarp prst="textNoShape">
              <a:avLst/>
            </a:prstTxWarp>
            <a:noAutofit/>
          </a:bodyPr>
          <a:lstStyle/>
          <a:p>
            <a:pPr algn="ctr" fontAlgn="base">
              <a:lnSpc>
                <a:spcPct val="80000"/>
              </a:lnSpc>
              <a:spcBef>
                <a:spcPct val="0"/>
              </a:spcBef>
              <a:spcAft>
                <a:spcPct val="0"/>
              </a:spcAft>
            </a:pPr>
            <a:r>
              <a:rPr lang="es-ES" sz="1000" b="1" dirty="0" smtClean="0">
                <a:solidFill>
                  <a:schemeClr val="bg1"/>
                </a:solidFill>
                <a:latin typeface="Arial" charset="0"/>
              </a:rPr>
              <a:t>3.3</a:t>
            </a:r>
            <a:endParaRPr lang="es-ES" sz="1000" b="1" dirty="0">
              <a:solidFill>
                <a:schemeClr val="bg1"/>
              </a:solidFill>
              <a:latin typeface="Arial" charset="0"/>
            </a:endParaRPr>
          </a:p>
        </p:txBody>
      </p:sp>
      <p:sp>
        <p:nvSpPr>
          <p:cNvPr id="9" name="TextBox 8"/>
          <p:cNvSpPr txBox="1"/>
          <p:nvPr/>
        </p:nvSpPr>
        <p:spPr>
          <a:xfrm>
            <a:off x="307377" y="4648200"/>
            <a:ext cx="8509000" cy="1200329"/>
          </a:xfrm>
          <a:prstGeom prst="rect">
            <a:avLst/>
          </a:prstGeom>
          <a:noFill/>
        </p:spPr>
        <p:txBody>
          <a:bodyPr wrap="square" rtlCol="0">
            <a:spAutoFit/>
          </a:bodyPr>
          <a:lstStyle/>
          <a:p>
            <a:pPr algn="just"/>
            <a:r>
              <a:rPr lang="en-US" dirty="0" smtClean="0"/>
              <a:t>Understanding regulatory reporting needs (CCAR, ELS, Volcker etc.) – RDA principles </a:t>
            </a:r>
            <a:r>
              <a:rPr lang="en-US" dirty="0"/>
              <a:t>can improve future production and quality of data used in </a:t>
            </a:r>
            <a:r>
              <a:rPr lang="en-US" dirty="0" smtClean="0"/>
              <a:t>those disclosures. Gap assessment to identify potential differences, synergies and dependencies with in-flight initiatives</a:t>
            </a:r>
            <a:endParaRPr lang="en-US" dirty="0"/>
          </a:p>
        </p:txBody>
      </p:sp>
    </p:spTree>
    <p:extLst>
      <p:ext uri="{BB962C8B-B14F-4D97-AF65-F5344CB8AC3E}">
        <p14:creationId xmlns:p14="http://schemas.microsoft.com/office/powerpoint/2010/main" val="9385627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306" name="Picture 16" descr="A-Santander-negativo_RGB [Convertid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24767" y="6226359"/>
            <a:ext cx="2168525"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4"/>
          <p:cNvSpPr>
            <a:spLocks noChangeArrowheads="1"/>
          </p:cNvSpPr>
          <p:nvPr/>
        </p:nvSpPr>
        <p:spPr bwMode="auto">
          <a:xfrm>
            <a:off x="2819400" y="1828800"/>
            <a:ext cx="5935752" cy="1256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lnSpc>
                <a:spcPts val="4902"/>
              </a:lnSpc>
              <a:spcBef>
                <a:spcPct val="50000"/>
              </a:spcBef>
              <a:spcAft>
                <a:spcPct val="0"/>
              </a:spcAft>
            </a:pPr>
            <a:r>
              <a:rPr lang="en-US" sz="3600" dirty="0" smtClean="0">
                <a:solidFill>
                  <a:srgbClr val="FFFFFF"/>
                </a:solidFill>
              </a:rPr>
              <a:t>SHUSA ERM Framework and Governance</a:t>
            </a:r>
          </a:p>
        </p:txBody>
      </p:sp>
    </p:spTree>
    <p:extLst>
      <p:ext uri="{BB962C8B-B14F-4D97-AF65-F5344CB8AC3E}">
        <p14:creationId xmlns:p14="http://schemas.microsoft.com/office/powerpoint/2010/main" val="15463317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p:nvPr/>
        </p:nvPicPr>
        <p:blipFill>
          <a:blip r:embed="rId3"/>
          <a:stretch>
            <a:fillRect/>
          </a:stretch>
        </p:blipFill>
        <p:spPr>
          <a:xfrm>
            <a:off x="225287" y="838200"/>
            <a:ext cx="8763000" cy="4500880"/>
          </a:xfrm>
          <a:prstGeom prst="rect">
            <a:avLst/>
          </a:prstGeom>
        </p:spPr>
      </p:pic>
      <p:sp>
        <p:nvSpPr>
          <p:cNvPr id="7" name="Rectangle 2"/>
          <p:cNvSpPr>
            <a:spLocks noChangeArrowheads="1"/>
          </p:cNvSpPr>
          <p:nvPr/>
        </p:nvSpPr>
        <p:spPr bwMode="auto">
          <a:xfrm>
            <a:off x="270934" y="265847"/>
            <a:ext cx="8500533" cy="642937"/>
          </a:xfrm>
          <a:prstGeom prst="rect">
            <a:avLst/>
          </a:prstGeom>
          <a:noFill/>
          <a:ln w="9525">
            <a:noFill/>
            <a:miter lim="800000"/>
            <a:headEnd/>
            <a:tailEnd/>
          </a:ln>
        </p:spPr>
        <p:txBody>
          <a:bodyPr lIns="91435" tIns="45718" rIns="91435" bIns="45718"/>
          <a:lstStyle/>
          <a:p>
            <a:pPr fontAlgn="base"/>
            <a:r>
              <a:rPr lang="en-US" sz="2200" b="1" dirty="0">
                <a:solidFill>
                  <a:srgbClr val="000000"/>
                </a:solidFill>
              </a:rPr>
              <a:t>SHUSA senior management committees </a:t>
            </a:r>
            <a:r>
              <a:rPr lang="en-US" sz="2200" b="1" dirty="0" smtClean="0">
                <a:solidFill>
                  <a:srgbClr val="000000"/>
                </a:solidFill>
              </a:rPr>
              <a:t>– ERM Framework</a:t>
            </a:r>
            <a:endParaRPr lang="en-US" sz="2200" b="1" dirty="0">
              <a:solidFill>
                <a:srgbClr val="000000"/>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378617806"/>
              </p:ext>
            </p:extLst>
          </p:nvPr>
        </p:nvGraphicFramePr>
        <p:xfrm>
          <a:off x="762000" y="5339080"/>
          <a:ext cx="7620000" cy="680720"/>
        </p:xfrm>
        <a:graphic>
          <a:graphicData uri="http://schemas.openxmlformats.org/drawingml/2006/table">
            <a:tbl>
              <a:tblPr>
                <a:tableStyleId>{5C22544A-7EE6-4342-B048-85BDC9FD1C3A}</a:tableStyleId>
              </a:tblPr>
              <a:tblGrid>
                <a:gridCol w="6667500"/>
                <a:gridCol w="952500"/>
              </a:tblGrid>
              <a:tr h="318635">
                <a:tc gridSpan="2">
                  <a:txBody>
                    <a:bodyPr/>
                    <a:lstStyle/>
                    <a:p>
                      <a:pPr marL="171450" indent="-171450" algn="l" fontAlgn="b">
                        <a:buFont typeface="Arial" panose="020B0604020202020204" pitchFamily="34" charset="0"/>
                        <a:buChar char="•"/>
                      </a:pPr>
                      <a:r>
                        <a:rPr lang="en-US" sz="1600" u="none" strike="noStrike" dirty="0">
                          <a:effectLst/>
                        </a:rPr>
                        <a:t>Top of the House (TOH): Board and LEVEL 1 Management </a:t>
                      </a:r>
                      <a:r>
                        <a:rPr lang="en-US" sz="1600" u="none" strike="noStrike" dirty="0" smtClean="0">
                          <a:effectLst/>
                        </a:rPr>
                        <a:t>Committees</a:t>
                      </a:r>
                      <a:endParaRPr lang="en-US" sz="1600" b="0" i="0" u="none" strike="noStrike" dirty="0">
                        <a:solidFill>
                          <a:srgbClr val="000000"/>
                        </a:solidFill>
                        <a:effectLst/>
                        <a:latin typeface="Calibri"/>
                      </a:endParaRPr>
                    </a:p>
                  </a:txBody>
                  <a:tcPr marL="0" marR="0" marT="0" marB="0" anchor="b"/>
                </a:tc>
                <a:tc hMerge="1">
                  <a:txBody>
                    <a:bodyPr/>
                    <a:lstStyle/>
                    <a:p>
                      <a:endParaRPr lang="en-US"/>
                    </a:p>
                  </a:txBody>
                  <a:tcPr/>
                </a:tc>
              </a:tr>
              <a:tr h="362085">
                <a:tc>
                  <a:txBody>
                    <a:bodyPr/>
                    <a:lstStyle/>
                    <a:p>
                      <a:pPr marL="171450" indent="-171450" algn="l" fontAlgn="b">
                        <a:buFont typeface="Arial" panose="020B0604020202020204" pitchFamily="34" charset="0"/>
                        <a:buChar char="•"/>
                      </a:pPr>
                      <a:r>
                        <a:rPr lang="en-US" sz="1600" u="none" strike="noStrike" dirty="0">
                          <a:effectLst/>
                        </a:rPr>
                        <a:t>Management: Level 2 </a:t>
                      </a:r>
                      <a:r>
                        <a:rPr lang="en-US" sz="1600" u="none" strike="noStrike" dirty="0" smtClean="0">
                          <a:effectLst/>
                        </a:rPr>
                        <a:t>Management</a:t>
                      </a:r>
                      <a:r>
                        <a:rPr lang="en-US" sz="1600" u="none" strike="noStrike" baseline="0" dirty="0" smtClean="0">
                          <a:effectLst/>
                        </a:rPr>
                        <a:t> </a:t>
                      </a:r>
                      <a:r>
                        <a:rPr lang="en-US" sz="1600" u="none" strike="noStrike" dirty="0" smtClean="0">
                          <a:effectLst/>
                        </a:rPr>
                        <a:t>Committees </a:t>
                      </a:r>
                      <a:r>
                        <a:rPr lang="en-US" sz="1600" u="none" strike="noStrike" dirty="0">
                          <a:effectLst/>
                        </a:rPr>
                        <a:t>and sub-committees</a:t>
                      </a:r>
                      <a:endParaRPr lang="en-US" sz="1600" b="0" i="0" u="none" strike="noStrike" dirty="0">
                        <a:solidFill>
                          <a:srgbClr val="000000"/>
                        </a:solidFill>
                        <a:effectLst/>
                        <a:latin typeface="Calibri"/>
                      </a:endParaRPr>
                    </a:p>
                  </a:txBody>
                  <a:tcPr marL="0" marR="0" marT="0"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a:endParaRPr>
                    </a:p>
                  </a:txBody>
                  <a:tcPr marL="0" marR="0" marT="0" marB="0" anchor="b"/>
                </a:tc>
              </a:tr>
            </a:tbl>
          </a:graphicData>
        </a:graphic>
      </p:graphicFrame>
    </p:spTree>
    <p:extLst>
      <p:ext uri="{BB962C8B-B14F-4D97-AF65-F5344CB8AC3E}">
        <p14:creationId xmlns:p14="http://schemas.microsoft.com/office/powerpoint/2010/main" val="39616732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bwMode="auto">
          <a:xfrm rot="1954123">
            <a:off x="7716300" y="5043805"/>
            <a:ext cx="1158240" cy="871736"/>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none" lIns="18000" tIns="45720" rIns="18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5" name="Rectangle 2"/>
          <p:cNvSpPr>
            <a:spLocks noChangeArrowheads="1"/>
          </p:cNvSpPr>
          <p:nvPr/>
        </p:nvSpPr>
        <p:spPr bwMode="auto">
          <a:xfrm>
            <a:off x="270934" y="265847"/>
            <a:ext cx="9025466" cy="642937"/>
          </a:xfrm>
          <a:prstGeom prst="rect">
            <a:avLst/>
          </a:prstGeom>
          <a:noFill/>
          <a:ln w="9525">
            <a:noFill/>
            <a:miter lim="800000"/>
            <a:headEnd/>
            <a:tailEnd/>
          </a:ln>
        </p:spPr>
        <p:txBody>
          <a:bodyPr lIns="91435" tIns="45718" rIns="91435" bIns="45718"/>
          <a:lstStyle/>
          <a:p>
            <a:pPr>
              <a:lnSpc>
                <a:spcPct val="90000"/>
              </a:lnSpc>
            </a:pPr>
            <a:r>
              <a:rPr lang="en-US" sz="2200" b="1" dirty="0">
                <a:solidFill>
                  <a:srgbClr val="000000"/>
                </a:solidFill>
              </a:rPr>
              <a:t>1. SHUSA Risk Reporting Framework: AS-IS</a:t>
            </a:r>
          </a:p>
          <a:p>
            <a:pPr>
              <a:lnSpc>
                <a:spcPct val="90000"/>
              </a:lnSpc>
            </a:pPr>
            <a:r>
              <a:rPr lang="en-US" sz="2000" b="1" dirty="0" smtClean="0">
                <a:solidFill>
                  <a:srgbClr val="929497"/>
                </a:solidFill>
              </a:rPr>
              <a:t>Preliminary set of reports and metrics for SHUSA/IHC and SBNA</a:t>
            </a:r>
            <a:endParaRPr lang="en-US" sz="2000" b="1" dirty="0">
              <a:solidFill>
                <a:srgbClr val="929497"/>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3411068616"/>
              </p:ext>
            </p:extLst>
          </p:nvPr>
        </p:nvGraphicFramePr>
        <p:xfrm>
          <a:off x="272122" y="1053284"/>
          <a:ext cx="5442878" cy="4890316"/>
        </p:xfrm>
        <a:graphic>
          <a:graphicData uri="http://schemas.openxmlformats.org/drawingml/2006/table">
            <a:tbl>
              <a:tblPr/>
              <a:tblGrid>
                <a:gridCol w="1432319"/>
                <a:gridCol w="37639"/>
                <a:gridCol w="988779"/>
                <a:gridCol w="37639"/>
                <a:gridCol w="716160"/>
                <a:gridCol w="716160"/>
                <a:gridCol w="37639"/>
                <a:gridCol w="716160"/>
                <a:gridCol w="716160"/>
                <a:gridCol w="44223"/>
              </a:tblGrid>
              <a:tr h="395003">
                <a:tc rowSpan="3">
                  <a:txBody>
                    <a:bodyPr/>
                    <a:lstStyle/>
                    <a:p>
                      <a:pPr algn="ctr" fontAlgn="b"/>
                      <a:r>
                        <a:rPr lang="en-US" sz="1200" b="1" i="0" u="none" strike="noStrike" noProof="0" dirty="0" smtClean="0">
                          <a:solidFill>
                            <a:srgbClr val="FFFFFF"/>
                          </a:solidFill>
                          <a:effectLst/>
                          <a:latin typeface="Arial "/>
                        </a:rPr>
                        <a:t>Risk Area</a:t>
                      </a:r>
                      <a:endParaRPr lang="en-US" sz="1200" b="1" i="0" u="none" strike="noStrike" noProof="0" dirty="0">
                        <a:solidFill>
                          <a:srgbClr val="FFFFFF"/>
                        </a:solidFill>
                        <a:effectLst/>
                        <a:latin typeface="Arial "/>
                      </a:endParaRPr>
                    </a:p>
                  </a:txBody>
                  <a:tcPr marL="72000" marR="72000"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0000"/>
                    </a:solidFill>
                  </a:tcPr>
                </a:tc>
                <a:tc rowSpan="3">
                  <a:txBody>
                    <a:bodyPr/>
                    <a:lstStyle/>
                    <a:p>
                      <a:pPr algn="ctr" fontAlgn="b"/>
                      <a:endParaRPr lang="en-US" sz="200" b="1" i="0" u="none" strike="noStrike" noProof="0" dirty="0">
                        <a:solidFill>
                          <a:srgbClr val="FFFFFF"/>
                        </a:solidFill>
                        <a:effectLst/>
                        <a:latin typeface="Arial "/>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rowSpan="3">
                  <a:txBody>
                    <a:bodyPr/>
                    <a:lstStyle/>
                    <a:p>
                      <a:pPr algn="ctr" fontAlgn="b"/>
                      <a:r>
                        <a:rPr lang="en-US" sz="1200" b="1" i="0" u="none" strike="noStrike" noProof="0" dirty="0" smtClean="0">
                          <a:solidFill>
                            <a:srgbClr val="FFFFFF"/>
                          </a:solidFill>
                          <a:effectLst/>
                          <a:latin typeface="Arial "/>
                        </a:rPr>
                        <a:t>Corporate Metrics</a:t>
                      </a:r>
                      <a:endParaRPr lang="en-US" sz="1200" b="1" i="0" u="none" strike="noStrike" noProof="0" dirty="0">
                        <a:solidFill>
                          <a:srgbClr val="FFFFFF"/>
                        </a:solidFill>
                        <a:effectLst/>
                        <a:latin typeface="Arial "/>
                      </a:endParaRPr>
                    </a:p>
                  </a:txBody>
                  <a:tcPr marL="72000" marR="72000"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0000"/>
                    </a:solidFill>
                  </a:tcPr>
                </a:tc>
                <a:tc rowSpan="2">
                  <a:txBody>
                    <a:bodyPr/>
                    <a:lstStyle/>
                    <a:p>
                      <a:pPr algn="ctr" fontAlgn="b"/>
                      <a:endParaRPr lang="en-US" sz="200" b="1" i="0" u="none" strike="noStrike" noProof="0" dirty="0">
                        <a:solidFill>
                          <a:srgbClr val="FFFFFF"/>
                        </a:solidFill>
                        <a:effectLst/>
                        <a:latin typeface="Arial "/>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rowSpan="2" gridSpan="2">
                  <a:txBody>
                    <a:bodyPr/>
                    <a:lstStyle/>
                    <a:p>
                      <a:pPr algn="ctr" fontAlgn="b"/>
                      <a:r>
                        <a:rPr lang="en-US" sz="1200" b="1" i="0" u="none" strike="noStrike" noProof="0" dirty="0" smtClean="0">
                          <a:solidFill>
                            <a:srgbClr val="FFFFFF"/>
                          </a:solidFill>
                          <a:effectLst/>
                          <a:latin typeface="Arial "/>
                        </a:rPr>
                        <a:t>Local Reports</a:t>
                      </a:r>
                      <a:endParaRPr lang="en-US" sz="1200" b="1" i="0" u="none" strike="noStrike" noProof="0" dirty="0">
                        <a:solidFill>
                          <a:srgbClr val="FFFFFF"/>
                        </a:solidFill>
                        <a:effectLst/>
                        <a:latin typeface="Arial "/>
                      </a:endParaRPr>
                    </a:p>
                  </a:txBody>
                  <a:tcPr marL="72000" marR="72000"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0000"/>
                    </a:solidFill>
                  </a:tcPr>
                </a:tc>
                <a:tc rowSpan="2" hMerge="1">
                  <a:txBody>
                    <a:bodyPr/>
                    <a:lstStyle/>
                    <a:p>
                      <a:pPr algn="ctr" fontAlgn="b"/>
                      <a:endParaRPr lang="en-US" sz="1000" b="1" i="0" u="none" strike="noStrike" noProof="0" dirty="0">
                        <a:solidFill>
                          <a:srgbClr val="FFFFFF"/>
                        </a:solidFill>
                        <a:effectLst/>
                        <a:latin typeface="Arial Narrow" panose="020B0606020202030204" pitchFamily="34" charset="0"/>
                      </a:endParaRPr>
                    </a:p>
                  </a:txBody>
                  <a:tcPr marL="72000" marR="72000"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0000"/>
                    </a:solidFill>
                  </a:tcPr>
                </a:tc>
                <a:tc rowSpan="2">
                  <a:txBody>
                    <a:bodyPr/>
                    <a:lstStyle/>
                    <a:p>
                      <a:pPr algn="ctr" fontAlgn="b"/>
                      <a:endParaRPr lang="en-US" sz="200" b="1" i="0" u="none" strike="noStrike" noProof="0" dirty="0">
                        <a:solidFill>
                          <a:srgbClr val="FFFFFF"/>
                        </a:solidFill>
                        <a:effectLst/>
                        <a:latin typeface="Arial "/>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rowSpan="2" gridSpan="2">
                  <a:txBody>
                    <a:bodyPr/>
                    <a:lstStyle/>
                    <a:p>
                      <a:pPr algn="ctr" fontAlgn="b"/>
                      <a:r>
                        <a:rPr lang="en-US" sz="1200" b="1" i="0" u="none" strike="noStrike" noProof="0" dirty="0" smtClean="0">
                          <a:solidFill>
                            <a:srgbClr val="FFFFFF"/>
                          </a:solidFill>
                          <a:effectLst/>
                          <a:latin typeface="Arial "/>
                        </a:rPr>
                        <a:t>Local Metrics</a:t>
                      </a:r>
                      <a:endParaRPr lang="en-US" sz="1200" b="1" i="0" u="none" strike="noStrike" noProof="0" dirty="0">
                        <a:solidFill>
                          <a:srgbClr val="FFFFFF"/>
                        </a:solidFill>
                        <a:effectLst/>
                        <a:latin typeface="Arial "/>
                      </a:endParaRPr>
                    </a:p>
                  </a:txBody>
                  <a:tcPr marL="72000" marR="72000"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0000"/>
                    </a:solidFill>
                  </a:tcPr>
                </a:tc>
                <a:tc rowSpan="2" hMerge="1">
                  <a:txBody>
                    <a:bodyPr/>
                    <a:lstStyle/>
                    <a:p>
                      <a:pPr algn="ctr" fontAlgn="b"/>
                      <a:endParaRPr lang="en-US" sz="1000" b="1" i="0" u="none" strike="noStrike" noProof="0" dirty="0">
                        <a:solidFill>
                          <a:srgbClr val="FFFFFF"/>
                        </a:solidFill>
                        <a:effectLst/>
                        <a:latin typeface="Arial Narrow" panose="020B0606020202030204" pitchFamily="34" charset="0"/>
                      </a:endParaRPr>
                    </a:p>
                  </a:txBody>
                  <a:tcPr marL="72000" marR="72000"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0000"/>
                    </a:solidFill>
                  </a:tcPr>
                </a:tc>
                <a:tc>
                  <a:txBody>
                    <a:bodyPr/>
                    <a:lstStyle/>
                    <a:p>
                      <a:pPr algn="ctr" fontAlgn="ctr"/>
                      <a:endParaRPr lang="en-US" sz="1000" b="1" i="0" u="none" strike="noStrike" noProof="0" dirty="0">
                        <a:solidFill>
                          <a:schemeClr val="bg1"/>
                        </a:solidFill>
                        <a:effectLst/>
                        <a:latin typeface="Arial "/>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r h="62197">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c>
                  <a:txBody>
                    <a:bodyPr/>
                    <a:lstStyle/>
                    <a:p>
                      <a:pPr algn="ctr" fontAlgn="ctr"/>
                      <a:endParaRPr lang="en-US" sz="1000" b="1" i="0" u="none" strike="noStrike" noProof="0" dirty="0">
                        <a:solidFill>
                          <a:schemeClr val="bg1"/>
                        </a:solidFill>
                        <a:effectLst/>
                        <a:latin typeface="Arial "/>
                      </a:endParaRPr>
                    </a:p>
                  </a:txBody>
                  <a:tcPr marL="0" marR="0" marT="0" marB="0" vert="vert270" anchor="ctr">
                    <a:lnL w="127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r h="327595">
                <a:tc vMerge="1">
                  <a:txBody>
                    <a:bodyPr/>
                    <a:lstStyle/>
                    <a:p>
                      <a:pPr algn="l" fontAlgn="ctr"/>
                      <a:endParaRPr lang="en-US" sz="1000" b="1" i="0" u="none" strike="noStrike" dirty="0">
                        <a:solidFill>
                          <a:srgbClr val="000000"/>
                        </a:solidFill>
                        <a:effectLst/>
                        <a:latin typeface="Arial Narrow" panose="020B0606020202030204" pitchFamily="34"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vMerge="1">
                  <a:txBody>
                    <a:bodyPr/>
                    <a:lstStyle/>
                    <a:p>
                      <a:endParaRPr lang="en-US"/>
                    </a:p>
                  </a:txBody>
                  <a:tcPr/>
                </a:tc>
                <a:tc vMerge="1">
                  <a:txBody>
                    <a:bodyPr/>
                    <a:lstStyle/>
                    <a:p>
                      <a:pPr algn="l" fontAlgn="ctr"/>
                      <a:endParaRPr lang="en-US" sz="1000" b="1" i="0" u="none" strike="noStrike" dirty="0">
                        <a:solidFill>
                          <a:srgbClr val="000000"/>
                        </a:solidFill>
                        <a:effectLst/>
                        <a:latin typeface="Arial Narrow" panose="020B0606020202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en-US" sz="200" b="1" i="0" u="none" strike="noStrike" dirty="0">
                        <a:solidFill>
                          <a:schemeClr val="bg1"/>
                        </a:solidFill>
                        <a:effectLst/>
                        <a:latin typeface="Arial "/>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ctr"/>
                      <a:r>
                        <a:rPr lang="en-US" sz="1200" b="1" i="0" u="none" strike="noStrike" dirty="0" smtClean="0">
                          <a:solidFill>
                            <a:schemeClr val="bg1"/>
                          </a:solidFill>
                          <a:effectLst/>
                          <a:latin typeface="Arial "/>
                        </a:rPr>
                        <a:t>SHUSA</a:t>
                      </a:r>
                      <a:endParaRPr lang="en-US" sz="1200" b="1" i="0" u="none" strike="noStrike" dirty="0">
                        <a:solidFill>
                          <a:schemeClr val="bg1"/>
                        </a:solidFill>
                        <a:effectLst/>
                        <a:latin typeface="Arial "/>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50000"/>
                      </a:schemeClr>
                    </a:solidFill>
                  </a:tcPr>
                </a:tc>
                <a:tc>
                  <a:txBody>
                    <a:bodyPr/>
                    <a:lstStyle/>
                    <a:p>
                      <a:pPr algn="ctr" fontAlgn="ctr"/>
                      <a:r>
                        <a:rPr lang="en-US" sz="1200" b="1" i="0" u="none" strike="noStrike" dirty="0" smtClean="0">
                          <a:solidFill>
                            <a:schemeClr val="bg1"/>
                          </a:solidFill>
                          <a:effectLst/>
                          <a:latin typeface="Arial "/>
                        </a:rPr>
                        <a:t>SBNA</a:t>
                      </a:r>
                      <a:endParaRPr lang="en-US" sz="1200" b="1" i="0" u="none" strike="noStrike" dirty="0">
                        <a:solidFill>
                          <a:schemeClr val="bg1"/>
                        </a:solidFill>
                        <a:effectLst/>
                        <a:latin typeface="Arial "/>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50000"/>
                      </a:schemeClr>
                    </a:solidFill>
                  </a:tcPr>
                </a:tc>
                <a:tc>
                  <a:txBody>
                    <a:bodyPr/>
                    <a:lstStyle/>
                    <a:p>
                      <a:pPr algn="ctr" fontAlgn="ctr"/>
                      <a:endParaRPr lang="en-US" sz="200" b="1" i="0" u="none" strike="noStrike" dirty="0">
                        <a:solidFill>
                          <a:schemeClr val="bg1"/>
                        </a:solidFill>
                        <a:effectLst/>
                        <a:latin typeface="Arial "/>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ctr"/>
                      <a:r>
                        <a:rPr lang="en-US" sz="1200" b="1" i="0" u="none" strike="noStrike" dirty="0" smtClean="0">
                          <a:solidFill>
                            <a:schemeClr val="bg1"/>
                          </a:solidFill>
                          <a:effectLst/>
                          <a:latin typeface="Arial "/>
                        </a:rPr>
                        <a:t>SHUSA</a:t>
                      </a:r>
                      <a:endParaRPr lang="en-US" sz="1200" b="1" i="0" u="none" strike="noStrike" dirty="0">
                        <a:solidFill>
                          <a:schemeClr val="bg1"/>
                        </a:solidFill>
                        <a:effectLst/>
                        <a:latin typeface="Arial "/>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50000"/>
                      </a:schemeClr>
                    </a:solidFill>
                  </a:tcPr>
                </a:tc>
                <a:tc>
                  <a:txBody>
                    <a:bodyPr/>
                    <a:lstStyle/>
                    <a:p>
                      <a:pPr algn="ctr" fontAlgn="ctr"/>
                      <a:r>
                        <a:rPr lang="en-US" sz="1200" b="1" i="0" u="none" strike="noStrike" dirty="0" smtClean="0">
                          <a:solidFill>
                            <a:schemeClr val="bg1"/>
                          </a:solidFill>
                          <a:effectLst/>
                          <a:latin typeface="Arial "/>
                        </a:rPr>
                        <a:t>SBNA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50000"/>
                      </a:schemeClr>
                    </a:solidFill>
                  </a:tcPr>
                </a:tc>
                <a:tc>
                  <a:txBody>
                    <a:bodyPr/>
                    <a:lstStyle/>
                    <a:p>
                      <a:endParaRPr lang="en-US" sz="1000" dirty="0">
                        <a:latin typeface="Arial "/>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r h="27300">
                <a:tc>
                  <a:txBody>
                    <a:bodyPr/>
                    <a:lstStyle/>
                    <a:p>
                      <a:pPr algn="l" fontAlgn="ctr"/>
                      <a:endParaRPr lang="en-US" sz="100" b="1" i="0" u="none" strike="noStrike" dirty="0">
                        <a:solidFill>
                          <a:schemeClr val="bg1"/>
                        </a:solidFill>
                        <a:effectLst/>
                        <a:latin typeface="Arial "/>
                      </a:endParaRPr>
                    </a:p>
                  </a:txBody>
                  <a:tcPr marL="0" marR="0" marT="0"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noFill/>
                  </a:tcPr>
                </a:tc>
                <a:tc>
                  <a:txBody>
                    <a:bodyPr/>
                    <a:lstStyle/>
                    <a:p>
                      <a:pPr algn="ctr" fontAlgn="ctr"/>
                      <a:endParaRPr lang="en-US" sz="100" b="1" i="0" u="none" strike="noStrike" dirty="0">
                        <a:solidFill>
                          <a:srgbClr val="000000"/>
                        </a:solidFill>
                        <a:effectLst/>
                        <a:latin typeface="Arial "/>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noFill/>
                  </a:tcPr>
                </a:tc>
                <a:tc>
                  <a:txBody>
                    <a:bodyPr/>
                    <a:lstStyle/>
                    <a:p>
                      <a:pPr algn="ctr" fontAlgn="ctr"/>
                      <a:endParaRPr lang="en-US" sz="100" b="1" i="0" u="none" strike="noStrike" dirty="0">
                        <a:solidFill>
                          <a:srgbClr val="000000"/>
                        </a:solidFill>
                        <a:effectLst/>
                        <a:latin typeface="Arial "/>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noFill/>
                  </a:tcPr>
                </a:tc>
                <a:tc>
                  <a:txBody>
                    <a:bodyPr/>
                    <a:lstStyle/>
                    <a:p>
                      <a:pPr algn="ctr" fontAlgn="ctr"/>
                      <a:endParaRPr lang="en-US" sz="100" b="1" i="0" u="none" strike="noStrike" dirty="0">
                        <a:solidFill>
                          <a:srgbClr val="000000"/>
                        </a:solidFill>
                        <a:effectLst/>
                        <a:latin typeface="Arial "/>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noFill/>
                  </a:tcPr>
                </a:tc>
                <a:tc>
                  <a:txBody>
                    <a:bodyPr/>
                    <a:lstStyle/>
                    <a:p>
                      <a:pPr algn="ctr" fontAlgn="ctr"/>
                      <a:endParaRPr lang="en-US" sz="100" b="1" i="0" u="none" strike="noStrike" dirty="0">
                        <a:solidFill>
                          <a:srgbClr val="000000"/>
                        </a:solidFill>
                        <a:effectLst/>
                        <a:latin typeface="Arial "/>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noFill/>
                  </a:tcPr>
                </a:tc>
                <a:tc>
                  <a:txBody>
                    <a:bodyPr/>
                    <a:lstStyle/>
                    <a:p>
                      <a:pPr algn="ctr" fontAlgn="ctr"/>
                      <a:endParaRPr lang="en-US" sz="100" b="1" i="0" u="none" strike="noStrike" dirty="0">
                        <a:solidFill>
                          <a:srgbClr val="000000"/>
                        </a:solidFill>
                        <a:effectLst/>
                        <a:latin typeface="Arial "/>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noFill/>
                  </a:tcPr>
                </a:tc>
                <a:tc>
                  <a:txBody>
                    <a:bodyPr/>
                    <a:lstStyle/>
                    <a:p>
                      <a:pPr algn="ctr" fontAlgn="ctr"/>
                      <a:endParaRPr lang="en-US" sz="100" b="1" i="0" u="none" strike="noStrike" dirty="0">
                        <a:solidFill>
                          <a:srgbClr val="000000"/>
                        </a:solidFill>
                        <a:effectLst/>
                        <a:latin typeface="Arial "/>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noFill/>
                  </a:tcPr>
                </a:tc>
                <a:tc>
                  <a:txBody>
                    <a:bodyPr/>
                    <a:lstStyle/>
                    <a:p>
                      <a:pPr algn="ctr" fontAlgn="ctr"/>
                      <a:endParaRPr lang="en-US" sz="100" b="1" i="0" u="none" strike="noStrike" dirty="0">
                        <a:solidFill>
                          <a:srgbClr val="000000"/>
                        </a:solidFill>
                        <a:effectLst/>
                        <a:latin typeface="Arial "/>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noFill/>
                  </a:tcPr>
                </a:tc>
                <a:tc>
                  <a:txBody>
                    <a:bodyPr/>
                    <a:lstStyle/>
                    <a:p>
                      <a:pPr algn="ctr" fontAlgn="ctr"/>
                      <a:endParaRPr lang="en-US" sz="100" b="1" i="0" u="none" strike="noStrike" dirty="0">
                        <a:solidFill>
                          <a:srgbClr val="000000"/>
                        </a:solidFill>
                        <a:effectLst/>
                        <a:latin typeface="Arial "/>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noFill/>
                  </a:tcPr>
                </a:tc>
                <a:tc>
                  <a:txBody>
                    <a:bodyPr/>
                    <a:lstStyle/>
                    <a:p>
                      <a:endParaRPr lang="en-US" sz="100" dirty="0">
                        <a:latin typeface="Arial "/>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r h="582603">
                <a:tc>
                  <a:txBody>
                    <a:bodyPr/>
                    <a:lstStyle/>
                    <a:p>
                      <a:pPr algn="l" fontAlgn="ctr"/>
                      <a:r>
                        <a:rPr lang="en-US" sz="1200" b="1" i="0" u="none" strike="noStrike" dirty="0">
                          <a:solidFill>
                            <a:schemeClr val="bg1"/>
                          </a:solidFill>
                          <a:effectLst/>
                          <a:latin typeface="Arial "/>
                        </a:rPr>
                        <a:t>Credit Risk</a:t>
                      </a:r>
                    </a:p>
                  </a:txBody>
                  <a:tcPr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50000"/>
                      </a:schemeClr>
                    </a:solidFill>
                  </a:tcPr>
                </a:tc>
                <a:tc>
                  <a:txBody>
                    <a:bodyPr/>
                    <a:lstStyle/>
                    <a:p>
                      <a:pPr algn="ctr" fontAlgn="ctr"/>
                      <a:endParaRPr lang="en-US" sz="200" b="1" i="0" u="none" strike="noStrike" dirty="0">
                        <a:solidFill>
                          <a:srgbClr val="000000"/>
                        </a:solidFill>
                        <a:effectLst/>
                        <a:latin typeface="Arial "/>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noFill/>
                  </a:tcPr>
                </a:tc>
                <a:tc>
                  <a:txBody>
                    <a:bodyPr/>
                    <a:lstStyle/>
                    <a:p>
                      <a:pPr algn="ctr" fontAlgn="ctr"/>
                      <a:r>
                        <a:rPr lang="en-US" sz="1200" b="0" i="0" u="none" strike="noStrike" dirty="0" smtClean="0">
                          <a:solidFill>
                            <a:srgbClr val="000000"/>
                          </a:solidFill>
                          <a:effectLst/>
                          <a:latin typeface="Arial "/>
                        </a:rPr>
                        <a:t>117</a:t>
                      </a:r>
                      <a:endParaRPr lang="en-US" sz="1200" b="0" i="0" u="none" strike="noStrike" dirty="0">
                        <a:solidFill>
                          <a:srgbClr val="000000"/>
                        </a:solidFill>
                        <a:effectLst/>
                        <a:latin typeface="Arial "/>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fontAlgn="ctr"/>
                      <a:endParaRPr lang="en-US" sz="200" b="0" i="0" u="none" strike="noStrike" dirty="0">
                        <a:solidFill>
                          <a:srgbClr val="000000"/>
                        </a:solidFill>
                        <a:effectLst/>
                        <a:latin typeface="Arial "/>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noFill/>
                  </a:tcPr>
                </a:tc>
                <a:tc>
                  <a:txBody>
                    <a:bodyPr/>
                    <a:lstStyle/>
                    <a:p>
                      <a:pPr algn="ctr" fontAlgn="ctr"/>
                      <a:r>
                        <a:rPr lang="en-US" sz="1200" b="0" i="0" u="none" strike="noStrike" dirty="0" smtClean="0">
                          <a:solidFill>
                            <a:srgbClr val="000000"/>
                          </a:solidFill>
                          <a:effectLst/>
                          <a:latin typeface="Arial "/>
                        </a:rPr>
                        <a:t>7</a:t>
                      </a:r>
                      <a:endParaRPr lang="en-US" sz="1200" b="0" i="0" u="none" strike="noStrike" dirty="0">
                        <a:solidFill>
                          <a:srgbClr val="000000"/>
                        </a:solidFill>
                        <a:effectLst/>
                        <a:latin typeface="Arial "/>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fontAlgn="ctr"/>
                      <a:r>
                        <a:rPr lang="en-US" sz="1200" b="0" i="0" u="none" strike="noStrike" dirty="0" smtClean="0">
                          <a:solidFill>
                            <a:srgbClr val="000000"/>
                          </a:solidFill>
                          <a:effectLst/>
                          <a:latin typeface="Arial "/>
                        </a:rPr>
                        <a:t>62</a:t>
                      </a:r>
                      <a:endParaRPr lang="en-US" sz="1200" b="0" i="0" u="none" strike="noStrike" dirty="0">
                        <a:solidFill>
                          <a:srgbClr val="000000"/>
                        </a:solidFill>
                        <a:effectLst/>
                        <a:latin typeface="Arial "/>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fontAlgn="ctr"/>
                      <a:endParaRPr lang="en-US" sz="200" b="0" i="0" u="none" strike="noStrike" dirty="0">
                        <a:solidFill>
                          <a:srgbClr val="000000"/>
                        </a:solidFill>
                        <a:effectLst/>
                        <a:latin typeface="Arial "/>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noFill/>
                  </a:tcPr>
                </a:tc>
                <a:tc>
                  <a:txBody>
                    <a:bodyPr/>
                    <a:lstStyle/>
                    <a:p>
                      <a:pPr algn="ctr" fontAlgn="ctr"/>
                      <a:r>
                        <a:rPr lang="en-US" sz="1200" b="0" i="0" u="none" strike="noStrike" dirty="0" smtClean="0">
                          <a:solidFill>
                            <a:srgbClr val="000000"/>
                          </a:solidFill>
                          <a:effectLst/>
                          <a:latin typeface="Arial "/>
                        </a:rPr>
                        <a:t>67</a:t>
                      </a:r>
                      <a:endParaRPr lang="en-US" sz="1200" b="0" i="0" u="none" strike="noStrike" dirty="0">
                        <a:solidFill>
                          <a:srgbClr val="000000"/>
                        </a:solidFill>
                        <a:effectLst/>
                        <a:latin typeface="Arial "/>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fontAlgn="ctr"/>
                      <a:r>
                        <a:rPr lang="en-US" sz="1200" b="0" i="0" u="none" strike="noStrike" dirty="0" smtClean="0">
                          <a:solidFill>
                            <a:srgbClr val="000000"/>
                          </a:solidFill>
                          <a:effectLst/>
                          <a:latin typeface="Arial "/>
                        </a:rPr>
                        <a:t>216</a:t>
                      </a:r>
                      <a:endParaRPr lang="en-US" sz="1200" b="0" i="0" u="none" strike="noStrike" dirty="0">
                        <a:solidFill>
                          <a:srgbClr val="000000"/>
                        </a:solidFill>
                        <a:effectLst/>
                        <a:latin typeface="Arial "/>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schemeClr>
                    </a:solidFill>
                  </a:tcPr>
                </a:tc>
                <a:tc>
                  <a:txBody>
                    <a:bodyPr/>
                    <a:lstStyle/>
                    <a:p>
                      <a:endParaRPr lang="en-US" sz="1000" dirty="0">
                        <a:latin typeface="Arial "/>
                      </a:endParaRPr>
                    </a:p>
                  </a:txBody>
                  <a:tcPr marL="0" marR="0" marT="0" marB="0" anchor="ctr">
                    <a:lnL w="1905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r h="582603">
                <a:tc>
                  <a:txBody>
                    <a:bodyPr/>
                    <a:lstStyle/>
                    <a:p>
                      <a:pPr algn="l" fontAlgn="ctr"/>
                      <a:r>
                        <a:rPr lang="en-US" sz="1200" b="1" i="0" u="none" strike="noStrike" dirty="0">
                          <a:solidFill>
                            <a:schemeClr val="bg1"/>
                          </a:solidFill>
                          <a:effectLst/>
                          <a:latin typeface="Arial "/>
                        </a:rPr>
                        <a:t>Operational Risk</a:t>
                      </a:r>
                    </a:p>
                  </a:txBody>
                  <a:tcPr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50000"/>
                      </a:schemeClr>
                    </a:solidFill>
                  </a:tcPr>
                </a:tc>
                <a:tc>
                  <a:txBody>
                    <a:bodyPr/>
                    <a:lstStyle/>
                    <a:p>
                      <a:pPr algn="ctr" fontAlgn="ctr"/>
                      <a:endParaRPr lang="en-US" sz="200" b="1" i="0" u="none" strike="noStrike" dirty="0">
                        <a:solidFill>
                          <a:srgbClr val="000000"/>
                        </a:solidFill>
                        <a:effectLst/>
                        <a:latin typeface="Arial "/>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noFill/>
                  </a:tcPr>
                </a:tc>
                <a:tc>
                  <a:txBody>
                    <a:bodyPr/>
                    <a:lstStyle/>
                    <a:p>
                      <a:pPr algn="ctr" fontAlgn="ctr"/>
                      <a:r>
                        <a:rPr lang="en-US" sz="1200" b="0" i="0" u="none" strike="noStrike" dirty="0" smtClean="0">
                          <a:solidFill>
                            <a:srgbClr val="000000"/>
                          </a:solidFill>
                          <a:effectLst/>
                          <a:latin typeface="Arial "/>
                        </a:rPr>
                        <a:t>76</a:t>
                      </a:r>
                      <a:endParaRPr lang="en-US" sz="1200" b="0" i="0" u="none" strike="noStrike" dirty="0">
                        <a:solidFill>
                          <a:srgbClr val="000000"/>
                        </a:solidFill>
                        <a:effectLst/>
                        <a:latin typeface="Arial "/>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fontAlgn="ctr"/>
                      <a:endParaRPr lang="en-US" sz="200" b="0" i="0" u="none" strike="noStrike" dirty="0">
                        <a:solidFill>
                          <a:srgbClr val="000000"/>
                        </a:solidFill>
                        <a:effectLst/>
                        <a:latin typeface="Arial "/>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noFill/>
                  </a:tcPr>
                </a:tc>
                <a:tc>
                  <a:txBody>
                    <a:bodyPr/>
                    <a:lstStyle/>
                    <a:p>
                      <a:pPr algn="ctr" fontAlgn="ctr"/>
                      <a:r>
                        <a:rPr lang="en-US" sz="1200" b="0" i="0" u="none" strike="noStrike" dirty="0" smtClean="0">
                          <a:solidFill>
                            <a:srgbClr val="000000"/>
                          </a:solidFill>
                          <a:effectLst/>
                          <a:latin typeface="Arial "/>
                        </a:rPr>
                        <a:t>11</a:t>
                      </a:r>
                      <a:endParaRPr lang="en-US" sz="1200" b="0" i="0" u="none" strike="noStrike" dirty="0">
                        <a:solidFill>
                          <a:srgbClr val="000000"/>
                        </a:solidFill>
                        <a:effectLst/>
                        <a:latin typeface="Arial "/>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fontAlgn="ctr"/>
                      <a:r>
                        <a:rPr lang="en-US" sz="1200" b="0" i="0" u="none" strike="noStrike" dirty="0" smtClean="0">
                          <a:solidFill>
                            <a:srgbClr val="000000"/>
                          </a:solidFill>
                          <a:effectLst/>
                          <a:latin typeface="Arial "/>
                        </a:rPr>
                        <a:t>12</a:t>
                      </a:r>
                      <a:endParaRPr lang="en-US" sz="1200" b="0" i="0" u="none" strike="noStrike" dirty="0">
                        <a:solidFill>
                          <a:srgbClr val="000000"/>
                        </a:solidFill>
                        <a:effectLst/>
                        <a:latin typeface="Arial "/>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fontAlgn="ctr"/>
                      <a:endParaRPr lang="en-US" sz="200" b="0" i="0" u="none" strike="noStrike" dirty="0">
                        <a:solidFill>
                          <a:srgbClr val="000000"/>
                        </a:solidFill>
                        <a:effectLst/>
                        <a:latin typeface="Arial "/>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noFill/>
                  </a:tcPr>
                </a:tc>
                <a:tc>
                  <a:txBody>
                    <a:bodyPr/>
                    <a:lstStyle/>
                    <a:p>
                      <a:pPr algn="ctr" fontAlgn="ctr"/>
                      <a:r>
                        <a:rPr lang="en-US" sz="1200" b="0" i="0" u="none" strike="noStrike" dirty="0" smtClean="0">
                          <a:solidFill>
                            <a:srgbClr val="000000"/>
                          </a:solidFill>
                          <a:effectLst/>
                          <a:latin typeface="Arial "/>
                        </a:rPr>
                        <a:t>209</a:t>
                      </a:r>
                      <a:endParaRPr lang="en-US" sz="1200" b="0" i="0" u="none" strike="noStrike" dirty="0">
                        <a:solidFill>
                          <a:srgbClr val="000000"/>
                        </a:solidFill>
                        <a:effectLst/>
                        <a:latin typeface="Arial "/>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fontAlgn="ctr"/>
                      <a:r>
                        <a:rPr lang="en-US" sz="1200" b="0" i="0" u="none" strike="noStrike" dirty="0" smtClean="0">
                          <a:solidFill>
                            <a:srgbClr val="000000"/>
                          </a:solidFill>
                          <a:effectLst/>
                          <a:latin typeface="Arial "/>
                        </a:rPr>
                        <a:t>207</a:t>
                      </a:r>
                      <a:endParaRPr lang="en-US" sz="1200" b="0" i="0" u="none" strike="noStrike" dirty="0">
                        <a:solidFill>
                          <a:srgbClr val="000000"/>
                        </a:solidFill>
                        <a:effectLst/>
                        <a:latin typeface="Arial "/>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schemeClr>
                    </a:solidFill>
                  </a:tcPr>
                </a:tc>
                <a:tc>
                  <a:txBody>
                    <a:bodyPr/>
                    <a:lstStyle/>
                    <a:p>
                      <a:endParaRPr lang="en-US" sz="1000" dirty="0">
                        <a:latin typeface="Arial "/>
                      </a:endParaRPr>
                    </a:p>
                  </a:txBody>
                  <a:tcPr marL="0" marR="0" marT="0" marB="0" anchor="ctr">
                    <a:lnL w="1905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r h="582603">
                <a:tc>
                  <a:txBody>
                    <a:bodyPr/>
                    <a:lstStyle/>
                    <a:p>
                      <a:pPr algn="l" fontAlgn="ctr"/>
                      <a:r>
                        <a:rPr lang="en-US" sz="1200" b="1" i="0" u="none" strike="noStrike" dirty="0" smtClean="0">
                          <a:solidFill>
                            <a:schemeClr val="bg1"/>
                          </a:solidFill>
                          <a:effectLst/>
                          <a:latin typeface="Arial "/>
                        </a:rPr>
                        <a:t>Trading/Market Risk</a:t>
                      </a:r>
                      <a:endParaRPr lang="en-US" sz="1200" b="1" i="0" u="none" strike="noStrike" dirty="0">
                        <a:solidFill>
                          <a:schemeClr val="bg1"/>
                        </a:solidFill>
                        <a:effectLst/>
                        <a:latin typeface="Arial "/>
                      </a:endParaRPr>
                    </a:p>
                  </a:txBody>
                  <a:tcPr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50000"/>
                      </a:schemeClr>
                    </a:solidFill>
                  </a:tcPr>
                </a:tc>
                <a:tc>
                  <a:txBody>
                    <a:bodyPr/>
                    <a:lstStyle/>
                    <a:p>
                      <a:pPr algn="ctr" fontAlgn="ctr"/>
                      <a:endParaRPr lang="en-US" sz="200" b="1" i="0" u="none" strike="noStrike" dirty="0">
                        <a:solidFill>
                          <a:srgbClr val="000000"/>
                        </a:solidFill>
                        <a:effectLst/>
                        <a:latin typeface="Arial "/>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noFill/>
                  </a:tcPr>
                </a:tc>
                <a:tc>
                  <a:txBody>
                    <a:bodyPr/>
                    <a:lstStyle/>
                    <a:p>
                      <a:pPr algn="ctr" fontAlgn="ctr"/>
                      <a:r>
                        <a:rPr lang="en-US" sz="1200" b="0" i="0" u="none" strike="noStrike" dirty="0" smtClean="0">
                          <a:solidFill>
                            <a:srgbClr val="000000"/>
                          </a:solidFill>
                          <a:effectLst/>
                          <a:latin typeface="Arial "/>
                        </a:rPr>
                        <a:t>92</a:t>
                      </a:r>
                      <a:endParaRPr lang="en-US" sz="1200" b="0" i="0" u="none" strike="noStrike" dirty="0">
                        <a:solidFill>
                          <a:srgbClr val="000000"/>
                        </a:solidFill>
                        <a:effectLst/>
                        <a:latin typeface="Arial "/>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fontAlgn="ctr"/>
                      <a:endParaRPr lang="en-US" sz="200" b="0" i="0" u="none" strike="noStrike" dirty="0">
                        <a:solidFill>
                          <a:srgbClr val="000000"/>
                        </a:solidFill>
                        <a:effectLst/>
                        <a:latin typeface="Arial "/>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noFill/>
                  </a:tcPr>
                </a:tc>
                <a:tc gridSpan="2">
                  <a:txBody>
                    <a:bodyPr/>
                    <a:lstStyle/>
                    <a:p>
                      <a:pPr algn="ctr" fontAlgn="ctr"/>
                      <a:r>
                        <a:rPr lang="en-US" sz="1200" b="0" i="0" u="none" strike="noStrike" dirty="0" smtClean="0">
                          <a:solidFill>
                            <a:srgbClr val="000000"/>
                          </a:solidFill>
                          <a:effectLst/>
                          <a:latin typeface="Arial "/>
                        </a:rPr>
                        <a:t>71</a:t>
                      </a:r>
                      <a:endParaRPr lang="en-US" sz="1200" b="0" i="0" u="none" strike="noStrike" dirty="0">
                        <a:solidFill>
                          <a:srgbClr val="000000"/>
                        </a:solidFill>
                        <a:effectLst/>
                        <a:latin typeface="Arial "/>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schemeClr>
                    </a:solidFill>
                  </a:tcPr>
                </a:tc>
                <a:tc hMerge="1">
                  <a:txBody>
                    <a:bodyPr/>
                    <a:lstStyle/>
                    <a:p>
                      <a:pPr algn="ctr" fontAlgn="ctr"/>
                      <a:endParaRPr lang="en-US" sz="1000" b="1" i="0" u="none" strike="noStrike" dirty="0">
                        <a:solidFill>
                          <a:srgbClr val="000000"/>
                        </a:solidFill>
                        <a:effectLst/>
                        <a:latin typeface="Arial Narrow" panose="020B0606020202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en-US" sz="200" b="0" i="0" u="none" strike="noStrike" dirty="0">
                        <a:solidFill>
                          <a:srgbClr val="000000"/>
                        </a:solidFill>
                        <a:effectLst/>
                        <a:latin typeface="Arial "/>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noFill/>
                  </a:tcPr>
                </a:tc>
                <a:tc gridSpan="2">
                  <a:txBody>
                    <a:bodyPr/>
                    <a:lstStyle/>
                    <a:p>
                      <a:pPr algn="ctr" fontAlgn="ctr"/>
                      <a:r>
                        <a:rPr lang="en-US" sz="1200" b="0" i="0" u="none" strike="noStrike" dirty="0" smtClean="0">
                          <a:solidFill>
                            <a:srgbClr val="000000"/>
                          </a:solidFill>
                          <a:effectLst/>
                          <a:latin typeface="Arial "/>
                        </a:rPr>
                        <a:t>137</a:t>
                      </a:r>
                      <a:endParaRPr lang="en-US" sz="1200" b="0" i="0" u="none" strike="noStrike" dirty="0">
                        <a:solidFill>
                          <a:srgbClr val="000000"/>
                        </a:solidFill>
                        <a:effectLst/>
                        <a:latin typeface="Arial "/>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schemeClr>
                    </a:solidFill>
                  </a:tcPr>
                </a:tc>
                <a:tc hMerge="1">
                  <a:txBody>
                    <a:bodyPr/>
                    <a:lstStyle/>
                    <a:p>
                      <a:pPr algn="ctr" fontAlgn="ctr"/>
                      <a:endParaRPr lang="en-US" sz="1000" b="1" i="0" u="none" strike="noStrike" dirty="0">
                        <a:solidFill>
                          <a:srgbClr val="000000"/>
                        </a:solidFill>
                        <a:effectLst/>
                        <a:latin typeface="Arial Narrow" panose="020B0606020202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000" dirty="0">
                        <a:latin typeface="Arial "/>
                      </a:endParaRPr>
                    </a:p>
                  </a:txBody>
                  <a:tcPr marL="0" marR="0" marT="0" marB="0" anchor="ctr">
                    <a:lnL w="1905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r h="582603">
                <a:tc>
                  <a:txBody>
                    <a:bodyPr/>
                    <a:lstStyle/>
                    <a:p>
                      <a:pPr algn="l" fontAlgn="ctr"/>
                      <a:r>
                        <a:rPr lang="en-US" sz="1200" b="1" i="0" u="none" strike="noStrike" dirty="0" smtClean="0">
                          <a:solidFill>
                            <a:schemeClr val="bg1"/>
                          </a:solidFill>
                          <a:effectLst/>
                          <a:latin typeface="Arial "/>
                        </a:rPr>
                        <a:t>ALM/Market</a:t>
                      </a:r>
                      <a:r>
                        <a:rPr lang="en-US" sz="1200" b="1" i="0" u="none" strike="noStrike" baseline="0" dirty="0" smtClean="0">
                          <a:solidFill>
                            <a:schemeClr val="bg1"/>
                          </a:solidFill>
                          <a:effectLst/>
                          <a:latin typeface="Arial "/>
                        </a:rPr>
                        <a:t> Risk</a:t>
                      </a:r>
                      <a:r>
                        <a:rPr lang="en-US" sz="1200" b="1" i="0" u="none" strike="noStrike" dirty="0" smtClean="0">
                          <a:solidFill>
                            <a:schemeClr val="bg1"/>
                          </a:solidFill>
                          <a:effectLst/>
                          <a:latin typeface="Arial "/>
                        </a:rPr>
                        <a:t> </a:t>
                      </a:r>
                      <a:endParaRPr lang="en-US" sz="1200" b="1" i="0" u="none" strike="noStrike" dirty="0">
                        <a:solidFill>
                          <a:schemeClr val="bg1"/>
                        </a:solidFill>
                        <a:effectLst/>
                        <a:latin typeface="Arial "/>
                      </a:endParaRPr>
                    </a:p>
                  </a:txBody>
                  <a:tcPr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50000"/>
                      </a:schemeClr>
                    </a:solidFill>
                  </a:tcPr>
                </a:tc>
                <a:tc>
                  <a:txBody>
                    <a:bodyPr/>
                    <a:lstStyle/>
                    <a:p>
                      <a:pPr algn="ctr" fontAlgn="ctr"/>
                      <a:endParaRPr lang="en-US" sz="200" b="1" i="0" u="none" strike="noStrike" dirty="0">
                        <a:solidFill>
                          <a:srgbClr val="000000"/>
                        </a:solidFill>
                        <a:effectLst/>
                        <a:latin typeface="Arial "/>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noFill/>
                  </a:tcPr>
                </a:tc>
                <a:tc>
                  <a:txBody>
                    <a:bodyPr/>
                    <a:lstStyle/>
                    <a:p>
                      <a:pPr algn="ctr" fontAlgn="ctr"/>
                      <a:r>
                        <a:rPr lang="en-US" sz="1200" b="0" i="0" u="none" strike="noStrike" dirty="0" smtClean="0">
                          <a:solidFill>
                            <a:srgbClr val="000000"/>
                          </a:solidFill>
                          <a:effectLst/>
                          <a:latin typeface="Arial "/>
                        </a:rPr>
                        <a:t>90</a:t>
                      </a:r>
                      <a:endParaRPr lang="en-US" sz="1200" b="0" i="0" u="none" strike="noStrike" dirty="0">
                        <a:solidFill>
                          <a:srgbClr val="000000"/>
                        </a:solidFill>
                        <a:effectLst/>
                        <a:latin typeface="Arial "/>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fontAlgn="ctr"/>
                      <a:endParaRPr lang="en-US" sz="200" b="0" i="0" u="none" strike="noStrike" dirty="0">
                        <a:solidFill>
                          <a:srgbClr val="000000"/>
                        </a:solidFill>
                        <a:effectLst/>
                        <a:latin typeface="Arial "/>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noFill/>
                  </a:tcPr>
                </a:tc>
                <a:tc gridSpan="2">
                  <a:txBody>
                    <a:bodyPr/>
                    <a:lstStyle/>
                    <a:p>
                      <a:pPr algn="ctr" fontAlgn="ctr"/>
                      <a:r>
                        <a:rPr lang="en-US" sz="1200" b="0" i="0" u="none" strike="noStrike" dirty="0" smtClean="0">
                          <a:solidFill>
                            <a:srgbClr val="000000"/>
                          </a:solidFill>
                          <a:effectLst/>
                          <a:latin typeface="Arial "/>
                        </a:rPr>
                        <a:t>49</a:t>
                      </a:r>
                      <a:endParaRPr lang="en-US" sz="1200" b="0" i="0" u="none" strike="noStrike" dirty="0">
                        <a:solidFill>
                          <a:srgbClr val="000000"/>
                        </a:solidFill>
                        <a:effectLst/>
                        <a:latin typeface="Arial "/>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schemeClr>
                    </a:solidFill>
                  </a:tcPr>
                </a:tc>
                <a:tc hMerge="1">
                  <a:txBody>
                    <a:bodyPr/>
                    <a:lstStyle/>
                    <a:p>
                      <a:pPr algn="ctr" fontAlgn="ctr"/>
                      <a:endParaRPr lang="en-US" sz="1000" b="1" i="0" u="none" strike="noStrike" dirty="0">
                        <a:solidFill>
                          <a:srgbClr val="000000"/>
                        </a:solidFill>
                        <a:effectLst/>
                        <a:latin typeface="Arial Narrow" panose="020B0606020202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en-US" sz="200" b="0" i="0" u="none" strike="noStrike" dirty="0">
                        <a:solidFill>
                          <a:srgbClr val="000000"/>
                        </a:solidFill>
                        <a:effectLst/>
                        <a:latin typeface="Arial "/>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noFill/>
                  </a:tcPr>
                </a:tc>
                <a:tc gridSpan="2">
                  <a:txBody>
                    <a:bodyPr/>
                    <a:lstStyle/>
                    <a:p>
                      <a:pPr algn="ctr" fontAlgn="ctr"/>
                      <a:r>
                        <a:rPr lang="en-US" sz="1200" b="0" i="0" u="none" strike="noStrike" dirty="0" smtClean="0">
                          <a:solidFill>
                            <a:srgbClr val="000000"/>
                          </a:solidFill>
                          <a:effectLst/>
                          <a:latin typeface="Arial "/>
                        </a:rPr>
                        <a:t>9</a:t>
                      </a:r>
                      <a:endParaRPr lang="en-US" sz="1200" b="0" i="0" u="none" strike="noStrike" dirty="0">
                        <a:solidFill>
                          <a:srgbClr val="000000"/>
                        </a:solidFill>
                        <a:effectLst/>
                        <a:latin typeface="Arial "/>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schemeClr>
                    </a:solidFill>
                  </a:tcPr>
                </a:tc>
                <a:tc hMerge="1">
                  <a:txBody>
                    <a:bodyPr/>
                    <a:lstStyle/>
                    <a:p>
                      <a:pPr algn="ctr" fontAlgn="ctr"/>
                      <a:endParaRPr lang="en-US" sz="1000" b="1" i="0" u="none" strike="noStrike" dirty="0">
                        <a:solidFill>
                          <a:srgbClr val="000000"/>
                        </a:solidFill>
                        <a:effectLst/>
                        <a:latin typeface="Arial Narrow" panose="020B0606020202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000" dirty="0">
                        <a:latin typeface="Arial "/>
                      </a:endParaRPr>
                    </a:p>
                  </a:txBody>
                  <a:tcPr marL="0" marR="0" marT="0" marB="0" anchor="ctr">
                    <a:lnL w="1905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r h="582603">
                <a:tc>
                  <a:txBody>
                    <a:bodyPr/>
                    <a:lstStyle/>
                    <a:p>
                      <a:pPr algn="l" fontAlgn="ctr"/>
                      <a:r>
                        <a:rPr lang="en-US" sz="1200" b="1" i="0" u="none" strike="noStrike" dirty="0">
                          <a:solidFill>
                            <a:schemeClr val="bg1"/>
                          </a:solidFill>
                          <a:effectLst/>
                          <a:latin typeface="Arial "/>
                        </a:rPr>
                        <a:t>Compliance</a:t>
                      </a:r>
                    </a:p>
                  </a:txBody>
                  <a:tcPr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50000"/>
                      </a:schemeClr>
                    </a:solidFill>
                  </a:tcPr>
                </a:tc>
                <a:tc>
                  <a:txBody>
                    <a:bodyPr/>
                    <a:lstStyle/>
                    <a:p>
                      <a:pPr algn="ctr" fontAlgn="ctr"/>
                      <a:endParaRPr lang="en-US" sz="200" b="1" i="0" u="none" strike="noStrike" dirty="0">
                        <a:solidFill>
                          <a:srgbClr val="000000"/>
                        </a:solidFill>
                        <a:effectLst/>
                        <a:latin typeface="Arial "/>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noFill/>
                  </a:tcPr>
                </a:tc>
                <a:tc>
                  <a:txBody>
                    <a:bodyPr/>
                    <a:lstStyle/>
                    <a:p>
                      <a:pPr algn="ctr" fontAlgn="ctr"/>
                      <a:r>
                        <a:rPr lang="en-US" sz="1200" b="0" i="0" u="none" strike="noStrike" dirty="0" smtClean="0">
                          <a:solidFill>
                            <a:srgbClr val="000000"/>
                          </a:solidFill>
                          <a:effectLst/>
                          <a:latin typeface="Arial "/>
                        </a:rPr>
                        <a:t>312</a:t>
                      </a:r>
                      <a:endParaRPr lang="en-US" sz="1200" b="0" i="0" u="none" strike="noStrike" dirty="0">
                        <a:solidFill>
                          <a:srgbClr val="000000"/>
                        </a:solidFill>
                        <a:effectLst/>
                        <a:latin typeface="Arial "/>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fontAlgn="ctr"/>
                      <a:endParaRPr lang="en-US" sz="200" b="0" i="0" u="none" strike="noStrike" dirty="0">
                        <a:solidFill>
                          <a:srgbClr val="000000"/>
                        </a:solidFill>
                        <a:effectLst/>
                        <a:latin typeface="Arial "/>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noFill/>
                  </a:tcPr>
                </a:tc>
                <a:tc gridSpan="2">
                  <a:txBody>
                    <a:bodyPr/>
                    <a:lstStyle/>
                    <a:p>
                      <a:pPr algn="ctr" fontAlgn="ctr"/>
                      <a:r>
                        <a:rPr lang="en-US" sz="1200" b="0" i="0" u="none" strike="noStrike" dirty="0" smtClean="0">
                          <a:solidFill>
                            <a:srgbClr val="000000"/>
                          </a:solidFill>
                          <a:effectLst/>
                          <a:latin typeface="Arial "/>
                        </a:rPr>
                        <a:t>2</a:t>
                      </a:r>
                      <a:endParaRPr lang="en-US" sz="1200" b="0" i="0" u="none" strike="noStrike" dirty="0">
                        <a:solidFill>
                          <a:srgbClr val="000000"/>
                        </a:solidFill>
                        <a:effectLst/>
                        <a:latin typeface="Arial "/>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schemeClr>
                    </a:solidFill>
                  </a:tcPr>
                </a:tc>
                <a:tc hMerge="1">
                  <a:txBody>
                    <a:bodyPr/>
                    <a:lstStyle/>
                    <a:p>
                      <a:pPr algn="ctr" fontAlgn="ctr"/>
                      <a:endParaRPr lang="en-US" sz="1000" b="1" i="0" u="none" strike="noStrike" dirty="0">
                        <a:solidFill>
                          <a:srgbClr val="000000"/>
                        </a:solidFill>
                        <a:effectLst/>
                        <a:latin typeface="Arial Narrow" panose="020B0606020202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en-US" sz="200" b="0" i="0" u="none" strike="noStrike" dirty="0">
                        <a:solidFill>
                          <a:srgbClr val="000000"/>
                        </a:solidFill>
                        <a:effectLst/>
                        <a:latin typeface="Arial "/>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noFill/>
                  </a:tcPr>
                </a:tc>
                <a:tc gridSpan="2">
                  <a:txBody>
                    <a:bodyPr/>
                    <a:lstStyle/>
                    <a:p>
                      <a:pPr algn="ctr" fontAlgn="ctr"/>
                      <a:r>
                        <a:rPr lang="en-US" sz="1200" b="0" i="0" u="none" strike="noStrike" dirty="0" smtClean="0">
                          <a:solidFill>
                            <a:srgbClr val="000000"/>
                          </a:solidFill>
                          <a:effectLst/>
                          <a:latin typeface="Arial "/>
                        </a:rPr>
                        <a:t>135</a:t>
                      </a:r>
                      <a:endParaRPr lang="en-US" sz="1200" b="0" i="0" u="none" strike="noStrike" dirty="0">
                        <a:solidFill>
                          <a:srgbClr val="000000"/>
                        </a:solidFill>
                        <a:effectLst/>
                        <a:latin typeface="Arial "/>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schemeClr>
                    </a:solidFill>
                  </a:tcPr>
                </a:tc>
                <a:tc hMerge="1">
                  <a:txBody>
                    <a:bodyPr/>
                    <a:lstStyle/>
                    <a:p>
                      <a:pPr algn="ctr" fontAlgn="ctr"/>
                      <a:endParaRPr lang="en-US" sz="1000" b="1" i="0" u="none" strike="noStrike" dirty="0">
                        <a:solidFill>
                          <a:srgbClr val="000000"/>
                        </a:solidFill>
                        <a:effectLst/>
                        <a:latin typeface="Arial Narrow" panose="020B0606020202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000" dirty="0">
                        <a:latin typeface="Arial "/>
                      </a:endParaRPr>
                    </a:p>
                  </a:txBody>
                  <a:tcPr marL="0" marR="0" marT="0" marB="0" anchor="ctr">
                    <a:lnL w="1905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r h="582603">
                <a:tc>
                  <a:txBody>
                    <a:bodyPr/>
                    <a:lstStyle/>
                    <a:p>
                      <a:pPr algn="l" fontAlgn="ctr"/>
                      <a:r>
                        <a:rPr lang="en-US" sz="1200" b="1" i="0" u="none" strike="noStrike" dirty="0" smtClean="0">
                          <a:solidFill>
                            <a:schemeClr val="bg1"/>
                          </a:solidFill>
                          <a:effectLst/>
                          <a:latin typeface="Arial "/>
                        </a:rPr>
                        <a:t>Other Non-Prudential Risks</a:t>
                      </a:r>
                      <a:endParaRPr lang="en-US" sz="1200" b="1" i="0" u="none" strike="noStrike" dirty="0">
                        <a:solidFill>
                          <a:schemeClr val="bg1"/>
                        </a:solidFill>
                        <a:effectLst/>
                        <a:latin typeface="Arial "/>
                      </a:endParaRPr>
                    </a:p>
                  </a:txBody>
                  <a:tcPr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50000"/>
                      </a:schemeClr>
                    </a:solidFill>
                  </a:tcPr>
                </a:tc>
                <a:tc>
                  <a:txBody>
                    <a:bodyPr/>
                    <a:lstStyle/>
                    <a:p>
                      <a:pPr algn="ctr" fontAlgn="ctr"/>
                      <a:endParaRPr lang="en-US" sz="200" b="1" i="0" u="none" strike="noStrike" dirty="0">
                        <a:solidFill>
                          <a:srgbClr val="000000"/>
                        </a:solidFill>
                        <a:effectLst/>
                        <a:latin typeface="Arial "/>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noFill/>
                  </a:tcPr>
                </a:tc>
                <a:tc>
                  <a:txBody>
                    <a:bodyPr/>
                    <a:lstStyle/>
                    <a:p>
                      <a:pPr algn="ctr" fontAlgn="ctr"/>
                      <a:r>
                        <a:rPr lang="en-US" sz="1200" b="0" i="0" u="none" strike="noStrike" dirty="0" smtClean="0">
                          <a:solidFill>
                            <a:srgbClr val="000000"/>
                          </a:solidFill>
                          <a:effectLst/>
                          <a:latin typeface="Arial "/>
                        </a:rPr>
                        <a:t>7</a:t>
                      </a:r>
                      <a:endParaRPr lang="en-US" sz="1200" b="0" i="0" u="none" strike="noStrike" dirty="0">
                        <a:solidFill>
                          <a:srgbClr val="000000"/>
                        </a:solidFill>
                        <a:effectLst/>
                        <a:latin typeface="Arial "/>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fontAlgn="ctr"/>
                      <a:endParaRPr lang="en-US" sz="200" b="0" i="0" u="none" strike="noStrike" dirty="0">
                        <a:solidFill>
                          <a:srgbClr val="000000"/>
                        </a:solidFill>
                        <a:effectLst/>
                        <a:latin typeface="Arial "/>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noFill/>
                  </a:tcPr>
                </a:tc>
                <a:tc>
                  <a:txBody>
                    <a:bodyPr/>
                    <a:lstStyle/>
                    <a:p>
                      <a:pPr algn="ctr" fontAlgn="ctr"/>
                      <a:r>
                        <a:rPr lang="en-US" sz="1200" b="0" i="0" u="none" strike="noStrike" dirty="0" smtClean="0">
                          <a:solidFill>
                            <a:srgbClr val="000000"/>
                          </a:solidFill>
                          <a:effectLst/>
                          <a:latin typeface="Arial "/>
                        </a:rPr>
                        <a:t>7</a:t>
                      </a:r>
                      <a:endParaRPr lang="en-US" sz="1200" b="0" i="0" u="none" strike="noStrike" dirty="0">
                        <a:solidFill>
                          <a:srgbClr val="000000"/>
                        </a:solidFill>
                        <a:effectLst/>
                        <a:latin typeface="Arial "/>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fontAlgn="ctr"/>
                      <a:r>
                        <a:rPr lang="en-US" sz="1200" b="0" i="0" u="none" strike="noStrike" dirty="0" smtClean="0">
                          <a:solidFill>
                            <a:srgbClr val="000000"/>
                          </a:solidFill>
                          <a:effectLst/>
                          <a:latin typeface="Arial "/>
                        </a:rPr>
                        <a:t>17</a:t>
                      </a:r>
                      <a:endParaRPr lang="en-US" sz="1200" b="0" i="0" u="none" strike="noStrike" dirty="0">
                        <a:solidFill>
                          <a:srgbClr val="000000"/>
                        </a:solidFill>
                        <a:effectLst/>
                        <a:latin typeface="Arial "/>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fontAlgn="ctr"/>
                      <a:endParaRPr lang="en-US" sz="200" b="0" i="0" u="none" strike="noStrike" dirty="0">
                        <a:solidFill>
                          <a:srgbClr val="000000"/>
                        </a:solidFill>
                        <a:effectLst/>
                        <a:latin typeface="Arial "/>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noFill/>
                  </a:tcPr>
                </a:tc>
                <a:tc>
                  <a:txBody>
                    <a:bodyPr/>
                    <a:lstStyle/>
                    <a:p>
                      <a:pPr algn="ctr" fontAlgn="ctr"/>
                      <a:r>
                        <a:rPr lang="en-US" sz="1200" b="0" i="0" u="none" strike="noStrike" smtClean="0">
                          <a:solidFill>
                            <a:srgbClr val="000000"/>
                          </a:solidFill>
                          <a:effectLst/>
                          <a:latin typeface="Arial "/>
                        </a:rPr>
                        <a:t>7</a:t>
                      </a:r>
                      <a:endParaRPr lang="en-US" sz="1200" b="0" i="0" u="none" strike="noStrike" dirty="0">
                        <a:solidFill>
                          <a:srgbClr val="000000"/>
                        </a:solidFill>
                        <a:effectLst/>
                        <a:latin typeface="Arial "/>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fontAlgn="ctr"/>
                      <a:r>
                        <a:rPr lang="en-US" sz="1200" b="0" i="0" u="none" strike="noStrike" dirty="0" smtClean="0">
                          <a:solidFill>
                            <a:srgbClr val="000000"/>
                          </a:solidFill>
                          <a:effectLst/>
                          <a:latin typeface="Arial "/>
                        </a:rPr>
                        <a:t>12</a:t>
                      </a:r>
                      <a:endParaRPr lang="en-US" sz="1200" b="0" i="0" u="none" strike="noStrike" dirty="0">
                        <a:solidFill>
                          <a:srgbClr val="000000"/>
                        </a:solidFill>
                        <a:effectLst/>
                        <a:latin typeface="Arial "/>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schemeClr>
                    </a:solidFill>
                  </a:tcPr>
                </a:tc>
                <a:tc>
                  <a:txBody>
                    <a:bodyPr/>
                    <a:lstStyle/>
                    <a:p>
                      <a:endParaRPr lang="en-US" sz="1000" dirty="0">
                        <a:latin typeface="Arial "/>
                      </a:endParaRPr>
                    </a:p>
                  </a:txBody>
                  <a:tcPr marL="0" marR="0" marT="0" marB="0" anchor="ctr">
                    <a:lnL w="1905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r h="582603">
                <a:tc>
                  <a:txBody>
                    <a:bodyPr/>
                    <a:lstStyle/>
                    <a:p>
                      <a:pPr algn="l" fontAlgn="ctr"/>
                      <a:r>
                        <a:rPr lang="en-US" sz="1200" b="1" i="0" u="none" strike="noStrike" dirty="0" smtClean="0">
                          <a:solidFill>
                            <a:schemeClr val="bg1"/>
                          </a:solidFill>
                          <a:effectLst/>
                          <a:latin typeface="Arial "/>
                        </a:rPr>
                        <a:t>ERM</a:t>
                      </a:r>
                      <a:endParaRPr lang="en-US" sz="1200" b="1" i="0" u="none" strike="noStrike" dirty="0">
                        <a:solidFill>
                          <a:schemeClr val="bg1"/>
                        </a:solidFill>
                        <a:effectLst/>
                        <a:latin typeface="Arial "/>
                      </a:endParaRPr>
                    </a:p>
                  </a:txBody>
                  <a:tcPr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50000"/>
                      </a:schemeClr>
                    </a:solidFill>
                  </a:tcPr>
                </a:tc>
                <a:tc>
                  <a:txBody>
                    <a:bodyPr/>
                    <a:lstStyle/>
                    <a:p>
                      <a:pPr algn="ctr" fontAlgn="ctr"/>
                      <a:endParaRPr lang="en-US" sz="200" b="1" i="0" u="none" strike="noStrike" dirty="0">
                        <a:solidFill>
                          <a:srgbClr val="000000"/>
                        </a:solidFill>
                        <a:effectLst/>
                        <a:latin typeface="Arial "/>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noFill/>
                  </a:tcPr>
                </a:tc>
                <a:tc>
                  <a:txBody>
                    <a:bodyPr/>
                    <a:lstStyle/>
                    <a:p>
                      <a:pPr algn="ctr" fontAlgn="ctr"/>
                      <a:r>
                        <a:rPr lang="en-US" sz="1200" b="0" i="0" u="none" strike="noStrike" dirty="0" smtClean="0">
                          <a:solidFill>
                            <a:srgbClr val="000000"/>
                          </a:solidFill>
                          <a:effectLst/>
                          <a:latin typeface="Arial "/>
                        </a:rPr>
                        <a:t>694</a:t>
                      </a:r>
                      <a:endParaRPr lang="en-US" sz="1200" b="0" i="0" u="none" strike="noStrike" dirty="0">
                        <a:solidFill>
                          <a:srgbClr val="000000"/>
                        </a:solidFill>
                        <a:effectLst/>
                        <a:latin typeface="Arial "/>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fontAlgn="ctr"/>
                      <a:endParaRPr lang="en-US" sz="200" b="0" i="0" u="none" strike="noStrike" dirty="0">
                        <a:solidFill>
                          <a:srgbClr val="000000"/>
                        </a:solidFill>
                        <a:effectLst/>
                        <a:latin typeface="Arial "/>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noFill/>
                  </a:tcPr>
                </a:tc>
                <a:tc>
                  <a:txBody>
                    <a:bodyPr/>
                    <a:lstStyle/>
                    <a:p>
                      <a:pPr marL="0" algn="ctr" defTabSz="914400" rtl="0" eaLnBrk="1" fontAlgn="ctr" latinLnBrk="0" hangingPunct="1"/>
                      <a:r>
                        <a:rPr lang="en-US" sz="1200" b="0" i="0" u="none" strike="noStrike" kern="1200" dirty="0" smtClean="0">
                          <a:solidFill>
                            <a:srgbClr val="000000"/>
                          </a:solidFill>
                          <a:effectLst/>
                          <a:latin typeface="Arial "/>
                          <a:ea typeface="+mn-ea"/>
                          <a:cs typeface="+mn-cs"/>
                        </a:rPr>
                        <a:t>5</a:t>
                      </a:r>
                      <a:endParaRPr lang="en-US" sz="1200" b="0" i="0" u="none" strike="noStrike" kern="1200" dirty="0">
                        <a:solidFill>
                          <a:srgbClr val="000000"/>
                        </a:solidFill>
                        <a:effectLst/>
                        <a:latin typeface="Arial "/>
                        <a:ea typeface="+mn-ea"/>
                        <a:cs typeface="+mn-cs"/>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ctr" defTabSz="914400" rtl="0" eaLnBrk="1" fontAlgn="ctr" latinLnBrk="0" hangingPunct="1"/>
                      <a:r>
                        <a:rPr lang="en-US" sz="1200" b="0" i="0" u="none" strike="noStrike" kern="1200" dirty="0" smtClean="0">
                          <a:solidFill>
                            <a:srgbClr val="000000"/>
                          </a:solidFill>
                          <a:effectLst/>
                          <a:latin typeface="Arial "/>
                          <a:ea typeface="+mn-ea"/>
                          <a:cs typeface="+mn-cs"/>
                        </a:rPr>
                        <a:t>8</a:t>
                      </a:r>
                      <a:endParaRPr lang="en-US" sz="1200" b="0" i="0" u="none" strike="noStrike" kern="1200" dirty="0">
                        <a:solidFill>
                          <a:srgbClr val="000000"/>
                        </a:solidFill>
                        <a:effectLst/>
                        <a:latin typeface="Arial "/>
                        <a:ea typeface="+mn-ea"/>
                        <a:cs typeface="+mn-cs"/>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ctr" defTabSz="914400" rtl="0" eaLnBrk="1" fontAlgn="ctr" latinLnBrk="0" hangingPunct="1"/>
                      <a:endParaRPr lang="en-US" sz="1200" b="0" i="0" u="none" strike="noStrike" kern="1200" dirty="0" smtClean="0">
                        <a:solidFill>
                          <a:srgbClr val="000000"/>
                        </a:solidFill>
                        <a:effectLst/>
                        <a:latin typeface="Arial "/>
                        <a:ea typeface="+mn-ea"/>
                        <a:cs typeface="+mn-cs"/>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noFill/>
                  </a:tcPr>
                </a:tc>
                <a:tc>
                  <a:txBody>
                    <a:bodyPr/>
                    <a:lstStyle/>
                    <a:p>
                      <a:pPr marL="0" algn="ctr" defTabSz="914400" rtl="0" eaLnBrk="1" fontAlgn="ctr" latinLnBrk="0" hangingPunct="1"/>
                      <a:r>
                        <a:rPr lang="en-US" sz="1200" b="0" i="0" u="none" strike="noStrike" kern="1200" dirty="0" smtClean="0">
                          <a:solidFill>
                            <a:srgbClr val="000000"/>
                          </a:solidFill>
                          <a:effectLst/>
                          <a:latin typeface="Arial "/>
                          <a:ea typeface="+mn-ea"/>
                          <a:cs typeface="+mn-cs"/>
                        </a:rPr>
                        <a:t>273</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ctr" defTabSz="914400" rtl="0" eaLnBrk="1" fontAlgn="ctr" latinLnBrk="0" hangingPunct="1"/>
                      <a:r>
                        <a:rPr lang="en-US" sz="1200" b="0" i="0" u="none" strike="noStrike" kern="1200" dirty="0" smtClean="0">
                          <a:solidFill>
                            <a:srgbClr val="000000"/>
                          </a:solidFill>
                          <a:effectLst/>
                          <a:latin typeface="Arial "/>
                          <a:ea typeface="+mn-ea"/>
                          <a:cs typeface="+mn-cs"/>
                        </a:rPr>
                        <a:t>119</a:t>
                      </a:r>
                      <a:endParaRPr lang="en-US" sz="1200" b="0" i="0" u="none" strike="noStrike" kern="1200" dirty="0">
                        <a:solidFill>
                          <a:srgbClr val="000000"/>
                        </a:solidFill>
                        <a:effectLst/>
                        <a:latin typeface="Arial "/>
                        <a:ea typeface="+mn-ea"/>
                        <a:cs typeface="+mn-cs"/>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schemeClr>
                    </a:solidFill>
                  </a:tcPr>
                </a:tc>
                <a:tc>
                  <a:txBody>
                    <a:bodyPr/>
                    <a:lstStyle/>
                    <a:p>
                      <a:endParaRPr lang="en-US" sz="1000" dirty="0">
                        <a:latin typeface="Arial "/>
                      </a:endParaRPr>
                    </a:p>
                  </a:txBody>
                  <a:tcPr marL="0" marR="0" marT="0" marB="0" anchor="ctr">
                    <a:lnL w="1905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bl>
          </a:graphicData>
        </a:graphic>
      </p:graphicFrame>
      <p:sp>
        <p:nvSpPr>
          <p:cNvPr id="8" name="Rectangle 7"/>
          <p:cNvSpPr/>
          <p:nvPr/>
        </p:nvSpPr>
        <p:spPr bwMode="auto">
          <a:xfrm>
            <a:off x="5867400" y="1905000"/>
            <a:ext cx="1737360" cy="609600"/>
          </a:xfrm>
          <a:prstGeom prst="rect">
            <a:avLst/>
          </a:prstGeom>
          <a:solidFill>
            <a:schemeClr val="bg1">
              <a:lumMod val="50000"/>
            </a:schemeClr>
          </a:solidFill>
          <a:ln w="9525" cap="flat" cmpd="sng" algn="ctr">
            <a:noFill/>
            <a:prstDash val="solid"/>
            <a:round/>
            <a:headEnd type="none" w="med" len="med"/>
            <a:tailEnd type="none" w="med" len="med"/>
          </a:ln>
          <a:effectLst/>
        </p:spPr>
        <p:txBody>
          <a:bodyPr vert="horz" wrap="none" lIns="18000" tIns="45720" rIns="18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bg1"/>
                </a:solidFill>
                <a:effectLst/>
                <a:latin typeface="Arial" charset="0"/>
              </a:rPr>
              <a:t>Top of the</a:t>
            </a:r>
            <a:r>
              <a:rPr kumimoji="0" lang="en-US" sz="1200" b="1" i="0" u="none" strike="noStrike" cap="none" normalizeH="0" dirty="0" smtClean="0">
                <a:ln>
                  <a:noFill/>
                </a:ln>
                <a:solidFill>
                  <a:schemeClr val="bg1"/>
                </a:solidFill>
                <a:effectLst/>
                <a:latin typeface="Arial" charset="0"/>
              </a:rPr>
              <a:t> House (TOH)</a:t>
            </a:r>
            <a:endParaRPr kumimoji="0" lang="en-US" sz="1200" b="1" i="0" u="none" strike="noStrike" cap="none" normalizeH="0" baseline="0" dirty="0" smtClean="0">
              <a:ln>
                <a:noFill/>
              </a:ln>
              <a:solidFill>
                <a:schemeClr val="bg1"/>
              </a:solidFill>
              <a:effectLst/>
              <a:latin typeface="Arial" charset="0"/>
            </a:endParaRPr>
          </a:p>
        </p:txBody>
      </p:sp>
      <p:sp>
        <p:nvSpPr>
          <p:cNvPr id="9" name="Rectangle 8"/>
          <p:cNvSpPr/>
          <p:nvPr/>
        </p:nvSpPr>
        <p:spPr bwMode="auto">
          <a:xfrm>
            <a:off x="7680960" y="1554480"/>
            <a:ext cx="667512" cy="274320"/>
          </a:xfrm>
          <a:prstGeom prst="rect">
            <a:avLst/>
          </a:prstGeom>
          <a:solidFill>
            <a:srgbClr val="FF0000"/>
          </a:solidFill>
          <a:ln w="9525" cap="flat" cmpd="sng" algn="ctr">
            <a:solidFill>
              <a:srgbClr val="FF0000"/>
            </a:solidFill>
            <a:prstDash val="solid"/>
            <a:round/>
            <a:headEnd type="none" w="med" len="med"/>
            <a:tailEnd type="none" w="med" len="med"/>
          </a:ln>
          <a:effectLst/>
        </p:spPr>
        <p:txBody>
          <a:bodyPr vert="horz" wrap="non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1" dirty="0" smtClean="0">
                <a:solidFill>
                  <a:schemeClr val="bg1"/>
                </a:solidFill>
                <a:latin typeface="Arial" charset="0"/>
              </a:rPr>
              <a:t>Reports</a:t>
            </a:r>
            <a:endParaRPr kumimoji="0" lang="en-US" sz="1200" b="1" i="0" u="none" strike="noStrike" cap="none" normalizeH="0" baseline="0" dirty="0" smtClean="0">
              <a:ln>
                <a:noFill/>
              </a:ln>
              <a:solidFill>
                <a:schemeClr val="bg1"/>
              </a:solidFill>
              <a:effectLst/>
              <a:latin typeface="Arial" charset="0"/>
            </a:endParaRPr>
          </a:p>
        </p:txBody>
      </p:sp>
      <p:sp>
        <p:nvSpPr>
          <p:cNvPr id="10" name="Rectangle 9"/>
          <p:cNvSpPr/>
          <p:nvPr/>
        </p:nvSpPr>
        <p:spPr bwMode="auto">
          <a:xfrm>
            <a:off x="8400288" y="1554480"/>
            <a:ext cx="667512" cy="274320"/>
          </a:xfrm>
          <a:prstGeom prst="rect">
            <a:avLst/>
          </a:prstGeom>
          <a:solidFill>
            <a:srgbClr val="FF0000"/>
          </a:solidFill>
          <a:ln w="9525" cap="flat" cmpd="sng" algn="ctr">
            <a:solidFill>
              <a:srgbClr val="FF0000"/>
            </a:solidFill>
            <a:prstDash val="solid"/>
            <a:round/>
            <a:headEnd type="none" w="med" len="med"/>
            <a:tailEnd type="none" w="med" len="med"/>
          </a:ln>
          <a:effectLst/>
        </p:spPr>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algn="ctr" fontAlgn="base">
              <a:spcBef>
                <a:spcPct val="0"/>
              </a:spcBef>
              <a:spcAft>
                <a:spcPct val="0"/>
              </a:spcAft>
            </a:pPr>
            <a:r>
              <a:rPr lang="en-US" sz="1200" b="1" dirty="0">
                <a:solidFill>
                  <a:schemeClr val="bg1"/>
                </a:solidFill>
                <a:latin typeface="Arial" charset="0"/>
              </a:rPr>
              <a:t>Metrics</a:t>
            </a:r>
          </a:p>
        </p:txBody>
      </p:sp>
      <p:sp>
        <p:nvSpPr>
          <p:cNvPr id="11" name="Rectangle 10"/>
          <p:cNvSpPr/>
          <p:nvPr/>
        </p:nvSpPr>
        <p:spPr bwMode="auto">
          <a:xfrm>
            <a:off x="5867400" y="2590800"/>
            <a:ext cx="1737360" cy="609600"/>
          </a:xfrm>
          <a:prstGeom prst="rect">
            <a:avLst/>
          </a:prstGeom>
          <a:solidFill>
            <a:schemeClr val="bg1">
              <a:lumMod val="50000"/>
            </a:schemeClr>
          </a:solidFill>
          <a:ln w="9525" cap="flat" cmpd="sng" algn="ctr">
            <a:noFill/>
            <a:prstDash val="solid"/>
            <a:round/>
            <a:headEnd type="none" w="med" len="med"/>
            <a:tailEnd type="none" w="med" len="med"/>
          </a:ln>
          <a:effectLst/>
        </p:spPr>
        <p:txBody>
          <a:bodyPr vert="horz" wrap="none" lIns="18000" tIns="45720" rIns="18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bg1"/>
                </a:solidFill>
                <a:effectLst/>
                <a:latin typeface="Arial" charset="0"/>
              </a:rPr>
              <a:t>Management</a:t>
            </a:r>
          </a:p>
        </p:txBody>
      </p:sp>
      <p:sp>
        <p:nvSpPr>
          <p:cNvPr id="12" name="Rectangle 11"/>
          <p:cNvSpPr/>
          <p:nvPr/>
        </p:nvSpPr>
        <p:spPr bwMode="auto">
          <a:xfrm>
            <a:off x="7680960" y="2590800"/>
            <a:ext cx="667512" cy="609600"/>
          </a:xfrm>
          <a:prstGeom prst="rect">
            <a:avLst/>
          </a:prstGeom>
          <a:noFill/>
          <a:ln w="9525" cap="flat" cmpd="sng" algn="ctr">
            <a:solidFill>
              <a:srgbClr val="FF0000"/>
            </a:solidFill>
            <a:prstDash val="solid"/>
            <a:round/>
            <a:headEnd type="none" w="med" len="med"/>
            <a:tailEnd type="none" w="med" len="med"/>
          </a:ln>
          <a:effectLst/>
        </p:spPr>
        <p:txBody>
          <a:bodyPr vert="horz" wrap="none" lIns="18000" tIns="45720" rIns="18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161</a:t>
            </a:r>
          </a:p>
        </p:txBody>
      </p:sp>
      <p:sp>
        <p:nvSpPr>
          <p:cNvPr id="13" name="Rectangle 12"/>
          <p:cNvSpPr/>
          <p:nvPr/>
        </p:nvSpPr>
        <p:spPr bwMode="auto">
          <a:xfrm>
            <a:off x="8397240" y="2590800"/>
            <a:ext cx="667512" cy="609600"/>
          </a:xfrm>
          <a:prstGeom prst="rect">
            <a:avLst/>
          </a:prstGeom>
          <a:noFill/>
          <a:ln w="9525" cap="flat" cmpd="sng" algn="ctr">
            <a:solidFill>
              <a:srgbClr val="FF0000"/>
            </a:solidFill>
            <a:prstDash val="solid"/>
            <a:round/>
            <a:headEnd type="none" w="med" len="med"/>
            <a:tailEnd type="none" w="med" len="med"/>
          </a:ln>
          <a:effectLst/>
        </p:spPr>
        <p:txBody>
          <a:bodyPr vert="horz" wrap="none" lIns="18000" tIns="45720" rIns="18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latin typeface="Arial" charset="0"/>
              </a:rPr>
              <a:t>338</a:t>
            </a:r>
            <a:endParaRPr kumimoji="0" lang="en-US" sz="1200" b="0" i="0" u="none" strike="noStrike" cap="none" normalizeH="0" baseline="0" dirty="0" smtClean="0">
              <a:ln>
                <a:noFill/>
              </a:ln>
              <a:solidFill>
                <a:schemeClr val="tx1"/>
              </a:solidFill>
              <a:effectLst/>
              <a:latin typeface="Arial" charset="0"/>
            </a:endParaRPr>
          </a:p>
        </p:txBody>
      </p:sp>
      <p:sp>
        <p:nvSpPr>
          <p:cNvPr id="14" name="Rectangle 13"/>
          <p:cNvSpPr/>
          <p:nvPr/>
        </p:nvSpPr>
        <p:spPr bwMode="auto">
          <a:xfrm>
            <a:off x="7680960" y="1905000"/>
            <a:ext cx="667512" cy="609600"/>
          </a:xfrm>
          <a:prstGeom prst="rect">
            <a:avLst/>
          </a:prstGeom>
          <a:noFill/>
          <a:ln w="9525" cap="flat" cmpd="sng" algn="ctr">
            <a:solidFill>
              <a:srgbClr val="FF0000"/>
            </a:solidFill>
            <a:prstDash val="solid"/>
            <a:round/>
            <a:headEnd type="none" w="med" len="med"/>
            <a:tailEnd type="none" w="med" len="med"/>
          </a:ln>
          <a:effectLst/>
        </p:spPr>
        <p:txBody>
          <a:bodyPr vert="horz" wrap="none" lIns="18000" tIns="45720" rIns="18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53</a:t>
            </a:r>
          </a:p>
        </p:txBody>
      </p:sp>
      <p:sp>
        <p:nvSpPr>
          <p:cNvPr id="15" name="Rectangle 14"/>
          <p:cNvSpPr/>
          <p:nvPr/>
        </p:nvSpPr>
        <p:spPr bwMode="auto">
          <a:xfrm>
            <a:off x="8397240" y="1905000"/>
            <a:ext cx="667512" cy="609600"/>
          </a:xfrm>
          <a:prstGeom prst="rect">
            <a:avLst/>
          </a:prstGeom>
          <a:noFill/>
          <a:ln w="9525" cap="flat" cmpd="sng" algn="ctr">
            <a:solidFill>
              <a:srgbClr val="FF0000"/>
            </a:solidFill>
            <a:prstDash val="solid"/>
            <a:round/>
            <a:headEnd type="none" w="med" len="med"/>
            <a:tailEnd type="none" w="med" len="med"/>
          </a:ln>
          <a:effectLst/>
        </p:spPr>
        <p:txBody>
          <a:bodyPr vert="horz" wrap="none" lIns="18000" tIns="45720" rIns="18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latin typeface="Arial" charset="0"/>
              </a:rPr>
              <a:t>247</a:t>
            </a:r>
            <a:endParaRPr kumimoji="0" lang="en-US" sz="1200" b="0" i="0" u="none" strike="noStrike" cap="none" normalizeH="0" baseline="0" dirty="0" smtClean="0">
              <a:ln>
                <a:noFill/>
              </a:ln>
              <a:solidFill>
                <a:schemeClr val="tx1"/>
              </a:solidFill>
              <a:effectLst/>
              <a:latin typeface="Arial" charset="0"/>
            </a:endParaRPr>
          </a:p>
        </p:txBody>
      </p:sp>
      <p:sp>
        <p:nvSpPr>
          <p:cNvPr id="16" name="Rectangle 15"/>
          <p:cNvSpPr/>
          <p:nvPr/>
        </p:nvSpPr>
        <p:spPr bwMode="auto">
          <a:xfrm>
            <a:off x="5867400" y="3276600"/>
            <a:ext cx="1737360" cy="609600"/>
          </a:xfrm>
          <a:prstGeom prst="rect">
            <a:avLst/>
          </a:prstGeom>
          <a:solidFill>
            <a:schemeClr val="bg1">
              <a:lumMod val="50000"/>
            </a:schemeClr>
          </a:solidFill>
          <a:ln w="9525" cap="flat" cmpd="sng" algn="ctr">
            <a:noFill/>
            <a:prstDash val="solid"/>
            <a:round/>
            <a:headEnd type="none" w="med" len="med"/>
            <a:tailEnd type="none" w="med" len="med"/>
          </a:ln>
          <a:effectLst/>
        </p:spPr>
        <p:txBody>
          <a:bodyPr vert="horz" wrap="none" lIns="18000" tIns="45720" rIns="18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bg1"/>
                </a:solidFill>
                <a:effectLst/>
                <a:latin typeface="Arial" charset="0"/>
              </a:rPr>
              <a:t>Regulatory</a:t>
            </a:r>
          </a:p>
        </p:txBody>
      </p:sp>
      <p:sp>
        <p:nvSpPr>
          <p:cNvPr id="17" name="Rectangle 16"/>
          <p:cNvSpPr/>
          <p:nvPr/>
        </p:nvSpPr>
        <p:spPr bwMode="auto">
          <a:xfrm>
            <a:off x="7680960" y="3276600"/>
            <a:ext cx="667512" cy="609600"/>
          </a:xfrm>
          <a:prstGeom prst="rect">
            <a:avLst/>
          </a:prstGeom>
          <a:noFill/>
          <a:ln w="9525" cap="flat" cmpd="sng" algn="ctr">
            <a:solidFill>
              <a:srgbClr val="FF0000"/>
            </a:solidFill>
            <a:prstDash val="solid"/>
            <a:round/>
            <a:headEnd type="none" w="med" len="med"/>
            <a:tailEnd type="none" w="med" len="med"/>
          </a:ln>
          <a:effectLst/>
        </p:spPr>
        <p:txBody>
          <a:bodyPr vert="horz" wrap="none" lIns="18000" tIns="45720" rIns="18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77</a:t>
            </a:r>
          </a:p>
        </p:txBody>
      </p:sp>
      <p:sp>
        <p:nvSpPr>
          <p:cNvPr id="19" name="Rectangle 18"/>
          <p:cNvSpPr/>
          <p:nvPr/>
        </p:nvSpPr>
        <p:spPr bwMode="auto">
          <a:xfrm>
            <a:off x="8397240" y="3276600"/>
            <a:ext cx="667512" cy="609600"/>
          </a:xfrm>
          <a:prstGeom prst="rect">
            <a:avLst/>
          </a:prstGeom>
          <a:noFill/>
          <a:ln w="9525" cap="flat" cmpd="sng" algn="ctr">
            <a:solidFill>
              <a:srgbClr val="FF0000"/>
            </a:solidFill>
            <a:prstDash val="solid"/>
            <a:round/>
            <a:headEnd type="none" w="med" len="med"/>
            <a:tailEnd type="none" w="med" len="med"/>
          </a:ln>
          <a:effectLst/>
        </p:spPr>
        <p:txBody>
          <a:bodyPr vert="horz" wrap="none" lIns="18000" tIns="45720" rIns="18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333</a:t>
            </a:r>
          </a:p>
        </p:txBody>
      </p:sp>
      <p:sp>
        <p:nvSpPr>
          <p:cNvPr id="18" name="Rectangle 17"/>
          <p:cNvSpPr/>
          <p:nvPr/>
        </p:nvSpPr>
        <p:spPr bwMode="auto">
          <a:xfrm>
            <a:off x="5867400" y="3962400"/>
            <a:ext cx="1737360" cy="609600"/>
          </a:xfrm>
          <a:prstGeom prst="rect">
            <a:avLst/>
          </a:prstGeom>
          <a:solidFill>
            <a:schemeClr val="bg1">
              <a:lumMod val="50000"/>
            </a:schemeClr>
          </a:solidFill>
          <a:ln w="9525" cap="flat" cmpd="sng" algn="ctr">
            <a:noFill/>
            <a:prstDash val="solid"/>
            <a:round/>
            <a:headEnd type="none" w="med" len="med"/>
            <a:tailEnd type="none" w="med" len="med"/>
          </a:ln>
          <a:effectLst/>
        </p:spPr>
        <p:txBody>
          <a:bodyPr vert="horz" wrap="none" lIns="18000" tIns="45720" rIns="18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bg1"/>
                </a:solidFill>
                <a:effectLst/>
                <a:latin typeface="Arial" charset="0"/>
              </a:rPr>
              <a:t>TOTAL</a:t>
            </a:r>
          </a:p>
        </p:txBody>
      </p:sp>
      <p:sp>
        <p:nvSpPr>
          <p:cNvPr id="22" name="Rectangle 21"/>
          <p:cNvSpPr/>
          <p:nvPr/>
        </p:nvSpPr>
        <p:spPr bwMode="auto">
          <a:xfrm>
            <a:off x="7680960" y="3962400"/>
            <a:ext cx="667512" cy="609600"/>
          </a:xfrm>
          <a:prstGeom prst="rect">
            <a:avLst/>
          </a:prstGeom>
          <a:noFill/>
          <a:ln w="9525" cap="flat" cmpd="sng" algn="ctr">
            <a:solidFill>
              <a:srgbClr val="FF0000"/>
            </a:solidFill>
            <a:prstDash val="solid"/>
            <a:round/>
            <a:headEnd type="none" w="med" len="med"/>
            <a:tailEnd type="none" w="med" len="med"/>
          </a:ln>
          <a:effectLst/>
        </p:spPr>
        <p:txBody>
          <a:bodyPr vert="horz" wrap="none" lIns="18000" tIns="45720" rIns="18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rPr>
              <a:t>249</a:t>
            </a:r>
          </a:p>
        </p:txBody>
      </p:sp>
      <p:sp>
        <p:nvSpPr>
          <p:cNvPr id="24" name="Rectangle 23"/>
          <p:cNvSpPr/>
          <p:nvPr/>
        </p:nvSpPr>
        <p:spPr bwMode="auto">
          <a:xfrm>
            <a:off x="8395252" y="3953124"/>
            <a:ext cx="667512" cy="609600"/>
          </a:xfrm>
          <a:prstGeom prst="rect">
            <a:avLst/>
          </a:prstGeom>
          <a:noFill/>
          <a:ln w="9525" cap="flat" cmpd="sng" algn="ctr">
            <a:solidFill>
              <a:srgbClr val="FF0000"/>
            </a:solidFill>
            <a:prstDash val="solid"/>
            <a:round/>
            <a:headEnd type="none" w="med" len="med"/>
            <a:tailEnd type="none" w="med" len="med"/>
          </a:ln>
          <a:effectLst/>
        </p:spPr>
        <p:txBody>
          <a:bodyPr vert="horz" wrap="none" lIns="18000" tIns="45720" rIns="18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rPr>
              <a:t>864</a:t>
            </a:r>
          </a:p>
        </p:txBody>
      </p:sp>
      <p:sp>
        <p:nvSpPr>
          <p:cNvPr id="2" name="TextBox 1"/>
          <p:cNvSpPr txBox="1"/>
          <p:nvPr/>
        </p:nvSpPr>
        <p:spPr>
          <a:xfrm>
            <a:off x="5873761" y="1066800"/>
            <a:ext cx="3422639" cy="400110"/>
          </a:xfrm>
          <a:prstGeom prst="rect">
            <a:avLst/>
          </a:prstGeom>
          <a:noFill/>
        </p:spPr>
        <p:txBody>
          <a:bodyPr wrap="square" rtlCol="0">
            <a:spAutoFit/>
          </a:bodyPr>
          <a:lstStyle/>
          <a:p>
            <a:r>
              <a:rPr lang="en-US" sz="2000" b="1" dirty="0">
                <a:solidFill>
                  <a:srgbClr val="929497"/>
                </a:solidFill>
              </a:rPr>
              <a:t>Breakdown by Audience:</a:t>
            </a:r>
          </a:p>
        </p:txBody>
      </p:sp>
      <p:pic>
        <p:nvPicPr>
          <p:cNvPr id="23"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978" t="59782" r="66576" b="12862"/>
          <a:stretch/>
        </p:blipFill>
        <p:spPr bwMode="auto">
          <a:xfrm>
            <a:off x="6096000" y="4876800"/>
            <a:ext cx="1529046"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rot="1082771">
            <a:off x="7687411" y="5121961"/>
            <a:ext cx="1234440" cy="646331"/>
          </a:xfrm>
          <a:prstGeom prst="rect">
            <a:avLst/>
          </a:prstGeom>
          <a:noFill/>
        </p:spPr>
        <p:txBody>
          <a:bodyPr wrap="square" rtlCol="0">
            <a:spAutoFit/>
          </a:bodyPr>
          <a:lstStyle/>
          <a:p>
            <a:pPr algn="ctr"/>
            <a:r>
              <a:rPr lang="en-US" dirty="0" smtClean="0"/>
              <a:t>Next Steps?</a:t>
            </a:r>
            <a:endParaRPr lang="en-US" dirty="0"/>
          </a:p>
        </p:txBody>
      </p:sp>
      <p:sp>
        <p:nvSpPr>
          <p:cNvPr id="25" name="Rectangle 24"/>
          <p:cNvSpPr/>
          <p:nvPr/>
        </p:nvSpPr>
        <p:spPr bwMode="auto">
          <a:xfrm>
            <a:off x="5900265" y="4737652"/>
            <a:ext cx="3144343" cy="1358146"/>
          </a:xfrm>
          <a:prstGeom prst="rect">
            <a:avLst/>
          </a:prstGeom>
          <a:noFill/>
          <a:ln w="9525" cap="flat" cmpd="sng" algn="ctr">
            <a:solidFill>
              <a:srgbClr val="FF0000"/>
            </a:solidFill>
            <a:prstDash val="solid"/>
            <a:round/>
            <a:headEnd type="none" w="med" len="med"/>
            <a:tailEnd type="none" w="med" len="med"/>
          </a:ln>
          <a:effectLst/>
        </p:spPr>
        <p:txBody>
          <a:bodyPr vert="horz" wrap="none" lIns="18000" tIns="45720" rIns="18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38465317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entagon 6"/>
          <p:cNvSpPr/>
          <p:nvPr/>
        </p:nvSpPr>
        <p:spPr bwMode="auto">
          <a:xfrm>
            <a:off x="270934" y="3462861"/>
            <a:ext cx="1634066" cy="2624671"/>
          </a:xfrm>
          <a:prstGeom prst="homePlate">
            <a:avLst>
              <a:gd name="adj" fmla="val 24611"/>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18000" tIns="45720" rIns="18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bg1"/>
                </a:solidFill>
                <a:effectLst/>
                <a:latin typeface="Arial" charset="0"/>
              </a:rPr>
              <a:t>Approach</a:t>
            </a:r>
          </a:p>
        </p:txBody>
      </p:sp>
      <p:sp>
        <p:nvSpPr>
          <p:cNvPr id="9" name="Pentagon 8"/>
          <p:cNvSpPr/>
          <p:nvPr/>
        </p:nvSpPr>
        <p:spPr bwMode="auto">
          <a:xfrm>
            <a:off x="270934" y="1558133"/>
            <a:ext cx="1634066" cy="1754326"/>
          </a:xfrm>
          <a:prstGeom prst="homePlate">
            <a:avLst>
              <a:gd name="adj" fmla="val 24607"/>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18000" tIns="45720" rIns="18000" bIns="45720" numCol="1" rtlCol="0" anchor="ctr" anchorCtr="0" compatLnSpc="1">
            <a:prstTxWarp prst="textNoShape">
              <a:avLst/>
            </a:prstTxWarp>
          </a:bodyPr>
          <a:lstStyle/>
          <a:p>
            <a:pPr marL="0" marR="0" indent="0" algn="ctr" defTabSz="914400" rtl="0" eaLnBrk="1" fontAlgn="base" latinLnBrk="0" hangingPunct="1">
              <a:lnSpc>
                <a:spcPct val="80000"/>
              </a:lnSpc>
              <a:spcBef>
                <a:spcPct val="0"/>
              </a:spcBef>
              <a:spcAft>
                <a:spcPct val="0"/>
              </a:spcAft>
              <a:buClrTx/>
              <a:buSzTx/>
              <a:buFontTx/>
              <a:buNone/>
              <a:tabLst/>
            </a:pPr>
            <a:r>
              <a:rPr lang="en-US" sz="1400" b="1" dirty="0" smtClean="0">
                <a:solidFill>
                  <a:schemeClr val="bg1"/>
                </a:solidFill>
                <a:latin typeface="Arial" charset="0"/>
              </a:rPr>
              <a:t>Objective</a:t>
            </a:r>
            <a:endParaRPr kumimoji="0" lang="en-US" sz="1400" b="1" i="0" u="none" strike="noStrike" cap="none" normalizeH="0" baseline="0" dirty="0" smtClean="0">
              <a:ln>
                <a:noFill/>
              </a:ln>
              <a:solidFill>
                <a:schemeClr val="bg1"/>
              </a:solidFill>
              <a:effectLst/>
              <a:latin typeface="Arial" charset="0"/>
            </a:endParaRPr>
          </a:p>
        </p:txBody>
      </p:sp>
      <p:sp>
        <p:nvSpPr>
          <p:cNvPr id="14" name="TextBox 13"/>
          <p:cNvSpPr txBox="1"/>
          <p:nvPr/>
        </p:nvSpPr>
        <p:spPr>
          <a:xfrm>
            <a:off x="2212143" y="1589291"/>
            <a:ext cx="6460069" cy="1708160"/>
          </a:xfrm>
          <a:prstGeom prst="rect">
            <a:avLst/>
          </a:prstGeom>
          <a:noFill/>
        </p:spPr>
        <p:txBody>
          <a:bodyPr wrap="square" rtlCol="0">
            <a:spAutoFit/>
          </a:bodyPr>
          <a:lstStyle/>
          <a:p>
            <a:r>
              <a:rPr lang="en-US" sz="1050" dirty="0" smtClean="0"/>
              <a:t>There are </a:t>
            </a:r>
            <a:r>
              <a:rPr lang="en-US" sz="1050" b="1" dirty="0" smtClean="0"/>
              <a:t>two main objectives </a:t>
            </a:r>
            <a:r>
              <a:rPr lang="en-US" sz="1050" dirty="0" smtClean="0"/>
              <a:t>to be achieved to fulfil the end goal:</a:t>
            </a:r>
            <a:endParaRPr lang="en-US" sz="1050" dirty="0"/>
          </a:p>
          <a:p>
            <a:pPr marL="228600" indent="-228600">
              <a:buFont typeface="+mj-lt"/>
              <a:buAutoNum type="arabicPeriod"/>
            </a:pPr>
            <a:r>
              <a:rPr lang="en-US" sz="1050" b="1" dirty="0" smtClean="0"/>
              <a:t>Analysis and </a:t>
            </a:r>
            <a:r>
              <a:rPr lang="en-US" sz="1050" b="1" u="sng" dirty="0" smtClean="0"/>
              <a:t>rationalization</a:t>
            </a:r>
            <a:r>
              <a:rPr lang="en-US" sz="1050" b="1" dirty="0" smtClean="0"/>
              <a:t> of the total universe of metrics and reports</a:t>
            </a:r>
            <a:r>
              <a:rPr lang="en-US" sz="1050" dirty="0" smtClean="0"/>
              <a:t>. </a:t>
            </a:r>
          </a:p>
          <a:p>
            <a:pPr marL="628650" lvl="1" indent="-171450">
              <a:buFont typeface="Arial" panose="020B0604020202020204" pitchFamily="34" charset="0"/>
              <a:buChar char="•"/>
              <a:tabLst>
                <a:tab pos="228600" algn="l"/>
              </a:tabLst>
            </a:pPr>
            <a:r>
              <a:rPr lang="en-US" sz="1050" b="1" dirty="0" smtClean="0"/>
              <a:t>Top </a:t>
            </a:r>
            <a:r>
              <a:rPr lang="en-US" sz="1050" b="1" dirty="0"/>
              <a:t>of the House (TOH): </a:t>
            </a:r>
            <a:r>
              <a:rPr lang="en-US" sz="1050" dirty="0" smtClean="0"/>
              <a:t>Board reports and level 1 Management Committees, risk reports of each specific risk area to the ERMC, Risk Aggregation/ERM and Credit Risk Review reports. Also includes reports sent to senior management in Spain.</a:t>
            </a:r>
          </a:p>
          <a:p>
            <a:pPr marL="628650" lvl="1" indent="-171450">
              <a:buFont typeface="Arial" panose="020B0604020202020204" pitchFamily="34" charset="0"/>
              <a:buChar char="•"/>
              <a:tabLst>
                <a:tab pos="228600" algn="l"/>
              </a:tabLst>
            </a:pPr>
            <a:r>
              <a:rPr lang="en-US" sz="1050" b="1" dirty="0" smtClean="0"/>
              <a:t>Management</a:t>
            </a:r>
            <a:r>
              <a:rPr lang="en-US" sz="1050" dirty="0" smtClean="0"/>
              <a:t>: level 2 Management Committee reports, such as the risk reports presented at the Market, Credit, Operational Risk Committees and lower level committees.</a:t>
            </a:r>
          </a:p>
          <a:p>
            <a:pPr marL="228600" lvl="1"/>
            <a:r>
              <a:rPr lang="en-US" sz="1050" dirty="0"/>
              <a:t>The reports need to be defined at the </a:t>
            </a:r>
            <a:r>
              <a:rPr lang="en-US" sz="1050" b="1" dirty="0" smtClean="0"/>
              <a:t>SHUSA/IHC </a:t>
            </a:r>
            <a:r>
              <a:rPr lang="en-US" sz="1050" dirty="0" smtClean="0"/>
              <a:t>level as </a:t>
            </a:r>
            <a:r>
              <a:rPr lang="en-US" sz="1050" dirty="0"/>
              <a:t>well as per type of audience: </a:t>
            </a:r>
            <a:r>
              <a:rPr lang="en-US" sz="1050" b="1" dirty="0" smtClean="0"/>
              <a:t>TOH, Management </a:t>
            </a:r>
            <a:r>
              <a:rPr lang="en-US" sz="1050" dirty="0" smtClean="0"/>
              <a:t>and </a:t>
            </a:r>
            <a:r>
              <a:rPr lang="en-US" sz="1050" b="1" dirty="0"/>
              <a:t>Regulatory</a:t>
            </a:r>
          </a:p>
          <a:p>
            <a:pPr marL="228600" indent="-228600">
              <a:buFont typeface="+mj-lt"/>
              <a:buAutoNum type="arabicPeriod" startAt="2"/>
            </a:pPr>
            <a:r>
              <a:rPr lang="en-US" sz="1050" b="1" dirty="0" smtClean="0"/>
              <a:t>Gathering </a:t>
            </a:r>
            <a:r>
              <a:rPr lang="en-US" sz="1050" dirty="0" smtClean="0"/>
              <a:t>and</a:t>
            </a:r>
            <a:r>
              <a:rPr lang="en-US" sz="1050" b="1" dirty="0" smtClean="0"/>
              <a:t> documentation </a:t>
            </a:r>
            <a:r>
              <a:rPr lang="en-US" sz="1050" dirty="0" smtClean="0"/>
              <a:t>of </a:t>
            </a:r>
            <a:r>
              <a:rPr lang="en-US" sz="1050" b="1" dirty="0" smtClean="0"/>
              <a:t>user requirements </a:t>
            </a:r>
            <a:r>
              <a:rPr lang="en-US" sz="1050" dirty="0" smtClean="0"/>
              <a:t>per </a:t>
            </a:r>
            <a:r>
              <a:rPr lang="en-US" sz="1050" b="1" dirty="0" smtClean="0"/>
              <a:t>risk area </a:t>
            </a:r>
            <a:r>
              <a:rPr lang="en-US" sz="1050" dirty="0" smtClean="0"/>
              <a:t>at </a:t>
            </a:r>
            <a:r>
              <a:rPr lang="en-US" sz="1050" b="1" dirty="0" smtClean="0"/>
              <a:t>SHUSA level</a:t>
            </a:r>
          </a:p>
        </p:txBody>
      </p:sp>
      <p:sp>
        <p:nvSpPr>
          <p:cNvPr id="5" name="Rectangle 2"/>
          <p:cNvSpPr>
            <a:spLocks noChangeArrowheads="1"/>
          </p:cNvSpPr>
          <p:nvPr/>
        </p:nvSpPr>
        <p:spPr bwMode="auto">
          <a:xfrm>
            <a:off x="270934" y="152403"/>
            <a:ext cx="8500533" cy="642937"/>
          </a:xfrm>
          <a:prstGeom prst="rect">
            <a:avLst/>
          </a:prstGeom>
          <a:noFill/>
          <a:ln w="9525">
            <a:noFill/>
            <a:miter lim="800000"/>
            <a:headEnd/>
            <a:tailEnd/>
          </a:ln>
        </p:spPr>
        <p:txBody>
          <a:bodyPr lIns="91435" tIns="45718" rIns="91435" bIns="45718"/>
          <a:lstStyle/>
          <a:p>
            <a:pPr>
              <a:lnSpc>
                <a:spcPct val="90000"/>
              </a:lnSpc>
            </a:pPr>
            <a:r>
              <a:rPr lang="en-US" sz="2200" b="1" dirty="0" smtClean="0">
                <a:solidFill>
                  <a:srgbClr val="000000"/>
                </a:solidFill>
              </a:rPr>
              <a:t>2. </a:t>
            </a:r>
            <a:r>
              <a:rPr lang="en-US" sz="2200" b="1" dirty="0">
                <a:solidFill>
                  <a:srgbClr val="000000"/>
                </a:solidFill>
              </a:rPr>
              <a:t>SHUSA Risk Reporting Framework    </a:t>
            </a:r>
          </a:p>
          <a:p>
            <a:pPr>
              <a:lnSpc>
                <a:spcPct val="90000"/>
              </a:lnSpc>
            </a:pPr>
            <a:r>
              <a:rPr lang="en-US" sz="2000" b="1" dirty="0" smtClean="0">
                <a:solidFill>
                  <a:srgbClr val="929497"/>
                </a:solidFill>
              </a:rPr>
              <a:t>Next steps to finalize business requirements definition</a:t>
            </a:r>
            <a:endParaRPr lang="en-US" sz="2000" b="1" dirty="0">
              <a:solidFill>
                <a:srgbClr val="929497"/>
              </a:solidFill>
            </a:endParaRPr>
          </a:p>
        </p:txBody>
      </p:sp>
      <p:sp>
        <p:nvSpPr>
          <p:cNvPr id="2" name="TextBox 1"/>
          <p:cNvSpPr txBox="1"/>
          <p:nvPr/>
        </p:nvSpPr>
        <p:spPr>
          <a:xfrm>
            <a:off x="152400" y="914400"/>
            <a:ext cx="8839200" cy="584775"/>
          </a:xfrm>
          <a:prstGeom prst="rect">
            <a:avLst/>
          </a:prstGeom>
          <a:noFill/>
        </p:spPr>
        <p:txBody>
          <a:bodyPr wrap="square" rtlCol="0">
            <a:spAutoFit/>
          </a:bodyPr>
          <a:lstStyle/>
          <a:p>
            <a:pPr algn="ctr"/>
            <a:r>
              <a:rPr lang="en-US" sz="1600" dirty="0" smtClean="0"/>
              <a:t>To finalize the SHUSA </a:t>
            </a:r>
            <a:r>
              <a:rPr lang="en-US" sz="1600" dirty="0"/>
              <a:t>Risk </a:t>
            </a:r>
            <a:r>
              <a:rPr lang="en-US" sz="1600" dirty="0" smtClean="0"/>
              <a:t>Reporting Framework definition, these are the next steps that needs to be finalized by the end of May.</a:t>
            </a:r>
          </a:p>
        </p:txBody>
      </p:sp>
      <p:cxnSp>
        <p:nvCxnSpPr>
          <p:cNvPr id="19" name="Straight Connector 18"/>
          <p:cNvCxnSpPr/>
          <p:nvPr/>
        </p:nvCxnSpPr>
        <p:spPr bwMode="auto">
          <a:xfrm>
            <a:off x="2219174" y="3344324"/>
            <a:ext cx="6239026" cy="0"/>
          </a:xfrm>
          <a:prstGeom prst="line">
            <a:avLst/>
          </a:prstGeom>
          <a:noFill/>
          <a:ln w="9525" cap="flat" cmpd="sng" algn="ctr">
            <a:solidFill>
              <a:schemeClr val="bg1">
                <a:lumMod val="50000"/>
              </a:schemeClr>
            </a:solidFill>
            <a:prstDash val="dash"/>
            <a:round/>
            <a:headEnd type="none" w="med" len="med"/>
            <a:tailEnd type="none" w="med" len="med"/>
          </a:ln>
          <a:effectLst/>
        </p:spPr>
      </p:cxnSp>
      <p:sp>
        <p:nvSpPr>
          <p:cNvPr id="20" name="Rectangle 61"/>
          <p:cNvSpPr>
            <a:spLocks noChangeArrowheads="1"/>
          </p:cNvSpPr>
          <p:nvPr/>
        </p:nvSpPr>
        <p:spPr bwMode="auto">
          <a:xfrm>
            <a:off x="2202822" y="4031666"/>
            <a:ext cx="3172968" cy="2140534"/>
          </a:xfrm>
          <a:prstGeom prst="rect">
            <a:avLst/>
          </a:prstGeom>
          <a:solidFill>
            <a:schemeClr val="accent1">
              <a:lumMod val="20000"/>
              <a:lumOff val="80000"/>
            </a:schemeClr>
          </a:solidFill>
          <a:ln w="9525">
            <a:noFill/>
            <a:miter lim="800000"/>
            <a:headEnd/>
            <a:tailEnd/>
          </a:ln>
        </p:spPr>
        <p:txBody>
          <a:bodyPr/>
          <a:lstStyle/>
          <a:p>
            <a:pPr marL="171450" indent="-171450">
              <a:lnSpc>
                <a:spcPts val="1300"/>
              </a:lnSpc>
              <a:spcAft>
                <a:spcPts val="300"/>
              </a:spcAft>
              <a:buFont typeface="Arial" panose="020B0604020202020204" pitchFamily="34" charset="0"/>
              <a:buChar char="•"/>
            </a:pPr>
            <a:r>
              <a:rPr lang="en-US" sz="1200" dirty="0">
                <a:solidFill>
                  <a:srgbClr val="000000"/>
                </a:solidFill>
              </a:rPr>
              <a:t>Review </a:t>
            </a:r>
            <a:r>
              <a:rPr lang="en-US" sz="1200" dirty="0" smtClean="0">
                <a:solidFill>
                  <a:srgbClr val="000000"/>
                </a:solidFill>
              </a:rPr>
              <a:t>all </a:t>
            </a:r>
            <a:r>
              <a:rPr lang="en-US" sz="1200" dirty="0">
                <a:solidFill>
                  <a:srgbClr val="000000"/>
                </a:solidFill>
              </a:rPr>
              <a:t>materials </a:t>
            </a:r>
            <a:r>
              <a:rPr lang="en-US" sz="1200" dirty="0" smtClean="0">
                <a:solidFill>
                  <a:srgbClr val="000000"/>
                </a:solidFill>
              </a:rPr>
              <a:t>received and identify missing information and rationalization criteria</a:t>
            </a:r>
          </a:p>
          <a:p>
            <a:pPr marL="171450" indent="-171450">
              <a:lnSpc>
                <a:spcPts val="1300"/>
              </a:lnSpc>
              <a:spcAft>
                <a:spcPts val="300"/>
              </a:spcAft>
              <a:buFont typeface="Arial" panose="020B0604020202020204" pitchFamily="34" charset="0"/>
              <a:buChar char="•"/>
            </a:pPr>
            <a:r>
              <a:rPr lang="en-US" sz="1200" dirty="0" smtClean="0">
                <a:solidFill>
                  <a:srgbClr val="000000"/>
                </a:solidFill>
              </a:rPr>
              <a:t>Analyze reports </a:t>
            </a:r>
            <a:r>
              <a:rPr lang="en-US" sz="1200" dirty="0">
                <a:solidFill>
                  <a:srgbClr val="000000"/>
                </a:solidFill>
              </a:rPr>
              <a:t>and </a:t>
            </a:r>
            <a:r>
              <a:rPr lang="en-US" sz="1200" dirty="0" smtClean="0">
                <a:solidFill>
                  <a:srgbClr val="000000"/>
                </a:solidFill>
              </a:rPr>
              <a:t>metrics ensuring: </a:t>
            </a:r>
            <a:r>
              <a:rPr lang="en-US" sz="1200" dirty="0">
                <a:solidFill>
                  <a:srgbClr val="000000"/>
                </a:solidFill>
              </a:rPr>
              <a:t>no </a:t>
            </a:r>
            <a:r>
              <a:rPr lang="en-US" sz="1200" dirty="0" smtClean="0">
                <a:solidFill>
                  <a:srgbClr val="000000"/>
                </a:solidFill>
              </a:rPr>
              <a:t>local metrics </a:t>
            </a:r>
            <a:r>
              <a:rPr lang="en-US" sz="1200" dirty="0">
                <a:solidFill>
                  <a:srgbClr val="000000"/>
                </a:solidFill>
              </a:rPr>
              <a:t>are repeated in several reports, no metrics overlap with corporate metrics, all reports are correctly </a:t>
            </a:r>
            <a:r>
              <a:rPr lang="en-US" sz="1200" dirty="0" smtClean="0">
                <a:solidFill>
                  <a:srgbClr val="000000"/>
                </a:solidFill>
              </a:rPr>
              <a:t>classified (in terms of audience) and necessary</a:t>
            </a:r>
            <a:r>
              <a:rPr lang="en-US" sz="1200" dirty="0">
                <a:solidFill>
                  <a:srgbClr val="000000"/>
                </a:solidFill>
              </a:rPr>
              <a:t>, </a:t>
            </a:r>
            <a:r>
              <a:rPr lang="en-US" sz="1200" dirty="0" smtClean="0">
                <a:solidFill>
                  <a:srgbClr val="000000"/>
                </a:solidFill>
              </a:rPr>
              <a:t>list of reports is complete at all levels, etc.</a:t>
            </a:r>
            <a:endParaRPr lang="en-US" sz="1200" dirty="0">
              <a:solidFill>
                <a:srgbClr val="000000"/>
              </a:solidFill>
            </a:endParaRPr>
          </a:p>
          <a:p>
            <a:pPr marL="171450" indent="-171450">
              <a:lnSpc>
                <a:spcPts val="1300"/>
              </a:lnSpc>
              <a:spcAft>
                <a:spcPts val="300"/>
              </a:spcAft>
              <a:buFont typeface="Arial" panose="020B0604020202020204" pitchFamily="34" charset="0"/>
              <a:buChar char="•"/>
            </a:pPr>
            <a:r>
              <a:rPr lang="en-US" sz="1200" dirty="0">
                <a:solidFill>
                  <a:srgbClr val="000000"/>
                </a:solidFill>
              </a:rPr>
              <a:t>Define </a:t>
            </a:r>
            <a:r>
              <a:rPr lang="en-US" sz="1200" dirty="0" smtClean="0">
                <a:solidFill>
                  <a:srgbClr val="000000"/>
                </a:solidFill>
              </a:rPr>
              <a:t>common business </a:t>
            </a:r>
            <a:r>
              <a:rPr lang="en-US" sz="1200" dirty="0">
                <a:solidFill>
                  <a:srgbClr val="000000"/>
                </a:solidFill>
              </a:rPr>
              <a:t>requirements to be used as a guide to ensure all critical aspects are </a:t>
            </a:r>
            <a:r>
              <a:rPr lang="en-US" sz="1200" dirty="0" smtClean="0">
                <a:solidFill>
                  <a:srgbClr val="000000"/>
                </a:solidFill>
              </a:rPr>
              <a:t>considered and covered</a:t>
            </a:r>
            <a:endParaRPr lang="en-US" sz="1200" dirty="0">
              <a:solidFill>
                <a:srgbClr val="000000"/>
              </a:solidFill>
            </a:endParaRPr>
          </a:p>
        </p:txBody>
      </p:sp>
      <p:sp>
        <p:nvSpPr>
          <p:cNvPr id="30" name="Rectangle 61"/>
          <p:cNvSpPr>
            <a:spLocks noChangeArrowheads="1"/>
          </p:cNvSpPr>
          <p:nvPr/>
        </p:nvSpPr>
        <p:spPr bwMode="auto">
          <a:xfrm>
            <a:off x="5440073" y="4031666"/>
            <a:ext cx="3172968" cy="2140534"/>
          </a:xfrm>
          <a:prstGeom prst="rect">
            <a:avLst/>
          </a:prstGeom>
          <a:solidFill>
            <a:schemeClr val="accent1">
              <a:lumMod val="20000"/>
              <a:lumOff val="80000"/>
            </a:schemeClr>
          </a:solidFill>
          <a:ln w="9525">
            <a:noFill/>
            <a:miter lim="800000"/>
            <a:headEnd/>
            <a:tailEnd/>
          </a:ln>
        </p:spPr>
        <p:txBody>
          <a:bodyPr/>
          <a:lstStyle/>
          <a:p>
            <a:pPr marL="171450" indent="-171450">
              <a:lnSpc>
                <a:spcPts val="1300"/>
              </a:lnSpc>
              <a:spcAft>
                <a:spcPts val="300"/>
              </a:spcAft>
              <a:buFont typeface="Arial" panose="020B0604020202020204" pitchFamily="34" charset="0"/>
              <a:buChar char="•"/>
            </a:pPr>
            <a:r>
              <a:rPr lang="en-US" sz="1200" dirty="0">
                <a:solidFill>
                  <a:srgbClr val="000000"/>
                </a:solidFill>
                <a:ea typeface="ＭＳ Ｐゴシック"/>
                <a:cs typeface="ＭＳ Ｐゴシック"/>
              </a:rPr>
              <a:t>Schedule meetings with risk managers </a:t>
            </a:r>
            <a:r>
              <a:rPr lang="en-US" sz="1200" dirty="0" smtClean="0">
                <a:solidFill>
                  <a:srgbClr val="000000"/>
                </a:solidFill>
                <a:ea typeface="ＭＳ Ｐゴシック"/>
                <a:cs typeface="ＭＳ Ｐゴシック"/>
              </a:rPr>
              <a:t>to:</a:t>
            </a:r>
            <a:endParaRPr lang="en-US" sz="1200" dirty="0">
              <a:solidFill>
                <a:srgbClr val="000000"/>
              </a:solidFill>
              <a:ea typeface="ＭＳ Ｐゴシック"/>
              <a:cs typeface="ＭＳ Ｐゴシック"/>
            </a:endParaRPr>
          </a:p>
          <a:p>
            <a:pPr marL="400050" lvl="1" indent="-171450">
              <a:lnSpc>
                <a:spcPts val="1300"/>
              </a:lnSpc>
              <a:spcAft>
                <a:spcPts val="300"/>
              </a:spcAft>
              <a:buFont typeface="Arial" panose="020B0604020202020204" pitchFamily="34" charset="0"/>
              <a:buChar char="•"/>
            </a:pPr>
            <a:r>
              <a:rPr lang="en-US" sz="1100" dirty="0" smtClean="0">
                <a:solidFill>
                  <a:srgbClr val="000000"/>
                </a:solidFill>
                <a:ea typeface="ＭＳ Ｐゴシック"/>
                <a:cs typeface="ＭＳ Ｐゴシック"/>
              </a:rPr>
              <a:t>Review the results </a:t>
            </a:r>
            <a:r>
              <a:rPr lang="en-US" sz="1100" dirty="0">
                <a:solidFill>
                  <a:srgbClr val="000000"/>
                </a:solidFill>
                <a:ea typeface="ＭＳ Ｐゴシック"/>
                <a:cs typeface="ＭＳ Ｐゴシック"/>
              </a:rPr>
              <a:t>of the metrics and report analysis and gather feedback, focusing in the perimeter of each of the reports and the audience.</a:t>
            </a:r>
          </a:p>
          <a:p>
            <a:pPr marL="400050" lvl="1" indent="-171450">
              <a:lnSpc>
                <a:spcPts val="1300"/>
              </a:lnSpc>
              <a:spcAft>
                <a:spcPts val="300"/>
              </a:spcAft>
              <a:buFont typeface="Arial" panose="020B0604020202020204" pitchFamily="34" charset="0"/>
              <a:buChar char="•"/>
            </a:pPr>
            <a:r>
              <a:rPr lang="en-US" sz="1100" dirty="0" smtClean="0">
                <a:solidFill>
                  <a:srgbClr val="000000"/>
                </a:solidFill>
                <a:ea typeface="ＭＳ Ｐゴシック"/>
                <a:cs typeface="ＭＳ Ｐゴシック"/>
              </a:rPr>
              <a:t>Review each </a:t>
            </a:r>
            <a:r>
              <a:rPr lang="en-US" sz="1100" dirty="0">
                <a:solidFill>
                  <a:srgbClr val="000000"/>
                </a:solidFill>
                <a:ea typeface="ＭＳ Ｐゴシック"/>
                <a:cs typeface="ＭＳ Ｐゴシック"/>
              </a:rPr>
              <a:t>requirement category and gather specific information for the area</a:t>
            </a:r>
          </a:p>
          <a:p>
            <a:pPr marL="171450" indent="-171450">
              <a:lnSpc>
                <a:spcPts val="1300"/>
              </a:lnSpc>
              <a:spcAft>
                <a:spcPts val="300"/>
              </a:spcAft>
              <a:buFont typeface="Arial" panose="020B0604020202020204" pitchFamily="34" charset="0"/>
              <a:buChar char="•"/>
            </a:pPr>
            <a:r>
              <a:rPr lang="en-US" sz="1200" dirty="0">
                <a:solidFill>
                  <a:srgbClr val="000000"/>
                </a:solidFill>
              </a:rPr>
              <a:t>Determine final set of reports and metrics at each level and for each audience</a:t>
            </a:r>
          </a:p>
          <a:p>
            <a:pPr marL="171450" indent="-171450">
              <a:lnSpc>
                <a:spcPts val="1300"/>
              </a:lnSpc>
              <a:spcAft>
                <a:spcPts val="300"/>
              </a:spcAft>
              <a:buFont typeface="Arial" panose="020B0604020202020204" pitchFamily="34" charset="0"/>
              <a:buChar char="•"/>
            </a:pPr>
            <a:r>
              <a:rPr lang="en-US" sz="1200" dirty="0">
                <a:solidFill>
                  <a:srgbClr val="000000"/>
                </a:solidFill>
              </a:rPr>
              <a:t>Document SHUSA requirements for Risk area</a:t>
            </a:r>
          </a:p>
        </p:txBody>
      </p:sp>
      <p:sp>
        <p:nvSpPr>
          <p:cNvPr id="21" name="AutoShape 36"/>
          <p:cNvSpPr>
            <a:spLocks noChangeArrowheads="1"/>
          </p:cNvSpPr>
          <p:nvPr/>
        </p:nvSpPr>
        <p:spPr bwMode="auto">
          <a:xfrm>
            <a:off x="2168784" y="3594843"/>
            <a:ext cx="3317616" cy="429768"/>
          </a:xfrm>
          <a:prstGeom prst="chevron">
            <a:avLst>
              <a:gd name="adj" fmla="val 43816"/>
            </a:avLst>
          </a:prstGeom>
          <a:solidFill>
            <a:schemeClr val="bg1"/>
          </a:solidFill>
          <a:ln w="9525" algn="ctr">
            <a:solidFill>
              <a:schemeClr val="tx1">
                <a:lumMod val="65000"/>
                <a:lumOff val="35000"/>
              </a:schemeClr>
            </a:solidFill>
            <a:miter lim="800000"/>
            <a:headEnd/>
            <a:tailEnd/>
          </a:ln>
          <a:effectLst>
            <a:outerShdw blurRad="50800" dist="38100" dir="2700000" algn="tl" rotWithShape="0">
              <a:prstClr val="black">
                <a:alpha val="40000"/>
              </a:prstClr>
            </a:outerShdw>
          </a:effectLst>
        </p:spPr>
        <p:txBody>
          <a:bodyPr lIns="36000" rIns="36000" anchor="ctr"/>
          <a:lstStyle/>
          <a:p>
            <a:pPr algn="ctr" fontAlgn="auto">
              <a:lnSpc>
                <a:spcPct val="95000"/>
              </a:lnSpc>
              <a:spcBef>
                <a:spcPct val="15000"/>
              </a:spcBef>
              <a:spcAft>
                <a:spcPts val="0"/>
              </a:spcAft>
            </a:pPr>
            <a:r>
              <a:rPr lang="en-US" sz="1200" b="1" dirty="0" smtClean="0">
                <a:solidFill>
                  <a:srgbClr val="000000">
                    <a:lumMod val="75000"/>
                    <a:lumOff val="25000"/>
                  </a:srgbClr>
                </a:solidFill>
                <a:ea typeface="ＭＳ Ｐゴシック"/>
                <a:cs typeface="Arial" charset="0"/>
              </a:rPr>
              <a:t> Verification and Rationalization of Reports and Metrics</a:t>
            </a:r>
            <a:endParaRPr lang="en-US" sz="1200" b="1" dirty="0">
              <a:solidFill>
                <a:srgbClr val="000000">
                  <a:lumMod val="75000"/>
                  <a:lumOff val="25000"/>
                </a:srgbClr>
              </a:solidFill>
              <a:ea typeface="ＭＳ Ｐゴシック"/>
              <a:cs typeface="Arial" charset="0"/>
            </a:endParaRPr>
          </a:p>
        </p:txBody>
      </p:sp>
      <p:sp>
        <p:nvSpPr>
          <p:cNvPr id="29" name="AutoShape 36"/>
          <p:cNvSpPr>
            <a:spLocks noChangeArrowheads="1"/>
          </p:cNvSpPr>
          <p:nvPr/>
        </p:nvSpPr>
        <p:spPr bwMode="auto">
          <a:xfrm>
            <a:off x="5406205" y="3594843"/>
            <a:ext cx="3266007" cy="429768"/>
          </a:xfrm>
          <a:prstGeom prst="chevron">
            <a:avLst>
              <a:gd name="adj" fmla="val 43816"/>
            </a:avLst>
          </a:prstGeom>
          <a:solidFill>
            <a:schemeClr val="bg1"/>
          </a:solidFill>
          <a:ln w="9525" algn="ctr">
            <a:solidFill>
              <a:schemeClr val="tx1">
                <a:lumMod val="65000"/>
                <a:lumOff val="35000"/>
              </a:schemeClr>
            </a:solidFill>
            <a:miter lim="800000"/>
            <a:headEnd/>
            <a:tailEnd/>
          </a:ln>
          <a:effectLst>
            <a:outerShdw blurRad="50800" dist="38100" dir="2700000" algn="tl" rotWithShape="0">
              <a:prstClr val="black">
                <a:alpha val="40000"/>
              </a:prstClr>
            </a:outerShdw>
          </a:effectLst>
        </p:spPr>
        <p:txBody>
          <a:bodyPr lIns="36000" rIns="36000" anchor="ctr"/>
          <a:lstStyle/>
          <a:p>
            <a:pPr algn="ctr" fontAlgn="auto">
              <a:lnSpc>
                <a:spcPts val="1100"/>
              </a:lnSpc>
              <a:spcBef>
                <a:spcPts val="0"/>
              </a:spcBef>
              <a:spcAft>
                <a:spcPts val="0"/>
              </a:spcAft>
            </a:pPr>
            <a:r>
              <a:rPr lang="en-US" sz="1200" b="1" dirty="0" smtClean="0">
                <a:solidFill>
                  <a:srgbClr val="000000">
                    <a:lumMod val="75000"/>
                    <a:lumOff val="25000"/>
                  </a:srgbClr>
                </a:solidFill>
                <a:ea typeface="ＭＳ Ｐゴシック"/>
                <a:cs typeface="Arial" charset="0"/>
              </a:rPr>
              <a:t>Gathering, Documentation and Validation</a:t>
            </a:r>
            <a:endParaRPr lang="en-US" sz="1200" b="1" dirty="0">
              <a:solidFill>
                <a:srgbClr val="000000">
                  <a:lumMod val="75000"/>
                  <a:lumOff val="25000"/>
                </a:srgbClr>
              </a:solidFill>
              <a:ea typeface="ＭＳ Ｐゴシック"/>
              <a:cs typeface="Arial" charset="0"/>
            </a:endParaRPr>
          </a:p>
        </p:txBody>
      </p:sp>
      <p:sp>
        <p:nvSpPr>
          <p:cNvPr id="23" name="Rectangle 22"/>
          <p:cNvSpPr>
            <a:spLocks noChangeArrowheads="1"/>
          </p:cNvSpPr>
          <p:nvPr/>
        </p:nvSpPr>
        <p:spPr bwMode="auto">
          <a:xfrm>
            <a:off x="3140060" y="3418039"/>
            <a:ext cx="1170097" cy="197470"/>
          </a:xfrm>
          <a:prstGeom prst="rect">
            <a:avLst/>
          </a:prstGeom>
          <a:solidFill>
            <a:schemeClr val="accent1">
              <a:lumMod val="75000"/>
            </a:schemeClr>
          </a:solidFill>
          <a:ln w="9525" algn="ctr">
            <a:noFill/>
            <a:round/>
            <a:headEnd/>
            <a:tailEnd/>
          </a:ln>
          <a:effectLst>
            <a:outerShdw blurRad="50800" dist="38100" dir="2700000" algn="tl" rotWithShape="0">
              <a:prstClr val="black">
                <a:alpha val="40000"/>
              </a:prstClr>
            </a:outerShdw>
          </a:effectLst>
        </p:spPr>
        <p:txBody>
          <a:bodyPr wrap="none" lIns="90000" tIns="46800" rIns="90000" bIns="46800" anchor="ctr"/>
          <a:lstStyle/>
          <a:p>
            <a:pPr algn="ctr" fontAlgn="auto">
              <a:spcBef>
                <a:spcPts val="0"/>
              </a:spcBef>
              <a:spcAft>
                <a:spcPts val="0"/>
              </a:spcAft>
            </a:pPr>
            <a:r>
              <a:rPr lang="en-US" sz="1200" b="1" dirty="0" smtClean="0">
                <a:solidFill>
                  <a:srgbClr val="FFFFFF"/>
                </a:solidFill>
                <a:latin typeface="Arial"/>
              </a:rPr>
              <a:t>PHASE I</a:t>
            </a:r>
            <a:endParaRPr lang="en-US" sz="1200" b="1" dirty="0">
              <a:solidFill>
                <a:srgbClr val="FFFFFF"/>
              </a:solidFill>
              <a:latin typeface="Arial"/>
            </a:endParaRPr>
          </a:p>
        </p:txBody>
      </p:sp>
      <p:sp>
        <p:nvSpPr>
          <p:cNvPr id="28" name="Rectangle 30"/>
          <p:cNvSpPr>
            <a:spLocks noChangeArrowheads="1"/>
          </p:cNvSpPr>
          <p:nvPr/>
        </p:nvSpPr>
        <p:spPr bwMode="auto">
          <a:xfrm>
            <a:off x="6417930" y="3418039"/>
            <a:ext cx="1168205" cy="197470"/>
          </a:xfrm>
          <a:prstGeom prst="rect">
            <a:avLst/>
          </a:prstGeom>
          <a:solidFill>
            <a:schemeClr val="accent1">
              <a:lumMod val="75000"/>
            </a:schemeClr>
          </a:solidFill>
          <a:ln w="9525" algn="ctr">
            <a:noFill/>
            <a:round/>
            <a:headEnd/>
            <a:tailEnd/>
          </a:ln>
          <a:effectLst>
            <a:outerShdw blurRad="50800" dist="38100" dir="2700000" algn="tl" rotWithShape="0">
              <a:prstClr val="black">
                <a:alpha val="40000"/>
              </a:prstClr>
            </a:outerShdw>
          </a:effectLst>
        </p:spPr>
        <p:txBody>
          <a:bodyPr wrap="none" lIns="90000" tIns="46800" rIns="90000" bIns="46800" anchor="ctr"/>
          <a:lstStyle/>
          <a:p>
            <a:pPr algn="ctr" fontAlgn="auto">
              <a:spcBef>
                <a:spcPts val="0"/>
              </a:spcBef>
              <a:spcAft>
                <a:spcPts val="0"/>
              </a:spcAft>
            </a:pPr>
            <a:r>
              <a:rPr lang="en-US" sz="1200" b="1" dirty="0" smtClean="0">
                <a:solidFill>
                  <a:srgbClr val="FFFFFF"/>
                </a:solidFill>
                <a:latin typeface="Arial"/>
              </a:rPr>
              <a:t>PHASE II</a:t>
            </a:r>
            <a:endParaRPr lang="en-US" sz="1200" b="1" dirty="0">
              <a:solidFill>
                <a:srgbClr val="FFFFFF"/>
              </a:solidFill>
              <a:latin typeface="Arial"/>
            </a:endParaRPr>
          </a:p>
        </p:txBody>
      </p:sp>
    </p:spTree>
    <p:extLst>
      <p:ext uri="{BB962C8B-B14F-4D97-AF65-F5344CB8AC3E}">
        <p14:creationId xmlns:p14="http://schemas.microsoft.com/office/powerpoint/2010/main" val="28416243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entagon 6"/>
          <p:cNvSpPr/>
          <p:nvPr/>
        </p:nvSpPr>
        <p:spPr bwMode="auto">
          <a:xfrm>
            <a:off x="270934" y="2930042"/>
            <a:ext cx="1634066" cy="533400"/>
          </a:xfrm>
          <a:prstGeom prst="homePlat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18000" tIns="45720" rIns="18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dirty="0" smtClean="0">
                <a:ln>
                  <a:noFill/>
                </a:ln>
                <a:solidFill>
                  <a:schemeClr val="bg1"/>
                </a:solidFill>
                <a:effectLst/>
                <a:latin typeface="Arial" charset="0"/>
              </a:rPr>
              <a:t>RDA </a:t>
            </a:r>
            <a:r>
              <a:rPr kumimoji="0" lang="es-ES" sz="1400" b="1" i="0" u="none" strike="noStrike" cap="none" normalizeH="0" baseline="0" dirty="0" err="1" smtClean="0">
                <a:ln>
                  <a:noFill/>
                </a:ln>
                <a:solidFill>
                  <a:schemeClr val="bg1"/>
                </a:solidFill>
                <a:effectLst/>
                <a:latin typeface="Arial" charset="0"/>
              </a:rPr>
              <a:t>principles</a:t>
            </a:r>
            <a:r>
              <a:rPr kumimoji="0" lang="es-ES" sz="1400" b="1" i="0" u="none" strike="noStrike" cap="none" normalizeH="0" baseline="0" dirty="0" smtClean="0">
                <a:ln>
                  <a:noFill/>
                </a:ln>
                <a:solidFill>
                  <a:schemeClr val="bg1"/>
                </a:solidFill>
                <a:effectLst/>
                <a:latin typeface="Arial" charset="0"/>
              </a:rPr>
              <a:t> </a:t>
            </a:r>
            <a:r>
              <a:rPr kumimoji="0" lang="es-ES" sz="1400" b="1" i="0" u="none" strike="noStrike" cap="none" normalizeH="0" baseline="0" dirty="0" err="1" smtClean="0">
                <a:ln>
                  <a:noFill/>
                </a:ln>
                <a:solidFill>
                  <a:schemeClr val="bg1"/>
                </a:solidFill>
                <a:effectLst/>
                <a:latin typeface="Arial" charset="0"/>
              </a:rPr>
              <a:t>Requirements</a:t>
            </a:r>
            <a:endParaRPr kumimoji="0" lang="es-ES" sz="1400" b="1" i="0" u="none" strike="noStrike" cap="none" normalizeH="0" baseline="0" dirty="0" smtClean="0">
              <a:ln>
                <a:noFill/>
              </a:ln>
              <a:solidFill>
                <a:schemeClr val="bg1"/>
              </a:solidFill>
              <a:effectLst/>
              <a:latin typeface="Arial" charset="0"/>
            </a:endParaRPr>
          </a:p>
        </p:txBody>
      </p:sp>
      <p:sp>
        <p:nvSpPr>
          <p:cNvPr id="9" name="Pentagon 8"/>
          <p:cNvSpPr/>
          <p:nvPr/>
        </p:nvSpPr>
        <p:spPr bwMode="auto">
          <a:xfrm>
            <a:off x="270934" y="1878472"/>
            <a:ext cx="1634066" cy="533400"/>
          </a:xfrm>
          <a:prstGeom prst="homePlat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18000" tIns="45720" rIns="18000" bIns="45720" numCol="1" rtlCol="0" anchor="ctr" anchorCtr="0" compatLnSpc="1">
            <a:prstTxWarp prst="textNoShape">
              <a:avLst/>
            </a:prstTxWarp>
          </a:bodyPr>
          <a:lstStyle/>
          <a:p>
            <a:pPr marL="0" marR="0" indent="0" algn="ctr" defTabSz="914400" rtl="0" eaLnBrk="1" fontAlgn="base" latinLnBrk="0" hangingPunct="1">
              <a:lnSpc>
                <a:spcPct val="80000"/>
              </a:lnSpc>
              <a:spcBef>
                <a:spcPct val="0"/>
              </a:spcBef>
              <a:spcAft>
                <a:spcPct val="0"/>
              </a:spcAft>
              <a:buClrTx/>
              <a:buSzTx/>
              <a:buFontTx/>
              <a:buNone/>
              <a:tabLst/>
            </a:pPr>
            <a:r>
              <a:rPr lang="es-ES" sz="1400" b="1" dirty="0" err="1" smtClean="0">
                <a:solidFill>
                  <a:schemeClr val="bg1"/>
                </a:solidFill>
                <a:latin typeface="Arial" charset="0"/>
              </a:rPr>
              <a:t>Common</a:t>
            </a:r>
            <a:r>
              <a:rPr lang="es-ES" sz="1400" b="1" dirty="0" smtClean="0">
                <a:solidFill>
                  <a:schemeClr val="bg1"/>
                </a:solidFill>
                <a:latin typeface="Arial" charset="0"/>
              </a:rPr>
              <a:t> </a:t>
            </a:r>
            <a:r>
              <a:rPr lang="es-ES" sz="1400" b="1" dirty="0" err="1" smtClean="0">
                <a:solidFill>
                  <a:schemeClr val="bg1"/>
                </a:solidFill>
                <a:latin typeface="Arial" charset="0"/>
              </a:rPr>
              <a:t>Requirements</a:t>
            </a:r>
            <a:endParaRPr kumimoji="0" lang="es-ES" sz="1400" b="1" i="0" u="none" strike="noStrike" cap="none" normalizeH="0" baseline="0" dirty="0" smtClean="0">
              <a:ln>
                <a:noFill/>
              </a:ln>
              <a:solidFill>
                <a:schemeClr val="bg1"/>
              </a:solidFill>
              <a:effectLst/>
              <a:latin typeface="Arial" charset="0"/>
            </a:endParaRPr>
          </a:p>
        </p:txBody>
      </p:sp>
      <p:sp>
        <p:nvSpPr>
          <p:cNvPr id="12" name="TextBox 11"/>
          <p:cNvSpPr txBox="1"/>
          <p:nvPr/>
        </p:nvSpPr>
        <p:spPr>
          <a:xfrm>
            <a:off x="2212143" y="3018714"/>
            <a:ext cx="6400800" cy="461665"/>
          </a:xfrm>
          <a:prstGeom prst="rect">
            <a:avLst/>
          </a:prstGeom>
          <a:noFill/>
        </p:spPr>
        <p:txBody>
          <a:bodyPr wrap="square" rtlCol="0">
            <a:spAutoFit/>
          </a:bodyPr>
          <a:lstStyle/>
          <a:p>
            <a:pPr marL="171450" lvl="0" indent="-171450">
              <a:buFont typeface="Arial" panose="020B0604020202020204" pitchFamily="34" charset="0"/>
              <a:buChar char="•"/>
            </a:pPr>
            <a:r>
              <a:rPr lang="en-GB" sz="1200" dirty="0"/>
              <a:t>The </a:t>
            </a:r>
            <a:r>
              <a:rPr lang="en-GB" sz="1200" b="1" dirty="0"/>
              <a:t>“standard” to meet </a:t>
            </a:r>
            <a:r>
              <a:rPr lang="en-GB" sz="1200" b="1" dirty="0" smtClean="0"/>
              <a:t>each RDA principle </a:t>
            </a:r>
            <a:r>
              <a:rPr lang="en-GB" sz="1200" b="1" u="sng" dirty="0" smtClean="0"/>
              <a:t>(Slides 7 and 8)</a:t>
            </a:r>
            <a:r>
              <a:rPr lang="en-US" sz="1200" dirty="0" smtClean="0"/>
              <a:t>. </a:t>
            </a:r>
            <a:r>
              <a:rPr lang="en-GB" sz="1200" dirty="0"/>
              <a:t>For each principle, describe what has to be in place (capabilities, processes, etc.) to achieve compliance</a:t>
            </a:r>
            <a:endParaRPr lang="en-US" sz="1200" dirty="0"/>
          </a:p>
        </p:txBody>
      </p:sp>
      <p:sp>
        <p:nvSpPr>
          <p:cNvPr id="14" name="TextBox 13"/>
          <p:cNvSpPr txBox="1"/>
          <p:nvPr/>
        </p:nvSpPr>
        <p:spPr>
          <a:xfrm>
            <a:off x="2212143" y="1812143"/>
            <a:ext cx="6400800" cy="830997"/>
          </a:xfrm>
          <a:prstGeom prst="rect">
            <a:avLst/>
          </a:prstGeom>
          <a:noFill/>
        </p:spPr>
        <p:txBody>
          <a:bodyPr wrap="square" rtlCol="0">
            <a:spAutoFit/>
          </a:bodyPr>
          <a:lstStyle/>
          <a:p>
            <a:pPr marL="171450" indent="-171450">
              <a:buFont typeface="Arial" panose="020B0604020202020204" pitchFamily="34" charset="0"/>
              <a:buChar char="•"/>
            </a:pPr>
            <a:r>
              <a:rPr lang="en-US" sz="1200" b="1" dirty="0" smtClean="0"/>
              <a:t>Common requirements applicable across the organization </a:t>
            </a:r>
            <a:r>
              <a:rPr lang="en-US" sz="1200" b="1" u="sng" dirty="0" smtClean="0"/>
              <a:t>(Slides 5 and 6)</a:t>
            </a:r>
          </a:p>
          <a:p>
            <a:r>
              <a:rPr lang="en-US" sz="1200" b="1" dirty="0" smtClean="0"/>
              <a:t> </a:t>
            </a:r>
            <a:r>
              <a:rPr lang="en-GB" sz="1200" dirty="0"/>
              <a:t>The processes, deliverables, organization, capabilities, etc. that have to be established across the bank in order to </a:t>
            </a:r>
            <a:r>
              <a:rPr lang="en-GB" sz="1200" dirty="0" smtClean="0"/>
              <a:t>be RDA compliance in the context of the Intermediate Holding Company</a:t>
            </a:r>
            <a:r>
              <a:rPr lang="en-US" sz="1200" dirty="0" smtClean="0"/>
              <a:t>. </a:t>
            </a:r>
            <a:r>
              <a:rPr lang="en-GB" sz="1200" dirty="0"/>
              <a:t>Do not vary by </a:t>
            </a:r>
            <a:r>
              <a:rPr lang="en-GB" sz="1200" dirty="0" smtClean="0"/>
              <a:t>RDA </a:t>
            </a:r>
            <a:r>
              <a:rPr lang="en-GB" sz="1200" dirty="0"/>
              <a:t>principle, risk type, etc. </a:t>
            </a:r>
            <a:endParaRPr lang="en-US" sz="1200" dirty="0" smtClean="0"/>
          </a:p>
        </p:txBody>
      </p:sp>
      <p:sp>
        <p:nvSpPr>
          <p:cNvPr id="5" name="Rectangle 2"/>
          <p:cNvSpPr>
            <a:spLocks noChangeArrowheads="1"/>
          </p:cNvSpPr>
          <p:nvPr/>
        </p:nvSpPr>
        <p:spPr bwMode="auto">
          <a:xfrm>
            <a:off x="270934" y="152403"/>
            <a:ext cx="8500533" cy="642937"/>
          </a:xfrm>
          <a:prstGeom prst="rect">
            <a:avLst/>
          </a:prstGeom>
          <a:noFill/>
          <a:ln w="9525">
            <a:noFill/>
            <a:miter lim="800000"/>
            <a:headEnd/>
            <a:tailEnd/>
          </a:ln>
        </p:spPr>
        <p:txBody>
          <a:bodyPr lIns="91435" tIns="45718" rIns="91435" bIns="45718"/>
          <a:lstStyle/>
          <a:p>
            <a:pPr>
              <a:lnSpc>
                <a:spcPct val="90000"/>
              </a:lnSpc>
            </a:pPr>
            <a:r>
              <a:rPr lang="en-US" sz="2000" b="1" dirty="0" smtClean="0">
                <a:solidFill>
                  <a:srgbClr val="000000"/>
                </a:solidFill>
              </a:rPr>
              <a:t>3. SHUSA </a:t>
            </a:r>
            <a:r>
              <a:rPr lang="en-US" sz="2000" b="1" dirty="0">
                <a:solidFill>
                  <a:srgbClr val="000000"/>
                </a:solidFill>
              </a:rPr>
              <a:t>Risk </a:t>
            </a:r>
            <a:r>
              <a:rPr lang="en-US" sz="2000" b="1" dirty="0" smtClean="0">
                <a:solidFill>
                  <a:srgbClr val="000000"/>
                </a:solidFill>
              </a:rPr>
              <a:t>Reporting </a:t>
            </a:r>
            <a:r>
              <a:rPr lang="en-US" sz="2000" b="1" dirty="0">
                <a:solidFill>
                  <a:srgbClr val="000000"/>
                </a:solidFill>
              </a:rPr>
              <a:t>Framework </a:t>
            </a:r>
            <a:endParaRPr lang="en-US" sz="2000" b="1" dirty="0" smtClean="0">
              <a:solidFill>
                <a:srgbClr val="000000"/>
              </a:solidFill>
            </a:endParaRPr>
          </a:p>
          <a:p>
            <a:pPr>
              <a:lnSpc>
                <a:spcPct val="90000"/>
              </a:lnSpc>
            </a:pPr>
            <a:r>
              <a:rPr lang="en-US" sz="2000" b="1" dirty="0" smtClean="0">
                <a:solidFill>
                  <a:srgbClr val="929497"/>
                </a:solidFill>
              </a:rPr>
              <a:t>Approach to gather the business requirements</a:t>
            </a:r>
            <a:endParaRPr lang="en-US" sz="2000" b="1" dirty="0">
              <a:solidFill>
                <a:srgbClr val="929497"/>
              </a:solidFill>
            </a:endParaRPr>
          </a:p>
        </p:txBody>
      </p:sp>
      <p:sp>
        <p:nvSpPr>
          <p:cNvPr id="2" name="TextBox 1"/>
          <p:cNvSpPr txBox="1"/>
          <p:nvPr/>
        </p:nvSpPr>
        <p:spPr>
          <a:xfrm>
            <a:off x="762002" y="914404"/>
            <a:ext cx="8009467" cy="584775"/>
          </a:xfrm>
          <a:prstGeom prst="rect">
            <a:avLst/>
          </a:prstGeom>
          <a:noFill/>
        </p:spPr>
        <p:txBody>
          <a:bodyPr wrap="square" rtlCol="0">
            <a:spAutoFit/>
          </a:bodyPr>
          <a:lstStyle/>
          <a:p>
            <a:pPr algn="ctr"/>
            <a:r>
              <a:rPr lang="en-US" sz="1600" dirty="0" smtClean="0"/>
              <a:t>This document includes a set of points for discussion to facilitate the completion of user requirements for SHUSA Risk reporting</a:t>
            </a:r>
            <a:endParaRPr lang="en-US" sz="1600" dirty="0"/>
          </a:p>
        </p:txBody>
      </p:sp>
      <p:sp>
        <p:nvSpPr>
          <p:cNvPr id="15" name="Pentagon 14"/>
          <p:cNvSpPr/>
          <p:nvPr/>
        </p:nvSpPr>
        <p:spPr bwMode="auto">
          <a:xfrm>
            <a:off x="280308" y="3824682"/>
            <a:ext cx="1634066" cy="533400"/>
          </a:xfrm>
          <a:prstGeom prst="homePlat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18000" tIns="45720" rIns="18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dirty="0" smtClean="0">
                <a:ln>
                  <a:noFill/>
                </a:ln>
                <a:solidFill>
                  <a:schemeClr val="bg1"/>
                </a:solidFill>
                <a:effectLst/>
                <a:latin typeface="Arial" charset="0"/>
              </a:rPr>
              <a:t>Risk </a:t>
            </a:r>
            <a:r>
              <a:rPr kumimoji="0" lang="es-ES" sz="1400" b="1" i="0" u="none" strike="noStrike" cap="none" normalizeH="0" baseline="0" dirty="0" err="1" smtClean="0">
                <a:ln>
                  <a:noFill/>
                </a:ln>
                <a:solidFill>
                  <a:schemeClr val="bg1"/>
                </a:solidFill>
                <a:effectLst/>
                <a:latin typeface="Arial" charset="0"/>
              </a:rPr>
              <a:t>type</a:t>
            </a:r>
            <a:r>
              <a:rPr kumimoji="0" lang="es-ES" sz="1400" b="1" i="0" u="none" strike="noStrike" cap="none" normalizeH="0" dirty="0" smtClean="0">
                <a:ln>
                  <a:noFill/>
                </a:ln>
                <a:solidFill>
                  <a:schemeClr val="bg1"/>
                </a:solidFill>
                <a:effectLst/>
                <a:latin typeface="Arial" charset="0"/>
              </a:rPr>
              <a:t> </a:t>
            </a:r>
            <a:r>
              <a:rPr kumimoji="0" lang="es-ES" sz="1400" b="1" i="0" u="none" strike="noStrike" cap="none" normalizeH="0" dirty="0" err="1" smtClean="0">
                <a:ln>
                  <a:noFill/>
                </a:ln>
                <a:solidFill>
                  <a:schemeClr val="bg1"/>
                </a:solidFill>
                <a:effectLst/>
                <a:latin typeface="Arial" charset="0"/>
              </a:rPr>
              <a:t>specific</a:t>
            </a:r>
            <a:r>
              <a:rPr lang="es-ES" sz="1400" b="1" dirty="0">
                <a:solidFill>
                  <a:schemeClr val="bg1"/>
                </a:solidFill>
                <a:latin typeface="Arial" charset="0"/>
              </a:rPr>
              <a:t> </a:t>
            </a:r>
            <a:r>
              <a:rPr lang="es-ES" sz="1400" b="1" dirty="0" err="1" smtClean="0">
                <a:solidFill>
                  <a:schemeClr val="bg1"/>
                </a:solidFill>
                <a:latin typeface="Arial" charset="0"/>
              </a:rPr>
              <a:t>Req</a:t>
            </a:r>
            <a:r>
              <a:rPr lang="es-ES" sz="1400" b="1" dirty="0" smtClean="0">
                <a:solidFill>
                  <a:schemeClr val="bg1"/>
                </a:solidFill>
                <a:latin typeface="Arial" charset="0"/>
              </a:rPr>
              <a:t>.</a:t>
            </a:r>
            <a:endParaRPr kumimoji="0" lang="es-ES" sz="1400" b="1" i="0" u="none" strike="noStrike" cap="none" normalizeH="0" baseline="0" dirty="0" smtClean="0">
              <a:ln>
                <a:noFill/>
              </a:ln>
              <a:solidFill>
                <a:schemeClr val="bg1"/>
              </a:solidFill>
              <a:effectLst/>
              <a:latin typeface="Arial" charset="0"/>
            </a:endParaRPr>
          </a:p>
        </p:txBody>
      </p:sp>
      <p:sp>
        <p:nvSpPr>
          <p:cNvPr id="16" name="TextBox 15"/>
          <p:cNvSpPr txBox="1"/>
          <p:nvPr/>
        </p:nvSpPr>
        <p:spPr>
          <a:xfrm>
            <a:off x="2212143" y="3751187"/>
            <a:ext cx="6400800" cy="1200329"/>
          </a:xfrm>
          <a:prstGeom prst="rect">
            <a:avLst/>
          </a:prstGeom>
          <a:noFill/>
        </p:spPr>
        <p:txBody>
          <a:bodyPr wrap="square" rtlCol="0">
            <a:spAutoFit/>
          </a:bodyPr>
          <a:lstStyle/>
          <a:p>
            <a:pPr marL="171450" lvl="0" indent="-171450">
              <a:buFont typeface="Arial" panose="020B0604020202020204" pitchFamily="34" charset="0"/>
              <a:buChar char="•"/>
            </a:pPr>
            <a:r>
              <a:rPr lang="en-GB" sz="1200" dirty="0"/>
              <a:t>Compile and further specify requirements that are affected or differ by risk type, as defined by the ERM Framework.</a:t>
            </a:r>
            <a:endParaRPr lang="en-US" sz="1200" dirty="0"/>
          </a:p>
          <a:p>
            <a:pPr marL="742950" lvl="1" indent="-285750">
              <a:buFont typeface="Arial" panose="020B0604020202020204" pitchFamily="34" charset="0"/>
              <a:buChar char="•"/>
            </a:pPr>
            <a:r>
              <a:rPr lang="en-US" sz="1200" dirty="0" smtClean="0"/>
              <a:t>Rationalization of inventory of metrics and reports </a:t>
            </a:r>
            <a:endParaRPr lang="en-US" sz="1200" dirty="0"/>
          </a:p>
          <a:p>
            <a:pPr marL="742950" lvl="1" indent="-285750">
              <a:buFont typeface="Arial" panose="020B0604020202020204" pitchFamily="34" charset="0"/>
              <a:buChar char="•"/>
            </a:pPr>
            <a:r>
              <a:rPr lang="en-GB" altLang="zh-CN" sz="1200" dirty="0" smtClean="0"/>
              <a:t>Identification of  RDA deliverables to be created for each risk type</a:t>
            </a:r>
          </a:p>
          <a:p>
            <a:pPr marL="742950" lvl="1" indent="-285750">
              <a:buFont typeface="Arial" panose="020B0604020202020204" pitchFamily="34" charset="0"/>
              <a:buChar char="•"/>
            </a:pPr>
            <a:r>
              <a:rPr lang="en-GB" altLang="zh-CN" sz="1200" dirty="0" smtClean="0"/>
              <a:t>Identification of differences between risk types, such as regulatory requirements</a:t>
            </a:r>
            <a:endParaRPr lang="en-US" sz="1200" dirty="0"/>
          </a:p>
          <a:p>
            <a:pPr marL="285750" indent="-285750">
              <a:buFont typeface="Arial" panose="020B0604020202020204" pitchFamily="34" charset="0"/>
              <a:buChar char="•"/>
            </a:pPr>
            <a:endParaRPr lang="en-US" sz="1200" dirty="0" err="1" smtClean="0"/>
          </a:p>
        </p:txBody>
      </p:sp>
      <p:cxnSp>
        <p:nvCxnSpPr>
          <p:cNvPr id="19" name="Straight Connector 18"/>
          <p:cNvCxnSpPr/>
          <p:nvPr/>
        </p:nvCxnSpPr>
        <p:spPr bwMode="auto">
          <a:xfrm>
            <a:off x="2219174" y="2875202"/>
            <a:ext cx="6239026" cy="0"/>
          </a:xfrm>
          <a:prstGeom prst="line">
            <a:avLst/>
          </a:prstGeom>
          <a:noFill/>
          <a:ln w="9525" cap="flat" cmpd="sng" algn="ctr">
            <a:solidFill>
              <a:schemeClr val="bg1">
                <a:lumMod val="50000"/>
              </a:schemeClr>
            </a:solidFill>
            <a:prstDash val="dash"/>
            <a:round/>
            <a:headEnd type="none" w="med" len="med"/>
            <a:tailEnd type="none" w="med" len="med"/>
          </a:ln>
          <a:effectLst/>
        </p:spPr>
      </p:cxnSp>
      <p:cxnSp>
        <p:nvCxnSpPr>
          <p:cNvPr id="22" name="Straight Connector 21"/>
          <p:cNvCxnSpPr/>
          <p:nvPr/>
        </p:nvCxnSpPr>
        <p:spPr bwMode="auto">
          <a:xfrm>
            <a:off x="2219174" y="3556575"/>
            <a:ext cx="6239026" cy="0"/>
          </a:xfrm>
          <a:prstGeom prst="line">
            <a:avLst/>
          </a:prstGeom>
          <a:noFill/>
          <a:ln w="9525" cap="flat" cmpd="sng" algn="ctr">
            <a:solidFill>
              <a:schemeClr val="bg1">
                <a:lumMod val="50000"/>
              </a:schemeClr>
            </a:solidFill>
            <a:prstDash val="dash"/>
            <a:round/>
            <a:headEnd type="none" w="med" len="med"/>
            <a:tailEnd type="none" w="med" len="med"/>
          </a:ln>
          <a:effectLst/>
        </p:spPr>
      </p:cxnSp>
      <p:cxnSp>
        <p:nvCxnSpPr>
          <p:cNvPr id="24" name="Straight Connector 23"/>
          <p:cNvCxnSpPr/>
          <p:nvPr/>
        </p:nvCxnSpPr>
        <p:spPr bwMode="auto">
          <a:xfrm>
            <a:off x="2219174" y="4928175"/>
            <a:ext cx="6239026" cy="0"/>
          </a:xfrm>
          <a:prstGeom prst="line">
            <a:avLst/>
          </a:prstGeom>
          <a:noFill/>
          <a:ln w="9525" cap="flat" cmpd="sng" algn="ctr">
            <a:solidFill>
              <a:schemeClr val="bg1">
                <a:lumMod val="50000"/>
              </a:schemeClr>
            </a:solidFill>
            <a:prstDash val="dash"/>
            <a:round/>
            <a:headEnd type="none" w="med" len="med"/>
            <a:tailEnd type="none" w="med" len="med"/>
          </a:ln>
          <a:effectLst/>
        </p:spPr>
      </p:cxnSp>
      <p:sp>
        <p:nvSpPr>
          <p:cNvPr id="25" name="Oval 24"/>
          <p:cNvSpPr/>
          <p:nvPr/>
        </p:nvSpPr>
        <p:spPr bwMode="auto">
          <a:xfrm>
            <a:off x="152400" y="1759938"/>
            <a:ext cx="270933" cy="270933"/>
          </a:xfrm>
          <a:prstGeom prst="ellipse">
            <a:avLst/>
          </a:prstGeom>
          <a:solidFill>
            <a:srgbClr val="FF0000"/>
          </a:solidFill>
          <a:ln w="15875" cap="flat" cmpd="sng" algn="ctr">
            <a:solidFill>
              <a:schemeClr val="bg1"/>
            </a:solidFill>
            <a:prstDash val="solid"/>
            <a:round/>
            <a:headEnd type="none" w="med" len="med"/>
            <a:tailEnd type="none" w="med" len="med"/>
          </a:ln>
          <a:effectLst/>
        </p:spPr>
        <p:txBody>
          <a:bodyPr rot="0" spcFirstLastPara="0" vertOverflow="overflow" horzOverflow="overflow" vert="horz" wrap="square" lIns="18000" tIns="45720" rIns="18000" bIns="45720" numCol="1" spcCol="0" rtlCol="0" fromWordArt="0" anchor="ctr" anchorCtr="0" forceAA="0" compatLnSpc="1">
            <a:prstTxWarp prst="textNoShape">
              <a:avLst/>
            </a:prstTxWarp>
            <a:noAutofit/>
          </a:bodyPr>
          <a:lstStyle/>
          <a:p>
            <a:pPr algn="ctr" fontAlgn="base">
              <a:lnSpc>
                <a:spcPct val="80000"/>
              </a:lnSpc>
              <a:spcBef>
                <a:spcPct val="0"/>
              </a:spcBef>
              <a:spcAft>
                <a:spcPct val="0"/>
              </a:spcAft>
            </a:pPr>
            <a:r>
              <a:rPr lang="es-ES" sz="1400" b="1" dirty="0" smtClean="0">
                <a:solidFill>
                  <a:schemeClr val="bg1"/>
                </a:solidFill>
                <a:latin typeface="Arial" charset="0"/>
              </a:rPr>
              <a:t>1</a:t>
            </a:r>
            <a:endParaRPr lang="es-ES" sz="1400" b="1" dirty="0">
              <a:solidFill>
                <a:schemeClr val="bg1"/>
              </a:solidFill>
              <a:latin typeface="Arial" charset="0"/>
            </a:endParaRPr>
          </a:p>
        </p:txBody>
      </p:sp>
      <p:sp>
        <p:nvSpPr>
          <p:cNvPr id="26" name="Oval 25"/>
          <p:cNvSpPr/>
          <p:nvPr/>
        </p:nvSpPr>
        <p:spPr bwMode="auto">
          <a:xfrm>
            <a:off x="152400" y="2794579"/>
            <a:ext cx="270933" cy="270933"/>
          </a:xfrm>
          <a:prstGeom prst="ellipse">
            <a:avLst/>
          </a:prstGeom>
          <a:solidFill>
            <a:srgbClr val="FF0000"/>
          </a:solidFill>
          <a:ln w="15875" cap="flat" cmpd="sng" algn="ctr">
            <a:solidFill>
              <a:schemeClr val="bg1"/>
            </a:solidFill>
            <a:prstDash val="solid"/>
            <a:round/>
            <a:headEnd type="none" w="med" len="med"/>
            <a:tailEnd type="none" w="med" len="med"/>
          </a:ln>
          <a:effectLst/>
        </p:spPr>
        <p:txBody>
          <a:bodyPr rot="0" spcFirstLastPara="0" vertOverflow="overflow" horzOverflow="overflow" vert="horz" wrap="square" lIns="18000" tIns="45720" rIns="18000" bIns="45720" numCol="1" spcCol="0" rtlCol="0" fromWordArt="0" anchor="ctr" anchorCtr="0" forceAA="0" compatLnSpc="1">
            <a:prstTxWarp prst="textNoShape">
              <a:avLst/>
            </a:prstTxWarp>
            <a:noAutofit/>
          </a:bodyPr>
          <a:lstStyle/>
          <a:p>
            <a:pPr algn="ctr" fontAlgn="base">
              <a:lnSpc>
                <a:spcPct val="80000"/>
              </a:lnSpc>
              <a:spcBef>
                <a:spcPct val="0"/>
              </a:spcBef>
              <a:spcAft>
                <a:spcPct val="0"/>
              </a:spcAft>
            </a:pPr>
            <a:r>
              <a:rPr lang="es-ES" sz="1400" b="1" dirty="0" smtClean="0">
                <a:solidFill>
                  <a:schemeClr val="bg1"/>
                </a:solidFill>
                <a:latin typeface="Arial" charset="0"/>
              </a:rPr>
              <a:t>2</a:t>
            </a:r>
            <a:endParaRPr lang="es-ES" sz="1400" b="1" dirty="0">
              <a:solidFill>
                <a:schemeClr val="bg1"/>
              </a:solidFill>
              <a:latin typeface="Arial" charset="0"/>
            </a:endParaRPr>
          </a:p>
        </p:txBody>
      </p:sp>
      <p:sp>
        <p:nvSpPr>
          <p:cNvPr id="27" name="Oval 26"/>
          <p:cNvSpPr/>
          <p:nvPr/>
        </p:nvSpPr>
        <p:spPr bwMode="auto">
          <a:xfrm>
            <a:off x="152400" y="3689219"/>
            <a:ext cx="270933" cy="270933"/>
          </a:xfrm>
          <a:prstGeom prst="ellipse">
            <a:avLst/>
          </a:prstGeom>
          <a:solidFill>
            <a:srgbClr val="FF0000"/>
          </a:solidFill>
          <a:ln w="15875" cap="flat" cmpd="sng" algn="ctr">
            <a:solidFill>
              <a:schemeClr val="bg1"/>
            </a:solidFill>
            <a:prstDash val="solid"/>
            <a:round/>
            <a:headEnd type="none" w="med" len="med"/>
            <a:tailEnd type="none" w="med" len="med"/>
          </a:ln>
          <a:effectLst/>
        </p:spPr>
        <p:txBody>
          <a:bodyPr rot="0" spcFirstLastPara="0" vertOverflow="overflow" horzOverflow="overflow" vert="horz" wrap="square" lIns="18000" tIns="45720" rIns="18000" bIns="45720" numCol="1" spcCol="0" rtlCol="0" fromWordArt="0" anchor="ctr" anchorCtr="0" forceAA="0" compatLnSpc="1">
            <a:prstTxWarp prst="textNoShape">
              <a:avLst/>
            </a:prstTxWarp>
            <a:noAutofit/>
          </a:bodyPr>
          <a:lstStyle/>
          <a:p>
            <a:pPr algn="ctr" fontAlgn="base">
              <a:lnSpc>
                <a:spcPct val="80000"/>
              </a:lnSpc>
              <a:spcBef>
                <a:spcPct val="0"/>
              </a:spcBef>
              <a:spcAft>
                <a:spcPct val="0"/>
              </a:spcAft>
            </a:pPr>
            <a:r>
              <a:rPr lang="es-ES" sz="1400" b="1" dirty="0" smtClean="0">
                <a:solidFill>
                  <a:schemeClr val="bg1"/>
                </a:solidFill>
                <a:latin typeface="Arial" charset="0"/>
              </a:rPr>
              <a:t>3</a:t>
            </a:r>
            <a:endParaRPr lang="es-ES" sz="1400" b="1" dirty="0">
              <a:solidFill>
                <a:schemeClr val="bg1"/>
              </a:solidFill>
              <a:latin typeface="Arial" charset="0"/>
            </a:endParaRPr>
          </a:p>
        </p:txBody>
      </p:sp>
    </p:spTree>
    <p:extLst>
      <p:ext uri="{BB962C8B-B14F-4D97-AF65-F5344CB8AC3E}">
        <p14:creationId xmlns:p14="http://schemas.microsoft.com/office/powerpoint/2010/main" val="267857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ChangeArrowheads="1"/>
          </p:cNvSpPr>
          <p:nvPr/>
        </p:nvSpPr>
        <p:spPr bwMode="auto">
          <a:xfrm>
            <a:off x="270934" y="265847"/>
            <a:ext cx="8500533" cy="642937"/>
          </a:xfrm>
          <a:prstGeom prst="rect">
            <a:avLst/>
          </a:prstGeom>
          <a:noFill/>
          <a:ln w="9525">
            <a:noFill/>
            <a:miter lim="800000"/>
            <a:headEnd/>
            <a:tailEnd/>
          </a:ln>
        </p:spPr>
        <p:txBody>
          <a:bodyPr lIns="91435" tIns="45718" rIns="91435" bIns="45718"/>
          <a:lstStyle/>
          <a:p>
            <a:pPr>
              <a:lnSpc>
                <a:spcPct val="90000"/>
              </a:lnSpc>
            </a:pPr>
            <a:r>
              <a:rPr lang="en-US" sz="2200" b="1" dirty="0" smtClean="0">
                <a:solidFill>
                  <a:srgbClr val="000000"/>
                </a:solidFill>
              </a:rPr>
              <a:t>3.1 SHUSA Risk Reporting Framework </a:t>
            </a:r>
          </a:p>
          <a:p>
            <a:pPr>
              <a:lnSpc>
                <a:spcPct val="90000"/>
              </a:lnSpc>
            </a:pPr>
            <a:r>
              <a:rPr lang="en-US" sz="2000" b="1" dirty="0" smtClean="0">
                <a:solidFill>
                  <a:srgbClr val="929497"/>
                </a:solidFill>
              </a:rPr>
              <a:t>Common Requirements</a:t>
            </a:r>
            <a:endParaRPr lang="en-US" sz="2000" b="1" dirty="0">
              <a:solidFill>
                <a:srgbClr val="929497"/>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201559202"/>
              </p:ext>
            </p:extLst>
          </p:nvPr>
        </p:nvGraphicFramePr>
        <p:xfrm>
          <a:off x="152403" y="914404"/>
          <a:ext cx="8839199" cy="4810241"/>
        </p:xfrm>
        <a:graphic>
          <a:graphicData uri="http://schemas.openxmlformats.org/drawingml/2006/table">
            <a:tbl>
              <a:tblPr firstRow="1" bandRow="1"/>
              <a:tblGrid>
                <a:gridCol w="386179"/>
                <a:gridCol w="1325587"/>
                <a:gridCol w="7127433"/>
              </a:tblGrid>
              <a:tr h="203500">
                <a:tc gridSpan="3">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aseline="0" dirty="0" smtClean="0"/>
                        <a:t>Common Requirements</a:t>
                      </a:r>
                      <a:endParaRPr lang="en-US" sz="1400" dirty="0" smtClean="0"/>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dirty="0" smtClean="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FF0000"/>
                    </a:solidFill>
                  </a:tcPr>
                </a:tc>
              </a:tr>
              <a:tr h="40162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200" dirty="0" smtClean="0"/>
                        <a:t>1.</a:t>
                      </a:r>
                      <a:endParaRPr lang="en-US" sz="12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dk1"/>
                          </a:solidFill>
                          <a:latin typeface="Calibri" panose="020F0502020204030204" pitchFamily="34" charset="0"/>
                          <a:ea typeface="+mn-ea"/>
                          <a:cs typeface="+mn-cs"/>
                        </a:rPr>
                        <a:t>Scope</a:t>
                      </a:r>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sz="1200" dirty="0" smtClean="0">
                          <a:latin typeface="Calibri" panose="020F0502020204030204" pitchFamily="34" charset="0"/>
                        </a:rPr>
                        <a:t>Ability to support different aggregation structures (SHUSA/IHC and Consolidated US Operations) and also have the information by operating entity. Centralized target operating</a:t>
                      </a:r>
                      <a:r>
                        <a:rPr lang="en-US" sz="1200" baseline="0" dirty="0" smtClean="0">
                          <a:latin typeface="Calibri" panose="020F0502020204030204" pitchFamily="34" charset="0"/>
                        </a:rPr>
                        <a:t> model at SHUSA/IHC, to ensure consistency of information presented locally (senior management and regulators) and to Spain.</a:t>
                      </a:r>
                      <a:endParaRPr lang="en-US" sz="1200" dirty="0">
                        <a:latin typeface="Calibri" panose="020F0502020204030204" pitchFamily="34" charset="0"/>
                      </a:endParaRPr>
                    </a:p>
                  </a:txBody>
                  <a:tcPr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r>
              <a:tr h="299201">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200" dirty="0" smtClean="0"/>
                        <a:t>2.</a:t>
                      </a:r>
                      <a:endParaRPr lang="en-US" sz="12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Calibri" panose="020F0502020204030204" pitchFamily="34" charset="0"/>
                        </a:rPr>
                        <a:t>Organization</a:t>
                      </a:r>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200" dirty="0" smtClean="0">
                          <a:latin typeface="Calibri" panose="020F0502020204030204" pitchFamily="34" charset="0"/>
                        </a:rPr>
                        <a:t>Organization (teams fully dedicated to project),</a:t>
                      </a:r>
                      <a:r>
                        <a:rPr lang="en-US" sz="1200" baseline="0" dirty="0" smtClean="0">
                          <a:latin typeface="Calibri" panose="020F0502020204030204" pitchFamily="34" charset="0"/>
                        </a:rPr>
                        <a:t> detailed implementation plan and budget defined</a:t>
                      </a:r>
                      <a:endParaRPr lang="en-US" sz="1200" dirty="0">
                        <a:latin typeface="Calibri" panose="020F0502020204030204" pitchFamily="34" charset="0"/>
                      </a:endParaRPr>
                    </a:p>
                  </a:txBody>
                  <a:tcPr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299201">
                <a:tc>
                  <a:txBody>
                    <a:bodyPr/>
                    <a:lstStyle/>
                    <a:p>
                      <a:pPr marL="0" algn="ctr" defTabSz="914400" rtl="0" eaLnBrk="1" latinLnBrk="0" hangingPunct="1"/>
                      <a:r>
                        <a:rPr lang="en-US" sz="1200" kern="1200" dirty="0" smtClean="0">
                          <a:solidFill>
                            <a:schemeClr val="dk1"/>
                          </a:solidFill>
                          <a:latin typeface="Calibri"/>
                          <a:ea typeface="+mn-ea"/>
                          <a:cs typeface="+mn-cs"/>
                        </a:rPr>
                        <a:t>3.</a:t>
                      </a:r>
                      <a:endParaRPr lang="en-US" sz="1200" kern="1200" dirty="0">
                        <a:solidFill>
                          <a:schemeClr val="dk1"/>
                        </a:solidFill>
                        <a:latin typeface="Calibri"/>
                        <a:ea typeface="+mn-ea"/>
                        <a:cs typeface="+mn-cs"/>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Calibri" panose="020F0502020204030204" pitchFamily="34" charset="0"/>
                        </a:rPr>
                        <a:t>Documentation</a:t>
                      </a:r>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200" dirty="0" smtClean="0">
                          <a:latin typeface="Calibri" panose="020F0502020204030204" pitchFamily="34" charset="0"/>
                        </a:rPr>
                        <a:t>Controls should be documented, have defined roles / responsibilities, and be subject to regular independent verification. SHUSA should be able to produce evidence that it has met the requirement – e.g. process documentation, data glossary, providing names of data stewards, and sign-offs/approvals of documents.</a:t>
                      </a:r>
                      <a:endParaRPr lang="en-US" sz="1200" dirty="0">
                        <a:latin typeface="Calibri" panose="020F0502020204030204" pitchFamily="34" charset="0"/>
                      </a:endParaRPr>
                    </a:p>
                  </a:txBody>
                  <a:tcPr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299201">
                <a:tc>
                  <a:txBody>
                    <a:bodyPr/>
                    <a:lstStyle/>
                    <a:p>
                      <a:pPr marL="0" algn="ctr" defTabSz="914400" rtl="0" eaLnBrk="1" latinLnBrk="0" hangingPunct="1"/>
                      <a:r>
                        <a:rPr lang="en-US" sz="1200" kern="1200" dirty="0" smtClean="0">
                          <a:solidFill>
                            <a:schemeClr val="dk1"/>
                          </a:solidFill>
                          <a:latin typeface="Calibri"/>
                          <a:ea typeface="+mn-ea"/>
                          <a:cs typeface="+mn-cs"/>
                        </a:rPr>
                        <a:t>4.</a:t>
                      </a:r>
                      <a:endParaRPr lang="en-US" sz="1200" kern="1200" dirty="0">
                        <a:solidFill>
                          <a:schemeClr val="dk1"/>
                        </a:solidFill>
                        <a:latin typeface="Calibri"/>
                        <a:ea typeface="+mn-ea"/>
                        <a:cs typeface="+mn-cs"/>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200" dirty="0" smtClean="0">
                          <a:latin typeface="Calibri" panose="020F0502020204030204" pitchFamily="34" charset="0"/>
                        </a:rPr>
                        <a:t>Capabilities under stress conditions</a:t>
                      </a:r>
                      <a:endParaRPr lang="en-US" sz="1200" dirty="0">
                        <a:latin typeface="Calibri" panose="020F0502020204030204" pitchFamily="34" charset="0"/>
                      </a:endParaRPr>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sz="1200" dirty="0" smtClean="0">
                          <a:latin typeface="Calibri" panose="020F0502020204030204" pitchFamily="34" charset="0"/>
                        </a:rPr>
                        <a:t>SHUSA should run tests or drills to aggregate the necessary data or produce the required reporting; results of the tests and drills should be documented.</a:t>
                      </a:r>
                      <a:endParaRPr lang="en-US" sz="1200" dirty="0">
                        <a:latin typeface="Calibri" panose="020F0502020204030204" pitchFamily="34" charset="0"/>
                      </a:endParaRPr>
                    </a:p>
                  </a:txBody>
                  <a:tcPr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299201">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200" smtClean="0"/>
                        <a:t>5.</a:t>
                      </a:r>
                      <a:endParaRPr lang="en-US" sz="12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200" dirty="0" smtClean="0">
                          <a:latin typeface="Calibri" panose="020F0502020204030204" pitchFamily="34" charset="0"/>
                        </a:rPr>
                        <a:t>Information Archiving</a:t>
                      </a:r>
                      <a:endParaRPr lang="en-US" sz="1200" dirty="0">
                        <a:latin typeface="Calibri" panose="020F0502020204030204" pitchFamily="34" charset="0"/>
                      </a:endParaRPr>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sz="1200" baseline="0" dirty="0" smtClean="0">
                          <a:latin typeface="Calibri" panose="020F0502020204030204" pitchFamily="34" charset="0"/>
                        </a:rPr>
                        <a:t>Required systems and processes </a:t>
                      </a:r>
                      <a:r>
                        <a:rPr lang="en-US" sz="1200" dirty="0" smtClean="0">
                          <a:latin typeface="Calibri" panose="020F0502020204030204" pitchFamily="34" charset="0"/>
                        </a:rPr>
                        <a:t>to store a great deal of information in a way that users are able to reprocess past information at their request. </a:t>
                      </a:r>
                      <a:endParaRPr lang="en-US" sz="1200" dirty="0">
                        <a:latin typeface="Calibri" panose="020F0502020204030204" pitchFamily="34" charset="0"/>
                      </a:endParaRPr>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2004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200" dirty="0" smtClean="0"/>
                        <a:t>6.</a:t>
                      </a:r>
                      <a:endParaRPr lang="en-US" sz="12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chemeClr val="bg2">
                        <a:lumMod val="20000"/>
                        <a:lumOff val="80000"/>
                      </a:schemeClr>
                    </a:solidFill>
                  </a:tcPr>
                </a:tc>
                <a:tc>
                  <a:txBody>
                    <a:bodyPr/>
                    <a:lstStyle/>
                    <a:p>
                      <a:r>
                        <a:rPr lang="en-US" sz="1200" dirty="0" smtClean="0">
                          <a:latin typeface="Calibri" panose="020F0502020204030204" pitchFamily="34" charset="0"/>
                        </a:rPr>
                        <a:t>Information Enrichment</a:t>
                      </a:r>
                      <a:endParaRPr lang="en-US" sz="1200" dirty="0">
                        <a:latin typeface="Calibri" panose="020F0502020204030204" pitchFamily="34" charset="0"/>
                      </a:endParaRPr>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sz="1200" dirty="0" smtClean="0">
                          <a:latin typeface="Calibri" panose="020F0502020204030204" pitchFamily="34" charset="0"/>
                        </a:rPr>
                        <a:t>Ability to slice and dice the information in different data attributes (I.e. chart of accounts). </a:t>
                      </a:r>
                      <a:r>
                        <a:rPr lang="en-US" sz="1200" kern="1200" dirty="0" smtClean="0">
                          <a:solidFill>
                            <a:schemeClr val="dk1"/>
                          </a:solidFill>
                          <a:latin typeface="Calibri" panose="020F0502020204030204" pitchFamily="34" charset="0"/>
                          <a:ea typeface="+mn-ea"/>
                          <a:cs typeface="+mn-cs"/>
                        </a:rPr>
                        <a:t>Drill-down abilities to report on underlying risk data and information exists for each material risk, and is available (on an ad hoc basis) to the relevant risk management functions.</a:t>
                      </a:r>
                      <a:endParaRPr lang="en-US" sz="1200" dirty="0">
                        <a:latin typeface="Calibri" panose="020F0502020204030204" pitchFamily="34" charset="0"/>
                      </a:endParaRPr>
                    </a:p>
                  </a:txBody>
                  <a:tcPr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r>
              <a:tr h="37114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200" dirty="0" smtClean="0"/>
                        <a:t>7.</a:t>
                      </a:r>
                      <a:endParaRPr lang="en-US" sz="12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200" dirty="0" smtClean="0">
                          <a:latin typeface="Calibri" panose="020F0502020204030204" pitchFamily="34" charset="0"/>
                        </a:rPr>
                        <a:t>Change management</a:t>
                      </a:r>
                      <a:endParaRPr lang="en-US" sz="1200" dirty="0">
                        <a:latin typeface="Calibri" panose="020F0502020204030204" pitchFamily="34" charset="0"/>
                      </a:endParaRPr>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sz="1200" dirty="0" smtClean="0">
                          <a:latin typeface="Calibri" panose="020F0502020204030204" pitchFamily="34" charset="0"/>
                        </a:rPr>
                        <a:t>Process</a:t>
                      </a:r>
                      <a:r>
                        <a:rPr lang="en-US" sz="1200" baseline="0" dirty="0" smtClean="0">
                          <a:latin typeface="Calibri" panose="020F0502020204030204" pitchFamily="34" charset="0"/>
                        </a:rPr>
                        <a:t> defined to provide </a:t>
                      </a:r>
                      <a:r>
                        <a:rPr lang="en-US" sz="1200" dirty="0" smtClean="0">
                          <a:latin typeface="Calibri" panose="020F0502020204030204" pitchFamily="34" charset="0"/>
                        </a:rPr>
                        <a:t>flexibility to add additional metrics and reports on a timely manner.</a:t>
                      </a:r>
                      <a:r>
                        <a:rPr lang="en-US" sz="1200" baseline="0" dirty="0" smtClean="0">
                          <a:latin typeface="Calibri" panose="020F0502020204030204" pitchFamily="34" charset="0"/>
                        </a:rPr>
                        <a:t> </a:t>
                      </a:r>
                      <a:endParaRPr lang="en-US" sz="1200" dirty="0">
                        <a:latin typeface="Calibri" panose="020F0502020204030204" pitchFamily="34" charset="0"/>
                      </a:endParaRPr>
                    </a:p>
                  </a:txBody>
                  <a:tcPr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41952">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200" dirty="0" smtClean="0"/>
                        <a:t>8.</a:t>
                      </a:r>
                      <a:endParaRPr lang="en-US" sz="12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0" algn="l" defTabSz="914400" rtl="0" eaLnBrk="1" latinLnBrk="0" hangingPunct="1"/>
                      <a:r>
                        <a:rPr lang="en-US" sz="1200" kern="1200" dirty="0" smtClean="0">
                          <a:solidFill>
                            <a:schemeClr val="dk1"/>
                          </a:solidFill>
                          <a:latin typeface="Calibri" panose="020F0502020204030204" pitchFamily="34" charset="0"/>
                          <a:ea typeface="+mn-ea"/>
                          <a:cs typeface="+mn-cs"/>
                        </a:rPr>
                        <a:t>Security / Accessibility</a:t>
                      </a:r>
                      <a:endParaRPr lang="en-US" sz="1200" kern="1200" dirty="0">
                        <a:solidFill>
                          <a:schemeClr val="dk1"/>
                        </a:solidFill>
                        <a:latin typeface="Calibri" panose="020F0502020204030204" pitchFamily="34" charset="0"/>
                        <a:ea typeface="+mn-ea"/>
                        <a:cs typeface="+mn-cs"/>
                      </a:endParaRPr>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0" algn="l" defTabSz="914400" rtl="0" eaLnBrk="1" latinLnBrk="0" hangingPunct="1"/>
                      <a:r>
                        <a:rPr lang="en-US" sz="1200" kern="1200" dirty="0" smtClean="0">
                          <a:solidFill>
                            <a:schemeClr val="dk1"/>
                          </a:solidFill>
                          <a:latin typeface="Calibri" panose="020F0502020204030204" pitchFamily="34" charset="0"/>
                          <a:ea typeface="+mn-ea"/>
                          <a:cs typeface="+mn-cs"/>
                        </a:rPr>
                        <a:t>Determine </a:t>
                      </a:r>
                      <a:r>
                        <a:rPr lang="en-US" sz="1200" kern="1200" baseline="0" dirty="0" smtClean="0">
                          <a:solidFill>
                            <a:schemeClr val="dk1"/>
                          </a:solidFill>
                          <a:latin typeface="Calibri" panose="020F0502020204030204" pitchFamily="34" charset="0"/>
                          <a:ea typeface="+mn-ea"/>
                          <a:cs typeface="+mn-cs"/>
                        </a:rPr>
                        <a:t>the level of a</a:t>
                      </a:r>
                      <a:r>
                        <a:rPr lang="en-US" sz="1200" kern="1200" dirty="0" smtClean="0">
                          <a:solidFill>
                            <a:schemeClr val="dk1"/>
                          </a:solidFill>
                          <a:latin typeface="Calibri" panose="020F0502020204030204" pitchFamily="34" charset="0"/>
                          <a:ea typeface="+mn-ea"/>
                          <a:cs typeface="+mn-cs"/>
                        </a:rPr>
                        <a:t>ccess required to both critical information and detailed drill-downs depending on user</a:t>
                      </a:r>
                      <a:r>
                        <a:rPr lang="en-US" sz="1200" kern="1200" baseline="0" dirty="0" smtClean="0">
                          <a:solidFill>
                            <a:schemeClr val="dk1"/>
                          </a:solidFill>
                          <a:latin typeface="Calibri" panose="020F0502020204030204" pitchFamily="34" charset="0"/>
                          <a:ea typeface="+mn-ea"/>
                          <a:cs typeface="+mn-cs"/>
                        </a:rPr>
                        <a:t> profiles</a:t>
                      </a:r>
                      <a:r>
                        <a:rPr lang="en-US" sz="1200" kern="1200" dirty="0" smtClean="0">
                          <a:solidFill>
                            <a:schemeClr val="dk1"/>
                          </a:solidFill>
                          <a:latin typeface="Calibri" panose="020F0502020204030204" pitchFamily="34" charset="0"/>
                          <a:ea typeface="+mn-ea"/>
                          <a:cs typeface="+mn-cs"/>
                        </a:rPr>
                        <a:t>.</a:t>
                      </a:r>
                      <a:endParaRPr lang="en-US" sz="1200" kern="1200" dirty="0">
                        <a:solidFill>
                          <a:schemeClr val="dk1"/>
                        </a:solidFill>
                        <a:latin typeface="Calibri" panose="020F0502020204030204" pitchFamily="34" charset="0"/>
                        <a:ea typeface="+mn-ea"/>
                        <a:cs typeface="+mn-cs"/>
                      </a:endParaRPr>
                    </a:p>
                  </a:txBody>
                  <a:tcPr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r>
              <a:tr h="341952">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200" dirty="0" smtClean="0"/>
                        <a:t>9.</a:t>
                      </a:r>
                      <a:endParaRPr lang="en-US" sz="12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Calibri" panose="020F0502020204030204" pitchFamily="34" charset="0"/>
                        </a:rPr>
                        <a:t>Record Keeping / Audit Trail</a:t>
                      </a:r>
                      <a:endParaRPr lang="en-US" sz="1200" dirty="0" smtClean="0">
                        <a:latin typeface="Calibri" panose="020F0502020204030204" pitchFamily="34" charset="0"/>
                      </a:endParaRPr>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r>
                        <a:rPr lang="en-US" sz="1200" dirty="0" smtClean="0">
                          <a:latin typeface="Calibri" panose="020F0502020204030204" pitchFamily="34" charset="0"/>
                        </a:rPr>
                        <a:t>Ability to capture historical versioning of the metrics (audit trail, including comments field for explanations) and/or calculation or threshold changes.</a:t>
                      </a:r>
                      <a:endParaRPr lang="en-US" sz="1200" dirty="0">
                        <a:latin typeface="Calibri" panose="020F0502020204030204" pitchFamily="34" charset="0"/>
                      </a:endParaRPr>
                    </a:p>
                  </a:txBody>
                  <a:tcPr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r>
            </a:tbl>
          </a:graphicData>
        </a:graphic>
      </p:graphicFrame>
      <p:sp>
        <p:nvSpPr>
          <p:cNvPr id="9" name="Oval 8"/>
          <p:cNvSpPr/>
          <p:nvPr/>
        </p:nvSpPr>
        <p:spPr bwMode="auto">
          <a:xfrm>
            <a:off x="76200" y="908780"/>
            <a:ext cx="270933" cy="270933"/>
          </a:xfrm>
          <a:prstGeom prst="ellipse">
            <a:avLst/>
          </a:prstGeom>
          <a:solidFill>
            <a:srgbClr val="FF0000"/>
          </a:solidFill>
          <a:ln w="15875" cap="flat" cmpd="sng" algn="ctr">
            <a:solidFill>
              <a:schemeClr val="bg1"/>
            </a:solidFill>
            <a:prstDash val="solid"/>
            <a:round/>
            <a:headEnd type="none" w="med" len="med"/>
            <a:tailEnd type="none" w="med" len="med"/>
          </a:ln>
          <a:effectLst/>
        </p:spPr>
        <p:txBody>
          <a:bodyPr rot="0" spcFirstLastPara="0" vertOverflow="overflow" horzOverflow="overflow" vert="horz" wrap="square" lIns="18000" tIns="45720" rIns="18000" bIns="45720" numCol="1" spcCol="0" rtlCol="0" fromWordArt="0" anchor="ctr" anchorCtr="0" forceAA="0" compatLnSpc="1">
            <a:prstTxWarp prst="textNoShape">
              <a:avLst/>
            </a:prstTxWarp>
            <a:noAutofit/>
          </a:bodyPr>
          <a:lstStyle/>
          <a:p>
            <a:pPr algn="ctr" fontAlgn="base">
              <a:lnSpc>
                <a:spcPct val="80000"/>
              </a:lnSpc>
              <a:spcBef>
                <a:spcPct val="0"/>
              </a:spcBef>
              <a:spcAft>
                <a:spcPct val="0"/>
              </a:spcAft>
            </a:pPr>
            <a:r>
              <a:rPr lang="es-ES" sz="1400" b="1" dirty="0" smtClean="0">
                <a:solidFill>
                  <a:schemeClr val="bg1"/>
                </a:solidFill>
                <a:latin typeface="Arial" charset="0"/>
              </a:rPr>
              <a:t>1</a:t>
            </a:r>
            <a:endParaRPr lang="es-ES" sz="1400" b="1" dirty="0">
              <a:solidFill>
                <a:schemeClr val="bg1"/>
              </a:solidFill>
              <a:latin typeface="Arial" charset="0"/>
            </a:endParaRPr>
          </a:p>
        </p:txBody>
      </p:sp>
    </p:spTree>
    <p:extLst>
      <p:ext uri="{BB962C8B-B14F-4D97-AF65-F5344CB8AC3E}">
        <p14:creationId xmlns:p14="http://schemas.microsoft.com/office/powerpoint/2010/main" val="1041953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ChangeArrowheads="1"/>
          </p:cNvSpPr>
          <p:nvPr/>
        </p:nvSpPr>
        <p:spPr bwMode="auto">
          <a:xfrm>
            <a:off x="270934" y="265847"/>
            <a:ext cx="8500533" cy="642937"/>
          </a:xfrm>
          <a:prstGeom prst="rect">
            <a:avLst/>
          </a:prstGeom>
          <a:noFill/>
          <a:ln w="9525">
            <a:noFill/>
            <a:miter lim="800000"/>
            <a:headEnd/>
            <a:tailEnd/>
          </a:ln>
        </p:spPr>
        <p:txBody>
          <a:bodyPr lIns="91435" tIns="45718" rIns="91435" bIns="45718"/>
          <a:lstStyle/>
          <a:p>
            <a:pPr>
              <a:lnSpc>
                <a:spcPct val="90000"/>
              </a:lnSpc>
            </a:pPr>
            <a:r>
              <a:rPr lang="en-US" sz="2200" b="1" dirty="0" smtClean="0">
                <a:solidFill>
                  <a:srgbClr val="000000"/>
                </a:solidFill>
              </a:rPr>
              <a:t>3.1 SHUSA Risk Reporting Framework </a:t>
            </a:r>
          </a:p>
          <a:p>
            <a:pPr>
              <a:lnSpc>
                <a:spcPct val="90000"/>
              </a:lnSpc>
            </a:pPr>
            <a:r>
              <a:rPr lang="en-US" sz="2000" b="1" dirty="0" smtClean="0">
                <a:solidFill>
                  <a:srgbClr val="929497"/>
                </a:solidFill>
              </a:rPr>
              <a:t>Common Requirements </a:t>
            </a:r>
            <a:r>
              <a:rPr lang="en-US" sz="2000" b="1" dirty="0">
                <a:solidFill>
                  <a:srgbClr val="929497"/>
                </a:solidFill>
              </a:rPr>
              <a:t>(cont’d)</a:t>
            </a:r>
          </a:p>
          <a:p>
            <a:pPr>
              <a:lnSpc>
                <a:spcPct val="90000"/>
              </a:lnSpc>
            </a:pPr>
            <a:endParaRPr lang="en-US" sz="2000" b="1" dirty="0">
              <a:solidFill>
                <a:srgbClr val="929497"/>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752594392"/>
              </p:ext>
            </p:extLst>
          </p:nvPr>
        </p:nvGraphicFramePr>
        <p:xfrm>
          <a:off x="152403" y="914404"/>
          <a:ext cx="8839199" cy="1402080"/>
        </p:xfrm>
        <a:graphic>
          <a:graphicData uri="http://schemas.openxmlformats.org/drawingml/2006/table">
            <a:tbl>
              <a:tblPr firstRow="1" bandRow="1"/>
              <a:tblGrid>
                <a:gridCol w="386179"/>
                <a:gridCol w="1325587"/>
                <a:gridCol w="7127433"/>
              </a:tblGrid>
              <a:tr h="203500">
                <a:tc gridSpan="3">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aseline="0" dirty="0" smtClean="0"/>
                        <a:t>Common Requirements</a:t>
                      </a:r>
                      <a:endParaRPr lang="en-US" sz="1400" dirty="0" smtClean="0"/>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dirty="0" smtClean="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FF0000"/>
                    </a:solidFill>
                  </a:tcPr>
                </a:tc>
              </a:tr>
              <a:tr h="341952">
                <a:tc>
                  <a:txBody>
                    <a:bodyPr/>
                    <a:lstStyle/>
                    <a:p>
                      <a:pPr marL="0" algn="ctr" defTabSz="914400" rtl="0" eaLnBrk="1" latinLnBrk="0" hangingPunct="1"/>
                      <a:r>
                        <a:rPr lang="en-US" sz="1200" kern="1200" dirty="0" smtClean="0">
                          <a:solidFill>
                            <a:schemeClr val="dk1"/>
                          </a:solidFill>
                          <a:latin typeface="Calibri"/>
                          <a:ea typeface="+mn-ea"/>
                          <a:cs typeface="+mn-cs"/>
                        </a:rPr>
                        <a:t>10.</a:t>
                      </a:r>
                      <a:endParaRPr lang="en-US" sz="1200" kern="1200" dirty="0">
                        <a:solidFill>
                          <a:schemeClr val="dk1"/>
                        </a:solidFill>
                        <a:latin typeface="Calibri"/>
                        <a:ea typeface="+mn-ea"/>
                        <a:cs typeface="+mn-cs"/>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r>
                        <a:rPr lang="en-US" sz="1200" dirty="0" smtClean="0">
                          <a:latin typeface="Calibri" panose="020F0502020204030204" pitchFamily="34" charset="0"/>
                        </a:rPr>
                        <a:t>Data Standardization</a:t>
                      </a:r>
                      <a:endParaRPr lang="en-US" sz="1200" dirty="0">
                        <a:latin typeface="Calibri" panose="020F0502020204030204" pitchFamily="34" charset="0"/>
                      </a:endParaRPr>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sz="1200" baseline="0" dirty="0" smtClean="0">
                          <a:latin typeface="Calibri" panose="020F0502020204030204" pitchFamily="34" charset="0"/>
                        </a:rPr>
                        <a:t>Required systems and processes to </a:t>
                      </a:r>
                      <a:r>
                        <a:rPr lang="en-US" sz="1200" dirty="0" smtClean="0">
                          <a:latin typeface="Calibri" panose="020F0502020204030204" pitchFamily="34" charset="0"/>
                        </a:rPr>
                        <a:t>provide a unified layout for all its data feeds providing steadiness and uniformity, integrating all the required information in a single information system while reducing manual requirements by automating all processes involved. </a:t>
                      </a:r>
                      <a:endParaRPr lang="en-US" sz="1200" dirty="0">
                        <a:latin typeface="Calibri" panose="020F0502020204030204" pitchFamily="34" charset="0"/>
                      </a:endParaRPr>
                    </a:p>
                  </a:txBody>
                  <a:tcPr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r>
              <a:tr h="341952">
                <a:tc>
                  <a:txBody>
                    <a:bodyPr/>
                    <a:lstStyle/>
                    <a:p>
                      <a:pPr marL="0" algn="ctr" defTabSz="914400" rtl="0" eaLnBrk="1" latinLnBrk="0" hangingPunct="1"/>
                      <a:r>
                        <a:rPr lang="en-US" sz="1200" kern="1200" dirty="0" smtClean="0">
                          <a:solidFill>
                            <a:schemeClr val="dk1"/>
                          </a:solidFill>
                          <a:latin typeface="Calibri"/>
                          <a:ea typeface="+mn-ea"/>
                          <a:cs typeface="+mn-cs"/>
                        </a:rPr>
                        <a:t>11</a:t>
                      </a:r>
                      <a:endParaRPr lang="en-US" sz="1200" kern="1200" dirty="0">
                        <a:solidFill>
                          <a:schemeClr val="dk1"/>
                        </a:solidFill>
                        <a:latin typeface="Calibri"/>
                        <a:ea typeface="+mn-ea"/>
                        <a:cs typeface="+mn-cs"/>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r>
                        <a:rPr lang="en-US" sz="1200" dirty="0" smtClean="0">
                          <a:latin typeface="Calibri" panose="020F0502020204030204" pitchFamily="34" charset="0"/>
                        </a:rPr>
                        <a:t>Data</a:t>
                      </a:r>
                      <a:r>
                        <a:rPr lang="en-US" sz="1200" baseline="0" dirty="0" smtClean="0">
                          <a:latin typeface="Calibri" panose="020F0502020204030204" pitchFamily="34" charset="0"/>
                        </a:rPr>
                        <a:t> Dictionary requirements</a:t>
                      </a:r>
                      <a:endParaRPr lang="en-US" sz="1200" dirty="0">
                        <a:latin typeface="Calibri" panose="020F0502020204030204" pitchFamily="34" charset="0"/>
                      </a:endParaRPr>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r>
                        <a:rPr lang="en-US" sz="1200" dirty="0" smtClean="0">
                          <a:latin typeface="Calibri" panose="020F0502020204030204" pitchFamily="34" charset="0"/>
                        </a:rPr>
                        <a:t>Consistency</a:t>
                      </a:r>
                      <a:r>
                        <a:rPr lang="en-US" sz="1200" baseline="0" dirty="0" smtClean="0">
                          <a:latin typeface="Calibri" panose="020F0502020204030204" pitchFamily="34" charset="0"/>
                        </a:rPr>
                        <a:t> of information at SHUSA level: </a:t>
                      </a:r>
                      <a:r>
                        <a:rPr lang="en-US" sz="1200" dirty="0" smtClean="0">
                          <a:latin typeface="Calibri" panose="020F0502020204030204" pitchFamily="34" charset="0"/>
                        </a:rPr>
                        <a:t>unique definition of metrics at SHUSA level, end to end traceability of the metrics for each entity and aggregation rules defined</a:t>
                      </a:r>
                    </a:p>
                  </a:txBody>
                  <a:tcPr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r>
            </a:tbl>
          </a:graphicData>
        </a:graphic>
      </p:graphicFrame>
      <p:sp>
        <p:nvSpPr>
          <p:cNvPr id="9" name="Oval 8"/>
          <p:cNvSpPr/>
          <p:nvPr/>
        </p:nvSpPr>
        <p:spPr bwMode="auto">
          <a:xfrm>
            <a:off x="76200" y="908780"/>
            <a:ext cx="270933" cy="270933"/>
          </a:xfrm>
          <a:prstGeom prst="ellipse">
            <a:avLst/>
          </a:prstGeom>
          <a:solidFill>
            <a:srgbClr val="FF0000"/>
          </a:solidFill>
          <a:ln w="15875" cap="flat" cmpd="sng" algn="ctr">
            <a:solidFill>
              <a:schemeClr val="bg1"/>
            </a:solidFill>
            <a:prstDash val="solid"/>
            <a:round/>
            <a:headEnd type="none" w="med" len="med"/>
            <a:tailEnd type="none" w="med" len="med"/>
          </a:ln>
          <a:effectLst/>
        </p:spPr>
        <p:txBody>
          <a:bodyPr rot="0" spcFirstLastPara="0" vertOverflow="overflow" horzOverflow="overflow" vert="horz" wrap="square" lIns="18000" tIns="45720" rIns="18000" bIns="45720" numCol="1" spcCol="0" rtlCol="0" fromWordArt="0" anchor="ctr" anchorCtr="0" forceAA="0" compatLnSpc="1">
            <a:prstTxWarp prst="textNoShape">
              <a:avLst/>
            </a:prstTxWarp>
            <a:noAutofit/>
          </a:bodyPr>
          <a:lstStyle/>
          <a:p>
            <a:pPr algn="ctr" fontAlgn="base">
              <a:lnSpc>
                <a:spcPct val="80000"/>
              </a:lnSpc>
              <a:spcBef>
                <a:spcPct val="0"/>
              </a:spcBef>
              <a:spcAft>
                <a:spcPct val="0"/>
              </a:spcAft>
            </a:pPr>
            <a:r>
              <a:rPr lang="es-ES" sz="1400" b="1" dirty="0" smtClean="0">
                <a:solidFill>
                  <a:schemeClr val="bg1"/>
                </a:solidFill>
                <a:latin typeface="Arial" charset="0"/>
              </a:rPr>
              <a:t>1</a:t>
            </a:r>
            <a:endParaRPr lang="es-ES" sz="1400" b="1" dirty="0">
              <a:solidFill>
                <a:schemeClr val="bg1"/>
              </a:solidFill>
              <a:latin typeface="Arial" charset="0"/>
            </a:endParaRPr>
          </a:p>
        </p:txBody>
      </p:sp>
    </p:spTree>
    <p:extLst>
      <p:ext uri="{BB962C8B-B14F-4D97-AF65-F5344CB8AC3E}">
        <p14:creationId xmlns:p14="http://schemas.microsoft.com/office/powerpoint/2010/main" val="21413526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70934" y="265847"/>
            <a:ext cx="8500533" cy="642937"/>
          </a:xfrm>
          <a:prstGeom prst="rect">
            <a:avLst/>
          </a:prstGeom>
          <a:noFill/>
          <a:ln w="9525">
            <a:noFill/>
            <a:miter lim="800000"/>
            <a:headEnd/>
            <a:tailEnd/>
          </a:ln>
        </p:spPr>
        <p:txBody>
          <a:bodyPr lIns="91435" tIns="45718" rIns="91435" bIns="45718"/>
          <a:lstStyle/>
          <a:p>
            <a:pPr>
              <a:lnSpc>
                <a:spcPct val="90000"/>
              </a:lnSpc>
            </a:pPr>
            <a:r>
              <a:rPr lang="en-US" sz="2200" b="1" dirty="0" smtClean="0">
                <a:solidFill>
                  <a:srgbClr val="000000"/>
                </a:solidFill>
              </a:rPr>
              <a:t>3.2 SHUSA </a:t>
            </a:r>
            <a:r>
              <a:rPr lang="en-US" sz="2200" b="1" dirty="0">
                <a:solidFill>
                  <a:srgbClr val="000000"/>
                </a:solidFill>
              </a:rPr>
              <a:t>Risk </a:t>
            </a:r>
            <a:r>
              <a:rPr lang="en-US" sz="2200" b="1" dirty="0" smtClean="0">
                <a:solidFill>
                  <a:srgbClr val="000000"/>
                </a:solidFill>
              </a:rPr>
              <a:t>Reporting </a:t>
            </a:r>
            <a:r>
              <a:rPr lang="en-US" sz="2200" b="1" dirty="0">
                <a:solidFill>
                  <a:srgbClr val="000000"/>
                </a:solidFill>
              </a:rPr>
              <a:t>Framework </a:t>
            </a:r>
            <a:r>
              <a:rPr lang="en-US" sz="2200" b="1" dirty="0" smtClean="0">
                <a:solidFill>
                  <a:srgbClr val="000000"/>
                </a:solidFill>
              </a:rPr>
              <a:t> </a:t>
            </a:r>
            <a:endParaRPr lang="en-US" sz="2200" b="1" dirty="0">
              <a:solidFill>
                <a:srgbClr val="000000"/>
              </a:solidFill>
            </a:endParaRPr>
          </a:p>
          <a:p>
            <a:pPr>
              <a:lnSpc>
                <a:spcPct val="90000"/>
              </a:lnSpc>
            </a:pPr>
            <a:r>
              <a:rPr lang="en-US" sz="2000" b="1" dirty="0">
                <a:solidFill>
                  <a:srgbClr val="929497"/>
                </a:solidFill>
              </a:rPr>
              <a:t>“Standard” </a:t>
            </a:r>
            <a:r>
              <a:rPr lang="en-US" sz="2000" b="1" dirty="0" smtClean="0">
                <a:solidFill>
                  <a:srgbClr val="929497"/>
                </a:solidFill>
              </a:rPr>
              <a:t>to meet RDA Principles</a:t>
            </a:r>
            <a:endParaRPr lang="en-US" sz="2000" b="1" dirty="0">
              <a:solidFill>
                <a:srgbClr val="929497"/>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2724753175"/>
              </p:ext>
            </p:extLst>
          </p:nvPr>
        </p:nvGraphicFramePr>
        <p:xfrm>
          <a:off x="228602" y="990602"/>
          <a:ext cx="8720665" cy="5064165"/>
        </p:xfrm>
        <a:graphic>
          <a:graphicData uri="http://schemas.openxmlformats.org/drawingml/2006/table">
            <a:tbl>
              <a:tblPr firstRow="1" bandRow="1"/>
              <a:tblGrid>
                <a:gridCol w="381000"/>
                <a:gridCol w="1307811"/>
                <a:gridCol w="7031854"/>
              </a:tblGrid>
              <a:tr h="309285">
                <a:tc gridSpan="3">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aseline="0" dirty="0" smtClean="0"/>
                        <a:t>RDA Requirements</a:t>
                      </a:r>
                      <a:endParaRPr lang="en-US" sz="1400" dirty="0" smtClean="0"/>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dirty="0" smtClean="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FF0000"/>
                    </a:solidFill>
                  </a:tcPr>
                </a:tc>
              </a:tr>
              <a:tr h="320040">
                <a:tc>
                  <a:txBody>
                    <a:bodyPr/>
                    <a:lstStyle/>
                    <a:p>
                      <a:pPr marL="0" algn="ctr" defTabSz="914400" rtl="0" eaLnBrk="1" latinLnBrk="0" hangingPunct="1"/>
                      <a:r>
                        <a:rPr lang="en-US" sz="1200" kern="1200" dirty="0" smtClean="0">
                          <a:solidFill>
                            <a:schemeClr val="dk1"/>
                          </a:solidFill>
                          <a:latin typeface="Calibri"/>
                          <a:ea typeface="+mn-ea"/>
                          <a:cs typeface="+mn-cs"/>
                        </a:rPr>
                        <a:t>1.</a:t>
                      </a:r>
                      <a:endParaRPr lang="en-US" sz="1200" kern="1200" dirty="0">
                        <a:solidFill>
                          <a:schemeClr val="dk1"/>
                        </a:solidFill>
                        <a:latin typeface="Calibri"/>
                        <a:ea typeface="+mn-ea"/>
                        <a:cs typeface="+mn-cs"/>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381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200" dirty="0" smtClean="0">
                          <a:latin typeface="Calibri" panose="020F0502020204030204" pitchFamily="34" charset="0"/>
                        </a:rPr>
                        <a:t>Governance</a:t>
                      </a:r>
                      <a:endParaRPr lang="en-US" sz="1200" dirty="0">
                        <a:latin typeface="Calibri" panose="020F0502020204030204" pitchFamily="34" charset="0"/>
                      </a:endParaRPr>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200" dirty="0" smtClean="0">
                          <a:latin typeface="Calibri" panose="020F0502020204030204" pitchFamily="34" charset="0"/>
                        </a:rPr>
                        <a:t>- Key risk reporting capabilities are subject to an oversight capability that is responsible for approving contents, production, and distribution of each risk report</a:t>
                      </a:r>
                    </a:p>
                    <a:p>
                      <a:r>
                        <a:rPr lang="en-US" sz="1200" dirty="0" smtClean="0">
                          <a:latin typeface="Calibri" panose="020F0502020204030204" pitchFamily="34" charset="0"/>
                        </a:rPr>
                        <a:t>- Ownership, accountability, and decision rights for reports and data across the data lifecycle and data lineage are defined and documented</a:t>
                      </a:r>
                      <a:endParaRPr lang="en-US" sz="1200" dirty="0">
                        <a:latin typeface="Calibri" panose="020F0502020204030204" pitchFamily="34" charset="0"/>
                      </a:endParaRPr>
                    </a:p>
                  </a:txBody>
                  <a:tcPr anchor="ctr">
                    <a:lnL w="12700" cap="flat" cmpd="sng" algn="ctr">
                      <a:solidFill>
                        <a:sysClr val="window" lastClr="FFFFFF"/>
                      </a:solidFill>
                      <a:prstDash val="solid"/>
                      <a:round/>
                      <a:headEnd type="none" w="med" len="med"/>
                      <a:tailEnd type="none" w="med" len="med"/>
                    </a:lnL>
                    <a:lnR w="12700" cmpd="sng">
                      <a:solidFill>
                        <a:sysClr val="window" lastClr="FFFFFF"/>
                      </a:solidFill>
                    </a:lnR>
                    <a:lnT w="381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20040">
                <a:tc>
                  <a:txBody>
                    <a:bodyPr/>
                    <a:lstStyle/>
                    <a:p>
                      <a:pPr marL="0" algn="ctr" defTabSz="914400" rtl="0" eaLnBrk="1" latinLnBrk="0" hangingPunct="1"/>
                      <a:r>
                        <a:rPr lang="en-US" sz="1200" kern="1200" dirty="0" smtClean="0">
                          <a:solidFill>
                            <a:schemeClr val="dk1"/>
                          </a:solidFill>
                          <a:latin typeface="Calibri"/>
                          <a:ea typeface="+mn-ea"/>
                          <a:cs typeface="+mn-cs"/>
                        </a:rPr>
                        <a:t>2.</a:t>
                      </a:r>
                      <a:endParaRPr lang="en-US" sz="1200" kern="1200" dirty="0">
                        <a:solidFill>
                          <a:schemeClr val="dk1"/>
                        </a:solidFill>
                        <a:latin typeface="Calibri"/>
                        <a:ea typeface="+mn-ea"/>
                        <a:cs typeface="+mn-cs"/>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381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200" dirty="0" smtClean="0">
                          <a:latin typeface="Calibri" panose="020F0502020204030204" pitchFamily="34" charset="0"/>
                        </a:rPr>
                        <a:t>Data architecture and IT infrastructure</a:t>
                      </a:r>
                      <a:endParaRPr lang="en-US" sz="1200" dirty="0">
                        <a:latin typeface="Calibri" panose="020F0502020204030204" pitchFamily="34" charset="0"/>
                      </a:endParaRPr>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200" dirty="0" smtClean="0">
                          <a:latin typeface="Calibri" panose="020F0502020204030204" pitchFamily="34" charset="0"/>
                        </a:rPr>
                        <a:t>Overarching governance and coordination of risk data and system architecture design.</a:t>
                      </a:r>
                      <a:r>
                        <a:rPr lang="en-US" sz="1200" baseline="0" dirty="0" smtClean="0">
                          <a:latin typeface="Calibri" panose="020F0502020204030204" pitchFamily="34" charset="0"/>
                        </a:rPr>
                        <a:t> Senior </a:t>
                      </a:r>
                      <a:r>
                        <a:rPr lang="en-US" sz="1200" dirty="0" smtClean="0">
                          <a:latin typeface="Calibri" panose="020F0502020204030204" pitchFamily="34" charset="0"/>
                        </a:rPr>
                        <a:t>management is taking a structured approach to prioritizing risk data and system investments</a:t>
                      </a:r>
                      <a:endParaRPr lang="en-US" sz="1200" dirty="0">
                        <a:latin typeface="Calibri" panose="020F0502020204030204" pitchFamily="34" charset="0"/>
                      </a:endParaRPr>
                    </a:p>
                  </a:txBody>
                  <a:tcPr anchor="ctr">
                    <a:lnL w="12700" cap="flat" cmpd="sng" algn="ctr">
                      <a:solidFill>
                        <a:sysClr val="window" lastClr="FFFFFF"/>
                      </a:solidFill>
                      <a:prstDash val="solid"/>
                      <a:round/>
                      <a:headEnd type="none" w="med" len="med"/>
                      <a:tailEnd type="none" w="med" len="med"/>
                    </a:lnL>
                    <a:lnR w="12700" cmpd="sng">
                      <a:solidFill>
                        <a:sysClr val="window" lastClr="FFFFFF"/>
                      </a:solidFill>
                    </a:lnR>
                    <a:lnT w="381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2004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200" dirty="0" smtClean="0"/>
                        <a:t>3.</a:t>
                      </a:r>
                      <a:endParaRPr lang="en-US" sz="12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bg1">
                        <a:lumMod val="95000"/>
                      </a:schemeClr>
                    </a:solidFill>
                  </a:tcPr>
                </a:tc>
                <a:tc>
                  <a:txBody>
                    <a:bodyPr/>
                    <a:lstStyle/>
                    <a:p>
                      <a:r>
                        <a:rPr lang="en-US" sz="1200" dirty="0" smtClean="0">
                          <a:latin typeface="Calibri" panose="020F0502020204030204" pitchFamily="34" charset="0"/>
                        </a:rPr>
                        <a:t>Accuracy and integrity</a:t>
                      </a:r>
                      <a:endParaRPr lang="en-US" sz="1200" dirty="0">
                        <a:latin typeface="Calibri" panose="020F0502020204030204" pitchFamily="34" charset="0"/>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sz="1200" dirty="0" smtClean="0">
                          <a:latin typeface="Calibri" panose="020F0502020204030204" pitchFamily="34" charset="0"/>
                        </a:rPr>
                        <a:t>-Processes to source, use, and manipulate risk data for risk data aggregation and reporting purposes are subject to validation controls that ensure numbers are consistently correct and up-to-date</a:t>
                      </a:r>
                    </a:p>
                    <a:p>
                      <a:r>
                        <a:rPr lang="en-US" sz="1200" dirty="0" smtClean="0">
                          <a:latin typeface="Calibri" panose="020F0502020204030204" pitchFamily="34" charset="0"/>
                        </a:rPr>
                        <a:t>-These validation controls are consistently used across the business to drive congruence of all functions and groups across risk types</a:t>
                      </a:r>
                    </a:p>
                    <a:p>
                      <a:r>
                        <a:rPr lang="en-US" sz="1200" dirty="0" smtClean="0">
                          <a:latin typeface="Calibri" panose="020F0502020204030204" pitchFamily="34" charset="0"/>
                        </a:rPr>
                        <a:t>- SHUSA can demonstrate the measures to ensure accuracy in normal and stress/crisis conditions</a:t>
                      </a:r>
                      <a:endParaRPr lang="en-US" sz="1200" dirty="0">
                        <a:latin typeface="Calibri" panose="020F0502020204030204" pitchFamily="34" charset="0"/>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24384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200" dirty="0" smtClean="0"/>
                        <a:t>4.</a:t>
                      </a:r>
                      <a:endParaRPr lang="en-US" sz="12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bg2">
                        <a:lumMod val="20000"/>
                        <a:lumOff val="80000"/>
                      </a:schemeClr>
                    </a:solidFill>
                  </a:tcPr>
                </a:tc>
                <a:tc>
                  <a:txBody>
                    <a:bodyPr/>
                    <a:lstStyle/>
                    <a:p>
                      <a:r>
                        <a:rPr lang="en-US" sz="1200" dirty="0" smtClean="0">
                          <a:latin typeface="Calibri" panose="020F0502020204030204" pitchFamily="34" charset="0"/>
                        </a:rPr>
                        <a:t>Completeness</a:t>
                      </a: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sz="1200" baseline="0" dirty="0" smtClean="0">
                          <a:latin typeface="Calibri" panose="020F0502020204030204" pitchFamily="34" charset="0"/>
                        </a:rPr>
                        <a:t>-The data necessary to fulfill the risk reporting requirements set by SHUSA’s risk managers is recorded and available for reporting purposes</a:t>
                      </a:r>
                    </a:p>
                    <a:p>
                      <a:pPr marL="0" indent="0">
                        <a:buFontTx/>
                        <a:buNone/>
                      </a:pPr>
                      <a:r>
                        <a:rPr lang="en-US" sz="1200" dirty="0" smtClean="0">
                          <a:latin typeface="Calibri" panose="020F0502020204030204" pitchFamily="34" charset="0"/>
                        </a:rPr>
                        <a:t>-Control processes are in place to check completeness of risk data over time and across operating entities and businesses to drive congruence for the entire organization</a:t>
                      </a:r>
                    </a:p>
                    <a:p>
                      <a:pPr marL="0" indent="0">
                        <a:buFontTx/>
                        <a:buNone/>
                      </a:pPr>
                      <a:r>
                        <a:rPr lang="en-US" sz="1200" dirty="0" smtClean="0">
                          <a:latin typeface="Calibri" panose="020F0502020204030204" pitchFamily="34" charset="0"/>
                        </a:rPr>
                        <a:t>-SHUSA can demonstrate that it produces the complete set of risk data it needs during normal and stress/crisis conditions</a:t>
                      </a:r>
                      <a:endParaRPr lang="en-US" sz="1200" dirty="0">
                        <a:latin typeface="Calibri" panose="020F0502020204030204" pitchFamily="34" charset="0"/>
                      </a:endParaRPr>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r>
              <a:tr h="396057">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200" dirty="0" smtClean="0"/>
                        <a:t>5.</a:t>
                      </a:r>
                      <a:endParaRPr lang="en-US" sz="12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200" dirty="0" smtClean="0">
                          <a:latin typeface="Calibri" panose="020F0502020204030204" pitchFamily="34" charset="0"/>
                        </a:rPr>
                        <a:t>Timeliness</a:t>
                      </a:r>
                      <a:endParaRPr lang="en-US" sz="1200" dirty="0">
                        <a:latin typeface="Calibri" panose="020F0502020204030204" pitchFamily="34" charset="0"/>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sz="1200" baseline="0" dirty="0" smtClean="0">
                          <a:latin typeface="Calibri" panose="020F0502020204030204" pitchFamily="34" charset="0"/>
                        </a:rPr>
                        <a:t>The data necessary to fulfill the risk reporting requirements set by the SHUSA’s risk managers, is available for reporting purposes at the frequency, response time, and data latency as outlined in the risk data report requirements</a:t>
                      </a:r>
                      <a:endParaRPr lang="en-US" sz="1200" dirty="0">
                        <a:latin typeface="Calibri" panose="020F0502020204030204" pitchFamily="34" charset="0"/>
                      </a:endParaRPr>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2004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200" dirty="0" smtClean="0"/>
                        <a:t>6.</a:t>
                      </a:r>
                      <a:endParaRPr lang="en-US" sz="12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bg2">
                        <a:lumMod val="20000"/>
                        <a:lumOff val="80000"/>
                      </a:schemeClr>
                    </a:solidFill>
                  </a:tcPr>
                </a:tc>
                <a:tc>
                  <a:txBody>
                    <a:bodyPr/>
                    <a:lstStyle/>
                    <a:p>
                      <a:r>
                        <a:rPr lang="en-US" sz="1200" dirty="0" smtClean="0">
                          <a:latin typeface="Calibri" panose="020F0502020204030204" pitchFamily="34" charset="0"/>
                        </a:rPr>
                        <a:t>Adaptability</a:t>
                      </a:r>
                      <a:endParaRPr lang="en-US" sz="1200" dirty="0">
                        <a:latin typeface="Calibri" panose="020F0502020204030204" pitchFamily="34" charset="0"/>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sz="1200" i="0" dirty="0" smtClean="0">
                          <a:latin typeface="Calibri" panose="020F0502020204030204" pitchFamily="34" charset="0"/>
                        </a:rPr>
                        <a:t>SHUSA can generate aggregated risk data meeting the specific ad hoc and customized risk data reporting requirements in times of crisis, supervisory queries, or other unforeseen reporting requests</a:t>
                      </a:r>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r>
            </a:tbl>
          </a:graphicData>
        </a:graphic>
      </p:graphicFrame>
      <p:sp>
        <p:nvSpPr>
          <p:cNvPr id="8" name="Oval 7"/>
          <p:cNvSpPr/>
          <p:nvPr/>
        </p:nvSpPr>
        <p:spPr bwMode="auto">
          <a:xfrm>
            <a:off x="89453" y="908780"/>
            <a:ext cx="270933" cy="270933"/>
          </a:xfrm>
          <a:prstGeom prst="ellipse">
            <a:avLst/>
          </a:prstGeom>
          <a:solidFill>
            <a:srgbClr val="FF0000"/>
          </a:solidFill>
          <a:ln w="15875" cap="flat" cmpd="sng" algn="ctr">
            <a:solidFill>
              <a:schemeClr val="bg1"/>
            </a:solidFill>
            <a:prstDash val="solid"/>
            <a:round/>
            <a:headEnd type="none" w="med" len="med"/>
            <a:tailEnd type="none" w="med" len="med"/>
          </a:ln>
          <a:effectLst/>
        </p:spPr>
        <p:txBody>
          <a:bodyPr rot="0" spcFirstLastPara="0" vertOverflow="overflow" horzOverflow="overflow" vert="horz" wrap="square" lIns="18000" tIns="45720" rIns="18000" bIns="45720" numCol="1" spcCol="0" rtlCol="0" fromWordArt="0" anchor="ctr" anchorCtr="0" forceAA="0" compatLnSpc="1">
            <a:prstTxWarp prst="textNoShape">
              <a:avLst/>
            </a:prstTxWarp>
            <a:noAutofit/>
          </a:bodyPr>
          <a:lstStyle/>
          <a:p>
            <a:pPr algn="ctr" fontAlgn="base">
              <a:lnSpc>
                <a:spcPct val="80000"/>
              </a:lnSpc>
              <a:spcBef>
                <a:spcPct val="0"/>
              </a:spcBef>
              <a:spcAft>
                <a:spcPct val="0"/>
              </a:spcAft>
            </a:pPr>
            <a:r>
              <a:rPr lang="es-ES" sz="1400" b="1" dirty="0" smtClean="0">
                <a:solidFill>
                  <a:schemeClr val="bg1"/>
                </a:solidFill>
                <a:latin typeface="Arial" charset="0"/>
              </a:rPr>
              <a:t>2</a:t>
            </a:r>
            <a:endParaRPr lang="es-ES" sz="1400" b="1" dirty="0">
              <a:solidFill>
                <a:schemeClr val="bg1"/>
              </a:solidFill>
              <a:latin typeface="Arial" charset="0"/>
            </a:endParaRPr>
          </a:p>
        </p:txBody>
      </p:sp>
    </p:spTree>
    <p:extLst>
      <p:ext uri="{BB962C8B-B14F-4D97-AF65-F5344CB8AC3E}">
        <p14:creationId xmlns:p14="http://schemas.microsoft.com/office/powerpoint/2010/main" val="15428983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70934" y="265847"/>
            <a:ext cx="8500533" cy="642937"/>
          </a:xfrm>
          <a:prstGeom prst="rect">
            <a:avLst/>
          </a:prstGeom>
          <a:noFill/>
          <a:ln w="9525">
            <a:noFill/>
            <a:miter lim="800000"/>
            <a:headEnd/>
            <a:tailEnd/>
          </a:ln>
        </p:spPr>
        <p:txBody>
          <a:bodyPr lIns="91435" tIns="45718" rIns="91435" bIns="45718"/>
          <a:lstStyle/>
          <a:p>
            <a:pPr>
              <a:lnSpc>
                <a:spcPct val="90000"/>
              </a:lnSpc>
            </a:pPr>
            <a:r>
              <a:rPr lang="en-US" sz="2200" b="1" dirty="0" smtClean="0">
                <a:solidFill>
                  <a:srgbClr val="000000"/>
                </a:solidFill>
              </a:rPr>
              <a:t>3.2 SHUSA </a:t>
            </a:r>
            <a:r>
              <a:rPr lang="en-US" sz="2200" b="1" dirty="0">
                <a:solidFill>
                  <a:srgbClr val="000000"/>
                </a:solidFill>
              </a:rPr>
              <a:t>Risk </a:t>
            </a:r>
            <a:r>
              <a:rPr lang="en-US" sz="2200" b="1" dirty="0" smtClean="0">
                <a:solidFill>
                  <a:srgbClr val="000000"/>
                </a:solidFill>
              </a:rPr>
              <a:t>Reporting </a:t>
            </a:r>
            <a:r>
              <a:rPr lang="en-US" sz="2200" b="1" dirty="0">
                <a:solidFill>
                  <a:srgbClr val="000000"/>
                </a:solidFill>
              </a:rPr>
              <a:t>Framework </a:t>
            </a:r>
            <a:r>
              <a:rPr lang="en-US" sz="2200" b="1" dirty="0" smtClean="0">
                <a:solidFill>
                  <a:srgbClr val="000000"/>
                </a:solidFill>
              </a:rPr>
              <a:t> </a:t>
            </a:r>
            <a:endParaRPr lang="en-US" sz="2200" b="1" dirty="0">
              <a:solidFill>
                <a:srgbClr val="000000"/>
              </a:solidFill>
            </a:endParaRPr>
          </a:p>
          <a:p>
            <a:pPr>
              <a:lnSpc>
                <a:spcPct val="90000"/>
              </a:lnSpc>
            </a:pPr>
            <a:r>
              <a:rPr lang="en-US" sz="2000" b="1" dirty="0" smtClean="0">
                <a:solidFill>
                  <a:srgbClr val="929497"/>
                </a:solidFill>
              </a:rPr>
              <a:t>“Standard” to meet RDA Principles (cont’d)</a:t>
            </a:r>
            <a:endParaRPr lang="en-US" sz="2000" b="1" dirty="0">
              <a:solidFill>
                <a:srgbClr val="929497"/>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2482416488"/>
              </p:ext>
            </p:extLst>
          </p:nvPr>
        </p:nvGraphicFramePr>
        <p:xfrm>
          <a:off x="235076" y="1044389"/>
          <a:ext cx="8720665" cy="3756215"/>
        </p:xfrm>
        <a:graphic>
          <a:graphicData uri="http://schemas.openxmlformats.org/drawingml/2006/table">
            <a:tbl>
              <a:tblPr firstRow="1" bandRow="1"/>
              <a:tblGrid>
                <a:gridCol w="381000"/>
                <a:gridCol w="1517525"/>
                <a:gridCol w="6822140"/>
              </a:tblGrid>
              <a:tr h="309285">
                <a:tc gridSpan="3">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aseline="0" dirty="0" smtClean="0"/>
                        <a:t>RDA Requirements</a:t>
                      </a:r>
                      <a:endParaRPr lang="en-US" sz="1400" dirty="0" smtClean="0"/>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dirty="0" smtClean="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FF0000"/>
                    </a:solidFill>
                  </a:tcPr>
                </a:tc>
              </a:tr>
              <a:tr h="44729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200" dirty="0" smtClean="0"/>
                        <a:t>7.</a:t>
                      </a:r>
                      <a:endParaRPr lang="en-US" sz="12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200" dirty="0" smtClean="0">
                          <a:latin typeface="Calibri" panose="020F0502020204030204" pitchFamily="34" charset="0"/>
                        </a:rPr>
                        <a:t>Reporting Accuracy</a:t>
                      </a:r>
                      <a:endParaRPr lang="en-US" sz="1200" dirty="0">
                        <a:latin typeface="Calibri" panose="020F0502020204030204" pitchFamily="34" charset="0"/>
                      </a:endParaRPr>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sz="1200" baseline="0" dirty="0" smtClean="0">
                          <a:latin typeface="Calibri" panose="020F0502020204030204" pitchFamily="34" charset="0"/>
                        </a:rPr>
                        <a:t>-Risk reporting accuracy lays out the correctness requirements for items and exhibits produced for individual risk reports.</a:t>
                      </a:r>
                    </a:p>
                    <a:p>
                      <a:r>
                        <a:rPr lang="en-US" sz="1200" dirty="0" smtClean="0">
                          <a:latin typeface="Calibri" panose="020F0502020204030204" pitchFamily="34" charset="0"/>
                        </a:rPr>
                        <a:t>-Report items and exhibits are subject to validation processes that confirm the correctness of the report outputs, the relevance for the intended risk decision making, and the consistency with other data and data sources that might be provided.</a:t>
                      </a:r>
                    </a:p>
                  </a:txBody>
                  <a:tcPr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44729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200" dirty="0" smtClean="0"/>
                        <a:t>8.</a:t>
                      </a:r>
                      <a:endParaRPr lang="en-US" sz="12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Calibri" panose="020F0502020204030204" pitchFamily="34" charset="0"/>
                        </a:rPr>
                        <a:t>Comprehensiveness</a:t>
                      </a:r>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lvl="1" indent="0" algn="l" defTabSz="914400" rtl="0" eaLnBrk="1" fontAlgn="auto" latinLnBrk="0" hangingPunct="1">
                        <a:lnSpc>
                          <a:spcPct val="100000"/>
                        </a:lnSpc>
                        <a:spcBef>
                          <a:spcPts val="0"/>
                        </a:spcBef>
                        <a:spcAft>
                          <a:spcPts val="0"/>
                        </a:spcAft>
                        <a:buClrTx/>
                        <a:buSzTx/>
                        <a:buFont typeface="Arial"/>
                        <a:buNone/>
                        <a:tabLst/>
                        <a:defRPr/>
                      </a:pPr>
                      <a:r>
                        <a:rPr lang="en-US" sz="1200" kern="1200" dirty="0" smtClean="0">
                          <a:solidFill>
                            <a:schemeClr val="dk1"/>
                          </a:solidFill>
                          <a:latin typeface="Calibri" panose="020F0502020204030204" pitchFamily="34" charset="0"/>
                          <a:ea typeface="+mn-ea"/>
                          <a:cs typeface="+mn-cs"/>
                        </a:rPr>
                        <a:t>-Drill-down abilities to report on underlying risk data and information exists for each material risk, and is available (on an ad hoc basis) to the relevant risk management functions.</a:t>
                      </a:r>
                    </a:p>
                    <a:p>
                      <a:pPr marL="0" marR="0" lvl="1" indent="0" algn="l" defTabSz="914400" rtl="0" eaLnBrk="1" fontAlgn="auto" latinLnBrk="0" hangingPunct="1">
                        <a:lnSpc>
                          <a:spcPct val="100000"/>
                        </a:lnSpc>
                        <a:spcBef>
                          <a:spcPts val="0"/>
                        </a:spcBef>
                        <a:spcAft>
                          <a:spcPts val="0"/>
                        </a:spcAft>
                        <a:buClrTx/>
                        <a:buSzTx/>
                        <a:buFont typeface="Arial"/>
                        <a:buNone/>
                        <a:tabLst/>
                        <a:defRPr/>
                      </a:pPr>
                      <a:r>
                        <a:rPr lang="en-US" sz="1200" kern="1200" dirty="0" smtClean="0">
                          <a:solidFill>
                            <a:schemeClr val="dk1"/>
                          </a:solidFill>
                          <a:latin typeface="Calibri" panose="020F0502020204030204" pitchFamily="34" charset="0"/>
                          <a:ea typeface="+mn-ea"/>
                          <a:cs typeface="+mn-cs"/>
                        </a:rPr>
                        <a:t>SHUSA has a structured process to identify and update the catalogue of material risk areas </a:t>
                      </a:r>
                    </a:p>
                  </a:txBody>
                  <a:tcPr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886610">
                <a:tc>
                  <a:txBody>
                    <a:bodyPr/>
                    <a:lstStyle/>
                    <a:p>
                      <a:pPr marL="0" algn="ctr" defTabSz="914400" rtl="0" eaLnBrk="1" latinLnBrk="0" hangingPunct="1"/>
                      <a:r>
                        <a:rPr lang="en-US" sz="1200" kern="1200" dirty="0" smtClean="0">
                          <a:solidFill>
                            <a:schemeClr val="dk1"/>
                          </a:solidFill>
                          <a:latin typeface="Calibri"/>
                          <a:ea typeface="+mn-ea"/>
                          <a:cs typeface="+mn-cs"/>
                        </a:rPr>
                        <a:t>9.</a:t>
                      </a:r>
                      <a:endParaRPr lang="en-US" sz="1200" kern="1200" dirty="0">
                        <a:solidFill>
                          <a:schemeClr val="dk1"/>
                        </a:solidFill>
                        <a:latin typeface="Calibri"/>
                        <a:ea typeface="+mn-ea"/>
                        <a:cs typeface="+mn-cs"/>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400" rtl="0" eaLnBrk="1" latinLnBrk="0" hangingPunct="1"/>
                      <a:r>
                        <a:rPr lang="en-US" sz="1200" kern="1200" dirty="0" smtClean="0">
                          <a:solidFill>
                            <a:schemeClr val="dk1"/>
                          </a:solidFill>
                          <a:latin typeface="Calibri" panose="020F0502020204030204" pitchFamily="34" charset="0"/>
                          <a:ea typeface="+mn-ea"/>
                          <a:cs typeface="+mn-cs"/>
                        </a:rPr>
                        <a:t>Clarity and usefulness</a:t>
                      </a:r>
                      <a:endParaRPr lang="en-US" sz="1200" kern="1200" dirty="0">
                        <a:solidFill>
                          <a:schemeClr val="dk1"/>
                        </a:solidFill>
                        <a:latin typeface="Calibri" panose="020F0502020204030204" pitchFamily="34" charset="0"/>
                        <a:ea typeface="+mn-ea"/>
                        <a:cs typeface="+mn-cs"/>
                      </a:endParaRPr>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Calibri" panose="020F0502020204030204" pitchFamily="34" charset="0"/>
                        </a:rPr>
                        <a:t>-Procedures and guidelines that document the use of specific risk data, metrics, exhibits, and concepts to report on each material risk for the relevant scope of the specific risk report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Calibri" panose="020F0502020204030204" pitchFamily="34" charset="0"/>
                        </a:rPr>
                        <a:t>-Risk reporting concepts are consistent across the various risk reports, but may vary in scope due to the scope of each individual risk report.</a:t>
                      </a:r>
                    </a:p>
                  </a:txBody>
                  <a:tcPr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447290">
                <a:tc>
                  <a:txBody>
                    <a:bodyPr/>
                    <a:lstStyle/>
                    <a:p>
                      <a:pPr marL="0" algn="ctr" defTabSz="914400" rtl="0" eaLnBrk="1" latinLnBrk="0" hangingPunct="1"/>
                      <a:r>
                        <a:rPr lang="en-US" sz="1200" kern="1200" dirty="0" smtClean="0">
                          <a:solidFill>
                            <a:schemeClr val="dk1"/>
                          </a:solidFill>
                          <a:latin typeface="Calibri"/>
                          <a:ea typeface="+mn-ea"/>
                          <a:cs typeface="+mn-cs"/>
                        </a:rPr>
                        <a:t>10.</a:t>
                      </a:r>
                      <a:endParaRPr lang="en-US" sz="1200" kern="1200" dirty="0">
                        <a:solidFill>
                          <a:schemeClr val="dk1"/>
                        </a:solidFill>
                        <a:latin typeface="Calibri"/>
                        <a:ea typeface="+mn-ea"/>
                        <a:cs typeface="+mn-cs"/>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400" rtl="0" eaLnBrk="1" latinLnBrk="0" hangingPunct="1"/>
                      <a:r>
                        <a:rPr lang="en-US" sz="1200" kern="1200" dirty="0" smtClean="0">
                          <a:solidFill>
                            <a:schemeClr val="dk1"/>
                          </a:solidFill>
                          <a:latin typeface="Calibri" panose="020F0502020204030204" pitchFamily="34" charset="0"/>
                          <a:ea typeface="+mn-ea"/>
                          <a:cs typeface="+mn-cs"/>
                        </a:rPr>
                        <a:t>Frequency</a:t>
                      </a:r>
                      <a:endParaRPr lang="en-US" sz="1200" kern="1200" dirty="0">
                        <a:solidFill>
                          <a:schemeClr val="dk1"/>
                        </a:solidFill>
                        <a:latin typeface="Calibri" panose="020F0502020204030204" pitchFamily="34" charset="0"/>
                        <a:ea typeface="+mn-ea"/>
                        <a:cs typeface="+mn-cs"/>
                      </a:endParaRPr>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Calibri" panose="020F0502020204030204" pitchFamily="34" charset="0"/>
                        </a:rPr>
                        <a:t>For each key risk report; frequency and availability of the report is specific and documented as part of the risk reporting requirements.</a:t>
                      </a:r>
                    </a:p>
                  </a:txBody>
                  <a:tcPr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447290">
                <a:tc>
                  <a:txBody>
                    <a:bodyPr/>
                    <a:lstStyle/>
                    <a:p>
                      <a:pPr marL="0" algn="ctr" defTabSz="914400" rtl="0" eaLnBrk="1" latinLnBrk="0" hangingPunct="1"/>
                      <a:r>
                        <a:rPr lang="en-US" sz="1200" kern="1200" dirty="0" smtClean="0">
                          <a:solidFill>
                            <a:schemeClr val="dk1"/>
                          </a:solidFill>
                          <a:latin typeface="Calibri"/>
                          <a:ea typeface="+mn-ea"/>
                          <a:cs typeface="+mn-cs"/>
                        </a:rPr>
                        <a:t>11.</a:t>
                      </a:r>
                      <a:endParaRPr lang="en-US" sz="1200" kern="1200" dirty="0">
                        <a:solidFill>
                          <a:schemeClr val="dk1"/>
                        </a:solidFill>
                        <a:latin typeface="Calibri"/>
                        <a:ea typeface="+mn-ea"/>
                        <a:cs typeface="+mn-cs"/>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400" rtl="0" eaLnBrk="1" latinLnBrk="0" hangingPunct="1"/>
                      <a:r>
                        <a:rPr lang="en-US" sz="1200" kern="1200" dirty="0" smtClean="0">
                          <a:solidFill>
                            <a:schemeClr val="dk1"/>
                          </a:solidFill>
                          <a:latin typeface="Calibri" panose="020F0502020204030204" pitchFamily="34" charset="0"/>
                          <a:ea typeface="+mn-ea"/>
                          <a:cs typeface="+mn-cs"/>
                        </a:rPr>
                        <a:t>Distribution</a:t>
                      </a:r>
                      <a:endParaRPr lang="en-US" sz="1200" kern="1200" dirty="0">
                        <a:solidFill>
                          <a:schemeClr val="dk1"/>
                        </a:solidFill>
                        <a:latin typeface="Calibri" panose="020F0502020204030204" pitchFamily="34" charset="0"/>
                        <a:ea typeface="+mn-ea"/>
                        <a:cs typeface="+mn-cs"/>
                      </a:endParaRPr>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Calibri" panose="020F0502020204030204" pitchFamily="34" charset="0"/>
                        </a:rPr>
                        <a:t>Key risk reports specify in the requirements and procedures what the distribution processes, tools, and required security measures are.</a:t>
                      </a:r>
                    </a:p>
                  </a:txBody>
                  <a:tcPr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sp>
        <p:nvSpPr>
          <p:cNvPr id="8" name="Oval 7"/>
          <p:cNvSpPr/>
          <p:nvPr/>
        </p:nvSpPr>
        <p:spPr bwMode="auto">
          <a:xfrm>
            <a:off x="152400" y="908780"/>
            <a:ext cx="270933" cy="270933"/>
          </a:xfrm>
          <a:prstGeom prst="ellipse">
            <a:avLst/>
          </a:prstGeom>
          <a:solidFill>
            <a:srgbClr val="FF0000"/>
          </a:solidFill>
          <a:ln w="15875" cap="flat" cmpd="sng" algn="ctr">
            <a:solidFill>
              <a:schemeClr val="bg1"/>
            </a:solidFill>
            <a:prstDash val="solid"/>
            <a:round/>
            <a:headEnd type="none" w="med" len="med"/>
            <a:tailEnd type="none" w="med" len="med"/>
          </a:ln>
          <a:effectLst/>
        </p:spPr>
        <p:txBody>
          <a:bodyPr rot="0" spcFirstLastPara="0" vertOverflow="overflow" horzOverflow="overflow" vert="horz" wrap="square" lIns="18000" tIns="45720" rIns="18000" bIns="45720" numCol="1" spcCol="0" rtlCol="0" fromWordArt="0" anchor="ctr" anchorCtr="0" forceAA="0" compatLnSpc="1">
            <a:prstTxWarp prst="textNoShape">
              <a:avLst/>
            </a:prstTxWarp>
            <a:noAutofit/>
          </a:bodyPr>
          <a:lstStyle/>
          <a:p>
            <a:pPr algn="ctr" fontAlgn="base">
              <a:lnSpc>
                <a:spcPct val="80000"/>
              </a:lnSpc>
              <a:spcBef>
                <a:spcPct val="0"/>
              </a:spcBef>
              <a:spcAft>
                <a:spcPct val="0"/>
              </a:spcAft>
            </a:pPr>
            <a:r>
              <a:rPr lang="es-ES" sz="1400" b="1" dirty="0" smtClean="0">
                <a:solidFill>
                  <a:schemeClr val="bg1"/>
                </a:solidFill>
                <a:latin typeface="Arial" charset="0"/>
              </a:rPr>
              <a:t>2</a:t>
            </a:r>
            <a:endParaRPr lang="es-ES" sz="1400" b="1" dirty="0">
              <a:solidFill>
                <a:schemeClr val="bg1"/>
              </a:solidFill>
              <a:latin typeface="Arial" charset="0"/>
            </a:endParaRPr>
          </a:p>
        </p:txBody>
      </p:sp>
    </p:spTree>
    <p:extLst>
      <p:ext uri="{BB962C8B-B14F-4D97-AF65-F5344CB8AC3E}">
        <p14:creationId xmlns:p14="http://schemas.microsoft.com/office/powerpoint/2010/main" val="27820870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270934" y="152403"/>
            <a:ext cx="8500533" cy="642937"/>
          </a:xfrm>
          <a:prstGeom prst="rect">
            <a:avLst/>
          </a:prstGeom>
          <a:noFill/>
          <a:ln w="9525">
            <a:noFill/>
            <a:miter lim="800000"/>
            <a:headEnd/>
            <a:tailEnd/>
          </a:ln>
        </p:spPr>
        <p:txBody>
          <a:bodyPr lIns="91435" tIns="45718" rIns="91435" bIns="45718"/>
          <a:lstStyle/>
          <a:p>
            <a:pPr>
              <a:lnSpc>
                <a:spcPct val="90000"/>
              </a:lnSpc>
            </a:pPr>
            <a:r>
              <a:rPr lang="en-US" sz="2200" b="1" dirty="0" smtClean="0">
                <a:solidFill>
                  <a:srgbClr val="000000"/>
                </a:solidFill>
              </a:rPr>
              <a:t>3.3 SHUSA </a:t>
            </a:r>
            <a:r>
              <a:rPr lang="en-US" sz="2200" b="1" dirty="0">
                <a:solidFill>
                  <a:srgbClr val="000000"/>
                </a:solidFill>
              </a:rPr>
              <a:t>Risk </a:t>
            </a:r>
            <a:r>
              <a:rPr lang="en-US" sz="2200" b="1" dirty="0" smtClean="0">
                <a:solidFill>
                  <a:srgbClr val="000000"/>
                </a:solidFill>
              </a:rPr>
              <a:t>Reporting </a:t>
            </a:r>
            <a:r>
              <a:rPr lang="en-US" sz="2200" b="1" dirty="0">
                <a:solidFill>
                  <a:srgbClr val="000000"/>
                </a:solidFill>
              </a:rPr>
              <a:t>Framework  </a:t>
            </a:r>
          </a:p>
          <a:p>
            <a:pPr>
              <a:lnSpc>
                <a:spcPct val="90000"/>
              </a:lnSpc>
            </a:pPr>
            <a:r>
              <a:rPr lang="en-US" sz="2000" b="1" dirty="0">
                <a:solidFill>
                  <a:srgbClr val="929497"/>
                </a:solidFill>
              </a:rPr>
              <a:t>Risk Type Business Requirements </a:t>
            </a:r>
            <a:r>
              <a:rPr lang="en-US" sz="2000" b="1" dirty="0" smtClean="0">
                <a:solidFill>
                  <a:srgbClr val="929497"/>
                </a:solidFill>
              </a:rPr>
              <a:t>- </a:t>
            </a:r>
            <a:r>
              <a:rPr lang="en-US" sz="2000" b="1" dirty="0" smtClean="0">
                <a:solidFill>
                  <a:srgbClr val="929497"/>
                </a:solidFill>
              </a:rPr>
              <a:t>Overview</a:t>
            </a:r>
            <a:endParaRPr lang="en-US" sz="2000" b="1" dirty="0">
              <a:solidFill>
                <a:srgbClr val="929497"/>
              </a:solidFill>
            </a:endParaRPr>
          </a:p>
        </p:txBody>
      </p:sp>
      <p:sp>
        <p:nvSpPr>
          <p:cNvPr id="17" name="AutoShape 36"/>
          <p:cNvSpPr>
            <a:spLocks noChangeArrowheads="1"/>
          </p:cNvSpPr>
          <p:nvPr/>
        </p:nvSpPr>
        <p:spPr bwMode="gray">
          <a:xfrm>
            <a:off x="1631142" y="1450987"/>
            <a:ext cx="2375010" cy="742395"/>
          </a:xfrm>
          <a:prstGeom prst="chevron">
            <a:avLst>
              <a:gd name="adj" fmla="val 31952"/>
            </a:avLst>
          </a:prstGeom>
          <a:solidFill>
            <a:srgbClr val="FF0000"/>
          </a:solidFill>
          <a:ln w="9525">
            <a:solidFill>
              <a:sysClr val="windowText" lastClr="000000"/>
            </a:solidFill>
            <a:miter lim="800000"/>
            <a:headEnd/>
            <a:tailEnd/>
          </a:ln>
          <a:effectLst/>
          <a:extLst/>
        </p:spPr>
        <p:txBody>
          <a:bodyPr wrap="square" lIns="173736" rIns="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180975" eaLnBrk="0" hangingPunct="0"/>
            <a:r>
              <a:rPr lang="en-GB" altLang="zh-CN" sz="1050" b="1" dirty="0" smtClean="0">
                <a:solidFill>
                  <a:schemeClr val="bg1"/>
                </a:solidFill>
                <a:ea typeface="SimSun" pitchFamily="2" charset="-122"/>
              </a:rPr>
              <a:t>Verification and Rationalization of the inventory of reports and metrics</a:t>
            </a:r>
            <a:endParaRPr lang="en-GB" altLang="zh-CN" sz="1050" b="1" dirty="0">
              <a:solidFill>
                <a:schemeClr val="bg1"/>
              </a:solidFill>
              <a:ea typeface="SimSun" pitchFamily="2" charset="-122"/>
            </a:endParaRPr>
          </a:p>
        </p:txBody>
      </p:sp>
      <p:sp>
        <p:nvSpPr>
          <p:cNvPr id="18" name="AutoShape 36"/>
          <p:cNvSpPr>
            <a:spLocks noChangeArrowheads="1"/>
          </p:cNvSpPr>
          <p:nvPr/>
        </p:nvSpPr>
        <p:spPr bwMode="gray">
          <a:xfrm>
            <a:off x="6540390" y="1457328"/>
            <a:ext cx="2375010" cy="742395"/>
          </a:xfrm>
          <a:prstGeom prst="chevron">
            <a:avLst>
              <a:gd name="adj" fmla="val 31952"/>
            </a:avLst>
          </a:prstGeom>
          <a:solidFill>
            <a:srgbClr val="FF0000"/>
          </a:solidFill>
          <a:ln w="9525">
            <a:solidFill>
              <a:sysClr val="windowText" lastClr="000000"/>
            </a:solidFill>
            <a:miter lim="800000"/>
            <a:headEnd/>
            <a:tailEnd/>
          </a:ln>
          <a:effectLst/>
          <a:extLst/>
        </p:spPr>
        <p:txBody>
          <a:bodyPr wrap="square" lIns="173736" rIns="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180975" eaLnBrk="0" hangingPunct="0"/>
            <a:r>
              <a:rPr lang="en-GB" altLang="zh-CN" sz="1050" b="1" dirty="0">
                <a:solidFill>
                  <a:schemeClr val="bg1"/>
                </a:solidFill>
                <a:ea typeface="SimSun" pitchFamily="2" charset="-122"/>
              </a:rPr>
              <a:t>Identification of </a:t>
            </a:r>
            <a:r>
              <a:rPr lang="en-GB" altLang="zh-CN" sz="1050" b="1" dirty="0" smtClean="0">
                <a:solidFill>
                  <a:schemeClr val="bg1"/>
                </a:solidFill>
                <a:ea typeface="SimSun" pitchFamily="2" charset="-122"/>
              </a:rPr>
              <a:t>Regulatory Requirements and differences </a:t>
            </a:r>
            <a:r>
              <a:rPr lang="en-GB" altLang="zh-CN" sz="1050" b="1" dirty="0">
                <a:solidFill>
                  <a:schemeClr val="bg1"/>
                </a:solidFill>
                <a:ea typeface="SimSun" pitchFamily="2" charset="-122"/>
              </a:rPr>
              <a:t>between risk </a:t>
            </a:r>
            <a:r>
              <a:rPr lang="en-GB" altLang="zh-CN" sz="1050" b="1" dirty="0" smtClean="0">
                <a:solidFill>
                  <a:schemeClr val="bg1"/>
                </a:solidFill>
                <a:ea typeface="SimSun" pitchFamily="2" charset="-122"/>
              </a:rPr>
              <a:t>types</a:t>
            </a:r>
            <a:endParaRPr lang="en-GB" altLang="zh-CN" sz="1050" b="1" dirty="0">
              <a:solidFill>
                <a:schemeClr val="bg1"/>
              </a:solidFill>
              <a:ea typeface="SimSun" pitchFamily="2" charset="-122"/>
            </a:endParaRPr>
          </a:p>
        </p:txBody>
      </p:sp>
      <p:sp>
        <p:nvSpPr>
          <p:cNvPr id="20" name="AutoShape 36"/>
          <p:cNvSpPr>
            <a:spLocks noChangeArrowheads="1"/>
          </p:cNvSpPr>
          <p:nvPr/>
        </p:nvSpPr>
        <p:spPr bwMode="gray">
          <a:xfrm>
            <a:off x="4100054" y="1447804"/>
            <a:ext cx="2375010" cy="742395"/>
          </a:xfrm>
          <a:prstGeom prst="chevron">
            <a:avLst>
              <a:gd name="adj" fmla="val 31952"/>
            </a:avLst>
          </a:prstGeom>
          <a:solidFill>
            <a:srgbClr val="FF0000"/>
          </a:solidFill>
          <a:ln w="9525">
            <a:solidFill>
              <a:sysClr val="windowText" lastClr="000000"/>
            </a:solidFill>
            <a:miter lim="800000"/>
            <a:headEnd/>
            <a:tailEnd/>
          </a:ln>
          <a:effectLst/>
          <a:extLst/>
        </p:spPr>
        <p:txBody>
          <a:bodyPr wrap="square" lIns="173736" rIns="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180975" eaLnBrk="0" hangingPunct="0"/>
            <a:r>
              <a:rPr lang="en-GB" altLang="zh-CN" b="1" dirty="0">
                <a:solidFill>
                  <a:schemeClr val="bg1"/>
                </a:solidFill>
                <a:ea typeface="SimSun" pitchFamily="2" charset="-122"/>
              </a:rPr>
              <a:t>Identification of </a:t>
            </a:r>
            <a:r>
              <a:rPr lang="en-GB" altLang="zh-CN" b="1" dirty="0" smtClean="0">
                <a:solidFill>
                  <a:schemeClr val="bg1"/>
                </a:solidFill>
                <a:ea typeface="SimSun" pitchFamily="2" charset="-122"/>
              </a:rPr>
              <a:t>RDA </a:t>
            </a:r>
            <a:r>
              <a:rPr lang="en-GB" altLang="zh-CN" b="1" dirty="0">
                <a:solidFill>
                  <a:schemeClr val="bg1"/>
                </a:solidFill>
                <a:ea typeface="SimSun" pitchFamily="2" charset="-122"/>
              </a:rPr>
              <a:t>deliverables to be created for each risk type</a:t>
            </a:r>
          </a:p>
        </p:txBody>
      </p:sp>
      <p:sp>
        <p:nvSpPr>
          <p:cNvPr id="6" name="TextBox 5"/>
          <p:cNvSpPr txBox="1"/>
          <p:nvPr/>
        </p:nvSpPr>
        <p:spPr>
          <a:xfrm>
            <a:off x="381000" y="2971802"/>
            <a:ext cx="1371600" cy="584775"/>
          </a:xfrm>
          <a:prstGeom prst="rect">
            <a:avLst/>
          </a:prstGeom>
          <a:noFill/>
        </p:spPr>
        <p:txBody>
          <a:bodyPr wrap="square" rtlCol="0">
            <a:spAutoFit/>
          </a:bodyPr>
          <a:lstStyle/>
          <a:p>
            <a:r>
              <a:rPr lang="en-US" sz="1600" dirty="0" smtClean="0"/>
              <a:t>Key Activities</a:t>
            </a:r>
            <a:endParaRPr lang="en-US" sz="1600" dirty="0"/>
          </a:p>
        </p:txBody>
      </p:sp>
      <p:sp>
        <p:nvSpPr>
          <p:cNvPr id="23" name="TextBox 22"/>
          <p:cNvSpPr txBox="1"/>
          <p:nvPr/>
        </p:nvSpPr>
        <p:spPr>
          <a:xfrm>
            <a:off x="381000" y="4992471"/>
            <a:ext cx="1371600" cy="584775"/>
          </a:xfrm>
          <a:prstGeom prst="rect">
            <a:avLst/>
          </a:prstGeom>
          <a:noFill/>
        </p:spPr>
        <p:txBody>
          <a:bodyPr wrap="square" rtlCol="0">
            <a:spAutoFit/>
          </a:bodyPr>
          <a:lstStyle/>
          <a:p>
            <a:r>
              <a:rPr lang="en-US" sz="1600" dirty="0" smtClean="0"/>
              <a:t>Key Outcomes</a:t>
            </a:r>
            <a:endParaRPr lang="en-US" sz="1600" dirty="0"/>
          </a:p>
        </p:txBody>
      </p:sp>
      <p:cxnSp>
        <p:nvCxnSpPr>
          <p:cNvPr id="10" name="Straight Connector 9"/>
          <p:cNvCxnSpPr/>
          <p:nvPr/>
        </p:nvCxnSpPr>
        <p:spPr bwMode="auto">
          <a:xfrm>
            <a:off x="448735" y="4648200"/>
            <a:ext cx="8390467" cy="0"/>
          </a:xfrm>
          <a:prstGeom prst="line">
            <a:avLst/>
          </a:prstGeom>
          <a:noFill/>
          <a:ln w="9525" cap="flat" cmpd="sng" algn="ctr">
            <a:solidFill>
              <a:srgbClr val="FF0000"/>
            </a:solidFill>
            <a:prstDash val="solid"/>
            <a:round/>
            <a:headEnd type="none" w="med" len="med"/>
            <a:tailEnd type="none" w="med" len="med"/>
          </a:ln>
          <a:effectLst/>
        </p:spPr>
      </p:cxnSp>
      <p:sp>
        <p:nvSpPr>
          <p:cNvPr id="13" name="TextBox 12"/>
          <p:cNvSpPr txBox="1"/>
          <p:nvPr/>
        </p:nvSpPr>
        <p:spPr>
          <a:xfrm>
            <a:off x="1619396" y="2223054"/>
            <a:ext cx="2253552" cy="1954381"/>
          </a:xfrm>
          <a:prstGeom prst="rect">
            <a:avLst/>
          </a:prstGeom>
          <a:noFill/>
        </p:spPr>
        <p:txBody>
          <a:bodyPr wrap="square" rtlCol="0">
            <a:spAutoFit/>
          </a:bodyPr>
          <a:lstStyle/>
          <a:p>
            <a:r>
              <a:rPr lang="en-US" sz="1100" dirty="0" smtClean="0"/>
              <a:t>-Identify TOH, Management and Regulatory reports and metrics</a:t>
            </a:r>
          </a:p>
          <a:p>
            <a:endParaRPr lang="en-US" sz="1100" dirty="0" smtClean="0"/>
          </a:p>
          <a:p>
            <a:r>
              <a:rPr lang="en-US" sz="1100" dirty="0" smtClean="0"/>
              <a:t>-Analyze </a:t>
            </a:r>
            <a:r>
              <a:rPr lang="en-US" sz="1100" dirty="0"/>
              <a:t>reports to understand all key data and reporting dimensions for each type of </a:t>
            </a:r>
            <a:r>
              <a:rPr lang="en-US" sz="1100" dirty="0" smtClean="0"/>
              <a:t>risk:</a:t>
            </a:r>
          </a:p>
          <a:p>
            <a:r>
              <a:rPr lang="en-US" sz="1100" dirty="0" smtClean="0"/>
              <a:t> • Capture the granularity needed for reporting, along with the different cuts, aggregations, and views required</a:t>
            </a:r>
          </a:p>
          <a:p>
            <a:endParaRPr lang="en-US" sz="1100" dirty="0" smtClean="0"/>
          </a:p>
        </p:txBody>
      </p:sp>
      <p:sp>
        <p:nvSpPr>
          <p:cNvPr id="28" name="TextBox 27"/>
          <p:cNvSpPr txBox="1"/>
          <p:nvPr/>
        </p:nvSpPr>
        <p:spPr>
          <a:xfrm>
            <a:off x="4038600" y="2209800"/>
            <a:ext cx="2253552" cy="2292935"/>
          </a:xfrm>
          <a:prstGeom prst="rect">
            <a:avLst/>
          </a:prstGeom>
          <a:noFill/>
        </p:spPr>
        <p:txBody>
          <a:bodyPr wrap="square" rtlCol="0">
            <a:spAutoFit/>
          </a:bodyPr>
          <a:lstStyle/>
          <a:p>
            <a:r>
              <a:rPr lang="en-US" sz="1100" dirty="0" smtClean="0"/>
              <a:t>-Develop </a:t>
            </a:r>
            <a:r>
              <a:rPr lang="en-US" sz="1100" dirty="0"/>
              <a:t>a list of requirements that must be created for each risk type, leveraging</a:t>
            </a:r>
            <a:r>
              <a:rPr lang="en-US" sz="1100" dirty="0" smtClean="0"/>
              <a:t>:</a:t>
            </a:r>
          </a:p>
          <a:p>
            <a:endParaRPr lang="en-US" sz="1100" dirty="0"/>
          </a:p>
          <a:p>
            <a:r>
              <a:rPr lang="en-US" sz="1100" dirty="0" smtClean="0"/>
              <a:t> •</a:t>
            </a:r>
            <a:r>
              <a:rPr lang="en-US" sz="1100" dirty="0"/>
              <a:t> Report </a:t>
            </a:r>
            <a:r>
              <a:rPr lang="en-US" sz="1100" dirty="0" smtClean="0"/>
              <a:t>analysis</a:t>
            </a:r>
          </a:p>
          <a:p>
            <a:r>
              <a:rPr lang="en-US" sz="1100" dirty="0"/>
              <a:t> </a:t>
            </a:r>
            <a:r>
              <a:rPr lang="en-US" sz="1100" dirty="0" smtClean="0"/>
              <a:t>• “Standards” to meet RDA principles </a:t>
            </a:r>
          </a:p>
          <a:p>
            <a:r>
              <a:rPr lang="en-US" sz="1100" dirty="0" smtClean="0"/>
              <a:t> • Common requirements</a:t>
            </a:r>
          </a:p>
          <a:p>
            <a:r>
              <a:rPr lang="en-US" sz="1100" dirty="0" smtClean="0"/>
              <a:t> • Expert knowledge</a:t>
            </a:r>
          </a:p>
          <a:p>
            <a:endParaRPr lang="en-US" sz="1100" dirty="0" smtClean="0"/>
          </a:p>
          <a:p>
            <a:pPr marL="0" lvl="1"/>
            <a:r>
              <a:rPr lang="en-US" sz="1100" dirty="0" smtClean="0"/>
              <a:t>-Group </a:t>
            </a:r>
            <a:r>
              <a:rPr lang="en-US" sz="1100" dirty="0"/>
              <a:t>these risk-type level requirements by the </a:t>
            </a:r>
            <a:r>
              <a:rPr lang="en-US" sz="1100" dirty="0" smtClean="0"/>
              <a:t>RDA </a:t>
            </a:r>
            <a:r>
              <a:rPr lang="en-US" sz="1100" dirty="0"/>
              <a:t>principle they directly affect</a:t>
            </a:r>
          </a:p>
        </p:txBody>
      </p:sp>
      <p:sp>
        <p:nvSpPr>
          <p:cNvPr id="29" name="TextBox 28"/>
          <p:cNvSpPr txBox="1"/>
          <p:nvPr/>
        </p:nvSpPr>
        <p:spPr>
          <a:xfrm>
            <a:off x="6400800" y="2209802"/>
            <a:ext cx="2590800" cy="2462213"/>
          </a:xfrm>
          <a:prstGeom prst="rect">
            <a:avLst/>
          </a:prstGeom>
          <a:noFill/>
        </p:spPr>
        <p:txBody>
          <a:bodyPr wrap="square" rtlCol="0">
            <a:spAutoFit/>
          </a:bodyPr>
          <a:lstStyle/>
          <a:p>
            <a:r>
              <a:rPr lang="en-US" sz="1100" dirty="0" smtClean="0"/>
              <a:t>-Identify </a:t>
            </a:r>
            <a:r>
              <a:rPr lang="en-US" sz="1100" dirty="0"/>
              <a:t>unique characteristics about risk types that will affect their ability to comply with the principles, </a:t>
            </a:r>
            <a:r>
              <a:rPr lang="en-US" sz="1100" dirty="0" smtClean="0"/>
              <a:t>including:</a:t>
            </a:r>
          </a:p>
          <a:p>
            <a:endParaRPr lang="en-US" sz="1100" dirty="0" smtClean="0"/>
          </a:p>
          <a:p>
            <a:r>
              <a:rPr lang="en-US" sz="1100" dirty="0" smtClean="0"/>
              <a:t> • Upcoming </a:t>
            </a:r>
            <a:r>
              <a:rPr lang="en-US" sz="1100" dirty="0"/>
              <a:t>regulatory requirements </a:t>
            </a:r>
            <a:r>
              <a:rPr lang="en-US" sz="1100" dirty="0" smtClean="0"/>
              <a:t>(ELS, </a:t>
            </a:r>
            <a:r>
              <a:rPr lang="en-US" sz="1100" dirty="0"/>
              <a:t>Volcker Rule etc</a:t>
            </a:r>
            <a:r>
              <a:rPr lang="en-US" sz="1100" dirty="0" smtClean="0"/>
              <a:t>.)</a:t>
            </a:r>
          </a:p>
          <a:p>
            <a:r>
              <a:rPr lang="en-US" sz="1100" dirty="0" smtClean="0"/>
              <a:t> • Current </a:t>
            </a:r>
            <a:r>
              <a:rPr lang="en-US" sz="1100" dirty="0"/>
              <a:t>regulatory disclosures </a:t>
            </a:r>
            <a:r>
              <a:rPr lang="en-US" sz="1100" dirty="0" smtClean="0"/>
              <a:t>(Basel </a:t>
            </a:r>
            <a:r>
              <a:rPr lang="en-US" sz="1100" dirty="0"/>
              <a:t>III, CCAR, etc</a:t>
            </a:r>
            <a:r>
              <a:rPr lang="en-US" sz="1100" dirty="0" smtClean="0"/>
              <a:t>.)</a:t>
            </a:r>
          </a:p>
          <a:p>
            <a:r>
              <a:rPr lang="en-US" sz="1100" dirty="0" smtClean="0"/>
              <a:t> • Qualitative </a:t>
            </a:r>
            <a:r>
              <a:rPr lang="en-US" sz="1100" dirty="0"/>
              <a:t>features of reports (e.g. Ops Risk Executive Loss Events</a:t>
            </a:r>
            <a:r>
              <a:rPr lang="en-US" sz="1100" dirty="0" smtClean="0"/>
              <a:t>)</a:t>
            </a:r>
          </a:p>
          <a:p>
            <a:r>
              <a:rPr lang="en-US" sz="1100" dirty="0" smtClean="0"/>
              <a:t> • Off-balance </a:t>
            </a:r>
            <a:r>
              <a:rPr lang="en-US" sz="1100" dirty="0"/>
              <a:t>sheet </a:t>
            </a:r>
            <a:r>
              <a:rPr lang="en-US" sz="1100" dirty="0" smtClean="0"/>
              <a:t>exposures</a:t>
            </a:r>
          </a:p>
          <a:p>
            <a:endParaRPr lang="en-US" sz="1100" dirty="0" smtClean="0"/>
          </a:p>
          <a:p>
            <a:r>
              <a:rPr lang="en-US" sz="1100" dirty="0" smtClean="0"/>
              <a:t>-Group </a:t>
            </a:r>
            <a:r>
              <a:rPr lang="en-US" sz="1100" dirty="0"/>
              <a:t>these specific differences by the </a:t>
            </a:r>
            <a:r>
              <a:rPr lang="en-US" sz="1100" dirty="0" smtClean="0"/>
              <a:t>RDA principle </a:t>
            </a:r>
            <a:r>
              <a:rPr lang="en-US" sz="1100" dirty="0"/>
              <a:t>they directly affect</a:t>
            </a:r>
          </a:p>
        </p:txBody>
      </p:sp>
      <p:sp>
        <p:nvSpPr>
          <p:cNvPr id="30" name="TextBox 29"/>
          <p:cNvSpPr txBox="1"/>
          <p:nvPr/>
        </p:nvSpPr>
        <p:spPr>
          <a:xfrm>
            <a:off x="1632648" y="4742531"/>
            <a:ext cx="2253552" cy="1277273"/>
          </a:xfrm>
          <a:prstGeom prst="rect">
            <a:avLst/>
          </a:prstGeom>
          <a:noFill/>
        </p:spPr>
        <p:txBody>
          <a:bodyPr wrap="square" rtlCol="0">
            <a:spAutoFit/>
          </a:bodyPr>
          <a:lstStyle/>
          <a:p>
            <a:r>
              <a:rPr lang="en-US" sz="1100" dirty="0"/>
              <a:t>-Detailed understanding of the specific reporting requirements for each risk </a:t>
            </a:r>
            <a:r>
              <a:rPr lang="en-US" sz="1100" dirty="0" smtClean="0"/>
              <a:t>type</a:t>
            </a:r>
          </a:p>
          <a:p>
            <a:endParaRPr lang="en-US" sz="1100" dirty="0" smtClean="0"/>
          </a:p>
          <a:p>
            <a:r>
              <a:rPr lang="en-US" sz="1100" dirty="0"/>
              <a:t>-List of key data and reporting dimensions each risk type requires for </a:t>
            </a:r>
            <a:r>
              <a:rPr lang="en-US" sz="1100" dirty="0" smtClean="0"/>
              <a:t>reporting</a:t>
            </a:r>
            <a:endParaRPr lang="en-US" sz="1100" dirty="0"/>
          </a:p>
        </p:txBody>
      </p:sp>
      <p:sp>
        <p:nvSpPr>
          <p:cNvPr id="31" name="TextBox 30"/>
          <p:cNvSpPr txBox="1"/>
          <p:nvPr/>
        </p:nvSpPr>
        <p:spPr>
          <a:xfrm>
            <a:off x="4038600" y="4742531"/>
            <a:ext cx="2253552" cy="938719"/>
          </a:xfrm>
          <a:prstGeom prst="rect">
            <a:avLst/>
          </a:prstGeom>
          <a:noFill/>
        </p:spPr>
        <p:txBody>
          <a:bodyPr wrap="square" rtlCol="0">
            <a:spAutoFit/>
          </a:bodyPr>
          <a:lstStyle/>
          <a:p>
            <a:r>
              <a:rPr lang="en-US" sz="1100" dirty="0"/>
              <a:t>-Detailed list of requirements each risk group must </a:t>
            </a:r>
            <a:r>
              <a:rPr lang="en-US" sz="1100" dirty="0" smtClean="0"/>
              <a:t>fulfill</a:t>
            </a:r>
          </a:p>
          <a:p>
            <a:endParaRPr lang="en-US" sz="1100" dirty="0" smtClean="0"/>
          </a:p>
          <a:p>
            <a:r>
              <a:rPr lang="en-US" sz="1100" dirty="0"/>
              <a:t>-Matching of requirements to the principles they affect</a:t>
            </a:r>
          </a:p>
        </p:txBody>
      </p:sp>
      <p:sp>
        <p:nvSpPr>
          <p:cNvPr id="34" name="TextBox 33"/>
          <p:cNvSpPr txBox="1"/>
          <p:nvPr/>
        </p:nvSpPr>
        <p:spPr>
          <a:xfrm>
            <a:off x="6477000" y="4742529"/>
            <a:ext cx="2253552" cy="1277273"/>
          </a:xfrm>
          <a:prstGeom prst="rect">
            <a:avLst/>
          </a:prstGeom>
          <a:noFill/>
        </p:spPr>
        <p:txBody>
          <a:bodyPr wrap="square" rtlCol="0">
            <a:spAutoFit/>
          </a:bodyPr>
          <a:lstStyle/>
          <a:p>
            <a:r>
              <a:rPr lang="en-US" sz="1100" dirty="0"/>
              <a:t>-List of specific differences  individual risk types will have to take into account with respect to </a:t>
            </a:r>
            <a:r>
              <a:rPr lang="en-US" sz="1100" dirty="0" smtClean="0"/>
              <a:t>RDA</a:t>
            </a:r>
          </a:p>
          <a:p>
            <a:endParaRPr lang="en-US" sz="1100" dirty="0" smtClean="0"/>
          </a:p>
          <a:p>
            <a:r>
              <a:rPr lang="en-US" sz="1100" dirty="0"/>
              <a:t>-Matching of differences to the principles they affect</a:t>
            </a:r>
          </a:p>
        </p:txBody>
      </p:sp>
      <p:sp>
        <p:nvSpPr>
          <p:cNvPr id="35" name="Rectangle 34"/>
          <p:cNvSpPr/>
          <p:nvPr/>
        </p:nvSpPr>
        <p:spPr>
          <a:xfrm>
            <a:off x="259518" y="914400"/>
            <a:ext cx="6840334" cy="341632"/>
          </a:xfrm>
          <a:prstGeom prst="rect">
            <a:avLst/>
          </a:prstGeom>
        </p:spPr>
        <p:txBody>
          <a:bodyPr wrap="none">
            <a:spAutoFit/>
          </a:bodyPr>
          <a:lstStyle/>
          <a:p>
            <a:pPr>
              <a:lnSpc>
                <a:spcPct val="90000"/>
              </a:lnSpc>
            </a:pPr>
            <a:r>
              <a:rPr lang="en-US" b="1" dirty="0" smtClean="0"/>
              <a:t>Next Steps after inventory of metrics and reports completion</a:t>
            </a:r>
            <a:endParaRPr lang="en-US" b="1" dirty="0"/>
          </a:p>
        </p:txBody>
      </p:sp>
    </p:spTree>
    <p:extLst>
      <p:ext uri="{BB962C8B-B14F-4D97-AF65-F5344CB8AC3E}">
        <p14:creationId xmlns:p14="http://schemas.microsoft.com/office/powerpoint/2010/main" val="2535218049"/>
      </p:ext>
    </p:extLst>
  </p:cSld>
  <p:clrMapOvr>
    <a:masterClrMapping/>
  </p:clrMapOvr>
  <p:timing>
    <p:tnLst>
      <p:par>
        <p:cTn id="1" dur="indefinite" restart="never" nodeType="tmRoot"/>
      </p:par>
    </p:tnLst>
  </p:timing>
</p:sld>
</file>

<file path=ppt/theme/theme1.xml><?xml version="1.0" encoding="utf-8"?>
<a:theme xmlns:a="http://schemas.openxmlformats.org/drawingml/2006/main" name="16_1">
  <a:themeElements>
    <a:clrScheme name="Custom 17">
      <a:dk1>
        <a:srgbClr val="000000"/>
      </a:dk1>
      <a:lt1>
        <a:srgbClr val="FFFFFF"/>
      </a:lt1>
      <a:dk2>
        <a:srgbClr val="707277"/>
      </a:dk2>
      <a:lt2>
        <a:srgbClr val="929497"/>
      </a:lt2>
      <a:accent1>
        <a:srgbClr val="FF0000"/>
      </a:accent1>
      <a:accent2>
        <a:srgbClr val="DDDDDD"/>
      </a:accent2>
      <a:accent3>
        <a:srgbClr val="FFFFFF"/>
      </a:accent3>
      <a:accent4>
        <a:srgbClr val="000000"/>
      </a:accent4>
      <a:accent5>
        <a:srgbClr val="FFAAAA"/>
      </a:accent5>
      <a:accent6>
        <a:srgbClr val="C8C8C8"/>
      </a:accent6>
      <a:hlink>
        <a:srgbClr val="FFFFFF"/>
      </a:hlink>
      <a:folHlink>
        <a:srgbClr val="FFFFFF"/>
      </a:folHlink>
    </a:clrScheme>
    <a:fontScheme name="14_1">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rgbClr val="FF0000"/>
          </a:solidFill>
          <a:prstDash val="solid"/>
          <a:round/>
          <a:headEnd type="none" w="med" len="med"/>
          <a:tailEnd type="none" w="med" len="med"/>
        </a:ln>
        <a:effectLst/>
      </a:spPr>
      <a:bodyPr vert="horz" wrap="none" lIns="18000" tIns="45720" rIns="1800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s-ES" sz="1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rgbClr val="FF0000"/>
          </a:solidFill>
          <a:prstDash val="solid"/>
          <a:round/>
          <a:headEnd type="none" w="med" len="med"/>
          <a:tailEnd type="none" w="med" len="med"/>
        </a:ln>
        <a:effectLst/>
      </a:spPr>
      <a:bodyPr vert="horz" wrap="none" lIns="18000" tIns="45720" rIns="1800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s-ES" sz="1400" b="0" i="0" u="none" strike="noStrike" cap="none" normalizeH="0" baseline="0" smtClean="0">
            <a:ln>
              <a:noFill/>
            </a:ln>
            <a:solidFill>
              <a:schemeClr val="tx1"/>
            </a:solidFill>
            <a:effectLst/>
            <a:latin typeface="Arial" charset="0"/>
          </a:defRPr>
        </a:defPPr>
      </a:lstStyle>
    </a:lnDef>
  </a:objectDefaults>
  <a:extraClrSchemeLst>
    <a:extraClrScheme>
      <a:clrScheme name="14_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4_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4_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4_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4_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4_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4_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4_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4_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4_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4_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4_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4_1 13">
        <a:dk1>
          <a:srgbClr val="000000"/>
        </a:dk1>
        <a:lt1>
          <a:srgbClr val="FFFFFF"/>
        </a:lt1>
        <a:dk2>
          <a:srgbClr val="000000"/>
        </a:dk2>
        <a:lt2>
          <a:srgbClr val="808080"/>
        </a:lt2>
        <a:accent1>
          <a:srgbClr val="FF0000"/>
        </a:accent1>
        <a:accent2>
          <a:srgbClr val="DDDDDD"/>
        </a:accent2>
        <a:accent3>
          <a:srgbClr val="FFFFFF"/>
        </a:accent3>
        <a:accent4>
          <a:srgbClr val="000000"/>
        </a:accent4>
        <a:accent5>
          <a:srgbClr val="FFAAAA"/>
        </a:accent5>
        <a:accent6>
          <a:srgbClr val="C8C8C8"/>
        </a:accent6>
        <a:hlink>
          <a:srgbClr val="C0C0C0"/>
        </a:hlink>
        <a:folHlink>
          <a:srgbClr val="99CC00"/>
        </a:folHlink>
      </a:clrScheme>
      <a:clrMap bg1="lt1" tx1="dk1" bg2="lt2" tx2="dk2" accent1="accent1" accent2="accent2" accent3="accent3" accent4="accent4" accent5="accent5" accent6="accent6" hlink="hlink" folHlink="folHlink"/>
    </a:extraClrScheme>
    <a:extraClrScheme>
      <a:clrScheme name="14_1 14">
        <a:dk1>
          <a:srgbClr val="000000"/>
        </a:dk1>
        <a:lt1>
          <a:srgbClr val="FFFFFF"/>
        </a:lt1>
        <a:dk2>
          <a:srgbClr val="7A6C7A"/>
        </a:dk2>
        <a:lt2>
          <a:srgbClr val="808080"/>
        </a:lt2>
        <a:accent1>
          <a:srgbClr val="FF0000"/>
        </a:accent1>
        <a:accent2>
          <a:srgbClr val="DDDDDD"/>
        </a:accent2>
        <a:accent3>
          <a:srgbClr val="FFFFFF"/>
        </a:accent3>
        <a:accent4>
          <a:srgbClr val="000000"/>
        </a:accent4>
        <a:accent5>
          <a:srgbClr val="FFAAAA"/>
        </a:accent5>
        <a:accent6>
          <a:srgbClr val="C8C8C8"/>
        </a:accent6>
        <a:hlink>
          <a:srgbClr val="C0C0C0"/>
        </a:hlink>
        <a:folHlink>
          <a:srgbClr val="99CC00"/>
        </a:folHlink>
      </a:clrScheme>
      <a:clrMap bg1="lt1" tx1="dk1" bg2="lt2" tx2="dk2" accent1="accent1" accent2="accent2" accent3="accent3" accent4="accent4" accent5="accent5" accent6="accent6" hlink="hlink" folHlink="folHlink"/>
    </a:extraClrScheme>
    <a:extraClrScheme>
      <a:clrScheme name="14_1 15">
        <a:dk1>
          <a:srgbClr val="000000"/>
        </a:dk1>
        <a:lt1>
          <a:srgbClr val="FFFFFF"/>
        </a:lt1>
        <a:dk2>
          <a:srgbClr val="7A6C7A"/>
        </a:dk2>
        <a:lt2>
          <a:srgbClr val="DDDDDD"/>
        </a:lt2>
        <a:accent1>
          <a:srgbClr val="FF0000"/>
        </a:accent1>
        <a:accent2>
          <a:srgbClr val="EAEAEA"/>
        </a:accent2>
        <a:accent3>
          <a:srgbClr val="FFFFFF"/>
        </a:accent3>
        <a:accent4>
          <a:srgbClr val="000000"/>
        </a:accent4>
        <a:accent5>
          <a:srgbClr val="FFAAAA"/>
        </a:accent5>
        <a:accent6>
          <a:srgbClr val="D4D4D4"/>
        </a:accent6>
        <a:hlink>
          <a:srgbClr val="C0C0C0"/>
        </a:hlink>
        <a:folHlink>
          <a:srgbClr val="99CC00"/>
        </a:folHlink>
      </a:clrScheme>
      <a:clrMap bg1="lt1" tx1="dk1" bg2="lt2" tx2="dk2" accent1="accent1" accent2="accent2" accent3="accent3" accent4="accent4" accent5="accent5" accent6="accent6" hlink="hlink" folHlink="folHlink"/>
    </a:extraClrScheme>
    <a:extraClrScheme>
      <a:clrScheme name="14_1 16">
        <a:dk1>
          <a:srgbClr val="000000"/>
        </a:dk1>
        <a:lt1>
          <a:srgbClr val="FFFFFF"/>
        </a:lt1>
        <a:dk2>
          <a:srgbClr val="7A6C7A"/>
        </a:dk2>
        <a:lt2>
          <a:srgbClr val="DDDDDD"/>
        </a:lt2>
        <a:accent1>
          <a:srgbClr val="FF0000"/>
        </a:accent1>
        <a:accent2>
          <a:srgbClr val="B2B2B2"/>
        </a:accent2>
        <a:accent3>
          <a:srgbClr val="FFFFFF"/>
        </a:accent3>
        <a:accent4>
          <a:srgbClr val="000000"/>
        </a:accent4>
        <a:accent5>
          <a:srgbClr val="FFAAAA"/>
        </a:accent5>
        <a:accent6>
          <a:srgbClr val="A1A1A1"/>
        </a:accent6>
        <a:hlink>
          <a:srgbClr val="C0C0C0"/>
        </a:hlink>
        <a:folHlink>
          <a:srgbClr val="CC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1885</TotalTime>
  <Words>2604</Words>
  <Application>Microsoft Office PowerPoint</Application>
  <PresentationFormat>On-screen Show (4:3)</PresentationFormat>
  <Paragraphs>308</Paragraphs>
  <Slides>14</Slides>
  <Notes>14</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16_1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Management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GMSUser</dc:creator>
  <cp:lastModifiedBy>Melo, Paula Coutinho Garret de</cp:lastModifiedBy>
  <cp:revision>177</cp:revision>
  <cp:lastPrinted>2015-04-27T17:40:54Z</cp:lastPrinted>
  <dcterms:created xsi:type="dcterms:W3CDTF">2015-04-15T21:57:22Z</dcterms:created>
  <dcterms:modified xsi:type="dcterms:W3CDTF">2015-04-29T22:00:13Z</dcterms:modified>
</cp:coreProperties>
</file>