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9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1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2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3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notesSlides/notesSlide4.xml" ContentType="application/vnd.openxmlformats-officedocument.presentationml.notesSlide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</p:sldMasterIdLst>
  <p:notesMasterIdLst>
    <p:notesMasterId r:id="rId27"/>
  </p:notesMasterIdLst>
  <p:sldIdLst>
    <p:sldId id="1359" r:id="rId21"/>
    <p:sldId id="1358" r:id="rId22"/>
    <p:sldId id="1357" r:id="rId23"/>
    <p:sldId id="1355" r:id="rId24"/>
    <p:sldId id="1356" r:id="rId25"/>
    <p:sldId id="1348" r:id="rId26"/>
  </p:sldIdLst>
  <p:sldSz cx="10287000" cy="6858000" type="35mm"/>
  <p:notesSz cx="7010400" cy="9296400"/>
  <p:custDataLst>
    <p:tags r:id="rId2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EBECED"/>
    <a:srgbClr val="000000"/>
    <a:srgbClr val="FFCC66"/>
    <a:srgbClr val="707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 autoAdjust="0"/>
    <p:restoredTop sz="89286" autoAdjust="0"/>
  </p:normalViewPr>
  <p:slideViewPr>
    <p:cSldViewPr snapToGrid="0" showGuides="1">
      <p:cViewPr>
        <p:scale>
          <a:sx n="100" d="100"/>
          <a:sy n="100" d="100"/>
        </p:scale>
        <p:origin x="-396" y="-72"/>
      </p:cViewPr>
      <p:guideLst>
        <p:guide orient="horz" pos="73"/>
        <p:guide orient="horz" pos="3974"/>
        <p:guide orient="horz" pos="958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6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9" rIns="93155" bIns="46579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5" tIns="46579" rIns="93155" bIns="46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8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5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6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5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82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3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7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8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3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smtClean="0">
                <a:solidFill>
                  <a:srgbClr val="000000"/>
                </a:solidFill>
              </a:rPr>
              <a:t>Draft</a:t>
            </a:r>
            <a:endParaRPr lang="en-US" sz="1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5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2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6/25/2015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896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6/25/2015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942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6/25/2015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50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34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7" Type="http://schemas.openxmlformats.org/officeDocument/2006/relationships/image" Target="../media/image17.emf"/><Relationship Id="rId2" Type="http://schemas.openxmlformats.org/officeDocument/2006/relationships/tags" Target="../tags/tag40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7" Type="http://schemas.openxmlformats.org/officeDocument/2006/relationships/image" Target="../media/image17.emf"/><Relationship Id="rId2" Type="http://schemas.openxmlformats.org/officeDocument/2006/relationships/tags" Target="../tags/tag40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7" Type="http://schemas.openxmlformats.org/officeDocument/2006/relationships/image" Target="../media/image17.emf"/><Relationship Id="rId2" Type="http://schemas.openxmlformats.org/officeDocument/2006/relationships/tags" Target="../tags/tag40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image" Target="../media/image17.emf"/><Relationship Id="rId2" Type="http://schemas.openxmlformats.org/officeDocument/2006/relationships/tags" Target="../tags/tag4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13.xml"/><Relationship Id="rId7" Type="http://schemas.openxmlformats.org/officeDocument/2006/relationships/image" Target="../media/image17.emf"/><Relationship Id="rId2" Type="http://schemas.openxmlformats.org/officeDocument/2006/relationships/tags" Target="../tags/tag4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11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r>
              <a:rPr lang="en-GB" dirty="0" smtClean="0"/>
              <a:t>Risk Transformation: </a:t>
            </a:r>
            <a:r>
              <a:rPr lang="en-GB" dirty="0" smtClean="0"/>
              <a:t>Project </a:t>
            </a:r>
            <a:r>
              <a:rPr lang="en-GB" dirty="0"/>
              <a:t>P</a:t>
            </a:r>
            <a:r>
              <a:rPr lang="en-GB" dirty="0" smtClean="0"/>
              <a:t>lan (1/6</a:t>
            </a:r>
            <a:r>
              <a:rPr lang="en-GB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07567" y="348313"/>
            <a:ext cx="1417952" cy="212366"/>
            <a:chOff x="8721411" y="152400"/>
            <a:chExt cx="1417952" cy="212366"/>
          </a:xfrm>
        </p:grpSpPr>
        <p:sp>
          <p:nvSpPr>
            <p:cNvPr id="33" name="StickerRectangle"/>
            <p:cNvSpPr>
              <a:spLocks noChangeArrowheads="1"/>
            </p:cNvSpPr>
            <p:nvPr/>
          </p:nvSpPr>
          <p:spPr bwMode="auto">
            <a:xfrm>
              <a:off x="8721411" y="152400"/>
              <a:ext cx="1417952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JUNE </a:t>
              </a:r>
              <a:r>
                <a:rPr lang="en-US" sz="1200" dirty="0" smtClean="0">
                  <a:solidFill>
                    <a:srgbClr val="808080"/>
                  </a:solidFill>
                </a:rPr>
                <a:t>24</a:t>
              </a: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 WIP PLAN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2"/>
              <a:endCxn id="33" idx="4"/>
            </p:cNvCxnSpPr>
            <p:nvPr/>
          </p:nvCxnSpPr>
          <p:spPr bwMode="auto">
            <a:xfrm>
              <a:off x="8721411" y="15240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8721411" y="364766"/>
              <a:ext cx="141795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95"/>
          <p:cNvSpPr txBox="1">
            <a:spLocks/>
          </p:cNvSpPr>
          <p:nvPr/>
        </p:nvSpPr>
        <p:spPr>
          <a:xfrm>
            <a:off x="5962072" y="257417"/>
            <a:ext cx="3167704" cy="39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chemeClr val="accent1"/>
              </a:buClr>
            </a:pPr>
            <a:r>
              <a:rPr lang="en-GB" sz="900" b="1" dirty="0" smtClean="0"/>
              <a:t>Deliverables</a:t>
            </a:r>
          </a:p>
          <a:p>
            <a:pPr marL="91440" lvl="2" indent="-117475">
              <a:spcAft>
                <a:spcPts val="100"/>
              </a:spcAft>
              <a:buClr>
                <a:schemeClr val="accent1"/>
              </a:buClr>
            </a:pPr>
            <a:r>
              <a:rPr lang="en-US" sz="900" b="1" dirty="0" smtClean="0">
                <a:solidFill>
                  <a:schemeClr val="tx2"/>
                </a:solidFill>
              </a:rPr>
              <a:t>Examples of milestones under the deliverable</a:t>
            </a:r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08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Risk Appetite Statement (RAS)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75979"/>
              </p:ext>
            </p:extLst>
          </p:nvPr>
        </p:nvGraphicFramePr>
        <p:xfrm>
          <a:off x="1028700" y="687126"/>
          <a:ext cx="9077325" cy="51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742950"/>
                <a:gridCol w="781050"/>
                <a:gridCol w="1053380"/>
                <a:gridCol w="1204045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Milestones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Deliverables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Resources (FTE)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SHUSA-level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Re-Design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5">
                  <a:txBody>
                    <a:bodyPr/>
                    <a:lstStyle/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dirty="0" smtClean="0">
                          <a:solidFill>
                            <a:srgbClr val="000000"/>
                          </a:solidFill>
                        </a:rPr>
                        <a:t>Current resource estimates do not consider resources required for T.O.M. implementation as this will not be known until implementation planning steps are complete.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</a:rPr>
                        <a:t>Total (SHUSA): 7</a:t>
                      </a: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Internal: 3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External: 4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Internal: 0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External: 0</a:t>
                      </a:r>
                      <a:endParaRPr lang="en-GB" sz="9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guidelines and approach for choosing metrics and setting limits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Articulate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enterprise-wide core values, RAS principles and major risk categories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risks and constraints, determine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qualatative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risk appetite statement, identify key metrics and calibrate limits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Consolidate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qualitative and quantitative statements into SHUSA-level RAS and socialize with stakeholders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SHUSA-level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Implementation, supporting processes and documentation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SHUSA-level RAS reporting, monitoring and escalation processes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SHUSA-level RAS development and governance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7/20/2015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SHUSA-level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framework approval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approach for cascading SHUSA-level RAS to subsidiaries and levels below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 for cascading SHUSA-level RAS to subsidiaries and levels below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for priority subsidiaries SBNA &amp; SCUSA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risks specific to SBNA and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SCUSA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each risk, determine a qualitative risk appetite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quantifiable statements, identify key metrics and calibrate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Consolidate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qualitative and quantitative statements into SBNA RAS and SCUSA RAS and socialize with stakeholders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approval of RAS for priority subsidiaries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SHUSA, SBNA, and SCUSA RAS to enterprise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remainder of subsidiaries and select Bus (SIS NY, Puerto Rico, Miami)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Embed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 in material processes across the enterprise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implementation of RAS in all material processes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1/12/2016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65760" lvl="3" indent="-87313">
                        <a:buClr>
                          <a:srgbClr val="FF0000"/>
                        </a:buClr>
                      </a:pPr>
                      <a:endParaRPr lang="en-GB" sz="9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Continue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cascade the risk appetite statement for the remainder of subsidiaries and business units and ensure alignment with overall SHUSA risk appetite statement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65760" lvl="3" indent="-87313">
                        <a:buClr>
                          <a:srgbClr val="FF0000"/>
                        </a:buClr>
                      </a:pPr>
                      <a:endParaRPr lang="en-GB" sz="9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Embed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appetite statement in key processes at lower levels of the organization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65760" lvl="3" indent="-87313">
                        <a:buClr>
                          <a:srgbClr val="FF0000"/>
                        </a:buClr>
                      </a:pPr>
                      <a:endParaRPr lang="en-GB" sz="9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Continue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communicate risk appetite statement throughout the enterprise, including training in the new escalation and remediation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65760" lvl="3" indent="-87313">
                        <a:buClr>
                          <a:srgbClr val="FF0000"/>
                        </a:buClr>
                      </a:pPr>
                      <a:endParaRPr lang="en-GB" sz="9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Periodically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enhance risk appetite statement based on the latest results of material risk identification and improved risk measurement across the enterprise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10/3/2016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Shapiro / R. Parrish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65760" lvl="3" indent="-87313">
                        <a:buClr>
                          <a:srgbClr val="FF0000"/>
                        </a:buClr>
                      </a:pPr>
                      <a:endParaRPr lang="en-GB" sz="9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87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r>
              <a:rPr lang="en-GB" dirty="0" smtClean="0"/>
              <a:t>Risk Transformation: </a:t>
            </a:r>
            <a:r>
              <a:rPr lang="en-GB" dirty="0" smtClean="0"/>
              <a:t>Project </a:t>
            </a:r>
            <a:r>
              <a:rPr lang="en-GB" dirty="0"/>
              <a:t>P</a:t>
            </a:r>
            <a:r>
              <a:rPr lang="en-GB" dirty="0" smtClean="0"/>
              <a:t>lan (2/6</a:t>
            </a:r>
            <a:r>
              <a:rPr lang="en-GB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07567" y="348313"/>
            <a:ext cx="1417952" cy="212366"/>
            <a:chOff x="8721411" y="152400"/>
            <a:chExt cx="1417952" cy="212366"/>
          </a:xfrm>
        </p:grpSpPr>
        <p:sp>
          <p:nvSpPr>
            <p:cNvPr id="33" name="StickerRectangle"/>
            <p:cNvSpPr>
              <a:spLocks noChangeArrowheads="1"/>
            </p:cNvSpPr>
            <p:nvPr/>
          </p:nvSpPr>
          <p:spPr bwMode="auto">
            <a:xfrm>
              <a:off x="8721411" y="152400"/>
              <a:ext cx="1417952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JUNE </a:t>
              </a:r>
              <a:r>
                <a:rPr lang="en-US" sz="1200" dirty="0" smtClean="0">
                  <a:solidFill>
                    <a:srgbClr val="808080"/>
                  </a:solidFill>
                </a:rPr>
                <a:t>24</a:t>
              </a: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 WIP PLAN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2"/>
              <a:endCxn id="33" idx="4"/>
            </p:cNvCxnSpPr>
            <p:nvPr/>
          </p:nvCxnSpPr>
          <p:spPr bwMode="auto">
            <a:xfrm>
              <a:off x="8721411" y="15240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8721411" y="364766"/>
              <a:ext cx="141795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95"/>
          <p:cNvSpPr txBox="1">
            <a:spLocks/>
          </p:cNvSpPr>
          <p:nvPr/>
        </p:nvSpPr>
        <p:spPr>
          <a:xfrm>
            <a:off x="5962072" y="257417"/>
            <a:ext cx="3167704" cy="39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chemeClr val="accent1"/>
              </a:buClr>
            </a:pPr>
            <a:r>
              <a:rPr lang="en-GB" sz="900" b="1" dirty="0" smtClean="0"/>
              <a:t>Deliverables</a:t>
            </a:r>
          </a:p>
          <a:p>
            <a:pPr marL="91440" lvl="2" indent="-117475">
              <a:spcAft>
                <a:spcPts val="100"/>
              </a:spcAft>
              <a:buClr>
                <a:schemeClr val="accent1"/>
              </a:buClr>
            </a:pPr>
            <a:r>
              <a:rPr lang="en-US" sz="900" b="1" dirty="0" smtClean="0">
                <a:solidFill>
                  <a:schemeClr val="tx2"/>
                </a:solidFill>
              </a:rPr>
              <a:t>Examples of milestones under the deliverable</a:t>
            </a:r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08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Risk Governance &amp; Organization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45203"/>
              </p:ext>
            </p:extLst>
          </p:nvPr>
        </p:nvGraphicFramePr>
        <p:xfrm>
          <a:off x="1028700" y="687126"/>
          <a:ext cx="907732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742950"/>
                <a:gridCol w="781050"/>
                <a:gridCol w="1053380"/>
                <a:gridCol w="1204045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Milestones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Deliverables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Resources (FTE)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Diagnostic of Risk Mgmt. Committee effectiveness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4">
                  <a:txBody>
                    <a:bodyPr/>
                    <a:lstStyle/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dirty="0" smtClean="0">
                          <a:solidFill>
                            <a:srgbClr val="000000"/>
                          </a:solidFill>
                        </a:rPr>
                        <a:t>Current resource estimates do not consider resources required for T.O.M. implementation as this will not be known until implementation planning steps are complete.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</a:rPr>
                        <a:t>Total (SHUSA): 16</a:t>
                      </a: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Internal: 6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External: 8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Internal: 3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External: 0</a:t>
                      </a:r>
                      <a:endParaRPr lang="en-GB" sz="9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 Training for Board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Determine Scheme of Coordination Between SHUSA and Parent and Define Risk Committees Composition / Mandates / Charters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Enhance Performance Scorecards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Finalize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CRO reporting lines and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organizational structure charts and subsidiary reporting schemes submitted to CRO for approval (SHUSA)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7/24/2015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Target Operating Model aligned with 3LoD principles - by risk type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A (Most likely Credit)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B (Most likely ERM + RAS + Strategic)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C (Most likely Market &amp; Liquidity)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D (Most likely Compliance)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E (Most likely Risk Management Information)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framework, talent assessment, implementation planning: Risk type F (Most likely Capital Risk)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Round Post Implementation Review Conducted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Round Post Implementation Review Conducted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Round Post Implementation Review Conducted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5/23/2016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Articulate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Desired Risk </a:t>
                      </a:r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Culture</a:t>
                      </a:r>
                      <a:endParaRPr lang="en-US" sz="1000" b="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  <a:endParaRPr lang="en-US" sz="1000" b="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4/18/2016</a:t>
                      </a:r>
                      <a:endParaRPr lang="en-US" sz="1000" b="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Rollout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 Assessment and Compensation Frameworks across the Organization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risk-based compensation framework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stakeholder engagement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performance assessment templates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training for organizational changes related to 3 LOD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recruitment and retention mechanisms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4/4/2017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E. Smith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Recruitment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retention mechanisms (e.g. Professional development and job rotation programs, job satisfaction assessments, and compensation structure)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Culture across the Organization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63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r>
              <a:rPr lang="en-GB" dirty="0" smtClean="0"/>
              <a:t>Risk Transformation: </a:t>
            </a:r>
            <a:r>
              <a:rPr lang="en-GB" dirty="0" smtClean="0"/>
              <a:t>Project </a:t>
            </a:r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 smtClean="0"/>
              <a:t>(3/6)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07567" y="348313"/>
            <a:ext cx="1417952" cy="212366"/>
            <a:chOff x="8721411" y="152400"/>
            <a:chExt cx="1417952" cy="212366"/>
          </a:xfrm>
        </p:grpSpPr>
        <p:sp>
          <p:nvSpPr>
            <p:cNvPr id="33" name="StickerRectangle"/>
            <p:cNvSpPr>
              <a:spLocks noChangeArrowheads="1"/>
            </p:cNvSpPr>
            <p:nvPr/>
          </p:nvSpPr>
          <p:spPr bwMode="auto">
            <a:xfrm>
              <a:off x="8721411" y="152400"/>
              <a:ext cx="1417952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JUNE </a:t>
              </a:r>
              <a:r>
                <a:rPr lang="en-US" sz="1200" dirty="0" smtClean="0">
                  <a:solidFill>
                    <a:srgbClr val="808080"/>
                  </a:solidFill>
                </a:rPr>
                <a:t>24</a:t>
              </a: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 WIP PLAN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2"/>
              <a:endCxn id="33" idx="4"/>
            </p:cNvCxnSpPr>
            <p:nvPr/>
          </p:nvCxnSpPr>
          <p:spPr bwMode="auto">
            <a:xfrm>
              <a:off x="8721411" y="15240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8721411" y="364766"/>
              <a:ext cx="141795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95"/>
          <p:cNvSpPr txBox="1">
            <a:spLocks/>
          </p:cNvSpPr>
          <p:nvPr/>
        </p:nvSpPr>
        <p:spPr>
          <a:xfrm>
            <a:off x="5962072" y="257417"/>
            <a:ext cx="3167704" cy="39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chemeClr val="accent1"/>
              </a:buClr>
            </a:pPr>
            <a:r>
              <a:rPr lang="en-GB" sz="900" b="1" dirty="0" smtClean="0"/>
              <a:t>Deliverables</a:t>
            </a:r>
          </a:p>
          <a:p>
            <a:pPr marL="91440" lvl="2" indent="-117475">
              <a:spcAft>
                <a:spcPts val="100"/>
              </a:spcAft>
              <a:buClr>
                <a:schemeClr val="accent1"/>
              </a:buClr>
            </a:pPr>
            <a:r>
              <a:rPr lang="en-US" sz="900" b="1" dirty="0" smtClean="0">
                <a:solidFill>
                  <a:schemeClr val="tx2"/>
                </a:solidFill>
              </a:rPr>
              <a:t>Examples of milestones under the deliverable</a:t>
            </a:r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49"/>
            <a:ext cx="806199" cy="5408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Measurement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07751"/>
              </p:ext>
            </p:extLst>
          </p:nvPr>
        </p:nvGraphicFramePr>
        <p:xfrm>
          <a:off x="1028700" y="687126"/>
          <a:ext cx="9077325" cy="536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742950"/>
                <a:gridCol w="781050"/>
                <a:gridCol w="1053380"/>
                <a:gridCol w="1204045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Milestones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Deliverables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Resources (FTE)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SHUSA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Allaire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0">
                  <a:txBody>
                    <a:bodyPr/>
                    <a:lstStyle/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smtClean="0">
                          <a:solidFill>
                            <a:srgbClr val="000000"/>
                          </a:solidFill>
                        </a:rPr>
                        <a:t>Current resource estimates do not consider resources required for T.O.M. implementation as this will not be known until implementation planning steps are complete.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i="1" smtClean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smtClean="0">
                          <a:solidFill>
                            <a:srgbClr val="000000"/>
                          </a:solidFill>
                        </a:rPr>
                        <a:t>Does not account for SHUSA Risk Managers resource requirements, may be significant during initial summer months.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smtClean="0">
                          <a:solidFill>
                            <a:srgbClr val="000000"/>
                          </a:solidFill>
                        </a:rPr>
                        <a:t>Total (SHUSA): 9</a:t>
                      </a:r>
                      <a:r>
                        <a:rPr lang="en-GB" sz="900" b="1" baseline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smtClean="0">
                          <a:solidFill>
                            <a:srgbClr val="000000"/>
                          </a:solidFill>
                        </a:rPr>
                        <a:t>Current Internal: 6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smtClean="0">
                          <a:solidFill>
                            <a:srgbClr val="000000"/>
                          </a:solidFill>
                        </a:rPr>
                        <a:t>Current External: 3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smtClean="0">
                          <a:solidFill>
                            <a:srgbClr val="000000"/>
                          </a:solidFill>
                        </a:rPr>
                        <a:t>New Internal: 0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smtClean="0">
                          <a:solidFill>
                            <a:srgbClr val="000000"/>
                          </a:solidFill>
                        </a:rPr>
                        <a:t>New External: 0</a:t>
                      </a:r>
                      <a:endParaRPr lang="en-GB" sz="9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SHUSA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SHUSA Top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 Aggregation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SHUSA Approval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and Assessment Policy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SBNA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D. Allaire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Risk - SBNA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SBNA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SCUSA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D. Allaire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Risk - SCUSA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SCUSA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York Santander Investment Securities (SIS) 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D. Allaire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Risk - SIS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 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Rico 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D. Allaire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Risk - PR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Business Entity Material Risk Program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D. Allaire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Risk - Miami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Workshops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Foundational Risk Processes and ensure complete foundational risk inventory is in place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Smith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Foundational Risk Process, identify deficient processes, and use gap analyses to determine how to optimize processes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remediation of Foundational Risk Process plan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Updated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risk taxonomy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Updated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material risk inventory template and guidance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Automated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interface for risk inventory template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3/31/2016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Training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materials, policies and procedures based on updated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5/31/2016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Database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for foundational inputs and data sources for risk ID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3/15/2016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11/15/2016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Development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of technology requirements and BRDs for database with business entity level foundational inputs and data sources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3/15/2016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4/15/2016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Training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materials, policies and procedures for risk ID database and process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11/15/2016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1/13/2017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E. Smith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21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r>
              <a:rPr lang="en-GB" dirty="0" smtClean="0"/>
              <a:t>Risk Transformation: </a:t>
            </a:r>
            <a:r>
              <a:rPr lang="en-GB" dirty="0" smtClean="0"/>
              <a:t>Project </a:t>
            </a:r>
            <a:r>
              <a:rPr lang="en-GB" dirty="0"/>
              <a:t>P</a:t>
            </a:r>
            <a:r>
              <a:rPr lang="en-GB" dirty="0" smtClean="0"/>
              <a:t>lan (4/6</a:t>
            </a:r>
            <a:r>
              <a:rPr lang="en-GB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07567" y="348313"/>
            <a:ext cx="1417952" cy="212366"/>
            <a:chOff x="8721411" y="152400"/>
            <a:chExt cx="1417952" cy="212366"/>
          </a:xfrm>
        </p:grpSpPr>
        <p:sp>
          <p:nvSpPr>
            <p:cNvPr id="33" name="StickerRectangle"/>
            <p:cNvSpPr>
              <a:spLocks noChangeArrowheads="1"/>
            </p:cNvSpPr>
            <p:nvPr/>
          </p:nvSpPr>
          <p:spPr bwMode="auto">
            <a:xfrm>
              <a:off x="8721411" y="152400"/>
              <a:ext cx="1417952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JUNE </a:t>
              </a:r>
              <a:r>
                <a:rPr lang="en-US" sz="1200" dirty="0" smtClean="0">
                  <a:solidFill>
                    <a:srgbClr val="808080"/>
                  </a:solidFill>
                </a:rPr>
                <a:t>24</a:t>
              </a: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 WIP PLAN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2"/>
              <a:endCxn id="33" idx="4"/>
            </p:cNvCxnSpPr>
            <p:nvPr/>
          </p:nvCxnSpPr>
          <p:spPr bwMode="auto">
            <a:xfrm>
              <a:off x="8721411" y="15240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8721411" y="364766"/>
              <a:ext cx="141795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95"/>
          <p:cNvSpPr txBox="1">
            <a:spLocks/>
          </p:cNvSpPr>
          <p:nvPr/>
        </p:nvSpPr>
        <p:spPr>
          <a:xfrm>
            <a:off x="5962072" y="257417"/>
            <a:ext cx="3167704" cy="39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chemeClr val="accent1"/>
              </a:buClr>
            </a:pPr>
            <a:r>
              <a:rPr lang="en-GB" sz="900" b="1" dirty="0" smtClean="0"/>
              <a:t>Deliverables</a:t>
            </a:r>
          </a:p>
          <a:p>
            <a:pPr marL="91440" lvl="2" indent="-117475">
              <a:spcAft>
                <a:spcPts val="100"/>
              </a:spcAft>
              <a:buClr>
                <a:schemeClr val="accent1"/>
              </a:buClr>
            </a:pPr>
            <a:r>
              <a:rPr lang="en-US" sz="900" b="1" dirty="0" smtClean="0">
                <a:solidFill>
                  <a:schemeClr val="tx2"/>
                </a:solidFill>
              </a:rPr>
              <a:t>Examples of milestones under the deliverable</a:t>
            </a:r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51"/>
            <a:ext cx="806199" cy="47802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Management Processes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45054"/>
              </p:ext>
            </p:extLst>
          </p:nvPr>
        </p:nvGraphicFramePr>
        <p:xfrm>
          <a:off x="1028700" y="687126"/>
          <a:ext cx="9077325" cy="432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742950"/>
                <a:gridCol w="781050"/>
                <a:gridCol w="1053380"/>
                <a:gridCol w="1204045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Milestones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Deliverables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Resources (FTE)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 Target Operating Model aligned with 3LoD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principles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(six) risk types for SHUSA, SBNA, and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SCUSA (Final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order of implementation TBD)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dirty="0" smtClean="0">
                          <a:solidFill>
                            <a:srgbClr val="000000"/>
                          </a:solidFill>
                        </a:rPr>
                        <a:t>Current resource estimates do not consider resources required for T.O.M. implementation as this will not be known until implementation planning steps are complete.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</a:rPr>
                        <a:t>Total (SHUSA): NA</a:t>
                      </a: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Internal: NA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External: NA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Internal: NA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External: NA</a:t>
                      </a:r>
                      <a:endParaRPr lang="en-GB" sz="9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A (Most likely Credit) Framework Implemented at SHUSA, SBNA, and SCUSA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B (Most likely ERM + RAS + Strategic) Framework Implemented at SHUSA, SBNA, and SCUSA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C (Most Likely Market &amp; Liquidity) at SHUSA, SBNA, SCUSA and Other Entities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 (Most likely Compliance) Framework at SHUSA, SBNA, SCUSA, and Other Entities Implemented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12/4/2015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E (Most likely Risk Management Information) Framework at SHUSA, SBNA, and SCUSA Implemented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2/26/2016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474924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F (Most likely Capital Risk) Framework at SHUSA, SBNA, and SCUSA Implemented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2/26/2016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high-level review of wholesale credit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 and revision of wholesale credit process limits and controls and delegation of authority at SCUSA and SBNA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4/29/2016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analyses and remediation plans for the management of credit, market and trading, interest rate and strategic/reputational risk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6/27/2016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analyses and remediation plans for each risk (credit, market and trading, interest rate and strategic/reputational)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6/27/2016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Credit Risk Ratings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reflect statistically valid rating methodology (CRE Q1-16 /C&amp;I Q2-16)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10/2/2014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D. Spector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Determination (Includes Model Development)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10/2/2014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Stress Test Challenge Process Framework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M. Aya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Liquidity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Stress Test Challenge Process Framework Prepared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28650" lvl="1" indent="-171450" algn="l" fontAlgn="ctr">
                        <a:buClr>
                          <a:srgbClr val="FF0000"/>
                        </a:buClr>
                        <a:buFont typeface="Calibri" panose="020F0502020204030204" pitchFamily="34" charset="0"/>
                        <a:buChar char="₋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Committees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Approvals and Review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6/29/2015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40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r>
              <a:rPr lang="en-GB" dirty="0" smtClean="0"/>
              <a:t>Risk Transformation: </a:t>
            </a:r>
            <a:r>
              <a:rPr lang="en-GB" dirty="0" smtClean="0"/>
              <a:t>Project </a:t>
            </a:r>
            <a:r>
              <a:rPr lang="en-GB" dirty="0"/>
              <a:t>P</a:t>
            </a:r>
            <a:r>
              <a:rPr lang="en-GB" dirty="0" smtClean="0"/>
              <a:t>lan (5/6</a:t>
            </a:r>
            <a:r>
              <a:rPr lang="en-GB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07567" y="348313"/>
            <a:ext cx="1417952" cy="212366"/>
            <a:chOff x="8721411" y="152400"/>
            <a:chExt cx="1417952" cy="212366"/>
          </a:xfrm>
        </p:grpSpPr>
        <p:sp>
          <p:nvSpPr>
            <p:cNvPr id="33" name="StickerRectangle"/>
            <p:cNvSpPr>
              <a:spLocks noChangeArrowheads="1"/>
            </p:cNvSpPr>
            <p:nvPr/>
          </p:nvSpPr>
          <p:spPr bwMode="auto">
            <a:xfrm>
              <a:off x="8721411" y="152400"/>
              <a:ext cx="1417952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JUNE </a:t>
              </a:r>
              <a:r>
                <a:rPr lang="en-US" sz="1200" dirty="0" smtClean="0">
                  <a:solidFill>
                    <a:srgbClr val="808080"/>
                  </a:solidFill>
                </a:rPr>
                <a:t>24</a:t>
              </a:r>
              <a:r>
                <a:rPr lang="en-US" sz="1200" dirty="0" smtClean="0">
                  <a:solidFill>
                    <a:srgbClr val="808080"/>
                  </a:solidFill>
                  <a:latin typeface="+mn-lt"/>
                </a:rPr>
                <a:t> WIP PLAN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2"/>
              <a:endCxn id="33" idx="4"/>
            </p:cNvCxnSpPr>
            <p:nvPr/>
          </p:nvCxnSpPr>
          <p:spPr bwMode="auto">
            <a:xfrm>
              <a:off x="8721411" y="15240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8721411" y="364766"/>
              <a:ext cx="141795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95"/>
          <p:cNvSpPr txBox="1">
            <a:spLocks/>
          </p:cNvSpPr>
          <p:nvPr/>
        </p:nvSpPr>
        <p:spPr>
          <a:xfrm>
            <a:off x="5962072" y="257417"/>
            <a:ext cx="3167704" cy="39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chemeClr val="accent1"/>
              </a:buClr>
            </a:pPr>
            <a:r>
              <a:rPr lang="en-GB" sz="900" b="1" dirty="0" smtClean="0"/>
              <a:t>Deliverables</a:t>
            </a:r>
          </a:p>
          <a:p>
            <a:pPr marL="91440" lvl="2" indent="-117475">
              <a:spcAft>
                <a:spcPts val="100"/>
              </a:spcAft>
              <a:buClr>
                <a:schemeClr val="accent1"/>
              </a:buClr>
            </a:pPr>
            <a:r>
              <a:rPr lang="en-US" sz="900" b="1" dirty="0" smtClean="0">
                <a:solidFill>
                  <a:schemeClr val="tx2"/>
                </a:solidFill>
              </a:rPr>
              <a:t>Examples of milestones under the deliverable</a:t>
            </a:r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40903" y="696650"/>
            <a:ext cx="806199" cy="50945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Risk </a:t>
            </a:r>
            <a:r>
              <a:rPr lang="en-US" sz="900" b="1" dirty="0" smtClean="0">
                <a:solidFill>
                  <a:schemeClr val="bg1"/>
                </a:solidFill>
              </a:rPr>
              <a:t>Monitoring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62438"/>
              </p:ext>
            </p:extLst>
          </p:nvPr>
        </p:nvGraphicFramePr>
        <p:xfrm>
          <a:off x="1028700" y="687126"/>
          <a:ext cx="9077325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742950"/>
                <a:gridCol w="781050"/>
                <a:gridCol w="1053380"/>
                <a:gridCol w="1204045"/>
              </a:tblGrid>
              <a:tr h="200025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Milestones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/ Deliverables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Resources (FTE)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Quick-win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enhancements for priority reports (Board and Level 1 Risk Committees)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dirty="0" smtClean="0">
                          <a:solidFill>
                            <a:srgbClr val="000000"/>
                          </a:solidFill>
                        </a:rPr>
                        <a:t>Current resource estimates do not consider resources required for T.O.M. implementation as this will not be known until implementation planning steps are complete.</a:t>
                      </a: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i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r>
                        <a:rPr lang="en-GB" sz="900" i="1" dirty="0" smtClean="0">
                          <a:solidFill>
                            <a:srgbClr val="000000"/>
                          </a:solidFill>
                        </a:rPr>
                        <a:t>Assumes</a:t>
                      </a:r>
                      <a:r>
                        <a:rPr lang="en-GB" sz="900" i="1" baseline="0" dirty="0" smtClean="0">
                          <a:solidFill>
                            <a:srgbClr val="000000"/>
                          </a:solidFill>
                        </a:rPr>
                        <a:t> 1 existing internal resource will be needed per Risk Type, variance 50%.  </a:t>
                      </a:r>
                      <a:endParaRPr lang="en-GB" sz="900" i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>
                        <a:buClr>
                          <a:srgbClr val="FF0000"/>
                        </a:buClr>
                        <a:buNone/>
                      </a:pPr>
                      <a:endParaRPr lang="en-GB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</a:rPr>
                        <a:t>Total (SHUSA): 11</a:t>
                      </a: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Internal: 7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Current External: 3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endParaRPr lang="en-GB" sz="900" b="1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Internal: 1</a:t>
                      </a:r>
                    </a:p>
                    <a:p>
                      <a:pPr marL="87313" lvl="1" indent="-87313">
                        <a:buClr>
                          <a:srgbClr val="FF0000"/>
                        </a:buClr>
                      </a:pPr>
                      <a:r>
                        <a:rPr lang="en-GB" sz="900" b="1" baseline="0" dirty="0" smtClean="0">
                          <a:solidFill>
                            <a:srgbClr val="000000"/>
                          </a:solidFill>
                        </a:rPr>
                        <a:t>New External: 0</a:t>
                      </a:r>
                      <a:endParaRPr lang="en-GB" sz="9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current reporting landscape (for Board and Level 1 Risk Committee reports only)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governance around reports (for Board and Level 1 Risk Committee reports only)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quick-win enhancements (for Board and Level 1 Risk Committee reports only)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target risk reporting landscape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9/7/2015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template reports and socialization of Wave 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8/31/2015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Roll-out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Wave 1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template reports and socialization of Wave 2 (based on materiality)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Roll-out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Wave 2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reports and socialization of Wave 3 (Remaining Entities)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 of Wave 3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Current Data Against Enhanced Report Data Requirements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of Wave 1 of Enhanced Reports Created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10/26/2015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10/30/2015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Inventory Assessed Against Wave 1 of Enhanced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11/13/2015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of Wave 2 of Enhanced Reports Created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12/21/2015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12/25/2015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Inventory Assessed Against Wave 2 of Enhanced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12/28/2015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Current Data Against Enhanced Reporting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Inventory of Wave 3 of Enhanced Reports Created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ctr">
                        <a:buClr>
                          <a:srgbClr val="FF0000"/>
                        </a:buClr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Current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Inventory Assessed Against Wave 3 of Enhanced Reports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launch additional waves of reporting enhancements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Refinements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monitoring documentation and automation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 for additional reporting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needs and conduct additional refinements to monitoring requirements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P. Coutinho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844184" y="842360"/>
            <a:ext cx="4069560" cy="5096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6"/>
          <p:cNvSpPr txBox="1">
            <a:spLocks/>
          </p:cNvSpPr>
          <p:nvPr/>
        </p:nvSpPr>
        <p:spPr>
          <a:xfrm>
            <a:off x="844185" y="825099"/>
            <a:ext cx="4069560" cy="3544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45720" rIns="72009" bIns="4572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 smtClean="0">
                <a:solidFill>
                  <a:schemeClr val="bg1"/>
                </a:solidFill>
              </a:rPr>
              <a:t>Key dependencies (examples)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ectangle 95"/>
          <p:cNvSpPr txBox="1">
            <a:spLocks/>
          </p:cNvSpPr>
          <p:nvPr/>
        </p:nvSpPr>
        <p:spPr>
          <a:xfrm>
            <a:off x="942107" y="1224567"/>
            <a:ext cx="3885148" cy="416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Clr>
                <a:schemeClr val="accent1"/>
              </a:buClr>
              <a:buNone/>
            </a:pPr>
            <a:r>
              <a:rPr lang="en-GB" sz="1200" b="1" u="sng" dirty="0" smtClean="0"/>
              <a:t>Outgoing:</a:t>
            </a:r>
            <a:endParaRPr lang="en-GB" sz="1200" u="sng" dirty="0" smtClean="0"/>
          </a:p>
          <a:p>
            <a:pPr marL="87313" lvl="1" indent="-87313">
              <a:buClr>
                <a:schemeClr val="accent1"/>
              </a:buClr>
            </a:pPr>
            <a:r>
              <a:rPr lang="en-GB" sz="1200" dirty="0" smtClean="0"/>
              <a:t>CCAR</a:t>
            </a:r>
          </a:p>
          <a:p>
            <a:pPr marL="368943" lvl="2" indent="-87313">
              <a:buClr>
                <a:schemeClr val="accent1"/>
              </a:buClr>
            </a:pPr>
            <a:r>
              <a:rPr lang="en-GB" sz="1200" dirty="0"/>
              <a:t> </a:t>
            </a:r>
            <a:r>
              <a:rPr lang="en-GB" sz="1200" dirty="0" smtClean="0"/>
              <a:t>Risk id will feed scenario generation for </a:t>
            </a:r>
            <a:r>
              <a:rPr lang="en-GB" sz="1200" dirty="0" err="1" smtClean="0"/>
              <a:t>CCAR</a:t>
            </a:r>
            <a:endParaRPr lang="en-GB" sz="1200" dirty="0" smtClean="0"/>
          </a:p>
          <a:p>
            <a:pPr marL="87313" lvl="1" indent="-87313">
              <a:buClr>
                <a:schemeClr val="accent1"/>
              </a:buClr>
            </a:pPr>
            <a:r>
              <a:rPr lang="en-GB" sz="1200" dirty="0" smtClean="0"/>
              <a:t>Operational Risk, Model Risk and Model </a:t>
            </a:r>
            <a:r>
              <a:rPr lang="en-GB" sz="1200" dirty="0" err="1" smtClean="0"/>
              <a:t>Developement</a:t>
            </a:r>
            <a:endParaRPr lang="en-GB" sz="1200" dirty="0" smtClean="0"/>
          </a:p>
          <a:p>
            <a:pPr marL="368943" lvl="2" indent="-87313">
              <a:buClr>
                <a:schemeClr val="accent1"/>
              </a:buClr>
            </a:pPr>
            <a:r>
              <a:rPr lang="en-GB" sz="1200" dirty="0" smtClean="0"/>
              <a:t>Risk RAS for individual Risk types to be aligned with the overall</a:t>
            </a:r>
          </a:p>
          <a:p>
            <a:pPr marL="368943" lvl="2" indent="-87313">
              <a:buClr>
                <a:schemeClr val="accent1"/>
              </a:buClr>
            </a:pPr>
            <a:r>
              <a:rPr lang="en-GB" sz="1200" dirty="0" smtClean="0"/>
              <a:t> Risk reporting framework and templates is dependent on overall Risk reporting template</a:t>
            </a:r>
          </a:p>
          <a:p>
            <a:pPr marL="281630" lvl="2" indent="0">
              <a:buClr>
                <a:schemeClr val="accent1"/>
              </a:buClr>
              <a:buNone/>
            </a:pPr>
            <a:endParaRPr lang="en-GB" sz="1200" dirty="0" smtClean="0"/>
          </a:p>
          <a:p>
            <a:pPr marL="281630" lvl="2" indent="0">
              <a:buClr>
                <a:schemeClr val="accent1"/>
              </a:buClr>
              <a:buNone/>
            </a:pPr>
            <a:endParaRPr lang="en-GB" sz="1200" dirty="0"/>
          </a:p>
          <a:p>
            <a:pPr marL="0" lvl="1" indent="0">
              <a:buClr>
                <a:schemeClr val="accent1"/>
              </a:buClr>
              <a:buNone/>
            </a:pPr>
            <a:r>
              <a:rPr lang="en-GB" sz="1200" b="1" u="sng" dirty="0" smtClean="0"/>
              <a:t>Incoming:</a:t>
            </a:r>
            <a:endParaRPr lang="en-GB" sz="1200" b="1" u="sng" dirty="0"/>
          </a:p>
          <a:p>
            <a:pPr marL="87313" lvl="1" indent="-87313">
              <a:buClr>
                <a:schemeClr val="accent1"/>
              </a:buClr>
            </a:pPr>
            <a:r>
              <a:rPr lang="en-GB" sz="1200" dirty="0"/>
              <a:t> Data &amp; IT</a:t>
            </a:r>
          </a:p>
          <a:p>
            <a:pPr marL="368943" lvl="2" indent="-87313">
              <a:buClr>
                <a:schemeClr val="accent1"/>
              </a:buClr>
            </a:pPr>
            <a:r>
              <a:rPr lang="en-GB" sz="1200" dirty="0" smtClean="0"/>
              <a:t> Year </a:t>
            </a:r>
            <a:r>
              <a:rPr lang="en-GB" sz="1200" dirty="0"/>
              <a:t>2-3: </a:t>
            </a:r>
            <a:r>
              <a:rPr lang="en-GB" sz="1200" dirty="0" smtClean="0"/>
              <a:t>Risk ID tool for repeatable Risk IT process</a:t>
            </a:r>
            <a:endParaRPr lang="en-GB" sz="1200" dirty="0"/>
          </a:p>
          <a:p>
            <a:pPr marL="87313" lvl="1" indent="-87313">
              <a:buClr>
                <a:schemeClr val="accent1"/>
              </a:buClr>
            </a:pPr>
            <a:endParaRPr lang="en-GB" sz="1200" dirty="0"/>
          </a:p>
          <a:p>
            <a:pPr marL="281630" lvl="2" indent="0">
              <a:buClr>
                <a:schemeClr val="accent1"/>
              </a:buClr>
              <a:buNone/>
            </a:pPr>
            <a:endParaRPr lang="en-GB" sz="1200" dirty="0"/>
          </a:p>
          <a:p>
            <a:pPr marL="368943" lvl="2" indent="-87313">
              <a:buClr>
                <a:schemeClr val="accent1"/>
              </a:buClr>
            </a:pPr>
            <a:endParaRPr lang="en-GB" sz="1200" dirty="0"/>
          </a:p>
          <a:p>
            <a:pPr marL="87313" lvl="1" indent="-87313">
              <a:buClr>
                <a:schemeClr val="accent1"/>
              </a:buClr>
            </a:pPr>
            <a:endParaRPr lang="en-GB" sz="12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113318" y="842359"/>
            <a:ext cx="4069560" cy="5096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 sz="1200" dirty="0" err="1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5113318" y="825738"/>
            <a:ext cx="4069560" cy="3544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45720" rIns="72009" bIns="4572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707277"/>
              </a:buClr>
            </a:pPr>
            <a:r>
              <a:rPr lang="en-US" sz="1200" b="1" dirty="0" smtClean="0">
                <a:solidFill>
                  <a:srgbClr val="FFFFFF"/>
                </a:solidFill>
              </a:rPr>
              <a:t>Risks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0" name="Rectangle 95"/>
          <p:cNvSpPr txBox="1">
            <a:spLocks/>
          </p:cNvSpPr>
          <p:nvPr/>
        </p:nvSpPr>
        <p:spPr>
          <a:xfrm>
            <a:off x="5205524" y="1224567"/>
            <a:ext cx="3885148" cy="416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Clr>
                <a:schemeClr val="accent1"/>
              </a:buClr>
              <a:buNone/>
            </a:pPr>
            <a:r>
              <a:rPr lang="en-GB" sz="1200" b="1" dirty="0" smtClean="0"/>
              <a:t>TBD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2575" y="212729"/>
            <a:ext cx="9491663" cy="396875"/>
          </a:xfrm>
        </p:spPr>
        <p:txBody>
          <a:bodyPr/>
          <a:lstStyle/>
          <a:p>
            <a:pPr marL="233363"/>
            <a:r>
              <a:rPr lang="en-GB" dirty="0" smtClean="0"/>
              <a:t>Risk Transformation: project plan (6/6)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Cynthia Wu\Nomadesk\HCS-CART-2015\CART Central Team\Project Plans\One pagers\Model Dev, MRM, Risk and Ops Risk Plans 20150624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2088</Words>
  <Application>Microsoft Office PowerPoint</Application>
  <PresentationFormat>35mm Slides</PresentationFormat>
  <Paragraphs>585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think-cell Slide</vt:lpstr>
      <vt:lpstr>Risk Transformation: Project Plan (1/6)</vt:lpstr>
      <vt:lpstr>Risk Transformation: Project Plan (2/6)</vt:lpstr>
      <vt:lpstr>Risk Transformation: Project Plan (3/6)</vt:lpstr>
      <vt:lpstr>Risk Transformation: Project Plan (4/6)</vt:lpstr>
      <vt:lpstr>Risk Transformation: Project Plan (5/6)</vt:lpstr>
      <vt:lpstr>Risk Transformation: project plan (6/6)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2015-06-26T04:18:32Z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