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330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tags/tag331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ags/tag332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tags/tag333.xml" ContentType="application/vnd.openxmlformats-officedocument.presentationml.tags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2.xml" ContentType="application/vnd.openxmlformats-officedocument.theme+xml"/>
  <Override PartName="/ppt/tags/tag334.xml" ContentType="application/vnd.openxmlformats-officedocument.presentationml.tags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3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4.xml" ContentType="application/vnd.openxmlformats-officedocument.them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6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7.xml" ContentType="application/vnd.openxmlformats-officedocument.them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8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9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20.xml" ContentType="application/vnd.openxmlformats-officedocument.theme+xml"/>
  <Override PartName="/ppt/tags/tag403.xml" ContentType="application/vnd.openxmlformats-officedocument.presentationml.tags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21.xml" ContentType="application/vnd.openxmlformats-officedocument.them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heme/theme22.xml" ContentType="application/vnd.openxmlformats-officedocument.theme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notesSlides/notesSlide1.xml" ContentType="application/vnd.openxmlformats-officedocument.presentationml.notesSlide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2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notesSlides/notesSlide3.xml" ContentType="application/vnd.openxmlformats-officedocument.presentationml.notesSlide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  <p:sldMasterId id="2147483676" r:id="rId3"/>
    <p:sldMasterId id="2147483701" r:id="rId4"/>
    <p:sldMasterId id="2147483738" r:id="rId5"/>
    <p:sldMasterId id="2147483785" r:id="rId6"/>
    <p:sldMasterId id="2147483789" r:id="rId7"/>
    <p:sldMasterId id="2147483803" r:id="rId8"/>
    <p:sldMasterId id="2147483809" r:id="rId9"/>
    <p:sldMasterId id="2147483828" r:id="rId10"/>
    <p:sldMasterId id="2147483850" r:id="rId11"/>
    <p:sldMasterId id="2147483866" r:id="rId12"/>
    <p:sldMasterId id="2147483870" r:id="rId13"/>
    <p:sldMasterId id="2147483885" r:id="rId14"/>
    <p:sldMasterId id="2147483892" r:id="rId15"/>
    <p:sldMasterId id="2147483899" r:id="rId16"/>
    <p:sldMasterId id="2147483906" r:id="rId17"/>
    <p:sldMasterId id="2147483913" r:id="rId18"/>
    <p:sldMasterId id="2147483925" r:id="rId19"/>
    <p:sldMasterId id="2147483934" r:id="rId20"/>
    <p:sldMasterId id="2147483939" r:id="rId21"/>
  </p:sldMasterIdLst>
  <p:notesMasterIdLst>
    <p:notesMasterId r:id="rId26"/>
  </p:notesMasterIdLst>
  <p:sldIdLst>
    <p:sldId id="1816" r:id="rId22"/>
    <p:sldId id="1817" r:id="rId23"/>
    <p:sldId id="1818" r:id="rId24"/>
    <p:sldId id="1819" r:id="rId25"/>
  </p:sldIdLst>
  <p:sldSz cx="10287000" cy="6858000" type="35mm"/>
  <p:notesSz cx="7010400" cy="9296400"/>
  <p:custDataLst>
    <p:tags r:id="rId27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3" userDrawn="1">
          <p15:clr>
            <a:srgbClr val="A4A3A4"/>
          </p15:clr>
        </p15:guide>
        <p15:guide id="2" pos="47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4419" userDrawn="1">
          <p15:clr>
            <a:srgbClr val="A4A3A4"/>
          </p15:clr>
        </p15:guide>
        <p15:guide id="6" pos="4442" userDrawn="1">
          <p15:clr>
            <a:srgbClr val="A4A3A4"/>
          </p15:clr>
        </p15:guide>
        <p15:guide id="7" pos="224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pos="79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07277"/>
    <a:srgbClr val="FFE7E7"/>
    <a:srgbClr val="EBECE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01" autoAdjust="0"/>
    <p:restoredTop sz="83756" autoAdjust="0"/>
  </p:normalViewPr>
  <p:slideViewPr>
    <p:cSldViewPr snapToGrid="0" showGuides="1">
      <p:cViewPr varScale="1">
        <p:scale>
          <a:sx n="107" d="100"/>
          <a:sy n="107" d="100"/>
        </p:scale>
        <p:origin x="-78" y="-132"/>
      </p:cViewPr>
      <p:guideLst>
        <p:guide orient="horz" pos="73"/>
        <p:guide orient="horz" pos="3974"/>
        <p:guide orient="horz" pos="958"/>
        <p:guide pos="473"/>
        <p:guide pos="4419"/>
        <p:guide pos="4442"/>
        <p:guide pos="224"/>
        <p:guide pos="791"/>
      </p:guideLst>
    </p:cSldViewPr>
  </p:slideViewPr>
  <p:outlineViewPr>
    <p:cViewPr>
      <p:scale>
        <a:sx n="33" d="100"/>
        <a:sy n="33" d="100"/>
      </p:scale>
      <p:origin x="0" y="-2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291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/>
          <a:lstStyle>
            <a:lvl1pPr algn="r">
              <a:defRPr sz="1200"/>
            </a:lvl1pPr>
          </a:lstStyle>
          <a:p>
            <a:fld id="{4BFEA9E9-6050-4733-B1E7-CDF217955658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90588" y="696913"/>
            <a:ext cx="52292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5" tIns="46579" rIns="93155" bIns="46579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5" tIns="46579" rIns="93155" bIns="465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5" tIns="46579" rIns="93155" bIns="46579" rtlCol="0" anchor="b"/>
          <a:lstStyle>
            <a:lvl1pPr algn="r">
              <a:defRPr sz="1200"/>
            </a:lvl1pPr>
          </a:lstStyle>
          <a:p>
            <a:fld id="{3EB2AE19-CD09-44ED-85EF-CCA023F166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3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4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AE19-CD09-44ED-85EF-CCA023F166E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3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7" Type="http://schemas.openxmlformats.org/officeDocument/2006/relationships/image" Target="../media/image5.wmf"/><Relationship Id="rId2" Type="http://schemas.openxmlformats.org/officeDocument/2006/relationships/tags" Target="../tags/tag3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7" Type="http://schemas.openxmlformats.org/officeDocument/2006/relationships/image" Target="../media/image5.wmf"/><Relationship Id="rId2" Type="http://schemas.openxmlformats.org/officeDocument/2006/relationships/tags" Target="../tags/tag36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7" Type="http://schemas.openxmlformats.org/officeDocument/2006/relationships/image" Target="../media/image5.wmf"/><Relationship Id="rId2" Type="http://schemas.openxmlformats.org/officeDocument/2006/relationships/tags" Target="../tags/tag38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7" Type="http://schemas.openxmlformats.org/officeDocument/2006/relationships/image" Target="../media/image5.wmf"/><Relationship Id="rId2" Type="http://schemas.openxmlformats.org/officeDocument/2006/relationships/tags" Target="../tags/tag40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png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7" Type="http://schemas.openxmlformats.org/officeDocument/2006/relationships/image" Target="../media/image3.jpeg"/><Relationship Id="rId2" Type="http://schemas.openxmlformats.org/officeDocument/2006/relationships/tags" Target="../tags/tag42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42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9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5.xml"/><Relationship Id="rId3" Type="http://schemas.openxmlformats.org/officeDocument/2006/relationships/tags" Target="../tags/tag266.xml"/><Relationship Id="rId7" Type="http://schemas.openxmlformats.org/officeDocument/2006/relationships/tags" Target="../tags/tag270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3.xml"/><Relationship Id="rId4" Type="http://schemas.openxmlformats.org/officeDocument/2006/relationships/tags" Target="../tags/tag28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88.xml"/><Relationship Id="rId4" Type="http://schemas.openxmlformats.org/officeDocument/2006/relationships/tags" Target="../tags/tag287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3.xml"/><Relationship Id="rId4" Type="http://schemas.openxmlformats.org/officeDocument/2006/relationships/tags" Target="../tags/tag29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4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9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20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67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62248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6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07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8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07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2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7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57701" y="104746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8638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166498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4675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2" y="1930404"/>
            <a:ext cx="416819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gray">
          <a:xfrm>
            <a:off x="9144195" y="6477102"/>
            <a:ext cx="642831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gray">
          <a:xfrm>
            <a:off x="9144195" y="6476022"/>
            <a:ext cx="64283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7A6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r" eaLnBrk="0" hangingPunct="0"/>
            <a:fld id="{2306E996-13B1-4F09-8F6B-3AC86B81501F}" type="slidenum">
              <a:rPr lang="en-GB" sz="1100">
                <a:solidFill>
                  <a:srgbClr val="FFFFFF"/>
                </a:solidFill>
                <a:cs typeface="Arial" charset="0"/>
              </a:rPr>
              <a:pPr algn="r" eaLnBrk="0" hangingPunct="0"/>
              <a:t>‹#›</a:t>
            </a:fld>
            <a:endParaRPr lang="en-GB" sz="11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opyright"/>
          <p:cNvSpPr txBox="1">
            <a:spLocks noChangeArrowheads="1"/>
          </p:cNvSpPr>
          <p:nvPr userDrawn="1"/>
        </p:nvSpPr>
        <p:spPr bwMode="gray">
          <a:xfrm>
            <a:off x="493193" y="6539141"/>
            <a:ext cx="681277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700" dirty="0" smtClean="0">
                <a:solidFill>
                  <a:srgbClr val="FFFFFF"/>
                </a:solidFill>
                <a:cs typeface="Arial" charset="0"/>
              </a:rPr>
              <a:t>© Oliver Wyman </a:t>
            </a:r>
            <a:endParaRPr lang="en-GB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smtClean="0"/>
              <a:pPr fontAlgn="base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584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212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584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006790"/>
            <a:ext cx="8743950" cy="4001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0435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4314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975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343878"/>
            <a:ext cx="4545212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343878"/>
            <a:ext cx="4546997" cy="8309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21236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126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03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080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277614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78406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9793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4172" y="1600201"/>
            <a:ext cx="286847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618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10590" y="274639"/>
            <a:ext cx="237603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890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313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2283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47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2776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9886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1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352" indent="0" algn="ctr">
              <a:buNone/>
              <a:defRPr/>
            </a:lvl2pPr>
            <a:lvl3pPr marL="812704" indent="0" algn="ctr">
              <a:buNone/>
              <a:defRPr/>
            </a:lvl3pPr>
            <a:lvl4pPr marL="1219055" indent="0" algn="ctr">
              <a:buNone/>
              <a:defRPr/>
            </a:lvl4pPr>
            <a:lvl5pPr marL="1625407" indent="0" algn="ctr">
              <a:buNone/>
              <a:defRPr/>
            </a:lvl5pPr>
            <a:lvl6pPr marL="2031759" indent="0" algn="ctr">
              <a:buNone/>
              <a:defRPr/>
            </a:lvl6pPr>
            <a:lvl7pPr marL="2438111" indent="0" algn="ctr">
              <a:buNone/>
              <a:defRPr/>
            </a:lvl7pPr>
            <a:lvl8pPr marL="2844462" indent="0" algn="ctr">
              <a:buNone/>
              <a:defRPr/>
            </a:lvl8pPr>
            <a:lvl9pPr marL="325081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37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67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630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733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845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6355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4629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75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71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3676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05397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43231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27817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52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857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600200"/>
            <a:ext cx="4543425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938589"/>
            <a:ext cx="4543425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8640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14350" y="274639"/>
            <a:ext cx="92583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4939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1449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7894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475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704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9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7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31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3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86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2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417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53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661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15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4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40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0313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45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789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2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16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1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4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1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16" name="Picture 8" descr="Logo_Peq0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291677" y="4782369"/>
            <a:ext cx="5665596" cy="494023"/>
            <a:chOff x="1663" y="3106"/>
            <a:chExt cx="3109" cy="305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91678" y="2127636"/>
            <a:ext cx="7533267" cy="5078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3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91678" y="3596314"/>
            <a:ext cx="7533267" cy="219820"/>
          </a:xfrm>
        </p:spPr>
        <p:txBody>
          <a:bodyPr wrap="square">
            <a:spAutoFit/>
          </a:bodyPr>
          <a:lstStyle>
            <a:lvl1pPr algn="l">
              <a:defRPr sz="14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088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6" y="451190"/>
            <a:ext cx="9403174" cy="29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3821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964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9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1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33927" y="6519666"/>
            <a:ext cx="153075" cy="72657"/>
          </a:xfrm>
          <a:prstGeom prst="rect">
            <a:avLst/>
          </a:prstGeom>
        </p:spPr>
        <p:txBody>
          <a:bodyPr/>
          <a:lstStyle>
            <a:lvl1pPr>
              <a:defRPr sz="204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AB0911-F300-47FF-9B7F-585CA3853659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13703" y="6435725"/>
            <a:ext cx="234851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7C09F-CDC2-4469-A42E-E6D5317111E8}" type="slidenum">
              <a:rPr lang="en-US" sz="1000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40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3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6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29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2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0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9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56" y="2468628"/>
            <a:ext cx="874395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6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8625" y="270012"/>
            <a:ext cx="9446112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455979"/>
      </p:ext>
    </p:extLst>
  </p:cSld>
  <p:clrMapOvr>
    <a:masterClrMapping/>
  </p:clrMapOvr>
  <p:transition spd="slow">
    <p:wip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  <a:prstGeom prst="rect">
            <a:avLst/>
          </a:prstGeo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  <a:prstGeom prst="rect">
            <a:avLst/>
          </a:prstGeo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  <a:prstGeom prst="rect">
            <a:avLst/>
          </a:prstGeo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886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 cstate="print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7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70012"/>
            <a:ext cx="478631" cy="4297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0058" y="281086"/>
            <a:ext cx="0" cy="411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6" y="6345241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SOV_lineartRev"/>
          <p:cNvPicPr>
            <a:picLocks noChangeAspect="1" noChangeArrowheads="1"/>
          </p:cNvPicPr>
          <p:nvPr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157916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03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 txBox="1">
            <a:spLocks noGrp="1" noChangeArrowheads="1"/>
          </p:cNvSpPr>
          <p:nvPr/>
        </p:nvSpPr>
        <p:spPr bwMode="auto">
          <a:xfrm>
            <a:off x="9843468" y="53008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059C39-E9F4-4992-A9EA-5A58DF5A1ABA}" type="slidenum">
              <a:rPr lang="en-US" sz="1400" i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482" y="270012"/>
            <a:ext cx="8898255" cy="429768"/>
          </a:xfrm>
          <a:prstGeom prst="rect">
            <a:avLst/>
          </a:prstGeom>
          <a:noFill/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9429750" cy="5029200"/>
          </a:xfrm>
          <a:prstGeom prst="rect">
            <a:avLst/>
          </a:prstGeom>
        </p:spPr>
        <p:txBody>
          <a:bodyPr/>
          <a:lstStyle>
            <a:lvl1pPr marL="341313" indent="-341313">
              <a:buFont typeface="Wingdings" pitchFamily="2" charset="2"/>
              <a:buChar char="§"/>
              <a:defRPr sz="2000">
                <a:latin typeface="Calibri" pitchFamily="34" charset="0"/>
                <a:cs typeface="Calibri" pitchFamily="34" charset="0"/>
              </a:defRPr>
            </a:lvl1pPr>
            <a:lvl2pPr marL="576263" indent="-238125">
              <a:defRPr sz="1800">
                <a:latin typeface="Calibri" pitchFamily="34" charset="0"/>
                <a:cs typeface="Calibri" pitchFamily="34" charset="0"/>
              </a:defRPr>
            </a:lvl2pPr>
            <a:lvl3pPr marL="806450" indent="-228600">
              <a:defRPr sz="1600">
                <a:latin typeface="Calibri" pitchFamily="34" charset="0"/>
                <a:cs typeface="Calibri" pitchFamily="34" charset="0"/>
              </a:defRPr>
            </a:lvl3pPr>
            <a:lvl4pPr marL="1087438" indent="-228600">
              <a:defRPr sz="1400">
                <a:latin typeface="Calibri" pitchFamily="34" charset="0"/>
                <a:cs typeface="Calibri" pitchFamily="34" charset="0"/>
              </a:defRPr>
            </a:lvl4pPr>
            <a:lvl5pPr marL="1317625" indent="-228600">
              <a:defRPr sz="12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517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52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488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04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824" y="1622"/>
          <a:ext cx="1822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7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" y="1622"/>
                        <a:ext cx="1822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 descr="fondo02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10287000" cy="6858000"/>
          </a:xfrm>
          <a:prstGeom prst="rect">
            <a:avLst/>
          </a:prstGeom>
          <a:noFill/>
        </p:spPr>
      </p:pic>
      <p:grpSp>
        <p:nvGrpSpPr>
          <p:cNvPr id="8" name="McK Title Elements" hidden="1"/>
          <p:cNvGrpSpPr>
            <a:grpSpLocks/>
          </p:cNvGrpSpPr>
          <p:nvPr userDrawn="1"/>
        </p:nvGrpSpPr>
        <p:grpSpPr bwMode="auto">
          <a:xfrm>
            <a:off x="477242" y="4756453"/>
            <a:ext cx="5665595" cy="545855"/>
            <a:chOff x="1663" y="3090"/>
            <a:chExt cx="3109" cy="33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90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477242" y="1706294"/>
            <a:ext cx="7533266" cy="5539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477242" y="3385262"/>
            <a:ext cx="7533266" cy="246221"/>
          </a:xfrm>
        </p:spPr>
        <p:txBody>
          <a:bodyPr wrap="square">
            <a:spAutoFit/>
          </a:bodyPr>
          <a:lstStyle>
            <a:lvl1pPr algn="l">
              <a:defRPr sz="160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pic>
        <p:nvPicPr>
          <p:cNvPr id="16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ltGray">
          <a:xfrm>
            <a:off x="7789887" y="6226219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>
            <a:spLocks noChangeArrowheads="1"/>
          </p:cNvSpPr>
          <p:nvPr userDrawn="1"/>
        </p:nvSpPr>
        <p:spPr bwMode="gray">
          <a:xfrm>
            <a:off x="477242" y="6443655"/>
            <a:ext cx="505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Santander Holdings USA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1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7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0700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48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00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17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36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44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76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7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364288"/>
            <a:ext cx="1416249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2" y="6324601"/>
            <a:ext cx="2157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99FA-1D36-4D85-A29A-76D9DB51C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71675" y="6283325"/>
            <a:ext cx="5486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28625" y="7620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3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62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54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4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48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22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7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37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8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78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65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0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95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03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507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283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8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3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9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94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29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218315" y="1672814"/>
            <a:ext cx="4526280" cy="389695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PwC Text"/>
          <p:cNvSpPr txBox="1"/>
          <p:nvPr userDrawn="1"/>
        </p:nvSpPr>
        <p:spPr>
          <a:xfrm>
            <a:off x="550099" y="6430384"/>
            <a:ext cx="280555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defTabSz="914293">
              <a:lnSpc>
                <a:spcPts val="897"/>
              </a:lnSpc>
            </a:pPr>
            <a:r>
              <a:rPr lang="en-US" sz="800" noProof="1">
                <a:solidFill>
                  <a:srgbClr val="000000"/>
                </a:solidFill>
                <a:cs typeface="Arial" pitchFamily="34" charset="0"/>
              </a:rPr>
              <a:t>PwC</a:t>
            </a:r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41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9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83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5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6078682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Disclaimer" hidden="1"/>
          <p:cNvSpPr txBox="1"/>
          <p:nvPr userDrawn="1">
            <p:custDataLst>
              <p:tags r:id="rId3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9" name="Executive Summary" hidden="1"/>
          <p:cNvSpPr txBox="1"/>
          <p:nvPr userDrawn="1">
            <p:custDataLst>
              <p:tags r:id="rId4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4" name="Draft stamp" hidden="1"/>
          <p:cNvSpPr txBox="1"/>
          <p:nvPr userDrawn="1">
            <p:custDataLst>
              <p:tags r:id="rId5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6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1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79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5218315" y="1952513"/>
            <a:ext cx="4526280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4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1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6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5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02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  <p:custDataLst>
              <p:tags r:id="rId1"/>
            </p:custDataLst>
          </p:nvPr>
        </p:nvSpPr>
        <p:spPr>
          <a:xfrm>
            <a:off x="542405" y="1952513"/>
            <a:ext cx="4526280" cy="38969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5" name="Section Header"/>
          <p:cNvSpPr txBox="1"/>
          <p:nvPr userDrawn="1">
            <p:custDataLst>
              <p:tags r:id="rId6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7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14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6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3665913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780068" y="1952513"/>
            <a:ext cx="2964527" cy="3896958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5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5" name="Draft stamp" hidden="1"/>
          <p:cNvSpPr txBox="1"/>
          <p:nvPr userDrawn="1">
            <p:custDataLst>
              <p:tags r:id="rId6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8" name="Section Header"/>
          <p:cNvSpPr txBox="1"/>
          <p:nvPr userDrawn="1">
            <p:custDataLst>
              <p:tags r:id="rId7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8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5218315" y="1952514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54240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218315" y="3969573"/>
            <a:ext cx="4526280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0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9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2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5" y="1952514"/>
            <a:ext cx="9202190" cy="18798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4240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218315" y="3969573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797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ong Bottom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542404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5218315" y="1952514"/>
            <a:ext cx="452628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542275" y="3969573"/>
            <a:ext cx="9202190" cy="18798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4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9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5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7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9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51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542406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366347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780068" y="1952514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542406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2" name="Content Placeholder 6"/>
          <p:cNvSpPr>
            <a:spLocks noGrp="1"/>
          </p:cNvSpPr>
          <p:nvPr>
            <p:ph sz="quarter" idx="28"/>
          </p:nvPr>
        </p:nvSpPr>
        <p:spPr>
          <a:xfrm>
            <a:off x="366347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4" name="Content Placeholder 7"/>
          <p:cNvSpPr>
            <a:spLocks noGrp="1"/>
          </p:cNvSpPr>
          <p:nvPr>
            <p:ph sz="quarter" idx="29"/>
          </p:nvPr>
        </p:nvSpPr>
        <p:spPr>
          <a:xfrm>
            <a:off x="6780068" y="3969573"/>
            <a:ext cx="2964527" cy="1879899"/>
          </a:xfrm>
        </p:spPr>
        <p:txBody>
          <a:bodyPr tIns="0" bIns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2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37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21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3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16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16" name="Disclaimer" hidden="1"/>
          <p:cNvSpPr txBox="1"/>
          <p:nvPr userDrawn="1">
            <p:custDataLst>
              <p:tags r:id="rId1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7" name="Executive Summary" hidden="1"/>
          <p:cNvSpPr txBox="1"/>
          <p:nvPr userDrawn="1">
            <p:custDataLst>
              <p:tags r:id="rId2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21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9425310" y="710006"/>
            <a:ext cx="30457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 defTabSz="914293"/>
            <a:r>
              <a:rPr lang="en-US" sz="1100" noProof="1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4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750346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9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18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240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469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Insert banner statement here</a:t>
            </a:r>
            <a:endParaRPr lang="en-US" noProof="0"/>
          </a:p>
        </p:txBody>
      </p:sp>
      <p:cxnSp>
        <p:nvCxnSpPr>
          <p:cNvPr id="7" name="Frame Line"/>
          <p:cNvCxnSpPr/>
          <p:nvPr userDrawn="1"/>
        </p:nvCxnSpPr>
        <p:spPr>
          <a:xfrm flipV="1">
            <a:off x="389660" y="90668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44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2767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add Section Divider Title</a:t>
            </a:r>
            <a:endParaRPr lang="en-US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Section Divider style</a:t>
            </a:r>
            <a:endParaRPr lang="en-US" noProof="0" dirty="0" smtClean="0"/>
          </a:p>
        </p:txBody>
      </p:sp>
      <p:sp>
        <p:nvSpPr>
          <p:cNvPr id="11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2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86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42405" y="1393299"/>
            <a:ext cx="9202190" cy="446276"/>
          </a:xfrm>
        </p:spPr>
        <p:txBody>
          <a:bodyPr wrap="square" tIns="0" bIns="0" anchor="t">
            <a:spAutoFit/>
          </a:bodyPr>
          <a:lstStyle>
            <a:lvl1pPr algn="l">
              <a:defRPr sz="2900" b="1" i="1" cap="none" baseline="0">
                <a:latin typeface="+mj-lt"/>
              </a:defRPr>
            </a:lvl1pPr>
          </a:lstStyle>
          <a:p>
            <a:r>
              <a:rPr lang="en-US" noProof="0" smtClean="0"/>
              <a:t>Click to add Appendix Divider Title</a:t>
            </a:r>
            <a:endParaRPr lang="en-US" noProof="0" dirty="0"/>
          </a:p>
        </p:txBody>
      </p:sp>
      <p:sp>
        <p:nvSpPr>
          <p:cNvPr id="3" name="Section No.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42405" y="959294"/>
            <a:ext cx="9202190" cy="381176"/>
          </a:xfrm>
        </p:spPr>
        <p:txBody>
          <a:bodyPr wrap="none" tIns="0" bIns="0" anchor="t"/>
          <a:lstStyle>
            <a:lvl1pPr marL="0" indent="0">
              <a:spcAft>
                <a:spcPts val="0"/>
              </a:spcAft>
              <a:buNone/>
              <a:defRPr sz="2900" b="0" i="0">
                <a:solidFill>
                  <a:schemeClr val="tx1"/>
                </a:solidFill>
                <a:latin typeface="+mj-lt"/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Appendix Divider style</a:t>
            </a:r>
            <a:endParaRPr lang="en-US" noProof="0" dirty="0" smtClean="0"/>
          </a:p>
        </p:txBody>
      </p:sp>
      <p:sp>
        <p:nvSpPr>
          <p:cNvPr id="16" name="Slide Tags" hidden="1"/>
          <p:cNvSpPr txBox="1"/>
          <p:nvPr userDrawn="1">
            <p:custDataLst>
              <p:tags r:id="rId3"/>
            </p:custDataLst>
          </p:nvPr>
        </p:nvSpPr>
        <p:spPr>
          <a:xfrm>
            <a:off x="1" y="201706"/>
            <a:ext cx="1636568" cy="236748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defTabSz="914293"/>
            <a:r>
              <a:rPr lang="en-US" sz="1000" noProof="1">
                <a:solidFill>
                  <a:srgbClr val="000000"/>
                </a:solidFill>
              </a:rPr>
              <a:t>Slide Tags</a:t>
            </a:r>
          </a:p>
        </p:txBody>
      </p:sp>
      <p:cxnSp>
        <p:nvCxnSpPr>
          <p:cNvPr id="17" name="Frame Line"/>
          <p:cNvCxnSpPr/>
          <p:nvPr userDrawn="1"/>
        </p:nvCxnSpPr>
        <p:spPr>
          <a:xfrm flipV="1">
            <a:off x="389660" y="905295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4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9"/>
              <p:cNvSpPr/>
              <p:nvPr userDrawn="1"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1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41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5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6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</a:p>
        </p:txBody>
      </p:sp>
      <p:sp>
        <p:nvSpPr>
          <p:cNvPr id="57" name="Content Placeholder 3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542406" y="4098665"/>
            <a:ext cx="1253143" cy="1145689"/>
          </a:xfrm>
        </p:spPr>
        <p:txBody>
          <a:bodyPr/>
          <a:lstStyle>
            <a:lvl1pPr>
              <a:defRPr sz="900" i="1"/>
            </a:lvl1pPr>
          </a:lstStyle>
          <a:p>
            <a:pPr lvl="0"/>
            <a:r>
              <a:rPr lang="en-US" noProof="0" smtClean="0"/>
              <a:t>Click to enter text</a:t>
            </a:r>
            <a:endParaRPr lang="en-US" noProof="0"/>
          </a:p>
        </p:txBody>
      </p:sp>
      <p:cxnSp>
        <p:nvCxnSpPr>
          <p:cNvPr id="58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ver image"/>
          <p:cNvSpPr txBox="1"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0" name="Descriptor"/>
          <p:cNvSpPr txBox="1"/>
          <p:nvPr userDrawn="1">
            <p:custDataLst>
              <p:tags r:id="rId5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8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421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Logo with Panels"/>
          <p:cNvGrpSpPr/>
          <p:nvPr userDrawn="1"/>
        </p:nvGrpSpPr>
        <p:grpSpPr>
          <a:xfrm>
            <a:off x="1156058" y="5640894"/>
            <a:ext cx="1245668" cy="816350"/>
            <a:chOff x="3835013" y="2828854"/>
            <a:chExt cx="1217986" cy="925197"/>
          </a:xfrm>
        </p:grpSpPr>
        <p:grpSp>
          <p:nvGrpSpPr>
            <p:cNvPr id="28" name="Logo Panels"/>
            <p:cNvGrpSpPr/>
            <p:nvPr/>
          </p:nvGrpSpPr>
          <p:grpSpPr>
            <a:xfrm>
              <a:off x="4609614" y="2828854"/>
              <a:ext cx="443385" cy="397546"/>
              <a:chOff x="4609614" y="2828854"/>
              <a:chExt cx="443385" cy="397546"/>
            </a:xfrm>
          </p:grpSpPr>
          <p:sp>
            <p:nvSpPr>
              <p:cNvPr id="34" name="Rectangle 1"/>
              <p:cNvSpPr>
                <a:spLocks noChangeArrowheads="1"/>
              </p:cNvSpPr>
              <p:nvPr/>
            </p:nvSpPr>
            <p:spPr bwMode="gray">
              <a:xfrm>
                <a:off x="4609614" y="3112483"/>
                <a:ext cx="443385" cy="113916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2"/>
              <p:cNvSpPr>
                <a:spLocks noChangeArrowheads="1"/>
              </p:cNvSpPr>
              <p:nvPr/>
            </p:nvSpPr>
            <p:spPr bwMode="gray">
              <a:xfrm>
                <a:off x="4609618" y="2873556"/>
                <a:ext cx="269567" cy="35284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3"/>
              <p:cNvSpPr>
                <a:spLocks noChangeArrowheads="1"/>
              </p:cNvSpPr>
              <p:nvPr/>
            </p:nvSpPr>
            <p:spPr bwMode="gray">
              <a:xfrm>
                <a:off x="4609618" y="2828854"/>
                <a:ext cx="224319" cy="397545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gray">
              <a:xfrm>
                <a:off x="4609617" y="2873555"/>
                <a:ext cx="224319" cy="35284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"/>
              <p:cNvSpPr>
                <a:spLocks noChangeArrowheads="1"/>
              </p:cNvSpPr>
              <p:nvPr/>
            </p:nvSpPr>
            <p:spPr bwMode="gray">
              <a:xfrm>
                <a:off x="4609615" y="2944211"/>
                <a:ext cx="383843" cy="282188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383842" cy="113916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gray">
              <a:xfrm>
                <a:off x="4609616" y="2944211"/>
                <a:ext cx="269570" cy="282188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gray">
              <a:xfrm>
                <a:off x="4609616" y="3112483"/>
                <a:ext cx="269569" cy="113916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9"/>
              <p:cNvSpPr>
                <a:spLocks/>
              </p:cNvSpPr>
              <p:nvPr/>
            </p:nvSpPr>
            <p:spPr bwMode="gray">
              <a:xfrm>
                <a:off x="4609616" y="2944211"/>
                <a:ext cx="224321" cy="282188"/>
              </a:xfrm>
              <a:prstGeom prst="rect">
                <a:avLst/>
              </a:pr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0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224320" cy="113916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1"/>
              <p:cNvSpPr>
                <a:spLocks noChangeArrowheads="1"/>
              </p:cNvSpPr>
              <p:nvPr/>
            </p:nvSpPr>
            <p:spPr bwMode="gray">
              <a:xfrm>
                <a:off x="4609617" y="3052823"/>
                <a:ext cx="141027" cy="173576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gray">
              <a:xfrm>
                <a:off x="4609617" y="3112483"/>
                <a:ext cx="141027" cy="113916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Logo"/>
            <p:cNvGrpSpPr/>
            <p:nvPr/>
          </p:nvGrpSpPr>
          <p:grpSpPr>
            <a:xfrm>
              <a:off x="3835013" y="3226397"/>
              <a:ext cx="905256" cy="527654"/>
              <a:chOff x="3835013" y="3226397"/>
              <a:chExt cx="905256" cy="527654"/>
            </a:xfrm>
          </p:grpSpPr>
          <p:sp>
            <p:nvSpPr>
              <p:cNvPr id="30" name="Rectangle 0"/>
              <p:cNvSpPr>
                <a:spLocks noChangeArrowheads="1"/>
              </p:cNvSpPr>
              <p:nvPr/>
            </p:nvSpPr>
            <p:spPr bwMode="black">
              <a:xfrm>
                <a:off x="4381013" y="3226397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black">
              <a:xfrm>
                <a:off x="3835013" y="3412840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4" name="Repo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black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6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black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tx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66" name="Frame Line"/>
          <p:cNvCxnSpPr/>
          <p:nvPr userDrawn="1"/>
        </p:nvCxnSpPr>
        <p:spPr bwMode="black">
          <a:xfrm flipV="1">
            <a:off x="1948297" y="1006541"/>
            <a:ext cx="7788431" cy="127059"/>
          </a:xfrm>
          <a:prstGeom prst="bentConnector3">
            <a:avLst>
              <a:gd name="adj1" fmla="val -3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9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0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71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92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Logo with Panels"/>
          <p:cNvGrpSpPr/>
          <p:nvPr userDrawn="1"/>
        </p:nvGrpSpPr>
        <p:grpSpPr>
          <a:xfrm>
            <a:off x="1156059" y="0"/>
            <a:ext cx="9130942" cy="6457244"/>
            <a:chOff x="1130368" y="0"/>
            <a:chExt cx="8928032" cy="7318210"/>
          </a:xfrm>
        </p:grpSpPr>
        <p:grpSp>
          <p:nvGrpSpPr>
            <p:cNvPr id="19" name="Logo Shapes"/>
            <p:cNvGrpSpPr/>
            <p:nvPr userDrawn="1"/>
          </p:nvGrpSpPr>
          <p:grpSpPr>
            <a:xfrm>
              <a:off x="1904991" y="0"/>
              <a:ext cx="8153409" cy="6792221"/>
              <a:chOff x="1828799" y="0"/>
              <a:chExt cx="8153409" cy="6792221"/>
            </a:xfrm>
          </p:grpSpPr>
          <p:sp>
            <p:nvSpPr>
              <p:cNvPr id="31" name="Rectangle 2"/>
              <p:cNvSpPr>
                <a:spLocks noChangeArrowheads="1"/>
              </p:cNvSpPr>
              <p:nvPr userDrawn="1"/>
            </p:nvSpPr>
            <p:spPr bwMode="gray">
              <a:xfrm>
                <a:off x="1828799" y="1150143"/>
                <a:ext cx="8153409" cy="56388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1828800" y="0"/>
                <a:ext cx="6248400" cy="67922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50143"/>
                <a:ext cx="6248400" cy="5638799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28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35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/>
          </a:p>
        </p:txBody>
      </p:sp>
      <p:cxnSp>
        <p:nvCxnSpPr>
          <p:cNvPr id="36" name="Frame Line"/>
          <p:cNvCxnSpPr/>
          <p:nvPr userDrawn="1"/>
        </p:nvCxnSpPr>
        <p:spPr bwMode="black">
          <a:xfrm flipV="1">
            <a:off x="389660" y="3170817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scriptor"/>
          <p:cNvSpPr txBox="1"/>
          <p:nvPr userDrawn="1">
            <p:custDataLst>
              <p:tags r:id="rId3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8" name="Confidentiality stamp"/>
          <p:cNvSpPr txBox="1"/>
          <p:nvPr userDrawn="1">
            <p:custDataLst>
              <p:tags r:id="rId4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39" name="Draft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34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14350" y="6356401"/>
            <a:ext cx="24003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14725" y="6356401"/>
            <a:ext cx="325755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7814760" y="6330551"/>
            <a:ext cx="2322512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97" y="-3175"/>
            <a:ext cx="1033522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7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19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7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o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</p:spPr>
      </p:pic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500" u="sng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67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9750" cy="733419"/>
          </a:xfrm>
        </p:spPr>
        <p:txBody>
          <a:bodyPr wrap="square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1381125"/>
            <a:ext cx="9429750" cy="448627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815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de-D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3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96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06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7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81129"/>
            <a:ext cx="4629150" cy="4486275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 marL="346075" indent="-173038">
              <a:defRPr sz="1200">
                <a:solidFill>
                  <a:schemeClr val="tx2"/>
                </a:solidFill>
              </a:defRPr>
            </a:lvl2pPr>
            <a:lvl3pPr marL="511175" indent="-165100">
              <a:defRPr sz="1200">
                <a:solidFill>
                  <a:schemeClr val="tx2"/>
                </a:solidFill>
              </a:defRPr>
            </a:lvl3pPr>
            <a:lvl4pPr marL="684213" indent="-173038">
              <a:defRPr sz="1200">
                <a:solidFill>
                  <a:schemeClr val="tx2"/>
                </a:solidFill>
              </a:defRPr>
            </a:lvl4pPr>
            <a:lvl5pPr marL="857250" indent="-173038"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434"/>
            <a:ext cx="2157412" cy="352425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ogo with Panels"/>
          <p:cNvGrpSpPr/>
          <p:nvPr userDrawn="1"/>
        </p:nvGrpSpPr>
        <p:grpSpPr>
          <a:xfrm>
            <a:off x="1156059" y="0"/>
            <a:ext cx="9130941" cy="6457244"/>
            <a:chOff x="1130368" y="0"/>
            <a:chExt cx="8928031" cy="7318210"/>
          </a:xfrm>
        </p:grpSpPr>
        <p:grpSp>
          <p:nvGrpSpPr>
            <p:cNvPr id="37" name="Logo Shapes"/>
            <p:cNvGrpSpPr/>
            <p:nvPr userDrawn="1"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45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2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3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492240" cy="5627914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 userDrawn="1"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 userDrawn="1"/>
            </p:nvSpPr>
            <p:spPr bwMode="gray">
              <a:xfrm>
                <a:off x="1828800" y="1137665"/>
                <a:ext cx="6248400" cy="5627914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 userDrawn="1"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9"/>
              <p:cNvSpPr/>
              <p:nvPr userDrawn="1"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 userDrawn="1"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 userDrawn="1"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93"/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Logo"/>
            <p:cNvGrpSpPr/>
            <p:nvPr userDrawn="1"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42" name="Rectangle 0"/>
              <p:cNvSpPr>
                <a:spLocks noChangeArrowheads="1"/>
              </p:cNvSpPr>
              <p:nvPr userDrawn="1"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43"/>
              <p:cNvSpPr>
                <a:spLocks noEditPoints="1"/>
              </p:cNvSpPr>
              <p:nvPr userDrawn="1"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20583">
                  <a:defRPr/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6" name="Report Title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 bwMode="white">
          <a:xfrm>
            <a:off x="2103564" y="1112680"/>
            <a:ext cx="6078682" cy="434270"/>
          </a:xfrm>
        </p:spPr>
        <p:txBody>
          <a:bodyPr vert="horz" lIns="0" tIns="0" rIns="0" bIns="32306" rtlCol="0" anchor="t" anchorCtr="0">
            <a:spAutoFit/>
          </a:bodyPr>
          <a:lstStyle>
            <a:lvl1pPr algn="l" defTabSz="9142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900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Report Title</a:t>
            </a:r>
            <a:endParaRPr lang="en-US" noProof="0" dirty="0"/>
          </a:p>
        </p:txBody>
      </p:sp>
      <p:sp>
        <p:nvSpPr>
          <p:cNvPr id="57" name="Report Subtitle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 bwMode="white">
          <a:xfrm>
            <a:off x="2103564" y="1546412"/>
            <a:ext cx="6078682" cy="401648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900" baseline="0">
                <a:solidFill>
                  <a:schemeClr val="bg1"/>
                </a:solidFill>
                <a:latin typeface="+mj-lt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Subtitle</a:t>
            </a:r>
            <a:endParaRPr lang="en-US" noProof="0" dirty="0" smtClean="0"/>
          </a:p>
        </p:txBody>
      </p:sp>
      <p:sp>
        <p:nvSpPr>
          <p:cNvPr id="58" name="Cover image"/>
          <p:cNvSpPr txBox="1"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1947615" y="3167623"/>
            <a:ext cx="6872654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74288" defTabSz="914293">
              <a:spcAft>
                <a:spcPts val="900"/>
              </a:spcAft>
            </a:pPr>
            <a:endParaRPr lang="en-US" sz="20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59" name="Frame Line"/>
          <p:cNvCxnSpPr/>
          <p:nvPr userDrawn="1"/>
        </p:nvCxnSpPr>
        <p:spPr bwMode="black">
          <a:xfrm flipV="1">
            <a:off x="389660" y="3171488"/>
            <a:ext cx="1402773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escriptor"/>
          <p:cNvSpPr txBox="1"/>
          <p:nvPr userDrawn="1">
            <p:custDataLst>
              <p:tags r:id="rId4"/>
            </p:custDataLst>
          </p:nvPr>
        </p:nvSpPr>
        <p:spPr bwMode="white">
          <a:xfrm>
            <a:off x="2104160" y="742278"/>
            <a:ext cx="65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defTabSz="914293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61" name="Confidentiality stamp"/>
          <p:cNvSpPr txBox="1"/>
          <p:nvPr userDrawn="1">
            <p:custDataLst>
              <p:tags r:id="rId5"/>
            </p:custDataLst>
          </p:nvPr>
        </p:nvSpPr>
        <p:spPr bwMode="black">
          <a:xfrm>
            <a:off x="542406" y="3291841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2" name="Draft stamp"/>
          <p:cNvSpPr txBox="1"/>
          <p:nvPr userDrawn="1">
            <p:custDataLst>
              <p:tags r:id="rId6"/>
            </p:custDataLst>
          </p:nvPr>
        </p:nvSpPr>
        <p:spPr bwMode="black">
          <a:xfrm>
            <a:off x="542406" y="3566160"/>
            <a:ext cx="1402773" cy="262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3087" rtlCol="0" anchor="t" anchorCtr="0">
            <a:spAutoFit/>
          </a:bodyPr>
          <a:lstStyle/>
          <a:p>
            <a:pPr defTabSz="914293"/>
            <a:endParaRPr lang="en-US" sz="900" b="1" i="1" dirty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63" name="Report Date"/>
          <p:cNvSpPr txBox="1"/>
          <p:nvPr userDrawn="1">
            <p:custDataLst>
              <p:tags r:id="rId7"/>
            </p:custDataLst>
          </p:nvPr>
        </p:nvSpPr>
        <p:spPr bwMode="black">
          <a:xfrm>
            <a:off x="542406" y="3832413"/>
            <a:ext cx="12531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914293"/>
            <a:endParaRPr lang="en-US" sz="900" i="1" dirty="0">
              <a:solidFill>
                <a:srgbClr val="00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029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2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60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2" y="273058"/>
            <a:ext cx="57507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460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3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3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3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895684" y="136476"/>
            <a:ext cx="864713" cy="2729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FF0000"/>
                </a:solidFill>
              </a:rPr>
              <a:t>DRAFT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1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0940" y="381000"/>
            <a:ext cx="2357438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5" y="381000"/>
            <a:ext cx="690086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81007"/>
            <a:ext cx="9423019" cy="7334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30256" y="1406525"/>
            <a:ext cx="422262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5625623" y="1406525"/>
            <a:ext cx="422602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Heading 12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Subheading 12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30255" y="1930404"/>
            <a:ext cx="4222618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623931" y="1930404"/>
            <a:ext cx="4227712" cy="4100513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67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1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5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87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pic>
        <p:nvPicPr>
          <p:cNvPr id="6" name="Picture 16" descr="SOV_lineartRev"/>
          <p:cNvPicPr>
            <a:picLocks noChangeAspect="1" noChangeArrowheads="1"/>
          </p:cNvPicPr>
          <p:nvPr userDrawn="1"/>
        </p:nvPicPr>
        <p:blipFill>
          <a:blip r:embed="rId3"/>
          <a:srcRect l="24763"/>
          <a:stretch>
            <a:fillRect/>
          </a:stretch>
        </p:blipFill>
        <p:spPr bwMode="auto">
          <a:xfrm>
            <a:off x="342903" y="6364296"/>
            <a:ext cx="1416249" cy="425451"/>
          </a:xfrm>
          <a:prstGeom prst="rect">
            <a:avLst/>
          </a:prstGeom>
          <a:noFill/>
        </p:spPr>
      </p:pic>
      <p:pic>
        <p:nvPicPr>
          <p:cNvPr id="8" name="Picture 19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72412" y="6324636"/>
            <a:ext cx="2157413" cy="352426"/>
          </a:xfrm>
          <a:prstGeom prst="rect">
            <a:avLst/>
          </a:prstGeom>
          <a:noFill/>
        </p:spPr>
      </p:pic>
      <p:pic>
        <p:nvPicPr>
          <p:cNvPr id="9" name="Picture 21" descr="SOV_lineartRev"/>
          <p:cNvPicPr>
            <a:picLocks noChangeAspect="1" noChangeArrowheads="1"/>
          </p:cNvPicPr>
          <p:nvPr userDrawn="1"/>
        </p:nvPicPr>
        <p:blipFill>
          <a:blip r:embed="rId3"/>
          <a:srcRect l="24826"/>
          <a:stretch>
            <a:fillRect/>
          </a:stretch>
        </p:blipFill>
        <p:spPr bwMode="auto">
          <a:xfrm>
            <a:off x="278607" y="6351588"/>
            <a:ext cx="15216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2" y="381000"/>
            <a:ext cx="9429751" cy="457200"/>
          </a:xfrm>
          <a:prstGeom prst="rect">
            <a:avLst/>
          </a:prstGeom>
        </p:spPr>
        <p:txBody>
          <a:bodyPr lIns="0" tIns="36109" rIns="0" bIns="36109" anchor="b" anchorCtr="0"/>
          <a:lstStyle>
            <a:lvl1pPr>
              <a:defRPr lang="en-US" sz="1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32" y="838200"/>
            <a:ext cx="9429751" cy="5029200"/>
          </a:xfrm>
          <a:prstGeom prst="rect">
            <a:avLst/>
          </a:prstGeom>
        </p:spPr>
        <p:txBody>
          <a:bodyPr lIns="0" tIns="36109" rIns="0" bIns="36109"/>
          <a:lstStyle>
            <a:lvl1pPr>
              <a:lnSpc>
                <a:spcPct val="100000"/>
              </a:lnSpc>
              <a:spcBef>
                <a:spcPts val="316"/>
              </a:spcBef>
              <a:defRPr/>
            </a:lvl1pPr>
            <a:lvl2pPr>
              <a:lnSpc>
                <a:spcPct val="100000"/>
              </a:lnSpc>
              <a:spcBef>
                <a:spcPts val="316"/>
              </a:spcBef>
              <a:defRPr/>
            </a:lvl2pPr>
            <a:lvl3pPr>
              <a:lnSpc>
                <a:spcPct val="100000"/>
              </a:lnSpc>
              <a:spcBef>
                <a:spcPts val="316"/>
              </a:spcBef>
              <a:defRPr/>
            </a:lvl3pPr>
            <a:lvl4pPr>
              <a:lnSpc>
                <a:spcPct val="100000"/>
              </a:lnSpc>
              <a:spcBef>
                <a:spcPts val="316"/>
              </a:spcBef>
              <a:defRPr/>
            </a:lvl4pPr>
            <a:lvl5pPr>
              <a:lnSpc>
                <a:spcPct val="100000"/>
              </a:lnSpc>
              <a:spcBef>
                <a:spcPts val="316"/>
              </a:spcBef>
              <a:buFont typeface="Arial" pitchFamily="34" charset="0"/>
              <a:buChar char="•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0" descr="fondo02"/>
          <p:cNvPicPr>
            <a:picLocks noChangeAspect="1" noChangeArrowheads="1"/>
          </p:cNvPicPr>
          <p:nvPr userDrawn="1"/>
        </p:nvPicPr>
        <p:blipFill>
          <a:blip r:embed="rId4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4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274"/>
            <a:ext cx="2157413" cy="352426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72218" tIns="36109" rIns="72218" bIns="36109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2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3"/>
          <p:cNvSpPr>
            <a:spLocks noGrp="1"/>
          </p:cNvSpPr>
          <p:nvPr>
            <p:ph type="title" hasCustomPrompt="1"/>
          </p:nvPr>
        </p:nvSpPr>
        <p:spPr>
          <a:xfrm>
            <a:off x="542405" y="728830"/>
            <a:ext cx="9202190" cy="806824"/>
          </a:xfrm>
        </p:spPr>
        <p:txBody>
          <a:bodyPr/>
          <a:lstStyle/>
          <a:p>
            <a:r>
              <a:rPr lang="en-US" noProof="0" smtClean="0"/>
              <a:t>Insert banner statement here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542405" y="1672814"/>
            <a:ext cx="9202190" cy="389695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218315" y="6420551"/>
            <a:ext cx="3319895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18" name="Executive Summary" hidden="1"/>
          <p:cNvSpPr txBox="1"/>
          <p:nvPr userDrawn="1">
            <p:custDataLst>
              <p:tags r:id="rId3"/>
            </p:custDataLst>
          </p:nvPr>
        </p:nvSpPr>
        <p:spPr>
          <a:xfrm>
            <a:off x="542404" y="6115722"/>
            <a:ext cx="65" cy="179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93">
              <a:lnSpc>
                <a:spcPts val="1436"/>
              </a:lnSpc>
            </a:pPr>
            <a:endParaRPr lang="en-US" sz="1400" noProof="1">
              <a:solidFill>
                <a:srgbClr val="000000"/>
              </a:solidFill>
            </a:endParaRPr>
          </a:p>
        </p:txBody>
      </p:sp>
      <p:sp>
        <p:nvSpPr>
          <p:cNvPr id="16" name="Section Header"/>
          <p:cNvSpPr txBox="1"/>
          <p:nvPr userDrawn="1">
            <p:custDataLst>
              <p:tags r:id="rId4"/>
            </p:custDataLst>
          </p:nvPr>
        </p:nvSpPr>
        <p:spPr>
          <a:xfrm>
            <a:off x="542405" y="470647"/>
            <a:ext cx="5611091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293"/>
            <a:endParaRPr lang="en-US" sz="800" noProof="1">
              <a:solidFill>
                <a:srgbClr val="000000"/>
              </a:solidFill>
            </a:endParaRPr>
          </a:p>
        </p:txBody>
      </p:sp>
      <p:sp>
        <p:nvSpPr>
          <p:cNvPr id="23" name="Date/Filepath" hidden="1"/>
          <p:cNvSpPr txBox="1"/>
          <p:nvPr userDrawn="1">
            <p:custDataLst>
              <p:tags r:id="rId5"/>
            </p:custDataLst>
          </p:nvPr>
        </p:nvSpPr>
        <p:spPr>
          <a:xfrm>
            <a:off x="3374453" y="475582"/>
            <a:ext cx="6359237" cy="1222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defTabSz="914293"/>
            <a:r>
              <a:rPr lang="en-US" sz="800" noProof="1">
                <a:solidFill>
                  <a:srgbClr val="000000"/>
                </a:solidFill>
              </a:rPr>
              <a:t>4/15/2013 C:\Users\cmcgarry002\Documents\PD\2013 GS CCAR Deck\BBVA CCAR Discussion 04.15.13 v3.pptx</a:t>
            </a:r>
          </a:p>
        </p:txBody>
      </p:sp>
      <p:cxnSp>
        <p:nvCxnSpPr>
          <p:cNvPr id="24" name="Frame Line"/>
          <p:cNvCxnSpPr/>
          <p:nvPr userDrawn="1"/>
        </p:nvCxnSpPr>
        <p:spPr>
          <a:xfrm flipV="1">
            <a:off x="389660" y="626986"/>
            <a:ext cx="9351820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394C5F-48D8-4B88-B63D-0ED59ABE59A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003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867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925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80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ondo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Logo_Peq0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31"/>
            <a:ext cx="874395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29381" y="4591050"/>
            <a:ext cx="3086100" cy="548640"/>
          </a:xfrm>
        </p:spPr>
        <p:txBody>
          <a:bodyPr anchor="ctr"/>
          <a:lstStyle>
            <a:lvl1pPr marL="0" indent="0" algn="r">
              <a:buNone/>
              <a:defRPr b="0" i="0">
                <a:solidFill>
                  <a:schemeClr val="bg1"/>
                </a:solidFill>
              </a:defRPr>
            </a:lvl1pPr>
            <a:lvl2pPr marL="4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429381" y="5143500"/>
            <a:ext cx="3086100" cy="548640"/>
          </a:xfrm>
        </p:spPr>
        <p:txBody>
          <a:bodyPr anchor="ctr"/>
          <a:lstStyle>
            <a:lvl1pPr algn="r">
              <a:defRPr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991512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0734" y="152400"/>
            <a:ext cx="617220" cy="658368"/>
          </a:xfrm>
        </p:spPr>
        <p:txBody>
          <a:bodyPr anchor="ctr"/>
          <a:lstStyle>
            <a:lvl1pPr>
              <a:defRPr sz="3600" b="1" i="0">
                <a:solidFill>
                  <a:srgbClr val="FF0000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857251" y="219080"/>
            <a:ext cx="0" cy="571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91392" tIns="45696" rIns="91392" bIns="4569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53691" y="152405"/>
            <a:ext cx="8435340" cy="402336"/>
          </a:xfrm>
        </p:spPr>
        <p:txBody>
          <a:bodyPr anchor="ctr"/>
          <a:lstStyle>
            <a:lvl1pPr>
              <a:defRPr sz="24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53691" y="554741"/>
            <a:ext cx="8435340" cy="274320"/>
          </a:xfrm>
        </p:spPr>
        <p:txBody>
          <a:bodyPr anchor="ctr"/>
          <a:lstStyle>
            <a:lvl1pPr>
              <a:defRPr sz="1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Insert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094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40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30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Logo_Peq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3857625" y="1066800"/>
            <a:ext cx="5314950" cy="2819400"/>
          </a:xfrm>
        </p:spPr>
        <p:txBody>
          <a:bodyPr wrap="square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" y="1219200"/>
            <a:ext cx="1800225" cy="2286000"/>
          </a:xfrm>
        </p:spPr>
        <p:txBody>
          <a:bodyPr lIns="91440" tIns="45720" rIns="91440" bIns="45720"/>
          <a:lstStyle>
            <a:lvl1pPr marL="0" indent="0">
              <a:lnSpc>
                <a:spcPct val="140000"/>
              </a:lnSpc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Subnomenclature"/>
          <p:cNvSpPr txBox="1"/>
          <p:nvPr/>
        </p:nvSpPr>
        <p:spPr>
          <a:xfrm>
            <a:off x="1016213" y="6437412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en-US" sz="1000" b="1" dirty="0">
              <a:solidFill>
                <a:srgbClr val="FFFFFF"/>
              </a:solidFill>
            </a:endParaRPr>
          </a:p>
        </p:txBody>
      </p:sp>
      <p:pic>
        <p:nvPicPr>
          <p:cNvPr id="11" name="Picture 10" descr="fondo02"/>
          <p:cNvPicPr>
            <a:picLocks noChangeAspect="1" noChangeArrowheads="1"/>
          </p:cNvPicPr>
          <p:nvPr userDrawn="1"/>
        </p:nvPicPr>
        <p:blipFill>
          <a:blip r:embed="rId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2" name="Picture 11" descr="Logo_Peq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2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76201"/>
            <a:ext cx="9429750" cy="533400"/>
          </a:xfrm>
          <a:ln>
            <a:noFill/>
          </a:ln>
        </p:spPr>
        <p:txBody>
          <a:bodyPr wrap="square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625" y="685800"/>
            <a:ext cx="9429750" cy="5486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2" name="Picture 10" descr="fondo02"/>
          <p:cNvPicPr>
            <a:picLocks noChangeAspect="1" noChangeArrowheads="1"/>
          </p:cNvPicPr>
          <p:nvPr/>
        </p:nvPicPr>
        <p:blipFill>
          <a:blip r:embed="rId2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1" descr="Logo_Peq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6345339"/>
            <a:ext cx="2157413" cy="352425"/>
          </a:xfrm>
          <a:prstGeom prst="rect">
            <a:avLst/>
          </a:prstGeom>
          <a:noFill/>
        </p:spPr>
      </p:pic>
      <p:sp>
        <p:nvSpPr>
          <p:cNvPr id="9" name="DocID"/>
          <p:cNvSpPr txBox="1"/>
          <p:nvPr userDrawn="1"/>
        </p:nvSpPr>
        <p:spPr>
          <a:xfrm>
            <a:off x="1357759" y="6532791"/>
            <a:ext cx="65" cy="107722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/>
          <a:p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28625" y="609600"/>
            <a:ext cx="9429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789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70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858375" y="0"/>
            <a:ext cx="428625" cy="381000"/>
          </a:xfrm>
        </p:spPr>
        <p:txBody>
          <a:bodyPr/>
          <a:lstStyle>
            <a:lvl1pPr>
              <a:defRPr/>
            </a:lvl1pPr>
          </a:lstStyle>
          <a:p>
            <a:fld id="{A7FC83F1-D64B-48DF-9CCD-2AA2C35A011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72653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10" Type="http://schemas.openxmlformats.org/officeDocument/2006/relationships/image" Target="../media/image3.jpeg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vmlDrawing" Target="../drawings/vmlDrawing8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oleObject" Target="../embeddings/oleObject8.bin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tags" Target="../tags/tag33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09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tags" Target="../tags/tag334.xml"/><Relationship Id="rId5" Type="http://schemas.openxmlformats.org/officeDocument/2006/relationships/vmlDrawing" Target="../drawings/vmlDrawing9.vml"/><Relationship Id="rId10" Type="http://schemas.openxmlformats.org/officeDocument/2006/relationships/image" Target="../media/image3.jpeg"/><Relationship Id="rId4" Type="http://schemas.openxmlformats.org/officeDocument/2006/relationships/theme" Target="../theme/theme12.xml"/><Relationship Id="rId9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image" Target="../media/image12.jpeg"/><Relationship Id="rId2" Type="http://schemas.openxmlformats.org/officeDocument/2006/relationships/slideLayout" Target="../slideLayouts/slideLayout12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1.xml"/><Relationship Id="rId21" Type="http://schemas.openxmlformats.org/officeDocument/2006/relationships/tags" Target="../tags/tag347.xml"/><Relationship Id="rId7" Type="http://schemas.openxmlformats.org/officeDocument/2006/relationships/theme" Target="../theme/theme14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40.xml"/><Relationship Id="rId16" Type="http://schemas.openxmlformats.org/officeDocument/2006/relationships/tags" Target="../tags/tag342.xml"/><Relationship Id="rId20" Type="http://schemas.openxmlformats.org/officeDocument/2006/relationships/tags" Target="../tags/tag346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tags" Target="../tags/tag337.xml"/><Relationship Id="rId24" Type="http://schemas.openxmlformats.org/officeDocument/2006/relationships/tags" Target="../tags/tag350.xml"/><Relationship Id="rId5" Type="http://schemas.openxmlformats.org/officeDocument/2006/relationships/slideLayout" Target="../slideLayouts/slideLayout143.xml"/><Relationship Id="rId15" Type="http://schemas.openxmlformats.org/officeDocument/2006/relationships/tags" Target="../tags/tag341.xml"/><Relationship Id="rId23" Type="http://schemas.openxmlformats.org/officeDocument/2006/relationships/tags" Target="../tags/tag349.xml"/><Relationship Id="rId28" Type="http://schemas.openxmlformats.org/officeDocument/2006/relationships/image" Target="../media/image5.wmf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slideLayout" Target="../slideLayouts/slideLayout142.xml"/><Relationship Id="rId9" Type="http://schemas.openxmlformats.org/officeDocument/2006/relationships/tags" Target="../tags/tag335.xml"/><Relationship Id="rId14" Type="http://schemas.openxmlformats.org/officeDocument/2006/relationships/tags" Target="../tags/tag340.xml"/><Relationship Id="rId22" Type="http://schemas.openxmlformats.org/officeDocument/2006/relationships/tags" Target="../tags/tag348.xml"/><Relationship Id="rId27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47.xml"/><Relationship Id="rId21" Type="http://schemas.openxmlformats.org/officeDocument/2006/relationships/tags" Target="../tags/tag364.xml"/><Relationship Id="rId7" Type="http://schemas.openxmlformats.org/officeDocument/2006/relationships/theme" Target="../theme/theme15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46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5" Type="http://schemas.openxmlformats.org/officeDocument/2006/relationships/slideLayout" Target="../slideLayouts/slideLayout149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image" Target="../media/image5.wmf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slideLayout" Target="../slideLayouts/slideLayout148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13" Type="http://schemas.openxmlformats.org/officeDocument/2006/relationships/tags" Target="../tags/tag373.xml"/><Relationship Id="rId18" Type="http://schemas.openxmlformats.org/officeDocument/2006/relationships/tags" Target="../tags/tag378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3.xml"/><Relationship Id="rId21" Type="http://schemas.openxmlformats.org/officeDocument/2006/relationships/tags" Target="../tags/tag381.xml"/><Relationship Id="rId7" Type="http://schemas.openxmlformats.org/officeDocument/2006/relationships/theme" Target="../theme/theme16.xml"/><Relationship Id="rId12" Type="http://schemas.openxmlformats.org/officeDocument/2006/relationships/tags" Target="../tags/tag372.xml"/><Relationship Id="rId17" Type="http://schemas.openxmlformats.org/officeDocument/2006/relationships/tags" Target="../tags/tag377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52.xml"/><Relationship Id="rId16" Type="http://schemas.openxmlformats.org/officeDocument/2006/relationships/tags" Target="../tags/tag376.xml"/><Relationship Id="rId20" Type="http://schemas.openxmlformats.org/officeDocument/2006/relationships/tags" Target="../tags/tag380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tags" Target="../tags/tag371.xml"/><Relationship Id="rId24" Type="http://schemas.openxmlformats.org/officeDocument/2006/relationships/tags" Target="../tags/tag384.xml"/><Relationship Id="rId5" Type="http://schemas.openxmlformats.org/officeDocument/2006/relationships/slideLayout" Target="../slideLayouts/slideLayout155.xml"/><Relationship Id="rId15" Type="http://schemas.openxmlformats.org/officeDocument/2006/relationships/tags" Target="../tags/tag375.xml"/><Relationship Id="rId23" Type="http://schemas.openxmlformats.org/officeDocument/2006/relationships/tags" Target="../tags/tag383.xml"/><Relationship Id="rId28" Type="http://schemas.openxmlformats.org/officeDocument/2006/relationships/image" Target="../media/image5.wmf"/><Relationship Id="rId10" Type="http://schemas.openxmlformats.org/officeDocument/2006/relationships/tags" Target="../tags/tag370.xml"/><Relationship Id="rId19" Type="http://schemas.openxmlformats.org/officeDocument/2006/relationships/tags" Target="../tags/tag379.xml"/><Relationship Id="rId4" Type="http://schemas.openxmlformats.org/officeDocument/2006/relationships/slideLayout" Target="../slideLayouts/slideLayout154.xml"/><Relationship Id="rId9" Type="http://schemas.openxmlformats.org/officeDocument/2006/relationships/tags" Target="../tags/tag369.xml"/><Relationship Id="rId14" Type="http://schemas.openxmlformats.org/officeDocument/2006/relationships/tags" Target="../tags/tag374.xml"/><Relationship Id="rId22" Type="http://schemas.openxmlformats.org/officeDocument/2006/relationships/tags" Target="../tags/tag382.xml"/><Relationship Id="rId27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26" Type="http://schemas.openxmlformats.org/officeDocument/2006/relationships/image" Target="../media/image13.emf"/><Relationship Id="rId3" Type="http://schemas.openxmlformats.org/officeDocument/2006/relationships/slideLayout" Target="../slideLayouts/slideLayout159.xml"/><Relationship Id="rId21" Type="http://schemas.openxmlformats.org/officeDocument/2006/relationships/tags" Target="../tags/tag398.xml"/><Relationship Id="rId7" Type="http://schemas.openxmlformats.org/officeDocument/2006/relationships/theme" Target="../theme/theme17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58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tags" Target="../tags/tag388.xml"/><Relationship Id="rId24" Type="http://schemas.openxmlformats.org/officeDocument/2006/relationships/tags" Target="../tags/tag401.xml"/><Relationship Id="rId5" Type="http://schemas.openxmlformats.org/officeDocument/2006/relationships/slideLayout" Target="../slideLayouts/slideLayout161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image" Target="../media/image5.wmf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4" Type="http://schemas.openxmlformats.org/officeDocument/2006/relationships/slideLayout" Target="../slideLayouts/slideLayout160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image" Target="../media/image5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image" Target="../media/image5.wmf"/><Relationship Id="rId5" Type="http://schemas.openxmlformats.org/officeDocument/2006/relationships/slideLayout" Target="../slideLayouts/slideLayout17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7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e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184.xml"/><Relationship Id="rId7" Type="http://schemas.openxmlformats.org/officeDocument/2006/relationships/tags" Target="../tags/tag40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vmlDrawing" Target="../drawings/vmlDrawing18.vml"/><Relationship Id="rId11" Type="http://schemas.openxmlformats.org/officeDocument/2006/relationships/image" Target="../media/image3.jpeg"/><Relationship Id="rId5" Type="http://schemas.openxmlformats.org/officeDocument/2006/relationships/theme" Target="../theme/theme2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85.xml"/><Relationship Id="rId9" Type="http://schemas.openxmlformats.org/officeDocument/2006/relationships/image" Target="../media/image1.e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tags" Target="../tags/tag417.xml"/><Relationship Id="rId26" Type="http://schemas.openxmlformats.org/officeDocument/2006/relationships/image" Target="../media/image2.jpeg"/><Relationship Id="rId3" Type="http://schemas.openxmlformats.org/officeDocument/2006/relationships/theme" Target="../theme/theme21.xml"/><Relationship Id="rId21" Type="http://schemas.openxmlformats.org/officeDocument/2006/relationships/tags" Target="../tags/tag420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187.xml"/><Relationship Id="rId16" Type="http://schemas.openxmlformats.org/officeDocument/2006/relationships/tags" Target="../tags/tag415.xml"/><Relationship Id="rId20" Type="http://schemas.openxmlformats.org/officeDocument/2006/relationships/tags" Target="../tags/tag419.xml"/><Relationship Id="rId1" Type="http://schemas.openxmlformats.org/officeDocument/2006/relationships/slideLayout" Target="../slideLayouts/slideLayout186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24" Type="http://schemas.openxmlformats.org/officeDocument/2006/relationships/oleObject" Target="../embeddings/oleObject19.bin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23" Type="http://schemas.openxmlformats.org/officeDocument/2006/relationships/tags" Target="../tags/tag422.xml"/><Relationship Id="rId10" Type="http://schemas.openxmlformats.org/officeDocument/2006/relationships/tags" Target="../tags/tag409.xml"/><Relationship Id="rId19" Type="http://schemas.openxmlformats.org/officeDocument/2006/relationships/tags" Target="../tags/tag418.xml"/><Relationship Id="rId4" Type="http://schemas.openxmlformats.org/officeDocument/2006/relationships/vmlDrawing" Target="../drawings/vmlDrawing19.vml"/><Relationship Id="rId9" Type="http://schemas.openxmlformats.org/officeDocument/2006/relationships/tags" Target="../tags/tag408.xml"/><Relationship Id="rId14" Type="http://schemas.openxmlformats.org/officeDocument/2006/relationships/tags" Target="../tags/tag413.xml"/><Relationship Id="rId22" Type="http://schemas.openxmlformats.org/officeDocument/2006/relationships/tags" Target="../tags/tag421.xml"/><Relationship Id="rId27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oleObject" Target="../embeddings/oleObject3.bin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1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1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vmlDrawing" Target="../drawings/vmlDrawing3.v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heme" Target="../theme/theme4.xml"/><Relationship Id="rId27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oleObject" Target="../embeddings/oleObject4.bin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ags" Target="../tags/tag22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22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5.xml"/><Relationship Id="rId27" Type="http://schemas.openxmlformats.org/officeDocument/2006/relationships/image" Target="../media/image8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ags" Target="../tags/tag330.xml"/><Relationship Id="rId5" Type="http://schemas.openxmlformats.org/officeDocument/2006/relationships/vmlDrawing" Target="../drawings/vmlDrawing5.vml"/><Relationship Id="rId10" Type="http://schemas.openxmlformats.org/officeDocument/2006/relationships/image" Target="../media/image3.jpeg"/><Relationship Id="rId4" Type="http://schemas.openxmlformats.org/officeDocument/2006/relationships/theme" Target="../theme/theme6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vmlDrawing" Target="../drawings/vmlDrawing6.v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oleObject" Target="../embeddings/oleObject6.bin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ags" Target="../tags/tag33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88.xml"/><Relationship Id="rId7" Type="http://schemas.openxmlformats.org/officeDocument/2006/relationships/tags" Target="../tags/tag33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vmlDrawing" Target="../drawings/vmlDrawing7.vml"/><Relationship Id="rId11" Type="http://schemas.openxmlformats.org/officeDocument/2006/relationships/image" Target="../media/image3.jpeg"/><Relationship Id="rId5" Type="http://schemas.openxmlformats.org/officeDocument/2006/relationships/theme" Target="../theme/theme8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93.xml"/><Relationship Id="rId9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96053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8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2469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642445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08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9750" cy="85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fld id="{4B553441-A85E-4A5F-B6E9-6327667DC3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337"/>
            <a:ext cx="2157413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Source: xxx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286260" y="-47655"/>
            <a:ext cx="1714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PRELIMINARY –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006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228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12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4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6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334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34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8" y="6226218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5"/>
            <a:ext cx="949166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8228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5pPr>
      <a:lvl6pPr marL="4063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6pPr>
      <a:lvl7pPr marL="8127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7pPr>
      <a:lvl8pPr marL="12190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8pPr>
      <a:lvl9pPr marL="1625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7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16051" indent="-316051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34">
          <a:solidFill>
            <a:srgbClr val="000000"/>
          </a:solidFill>
          <a:latin typeface="+mn-lt"/>
          <a:ea typeface="+mn-ea"/>
          <a:cs typeface="+mn-cs"/>
        </a:defRPr>
      </a:lvl1pPr>
      <a:lvl2pPr marL="654678" indent="-179190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066">
          <a:solidFill>
            <a:srgbClr val="000000"/>
          </a:solidFill>
          <a:latin typeface="+mn-lt"/>
          <a:cs typeface="+mn-cs"/>
        </a:defRPr>
      </a:lvl2pPr>
      <a:lvl3pPr marL="1055386" indent="-17495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066">
          <a:solidFill>
            <a:srgbClr val="000000"/>
          </a:solidFill>
          <a:latin typeface="+mn-lt"/>
          <a:cs typeface="+mn-cs"/>
        </a:defRPr>
      </a:lvl3pPr>
      <a:lvl4pPr marL="1354505" indent="-129807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066">
          <a:solidFill>
            <a:schemeClr val="tx1"/>
          </a:solidFill>
          <a:latin typeface="+mn-lt"/>
          <a:cs typeface="+mn-cs"/>
        </a:defRPr>
      </a:lvl4pPr>
      <a:lvl5pPr marL="1749570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5pPr>
      <a:lvl6pPr marL="2155921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6pPr>
      <a:lvl7pPr marL="2562273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7pPr>
      <a:lvl8pPr marL="2968625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8pPr>
      <a:lvl9pPr marL="3374977" indent="-79013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0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35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70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55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407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759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111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462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814" algn="l" defTabSz="8127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ntillo_inferior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47" r="310"/>
          <a:stretch>
            <a:fillRect/>
          </a:stretch>
        </p:blipFill>
        <p:spPr bwMode="auto">
          <a:xfrm>
            <a:off x="0" y="0"/>
            <a:ext cx="10287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60" y="6226176"/>
            <a:ext cx="2439591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8429625" y="711200"/>
            <a:ext cx="1042988" cy="2154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sz="1400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8955" y="6388100"/>
            <a:ext cx="6429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3B5D404-5004-4338-9FA9-9A38E4A88B25}" type="slidenum">
              <a:rPr lang="en-US" sz="1400">
                <a:solidFill>
                  <a:srgbClr val="FFFFFF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8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57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0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13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46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28625" y="769100"/>
            <a:ext cx="94297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73" name="Picture 10" descr="fondo02"/>
          <p:cNvPicPr>
            <a:picLocks noChangeAspect="1" noChangeArrowheads="1"/>
          </p:cNvPicPr>
          <p:nvPr/>
        </p:nvPicPr>
        <p:blipFill>
          <a:blip r:embed="rId2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74" name="Picture 11" descr="Logo_Peq01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7858125" y="6345307"/>
            <a:ext cx="2157413" cy="352425"/>
          </a:xfrm>
          <a:prstGeom prst="rect">
            <a:avLst/>
          </a:prstGeom>
          <a:noFill/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51189"/>
            <a:ext cx="94297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428626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428625" y="816744"/>
            <a:ext cx="9429750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1" y="2013955"/>
            <a:ext cx="4894754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22" name="McK Slide Elements" hidden="1"/>
          <p:cNvGrpSpPr>
            <a:grpSpLocks/>
          </p:cNvGrpSpPr>
          <p:nvPr/>
        </p:nvGrpSpPr>
        <p:grpSpPr bwMode="auto">
          <a:xfrm>
            <a:off x="428623" y="5813989"/>
            <a:ext cx="9429750" cy="362823"/>
            <a:chOff x="75" y="3926"/>
            <a:chExt cx="564" cy="224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75" y="3926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75" y="4055"/>
              <a:ext cx="564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73075" indent="-473075" defTabSz="91342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26" name="LegendBoxes" hidden="1"/>
          <p:cNvGrpSpPr>
            <a:grpSpLocks/>
          </p:cNvGrpSpPr>
          <p:nvPr/>
        </p:nvGrpSpPr>
        <p:grpSpPr bwMode="auto">
          <a:xfrm>
            <a:off x="8981840" y="864366"/>
            <a:ext cx="801822" cy="1013962"/>
            <a:chOff x="4936" y="176"/>
            <a:chExt cx="440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LegendLines" hidden="1"/>
          <p:cNvGrpSpPr>
            <a:grpSpLocks/>
          </p:cNvGrpSpPr>
          <p:nvPr/>
        </p:nvGrpSpPr>
        <p:grpSpPr bwMode="auto">
          <a:xfrm>
            <a:off x="8628310" y="864365"/>
            <a:ext cx="1155352" cy="741845"/>
            <a:chOff x="4750" y="176"/>
            <a:chExt cx="634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0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42" name="McKSticker" hidden="1"/>
          <p:cNvGrpSpPr/>
          <p:nvPr/>
        </p:nvGrpSpPr>
        <p:grpSpPr bwMode="auto">
          <a:xfrm>
            <a:off x="8791478" y="864365"/>
            <a:ext cx="1066894" cy="212366"/>
            <a:chOff x="7811359" y="285750"/>
            <a:chExt cx="929416" cy="208138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auto">
            <a:xfrm>
              <a:off x="7811359" y="285750"/>
              <a:ext cx="929416" cy="20813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auto">
            <a:xfrm>
              <a:off x="7811359" y="285750"/>
              <a:ext cx="0" cy="208138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auto">
            <a:xfrm>
              <a:off x="7811359" y="493888"/>
              <a:ext cx="929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LegendMoons" hidden="1"/>
          <p:cNvGrpSpPr/>
          <p:nvPr/>
        </p:nvGrpSpPr>
        <p:grpSpPr bwMode="auto">
          <a:xfrm>
            <a:off x="8905111" y="864365"/>
            <a:ext cx="877863" cy="1333054"/>
            <a:chOff x="7769225" y="2105025"/>
            <a:chExt cx="764744" cy="1306516"/>
          </a:xfrm>
        </p:grpSpPr>
        <p:grpSp>
          <p:nvGrpSpPr>
            <p:cNvPr id="47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0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444069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429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56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1" name="Slide Number"/>
          <p:cNvSpPr txBox="1">
            <a:spLocks/>
          </p:cNvSpPr>
          <p:nvPr/>
        </p:nvSpPr>
        <p:spPr bwMode="auto">
          <a:xfrm>
            <a:off x="9986166" y="603355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000" b="1" smtClean="0">
                <a:solidFill>
                  <a:srgbClr val="FF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3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  <p:sp>
        <p:nvSpPr>
          <p:cNvPr id="2" name="OWLabel"/>
          <p:cNvSpPr/>
          <p:nvPr userDrawn="1"/>
        </p:nvSpPr>
        <p:spPr bwMode="auto">
          <a:xfrm>
            <a:off x="9306161" y="64770"/>
            <a:ext cx="481607" cy="248530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43" tIns="46863" rIns="90043" bIns="46863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</a:rPr>
              <a:t>Draft</a:t>
            </a:r>
            <a:endParaRPr lang="en-US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fondo02"/>
          <p:cNvPicPr>
            <a:picLocks noChangeAspect="1" noChangeArrowheads="1"/>
          </p:cNvPicPr>
          <p:nvPr/>
        </p:nvPicPr>
        <p:blipFill rotWithShape="1">
          <a:blip r:embed="rId10"/>
          <a:srcRect l="188" r="188"/>
          <a:stretch/>
        </p:blipFill>
        <p:spPr bwMode="auto">
          <a:xfrm>
            <a:off x="-14909" y="-13252"/>
            <a:ext cx="10328148" cy="68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8" descr="Logo_Peq0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58125" y="6345239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57625" y="3962400"/>
            <a:ext cx="497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9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34" charset="0"/>
          <a:ea typeface="ＭＳ Ｐゴシック"/>
          <a:cs typeface="ＭＳ Ｐゴシック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0000"/>
          </a:solidFill>
          <a:latin typeface="+mn-lt"/>
          <a:ea typeface="+mn-ea"/>
          <a:cs typeface="+mn-cs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rgbClr val="999999"/>
          </a:solidFill>
          <a:latin typeface="Arial" pitchFamily="34" charset="0"/>
          <a:ea typeface="+mn-ea"/>
          <a:cs typeface="+mn-cs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rgbClr val="999999"/>
          </a:solidFill>
          <a:latin typeface="Arial" pitchFamily="34" charset="0"/>
          <a:ea typeface="+mn-ea"/>
          <a:cs typeface="+mn-cs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999999"/>
          </a:solidFill>
          <a:latin typeface="Arial" pitchFamily="34" charset="0"/>
          <a:ea typeface="+mn-ea"/>
          <a:cs typeface="+mn-cs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42575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34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816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5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402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0" y="0"/>
          <a:ext cx="182232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8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2232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" name="Picture 2" descr="san"/>
          <p:cNvPicPr>
            <a:picLocks noChangeAspect="1" noChangeArrowheads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ltGray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ltGray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3783" y="2621427"/>
            <a:ext cx="49384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3053" y="306074"/>
            <a:ext cx="93920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373053" y="17818"/>
            <a:ext cx="73417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373053" y="619608"/>
            <a:ext cx="93920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83783" y="2022053"/>
            <a:ext cx="4894753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/>
          <p:nvPr userDrawn="1"/>
        </p:nvGrpSpPr>
        <p:grpSpPr bwMode="auto">
          <a:xfrm>
            <a:off x="373053" y="5971743"/>
            <a:ext cx="9702557" cy="714433"/>
            <a:chOff x="182232" y="5971743"/>
            <a:chExt cx="9702557" cy="714433"/>
          </a:xfrm>
        </p:grpSpPr>
        <p:sp>
          <p:nvSpPr>
            <p:cNvPr id="23" name="McK 4. Footnote"/>
            <p:cNvSpPr txBox="1">
              <a:spLocks noChangeArrowheads="1"/>
            </p:cNvSpPr>
            <p:nvPr/>
          </p:nvSpPr>
          <p:spPr bwMode="auto">
            <a:xfrm>
              <a:off x="182232" y="5971743"/>
              <a:ext cx="9702557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4" name="McK 5. Source"/>
            <p:cNvSpPr>
              <a:spLocks noChangeArrowheads="1"/>
            </p:cNvSpPr>
            <p:nvPr/>
          </p:nvSpPr>
          <p:spPr bwMode="auto">
            <a:xfrm>
              <a:off x="182232" y="6532288"/>
              <a:ext cx="7297243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466725" indent="-466725" defTabSz="97858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FFFFFF"/>
                  </a:solidFill>
                </a:rPr>
                <a:t>Source: Source</a:t>
              </a:r>
            </a:p>
          </p:txBody>
        </p:sp>
      </p:grpSp>
      <p:sp>
        <p:nvSpPr>
          <p:cNvPr id="71" name="Slide Number"/>
          <p:cNvSpPr txBox="1">
            <a:spLocks/>
          </p:cNvSpPr>
          <p:nvPr userDrawn="1"/>
        </p:nvSpPr>
        <p:spPr bwMode="auto">
          <a:xfrm>
            <a:off x="9839968" y="225413"/>
            <a:ext cx="235642" cy="23083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500" b="1" smtClean="0">
                <a:solidFill>
                  <a:srgbClr val="FF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grpSp>
        <p:nvGrpSpPr>
          <p:cNvPr id="72" name="LegendBoxes" hidden="1"/>
          <p:cNvGrpSpPr>
            <a:grpSpLocks/>
          </p:cNvGrpSpPr>
          <p:nvPr userDrawn="1"/>
        </p:nvGrpSpPr>
        <p:grpSpPr bwMode="auto">
          <a:xfrm>
            <a:off x="9001539" y="368570"/>
            <a:ext cx="763588" cy="996951"/>
            <a:chOff x="4936" y="176"/>
            <a:chExt cx="481" cy="628"/>
          </a:xfrm>
        </p:grpSpPr>
        <p:sp>
          <p:nvSpPr>
            <p:cNvPr id="7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7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7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7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7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81" name="LegendLines" hidden="1"/>
          <p:cNvGrpSpPr>
            <a:grpSpLocks/>
          </p:cNvGrpSpPr>
          <p:nvPr userDrawn="1"/>
        </p:nvGrpSpPr>
        <p:grpSpPr bwMode="auto">
          <a:xfrm>
            <a:off x="8693564" y="368570"/>
            <a:ext cx="1071563" cy="730251"/>
            <a:chOff x="4750" y="176"/>
            <a:chExt cx="675" cy="460"/>
          </a:xfrm>
        </p:grpSpPr>
        <p:sp>
          <p:nvSpPr>
            <p:cNvPr id="8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8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8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8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88" name="McKSticker" hidden="1"/>
          <p:cNvGrpSpPr/>
          <p:nvPr userDrawn="1"/>
        </p:nvGrpSpPr>
        <p:grpSpPr bwMode="auto">
          <a:xfrm>
            <a:off x="8698232" y="368570"/>
            <a:ext cx="1066895" cy="212366"/>
            <a:chOff x="7673880" y="285750"/>
            <a:chExt cx="1066895" cy="212366"/>
          </a:xfrm>
        </p:grpSpPr>
        <p:sp>
          <p:nvSpPr>
            <p:cNvPr id="89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90" name="AutoShape 31"/>
            <p:cNvCxnSpPr>
              <a:cxnSpLocks noChangeShapeType="1"/>
              <a:stCxn id="89" idx="2"/>
              <a:endCxn id="89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32"/>
            <p:cNvCxnSpPr>
              <a:cxnSpLocks noChangeShapeType="1"/>
              <a:stCxn id="89" idx="4"/>
              <a:endCxn id="89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LegendMoons" hidden="1"/>
          <p:cNvGrpSpPr/>
          <p:nvPr userDrawn="1"/>
        </p:nvGrpSpPr>
        <p:grpSpPr bwMode="auto">
          <a:xfrm>
            <a:off x="8934697" y="368570"/>
            <a:ext cx="830430" cy="1306516"/>
            <a:chOff x="6655594" y="273840"/>
            <a:chExt cx="830430" cy="1306516"/>
          </a:xfrm>
        </p:grpSpPr>
        <p:grpSp>
          <p:nvGrpSpPr>
            <p:cNvPr id="9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111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109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107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105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7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8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99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0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101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02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7" name="McK Moon" hidden="1"/>
          <p:cNvGrpSpPr>
            <a:grpSpLocks noChangeAspect="1"/>
          </p:cNvGrpSpPr>
          <p:nvPr userDrawn="1">
            <p:custDataLst>
              <p:tags r:id="rId6"/>
            </p:custDataLst>
          </p:nvPr>
        </p:nvGrpSpPr>
        <p:grpSpPr bwMode="auto">
          <a:xfrm>
            <a:off x="8243595" y="2029270"/>
            <a:ext cx="254000" cy="254000"/>
            <a:chOff x="1600" y="1600"/>
            <a:chExt cx="160" cy="160"/>
          </a:xfrm>
        </p:grpSpPr>
        <p:sp>
          <p:nvSpPr>
            <p:cNvPr id="58" name="Oval 90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>
                <a:solidFill>
                  <a:srgbClr val="000000"/>
                </a:solidFill>
              </a:endParaRPr>
            </a:p>
          </p:txBody>
        </p:sp>
        <p:sp>
          <p:nvSpPr>
            <p:cNvPr id="59" name="Arc 9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03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78693" rtl="0" eaLnBrk="1" fontAlgn="base" hangingPunct="1">
        <a:spcBef>
          <a:spcPct val="0"/>
        </a:spcBef>
        <a:spcAft>
          <a:spcPct val="0"/>
        </a:spcAft>
        <a:tabLst>
          <a:tab pos="294996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499757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999516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499274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999033" algn="l" defTabSz="978693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211704" indent="-209968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99757" indent="-286320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71551" indent="-170056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6pPr>
      <a:lvl7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7pPr>
      <a:lvl8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8pPr>
      <a:lvl9pPr marL="819603" indent="-142293" algn="l" defTabSz="97869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75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516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27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033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8791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8548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8307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8064" algn="l" defTabSz="99951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id" hidden="1"/>
          <p:cNvGrpSpPr/>
          <p:nvPr>
            <p:custDataLst>
              <p:tags r:id="rId24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7/9/2015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00" r:id="rId22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7557196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62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7/9/2015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8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4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5645134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780" name="think-cell Slide" r:id="rId26" imgW="524" imgH="526" progId="TCLayout.ActiveDocument.1">
                  <p:embed/>
                </p:oleObj>
              </mc:Choice>
              <mc:Fallback>
                <p:oleObj name="think-cell Slide" r:id="rId2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id" hidden="1"/>
          <p:cNvGrpSpPr/>
          <p:nvPr>
            <p:custDataLst>
              <p:tags r:id="rId25"/>
            </p:custDataLst>
          </p:nvPr>
        </p:nvGrpSpPr>
        <p:grpSpPr>
          <a:xfrm>
            <a:off x="542405" y="605119"/>
            <a:ext cx="9202190" cy="5922085"/>
            <a:chOff x="530352" y="685800"/>
            <a:chExt cx="8997696" cy="6711696"/>
          </a:xfrm>
        </p:grpSpPr>
        <p:sp>
          <p:nvSpPr>
            <p:cNvPr id="55" name="Footer block" hidden="1"/>
            <p:cNvSpPr>
              <a:spLocks noChangeArrowheads="1"/>
            </p:cNvSpPr>
            <p:nvPr/>
          </p:nvSpPr>
          <p:spPr bwMode="gray">
            <a:xfrm>
              <a:off x="530352" y="6784848"/>
              <a:ext cx="8988552" cy="612648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6" name="Title block" hidden="1"/>
            <p:cNvSpPr>
              <a:spLocks noChangeArrowheads="1"/>
            </p:cNvSpPr>
            <p:nvPr/>
          </p:nvSpPr>
          <p:spPr bwMode="gray">
            <a:xfrm>
              <a:off x="530352" y="1143000"/>
              <a:ext cx="8988552" cy="914400"/>
            </a:xfrm>
            <a:prstGeom prst="rect">
              <a:avLst/>
            </a:prstGeom>
            <a:solidFill>
              <a:srgbClr val="FCC3D7">
                <a:alpha val="25000"/>
              </a:srgbClr>
            </a:solidFill>
            <a:ln w="6350" cap="rnd">
              <a:solidFill>
                <a:srgbClr val="FCC3D7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478" tIns="0" rIns="64777" bIns="0" anchor="ctr"/>
            <a:lstStyle/>
            <a:p>
              <a:pPr algn="ctr" defTabSz="819158">
                <a:defRPr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85800"/>
              <a:ext cx="8988552" cy="301752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63306" tIns="0" rIns="64600" bIns="0" anchor="ctr"/>
            <a:lstStyle/>
            <a:p>
              <a:pPr algn="ctr" defTabSz="719435">
                <a:buSzPct val="90000"/>
                <a:defRPr/>
              </a:pPr>
              <a:endParaRPr lang="en-US" sz="1300" dirty="0">
                <a:solidFill>
                  <a:srgbClr val="A32020"/>
                </a:solidFill>
                <a:cs typeface="Arial" charset="0"/>
              </a:endParaRPr>
            </a:p>
          </p:txBody>
        </p:sp>
        <p:grpSp>
          <p:nvGrpSpPr>
            <p:cNvPr id="58" name="Group 600" hidden="1"/>
            <p:cNvGrpSpPr/>
            <p:nvPr userDrawn="1"/>
          </p:nvGrpSpPr>
          <p:grpSpPr>
            <a:xfrm>
              <a:off x="530352" y="6016752"/>
              <a:ext cx="8997696" cy="609600"/>
              <a:chOff x="530352" y="6016752"/>
              <a:chExt cx="8997696" cy="609600"/>
            </a:xfrm>
          </p:grpSpPr>
          <p:sp>
            <p:nvSpPr>
              <p:cNvPr id="94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ontent block 605" hidden="1"/>
              <p:cNvSpPr>
                <a:spLocks noChangeArrowheads="1"/>
              </p:cNvSpPr>
              <p:nvPr/>
            </p:nvSpPr>
            <p:spPr bwMode="gray">
              <a:xfrm>
                <a:off x="6629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2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474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7400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0352" y="6016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" name="Group 500" hidden="1"/>
            <p:cNvGrpSpPr/>
            <p:nvPr userDrawn="1"/>
          </p:nvGrpSpPr>
          <p:grpSpPr>
            <a:xfrm>
              <a:off x="530352" y="5257800"/>
              <a:ext cx="8997696" cy="609600"/>
              <a:chOff x="530352" y="5257800"/>
              <a:chExt cx="8997696" cy="609600"/>
            </a:xfrm>
          </p:grpSpPr>
          <p:sp>
            <p:nvSpPr>
              <p:cNvPr id="88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Content block 505" hidden="1"/>
              <p:cNvSpPr>
                <a:spLocks noChangeArrowheads="1"/>
              </p:cNvSpPr>
              <p:nvPr/>
            </p:nvSpPr>
            <p:spPr bwMode="gray">
              <a:xfrm>
                <a:off x="6629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2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474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7400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0352" y="5257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" name="Group 400" hidden="1"/>
            <p:cNvGrpSpPr/>
            <p:nvPr userDrawn="1"/>
          </p:nvGrpSpPr>
          <p:grpSpPr>
            <a:xfrm>
              <a:off x="530352" y="4498848"/>
              <a:ext cx="8997696" cy="609600"/>
              <a:chOff x="530352" y="4498848"/>
              <a:chExt cx="8997696" cy="609600"/>
            </a:xfrm>
          </p:grpSpPr>
          <p:sp>
            <p:nvSpPr>
              <p:cNvPr id="82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Content block 405" hidden="1"/>
              <p:cNvSpPr>
                <a:spLocks noChangeArrowheads="1"/>
              </p:cNvSpPr>
              <p:nvPr/>
            </p:nvSpPr>
            <p:spPr bwMode="gray">
              <a:xfrm>
                <a:off x="6629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2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474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7400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0352" y="4498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" name="Group 300" hidden="1"/>
            <p:cNvGrpSpPr/>
            <p:nvPr userDrawn="1"/>
          </p:nvGrpSpPr>
          <p:grpSpPr>
            <a:xfrm>
              <a:off x="530352" y="3730752"/>
              <a:ext cx="8997696" cy="609600"/>
              <a:chOff x="530352" y="3730752"/>
              <a:chExt cx="8997696" cy="609600"/>
            </a:xfrm>
          </p:grpSpPr>
          <p:sp>
            <p:nvSpPr>
              <p:cNvPr id="76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Content block 305" hidden="1"/>
              <p:cNvSpPr>
                <a:spLocks noChangeArrowheads="1"/>
              </p:cNvSpPr>
              <p:nvPr/>
            </p:nvSpPr>
            <p:spPr bwMode="gray">
              <a:xfrm>
                <a:off x="6629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2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474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7400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0352" y="3730752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2" name="Group 200" hidden="1"/>
            <p:cNvGrpSpPr/>
            <p:nvPr userDrawn="1"/>
          </p:nvGrpSpPr>
          <p:grpSpPr>
            <a:xfrm>
              <a:off x="530352" y="2971800"/>
              <a:ext cx="8997696" cy="609600"/>
              <a:chOff x="530352" y="2971800"/>
              <a:chExt cx="8997696" cy="609600"/>
            </a:xfrm>
          </p:grpSpPr>
          <p:sp>
            <p:nvSpPr>
              <p:cNvPr id="70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Content block 205" hidden="1"/>
              <p:cNvSpPr>
                <a:spLocks noChangeArrowheads="1"/>
              </p:cNvSpPr>
              <p:nvPr/>
            </p:nvSpPr>
            <p:spPr bwMode="gray">
              <a:xfrm>
                <a:off x="6629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2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474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7400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Content block 201" hidden="1"/>
              <p:cNvSpPr>
                <a:spLocks noChangeArrowheads="1"/>
              </p:cNvSpPr>
              <p:nvPr/>
            </p:nvSpPr>
            <p:spPr bwMode="gray">
              <a:xfrm>
                <a:off x="530352" y="2971800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3" name="Group 100" hidden="1"/>
            <p:cNvGrpSpPr/>
            <p:nvPr userDrawn="1"/>
          </p:nvGrpSpPr>
          <p:grpSpPr>
            <a:xfrm>
              <a:off x="530352" y="2212848"/>
              <a:ext cx="8997696" cy="609600"/>
              <a:chOff x="530352" y="2212848"/>
              <a:chExt cx="8997696" cy="609600"/>
            </a:xfrm>
          </p:grpSpPr>
          <p:sp>
            <p:nvSpPr>
              <p:cNvPr id="64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Content block 105" hidden="1"/>
              <p:cNvSpPr>
                <a:spLocks noChangeArrowheads="1"/>
              </p:cNvSpPr>
              <p:nvPr/>
            </p:nvSpPr>
            <p:spPr bwMode="gray">
              <a:xfrm>
                <a:off x="6629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2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4448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7400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Content block 101" hidden="1"/>
              <p:cNvSpPr>
                <a:spLocks noChangeArrowheads="1"/>
              </p:cNvSpPr>
              <p:nvPr/>
            </p:nvSpPr>
            <p:spPr bwMode="gray">
              <a:xfrm>
                <a:off x="530352" y="2212848"/>
                <a:ext cx="1371600" cy="6096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63478" tIns="0" rIns="64777" bIns="0" anchor="ctr"/>
              <a:lstStyle/>
              <a:p>
                <a:pPr algn="ctr" defTabSz="819158">
                  <a:defRPr/>
                </a:pP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405" y="1008529"/>
            <a:ext cx="920219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05" y="1952513"/>
            <a:ext cx="9202190" cy="3896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252882"/>
            <a:ext cx="1711383" cy="13716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293"/>
            <a:fld id="{4117D1D1-70E3-4345-9E03-43CE576E7061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4293"/>
              <a:t>7/9/2015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4"/>
          </p:nvPr>
        </p:nvSpPr>
        <p:spPr>
          <a:xfrm>
            <a:off x="7372676" y="6390043"/>
            <a:ext cx="2399651" cy="365592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293"/>
            <a:fld id="{00394C5F-48D8-4B88-B63D-0ED59ABE59A4}" type="slidenum">
              <a:rPr lang="en-US" smtClean="0">
                <a:solidFill>
                  <a:srgbClr val="000000"/>
                </a:solidFill>
              </a:rPr>
              <a:pPr defTabSz="914293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61" r:id="rId21"/>
  </p:sldLayoutIdLst>
  <p:hf hdr="0" ftr="0"/>
  <p:txStyles>
    <p:titleStyle>
      <a:lvl1pPr algn="l" defTabSz="914293" rtl="0" eaLnBrk="1" latinLnBrk="0" hangingPunct="1"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Wingdings" pitchFamily="2" charset="2"/>
        <a:buNone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10844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Times New Roman" pitchFamily="18" charset="0"/>
        <a:buChar char="•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9983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Arial" pitchFamily="34" charset="0"/>
        <a:buChar char="-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23514" marR="0" indent="-206761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◦"/>
        <a:tabLst/>
        <a:defRPr sz="13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20583" marR="0" indent="-205146" algn="l" defTabSz="914608" rtl="0" eaLnBrk="1" fontAlgn="base" latinLnBrk="0" hangingPunct="1">
        <a:lnSpc>
          <a:spcPct val="100000"/>
        </a:lnSpc>
        <a:spcBef>
          <a:spcPts val="0"/>
        </a:spcBef>
        <a:spcAft>
          <a:spcPts val="538"/>
        </a:spcAft>
        <a:buClr>
          <a:srgbClr val="000000"/>
        </a:buClr>
        <a:buSzTx/>
        <a:buFont typeface="Georgia" pitchFamily="18" charset="0"/>
        <a:buChar char="›"/>
        <a:tabLst/>
        <a:defRPr sz="13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9992" indent="-206761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9983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23514" indent="-205146" algn="l" defTabSz="914293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1000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914293" rtl="0" eaLnBrk="1" latinLnBrk="0" hangingPunct="1">
        <a:lnSpc>
          <a:spcPct val="100000"/>
        </a:lnSpc>
        <a:spcBef>
          <a:spcPts val="0"/>
        </a:spcBef>
        <a:spcAft>
          <a:spcPts val="538"/>
        </a:spcAft>
        <a:buFont typeface="Arial" pitchFamily="34" charset="0"/>
        <a:buNone/>
        <a:defRPr lang="en-GB" sz="1000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21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16007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96" name="think-cell Slide" r:id="rId15" imgW="524" imgH="526" progId="TCLayout.ActiveDocument.1">
                  <p:embed/>
                </p:oleObj>
              </mc:Choice>
              <mc:Fallback>
                <p:oleObj name="think-cell Slide" r:id="rId1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81007"/>
            <a:ext cx="9423019" cy="73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381125"/>
            <a:ext cx="9429750" cy="448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4" name="Picture 10" descr="fondo02"/>
          <p:cNvPicPr>
            <a:picLocks noChangeAspect="1" noChangeArrowheads="1"/>
          </p:cNvPicPr>
          <p:nvPr/>
        </p:nvPicPr>
        <p:blipFill>
          <a:blip r:embed="rId17"/>
          <a:srcRect t="91110"/>
          <a:stretch>
            <a:fillRect/>
          </a:stretch>
        </p:blipFill>
        <p:spPr bwMode="auto">
          <a:xfrm>
            <a:off x="0" y="6248400"/>
            <a:ext cx="10287000" cy="609600"/>
          </a:xfrm>
          <a:prstGeom prst="rect">
            <a:avLst/>
          </a:prstGeom>
          <a:noFill/>
        </p:spPr>
      </p:pic>
      <p:pic>
        <p:nvPicPr>
          <p:cNvPr id="1035" name="Picture 11" descr="Logo_Peq0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8125" y="6345432"/>
            <a:ext cx="2157412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1675" y="6283325"/>
            <a:ext cx="548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0" i="0" baseline="0">
                <a:solidFill>
                  <a:schemeClr val="bg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u="sng" dirty="0" smtClean="0">
                <a:solidFill>
                  <a:srgbClr val="FFFFFF"/>
                </a:solidFill>
              </a:rPr>
              <a:t>Source: xxx</a:t>
            </a:r>
            <a:endParaRPr lang="en-US" u="sng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8375" y="0"/>
            <a:ext cx="428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0000"/>
                </a:solidFill>
                <a:latin typeface="Arial Bold" pitchFamily="-112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B553441-A85E-4A5F-B6E9-6327667DC369}" type="slidenum">
              <a:rPr lang="en-US" u="sng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30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6000"/>
        </a:lnSpc>
        <a:spcBef>
          <a:spcPct val="0"/>
        </a:spcBef>
        <a:spcAft>
          <a:spcPct val="0"/>
        </a:spcAft>
        <a:defRPr sz="2000" b="1" i="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461963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2"/>
          </a:solidFill>
          <a:latin typeface="Arial" charset="0"/>
          <a:ea typeface="+mn-ea"/>
          <a:cs typeface="+mn-cs"/>
        </a:defRPr>
      </a:lvl2pPr>
      <a:lvl3pPr marL="625475" indent="-163513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2"/>
          </a:solidFill>
          <a:latin typeface="Arial" charset="0"/>
          <a:ea typeface="+mn-ea"/>
          <a:cs typeface="+mn-cs"/>
        </a:defRPr>
      </a:lvl3pPr>
      <a:lvl4pPr marL="741363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000">
          <a:solidFill>
            <a:schemeClr val="tx2"/>
          </a:solidFill>
          <a:latin typeface="Arial" charset="0"/>
          <a:ea typeface="+mn-ea"/>
          <a:cs typeface="+mn-cs"/>
        </a:defRPr>
      </a:lvl4pPr>
      <a:lvl5pPr marL="857250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2"/>
          </a:solidFill>
          <a:latin typeface="Arial" charset="0"/>
          <a:ea typeface="+mn-ea"/>
          <a:cs typeface="+mn-cs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67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6" name="Picture 2" descr="s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88" y="-3175"/>
            <a:ext cx="1029017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575" y="1196975"/>
            <a:ext cx="94932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</a:t>
            </a:r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9113839" y="131763"/>
            <a:ext cx="97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n-US" sz="1500" b="1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500" b="1" dirty="0">
              <a:solidFill>
                <a:srgbClr val="FF0000"/>
              </a:solidFill>
            </a:endParaRPr>
          </a:p>
        </p:txBody>
      </p:sp>
      <p:pic>
        <p:nvPicPr>
          <p:cNvPr id="113669" name="Picture 7" descr="A-Santander-negativo_RGB [Convertido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9886" y="6226217"/>
            <a:ext cx="243998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260354"/>
            <a:ext cx="9491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</p:spTree>
    <p:extLst>
      <p:ext uri="{BB962C8B-B14F-4D97-AF65-F5344CB8AC3E}">
        <p14:creationId xmlns:p14="http://schemas.microsoft.com/office/powerpoint/2010/main" val="2910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1" fontAlgn="base" hangingPunct="1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1" fontAlgn="base" hangingPunct="1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eaLnBrk="1" fontAlgn="base" hangingPunct="1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157914"/>
            <a:ext cx="102870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11481" y="274639"/>
            <a:ext cx="94640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481" y="838200"/>
            <a:ext cx="94640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Rectangle 15"/>
          <p:cNvSpPr txBox="1">
            <a:spLocks noChangeArrowheads="1"/>
          </p:cNvSpPr>
          <p:nvPr/>
        </p:nvSpPr>
        <p:spPr>
          <a:xfrm>
            <a:off x="9113645" y="131763"/>
            <a:ext cx="978694" cy="457200"/>
          </a:xfrm>
          <a:prstGeom prst="rect">
            <a:avLst/>
          </a:prstGeom>
        </p:spPr>
        <p:txBody>
          <a:bodyPr lIns="91392" tIns="45696" rIns="91392" bIns="45696"/>
          <a:lstStyle>
            <a:lvl1pPr algn="r">
              <a:defRPr sz="1600">
                <a:solidFill>
                  <a:srgbClr val="FF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9E113-8C02-474D-854D-3C7A6F29C705}" type="slidenum">
              <a:rPr lang="es-ES_tradnl" sz="1600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600" dirty="0"/>
          </a:p>
        </p:txBody>
      </p:sp>
      <p:pic>
        <p:nvPicPr>
          <p:cNvPr id="1031" name="Picture 8" descr="Logo_Peq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72412" y="6332544"/>
            <a:ext cx="215741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7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5pPr>
      <a:lvl6pPr marL="45696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6pPr>
      <a:lvl7pPr marL="91391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7pPr>
      <a:lvl8pPr marL="1370875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8pPr>
      <a:lvl9pPr marL="182783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</a:defRPr>
      </a:lvl9pPr>
    </p:titleStyle>
    <p:bodyStyle>
      <a:lvl1pPr marL="0" indent="4763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b="1" i="1" kern="1200">
          <a:solidFill>
            <a:srgbClr val="A6A6A6"/>
          </a:solidFill>
          <a:latin typeface="Arial" pitchFamily="34" charset="0"/>
          <a:ea typeface="+mn-ea"/>
          <a:cs typeface="Arial" pitchFamily="34" charset="0"/>
        </a:defRPr>
      </a:lvl1pPr>
      <a:lvl2pPr marL="742557" indent="-28559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94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352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310" indent="-2284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267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25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84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40" indent="-228478" algn="l" defTabSz="9139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0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89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6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5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2" algn="l" defTabSz="9139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26.xml"/><Relationship Id="rId7" Type="http://schemas.openxmlformats.org/officeDocument/2006/relationships/oleObject" Target="../embeddings/oleObject22.bin"/><Relationship Id="rId2" Type="http://schemas.openxmlformats.org/officeDocument/2006/relationships/tags" Target="../tags/tag425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29.xml"/><Relationship Id="rId7" Type="http://schemas.openxmlformats.org/officeDocument/2006/relationships/oleObject" Target="../embeddings/oleObject23.bin"/><Relationship Id="rId2" Type="http://schemas.openxmlformats.org/officeDocument/2006/relationships/tags" Target="../tags/tag428.xml"/><Relationship Id="rId1" Type="http://schemas.openxmlformats.org/officeDocument/2006/relationships/vmlDrawing" Target="../drawings/vmlDrawing23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32.xml"/><Relationship Id="rId7" Type="http://schemas.openxmlformats.org/officeDocument/2006/relationships/oleObject" Target="../embeddings/oleObject24.bin"/><Relationship Id="rId2" Type="http://schemas.openxmlformats.org/officeDocument/2006/relationships/tags" Target="../tags/tag431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435.xml"/><Relationship Id="rId7" Type="http://schemas.openxmlformats.org/officeDocument/2006/relationships/oleObject" Target="../embeddings/oleObject25.bin"/><Relationship Id="rId2" Type="http://schemas.openxmlformats.org/officeDocument/2006/relationships/tags" Target="../tags/tag434.xml"/><Relationship Id="rId1" Type="http://schemas.openxmlformats.org/officeDocument/2006/relationships/vmlDrawing" Target="../drawings/vmlDrawing25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7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>
            <a:spLocks/>
          </p:cNvSpPr>
          <p:nvPr/>
        </p:nvSpPr>
        <p:spPr>
          <a:xfrm>
            <a:off x="280988" y="805979"/>
            <a:ext cx="9718506" cy="517084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(</a:t>
            </a:r>
            <a:r>
              <a:rPr lang="en-GB" dirty="0" smtClean="0"/>
              <a:t>1/4)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70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1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50"/>
            <a:ext cx="950208" cy="3744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Governance &amp; Organization</a:t>
            </a:r>
          </a:p>
        </p:txBody>
      </p:sp>
      <p:sp>
        <p:nvSpPr>
          <p:cNvPr id="43" name="Rectangle 95"/>
          <p:cNvSpPr txBox="1">
            <a:spLocks/>
          </p:cNvSpPr>
          <p:nvPr/>
        </p:nvSpPr>
        <p:spPr>
          <a:xfrm>
            <a:off x="8015964" y="1085298"/>
            <a:ext cx="608648" cy="377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chemeClr val="accent1"/>
                </a:solidFill>
              </a:rPr>
              <a:t>12/21/15</a:t>
            </a:r>
            <a:endParaRPr lang="en-US" sz="900" dirty="0">
              <a:solidFill>
                <a:schemeClr val="accent1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08/03/15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09/21/15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10/09/15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11/20/15</a:t>
            </a: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FF0000"/>
                </a:solidFill>
              </a:rPr>
              <a:t>8/14/2015</a:t>
            </a:r>
            <a:endParaRPr lang="en-US" sz="900" dirty="0">
              <a:solidFill>
                <a:srgbClr val="FF000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TBD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08/14/15</a:t>
            </a: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09/25/15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10/02/15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07/24/15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08/28/15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10/02/15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12/25/15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03/18/16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TBD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TBD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Ongoing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05/06/16 09/30/16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12/18/15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01/02/17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04/04/17</a:t>
            </a:r>
            <a:endParaRPr lang="en-US" sz="900" dirty="0"/>
          </a:p>
        </p:txBody>
      </p:sp>
      <p:sp>
        <p:nvSpPr>
          <p:cNvPr id="44" name="Rectangle 95"/>
          <p:cNvSpPr txBox="1">
            <a:spLocks/>
          </p:cNvSpPr>
          <p:nvPr/>
        </p:nvSpPr>
        <p:spPr>
          <a:xfrm>
            <a:off x="7369491" y="1085298"/>
            <a:ext cx="548640" cy="37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/>
              <a:t>07/13/15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07/13/15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07/13/15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08/3/15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09/21/15</a:t>
            </a:r>
            <a:endParaRPr lang="en-US" sz="900" dirty="0">
              <a:solidFill>
                <a:srgbClr val="FF0000"/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>
                <a:solidFill>
                  <a:srgbClr val="FF0000"/>
                </a:solidFill>
              </a:rPr>
              <a:t>7/31/201</a:t>
            </a:r>
            <a:r>
              <a:rPr lang="en-US" sz="900" dirty="0" smtClean="0"/>
              <a:t>5</a:t>
            </a:r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07/13/15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07/13/15</a:t>
            </a:r>
            <a:endParaRPr lang="en-US" sz="900" dirty="0" smtClean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07/13/15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07/13/15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07/13/15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07/27/15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08/31/15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10/05/15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12/28/15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10/02/15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TBD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01/01/16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03/21/16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/>
              <a:t>07/01/16</a:t>
            </a:r>
          </a:p>
          <a:p>
            <a:pPr marL="0" lvl="1" indent="0" fontAlgn="ctr">
              <a:spcAft>
                <a:spcPts val="100"/>
              </a:spcAft>
              <a:buSzTx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06/15/15</a:t>
            </a:r>
            <a:endParaRPr lang="en-US" sz="900" dirty="0">
              <a:solidFill>
                <a:srgbClr val="FF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04/01/16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07/01/16</a:t>
            </a:r>
            <a:endParaRPr lang="en-US" sz="900" dirty="0"/>
          </a:p>
        </p:txBody>
      </p:sp>
      <p:sp>
        <p:nvSpPr>
          <p:cNvPr id="45" name="Rectangle 95"/>
          <p:cNvSpPr txBox="1">
            <a:spLocks/>
          </p:cNvSpPr>
          <p:nvPr/>
        </p:nvSpPr>
        <p:spPr>
          <a:xfrm>
            <a:off x="8962641" y="1103587"/>
            <a:ext cx="1101842" cy="476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B. Gunn 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 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</a:t>
            </a:r>
            <a:r>
              <a:rPr lang="en-US" sz="900" dirty="0">
                <a:solidFill>
                  <a:srgbClr val="000000"/>
                </a:solidFill>
              </a:rPr>
              <a:t>. Gunn 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</a:t>
            </a:r>
            <a:r>
              <a:rPr lang="en-US" sz="900" dirty="0">
                <a:solidFill>
                  <a:srgbClr val="000000"/>
                </a:solidFill>
              </a:rPr>
              <a:t>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B. </a:t>
            </a:r>
            <a:r>
              <a:rPr lang="en-US" sz="900" dirty="0" smtClean="0">
                <a:solidFill>
                  <a:srgbClr val="000000"/>
                </a:solidFill>
              </a:rPr>
              <a:t>Gunn</a:t>
            </a:r>
            <a:endParaRPr lang="en-US" sz="900" dirty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spc="-30" dirty="0" smtClean="0">
                <a:solidFill>
                  <a:srgbClr val="000000"/>
                </a:solidFill>
              </a:rPr>
              <a:t>C. </a:t>
            </a:r>
            <a:r>
              <a:rPr lang="en-US" sz="900" spc="-30" dirty="0" err="1" smtClean="0">
                <a:solidFill>
                  <a:srgbClr val="000000"/>
                </a:solidFill>
              </a:rPr>
              <a:t>Briongos</a:t>
            </a:r>
            <a:r>
              <a:rPr lang="en-US" sz="900" spc="-30" dirty="0" smtClean="0">
                <a:solidFill>
                  <a:srgbClr val="000000"/>
                </a:solidFill>
              </a:rPr>
              <a:t>/J. McCoy</a:t>
            </a:r>
            <a:endParaRPr lang="en-US" sz="900" spc="-3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B</a:t>
            </a:r>
            <a:r>
              <a:rPr lang="en-US" sz="900" dirty="0">
                <a:solidFill>
                  <a:srgbClr val="000000"/>
                </a:solidFill>
              </a:rPr>
              <a:t>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B. Gunn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E. Smith/ R. Parrish</a:t>
            </a: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E</a:t>
            </a:r>
            <a:r>
              <a:rPr lang="en-US" sz="900" dirty="0">
                <a:solidFill>
                  <a:srgbClr val="000000"/>
                </a:solidFill>
              </a:rPr>
              <a:t>. Smith / R. Parrish</a:t>
            </a:r>
          </a:p>
        </p:txBody>
      </p:sp>
      <p:sp>
        <p:nvSpPr>
          <p:cNvPr id="55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56" name="Rectangle 5"/>
          <p:cNvSpPr txBox="1">
            <a:spLocks/>
          </p:cNvSpPr>
          <p:nvPr/>
        </p:nvSpPr>
        <p:spPr>
          <a:xfrm>
            <a:off x="8015964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sp>
        <p:nvSpPr>
          <p:cNvPr id="57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8015964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5"/>
          <p:cNvSpPr txBox="1">
            <a:spLocks/>
          </p:cNvSpPr>
          <p:nvPr/>
        </p:nvSpPr>
        <p:spPr>
          <a:xfrm>
            <a:off x="7369491" y="870742"/>
            <a:ext cx="5486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 bwMode="auto">
          <a:xfrm>
            <a:off x="7369491" y="1036262"/>
            <a:ext cx="5486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>
            <a:off x="896264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95"/>
          <p:cNvSpPr txBox="1">
            <a:spLocks/>
          </p:cNvSpPr>
          <p:nvPr/>
        </p:nvSpPr>
        <p:spPr>
          <a:xfrm>
            <a:off x="1430456" y="1085299"/>
            <a:ext cx="5841202" cy="38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Strengthen Governance and Oversight by </a:t>
            </a:r>
            <a:r>
              <a:rPr lang="en-US" sz="900" spc="-10" dirty="0" err="1">
                <a:solidFill>
                  <a:srgbClr val="000000"/>
                </a:solidFill>
              </a:rPr>
              <a:t>SHUSA</a:t>
            </a:r>
            <a:r>
              <a:rPr lang="en-US" sz="900" spc="-10" dirty="0">
                <a:solidFill>
                  <a:srgbClr val="000000"/>
                </a:solidFill>
              </a:rPr>
              <a:t> Board and Management Committees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Assess the effectiveness of existing Board and Management committees and assess gaps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Re-design committee structures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Define composition, charters, and roles for redesigned committees 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Provide training to the Board on the redesigned committee structure and the role of the Board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Enhance top of the house risk policies with clear articulation of roles across the 3 LODs, oversight, decision rights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Design Operating Model across Risk types aligned with principles of 3 </a:t>
            </a:r>
            <a:r>
              <a:rPr lang="en-US" sz="900" spc="-10" dirty="0" err="1">
                <a:solidFill>
                  <a:srgbClr val="000000"/>
                </a:solidFill>
              </a:rPr>
              <a:t>LOD</a:t>
            </a:r>
            <a:r>
              <a:rPr lang="en-US" sz="900" spc="-10" dirty="0">
                <a:solidFill>
                  <a:srgbClr val="000000"/>
                </a:solidFill>
              </a:rPr>
              <a:t>, develop rollout plans and implement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Identify and implement near tem changes to the risk organization and reporting lines across </a:t>
            </a:r>
            <a:r>
              <a:rPr lang="en-US" sz="900" spc="-10" dirty="0" err="1">
                <a:solidFill>
                  <a:srgbClr val="FF0000"/>
                </a:solidFill>
              </a:rPr>
              <a:t>SHUSA</a:t>
            </a:r>
            <a:r>
              <a:rPr lang="en-US" sz="900" spc="-10" dirty="0">
                <a:solidFill>
                  <a:srgbClr val="FF0000"/>
                </a:solidFill>
              </a:rPr>
              <a:t>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Determine the prioritization of operating model design and rollout by risk type / function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Define org structure, roles, talent and skill sets and implementation plans for Risk Type / Function A &amp; B (Most likely Credit, ERM + RAS + Strategic)</a:t>
            </a: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Define risk management  roles and responsibilities across the lines of defenses</a:t>
            </a: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Define organization structure and assess talent needs</a:t>
            </a:r>
          </a:p>
          <a:p>
            <a:pPr marL="453710" lvl="3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Develop rollout plan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Develop org structure, roles, talent / skills and implementation plan for Risk Type / Function C &amp; D (Most likely Market &amp; Liquidity, Compliance)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Develop org structure, roles, talent / skills and implementation plan for Risk Type / Function E &amp; F (Most likely Risk Management Information, Capital Risk)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Implement the redesigned Operating Model for each Risk Type / Function1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Conduct post Implementation reviews1</a:t>
            </a: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Rollout communication and training for organizational changes related to 3 </a:t>
            </a:r>
            <a:r>
              <a:rPr lang="en-US" sz="900" spc="-10" dirty="0" err="1">
                <a:solidFill>
                  <a:srgbClr val="000000"/>
                </a:solidFill>
              </a:rPr>
              <a:t>LOD</a:t>
            </a:r>
            <a:r>
              <a:rPr lang="en-US" sz="900" spc="-10" dirty="0">
                <a:solidFill>
                  <a:srgbClr val="000000"/>
                </a:solidFill>
              </a:rPr>
              <a:t> </a:t>
            </a:r>
          </a:p>
          <a:p>
            <a:pPr marL="118800" lvl="1" indent="-118800" fontAlgn="ctr"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Articulate desired risk culture based on risk culture assessment and senior management input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Define multiyear plan to achieve a sound target state risk culture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Assess existing Risk Management Performance Scorecards and identify </a:t>
            </a:r>
            <a:r>
              <a:rPr lang="en-US" sz="900" spc="-10" dirty="0" smtClean="0">
                <a:solidFill>
                  <a:srgbClr val="000000"/>
                </a:solidFill>
              </a:rPr>
              <a:t>gaps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 smtClean="0">
                <a:solidFill>
                  <a:srgbClr val="FF0000"/>
                </a:solidFill>
              </a:rPr>
              <a:t>Rollout </a:t>
            </a:r>
            <a:r>
              <a:rPr lang="en-US" sz="900" spc="-10" dirty="0">
                <a:solidFill>
                  <a:srgbClr val="FF0000"/>
                </a:solidFill>
              </a:rPr>
              <a:t>systematic performance assessments and compensation structures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Diagnose retention challenge and design recruitment and retention mechanisms</a:t>
            </a:r>
          </a:p>
        </p:txBody>
      </p:sp>
      <p:sp>
        <p:nvSpPr>
          <p:cNvPr id="31" name="Rectangle 3"/>
          <p:cNvSpPr txBox="1"/>
          <p:nvPr/>
        </p:nvSpPr>
        <p:spPr>
          <a:xfrm>
            <a:off x="280988" y="6020556"/>
            <a:ext cx="94932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900" dirty="0" smtClean="0"/>
              <a:t>1 Note: Dates </a:t>
            </a:r>
            <a:r>
              <a:rPr lang="en-US" sz="900" dirty="0"/>
              <a:t>dependent on the implementation plans to be developed as a prior step.</a:t>
            </a:r>
          </a:p>
        </p:txBody>
      </p:sp>
      <p:sp>
        <p:nvSpPr>
          <p:cNvPr id="32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4909879"/>
            <a:ext cx="950208" cy="100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Appetite Statement (RAS)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1414385" y="4881247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95"/>
          <p:cNvSpPr txBox="1">
            <a:spLocks/>
          </p:cNvSpPr>
          <p:nvPr/>
        </p:nvSpPr>
        <p:spPr>
          <a:xfrm>
            <a:off x="1430456" y="4960585"/>
            <a:ext cx="5841202" cy="86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Design </a:t>
            </a:r>
            <a:r>
              <a:rPr lang="en-US" sz="900" spc="-10" dirty="0" err="1">
                <a:solidFill>
                  <a:srgbClr val="000000"/>
                </a:solidFill>
              </a:rPr>
              <a:t>SHUSA</a:t>
            </a:r>
            <a:r>
              <a:rPr lang="en-US" sz="900" spc="-10" dirty="0">
                <a:solidFill>
                  <a:srgbClr val="000000"/>
                </a:solidFill>
              </a:rPr>
              <a:t>-level Risk RAS and obtain approvals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Design SHUSA-level Risk appetite statement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Establish related processes and documentation for ongoing management of RAS (e.g. breach escalation and remediation process – including consequences)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Articulate SHUSA-level RAS approval process, and train the Board on the approach and their role</a:t>
            </a:r>
          </a:p>
          <a:p>
            <a:pPr marL="118800" lvl="1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900" spc="-10" dirty="0">
                <a:solidFill>
                  <a:srgbClr val="000000"/>
                </a:solidFill>
              </a:rPr>
              <a:t>Define approach for cascading SHUSA-level RAS to subsidiaries and below</a:t>
            </a:r>
          </a:p>
        </p:txBody>
      </p:sp>
      <p:sp>
        <p:nvSpPr>
          <p:cNvPr id="35" name="Rectangle 95"/>
          <p:cNvSpPr txBox="1">
            <a:spLocks/>
          </p:cNvSpPr>
          <p:nvPr/>
        </p:nvSpPr>
        <p:spPr>
          <a:xfrm>
            <a:off x="7369491" y="4960585"/>
            <a:ext cx="548640" cy="86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/>
              <a:t>06/08/15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06/08/15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07/06/15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08/31/15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08/03/15</a:t>
            </a:r>
            <a:endParaRPr lang="en-US" sz="900" dirty="0"/>
          </a:p>
        </p:txBody>
      </p:sp>
      <p:sp>
        <p:nvSpPr>
          <p:cNvPr id="36" name="Rectangle 95"/>
          <p:cNvSpPr txBox="1">
            <a:spLocks/>
          </p:cNvSpPr>
          <p:nvPr/>
        </p:nvSpPr>
        <p:spPr>
          <a:xfrm>
            <a:off x="8015964" y="4960585"/>
            <a:ext cx="548640" cy="86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ctr">
              <a:spcAft>
                <a:spcPts val="100"/>
              </a:spcAft>
            </a:pPr>
            <a:r>
              <a:rPr lang="en-US" sz="900" dirty="0" smtClean="0"/>
              <a:t>11/02/15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08/28/15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08/14/15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11/02/15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fontAlgn="ctr">
              <a:spcAft>
                <a:spcPts val="100"/>
              </a:spcAft>
            </a:pPr>
            <a:r>
              <a:rPr lang="en-US" sz="900" dirty="0" smtClean="0"/>
              <a:t>08/14/15</a:t>
            </a:r>
            <a:endParaRPr lang="en-US" sz="900" dirty="0"/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3346873" y="1362753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1400" y="191645"/>
            <a:ext cx="54210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Red Arrow    </a:t>
            </a:r>
            <a:r>
              <a:rPr lang="en-US" sz="1050" dirty="0" smtClean="0"/>
              <a:t>: Significant Difference</a:t>
            </a:r>
          </a:p>
          <a:p>
            <a:r>
              <a:rPr lang="en-US" sz="1050" u="sng" dirty="0" smtClean="0"/>
              <a:t>Notes in Black and Underlined</a:t>
            </a:r>
            <a:endParaRPr lang="en-US" sz="105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166872" y="1387199"/>
            <a:ext cx="2308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Combined two items in v1 into</a:t>
            </a:r>
          </a:p>
          <a:p>
            <a:r>
              <a:rPr lang="en-US" sz="800" b="1" u="sng" dirty="0" smtClean="0"/>
              <a:t> one item here</a:t>
            </a:r>
            <a:endParaRPr lang="en-US" sz="800" b="1" u="sng" dirty="0"/>
          </a:p>
        </p:txBody>
      </p:sp>
      <p:sp>
        <p:nvSpPr>
          <p:cNvPr id="39" name="Right Arrow 38"/>
          <p:cNvSpPr/>
          <p:nvPr/>
        </p:nvSpPr>
        <p:spPr bwMode="auto">
          <a:xfrm rot="10800000">
            <a:off x="5051464" y="151891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65615" y="1313891"/>
            <a:ext cx="2308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Meaning difference </a:t>
            </a:r>
          </a:p>
        </p:txBody>
      </p:sp>
      <p:sp>
        <p:nvSpPr>
          <p:cNvPr id="42" name="Right Arrow 41"/>
          <p:cNvSpPr/>
          <p:nvPr/>
        </p:nvSpPr>
        <p:spPr bwMode="auto">
          <a:xfrm rot="10800000">
            <a:off x="6659802" y="2101374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79684" y="2200192"/>
            <a:ext cx="1221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Missing in v1</a:t>
            </a:r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2906026" y="294351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22664" y="2895753"/>
            <a:ext cx="1221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Missing in v1</a:t>
            </a: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5828002" y="2660910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44640" y="2613147"/>
            <a:ext cx="1221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Missing in v1</a:t>
            </a:r>
          </a:p>
        </p:txBody>
      </p:sp>
      <p:sp>
        <p:nvSpPr>
          <p:cNvPr id="51" name="Right Arrow 50"/>
          <p:cNvSpPr/>
          <p:nvPr/>
        </p:nvSpPr>
        <p:spPr bwMode="auto">
          <a:xfrm rot="10800000">
            <a:off x="5323454" y="4500068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01007" y="4390750"/>
            <a:ext cx="1842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</a:t>
            </a:r>
            <a:r>
              <a:rPr lang="en-US" sz="800" b="1" u="sng" dirty="0" err="1" smtClean="0"/>
              <a:t>Splited</a:t>
            </a:r>
            <a:r>
              <a:rPr lang="en-US" sz="800" b="1" u="sng" dirty="0" smtClean="0"/>
              <a:t> from “Rollout…Org.”</a:t>
            </a:r>
          </a:p>
        </p:txBody>
      </p:sp>
      <p:sp>
        <p:nvSpPr>
          <p:cNvPr id="58" name="Right Arrow 57"/>
          <p:cNvSpPr/>
          <p:nvPr/>
        </p:nvSpPr>
        <p:spPr bwMode="auto">
          <a:xfrm rot="10800000">
            <a:off x="8433698" y="1073117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 rot="10800000">
            <a:off x="8435172" y="121663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ight Arrow 61"/>
          <p:cNvSpPr/>
          <p:nvPr/>
        </p:nvSpPr>
        <p:spPr bwMode="auto">
          <a:xfrm rot="10800000">
            <a:off x="8445524" y="136903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 rot="10800000">
            <a:off x="7736039" y="1496517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ight Arrow 63"/>
          <p:cNvSpPr/>
          <p:nvPr/>
        </p:nvSpPr>
        <p:spPr bwMode="auto">
          <a:xfrm rot="10800000">
            <a:off x="7728635" y="136482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ight Arrow 71"/>
          <p:cNvSpPr/>
          <p:nvPr/>
        </p:nvSpPr>
        <p:spPr bwMode="auto">
          <a:xfrm rot="10800000">
            <a:off x="7737513" y="1648917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 rot="10800000">
            <a:off x="8440349" y="165926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721277" y="1128406"/>
            <a:ext cx="1153903" cy="578683"/>
          </a:xfrm>
          <a:prstGeom prst="rect">
            <a:avLst/>
          </a:prstGeom>
          <a:solidFill>
            <a:srgbClr val="FCF9B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Changed/Reordered some items and dates</a:t>
            </a:r>
          </a:p>
        </p:txBody>
      </p:sp>
      <p:sp>
        <p:nvSpPr>
          <p:cNvPr id="75" name="Right Arrow 74"/>
          <p:cNvSpPr/>
          <p:nvPr/>
        </p:nvSpPr>
        <p:spPr bwMode="auto">
          <a:xfrm rot="10800000">
            <a:off x="8446998" y="152143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ight Arrow 75"/>
          <p:cNvSpPr/>
          <p:nvPr/>
        </p:nvSpPr>
        <p:spPr bwMode="auto">
          <a:xfrm rot="10800000">
            <a:off x="7756743" y="1810195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ight Arrow 76"/>
          <p:cNvSpPr/>
          <p:nvPr/>
        </p:nvSpPr>
        <p:spPr bwMode="auto">
          <a:xfrm rot="10800000">
            <a:off x="8450701" y="1793913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0800000">
            <a:off x="7784851" y="2078009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0800000">
            <a:off x="8452175" y="208836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10800000">
            <a:off x="7795203" y="266543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0800000">
            <a:off x="8427015" y="268466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ight Arrow 81"/>
          <p:cNvSpPr/>
          <p:nvPr/>
        </p:nvSpPr>
        <p:spPr bwMode="auto">
          <a:xfrm rot="10800000">
            <a:off x="7787799" y="2942123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 rot="10800000">
            <a:off x="8427015" y="2959972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ight Arrow 83"/>
          <p:cNvSpPr/>
          <p:nvPr/>
        </p:nvSpPr>
        <p:spPr bwMode="auto">
          <a:xfrm rot="10800000">
            <a:off x="7798151" y="3103401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ight Arrow 84"/>
          <p:cNvSpPr/>
          <p:nvPr/>
        </p:nvSpPr>
        <p:spPr bwMode="auto">
          <a:xfrm rot="10800000">
            <a:off x="7772991" y="3380093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ight Arrow 85"/>
          <p:cNvSpPr/>
          <p:nvPr/>
        </p:nvSpPr>
        <p:spPr bwMode="auto">
          <a:xfrm rot="10800000">
            <a:off x="8387051" y="397350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ight Arrow 86"/>
          <p:cNvSpPr/>
          <p:nvPr/>
        </p:nvSpPr>
        <p:spPr bwMode="auto">
          <a:xfrm rot="10800000">
            <a:off x="7710007" y="4417958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ight Arrow 87"/>
          <p:cNvSpPr/>
          <p:nvPr/>
        </p:nvSpPr>
        <p:spPr bwMode="auto">
          <a:xfrm rot="10800000">
            <a:off x="8381730" y="4390750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ight Arrow 88"/>
          <p:cNvSpPr/>
          <p:nvPr/>
        </p:nvSpPr>
        <p:spPr bwMode="auto">
          <a:xfrm rot="10800000">
            <a:off x="6102131" y="269300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21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>
            <a:spLocks/>
          </p:cNvSpPr>
          <p:nvPr/>
        </p:nvSpPr>
        <p:spPr>
          <a:xfrm>
            <a:off x="278933" y="818606"/>
            <a:ext cx="9837537" cy="532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</a:t>
            </a:r>
            <a:r>
              <a:rPr lang="en-GB" dirty="0" smtClean="0"/>
              <a:t>(2/4)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70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41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49"/>
            <a:ext cx="950208" cy="285201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sz="900" b="1" dirty="0">
                <a:solidFill>
                  <a:srgbClr val="FFFFFF"/>
                </a:solidFill>
              </a:rPr>
              <a:t>Risk Appetite Statement (RAS)</a:t>
            </a:r>
          </a:p>
        </p:txBody>
      </p:sp>
      <p:sp>
        <p:nvSpPr>
          <p:cNvPr id="55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56" name="Rectangle 5"/>
          <p:cNvSpPr txBox="1">
            <a:spLocks/>
          </p:cNvSpPr>
          <p:nvPr/>
        </p:nvSpPr>
        <p:spPr>
          <a:xfrm>
            <a:off x="8015964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sp>
        <p:nvSpPr>
          <p:cNvPr id="57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8015964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Rectangle 5"/>
          <p:cNvSpPr txBox="1">
            <a:spLocks/>
          </p:cNvSpPr>
          <p:nvPr/>
        </p:nvSpPr>
        <p:spPr>
          <a:xfrm>
            <a:off x="7369491" y="870742"/>
            <a:ext cx="5486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 bwMode="auto">
          <a:xfrm>
            <a:off x="7369491" y="1036262"/>
            <a:ext cx="54864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 bwMode="auto">
          <a:xfrm>
            <a:off x="8977881" y="1036262"/>
            <a:ext cx="10440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95"/>
          <p:cNvSpPr txBox="1">
            <a:spLocks/>
          </p:cNvSpPr>
          <p:nvPr/>
        </p:nvSpPr>
        <p:spPr>
          <a:xfrm>
            <a:off x="8015964" y="1092225"/>
            <a:ext cx="608648" cy="258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12/31/15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11/20/15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12/31/15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02/24/16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06/30/16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06/30/16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06/30/16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06/30/16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01/12/16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11/27/15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01/12/16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06/30/16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09/30/16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06/30/17</a:t>
            </a:r>
            <a:endParaRPr lang="en-US" sz="900" dirty="0"/>
          </a:p>
        </p:txBody>
      </p:sp>
      <p:sp>
        <p:nvSpPr>
          <p:cNvPr id="24" name="Rectangle 95"/>
          <p:cNvSpPr txBox="1">
            <a:spLocks/>
          </p:cNvSpPr>
          <p:nvPr/>
        </p:nvSpPr>
        <p:spPr>
          <a:xfrm>
            <a:off x="7369491" y="1092226"/>
            <a:ext cx="548640" cy="258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08/17/15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08/17/15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11/20/15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/>
              <a:t>12/31/15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02/01/16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02/01/16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02/01/16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02/01/16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/>
              <a:t>11/02/15</a:t>
            </a: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11/02/15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11/30/15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01/01/16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01/01/16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04/01/16</a:t>
            </a:r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endParaRPr lang="en-US" sz="900" dirty="0"/>
          </a:p>
          <a:p>
            <a:pPr marL="0" lvl="1" indent="0" fontAlgn="ctr">
              <a:lnSpc>
                <a:spcPct val="95000"/>
              </a:lnSpc>
              <a:spcAft>
                <a:spcPts val="100"/>
              </a:spcAft>
              <a:buNone/>
            </a:pPr>
            <a:r>
              <a:rPr lang="en-US" sz="900" dirty="0" smtClean="0"/>
              <a:t>10/03/16</a:t>
            </a:r>
            <a:endParaRPr lang="en-US" sz="900" dirty="0"/>
          </a:p>
        </p:txBody>
      </p:sp>
      <p:sp>
        <p:nvSpPr>
          <p:cNvPr id="25" name="Rectangle 95"/>
          <p:cNvSpPr txBox="1">
            <a:spLocks/>
          </p:cNvSpPr>
          <p:nvPr/>
        </p:nvSpPr>
        <p:spPr>
          <a:xfrm>
            <a:off x="8977881" y="1085299"/>
            <a:ext cx="1138590" cy="273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marL="0" lvl="1" indent="0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E</a:t>
            </a:r>
            <a:r>
              <a:rPr lang="en-US" sz="900" dirty="0">
                <a:solidFill>
                  <a:srgbClr val="000000"/>
                </a:solidFill>
              </a:rPr>
              <a:t>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000000"/>
                </a:solidFill>
              </a:rPr>
              <a:t>E. Smith / R. Parrish</a:t>
            </a:r>
          </a:p>
          <a:p>
            <a:pPr marL="0" lvl="1" indent="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  <a:buNone/>
            </a:pPr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6" name="Rectangle 95"/>
          <p:cNvSpPr txBox="1">
            <a:spLocks/>
          </p:cNvSpPr>
          <p:nvPr/>
        </p:nvSpPr>
        <p:spPr>
          <a:xfrm>
            <a:off x="1430455" y="1085299"/>
            <a:ext cx="6009031" cy="25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Design </a:t>
            </a:r>
            <a:r>
              <a:rPr lang="en-US" sz="900" spc="-10" dirty="0" err="1">
                <a:solidFill>
                  <a:srgbClr val="000000"/>
                </a:solidFill>
              </a:rPr>
              <a:t>SBNA</a:t>
            </a:r>
            <a:r>
              <a:rPr lang="en-US" sz="900" spc="-10" dirty="0">
                <a:solidFill>
                  <a:srgbClr val="000000"/>
                </a:solidFill>
              </a:rPr>
              <a:t> &amp; SCUSA RAS and obtain approvals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Design </a:t>
            </a:r>
            <a:r>
              <a:rPr lang="en-US" sz="900" dirty="0" err="1">
                <a:solidFill>
                  <a:srgbClr val="707277"/>
                </a:solidFill>
              </a:rPr>
              <a:t>SBNA</a:t>
            </a:r>
            <a:r>
              <a:rPr lang="en-US" sz="900" dirty="0">
                <a:solidFill>
                  <a:srgbClr val="707277"/>
                </a:solidFill>
              </a:rPr>
              <a:t> &amp; </a:t>
            </a:r>
            <a:r>
              <a:rPr lang="en-US" sz="900" dirty="0" err="1">
                <a:solidFill>
                  <a:srgbClr val="707277"/>
                </a:solidFill>
              </a:rPr>
              <a:t>SCUSA</a:t>
            </a:r>
            <a:r>
              <a:rPr lang="en-US" sz="900" dirty="0">
                <a:solidFill>
                  <a:srgbClr val="707277"/>
                </a:solidFill>
              </a:rPr>
              <a:t> RAS, establish related processes and documentation for ongoing management of RAS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Secure Board approval of RAS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Communicate SHUSA, SBNA, and SCUSA RAS to enterprise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Design RAS for remaining subsidiaries (NY, Puerto Rico, Miami) and obtain approvals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NY RAS design and approval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Puerto Rico RAS design and approval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Miami RAS design and approval</a:t>
            </a:r>
          </a:p>
          <a:p>
            <a:pPr marL="118800" indent="-118800" fontAlgn="ctr"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Initiate embedding of RAS in material SHUSA processes  and plan for embedding RAS across the enterprise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707277"/>
                </a:solidFill>
              </a:rPr>
              <a:t>Identify key processes (e.g. strategic planning, capital planning) and update process maps with explicit RAS links </a:t>
            </a:r>
          </a:p>
          <a:p>
            <a:pPr marL="285750" lvl="2" indent="-168275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 smtClean="0">
                <a:solidFill>
                  <a:srgbClr val="707277"/>
                </a:solidFill>
              </a:rPr>
              <a:t>Initiate implementation </a:t>
            </a:r>
            <a:r>
              <a:rPr lang="en-US" sz="900" spc="-10" dirty="0">
                <a:solidFill>
                  <a:srgbClr val="707277"/>
                </a:solidFill>
              </a:rPr>
              <a:t>of RAS in all material </a:t>
            </a:r>
            <a:r>
              <a:rPr lang="en-US" sz="900" spc="-10" dirty="0" smtClean="0">
                <a:solidFill>
                  <a:srgbClr val="707277"/>
                </a:solidFill>
              </a:rPr>
              <a:t>processes</a:t>
            </a:r>
            <a:endParaRPr lang="en-US" sz="900" spc="-10" dirty="0">
              <a:solidFill>
                <a:srgbClr val="707277"/>
              </a:solidFill>
            </a:endParaRP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Continue to cascade the risk appetite statement for the remainder of subsidiaries and business units and ensure alignment with overall SHUSA risk appetite statement</a:t>
            </a: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Cascade the embedding of the risk appetite statement for key processes across the organization</a:t>
            </a: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Continue to communicate risk appetite statement throughout the enterprise, including training in the new escalation and remediation process</a:t>
            </a:r>
          </a:p>
          <a:p>
            <a:pPr marL="118800" lvl="2" indent="-118800" fontAlgn="ctr">
              <a:lnSpc>
                <a:spcPct val="95000"/>
              </a:lnSpc>
              <a:spcBef>
                <a:spcPct val="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spc="-10" dirty="0">
                <a:solidFill>
                  <a:srgbClr val="000000"/>
                </a:solidFill>
              </a:rPr>
              <a:t>Periodically enhance risk appetite statement based on the latest results of material risk identification and improved risk measurement across the enterprise; including incorporation of risk-based capital metrics</a:t>
            </a:r>
          </a:p>
        </p:txBody>
      </p:sp>
      <p:sp>
        <p:nvSpPr>
          <p:cNvPr id="27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4010421"/>
            <a:ext cx="950208" cy="205905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>
                <a:solidFill>
                  <a:srgbClr val="FFFFFF"/>
                </a:solidFill>
              </a:rPr>
              <a:t>Risk ID &amp; Measurement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auto">
          <a:xfrm>
            <a:off x="1423528" y="3964347"/>
            <a:ext cx="8604000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95"/>
          <p:cNvSpPr txBox="1">
            <a:spLocks/>
          </p:cNvSpPr>
          <p:nvPr/>
        </p:nvSpPr>
        <p:spPr>
          <a:xfrm>
            <a:off x="1423529" y="4056141"/>
            <a:ext cx="5841202" cy="20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000000"/>
                </a:solidFill>
              </a:rPr>
              <a:t>Design and execute the Material Risk Program across </a:t>
            </a:r>
            <a:r>
              <a:rPr lang="en-US" sz="900" spc="-10" dirty="0" err="1">
                <a:solidFill>
                  <a:srgbClr val="000000"/>
                </a:solidFill>
              </a:rPr>
              <a:t>SHUSA</a:t>
            </a:r>
            <a:endParaRPr lang="en-US" sz="900" spc="-10" dirty="0">
              <a:solidFill>
                <a:srgbClr val="000000"/>
              </a:solidFill>
            </a:endParaRP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Design material risk program and obtain approvals (incl. risk taxonomy, tools, templates, guidance)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Create risk inventory for the Subsidiaries / Business Entities and hold workshops for aggregation</a:t>
            </a:r>
          </a:p>
          <a:p>
            <a:pPr marL="465138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>
                <a:solidFill>
                  <a:srgbClr val="707277"/>
                </a:solidFill>
              </a:rPr>
              <a:t>Compile Business Line / Segment Material Risk Inventory</a:t>
            </a:r>
          </a:p>
          <a:p>
            <a:pPr marL="465138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>
                <a:solidFill>
                  <a:srgbClr val="707277"/>
                </a:solidFill>
              </a:rPr>
              <a:t>Hold Subsidiary  / Business Entity Aggregation Workshops (include 2nd LOD challenge) and Governance (Material Risk Inventory Reviews / Approvals)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707277"/>
                </a:solidFill>
              </a:rPr>
              <a:t>Create risk inventory for the </a:t>
            </a:r>
            <a:r>
              <a:rPr lang="en-US" sz="900" dirty="0" err="1">
                <a:solidFill>
                  <a:srgbClr val="707277"/>
                </a:solidFill>
              </a:rPr>
              <a:t>SHUSA</a:t>
            </a:r>
            <a:r>
              <a:rPr lang="en-US" sz="900" dirty="0">
                <a:solidFill>
                  <a:srgbClr val="707277"/>
                </a:solidFill>
              </a:rPr>
              <a:t>, hold workshops for aggregation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>
                <a:solidFill>
                  <a:srgbClr val="707277"/>
                </a:solidFill>
              </a:rPr>
              <a:t>Preparation for Aggregation to create </a:t>
            </a:r>
            <a:r>
              <a:rPr lang="en-US" sz="900" dirty="0" err="1">
                <a:solidFill>
                  <a:srgbClr val="707277"/>
                </a:solidFill>
              </a:rPr>
              <a:t>SHUSA</a:t>
            </a:r>
            <a:r>
              <a:rPr lang="en-US" sz="900" dirty="0">
                <a:solidFill>
                  <a:srgbClr val="707277"/>
                </a:solidFill>
              </a:rPr>
              <a:t> Material Risk Inventory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>
                <a:solidFill>
                  <a:srgbClr val="707277"/>
                </a:solidFill>
              </a:rPr>
              <a:t>Hold </a:t>
            </a:r>
            <a:r>
              <a:rPr lang="en-US" sz="900" dirty="0" err="1">
                <a:solidFill>
                  <a:srgbClr val="707277"/>
                </a:solidFill>
              </a:rPr>
              <a:t>SHUSA</a:t>
            </a:r>
            <a:r>
              <a:rPr lang="en-US" sz="900" dirty="0">
                <a:solidFill>
                  <a:srgbClr val="707277"/>
                </a:solidFill>
              </a:rPr>
              <a:t> Aggregation Workshops (include 2nd LOD challenge)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>
                <a:solidFill>
                  <a:srgbClr val="707277"/>
                </a:solidFill>
              </a:rPr>
              <a:t>Execute on </a:t>
            </a:r>
            <a:r>
              <a:rPr lang="en-US" sz="900" dirty="0" err="1">
                <a:solidFill>
                  <a:srgbClr val="707277"/>
                </a:solidFill>
              </a:rPr>
              <a:t>SHUSA</a:t>
            </a:r>
            <a:r>
              <a:rPr lang="en-US" sz="900" dirty="0">
                <a:solidFill>
                  <a:srgbClr val="707277"/>
                </a:solidFill>
              </a:rPr>
              <a:t> Top Down Aggregation (1st and 2nd LOD executive challenge)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>
                <a:solidFill>
                  <a:srgbClr val="707277"/>
                </a:solidFill>
              </a:rPr>
              <a:t>Obtain approvals for Material Risks of </a:t>
            </a:r>
            <a:r>
              <a:rPr lang="en-US" sz="900" dirty="0" err="1">
                <a:solidFill>
                  <a:srgbClr val="707277"/>
                </a:solidFill>
              </a:rPr>
              <a:t>SHUSA</a:t>
            </a:r>
            <a:r>
              <a:rPr lang="en-US" sz="900" dirty="0">
                <a:solidFill>
                  <a:srgbClr val="707277"/>
                </a:solidFill>
              </a:rPr>
              <a:t> (final aggregation, Board and Management review and challenge)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>
                <a:solidFill>
                  <a:srgbClr val="707277"/>
                </a:solidFill>
              </a:rPr>
              <a:t>Draft Risk ID and Assessment Policy and obtain approvals</a:t>
            </a:r>
          </a:p>
          <a:p>
            <a:pPr marL="463550" lvl="2" indent="-171450">
              <a:spcAft>
                <a:spcPts val="1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707277"/>
                </a:solidFill>
              </a:rPr>
              <a:t>Establish </a:t>
            </a:r>
            <a:r>
              <a:rPr lang="en-US" sz="900" dirty="0">
                <a:solidFill>
                  <a:srgbClr val="707277"/>
                </a:solidFill>
              </a:rPr>
              <a:t>clear linkage of MRP outputs to capital planning scenario design </a:t>
            </a:r>
            <a:r>
              <a:rPr lang="en-US" sz="900" dirty="0" smtClean="0">
                <a:solidFill>
                  <a:srgbClr val="707277"/>
                </a:solidFill>
              </a:rPr>
              <a:t>process</a:t>
            </a:r>
            <a:endParaRPr lang="en-US" sz="900" dirty="0">
              <a:solidFill>
                <a:srgbClr val="707277"/>
              </a:solidFill>
            </a:endParaRPr>
          </a:p>
        </p:txBody>
      </p:sp>
      <p:sp>
        <p:nvSpPr>
          <p:cNvPr id="40" name="Rectangle 95"/>
          <p:cNvSpPr txBox="1">
            <a:spLocks/>
          </p:cNvSpPr>
          <p:nvPr/>
        </p:nvSpPr>
        <p:spPr>
          <a:xfrm>
            <a:off x="7353084" y="4065285"/>
            <a:ext cx="577081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000000"/>
                </a:solidFill>
              </a:rPr>
              <a:t>02/02/15</a:t>
            </a: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02/02/15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05/28/15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05/28/15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07/01/15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09/01/15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09/01/15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09/09/15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09/25/15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10/09/15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09/25/15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10/05/15</a:t>
            </a:r>
            <a:endParaRPr lang="en-GB" sz="900" dirty="0">
              <a:solidFill>
                <a:srgbClr val="707277"/>
              </a:solidFill>
            </a:endParaRPr>
          </a:p>
        </p:txBody>
      </p:sp>
      <p:sp>
        <p:nvSpPr>
          <p:cNvPr id="42" name="Rectangle 95"/>
          <p:cNvSpPr txBox="1">
            <a:spLocks/>
          </p:cNvSpPr>
          <p:nvPr/>
        </p:nvSpPr>
        <p:spPr>
          <a:xfrm>
            <a:off x="8970955" y="4065285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D. Allaire </a:t>
            </a:r>
          </a:p>
        </p:txBody>
      </p:sp>
      <p:sp>
        <p:nvSpPr>
          <p:cNvPr id="46" name="Rectangle 95"/>
          <p:cNvSpPr txBox="1">
            <a:spLocks/>
          </p:cNvSpPr>
          <p:nvPr/>
        </p:nvSpPr>
        <p:spPr>
          <a:xfrm>
            <a:off x="8018518" y="4065285"/>
            <a:ext cx="864085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000000"/>
                </a:solidFill>
              </a:rPr>
              <a:t>12/10/15</a:t>
            </a: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707277"/>
                </a:solidFill>
              </a:rPr>
              <a:t>05/01/15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09/01/15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07/31/15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12/10/15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09/15/15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09/25/15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10/09/15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11/03/15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12/10/15</a:t>
            </a:r>
            <a:endParaRPr lang="en-GB" sz="900" dirty="0">
              <a:solidFill>
                <a:srgbClr val="707277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707277"/>
                </a:solidFill>
              </a:rPr>
              <a:t>11/03/15</a:t>
            </a:r>
            <a:endParaRPr lang="en-GB" sz="900" dirty="0">
              <a:solidFill>
                <a:srgbClr val="707277"/>
              </a:solidFill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8546600" y="4203784"/>
            <a:ext cx="144000" cy="108000"/>
          </a:xfrm>
          <a:custGeom>
            <a:avLst/>
            <a:gdLst/>
            <a:ahLst/>
            <a:cxnLst/>
            <a:rect l="0" t="0" r="0" b="0"/>
            <a:pathLst>
              <a:path w="429015" h="407000">
                <a:moveTo>
                  <a:pt x="418148" y="0"/>
                </a:moveTo>
                <a:lnTo>
                  <a:pt x="418148" y="0"/>
                </a:lnTo>
                <a:lnTo>
                  <a:pt x="429014" y="15381"/>
                </a:lnTo>
                <a:lnTo>
                  <a:pt x="429014" y="15381"/>
                </a:lnTo>
                <a:lnTo>
                  <a:pt x="420687" y="21873"/>
                </a:lnTo>
                <a:lnTo>
                  <a:pt x="412360" y="28647"/>
                </a:lnTo>
                <a:lnTo>
                  <a:pt x="403613" y="36127"/>
                </a:lnTo>
                <a:lnTo>
                  <a:pt x="395003" y="43606"/>
                </a:lnTo>
                <a:lnTo>
                  <a:pt x="386113" y="51791"/>
                </a:lnTo>
                <a:lnTo>
                  <a:pt x="377222" y="60400"/>
                </a:lnTo>
                <a:lnTo>
                  <a:pt x="368331" y="69291"/>
                </a:lnTo>
                <a:lnTo>
                  <a:pt x="359158" y="78605"/>
                </a:lnTo>
                <a:lnTo>
                  <a:pt x="349845" y="88483"/>
                </a:lnTo>
                <a:lnTo>
                  <a:pt x="340530" y="98644"/>
                </a:lnTo>
                <a:lnTo>
                  <a:pt x="331075" y="109369"/>
                </a:lnTo>
                <a:lnTo>
                  <a:pt x="321337" y="120376"/>
                </a:lnTo>
                <a:lnTo>
                  <a:pt x="311741" y="131808"/>
                </a:lnTo>
                <a:lnTo>
                  <a:pt x="301863" y="143663"/>
                </a:lnTo>
                <a:lnTo>
                  <a:pt x="291702" y="156083"/>
                </a:lnTo>
                <a:lnTo>
                  <a:pt x="281682" y="168783"/>
                </a:lnTo>
                <a:lnTo>
                  <a:pt x="281682" y="168783"/>
                </a:lnTo>
                <a:lnTo>
                  <a:pt x="271803" y="181625"/>
                </a:lnTo>
                <a:lnTo>
                  <a:pt x="262207" y="194326"/>
                </a:lnTo>
                <a:lnTo>
                  <a:pt x="252609" y="207168"/>
                </a:lnTo>
                <a:lnTo>
                  <a:pt x="243718" y="219588"/>
                </a:lnTo>
                <a:lnTo>
                  <a:pt x="234829" y="232147"/>
                </a:lnTo>
                <a:lnTo>
                  <a:pt x="226502" y="244566"/>
                </a:lnTo>
                <a:lnTo>
                  <a:pt x="218176" y="256703"/>
                </a:lnTo>
                <a:lnTo>
                  <a:pt x="210273" y="268840"/>
                </a:lnTo>
                <a:lnTo>
                  <a:pt x="202794" y="280976"/>
                </a:lnTo>
                <a:lnTo>
                  <a:pt x="195456" y="292971"/>
                </a:lnTo>
                <a:lnTo>
                  <a:pt x="188540" y="304685"/>
                </a:lnTo>
                <a:lnTo>
                  <a:pt x="181907" y="316398"/>
                </a:lnTo>
                <a:lnTo>
                  <a:pt x="175416" y="327969"/>
                </a:lnTo>
                <a:lnTo>
                  <a:pt x="169348" y="339401"/>
                </a:lnTo>
                <a:lnTo>
                  <a:pt x="163703" y="350832"/>
                </a:lnTo>
                <a:lnTo>
                  <a:pt x="158058" y="362263"/>
                </a:lnTo>
                <a:lnTo>
                  <a:pt x="135196" y="377645"/>
                </a:lnTo>
                <a:lnTo>
                  <a:pt x="135196" y="377645"/>
                </a:lnTo>
                <a:lnTo>
                  <a:pt x="122071" y="386817"/>
                </a:lnTo>
                <a:lnTo>
                  <a:pt x="111205" y="394862"/>
                </a:lnTo>
                <a:lnTo>
                  <a:pt x="102738" y="401495"/>
                </a:lnTo>
                <a:lnTo>
                  <a:pt x="99351" y="404600"/>
                </a:lnTo>
                <a:lnTo>
                  <a:pt x="96387" y="406999"/>
                </a:lnTo>
                <a:lnTo>
                  <a:pt x="96387" y="406999"/>
                </a:lnTo>
                <a:lnTo>
                  <a:pt x="95258" y="403048"/>
                </a:lnTo>
                <a:lnTo>
                  <a:pt x="93988" y="398673"/>
                </a:lnTo>
                <a:lnTo>
                  <a:pt x="90178" y="387806"/>
                </a:lnTo>
                <a:lnTo>
                  <a:pt x="85096" y="374682"/>
                </a:lnTo>
                <a:lnTo>
                  <a:pt x="79028" y="359299"/>
                </a:lnTo>
                <a:lnTo>
                  <a:pt x="70279" y="339260"/>
                </a:lnTo>
                <a:lnTo>
                  <a:pt x="70279" y="339260"/>
                </a:lnTo>
                <a:lnTo>
                  <a:pt x="65622" y="328816"/>
                </a:lnTo>
                <a:lnTo>
                  <a:pt x="61106" y="319079"/>
                </a:lnTo>
                <a:lnTo>
                  <a:pt x="56590" y="310047"/>
                </a:lnTo>
                <a:lnTo>
                  <a:pt x="52357" y="301580"/>
                </a:lnTo>
                <a:lnTo>
                  <a:pt x="47982" y="294100"/>
                </a:lnTo>
                <a:lnTo>
                  <a:pt x="43889" y="287044"/>
                </a:lnTo>
                <a:lnTo>
                  <a:pt x="39656" y="280976"/>
                </a:lnTo>
                <a:lnTo>
                  <a:pt x="35704" y="275190"/>
                </a:lnTo>
                <a:lnTo>
                  <a:pt x="35704" y="275190"/>
                </a:lnTo>
                <a:lnTo>
                  <a:pt x="31753" y="270250"/>
                </a:lnTo>
                <a:lnTo>
                  <a:pt x="27518" y="266018"/>
                </a:lnTo>
                <a:lnTo>
                  <a:pt x="23144" y="261783"/>
                </a:lnTo>
                <a:lnTo>
                  <a:pt x="18769" y="258114"/>
                </a:lnTo>
                <a:lnTo>
                  <a:pt x="14253" y="255009"/>
                </a:lnTo>
                <a:lnTo>
                  <a:pt x="9737" y="252045"/>
                </a:lnTo>
                <a:lnTo>
                  <a:pt x="4939" y="249787"/>
                </a:lnTo>
                <a:lnTo>
                  <a:pt x="0" y="247953"/>
                </a:lnTo>
                <a:lnTo>
                  <a:pt x="0" y="247953"/>
                </a:lnTo>
                <a:lnTo>
                  <a:pt x="4234" y="243578"/>
                </a:lnTo>
                <a:lnTo>
                  <a:pt x="8326" y="239627"/>
                </a:lnTo>
                <a:lnTo>
                  <a:pt x="12279" y="235957"/>
                </a:lnTo>
                <a:lnTo>
                  <a:pt x="16370" y="232288"/>
                </a:lnTo>
                <a:lnTo>
                  <a:pt x="20322" y="229325"/>
                </a:lnTo>
                <a:lnTo>
                  <a:pt x="24273" y="226502"/>
                </a:lnTo>
                <a:lnTo>
                  <a:pt x="28084" y="223821"/>
                </a:lnTo>
                <a:lnTo>
                  <a:pt x="32034" y="221281"/>
                </a:lnTo>
                <a:lnTo>
                  <a:pt x="35845" y="219445"/>
                </a:lnTo>
                <a:lnTo>
                  <a:pt x="39656" y="217611"/>
                </a:lnTo>
                <a:lnTo>
                  <a:pt x="43325" y="216060"/>
                </a:lnTo>
                <a:lnTo>
                  <a:pt x="46853" y="214931"/>
                </a:lnTo>
                <a:lnTo>
                  <a:pt x="50663" y="213942"/>
                </a:lnTo>
                <a:lnTo>
                  <a:pt x="54332" y="213238"/>
                </a:lnTo>
                <a:lnTo>
                  <a:pt x="57719" y="212813"/>
                </a:lnTo>
                <a:lnTo>
                  <a:pt x="61247" y="212672"/>
                </a:lnTo>
                <a:lnTo>
                  <a:pt x="61247" y="212672"/>
                </a:lnTo>
                <a:lnTo>
                  <a:pt x="62659" y="212672"/>
                </a:lnTo>
                <a:lnTo>
                  <a:pt x="64212" y="212813"/>
                </a:lnTo>
                <a:lnTo>
                  <a:pt x="65622" y="213238"/>
                </a:lnTo>
                <a:lnTo>
                  <a:pt x="67176" y="213520"/>
                </a:lnTo>
                <a:lnTo>
                  <a:pt x="70420" y="214931"/>
                </a:lnTo>
                <a:lnTo>
                  <a:pt x="73526" y="216624"/>
                </a:lnTo>
                <a:lnTo>
                  <a:pt x="76631" y="218882"/>
                </a:lnTo>
                <a:lnTo>
                  <a:pt x="79876" y="221703"/>
                </a:lnTo>
                <a:lnTo>
                  <a:pt x="83120" y="224950"/>
                </a:lnTo>
                <a:lnTo>
                  <a:pt x="86368" y="228760"/>
                </a:lnTo>
                <a:lnTo>
                  <a:pt x="89754" y="233135"/>
                </a:lnTo>
                <a:lnTo>
                  <a:pt x="93000" y="237792"/>
                </a:lnTo>
                <a:lnTo>
                  <a:pt x="96387" y="243155"/>
                </a:lnTo>
                <a:lnTo>
                  <a:pt x="99915" y="248800"/>
                </a:lnTo>
                <a:lnTo>
                  <a:pt x="103443" y="255291"/>
                </a:lnTo>
                <a:lnTo>
                  <a:pt x="106830" y="262206"/>
                </a:lnTo>
                <a:lnTo>
                  <a:pt x="110499" y="269405"/>
                </a:lnTo>
                <a:lnTo>
                  <a:pt x="114027" y="277164"/>
                </a:lnTo>
                <a:lnTo>
                  <a:pt x="123765" y="298757"/>
                </a:lnTo>
                <a:lnTo>
                  <a:pt x="123765" y="298757"/>
                </a:lnTo>
                <a:lnTo>
                  <a:pt x="130397" y="287750"/>
                </a:lnTo>
                <a:lnTo>
                  <a:pt x="137313" y="277025"/>
                </a:lnTo>
                <a:lnTo>
                  <a:pt x="144510" y="266018"/>
                </a:lnTo>
                <a:lnTo>
                  <a:pt x="151707" y="255150"/>
                </a:lnTo>
                <a:lnTo>
                  <a:pt x="159328" y="244284"/>
                </a:lnTo>
                <a:lnTo>
                  <a:pt x="167090" y="233558"/>
                </a:lnTo>
                <a:lnTo>
                  <a:pt x="175275" y="222692"/>
                </a:lnTo>
                <a:lnTo>
                  <a:pt x="183319" y="212109"/>
                </a:lnTo>
                <a:lnTo>
                  <a:pt x="191928" y="201382"/>
                </a:lnTo>
                <a:lnTo>
                  <a:pt x="200676" y="190657"/>
                </a:lnTo>
                <a:lnTo>
                  <a:pt x="209568" y="180214"/>
                </a:lnTo>
                <a:lnTo>
                  <a:pt x="218882" y="169487"/>
                </a:lnTo>
                <a:lnTo>
                  <a:pt x="228337" y="159045"/>
                </a:lnTo>
                <a:lnTo>
                  <a:pt x="237792" y="148461"/>
                </a:lnTo>
                <a:lnTo>
                  <a:pt x="247952" y="138018"/>
                </a:lnTo>
                <a:lnTo>
                  <a:pt x="257973" y="127575"/>
                </a:lnTo>
                <a:lnTo>
                  <a:pt x="257973" y="127575"/>
                </a:lnTo>
                <a:lnTo>
                  <a:pt x="268275" y="117273"/>
                </a:lnTo>
                <a:lnTo>
                  <a:pt x="278436" y="107395"/>
                </a:lnTo>
                <a:lnTo>
                  <a:pt x="288597" y="97798"/>
                </a:lnTo>
                <a:lnTo>
                  <a:pt x="298757" y="88483"/>
                </a:lnTo>
                <a:lnTo>
                  <a:pt x="308918" y="79593"/>
                </a:lnTo>
                <a:lnTo>
                  <a:pt x="318938" y="70843"/>
                </a:lnTo>
                <a:lnTo>
                  <a:pt x="328958" y="62235"/>
                </a:lnTo>
                <a:lnTo>
                  <a:pt x="338979" y="54050"/>
                </a:lnTo>
                <a:lnTo>
                  <a:pt x="349138" y="46287"/>
                </a:lnTo>
                <a:lnTo>
                  <a:pt x="359016" y="38667"/>
                </a:lnTo>
                <a:lnTo>
                  <a:pt x="368896" y="31470"/>
                </a:lnTo>
                <a:lnTo>
                  <a:pt x="378915" y="24696"/>
                </a:lnTo>
                <a:lnTo>
                  <a:pt x="388794" y="18063"/>
                </a:lnTo>
                <a:lnTo>
                  <a:pt x="398673" y="11712"/>
                </a:lnTo>
                <a:lnTo>
                  <a:pt x="408268" y="5643"/>
                </a:lnTo>
                <a:lnTo>
                  <a:pt x="418148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sz="900" dirty="0" smtClean="0">
              <a:solidFill>
                <a:srgbClr val="707277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8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45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/>
          <p:cNvSpPr>
            <a:spLocks/>
          </p:cNvSpPr>
          <p:nvPr/>
        </p:nvSpPr>
        <p:spPr>
          <a:xfrm>
            <a:off x="278934" y="818606"/>
            <a:ext cx="9718506" cy="52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(</a:t>
            </a:r>
            <a:r>
              <a:rPr lang="en-GB" dirty="0" smtClean="0"/>
              <a:t>3/4)</a:t>
            </a:r>
            <a:endParaRPr lang="en-US" dirty="0"/>
          </a:p>
        </p:txBody>
      </p:sp>
      <p:sp>
        <p:nvSpPr>
          <p:cNvPr id="14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15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5"/>
          <p:cNvSpPr txBox="1">
            <a:spLocks/>
          </p:cNvSpPr>
          <p:nvPr/>
        </p:nvSpPr>
        <p:spPr>
          <a:xfrm>
            <a:off x="7360011" y="870742"/>
            <a:ext cx="5770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7360011" y="1036262"/>
            <a:ext cx="577081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897788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5"/>
          <p:cNvSpPr txBox="1">
            <a:spLocks/>
          </p:cNvSpPr>
          <p:nvPr/>
        </p:nvSpPr>
        <p:spPr>
          <a:xfrm>
            <a:off x="8025445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8025445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49"/>
            <a:ext cx="950208" cy="1926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>
                <a:solidFill>
                  <a:srgbClr val="FFFFFF"/>
                </a:solidFill>
              </a:rPr>
              <a:t>Risk ID &amp; Measurement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430456" y="1102469"/>
            <a:ext cx="8460795" cy="743793"/>
            <a:chOff x="1430456" y="1075749"/>
            <a:chExt cx="8460795" cy="743793"/>
          </a:xfrm>
        </p:grpSpPr>
        <p:sp>
          <p:nvSpPr>
            <p:cNvPr id="30" name="Rectangle 95"/>
            <p:cNvSpPr txBox="1">
              <a:spLocks/>
            </p:cNvSpPr>
            <p:nvPr/>
          </p:nvSpPr>
          <p:spPr>
            <a:xfrm>
              <a:off x="1430456" y="1075749"/>
              <a:ext cx="5841202" cy="730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000000"/>
                  </a:solidFill>
                </a:rPr>
                <a:t>Review </a:t>
              </a:r>
              <a:r>
                <a:rPr lang="en-US" sz="900" dirty="0">
                  <a:solidFill>
                    <a:srgbClr val="000000"/>
                  </a:solidFill>
                </a:rPr>
                <a:t>Foundational Risk ID Processes and Build Multi-Year Enhancement Objectives</a:t>
              </a:r>
            </a:p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707277"/>
                  </a:solidFill>
                </a:rPr>
                <a:t>Assess  </a:t>
              </a:r>
              <a:r>
                <a:rPr lang="en-US" sz="900" dirty="0">
                  <a:solidFill>
                    <a:srgbClr val="707277"/>
                  </a:solidFill>
                </a:rPr>
                <a:t>Foundational Risk Processes and ensure complete foundational risk inventory is in place</a:t>
              </a:r>
            </a:p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707277"/>
                  </a:solidFill>
                </a:rPr>
                <a:t>Review </a:t>
              </a:r>
              <a:r>
                <a:rPr lang="en-US" sz="900" dirty="0">
                  <a:solidFill>
                    <a:srgbClr val="707277"/>
                  </a:solidFill>
                </a:rPr>
                <a:t>each Foundational Risk Process, identify deficient processes, and use gap analyses to determine how to optimize processes</a:t>
              </a:r>
            </a:p>
            <a:p>
              <a:pPr marL="285750" lvl="2" indent="-1682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 smtClean="0">
                  <a:solidFill>
                    <a:srgbClr val="707277"/>
                  </a:solidFill>
                </a:rPr>
                <a:t>Develop </a:t>
              </a:r>
              <a:r>
                <a:rPr lang="en-US" sz="900" dirty="0">
                  <a:solidFill>
                    <a:srgbClr val="707277"/>
                  </a:solidFill>
                </a:rPr>
                <a:t>Foundational Risk Process remediation plan</a:t>
              </a:r>
            </a:p>
          </p:txBody>
        </p:sp>
        <p:sp>
          <p:nvSpPr>
            <p:cNvPr id="31" name="Rectangle 95"/>
            <p:cNvSpPr txBox="1">
              <a:spLocks/>
            </p:cNvSpPr>
            <p:nvPr/>
          </p:nvSpPr>
          <p:spPr>
            <a:xfrm>
              <a:off x="7360011" y="1075749"/>
              <a:ext cx="577081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01/18/16</a:t>
              </a:r>
              <a:endParaRPr lang="en-GB" sz="900" dirty="0">
                <a:solidFill>
                  <a:srgbClr val="00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01/18/16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02/01/16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endParaRPr lang="en-GB" sz="900" dirty="0" smtClean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03/14/16</a:t>
              </a:r>
              <a:endParaRPr lang="en-GB" sz="900" dirty="0">
                <a:solidFill>
                  <a:srgbClr val="707277"/>
                </a:solidFill>
              </a:endParaRPr>
            </a:p>
          </p:txBody>
        </p:sp>
        <p:sp>
          <p:nvSpPr>
            <p:cNvPr id="32" name="Rectangle 95"/>
            <p:cNvSpPr txBox="1">
              <a:spLocks/>
            </p:cNvSpPr>
            <p:nvPr/>
          </p:nvSpPr>
          <p:spPr>
            <a:xfrm>
              <a:off x="8977882" y="1075749"/>
              <a:ext cx="91336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Smith</a:t>
              </a:r>
            </a:p>
          </p:txBody>
        </p:sp>
        <p:sp>
          <p:nvSpPr>
            <p:cNvPr id="36" name="Rectangle 95"/>
            <p:cNvSpPr txBox="1">
              <a:spLocks/>
            </p:cNvSpPr>
            <p:nvPr/>
          </p:nvSpPr>
          <p:spPr>
            <a:xfrm>
              <a:off x="8025445" y="1075749"/>
              <a:ext cx="864085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03/28/16</a:t>
              </a:r>
              <a:endParaRPr lang="en-GB" sz="900" dirty="0">
                <a:solidFill>
                  <a:srgbClr val="00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01/29/16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03/14/16</a:t>
              </a:r>
              <a:endParaRPr lang="en-GB" sz="900" dirty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endParaRPr lang="en-GB" sz="900" dirty="0" smtClean="0">
                <a:solidFill>
                  <a:srgbClr val="707277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 smtClean="0">
                  <a:solidFill>
                    <a:srgbClr val="707277"/>
                  </a:solidFill>
                </a:rPr>
                <a:t>03/28/16</a:t>
              </a:r>
              <a:endParaRPr lang="en-GB" sz="900" dirty="0">
                <a:solidFill>
                  <a:srgbClr val="707277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30456" y="1881886"/>
            <a:ext cx="8460795" cy="882293"/>
            <a:chOff x="1430456" y="1075749"/>
            <a:chExt cx="8460795" cy="882293"/>
          </a:xfrm>
        </p:grpSpPr>
        <p:sp>
          <p:nvSpPr>
            <p:cNvPr id="38" name="Rectangle 95"/>
            <p:cNvSpPr txBox="1">
              <a:spLocks/>
            </p:cNvSpPr>
            <p:nvPr/>
          </p:nvSpPr>
          <p:spPr>
            <a:xfrm>
              <a:off x="1430456" y="1075749"/>
              <a:ext cx="5841202" cy="882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Updated </a:t>
              </a:r>
              <a:r>
                <a:rPr lang="en-US" sz="900" dirty="0" err="1" smtClean="0">
                  <a:solidFill>
                    <a:srgbClr val="000000"/>
                  </a:solidFill>
                </a:rPr>
                <a:t>SHUSA</a:t>
              </a:r>
              <a:r>
                <a:rPr lang="en-US" sz="900" dirty="0" smtClean="0">
                  <a:solidFill>
                    <a:srgbClr val="000000"/>
                  </a:solidFill>
                </a:rPr>
                <a:t> Risk </a:t>
              </a:r>
              <a:r>
                <a:rPr lang="en-US" sz="900" dirty="0">
                  <a:solidFill>
                    <a:srgbClr val="000000"/>
                  </a:solidFill>
                </a:rPr>
                <a:t>taxonomy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Updated material risk inventory template and guidance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Develop training materials, policies and procedures based on updated Material Risk Program process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Identify technology needs, requirements definition and implementation planning to support risk identification</a:t>
              </a:r>
            </a:p>
            <a:p>
              <a:pPr marL="117475" lvl="1" indent="-117475">
                <a:spcAft>
                  <a:spcPts val="100"/>
                </a:spcAft>
                <a:buClr>
                  <a:srgbClr val="FF0000"/>
                </a:buClr>
              </a:pPr>
              <a:r>
                <a:rPr lang="en-US" sz="900" dirty="0">
                  <a:solidFill>
                    <a:srgbClr val="000000"/>
                  </a:solidFill>
                </a:rPr>
                <a:t>Develop and implement planned data and technology solutions (e.g. automated interface for risk inventory template, database for foundational inputs and data sources for risk identification, etc.)</a:t>
              </a:r>
            </a:p>
          </p:txBody>
        </p:sp>
        <p:sp>
          <p:nvSpPr>
            <p:cNvPr id="39" name="Rectangle 95"/>
            <p:cNvSpPr txBox="1">
              <a:spLocks/>
            </p:cNvSpPr>
            <p:nvPr/>
          </p:nvSpPr>
          <p:spPr>
            <a:xfrm>
              <a:off x="7360011" y="1075749"/>
              <a:ext cx="577081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11/02/15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12/01/15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01/01/16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04/01/16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03/15/16</a:t>
              </a: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95"/>
            <p:cNvSpPr txBox="1">
              <a:spLocks/>
            </p:cNvSpPr>
            <p:nvPr/>
          </p:nvSpPr>
          <p:spPr>
            <a:xfrm>
              <a:off x="8977882" y="1075749"/>
              <a:ext cx="913369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Font typeface="Arial" pitchFamily="34" charset="0"/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</a:t>
              </a:r>
              <a:r>
                <a:rPr lang="en-GB" sz="900" dirty="0" smtClean="0">
                  <a:solidFill>
                    <a:srgbClr val="000000"/>
                  </a:solidFill>
                </a:rPr>
                <a:t>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</a:t>
              </a:r>
              <a:r>
                <a:rPr lang="en-GB" sz="900" dirty="0" smtClean="0">
                  <a:solidFill>
                    <a:srgbClr val="000000"/>
                  </a:solidFill>
                </a:rPr>
                <a:t>Smith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E. </a:t>
              </a:r>
              <a:r>
                <a:rPr lang="en-GB" sz="900" dirty="0" smtClean="0">
                  <a:solidFill>
                    <a:srgbClr val="000000"/>
                  </a:solidFill>
                </a:rPr>
                <a:t>Smith</a:t>
              </a:r>
              <a:endParaRPr lang="en-GB" sz="9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95"/>
            <p:cNvSpPr txBox="1">
              <a:spLocks/>
            </p:cNvSpPr>
            <p:nvPr/>
          </p:nvSpPr>
          <p:spPr>
            <a:xfrm>
              <a:off x="8025445" y="1075749"/>
              <a:ext cx="864085" cy="74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11/30/15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12/31/15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03/31/16</a:t>
              </a: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 smtClean="0">
                  <a:solidFill>
                    <a:srgbClr val="000000"/>
                  </a:solidFill>
                </a:rPr>
                <a:t>05/31/16</a:t>
              </a:r>
              <a:endParaRPr lang="en-GB" sz="900" dirty="0">
                <a:solidFill>
                  <a:srgbClr val="000000"/>
                </a:solidFill>
              </a:endParaRPr>
            </a:p>
            <a:p>
              <a:pPr marL="0" lvl="1" indent="0">
                <a:spcAft>
                  <a:spcPts val="100"/>
                </a:spcAft>
                <a:buClr>
                  <a:srgbClr val="FF0000"/>
                </a:buClr>
                <a:buNone/>
              </a:pPr>
              <a:r>
                <a:rPr lang="en-GB" sz="900" dirty="0">
                  <a:solidFill>
                    <a:srgbClr val="000000"/>
                  </a:solidFill>
                </a:rPr>
                <a:t>11/15/16</a:t>
              </a:r>
            </a:p>
          </p:txBody>
        </p:sp>
      </p:grpSp>
      <p:sp>
        <p:nvSpPr>
          <p:cNvPr id="43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3120510"/>
            <a:ext cx="950208" cy="286921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dirty="0"/>
              <a:t>Risk Management Processes</a:t>
            </a: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1423529" y="3069942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95"/>
          <p:cNvSpPr txBox="1">
            <a:spLocks/>
          </p:cNvSpPr>
          <p:nvPr/>
        </p:nvSpPr>
        <p:spPr>
          <a:xfrm>
            <a:off x="1430456" y="3153052"/>
            <a:ext cx="5841202" cy="269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Analyze and remediate gaps in liquidity risk management (“LRM”) against IHC requirements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Design Liquidity Stress Test Challenge Process Framework and get approvals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Perform high-level review and revision of wholesale credit process limits and controls and delegation of authority at SCUSA and SBNA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Rollout Commercial Risk Ratings 1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Establish governance and oversight on commercial risk ratings governance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Rollout redesigned </a:t>
            </a:r>
            <a:r>
              <a:rPr lang="en-US" sz="900" dirty="0" err="1">
                <a:solidFill>
                  <a:srgbClr val="000000"/>
                </a:solidFill>
              </a:rPr>
              <a:t>CRE</a:t>
            </a:r>
            <a:r>
              <a:rPr lang="en-US" sz="900" dirty="0">
                <a:solidFill>
                  <a:srgbClr val="000000"/>
                </a:solidFill>
              </a:rPr>
              <a:t> rating models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model development and validation (refer to Model Dev. / Model Risk workstreams)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UAT / pilot testing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end-user training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CRE initial model implementation / rollout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Rollout redesigned </a:t>
            </a:r>
            <a:r>
              <a:rPr lang="en-US" sz="900" dirty="0" err="1">
                <a:solidFill>
                  <a:srgbClr val="000000"/>
                </a:solidFill>
              </a:rPr>
              <a:t>C&amp;I</a:t>
            </a:r>
            <a:r>
              <a:rPr lang="en-US" sz="900" dirty="0">
                <a:solidFill>
                  <a:srgbClr val="000000"/>
                </a:solidFill>
              </a:rPr>
              <a:t> rating models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C&amp;I model development and validation (refer to Model Dev. / Model Risk workstreams)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C&amp;I UAT / pilot testing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C&amp;I end-user training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C&amp;I initial model implementation / rollout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Create requirement definitions for technology solution or </a:t>
            </a:r>
            <a:r>
              <a:rPr lang="en-US" sz="900" dirty="0" err="1">
                <a:solidFill>
                  <a:srgbClr val="000000"/>
                </a:solidFill>
              </a:rPr>
              <a:t>CRE</a:t>
            </a:r>
            <a:r>
              <a:rPr lang="en-US" sz="900" dirty="0">
                <a:solidFill>
                  <a:srgbClr val="000000"/>
                </a:solidFill>
              </a:rPr>
              <a:t> and </a:t>
            </a:r>
            <a:r>
              <a:rPr lang="en-US" sz="900" dirty="0" err="1">
                <a:solidFill>
                  <a:srgbClr val="000000"/>
                </a:solidFill>
              </a:rPr>
              <a:t>C&amp;I</a:t>
            </a:r>
            <a:r>
              <a:rPr lang="en-US" sz="900" dirty="0">
                <a:solidFill>
                  <a:srgbClr val="000000"/>
                </a:solidFill>
              </a:rPr>
              <a:t> model implementation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Develop and implement technology solution for CRE and C&amp;I models)</a:t>
            </a:r>
          </a:p>
        </p:txBody>
      </p:sp>
      <p:sp>
        <p:nvSpPr>
          <p:cNvPr id="59" name="Rectangle 95"/>
          <p:cNvSpPr txBox="1">
            <a:spLocks/>
          </p:cNvSpPr>
          <p:nvPr/>
        </p:nvSpPr>
        <p:spPr>
          <a:xfrm>
            <a:off x="8025445" y="3153052"/>
            <a:ext cx="864085" cy="271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TBC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12/31/15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03/31/16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06/10/16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FFFFFF">
                    <a:lumMod val="50000"/>
                  </a:srgbClr>
                </a:solidFill>
              </a:rPr>
              <a:t>07/31/15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01/31/16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03/31/16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02/28/16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01/31/16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03/31/16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02/28/16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FF0000"/>
                </a:solidFill>
              </a:rPr>
              <a:t>01/12/16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06/10/16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0" name="Rectangle 95"/>
          <p:cNvSpPr txBox="1">
            <a:spLocks/>
          </p:cNvSpPr>
          <p:nvPr/>
        </p:nvSpPr>
        <p:spPr>
          <a:xfrm>
            <a:off x="7360011" y="3153052"/>
            <a:ext cx="577081" cy="271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TBC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06/01/15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02/01/16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000000"/>
                </a:solidFill>
              </a:rPr>
              <a:t>05/04/14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>
                <a:solidFill>
                  <a:srgbClr val="FFFFFF">
                    <a:lumMod val="50000"/>
                  </a:srgbClr>
                </a:solidFill>
              </a:rPr>
              <a:t>06/01/15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12</a:t>
            </a: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/01/15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12</a:t>
            </a:r>
            <a:r>
              <a:rPr lang="pl-PL" sz="900" dirty="0">
                <a:solidFill>
                  <a:srgbClr val="FFFFFF">
                    <a:lumMod val="50000"/>
                  </a:srgbClr>
                </a:solidFill>
              </a:rPr>
              <a:t>/01/15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02/02/16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TBC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12/01/15</a:t>
            </a:r>
            <a:endParaRPr lang="pl-PL" sz="900" dirty="0" smtClean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>
                <a:solidFill>
                  <a:srgbClr val="FF0000"/>
                </a:solidFill>
              </a:rPr>
              <a:t>12/01/15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US" sz="900" dirty="0" smtClean="0">
                <a:solidFill>
                  <a:srgbClr val="FF0000"/>
                </a:solidFill>
              </a:rPr>
              <a:t>02/02/16</a:t>
            </a:r>
            <a:endParaRPr lang="pl-PL" sz="900" dirty="0">
              <a:solidFill>
                <a:srgbClr val="FF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05/04/15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FFFFFF">
                    <a:lumMod val="50000"/>
                  </a:srgbClr>
                </a:solidFill>
              </a:rPr>
              <a:t>06/01/15</a:t>
            </a:r>
            <a:endParaRPr lang="pl-PL" sz="9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1" name="Rectangle 95"/>
          <p:cNvSpPr txBox="1">
            <a:spLocks/>
          </p:cNvSpPr>
          <p:nvPr/>
        </p:nvSpPr>
        <p:spPr>
          <a:xfrm>
            <a:off x="8977882" y="3153052"/>
            <a:ext cx="1019558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>
                <a:solidFill>
                  <a:srgbClr val="000000"/>
                </a:solidFill>
              </a:rPr>
              <a:t>M. Aya 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>
                <a:solidFill>
                  <a:srgbClr val="000000"/>
                </a:solidFill>
              </a:rPr>
              <a:t>M. Aya / M. Lasso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 smtClean="0">
                <a:solidFill>
                  <a:srgbClr val="000000"/>
                </a:solidFill>
              </a:rPr>
              <a:t>J</a:t>
            </a:r>
            <a:r>
              <a:rPr lang="es-ES" sz="900" dirty="0">
                <a:solidFill>
                  <a:srgbClr val="000000"/>
                </a:solidFill>
              </a:rPr>
              <a:t>. Hennessy / C. Cuervo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s-ES" sz="900" dirty="0" smtClean="0">
                <a:solidFill>
                  <a:srgbClr val="000000"/>
                </a:solidFill>
              </a:rPr>
              <a:t>D</a:t>
            </a:r>
            <a:r>
              <a:rPr lang="es-ES" sz="900" dirty="0">
                <a:solidFill>
                  <a:srgbClr val="000000"/>
                </a:solidFill>
              </a:rPr>
              <a:t>. Spector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s-ES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s-ES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s-ES" sz="900" dirty="0">
              <a:solidFill>
                <a:srgbClr val="000000"/>
              </a:solidFill>
            </a:endParaRPr>
          </a:p>
        </p:txBody>
      </p:sp>
      <p:sp>
        <p:nvSpPr>
          <p:cNvPr id="62" name="Rectangle 3"/>
          <p:cNvSpPr txBox="1"/>
          <p:nvPr/>
        </p:nvSpPr>
        <p:spPr>
          <a:xfrm>
            <a:off x="280988" y="6020556"/>
            <a:ext cx="9493250" cy="46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r>
              <a:rPr lang="en-US" sz="900" dirty="0"/>
              <a:t>1 </a:t>
            </a:r>
            <a:r>
              <a:rPr lang="en-US" sz="900" dirty="0" smtClean="0"/>
              <a:t>Note: Deliverables </a:t>
            </a:r>
            <a:r>
              <a:rPr lang="en-US" sz="900" dirty="0"/>
              <a:t>/ Dates for Commercial Risk Rating activities still in final stages of review and are subject to change.</a:t>
            </a:r>
          </a:p>
          <a:p>
            <a:pPr marL="0" lvl="1" indent="0">
              <a:spcAft>
                <a:spcPts val="100"/>
              </a:spcAft>
              <a:buClr>
                <a:schemeClr val="accent1"/>
              </a:buClr>
              <a:buNone/>
            </a:pPr>
            <a:endParaRPr lang="en-US" sz="9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65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35" name="Right Arrow 34"/>
          <p:cNvSpPr/>
          <p:nvPr/>
        </p:nvSpPr>
        <p:spPr bwMode="auto">
          <a:xfrm rot="10800000">
            <a:off x="7761669" y="5111198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10800000">
            <a:off x="7761669" y="5244345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10800000">
            <a:off x="7753947" y="5430794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10800000">
            <a:off x="8455627" y="5121550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0800000">
            <a:off x="8455627" y="5254697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10800000">
            <a:off x="8447905" y="5414512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8449379" y="5558034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721276" y="4962617"/>
            <a:ext cx="1153903" cy="690987"/>
          </a:xfrm>
          <a:prstGeom prst="rect">
            <a:avLst/>
          </a:prstGeom>
          <a:solidFill>
            <a:srgbClr val="FCF9B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Moved start and finish date forward for two months</a:t>
            </a:r>
          </a:p>
        </p:txBody>
      </p:sp>
    </p:spTree>
    <p:extLst>
      <p:ext uri="{BB962C8B-B14F-4D97-AF65-F5344CB8AC3E}">
        <p14:creationId xmlns:p14="http://schemas.microsoft.com/office/powerpoint/2010/main" val="18536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69" name="think-cell Slide" r:id="rId7" imgW="493" imgH="493" progId="TCLayout.ActiveDocument.1">
                  <p:embed/>
                </p:oleObj>
              </mc:Choice>
              <mc:Fallback>
                <p:oleObj name="think-cell Slide" r:id="rId7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/>
          </p:cNvSpPr>
          <p:nvPr/>
        </p:nvSpPr>
        <p:spPr>
          <a:xfrm>
            <a:off x="278934" y="818606"/>
            <a:ext cx="9718506" cy="5127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60354"/>
            <a:ext cx="9491663" cy="396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Risk Transformation: Project Plan (</a:t>
            </a:r>
            <a:r>
              <a:rPr lang="en-GB" dirty="0" smtClean="0"/>
              <a:t>4/4)</a:t>
            </a:r>
            <a:endParaRPr lang="en-US" dirty="0"/>
          </a:p>
        </p:txBody>
      </p:sp>
      <p:sp>
        <p:nvSpPr>
          <p:cNvPr id="42" name="TextBox 15"/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61217" y="1075750"/>
            <a:ext cx="950208" cy="57964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dirty="0"/>
              <a:t>Risk Management Processes</a:t>
            </a:r>
          </a:p>
        </p:txBody>
      </p:sp>
      <p:sp>
        <p:nvSpPr>
          <p:cNvPr id="16" name="Rectangle 5"/>
          <p:cNvSpPr txBox="1">
            <a:spLocks/>
          </p:cNvSpPr>
          <p:nvPr/>
        </p:nvSpPr>
        <p:spPr>
          <a:xfrm>
            <a:off x="1430456" y="870742"/>
            <a:ext cx="58412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Deliverables / milestones</a:t>
            </a:r>
            <a:endParaRPr lang="en-US" sz="900" b="1" dirty="0"/>
          </a:p>
        </p:txBody>
      </p:sp>
      <p:sp>
        <p:nvSpPr>
          <p:cNvPr id="17" name="Rectangle 5"/>
          <p:cNvSpPr txBox="1">
            <a:spLocks/>
          </p:cNvSpPr>
          <p:nvPr/>
        </p:nvSpPr>
        <p:spPr>
          <a:xfrm>
            <a:off x="361217" y="870742"/>
            <a:ext cx="95020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Sub-workstream</a:t>
            </a:r>
            <a:endParaRPr lang="en-US" sz="900" b="1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1430456" y="1036262"/>
            <a:ext cx="584120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5"/>
          <p:cNvSpPr txBox="1">
            <a:spLocks/>
          </p:cNvSpPr>
          <p:nvPr/>
        </p:nvSpPr>
        <p:spPr>
          <a:xfrm>
            <a:off x="7360011" y="870742"/>
            <a:ext cx="5770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Start</a:t>
            </a:r>
            <a:endParaRPr lang="en-US" sz="900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7360011" y="1036262"/>
            <a:ext cx="577081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5"/>
          <p:cNvSpPr txBox="1">
            <a:spLocks/>
          </p:cNvSpPr>
          <p:nvPr/>
        </p:nvSpPr>
        <p:spPr>
          <a:xfrm>
            <a:off x="8977882" y="870742"/>
            <a:ext cx="91336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Owner</a:t>
            </a:r>
            <a:endParaRPr lang="en-US" sz="900" b="1" dirty="0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8977882" y="1036262"/>
            <a:ext cx="913369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5"/>
          <p:cNvSpPr txBox="1">
            <a:spLocks/>
          </p:cNvSpPr>
          <p:nvPr/>
        </p:nvSpPr>
        <p:spPr>
          <a:xfrm>
            <a:off x="8025445" y="870742"/>
            <a:ext cx="8640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55600" lvl="0" indent="-355600"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pPr marL="0" indent="0">
              <a:spcBef>
                <a:spcPts val="4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sz="900" b="1" dirty="0" smtClean="0"/>
              <a:t>Finish</a:t>
            </a:r>
            <a:endParaRPr lang="en-US" sz="900" b="1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8025445" y="1036262"/>
            <a:ext cx="8640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95"/>
          <p:cNvSpPr txBox="1">
            <a:spLocks/>
          </p:cNvSpPr>
          <p:nvPr/>
        </p:nvSpPr>
        <p:spPr>
          <a:xfrm>
            <a:off x="1430456" y="1075749"/>
            <a:ext cx="5841202" cy="42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 fontAlgn="ctr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Conduct gap analyses across risk types (credit, market, interest rate, and strategic and reputational risks) focusing on methodology, tools, processes and benchmark with</a:t>
            </a:r>
          </a:p>
          <a:p>
            <a:pPr marL="117475" lvl="1" indent="-117475" fontAlgn="ctr">
              <a:spcAft>
                <a:spcPts val="100"/>
              </a:spcAft>
              <a:buClr>
                <a:srgbClr val="FF0000"/>
              </a:buClr>
            </a:pPr>
            <a:r>
              <a:rPr lang="en-US" sz="900" spc="-10" dirty="0">
                <a:solidFill>
                  <a:srgbClr val="FF0000"/>
                </a:solidFill>
              </a:rPr>
              <a:t>Create remediation plans to address gaps and initiate remediation actions</a:t>
            </a:r>
          </a:p>
        </p:txBody>
      </p:sp>
      <p:sp>
        <p:nvSpPr>
          <p:cNvPr id="28" name="Rectangle 95"/>
          <p:cNvSpPr txBox="1">
            <a:spLocks/>
          </p:cNvSpPr>
          <p:nvPr/>
        </p:nvSpPr>
        <p:spPr>
          <a:xfrm>
            <a:off x="8025445" y="1075749"/>
            <a:ext cx="864085" cy="4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US" sz="900" dirty="0" smtClean="0">
                <a:solidFill>
                  <a:srgbClr val="000000"/>
                </a:solidFill>
              </a:rPr>
              <a:t>09/30/16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</p:txBody>
      </p:sp>
      <p:sp>
        <p:nvSpPr>
          <p:cNvPr id="29" name="Rectangle 95"/>
          <p:cNvSpPr txBox="1">
            <a:spLocks/>
          </p:cNvSpPr>
          <p:nvPr/>
        </p:nvSpPr>
        <p:spPr>
          <a:xfrm>
            <a:off x="7360011" y="1075749"/>
            <a:ext cx="577081" cy="44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l-PL" sz="900" dirty="0" smtClean="0">
                <a:solidFill>
                  <a:srgbClr val="000000"/>
                </a:solidFill>
              </a:rPr>
              <a:t>0</a:t>
            </a:r>
            <a:r>
              <a:rPr lang="en-US" sz="900" dirty="0" smtClean="0">
                <a:solidFill>
                  <a:srgbClr val="000000"/>
                </a:solidFill>
              </a:rPr>
              <a:t>7</a:t>
            </a:r>
            <a:r>
              <a:rPr lang="pl-PL" sz="900" dirty="0" smtClean="0">
                <a:solidFill>
                  <a:srgbClr val="000000"/>
                </a:solidFill>
              </a:rPr>
              <a:t>/01/16</a:t>
            </a: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l-PL" sz="900" dirty="0">
              <a:solidFill>
                <a:srgbClr val="000000"/>
              </a:solidFill>
            </a:endParaRPr>
          </a:p>
        </p:txBody>
      </p:sp>
      <p:sp>
        <p:nvSpPr>
          <p:cNvPr id="31" name="TextBox 15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361217" y="1721905"/>
            <a:ext cx="950208" cy="414549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lvl="0" indent="0" fontAlgn="base">
              <a:spcBef>
                <a:spcPct val="6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  <a:lvl2pPr marL="736600" indent="-201613" fontAlgn="base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rgbClr val="000000"/>
                </a:solidFill>
              </a:defRPr>
            </a:lvl2pPr>
            <a:lvl3pPr marL="1187450" indent="-1968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rgbClr val="000000"/>
                </a:solidFill>
              </a:defRPr>
            </a:lvl3pPr>
            <a:lvl4pPr marL="1524000" indent="-14605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»"/>
              <a:defRPr sz="1200"/>
            </a:lvl4pPr>
            <a:lvl5pPr marL="19685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5pPr>
            <a:lvl6pPr marL="24257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6pPr>
            <a:lvl7pPr marL="28829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7pPr>
            <a:lvl8pPr marL="33401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8pPr>
            <a:lvl9pPr marL="3797300" indent="-88900" fontAlgn="base">
              <a:spcBef>
                <a:spcPct val="60000"/>
              </a:spcBef>
              <a:spcAft>
                <a:spcPct val="0"/>
              </a:spcAft>
              <a:buFont typeface="Arial" charset="0"/>
              <a:buChar char="&gt;"/>
              <a:defRPr sz="1200">
                <a:solidFill>
                  <a:srgbClr val="000000"/>
                </a:solidFill>
              </a:defRPr>
            </a:lvl9pPr>
          </a:lstStyle>
          <a:p>
            <a:r>
              <a:rPr lang="en-US" dirty="0"/>
              <a:t>Risk Monitoring / Risk Reporting</a:t>
            </a:r>
          </a:p>
        </p:txBody>
      </p:sp>
      <p:sp>
        <p:nvSpPr>
          <p:cNvPr id="32" name="Rectangle 95"/>
          <p:cNvSpPr txBox="1">
            <a:spLocks/>
          </p:cNvSpPr>
          <p:nvPr/>
        </p:nvSpPr>
        <p:spPr>
          <a:xfrm>
            <a:off x="1430456" y="1782857"/>
            <a:ext cx="584120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Assess current reporting landscape and make quick-win enhancements to priority reports (Board and Level 1 Risk Committees) and reporting protocols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Define target risk reporting landscape and scope of remediation (linked to committee structure)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Identify risk aggregation needs and cultivate dedicated resources to manage reporting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Develop and implement Wave 1 of reporting enhancements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Develop template 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reports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for Wave 1 and socialize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Roll-out of Wave 1 reports (similar process for all waves)</a:t>
            </a:r>
          </a:p>
          <a:p>
            <a:pPr marL="463550" lvl="3" indent="-171450">
              <a:spcAft>
                <a:spcPts val="100"/>
              </a:spcAft>
              <a:buClr>
                <a:srgbClr val="FF0000"/>
              </a:buClr>
            </a:pP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Review </a:t>
            </a: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business and data requirements for both interim and target state of Wave 1 reports and make additions as necessary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Identify and document data gaps and develop remediation plans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Pilot reports using available data (manual where necessary)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Collect feedback from key stakeholders and refine reports</a:t>
            </a:r>
          </a:p>
          <a:p>
            <a:pPr marL="434975" lvl="3" indent="-141288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Implement refined reports in-production</a:t>
            </a: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Develop and implement Wave 2 of reporting enhancements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+mj-lt"/>
              </a:rPr>
              <a:t>Development of template reports and socialization of Wave 2 (based on materiality)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  <a:latin typeface="+mj-lt"/>
              </a:rPr>
              <a:t>Roll-out of Wave 2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  <a:latin typeface="+mj-lt"/>
              </a:rPr>
              <a:t>reports </a:t>
            </a:r>
            <a:r>
              <a:rPr lang="en-US" sz="900" dirty="0">
                <a:solidFill>
                  <a:srgbClr val="707277"/>
                </a:solidFill>
                <a:latin typeface="+mj-lt"/>
              </a:rPr>
              <a:t>(similar process as Wave 1</a:t>
            </a:r>
            <a:r>
              <a:rPr lang="en-US" sz="900" dirty="0" smtClean="0">
                <a:solidFill>
                  <a:srgbClr val="707277"/>
                </a:solidFill>
                <a:latin typeface="+mj-lt"/>
              </a:rPr>
              <a:t>)</a:t>
            </a:r>
            <a:endParaRPr lang="en-US" sz="900" dirty="0">
              <a:solidFill>
                <a:srgbClr val="FFFFFF">
                  <a:lumMod val="50000"/>
                </a:srgbClr>
              </a:solidFill>
              <a:latin typeface="+mj-lt"/>
            </a:endParaRPr>
          </a:p>
          <a:p>
            <a:pPr marL="117475" lvl="1" indent="-1174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Develop and implement Wave 3 of reporting enhancements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Development of template reports and socialization of Wave 3 (Remaining Entities)</a:t>
            </a:r>
          </a:p>
          <a:p>
            <a:pPr marL="285750" lvl="2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FFFFFF">
                    <a:lumMod val="50000"/>
                  </a:srgbClr>
                </a:solidFill>
              </a:rPr>
              <a:t>Roll- out of Wave 3 </a:t>
            </a:r>
            <a:r>
              <a:rPr lang="en-US" sz="900" dirty="0" smtClean="0">
                <a:solidFill>
                  <a:srgbClr val="FFFFFF">
                    <a:lumMod val="50000"/>
                  </a:srgbClr>
                </a:solidFill>
              </a:rPr>
              <a:t>reports (similar process as Wave 1)</a:t>
            </a:r>
            <a:endParaRPr lang="en-US" sz="900" dirty="0">
              <a:solidFill>
                <a:srgbClr val="FFFFFF">
                  <a:lumMod val="50000"/>
                </a:srgbClr>
              </a:solidFill>
            </a:endParaRPr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Execute on Remediation Plans and Roll-out Enhanced Reports</a:t>
            </a:r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Develop and launch additional waves of reporting </a:t>
            </a:r>
            <a:r>
              <a:rPr lang="en-US" sz="900" dirty="0" smtClean="0"/>
              <a:t>enhancements as needed</a:t>
            </a:r>
            <a:endParaRPr lang="en-US" sz="900" dirty="0"/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>
                <a:solidFill>
                  <a:srgbClr val="000000"/>
                </a:solidFill>
              </a:rPr>
              <a:t>Refine data requirements/resources to enhance quality of reports</a:t>
            </a:r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Develop </a:t>
            </a:r>
            <a:r>
              <a:rPr lang="en-US" sz="900" dirty="0" smtClean="0"/>
              <a:t>quality assurance plans and controls </a:t>
            </a:r>
            <a:r>
              <a:rPr lang="en-US" sz="900" dirty="0"/>
              <a:t>for </a:t>
            </a:r>
            <a:r>
              <a:rPr lang="en-US" sz="900" dirty="0" smtClean="0"/>
              <a:t>newly enhanced reports</a:t>
            </a:r>
            <a:endParaRPr lang="en-US" sz="900" dirty="0"/>
          </a:p>
          <a:p>
            <a:pPr marL="4120" lvl="1" indent="-168275">
              <a:spcAft>
                <a:spcPts val="100"/>
              </a:spcAft>
              <a:buClr>
                <a:srgbClr val="FF0000"/>
              </a:buClr>
            </a:pPr>
            <a:r>
              <a:rPr lang="en-US" sz="900" dirty="0"/>
              <a:t>Assess resource needs and </a:t>
            </a:r>
            <a:r>
              <a:rPr lang="en-US" sz="900" dirty="0" smtClean="0"/>
              <a:t>implement additional </a:t>
            </a:r>
            <a:r>
              <a:rPr lang="en-US" sz="900" dirty="0"/>
              <a:t>refinements to monitoring </a:t>
            </a:r>
            <a:r>
              <a:rPr lang="en-US" sz="900" dirty="0" smtClean="0"/>
              <a:t>requirements </a:t>
            </a:r>
            <a:endParaRPr lang="en-US" sz="900" dirty="0"/>
          </a:p>
        </p:txBody>
      </p:sp>
      <p:sp>
        <p:nvSpPr>
          <p:cNvPr id="36" name="Rectangle 95"/>
          <p:cNvSpPr txBox="1">
            <a:spLocks/>
          </p:cNvSpPr>
          <p:nvPr/>
        </p:nvSpPr>
        <p:spPr>
          <a:xfrm>
            <a:off x="8025445" y="1765101"/>
            <a:ext cx="864085" cy="361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08/17/15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nb-NO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09/07/15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01/29/16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11/09/15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09/25/15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11/09/15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10/23/15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nb-NO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FFFFFF">
                    <a:lumMod val="50000"/>
                  </a:srgbClr>
                </a:solidFill>
              </a:rPr>
              <a:t>11/09/15</a:t>
            </a:r>
            <a:endParaRPr lang="nb-NO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10/09/15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11/06/15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11/09/15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12/28/15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10/30/15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12/28/15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FFFFFF">
                    <a:lumMod val="50000"/>
                  </a:srgbClr>
                </a:solidFill>
              </a:rPr>
              <a:t>01/29/16</a:t>
            </a:r>
            <a:endParaRPr lang="nb-NO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>
                <a:solidFill>
                  <a:srgbClr val="FFFFFF">
                    <a:lumMod val="50000"/>
                  </a:srgbClr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01/02/17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09/30/16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09/30/16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09/30/16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nb-NO" sz="900" dirty="0" smtClean="0">
                <a:solidFill>
                  <a:srgbClr val="000000"/>
                </a:solidFill>
              </a:rPr>
              <a:t>03/31/17</a:t>
            </a:r>
            <a:endParaRPr lang="nb-NO" sz="900" dirty="0">
              <a:solidFill>
                <a:srgbClr val="000000"/>
              </a:solidFill>
            </a:endParaRPr>
          </a:p>
        </p:txBody>
      </p:sp>
      <p:sp>
        <p:nvSpPr>
          <p:cNvPr id="37" name="Rectangle 95"/>
          <p:cNvSpPr txBox="1">
            <a:spLocks/>
          </p:cNvSpPr>
          <p:nvPr/>
        </p:nvSpPr>
        <p:spPr>
          <a:xfrm>
            <a:off x="7360011" y="1765101"/>
            <a:ext cx="577081" cy="392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06/15/15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07/27/15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08/31/15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08/31/15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08/31/15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09/28/15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09/28/15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09/28/15</a:t>
            </a:r>
            <a:endParaRPr lang="en-GB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09/28/15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10/26/15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11/06/15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10/05/15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10/05/15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11/02/15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000000"/>
                </a:solidFill>
              </a:rPr>
              <a:t>12/28/15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FFFFFF">
                    <a:lumMod val="50000"/>
                  </a:srgbClr>
                </a:solidFill>
              </a:rPr>
              <a:t>12/28/15</a:t>
            </a:r>
            <a:endParaRPr lang="en-GB" sz="900" dirty="0">
              <a:solidFill>
                <a:srgbClr val="FFFFFF">
                  <a:lumMod val="50000"/>
                </a:srgbClr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>
                <a:solidFill>
                  <a:srgbClr val="FFFFFF">
                    <a:lumMod val="50000"/>
                  </a:srgbClr>
                </a:solidFill>
              </a:rPr>
              <a:t>02/01/16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en-GB" sz="900" dirty="0" smtClean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en-GB" sz="900" dirty="0">
                <a:solidFill>
                  <a:srgbClr val="000000"/>
                </a:solidFill>
              </a:rPr>
              <a:t>04/01/16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38" name="Rectangle 95"/>
          <p:cNvSpPr txBox="1">
            <a:spLocks/>
          </p:cNvSpPr>
          <p:nvPr/>
        </p:nvSpPr>
        <p:spPr>
          <a:xfrm>
            <a:off x="8977882" y="1782857"/>
            <a:ext cx="913369" cy="392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</a:t>
            </a:r>
            <a:r>
              <a:rPr lang="pt-BR" sz="900" dirty="0" smtClean="0">
                <a:solidFill>
                  <a:srgbClr val="000000"/>
                </a:solidFill>
              </a:rPr>
              <a:t>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P</a:t>
            </a:r>
            <a:r>
              <a:rPr lang="pt-BR" sz="900" dirty="0">
                <a:solidFill>
                  <a:srgbClr val="000000"/>
                </a:solidFill>
              </a:rPr>
              <a:t>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 smtClean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None/>
            </a:pPr>
            <a:r>
              <a:rPr lang="pt-BR" sz="900" dirty="0">
                <a:solidFill>
                  <a:srgbClr val="000000"/>
                </a:solidFill>
              </a:rPr>
              <a:t>P. Coutinho </a:t>
            </a: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endParaRPr lang="pt-BR" sz="900" dirty="0">
              <a:solidFill>
                <a:srgbClr val="000000"/>
              </a:solidFill>
            </a:endParaRP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1414385" y="1683680"/>
            <a:ext cx="8460795" cy="0"/>
          </a:xfrm>
          <a:prstGeom prst="line">
            <a:avLst/>
          </a:prstGeom>
          <a:noFill/>
          <a:ln w="9525" cap="flat" cmpd="sng" algn="ctr">
            <a:solidFill>
              <a:srgbClr val="70727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7931500" y="266025"/>
            <a:ext cx="2153647" cy="430189"/>
            <a:chOff x="7156765" y="71559"/>
            <a:chExt cx="2153647" cy="430189"/>
          </a:xfrm>
        </p:grpSpPr>
        <p:sp>
          <p:nvSpPr>
            <p:cNvPr id="41" name="Rectangle 95"/>
            <p:cNvSpPr txBox="1">
              <a:spLocks/>
            </p:cNvSpPr>
            <p:nvPr/>
          </p:nvSpPr>
          <p:spPr>
            <a:xfrm>
              <a:off x="7164487" y="71559"/>
              <a:ext cx="2145925" cy="399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lvl="0" indent="0" defTabSz="956861" eaLnBrk="1" hangingPunct="1">
                <a:buClr>
                  <a:schemeClr val="tx2"/>
                </a:buClr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206980" lvl="1" indent="-205284" defTabSz="956861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sz="13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88610" indent="-279933" defTabSz="956861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56570" indent="-166263" defTabSz="956861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801320" indent="-139118" defTabSz="956861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801320" indent="-139118" defTabSz="956861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82563" lvl="1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GB" sz="900" b="1" dirty="0" smtClean="0">
                  <a:solidFill>
                    <a:srgbClr val="000000"/>
                  </a:solidFill>
                </a:rPr>
                <a:t>Deliverables</a:t>
              </a:r>
            </a:p>
            <a:p>
              <a:pPr marL="182563" lvl="2" indent="-182563">
                <a:spcAft>
                  <a:spcPts val="100"/>
                </a:spcAft>
                <a:buClr>
                  <a:srgbClr val="FF0000"/>
                </a:buClr>
                <a:buSzPct val="150000"/>
              </a:pPr>
              <a:r>
                <a:rPr lang="en-US" sz="900" b="1" dirty="0" smtClean="0">
                  <a:solidFill>
                    <a:srgbClr val="707277"/>
                  </a:solidFill>
                </a:rPr>
                <a:t>Milestones under the deliverable</a:t>
              </a:r>
            </a:p>
            <a:p>
              <a:pPr marL="182563" lvl="2" indent="0">
                <a:spcAft>
                  <a:spcPts val="100"/>
                </a:spcAft>
                <a:buClr>
                  <a:srgbClr val="FF0000"/>
                </a:buClr>
                <a:buFont typeface="Arial" charset="0"/>
                <a:buNone/>
              </a:pPr>
              <a:r>
                <a:rPr lang="en-GB" sz="900" b="1" dirty="0" smtClean="0">
                  <a:solidFill>
                    <a:srgbClr val="707277"/>
                  </a:solidFill>
                </a:rPr>
                <a:t>Completed</a:t>
              </a:r>
              <a:endParaRPr lang="en-US" sz="900" b="1" dirty="0" smtClean="0">
                <a:solidFill>
                  <a:srgbClr val="707277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7156765" y="393748"/>
              <a:ext cx="144000" cy="108000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lIns="54000" tIns="18000" rIns="18000" rtlCol="0" anchor="ctr"/>
            <a:lstStyle/>
            <a:p>
              <a:pPr marL="265113" indent="-258763" algn="ctr" defTabSz="952500" eaLnBrk="0" hangingPunct="0">
                <a:lnSpc>
                  <a:spcPct val="95000"/>
                </a:lnSpc>
                <a:spcBef>
                  <a:spcPts val="500"/>
                </a:spcBef>
                <a:spcAft>
                  <a:spcPts val="600"/>
                </a:spcAft>
                <a:buFont typeface="+mj-lt"/>
                <a:buAutoNum type="arabicPeriod"/>
              </a:pPr>
              <a:endParaRPr lang="en-US" sz="900" dirty="0" smtClean="0">
                <a:solidFill>
                  <a:srgbClr val="707277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33" name="Rectangle 95"/>
          <p:cNvSpPr txBox="1">
            <a:spLocks/>
          </p:cNvSpPr>
          <p:nvPr/>
        </p:nvSpPr>
        <p:spPr>
          <a:xfrm>
            <a:off x="9004280" y="1075749"/>
            <a:ext cx="9133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56861" eaLnBrk="1" hangingPunct="1">
              <a:buClr>
                <a:schemeClr val="tx2"/>
              </a:buClr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206980" lvl="1" indent="-205284" defTabSz="956861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3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88610" indent="-279933" defTabSz="956861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56570" indent="-166263" defTabSz="956861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801320" indent="-139118" defTabSz="956861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801320" indent="-139118" defTabSz="956861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spcAft>
                <a:spcPts val="100"/>
              </a:spcAft>
              <a:buClr>
                <a:srgbClr val="FF0000"/>
              </a:buClr>
              <a:buFont typeface="Arial" pitchFamily="34" charset="0"/>
              <a:buNone/>
            </a:pPr>
            <a:r>
              <a:rPr lang="pt-BR" sz="900" dirty="0" smtClean="0">
                <a:solidFill>
                  <a:srgbClr val="000000"/>
                </a:solidFill>
              </a:rPr>
              <a:t>J. </a:t>
            </a:r>
            <a:r>
              <a:rPr lang="pt-BR" sz="900" dirty="0" err="1" smtClean="0">
                <a:solidFill>
                  <a:srgbClr val="000000"/>
                </a:solidFill>
              </a:rPr>
              <a:t>Hennessy</a:t>
            </a:r>
            <a:r>
              <a:rPr lang="pt-BR" sz="900" dirty="0" smtClean="0">
                <a:solidFill>
                  <a:srgbClr val="000000"/>
                </a:solidFill>
              </a:rPr>
              <a:t> / E. Smith</a:t>
            </a:r>
            <a:endParaRPr lang="pt-BR" sz="900" dirty="0">
              <a:solidFill>
                <a:srgbClr val="000000"/>
              </a:solidFill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0800000">
            <a:off x="5277988" y="1352326"/>
            <a:ext cx="177553" cy="11991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4000" tIns="18000" rIns="18000" rtlCol="0" anchor="ctr"/>
          <a:lstStyle/>
          <a:p>
            <a:pPr marL="265113" indent="-258763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Font typeface="+mj-lt"/>
              <a:buAutoNum type="arabicPeriod"/>
            </a:pPr>
            <a:endParaRPr 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4626" y="1304563"/>
            <a:ext cx="1221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smtClean="0"/>
              <a:t>Notes: Missing in v1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616483" y="1309902"/>
            <a:ext cx="1153903" cy="690987"/>
          </a:xfrm>
          <a:prstGeom prst="rect">
            <a:avLst/>
          </a:prstGeom>
          <a:solidFill>
            <a:srgbClr val="FCF9B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8000" rIns="18000" rtlCol="0" anchor="ctr"/>
          <a:lstStyle/>
          <a:p>
            <a:pPr marL="6350" algn="ctr" defTabSz="952500" eaLnBrk="0" hangingPunct="0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</a:pPr>
            <a:r>
              <a:rPr lang="en-US" sz="11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Need to fill in Start/Finish dates</a:t>
            </a:r>
          </a:p>
        </p:txBody>
      </p:sp>
    </p:spTree>
    <p:extLst>
      <p:ext uri="{BB962C8B-B14F-4D97-AF65-F5344CB8AC3E}">
        <p14:creationId xmlns:p14="http://schemas.microsoft.com/office/powerpoint/2010/main" val="17954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d&lt;/m_strFormatTime&gt;&lt;/m_precDefaultDay&gt;&lt;m_mruColor&gt;&lt;m_vecMRU length=&quot;1&quot;&gt;&lt;elem m_fUsage=&quot;1.00000000000000000000E+000&quot;&gt;&lt;m_msothmcolidx val=&quot;0&quot;/&gt;&lt;m_rgb r=&quot;ff&quot; g=&quot;82&quot; b=&quot;82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  <p:tag name="ISNEWSLIDENUMBER" val="True"/>
  <p:tag name="PREVIOUSNAME" val="C:\Users\Saptarshi Ganguly\Desktop\FED letter\Risk Plan_SG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ISVISIBLE" val="{@GridOn}=Yes"/>
  <p:tag name="SMARTOBJECT" val="grid"/>
  <p:tag name="SMARTGRID" val="Y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ENGTH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SmartDividertext} {SmartDividernumber}"/>
  <p:tag name="SMARTSHAPETYPE" val="DividerHead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HOW EXECUTIVE SUMMARY" val="No"/>
  <p:tag name="SMARTDIVIDERTYPE" val="Appendix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  <p:tag name="SMARTLINKEDSHAPEID" val="Side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Descriptor Large Title and Subtitle v.2"/>
  <p:tag name="SMARTREAD" val="{@BusinessUnitCoverText}"/>
  <p:tag name="SMARTWRITE" val="{@BusinessUnitCoverText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Large Title and Subtitle v.2"/>
  <p:tag name="SMARTLINKEDSHAPEID" val="SideBa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OBJECT" val="Draft stamp Large Title and Subtitle v.2"/>
  <p:tag name="SMARTLINKEDSHAPEID" val="SideBa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OBJECT" val="Report date Large Title and Subtitle v.2"/>
  <p:tag name="SMARTLINKEDSHAPEID" val="SideBar"/>
</p:tagLst>
</file>

<file path=ppt/theme/theme1.xml><?xml version="1.0" encoding="utf-8"?>
<a:theme xmlns:a="http://schemas.openxmlformats.org/drawingml/2006/main" name="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>
            <a:tab pos="407988" algn="l"/>
            <a:tab pos="6323013" algn="l"/>
          </a:tabLst>
          <a:defRPr kumimoji="0" lang="es-E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Santander_CF_HCS028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DCDC"/>
      </a:accent1>
      <a:accent2>
        <a:srgbClr val="B2B2B2"/>
      </a:accent2>
      <a:accent3>
        <a:srgbClr val="6E6E6E"/>
      </a:accent3>
      <a:accent4>
        <a:srgbClr val="FF0000"/>
      </a:accent4>
      <a:accent5>
        <a:srgbClr val="770000"/>
      </a:accent5>
      <a:accent6>
        <a:srgbClr val="808080"/>
      </a:accent6>
      <a:hlink>
        <a:srgbClr val="6E6E6E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CDCDC"/>
        </a:accent1>
        <a:accent2>
          <a:srgbClr val="B2B2B2"/>
        </a:accent2>
        <a:accent3>
          <a:srgbClr val="6E6E6E"/>
        </a:accent3>
        <a:accent4>
          <a:srgbClr val="FF0000"/>
        </a:accent4>
        <a:accent5>
          <a:srgbClr val="770000"/>
        </a:accent5>
        <a:accent6>
          <a:srgbClr val="808080"/>
        </a:accent6>
        <a:hlink>
          <a:srgbClr val="6E6E6E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_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Santander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000000"/>
      </a:hlink>
      <a:folHlink>
        <a:srgbClr val="292929"/>
      </a:folHlink>
    </a:clrScheme>
    <a:fontScheme name="1_SovSan_Template_US">
      <a:majorFont>
        <a:latin typeface="Arial Bold"/>
        <a:ea typeface="ＭＳ Ｐゴシック"/>
        <a:cs typeface="ＭＳ Ｐゴシック"/>
      </a:majorFont>
      <a:minorFont>
        <a:latin typeface="Arial Bold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4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Santander_CF_HCS255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00"/>
      </a:accent1>
      <a:accent2>
        <a:srgbClr val="FAAF25"/>
      </a:accent2>
      <a:accent3>
        <a:srgbClr val="000000"/>
      </a:accent3>
      <a:accent4>
        <a:srgbClr val="969696"/>
      </a:accent4>
      <a:accent5>
        <a:srgbClr val="770000"/>
      </a:accent5>
      <a:accent6>
        <a:srgbClr val="808080"/>
      </a:accent6>
      <a:hlink>
        <a:srgbClr val="00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0000"/>
        </a:accent1>
        <a:accent2>
          <a:srgbClr val="FAAF25"/>
        </a:accent2>
        <a:accent3>
          <a:srgbClr val="000000"/>
        </a:accent3>
        <a:accent4>
          <a:srgbClr val="969696"/>
        </a:accent4>
        <a:accent5>
          <a:srgbClr val="770000"/>
        </a:accent5>
        <a:accent6>
          <a:srgbClr val="808080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7 Storyboard Report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Santander Teme">
  <a:themeElements>
    <a:clrScheme name="SovSan_Template_U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Custom 3">
      <a:majorFont>
        <a:latin typeface="Arial Bol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vSan_Template_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Santander_CUF_HCS218">
  <a:themeElements>
    <a:clrScheme name="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000000"/>
      </a:accent3>
      <a:accent4>
        <a:srgbClr val="000000"/>
      </a:accent4>
      <a:accent5>
        <a:srgbClr val="FF6600"/>
      </a:accent5>
      <a:accent6>
        <a:srgbClr val="808080"/>
      </a:accent6>
      <a:hlink>
        <a:srgbClr val="000000"/>
      </a:hlink>
      <a:folHlink>
        <a:srgbClr val="000000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CF9B6"/>
        </a:solidFill>
        <a:ln w="12700">
          <a:solidFill>
            <a:schemeClr val="tx1"/>
          </a:solidFill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54000" tIns="18000" rIns="18000" anchor="ctr"/>
      <a:lstStyle>
        <a:defPPr marL="265113" indent="-258763" defTabSz="952500" eaLnBrk="0" hangingPunct="0">
          <a:lnSpc>
            <a:spcPct val="95000"/>
          </a:lnSpc>
          <a:spcBef>
            <a:spcPts val="500"/>
          </a:spcBef>
          <a:spcAft>
            <a:spcPts val="600"/>
          </a:spcAft>
          <a:buFont typeface="+mj-lt"/>
          <a:buAutoNum type="arabicPeriod"/>
          <a:defRPr b="1" dirty="0" smtClean="0">
            <a:solidFill>
              <a:srgbClr val="000000"/>
            </a:solidFill>
            <a:effectLst>
              <a:outerShdw blurRad="38100" dist="38100" dir="2700000" algn="tl">
                <a:srgbClr val="FFFFFF"/>
              </a:outerShdw>
            </a:effectLst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009999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CC3300"/>
        </a:accent3>
        <a:accent4>
          <a:srgbClr val="9966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3333CC"/>
        </a:accent3>
        <a:accent4>
          <a:srgbClr val="AF67FF"/>
        </a:accent4>
        <a:accent5>
          <a:srgbClr val="FF6600"/>
        </a:accent5>
        <a:accent6>
          <a:srgbClr val="80808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0066CC"/>
        </a:accent3>
        <a:accent4>
          <a:srgbClr val="00A80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5050"/>
        </a:accent3>
        <a:accent4>
          <a:srgbClr val="FF9900"/>
        </a:accent4>
        <a:accent5>
          <a:srgbClr val="FF6600"/>
        </a:accent5>
        <a:accent6>
          <a:srgbClr val="80808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FFFF"/>
        </a:accent3>
        <a:accent4>
          <a:srgbClr val="00FF00"/>
        </a:accent4>
        <a:accent5>
          <a:srgbClr val="FF6600"/>
        </a:accent5>
        <a:accent6>
          <a:srgbClr val="808080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FFF99"/>
        </a:accent3>
        <a:accent4>
          <a:srgbClr val="D3A219"/>
        </a:accent4>
        <a:accent5>
          <a:srgbClr val="FF6600"/>
        </a:accent5>
        <a:accent6>
          <a:srgbClr val="80808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66CCFF"/>
        </a:accent3>
        <a:accent4>
          <a:srgbClr val="FFE701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CCFF"/>
        </a:accent3>
        <a:accent4>
          <a:srgbClr val="F0E500"/>
        </a:accent4>
        <a:accent5>
          <a:srgbClr val="FF6600"/>
        </a:accent5>
        <a:accent6>
          <a:srgbClr val="808080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FFCC66"/>
        </a:accent3>
        <a:accent4>
          <a:srgbClr val="E9DCB9"/>
        </a:accent4>
        <a:accent5>
          <a:srgbClr val="FF6600"/>
        </a:accent5>
        <a:accent6>
          <a:srgbClr val="808080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9CCFF"/>
        </a:accent3>
        <a:accent4>
          <a:srgbClr val="FFFF99"/>
        </a:accent4>
        <a:accent5>
          <a:srgbClr val="FF6600"/>
        </a:accent5>
        <a:accent6>
          <a:srgbClr val="808080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CB400"/>
        </a:accent3>
        <a:accent4>
          <a:srgbClr val="8C9EA0"/>
        </a:accent4>
        <a:accent5>
          <a:srgbClr val="FF6600"/>
        </a:accent5>
        <a:accent6>
          <a:srgbClr val="808080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C0C0C0"/>
        </a:accent3>
        <a:accent4>
          <a:srgbClr val="99CC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C0C0C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262626"/>
      </a:accent1>
      <a:accent2>
        <a:srgbClr val="3F3F3F"/>
      </a:accent2>
      <a:accent3>
        <a:srgbClr val="7F7F7F"/>
      </a:accent3>
      <a:accent4>
        <a:srgbClr val="7F7F7F"/>
      </a:accent4>
      <a:accent5>
        <a:srgbClr val="FFFFFF"/>
      </a:accent5>
      <a:accent6>
        <a:srgbClr val="FF6566"/>
      </a:accent6>
      <a:hlink>
        <a:srgbClr val="FF0000"/>
      </a:hlink>
      <a:folHlink>
        <a:srgbClr val="B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grpFill/>
        <a:ln w="9525">
          <a:noFill/>
          <a:miter lim="800000"/>
          <a:headEnd/>
          <a:tailEnd/>
        </a:ln>
        <a:effectLst>
          <a:prstShdw prst="shdw18" dist="17961" dir="13500000">
            <a:schemeClr val="accent1">
              <a:gamma/>
              <a:shade val="60000"/>
              <a:invGamma/>
            </a:schemeClr>
          </a:prstShdw>
        </a:effectLst>
      </a:spPr>
      <a:bodyPr wrap="none" anchor="ctr">
        <a:no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Santander_CUF_HCS218</Template>
  <TotalTime>0</TotalTime>
  <Words>1841</Words>
  <Application>Microsoft Office PowerPoint</Application>
  <PresentationFormat>35mm Slides</PresentationFormat>
  <Paragraphs>487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26" baseType="lpstr">
      <vt:lpstr>Santander_CUF_HCS218</vt:lpstr>
      <vt:lpstr>1_Santander_CUF_HCS218</vt:lpstr>
      <vt:lpstr>7 Storyboard Report</vt:lpstr>
      <vt:lpstr>1_7 Storyboard Report</vt:lpstr>
      <vt:lpstr>2_7 Storyboard Report</vt:lpstr>
      <vt:lpstr>2_Santander_CUF_HCS218</vt:lpstr>
      <vt:lpstr>Santander Teme</vt:lpstr>
      <vt:lpstr>3_Santander_CUF_HCS218</vt:lpstr>
      <vt:lpstr>1_Custom Design</vt:lpstr>
      <vt:lpstr>1_Santander Teme</vt:lpstr>
      <vt:lpstr>Diseño personalizado</vt:lpstr>
      <vt:lpstr>5_Santander_CUF_HCS218</vt:lpstr>
      <vt:lpstr>1_Diseño personalizado</vt:lpstr>
      <vt:lpstr>Santander_CF_HCS028</vt:lpstr>
      <vt:lpstr>1_Santander_CF_HCS028</vt:lpstr>
      <vt:lpstr>2_Santander_CF_HCS028</vt:lpstr>
      <vt:lpstr>3_Santander_CF_HCS028</vt:lpstr>
      <vt:lpstr>2_Santander Teme</vt:lpstr>
      <vt:lpstr>Santander</vt:lpstr>
      <vt:lpstr>4_Santander_CUF_HCS218</vt:lpstr>
      <vt:lpstr>Santander_CF_HCS255</vt:lpstr>
      <vt:lpstr>think-cell Slide</vt:lpstr>
      <vt:lpstr>Risk Transformation: Project Plan (1/4)</vt:lpstr>
      <vt:lpstr>Risk Transformation: Project Plan (2/4)</vt:lpstr>
      <vt:lpstr>Risk Transformation: Project Plan (3/4)</vt:lpstr>
      <vt:lpstr>Risk Transformation: Project Plan (4/4)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2014-10-09T13:15:44Z</dcterms:created>
  <dcterms:modified xsi:type="dcterms:W3CDTF">2015-07-09T14:52:44Z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