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ags/tag330.xml" ContentType="application/vnd.openxmlformats-officedocument.presentationml.tags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tags/tag331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ags/tag332.xml" ContentType="application/vnd.openxmlformats-officedocument.presentationml.tags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tags/tag333.xml" ContentType="application/vnd.openxmlformats-officedocument.presentationml.tags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2.xml" ContentType="application/vnd.openxmlformats-officedocument.theme+xml"/>
  <Override PartName="/ppt/tags/tag334.xml" ContentType="application/vnd.openxmlformats-officedocument.presentationml.tags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13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4.xml" ContentType="application/vnd.openxmlformats-officedocument.them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5.xml" ContentType="application/vnd.openxmlformats-officedocument.them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6.xml" ContentType="application/vnd.openxmlformats-officedocument.them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7.xml" ContentType="application/vnd.openxmlformats-officedocument.theme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8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9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theme/theme20.xml" ContentType="application/vnd.openxmlformats-officedocument.theme+xml"/>
  <Override PartName="/ppt/tags/tag403.xml" ContentType="application/vnd.openxmlformats-officedocument.presentationml.tags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21.xml" ContentType="application/vnd.openxmlformats-officedocument.theme+xml"/>
  <Override PartName="/ppt/tags/tag404.xml" ContentType="application/vnd.openxmlformats-officedocument.presentationml.tags+xml"/>
  <Override PartName="/ppt/theme/theme22.xml" ContentType="application/vnd.openxmlformats-officedocument.them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notesSlides/notesSlide1.xml" ContentType="application/vnd.openxmlformats-officedocument.presentationml.notesSlide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notesSlides/notesSlide2.xml" ContentType="application/vnd.openxmlformats-officedocument.presentationml.notesSlide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notesSlides/notesSlide3.xml" ContentType="application/vnd.openxmlformats-officedocument.presentationml.notesSlide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notesSlides/notesSlide4.xml" ContentType="application/vnd.openxmlformats-officedocument.presentationml.notesSlide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8" r:id="rId2"/>
    <p:sldMasterId id="2147483676" r:id="rId3"/>
    <p:sldMasterId id="2147483701" r:id="rId4"/>
    <p:sldMasterId id="2147483738" r:id="rId5"/>
    <p:sldMasterId id="2147483785" r:id="rId6"/>
    <p:sldMasterId id="2147483789" r:id="rId7"/>
    <p:sldMasterId id="2147483803" r:id="rId8"/>
    <p:sldMasterId id="2147483809" r:id="rId9"/>
    <p:sldMasterId id="2147483828" r:id="rId10"/>
    <p:sldMasterId id="2147483850" r:id="rId11"/>
    <p:sldMasterId id="2147483866" r:id="rId12"/>
    <p:sldMasterId id="2147483870" r:id="rId13"/>
    <p:sldMasterId id="2147483885" r:id="rId14"/>
    <p:sldMasterId id="2147483892" r:id="rId15"/>
    <p:sldMasterId id="2147483899" r:id="rId16"/>
    <p:sldMasterId id="2147483906" r:id="rId17"/>
    <p:sldMasterId id="2147483913" r:id="rId18"/>
    <p:sldMasterId id="2147483925" r:id="rId19"/>
    <p:sldMasterId id="2147483934" r:id="rId20"/>
    <p:sldMasterId id="2147483939" r:id="rId21"/>
  </p:sldMasterIdLst>
  <p:notesMasterIdLst>
    <p:notesMasterId r:id="rId28"/>
  </p:notesMasterIdLst>
  <p:sldIdLst>
    <p:sldId id="1362" r:id="rId22"/>
    <p:sldId id="1358" r:id="rId23"/>
    <p:sldId id="1359" r:id="rId24"/>
    <p:sldId id="1360" r:id="rId25"/>
    <p:sldId id="1355" r:id="rId26"/>
    <p:sldId id="1361" r:id="rId27"/>
  </p:sldIdLst>
  <p:sldSz cx="10287000" cy="6858000" type="35mm"/>
  <p:notesSz cx="7010400" cy="9296400"/>
  <p:custDataLst>
    <p:tags r:id="rId29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3" userDrawn="1">
          <p15:clr>
            <a:srgbClr val="A4A3A4"/>
          </p15:clr>
        </p15:guide>
        <p15:guide id="2" pos="473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4419" userDrawn="1">
          <p15:clr>
            <a:srgbClr val="A4A3A4"/>
          </p15:clr>
        </p15:guide>
        <p15:guide id="6" pos="4442" userDrawn="1">
          <p15:clr>
            <a:srgbClr val="A4A3A4"/>
          </p15:clr>
        </p15:guide>
        <p15:guide id="7" pos="224" userDrawn="1">
          <p15:clr>
            <a:srgbClr val="A4A3A4"/>
          </p15:clr>
        </p15:guide>
        <p15:guide id="8" orient="horz" pos="958" userDrawn="1">
          <p15:clr>
            <a:srgbClr val="A4A3A4"/>
          </p15:clr>
        </p15:guide>
        <p15:guide id="9" pos="79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277"/>
    <a:srgbClr val="000000"/>
    <a:srgbClr val="FFE7E7"/>
    <a:srgbClr val="EBECED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97" autoAdjust="0"/>
    <p:restoredTop sz="89286" autoAdjust="0"/>
  </p:normalViewPr>
  <p:slideViewPr>
    <p:cSldViewPr snapToGrid="0" showGuides="1">
      <p:cViewPr>
        <p:scale>
          <a:sx n="110" d="100"/>
          <a:sy n="110" d="100"/>
        </p:scale>
        <p:origin x="174" y="-72"/>
      </p:cViewPr>
      <p:guideLst>
        <p:guide orient="horz" pos="73"/>
        <p:guide orient="horz" pos="3974"/>
        <p:guide orient="horz" pos="958"/>
        <p:guide pos="473"/>
        <p:guide pos="4419"/>
        <p:guide pos="4442"/>
        <p:guide pos="224"/>
        <p:guide pos="791"/>
      </p:guideLst>
    </p:cSldViewPr>
  </p:slideViewPr>
  <p:outlineViewPr>
    <p:cViewPr>
      <p:scale>
        <a:sx n="33" d="100"/>
        <a:sy n="33" d="100"/>
      </p:scale>
      <p:origin x="0" y="-2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860"/>
    </p:cViewPr>
  </p:sorterViewPr>
  <p:notesViewPr>
    <p:cSldViewPr snapToGrid="0">
      <p:cViewPr varScale="1">
        <p:scale>
          <a:sx n="48" d="100"/>
          <a:sy n="48" d="100"/>
        </p:scale>
        <p:origin x="-291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55" tIns="46579" rIns="93155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55" tIns="46579" rIns="93155" bIns="46579" rtlCol="0"/>
          <a:lstStyle>
            <a:lvl1pPr algn="r">
              <a:defRPr sz="1200"/>
            </a:lvl1pPr>
          </a:lstStyle>
          <a:p>
            <a:fld id="{4BFEA9E9-6050-4733-B1E7-CDF217955658}" type="datetimeFigureOut">
              <a:rPr lang="en-US" smtClean="0"/>
              <a:t>7/8/2015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90588" y="696913"/>
            <a:ext cx="52292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5" tIns="46579" rIns="93155" bIns="46579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5" tIns="46579" rIns="93155" bIns="465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5" tIns="46579" rIns="93155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5" tIns="46579" rIns="93155" bIns="46579" rtlCol="0" anchor="b"/>
          <a:lstStyle>
            <a:lvl1pPr algn="r">
              <a:defRPr sz="1200"/>
            </a:lvl1pPr>
          </a:lstStyle>
          <a:p>
            <a:fld id="{3EB2AE19-CD09-44ED-85EF-CCA023F16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5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7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7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79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79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7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7" Type="http://schemas.openxmlformats.org/officeDocument/2006/relationships/image" Target="../media/image5.wmf"/><Relationship Id="rId2" Type="http://schemas.openxmlformats.org/officeDocument/2006/relationships/tags" Target="../tags/tag35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7" Type="http://schemas.openxmlformats.org/officeDocument/2006/relationships/image" Target="../media/image5.wmf"/><Relationship Id="rId2" Type="http://schemas.openxmlformats.org/officeDocument/2006/relationships/tags" Target="../tags/tag36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7" Type="http://schemas.openxmlformats.org/officeDocument/2006/relationships/image" Target="../media/image5.wmf"/><Relationship Id="rId2" Type="http://schemas.openxmlformats.org/officeDocument/2006/relationships/tags" Target="../tags/tag38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5.bin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7" Type="http://schemas.openxmlformats.org/officeDocument/2006/relationships/image" Target="../media/image5.wmf"/><Relationship Id="rId2" Type="http://schemas.openxmlformats.org/officeDocument/2006/relationships/tags" Target="../tags/tag40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7.bin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9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9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9.xml"/><Relationship Id="rId4" Type="http://schemas.openxmlformats.org/officeDocument/2006/relationships/tags" Target="../tags/tag188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4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4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9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34.xml"/><Relationship Id="rId4" Type="http://schemas.openxmlformats.org/officeDocument/2006/relationships/tags" Target="../tags/tag233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9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9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3.xml"/><Relationship Id="rId4" Type="http://schemas.openxmlformats.org/officeDocument/2006/relationships/tags" Target="../tags/tag28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8.xml"/><Relationship Id="rId4" Type="http://schemas.openxmlformats.org/officeDocument/2006/relationships/tags" Target="../tags/tag287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3.xml"/><Relationship Id="rId4" Type="http://schemas.openxmlformats.org/officeDocument/2006/relationships/tags" Target="../tags/tag29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8.xml"/><Relationship Id="rId4" Type="http://schemas.openxmlformats.org/officeDocument/2006/relationships/tags" Target="../tags/tag29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303.xml"/><Relationship Id="rId4" Type="http://schemas.openxmlformats.org/officeDocument/2006/relationships/tags" Target="../tags/tag30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4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4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tags" Target="../tags/tag317.xml"/><Relationship Id="rId3" Type="http://schemas.openxmlformats.org/officeDocument/2006/relationships/tags" Target="../tags/tag312.xml"/><Relationship Id="rId7" Type="http://schemas.openxmlformats.org/officeDocument/2006/relationships/tags" Target="../tags/tag316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4" Type="http://schemas.openxmlformats.org/officeDocument/2006/relationships/tags" Target="../tags/tag313.xml"/><Relationship Id="rId9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tags" Target="../tags/tag32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679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72653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62248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196564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07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8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07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2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9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7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457701" y="104746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8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8638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4675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2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gray">
          <a:xfrm>
            <a:off x="9144195" y="6476022"/>
            <a:ext cx="64283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93193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700" dirty="0" smtClean="0">
                <a:solidFill>
                  <a:srgbClr val="FFFFFF"/>
                </a:solidFill>
                <a:cs typeface="Arial" charset="0"/>
              </a:rPr>
              <a:t>© Oliver Wyman </a:t>
            </a:r>
            <a:endParaRPr lang="en-GB" sz="7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9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584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82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584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8383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006790"/>
            <a:ext cx="8743950" cy="4001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04357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0975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343878"/>
            <a:ext cx="4545212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343878"/>
            <a:ext cx="4546997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81263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0033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50806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277614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78406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097937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04172" y="1600201"/>
            <a:ext cx="286847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6183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0590" y="274639"/>
            <a:ext cx="237603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98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313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844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247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98866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8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1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06352" indent="0" algn="ctr">
              <a:buNone/>
              <a:defRPr/>
            </a:lvl2pPr>
            <a:lvl3pPr marL="812704" indent="0" algn="ctr">
              <a:buNone/>
              <a:defRPr/>
            </a:lvl3pPr>
            <a:lvl4pPr marL="1219055" indent="0" algn="ctr">
              <a:buNone/>
              <a:defRPr/>
            </a:lvl4pPr>
            <a:lvl5pPr marL="1625407" indent="0" algn="ctr">
              <a:buNone/>
              <a:defRPr/>
            </a:lvl5pPr>
            <a:lvl6pPr marL="2031759" indent="0" algn="ctr">
              <a:buNone/>
              <a:defRPr/>
            </a:lvl6pPr>
            <a:lvl7pPr marL="2438111" indent="0" algn="ctr">
              <a:buNone/>
              <a:defRPr/>
            </a:lvl7pPr>
            <a:lvl8pPr marL="2844462" indent="0" algn="ctr">
              <a:buNone/>
              <a:defRPr/>
            </a:lvl8pPr>
            <a:lvl9pPr marL="325081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374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674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630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7333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4845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963551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46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6718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67509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63676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05397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43231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27817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522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48570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88640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4939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14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4754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7894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704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499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1079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631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3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2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98694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2569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1417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8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6619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549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15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2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040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0313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452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789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7201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1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2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088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3821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9640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514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79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521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40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3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6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6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1297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8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2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0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66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9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656" y="2468628"/>
            <a:ext cx="874395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6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97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8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28625" y="270012"/>
            <a:ext cx="9446112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12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455979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8860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  <a:prstGeom prst="rect">
            <a:avLst/>
          </a:prstGeo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i="1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  <a:prstGeom prst="rect">
            <a:avLst/>
          </a:prstGeo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  <a:prstGeom prst="rect">
            <a:avLst/>
          </a:prstGeo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3393"/>
      </p:ext>
    </p:extLst>
  </p:cSld>
  <p:clrMapOvr>
    <a:masterClrMapping/>
  </p:clrMapOvr>
  <p:transition spd="slow">
    <p:wip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 cstate="print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74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6" y="634524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6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3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8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 i="1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19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55176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8552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488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2049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0888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477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9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8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48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000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5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17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36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44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76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73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5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499FA-1D36-4D85-A29A-76D9DB51C3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1675" y="6283325"/>
            <a:ext cx="548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33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622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54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4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4481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224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573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37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556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0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38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781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651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801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4954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03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50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283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841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382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8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07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9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945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29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883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95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796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021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314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019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60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797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510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616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240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8469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446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867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78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421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592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343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7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19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57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02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82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3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06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6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029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20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1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141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56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87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3" y="6364296"/>
            <a:ext cx="1416249" cy="425451"/>
          </a:xfrm>
          <a:prstGeom prst="rect">
            <a:avLst/>
          </a:prstGeom>
          <a:noFill/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36"/>
            <a:ext cx="2157413" cy="352426"/>
          </a:xfrm>
          <a:prstGeom prst="rect">
            <a:avLst/>
          </a:prstGeom>
          <a:noFill/>
        </p:spPr>
      </p:pic>
      <p:pic>
        <p:nvPicPr>
          <p:cNvPr id="9" name="Picture 21" descr="SOV_lineartRev"/>
          <p:cNvPicPr>
            <a:picLocks noChangeAspect="1" noChangeArrowheads="1"/>
          </p:cNvPicPr>
          <p:nvPr userDrawn="1"/>
        </p:nvPicPr>
        <p:blipFill>
          <a:blip r:embed="rId3"/>
          <a:srcRect l="24826"/>
          <a:stretch>
            <a:fillRect/>
          </a:stretch>
        </p:blipFill>
        <p:spPr bwMode="auto">
          <a:xfrm>
            <a:off x="278607" y="6351588"/>
            <a:ext cx="152161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32" y="381000"/>
            <a:ext cx="9429751" cy="457200"/>
          </a:xfrm>
          <a:prstGeom prst="rect">
            <a:avLst/>
          </a:prstGeom>
        </p:spPr>
        <p:txBody>
          <a:bodyPr lIns="0" tIns="36109" rIns="0" bIns="36109" anchor="b" anchorCtr="0"/>
          <a:lstStyle>
            <a:lvl1pPr>
              <a:defRPr lang="en-US" sz="1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32" y="838200"/>
            <a:ext cx="9429751" cy="5029200"/>
          </a:xfrm>
          <a:prstGeom prst="rect">
            <a:avLst/>
          </a:prstGeom>
        </p:spPr>
        <p:txBody>
          <a:bodyPr lIns="0" tIns="36109" rIns="0" bIns="36109"/>
          <a:lstStyle>
            <a:lvl1pPr>
              <a:lnSpc>
                <a:spcPct val="100000"/>
              </a:lnSpc>
              <a:spcBef>
                <a:spcPts val="316"/>
              </a:spcBef>
              <a:defRPr/>
            </a:lvl1pPr>
            <a:lvl2pPr>
              <a:lnSpc>
                <a:spcPct val="100000"/>
              </a:lnSpc>
              <a:spcBef>
                <a:spcPts val="316"/>
              </a:spcBef>
              <a:defRPr/>
            </a:lvl2pPr>
            <a:lvl3pPr>
              <a:lnSpc>
                <a:spcPct val="100000"/>
              </a:lnSpc>
              <a:spcBef>
                <a:spcPts val="316"/>
              </a:spcBef>
              <a:defRPr/>
            </a:lvl3pPr>
            <a:lvl4pPr>
              <a:lnSpc>
                <a:spcPct val="100000"/>
              </a:lnSpc>
              <a:spcBef>
                <a:spcPts val="316"/>
              </a:spcBef>
              <a:defRPr/>
            </a:lvl4pPr>
            <a:lvl5pPr>
              <a:lnSpc>
                <a:spcPct val="100000"/>
              </a:lnSpc>
              <a:spcBef>
                <a:spcPts val="316"/>
              </a:spcBef>
              <a:buFont typeface="Arial" pitchFamily="34" charset="0"/>
              <a:buChar char="•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0" descr="fondo02"/>
          <p:cNvPicPr>
            <a:picLocks noChangeAspect="1" noChangeArrowheads="1"/>
          </p:cNvPicPr>
          <p:nvPr userDrawn="1"/>
        </p:nvPicPr>
        <p:blipFill>
          <a:blip r:embed="rId4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4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218" tIns="36109" rIns="72218" bIns="3610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29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0034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ondo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Logo_Peq0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31"/>
            <a:ext cx="874395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29381" y="4591050"/>
            <a:ext cx="3086100" cy="548640"/>
          </a:xfrm>
        </p:spPr>
        <p:txBody>
          <a:bodyPr anchor="ctr"/>
          <a:lstStyle>
            <a:lvl1pPr marL="0" indent="0" algn="r">
              <a:buNone/>
              <a:defRPr b="0" i="0">
                <a:solidFill>
                  <a:schemeClr val="bg1"/>
                </a:solidFill>
              </a:defRPr>
            </a:lvl1pPr>
            <a:lvl2pPr marL="4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429381" y="5143500"/>
            <a:ext cx="3086100" cy="548640"/>
          </a:xfrm>
        </p:spPr>
        <p:txBody>
          <a:bodyPr anchor="ctr"/>
          <a:lstStyle>
            <a:lvl1pPr algn="r">
              <a:defRPr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202238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867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925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1801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ondo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Logo_Peq0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31"/>
            <a:ext cx="874395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29381" y="4591050"/>
            <a:ext cx="3086100" cy="548640"/>
          </a:xfrm>
        </p:spPr>
        <p:txBody>
          <a:bodyPr anchor="ctr"/>
          <a:lstStyle>
            <a:lvl1pPr marL="0" indent="0" algn="r">
              <a:buNone/>
              <a:defRPr b="0" i="0">
                <a:solidFill>
                  <a:schemeClr val="bg1"/>
                </a:solidFill>
              </a:defRPr>
            </a:lvl1pPr>
            <a:lvl2pPr marL="4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429381" y="5143500"/>
            <a:ext cx="3086100" cy="548640"/>
          </a:xfrm>
        </p:spPr>
        <p:txBody>
          <a:bodyPr anchor="ctr"/>
          <a:lstStyle>
            <a:lvl1pPr algn="r">
              <a:defRPr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9915122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0941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2408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30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13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en-US" sz="1000" b="1" dirty="0">
              <a:solidFill>
                <a:srgbClr val="FFFFFF"/>
              </a:solidFill>
            </a:endParaRPr>
          </a:p>
        </p:txBody>
      </p:sp>
      <p:pic>
        <p:nvPicPr>
          <p:cNvPr id="11" name="Picture 10" descr="fondo02"/>
          <p:cNvPicPr>
            <a:picLocks noChangeAspect="1" noChangeArrowheads="1"/>
          </p:cNvPicPr>
          <p:nvPr userDrawn="1"/>
        </p:nvPicPr>
        <p:blipFill>
          <a:blip r:embed="rId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2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712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76201"/>
            <a:ext cx="9429750" cy="533400"/>
          </a:xfrm>
          <a:ln>
            <a:noFill/>
          </a:ln>
        </p:spPr>
        <p:txBody>
          <a:bodyPr wrap="square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685800"/>
            <a:ext cx="9429750" cy="5486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759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de-DE" sz="7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28625" y="609600"/>
            <a:ext cx="94297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5789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jpeg"/><Relationship Id="rId4" Type="http://schemas.openxmlformats.org/officeDocument/2006/relationships/theme" Target="../theme/theme1.xml"/><Relationship Id="rId9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vmlDrawing" Target="../drawings/vmlDrawing8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1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99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5" Type="http://schemas.openxmlformats.org/officeDocument/2006/relationships/oleObject" Target="../embeddings/oleObject8.bin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tags" Target="../tags/tag33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10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5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tags" Target="../tags/tag334.xml"/><Relationship Id="rId5" Type="http://schemas.openxmlformats.org/officeDocument/2006/relationships/vmlDrawing" Target="../drawings/vmlDrawing9.vml"/><Relationship Id="rId10" Type="http://schemas.openxmlformats.org/officeDocument/2006/relationships/image" Target="../media/image3.jpeg"/><Relationship Id="rId4" Type="http://schemas.openxmlformats.org/officeDocument/2006/relationships/theme" Target="../theme/theme12.xml"/><Relationship Id="rId9" Type="http://schemas.openxmlformats.org/officeDocument/2006/relationships/image" Target="../media/image2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27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13" Type="http://schemas.openxmlformats.org/officeDocument/2006/relationships/tags" Target="../tags/tag339.xml"/><Relationship Id="rId18" Type="http://schemas.openxmlformats.org/officeDocument/2006/relationships/tags" Target="../tags/tag344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2.xml"/><Relationship Id="rId21" Type="http://schemas.openxmlformats.org/officeDocument/2006/relationships/tags" Target="../tags/tag347.xml"/><Relationship Id="rId7" Type="http://schemas.openxmlformats.org/officeDocument/2006/relationships/theme" Target="../theme/theme14.xml"/><Relationship Id="rId12" Type="http://schemas.openxmlformats.org/officeDocument/2006/relationships/tags" Target="../tags/tag338.xml"/><Relationship Id="rId17" Type="http://schemas.openxmlformats.org/officeDocument/2006/relationships/tags" Target="../tags/tag343.xml"/><Relationship Id="rId25" Type="http://schemas.openxmlformats.org/officeDocument/2006/relationships/oleObject" Target="../embeddings/oleObject10.bin"/><Relationship Id="rId2" Type="http://schemas.openxmlformats.org/officeDocument/2006/relationships/slideLayout" Target="../slideLayouts/slideLayout141.xml"/><Relationship Id="rId16" Type="http://schemas.openxmlformats.org/officeDocument/2006/relationships/tags" Target="../tags/tag342.xml"/><Relationship Id="rId20" Type="http://schemas.openxmlformats.org/officeDocument/2006/relationships/tags" Target="../tags/tag346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tags" Target="../tags/tag337.xml"/><Relationship Id="rId24" Type="http://schemas.openxmlformats.org/officeDocument/2006/relationships/tags" Target="../tags/tag350.xml"/><Relationship Id="rId5" Type="http://schemas.openxmlformats.org/officeDocument/2006/relationships/slideLayout" Target="../slideLayouts/slideLayout144.xml"/><Relationship Id="rId15" Type="http://schemas.openxmlformats.org/officeDocument/2006/relationships/tags" Target="../tags/tag341.xml"/><Relationship Id="rId23" Type="http://schemas.openxmlformats.org/officeDocument/2006/relationships/tags" Target="../tags/tag349.xml"/><Relationship Id="rId28" Type="http://schemas.openxmlformats.org/officeDocument/2006/relationships/image" Target="../media/image5.wmf"/><Relationship Id="rId10" Type="http://schemas.openxmlformats.org/officeDocument/2006/relationships/tags" Target="../tags/tag336.xml"/><Relationship Id="rId19" Type="http://schemas.openxmlformats.org/officeDocument/2006/relationships/tags" Target="../tags/tag345.xml"/><Relationship Id="rId4" Type="http://schemas.openxmlformats.org/officeDocument/2006/relationships/slideLayout" Target="../slideLayouts/slideLayout143.xml"/><Relationship Id="rId9" Type="http://schemas.openxmlformats.org/officeDocument/2006/relationships/tags" Target="../tags/tag335.xml"/><Relationship Id="rId14" Type="http://schemas.openxmlformats.org/officeDocument/2006/relationships/tags" Target="../tags/tag340.xml"/><Relationship Id="rId22" Type="http://schemas.openxmlformats.org/officeDocument/2006/relationships/tags" Target="../tags/tag348.xml"/><Relationship Id="rId27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13" Type="http://schemas.openxmlformats.org/officeDocument/2006/relationships/tags" Target="../tags/tag356.xml"/><Relationship Id="rId18" Type="http://schemas.openxmlformats.org/officeDocument/2006/relationships/tags" Target="../tags/tag361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8.xml"/><Relationship Id="rId21" Type="http://schemas.openxmlformats.org/officeDocument/2006/relationships/tags" Target="../tags/tag364.xml"/><Relationship Id="rId7" Type="http://schemas.openxmlformats.org/officeDocument/2006/relationships/theme" Target="../theme/theme15.xml"/><Relationship Id="rId12" Type="http://schemas.openxmlformats.org/officeDocument/2006/relationships/tags" Target="../tags/tag355.xml"/><Relationship Id="rId17" Type="http://schemas.openxmlformats.org/officeDocument/2006/relationships/tags" Target="../tags/tag360.xml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47.xml"/><Relationship Id="rId16" Type="http://schemas.openxmlformats.org/officeDocument/2006/relationships/tags" Target="../tags/tag359.xml"/><Relationship Id="rId20" Type="http://schemas.openxmlformats.org/officeDocument/2006/relationships/tags" Target="../tags/tag363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tags" Target="../tags/tag354.xml"/><Relationship Id="rId24" Type="http://schemas.openxmlformats.org/officeDocument/2006/relationships/tags" Target="../tags/tag367.xml"/><Relationship Id="rId5" Type="http://schemas.openxmlformats.org/officeDocument/2006/relationships/slideLayout" Target="../slideLayouts/slideLayout150.xml"/><Relationship Id="rId15" Type="http://schemas.openxmlformats.org/officeDocument/2006/relationships/tags" Target="../tags/tag358.xml"/><Relationship Id="rId23" Type="http://schemas.openxmlformats.org/officeDocument/2006/relationships/tags" Target="../tags/tag366.xml"/><Relationship Id="rId28" Type="http://schemas.openxmlformats.org/officeDocument/2006/relationships/image" Target="../media/image5.wmf"/><Relationship Id="rId10" Type="http://schemas.openxmlformats.org/officeDocument/2006/relationships/tags" Target="../tags/tag353.xml"/><Relationship Id="rId19" Type="http://schemas.openxmlformats.org/officeDocument/2006/relationships/tags" Target="../tags/tag362.xml"/><Relationship Id="rId4" Type="http://schemas.openxmlformats.org/officeDocument/2006/relationships/slideLayout" Target="../slideLayouts/slideLayout149.xml"/><Relationship Id="rId9" Type="http://schemas.openxmlformats.org/officeDocument/2006/relationships/tags" Target="../tags/tag352.xml"/><Relationship Id="rId14" Type="http://schemas.openxmlformats.org/officeDocument/2006/relationships/tags" Target="../tags/tag357.xml"/><Relationship Id="rId22" Type="http://schemas.openxmlformats.org/officeDocument/2006/relationships/tags" Target="../tags/tag365.xml"/><Relationship Id="rId27" Type="http://schemas.openxmlformats.org/officeDocument/2006/relationships/image" Target="../media/image4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13" Type="http://schemas.openxmlformats.org/officeDocument/2006/relationships/tags" Target="../tags/tag373.xml"/><Relationship Id="rId18" Type="http://schemas.openxmlformats.org/officeDocument/2006/relationships/tags" Target="../tags/tag378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54.xml"/><Relationship Id="rId21" Type="http://schemas.openxmlformats.org/officeDocument/2006/relationships/tags" Target="../tags/tag381.xml"/><Relationship Id="rId7" Type="http://schemas.openxmlformats.org/officeDocument/2006/relationships/theme" Target="../theme/theme16.xml"/><Relationship Id="rId12" Type="http://schemas.openxmlformats.org/officeDocument/2006/relationships/tags" Target="../tags/tag372.xml"/><Relationship Id="rId17" Type="http://schemas.openxmlformats.org/officeDocument/2006/relationships/tags" Target="../tags/tag377.xml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53.xml"/><Relationship Id="rId16" Type="http://schemas.openxmlformats.org/officeDocument/2006/relationships/tags" Target="../tags/tag376.xml"/><Relationship Id="rId20" Type="http://schemas.openxmlformats.org/officeDocument/2006/relationships/tags" Target="../tags/tag380.xml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tags" Target="../tags/tag371.xml"/><Relationship Id="rId24" Type="http://schemas.openxmlformats.org/officeDocument/2006/relationships/tags" Target="../tags/tag384.xml"/><Relationship Id="rId5" Type="http://schemas.openxmlformats.org/officeDocument/2006/relationships/slideLayout" Target="../slideLayouts/slideLayout156.xml"/><Relationship Id="rId15" Type="http://schemas.openxmlformats.org/officeDocument/2006/relationships/tags" Target="../tags/tag375.xml"/><Relationship Id="rId23" Type="http://schemas.openxmlformats.org/officeDocument/2006/relationships/tags" Target="../tags/tag383.xml"/><Relationship Id="rId28" Type="http://schemas.openxmlformats.org/officeDocument/2006/relationships/image" Target="../media/image5.wmf"/><Relationship Id="rId10" Type="http://schemas.openxmlformats.org/officeDocument/2006/relationships/tags" Target="../tags/tag370.xml"/><Relationship Id="rId19" Type="http://schemas.openxmlformats.org/officeDocument/2006/relationships/tags" Target="../tags/tag379.xml"/><Relationship Id="rId4" Type="http://schemas.openxmlformats.org/officeDocument/2006/relationships/slideLayout" Target="../slideLayouts/slideLayout155.xml"/><Relationship Id="rId9" Type="http://schemas.openxmlformats.org/officeDocument/2006/relationships/tags" Target="../tags/tag369.xml"/><Relationship Id="rId14" Type="http://schemas.openxmlformats.org/officeDocument/2006/relationships/tags" Target="../tags/tag374.xml"/><Relationship Id="rId22" Type="http://schemas.openxmlformats.org/officeDocument/2006/relationships/tags" Target="../tags/tag382.xml"/><Relationship Id="rId27" Type="http://schemas.openxmlformats.org/officeDocument/2006/relationships/image" Target="../media/image4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13" Type="http://schemas.openxmlformats.org/officeDocument/2006/relationships/tags" Target="../tags/tag390.xml"/><Relationship Id="rId18" Type="http://schemas.openxmlformats.org/officeDocument/2006/relationships/tags" Target="../tags/tag395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60.xml"/><Relationship Id="rId21" Type="http://schemas.openxmlformats.org/officeDocument/2006/relationships/tags" Target="../tags/tag398.xml"/><Relationship Id="rId7" Type="http://schemas.openxmlformats.org/officeDocument/2006/relationships/theme" Target="../theme/theme17.xml"/><Relationship Id="rId12" Type="http://schemas.openxmlformats.org/officeDocument/2006/relationships/tags" Target="../tags/tag389.xml"/><Relationship Id="rId17" Type="http://schemas.openxmlformats.org/officeDocument/2006/relationships/tags" Target="../tags/tag394.xml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159.xml"/><Relationship Id="rId16" Type="http://schemas.openxmlformats.org/officeDocument/2006/relationships/tags" Target="../tags/tag393.xml"/><Relationship Id="rId20" Type="http://schemas.openxmlformats.org/officeDocument/2006/relationships/tags" Target="../tags/tag397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tags" Target="../tags/tag388.xml"/><Relationship Id="rId24" Type="http://schemas.openxmlformats.org/officeDocument/2006/relationships/tags" Target="../tags/tag401.xml"/><Relationship Id="rId5" Type="http://schemas.openxmlformats.org/officeDocument/2006/relationships/slideLayout" Target="../slideLayouts/slideLayout162.xml"/><Relationship Id="rId15" Type="http://schemas.openxmlformats.org/officeDocument/2006/relationships/tags" Target="../tags/tag392.xml"/><Relationship Id="rId23" Type="http://schemas.openxmlformats.org/officeDocument/2006/relationships/tags" Target="../tags/tag400.xml"/><Relationship Id="rId28" Type="http://schemas.openxmlformats.org/officeDocument/2006/relationships/image" Target="../media/image5.wmf"/><Relationship Id="rId10" Type="http://schemas.openxmlformats.org/officeDocument/2006/relationships/tags" Target="../tags/tag387.xml"/><Relationship Id="rId19" Type="http://schemas.openxmlformats.org/officeDocument/2006/relationships/tags" Target="../tags/tag396.xml"/><Relationship Id="rId4" Type="http://schemas.openxmlformats.org/officeDocument/2006/relationships/slideLayout" Target="../slideLayouts/slideLayout161.xml"/><Relationship Id="rId9" Type="http://schemas.openxmlformats.org/officeDocument/2006/relationships/tags" Target="../tags/tag386.xml"/><Relationship Id="rId14" Type="http://schemas.openxmlformats.org/officeDocument/2006/relationships/tags" Target="../tags/tag391.xml"/><Relationship Id="rId22" Type="http://schemas.openxmlformats.org/officeDocument/2006/relationships/tags" Target="../tags/tag399.xml"/><Relationship Id="rId27" Type="http://schemas.openxmlformats.org/officeDocument/2006/relationships/image" Target="../media/image4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5.wmf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image" Target="../media/image5.wmf"/><Relationship Id="rId5" Type="http://schemas.openxmlformats.org/officeDocument/2006/relationships/slideLayout" Target="../slideLayouts/slideLayout179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78.xml"/><Relationship Id="rId9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vmlDrawing" Target="../drawings/vmlDrawing2.vml"/><Relationship Id="rId11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emf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slideLayout" Target="../slideLayouts/slideLayout185.xml"/><Relationship Id="rId7" Type="http://schemas.openxmlformats.org/officeDocument/2006/relationships/tags" Target="../tags/tag403.xml"/><Relationship Id="rId2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83.xml"/><Relationship Id="rId6" Type="http://schemas.openxmlformats.org/officeDocument/2006/relationships/vmlDrawing" Target="../drawings/vmlDrawing18.vml"/><Relationship Id="rId11" Type="http://schemas.openxmlformats.org/officeDocument/2006/relationships/image" Target="../media/image3.jpeg"/><Relationship Id="rId5" Type="http://schemas.openxmlformats.org/officeDocument/2006/relationships/theme" Target="../theme/theme20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86.xml"/><Relationship Id="rId9" Type="http://schemas.openxmlformats.org/officeDocument/2006/relationships/image" Target="../media/image1.emf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89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88.xml"/><Relationship Id="rId1" Type="http://schemas.openxmlformats.org/officeDocument/2006/relationships/slideLayout" Target="../slideLayouts/slideLayout187.xml"/><Relationship Id="rId6" Type="http://schemas.openxmlformats.org/officeDocument/2006/relationships/tags" Target="../tags/tag404.xml"/><Relationship Id="rId5" Type="http://schemas.openxmlformats.org/officeDocument/2006/relationships/vmlDrawing" Target="../drawings/vmlDrawing19.vml"/><Relationship Id="rId10" Type="http://schemas.openxmlformats.org/officeDocument/2006/relationships/image" Target="../media/image3.jpeg"/><Relationship Id="rId4" Type="http://schemas.openxmlformats.org/officeDocument/2006/relationships/theme" Target="../theme/theme21.xml"/><Relationship Id="rId9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oleObject" Target="../embeddings/oleObject3.bin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ags" Target="../tags/tag11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ags" Target="../tags/tag11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vmlDrawing" Target="../drawings/vmlDrawing3.v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heme" Target="../theme/theme4.xml"/><Relationship Id="rId27" Type="http://schemas.openxmlformats.org/officeDocument/2006/relationships/image" Target="../media/image8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oleObject" Target="../embeddings/oleObject4.bin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tags" Target="../tags/tag222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tags" Target="../tags/tag22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vmlDrawing" Target="../drawings/vmlDrawing4.v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theme" Target="../theme/theme5.xml"/><Relationship Id="rId27" Type="http://schemas.openxmlformats.org/officeDocument/2006/relationships/image" Target="../media/image8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7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tags" Target="../tags/tag330.xml"/><Relationship Id="rId5" Type="http://schemas.openxmlformats.org/officeDocument/2006/relationships/vmlDrawing" Target="../drawings/vmlDrawing5.vml"/><Relationship Id="rId10" Type="http://schemas.openxmlformats.org/officeDocument/2006/relationships/image" Target="../media/image3.jpeg"/><Relationship Id="rId4" Type="http://schemas.openxmlformats.org/officeDocument/2006/relationships/theme" Target="../theme/theme6.xml"/><Relationship Id="rId9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vmlDrawing" Target="../drawings/vmlDrawing6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6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oleObject" Target="../embeddings/oleObject6.bin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ags" Target="../tags/tag33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3" Type="http://schemas.openxmlformats.org/officeDocument/2006/relationships/slideLayout" Target="../slideLayouts/slideLayout88.xml"/><Relationship Id="rId7" Type="http://schemas.openxmlformats.org/officeDocument/2006/relationships/vmlDrawing" Target="../drawings/vmlDrawing7.v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theme" Target="../theme/theme8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9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89.xml"/><Relationship Id="rId9" Type="http://schemas.openxmlformats.org/officeDocument/2006/relationships/oleObject" Target="../embeddings/oleObject7.bin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10" Type="http://schemas.openxmlformats.org/officeDocument/2006/relationships/image" Target="../media/image5.wmf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960535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65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2469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642445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85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9750" cy="85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337"/>
            <a:ext cx="2157413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006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228370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9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8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4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6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334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34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8" y="6226218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5"/>
            <a:ext cx="949166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82286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5pPr>
      <a:lvl6pPr marL="4063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6pPr>
      <a:lvl7pPr marL="8127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7pPr>
      <a:lvl8pPr marL="12190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8pPr>
      <a:lvl9pPr marL="1625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16051" indent="-316051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34">
          <a:solidFill>
            <a:srgbClr val="000000"/>
          </a:solidFill>
          <a:latin typeface="+mn-lt"/>
          <a:ea typeface="+mn-ea"/>
          <a:cs typeface="+mn-cs"/>
        </a:defRPr>
      </a:lvl1pPr>
      <a:lvl2pPr marL="654678" indent="-179190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066">
          <a:solidFill>
            <a:srgbClr val="000000"/>
          </a:solidFill>
          <a:latin typeface="+mn-lt"/>
          <a:cs typeface="+mn-cs"/>
        </a:defRPr>
      </a:lvl2pPr>
      <a:lvl3pPr marL="1055386" indent="-17495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066">
          <a:solidFill>
            <a:srgbClr val="000000"/>
          </a:solidFill>
          <a:latin typeface="+mn-lt"/>
          <a:cs typeface="+mn-cs"/>
        </a:defRPr>
      </a:lvl3pPr>
      <a:lvl4pPr marL="1354505" indent="-12980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066">
          <a:solidFill>
            <a:schemeClr val="tx1"/>
          </a:solidFill>
          <a:latin typeface="+mn-lt"/>
          <a:cs typeface="+mn-cs"/>
        </a:defRPr>
      </a:lvl4pPr>
      <a:lvl5pPr marL="1749570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5pPr>
      <a:lvl6pPr marL="2155921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6pPr>
      <a:lvl7pPr marL="2562273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7pPr>
      <a:lvl8pPr marL="2968625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8pPr>
      <a:lvl9pPr marL="3374977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35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70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55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407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1759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111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46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081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8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34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82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190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38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0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  <p:sp>
        <p:nvSpPr>
          <p:cNvPr id="2" name="OWLabel"/>
          <p:cNvSpPr/>
          <p:nvPr userDrawn="1"/>
        </p:nvSpPr>
        <p:spPr bwMode="auto">
          <a:xfrm>
            <a:off x="9306161" y="64770"/>
            <a:ext cx="481607" cy="248530"/>
          </a:xfrm>
          <a:prstGeom prst="rect">
            <a:avLst/>
          </a:prstGeom>
          <a:solidFill>
            <a:schemeClr val="l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43" tIns="46863" rIns="90043" bIns="46863" numCol="1" rtlCol="0" anchor="b" anchorCtr="0" compatLnSpc="1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smtClean="0">
                <a:solidFill>
                  <a:srgbClr val="000000"/>
                </a:solidFill>
              </a:rPr>
              <a:t>Draft</a:t>
            </a:r>
            <a:endParaRPr lang="en-US" sz="1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fondo02"/>
          <p:cNvPicPr>
            <a:picLocks noChangeAspect="1" noChangeArrowheads="1"/>
          </p:cNvPicPr>
          <p:nvPr/>
        </p:nvPicPr>
        <p:blipFill rotWithShape="1">
          <a:blip r:embed="rId10"/>
          <a:srcRect l="188" r="188"/>
          <a:stretch/>
        </p:blipFill>
        <p:spPr bwMode="auto">
          <a:xfrm>
            <a:off x="-14909" y="-13252"/>
            <a:ext cx="10328148" cy="688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8" descr="Logo_Peq0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9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</p:sldLayoutIdLst>
  <p:transition spd="slow"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FF0000"/>
          </a:solidFill>
          <a:latin typeface="+mn-lt"/>
          <a:ea typeface="+mn-ea"/>
          <a:cs typeface="+mn-cs"/>
        </a:defRPr>
      </a:lvl1pPr>
      <a:lvl2pPr marL="512763" indent="-16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rgbClr val="999999"/>
          </a:solidFill>
          <a:latin typeface="Arial" pitchFamily="34" charset="0"/>
          <a:ea typeface="+mn-ea"/>
          <a:cs typeface="+mn-cs"/>
        </a:defRPr>
      </a:lvl2pPr>
      <a:lvl3pPr marL="931863" indent="-228600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rgbClr val="999999"/>
          </a:solidFill>
          <a:latin typeface="Arial" pitchFamily="34" charset="0"/>
          <a:ea typeface="+mn-ea"/>
          <a:cs typeface="+mn-cs"/>
        </a:defRPr>
      </a:lvl3pPr>
      <a:lvl4pPr marL="13509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rgbClr val="999999"/>
          </a:solidFill>
          <a:latin typeface="Arial" pitchFamily="34" charset="0"/>
          <a:ea typeface="+mn-ea"/>
          <a:cs typeface="+mn-cs"/>
        </a:defRPr>
      </a:lvl4pPr>
      <a:lvl5pPr marL="17700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425754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6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81683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428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402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358552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614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325910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id" hidden="1"/>
          <p:cNvGrpSpPr/>
          <p:nvPr>
            <p:custDataLst>
              <p:tags r:id="rId24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7/8/2015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2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9" r:id="rId21"/>
    <p:sldLayoutId id="2147483700" r:id="rId22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27557196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999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7/8/2015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8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4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35645134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045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7/8/2015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0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61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284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60079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53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300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452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291048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11481" y="274639"/>
            <a:ext cx="946404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481" y="838200"/>
            <a:ext cx="946404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15"/>
          <p:cNvSpPr txBox="1">
            <a:spLocks noChangeArrowheads="1"/>
          </p:cNvSpPr>
          <p:nvPr/>
        </p:nvSpPr>
        <p:spPr>
          <a:xfrm>
            <a:off x="9113645" y="131763"/>
            <a:ext cx="978694" cy="457200"/>
          </a:xfrm>
          <a:prstGeom prst="rect">
            <a:avLst/>
          </a:prstGeom>
        </p:spPr>
        <p:txBody>
          <a:bodyPr lIns="91392" tIns="45696" rIns="91392" bIns="45696"/>
          <a:lstStyle>
            <a:lvl1pPr algn="r">
              <a:defRPr sz="160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C9E113-8C02-474D-854D-3C7A6F29C705}" type="slidenum">
              <a:rPr lang="es-ES_tradnl" sz="1600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_tradnl" sz="1600" dirty="0"/>
          </a:p>
        </p:txBody>
      </p:sp>
      <p:pic>
        <p:nvPicPr>
          <p:cNvPr id="1031" name="Picture 8" descr="Logo_Peq0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77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5pPr>
      <a:lvl6pPr marL="45696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6pPr>
      <a:lvl7pPr marL="91391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7pPr>
      <a:lvl8pPr marL="137087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8pPr>
      <a:lvl9pPr marL="1827832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9pPr>
    </p:titleStyle>
    <p:bodyStyle>
      <a:lvl1pPr marL="0" indent="4763" algn="l" rtl="0" eaLnBrk="0" fontAlgn="base" hangingPunct="0">
        <a:spcBef>
          <a:spcPct val="20000"/>
        </a:spcBef>
        <a:spcAft>
          <a:spcPct val="0"/>
        </a:spcAft>
        <a:buFont typeface="Arial" charset="0"/>
        <a:defRPr sz="1600" b="1" i="1" kern="1200">
          <a:solidFill>
            <a:srgbClr val="A6A6A6"/>
          </a:solidFill>
          <a:latin typeface="Arial" pitchFamily="34" charset="0"/>
          <a:ea typeface="+mn-ea"/>
          <a:cs typeface="Arial" pitchFamily="34" charset="0"/>
        </a:defRPr>
      </a:lvl1pPr>
      <a:lvl2pPr marL="742557" indent="-28559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394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352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310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267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25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84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40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89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46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0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06.xml"/><Relationship Id="rId2" Type="http://schemas.openxmlformats.org/officeDocument/2006/relationships/tags" Target="../tags/tag40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18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408.xml"/><Relationship Id="rId7" Type="http://schemas.openxmlformats.org/officeDocument/2006/relationships/oleObject" Target="../embeddings/oleObject21.bin"/><Relationship Id="rId2" Type="http://schemas.openxmlformats.org/officeDocument/2006/relationships/tags" Target="../tags/tag407.xml"/><Relationship Id="rId1" Type="http://schemas.openxmlformats.org/officeDocument/2006/relationships/vmlDrawing" Target="../drawings/vmlDrawing21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0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11.xml"/><Relationship Id="rId7" Type="http://schemas.openxmlformats.org/officeDocument/2006/relationships/image" Target="../media/image17.emf"/><Relationship Id="rId2" Type="http://schemas.openxmlformats.org/officeDocument/2006/relationships/tags" Target="../tags/tag410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13.xml"/><Relationship Id="rId7" Type="http://schemas.openxmlformats.org/officeDocument/2006/relationships/image" Target="../media/image17.emf"/><Relationship Id="rId2" Type="http://schemas.openxmlformats.org/officeDocument/2006/relationships/tags" Target="../tags/tag4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415.xml"/><Relationship Id="rId7" Type="http://schemas.openxmlformats.org/officeDocument/2006/relationships/oleObject" Target="../embeddings/oleObject24.bin"/><Relationship Id="rId2" Type="http://schemas.openxmlformats.org/officeDocument/2006/relationships/tags" Target="../tags/tag414.xml"/><Relationship Id="rId1" Type="http://schemas.openxmlformats.org/officeDocument/2006/relationships/vmlDrawing" Target="../drawings/vmlDrawing24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18.xml"/><Relationship Id="rId7" Type="http://schemas.openxmlformats.org/officeDocument/2006/relationships/image" Target="../media/image17.emf"/><Relationship Id="rId2" Type="http://schemas.openxmlformats.org/officeDocument/2006/relationships/tags" Target="../tags/tag41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39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82575" y="260354"/>
            <a:ext cx="9491663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Risk Transformation </a:t>
            </a:r>
            <a:r>
              <a:rPr lang="en-US" dirty="0" smtClean="0"/>
              <a:t>- Summary</a:t>
            </a:r>
            <a:endParaRPr lang="en-US" dirty="0"/>
          </a:p>
        </p:txBody>
      </p:sp>
      <p:sp>
        <p:nvSpPr>
          <p:cNvPr id="71" name="Rectangle 70"/>
          <p:cNvSpPr>
            <a:spLocks/>
          </p:cNvSpPr>
          <p:nvPr/>
        </p:nvSpPr>
        <p:spPr bwMode="gray">
          <a:xfrm>
            <a:off x="5376458" y="722748"/>
            <a:ext cx="4726931" cy="2689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53998" tIns="18000" rIns="18000" bIns="45718" rtlCol="0" anchor="ctr">
            <a:noAutofit/>
          </a:bodyPr>
          <a:lstStyle/>
          <a:p>
            <a:pPr marL="265100" indent="-258751" algn="ctr" defTabSz="952453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sz="95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8" name="Rectangle 87"/>
          <p:cNvSpPr>
            <a:spLocks/>
          </p:cNvSpPr>
          <p:nvPr/>
        </p:nvSpPr>
        <p:spPr bwMode="gray">
          <a:xfrm>
            <a:off x="5404708" y="3478311"/>
            <a:ext cx="4726931" cy="2554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53998" tIns="18000" rIns="18000" bIns="45718" rtlCol="0" anchor="ctr">
            <a:noAutofit/>
          </a:bodyPr>
          <a:lstStyle/>
          <a:p>
            <a:pPr marL="265100" indent="-258751" algn="ctr" defTabSz="952453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sz="95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3" name="TextBox 92"/>
          <p:cNvSpPr txBox="1">
            <a:spLocks/>
          </p:cNvSpPr>
          <p:nvPr/>
        </p:nvSpPr>
        <p:spPr bwMode="gray">
          <a:xfrm>
            <a:off x="5466141" y="736801"/>
            <a:ext cx="3704899" cy="14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None/>
            </a:pPr>
            <a:r>
              <a:rPr lang="en-US" sz="950" b="1" dirty="0"/>
              <a:t>Key deliverables</a:t>
            </a:r>
          </a:p>
        </p:txBody>
      </p:sp>
      <p:sp>
        <p:nvSpPr>
          <p:cNvPr id="94" name="TextBox 93"/>
          <p:cNvSpPr txBox="1">
            <a:spLocks/>
          </p:cNvSpPr>
          <p:nvPr/>
        </p:nvSpPr>
        <p:spPr bwMode="gray">
          <a:xfrm>
            <a:off x="5466141" y="3502267"/>
            <a:ext cx="4604064" cy="14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None/>
            </a:pPr>
            <a:r>
              <a:rPr lang="en-US" sz="950" b="1" dirty="0"/>
              <a:t>Key </a:t>
            </a:r>
            <a:r>
              <a:rPr lang="en-US" sz="950" b="1" dirty="0" smtClean="0"/>
              <a:t>dependencies</a:t>
            </a:r>
            <a:endParaRPr lang="en-US" sz="950" b="1" dirty="0"/>
          </a:p>
        </p:txBody>
      </p:sp>
      <p:cxnSp>
        <p:nvCxnSpPr>
          <p:cNvPr id="95" name="Straight Connector 94"/>
          <p:cNvCxnSpPr>
            <a:cxnSpLocks/>
          </p:cNvCxnSpPr>
          <p:nvPr/>
        </p:nvCxnSpPr>
        <p:spPr bwMode="gray">
          <a:xfrm>
            <a:off x="5466141" y="3662977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cxnSpLocks/>
          </p:cNvCxnSpPr>
          <p:nvPr/>
        </p:nvCxnSpPr>
        <p:spPr bwMode="gray">
          <a:xfrm>
            <a:off x="5466141" y="894415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>
            <a:spLocks/>
          </p:cNvSpPr>
          <p:nvPr/>
        </p:nvSpPr>
        <p:spPr bwMode="gray">
          <a:xfrm>
            <a:off x="9280907" y="736801"/>
            <a:ext cx="789298" cy="14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None/>
            </a:pPr>
            <a:r>
              <a:rPr lang="en-US" sz="950" b="1" dirty="0"/>
              <a:t>Due by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5362" y="722748"/>
            <a:ext cx="5154887" cy="5309753"/>
            <a:chOff x="155362" y="722747"/>
            <a:chExt cx="5154887" cy="3968858"/>
          </a:xfrm>
        </p:grpSpPr>
        <p:sp>
          <p:nvSpPr>
            <p:cNvPr id="83" name="TextBox 4"/>
            <p:cNvSpPr txBox="1"/>
            <p:nvPr>
              <p:custDataLst>
                <p:tags r:id="rId3"/>
              </p:custDataLst>
            </p:nvPr>
          </p:nvSpPr>
          <p:spPr bwMode="gray">
            <a:xfrm>
              <a:off x="155362" y="722747"/>
              <a:ext cx="5154887" cy="1197482"/>
            </a:xfrm>
            <a:prstGeom prst="roundRect">
              <a:avLst>
                <a:gd name="adj" fmla="val 8423"/>
              </a:avLst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vert="horz" wrap="square" lIns="76200" tIns="76200" rIns="76200" bIns="76200" numCol="1" anchor="t" anchorCtr="0" compatLnSpc="1">
              <a:prstTxWarp prst="textNoShape">
                <a:avLst/>
              </a:prstTxWarp>
              <a:no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0" indent="0">
                <a:buClr>
                  <a:srgbClr val="FF0000"/>
                </a:buClr>
                <a:buFont typeface="Wingdings" pitchFamily="2" charset="2"/>
                <a:buNone/>
              </a:pPr>
              <a:endParaRPr lang="en-US" sz="950" dirty="0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 bwMode="gray">
            <a:xfrm>
              <a:off x="155362" y="1986585"/>
              <a:ext cx="5154887" cy="14253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3998" tIns="18000" rIns="18000" bIns="45718" rtlCol="0" anchor="ctr">
              <a:noAutofit/>
            </a:bodyPr>
            <a:lstStyle/>
            <a:p>
              <a:pPr marL="265100" indent="-258751" algn="ctr" defTabSz="952453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5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5" name="TextBox 84"/>
            <p:cNvSpPr txBox="1">
              <a:spLocks/>
            </p:cNvSpPr>
            <p:nvPr/>
          </p:nvSpPr>
          <p:spPr bwMode="gray">
            <a:xfrm>
              <a:off x="224831" y="2025925"/>
              <a:ext cx="5015949" cy="105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0" indent="0">
                <a:buClr>
                  <a:srgbClr val="FF0000"/>
                </a:buClr>
                <a:buFont typeface="Wingdings" pitchFamily="2" charset="2"/>
                <a:buNone/>
              </a:pPr>
              <a:r>
                <a:rPr lang="en-US" sz="950" b="1" dirty="0"/>
                <a:t>Sub-workstreams in Risk Transformation</a:t>
              </a:r>
            </a:p>
          </p:txBody>
        </p:sp>
        <p:cxnSp>
          <p:nvCxnSpPr>
            <p:cNvPr id="86" name="Straight Connector 85"/>
            <p:cNvCxnSpPr>
              <a:cxnSpLocks/>
            </p:cNvCxnSpPr>
            <p:nvPr/>
          </p:nvCxnSpPr>
          <p:spPr bwMode="gray">
            <a:xfrm>
              <a:off x="224831" y="2147178"/>
              <a:ext cx="5015949" cy="0"/>
            </a:xfrm>
            <a:prstGeom prst="lin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Rectangle 86"/>
            <p:cNvSpPr>
              <a:spLocks/>
            </p:cNvSpPr>
            <p:nvPr/>
          </p:nvSpPr>
          <p:spPr bwMode="gray">
            <a:xfrm>
              <a:off x="155362" y="3478311"/>
              <a:ext cx="5154887" cy="12132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3998" tIns="18000" rIns="18000" bIns="45718" rtlCol="0" anchor="ctr">
              <a:noAutofit/>
            </a:bodyPr>
            <a:lstStyle/>
            <a:p>
              <a:pPr marL="265100" indent="-258751" algn="ctr" defTabSz="952453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5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9" name="TextBox 88"/>
            <p:cNvSpPr txBox="1">
              <a:spLocks/>
            </p:cNvSpPr>
            <p:nvPr/>
          </p:nvSpPr>
          <p:spPr bwMode="gray">
            <a:xfrm>
              <a:off x="224831" y="777261"/>
              <a:ext cx="5015949" cy="105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0" indent="0">
                <a:buClr>
                  <a:srgbClr val="FF0000"/>
                </a:buClr>
                <a:buFont typeface="Wingdings" pitchFamily="2" charset="2"/>
                <a:buNone/>
              </a:pPr>
              <a:r>
                <a:rPr lang="en-US" sz="950" b="1" dirty="0" smtClean="0"/>
                <a:t>Summary of FRB feedback</a:t>
              </a:r>
            </a:p>
          </p:txBody>
        </p:sp>
        <p:cxnSp>
          <p:nvCxnSpPr>
            <p:cNvPr id="90" name="Straight Connector 89"/>
            <p:cNvCxnSpPr>
              <a:cxnSpLocks/>
            </p:cNvCxnSpPr>
            <p:nvPr/>
          </p:nvCxnSpPr>
          <p:spPr bwMode="gray">
            <a:xfrm>
              <a:off x="224831" y="894415"/>
              <a:ext cx="5015949" cy="0"/>
            </a:xfrm>
            <a:prstGeom prst="lin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/>
            <p:cNvSpPr txBox="1">
              <a:spLocks/>
            </p:cNvSpPr>
            <p:nvPr/>
          </p:nvSpPr>
          <p:spPr bwMode="gray">
            <a:xfrm>
              <a:off x="224831" y="3539186"/>
              <a:ext cx="5015949" cy="10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0" indent="0">
                <a:buClr>
                  <a:srgbClr val="FF0000"/>
                </a:buClr>
                <a:buFont typeface="Wingdings" pitchFamily="2" charset="2"/>
                <a:buNone/>
              </a:pPr>
              <a:r>
                <a:rPr lang="en-US" sz="950" b="1" dirty="0" smtClean="0"/>
                <a:t>Potential execution risks</a:t>
              </a:r>
              <a:endParaRPr lang="en-US" sz="950" b="1" dirty="0"/>
            </a:p>
          </p:txBody>
        </p:sp>
        <p:cxnSp>
          <p:nvCxnSpPr>
            <p:cNvPr id="92" name="Straight Connector 91"/>
            <p:cNvCxnSpPr>
              <a:cxnSpLocks/>
            </p:cNvCxnSpPr>
            <p:nvPr/>
          </p:nvCxnSpPr>
          <p:spPr bwMode="gray">
            <a:xfrm>
              <a:off x="224831" y="3662977"/>
              <a:ext cx="5015949" cy="0"/>
            </a:xfrm>
            <a:prstGeom prst="lin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>
              <a:spLocks/>
            </p:cNvSpPr>
            <p:nvPr/>
          </p:nvSpPr>
          <p:spPr bwMode="gray">
            <a:xfrm>
              <a:off x="224831" y="917933"/>
              <a:ext cx="5015949" cy="721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indent="-171450">
                <a:spcBef>
                  <a:spcPct val="20000"/>
                </a:spcBef>
                <a:buClrTx/>
              </a:pPr>
              <a:r>
                <a:rPr lang="en-US" sz="950" dirty="0" smtClean="0"/>
                <a:t>Risk management framework is not sufficiently developed to provide full subsidiary oversight and support capital adequacy framework</a:t>
              </a:r>
            </a:p>
            <a:p>
              <a:pPr marL="171450" indent="-171450">
                <a:spcBef>
                  <a:spcPct val="20000"/>
                </a:spcBef>
                <a:buClrTx/>
              </a:pPr>
              <a:r>
                <a:rPr lang="en-US" sz="950" dirty="0" smtClean="0"/>
                <a:t>Lack of aligned enterprise-wide and legal entity specific Risk Appetite Statements</a:t>
              </a:r>
            </a:p>
            <a:p>
              <a:pPr marL="171450" indent="-171450">
                <a:spcBef>
                  <a:spcPct val="20000"/>
                </a:spcBef>
                <a:buClrTx/>
              </a:pPr>
              <a:r>
                <a:rPr lang="en-US" sz="950" dirty="0" smtClean="0"/>
                <a:t>Risk </a:t>
              </a:r>
              <a:r>
                <a:rPr lang="en-US" sz="950" dirty="0"/>
                <a:t>identification process does not identify </a:t>
              </a:r>
              <a:r>
                <a:rPr lang="en-US" sz="950" dirty="0" smtClean="0"/>
                <a:t>nor appropriately account for all </a:t>
              </a:r>
              <a:r>
                <a:rPr lang="en-US" sz="950" dirty="0"/>
                <a:t>risks </a:t>
              </a:r>
              <a:r>
                <a:rPr lang="en-US" sz="950" dirty="0" smtClean="0"/>
                <a:t>when </a:t>
              </a:r>
              <a:r>
                <a:rPr lang="en-US" sz="950" dirty="0"/>
                <a:t>assessing capital </a:t>
              </a:r>
              <a:r>
                <a:rPr lang="en-US" sz="950" dirty="0" smtClean="0"/>
                <a:t>needs</a:t>
              </a:r>
            </a:p>
            <a:p>
              <a:pPr marL="171450" indent="-171450">
                <a:spcBef>
                  <a:spcPct val="20000"/>
                </a:spcBef>
                <a:buClrTx/>
              </a:pPr>
              <a:r>
                <a:rPr lang="en-US" sz="950" dirty="0" smtClean="0"/>
                <a:t>Lack of process </a:t>
              </a:r>
              <a:r>
                <a:rPr lang="en-US" sz="950" dirty="0"/>
                <a:t>to consider early warning indicators in the </a:t>
              </a:r>
              <a:r>
                <a:rPr lang="en-US" sz="950" dirty="0" smtClean="0"/>
                <a:t>stress scenarios</a:t>
              </a:r>
              <a:endParaRPr lang="en-US" sz="950" dirty="0"/>
            </a:p>
          </p:txBody>
        </p:sp>
        <p:sp>
          <p:nvSpPr>
            <p:cNvPr id="25" name="TextBox 24"/>
            <p:cNvSpPr txBox="1">
              <a:spLocks/>
            </p:cNvSpPr>
            <p:nvPr/>
          </p:nvSpPr>
          <p:spPr bwMode="gray">
            <a:xfrm>
              <a:off x="224831" y="2172970"/>
              <a:ext cx="5015949" cy="1202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228600" indent="-228600">
                <a:spcBef>
                  <a:spcPct val="20000"/>
                </a:spcBef>
                <a:buClrTx/>
                <a:buFont typeface="+mj-lt"/>
                <a:buAutoNum type="alphaUcPeriod"/>
              </a:pPr>
              <a:r>
                <a:rPr lang="en-US" sz="950" b="1" dirty="0" smtClean="0"/>
                <a:t>Risk governance and organization:</a:t>
              </a:r>
              <a:r>
                <a:rPr lang="en-US" sz="950" dirty="0" smtClean="0"/>
                <a:t> organizational structure of risk management to enforce the risk appetite statement, and oversight by the SHUSA Boards</a:t>
              </a:r>
            </a:p>
            <a:p>
              <a:pPr marL="228600" indent="-228600">
                <a:spcBef>
                  <a:spcPct val="20000"/>
                </a:spcBef>
                <a:buClrTx/>
                <a:buFont typeface="+mj-lt"/>
                <a:buAutoNum type="alphaUcPeriod"/>
              </a:pPr>
              <a:r>
                <a:rPr lang="en-US" sz="950" b="1" dirty="0" smtClean="0"/>
                <a:t>Risk appetite:</a:t>
              </a:r>
              <a:r>
                <a:rPr lang="en-US" sz="950" dirty="0" smtClean="0"/>
                <a:t> </a:t>
              </a:r>
              <a:r>
                <a:rPr lang="en-US" sz="950" dirty="0"/>
                <a:t>establish and communicate Board </a:t>
              </a:r>
              <a:r>
                <a:rPr lang="en-US" sz="950" dirty="0" smtClean="0"/>
                <a:t>approved </a:t>
              </a:r>
              <a:r>
                <a:rPr lang="en-US" sz="950" dirty="0"/>
                <a:t>risk appetite</a:t>
              </a:r>
            </a:p>
            <a:p>
              <a:pPr marL="228600" indent="-228600">
                <a:spcBef>
                  <a:spcPct val="20000"/>
                </a:spcBef>
                <a:buClrTx/>
                <a:buFont typeface="+mj-lt"/>
                <a:buAutoNum type="alphaUcPeriod"/>
              </a:pPr>
              <a:r>
                <a:rPr lang="en-US" sz="950" b="1" dirty="0" smtClean="0"/>
                <a:t>Risk ID &amp; measurement:</a:t>
              </a:r>
              <a:r>
                <a:rPr lang="en-US" sz="950" dirty="0" smtClean="0"/>
                <a:t> </a:t>
              </a:r>
              <a:r>
                <a:rPr lang="en-US" sz="950" dirty="0"/>
                <a:t>tools and processes to quantify the enterprise’s </a:t>
              </a:r>
              <a:r>
                <a:rPr lang="en-US" sz="950" dirty="0" smtClean="0"/>
                <a:t>risks</a:t>
              </a:r>
            </a:p>
            <a:p>
              <a:pPr marL="228600" indent="-228600">
                <a:spcBef>
                  <a:spcPct val="20000"/>
                </a:spcBef>
                <a:buClrTx/>
                <a:buFont typeface="+mj-lt"/>
                <a:buAutoNum type="alphaUcPeriod"/>
              </a:pPr>
              <a:r>
                <a:rPr lang="en-US" sz="950" b="1" dirty="0" smtClean="0"/>
                <a:t>Risk </a:t>
              </a:r>
              <a:r>
                <a:rPr lang="en-US" sz="950" b="1" dirty="0"/>
                <a:t>management </a:t>
              </a:r>
              <a:r>
                <a:rPr lang="en-US" sz="950" b="1" dirty="0" smtClean="0"/>
                <a:t>processes:</a:t>
              </a:r>
              <a:r>
                <a:rPr lang="en-US" sz="950" dirty="0" smtClean="0"/>
                <a:t> </a:t>
              </a:r>
              <a:r>
                <a:rPr lang="en-US" sz="950" dirty="0"/>
                <a:t>measurement and management of the enterprise’s </a:t>
              </a:r>
              <a:r>
                <a:rPr lang="en-US" sz="950" dirty="0" smtClean="0"/>
                <a:t>risks and application to strategic business decisions</a:t>
              </a:r>
              <a:endParaRPr lang="en-US" sz="950" dirty="0"/>
            </a:p>
            <a:p>
              <a:pPr marL="228600" indent="-228600">
                <a:spcBef>
                  <a:spcPct val="20000"/>
                </a:spcBef>
                <a:buClrTx/>
                <a:buFont typeface="+mj-lt"/>
                <a:buAutoNum type="alphaUcPeriod"/>
              </a:pPr>
              <a:r>
                <a:rPr lang="en-US" sz="950" b="1" dirty="0"/>
                <a:t>Risk </a:t>
              </a:r>
              <a:r>
                <a:rPr lang="en-US" sz="950" b="1" dirty="0" smtClean="0"/>
                <a:t>monitoring / Risk reporting:</a:t>
              </a:r>
              <a:r>
                <a:rPr lang="en-US" sz="950" dirty="0" smtClean="0"/>
                <a:t> summarize enterprise’s key risks for internal </a:t>
              </a:r>
              <a:r>
                <a:rPr lang="en-US" sz="950" dirty="0"/>
                <a:t>and external </a:t>
              </a:r>
              <a:r>
                <a:rPr lang="en-US" sz="950" dirty="0" smtClean="0"/>
                <a:t>stakeholders</a:t>
              </a:r>
              <a:endParaRPr lang="en-US" sz="950" dirty="0"/>
            </a:p>
            <a:p>
              <a:pPr marL="228600" indent="-228600">
                <a:spcBef>
                  <a:spcPct val="20000"/>
                </a:spcBef>
                <a:buClrTx/>
                <a:buFont typeface="+mj-lt"/>
                <a:buAutoNum type="alphaUcPeriod"/>
              </a:pPr>
              <a:r>
                <a:rPr lang="en-US" sz="950" b="1" dirty="0"/>
                <a:t>Risk data &amp; </a:t>
              </a:r>
              <a:r>
                <a:rPr lang="en-US" sz="950" b="1" dirty="0" smtClean="0"/>
                <a:t>systems:</a:t>
              </a:r>
              <a:r>
                <a:rPr lang="en-US" sz="950" dirty="0" smtClean="0"/>
                <a:t> IT </a:t>
              </a:r>
              <a:r>
                <a:rPr lang="en-US" sz="950" dirty="0"/>
                <a:t>architecture to support effective risk </a:t>
              </a:r>
              <a:r>
                <a:rPr lang="en-US" sz="950" dirty="0" smtClean="0"/>
                <a:t>management (integration with IT </a:t>
              </a:r>
              <a:r>
                <a:rPr lang="en-US" sz="950" dirty="0" err="1" smtClean="0"/>
                <a:t>workstream</a:t>
              </a:r>
              <a:r>
                <a:rPr lang="en-US" sz="950" dirty="0" smtClean="0"/>
                <a:t> TBC)</a:t>
              </a:r>
              <a:endParaRPr lang="en-US" sz="950" dirty="0"/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 bwMode="gray">
            <a:xfrm>
              <a:off x="224831" y="3684742"/>
              <a:ext cx="5015949" cy="781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lvl="2" indent="-171450">
                <a:spcBef>
                  <a:spcPct val="5000"/>
                </a:spcBef>
                <a:buFont typeface="Wingdings" panose="05000000000000000000" pitchFamily="2" charset="2"/>
                <a:buChar char="§"/>
              </a:pPr>
              <a:r>
                <a:rPr lang="en-US" sz="950" dirty="0" smtClean="0"/>
                <a:t>Limited data </a:t>
              </a:r>
              <a:r>
                <a:rPr lang="en-US" sz="950" dirty="0"/>
                <a:t>availability and data quality across enterprise  </a:t>
              </a:r>
            </a:p>
            <a:p>
              <a:pPr marL="171450" lvl="2" indent="-171450">
                <a:spcBef>
                  <a:spcPct val="5000"/>
                </a:spcBef>
                <a:buFont typeface="Wingdings" panose="05000000000000000000" pitchFamily="2" charset="2"/>
                <a:buChar char="§"/>
              </a:pPr>
              <a:r>
                <a:rPr lang="en-US" sz="950" dirty="0" smtClean="0"/>
                <a:t>Management </a:t>
              </a:r>
              <a:r>
                <a:rPr lang="en-US" sz="950" dirty="0"/>
                <a:t>of dependencies and related activities spanning multiple Risk workstreams (e.g. RAS, target operating model, reporting framework and templates) </a:t>
              </a:r>
              <a:endParaRPr lang="en-US" sz="950" dirty="0" smtClean="0"/>
            </a:p>
            <a:p>
              <a:pPr marL="171450" lvl="2" indent="-171450">
                <a:spcBef>
                  <a:spcPct val="5000"/>
                </a:spcBef>
                <a:buFont typeface="Wingdings" panose="05000000000000000000" pitchFamily="2" charset="2"/>
                <a:buChar char="§"/>
              </a:pPr>
              <a:r>
                <a:rPr lang="en-US" sz="950" dirty="0"/>
                <a:t>Execution risk due to </a:t>
              </a:r>
              <a:r>
                <a:rPr lang="en-US" sz="950" dirty="0" smtClean="0"/>
                <a:t>effective </a:t>
              </a:r>
              <a:r>
                <a:rPr lang="en-US" sz="950" dirty="0"/>
                <a:t>transfer of knowledge and capabilities from external resources / </a:t>
              </a:r>
              <a:r>
                <a:rPr lang="en-US" sz="950" dirty="0" smtClean="0"/>
                <a:t>consultants</a:t>
              </a:r>
              <a:endParaRPr lang="en-US" sz="950" dirty="0"/>
            </a:p>
            <a:p>
              <a:pPr marL="171450" lvl="2" indent="-171450">
                <a:spcBef>
                  <a:spcPct val="5000"/>
                </a:spcBef>
                <a:buFont typeface="Wingdings" panose="05000000000000000000" pitchFamily="2" charset="2"/>
                <a:buChar char="§"/>
              </a:pPr>
              <a:r>
                <a:rPr lang="en-US" sz="950" dirty="0" smtClean="0"/>
                <a:t>Staffing </a:t>
              </a:r>
              <a:r>
                <a:rPr lang="en-US" sz="950" dirty="0"/>
                <a:t>and skills requirements of the Target Operating Model </a:t>
              </a:r>
              <a:r>
                <a:rPr lang="en-US" sz="950" dirty="0" smtClean="0"/>
                <a:t>will be determined during the implementation planning process; significant gaps may </a:t>
              </a:r>
              <a:r>
                <a:rPr lang="en-US" sz="950" dirty="0"/>
                <a:t>a</a:t>
              </a:r>
              <a:r>
                <a:rPr lang="en-US" sz="950" dirty="0" smtClean="0"/>
                <a:t>ffect deliverables in years 2-3</a:t>
              </a:r>
              <a:endParaRPr lang="en-US" sz="950" dirty="0"/>
            </a:p>
          </p:txBody>
        </p:sp>
      </p:grpSp>
      <p:sp>
        <p:nvSpPr>
          <p:cNvPr id="30" name="TextBox 29"/>
          <p:cNvSpPr txBox="1"/>
          <p:nvPr/>
        </p:nvSpPr>
        <p:spPr bwMode="gray">
          <a:xfrm>
            <a:off x="5466141" y="3684742"/>
            <a:ext cx="4558479" cy="225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171450" lvl="2" indent="-171450"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950" b="1" dirty="0"/>
              <a:t>Model Development: </a:t>
            </a:r>
            <a:r>
              <a:rPr lang="en-US" sz="950" dirty="0"/>
              <a:t>Development of commercial ratings models</a:t>
            </a:r>
          </a:p>
          <a:p>
            <a:pPr marL="171450" lvl="2" indent="-171450"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950" b="1" dirty="0"/>
              <a:t>Model Risk Management: </a:t>
            </a:r>
            <a:r>
              <a:rPr lang="en-US" sz="950" dirty="0"/>
              <a:t>Validation of commercial ratings models</a:t>
            </a:r>
          </a:p>
          <a:p>
            <a:pPr marL="171450" lvl="2" indent="-171450"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950" b="1" dirty="0"/>
              <a:t>Finance: </a:t>
            </a:r>
            <a:endParaRPr lang="en-US" sz="950" b="1" dirty="0" smtClean="0"/>
          </a:p>
          <a:p>
            <a:pPr marL="508000" lvl="3" indent="-171450"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950" dirty="0" smtClean="0">
                <a:solidFill>
                  <a:srgbClr val="000000"/>
                </a:solidFill>
              </a:rPr>
              <a:t>Liquidity Data Mart and tools to support analytics process by second line of defense liquidity risk management</a:t>
            </a:r>
          </a:p>
          <a:p>
            <a:pPr marL="508000" lvl="3" indent="-171450"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950" dirty="0" smtClean="0">
                <a:solidFill>
                  <a:srgbClr val="000000"/>
                </a:solidFill>
              </a:rPr>
              <a:t>Implementation </a:t>
            </a:r>
            <a:r>
              <a:rPr lang="en-US" sz="950" dirty="0">
                <a:solidFill>
                  <a:srgbClr val="000000"/>
                </a:solidFill>
              </a:rPr>
              <a:t>of the TOM across IHC entities to support LRM Framework implementation including stress testing scenarios and LST calculations (stressed inflows/outflows &gt;90 days, non-maturity deposits</a:t>
            </a:r>
            <a:r>
              <a:rPr lang="en-US" sz="950" dirty="0" smtClean="0">
                <a:solidFill>
                  <a:srgbClr val="000000"/>
                </a:solidFill>
              </a:rPr>
              <a:t>)</a:t>
            </a:r>
            <a:endParaRPr lang="en-US" sz="950" dirty="0">
              <a:solidFill>
                <a:srgbClr val="000000"/>
              </a:solidFill>
            </a:endParaRPr>
          </a:p>
          <a:p>
            <a:pPr marL="171450" lvl="2" indent="-171450"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950" b="1" dirty="0"/>
              <a:t>Data &amp; IT</a:t>
            </a:r>
            <a:r>
              <a:rPr lang="en-US" sz="950" dirty="0"/>
              <a:t>:</a:t>
            </a:r>
          </a:p>
          <a:p>
            <a:pPr marL="508000" lvl="3" indent="-171450"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950" dirty="0" smtClean="0">
                <a:solidFill>
                  <a:srgbClr val="000000"/>
                </a:solidFill>
              </a:rPr>
              <a:t>IT </a:t>
            </a:r>
            <a:r>
              <a:rPr lang="en-US" sz="950" dirty="0">
                <a:solidFill>
                  <a:srgbClr val="000000"/>
                </a:solidFill>
              </a:rPr>
              <a:t>development to support Commercial Risk Rating implementation / embedding in relevant processes</a:t>
            </a:r>
          </a:p>
          <a:p>
            <a:pPr marL="508000" lvl="3" indent="-171450"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950" dirty="0">
                <a:solidFill>
                  <a:srgbClr val="000000"/>
                </a:solidFill>
              </a:rPr>
              <a:t> IT development for RAS, Risk </a:t>
            </a:r>
            <a:r>
              <a:rPr lang="en-US" sz="950" dirty="0" smtClean="0">
                <a:solidFill>
                  <a:srgbClr val="000000"/>
                </a:solidFill>
              </a:rPr>
              <a:t>ID </a:t>
            </a:r>
            <a:r>
              <a:rPr lang="en-US" sz="950" dirty="0">
                <a:solidFill>
                  <a:srgbClr val="000000"/>
                </a:solidFill>
              </a:rPr>
              <a:t>and Risk reporting (pending planned definition of business/data requirements)</a:t>
            </a:r>
          </a:p>
          <a:p>
            <a:pPr marL="171450" lvl="2" indent="-171450"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950" b="1" dirty="0" smtClean="0"/>
              <a:t>First </a:t>
            </a:r>
            <a:r>
              <a:rPr lang="en-US" sz="950" b="1" dirty="0"/>
              <a:t>Line: </a:t>
            </a:r>
            <a:r>
              <a:rPr lang="en-US" sz="950" dirty="0"/>
              <a:t>Input to Material Risk Program (business line / segment Material Risk Inventories</a:t>
            </a:r>
            <a:r>
              <a:rPr lang="en-US" sz="950" dirty="0" smtClean="0"/>
              <a:t>)</a:t>
            </a:r>
            <a:endParaRPr lang="en-US" sz="950" dirty="0"/>
          </a:p>
        </p:txBody>
      </p:sp>
      <p:cxnSp>
        <p:nvCxnSpPr>
          <p:cNvPr id="72" name="Straight Connector 71"/>
          <p:cNvCxnSpPr>
            <a:cxnSpLocks/>
          </p:cNvCxnSpPr>
          <p:nvPr/>
        </p:nvCxnSpPr>
        <p:spPr bwMode="gray">
          <a:xfrm>
            <a:off x="5447091" y="1050553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cxnSpLocks/>
          </p:cNvCxnSpPr>
          <p:nvPr/>
        </p:nvCxnSpPr>
        <p:spPr bwMode="gray">
          <a:xfrm>
            <a:off x="5447127" y="1217636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cxnSpLocks/>
          </p:cNvCxnSpPr>
          <p:nvPr/>
        </p:nvCxnSpPr>
        <p:spPr bwMode="gray">
          <a:xfrm>
            <a:off x="5453441" y="1380684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>
            <a:cxnSpLocks/>
          </p:cNvCxnSpPr>
          <p:nvPr/>
        </p:nvCxnSpPr>
        <p:spPr bwMode="gray">
          <a:xfrm>
            <a:off x="5461492" y="1542219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cxnSpLocks/>
          </p:cNvCxnSpPr>
          <p:nvPr/>
        </p:nvCxnSpPr>
        <p:spPr bwMode="gray">
          <a:xfrm>
            <a:off x="5466141" y="1716010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>
            <a:cxnSpLocks/>
          </p:cNvCxnSpPr>
          <p:nvPr/>
        </p:nvCxnSpPr>
        <p:spPr bwMode="gray">
          <a:xfrm>
            <a:off x="5452584" y="1898591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cxnSpLocks/>
          </p:cNvCxnSpPr>
          <p:nvPr/>
        </p:nvCxnSpPr>
        <p:spPr bwMode="gray">
          <a:xfrm>
            <a:off x="5459791" y="2353460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cxnSpLocks/>
          </p:cNvCxnSpPr>
          <p:nvPr/>
        </p:nvCxnSpPr>
        <p:spPr bwMode="gray">
          <a:xfrm>
            <a:off x="5466141" y="2731430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>
            <a:cxnSpLocks/>
          </p:cNvCxnSpPr>
          <p:nvPr/>
        </p:nvCxnSpPr>
        <p:spPr bwMode="gray">
          <a:xfrm>
            <a:off x="5466141" y="2913285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cxnSpLocks/>
          </p:cNvCxnSpPr>
          <p:nvPr/>
        </p:nvCxnSpPr>
        <p:spPr bwMode="gray">
          <a:xfrm>
            <a:off x="5466141" y="3104854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cxnSpLocks/>
          </p:cNvCxnSpPr>
          <p:nvPr/>
        </p:nvCxnSpPr>
        <p:spPr bwMode="gray">
          <a:xfrm>
            <a:off x="5466141" y="3421114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5506093" y="1220315"/>
            <a:ext cx="4604064" cy="146194"/>
            <a:chOff x="5466141" y="917933"/>
            <a:chExt cx="4604064" cy="146194"/>
          </a:xfrm>
        </p:grpSpPr>
        <p:sp>
          <p:nvSpPr>
            <p:cNvPr id="133" name="TextBox 132"/>
            <p:cNvSpPr txBox="1">
              <a:spLocks/>
            </p:cNvSpPr>
            <p:nvPr/>
          </p:nvSpPr>
          <p:spPr bwMode="gray">
            <a:xfrm>
              <a:off x="9280907" y="917933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>
                  <a:solidFill>
                    <a:srgbClr val="000000"/>
                  </a:solidFill>
                  <a:latin typeface="Arial"/>
                </a:rPr>
                <a:t>11/02/15</a:t>
              </a:r>
            </a:p>
          </p:txBody>
        </p:sp>
        <p:sp>
          <p:nvSpPr>
            <p:cNvPr id="134" name="TextBox 133"/>
            <p:cNvSpPr txBox="1">
              <a:spLocks/>
            </p:cNvSpPr>
            <p:nvPr/>
          </p:nvSpPr>
          <p:spPr bwMode="gray">
            <a:xfrm>
              <a:off x="5466141" y="917933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indent="-171450" fontAlgn="ctr">
                <a:spcBef>
                  <a:spcPts val="0"/>
                </a:spcBef>
                <a:buClrTx/>
              </a:pPr>
              <a:r>
                <a:rPr lang="en-US" sz="950" dirty="0" smtClean="0"/>
                <a:t>SHUSA Top-level RAS </a:t>
              </a:r>
              <a:r>
                <a:rPr lang="en-US" sz="950" dirty="0"/>
                <a:t>d</a:t>
              </a:r>
              <a:r>
                <a:rPr lang="en-US" sz="950" dirty="0" smtClean="0"/>
                <a:t>esign and approval</a:t>
              </a:r>
              <a:endParaRPr lang="en-US" sz="95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96858" y="2063851"/>
            <a:ext cx="4604064" cy="292388"/>
            <a:chOff x="5466141" y="993879"/>
            <a:chExt cx="4604064" cy="292388"/>
          </a:xfrm>
        </p:grpSpPr>
        <p:sp>
          <p:nvSpPr>
            <p:cNvPr id="131" name="TextBox 130"/>
            <p:cNvSpPr txBox="1">
              <a:spLocks/>
            </p:cNvSpPr>
            <p:nvPr/>
          </p:nvSpPr>
          <p:spPr bwMode="gray">
            <a:xfrm>
              <a:off x="9280907" y="1053259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>
                  <a:solidFill>
                    <a:srgbClr val="000000"/>
                  </a:solidFill>
                  <a:latin typeface="Arial"/>
                </a:rPr>
                <a:t>01/12/16</a:t>
              </a:r>
            </a:p>
          </p:txBody>
        </p:sp>
        <p:sp>
          <p:nvSpPr>
            <p:cNvPr id="132" name="TextBox 131"/>
            <p:cNvSpPr txBox="1">
              <a:spLocks/>
            </p:cNvSpPr>
            <p:nvPr/>
          </p:nvSpPr>
          <p:spPr bwMode="gray">
            <a:xfrm>
              <a:off x="5466141" y="993879"/>
              <a:ext cx="3704899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indent="-171450" fontAlgn="ctr">
                <a:spcBef>
                  <a:spcPts val="0"/>
                </a:spcBef>
                <a:buClrTx/>
              </a:pPr>
              <a:r>
                <a:rPr lang="en-US" sz="950" dirty="0" smtClean="0"/>
                <a:t>Initial embedding of top-level RAS </a:t>
              </a:r>
              <a:r>
                <a:rPr lang="en-US" sz="950" dirty="0"/>
                <a:t>in material </a:t>
              </a:r>
              <a:r>
                <a:rPr lang="en-US" sz="950" dirty="0" smtClean="0"/>
                <a:t>SHUSA processes and plan further embedding across </a:t>
              </a:r>
              <a:r>
                <a:rPr lang="en-US" sz="950" dirty="0"/>
                <a:t>the enterprise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06093" y="1554379"/>
            <a:ext cx="4604064" cy="146194"/>
            <a:chOff x="5466141" y="1361207"/>
            <a:chExt cx="4604064" cy="146194"/>
          </a:xfrm>
        </p:grpSpPr>
        <p:sp>
          <p:nvSpPr>
            <p:cNvPr id="129" name="TextBox 128"/>
            <p:cNvSpPr txBox="1">
              <a:spLocks/>
            </p:cNvSpPr>
            <p:nvPr/>
          </p:nvSpPr>
          <p:spPr bwMode="gray">
            <a:xfrm>
              <a:off x="9280907" y="1361207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 smtClean="0">
                  <a:solidFill>
                    <a:srgbClr val="000000"/>
                  </a:solidFill>
                  <a:latin typeface="Arial"/>
                </a:rPr>
                <a:t>12/10/15</a:t>
              </a:r>
              <a:endParaRPr lang="en-US" b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TextBox 129"/>
            <p:cNvSpPr txBox="1">
              <a:spLocks/>
            </p:cNvSpPr>
            <p:nvPr/>
          </p:nvSpPr>
          <p:spPr bwMode="gray">
            <a:xfrm>
              <a:off x="5466141" y="1361207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indent="-171450" fontAlgn="ctr">
                <a:spcBef>
                  <a:spcPts val="0"/>
                </a:spcBef>
                <a:buClrTx/>
              </a:pPr>
              <a:r>
                <a:rPr lang="en-US" sz="950" dirty="0" smtClean="0"/>
                <a:t>Develop and execute Material Risk Program</a:t>
              </a:r>
              <a:endParaRPr lang="en-US" sz="95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02709" y="894530"/>
            <a:ext cx="4604064" cy="146194"/>
            <a:chOff x="5466141" y="1526223"/>
            <a:chExt cx="4604064" cy="146194"/>
          </a:xfrm>
        </p:grpSpPr>
        <p:sp>
          <p:nvSpPr>
            <p:cNvPr id="127" name="TextBox 126"/>
            <p:cNvSpPr txBox="1">
              <a:spLocks/>
            </p:cNvSpPr>
            <p:nvPr/>
          </p:nvSpPr>
          <p:spPr bwMode="gray">
            <a:xfrm>
              <a:off x="9280907" y="1526223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 smtClean="0">
                  <a:solidFill>
                    <a:srgbClr val="000000"/>
                  </a:solidFill>
                  <a:latin typeface="Arial"/>
                </a:rPr>
                <a:t>08/14/15</a:t>
              </a:r>
              <a:endParaRPr lang="en-US" b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TextBox 127"/>
            <p:cNvSpPr txBox="1">
              <a:spLocks/>
            </p:cNvSpPr>
            <p:nvPr/>
          </p:nvSpPr>
          <p:spPr bwMode="gray">
            <a:xfrm>
              <a:off x="5466141" y="1526223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indent="-171450" fontAlgn="ctr">
                <a:spcBef>
                  <a:spcPts val="0"/>
                </a:spcBef>
                <a:buClrTx/>
              </a:pPr>
              <a:r>
                <a:rPr lang="en-US" sz="950" dirty="0"/>
                <a:t>Strengthen the structure of risk </a:t>
              </a:r>
              <a:r>
                <a:rPr lang="en-US" sz="950" dirty="0" smtClean="0"/>
                <a:t>leadership</a:t>
              </a:r>
              <a:endParaRPr lang="en-US" sz="95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96858" y="2935210"/>
            <a:ext cx="4604064" cy="146194"/>
            <a:chOff x="5466141" y="1969497"/>
            <a:chExt cx="4604064" cy="146194"/>
          </a:xfrm>
        </p:grpSpPr>
        <p:sp>
          <p:nvSpPr>
            <p:cNvPr id="123" name="TextBox 122"/>
            <p:cNvSpPr txBox="1">
              <a:spLocks/>
            </p:cNvSpPr>
            <p:nvPr/>
          </p:nvSpPr>
          <p:spPr bwMode="gray">
            <a:xfrm>
              <a:off x="9280907" y="1969497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 smtClean="0">
                  <a:solidFill>
                    <a:srgbClr val="000000"/>
                  </a:solidFill>
                  <a:latin typeface="Arial"/>
                </a:rPr>
                <a:t>09/30/16</a:t>
              </a:r>
              <a:endParaRPr lang="en-US" b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TextBox 123"/>
            <p:cNvSpPr txBox="1">
              <a:spLocks/>
            </p:cNvSpPr>
            <p:nvPr/>
          </p:nvSpPr>
          <p:spPr bwMode="gray">
            <a:xfrm>
              <a:off x="5466141" y="1969497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indent="-171450" fontAlgn="ctr">
                <a:spcBef>
                  <a:spcPts val="0"/>
                </a:spcBef>
                <a:buClrTx/>
              </a:pPr>
              <a:r>
                <a:rPr lang="en-US" sz="950" dirty="0" smtClean="0"/>
                <a:t>Assess Risk Culture and define enhancement objectives</a:t>
              </a:r>
              <a:endParaRPr lang="en-US" sz="95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6093" y="1383377"/>
            <a:ext cx="4604064" cy="146194"/>
            <a:chOff x="5466141" y="2134513"/>
            <a:chExt cx="4604064" cy="146194"/>
          </a:xfrm>
        </p:grpSpPr>
        <p:sp>
          <p:nvSpPr>
            <p:cNvPr id="121" name="TextBox 120"/>
            <p:cNvSpPr txBox="1">
              <a:spLocks/>
            </p:cNvSpPr>
            <p:nvPr/>
          </p:nvSpPr>
          <p:spPr bwMode="gray">
            <a:xfrm>
              <a:off x="9280907" y="2134513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 smtClean="0">
                  <a:solidFill>
                    <a:srgbClr val="000000"/>
                  </a:solidFill>
                  <a:latin typeface="Arial"/>
                </a:rPr>
                <a:t>11/20/15</a:t>
              </a:r>
              <a:endParaRPr lang="en-US" b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TextBox 121"/>
            <p:cNvSpPr txBox="1">
              <a:spLocks/>
            </p:cNvSpPr>
            <p:nvPr/>
          </p:nvSpPr>
          <p:spPr bwMode="gray">
            <a:xfrm>
              <a:off x="5466141" y="2134513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indent="-171450" fontAlgn="ctr">
                <a:spcBef>
                  <a:spcPts val="0"/>
                </a:spcBef>
                <a:buClrTx/>
              </a:pPr>
              <a:r>
                <a:rPr lang="en-US" sz="950" dirty="0"/>
                <a:t>Strengthen Board and Management committee </a:t>
              </a:r>
              <a:r>
                <a:rPr lang="en-US" sz="950" dirty="0" smtClean="0"/>
                <a:t>oversight</a:t>
              </a:r>
              <a:endParaRPr lang="en-US" sz="95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96858" y="3116158"/>
            <a:ext cx="4604064" cy="146194"/>
            <a:chOff x="5466141" y="2577787"/>
            <a:chExt cx="4604064" cy="146194"/>
          </a:xfrm>
        </p:grpSpPr>
        <p:sp>
          <p:nvSpPr>
            <p:cNvPr id="117" name="TextBox 116"/>
            <p:cNvSpPr txBox="1">
              <a:spLocks/>
            </p:cNvSpPr>
            <p:nvPr/>
          </p:nvSpPr>
          <p:spPr bwMode="gray">
            <a:xfrm>
              <a:off x="9280907" y="2577787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 smtClean="0">
                  <a:solidFill>
                    <a:srgbClr val="000000"/>
                  </a:solidFill>
                  <a:latin typeface="Arial"/>
                </a:rPr>
                <a:t>TBD</a:t>
              </a:r>
              <a:endParaRPr lang="en-US" b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TextBox 117"/>
            <p:cNvSpPr txBox="1">
              <a:spLocks/>
            </p:cNvSpPr>
            <p:nvPr/>
          </p:nvSpPr>
          <p:spPr bwMode="gray">
            <a:xfrm>
              <a:off x="5466141" y="2577787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indent="-171450" fontAlgn="ctr">
                <a:spcBef>
                  <a:spcPts val="0"/>
                </a:spcBef>
                <a:buClrTx/>
              </a:pPr>
              <a:r>
                <a:rPr lang="en-US" sz="950" dirty="0" smtClean="0"/>
                <a:t>Implement </a:t>
              </a:r>
              <a:r>
                <a:rPr lang="en-US" sz="950" dirty="0"/>
                <a:t>Target Operating Model for each Risk Type / Function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96858" y="2742978"/>
            <a:ext cx="4604064" cy="152544"/>
            <a:chOff x="5466141" y="2722695"/>
            <a:chExt cx="4604064" cy="152544"/>
          </a:xfrm>
        </p:grpSpPr>
        <p:sp>
          <p:nvSpPr>
            <p:cNvPr id="116" name="TextBox 115"/>
            <p:cNvSpPr txBox="1">
              <a:spLocks/>
            </p:cNvSpPr>
            <p:nvPr/>
          </p:nvSpPr>
          <p:spPr bwMode="gray">
            <a:xfrm>
              <a:off x="5466141" y="2729045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lvl="2" indent="-171450" fontAlgn="ctr">
                <a:spcBef>
                  <a:spcPts val="0"/>
                </a:spcBef>
                <a:buFont typeface="Wingdings" pitchFamily="2" charset="2"/>
                <a:buChar char="§"/>
              </a:pPr>
              <a:r>
                <a:rPr lang="en-US" sz="950" dirty="0" smtClean="0"/>
                <a:t>Roll out new commercial risk ratings for CRE and C&amp;I</a:t>
              </a:r>
              <a:endParaRPr lang="en-US" sz="950" dirty="0"/>
            </a:p>
          </p:txBody>
        </p:sp>
        <p:sp>
          <p:nvSpPr>
            <p:cNvPr id="115" name="TextBox 114"/>
            <p:cNvSpPr txBox="1">
              <a:spLocks/>
            </p:cNvSpPr>
            <p:nvPr/>
          </p:nvSpPr>
          <p:spPr bwMode="gray">
            <a:xfrm>
              <a:off x="9280907" y="2722695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 smtClean="0">
                  <a:solidFill>
                    <a:srgbClr val="000000"/>
                  </a:solidFill>
                  <a:latin typeface="Arial"/>
                </a:rPr>
                <a:t>06/10/16</a:t>
              </a:r>
              <a:endParaRPr lang="en-US" b="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06093" y="1062206"/>
            <a:ext cx="4604064" cy="146194"/>
            <a:chOff x="5466141" y="3021061"/>
            <a:chExt cx="4604064" cy="146194"/>
          </a:xfrm>
        </p:grpSpPr>
        <p:sp>
          <p:nvSpPr>
            <p:cNvPr id="113" name="TextBox 112"/>
            <p:cNvSpPr txBox="1">
              <a:spLocks/>
            </p:cNvSpPr>
            <p:nvPr/>
          </p:nvSpPr>
          <p:spPr bwMode="gray">
            <a:xfrm>
              <a:off x="9280907" y="3021061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>
                  <a:solidFill>
                    <a:srgbClr val="000000"/>
                  </a:solidFill>
                  <a:latin typeface="Arial"/>
                </a:rPr>
                <a:t>09/07/15</a:t>
              </a:r>
            </a:p>
          </p:txBody>
        </p:sp>
        <p:sp>
          <p:nvSpPr>
            <p:cNvPr id="114" name="TextBox 113"/>
            <p:cNvSpPr txBox="1">
              <a:spLocks/>
            </p:cNvSpPr>
            <p:nvPr/>
          </p:nvSpPr>
          <p:spPr bwMode="gray">
            <a:xfrm>
              <a:off x="5466141" y="3021061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lvl="2" indent="-171450" fontAlgn="ctr">
                <a:spcBef>
                  <a:spcPts val="0"/>
                </a:spcBef>
                <a:buFont typeface="Wingdings" pitchFamily="2" charset="2"/>
                <a:buChar char="§"/>
              </a:pPr>
              <a:r>
                <a:rPr lang="en-US" sz="950" dirty="0" smtClean="0"/>
                <a:t>Define </a:t>
              </a:r>
              <a:r>
                <a:rPr lang="en-US" sz="950" dirty="0"/>
                <a:t>target risk reporting </a:t>
              </a:r>
              <a:r>
                <a:rPr lang="en-US" sz="950" dirty="0" smtClean="0"/>
                <a:t>landscape and scope of remediation</a:t>
              </a:r>
              <a:endParaRPr lang="en-US" sz="95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96858" y="2562085"/>
            <a:ext cx="4604064" cy="146194"/>
            <a:chOff x="5466141" y="3186082"/>
            <a:chExt cx="4604064" cy="146194"/>
          </a:xfrm>
        </p:grpSpPr>
        <p:sp>
          <p:nvSpPr>
            <p:cNvPr id="111" name="TextBox 110"/>
            <p:cNvSpPr txBox="1">
              <a:spLocks/>
            </p:cNvSpPr>
            <p:nvPr/>
          </p:nvSpPr>
          <p:spPr bwMode="gray">
            <a:xfrm>
              <a:off x="9280907" y="3186082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>
                  <a:solidFill>
                    <a:srgbClr val="000000"/>
                  </a:solidFill>
                  <a:latin typeface="Arial"/>
                </a:rPr>
                <a:t>04/01/16</a:t>
              </a:r>
            </a:p>
          </p:txBody>
        </p:sp>
        <p:sp>
          <p:nvSpPr>
            <p:cNvPr id="112" name="TextBox 111"/>
            <p:cNvSpPr txBox="1">
              <a:spLocks/>
            </p:cNvSpPr>
            <p:nvPr/>
          </p:nvSpPr>
          <p:spPr bwMode="gray">
            <a:xfrm>
              <a:off x="5466141" y="3186082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lvl="2" indent="-171450" fontAlgn="ctr">
                <a:spcBef>
                  <a:spcPts val="0"/>
                </a:spcBef>
                <a:buFont typeface="Wingdings" pitchFamily="2" charset="2"/>
                <a:buChar char="§"/>
              </a:pPr>
              <a:r>
                <a:rPr lang="en-US" sz="950" dirty="0" smtClean="0"/>
                <a:t>Implement enhancements in SHUSA’s Risk reporting</a:t>
              </a:r>
              <a:endParaRPr lang="en-US" sz="95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504105" y="1736537"/>
            <a:ext cx="4604064" cy="146194"/>
            <a:chOff x="5466141" y="917933"/>
            <a:chExt cx="4604064" cy="146194"/>
          </a:xfrm>
        </p:grpSpPr>
        <p:sp>
          <p:nvSpPr>
            <p:cNvPr id="99" name="TextBox 98"/>
            <p:cNvSpPr txBox="1">
              <a:spLocks/>
            </p:cNvSpPr>
            <p:nvPr/>
          </p:nvSpPr>
          <p:spPr bwMode="gray">
            <a:xfrm>
              <a:off x="9280907" y="917933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 smtClean="0">
                  <a:solidFill>
                    <a:srgbClr val="000000"/>
                  </a:solidFill>
                  <a:latin typeface="Arial"/>
                </a:rPr>
                <a:t>12/31/15</a:t>
              </a:r>
              <a:endParaRPr lang="en-US" b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TextBox 99"/>
            <p:cNvSpPr txBox="1">
              <a:spLocks/>
            </p:cNvSpPr>
            <p:nvPr/>
          </p:nvSpPr>
          <p:spPr bwMode="gray">
            <a:xfrm>
              <a:off x="5466141" y="917933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indent="-171450" fontAlgn="ctr">
                <a:spcBef>
                  <a:spcPts val="0"/>
                </a:spcBef>
                <a:buClrTx/>
              </a:pPr>
              <a:r>
                <a:rPr lang="en-US" sz="950" dirty="0" smtClean="0"/>
                <a:t>SBNA &amp; SCUSA RAS </a:t>
              </a:r>
              <a:r>
                <a:rPr lang="en-US" sz="950" dirty="0"/>
                <a:t>d</a:t>
              </a:r>
              <a:r>
                <a:rPr lang="en-US" sz="950" dirty="0" smtClean="0"/>
                <a:t>esign and approval</a:t>
              </a:r>
              <a:endParaRPr lang="en-US" sz="950" dirty="0"/>
            </a:p>
          </p:txBody>
        </p:sp>
      </p:grpSp>
      <p:cxnSp>
        <p:nvCxnSpPr>
          <p:cNvPr id="101" name="Straight Connector 100"/>
          <p:cNvCxnSpPr>
            <a:cxnSpLocks/>
          </p:cNvCxnSpPr>
          <p:nvPr/>
        </p:nvCxnSpPr>
        <p:spPr bwMode="gray">
          <a:xfrm>
            <a:off x="5466141" y="2540930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02" name="Group 101"/>
          <p:cNvGrpSpPr/>
          <p:nvPr/>
        </p:nvGrpSpPr>
        <p:grpSpPr>
          <a:xfrm>
            <a:off x="5496858" y="2371585"/>
            <a:ext cx="4604064" cy="146194"/>
            <a:chOff x="5466141" y="3186082"/>
            <a:chExt cx="4604064" cy="146194"/>
          </a:xfrm>
        </p:grpSpPr>
        <p:sp>
          <p:nvSpPr>
            <p:cNvPr id="103" name="TextBox 102"/>
            <p:cNvSpPr txBox="1">
              <a:spLocks/>
            </p:cNvSpPr>
            <p:nvPr/>
          </p:nvSpPr>
          <p:spPr bwMode="gray">
            <a:xfrm>
              <a:off x="9280907" y="3186082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 smtClean="0">
                  <a:solidFill>
                    <a:srgbClr val="000000"/>
                  </a:solidFill>
                  <a:latin typeface="Arial"/>
                </a:rPr>
                <a:t>03/18/16</a:t>
              </a:r>
              <a:endParaRPr lang="en-US" b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TextBox 103"/>
            <p:cNvSpPr txBox="1">
              <a:spLocks/>
            </p:cNvSpPr>
            <p:nvPr/>
          </p:nvSpPr>
          <p:spPr bwMode="gray">
            <a:xfrm>
              <a:off x="5466141" y="3186082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lvl="2" indent="-171450" fontAlgn="ctr">
                <a:spcBef>
                  <a:spcPts val="0"/>
                </a:spcBef>
                <a:buFont typeface="Wingdings" pitchFamily="2" charset="2"/>
                <a:buChar char="§"/>
              </a:pPr>
              <a:r>
                <a:rPr lang="en-US" sz="950" dirty="0" smtClean="0"/>
                <a:t>Target </a:t>
              </a:r>
              <a:r>
                <a:rPr lang="en-US" sz="950" dirty="0"/>
                <a:t>Operating Model </a:t>
              </a:r>
              <a:r>
                <a:rPr lang="en-US" sz="950" dirty="0" smtClean="0"/>
                <a:t>design and implementation planning</a:t>
              </a:r>
              <a:endParaRPr lang="en-US" sz="95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496858" y="3268558"/>
            <a:ext cx="4604064" cy="146194"/>
            <a:chOff x="5466141" y="2577787"/>
            <a:chExt cx="4604064" cy="146194"/>
          </a:xfrm>
        </p:grpSpPr>
        <p:sp>
          <p:nvSpPr>
            <p:cNvPr id="106" name="TextBox 105"/>
            <p:cNvSpPr txBox="1">
              <a:spLocks/>
            </p:cNvSpPr>
            <p:nvPr/>
          </p:nvSpPr>
          <p:spPr bwMode="gray">
            <a:xfrm>
              <a:off x="9280907" y="2577787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 smtClean="0">
                  <a:solidFill>
                    <a:srgbClr val="000000"/>
                  </a:solidFill>
                  <a:latin typeface="Arial"/>
                </a:rPr>
                <a:t>TBD</a:t>
              </a:r>
              <a:endParaRPr lang="en-US" b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TextBox 106"/>
            <p:cNvSpPr txBox="1">
              <a:spLocks/>
            </p:cNvSpPr>
            <p:nvPr/>
          </p:nvSpPr>
          <p:spPr bwMode="gray">
            <a:xfrm>
              <a:off x="5466141" y="2577787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indent="-171450" fontAlgn="ctr">
                <a:spcBef>
                  <a:spcPts val="0"/>
                </a:spcBef>
                <a:buClrTx/>
              </a:pPr>
              <a:r>
                <a:rPr lang="en-US" sz="950" dirty="0"/>
                <a:t>Design and roll-out foundational Risk ID </a:t>
              </a:r>
              <a:r>
                <a:rPr lang="en-US" sz="950" dirty="0" smtClean="0"/>
                <a:t>processes</a:t>
              </a:r>
              <a:endParaRPr lang="en-US" sz="950" dirty="0"/>
            </a:p>
          </p:txBody>
        </p:sp>
      </p:grpSp>
      <p:cxnSp>
        <p:nvCxnSpPr>
          <p:cNvPr id="108" name="Straight Connector 107"/>
          <p:cNvCxnSpPr>
            <a:cxnSpLocks/>
          </p:cNvCxnSpPr>
          <p:nvPr/>
        </p:nvCxnSpPr>
        <p:spPr bwMode="gray">
          <a:xfrm>
            <a:off x="5478841" y="3269954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09" name="Group 108"/>
          <p:cNvGrpSpPr/>
          <p:nvPr/>
        </p:nvGrpSpPr>
        <p:grpSpPr>
          <a:xfrm>
            <a:off x="5500481" y="1910607"/>
            <a:ext cx="4604064" cy="146194"/>
            <a:chOff x="5466141" y="917933"/>
            <a:chExt cx="4604064" cy="146194"/>
          </a:xfrm>
        </p:grpSpPr>
        <p:sp>
          <p:nvSpPr>
            <p:cNvPr id="110" name="TextBox 109"/>
            <p:cNvSpPr txBox="1">
              <a:spLocks/>
            </p:cNvSpPr>
            <p:nvPr/>
          </p:nvSpPr>
          <p:spPr bwMode="gray">
            <a:xfrm>
              <a:off x="9280907" y="917933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 smtClean="0">
                  <a:solidFill>
                    <a:srgbClr val="000000"/>
                  </a:solidFill>
                  <a:latin typeface="Arial"/>
                </a:rPr>
                <a:t>1/8/16</a:t>
              </a:r>
              <a:endParaRPr lang="en-US" b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TextBox 118"/>
            <p:cNvSpPr txBox="1">
              <a:spLocks/>
            </p:cNvSpPr>
            <p:nvPr/>
          </p:nvSpPr>
          <p:spPr bwMode="gray">
            <a:xfrm>
              <a:off x="5466141" y="917933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indent="-171450" fontAlgn="ctr">
                <a:spcBef>
                  <a:spcPts val="0"/>
                </a:spcBef>
                <a:buClrTx/>
              </a:pPr>
              <a:r>
                <a:rPr lang="en-US" sz="950" dirty="0"/>
                <a:t>Enhanced Top-level risk </a:t>
              </a:r>
              <a:r>
                <a:rPr lang="en-US" sz="950" dirty="0" smtClean="0"/>
                <a:t>policies and 3 LOD articulation </a:t>
              </a:r>
              <a:endParaRPr lang="en-US" sz="950" dirty="0"/>
            </a:p>
          </p:txBody>
        </p:sp>
      </p:grpSp>
      <p:cxnSp>
        <p:nvCxnSpPr>
          <p:cNvPr id="120" name="Straight Connector 119"/>
          <p:cNvCxnSpPr>
            <a:cxnSpLocks/>
          </p:cNvCxnSpPr>
          <p:nvPr/>
        </p:nvCxnSpPr>
        <p:spPr bwMode="gray">
          <a:xfrm>
            <a:off x="5453294" y="2068327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887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609" name="think-cell Slide" r:id="rId7" imgW="493" imgH="493" progId="TCLayout.ActiveDocument.1">
                  <p:embed/>
                </p:oleObj>
              </mc:Choice>
              <mc:Fallback>
                <p:oleObj name="think-cell Slide" r:id="rId7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40903" y="696649"/>
            <a:ext cx="806199" cy="527663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 algn="ctr">
              <a:buNone/>
            </a:pPr>
            <a:r>
              <a:rPr lang="en-US" sz="900" b="1" dirty="0" smtClean="0">
                <a:solidFill>
                  <a:schemeClr val="bg1"/>
                </a:solidFill>
              </a:rPr>
              <a:t>Risk Governance &amp; Organization</a:t>
            </a:r>
            <a:endParaRPr lang="en-US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891569"/>
              </p:ext>
            </p:extLst>
          </p:nvPr>
        </p:nvGraphicFramePr>
        <p:xfrm>
          <a:off x="1028699" y="687126"/>
          <a:ext cx="9056447" cy="5391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496"/>
                <a:gridCol w="843148"/>
                <a:gridCol w="878774"/>
                <a:gridCol w="1238029"/>
              </a:tblGrid>
              <a:tr h="200025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Deliverables/milestones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Start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Owner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Strengthen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Board and Management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committee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versight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7/13/2015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11/20/2015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B.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Gunn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Diagnostic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of Risk Mgmt. Committee effectiveness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7/13/2015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7/31/2015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Conduct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Training for Board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7/13/2015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9/18/2015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Review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and redesign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governance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and coordination mechanisms between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SHUSA / Group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8/3/2015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7242">
                <a:tc>
                  <a:txBody>
                    <a:bodyPr/>
                    <a:lstStyle/>
                    <a:p>
                      <a:pPr marL="6286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Definition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of composition / mandates / charters for BERC and Level 1 Risk Committees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8/10/2015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10/9/2015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Definition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of composition / mandates / charters for Level 2 Risk Committees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9/21/2015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11/20/2015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Strengthen the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structure of risk leadership (SHUSA and subsidiary CROs, Risk Control Officers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)          </a:t>
                      </a:r>
                      <a:r>
                        <a:rPr 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Notes : Combined into Strengthen Board and </a:t>
                      </a:r>
                      <a:r>
                        <a:rPr lang="en-US" sz="800" b="1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Mgmt</a:t>
                      </a:r>
                      <a:r>
                        <a:rPr 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Committee Oversight in SG version</a:t>
                      </a:r>
                      <a:endParaRPr 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7/13/2015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8/14/2015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B.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Gunn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Enhanced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Top-level risk policies (“Frameworks” for each risk type/function) with clear articulation of three lines of defense roles and responsibilities , clear distribution between SHUSA and subsidiaries 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7/13/2015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1/8/2016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B.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Gunn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Design and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implement o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perating model/organizational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structure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aligned with 3LoD principles by risk type/function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7/13/2015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TBD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B.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Gunn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marR="0" lvl="1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Determine operating model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organizational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structure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design sequence by risk type/function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7/13/2015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9/25/2015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Risk 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Type / Function  A&amp;B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(Most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likely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Credit, ERM +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RAS + Strategic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7/27/2015</a:t>
                      </a:r>
                      <a:endParaRPr lang="en-US" sz="10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10/2/2015</a:t>
                      </a:r>
                      <a:endParaRPr lang="en-US" sz="10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Formalized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Risk group org. structure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and corresponding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talent assessment (including resource requirements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/ target headcount)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7/27/2015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Implementation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planning, specification of interrelationships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8/31/2015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10/2/2015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Risk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Type /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C&amp;D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(Most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likely Market &amp;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Liquidity, Compliance)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10/19/2015</a:t>
                      </a:r>
                      <a:endParaRPr lang="en-US" sz="10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12/25/2015</a:t>
                      </a:r>
                      <a:endParaRPr lang="en-US" sz="10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Risk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Type /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Function  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E&amp;F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Most likely Risk Management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Information, Capital Risk)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1/11/2016</a:t>
                      </a:r>
                      <a:endParaRPr lang="en-US" sz="10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3/18/2016</a:t>
                      </a:r>
                      <a:endParaRPr lang="en-US" sz="10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Implementation of Target Operating Model for each Risk Type / Function </a:t>
                      </a:r>
                      <a:r>
                        <a:rPr lang="en-US" sz="1000" b="0" i="0" u="none" strike="noStrike" kern="1200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10/2/2015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TBD</a:t>
                      </a:r>
                      <a:endParaRPr lang="en-US" sz="10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Post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Implementation Review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Conducted </a:t>
                      </a:r>
                      <a:r>
                        <a:rPr lang="en-US" sz="1000" b="0" i="0" u="none" strike="noStrike" kern="1200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baseline="30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TBD</a:t>
                      </a:r>
                      <a:endParaRPr lang="en-US" sz="10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TBD</a:t>
                      </a:r>
                      <a:endParaRPr lang="en-US" sz="10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Articulation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strong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desired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isk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ulture based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on senior management input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3/21/2016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5/6/2016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B.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Gunn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0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Rollout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Performance Assessment and Compensation Frameworks across the Organization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4/1/2016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1/2/2017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B. Gunn</a:t>
                      </a: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0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Communication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and training for organizational changes related to 3 LOD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1/1/2016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1/2/2017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B. Gunn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0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Design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recruitment and retention mechanisms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7/1/2016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4/4/2017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B. Gunn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0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Assess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Risk Culture across the Organization and define multi year plan to achieve a sound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risk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culture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7/1/2016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9/30/2016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B. Gunn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McK 4. Footnote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063" y="6063943"/>
            <a:ext cx="1002246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800" dirty="0" smtClean="0">
                <a:solidFill>
                  <a:srgbClr val="000000"/>
                </a:solidFill>
                <a:latin typeface="Arial"/>
              </a:rPr>
              <a:t>1 – Note: Dates dependent on the implementation plans to be developed as a prior step.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931500" y="266025"/>
            <a:ext cx="2153647" cy="430189"/>
            <a:chOff x="7156765" y="71559"/>
            <a:chExt cx="2153647" cy="430189"/>
          </a:xfrm>
        </p:grpSpPr>
        <p:sp>
          <p:nvSpPr>
            <p:cNvPr id="15" name="Rectangle 95"/>
            <p:cNvSpPr txBox="1">
              <a:spLocks/>
            </p:cNvSpPr>
            <p:nvPr/>
          </p:nvSpPr>
          <p:spPr>
            <a:xfrm>
              <a:off x="7164487" y="71559"/>
              <a:ext cx="2145925" cy="399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82563" lvl="1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GB" sz="900" b="1" dirty="0" smtClean="0">
                  <a:solidFill>
                    <a:srgbClr val="000000"/>
                  </a:solidFill>
                </a:rPr>
                <a:t>Deliverables</a:t>
              </a:r>
            </a:p>
            <a:p>
              <a:pPr marL="182563" lvl="2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US" sz="900" b="1" dirty="0" smtClean="0">
                  <a:solidFill>
                    <a:srgbClr val="707277"/>
                  </a:solidFill>
                </a:rPr>
                <a:t>Milestones under the deliverable</a:t>
              </a:r>
            </a:p>
            <a:p>
              <a:pPr marL="182563" lvl="2" indent="0">
                <a:spcAft>
                  <a:spcPts val="100"/>
                </a:spcAft>
                <a:buClr>
                  <a:srgbClr val="FF0000"/>
                </a:buClr>
                <a:buFont typeface="Arial" charset="0"/>
                <a:buNone/>
              </a:pPr>
              <a:r>
                <a:rPr lang="en-GB" sz="900" b="1" dirty="0" smtClean="0">
                  <a:solidFill>
                    <a:srgbClr val="707277"/>
                  </a:solidFill>
                </a:rPr>
                <a:t>Completed</a:t>
              </a:r>
              <a:endParaRPr lang="en-US" sz="900" b="1" dirty="0" smtClean="0">
                <a:solidFill>
                  <a:srgbClr val="707277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7156765" y="393748"/>
              <a:ext cx="144000" cy="108000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lIns="54000" tIns="18000" rIns="18000" rtlCol="0" anchor="ctr"/>
            <a:lstStyle/>
            <a:p>
              <a:pPr marL="265113" indent="-258763" algn="ctr" defTabSz="952500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00" dirty="0" smtClean="0">
                <a:solidFill>
                  <a:srgbClr val="707277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Risk Transformation: Project Plan </a:t>
            </a:r>
            <a:r>
              <a:rPr lang="en-GB" dirty="0" smtClean="0"/>
              <a:t>(</a:t>
            </a:r>
            <a:r>
              <a:rPr lang="en-GB" dirty="0"/>
              <a:t>1</a:t>
            </a:r>
            <a:r>
              <a:rPr lang="en-GB" dirty="0" smtClean="0"/>
              <a:t>/5)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6093673" y="2124302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5464" y="1272935"/>
            <a:ext cx="2308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 smtClean="0"/>
              <a:t>Notes: Meaning                                  difference (1)</a:t>
            </a:r>
          </a:p>
        </p:txBody>
      </p:sp>
      <p:sp>
        <p:nvSpPr>
          <p:cNvPr id="14" name="Right Arrow 13"/>
          <p:cNvSpPr/>
          <p:nvPr/>
        </p:nvSpPr>
        <p:spPr bwMode="auto">
          <a:xfrm rot="10800000">
            <a:off x="6211569" y="1397642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0800000">
            <a:off x="5844503" y="5043532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75459" y="4934214"/>
            <a:ext cx="1842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 smtClean="0"/>
              <a:t>Notes: </a:t>
            </a:r>
            <a:r>
              <a:rPr lang="en-US" sz="800" b="1" u="sng" dirty="0" err="1" smtClean="0"/>
              <a:t>Splited</a:t>
            </a:r>
            <a:r>
              <a:rPr lang="en-US" sz="800" b="1" u="sng" dirty="0" smtClean="0"/>
              <a:t> from “Rollout…Org.” (3)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67374" y="1611489"/>
            <a:ext cx="2308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 smtClean="0"/>
              <a:t>Notes: Combined two items in v1 into</a:t>
            </a:r>
          </a:p>
          <a:p>
            <a:r>
              <a:rPr lang="en-US" sz="800" b="1" u="sng" dirty="0" smtClean="0"/>
              <a:t> one item in SG (2) </a:t>
            </a:r>
            <a:endParaRPr lang="en-US" sz="800" b="1" u="sng" dirty="0"/>
          </a:p>
        </p:txBody>
      </p:sp>
      <p:sp>
        <p:nvSpPr>
          <p:cNvPr id="21" name="Right Arrow 20"/>
          <p:cNvSpPr/>
          <p:nvPr/>
        </p:nvSpPr>
        <p:spPr bwMode="auto">
          <a:xfrm rot="10800000">
            <a:off x="5651966" y="1743206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628" name="think-cell Slide" r:id="rId6" imgW="493" imgH="493" progId="TCLayout.ActiveDocument.1">
                  <p:embed/>
                </p:oleObj>
              </mc:Choice>
              <mc:Fallback>
                <p:oleObj name="think-cell Slide" r:id="rId6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40903" y="696649"/>
            <a:ext cx="806199" cy="54088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 algn="ctr">
              <a:buNone/>
            </a:pPr>
            <a:r>
              <a:rPr lang="en-US" sz="900" b="1" dirty="0" smtClean="0">
                <a:solidFill>
                  <a:schemeClr val="bg1"/>
                </a:solidFill>
              </a:rPr>
              <a:t>Risk Appetite</a:t>
            </a:r>
            <a:endParaRPr lang="en-US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34008"/>
              </p:ext>
            </p:extLst>
          </p:nvPr>
        </p:nvGraphicFramePr>
        <p:xfrm>
          <a:off x="1028699" y="687126"/>
          <a:ext cx="9056447" cy="52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748"/>
                <a:gridCol w="854598"/>
                <a:gridCol w="898423"/>
                <a:gridCol w="1211678"/>
              </a:tblGrid>
              <a:tr h="200025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Deliverables/milestones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Start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Owner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SHUSA Top-level Risk Appetite Statement (RAS) Design and Approval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11/2/2015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E. Smith /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R. Parrish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Top-level RAS Design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6/8/2015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8/28/2015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Top-level RAS </a:t>
                      </a:r>
                      <a:r>
                        <a:rPr lang="en-US" sz="1000" b="0" i="0" u="none" strike="noStrike" dirty="0" smtClean="0">
                          <a:solidFill>
                            <a:srgbClr val="707277"/>
                          </a:solidFill>
                          <a:effectLst/>
                          <a:latin typeface="Calibri"/>
                        </a:rPr>
                        <a:t>Processes and Documentation (e.g.</a:t>
                      </a:r>
                      <a:r>
                        <a:rPr lang="en-US" sz="1000" b="0" i="0" u="none" strike="noStrike" baseline="0" dirty="0" smtClean="0">
                          <a:solidFill>
                            <a:srgbClr val="707277"/>
                          </a:solidFill>
                          <a:effectLst/>
                          <a:latin typeface="Calibri"/>
                        </a:rPr>
                        <a:t> breach escalation and remediation process – including consequences)</a:t>
                      </a:r>
                      <a:endParaRPr lang="en-US" sz="1000" b="0" i="0" u="none" strike="noStrike" dirty="0">
                        <a:solidFill>
                          <a:srgbClr val="707277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7/6/2015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8/14/2015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Top-level RAS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approval process, including Board training on approach and their role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8/31/2015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11/2/2015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cascading approach of Top-level RAS to subsidiaries and below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8/3/2015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8/14/2015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E. Smith / R. Parrish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17145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SBNA &amp; SCUSA RAS Design and Approval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8/17/2015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12/31/2015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E. Smith / R. Parrish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969">
                <a:tc>
                  <a:txBody>
                    <a:bodyPr/>
                    <a:lstStyle/>
                    <a:p>
                      <a:pPr marL="628650" lvl="1" indent="-171450" algn="l" defTabSz="914400" rtl="0" eaLnBrk="1" fontAlgn="ctr" latinLnBrk="0" hangingPunct="1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SBNA &amp; SCUSA RAS Design – follows similar process as SHUSA 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8/17/2015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11/20/2015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Secure Board approval of RAS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11/20/2015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12/31/2015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171450" lvl="1" indent="-171450" algn="l" defTabSz="914400" rtl="0" eaLnBrk="1" fontAlgn="ctr" latinLnBrk="0" hangingPunct="1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Communicate SHUSA, SBNA, and SCUSA RAS to enterprise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12/31/2015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2/24/2016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E.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Smith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R. Parrish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17145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 Design and Approval for remaining subsidiaries (NY, Puerto Rico, Miami)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6/30/2016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NY RAS design and approval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2/1/2016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6/30/2016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Puerto Rico RAS design and approval 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2/1/2016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6/30/2016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Miami RAS design and approval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2/1/2016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6/30/2016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 embedding of RAS in material SHUSA processes  and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plan for embedding RAS across the enterprise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1/12/2016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E.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Smith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R. Parrish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Identify key processes (e.g. strategic planning, capital planning) and update process maps with explicit RAS links 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11/2/2015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11/27/2015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Plan implementation of RAS in all material processes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11/30/2015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1/12/2016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Continue to cascade the risk appetite statement for the remainder of subsidiaries and business units and ensure alignment with overall SHUSA RAS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1/1/2016</a:t>
                      </a: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6/30/2016</a:t>
                      </a: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E.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Smith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R. Parrish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4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Embed RAS in key processes at lower levels of the organization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1/1/2016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6/30/2016</a:t>
                      </a: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E.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Smith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R. Parrish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4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Continue to communicate RAS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throughout the enterprise, including training in the new escalation and remediation process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4/1/2016</a:t>
                      </a: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9/30/2016</a:t>
                      </a: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E.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Smith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R. Parrish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4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Periodically RAS based on the latest results of material risk identification and improved risk measurement across the enterprise; including incorporation of risk-based capital metrics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10/3/2016</a:t>
                      </a: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6/30/2017</a:t>
                      </a: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E.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Smith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R. Parrish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931500" y="266025"/>
            <a:ext cx="2153647" cy="430189"/>
            <a:chOff x="7156765" y="71559"/>
            <a:chExt cx="2153647" cy="430189"/>
          </a:xfrm>
        </p:grpSpPr>
        <p:sp>
          <p:nvSpPr>
            <p:cNvPr id="13" name="Rectangle 95"/>
            <p:cNvSpPr txBox="1">
              <a:spLocks/>
            </p:cNvSpPr>
            <p:nvPr/>
          </p:nvSpPr>
          <p:spPr>
            <a:xfrm>
              <a:off x="7164487" y="71559"/>
              <a:ext cx="2145925" cy="399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82563" lvl="1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GB" sz="900" b="1" dirty="0" smtClean="0">
                  <a:solidFill>
                    <a:srgbClr val="000000"/>
                  </a:solidFill>
                </a:rPr>
                <a:t>Deliverables</a:t>
              </a:r>
            </a:p>
            <a:p>
              <a:pPr marL="182563" lvl="2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US" sz="900" b="1" dirty="0" smtClean="0">
                  <a:solidFill>
                    <a:srgbClr val="707277"/>
                  </a:solidFill>
                </a:rPr>
                <a:t>Milestones under the deliverable</a:t>
              </a:r>
            </a:p>
            <a:p>
              <a:pPr marL="182563" lvl="2" indent="0">
                <a:spcAft>
                  <a:spcPts val="100"/>
                </a:spcAft>
                <a:buClr>
                  <a:srgbClr val="FF0000"/>
                </a:buClr>
                <a:buFont typeface="Arial" charset="0"/>
                <a:buNone/>
              </a:pPr>
              <a:r>
                <a:rPr lang="en-GB" sz="900" b="1" dirty="0" smtClean="0">
                  <a:solidFill>
                    <a:srgbClr val="707277"/>
                  </a:solidFill>
                </a:rPr>
                <a:t>Completed</a:t>
              </a:r>
              <a:endParaRPr lang="en-US" sz="900" b="1" dirty="0" smtClean="0">
                <a:solidFill>
                  <a:srgbClr val="707277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7156765" y="393748"/>
              <a:ext cx="144000" cy="108000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lIns="54000" tIns="18000" rIns="18000" rtlCol="0" anchor="ctr"/>
            <a:lstStyle/>
            <a:p>
              <a:pPr marL="265113" indent="-258763" algn="ctr" defTabSz="952500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00" dirty="0" smtClean="0">
                <a:solidFill>
                  <a:srgbClr val="707277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Risk Transformation: Project Plan </a:t>
            </a:r>
            <a:r>
              <a:rPr lang="en-GB" dirty="0" smtClean="0"/>
              <a:t>(</a:t>
            </a:r>
            <a:r>
              <a:rPr lang="en-GB" dirty="0"/>
              <a:t>2</a:t>
            </a:r>
            <a:r>
              <a:rPr lang="en-GB" dirty="0" smtClean="0"/>
              <a:t>/5)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98" name="think-cell Slide" r:id="rId6" imgW="493" imgH="493" progId="TCLayout.ActiveDocument.1">
                  <p:embed/>
                </p:oleObj>
              </mc:Choice>
              <mc:Fallback>
                <p:oleObj name="think-cell Slide" r:id="rId6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40903" y="696649"/>
            <a:ext cx="806199" cy="54088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Risk </a:t>
            </a:r>
            <a:r>
              <a:rPr lang="en-US" sz="900" b="1" dirty="0" smtClean="0">
                <a:solidFill>
                  <a:schemeClr val="bg1"/>
                </a:solidFill>
              </a:rPr>
              <a:t>ID &amp; Measurement</a:t>
            </a:r>
            <a:endParaRPr lang="en-US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6001"/>
              </p:ext>
            </p:extLst>
          </p:nvPr>
        </p:nvGraphicFramePr>
        <p:xfrm>
          <a:off x="1028699" y="687126"/>
          <a:ext cx="9056447" cy="5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748"/>
                <a:gridCol w="854598"/>
                <a:gridCol w="898423"/>
                <a:gridCol w="1211678"/>
              </a:tblGrid>
              <a:tr h="200025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Deliverables/milestones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Start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Owner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02830"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Material Risk Program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2/2/2015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12/10/2015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D.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Allaire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marR="0" lvl="1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707277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Program design and approval (risk</a:t>
                      </a:r>
                      <a:r>
                        <a:rPr lang="en-US" sz="1000" b="0" i="0" u="none" strike="noStrike" kern="1200" baseline="0" dirty="0" smtClean="0">
                          <a:solidFill>
                            <a:srgbClr val="707277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taxonomy</a:t>
                      </a:r>
                      <a:r>
                        <a:rPr lang="en-US" sz="1000" b="0" i="0" u="none" strike="noStrike" kern="1200" dirty="0" smtClean="0">
                          <a:solidFill>
                            <a:srgbClr val="707277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, tools, templates, guidance)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2/2/2015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5/1/2015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Subsidiary / Business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E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ntity Material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Risk Program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9/1/2015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fontAlgn="ctr"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Compile Business Line / Segment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Material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Risk Inventory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5/28/2015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7/31/2015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fontAlgn="ctr"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Subsidiary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/ Business Entity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Aggregation Workshops (include 2 LOD challenge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) and Governance (Material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Risk Inventory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Reviews / Approvals)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7/1/2015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9/1/2015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SHUSA Material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Risk Program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9/1/2015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12/10/2015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fontAlgn="ctr"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Preparation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for Aggregation to Create SHUSA Material Risk Inventory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9/1/2015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9/15/2015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fontAlgn="ctr"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SHUSA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Aggregation Workshops (include 2 LOD challenge)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9/9/2015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9/25/2015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fontAlgn="ctr"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SHUSA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Top Down Aggregation (1st and 2nd LOD executive challenge)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9/25/2015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10/9/2015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fontAlgn="ctr"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Material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Risk SHUSA Approval (final aggregation, Board and Management review and challenge)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10/9/2015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11/3/2015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fontAlgn="ctr"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Risk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ID and Assessment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Policy – drafting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and approval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9/25/2015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12/10/2015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marR="0" lvl="2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Calibri" panose="020F0502020204030204" pitchFamily="34" charset="0"/>
                        <a:buChar char="–"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Establish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clear linkage of MRP outputs to capital planning scenario design process</a:t>
                      </a:r>
                      <a:endParaRPr lang="en-US" sz="1000" b="0" i="0" u="none" strike="noStrik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10/5/2015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11/3/2015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171450" indent="-171450" algn="l" fontAlgn="ctr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Foundational Risk ID Processes and Build Multi-Year Enhancement Objectives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1/18/2016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3/28/2016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E. Smith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Assess  Foundational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Risk Processes and ensure complete foundational risk inventory is in place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1/18/2016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1/29/2016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Review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each Foundational Risk Process, identify deficient processes, and use gap analyses to determine how to optimize processes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3/14/2016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Develop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Foundational </a:t>
                      </a:r>
                      <a:r>
                        <a:rPr lang="en-US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Risk Process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remediation plan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3/14/2016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3/28/2016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0" indent="-171450" algn="l" fontAlgn="ctr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0" indent="-171450" algn="l" fontAlgn="ctr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Updated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risk taxonomy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11/2/2015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11/30/2015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E. Smith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0" indent="-171450" algn="l" fontAlgn="ctr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0" indent="-171450" algn="l" fontAlgn="ctr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Updated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material risk inventory template and guidance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12/1/2015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12/31/2015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E. Smith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Training materials, policies and procedures based on updated Material Risk Program process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1/1/2016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3/31/2016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E. Smith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Identification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of technology needs, requirements definition and implementation planning to support risk identification</a:t>
                      </a:r>
                      <a:endParaRPr lang="en-US" sz="10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4/1/2016</a:t>
                      </a: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5/31/2016</a:t>
                      </a: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E. Smith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0" indent="-171450" algn="l" fontAlgn="ctr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0" indent="-171450" algn="l" fontAlgn="ctr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Development and implementation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of planned data and technology solutions (e.g. automated interface for risk inventory template, d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atabase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for foundational inputs and data sources for risk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identification,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etc.)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3/15/2016</a:t>
                      </a: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11/15/2016</a:t>
                      </a: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E. Smith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931500" y="266025"/>
            <a:ext cx="2153647" cy="430189"/>
            <a:chOff x="7156765" y="71559"/>
            <a:chExt cx="2153647" cy="430189"/>
          </a:xfrm>
        </p:grpSpPr>
        <p:sp>
          <p:nvSpPr>
            <p:cNvPr id="13" name="Rectangle 95"/>
            <p:cNvSpPr txBox="1">
              <a:spLocks/>
            </p:cNvSpPr>
            <p:nvPr/>
          </p:nvSpPr>
          <p:spPr>
            <a:xfrm>
              <a:off x="7164487" y="71559"/>
              <a:ext cx="2145925" cy="399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82563" lvl="1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GB" sz="900" b="1" dirty="0" smtClean="0">
                  <a:solidFill>
                    <a:srgbClr val="000000"/>
                  </a:solidFill>
                </a:rPr>
                <a:t>Deliverables</a:t>
              </a:r>
            </a:p>
            <a:p>
              <a:pPr marL="182563" lvl="2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US" sz="900" b="1" dirty="0" smtClean="0">
                  <a:solidFill>
                    <a:srgbClr val="707277"/>
                  </a:solidFill>
                </a:rPr>
                <a:t>Milestones under the deliverable</a:t>
              </a:r>
            </a:p>
            <a:p>
              <a:pPr marL="182563" lvl="2" indent="0">
                <a:spcAft>
                  <a:spcPts val="100"/>
                </a:spcAft>
                <a:buClr>
                  <a:srgbClr val="FF0000"/>
                </a:buClr>
                <a:buFont typeface="Arial" charset="0"/>
                <a:buNone/>
              </a:pPr>
              <a:r>
                <a:rPr lang="en-GB" sz="900" b="1" dirty="0" smtClean="0">
                  <a:solidFill>
                    <a:srgbClr val="707277"/>
                  </a:solidFill>
                </a:rPr>
                <a:t>Completed</a:t>
              </a:r>
              <a:endParaRPr lang="en-US" sz="900" b="1" dirty="0" smtClean="0">
                <a:solidFill>
                  <a:srgbClr val="707277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7156765" y="393748"/>
              <a:ext cx="144000" cy="108000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lIns="54000" tIns="18000" rIns="18000" rtlCol="0" anchor="ctr"/>
            <a:lstStyle/>
            <a:p>
              <a:pPr marL="265113" indent="-258763" algn="ctr" defTabSz="952500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00" dirty="0" smtClean="0">
                <a:solidFill>
                  <a:srgbClr val="707277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Risk Transformation: Project Plan </a:t>
            </a:r>
            <a:r>
              <a:rPr lang="en-GB" dirty="0" smtClean="0"/>
              <a:t>(</a:t>
            </a:r>
            <a:r>
              <a:rPr lang="en-GB" dirty="0"/>
              <a:t>3</a:t>
            </a:r>
            <a:r>
              <a:rPr lang="en-GB" dirty="0" smtClean="0"/>
              <a:t>/5)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 bwMode="auto">
          <a:xfrm>
            <a:off x="8867650" y="1049364"/>
            <a:ext cx="144000" cy="108000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sz="900" dirty="0" smtClean="0">
              <a:solidFill>
                <a:srgbClr val="707277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86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35" name="think-cell Slide" r:id="rId7" imgW="493" imgH="493" progId="TCLayout.ActiveDocument.1">
                  <p:embed/>
                </p:oleObj>
              </mc:Choice>
              <mc:Fallback>
                <p:oleObj name="think-cell Slide" r:id="rId7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40903" y="696651"/>
            <a:ext cx="806199" cy="478022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Risk </a:t>
            </a:r>
            <a:r>
              <a:rPr lang="en-US" sz="900" b="1" dirty="0" smtClean="0">
                <a:solidFill>
                  <a:schemeClr val="bg1"/>
                </a:solidFill>
              </a:rPr>
              <a:t>Management Processes</a:t>
            </a:r>
            <a:endParaRPr lang="en-US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346903"/>
              </p:ext>
            </p:extLst>
          </p:nvPr>
        </p:nvGraphicFramePr>
        <p:xfrm>
          <a:off x="1028699" y="687126"/>
          <a:ext cx="9056447" cy="421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748"/>
                <a:gridCol w="854598"/>
                <a:gridCol w="898423"/>
                <a:gridCol w="1211678"/>
              </a:tblGrid>
              <a:tr h="200025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Deliverables/milestones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Start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Owner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Analyze and remediate gaps in liquidity risk management (“LRM”) against IHC requirements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TBC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TBC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M. Aya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indent="-171450" algn="l" fontAlgn="ctr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Liquidity 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Stress Test Challenge Process Framework-design and approval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algn="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6/1/2015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algn="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12/31/2015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M. Aya / M. Lasso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fontAlgn="ctr"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Perform high-level review and revision of wholesale credit process limits and controls and delegation of authority at SCUSA and SBNA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algn="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2/1/2016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algn="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3/31/2016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J. Hennessy / C. </a:t>
                      </a:r>
                      <a:r>
                        <a:rPr 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Cuervo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fontAlgn="ctr"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marR="0" lvl="2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New Commercial Risk Rating </a:t>
                      </a:r>
                      <a:r>
                        <a:rPr lang="en-US" sz="1000" b="0" i="0" u="none" strike="noStrike" kern="1200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5/4/2015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6/10/2016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D. Spector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defTabSz="914400" rtl="0" eaLnBrk="1" fontAlgn="ctr" latinLnBrk="0" hangingPunct="1">
                        <a:spcAft>
                          <a:spcPts val="10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Ratings governance (drafting and approval of risk rating charter and policy)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r>
                        <a:rPr lang="nn-NO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6/1/2015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r>
                        <a:rPr lang="nn-NO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7/31/2015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marR="0" lvl="1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CRE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rating</a:t>
                      </a:r>
                      <a:endParaRPr lang="en-US" sz="1000" b="0" i="0" u="none" strike="noStrik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defTabSz="914400" rtl="0" eaLnBrk="1" fontAlgn="ctr" latinLnBrk="0" hangingPunct="1">
                        <a:spcAft>
                          <a:spcPts val="1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CRE model development and validation (refer to Model Dev. / Model Risk </a:t>
                      </a:r>
                      <a:r>
                        <a:rPr lang="en-US" sz="1000" b="0" i="0" u="none" strike="noStrike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workstreams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defTabSz="914400" rtl="0" eaLnBrk="1" fontAlgn="ctr" latinLnBrk="0" hangingPunct="1">
                        <a:spcAft>
                          <a:spcPts val="1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CRE UAT / pilot testing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r>
                        <a:rPr lang="nn-NO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12/1/2015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r>
                        <a:rPr lang="nn-NO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1/31/2016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defTabSz="914400" rtl="0" eaLnBrk="1" fontAlgn="ctr" latinLnBrk="0" hangingPunct="1">
                        <a:spcAft>
                          <a:spcPts val="1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CRE end-user training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r>
                        <a:rPr lang="nn-NO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12/1/2015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r>
                        <a:rPr lang="nn-NO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3/31/2016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defTabSz="914400" rtl="0" eaLnBrk="1" fontAlgn="ctr" latinLnBrk="0" hangingPunct="1">
                        <a:spcAft>
                          <a:spcPts val="1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CRE initial model implementation / rollout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r>
                        <a:rPr lang="nn-NO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2/2/2016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r>
                        <a:rPr lang="nn-NO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2/28/2016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marR="0" lvl="1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C&amp;I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rating</a:t>
                      </a:r>
                      <a:endParaRPr lang="en-US" sz="1000" b="0" i="0" u="none" strike="noStrik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endParaRPr lang="nn-NO" sz="1000" b="0" i="0" u="none" strike="noStrik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endParaRPr lang="nn-NO" sz="1000" b="0" i="0" u="none" strike="noStrik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defTabSz="914400" rtl="0" eaLnBrk="1" fontAlgn="ctr" latinLnBrk="0" hangingPunct="1">
                        <a:spcAft>
                          <a:spcPts val="1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C&amp;I model development and validation (refer to Model Dev. / Model Risk </a:t>
                      </a:r>
                      <a:r>
                        <a:rPr lang="en-US" sz="1000" b="0" i="0" u="none" strike="noStrike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workstreams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endParaRPr lang="nn-NO" sz="1000" b="0" i="0" u="none" strike="noStrik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endParaRPr lang="nn-NO" sz="1000" b="0" i="0" u="none" strike="noStrik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defTabSz="914400" rtl="0" eaLnBrk="1" fontAlgn="ctr" latinLnBrk="0" hangingPunct="1">
                        <a:spcAft>
                          <a:spcPts val="1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C&amp;I UAT / pilot testing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r>
                        <a:rPr lang="nn-NO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r>
                        <a:rPr lang="nn-NO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defTabSz="914400" rtl="0" eaLnBrk="1" fontAlgn="ctr" latinLnBrk="0" hangingPunct="1">
                        <a:spcAft>
                          <a:spcPts val="1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C&amp;I end-user training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r>
                        <a:rPr lang="nn-NO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r>
                        <a:rPr lang="nn-NO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5/27/2016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defTabSz="914400" rtl="0" eaLnBrk="1" fontAlgn="ctr" latinLnBrk="0" hangingPunct="1">
                        <a:spcAft>
                          <a:spcPts val="1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C&amp;I initial model implementation / rollout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r>
                        <a:rPr lang="nn-NO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4/4/2016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r>
                        <a:rPr lang="nn-NO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4/29/2016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defTabSz="914400" rtl="0" eaLnBrk="1" fontAlgn="ctr" latinLnBrk="0" hangingPunct="1">
                        <a:spcAft>
                          <a:spcPts val="10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Data and technology</a:t>
                      </a: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end-to-end solution requirements definition (CRE and C&amp;I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model)</a:t>
                      </a:r>
                      <a:endParaRPr lang="en-US" sz="1000" b="0" i="0" u="none" strike="noStrik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r>
                        <a:rPr lang="nn-NO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5/4/2015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r>
                        <a:rPr lang="nn-NO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2/12/2016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defTabSz="914400" rtl="0" eaLnBrk="1" fontAlgn="ctr" latinLnBrk="0" hangingPunct="1">
                        <a:spcAft>
                          <a:spcPts val="10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IT development and implementation (Data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Technology to implement end-to-end solution for CRE and C&amp;I models)</a:t>
                      </a:r>
                      <a:endParaRPr lang="en-US" sz="1000" b="0" i="0" u="none" strike="noStrik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r>
                        <a:rPr lang="nn-NO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6/1/2015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>
                        <a:spcAft>
                          <a:spcPts val="100"/>
                        </a:spcAft>
                        <a:buClr>
                          <a:schemeClr val="accent1"/>
                        </a:buClr>
                        <a:buNone/>
                      </a:pPr>
                      <a:r>
                        <a:rPr lang="nn-NO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6/10/2016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spcAft>
                          <a:spcPts val="1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0" indent="-171450" algn="l" defTabSz="914400" rtl="0" eaLnBrk="1" fontAlgn="ctr" latinLnBrk="0" hangingPunct="1">
                        <a:spcAft>
                          <a:spcPts val="1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Conduct gap analyses and launch remediation plans for the management of credit, market and trading, interest rate, and strategic and reputational risks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7/1/2016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9/30/2016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J.</a:t>
                      </a:r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Hennessy / E. Smith</a:t>
                      </a:r>
                      <a:endParaRPr lang="en-US" sz="1000" b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McK 4. Footnote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063" y="6063943"/>
            <a:ext cx="1002246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800" dirty="0" smtClean="0">
                <a:solidFill>
                  <a:srgbClr val="000000"/>
                </a:solidFill>
                <a:latin typeface="Arial"/>
              </a:rPr>
              <a:t>1 – Note: Deliverables / Dates for Commercial Risk Rating activities still in final stages of review and are subject to change.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931500" y="266025"/>
            <a:ext cx="2153647" cy="430189"/>
            <a:chOff x="7156765" y="71559"/>
            <a:chExt cx="2153647" cy="430189"/>
          </a:xfrm>
        </p:grpSpPr>
        <p:sp>
          <p:nvSpPr>
            <p:cNvPr id="15" name="Rectangle 95"/>
            <p:cNvSpPr txBox="1">
              <a:spLocks/>
            </p:cNvSpPr>
            <p:nvPr/>
          </p:nvSpPr>
          <p:spPr>
            <a:xfrm>
              <a:off x="7164487" y="71559"/>
              <a:ext cx="2145925" cy="399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82563" lvl="1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GB" sz="900" b="1" dirty="0" smtClean="0">
                  <a:solidFill>
                    <a:srgbClr val="000000"/>
                  </a:solidFill>
                </a:rPr>
                <a:t>Deliverables</a:t>
              </a:r>
            </a:p>
            <a:p>
              <a:pPr marL="182563" lvl="2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US" sz="900" b="1" dirty="0" smtClean="0">
                  <a:solidFill>
                    <a:srgbClr val="707277"/>
                  </a:solidFill>
                </a:rPr>
                <a:t>Milestones under the deliverable</a:t>
              </a:r>
            </a:p>
            <a:p>
              <a:pPr marL="182563" lvl="2" indent="0">
                <a:spcAft>
                  <a:spcPts val="100"/>
                </a:spcAft>
                <a:buClr>
                  <a:srgbClr val="FF0000"/>
                </a:buClr>
                <a:buFont typeface="Arial" charset="0"/>
                <a:buNone/>
              </a:pPr>
              <a:r>
                <a:rPr lang="en-GB" sz="900" b="1" dirty="0" smtClean="0">
                  <a:solidFill>
                    <a:srgbClr val="707277"/>
                  </a:solidFill>
                </a:rPr>
                <a:t>Completed</a:t>
              </a:r>
              <a:endParaRPr lang="en-US" sz="900" b="1" dirty="0" smtClean="0">
                <a:solidFill>
                  <a:srgbClr val="707277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7156765" y="393748"/>
              <a:ext cx="144000" cy="108000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lIns="54000" tIns="18000" rIns="18000" rtlCol="0" anchor="ctr"/>
            <a:lstStyle/>
            <a:p>
              <a:pPr marL="265113" indent="-258763" algn="ctr" defTabSz="952500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00" dirty="0" smtClean="0">
                <a:solidFill>
                  <a:srgbClr val="707277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Risk Transformation: Project Plan </a:t>
            </a:r>
            <a:r>
              <a:rPr lang="en-GB" dirty="0" smtClean="0"/>
              <a:t>(</a:t>
            </a:r>
            <a:r>
              <a:rPr lang="en-GB" dirty="0"/>
              <a:t>4</a:t>
            </a:r>
            <a:r>
              <a:rPr lang="en-GB" dirty="0" smtClean="0"/>
              <a:t>/5)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 bwMode="auto">
          <a:xfrm>
            <a:off x="8891400" y="906864"/>
            <a:ext cx="144000" cy="108000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sz="900" dirty="0" smtClean="0">
              <a:solidFill>
                <a:srgbClr val="707277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29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623" name="think-cell Slide" r:id="rId6" imgW="493" imgH="493" progId="TCLayout.ActiveDocument.1">
                  <p:embed/>
                </p:oleObj>
              </mc:Choice>
              <mc:Fallback>
                <p:oleObj name="think-cell Slide" r:id="rId6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40903" y="696649"/>
            <a:ext cx="806199" cy="549039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Risk </a:t>
            </a:r>
            <a:r>
              <a:rPr lang="en-US" sz="900" b="1" dirty="0" smtClean="0">
                <a:solidFill>
                  <a:schemeClr val="bg1"/>
                </a:solidFill>
              </a:rPr>
              <a:t>Monitoring / Risk Reporting</a:t>
            </a:r>
            <a:endParaRPr lang="en-US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06547"/>
              </p:ext>
            </p:extLst>
          </p:nvPr>
        </p:nvGraphicFramePr>
        <p:xfrm>
          <a:off x="1028699" y="687126"/>
          <a:ext cx="9056447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748"/>
                <a:gridCol w="854598"/>
                <a:gridCol w="898423"/>
                <a:gridCol w="1211678"/>
              </a:tblGrid>
              <a:tr h="200025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Deliverables/milestones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Start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Owner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Assess current reporting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landscape and make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quick-win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enhancements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to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priority reports (Board and Level 1 Risk Committees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) and reporting protocols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6/15/2015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8/17/2015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 Coutinho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Define target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risk reporting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landscape and scope of remediation (linked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to committee structure)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7/27/2015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9/7/2015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P. Coutinho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Identify risk aggregation needs and cultivate dedicated resources to manage reporting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8/31/2015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1/29/2016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P. Coutinho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Wave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 of reporting enhancements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8/31/2015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11/9/2015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P. Coutinho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628650" lvl="1" indent="-171450" algn="l" defTabSz="914400" rtl="0" eaLnBrk="1" fontAlgn="ctr" latinLnBrk="0" hangingPunct="1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Development </a:t>
                      </a:r>
                      <a:r>
                        <a:rPr lang="en-US" sz="1000" b="0" i="0" u="none" strike="noStrike" kern="1200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 template reports and socialization of Wave </a:t>
                      </a:r>
                      <a:r>
                        <a:rPr lang="en-US" sz="1000" b="0" i="0" u="none" strike="noStrike" kern="1200" dirty="0" smtClean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8/31/2015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9/25/2015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70727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defTabSz="914400" rtl="0" eaLnBrk="1" fontAlgn="ctr" latinLnBrk="0" hangingPunct="1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Roll-out </a:t>
                      </a:r>
                      <a:r>
                        <a:rPr lang="en-US" sz="1000" b="0" i="0" u="none" strike="noStrike" kern="1200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 Wave 1 </a:t>
                      </a:r>
                      <a:r>
                        <a:rPr lang="en-US" sz="1000" b="0" i="0" u="none" strike="noStrike" kern="1200" dirty="0" smtClean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reports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9/28/2015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11/9/2015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rgbClr val="707277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Review business and data requirements for both interim and target state of Wave 1 reports and make additions as necessary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9/28/2015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10/23/2015</a:t>
                      </a:r>
                      <a:endParaRPr lang="en-US" sz="1000" b="0" i="0" u="none" strike="noStrike" dirty="0">
                        <a:solidFill>
                          <a:srgbClr val="70727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70727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rgbClr val="707277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Identify and document data gaps and develop remediation plans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9/28/2015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11/9/2015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70727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rgbClr val="707277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Pilot reports using available data (manual where necessary)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9/28/2015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10/9/2015</a:t>
                      </a:r>
                      <a:endParaRPr lang="en-US" sz="1000" b="0" i="0" u="none" strike="noStrike" dirty="0">
                        <a:solidFill>
                          <a:srgbClr val="70727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70727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rgbClr val="707277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Collect feedback from key stakeholders and</a:t>
                      </a:r>
                      <a:r>
                        <a:rPr lang="en-US" sz="1000" b="0" i="0" u="none" strike="noStrike" kern="1200" baseline="0" dirty="0" smtClean="0">
                          <a:solidFill>
                            <a:srgbClr val="707277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refine reports</a:t>
                      </a:r>
                      <a:endParaRPr lang="en-US" sz="1000" b="0" i="0" u="none" strike="noStrike" kern="1200" dirty="0" smtClean="0">
                        <a:solidFill>
                          <a:srgbClr val="707277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10/26/2015</a:t>
                      </a:r>
                      <a:endParaRPr lang="en-US" sz="1000" b="0" i="0" u="none" strike="noStrike" dirty="0">
                        <a:solidFill>
                          <a:srgbClr val="70727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11/6/2015</a:t>
                      </a:r>
                      <a:endParaRPr lang="en-US" sz="1000" b="0" i="0" u="none" strike="noStrike" dirty="0">
                        <a:solidFill>
                          <a:srgbClr val="70727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70727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5850" lvl="2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Calibri" panose="020F0502020204030204" pitchFamily="34" charset="0"/>
                        <a:buChar char="–"/>
                      </a:pPr>
                      <a:r>
                        <a:rPr lang="en-US" sz="1000" b="0" i="0" u="none" strike="noStrike" kern="1200" dirty="0" smtClean="0">
                          <a:solidFill>
                            <a:srgbClr val="707277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Implement refined reports in-production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11/6/2015</a:t>
                      </a:r>
                      <a:endParaRPr lang="en-US" sz="1000" b="0" i="0" u="none" strike="noStrike" dirty="0">
                        <a:solidFill>
                          <a:srgbClr val="70727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11/9/2015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70727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Wave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 of reporting enhancements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10/5/2015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12/28/2015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 Coutinho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defTabSz="914400" rtl="0" eaLnBrk="1" fontAlgn="ctr" latinLnBrk="0" hangingPunct="1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Development </a:t>
                      </a:r>
                      <a:r>
                        <a:rPr lang="en-US" sz="1000" b="0" i="0" u="none" strike="noStrike" kern="1200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 template reports and socialization of Wave 2 (based on materiality</a:t>
                      </a:r>
                      <a:r>
                        <a:rPr lang="en-US" sz="1000" b="0" i="0" u="none" strike="noStrike" kern="1200" dirty="0" smtClean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10/5/2015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10/30/2015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defTabSz="914400" rtl="0" eaLnBrk="1" fontAlgn="ctr" latinLnBrk="0" hangingPunct="1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Roll-out </a:t>
                      </a:r>
                      <a:r>
                        <a:rPr lang="en-US" sz="1000" b="0" i="0" u="none" strike="noStrike" kern="1200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 Wave 2 </a:t>
                      </a:r>
                      <a:r>
                        <a:rPr lang="en-US" sz="1000" b="0" i="0" u="none" strike="noStrike" kern="1200" dirty="0" smtClean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reports (similar</a:t>
                      </a:r>
                      <a:r>
                        <a:rPr lang="en-US" sz="1000" b="0" i="0" u="none" strike="noStrike" kern="1200" baseline="0" dirty="0" smtClean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process as Wave 1)</a:t>
                      </a:r>
                      <a:endParaRPr lang="en-US" sz="1000" b="0" i="0" u="none" strike="noStrike" kern="1200" dirty="0">
                        <a:solidFill>
                          <a:srgbClr val="707277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11/2/2015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12/28/2015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fontAlgn="ctr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Wave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 of reporting enhancements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12/28/2015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4/1/2016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 Coutinho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defTabSz="914400" rtl="0" eaLnBrk="1" fontAlgn="ctr" latinLnBrk="0" hangingPunct="1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Development of template </a:t>
                      </a:r>
                      <a:r>
                        <a:rPr lang="en-US" sz="1000" b="0" i="0" u="none" strike="noStrike" kern="1200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reports and socialization of Wave 3 (Remaining Entities)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12/28/2015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1/29/2016</a:t>
                      </a:r>
                      <a:endParaRPr lang="en-US" sz="1000" b="0" i="0" u="none" strike="noStrike" dirty="0">
                        <a:solidFill>
                          <a:srgbClr val="70727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defTabSz="914400" rtl="0" eaLnBrk="1" fontAlgn="ctr" latinLnBrk="0" hangingPunct="1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 smtClean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Roll- </a:t>
                      </a:r>
                      <a:r>
                        <a:rPr lang="en-US" sz="1000" b="0" i="0" u="none" strike="noStrike" kern="1200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out of Wave 3 </a:t>
                      </a:r>
                      <a:r>
                        <a:rPr lang="en-US" sz="1000" b="0" i="0" u="none" strike="noStrike" kern="1200" dirty="0" smtClean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reports (similar</a:t>
                      </a:r>
                      <a:r>
                        <a:rPr lang="en-US" sz="1000" b="0" i="0" u="none" strike="noStrike" kern="1200" baseline="0" dirty="0" smtClean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process as Wave 1)</a:t>
                      </a:r>
                      <a:endParaRPr lang="en-US" sz="1000" b="0" i="0" u="none" strike="noStrike" kern="1200" dirty="0">
                        <a:solidFill>
                          <a:srgbClr val="707277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2/1/2016</a:t>
                      </a:r>
                      <a:endParaRPr lang="en-US" sz="1000" b="0" i="0" u="none" strike="noStrike" dirty="0">
                        <a:solidFill>
                          <a:srgbClr val="70727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4/1/2016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70727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Execution of Remediation Plans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as defined in Roll-out of Enhanced Reports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4/1/2016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1/2/2017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P. Coutinho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Develop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and launch additional waves of reporting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enhancements at multiple levels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of granularity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4/1/2016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9/30/2016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P. Coutinho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Refinements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 monitoring documentation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requirements/resources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4/1/2016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9/30/2016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P. Coutinho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Develop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controls for additional reporting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4/1/2016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9/30/2016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P. Coutinho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lvl="0" indent="-171450" algn="l" fontAlgn="ctr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Assess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 needs and conduct additional refinements to monitoring requirements </a:t>
                      </a: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4/1/2016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3/31/2017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76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P. Coutinho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931500" y="266025"/>
            <a:ext cx="2153647" cy="430189"/>
            <a:chOff x="7156765" y="71559"/>
            <a:chExt cx="2153647" cy="430189"/>
          </a:xfrm>
        </p:grpSpPr>
        <p:sp>
          <p:nvSpPr>
            <p:cNvPr id="13" name="Rectangle 95"/>
            <p:cNvSpPr txBox="1">
              <a:spLocks/>
            </p:cNvSpPr>
            <p:nvPr/>
          </p:nvSpPr>
          <p:spPr>
            <a:xfrm>
              <a:off x="7164487" y="71559"/>
              <a:ext cx="2145925" cy="399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82563" lvl="1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GB" sz="900" b="1" dirty="0" smtClean="0">
                  <a:solidFill>
                    <a:srgbClr val="000000"/>
                  </a:solidFill>
                </a:rPr>
                <a:t>Deliverables</a:t>
              </a:r>
            </a:p>
            <a:p>
              <a:pPr marL="182563" lvl="2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US" sz="900" b="1" dirty="0" smtClean="0">
                  <a:solidFill>
                    <a:srgbClr val="707277"/>
                  </a:solidFill>
                </a:rPr>
                <a:t>Milestones under the deliverable</a:t>
              </a:r>
            </a:p>
            <a:p>
              <a:pPr marL="182563" lvl="2" indent="0">
                <a:spcAft>
                  <a:spcPts val="100"/>
                </a:spcAft>
                <a:buClr>
                  <a:srgbClr val="FF0000"/>
                </a:buClr>
                <a:buFont typeface="Arial" charset="0"/>
                <a:buNone/>
              </a:pPr>
              <a:r>
                <a:rPr lang="en-GB" sz="900" b="1" dirty="0" smtClean="0">
                  <a:solidFill>
                    <a:srgbClr val="707277"/>
                  </a:solidFill>
                </a:rPr>
                <a:t>Completed</a:t>
              </a:r>
              <a:endParaRPr lang="en-US" sz="900" b="1" dirty="0" smtClean="0">
                <a:solidFill>
                  <a:srgbClr val="707277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7156765" y="393748"/>
              <a:ext cx="144000" cy="108000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lIns="54000" tIns="18000" rIns="18000" rtlCol="0" anchor="ctr"/>
            <a:lstStyle/>
            <a:p>
              <a:pPr marL="265113" indent="-258763" algn="ctr" defTabSz="952500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00" dirty="0" smtClean="0">
                <a:solidFill>
                  <a:srgbClr val="707277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Risk Transformation: Project Plan </a:t>
            </a:r>
            <a:r>
              <a:rPr lang="en-GB" dirty="0" smtClean="0"/>
              <a:t>(</a:t>
            </a:r>
            <a:r>
              <a:rPr lang="en-GB" dirty="0"/>
              <a:t>5</a:t>
            </a:r>
            <a:r>
              <a:rPr lang="en-GB" dirty="0" smtClean="0"/>
              <a:t>/5)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3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d&lt;/m_strFormatTime&gt;&lt;/m_precDefaultDay&gt;&lt;m_mruColor&gt;&lt;m_vecMRU length=&quot;1&quot;&gt;&lt;elem m_fUsage=&quot;1.00000000000000000000E+000&quot;&gt;&lt;m_msothmcolidx val=&quot;0&quot;/&gt;&lt;m_rgb r=&quot;ff&quot; g=&quot;82&quot; b=&quot;82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15"/>
  <p:tag name="ISNEWSLIDENUMBER" val="True"/>
  <p:tag name="PREVIOUSNAME" val="C:\Users\Cynthia Wu\Nomadesk\HCS-CART-2015\CART Central Team\Project Plans\One pagers\Model Dev, MRM, Risk and Ops Risk Plans 20150624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heme/theme1.xml><?xml version="1.0" encoding="utf-8"?>
<a:theme xmlns:a="http://schemas.openxmlformats.org/drawingml/2006/main" name="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Santander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000000"/>
      </a:hlink>
      <a:folHlink>
        <a:srgbClr val="292929"/>
      </a:folHlink>
    </a:clrScheme>
    <a:fontScheme name="1_SovSan_Template_US">
      <a:majorFont>
        <a:latin typeface="Arial Bold"/>
        <a:ea typeface="ＭＳ Ｐゴシック"/>
        <a:cs typeface="ＭＳ Ｐゴシック"/>
      </a:majorFont>
      <a:minorFont>
        <a:latin typeface="Arial Bold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4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6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262626"/>
      </a:accent1>
      <a:accent2>
        <a:srgbClr val="3F3F3F"/>
      </a:accent2>
      <a:accent3>
        <a:srgbClr val="7F7F7F"/>
      </a:accent3>
      <a:accent4>
        <a:srgbClr val="7F7F7F"/>
      </a:accent4>
      <a:accent5>
        <a:srgbClr val="FFFFFF"/>
      </a:accent5>
      <a:accent6>
        <a:srgbClr val="FF6566"/>
      </a:accent6>
      <a:hlink>
        <a:srgbClr val="FF0000"/>
      </a:hlink>
      <a:folHlink>
        <a:srgbClr val="B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grpFill/>
        <a:ln w="9525">
          <a:noFill/>
          <a:miter lim="800000"/>
          <a:headEnd/>
          <a:tailEnd/>
        </a:ln>
        <a:effectLst>
          <a:prstShdw prst="shdw18" dist="17961" dir="13500000">
            <a:schemeClr val="accent1">
              <a:gamma/>
              <a:shade val="60000"/>
              <a:invGamma/>
            </a:schemeClr>
          </a:prstShdw>
        </a:effectLst>
      </a:spPr>
      <a:bodyPr wrap="none" anchor="ctr">
        <a:no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Santander_CUF_HCS218</Template>
  <TotalTime>0</TotalTime>
  <Words>2195</Words>
  <Application>Microsoft Office PowerPoint</Application>
  <PresentationFormat>35mm Slides</PresentationFormat>
  <Paragraphs>588</Paragraphs>
  <Slides>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8" baseType="lpstr">
      <vt:lpstr>Santander_CUF_HCS218</vt:lpstr>
      <vt:lpstr>1_Santander_CUF_HCS218</vt:lpstr>
      <vt:lpstr>7 Storyboard Report</vt:lpstr>
      <vt:lpstr>1_7 Storyboard Report</vt:lpstr>
      <vt:lpstr>2_7 Storyboard Report</vt:lpstr>
      <vt:lpstr>2_Santander_CUF_HCS218</vt:lpstr>
      <vt:lpstr>Santander Teme</vt:lpstr>
      <vt:lpstr>3_Santander_CUF_HCS218</vt:lpstr>
      <vt:lpstr>1_Custom Design</vt:lpstr>
      <vt:lpstr>1_Santander Teme</vt:lpstr>
      <vt:lpstr>Diseño personalizado</vt:lpstr>
      <vt:lpstr>5_Santander_CUF_HCS218</vt:lpstr>
      <vt:lpstr>1_Diseño personalizado</vt:lpstr>
      <vt:lpstr>Santander_CF_HCS028</vt:lpstr>
      <vt:lpstr>1_Santander_CF_HCS028</vt:lpstr>
      <vt:lpstr>2_Santander_CF_HCS028</vt:lpstr>
      <vt:lpstr>3_Santander_CF_HCS028</vt:lpstr>
      <vt:lpstr>2_Santander Teme</vt:lpstr>
      <vt:lpstr>Santander</vt:lpstr>
      <vt:lpstr>4_Santander_CUF_HCS218</vt:lpstr>
      <vt:lpstr>6_Santander_CUF_HCS218</vt:lpstr>
      <vt:lpstr>think-cell Slide</vt:lpstr>
      <vt:lpstr>Risk Transformation - Summary</vt:lpstr>
      <vt:lpstr>Risk Transformation: Project Plan (1/5)</vt:lpstr>
      <vt:lpstr>Risk Transformation: Project Plan (2/5)</vt:lpstr>
      <vt:lpstr>Risk Transformation: Project Plan (3/5)</vt:lpstr>
      <vt:lpstr>Risk Transformation: Project Plan (4/5)</vt:lpstr>
      <vt:lpstr>Risk Transformation: Project Plan (5/5)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2014-10-09T13:15:44Z</dcterms:created>
  <dcterms:modified xsi:type="dcterms:W3CDTF">2015-07-08T22:36:49Z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