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3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20.xml" ContentType="application/vnd.openxmlformats-officedocument.theme+xml"/>
  <Override PartName="/ppt/tags/tag403.xml" ContentType="application/vnd.openxmlformats-officedocument.presentationml.tags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21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heme/theme22.xml" ContentType="application/vnd.openxmlformats-officedocument.them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1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39" r:id="rId21"/>
  </p:sldMasterIdLst>
  <p:notesMasterIdLst>
    <p:notesMasterId r:id="rId24"/>
  </p:notesMasterIdLst>
  <p:sldIdLst>
    <p:sldId id="1992" r:id="rId22"/>
    <p:sldId id="1989" r:id="rId23"/>
  </p:sldIdLst>
  <p:sldSz cx="10287000" cy="6858000" type="35mm"/>
  <p:notesSz cx="7315200" cy="9601200"/>
  <p:custDataLst>
    <p:tags r:id="rId2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" userDrawn="1">
          <p15:clr>
            <a:srgbClr val="A4A3A4"/>
          </p15:clr>
        </p15:guide>
        <p15:guide id="2" pos="473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4419" userDrawn="1">
          <p15:clr>
            <a:srgbClr val="A4A3A4"/>
          </p15:clr>
        </p15:guide>
        <p15:guide id="6" pos="4442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1956" userDrawn="1">
          <p15:clr>
            <a:srgbClr val="A4A3A4"/>
          </p15:clr>
        </p15:guide>
        <p15:guide id="9" pos="7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277"/>
    <a:srgbClr val="FFE7E7"/>
    <a:srgbClr val="EBECED"/>
    <a:srgbClr val="0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6" autoAdjust="0"/>
    <p:restoredTop sz="92300" autoAdjust="0"/>
  </p:normalViewPr>
  <p:slideViewPr>
    <p:cSldViewPr snapToGrid="0" showGuides="1">
      <p:cViewPr>
        <p:scale>
          <a:sx n="130" d="100"/>
          <a:sy n="130" d="100"/>
        </p:scale>
        <p:origin x="-72" y="552"/>
      </p:cViewPr>
      <p:guideLst>
        <p:guide orient="horz" pos="73"/>
        <p:guide orient="horz" pos="913"/>
        <p:guide orient="horz" pos="1956"/>
        <p:guide pos="473"/>
        <p:guide pos="4419"/>
        <p:guide pos="4442"/>
        <p:guide pos="224"/>
        <p:guide pos="791"/>
      </p:guideLst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72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0" tIns="48316" rIns="96630" bIns="483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0" tIns="48316" rIns="96630" bIns="48316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57263" y="719138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0" tIns="48316" rIns="96630" bIns="48316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0" tIns="48316" rIns="96630" bIns="483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0" tIns="48316" rIns="96630" bIns="483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0" tIns="48316" rIns="96630" bIns="48316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3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3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7" Type="http://schemas.openxmlformats.org/officeDocument/2006/relationships/image" Target="../media/image3.jpeg"/><Relationship Id="rId2" Type="http://schemas.openxmlformats.org/officeDocument/2006/relationships/tags" Target="../tags/tag4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42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7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7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17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5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488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0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2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2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10287000" cy="6858000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477242" y="4756453"/>
            <a:ext cx="5665595" cy="545855"/>
            <a:chOff x="1663" y="3090"/>
            <a:chExt cx="3109" cy="33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90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477242" y="1706294"/>
            <a:ext cx="7533266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477242" y="3385262"/>
            <a:ext cx="7533266" cy="246221"/>
          </a:xfrm>
        </p:spPr>
        <p:txBody>
          <a:bodyPr wrap="square">
            <a:spAutoFit/>
          </a:bodyPr>
          <a:lstStyle>
            <a:lvl1pPr algn="l">
              <a:defRPr sz="16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pic>
        <p:nvPicPr>
          <p:cNvPr id="16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ltGray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>
            <a:spLocks noChangeArrowheads="1"/>
          </p:cNvSpPr>
          <p:nvPr userDrawn="1"/>
        </p:nvSpPr>
        <p:spPr bwMode="gray">
          <a:xfrm>
            <a:off x="477242" y="6443655"/>
            <a:ext cx="505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Santander Holdings USA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700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09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1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0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3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2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7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6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49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8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3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2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5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4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9.xml"/><Relationship Id="rId21" Type="http://schemas.openxmlformats.org/officeDocument/2006/relationships/tags" Target="../tags/tag398.xml"/><Relationship Id="rId7" Type="http://schemas.openxmlformats.org/officeDocument/2006/relationships/theme" Target="../theme/theme17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58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5" Type="http://schemas.openxmlformats.org/officeDocument/2006/relationships/slideLayout" Target="../slideLayouts/slideLayout161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image" Target="../media/image5.wmf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160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184.xml"/><Relationship Id="rId7" Type="http://schemas.openxmlformats.org/officeDocument/2006/relationships/tags" Target="../tags/tag40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vmlDrawing" Target="../drawings/vmlDrawing18.vml"/><Relationship Id="rId11" Type="http://schemas.openxmlformats.org/officeDocument/2006/relationships/image" Target="../media/image3.jpeg"/><Relationship Id="rId5" Type="http://schemas.openxmlformats.org/officeDocument/2006/relationships/theme" Target="../theme/theme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85.xml"/><Relationship Id="rId9" Type="http://schemas.openxmlformats.org/officeDocument/2006/relationships/image" Target="../media/image1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image" Target="../media/image2.jpeg"/><Relationship Id="rId3" Type="http://schemas.openxmlformats.org/officeDocument/2006/relationships/theme" Target="../theme/theme21.xml"/><Relationship Id="rId21" Type="http://schemas.openxmlformats.org/officeDocument/2006/relationships/tags" Target="../tags/tag420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87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slideLayout" Target="../slideLayouts/slideLayout186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oleObject" Target="../embeddings/oleObject19.bin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vmlDrawing" Target="../drawings/vmlDrawing19.v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88.xml"/><Relationship Id="rId7" Type="http://schemas.openxmlformats.org/officeDocument/2006/relationships/tags" Target="../tags/tag33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vmlDrawing" Target="../drawings/vmlDrawing7.vml"/><Relationship Id="rId11" Type="http://schemas.openxmlformats.org/officeDocument/2006/relationships/image" Target="../media/image3.jpeg"/><Relationship Id="rId5" Type="http://schemas.openxmlformats.org/officeDocument/2006/relationships/theme" Target="../theme/theme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5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72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7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2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6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77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72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5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91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402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95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Picture 2" descr="san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ltGray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7" descr="A-Santander-negativo_RGB [Convertido]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ltGray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73053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73053" y="619608"/>
            <a:ext cx="93920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3" y="2022053"/>
            <a:ext cx="4894753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/>
          <p:nvPr/>
        </p:nvGrpSpPr>
        <p:grpSpPr bwMode="auto">
          <a:xfrm>
            <a:off x="373053" y="5971743"/>
            <a:ext cx="9702557" cy="714433"/>
            <a:chOff x="182232" y="5971743"/>
            <a:chExt cx="9702557" cy="714433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182232" y="5971743"/>
              <a:ext cx="970255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182232" y="6532288"/>
              <a:ext cx="729724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66725" indent="-466725" defTabSz="97858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839968" y="225413"/>
            <a:ext cx="235642" cy="2308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500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grpSp>
        <p:nvGrpSpPr>
          <p:cNvPr id="72" name="LegendBoxes" hidden="1"/>
          <p:cNvGrpSpPr>
            <a:grpSpLocks/>
          </p:cNvGrpSpPr>
          <p:nvPr/>
        </p:nvGrpSpPr>
        <p:grpSpPr bwMode="auto">
          <a:xfrm>
            <a:off x="9001539" y="368570"/>
            <a:ext cx="763588" cy="996951"/>
            <a:chOff x="4936" y="176"/>
            <a:chExt cx="481" cy="628"/>
          </a:xfrm>
        </p:grpSpPr>
        <p:sp>
          <p:nvSpPr>
            <p:cNvPr id="7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1" name="LegendLines" hidden="1"/>
          <p:cNvGrpSpPr>
            <a:grpSpLocks/>
          </p:cNvGrpSpPr>
          <p:nvPr/>
        </p:nvGrpSpPr>
        <p:grpSpPr bwMode="auto">
          <a:xfrm>
            <a:off x="8693564" y="368570"/>
            <a:ext cx="1071563" cy="730251"/>
            <a:chOff x="4750" y="176"/>
            <a:chExt cx="675" cy="460"/>
          </a:xfrm>
        </p:grpSpPr>
        <p:sp>
          <p:nvSpPr>
            <p:cNvPr id="8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8" name="McKSticker" hidden="1"/>
          <p:cNvGrpSpPr/>
          <p:nvPr/>
        </p:nvGrpSpPr>
        <p:grpSpPr bwMode="auto">
          <a:xfrm>
            <a:off x="8698232" y="368570"/>
            <a:ext cx="1066895" cy="212366"/>
            <a:chOff x="7673880" y="285750"/>
            <a:chExt cx="1066895" cy="212366"/>
          </a:xfrm>
        </p:grpSpPr>
        <p:sp>
          <p:nvSpPr>
            <p:cNvPr id="89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90" name="AutoShape 31"/>
            <p:cNvCxnSpPr>
              <a:cxnSpLocks noChangeShapeType="1"/>
              <a:stCxn id="89" idx="2"/>
              <a:endCxn id="89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32"/>
            <p:cNvCxnSpPr>
              <a:cxnSpLocks noChangeShapeType="1"/>
              <a:stCxn id="89" idx="4"/>
              <a:endCxn id="89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LegendMoons" hidden="1"/>
          <p:cNvGrpSpPr/>
          <p:nvPr/>
        </p:nvGrpSpPr>
        <p:grpSpPr bwMode="auto">
          <a:xfrm>
            <a:off x="8934697" y="368570"/>
            <a:ext cx="830430" cy="1306516"/>
            <a:chOff x="6655594" y="273840"/>
            <a:chExt cx="830430" cy="1306516"/>
          </a:xfrm>
        </p:grpSpPr>
        <p:grpSp>
          <p:nvGrpSpPr>
            <p:cNvPr id="9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1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0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1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02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7" name="McK 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8243595" y="2029270"/>
            <a:ext cx="254000" cy="254000"/>
            <a:chOff x="1600" y="1600"/>
            <a:chExt cx="160" cy="160"/>
          </a:xfrm>
        </p:grpSpPr>
        <p:sp>
          <p:nvSpPr>
            <p:cNvPr id="58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59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0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78693" rtl="0" eaLnBrk="1" fontAlgn="base" hangingPunct="1">
        <a:spcBef>
          <a:spcPct val="0"/>
        </a:spcBef>
        <a:spcAft>
          <a:spcPct val="0"/>
        </a:spcAft>
        <a:tabLst>
          <a:tab pos="294996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499757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999516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499274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999033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211704" indent="-209968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99757" indent="-28632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71551" indent="-170056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75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16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27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033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791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8548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830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806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8/26/2015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926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8/26/2015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044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8/26/2015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47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60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6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image" Target="../media/image17.emf"/><Relationship Id="rId2" Type="http://schemas.openxmlformats.org/officeDocument/2006/relationships/tags" Target="../tags/tag42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28.xml"/><Relationship Id="rId7" Type="http://schemas.openxmlformats.org/officeDocument/2006/relationships/image" Target="../media/image17.emf"/><Relationship Id="rId2" Type="http://schemas.openxmlformats.org/officeDocument/2006/relationships/tags" Target="../tags/tag42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23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80988" y="763481"/>
            <a:ext cx="9718506" cy="5319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Index of Change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57147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31359"/>
            <a:ext cx="950208" cy="499235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Governance &amp; Organization</a:t>
            </a:r>
          </a:p>
        </p:txBody>
      </p:sp>
      <p:sp>
        <p:nvSpPr>
          <p:cNvPr id="43" name="Rectangle 95"/>
          <p:cNvSpPr txBox="1">
            <a:spLocks/>
          </p:cNvSpPr>
          <p:nvPr/>
        </p:nvSpPr>
        <p:spPr>
          <a:xfrm>
            <a:off x="8015964" y="1033200"/>
            <a:ext cx="608648" cy="227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endParaRPr lang="en-US" sz="800" dirty="0" smtClean="0"/>
          </a:p>
          <a:p>
            <a:pPr fontAlgn="ctr">
              <a:spcAft>
                <a:spcPts val="100"/>
              </a:spcAft>
            </a:pPr>
            <a:endParaRPr lang="en-US" sz="800" dirty="0"/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04/04/17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10/02/15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11/06/15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10/02/15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11/06/15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11/09/16</a:t>
            </a:r>
            <a:r>
              <a:rPr lang="en-US" sz="900" baseline="30000" dirty="0">
                <a:solidFill>
                  <a:schemeClr val="accent1"/>
                </a:solidFill>
              </a:rPr>
              <a:t>1</a:t>
            </a:r>
            <a:endParaRPr lang="en-US" sz="900" dirty="0" smtClean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01/22/16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01/25/17</a:t>
            </a:r>
            <a:r>
              <a:rPr lang="en-US" sz="900" baseline="30000" dirty="0">
                <a:solidFill>
                  <a:schemeClr val="accent1"/>
                </a:solidFill>
              </a:rPr>
              <a:t>1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04/01/16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04/04/17</a:t>
            </a:r>
            <a:r>
              <a:rPr lang="en-US" sz="900" baseline="30000" dirty="0" smtClean="0">
                <a:solidFill>
                  <a:schemeClr val="accent1"/>
                </a:solidFill>
              </a:rPr>
              <a:t>1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10/02/15</a:t>
            </a:r>
          </a:p>
        </p:txBody>
      </p:sp>
      <p:sp>
        <p:nvSpPr>
          <p:cNvPr id="44" name="Rectangle 95"/>
          <p:cNvSpPr txBox="1">
            <a:spLocks/>
          </p:cNvSpPr>
          <p:nvPr/>
        </p:nvSpPr>
        <p:spPr>
          <a:xfrm>
            <a:off x="7369491" y="1023152"/>
            <a:ext cx="548640" cy="259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endParaRPr lang="en-US" sz="800" dirty="0"/>
          </a:p>
          <a:p>
            <a:pPr fontAlgn="ctr">
              <a:spcAft>
                <a:spcPts val="100"/>
              </a:spcAft>
            </a:pPr>
            <a:endParaRPr lang="en-US" sz="900" dirty="0" smtClean="0"/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08/03/15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08/03/15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08/31/15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08/31/15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10/05/15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11/09/15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11/16/15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01/25/16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02/01/16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04/04/16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accent1"/>
                </a:solidFill>
              </a:rPr>
              <a:t>08/03/15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chemeClr val="tx2"/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endParaRPr lang="en-US" sz="900" dirty="0"/>
          </a:p>
        </p:txBody>
      </p:sp>
      <p:sp>
        <p:nvSpPr>
          <p:cNvPr id="45" name="Rectangle 95"/>
          <p:cNvSpPr txBox="1">
            <a:spLocks/>
          </p:cNvSpPr>
          <p:nvPr/>
        </p:nvSpPr>
        <p:spPr>
          <a:xfrm>
            <a:off x="8977882" y="1031502"/>
            <a:ext cx="849697" cy="299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Design Operating Model combining all risk types </a:t>
            </a:r>
            <a:r>
              <a:rPr lang="en-US" sz="900" dirty="0"/>
              <a:t>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Clr>
                <a:srgbClr val="FF0000"/>
              </a:buClr>
              <a:buNone/>
            </a:pPr>
            <a:r>
              <a:rPr lang="en-GB" sz="900" dirty="0" smtClean="0"/>
              <a:t>Focus on design phase this year</a:t>
            </a:r>
            <a:endParaRPr lang="en-GB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 smtClean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2635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2635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2635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99187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99187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2635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99187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2635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Notes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62642" y="99187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"/>
          <p:cNvSpPr txBox="1"/>
          <p:nvPr/>
        </p:nvSpPr>
        <p:spPr>
          <a:xfrm>
            <a:off x="280988" y="6023710"/>
            <a:ext cx="9493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800" dirty="0"/>
              <a:t>1 </a:t>
            </a:r>
            <a:r>
              <a:rPr lang="en-US" sz="800" dirty="0" smtClean="0"/>
              <a:t>Implementation finish date may be refined during the design phase</a:t>
            </a:r>
            <a:endParaRPr lang="en-US" sz="800" dirty="0"/>
          </a:p>
        </p:txBody>
      </p:sp>
      <p:sp>
        <p:nvSpPr>
          <p:cNvPr id="28" name="Rectangle 95"/>
          <p:cNvSpPr txBox="1">
            <a:spLocks/>
          </p:cNvSpPr>
          <p:nvPr/>
        </p:nvSpPr>
        <p:spPr>
          <a:xfrm>
            <a:off x="1430456" y="1013105"/>
            <a:ext cx="5841202" cy="421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b="1" u="sng" spc="-10" dirty="0" smtClean="0">
                <a:solidFill>
                  <a:srgbClr val="000000"/>
                </a:solidFill>
              </a:rPr>
              <a:t>Original</a:t>
            </a:r>
          </a:p>
          <a:p>
            <a:pPr fontAlgn="ctr">
              <a:spcAft>
                <a:spcPts val="100"/>
              </a:spcAft>
              <a:buClr>
                <a:schemeClr val="accent1"/>
              </a:buClr>
            </a:pPr>
            <a:endParaRPr lang="en-US" sz="900" spc="-10" dirty="0" smtClean="0">
              <a:solidFill>
                <a:srgbClr val="00000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000000"/>
                </a:solidFill>
              </a:rPr>
              <a:t>Design Operating Model </a:t>
            </a:r>
            <a:r>
              <a:rPr lang="en-US" sz="900" spc="-10" dirty="0">
                <a:solidFill>
                  <a:srgbClr val="000000"/>
                </a:solidFill>
              </a:rPr>
              <a:t>across Risk types aligned with principles </a:t>
            </a:r>
            <a:r>
              <a:rPr lang="en-US" sz="900" spc="-10" dirty="0" smtClean="0">
                <a:solidFill>
                  <a:srgbClr val="000000"/>
                </a:solidFill>
              </a:rPr>
              <a:t>of 3 </a:t>
            </a:r>
            <a:r>
              <a:rPr lang="en-US" sz="900" spc="-10" dirty="0">
                <a:solidFill>
                  <a:srgbClr val="000000"/>
                </a:solidFill>
              </a:rPr>
              <a:t>LOD, develop rollout plans </a:t>
            </a:r>
            <a:r>
              <a:rPr lang="en-US" sz="900" spc="-10" dirty="0"/>
              <a:t>and implement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chemeClr val="accent1"/>
                </a:solidFill>
              </a:rPr>
              <a:t>Determine </a:t>
            </a:r>
            <a:r>
              <a:rPr lang="en-US" sz="900" spc="-10" dirty="0">
                <a:solidFill>
                  <a:schemeClr val="accent1"/>
                </a:solidFill>
              </a:rPr>
              <a:t>the prioritization of </a:t>
            </a:r>
            <a:r>
              <a:rPr lang="en-US" sz="900" spc="-10" dirty="0" smtClean="0">
                <a:solidFill>
                  <a:schemeClr val="accent1"/>
                </a:solidFill>
              </a:rPr>
              <a:t>detailed operating model design </a:t>
            </a:r>
            <a:r>
              <a:rPr lang="en-US" sz="900" spc="-10" dirty="0">
                <a:solidFill>
                  <a:schemeClr val="accent1"/>
                </a:solidFill>
              </a:rPr>
              <a:t>and rollout by risk type / </a:t>
            </a:r>
            <a:r>
              <a:rPr lang="en-US" sz="900" spc="-10" dirty="0" smtClean="0">
                <a:solidFill>
                  <a:schemeClr val="accent1"/>
                </a:solidFill>
              </a:rPr>
              <a:t>function</a:t>
            </a:r>
            <a:endParaRPr lang="en-US" sz="900" spc="-10" dirty="0">
              <a:solidFill>
                <a:schemeClr val="accent1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Design detailed operating model and </a:t>
            </a:r>
            <a:r>
              <a:rPr lang="en-US" sz="900" spc="-10" dirty="0">
                <a:solidFill>
                  <a:srgbClr val="FF0000"/>
                </a:solidFill>
              </a:rPr>
              <a:t>implementation plans for Risk Type / Function A &amp; B (Most likely Credit, ERM + RAS + Strategic)</a:t>
            </a: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Define detailed organizational </a:t>
            </a:r>
            <a:r>
              <a:rPr lang="en-US" sz="900" spc="-10" dirty="0">
                <a:solidFill>
                  <a:srgbClr val="FF0000"/>
                </a:solidFill>
              </a:rPr>
              <a:t>structure and assess talent </a:t>
            </a:r>
            <a:r>
              <a:rPr lang="en-US" sz="900" spc="-10" dirty="0" smtClean="0">
                <a:solidFill>
                  <a:srgbClr val="FF0000"/>
                </a:solidFill>
              </a:rPr>
              <a:t>needs including target headcounts and skill sets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Develop rollout </a:t>
            </a:r>
            <a:r>
              <a:rPr lang="en-US" sz="900" spc="-10" dirty="0" smtClean="0">
                <a:solidFill>
                  <a:srgbClr val="FF0000"/>
                </a:solidFill>
              </a:rPr>
              <a:t>plan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Implement the redesigned Operating Model for Risk Type / Function A &amp; B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Design </a:t>
            </a:r>
            <a:r>
              <a:rPr lang="en-US" sz="900" spc="-10" dirty="0" smtClean="0">
                <a:solidFill>
                  <a:srgbClr val="FF0000"/>
                </a:solidFill>
              </a:rPr>
              <a:t>detailed operating </a:t>
            </a:r>
            <a:r>
              <a:rPr lang="en-US" sz="900" spc="-10" dirty="0">
                <a:solidFill>
                  <a:srgbClr val="FF0000"/>
                </a:solidFill>
              </a:rPr>
              <a:t>model and implementation plans for Risk Type / Function C &amp; D (Most likely Market &amp; Liquidity, Compliance</a:t>
            </a:r>
            <a:r>
              <a:rPr lang="en-US" sz="900" spc="-10" dirty="0" smtClean="0">
                <a:solidFill>
                  <a:srgbClr val="FF0000"/>
                </a:solidFill>
              </a:rPr>
              <a:t>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Implement the redesigned Operating Model for Risk Type / Function </a:t>
            </a:r>
            <a:r>
              <a:rPr lang="en-US" sz="900" spc="-10" dirty="0" smtClean="0">
                <a:solidFill>
                  <a:srgbClr val="FF0000"/>
                </a:solidFill>
              </a:rPr>
              <a:t>C </a:t>
            </a:r>
            <a:r>
              <a:rPr lang="en-US" sz="900" spc="-10" dirty="0">
                <a:solidFill>
                  <a:srgbClr val="FF0000"/>
                </a:solidFill>
              </a:rPr>
              <a:t>&amp; D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Design </a:t>
            </a:r>
            <a:r>
              <a:rPr lang="en-US" sz="900" spc="-10" dirty="0" smtClean="0">
                <a:solidFill>
                  <a:srgbClr val="FF0000"/>
                </a:solidFill>
              </a:rPr>
              <a:t>detailed operating </a:t>
            </a:r>
            <a:r>
              <a:rPr lang="en-US" sz="900" spc="-10" dirty="0">
                <a:solidFill>
                  <a:srgbClr val="FF0000"/>
                </a:solidFill>
              </a:rPr>
              <a:t>model and implementation plans for Risk Type / Function E &amp; F (Most likely Risk Management Information, Capital Risk</a:t>
            </a:r>
            <a:r>
              <a:rPr lang="en-US" sz="900" spc="-10" dirty="0" smtClean="0">
                <a:solidFill>
                  <a:srgbClr val="FF0000"/>
                </a:solidFill>
              </a:rPr>
              <a:t>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Implement the redesigned Operating Model for Risk Type / Function </a:t>
            </a:r>
            <a:r>
              <a:rPr lang="en-US" sz="900" spc="-10" dirty="0" smtClean="0">
                <a:solidFill>
                  <a:srgbClr val="FF0000"/>
                </a:solidFill>
              </a:rPr>
              <a:t>E </a:t>
            </a:r>
            <a:r>
              <a:rPr lang="en-US" sz="900" spc="-10" dirty="0">
                <a:solidFill>
                  <a:srgbClr val="FF0000"/>
                </a:solidFill>
              </a:rPr>
              <a:t>&amp; F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/>
              <a:t>Articulate desired risk culture by setting the “Tone from the Top” and conducting a risk culture assessment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endParaRPr lang="en-US" sz="900" spc="-10" dirty="0" smtClean="0">
              <a:solidFill>
                <a:srgbClr val="000000"/>
              </a:solidFill>
            </a:endParaRPr>
          </a:p>
          <a:p>
            <a:pPr marL="0" lvl="1" indent="0" fontAlgn="ctr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b="1" u="sng" spc="-10" dirty="0" smtClean="0">
                <a:solidFill>
                  <a:srgbClr val="000000"/>
                </a:solidFill>
              </a:rPr>
              <a:t>Current</a:t>
            </a:r>
          </a:p>
          <a:p>
            <a:pPr marL="0" lvl="1" indent="0" fontAlgn="ctr">
              <a:spcAft>
                <a:spcPts val="100"/>
              </a:spcAft>
              <a:buClr>
                <a:schemeClr val="accent1"/>
              </a:buClr>
              <a:buNone/>
            </a:pPr>
            <a:endParaRPr lang="en-US" sz="900" spc="-10" dirty="0">
              <a:solidFill>
                <a:srgbClr val="00000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Operating Model across Risk types aligned with principles of 3 LOD, develop rollout plans </a:t>
            </a:r>
            <a:r>
              <a:rPr lang="en-US" sz="900" spc="-10" dirty="0"/>
              <a:t>and implement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chemeClr val="accent1"/>
                </a:solidFill>
              </a:rPr>
              <a:t>Review </a:t>
            </a:r>
            <a:r>
              <a:rPr lang="en-US" sz="900" spc="-10" dirty="0">
                <a:solidFill>
                  <a:schemeClr val="accent1"/>
                </a:solidFill>
              </a:rPr>
              <a:t>of existing 1st </a:t>
            </a:r>
            <a:r>
              <a:rPr lang="en-US" sz="900" spc="-10" dirty="0" err="1">
                <a:solidFill>
                  <a:schemeClr val="accent1"/>
                </a:solidFill>
              </a:rPr>
              <a:t>LoD</a:t>
            </a:r>
            <a:r>
              <a:rPr lang="en-US" sz="900" spc="-10" dirty="0">
                <a:solidFill>
                  <a:schemeClr val="accent1"/>
                </a:solidFill>
              </a:rPr>
              <a:t> structure and capabilities </a:t>
            </a:r>
            <a:r>
              <a:rPr lang="en-US" sz="900" u="sng" spc="-10" dirty="0">
                <a:solidFill>
                  <a:schemeClr val="accent1"/>
                </a:solidFill>
              </a:rPr>
              <a:t>(in </a:t>
            </a:r>
            <a:r>
              <a:rPr lang="en-US" sz="900" u="sng" spc="-10" dirty="0" smtClean="0">
                <a:solidFill>
                  <a:schemeClr val="accent1"/>
                </a:solidFill>
              </a:rPr>
              <a:t>plan</a:t>
            </a:r>
            <a:r>
              <a:rPr lang="en-US" sz="900" u="sng" spc="-10" dirty="0">
                <a:solidFill>
                  <a:schemeClr val="accent1"/>
                </a:solidFill>
              </a:rPr>
              <a:t>, not in the slide to </a:t>
            </a:r>
            <a:r>
              <a:rPr lang="en-US" sz="900" u="sng" spc="-10" dirty="0" smtClean="0">
                <a:solidFill>
                  <a:schemeClr val="accent1"/>
                </a:solidFill>
              </a:rPr>
              <a:t>Fed, on CCAR side?)</a:t>
            </a:r>
            <a:endParaRPr lang="en-US" sz="900" spc="-10" dirty="0">
              <a:solidFill>
                <a:schemeClr val="accent1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Design </a:t>
            </a:r>
            <a:r>
              <a:rPr lang="en-US" sz="900" spc="-10" dirty="0">
                <a:solidFill>
                  <a:srgbClr val="FF0000"/>
                </a:solidFill>
              </a:rPr>
              <a:t>detailed operating model and implementation plans for all risk types ex. Op </a:t>
            </a:r>
            <a:r>
              <a:rPr lang="en-US" sz="900" spc="-10" dirty="0" smtClean="0">
                <a:solidFill>
                  <a:srgbClr val="FF0000"/>
                </a:solidFill>
              </a:rPr>
              <a:t>risk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Design detailed operating model and implementation plans for Op Risk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Implement </a:t>
            </a:r>
            <a:r>
              <a:rPr lang="en-US" sz="900" spc="-10" dirty="0">
                <a:solidFill>
                  <a:srgbClr val="FF0000"/>
                </a:solidFill>
              </a:rPr>
              <a:t>the redesigned Operating Model for all the risks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Post </a:t>
            </a:r>
            <a:r>
              <a:rPr lang="en-US" sz="900" spc="-10" dirty="0">
                <a:solidFill>
                  <a:srgbClr val="FF0000"/>
                </a:solidFill>
              </a:rPr>
              <a:t>Implementation </a:t>
            </a:r>
            <a:r>
              <a:rPr lang="en-US" sz="900" spc="-10" dirty="0" smtClean="0">
                <a:solidFill>
                  <a:srgbClr val="FF0000"/>
                </a:solidFill>
              </a:rPr>
              <a:t>Review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/>
              <a:t>Articulate </a:t>
            </a:r>
            <a:r>
              <a:rPr lang="en-US" sz="900" spc="-10" dirty="0"/>
              <a:t>desired risk culture by setting the “Tone from the Top” and conducting a risk culture assessment </a:t>
            </a:r>
          </a:p>
          <a:p>
            <a:pPr marL="171450" lvl="1" indent="-171450" fontAlgn="ctr">
              <a:spcAft>
                <a:spcPts val="100"/>
              </a:spcAft>
              <a:buClr>
                <a:schemeClr val="accent1"/>
              </a:buClr>
            </a:pPr>
            <a:endParaRPr lang="en-US" sz="900" spc="-10" dirty="0"/>
          </a:p>
          <a:p>
            <a:pPr marL="0" lvl="1" indent="0" fontAlgn="ctr">
              <a:spcAft>
                <a:spcPts val="100"/>
              </a:spcAft>
              <a:buClr>
                <a:schemeClr val="accent1"/>
              </a:buClr>
              <a:buNone/>
            </a:pPr>
            <a:endParaRPr lang="en-US" sz="900" u="sng" spc="-10" dirty="0">
              <a:solidFill>
                <a:srgbClr val="000000"/>
              </a:solidFill>
            </a:endParaRPr>
          </a:p>
          <a:p>
            <a:pPr marL="0" lvl="1" indent="0" fontAlgn="ctr">
              <a:spcAft>
                <a:spcPts val="100"/>
              </a:spcAft>
              <a:buClr>
                <a:schemeClr val="accent1"/>
              </a:buClr>
              <a:buNone/>
            </a:pPr>
            <a:endParaRPr lang="en-US" sz="900" spc="-10" dirty="0">
              <a:solidFill>
                <a:srgbClr val="000000"/>
              </a:solidFill>
            </a:endParaRPr>
          </a:p>
        </p:txBody>
      </p:sp>
      <p:sp>
        <p:nvSpPr>
          <p:cNvPr id="23" name="Rectangle 95"/>
          <p:cNvSpPr txBox="1">
            <a:spLocks/>
          </p:cNvSpPr>
          <p:nvPr/>
        </p:nvSpPr>
        <p:spPr>
          <a:xfrm>
            <a:off x="8015964" y="3624664"/>
            <a:ext cx="608648" cy="114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endParaRPr lang="en-US" sz="800" dirty="0" smtClean="0"/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05/02/17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07/17/15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11/06/15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11/30/15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04/04/17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05/02/17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04/01/16</a:t>
            </a:r>
          </a:p>
        </p:txBody>
      </p:sp>
      <p:sp>
        <p:nvSpPr>
          <p:cNvPr id="24" name="Rectangle 95"/>
          <p:cNvSpPr txBox="1">
            <a:spLocks/>
          </p:cNvSpPr>
          <p:nvPr/>
        </p:nvSpPr>
        <p:spPr>
          <a:xfrm>
            <a:off x="7369491" y="3614834"/>
            <a:ext cx="548640" cy="11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endParaRPr lang="en-US" sz="800" dirty="0"/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06/22/15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06/22/15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07/13/15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07/13/15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11/09/15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11/10/16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chemeClr val="accent1"/>
                </a:solidFill>
              </a:rPr>
              <a:t>02/01/16</a:t>
            </a:r>
            <a:endParaRPr 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48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80988" y="763481"/>
            <a:ext cx="9718506" cy="5319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5977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</a:t>
            </a:r>
            <a:r>
              <a:rPr lang="en-GB" dirty="0" smtClean="0"/>
              <a:t>Transformation project </a:t>
            </a:r>
            <a:r>
              <a:rPr lang="en-GB" dirty="0"/>
              <a:t>p</a:t>
            </a:r>
            <a:r>
              <a:rPr lang="en-GB" dirty="0" smtClean="0"/>
              <a:t>lan </a:t>
            </a:r>
            <a:r>
              <a:rPr lang="en-GB" dirty="0"/>
              <a:t>(</a:t>
            </a:r>
            <a:r>
              <a:rPr lang="en-GB" dirty="0" smtClean="0"/>
              <a:t>1/4)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57147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31359"/>
            <a:ext cx="950208" cy="499235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Governance &amp; Organization</a:t>
            </a:r>
          </a:p>
        </p:txBody>
      </p:sp>
      <p:sp>
        <p:nvSpPr>
          <p:cNvPr id="43" name="Rectangle 95"/>
          <p:cNvSpPr txBox="1">
            <a:spLocks/>
          </p:cNvSpPr>
          <p:nvPr/>
        </p:nvSpPr>
        <p:spPr>
          <a:xfrm>
            <a:off x="8015964" y="1023152"/>
            <a:ext cx="60864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/>
              <a:t>11/30/15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07/31/15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chemeClr val="tx2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8/15/15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09/30/15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chemeClr val="tx2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09/30/15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09/30/15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10/31/15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11/30/15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/>
              <a:t>01/31/16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01/15/16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chemeClr val="tx2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01/31/16</a:t>
            </a:r>
          </a:p>
          <a:p>
            <a:pPr fontAlgn="ctr">
              <a:spcAft>
                <a:spcPts val="100"/>
              </a:spcAft>
            </a:pPr>
            <a:r>
              <a:rPr lang="en-US" sz="900" dirty="0"/>
              <a:t>Ongoing</a:t>
            </a:r>
          </a:p>
          <a:p>
            <a:pPr fontAlgn="ctr">
              <a:spcAft>
                <a:spcPts val="100"/>
              </a:spcAft>
            </a:pPr>
            <a:r>
              <a:rPr lang="en-US" sz="900" dirty="0"/>
              <a:t>07/31/15</a:t>
            </a:r>
          </a:p>
          <a:p>
            <a:pPr fontAlgn="ctr">
              <a:spcAft>
                <a:spcPts val="100"/>
              </a:spcAft>
            </a:pPr>
            <a:r>
              <a:rPr lang="en-US" sz="900" dirty="0">
                <a:solidFill>
                  <a:srgbClr val="FF0000"/>
                </a:solidFill>
              </a:rPr>
              <a:t>01/08/16</a:t>
            </a:r>
          </a:p>
          <a:p>
            <a:pPr fontAlgn="ctr">
              <a:spcAft>
                <a:spcPts val="100"/>
              </a:spcAft>
            </a:pPr>
            <a:endParaRPr lang="en-US" sz="800" dirty="0" smtClean="0"/>
          </a:p>
          <a:p>
            <a:pPr fontAlgn="ctr">
              <a:spcAft>
                <a:spcPts val="100"/>
              </a:spcAft>
            </a:pPr>
            <a:r>
              <a:rPr lang="en-US" sz="900" dirty="0"/>
              <a:t>05/02/17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07/17/15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11/06/15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11/30/15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04/04/17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05/02/17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Ongoing</a:t>
            </a:r>
            <a:endParaRPr lang="en-US" sz="900" dirty="0" smtClean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04/01/16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09/30/16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12/18/15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01/02/17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04/04/17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chemeClr val="accent1"/>
              </a:solidFill>
            </a:endParaRPr>
          </a:p>
          <a:p>
            <a:pPr fontAlgn="ctr">
              <a:spcAft>
                <a:spcPts val="100"/>
              </a:spcAft>
            </a:pPr>
            <a:endParaRPr lang="en-US" sz="800" dirty="0"/>
          </a:p>
        </p:txBody>
      </p:sp>
      <p:sp>
        <p:nvSpPr>
          <p:cNvPr id="44" name="Rectangle 95"/>
          <p:cNvSpPr txBox="1">
            <a:spLocks/>
          </p:cNvSpPr>
          <p:nvPr/>
        </p:nvSpPr>
        <p:spPr>
          <a:xfrm>
            <a:off x="7369491" y="1023152"/>
            <a:ext cx="548640" cy="49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/>
              <a:t>07/15/15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07/15/15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chemeClr val="tx2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07/15/15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08/01/15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chemeClr val="tx2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08/01/15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07/15/15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10/01/15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11/01/15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/>
              <a:t>12/01/15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12/01/15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chemeClr val="tx2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>
                <a:solidFill>
                  <a:schemeClr val="tx2"/>
                </a:solidFill>
              </a:rPr>
              <a:t>01/3/16</a:t>
            </a:r>
          </a:p>
          <a:p>
            <a:pPr fontAlgn="ctr">
              <a:spcAft>
                <a:spcPts val="100"/>
              </a:spcAft>
            </a:pPr>
            <a:r>
              <a:rPr lang="en-US" sz="900" dirty="0"/>
              <a:t>02/01/16</a:t>
            </a:r>
          </a:p>
          <a:p>
            <a:pPr fontAlgn="ctr">
              <a:spcAft>
                <a:spcPts val="100"/>
              </a:spcAft>
            </a:pPr>
            <a:r>
              <a:rPr lang="en-US" sz="900" dirty="0"/>
              <a:t>07/13/15</a:t>
            </a: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FF0000"/>
                </a:solidFill>
              </a:rPr>
              <a:t>07/13/15</a:t>
            </a:r>
          </a:p>
          <a:p>
            <a:pPr fontAlgn="ctr">
              <a:spcAft>
                <a:spcPts val="100"/>
              </a:spcAft>
            </a:pPr>
            <a:endParaRPr lang="en-US" sz="900" dirty="0"/>
          </a:p>
          <a:p>
            <a:pPr fontAlgn="ctr">
              <a:spcAft>
                <a:spcPts val="100"/>
              </a:spcAft>
            </a:pPr>
            <a:r>
              <a:rPr lang="en-US" sz="900" dirty="0"/>
              <a:t>06/22/15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06/22/15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07/13/15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07/13/15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11/09/15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chemeClr val="tx2"/>
                </a:solidFill>
              </a:rPr>
              <a:t>11/10/16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01/25/16</a:t>
            </a:r>
            <a:endParaRPr lang="en-US" sz="900" dirty="0" smtClean="0">
              <a:solidFill>
                <a:schemeClr val="accent1"/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02/01/16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07/01/16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06/15/16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04/01/16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07/01/16</a:t>
            </a:r>
          </a:p>
          <a:p>
            <a:pPr fontAlgn="ctr">
              <a:spcAft>
                <a:spcPts val="100"/>
              </a:spcAft>
            </a:pPr>
            <a:endParaRPr lang="en-US" sz="900" dirty="0"/>
          </a:p>
          <a:p>
            <a:pPr fontAlgn="ctr">
              <a:spcAft>
                <a:spcPts val="100"/>
              </a:spcAft>
            </a:pPr>
            <a:endParaRPr lang="en-US" sz="800" dirty="0"/>
          </a:p>
        </p:txBody>
      </p:sp>
      <p:sp>
        <p:nvSpPr>
          <p:cNvPr id="45" name="Rectangle 95"/>
          <p:cNvSpPr txBox="1">
            <a:spLocks/>
          </p:cNvSpPr>
          <p:nvPr/>
        </p:nvSpPr>
        <p:spPr>
          <a:xfrm>
            <a:off x="8977882" y="1041441"/>
            <a:ext cx="849697" cy="464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buClr>
                <a:srgbClr val="FF0000"/>
              </a:buClr>
              <a:buNone/>
            </a:pPr>
            <a:r>
              <a:rPr lang="en-GB" sz="900" dirty="0" smtClean="0"/>
              <a:t>Gunn</a:t>
            </a: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Aft>
                <a:spcPts val="3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/>
              <a:t>Gunn</a:t>
            </a: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Gunn</a:t>
            </a:r>
            <a:endParaRPr lang="en-US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Gunn</a:t>
            </a:r>
            <a:endParaRPr lang="en-US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Gunn</a:t>
            </a:r>
            <a:endParaRPr lang="en-US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Gunn</a:t>
            </a:r>
            <a:r>
              <a:rPr lang="en-US" sz="900" dirty="0"/>
              <a:t>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Gunn</a:t>
            </a:r>
            <a:endParaRPr lang="en-US" dirty="0"/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Gunn 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Gunn 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Gunn/ </a:t>
            </a:r>
            <a:r>
              <a:rPr lang="en-US" sz="900" dirty="0" err="1"/>
              <a:t>Briongos</a:t>
            </a:r>
            <a:r>
              <a:rPr lang="en-US" sz="900" dirty="0"/>
              <a:t> 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Gunn/ </a:t>
            </a:r>
            <a:r>
              <a:rPr lang="en-US" sz="900" dirty="0" err="1"/>
              <a:t>Briongos</a:t>
            </a:r>
            <a:r>
              <a:rPr lang="en-US" sz="900" dirty="0"/>
              <a:t> 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Gunn/ </a:t>
            </a:r>
            <a:r>
              <a:rPr lang="en-US" sz="900" dirty="0" err="1"/>
              <a:t>Briongos</a:t>
            </a:r>
            <a:r>
              <a:rPr lang="en-US" sz="900" dirty="0"/>
              <a:t> </a:t>
            </a:r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2635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2635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2635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99187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99187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2635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99187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2635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62642" y="99187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"/>
          <p:cNvSpPr txBox="1"/>
          <p:nvPr/>
        </p:nvSpPr>
        <p:spPr>
          <a:xfrm>
            <a:off x="280988" y="6023710"/>
            <a:ext cx="9493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800" dirty="0"/>
              <a:t>1 </a:t>
            </a:r>
            <a:r>
              <a:rPr lang="en-US" sz="800" dirty="0" smtClean="0"/>
              <a:t>Implementation finish date may be refined during the design phase</a:t>
            </a:r>
            <a:endParaRPr lang="en-US" sz="800" dirty="0"/>
          </a:p>
        </p:txBody>
      </p:sp>
      <p:sp>
        <p:nvSpPr>
          <p:cNvPr id="28" name="Rectangle 95"/>
          <p:cNvSpPr txBox="1">
            <a:spLocks/>
          </p:cNvSpPr>
          <p:nvPr/>
        </p:nvSpPr>
        <p:spPr>
          <a:xfrm>
            <a:off x="1430456" y="1023153"/>
            <a:ext cx="5841202" cy="484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/>
              <a:t>Draft </a:t>
            </a:r>
            <a:r>
              <a:rPr lang="en-US" sz="900" dirty="0"/>
              <a:t>overarching Governance and Oversight Framework Document for </a:t>
            </a:r>
            <a:r>
              <a:rPr lang="en-US" sz="900" dirty="0" smtClean="0"/>
              <a:t>SHUSA</a:t>
            </a:r>
            <a:r>
              <a:rPr lang="en-US" sz="900" baseline="30000" dirty="0" smtClean="0"/>
              <a:t>1</a:t>
            </a:r>
            <a:r>
              <a:rPr lang="en-US" sz="900" dirty="0" smtClean="0"/>
              <a:t>; </a:t>
            </a:r>
            <a:r>
              <a:rPr lang="en-US" sz="900" dirty="0"/>
              <a:t>syndicate and finalize</a:t>
            </a: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chemeClr val="tx2"/>
                </a:solidFill>
              </a:rPr>
              <a:t>Establish core principles for governance and oversight of SHUSA and its subsidiaries, including role of and interactions with the </a:t>
            </a:r>
            <a:r>
              <a:rPr lang="en-US" sz="900" dirty="0" smtClean="0">
                <a:solidFill>
                  <a:schemeClr val="tx2"/>
                </a:solidFill>
              </a:rPr>
              <a:t>holding company</a:t>
            </a:r>
            <a:endParaRPr lang="en-US" sz="900" dirty="0">
              <a:solidFill>
                <a:schemeClr val="tx2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chemeClr val="tx2"/>
                </a:solidFill>
              </a:rPr>
              <a:t>Define </a:t>
            </a:r>
            <a:r>
              <a:rPr lang="en-US" sz="900" dirty="0">
                <a:solidFill>
                  <a:schemeClr val="tx2"/>
                </a:solidFill>
              </a:rPr>
              <a:t>target state committee </a:t>
            </a:r>
            <a:r>
              <a:rPr lang="en-US" sz="900" dirty="0" smtClean="0">
                <a:solidFill>
                  <a:schemeClr val="tx2"/>
                </a:solidFill>
              </a:rPr>
              <a:t>structure including Board and Management committees</a:t>
            </a: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chemeClr val="tx2"/>
                </a:solidFill>
              </a:rPr>
              <a:t>Articulate </a:t>
            </a:r>
            <a:r>
              <a:rPr lang="en-US" sz="900" dirty="0">
                <a:solidFill>
                  <a:schemeClr val="tx2"/>
                </a:solidFill>
              </a:rPr>
              <a:t>committee compositions, roles, decision rights, delegation of authority and distribution of responsibilities between the Group, SHUSA and its subsidiaries</a:t>
            </a: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chemeClr val="tx2"/>
                </a:solidFill>
              </a:rPr>
              <a:t>Document the overarching organization structure of SHUSA and its subsidiaries including reporting lines</a:t>
            </a: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GB" sz="900" dirty="0">
                <a:solidFill>
                  <a:schemeClr val="tx2"/>
                </a:solidFill>
              </a:rPr>
              <a:t>Develop policy framework, establish overall policies including guidelines for approval of policies</a:t>
            </a:r>
            <a:endParaRPr lang="en-US" sz="900" dirty="0">
              <a:solidFill>
                <a:schemeClr val="tx2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chemeClr val="tx2"/>
                </a:solidFill>
              </a:rPr>
              <a:t>Create overarching reporting framework for the Board and Management for SHUSA and its subsidiaries</a:t>
            </a: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chemeClr val="tx2"/>
                </a:solidFill>
              </a:rPr>
              <a:t>Syndicate Governance and Oversight Framework document with key stakeholders across SHUSA, the legal entities and the Corporation, incorporate refinements and </a:t>
            </a:r>
            <a:r>
              <a:rPr lang="en-US" sz="900" dirty="0" smtClean="0">
                <a:solidFill>
                  <a:schemeClr val="tx2"/>
                </a:solidFill>
              </a:rPr>
              <a:t>finalize</a:t>
            </a:r>
            <a:endParaRPr lang="en-US" sz="900" dirty="0">
              <a:solidFill>
                <a:schemeClr val="tx2"/>
              </a:solidFill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Conduct gap analysis against the overarching Governance and Oversight Framework document, identify gaps and develop multi-year execution plans</a:t>
            </a: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chemeClr val="tx2"/>
                </a:solidFill>
              </a:rPr>
              <a:t>Conduct gap analysis against the target state governance and committee structure, organization and roles, decision rights, delegation of responsibilities, policy framework and reporting</a:t>
            </a: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chemeClr val="tx2"/>
                </a:solidFill>
              </a:rPr>
              <a:t>Establish comprehensive implementation plans to address these gaps over a multi-year </a:t>
            </a:r>
            <a:r>
              <a:rPr lang="en-US" sz="900" dirty="0" smtClean="0">
                <a:solidFill>
                  <a:schemeClr val="tx2"/>
                </a:solidFill>
              </a:rPr>
              <a:t>period</a:t>
            </a:r>
            <a:endParaRPr lang="en-US" sz="900" spc="-10" dirty="0" smtClean="0">
              <a:solidFill>
                <a:schemeClr val="tx2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/>
              <a:t>Execute against multi-year plan for Risk Transformation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/>
              <a:t>Implement routine Risk-Business reviews with standardized materials and reports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000000"/>
                </a:solidFill>
              </a:rPr>
              <a:t>Enhance </a:t>
            </a:r>
            <a:r>
              <a:rPr lang="en-US" sz="900" spc="-10" dirty="0">
                <a:solidFill>
                  <a:srgbClr val="000000"/>
                </a:solidFill>
              </a:rPr>
              <a:t>top of the house risk policies with clear articulation of roles </a:t>
            </a:r>
            <a:r>
              <a:rPr lang="en-US" sz="900" spc="-10" dirty="0" smtClean="0">
                <a:solidFill>
                  <a:srgbClr val="000000"/>
                </a:solidFill>
              </a:rPr>
              <a:t>and responsibilities across </a:t>
            </a:r>
            <a:r>
              <a:rPr lang="en-US" sz="900" spc="-10" dirty="0">
                <a:solidFill>
                  <a:srgbClr val="000000"/>
                </a:solidFill>
              </a:rPr>
              <a:t>the </a:t>
            </a:r>
            <a:r>
              <a:rPr lang="en-US" sz="900" spc="-10" dirty="0" smtClean="0">
                <a:solidFill>
                  <a:srgbClr val="000000"/>
                </a:solidFill>
              </a:rPr>
              <a:t>Three Lines of Defense (3 LOD)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</a:t>
            </a:r>
            <a:r>
              <a:rPr lang="en-US" sz="900" spc="-10" dirty="0" smtClean="0">
                <a:solidFill>
                  <a:srgbClr val="000000"/>
                </a:solidFill>
              </a:rPr>
              <a:t>Operating Model </a:t>
            </a:r>
            <a:r>
              <a:rPr lang="en-US" sz="900" spc="-10" dirty="0">
                <a:solidFill>
                  <a:srgbClr val="000000"/>
                </a:solidFill>
              </a:rPr>
              <a:t>across Risk types aligned with principles </a:t>
            </a:r>
            <a:r>
              <a:rPr lang="en-US" sz="900" spc="-10" dirty="0" smtClean="0">
                <a:solidFill>
                  <a:srgbClr val="000000"/>
                </a:solidFill>
              </a:rPr>
              <a:t>of 3 </a:t>
            </a:r>
            <a:r>
              <a:rPr lang="en-US" sz="900" spc="-10" dirty="0">
                <a:solidFill>
                  <a:srgbClr val="000000"/>
                </a:solidFill>
              </a:rPr>
              <a:t>LOD, develop rollout plans </a:t>
            </a:r>
            <a:r>
              <a:rPr lang="en-US" sz="900" spc="-10" dirty="0"/>
              <a:t>and implement</a:t>
            </a:r>
          </a:p>
          <a:p>
            <a:pPr marL="456885" lvl="3" indent="-17145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anose="020B0604020202020204" pitchFamily="34" charset="0"/>
              <a:buChar char="̶"/>
            </a:pPr>
            <a:r>
              <a:rPr lang="en-US" sz="900" dirty="0">
                <a:solidFill>
                  <a:schemeClr val="tx2"/>
                </a:solidFill>
              </a:rPr>
              <a:t>Review of existing 1st </a:t>
            </a:r>
            <a:r>
              <a:rPr lang="en-US" sz="900" dirty="0" err="1">
                <a:solidFill>
                  <a:schemeClr val="tx2"/>
                </a:solidFill>
              </a:rPr>
              <a:t>LoD</a:t>
            </a:r>
            <a:r>
              <a:rPr lang="en-US" sz="900" dirty="0">
                <a:solidFill>
                  <a:schemeClr val="tx2"/>
                </a:solidFill>
              </a:rPr>
              <a:t> structure and capabilities </a:t>
            </a:r>
          </a:p>
          <a:p>
            <a:pPr marL="456885" lvl="3" indent="-17145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anose="020B0604020202020204" pitchFamily="34" charset="0"/>
              <a:buChar char="̶"/>
            </a:pPr>
            <a:r>
              <a:rPr lang="en-US" sz="900" dirty="0">
                <a:solidFill>
                  <a:schemeClr val="tx2"/>
                </a:solidFill>
              </a:rPr>
              <a:t>Design detailed operating model and implementation plans for all risk types ex. Op risk</a:t>
            </a:r>
          </a:p>
          <a:p>
            <a:pPr marL="456885" lvl="3" indent="-17145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anose="020B0604020202020204" pitchFamily="34" charset="0"/>
              <a:buChar char="̶"/>
            </a:pPr>
            <a:r>
              <a:rPr lang="en-US" sz="900" dirty="0">
                <a:solidFill>
                  <a:schemeClr val="tx2"/>
                </a:solidFill>
              </a:rPr>
              <a:t>Design detailed operating model and implementation plans for Op Risk</a:t>
            </a:r>
          </a:p>
          <a:p>
            <a:pPr marL="456885" lvl="3" indent="-17145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anose="020B0604020202020204" pitchFamily="34" charset="0"/>
              <a:buChar char="̶"/>
            </a:pPr>
            <a:r>
              <a:rPr lang="en-US" sz="900" dirty="0">
                <a:solidFill>
                  <a:schemeClr val="tx2"/>
                </a:solidFill>
              </a:rPr>
              <a:t>Implement the redesigned Operating Model for all the risks</a:t>
            </a:r>
          </a:p>
          <a:p>
            <a:pPr marL="456885" lvl="3" indent="-17145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anose="020B0604020202020204" pitchFamily="34" charset="0"/>
              <a:buChar char="̶"/>
            </a:pPr>
            <a:r>
              <a:rPr lang="en-US" sz="900" dirty="0">
                <a:solidFill>
                  <a:schemeClr val="tx2"/>
                </a:solidFill>
              </a:rPr>
              <a:t>1st/2nd/3rd  Round Post Implementation Review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000000"/>
                </a:solidFill>
              </a:rPr>
              <a:t>Rollout </a:t>
            </a:r>
            <a:r>
              <a:rPr lang="en-US" sz="900" spc="-10" dirty="0">
                <a:solidFill>
                  <a:srgbClr val="000000"/>
                </a:solidFill>
              </a:rPr>
              <a:t>communication and training for organizational changes related to 3 </a:t>
            </a:r>
            <a:r>
              <a:rPr lang="en-US" sz="900" spc="-10" dirty="0" smtClean="0">
                <a:solidFill>
                  <a:srgbClr val="000000"/>
                </a:solidFill>
              </a:rPr>
              <a:t>LOD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/>
              <a:t>Articulate desired risk culture by setting the “Tone from the Top” and conducting a risk culture assessment 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/>
              <a:t>Define multiyear plan to achieve a sound target state risk culture 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/>
              <a:t>Assess existing Risk Management Performance Scorecards and identify gaps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/>
              <a:t>Rollout systematic performance assessments and risk-based compensation structures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/>
              <a:t>Diagnose retention challenge and design recruitment and retention mechanisms 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endParaRPr lang="en-US" sz="900" spc="-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True"/>
  <p:tag name="PREVIOUSNAME" val="C:\Users\Alexis Trittipo\Documents\2015.07 Santander Risk Transformation\July 15 submission\Post Board versions\Sent to Board on Monday July 13\FINALS\20150715vF - CART program execution plan summary view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Santander_CF_HCS255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00"/>
      </a:accent1>
      <a:accent2>
        <a:srgbClr val="FAAF25"/>
      </a:accent2>
      <a:accent3>
        <a:srgbClr val="000000"/>
      </a:accent3>
      <a:accent4>
        <a:srgbClr val="969696"/>
      </a:accent4>
      <a:accent5>
        <a:srgbClr val="770000"/>
      </a:accent5>
      <a:accent6>
        <a:srgbClr val="808080"/>
      </a:accent6>
      <a:hlink>
        <a:srgbClr val="00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FAAF25"/>
        </a:accent2>
        <a:accent3>
          <a:srgbClr val="000000"/>
        </a:accent3>
        <a:accent4>
          <a:srgbClr val="969696"/>
        </a:accent4>
        <a:accent5>
          <a:srgbClr val="770000"/>
        </a:accent5>
        <a:accent6>
          <a:srgbClr val="808080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813</Words>
  <Application>Microsoft Office PowerPoint</Application>
  <PresentationFormat>35mm Slides</PresentationFormat>
  <Paragraphs>233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4_Santander_CUF_HCS218</vt:lpstr>
      <vt:lpstr>Santander_CF_HCS255</vt:lpstr>
      <vt:lpstr>think-cell Slide</vt:lpstr>
      <vt:lpstr>Index of Change</vt:lpstr>
      <vt:lpstr>Risk Transformation project plan (1/4)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2015-08-26T18:02:19Z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