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ags/tag3.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4"/>
    <p:sldMasterId id="2147483828" r:id="rId5"/>
    <p:sldMasterId id="2147483839" r:id="rId6"/>
    <p:sldMasterId id="2147483842" r:id="rId7"/>
    <p:sldMasterId id="2147483845" r:id="rId8"/>
  </p:sldMasterIdLst>
  <p:notesMasterIdLst>
    <p:notesMasterId r:id="rId22"/>
  </p:notesMasterIdLst>
  <p:handoutMasterIdLst>
    <p:handoutMasterId r:id="rId23"/>
  </p:handoutMasterIdLst>
  <p:sldIdLst>
    <p:sldId id="271" r:id="rId9"/>
    <p:sldId id="256" r:id="rId10"/>
    <p:sldId id="257" r:id="rId11"/>
    <p:sldId id="280" r:id="rId12"/>
    <p:sldId id="281" r:id="rId13"/>
    <p:sldId id="282" r:id="rId14"/>
    <p:sldId id="283" r:id="rId15"/>
    <p:sldId id="284" r:id="rId16"/>
    <p:sldId id="285" r:id="rId17"/>
    <p:sldId id="286" r:id="rId18"/>
    <p:sldId id="287" r:id="rId19"/>
    <p:sldId id="288" r:id="rId20"/>
    <p:sldId id="289" r:id="rId21"/>
  </p:sldIdLst>
  <p:sldSz cx="9144000" cy="6858000" type="screen4x3"/>
  <p:notesSz cx="7010400" cy="9296400"/>
  <p:custDataLst>
    <p:tags r:id="rId24"/>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4" userDrawn="1">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2" userDrawn="1">
          <p15:clr>
            <a:srgbClr val="A4A3A4"/>
          </p15:clr>
        </p15:guide>
        <p15:guide id="9" orient="horz" pos="672" userDrawn="1">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guide id="18" orient="horz" pos="4155">
          <p15:clr>
            <a:srgbClr val="A4A3A4"/>
          </p15:clr>
        </p15:guide>
        <p15:guide id="19" orient="horz" pos="509">
          <p15:clr>
            <a:srgbClr val="A4A3A4"/>
          </p15:clr>
        </p15:guide>
        <p15:guide id="20" orient="horz" pos="218">
          <p15:clr>
            <a:srgbClr val="A4A3A4"/>
          </p15:clr>
        </p15:guide>
        <p15:guide id="21" pos="35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D9D9D9"/>
    <a:srgbClr val="999999"/>
    <a:srgbClr val="E60000"/>
    <a:srgbClr val="C25552"/>
    <a:srgbClr val="FFFF00"/>
    <a:srgbClr val="333333"/>
    <a:srgbClr val="5F5F5F"/>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71" autoAdjust="0"/>
    <p:restoredTop sz="95501" autoAdjust="0"/>
  </p:normalViewPr>
  <p:slideViewPr>
    <p:cSldViewPr snapToGrid="0" snapToObjects="1">
      <p:cViewPr varScale="1">
        <p:scale>
          <a:sx n="75" d="100"/>
          <a:sy n="75" d="100"/>
        </p:scale>
        <p:origin x="-1422" y="-102"/>
      </p:cViewPr>
      <p:guideLst>
        <p:guide orient="horz" pos="4074"/>
        <p:guide orient="horz" pos="864"/>
        <p:guide orient="horz" pos="156"/>
        <p:guide orient="horz" pos="4152"/>
        <p:guide orient="horz" pos="672"/>
        <p:guide orient="horz" pos="132"/>
        <p:guide orient="horz" pos="266"/>
        <p:guide orient="horz" pos="4155"/>
        <p:guide orient="horz" pos="509"/>
        <p:guide orient="horz" pos="218"/>
        <p:guide pos="248"/>
        <p:guide pos="5505"/>
        <p:guide pos="2778"/>
        <p:guide pos="2987"/>
        <p:guide pos="5403"/>
        <p:guide pos="2796"/>
        <p:guide pos="2941"/>
        <p:guide pos="351"/>
        <p:guide pos="209"/>
        <p:guide pos="5544"/>
        <p:guide pos="35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2/16/2016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973286" y="8831283"/>
            <a:ext cx="3037117" cy="465119"/>
          </a:xfrm>
          <a:prstGeom prst="rect">
            <a:avLst/>
          </a:prstGeom>
          <a:noFill/>
          <a:ln w="9525">
            <a:noFill/>
            <a:miter lim="800000"/>
            <a:headEnd/>
            <a:tailEnd/>
          </a:ln>
        </p:spPr>
        <p:txBody>
          <a:bodyPr lIns="93126" tIns="46562" rIns="93126" bIns="46562" anchor="b"/>
          <a:lstStyle/>
          <a:p>
            <a:pPr algn="r" defTabSz="931953" fontAlgn="base">
              <a:spcBef>
                <a:spcPct val="0"/>
              </a:spcBef>
              <a:spcAft>
                <a:spcPct val="0"/>
              </a:spcAft>
            </a:pPr>
            <a:fld id="{856C31F0-069F-4930-BBE0-31FCEE603BF1}" type="slidenum">
              <a:rPr lang="en-US" sz="1200">
                <a:solidFill>
                  <a:srgbClr val="000000"/>
                </a:solidFill>
                <a:latin typeface="Arial" charset="0"/>
                <a:cs typeface="Arial" charset="0"/>
              </a:rPr>
              <a:pPr algn="r" defTabSz="931953" fontAlgn="base">
                <a:spcBef>
                  <a:spcPct val="0"/>
                </a:spcBef>
                <a:spcAft>
                  <a:spcPct val="0"/>
                </a:spcAft>
              </a:pPr>
              <a:t>1</a:t>
            </a:fld>
            <a:endParaRPr lang="en-US" sz="1200" dirty="0">
              <a:solidFill>
                <a:srgbClr val="000000"/>
              </a:solidFill>
              <a:latin typeface="Arial" charset="0"/>
              <a:cs typeface="Arial" charset="0"/>
            </a:endParaRPr>
          </a:p>
        </p:txBody>
      </p:sp>
      <p:sp>
        <p:nvSpPr>
          <p:cNvPr id="56322" name="Rectangle 2"/>
          <p:cNvSpPr>
            <a:spLocks noGrp="1" noRot="1" noChangeAspect="1" noChangeArrowheads="1" noTextEdit="1"/>
          </p:cNvSpPr>
          <p:nvPr>
            <p:ph type="sldImg"/>
          </p:nvPr>
        </p:nvSpPr>
        <p:spPr>
          <a:xfrm>
            <a:off x="1182688" y="700088"/>
            <a:ext cx="4643437" cy="3482975"/>
          </a:xfrm>
          <a:ln/>
        </p:spPr>
      </p:sp>
      <p:sp>
        <p:nvSpPr>
          <p:cNvPr id="56323"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551905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13</a:t>
            </a:fld>
            <a:endParaRPr lang="en-US" dirty="0"/>
          </a:p>
        </p:txBody>
      </p:sp>
    </p:spTree>
    <p:extLst>
      <p:ext uri="{BB962C8B-B14F-4D97-AF65-F5344CB8AC3E}">
        <p14:creationId xmlns:p14="http://schemas.microsoft.com/office/powerpoint/2010/main" val="245272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kumimoji="0" lang="en-US" sz="800" b="0" i="0" u="none" strike="noStrike" kern="1200" cap="none" spc="0" normalizeH="0" baseline="0" dirty="0" smtClean="0">
              <a:ln>
                <a:noFill/>
              </a:ln>
              <a:solidFill>
                <a:schemeClr val="tx1"/>
              </a:solidFill>
              <a:effectLst/>
              <a:uLnTx/>
              <a:uFillTx/>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31105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94113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41793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72000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7</a:t>
            </a:fld>
            <a:endParaRPr lang="en-US" dirty="0"/>
          </a:p>
        </p:txBody>
      </p:sp>
    </p:spTree>
    <p:extLst>
      <p:ext uri="{BB962C8B-B14F-4D97-AF65-F5344CB8AC3E}">
        <p14:creationId xmlns:p14="http://schemas.microsoft.com/office/powerpoint/2010/main" val="2833169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t>10</a:t>
            </a:fld>
            <a:endParaRPr lang="en-US" dirty="0"/>
          </a:p>
        </p:txBody>
      </p:sp>
    </p:spTree>
    <p:extLst>
      <p:ext uri="{BB962C8B-B14F-4D97-AF65-F5344CB8AC3E}">
        <p14:creationId xmlns:p14="http://schemas.microsoft.com/office/powerpoint/2010/main" val="3509268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600" kern="1200" dirty="0" smtClean="0">
              <a:solidFill>
                <a:schemeClr val="tx1"/>
              </a:solidFill>
              <a:effectLst/>
              <a:latin typeface="Arial" charset="0"/>
              <a:ea typeface="MS PGothic" pitchFamily="34" charset="-128"/>
              <a:cs typeface="ＭＳ Ｐゴシック" pitchFamily="-112" charset="-128"/>
            </a:endParaRPr>
          </a:p>
        </p:txBody>
      </p:sp>
      <p:sp>
        <p:nvSpPr>
          <p:cNvPr id="5" name="Slide Number Placeholder 4"/>
          <p:cNvSpPr>
            <a:spLocks noGrp="1"/>
          </p:cNvSpPr>
          <p:nvPr>
            <p:ph type="sldNum" sz="quarter" idx="10"/>
          </p:nvPr>
        </p:nvSpPr>
        <p:spPr/>
        <p:txBody>
          <a:bodyPr/>
          <a:lstStyle/>
          <a:p>
            <a:fld id="{C95B168E-2D4F-4C34-B0B9-704A69CF462F}" type="slidenum">
              <a:rPr lang="en-US" smtClean="0">
                <a:solidFill>
                  <a:srgbClr val="000000"/>
                </a:solidFill>
              </a:rPr>
              <a:pPr/>
              <a:t>11</a:t>
            </a:fld>
            <a:endParaRPr lang="en-US" dirty="0">
              <a:solidFill>
                <a:srgbClr val="000000"/>
              </a:solidFill>
            </a:endParaRPr>
          </a:p>
        </p:txBody>
      </p:sp>
    </p:spTree>
    <p:extLst>
      <p:ext uri="{BB962C8B-B14F-4D97-AF65-F5344CB8AC3E}">
        <p14:creationId xmlns:p14="http://schemas.microsoft.com/office/powerpoint/2010/main" val="173538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12</a:t>
            </a:fld>
            <a:endParaRPr lang="en-US" dirty="0"/>
          </a:p>
        </p:txBody>
      </p:sp>
    </p:spTree>
    <p:extLst>
      <p:ext uri="{BB962C8B-B14F-4D97-AF65-F5344CB8AC3E}">
        <p14:creationId xmlns:p14="http://schemas.microsoft.com/office/powerpoint/2010/main" val="350795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91"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9"/>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90"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83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7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67018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6464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9432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4_Title and Content">
    <p:spTree>
      <p:nvGrpSpPr>
        <p:cNvPr id="1" name=""/>
        <p:cNvGrpSpPr/>
        <p:nvPr/>
      </p:nvGrpSpPr>
      <p:grpSpPr>
        <a:xfrm>
          <a:off x="0" y="0"/>
          <a:ext cx="0" cy="0"/>
          <a:chOff x="0" y="0"/>
          <a:chExt cx="0" cy="0"/>
        </a:xfrm>
      </p:grpSpPr>
      <p:pic>
        <p:nvPicPr>
          <p:cNvPr id="5" name="Picture 15" descr="Logo_Peq01"/>
          <p:cNvPicPr>
            <a:picLocks noChangeAspect="1" noChangeArrowheads="1"/>
          </p:cNvPicPr>
          <p:nvPr/>
        </p:nvPicPr>
        <p:blipFill>
          <a:blip r:embed="rId2"/>
          <a:srcRect/>
          <a:stretch>
            <a:fillRect/>
          </a:stretch>
        </p:blipFill>
        <p:spPr bwMode="auto">
          <a:xfrm>
            <a:off x="6985002" y="6345254"/>
            <a:ext cx="1917700" cy="352425"/>
          </a:xfrm>
          <a:prstGeom prst="rect">
            <a:avLst/>
          </a:prstGeom>
          <a:noFill/>
          <a:ln w="9525">
            <a:noFill/>
            <a:miter lim="800000"/>
            <a:headEnd/>
            <a:tailEnd/>
          </a:ln>
        </p:spPr>
      </p:pic>
      <p:pic>
        <p:nvPicPr>
          <p:cNvPr id="6" name="Picture 16" descr="SOV_lineartRev"/>
          <p:cNvPicPr>
            <a:picLocks noChangeAspect="1" noChangeArrowheads="1"/>
          </p:cNvPicPr>
          <p:nvPr/>
        </p:nvPicPr>
        <p:blipFill>
          <a:blip r:embed="rId3"/>
          <a:srcRect l="24763"/>
          <a:stretch>
            <a:fillRect/>
          </a:stretch>
        </p:blipFill>
        <p:spPr bwMode="auto">
          <a:xfrm>
            <a:off x="304802" y="6364291"/>
            <a:ext cx="1258888" cy="425450"/>
          </a:xfrm>
          <a:prstGeom prst="rect">
            <a:avLst/>
          </a:prstGeom>
          <a:noFill/>
          <a:ln w="9525">
            <a:noFill/>
            <a:miter lim="800000"/>
            <a:headEnd/>
            <a:tailEnd/>
          </a:ln>
        </p:spPr>
      </p:pic>
      <p:pic>
        <p:nvPicPr>
          <p:cNvPr id="7" name="Picture 18"/>
          <p:cNvPicPr>
            <a:picLocks noChangeAspect="1" noChangeArrowheads="1"/>
          </p:cNvPicPr>
          <p:nvPr/>
        </p:nvPicPr>
        <p:blipFill>
          <a:blip r:embed="rId4"/>
          <a:srcRect/>
          <a:stretch>
            <a:fillRect/>
          </a:stretch>
        </p:blipFill>
        <p:spPr bwMode="auto">
          <a:xfrm>
            <a:off x="1" y="6157929"/>
            <a:ext cx="9144000" cy="700087"/>
          </a:xfrm>
          <a:prstGeom prst="rect">
            <a:avLst/>
          </a:prstGeom>
          <a:noFill/>
          <a:ln w="9525">
            <a:noFill/>
            <a:miter lim="800000"/>
            <a:headEnd/>
            <a:tailEnd/>
          </a:ln>
        </p:spPr>
      </p:pic>
      <p:pic>
        <p:nvPicPr>
          <p:cNvPr id="8" name="Picture 19" descr="Logo_Peq01"/>
          <p:cNvPicPr>
            <a:picLocks noChangeAspect="1" noChangeArrowheads="1"/>
          </p:cNvPicPr>
          <p:nvPr/>
        </p:nvPicPr>
        <p:blipFill>
          <a:blip r:embed="rId2"/>
          <a:srcRect/>
          <a:stretch>
            <a:fillRect/>
          </a:stretch>
        </p:blipFill>
        <p:spPr bwMode="auto">
          <a:xfrm>
            <a:off x="6997700" y="6324616"/>
            <a:ext cx="1917700" cy="352425"/>
          </a:xfrm>
          <a:prstGeom prst="rect">
            <a:avLst/>
          </a:prstGeom>
          <a:noFill/>
          <a:ln w="9525">
            <a:noFill/>
            <a:miter lim="800000"/>
            <a:headEnd/>
            <a:tailEnd/>
          </a:ln>
        </p:spPr>
      </p:pic>
      <p:sp>
        <p:nvSpPr>
          <p:cNvPr id="9" name="Line 8"/>
          <p:cNvSpPr>
            <a:spLocks noChangeShapeType="1"/>
          </p:cNvSpPr>
          <p:nvPr userDrawn="1"/>
        </p:nvSpPr>
        <p:spPr bwMode="auto">
          <a:xfrm>
            <a:off x="381001" y="762000"/>
            <a:ext cx="8382000" cy="0"/>
          </a:xfrm>
          <a:prstGeom prst="line">
            <a:avLst/>
          </a:prstGeom>
          <a:noFill/>
          <a:ln w="15875">
            <a:solidFill>
              <a:srgbClr val="FF0000"/>
            </a:solidFill>
            <a:round/>
            <a:headEnd/>
            <a:tailEnd/>
          </a:ln>
        </p:spPr>
        <p:txBody>
          <a:bodyPr wrap="none" lIns="87660" tIns="43830" rIns="87660" bIns="43830" anchor="ctr"/>
          <a:lstStyle/>
          <a:p>
            <a:pPr defTabSz="876602">
              <a:defRPr/>
            </a:pPr>
            <a:endParaRPr lang="en-US" sz="2300" dirty="0">
              <a:solidFill>
                <a:srgbClr val="000000"/>
              </a:solidFill>
            </a:endParaRPr>
          </a:p>
        </p:txBody>
      </p:sp>
      <p:sp>
        <p:nvSpPr>
          <p:cNvPr id="11" name="Title 1"/>
          <p:cNvSpPr>
            <a:spLocks noGrp="1"/>
          </p:cNvSpPr>
          <p:nvPr>
            <p:ph type="title"/>
          </p:nvPr>
        </p:nvSpPr>
        <p:spPr>
          <a:xfrm>
            <a:off x="381001" y="270013"/>
            <a:ext cx="8396544" cy="429768"/>
          </a:xfrm>
          <a:prstGeom prst="rect">
            <a:avLst/>
          </a:prstGeom>
          <a:noFill/>
        </p:spPr>
        <p:txBody>
          <a:bodyPr lIns="87660" tIns="43830" rIns="87660" bIns="43830" anchor="ctr"/>
          <a:lstStyle>
            <a:lvl1pPr>
              <a:defRPr sz="2300" b="1">
                <a:solidFill>
                  <a:schemeClr val="tx1"/>
                </a:solidFill>
                <a:latin typeface="Calibri" pitchFamily="34" charset="0"/>
                <a:cs typeface="Calibri" pitchFamily="34" charset="0"/>
              </a:defRPr>
            </a:lvl1pPr>
          </a:lstStyle>
          <a:p>
            <a:r>
              <a:rPr lang="en-US" smtClean="0"/>
              <a:t>Click to edit Master title style</a:t>
            </a:r>
            <a:endParaRPr lang="en-US" dirty="0"/>
          </a:p>
        </p:txBody>
      </p:sp>
      <p:sp>
        <p:nvSpPr>
          <p:cNvPr id="12" name="Rectangle 15"/>
          <p:cNvSpPr txBox="1">
            <a:spLocks noChangeArrowheads="1"/>
          </p:cNvSpPr>
          <p:nvPr userDrawn="1"/>
        </p:nvSpPr>
        <p:spPr>
          <a:xfrm>
            <a:off x="8101014" y="131763"/>
            <a:ext cx="869950" cy="457200"/>
          </a:xfrm>
          <a:prstGeom prst="rect">
            <a:avLst/>
          </a:prstGeom>
        </p:spPr>
        <p:txBody>
          <a:bodyPr lIns="91428" tIns="45715" rIns="91428" bIns="45715"/>
          <a:lstStyle>
            <a:lvl1pPr algn="r">
              <a:defRPr sz="1600">
                <a:solidFill>
                  <a:srgbClr val="FF0000"/>
                </a:solidFill>
                <a:latin typeface="Arial" pitchFamily="34" charset="0"/>
              </a:defRPr>
            </a:lvl1pPr>
          </a:lstStyle>
          <a:p>
            <a:pPr eaLnBrk="1" fontAlgn="auto" hangingPunct="1">
              <a:spcBef>
                <a:spcPts val="0"/>
              </a:spcBef>
              <a:spcAft>
                <a:spcPts val="0"/>
              </a:spcAft>
              <a:defRPr/>
            </a:pPr>
            <a:fld id="{A2C9E113-8C02-474D-854D-3C7A6F29C705}" type="slidenum">
              <a:rPr lang="es-ES_tradnl" sz="1100" b="1" smtClean="0"/>
              <a:pPr eaLnBrk="1" fontAlgn="auto" hangingPunct="1">
                <a:spcBef>
                  <a:spcPts val="0"/>
                </a:spcBef>
                <a:spcAft>
                  <a:spcPts val="0"/>
                </a:spcAft>
                <a:defRPr/>
              </a:pPr>
              <a:t>‹#›</a:t>
            </a:fld>
            <a:endParaRPr lang="es-ES_tradnl" sz="1100" b="1" dirty="0"/>
          </a:p>
        </p:txBody>
      </p:sp>
    </p:spTree>
    <p:extLst>
      <p:ext uri="{BB962C8B-B14F-4D97-AF65-F5344CB8AC3E}">
        <p14:creationId xmlns:p14="http://schemas.microsoft.com/office/powerpoint/2010/main" val="491779563"/>
      </p:ext>
    </p:extLst>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
          <p:cNvSpPr txBox="1">
            <a:spLocks noChangeArrowheads="1"/>
          </p:cNvSpPr>
          <p:nvPr userDrawn="1"/>
        </p:nvSpPr>
        <p:spPr>
          <a:xfrm>
            <a:off x="8101014" y="131763"/>
            <a:ext cx="869950" cy="457200"/>
          </a:xfrm>
          <a:prstGeom prst="rect">
            <a:avLst/>
          </a:prstGeom>
        </p:spPr>
        <p:txBody>
          <a:bodyPr lIns="91428" tIns="45715" rIns="91428" bIns="45715"/>
          <a:lstStyle>
            <a:lvl1pPr algn="r">
              <a:defRPr sz="1600">
                <a:solidFill>
                  <a:srgbClr val="FF0000"/>
                </a:solidFill>
                <a:latin typeface="Arial" pitchFamily="34" charset="0"/>
              </a:defRPr>
            </a:lvl1pPr>
          </a:lstStyle>
          <a:p>
            <a:pPr eaLnBrk="1" fontAlgn="auto" hangingPunct="1">
              <a:spcBef>
                <a:spcPts val="0"/>
              </a:spcBef>
              <a:spcAft>
                <a:spcPts val="0"/>
              </a:spcAft>
              <a:defRPr/>
            </a:pPr>
            <a:fld id="{A2C9E113-8C02-474D-854D-3C7A6F29C705}" type="slidenum">
              <a:rPr lang="es-ES_tradnl" sz="1100" b="1" smtClean="0"/>
              <a:pPr eaLnBrk="1" fontAlgn="auto" hangingPunct="1">
                <a:spcBef>
                  <a:spcPts val="0"/>
                </a:spcBef>
                <a:spcAft>
                  <a:spcPts val="0"/>
                </a:spcAft>
                <a:defRPr/>
              </a:pPr>
              <a:t>‹#›</a:t>
            </a:fld>
            <a:endParaRPr lang="es-ES_tradnl" sz="1100" b="1" dirty="0"/>
          </a:p>
        </p:txBody>
      </p:sp>
    </p:spTree>
    <p:extLst>
      <p:ext uri="{BB962C8B-B14F-4D97-AF65-F5344CB8AC3E}">
        <p14:creationId xmlns:p14="http://schemas.microsoft.com/office/powerpoint/2010/main" val="32412278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91"/>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rPr>
              <a:pPr algn="r"/>
              <a:t>‹#›</a:t>
            </a:fld>
            <a:endParaRPr lang="es-ES_tradnl" sz="1200" b="1" dirty="0">
              <a:solidFill>
                <a:srgbClr val="FF0000"/>
              </a:solidFill>
              <a:latin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91"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78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9"/>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90"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
        <p:nvSpPr>
          <p:cNvPr id="3" name="Rectangle 15"/>
          <p:cNvSpPr txBox="1">
            <a:spLocks noChangeArrowheads="1"/>
          </p:cNvSpPr>
          <p:nvPr userDrawn="1"/>
        </p:nvSpPr>
        <p:spPr>
          <a:xfrm>
            <a:off x="8101014" y="131763"/>
            <a:ext cx="869950" cy="457200"/>
          </a:xfrm>
          <a:prstGeom prst="rect">
            <a:avLst/>
          </a:prstGeom>
        </p:spPr>
        <p:txBody>
          <a:bodyPr lIns="91428" tIns="45715" rIns="91428" bIns="45715"/>
          <a:lstStyle>
            <a:lvl1pPr algn="r">
              <a:defRPr sz="1600">
                <a:solidFill>
                  <a:srgbClr val="FF0000"/>
                </a:solidFill>
                <a:latin typeface="Arial" pitchFamily="34" charset="0"/>
              </a:defRPr>
            </a:lvl1pPr>
          </a:lstStyle>
          <a:p>
            <a:pPr>
              <a:defRPr/>
            </a:pPr>
            <a:fld id="{A2C9E113-8C02-474D-854D-3C7A6F29C705}" type="slidenum">
              <a:rPr lang="es-ES_tradnl" sz="1100" b="1" smtClean="0"/>
              <a:pPr>
                <a:defRPr/>
              </a:pPr>
              <a:t>‹#›</a:t>
            </a:fld>
            <a:endParaRPr lang="es-ES_tradnl" sz="1100" b="1" dirty="0"/>
          </a:p>
        </p:txBody>
      </p:sp>
    </p:spTree>
    <p:extLst>
      <p:ext uri="{BB962C8B-B14F-4D97-AF65-F5344CB8AC3E}">
        <p14:creationId xmlns:p14="http://schemas.microsoft.com/office/powerpoint/2010/main" val="4894880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xfrm>
            <a:off x="1752600" y="6283325"/>
            <a:ext cx="4876800" cy="228600"/>
          </a:xfrm>
          <a:prstGeom prst="rect">
            <a:avLst/>
          </a:prstGeom>
        </p:spPr>
        <p:txBody>
          <a:bodyPr/>
          <a:lstStyle>
            <a:lvl1pPr>
              <a:defRPr>
                <a:solidFill>
                  <a:srgbClr val="000000"/>
                </a:solidFill>
                <a:latin typeface="Arial" charset="0"/>
                <a:ea typeface="ＭＳ Ｐゴシック"/>
                <a:cs typeface="+mn-cs"/>
              </a:defRPr>
            </a:lvl1pPr>
          </a:lstStyle>
          <a:p>
            <a:pPr eaLnBrk="0" fontAlgn="base" hangingPunct="0">
              <a:spcBef>
                <a:spcPct val="0"/>
              </a:spcBef>
              <a:spcAft>
                <a:spcPct val="0"/>
              </a:spcAft>
              <a:defRPr/>
            </a:pPr>
            <a:endParaRPr lang="en-US" sz="2400" dirty="0"/>
          </a:p>
        </p:txBody>
      </p:sp>
      <p:sp>
        <p:nvSpPr>
          <p:cNvPr id="5" name="Slide Number Placeholder 5"/>
          <p:cNvSpPr>
            <a:spLocks noGrp="1"/>
          </p:cNvSpPr>
          <p:nvPr>
            <p:ph type="sldNum" sz="quarter" idx="4"/>
          </p:nvPr>
        </p:nvSpPr>
        <p:spPr>
          <a:xfrm>
            <a:off x="178296" y="6388993"/>
            <a:ext cx="405408" cy="288032"/>
          </a:xfrm>
          <a:prstGeom prst="rect">
            <a:avLst/>
          </a:prstGeom>
        </p:spPr>
        <p:txBody>
          <a:bodyPr/>
          <a:lstStyle>
            <a:lvl1pPr algn="r">
              <a:defRPr sz="1400" b="0" i="0">
                <a:solidFill>
                  <a:schemeClr val="bg1"/>
                </a:solidFill>
                <a:latin typeface="+mj-lt"/>
                <a:cs typeface="Calibri Light"/>
              </a:defRPr>
            </a:lvl1pPr>
          </a:lstStyle>
          <a:p>
            <a:fld id="{D7B30187-720E-C842-9A96-ED00A28B967A}" type="slidenum">
              <a:rPr lang="en-US" smtClean="0"/>
              <a:pPr/>
              <a:t>‹#›</a:t>
            </a:fld>
            <a:endParaRPr lang="en-US" dirty="0"/>
          </a:p>
        </p:txBody>
      </p:sp>
    </p:spTree>
    <p:extLst>
      <p:ext uri="{BB962C8B-B14F-4D97-AF65-F5344CB8AC3E}">
        <p14:creationId xmlns:p14="http://schemas.microsoft.com/office/powerpoint/2010/main" val="35145502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21838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122" name="Picture 2" descr="C:\Users\n610821\Desktop\sant-MReg_positivo_RGB.3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6600" y="3084469"/>
            <a:ext cx="1724479" cy="50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12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91"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240203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9"/>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90"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425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91"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164080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vmlDrawing" Target="../drawings/vmlDrawing2.vml"/><Relationship Id="rId13" Type="http://schemas.openxmlformats.org/officeDocument/2006/relationships/image" Target="../media/image5.jpeg"/><Relationship Id="rId3" Type="http://schemas.openxmlformats.org/officeDocument/2006/relationships/slideLayout" Target="../slideLayouts/slideLayout13.xml"/><Relationship Id="rId7" Type="http://schemas.openxmlformats.org/officeDocument/2006/relationships/theme" Target="../theme/theme5.xml"/><Relationship Id="rId12" Type="http://schemas.openxmlformats.org/officeDocument/2006/relationships/image" Target="../media/image4.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emf"/><Relationship Id="rId5" Type="http://schemas.openxmlformats.org/officeDocument/2006/relationships/slideLayout" Target="../slideLayouts/slideLayout15.xml"/><Relationship Id="rId10" Type="http://schemas.openxmlformats.org/officeDocument/2006/relationships/oleObject" Target="../embeddings/oleObject2.bin"/><Relationship Id="rId4" Type="http://schemas.openxmlformats.org/officeDocument/2006/relationships/slideLayout" Target="../slideLayouts/slideLayout1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extLst>
              <p:ext uri="{D42A27DB-BD31-4B8C-83A1-F6EECF244321}">
                <p14:modId xmlns:p14="http://schemas.microsoft.com/office/powerpoint/2010/main" val="3599389631"/>
              </p:ext>
            </p:extLst>
          </p:nvPr>
        </p:nvGraphicFramePr>
        <p:xfrm>
          <a:off x="1591" y="1594"/>
          <a:ext cx="1587" cy="1587"/>
        </p:xfrm>
        <a:graphic>
          <a:graphicData uri="http://schemas.openxmlformats.org/presentationml/2006/ole">
            <mc:AlternateContent xmlns:mc="http://schemas.openxmlformats.org/markup-compatibility/2006">
              <mc:Choice xmlns:v="urn:schemas-microsoft-com:vml" Requires="v">
                <p:oleObj spid="_x0000_s1725" name="think-cell Slide" r:id="rId9" imgW="360" imgH="360" progId="TCLayout.ActiveDocument.1">
                  <p:embed/>
                </p:oleObj>
              </mc:Choice>
              <mc:Fallback>
                <p:oleObj name="think-cell Slide" r:id="rId9" imgW="360" imgH="360" progId="TCLayout.ActiveDocument.1">
                  <p:embed/>
                  <p:pic>
                    <p:nvPicPr>
                      <p:cNvPr id="0" name=""/>
                      <p:cNvPicPr/>
                      <p:nvPr/>
                    </p:nvPicPr>
                    <p:blipFill>
                      <a:blip r:embed="rId10"/>
                      <a:stretch>
                        <a:fillRect/>
                      </a:stretch>
                    </p:blipFill>
                    <p:spPr>
                      <a:xfrm>
                        <a:off x="1591" y="1594"/>
                        <a:ext cx="1587" cy="1587"/>
                      </a:xfrm>
                      <a:prstGeom prst="rect">
                        <a:avLst/>
                      </a:prstGeom>
                    </p:spPr>
                  </p:pic>
                </p:oleObj>
              </mc:Fallback>
            </mc:AlternateContent>
          </a:graphicData>
        </a:graphic>
      </p:graphicFrame>
      <p:sp>
        <p:nvSpPr>
          <p:cNvPr id="4" name="Rectangle 3"/>
          <p:cNvSpPr/>
          <p:nvPr userDrawn="1"/>
        </p:nvSpPr>
        <p:spPr>
          <a:xfrm>
            <a:off x="7151914" y="5933449"/>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010403"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8"/>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5" r:id="rId3"/>
    <p:sldLayoutId id="2147483898" r:id="rId4"/>
    <p:sldLayoutId id="2147483899"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992010"/>
      </p:ext>
    </p:extLst>
  </p:cSld>
  <p:clrMap bg1="lt1" tx1="dk1" bg2="lt2" tx2="dk2" accent1="accent1" accent2="accent2" accent3="accent3" accent4="accent4" accent5="accent5" accent6="accent6" hlink="hlink" folHlink="folHlink"/>
  <p:sldLayoutIdLst>
    <p:sldLayoutId id="214748383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151914" y="5933449"/>
            <a:ext cx="1992086" cy="323165"/>
          </a:xfrm>
          <a:prstGeom prst="rect">
            <a:avLst/>
          </a:prstGeom>
        </p:spPr>
        <p:txBody>
          <a:bodyPr wrap="square">
            <a:spAutoFit/>
          </a:bodyPr>
          <a:lstStyle/>
          <a:p>
            <a:r>
              <a:rPr lang="en-US" sz="1500" b="1" baseline="30000" dirty="0">
                <a:solidFill>
                  <a:prstClr val="black"/>
                </a:solidFill>
              </a:rPr>
              <a:t>Proprietary &amp; Confidential</a:t>
            </a:r>
            <a:endParaRPr lang="en-US" sz="1500" b="1" dirty="0">
              <a:solidFill>
                <a:prstClr val="black"/>
              </a:solidFill>
            </a:endParaRPr>
          </a:p>
        </p:txBody>
      </p:sp>
      <p:pic>
        <p:nvPicPr>
          <p:cNvPr id="1026" name="Picture 2" descr="C:\Users\n610821\Desktop\sant-MReg_positivo_RGB.300.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0403"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8"/>
            <a:ext cx="1747658" cy="323165"/>
          </a:xfrm>
          <a:prstGeom prst="rect">
            <a:avLst/>
          </a:prstGeom>
        </p:spPr>
        <p:txBody>
          <a:bodyPr wrap="none">
            <a:spAutoFit/>
          </a:bodyPr>
          <a:lstStyle/>
          <a:p>
            <a:r>
              <a:rPr lang="en-US" sz="1500" b="1" baseline="30000" dirty="0" smtClean="0">
                <a:solidFill>
                  <a:prstClr val="black"/>
                </a:solidFill>
              </a:rPr>
              <a:t>Santander Holdings USA</a:t>
            </a:r>
            <a:r>
              <a:rPr lang="en-US" sz="1500" b="1" dirty="0" smtClean="0">
                <a:solidFill>
                  <a:prstClr val="black"/>
                </a:solidFill>
              </a:rPr>
              <a:t> </a:t>
            </a:r>
            <a:endParaRPr lang="en-US" sz="1500" b="1" dirty="0">
              <a:solidFill>
                <a:prstClr val="black"/>
              </a:solidFill>
            </a:endParaRPr>
          </a:p>
        </p:txBody>
      </p:sp>
    </p:spTree>
    <p:extLst>
      <p:ext uri="{BB962C8B-B14F-4D97-AF65-F5344CB8AC3E}">
        <p14:creationId xmlns:p14="http://schemas.microsoft.com/office/powerpoint/2010/main" val="1804912626"/>
      </p:ext>
    </p:extLst>
  </p:cSld>
  <p:clrMap bg1="lt1" tx1="dk1" bg2="lt2" tx2="dk2" accent1="accent1" accent2="accent2" accent3="accent3" accent4="accent4" accent5="accent5" accent6="accent6" hlink="hlink" folHlink="folHlink"/>
  <p:sldLayoutIdLst>
    <p:sldLayoutId id="2147483840" r:id="rId1"/>
    <p:sldLayoutId id="2147483841"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151914" y="5933449"/>
            <a:ext cx="1992086" cy="323165"/>
          </a:xfrm>
          <a:prstGeom prst="rect">
            <a:avLst/>
          </a:prstGeom>
        </p:spPr>
        <p:txBody>
          <a:bodyPr wrap="square">
            <a:spAutoFit/>
          </a:bodyPr>
          <a:lstStyle/>
          <a:p>
            <a:r>
              <a:rPr lang="en-US" sz="1500" b="1" baseline="30000" dirty="0">
                <a:solidFill>
                  <a:prstClr val="black"/>
                </a:solidFill>
              </a:rPr>
              <a:t>Proprietary &amp; Confidential</a:t>
            </a:r>
            <a:endParaRPr lang="en-US" sz="1500" b="1" dirty="0">
              <a:solidFill>
                <a:prstClr val="black"/>
              </a:solidFill>
            </a:endParaRPr>
          </a:p>
        </p:txBody>
      </p:sp>
      <p:pic>
        <p:nvPicPr>
          <p:cNvPr id="1026" name="Picture 2" descr="C:\Users\n610821\Desktop\sant-MReg_positivo_RGB.300.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0403"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8"/>
            <a:ext cx="1747658" cy="323165"/>
          </a:xfrm>
          <a:prstGeom prst="rect">
            <a:avLst/>
          </a:prstGeom>
        </p:spPr>
        <p:txBody>
          <a:bodyPr wrap="none">
            <a:spAutoFit/>
          </a:bodyPr>
          <a:lstStyle/>
          <a:p>
            <a:r>
              <a:rPr lang="en-US" sz="1500" b="1" baseline="30000" dirty="0" smtClean="0">
                <a:solidFill>
                  <a:prstClr val="black"/>
                </a:solidFill>
              </a:rPr>
              <a:t>Santander Holdings USA</a:t>
            </a:r>
            <a:r>
              <a:rPr lang="en-US" sz="1500" b="1" dirty="0" smtClean="0">
                <a:solidFill>
                  <a:prstClr val="black"/>
                </a:solidFill>
              </a:rPr>
              <a:t> </a:t>
            </a:r>
            <a:endParaRPr lang="en-US" sz="1500" b="1" dirty="0">
              <a:solidFill>
                <a:prstClr val="black"/>
              </a:solidFill>
            </a:endParaRPr>
          </a:p>
        </p:txBody>
      </p:sp>
    </p:spTree>
    <p:extLst>
      <p:ext uri="{BB962C8B-B14F-4D97-AF65-F5344CB8AC3E}">
        <p14:creationId xmlns:p14="http://schemas.microsoft.com/office/powerpoint/2010/main" val="2858033603"/>
      </p:ext>
    </p:extLst>
  </p:cSld>
  <p:clrMap bg1="lt1" tx1="dk1" bg2="lt2" tx2="dk2" accent1="accent1" accent2="accent2" accent3="accent3" accent4="accent4" accent5="accent5" accent6="accent6" hlink="hlink" folHlink="folHlink"/>
  <p:sldLayoutIdLst>
    <p:sldLayoutId id="2147483843" r:id="rId1"/>
    <p:sldLayoutId id="214748384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extLst/>
          </p:nvPr>
        </p:nvGraphicFramePr>
        <p:xfrm>
          <a:off x="1417" y="1599"/>
          <a:ext cx="1411" cy="1587"/>
        </p:xfrm>
        <a:graphic>
          <a:graphicData uri="http://schemas.openxmlformats.org/presentationml/2006/ole">
            <mc:AlternateContent xmlns:mc="http://schemas.openxmlformats.org/markup-compatibility/2006">
              <mc:Choice xmlns:v="urn:schemas-microsoft-com:vml" Requires="v">
                <p:oleObj spid="_x0000_s67129"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417" y="1599"/>
                        <a:ext cx="1411" cy="1587"/>
                      </a:xfrm>
                      <a:prstGeom prst="rect">
                        <a:avLst/>
                      </a:prstGeom>
                    </p:spPr>
                  </p:pic>
                </p:oleObj>
              </mc:Fallback>
            </mc:AlternateContent>
          </a:graphicData>
        </a:graphic>
      </p:graphicFrame>
      <p:pic>
        <p:nvPicPr>
          <p:cNvPr id="113666" name="Picture 2" descr="san"/>
          <p:cNvPicPr>
            <a:picLocks noChangeAspect="1" noChangeArrowheads="1"/>
          </p:cNvPicPr>
          <p:nvPr/>
        </p:nvPicPr>
        <p:blipFill>
          <a:blip r:embed="rId12" cstate="print"/>
          <a:srcRect/>
          <a:stretch>
            <a:fillRect/>
          </a:stretch>
        </p:blipFill>
        <p:spPr bwMode="auto">
          <a:xfrm>
            <a:off x="-1412" y="-3175"/>
            <a:ext cx="9146823" cy="6864350"/>
          </a:xfrm>
          <a:prstGeom prst="rect">
            <a:avLst/>
          </a:prstGeom>
          <a:noFill/>
          <a:ln w="9525">
            <a:noFill/>
            <a:miter lim="800000"/>
            <a:headEnd/>
            <a:tailEnd/>
          </a:ln>
        </p:spPr>
      </p:pic>
      <p:sp>
        <p:nvSpPr>
          <p:cNvPr id="113667" name="Rectangle 3"/>
          <p:cNvSpPr>
            <a:spLocks noGrp="1" noChangeArrowheads="1"/>
          </p:cNvSpPr>
          <p:nvPr>
            <p:ph type="body" idx="1"/>
          </p:nvPr>
        </p:nvSpPr>
        <p:spPr bwMode="auto">
          <a:xfrm>
            <a:off x="251178" y="1196975"/>
            <a:ext cx="8438444"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Text</a:t>
            </a:r>
          </a:p>
        </p:txBody>
      </p:sp>
      <p:sp>
        <p:nvSpPr>
          <p:cNvPr id="9434118" name="Rectangle 6"/>
          <p:cNvSpPr>
            <a:spLocks noChangeArrowheads="1"/>
          </p:cNvSpPr>
          <p:nvPr/>
        </p:nvSpPr>
        <p:spPr bwMode="auto">
          <a:xfrm>
            <a:off x="8101190" y="131763"/>
            <a:ext cx="869244" cy="457200"/>
          </a:xfrm>
          <a:prstGeom prst="rect">
            <a:avLst/>
          </a:prstGeom>
          <a:noFill/>
          <a:ln w="9525">
            <a:noFill/>
            <a:miter lim="800000"/>
            <a:headEnd/>
            <a:tailEnd/>
          </a:ln>
          <a:effectLst/>
        </p:spPr>
        <p:txBody>
          <a:bodyPr/>
          <a:lstStyle/>
          <a:p>
            <a:pPr algn="r">
              <a:defRPr/>
            </a:pPr>
            <a:fld id="{98F42B1F-B43B-41E8-B2FE-5CDACE251FC6}" type="slidenum">
              <a:rPr lang="en-US" sz="1500" b="1" smtClean="0">
                <a:solidFill>
                  <a:srgbClr val="FF0000"/>
                </a:solidFill>
                <a:latin typeface="Arial"/>
              </a:rPr>
              <a:pPr algn="r">
                <a:defRPr/>
              </a:pPr>
              <a:t>‹#›</a:t>
            </a:fld>
            <a:endParaRPr lang="en-US" sz="1500" b="1" dirty="0">
              <a:solidFill>
                <a:srgbClr val="FF0000"/>
              </a:solidFill>
              <a:latin typeface="Arial"/>
            </a:endParaRPr>
          </a:p>
        </p:txBody>
      </p:sp>
      <p:pic>
        <p:nvPicPr>
          <p:cNvPr id="113669" name="Picture 7" descr="A-Santander-negativo_RGB [Convertido]"/>
          <p:cNvPicPr>
            <a:picLocks noChangeAspect="1" noChangeArrowheads="1"/>
          </p:cNvPicPr>
          <p:nvPr/>
        </p:nvPicPr>
        <p:blipFill>
          <a:blip r:embed="rId13" cstate="print"/>
          <a:srcRect/>
          <a:stretch>
            <a:fillRect/>
          </a:stretch>
        </p:blipFill>
        <p:spPr bwMode="auto">
          <a:xfrm>
            <a:off x="6924349" y="6226228"/>
            <a:ext cx="2168877" cy="631825"/>
          </a:xfrm>
          <a:prstGeom prst="rect">
            <a:avLst/>
          </a:prstGeom>
          <a:noFill/>
          <a:ln w="9525">
            <a:noFill/>
            <a:miter lim="800000"/>
            <a:headEnd/>
            <a:tailEnd/>
          </a:ln>
        </p:spPr>
      </p:pic>
      <p:sp>
        <p:nvSpPr>
          <p:cNvPr id="113670" name="Rectangle 8"/>
          <p:cNvSpPr>
            <a:spLocks noGrp="1" noChangeArrowheads="1"/>
          </p:cNvSpPr>
          <p:nvPr>
            <p:ph type="title"/>
          </p:nvPr>
        </p:nvSpPr>
        <p:spPr bwMode="auto">
          <a:xfrm>
            <a:off x="251178" y="260354"/>
            <a:ext cx="8437034"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 para editar estilo título patrón</a:t>
            </a:r>
          </a:p>
        </p:txBody>
      </p:sp>
    </p:spTree>
    <p:extLst>
      <p:ext uri="{BB962C8B-B14F-4D97-AF65-F5344CB8AC3E}">
        <p14:creationId xmlns:p14="http://schemas.microsoft.com/office/powerpoint/2010/main" val="282617854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Lst>
  <p:txStyles>
    <p:title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1" fontAlgn="base" hangingPunct="1">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1" fontAlgn="base" hangingPunct="1">
        <a:spcBef>
          <a:spcPct val="60000"/>
        </a:spcBef>
        <a:spcAft>
          <a:spcPct val="0"/>
        </a:spcAft>
        <a:buClr>
          <a:schemeClr val="bg2"/>
        </a:buClr>
        <a:buChar char="•"/>
        <a:defRPr sz="1200">
          <a:solidFill>
            <a:srgbClr val="000000"/>
          </a:solidFill>
          <a:latin typeface="+mn-lt"/>
          <a:cs typeface="+mn-cs"/>
        </a:defRPr>
      </a:lvl2pPr>
      <a:lvl3pPr marL="1187450" indent="-196850" algn="l" rtl="0" eaLnBrk="1" fontAlgn="base" hangingPunct="1">
        <a:spcBef>
          <a:spcPct val="60000"/>
        </a:spcBef>
        <a:spcAft>
          <a:spcPct val="0"/>
        </a:spcAft>
        <a:buFont typeface="Arial" charset="0"/>
        <a:buChar char="-"/>
        <a:defRPr sz="1200">
          <a:solidFill>
            <a:srgbClr val="000000"/>
          </a:solidFill>
          <a:latin typeface="+mn-lt"/>
          <a:cs typeface="+mn-cs"/>
        </a:defRPr>
      </a:lvl3pPr>
      <a:lvl4pPr marL="1524000" indent="-146050" algn="l" rtl="0" eaLnBrk="1" fontAlgn="base" hangingPunct="1">
        <a:spcBef>
          <a:spcPct val="60000"/>
        </a:spcBef>
        <a:spcAft>
          <a:spcPct val="0"/>
        </a:spcAft>
        <a:buFont typeface="Arial" charset="0"/>
        <a:buChar char="»"/>
        <a:defRPr sz="1200">
          <a:solidFill>
            <a:schemeClr val="tx1"/>
          </a:solidFill>
          <a:latin typeface="+mn-lt"/>
          <a:cs typeface="+mn-cs"/>
        </a:defRPr>
      </a:lvl4pPr>
      <a:lvl5pPr marL="1968500" indent="-88900" algn="l" rtl="0" eaLnBrk="1" fontAlgn="base" hangingPunct="1">
        <a:spcBef>
          <a:spcPct val="60000"/>
        </a:spcBef>
        <a:spcAft>
          <a:spcPct val="0"/>
        </a:spcAft>
        <a:buFont typeface="Arial" charset="0"/>
        <a:buChar char="&gt;"/>
        <a:defRPr sz="1200">
          <a:solidFill>
            <a:srgbClr val="000000"/>
          </a:solidFill>
          <a:latin typeface="+mn-lt"/>
          <a:cs typeface="+mn-cs"/>
        </a:defRPr>
      </a:lvl5pPr>
      <a:lvl6pPr marL="2425700" indent="-88900" algn="l" rtl="0" eaLnBrk="1" fontAlgn="base" hangingPunct="1">
        <a:spcBef>
          <a:spcPct val="60000"/>
        </a:spcBef>
        <a:spcAft>
          <a:spcPct val="0"/>
        </a:spcAft>
        <a:buFont typeface="Arial" charset="0"/>
        <a:buChar char="&gt;"/>
        <a:defRPr sz="1200">
          <a:solidFill>
            <a:srgbClr val="000000"/>
          </a:solidFill>
          <a:latin typeface="+mn-lt"/>
          <a:cs typeface="+mn-cs"/>
        </a:defRPr>
      </a:lvl6pPr>
      <a:lvl7pPr marL="2882900" indent="-88900" algn="l" rtl="0" eaLnBrk="1" fontAlgn="base" hangingPunct="1">
        <a:spcBef>
          <a:spcPct val="60000"/>
        </a:spcBef>
        <a:spcAft>
          <a:spcPct val="0"/>
        </a:spcAft>
        <a:buFont typeface="Arial" charset="0"/>
        <a:buChar char="&gt;"/>
        <a:defRPr sz="1200">
          <a:solidFill>
            <a:srgbClr val="000000"/>
          </a:solidFill>
          <a:latin typeface="+mn-lt"/>
          <a:cs typeface="+mn-cs"/>
        </a:defRPr>
      </a:lvl7pPr>
      <a:lvl8pPr marL="3340100" indent="-88900" algn="l" rtl="0" eaLnBrk="1" fontAlgn="base" hangingPunct="1">
        <a:spcBef>
          <a:spcPct val="60000"/>
        </a:spcBef>
        <a:spcAft>
          <a:spcPct val="0"/>
        </a:spcAft>
        <a:buFont typeface="Arial" charset="0"/>
        <a:buChar char="&gt;"/>
        <a:defRPr sz="1200">
          <a:solidFill>
            <a:srgbClr val="000000"/>
          </a:solidFill>
          <a:latin typeface="+mn-lt"/>
          <a:cs typeface="+mn-cs"/>
        </a:defRPr>
      </a:lvl8pPr>
      <a:lvl9pPr marL="3797300" indent="-88900" algn="l" rtl="0" eaLnBrk="1" fontAlgn="base" hangingPunct="1">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gray">
          <a:xfrm>
            <a:off x="424216" y="2859759"/>
            <a:ext cx="7729183" cy="1908215"/>
          </a:xfrm>
          <a:prstGeom prst="rect">
            <a:avLst/>
          </a:prstGeom>
          <a:noFill/>
          <a:ln w="9525">
            <a:noFill/>
            <a:miter lim="800000"/>
            <a:headEnd/>
            <a:tailEnd/>
          </a:ln>
        </p:spPr>
        <p:txBody>
          <a:bodyPr wrap="square" lIns="0" tIns="0" rIns="0" bIns="0">
            <a:spAutoFit/>
          </a:bodyPr>
          <a:lstStyle/>
          <a:p>
            <a:pPr fontAlgn="base">
              <a:spcBef>
                <a:spcPct val="0"/>
              </a:spcBef>
              <a:spcAft>
                <a:spcPct val="0"/>
              </a:spcAft>
            </a:pPr>
            <a:r>
              <a:rPr lang="en-US" b="1" dirty="0" smtClean="0">
                <a:solidFill>
                  <a:srgbClr val="FF0000"/>
                </a:solidFill>
                <a:latin typeface="Arial" panose="020B0604020202020204" pitchFamily="34" charset="0"/>
                <a:cs typeface="Arial" panose="020B0604020202020204" pitchFamily="34" charset="0"/>
              </a:rPr>
              <a:t>SHUSA Risk Transformation</a:t>
            </a:r>
            <a:endParaRPr lang="en-US" sz="4000" b="1" dirty="0" smtClean="0"/>
          </a:p>
          <a:p>
            <a:r>
              <a:rPr lang="en-US" sz="2000" b="1" dirty="0" smtClean="0"/>
              <a:t>Leadership Team Weekly Meeting</a:t>
            </a:r>
          </a:p>
          <a:p>
            <a:endParaRPr lang="en-US" sz="2000" b="1" dirty="0" smtClean="0">
              <a:latin typeface="+mn-lt"/>
            </a:endParaRPr>
          </a:p>
          <a:p>
            <a:r>
              <a:rPr lang="en-US" sz="2000" b="1" dirty="0" smtClean="0">
                <a:latin typeface="+mn-lt"/>
              </a:rPr>
              <a:t>February 16, 2016</a:t>
            </a:r>
            <a:endParaRPr lang="en-US" sz="2000" b="1" dirty="0">
              <a:latin typeface="+mn-lt"/>
            </a:endParaRPr>
          </a:p>
          <a:p>
            <a:pPr fontAlgn="base">
              <a:spcBef>
                <a:spcPct val="0"/>
              </a:spcBef>
              <a:spcAft>
                <a:spcPct val="0"/>
              </a:spcAft>
            </a:pPr>
            <a:endParaRPr lang="en-US" sz="2000" b="1" dirty="0" smtClean="0"/>
          </a:p>
          <a:p>
            <a:pPr fontAlgn="base">
              <a:spcBef>
                <a:spcPct val="0"/>
              </a:spcBef>
              <a:spcAft>
                <a:spcPct val="0"/>
              </a:spcAft>
            </a:pPr>
            <a:endParaRPr lang="en-US" sz="2000" b="1" dirty="0"/>
          </a:p>
        </p:txBody>
      </p:sp>
      <p:sp>
        <p:nvSpPr>
          <p:cNvPr id="6" name="5 CuadroTexto"/>
          <p:cNvSpPr txBox="1"/>
          <p:nvPr/>
        </p:nvSpPr>
        <p:spPr>
          <a:xfrm>
            <a:off x="3286664" y="174075"/>
            <a:ext cx="5606672" cy="307777"/>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Discussion</a:t>
            </a:r>
          </a:p>
        </p:txBody>
      </p:sp>
      <p:sp>
        <p:nvSpPr>
          <p:cNvPr id="8" name="5 CuadroTexto"/>
          <p:cNvSpPr txBox="1"/>
          <p:nvPr/>
        </p:nvSpPr>
        <p:spPr>
          <a:xfrm>
            <a:off x="315753"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DRAFT Version</a:t>
            </a:r>
            <a:endParaRPr lang="en-US" sz="1400" dirty="0">
              <a:solidFill>
                <a:schemeClr val="bg1">
                  <a:lumMod val="50000"/>
                </a:schemeClr>
              </a:solidFill>
              <a:latin typeface="Arial"/>
              <a:cs typeface="Arial"/>
            </a:endParaRPr>
          </a:p>
        </p:txBody>
      </p:sp>
    </p:spTree>
    <p:extLst>
      <p:ext uri="{BB962C8B-B14F-4D97-AF65-F5344CB8AC3E}">
        <p14:creationId xmlns:p14="http://schemas.microsoft.com/office/powerpoint/2010/main" val="2409641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412" y="1589"/>
          <a:ext cx="1411" cy="1587"/>
        </p:xfrm>
        <a:graphic>
          <a:graphicData uri="http://schemas.openxmlformats.org/presentationml/2006/ole">
            <mc:AlternateContent xmlns:mc="http://schemas.openxmlformats.org/markup-compatibility/2006">
              <mc:Choice xmlns:v="urn:schemas-microsoft-com:vml" Requires="v">
                <p:oleObj spid="_x0000_s69649" name="think-cell Slide" r:id="rId5" imgW="530" imgH="528" progId="TCLayout.ActiveDocument.1">
                  <p:embed/>
                </p:oleObj>
              </mc:Choice>
              <mc:Fallback>
                <p:oleObj name="think-cell Slide" r:id="rId5" imgW="530" imgH="528" progId="TCLayout.ActiveDocument.1">
                  <p:embed/>
                  <p:pic>
                    <p:nvPicPr>
                      <p:cNvPr id="0" name=""/>
                      <p:cNvPicPr/>
                      <p:nvPr/>
                    </p:nvPicPr>
                    <p:blipFill>
                      <a:blip r:embed="rId6"/>
                      <a:stretch>
                        <a:fillRect/>
                      </a:stretch>
                    </p:blipFill>
                    <p:spPr>
                      <a:xfrm>
                        <a:off x="1412" y="1589"/>
                        <a:ext cx="1411" cy="1587"/>
                      </a:xfrm>
                      <a:prstGeom prst="rect">
                        <a:avLst/>
                      </a:prstGeom>
                    </p:spPr>
                  </p:pic>
                </p:oleObj>
              </mc:Fallback>
            </mc:AlternateContent>
          </a:graphicData>
        </a:graphic>
      </p:graphicFrame>
      <p:sp>
        <p:nvSpPr>
          <p:cNvPr id="42" name="Title 1"/>
          <p:cNvSpPr txBox="1">
            <a:spLocks/>
          </p:cNvSpPr>
          <p:nvPr/>
        </p:nvSpPr>
        <p:spPr bwMode="auto">
          <a:xfrm>
            <a:off x="149379" y="232567"/>
            <a:ext cx="8437034"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a:lstStyle>
          <a:p>
            <a:r>
              <a:rPr lang="en-US" b="1" spc="-20" dirty="0" smtClean="0"/>
              <a:t>Risk Transformation–</a:t>
            </a:r>
            <a:r>
              <a:rPr lang="en-US" spc="-20" dirty="0" smtClean="0"/>
              <a:t> </a:t>
            </a:r>
            <a:r>
              <a:rPr lang="en-US" b="1" spc="-20" dirty="0" smtClean="0">
                <a:solidFill>
                  <a:srgbClr val="FF0000"/>
                </a:solidFill>
              </a:rPr>
              <a:t>HR </a:t>
            </a:r>
            <a:r>
              <a:rPr lang="en-US" b="1" spc="-20" dirty="0">
                <a:solidFill>
                  <a:srgbClr val="FF0000"/>
                </a:solidFill>
              </a:rPr>
              <a:t>Process </a:t>
            </a:r>
            <a:r>
              <a:rPr lang="en-US" b="1" spc="-20" dirty="0" smtClean="0">
                <a:solidFill>
                  <a:srgbClr val="FF0000"/>
                </a:solidFill>
              </a:rPr>
              <a:t>Tracker</a:t>
            </a:r>
            <a:endParaRPr lang="en-US" b="1" kern="0" dirty="0">
              <a:solidFill>
                <a:srgbClr val="FF0000"/>
              </a:solidFill>
            </a:endParaRPr>
          </a:p>
        </p:txBody>
      </p:sp>
      <p:graphicFrame>
        <p:nvGraphicFramePr>
          <p:cNvPr id="8" name="Table 7"/>
          <p:cNvGraphicFramePr>
            <a:graphicFrameLocks noGrp="1"/>
          </p:cNvGraphicFramePr>
          <p:nvPr>
            <p:extLst/>
          </p:nvPr>
        </p:nvGraphicFramePr>
        <p:xfrm>
          <a:off x="692247" y="3103573"/>
          <a:ext cx="8079222" cy="2451358"/>
        </p:xfrm>
        <a:graphic>
          <a:graphicData uri="http://schemas.openxmlformats.org/drawingml/2006/table">
            <a:tbl>
              <a:tblPr firstRow="1" bandRow="1">
                <a:tableStyleId>{5C22544A-7EE6-4342-B048-85BDC9FD1C3A}</a:tableStyleId>
              </a:tblPr>
              <a:tblGrid>
                <a:gridCol w="357233"/>
                <a:gridCol w="1584538"/>
                <a:gridCol w="1699018"/>
                <a:gridCol w="1751101"/>
                <a:gridCol w="1332704"/>
                <a:gridCol w="1325704"/>
                <a:gridCol w="28924"/>
              </a:tblGrid>
              <a:tr h="540329">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1" kern="1200" dirty="0" smtClean="0">
                          <a:solidFill>
                            <a:srgbClr val="FFFFFF"/>
                          </a:solidFill>
                          <a:latin typeface="+mn-lt"/>
                          <a:ea typeface="+mn-ea"/>
                          <a:cs typeface="+mn-cs"/>
                        </a:rPr>
                        <a:t>Hiring Pipeline</a:t>
                      </a: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0000"/>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rgbClr val="FFFFFF"/>
                        </a:solidFill>
                        <a:latin typeface="+mn-lt"/>
                        <a:ea typeface="+mn-ea"/>
                        <a:cs typeface="+mn-cs"/>
                      </a:endParaRPr>
                    </a:p>
                  </a:txBody>
                  <a:tcPr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rgbClr val="FFFFFF"/>
                        </a:solidFill>
                        <a:latin typeface="+mn-lt"/>
                        <a:ea typeface="+mn-ea"/>
                        <a:cs typeface="+mn-cs"/>
                      </a:endParaRPr>
                    </a:p>
                  </a:txBody>
                  <a:tcPr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0000"/>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rgbClr val="FFFFFF"/>
                        </a:solidFill>
                        <a:latin typeface="+mn-lt"/>
                        <a:ea typeface="+mn-ea"/>
                        <a:cs typeface="+mn-cs"/>
                      </a:endParaRPr>
                    </a:p>
                  </a:txBody>
                  <a:tcPr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0000"/>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rgbClr val="FFFFFF"/>
                        </a:solidFill>
                        <a:latin typeface="+mn-lt"/>
                        <a:ea typeface="+mn-ea"/>
                        <a:cs typeface="+mn-cs"/>
                      </a:endParaRPr>
                    </a:p>
                  </a:txBody>
                  <a:tcPr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0000"/>
                    </a:solidFill>
                  </a:tcPr>
                </a:tc>
                <a:tc>
                  <a:txBody>
                    <a:bodyPr/>
                    <a:lstStyle/>
                    <a:p>
                      <a:pPr marL="0" indent="0" algn="l" defTabSz="914400" rtl="0" eaLnBrk="1" latinLnBrk="0" hangingPunct="1"/>
                      <a:endParaRPr lang="en-US" sz="1100" b="1" kern="1200" dirty="0">
                        <a:solidFill>
                          <a:srgbClr val="FFFFFF"/>
                        </a:solidFill>
                        <a:latin typeface="+mn-lt"/>
                        <a:ea typeface="+mn-ea"/>
                        <a:cs typeface="+mn-cs"/>
                      </a:endParaRPr>
                    </a:p>
                  </a:txBody>
                  <a:tcPr marL="0" marR="0" marT="0" marB="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423131">
                <a:tc>
                  <a:txBody>
                    <a:bodyPr/>
                    <a:lstStyle/>
                    <a:p>
                      <a:pPr marL="0" indent="0" algn="ctr" defTabSz="914400" rtl="0" eaLnBrk="1" latinLnBrk="0" hangingPunct="1"/>
                      <a:r>
                        <a:rPr lang="en-US" sz="1200" b="1" kern="1200" dirty="0" smtClean="0">
                          <a:solidFill>
                            <a:srgbClr val="FFFFFF"/>
                          </a:solidFill>
                          <a:latin typeface="+mn-lt"/>
                          <a:ea typeface="+mn-ea"/>
                          <a:cs typeface="+mn-cs"/>
                        </a:rPr>
                        <a:t>#</a:t>
                      </a:r>
                      <a:endParaRPr lang="en-US" sz="1200" b="1" kern="1200" dirty="0">
                        <a:solidFill>
                          <a:srgbClr val="FFFFFF"/>
                        </a:solidFill>
                        <a:latin typeface="+mn-lt"/>
                        <a:ea typeface="+mn-ea"/>
                        <a:cs typeface="+mn-cs"/>
                      </a:endParaRP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50000"/>
                      </a:schemeClr>
                    </a:solidFill>
                  </a:tcPr>
                </a:tc>
                <a:tc>
                  <a:txBody>
                    <a:bodyPr/>
                    <a:lstStyle/>
                    <a:p>
                      <a:pPr marL="0" indent="0" algn="l" defTabSz="914400" rtl="0" eaLnBrk="1" latinLnBrk="0" hangingPunct="1"/>
                      <a:r>
                        <a:rPr lang="en-US" sz="1200" b="1" kern="1200" dirty="0" smtClean="0">
                          <a:solidFill>
                            <a:srgbClr val="FFFFFF"/>
                          </a:solidFill>
                          <a:latin typeface="+mn-lt"/>
                          <a:ea typeface="+mn-ea"/>
                          <a:cs typeface="+mn-cs"/>
                        </a:rPr>
                        <a:t>FTE</a:t>
                      </a:r>
                      <a:endParaRPr lang="en-US" sz="1200" b="1" kern="1200" dirty="0">
                        <a:solidFill>
                          <a:srgbClr val="FFFFFF"/>
                        </a:solidFill>
                        <a:latin typeface="+mn-lt"/>
                        <a:ea typeface="+mn-ea"/>
                        <a:cs typeface="+mn-cs"/>
                      </a:endParaRP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50000"/>
                      </a:schemeClr>
                    </a:solidFill>
                  </a:tcPr>
                </a:tc>
                <a:tc>
                  <a:txBody>
                    <a:bodyPr/>
                    <a:lstStyle/>
                    <a:p>
                      <a:pPr marL="0" indent="0" algn="l" defTabSz="914400" rtl="0" eaLnBrk="1" latinLnBrk="0" hangingPunct="1"/>
                      <a:r>
                        <a:rPr lang="en-US" sz="1200" b="1" kern="1200" dirty="0" smtClean="0">
                          <a:solidFill>
                            <a:srgbClr val="FFFFFF"/>
                          </a:solidFill>
                          <a:latin typeface="+mn-lt"/>
                          <a:ea typeface="+mn-ea"/>
                          <a:cs typeface="+mn-cs"/>
                        </a:rPr>
                        <a:t>Job</a:t>
                      </a:r>
                      <a:r>
                        <a:rPr lang="en-US" sz="1200" b="1" kern="1200" baseline="0" dirty="0" smtClean="0">
                          <a:solidFill>
                            <a:srgbClr val="FFFFFF"/>
                          </a:solidFill>
                          <a:latin typeface="+mn-lt"/>
                          <a:ea typeface="+mn-ea"/>
                          <a:cs typeface="+mn-cs"/>
                        </a:rPr>
                        <a:t> </a:t>
                      </a:r>
                      <a:r>
                        <a:rPr lang="en-US" sz="1200" b="1" kern="1200" dirty="0" smtClean="0">
                          <a:solidFill>
                            <a:srgbClr val="FFFFFF"/>
                          </a:solidFill>
                          <a:latin typeface="+mn-lt"/>
                          <a:ea typeface="+mn-ea"/>
                          <a:cs typeface="+mn-cs"/>
                        </a:rPr>
                        <a:t>Req. Posting Code</a:t>
                      </a:r>
                      <a:endParaRPr lang="en-US" sz="1200" b="1" kern="1200" dirty="0">
                        <a:solidFill>
                          <a:srgbClr val="FFFFFF"/>
                        </a:solidFill>
                        <a:latin typeface="+mn-lt"/>
                        <a:ea typeface="+mn-ea"/>
                        <a:cs typeface="+mn-cs"/>
                      </a:endParaRP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50000"/>
                      </a:schemeClr>
                    </a:solidFill>
                  </a:tcPr>
                </a:tc>
                <a:tc>
                  <a:txBody>
                    <a:bodyPr/>
                    <a:lstStyle/>
                    <a:p>
                      <a:pPr marL="0" indent="0" algn="l" defTabSz="914400" rtl="0" eaLnBrk="1" latinLnBrk="0" hangingPunct="1"/>
                      <a:r>
                        <a:rPr lang="en-US" sz="1200" b="1" kern="1200" dirty="0" smtClean="0">
                          <a:solidFill>
                            <a:srgbClr val="FFFFFF"/>
                          </a:solidFill>
                          <a:latin typeface="+mn-lt"/>
                          <a:ea typeface="+mn-ea"/>
                          <a:cs typeface="+mn-cs"/>
                        </a:rPr>
                        <a:t>Status</a:t>
                      </a:r>
                      <a:endParaRPr lang="en-US" sz="1200" b="1" kern="1200" dirty="0">
                        <a:solidFill>
                          <a:srgbClr val="FFFFFF"/>
                        </a:solidFill>
                        <a:latin typeface="+mn-lt"/>
                        <a:ea typeface="+mn-ea"/>
                        <a:cs typeface="+mn-cs"/>
                      </a:endParaRP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50000"/>
                      </a:schemeClr>
                    </a:solidFill>
                  </a:tcPr>
                </a:tc>
                <a:tc>
                  <a:txBody>
                    <a:bodyPr/>
                    <a:lstStyle/>
                    <a:p>
                      <a:pPr marL="0" indent="0" algn="l" defTabSz="914400" rtl="0" eaLnBrk="1" latinLnBrk="0" hangingPunct="1"/>
                      <a:r>
                        <a:rPr lang="en-US" sz="1200" b="1" kern="1200" dirty="0" smtClean="0">
                          <a:solidFill>
                            <a:srgbClr val="FFFFFF"/>
                          </a:solidFill>
                          <a:latin typeface="+mn-lt"/>
                          <a:ea typeface="+mn-ea"/>
                          <a:cs typeface="+mn-cs"/>
                        </a:rPr>
                        <a:t>FTE Name</a:t>
                      </a:r>
                      <a:endParaRPr lang="en-US" sz="1200" b="1" kern="1200" dirty="0">
                        <a:solidFill>
                          <a:srgbClr val="FFFFFF"/>
                        </a:solidFill>
                        <a:latin typeface="+mn-lt"/>
                        <a:ea typeface="+mn-ea"/>
                        <a:cs typeface="+mn-cs"/>
                      </a:endParaRP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50000"/>
                      </a:schemeClr>
                    </a:solidFill>
                  </a:tcPr>
                </a:tc>
                <a:tc>
                  <a:txBody>
                    <a:bodyPr/>
                    <a:lstStyle/>
                    <a:p>
                      <a:pPr marL="0" indent="0" algn="l" defTabSz="914400" rtl="0" eaLnBrk="1" latinLnBrk="0" hangingPunct="1"/>
                      <a:r>
                        <a:rPr lang="en-US" sz="1200" b="1" kern="1200" dirty="0" smtClean="0">
                          <a:solidFill>
                            <a:srgbClr val="FFFFFF"/>
                          </a:solidFill>
                          <a:latin typeface="+mn-lt"/>
                          <a:ea typeface="+mn-ea"/>
                          <a:cs typeface="+mn-cs"/>
                        </a:rPr>
                        <a:t>Start Date</a:t>
                      </a:r>
                      <a:endParaRPr lang="en-US" sz="1200" b="1" kern="1200" dirty="0">
                        <a:solidFill>
                          <a:srgbClr val="FFFFFF"/>
                        </a:solidFill>
                        <a:latin typeface="+mn-lt"/>
                        <a:ea typeface="+mn-ea"/>
                        <a:cs typeface="+mn-cs"/>
                      </a:endParaRP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50000"/>
                      </a:schemeClr>
                    </a:solidFill>
                  </a:tcPr>
                </a:tc>
                <a:tc>
                  <a:txBody>
                    <a:bodyPr/>
                    <a:lstStyle/>
                    <a:p>
                      <a:pPr marL="0" indent="0" algn="l" defTabSz="914400" rtl="0" eaLnBrk="1" latinLnBrk="0" hangingPunct="1"/>
                      <a:endParaRPr lang="en-US" sz="1100" b="1" kern="1200" dirty="0">
                        <a:solidFill>
                          <a:srgbClr val="FFFFFF"/>
                        </a:solidFill>
                        <a:latin typeface="+mn-lt"/>
                        <a:ea typeface="+mn-ea"/>
                        <a:cs typeface="+mn-cs"/>
                      </a:endParaRPr>
                    </a:p>
                  </a:txBody>
                  <a:tcPr marL="0" marR="0" marT="0" marB="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743949">
                <a:tc>
                  <a:txBody>
                    <a:bodyPr/>
                    <a:lstStyle/>
                    <a:p>
                      <a:pPr marL="0" marR="0" lvl="1" indent="0" algn="ctr"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u="none" kern="1200" dirty="0" smtClean="0">
                          <a:solidFill>
                            <a:schemeClr val="tx1"/>
                          </a:solidFill>
                          <a:latin typeface="+mn-lt"/>
                          <a:ea typeface="+mn-ea"/>
                          <a:cs typeface="+mn-cs"/>
                        </a:rPr>
                        <a:t>2</a:t>
                      </a: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u="none" kern="1200" noProof="0" dirty="0" smtClean="0">
                          <a:solidFill>
                            <a:schemeClr val="tx1"/>
                          </a:solidFill>
                          <a:latin typeface="+mn-lt"/>
                          <a:ea typeface="+mn-ea"/>
                          <a:cs typeface="+mn-cs"/>
                        </a:rPr>
                        <a:t>Project Manager</a:t>
                      </a:r>
                      <a:endParaRPr lang="en-US" sz="1050" b="0" u="none" kern="1200" dirty="0" smtClean="0">
                        <a:solidFill>
                          <a:schemeClr val="tx1"/>
                        </a:solidFill>
                        <a:latin typeface="+mn-lt"/>
                        <a:ea typeface="+mn-ea"/>
                        <a:cs typeface="+mn-cs"/>
                      </a:endParaRP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kern="1200" dirty="0" smtClean="0">
                          <a:solidFill>
                            <a:schemeClr val="dk1"/>
                          </a:solidFill>
                          <a:latin typeface="+mn-lt"/>
                          <a:ea typeface="+mn-ea"/>
                          <a:cs typeface="+mn-cs"/>
                        </a:rPr>
                        <a:t> N/A</a:t>
                      </a:r>
                    </a:p>
                  </a:txBody>
                  <a:tcPr marL="81280" marR="81280" anchor="ctr">
                    <a:lnL w="1905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u="none" kern="1200" dirty="0" smtClean="0">
                          <a:solidFill>
                            <a:schemeClr val="tx1"/>
                          </a:solidFill>
                          <a:latin typeface="+mn-lt"/>
                          <a:ea typeface="+mn-ea"/>
                          <a:cs typeface="+mn-cs"/>
                        </a:rPr>
                        <a:t>Not Posted / Covered by FTC</a:t>
                      </a:r>
                    </a:p>
                  </a:txBody>
                  <a:tcPr marL="81280" marR="8128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u="none" kern="1200" dirty="0" smtClean="0">
                          <a:solidFill>
                            <a:schemeClr val="tx1"/>
                          </a:solidFill>
                          <a:latin typeface="+mn-lt"/>
                          <a:ea typeface="+mn-ea"/>
                          <a:cs typeface="+mn-cs"/>
                        </a:rPr>
                        <a:t>N/A</a:t>
                      </a:r>
                    </a:p>
                  </a:txBody>
                  <a:tcPr marL="81280" marR="8128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u="none" kern="1200" dirty="0" smtClean="0">
                          <a:solidFill>
                            <a:schemeClr val="tx1"/>
                          </a:solidFill>
                          <a:latin typeface="+mn-lt"/>
                          <a:ea typeface="+mn-ea"/>
                          <a:cs typeface="+mn-cs"/>
                        </a:rPr>
                        <a:t>N/A</a:t>
                      </a:r>
                    </a:p>
                  </a:txBody>
                  <a:tcPr marL="81280" marR="8128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a:lnSpc>
                          <a:spcPct val="95000"/>
                        </a:lnSpc>
                        <a:spcBef>
                          <a:spcPts val="600"/>
                        </a:spcBef>
                      </a:pPr>
                      <a:endParaRPr lang="en-US" sz="900" dirty="0"/>
                    </a:p>
                  </a:txBody>
                  <a:tcPr marL="0" marR="0" marT="0" marB="0">
                    <a:lnL w="1270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743949">
                <a:tc>
                  <a:txBody>
                    <a:bodyPr/>
                    <a:lstStyle/>
                    <a:p>
                      <a:pPr marL="0" marR="0" lvl="1" indent="0" algn="ctr"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u="none" kern="1200" dirty="0" smtClean="0">
                          <a:solidFill>
                            <a:schemeClr val="tx1"/>
                          </a:solidFill>
                          <a:latin typeface="+mn-lt"/>
                          <a:ea typeface="+mn-ea"/>
                          <a:cs typeface="+mn-cs"/>
                        </a:rPr>
                        <a:t>3</a:t>
                      </a: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u="none" kern="1200" noProof="0" dirty="0" smtClean="0">
                          <a:solidFill>
                            <a:schemeClr val="tx1"/>
                          </a:solidFill>
                          <a:latin typeface="+mn-lt"/>
                          <a:ea typeface="+mn-ea"/>
                          <a:cs typeface="+mn-cs"/>
                        </a:rPr>
                        <a:t>Project Manager</a:t>
                      </a:r>
                      <a:endParaRPr lang="en-US" sz="1050" b="0" u="none" kern="1200" dirty="0" smtClean="0">
                        <a:solidFill>
                          <a:schemeClr val="tx1"/>
                        </a:solidFill>
                        <a:latin typeface="+mn-lt"/>
                        <a:ea typeface="+mn-ea"/>
                        <a:cs typeface="+mn-cs"/>
                      </a:endParaRP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kern="1200" dirty="0" smtClean="0">
                          <a:solidFill>
                            <a:schemeClr val="dk1"/>
                          </a:solidFill>
                          <a:latin typeface="+mn-lt"/>
                          <a:ea typeface="+mn-ea"/>
                          <a:cs typeface="+mn-cs"/>
                        </a:rPr>
                        <a:t> N/A</a:t>
                      </a:r>
                    </a:p>
                  </a:txBody>
                  <a:tcPr marL="81280" marR="81280" anchor="ctr">
                    <a:lnL w="1905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u="none" kern="1200" dirty="0" smtClean="0">
                          <a:solidFill>
                            <a:schemeClr val="tx1"/>
                          </a:solidFill>
                          <a:latin typeface="+mn-lt"/>
                          <a:ea typeface="+mn-ea"/>
                          <a:cs typeface="+mn-cs"/>
                        </a:rPr>
                        <a:t>Not Posted / Covered by FTC</a:t>
                      </a:r>
                    </a:p>
                  </a:txBody>
                  <a:tcPr marL="81280" marR="8128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u="none" kern="1200" dirty="0" smtClean="0">
                          <a:solidFill>
                            <a:schemeClr val="tx1"/>
                          </a:solidFill>
                          <a:latin typeface="+mn-lt"/>
                          <a:ea typeface="+mn-ea"/>
                          <a:cs typeface="+mn-cs"/>
                        </a:rPr>
                        <a:t>N/A</a:t>
                      </a:r>
                    </a:p>
                  </a:txBody>
                  <a:tcPr marL="81280" marR="8128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1050" b="0" u="none" kern="1200" dirty="0" smtClean="0">
                          <a:solidFill>
                            <a:schemeClr val="tx1"/>
                          </a:solidFill>
                          <a:latin typeface="+mn-lt"/>
                          <a:ea typeface="+mn-ea"/>
                          <a:cs typeface="+mn-cs"/>
                        </a:rPr>
                        <a:t>N/A</a:t>
                      </a:r>
                    </a:p>
                  </a:txBody>
                  <a:tcPr marL="81280" marR="8128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lumMod val="95000"/>
                      </a:schemeClr>
                    </a:solidFill>
                  </a:tcPr>
                </a:tc>
                <a:tc>
                  <a:txBody>
                    <a:bodyPr/>
                    <a:lstStyle/>
                    <a:p>
                      <a:pPr>
                        <a:lnSpc>
                          <a:spcPct val="95000"/>
                        </a:lnSpc>
                        <a:spcBef>
                          <a:spcPts val="600"/>
                        </a:spcBef>
                      </a:pPr>
                      <a:endParaRPr lang="en-US" sz="900" dirty="0"/>
                    </a:p>
                  </a:txBody>
                  <a:tcPr marL="0" marR="0" marT="0" marB="0">
                    <a:lnL w="1270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bl>
          </a:graphicData>
        </a:graphic>
      </p:graphicFrame>
      <p:sp>
        <p:nvSpPr>
          <p:cNvPr id="5" name="TextBox 4"/>
          <p:cNvSpPr txBox="1"/>
          <p:nvPr/>
        </p:nvSpPr>
        <p:spPr>
          <a:xfrm>
            <a:off x="270641" y="6217035"/>
            <a:ext cx="3822982" cy="415498"/>
          </a:xfrm>
          <a:prstGeom prst="rect">
            <a:avLst/>
          </a:prstGeom>
          <a:noFill/>
        </p:spPr>
        <p:txBody>
          <a:bodyPr wrap="square" rtlCol="0">
            <a:spAutoFit/>
          </a:bodyPr>
          <a:lstStyle/>
          <a:p>
            <a:r>
              <a:rPr lang="en-US" sz="1050" b="1" dirty="0" smtClean="0">
                <a:solidFill>
                  <a:schemeClr val="bg1"/>
                </a:solidFill>
              </a:rPr>
              <a:t>1. Excludes Deliverables based resources.</a:t>
            </a:r>
            <a:endParaRPr lang="en-US" sz="1050" dirty="0"/>
          </a:p>
          <a:p>
            <a:endParaRPr lang="en-US" sz="1050" b="1" dirty="0">
              <a:solidFill>
                <a:schemeClr val="bg1"/>
              </a:solidFill>
            </a:endParaRPr>
          </a:p>
        </p:txBody>
      </p:sp>
      <p:grpSp>
        <p:nvGrpSpPr>
          <p:cNvPr id="16" name="Group 15"/>
          <p:cNvGrpSpPr/>
          <p:nvPr/>
        </p:nvGrpSpPr>
        <p:grpSpPr>
          <a:xfrm>
            <a:off x="270640" y="663839"/>
            <a:ext cx="8500829" cy="2245615"/>
            <a:chOff x="304470" y="587030"/>
            <a:chExt cx="8533487" cy="944725"/>
          </a:xfrm>
        </p:grpSpPr>
        <p:grpSp>
          <p:nvGrpSpPr>
            <p:cNvPr id="4" name="Group 3"/>
            <p:cNvGrpSpPr/>
            <p:nvPr/>
          </p:nvGrpSpPr>
          <p:grpSpPr>
            <a:xfrm>
              <a:off x="778777" y="587030"/>
              <a:ext cx="8059180" cy="944725"/>
              <a:chOff x="932140" y="623811"/>
              <a:chExt cx="7528890" cy="1434266"/>
            </a:xfrm>
          </p:grpSpPr>
          <p:grpSp>
            <p:nvGrpSpPr>
              <p:cNvPr id="7" name="Group 6"/>
              <p:cNvGrpSpPr/>
              <p:nvPr/>
            </p:nvGrpSpPr>
            <p:grpSpPr>
              <a:xfrm>
                <a:off x="2724229" y="623811"/>
                <a:ext cx="5736801" cy="391650"/>
                <a:chOff x="2724229" y="1002445"/>
                <a:chExt cx="5736801" cy="391650"/>
              </a:xfrm>
            </p:grpSpPr>
            <p:sp>
              <p:nvSpPr>
                <p:cNvPr id="9" name="Rectangle 10"/>
                <p:cNvSpPr txBox="1">
                  <a:spLocks/>
                </p:cNvSpPr>
                <p:nvPr/>
              </p:nvSpPr>
              <p:spPr>
                <a:xfrm>
                  <a:off x="3833659" y="1002445"/>
                  <a:ext cx="1039437" cy="391650"/>
                </a:xfrm>
                <a:prstGeom prst="rect">
                  <a:avLst/>
                </a:prstGeom>
                <a:solidFill>
                  <a:schemeClr val="bg1">
                    <a:lumMod val="50000"/>
                  </a:schemeClr>
                </a:solidFill>
                <a:ln w="9525">
                  <a:noFill/>
                  <a:miter lim="800000"/>
                  <a:headEnd/>
                  <a:tailEnd/>
                </a:ln>
              </p:spPr>
              <p:txBody>
                <a:bodyPr vert="horz" wrap="square" lIns="73152" tIns="0" rIns="73152" bIns="0" numCol="1" anchor="ctr" anchorCtr="0" compatLnSpc="1">
                  <a:prstTxWarp prst="textNoShape">
                    <a:avLst/>
                  </a:prstTxWarp>
                  <a:noAutofit/>
                </a:bodyPr>
                <a:lstStyle>
                  <a:defPPr>
                    <a:defRPr lang="es-ES"/>
                  </a:defPPr>
                  <a:lvl1pPr lvl="0" indent="0" fontAlgn="base">
                    <a:spcBef>
                      <a:spcPct val="0"/>
                    </a:spcBef>
                    <a:spcAft>
                      <a:spcPct val="0"/>
                    </a:spcAft>
                    <a:buClr>
                      <a:srgbClr val="FF0000"/>
                    </a:buClr>
                    <a:buFont typeface="Wingdings" pitchFamily="2" charset="2"/>
                    <a:buNone/>
                    <a:defRPr sz="1000" b="1">
                      <a:solidFill>
                        <a:schemeClr val="bg1"/>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lgn="ctr"/>
                  <a:r>
                    <a:rPr lang="en-US" sz="1100" dirty="0" smtClean="0"/>
                    <a:t>Actual (01/19/2016)</a:t>
                  </a:r>
                  <a:endParaRPr lang="en-US" sz="1100" dirty="0"/>
                </a:p>
              </p:txBody>
            </p:sp>
            <p:sp>
              <p:nvSpPr>
                <p:cNvPr id="11" name="Rectangle 10"/>
                <p:cNvSpPr txBox="1">
                  <a:spLocks/>
                </p:cNvSpPr>
                <p:nvPr/>
              </p:nvSpPr>
              <p:spPr>
                <a:xfrm>
                  <a:off x="5008897" y="1002445"/>
                  <a:ext cx="1063730" cy="391650"/>
                </a:xfrm>
                <a:prstGeom prst="rect">
                  <a:avLst/>
                </a:prstGeom>
                <a:solidFill>
                  <a:srgbClr val="FF0000"/>
                </a:solidFill>
                <a:ln w="9525">
                  <a:noFill/>
                  <a:miter lim="800000"/>
                  <a:headEnd/>
                  <a:tailEnd/>
                </a:ln>
              </p:spPr>
              <p:txBody>
                <a:bodyPr vert="horz" wrap="square" lIns="73152" tIns="0" rIns="73152" bIns="0" numCol="1" anchor="ctr" anchorCtr="0" compatLnSpc="1">
                  <a:prstTxWarp prst="textNoShape">
                    <a:avLst/>
                  </a:prstTxWarp>
                  <a:noAutofit/>
                </a:bodyPr>
                <a:lstStyle>
                  <a:defPPr>
                    <a:defRPr lang="es-ES"/>
                  </a:defPPr>
                  <a:lvl1pPr lvl="0" indent="0" fontAlgn="base">
                    <a:spcBef>
                      <a:spcPct val="0"/>
                    </a:spcBef>
                    <a:spcAft>
                      <a:spcPct val="0"/>
                    </a:spcAft>
                    <a:buClr>
                      <a:srgbClr val="FF0000"/>
                    </a:buClr>
                    <a:buFont typeface="Wingdings" pitchFamily="2" charset="2"/>
                    <a:buNone/>
                    <a:defRPr sz="1000" b="1">
                      <a:solidFill>
                        <a:schemeClr val="bg1"/>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lgn="ctr"/>
                  <a:r>
                    <a:rPr lang="en-US" sz="1200" dirty="0" smtClean="0"/>
                    <a:t>Diff. to Fed (01/31/2016)</a:t>
                  </a:r>
                  <a:endParaRPr lang="en-US" sz="1200" dirty="0"/>
                </a:p>
              </p:txBody>
            </p:sp>
            <p:sp>
              <p:nvSpPr>
                <p:cNvPr id="12" name="Rectangle 10"/>
                <p:cNvSpPr txBox="1">
                  <a:spLocks/>
                </p:cNvSpPr>
                <p:nvPr/>
              </p:nvSpPr>
              <p:spPr>
                <a:xfrm>
                  <a:off x="7297153" y="1002445"/>
                  <a:ext cx="1163877" cy="391650"/>
                </a:xfrm>
                <a:prstGeom prst="rect">
                  <a:avLst/>
                </a:prstGeom>
                <a:solidFill>
                  <a:srgbClr val="FF0000"/>
                </a:solidFill>
                <a:ln w="9525">
                  <a:noFill/>
                  <a:miter lim="800000"/>
                  <a:headEnd/>
                  <a:tailEnd/>
                </a:ln>
              </p:spPr>
              <p:txBody>
                <a:bodyPr vert="horz" wrap="square" lIns="73152" tIns="0" rIns="73152" bIns="0" numCol="1" anchor="ctr" anchorCtr="0" compatLnSpc="1">
                  <a:prstTxWarp prst="textNoShape">
                    <a:avLst/>
                  </a:prstTxWarp>
                  <a:noAutofit/>
                </a:bodyPr>
                <a:lstStyle>
                  <a:defPPr>
                    <a:defRPr lang="es-ES"/>
                  </a:defPPr>
                  <a:lvl1pPr lvl="0" indent="0" fontAlgn="base">
                    <a:spcBef>
                      <a:spcPct val="0"/>
                    </a:spcBef>
                    <a:spcAft>
                      <a:spcPct val="0"/>
                    </a:spcAft>
                    <a:buClr>
                      <a:srgbClr val="FF0000"/>
                    </a:buClr>
                    <a:buFont typeface="Wingdings" pitchFamily="2" charset="2"/>
                    <a:buNone/>
                    <a:defRPr sz="1000" b="1">
                      <a:solidFill>
                        <a:schemeClr val="bg1"/>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lgn="ctr"/>
                  <a:r>
                    <a:rPr lang="el-GR" sz="1200" dirty="0" smtClean="0"/>
                    <a:t>Δ</a:t>
                  </a:r>
                  <a:r>
                    <a:rPr lang="en-US" sz="1200" dirty="0" smtClean="0"/>
                    <a:t> Fed target to plan</a:t>
                  </a:r>
                  <a:endParaRPr lang="en-US" sz="1200" dirty="0"/>
                </a:p>
              </p:txBody>
            </p:sp>
            <p:sp>
              <p:nvSpPr>
                <p:cNvPr id="13" name="Rectangle 10"/>
                <p:cNvSpPr txBox="1">
                  <a:spLocks/>
                </p:cNvSpPr>
                <p:nvPr/>
              </p:nvSpPr>
              <p:spPr>
                <a:xfrm>
                  <a:off x="6149083" y="1002445"/>
                  <a:ext cx="1063732" cy="391650"/>
                </a:xfrm>
                <a:prstGeom prst="rect">
                  <a:avLst/>
                </a:prstGeom>
                <a:solidFill>
                  <a:srgbClr val="FF0000"/>
                </a:solidFill>
                <a:ln w="9525">
                  <a:noFill/>
                  <a:miter lim="800000"/>
                  <a:headEnd/>
                  <a:tailEnd/>
                </a:ln>
              </p:spPr>
              <p:txBody>
                <a:bodyPr vert="horz" wrap="square" lIns="73152" tIns="0" rIns="73152" bIns="0" numCol="1" anchor="ctr" anchorCtr="0" compatLnSpc="1">
                  <a:prstTxWarp prst="textNoShape">
                    <a:avLst/>
                  </a:prstTxWarp>
                  <a:noAutofit/>
                </a:bodyPr>
                <a:lstStyle>
                  <a:defPPr>
                    <a:defRPr lang="es-ES"/>
                  </a:defPPr>
                  <a:lvl1pPr lvl="0" indent="0" fontAlgn="base">
                    <a:spcBef>
                      <a:spcPct val="0"/>
                    </a:spcBef>
                    <a:spcAft>
                      <a:spcPct val="0"/>
                    </a:spcAft>
                    <a:buClr>
                      <a:srgbClr val="FF0000"/>
                    </a:buClr>
                    <a:buFont typeface="Wingdings" pitchFamily="2" charset="2"/>
                    <a:buNone/>
                    <a:defRPr sz="1000" b="1">
                      <a:solidFill>
                        <a:schemeClr val="bg1"/>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lgn="ctr"/>
                  <a:r>
                    <a:rPr lang="en-US" sz="1100" dirty="0" smtClean="0"/>
                    <a:t>Resource </a:t>
                  </a:r>
                  <a:r>
                    <a:rPr lang="en-US" sz="1200" dirty="0" smtClean="0"/>
                    <a:t>difference to plan </a:t>
                  </a:r>
                  <a:endParaRPr lang="en-US" sz="1200" dirty="0"/>
                </a:p>
              </p:txBody>
            </p:sp>
            <p:sp>
              <p:nvSpPr>
                <p:cNvPr id="14" name="Rectangle 10"/>
                <p:cNvSpPr txBox="1">
                  <a:spLocks/>
                </p:cNvSpPr>
                <p:nvPr/>
              </p:nvSpPr>
              <p:spPr>
                <a:xfrm>
                  <a:off x="2724229" y="1002445"/>
                  <a:ext cx="1063732" cy="391650"/>
                </a:xfrm>
                <a:prstGeom prst="rect">
                  <a:avLst/>
                </a:prstGeom>
                <a:solidFill>
                  <a:schemeClr val="bg1">
                    <a:lumMod val="50000"/>
                  </a:schemeClr>
                </a:solidFill>
                <a:ln w="9525">
                  <a:noFill/>
                  <a:miter lim="800000"/>
                  <a:headEnd/>
                  <a:tailEnd/>
                </a:ln>
              </p:spPr>
              <p:txBody>
                <a:bodyPr vert="horz" wrap="square" lIns="73152" tIns="0" rIns="73152" bIns="0" numCol="1" anchor="ctr" anchorCtr="0" compatLnSpc="1">
                  <a:prstTxWarp prst="textNoShape">
                    <a:avLst/>
                  </a:prstTxWarp>
                  <a:noAutofit/>
                </a:bodyPr>
                <a:lstStyle>
                  <a:defPPr>
                    <a:defRPr lang="es-ES"/>
                  </a:defPPr>
                  <a:lvl1pPr lvl="0" indent="0" fontAlgn="base">
                    <a:spcBef>
                      <a:spcPct val="0"/>
                    </a:spcBef>
                    <a:spcAft>
                      <a:spcPct val="0"/>
                    </a:spcAft>
                    <a:buClr>
                      <a:srgbClr val="FF0000"/>
                    </a:buClr>
                    <a:buFont typeface="Wingdings" pitchFamily="2" charset="2"/>
                    <a:buNone/>
                    <a:defRPr sz="1000" b="1">
                      <a:solidFill>
                        <a:schemeClr val="bg1"/>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lgn="ctr"/>
                  <a:r>
                    <a:rPr lang="en-US" sz="1100" dirty="0" smtClean="0"/>
                    <a:t>Revised Target (12/31/15)</a:t>
                  </a:r>
                  <a:endParaRPr lang="en-US" sz="1100" dirty="0"/>
                </a:p>
              </p:txBody>
            </p:sp>
          </p:grpSp>
          <p:grpSp>
            <p:nvGrpSpPr>
              <p:cNvPr id="2" name="Group 1"/>
              <p:cNvGrpSpPr/>
              <p:nvPr/>
            </p:nvGrpSpPr>
            <p:grpSpPr>
              <a:xfrm>
                <a:off x="932140" y="1041398"/>
                <a:ext cx="7528887" cy="1016679"/>
                <a:chOff x="932140" y="1041398"/>
                <a:chExt cx="7528887" cy="1016679"/>
              </a:xfrm>
            </p:grpSpPr>
            <p:sp>
              <p:nvSpPr>
                <p:cNvPr id="29" name="Rectangle 10"/>
                <p:cNvSpPr txBox="1">
                  <a:spLocks/>
                </p:cNvSpPr>
                <p:nvPr/>
              </p:nvSpPr>
              <p:spPr>
                <a:xfrm>
                  <a:off x="2724224" y="1041399"/>
                  <a:ext cx="1063731"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200" dirty="0" smtClean="0">
                      <a:solidFill>
                        <a:schemeClr val="tx1"/>
                      </a:solidFill>
                    </a:rPr>
                    <a:t>20.25</a:t>
                  </a:r>
                  <a:endParaRPr lang="en-US" sz="1200" dirty="0">
                    <a:solidFill>
                      <a:schemeClr val="tx1"/>
                    </a:solidFill>
                  </a:endParaRPr>
                </a:p>
              </p:txBody>
            </p:sp>
            <p:sp>
              <p:nvSpPr>
                <p:cNvPr id="30" name="Rectangle 10"/>
                <p:cNvSpPr txBox="1">
                  <a:spLocks/>
                </p:cNvSpPr>
                <p:nvPr/>
              </p:nvSpPr>
              <p:spPr>
                <a:xfrm>
                  <a:off x="2724222" y="1392168"/>
                  <a:ext cx="1063731"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200" dirty="0" smtClean="0">
                      <a:solidFill>
                        <a:schemeClr val="tx1"/>
                      </a:solidFill>
                    </a:rPr>
                    <a:t>2</a:t>
                  </a:r>
                  <a:endParaRPr lang="en-US" sz="1200" dirty="0">
                    <a:solidFill>
                      <a:schemeClr val="tx1"/>
                    </a:solidFill>
                  </a:endParaRPr>
                </a:p>
              </p:txBody>
            </p:sp>
            <p:sp>
              <p:nvSpPr>
                <p:cNvPr id="31" name="Rectangle 10"/>
                <p:cNvSpPr txBox="1">
                  <a:spLocks/>
                </p:cNvSpPr>
                <p:nvPr/>
              </p:nvSpPr>
              <p:spPr>
                <a:xfrm>
                  <a:off x="2724220" y="1750604"/>
                  <a:ext cx="1063730"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200" b="1" dirty="0" smtClean="0">
                      <a:solidFill>
                        <a:schemeClr val="tx1"/>
                      </a:solidFill>
                    </a:rPr>
                    <a:t>22.25</a:t>
                  </a:r>
                  <a:endParaRPr lang="en-US" sz="1200" b="1" dirty="0">
                    <a:solidFill>
                      <a:schemeClr val="tx1"/>
                    </a:solidFill>
                  </a:endParaRPr>
                </a:p>
              </p:txBody>
            </p:sp>
            <p:sp>
              <p:nvSpPr>
                <p:cNvPr id="32" name="Rectangle 10"/>
                <p:cNvSpPr txBox="1">
                  <a:spLocks/>
                </p:cNvSpPr>
                <p:nvPr/>
              </p:nvSpPr>
              <p:spPr>
                <a:xfrm>
                  <a:off x="3833654" y="1041400"/>
                  <a:ext cx="1039437"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200" dirty="0" smtClean="0">
                      <a:solidFill>
                        <a:schemeClr val="tx1"/>
                      </a:solidFill>
                    </a:rPr>
                    <a:t>20.25</a:t>
                  </a:r>
                  <a:endParaRPr lang="en-US" sz="1200" dirty="0">
                    <a:solidFill>
                      <a:schemeClr val="tx1"/>
                    </a:solidFill>
                  </a:endParaRPr>
                </a:p>
              </p:txBody>
            </p:sp>
            <p:sp>
              <p:nvSpPr>
                <p:cNvPr id="33" name="Rectangle 10"/>
                <p:cNvSpPr txBox="1">
                  <a:spLocks/>
                </p:cNvSpPr>
                <p:nvPr/>
              </p:nvSpPr>
              <p:spPr>
                <a:xfrm>
                  <a:off x="3833656" y="1392038"/>
                  <a:ext cx="1039437"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200" dirty="0">
                      <a:solidFill>
                        <a:schemeClr val="tx1"/>
                      </a:solidFill>
                    </a:rPr>
                    <a:t>2</a:t>
                  </a:r>
                </a:p>
              </p:txBody>
            </p:sp>
            <p:sp>
              <p:nvSpPr>
                <p:cNvPr id="34" name="Rectangle 10"/>
                <p:cNvSpPr txBox="1">
                  <a:spLocks/>
                </p:cNvSpPr>
                <p:nvPr/>
              </p:nvSpPr>
              <p:spPr>
                <a:xfrm>
                  <a:off x="3833654" y="1750604"/>
                  <a:ext cx="1039437"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200" b="1" dirty="0" smtClean="0">
                      <a:solidFill>
                        <a:schemeClr val="tx1"/>
                      </a:solidFill>
                    </a:rPr>
                    <a:t>22.25</a:t>
                  </a:r>
                  <a:endParaRPr lang="en-US" sz="1200" b="1" dirty="0">
                    <a:solidFill>
                      <a:schemeClr val="tx1"/>
                    </a:solidFill>
                  </a:endParaRPr>
                </a:p>
              </p:txBody>
            </p:sp>
            <p:grpSp>
              <p:nvGrpSpPr>
                <p:cNvPr id="46" name="Group 45"/>
                <p:cNvGrpSpPr/>
                <p:nvPr/>
              </p:nvGrpSpPr>
              <p:grpSpPr>
                <a:xfrm>
                  <a:off x="5008902" y="1041398"/>
                  <a:ext cx="3452125" cy="1016679"/>
                  <a:chOff x="5008902" y="1440971"/>
                  <a:chExt cx="3452125" cy="1016679"/>
                </a:xfrm>
              </p:grpSpPr>
              <p:sp>
                <p:nvSpPr>
                  <p:cNvPr id="47" name="Rectangle 10"/>
                  <p:cNvSpPr txBox="1">
                    <a:spLocks/>
                  </p:cNvSpPr>
                  <p:nvPr/>
                </p:nvSpPr>
                <p:spPr>
                  <a:xfrm>
                    <a:off x="5008902" y="1791741"/>
                    <a:ext cx="1063731"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200" dirty="0" smtClean="0">
                        <a:solidFill>
                          <a:schemeClr val="tx1"/>
                        </a:solidFill>
                      </a:rPr>
                      <a:t>0</a:t>
                    </a:r>
                    <a:endParaRPr lang="en-US" sz="1200" dirty="0">
                      <a:solidFill>
                        <a:schemeClr val="tx1"/>
                      </a:solidFill>
                    </a:endParaRPr>
                  </a:p>
                </p:txBody>
              </p:sp>
              <p:sp>
                <p:nvSpPr>
                  <p:cNvPr id="48" name="Rectangle 10"/>
                  <p:cNvSpPr txBox="1">
                    <a:spLocks/>
                  </p:cNvSpPr>
                  <p:nvPr/>
                </p:nvSpPr>
                <p:spPr>
                  <a:xfrm>
                    <a:off x="5008902" y="1440971"/>
                    <a:ext cx="1063731"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200" dirty="0">
                        <a:solidFill>
                          <a:schemeClr val="tx1"/>
                        </a:solidFill>
                      </a:rPr>
                      <a:t>0</a:t>
                    </a:r>
                  </a:p>
                </p:txBody>
              </p:sp>
              <p:sp>
                <p:nvSpPr>
                  <p:cNvPr id="49" name="Rectangle 10"/>
                  <p:cNvSpPr txBox="1">
                    <a:spLocks/>
                  </p:cNvSpPr>
                  <p:nvPr/>
                </p:nvSpPr>
                <p:spPr>
                  <a:xfrm>
                    <a:off x="7289250" y="1791741"/>
                    <a:ext cx="1171777"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050" dirty="0" smtClean="0">
                        <a:solidFill>
                          <a:schemeClr val="tx1"/>
                        </a:solidFill>
                      </a:rPr>
                      <a:t>-</a:t>
                    </a:r>
                    <a:endParaRPr lang="en-US" sz="1050" dirty="0">
                      <a:solidFill>
                        <a:schemeClr val="tx1"/>
                      </a:solidFill>
                    </a:endParaRPr>
                  </a:p>
                </p:txBody>
              </p:sp>
              <p:sp>
                <p:nvSpPr>
                  <p:cNvPr id="51" name="Rectangle 10"/>
                  <p:cNvSpPr txBox="1">
                    <a:spLocks/>
                  </p:cNvSpPr>
                  <p:nvPr/>
                </p:nvSpPr>
                <p:spPr>
                  <a:xfrm>
                    <a:off x="7289249" y="1443644"/>
                    <a:ext cx="1171778"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050" dirty="0" smtClean="0">
                        <a:solidFill>
                          <a:schemeClr val="tx1"/>
                        </a:solidFill>
                      </a:rPr>
                      <a:t>-</a:t>
                    </a:r>
                    <a:endParaRPr lang="en-US" sz="1050" dirty="0">
                      <a:solidFill>
                        <a:schemeClr val="tx1"/>
                      </a:solidFill>
                    </a:endParaRPr>
                  </a:p>
                </p:txBody>
              </p:sp>
              <p:sp>
                <p:nvSpPr>
                  <p:cNvPr id="52" name="Rectangle 10"/>
                  <p:cNvSpPr txBox="1">
                    <a:spLocks/>
                  </p:cNvSpPr>
                  <p:nvPr/>
                </p:nvSpPr>
                <p:spPr>
                  <a:xfrm>
                    <a:off x="6149081" y="1791741"/>
                    <a:ext cx="1063731"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050" dirty="0" smtClean="0">
                        <a:solidFill>
                          <a:schemeClr val="tx1"/>
                        </a:solidFill>
                      </a:rPr>
                      <a:t>-</a:t>
                    </a:r>
                    <a:endParaRPr lang="en-US" sz="1050" dirty="0">
                      <a:solidFill>
                        <a:schemeClr val="tx1"/>
                      </a:solidFill>
                    </a:endParaRPr>
                  </a:p>
                </p:txBody>
              </p:sp>
              <p:sp>
                <p:nvSpPr>
                  <p:cNvPr id="53" name="Rectangle 10"/>
                  <p:cNvSpPr txBox="1">
                    <a:spLocks/>
                  </p:cNvSpPr>
                  <p:nvPr/>
                </p:nvSpPr>
                <p:spPr>
                  <a:xfrm>
                    <a:off x="6149090" y="1443644"/>
                    <a:ext cx="1063731"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050" dirty="0">
                        <a:solidFill>
                          <a:schemeClr val="tx1"/>
                        </a:solidFill>
                      </a:rPr>
                      <a:t>-</a:t>
                    </a:r>
                  </a:p>
                </p:txBody>
              </p:sp>
              <p:sp>
                <p:nvSpPr>
                  <p:cNvPr id="54" name="Rectangle 10"/>
                  <p:cNvSpPr txBox="1">
                    <a:spLocks/>
                  </p:cNvSpPr>
                  <p:nvPr/>
                </p:nvSpPr>
                <p:spPr>
                  <a:xfrm>
                    <a:off x="5008902" y="2150177"/>
                    <a:ext cx="1063731"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200" b="1" dirty="0" smtClean="0">
                        <a:solidFill>
                          <a:schemeClr val="tx1"/>
                        </a:solidFill>
                      </a:rPr>
                      <a:t>0</a:t>
                    </a:r>
                    <a:endParaRPr lang="en-US" sz="1200" b="1" dirty="0">
                      <a:solidFill>
                        <a:schemeClr val="tx1"/>
                      </a:solidFill>
                    </a:endParaRPr>
                  </a:p>
                </p:txBody>
              </p:sp>
              <p:sp>
                <p:nvSpPr>
                  <p:cNvPr id="55" name="Rectangle 10"/>
                  <p:cNvSpPr txBox="1">
                    <a:spLocks/>
                  </p:cNvSpPr>
                  <p:nvPr/>
                </p:nvSpPr>
                <p:spPr>
                  <a:xfrm>
                    <a:off x="7289250" y="2150177"/>
                    <a:ext cx="1171777"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050" dirty="0" smtClean="0">
                        <a:solidFill>
                          <a:schemeClr val="tx1"/>
                        </a:solidFill>
                      </a:rPr>
                      <a:t>-</a:t>
                    </a:r>
                    <a:endParaRPr lang="en-US" sz="1050" dirty="0">
                      <a:solidFill>
                        <a:schemeClr val="tx1"/>
                      </a:solidFill>
                    </a:endParaRPr>
                  </a:p>
                </p:txBody>
              </p:sp>
              <p:sp>
                <p:nvSpPr>
                  <p:cNvPr id="56" name="Rectangle 10"/>
                  <p:cNvSpPr txBox="1">
                    <a:spLocks/>
                  </p:cNvSpPr>
                  <p:nvPr/>
                </p:nvSpPr>
                <p:spPr>
                  <a:xfrm>
                    <a:off x="6149080" y="2150177"/>
                    <a:ext cx="1063731" cy="307473"/>
                  </a:xfrm>
                  <a:prstGeom prst="rect">
                    <a:avLst/>
                  </a:prstGeom>
                  <a:solidFill>
                    <a:schemeClr val="bg1">
                      <a:lumMod val="85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lgn="ctr">
                      <a:spcBef>
                        <a:spcPct val="0"/>
                      </a:spcBef>
                      <a:buClr>
                        <a:srgbClr val="FF0000"/>
                      </a:buClr>
                      <a:buFont typeface="Wingdings" pitchFamily="2" charset="2"/>
                      <a:buNone/>
                    </a:pPr>
                    <a:r>
                      <a:rPr lang="en-US" sz="1050" dirty="0" smtClean="0">
                        <a:solidFill>
                          <a:schemeClr val="tx1"/>
                        </a:solidFill>
                      </a:rPr>
                      <a:t>-</a:t>
                    </a:r>
                    <a:endParaRPr lang="en-US" sz="1050" dirty="0">
                      <a:solidFill>
                        <a:schemeClr val="tx1"/>
                      </a:solidFill>
                    </a:endParaRPr>
                  </a:p>
                </p:txBody>
              </p:sp>
            </p:grpSp>
            <p:sp>
              <p:nvSpPr>
                <p:cNvPr id="57" name="Rectangle 10"/>
                <p:cNvSpPr txBox="1">
                  <a:spLocks/>
                </p:cNvSpPr>
                <p:nvPr/>
              </p:nvSpPr>
              <p:spPr>
                <a:xfrm>
                  <a:off x="932142" y="1044070"/>
                  <a:ext cx="1623133" cy="307473"/>
                </a:xfrm>
                <a:prstGeom prst="rect">
                  <a:avLst/>
                </a:prstGeom>
                <a:solidFill>
                  <a:schemeClr val="bg1">
                    <a:lumMod val="50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ct val="0"/>
                    </a:spcBef>
                    <a:buClr>
                      <a:srgbClr val="FF0000"/>
                    </a:buClr>
                    <a:buFont typeface="Wingdings" pitchFamily="2" charset="2"/>
                    <a:buNone/>
                  </a:pPr>
                  <a:r>
                    <a:rPr lang="en-US" sz="1200" b="1" dirty="0" smtClean="0">
                      <a:solidFill>
                        <a:schemeClr val="bg1"/>
                      </a:solidFill>
                    </a:rPr>
                    <a:t>FTE</a:t>
                  </a:r>
                  <a:endParaRPr lang="en-US" sz="1200" b="1" dirty="0">
                    <a:solidFill>
                      <a:schemeClr val="bg1"/>
                    </a:solidFill>
                  </a:endParaRPr>
                </a:p>
              </p:txBody>
            </p:sp>
            <p:sp>
              <p:nvSpPr>
                <p:cNvPr id="58" name="Rectangle 10"/>
                <p:cNvSpPr txBox="1">
                  <a:spLocks/>
                </p:cNvSpPr>
                <p:nvPr/>
              </p:nvSpPr>
              <p:spPr>
                <a:xfrm>
                  <a:off x="932141" y="1392168"/>
                  <a:ext cx="1623133" cy="307473"/>
                </a:xfrm>
                <a:prstGeom prst="rect">
                  <a:avLst/>
                </a:prstGeom>
                <a:solidFill>
                  <a:schemeClr val="bg1">
                    <a:lumMod val="50000"/>
                  </a:schemeClr>
                </a:solidFill>
                <a:ln w="9525">
                  <a:noFill/>
                  <a:miter lim="800000"/>
                  <a:headEnd/>
                  <a:tailEnd/>
                </a:ln>
              </p:spPr>
              <p:txBody>
                <a:bodyPr vert="horz" wrap="square" lIns="73152" tIns="0" rIns="73152" bIns="0" numCol="1" anchor="ctr"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ct val="0"/>
                    </a:spcBef>
                    <a:buClr>
                      <a:srgbClr val="FF0000"/>
                    </a:buClr>
                    <a:buFont typeface="Wingdings" pitchFamily="2" charset="2"/>
                    <a:buNone/>
                  </a:pPr>
                  <a:r>
                    <a:rPr lang="en-US" sz="1200" b="1" dirty="0" smtClean="0">
                      <a:solidFill>
                        <a:schemeClr val="bg1"/>
                      </a:solidFill>
                    </a:rPr>
                    <a:t>FTC</a:t>
                  </a:r>
                  <a:endParaRPr lang="en-US" sz="1200" b="1" dirty="0">
                    <a:solidFill>
                      <a:schemeClr val="bg1"/>
                    </a:solidFill>
                  </a:endParaRPr>
                </a:p>
              </p:txBody>
            </p:sp>
            <p:sp>
              <p:nvSpPr>
                <p:cNvPr id="59" name="Rectangle 10"/>
                <p:cNvSpPr txBox="1">
                  <a:spLocks/>
                </p:cNvSpPr>
                <p:nvPr/>
              </p:nvSpPr>
              <p:spPr>
                <a:xfrm>
                  <a:off x="932140" y="1750602"/>
                  <a:ext cx="1623133" cy="307473"/>
                </a:xfrm>
                <a:prstGeom prst="rect">
                  <a:avLst/>
                </a:prstGeom>
                <a:solidFill>
                  <a:schemeClr val="bg1">
                    <a:lumMod val="50000"/>
                  </a:schemeClr>
                </a:solidFill>
                <a:ln w="9525">
                  <a:noFill/>
                  <a:miter lim="800000"/>
                  <a:headEnd/>
                  <a:tailEnd/>
                </a:ln>
              </p:spPr>
              <p:txBody>
                <a:bodyPr vert="horz" wrap="square" lIns="73152" tIns="0" rIns="73152" bIns="0" numCol="1" anchor="ctr" anchorCtr="0" compatLnSpc="1">
                  <a:prstTxWarp prst="textNoShape">
                    <a:avLst/>
                  </a:prstTxWarp>
                  <a:noAutofit/>
                </a:bodyPr>
                <a:lstStyle>
                  <a:defPPr>
                    <a:defRPr lang="es-ES"/>
                  </a:defPPr>
                  <a:lvl1pPr lvl="0" indent="0" fontAlgn="base">
                    <a:spcBef>
                      <a:spcPct val="0"/>
                    </a:spcBef>
                    <a:spcAft>
                      <a:spcPct val="0"/>
                    </a:spcAft>
                    <a:buClr>
                      <a:srgbClr val="FF0000"/>
                    </a:buClr>
                    <a:buFont typeface="Wingdings" pitchFamily="2" charset="2"/>
                    <a:buNone/>
                    <a:defRPr sz="800" b="1">
                      <a:solidFill>
                        <a:schemeClr val="bg1"/>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r>
                    <a:rPr lang="en-US" sz="1200" dirty="0" smtClean="0"/>
                    <a:t>Total</a:t>
                  </a:r>
                  <a:r>
                    <a:rPr lang="en-US" sz="1200" baseline="30000" dirty="0" smtClean="0"/>
                    <a:t>1</a:t>
                  </a:r>
                  <a:endParaRPr lang="en-US" sz="1200" baseline="30000" dirty="0"/>
                </a:p>
              </p:txBody>
            </p:sp>
          </p:grpSp>
        </p:grpSp>
        <p:sp>
          <p:nvSpPr>
            <p:cNvPr id="6" name="Rectangle 5"/>
            <p:cNvSpPr/>
            <p:nvPr/>
          </p:nvSpPr>
          <p:spPr bwMode="auto">
            <a:xfrm>
              <a:off x="304470" y="587031"/>
              <a:ext cx="359677" cy="944723"/>
            </a:xfrm>
            <a:prstGeom prst="rect">
              <a:avLst/>
            </a:prstGeom>
            <a:solidFill>
              <a:srgbClr val="FF0000"/>
            </a:solidFill>
            <a:ln w="12700">
              <a:noFill/>
              <a:miter lim="800000"/>
              <a:headEnd type="none" w="sm" len="sm"/>
              <a:tailEnd type="none" w="sm" len="sm"/>
            </a:ln>
            <a:effectLst>
              <a:outerShdw blurRad="50800" dist="38100" algn="l" rotWithShape="0">
                <a:prstClr val="black">
                  <a:alpha val="40000"/>
                </a:prstClr>
              </a:outerShdw>
            </a:effectLst>
            <a:extLst/>
          </p:spPr>
          <p:txBody>
            <a:bodyPr vert="vert270" lIns="54000" tIns="18000" rIns="18000" rtlCol="0" anchor="ctr"/>
            <a:lstStyle/>
            <a:p>
              <a:pPr marL="6350" algn="ctr" defTabSz="952500" eaLnBrk="0" hangingPunct="0">
                <a:lnSpc>
                  <a:spcPct val="95000"/>
                </a:lnSpc>
                <a:spcBef>
                  <a:spcPts val="500"/>
                </a:spcBef>
                <a:spcAft>
                  <a:spcPts val="600"/>
                </a:spcAft>
              </a:pPr>
              <a:r>
                <a:rPr lang="es-ES" b="1" dirty="0" smtClean="0">
                  <a:solidFill>
                    <a:schemeClr val="bg1"/>
                  </a:solidFill>
                  <a:latin typeface="Arial" pitchFamily="34" charset="0"/>
                  <a:cs typeface="Arial" pitchFamily="34" charset="0"/>
                </a:rPr>
                <a:t>Status</a:t>
              </a:r>
              <a:endParaRPr lang="en-US" b="1" dirty="0" smtClean="0">
                <a:solidFill>
                  <a:schemeClr val="bg1"/>
                </a:solidFill>
                <a:latin typeface="Arial" pitchFamily="34" charset="0"/>
                <a:cs typeface="Arial" pitchFamily="34" charset="0"/>
              </a:endParaRPr>
            </a:p>
          </p:txBody>
        </p:sp>
      </p:grpSp>
      <p:sp>
        <p:nvSpPr>
          <p:cNvPr id="38" name="Rectangle 37"/>
          <p:cNvSpPr/>
          <p:nvPr/>
        </p:nvSpPr>
        <p:spPr bwMode="auto">
          <a:xfrm>
            <a:off x="270641" y="3103571"/>
            <a:ext cx="319712" cy="2451360"/>
          </a:xfrm>
          <a:prstGeom prst="rect">
            <a:avLst/>
          </a:prstGeom>
          <a:solidFill>
            <a:srgbClr val="FF0000"/>
          </a:solidFill>
          <a:ln w="12700">
            <a:noFill/>
            <a:miter lim="800000"/>
            <a:headEnd type="none" w="sm" len="sm"/>
            <a:tailEnd type="none" w="sm" len="sm"/>
          </a:ln>
          <a:effectLst>
            <a:outerShdw blurRad="50800" dist="38100" algn="l" rotWithShape="0">
              <a:prstClr val="black">
                <a:alpha val="40000"/>
              </a:prstClr>
            </a:outerShdw>
          </a:effectLst>
          <a:extLst/>
        </p:spPr>
        <p:txBody>
          <a:bodyPr vert="vert270" lIns="54000" tIns="18000" rIns="18000" rtlCol="0" anchor="ctr"/>
          <a:lstStyle/>
          <a:p>
            <a:pPr marL="6350" algn="ctr" defTabSz="952500" eaLnBrk="0" hangingPunct="0">
              <a:lnSpc>
                <a:spcPct val="95000"/>
              </a:lnSpc>
              <a:spcBef>
                <a:spcPts val="500"/>
              </a:spcBef>
              <a:spcAft>
                <a:spcPts val="600"/>
              </a:spcAft>
            </a:pPr>
            <a:r>
              <a:rPr lang="es-ES" b="1" dirty="0" err="1" smtClean="0">
                <a:solidFill>
                  <a:schemeClr val="bg1"/>
                </a:solidFill>
                <a:latin typeface="Arial" pitchFamily="34" charset="0"/>
                <a:cs typeface="Arial" pitchFamily="34" charset="0"/>
              </a:rPr>
              <a:t>Hiring</a:t>
            </a:r>
            <a:r>
              <a:rPr lang="es-ES" b="1" dirty="0" smtClean="0">
                <a:solidFill>
                  <a:schemeClr val="bg1"/>
                </a:solidFill>
                <a:latin typeface="Arial" pitchFamily="34" charset="0"/>
                <a:cs typeface="Arial" pitchFamily="34" charset="0"/>
              </a:rPr>
              <a:t> Pipeline</a:t>
            </a:r>
            <a:endParaRPr lang="en-US" b="1" dirty="0" smtClean="0">
              <a:solidFill>
                <a:schemeClr val="bg1"/>
              </a:solidFill>
              <a:latin typeface="Arial" pitchFamily="34" charset="0"/>
              <a:cs typeface="Arial" pitchFamily="34" charset="0"/>
            </a:endParaRPr>
          </a:p>
        </p:txBody>
      </p:sp>
      <p:cxnSp>
        <p:nvCxnSpPr>
          <p:cNvPr id="17" name="Straight Connector 16"/>
          <p:cNvCxnSpPr/>
          <p:nvPr/>
        </p:nvCxnSpPr>
        <p:spPr bwMode="auto">
          <a:xfrm>
            <a:off x="250658" y="3006545"/>
            <a:ext cx="8520289" cy="0"/>
          </a:xfrm>
          <a:prstGeom prst="line">
            <a:avLst/>
          </a:prstGeom>
          <a:noFill/>
          <a:ln w="9525" cap="flat" cmpd="sng" algn="ctr">
            <a:solidFill>
              <a:schemeClr val="bg1">
                <a:lumMod val="85000"/>
              </a:schemeClr>
            </a:solidFill>
            <a:prstDash val="solid"/>
            <a:round/>
            <a:headEnd type="none" w="med" len="med"/>
            <a:tailEnd type="none" w="med" len="med"/>
          </a:ln>
          <a:effectLst/>
        </p:spPr>
      </p:cxnSp>
      <p:sp>
        <p:nvSpPr>
          <p:cNvPr id="41" name="TextBox 40"/>
          <p:cNvSpPr txBox="1"/>
          <p:nvPr/>
        </p:nvSpPr>
        <p:spPr>
          <a:xfrm>
            <a:off x="506345" y="5955785"/>
            <a:ext cx="4300855" cy="415498"/>
          </a:xfrm>
          <a:prstGeom prst="rect">
            <a:avLst/>
          </a:prstGeom>
          <a:noFill/>
        </p:spPr>
        <p:txBody>
          <a:bodyPr wrap="square" rtlCol="0">
            <a:spAutoFit/>
          </a:bodyPr>
          <a:lstStyle/>
          <a:p>
            <a:r>
              <a:rPr lang="en-US" sz="1050" b="1" dirty="0" smtClean="0"/>
              <a:t>1. Excludes Deliverables based resources.</a:t>
            </a:r>
            <a:endParaRPr lang="en-US" sz="1050" dirty="0"/>
          </a:p>
          <a:p>
            <a:endParaRPr lang="en-US" sz="1050" b="1" dirty="0">
              <a:solidFill>
                <a:schemeClr val="bg1"/>
              </a:solidFill>
            </a:endParaRPr>
          </a:p>
        </p:txBody>
      </p:sp>
      <p:sp>
        <p:nvSpPr>
          <p:cNvPr id="10" name="Rectangle 9"/>
          <p:cNvSpPr/>
          <p:nvPr/>
        </p:nvSpPr>
        <p:spPr>
          <a:xfrm>
            <a:off x="149379" y="629441"/>
            <a:ext cx="8904821" cy="5326343"/>
          </a:xfrm>
          <a:prstGeom prst="rect">
            <a:avLst/>
          </a:prstGeom>
          <a:solidFill>
            <a:srgbClr val="D9D9D9">
              <a:alpha val="74902"/>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solidFill>
              </a:rPr>
              <a:t>Updates pending based on 2016 Staffing Target</a:t>
            </a:r>
            <a:endParaRPr lang="en-US" b="1" dirty="0">
              <a:solidFill>
                <a:schemeClr val="bg1"/>
              </a:solidFill>
            </a:endParaRPr>
          </a:p>
        </p:txBody>
      </p:sp>
    </p:spTree>
    <p:extLst>
      <p:ext uri="{BB962C8B-B14F-4D97-AF65-F5344CB8AC3E}">
        <p14:creationId xmlns:p14="http://schemas.microsoft.com/office/powerpoint/2010/main" val="4118767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3999" y="248488"/>
            <a:ext cx="8476343" cy="461665"/>
          </a:xfrm>
          <a:prstGeom prst="rect">
            <a:avLst/>
          </a:prstGeom>
          <a:noFill/>
        </p:spPr>
        <p:txBody>
          <a:bodyPr wrap="square" rtlCol="0">
            <a:spAutoFit/>
          </a:bodyPr>
          <a:lstStyle/>
          <a:p>
            <a:pPr eaLnBrk="0" fontAlgn="base" hangingPunct="0">
              <a:spcBef>
                <a:spcPct val="0"/>
              </a:spcBef>
              <a:spcAft>
                <a:spcPct val="0"/>
              </a:spcAft>
              <a:defRPr/>
            </a:pPr>
            <a:r>
              <a:rPr lang="en-US" sz="2400" b="1" spc="-20" dirty="0">
                <a:solidFill>
                  <a:prstClr val="black"/>
                </a:solidFill>
                <a:latin typeface="Arial" charset="0"/>
                <a:ea typeface="MS PGothic" pitchFamily="34" charset="-128"/>
              </a:rPr>
              <a:t>Risk Transformation Deliverable Tracking Dashboard</a:t>
            </a:r>
            <a:endParaRPr lang="en-US" sz="2400" b="1" i="1" kern="0" dirty="0">
              <a:solidFill>
                <a:srgbClr val="FF0000"/>
              </a:solidFill>
              <a:latin typeface="Arial" charset="0"/>
              <a:ea typeface="MS PGothic" pitchFamily="34" charset="-128"/>
            </a:endParaRPr>
          </a:p>
        </p:txBody>
      </p:sp>
      <p:graphicFrame>
        <p:nvGraphicFramePr>
          <p:cNvPr id="4" name="Table 3"/>
          <p:cNvGraphicFramePr>
            <a:graphicFrameLocks noGrp="1"/>
          </p:cNvGraphicFramePr>
          <p:nvPr>
            <p:extLst/>
          </p:nvPr>
        </p:nvGraphicFramePr>
        <p:xfrm>
          <a:off x="331788" y="5147393"/>
          <a:ext cx="8487842" cy="1549420"/>
        </p:xfrm>
        <a:graphic>
          <a:graphicData uri="http://schemas.openxmlformats.org/drawingml/2006/table">
            <a:tbl>
              <a:tblPr firstRow="1" bandRow="1">
                <a:tableStyleId>{5C22544A-7EE6-4342-B048-85BDC9FD1C3A}</a:tableStyleId>
              </a:tblPr>
              <a:tblGrid>
                <a:gridCol w="8487842"/>
              </a:tblGrid>
              <a:tr h="188204">
                <a:tc>
                  <a:txBody>
                    <a:bodyPr/>
                    <a:lstStyle/>
                    <a:p>
                      <a:pPr marL="0" indent="0" algn="l" defTabSz="914400" rtl="0" eaLnBrk="1" latinLnBrk="0" hangingPunct="1"/>
                      <a:r>
                        <a:rPr lang="en-GB" sz="1000" b="1" kern="1200" dirty="0" smtClean="0">
                          <a:solidFill>
                            <a:srgbClr val="FFFFFF"/>
                          </a:solidFill>
                          <a:latin typeface="Arial" panose="020B0604020202020204" pitchFamily="34" charset="0"/>
                          <a:ea typeface="+mn-ea"/>
                          <a:cs typeface="Arial" panose="020B0604020202020204" pitchFamily="34" charset="0"/>
                        </a:rPr>
                        <a:t>Deliverable</a:t>
                      </a:r>
                      <a:r>
                        <a:rPr lang="en-GB" sz="1000" b="1" kern="1200" baseline="0" dirty="0" smtClean="0">
                          <a:solidFill>
                            <a:srgbClr val="FFFFFF"/>
                          </a:solidFill>
                          <a:latin typeface="Arial" panose="020B0604020202020204" pitchFamily="34" charset="0"/>
                          <a:ea typeface="+mn-ea"/>
                          <a:cs typeface="Arial" panose="020B0604020202020204" pitchFamily="34" charset="0"/>
                        </a:rPr>
                        <a:t> Categorization</a:t>
                      </a:r>
                      <a:endParaRPr lang="en-US" sz="1000" b="1" kern="1200" dirty="0">
                        <a:solidFill>
                          <a:srgbClr val="FFFFFF"/>
                        </a:solidFill>
                        <a:latin typeface="Arial" panose="020B0604020202020204" pitchFamily="34" charset="0"/>
                        <a:ea typeface="+mn-ea"/>
                        <a:cs typeface="Arial" panose="020B0604020202020204" pitchFamily="34" charset="0"/>
                      </a:endParaRPr>
                    </a:p>
                  </a:txBody>
                  <a:tcPr marL="81280" marR="81280" marT="45725" marB="45725"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0000"/>
                    </a:solidFill>
                  </a:tcPr>
                </a:tc>
              </a:tr>
              <a:tr h="1182803">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700" b="1" u="sng" kern="1200" baseline="0" dirty="0" smtClean="0">
                          <a:solidFill>
                            <a:schemeClr val="tx1"/>
                          </a:solidFill>
                          <a:latin typeface="Arial" panose="020B0604020202020204" pitchFamily="34" charset="0"/>
                          <a:ea typeface="+mn-ea"/>
                          <a:cs typeface="Arial" panose="020B0604020202020204" pitchFamily="34" charset="0"/>
                        </a:rPr>
                        <a:t>Total Deliverables:</a:t>
                      </a:r>
                      <a:r>
                        <a:rPr lang="en-US" sz="700" b="1" u="none" kern="1200" baseline="0" dirty="0" smtClean="0">
                          <a:solidFill>
                            <a:schemeClr val="tx1"/>
                          </a:solidFill>
                          <a:latin typeface="Arial" panose="020B0604020202020204" pitchFamily="34" charset="0"/>
                          <a:ea typeface="+mn-ea"/>
                          <a:cs typeface="Arial" panose="020B0604020202020204" pitchFamily="34" charset="0"/>
                        </a:rPr>
                        <a:t>  </a:t>
                      </a:r>
                      <a:r>
                        <a:rPr lang="en-US" sz="700" b="0" u="none" kern="1200" baseline="0" dirty="0" smtClean="0">
                          <a:solidFill>
                            <a:schemeClr val="tx1"/>
                          </a:solidFill>
                          <a:latin typeface="Arial" panose="020B0604020202020204" pitchFamily="34" charset="0"/>
                          <a:ea typeface="+mn-ea"/>
                          <a:cs typeface="Arial" panose="020B0604020202020204" pitchFamily="34" charset="0"/>
                        </a:rPr>
                        <a:t>All</a:t>
                      </a:r>
                      <a:r>
                        <a:rPr lang="en-US" sz="700" b="0" kern="1200" baseline="0" dirty="0" smtClean="0">
                          <a:solidFill>
                            <a:schemeClr val="tx1"/>
                          </a:solidFill>
                          <a:latin typeface="Arial" panose="020B0604020202020204" pitchFamily="34" charset="0"/>
                          <a:ea typeface="+mn-ea"/>
                          <a:cs typeface="Arial" panose="020B0604020202020204" pitchFamily="34" charset="0"/>
                        </a:rPr>
                        <a:t> tasks/milestones in the RT Project Plan that have been set to 100%</a:t>
                      </a:r>
                    </a:p>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700" b="1" u="sng" kern="1200" baseline="0" dirty="0" smtClean="0">
                          <a:solidFill>
                            <a:schemeClr val="tx1"/>
                          </a:solidFill>
                          <a:latin typeface="Arial" panose="020B0604020202020204" pitchFamily="34" charset="0"/>
                          <a:ea typeface="+mn-ea"/>
                          <a:cs typeface="Arial" panose="020B0604020202020204" pitchFamily="34" charset="0"/>
                        </a:rPr>
                        <a:t>Collected Deliverables:</a:t>
                      </a:r>
                      <a:r>
                        <a:rPr lang="en-US" sz="700" b="1" u="none" kern="1200" baseline="0" dirty="0" smtClean="0">
                          <a:solidFill>
                            <a:schemeClr val="tx1"/>
                          </a:solidFill>
                          <a:latin typeface="Arial" panose="020B0604020202020204" pitchFamily="34" charset="0"/>
                          <a:ea typeface="+mn-ea"/>
                          <a:cs typeface="Arial" panose="020B0604020202020204" pitchFamily="34" charset="0"/>
                        </a:rPr>
                        <a:t>  </a:t>
                      </a:r>
                      <a:r>
                        <a:rPr lang="en-US" sz="700" b="0" kern="1200" baseline="0" dirty="0" smtClean="0">
                          <a:solidFill>
                            <a:schemeClr val="tx1"/>
                          </a:solidFill>
                          <a:latin typeface="Arial" panose="020B0604020202020204" pitchFamily="34" charset="0"/>
                          <a:ea typeface="+mn-ea"/>
                          <a:cs typeface="Arial" panose="020B0604020202020204" pitchFamily="34" charset="0"/>
                        </a:rPr>
                        <a:t>All tasks/milestones in the RT Project Plan that have been set to 100% and an artifact has been produced and delivered to the CMT to substantiate the completion of the deliverable</a:t>
                      </a:r>
                    </a:p>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700" b="1" u="sng" kern="1200" baseline="0" dirty="0" smtClean="0">
                          <a:solidFill>
                            <a:schemeClr val="tx1"/>
                          </a:solidFill>
                          <a:latin typeface="Arial" panose="020B0604020202020204" pitchFamily="34" charset="0"/>
                          <a:ea typeface="+mn-ea"/>
                          <a:cs typeface="Arial" panose="020B0604020202020204" pitchFamily="34" charset="0"/>
                        </a:rPr>
                        <a:t>Request Needed Deliverables:</a:t>
                      </a:r>
                      <a:r>
                        <a:rPr lang="en-US" sz="700" b="1" u="none" kern="1200" baseline="0" dirty="0" smtClean="0">
                          <a:solidFill>
                            <a:schemeClr val="tx1"/>
                          </a:solidFill>
                          <a:latin typeface="Arial" panose="020B0604020202020204" pitchFamily="34" charset="0"/>
                          <a:ea typeface="+mn-ea"/>
                          <a:cs typeface="Arial" panose="020B0604020202020204" pitchFamily="34" charset="0"/>
                        </a:rPr>
                        <a:t>  </a:t>
                      </a:r>
                      <a:r>
                        <a:rPr lang="en-US" sz="700" b="0" kern="1200" baseline="0" dirty="0" smtClean="0">
                          <a:solidFill>
                            <a:schemeClr val="tx1"/>
                          </a:solidFill>
                          <a:latin typeface="Arial" panose="020B0604020202020204" pitchFamily="34" charset="0"/>
                          <a:ea typeface="+mn-ea"/>
                          <a:cs typeface="Arial" panose="020B0604020202020204" pitchFamily="34" charset="0"/>
                        </a:rPr>
                        <a:t>All tasks/milestones in the RT Project Plan that have been set to 100% and an artifact has not been produced and delivered to the CMT to substantiate the completion of the deliverable – CMT will send a reminder to deliver the artifact</a:t>
                      </a:r>
                    </a:p>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700" b="1" u="sng" kern="1200" baseline="0" dirty="0" smtClean="0">
                          <a:solidFill>
                            <a:schemeClr val="tx1"/>
                          </a:solidFill>
                          <a:latin typeface="Arial" panose="020B0604020202020204" pitchFamily="34" charset="0"/>
                          <a:ea typeface="+mn-ea"/>
                          <a:cs typeface="Arial" panose="020B0604020202020204" pitchFamily="34" charset="0"/>
                        </a:rPr>
                        <a:t>Requested Deliverables:</a:t>
                      </a:r>
                      <a:r>
                        <a:rPr lang="en-US" sz="700" b="1" u="none" kern="1200" baseline="0" dirty="0" smtClean="0">
                          <a:solidFill>
                            <a:schemeClr val="tx1"/>
                          </a:solidFill>
                          <a:latin typeface="Arial" panose="020B0604020202020204" pitchFamily="34" charset="0"/>
                          <a:ea typeface="+mn-ea"/>
                          <a:cs typeface="Arial" panose="020B0604020202020204" pitchFamily="34" charset="0"/>
                        </a:rPr>
                        <a:t>  </a:t>
                      </a:r>
                      <a:r>
                        <a:rPr lang="en-US" sz="700" b="0" kern="1200" baseline="0" dirty="0" smtClean="0">
                          <a:solidFill>
                            <a:schemeClr val="tx1"/>
                          </a:solidFill>
                          <a:latin typeface="Arial" panose="020B0604020202020204" pitchFamily="34" charset="0"/>
                          <a:ea typeface="+mn-ea"/>
                          <a:cs typeface="Arial" panose="020B0604020202020204" pitchFamily="34" charset="0"/>
                        </a:rPr>
                        <a:t>All tasks/milestones in the RT Project Plan that have been set to 100% and an artifact has not been produced and delivered to the CMT to substantiate the completion of the deliverable – CMT will send a reminder to deliver the artifact within 7 days</a:t>
                      </a:r>
                    </a:p>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700" b="1" u="sng" kern="1200" baseline="0" dirty="0" smtClean="0">
                          <a:solidFill>
                            <a:schemeClr val="tx1"/>
                          </a:solidFill>
                          <a:latin typeface="Arial" panose="020B0604020202020204" pitchFamily="34" charset="0"/>
                          <a:ea typeface="+mn-ea"/>
                          <a:cs typeface="Arial" panose="020B0604020202020204" pitchFamily="34" charset="0"/>
                        </a:rPr>
                        <a:t>Delinquent Deliverables:</a:t>
                      </a:r>
                      <a:r>
                        <a:rPr lang="en-US" sz="700" b="1" u="none" kern="1200" baseline="0" dirty="0" smtClean="0">
                          <a:solidFill>
                            <a:schemeClr val="tx1"/>
                          </a:solidFill>
                          <a:latin typeface="Arial" panose="020B0604020202020204" pitchFamily="34" charset="0"/>
                          <a:ea typeface="+mn-ea"/>
                          <a:cs typeface="Arial" panose="020B0604020202020204" pitchFamily="34" charset="0"/>
                        </a:rPr>
                        <a:t>  </a:t>
                      </a:r>
                      <a:r>
                        <a:rPr lang="en-US" sz="700" b="0" kern="1200" baseline="0" dirty="0" smtClean="0">
                          <a:solidFill>
                            <a:schemeClr val="tx1"/>
                          </a:solidFill>
                          <a:latin typeface="Arial" panose="020B0604020202020204" pitchFamily="34" charset="0"/>
                          <a:ea typeface="+mn-ea"/>
                          <a:cs typeface="Arial" panose="020B0604020202020204" pitchFamily="34" charset="0"/>
                        </a:rPr>
                        <a:t>All tasks/milestones in the RT Project Plan that have been set to 100% and an artifact has not been produced and delivered to the </a:t>
                      </a:r>
                      <a:r>
                        <a:rPr lang="en-US" sz="700" b="1" i="1" kern="1200" baseline="0" dirty="0" smtClean="0">
                          <a:solidFill>
                            <a:srgbClr val="FF0000"/>
                          </a:solidFill>
                          <a:latin typeface="Arial" panose="020B0604020202020204" pitchFamily="34" charset="0"/>
                          <a:ea typeface="+mn-ea"/>
                          <a:cs typeface="Arial" panose="020B0604020202020204" pitchFamily="34" charset="0"/>
                        </a:rPr>
                        <a:t>CMT to substantiate the completion of the deliverable within 7 days</a:t>
                      </a:r>
                    </a:p>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700" b="1" i="0" u="sng" kern="1200" baseline="0" dirty="0" smtClean="0">
                          <a:solidFill>
                            <a:schemeClr val="tx1"/>
                          </a:solidFill>
                          <a:effectLst/>
                          <a:latin typeface="Arial" panose="020B0604020202020204" pitchFamily="34" charset="0"/>
                          <a:ea typeface="+mn-ea"/>
                          <a:cs typeface="Arial" panose="020B0604020202020204" pitchFamily="34" charset="0"/>
                        </a:rPr>
                        <a:t>Upcoming Deliverables:</a:t>
                      </a:r>
                      <a:r>
                        <a:rPr lang="en-US" sz="700" b="0" i="0" u="none" kern="1200" baseline="0" dirty="0" smtClean="0">
                          <a:solidFill>
                            <a:schemeClr val="tx1"/>
                          </a:solidFill>
                          <a:effectLst/>
                          <a:latin typeface="Arial" panose="020B0604020202020204" pitchFamily="34" charset="0"/>
                          <a:ea typeface="+mn-ea"/>
                          <a:cs typeface="Arial" panose="020B0604020202020204" pitchFamily="34" charset="0"/>
                        </a:rPr>
                        <a:t>  All tasks/milestones that are due within 30 days</a:t>
                      </a:r>
                      <a:endParaRPr lang="en-US" sz="700" b="0" i="0" u="none" kern="1200" dirty="0" smtClean="0">
                        <a:solidFill>
                          <a:schemeClr val="tx1"/>
                        </a:solidFill>
                        <a:effectLst/>
                        <a:latin typeface="Arial" panose="020B0604020202020204" pitchFamily="34" charset="0"/>
                        <a:ea typeface="+mn-ea"/>
                        <a:cs typeface="Arial" panose="020B0604020202020204" pitchFamily="34" charset="0"/>
                      </a:endParaRPr>
                    </a:p>
                  </a:txBody>
                  <a:tcPr marL="81280" marR="81280" marT="45725" marB="45725">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75346445"/>
              </p:ext>
            </p:extLst>
          </p:nvPr>
        </p:nvGraphicFramePr>
        <p:xfrm>
          <a:off x="384351" y="717538"/>
          <a:ext cx="8416748" cy="678426"/>
        </p:xfrm>
        <a:graphic>
          <a:graphicData uri="http://schemas.openxmlformats.org/drawingml/2006/table">
            <a:tbl>
              <a:tblPr bandRow="1">
                <a:tableStyleId>{F5AB1C69-6EDB-4FF4-983F-18BD219EF322}</a:tableStyleId>
              </a:tblPr>
              <a:tblGrid>
                <a:gridCol w="1707386"/>
                <a:gridCol w="1239292"/>
                <a:gridCol w="1094014"/>
                <a:gridCol w="1094014"/>
                <a:gridCol w="1094014"/>
                <a:gridCol w="1094014"/>
                <a:gridCol w="1094014"/>
              </a:tblGrid>
              <a:tr h="454959">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1" dirty="0" smtClean="0">
                          <a:solidFill>
                            <a:schemeClr val="bg1"/>
                          </a:solidFill>
                          <a:latin typeface="+mn-lt"/>
                        </a:rPr>
                        <a:t>91.2%* of the deliverables due have been collected to date</a:t>
                      </a:r>
                      <a:endParaRPr lang="en-US" sz="1000" b="1" i="1" dirty="0" smtClean="0">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00" b="1" i="1" u="none" strike="noStrike" kern="1200" baseline="0" dirty="0" smtClean="0">
                          <a:solidFill>
                            <a:schemeClr val="bg1"/>
                          </a:solidFill>
                          <a:effectLst/>
                          <a:latin typeface="+mn-lt"/>
                          <a:ea typeface="+mn-ea"/>
                          <a:cs typeface="Arial" panose="020B0604020202020204" pitchFamily="34" charset="0"/>
                        </a:rPr>
                        <a:t>Total Evidence of Deliverable or Milestone Completion</a:t>
                      </a:r>
                      <a:endParaRPr lang="en-US" sz="1000" b="1" i="1" u="none" strike="noStrike" kern="1200" dirty="0">
                        <a:solidFill>
                          <a:schemeClr val="bg1"/>
                        </a:solidFill>
                        <a:effectLst/>
                        <a:latin typeface="+mn-lt"/>
                        <a:ea typeface="+mn-ea"/>
                        <a:cs typeface="Arial" panose="020B0604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0000"/>
                    </a:solidFill>
                  </a:tcPr>
                </a:tc>
                <a:tc>
                  <a:txBody>
                    <a:bodyPr/>
                    <a:lstStyle/>
                    <a:p>
                      <a:pPr algn="ctr" fontAlgn="b"/>
                      <a:r>
                        <a:rPr lang="en-US" sz="1000" b="1" i="1" u="none" strike="noStrike" baseline="0" dirty="0" smtClean="0">
                          <a:solidFill>
                            <a:schemeClr val="bg1"/>
                          </a:solidFill>
                          <a:effectLst/>
                          <a:latin typeface="+mn-lt"/>
                          <a:cs typeface="Arial" panose="020B0604020202020204" pitchFamily="34" charset="0"/>
                        </a:rPr>
                        <a:t>Collected Evidence</a:t>
                      </a:r>
                      <a:endParaRPr lang="en-US" sz="1000" b="1" i="1" u="none" strike="noStrike" dirty="0" smtClean="0">
                        <a:solidFill>
                          <a:schemeClr val="bg1"/>
                        </a:solidFill>
                        <a:effectLst/>
                        <a:latin typeface="+mn-lt"/>
                        <a:cs typeface="Arial" panose="020B0604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0000"/>
                    </a:solidFill>
                  </a:tcPr>
                </a:tc>
                <a:tc>
                  <a:txBody>
                    <a:bodyPr/>
                    <a:lstStyle/>
                    <a:p>
                      <a:pPr algn="ctr" fontAlgn="b"/>
                      <a:r>
                        <a:rPr lang="en-US" sz="1000" b="1" i="1" u="none" strike="noStrike" baseline="0" dirty="0" smtClean="0">
                          <a:solidFill>
                            <a:schemeClr val="bg1"/>
                          </a:solidFill>
                          <a:effectLst/>
                          <a:latin typeface="+mn-lt"/>
                          <a:cs typeface="Arial" panose="020B0604020202020204" pitchFamily="34" charset="0"/>
                        </a:rPr>
                        <a:t>Evidence to be Requested</a:t>
                      </a:r>
                      <a:endParaRPr lang="en-US" sz="1000" b="1" i="1" u="none" strike="noStrike" dirty="0" smtClean="0">
                        <a:solidFill>
                          <a:schemeClr val="bg1"/>
                        </a:solidFill>
                        <a:effectLst/>
                        <a:latin typeface="+mn-lt"/>
                        <a:cs typeface="Arial" panose="020B0604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0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baseline="0" dirty="0" smtClean="0">
                          <a:solidFill>
                            <a:schemeClr val="bg1"/>
                          </a:solidFill>
                          <a:effectLst/>
                          <a:latin typeface="+mn-lt"/>
                          <a:ea typeface="+mn-ea"/>
                          <a:cs typeface="Arial" panose="020B0604020202020204" pitchFamily="34" charset="0"/>
                        </a:rPr>
                        <a:t>Requested Evidence</a:t>
                      </a:r>
                      <a:endParaRPr lang="en-US" sz="1000" b="1" i="1" u="none" strike="noStrike" kern="1200" dirty="0" smtClean="0">
                        <a:solidFill>
                          <a:schemeClr val="bg1"/>
                        </a:solidFill>
                        <a:effectLst/>
                        <a:latin typeface="+mn-lt"/>
                        <a:ea typeface="+mn-ea"/>
                        <a:cs typeface="Arial" panose="020B0604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0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1" u="none" strike="noStrike" kern="1200" dirty="0" err="1" smtClean="0">
                          <a:solidFill>
                            <a:schemeClr val="bg1"/>
                          </a:solidFill>
                          <a:effectLst/>
                          <a:latin typeface="+mn-lt"/>
                          <a:ea typeface="+mn-ea"/>
                          <a:cs typeface="Arial" panose="020B0604020202020204" pitchFamily="34" charset="0"/>
                        </a:rPr>
                        <a:t>Outstancing</a:t>
                      </a:r>
                      <a:r>
                        <a:rPr lang="en-US" sz="1000" b="1" i="1" u="none" strike="noStrike" kern="1200" dirty="0" smtClean="0">
                          <a:solidFill>
                            <a:schemeClr val="bg1"/>
                          </a:solidFill>
                          <a:effectLst/>
                          <a:latin typeface="+mn-lt"/>
                          <a:ea typeface="+mn-ea"/>
                          <a:cs typeface="Arial" panose="020B0604020202020204" pitchFamily="34" charset="0"/>
                        </a:rPr>
                        <a:t> Evidence to</a:t>
                      </a:r>
                      <a:r>
                        <a:rPr lang="en-US" sz="1000" b="1" i="1" u="none" strike="noStrike" kern="1200" baseline="0" dirty="0" smtClean="0">
                          <a:solidFill>
                            <a:schemeClr val="bg1"/>
                          </a:solidFill>
                          <a:effectLst/>
                          <a:latin typeface="+mn-lt"/>
                          <a:ea typeface="+mn-ea"/>
                          <a:cs typeface="Arial" panose="020B0604020202020204" pitchFamily="34" charset="0"/>
                        </a:rPr>
                        <a:t> be Collected</a:t>
                      </a:r>
                      <a:endParaRPr lang="en-US" sz="1000" b="1" i="1" u="none" strike="noStrike" kern="1200" dirty="0" smtClean="0">
                        <a:solidFill>
                          <a:schemeClr val="bg1"/>
                        </a:solidFill>
                        <a:effectLst/>
                        <a:latin typeface="+mn-lt"/>
                        <a:ea typeface="+mn-ea"/>
                        <a:cs typeface="Arial" panose="020B0604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0000"/>
                    </a:solidFill>
                  </a:tcPr>
                </a:tc>
                <a:tc>
                  <a:txBody>
                    <a:bodyPr/>
                    <a:lstStyle/>
                    <a:p>
                      <a:pPr algn="ctr" fontAlgn="b"/>
                      <a:r>
                        <a:rPr lang="en-US" sz="1000" b="1" i="1" u="none" strike="noStrike" kern="1200" dirty="0" smtClean="0">
                          <a:solidFill>
                            <a:schemeClr val="bg1"/>
                          </a:solidFill>
                          <a:effectLst/>
                          <a:latin typeface="+mn-lt"/>
                          <a:ea typeface="+mn-ea"/>
                          <a:cs typeface="Arial" panose="020B0604020202020204" pitchFamily="34" charset="0"/>
                        </a:rPr>
                        <a:t>Upcoming Deliverables</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00B050"/>
                    </a:solidFill>
                  </a:tcPr>
                </a:tc>
              </a:tr>
              <a:tr h="221226">
                <a:tc>
                  <a:txBody>
                    <a:bodyPr/>
                    <a:lstStyle/>
                    <a:p>
                      <a:pPr algn="ctr" fontAlgn="b"/>
                      <a:r>
                        <a:rPr lang="en-US" sz="1000" b="1" i="0" u="none" strike="noStrike" dirty="0" smtClean="0">
                          <a:solidFill>
                            <a:schemeClr val="bg1"/>
                          </a:solidFill>
                          <a:effectLst/>
                          <a:latin typeface="+mn-lt"/>
                        </a:rPr>
                        <a:t>  </a:t>
                      </a:r>
                      <a:r>
                        <a:rPr lang="en-US" sz="1000" b="1" i="0" u="none" strike="noStrike" dirty="0" smtClean="0">
                          <a:solidFill>
                            <a:schemeClr val="bg1"/>
                          </a:solidFill>
                          <a:effectLst/>
                          <a:latin typeface="+mn-lt"/>
                          <a:cs typeface="Arial" panose="020B0604020202020204" pitchFamily="34" charset="0"/>
                        </a:rPr>
                        <a:t>Risk Transformation</a:t>
                      </a:r>
                      <a:endParaRPr lang="en-US" sz="1000" b="1" i="0" u="none" strike="noStrike" dirty="0">
                        <a:solidFill>
                          <a:schemeClr val="bg1"/>
                        </a:solidFill>
                        <a:effectLst/>
                        <a:latin typeface="+mn-lt"/>
                        <a:cs typeface="Arial" panose="020B0604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solidFill>
                  </a:tcPr>
                </a:tc>
                <a:tc>
                  <a:txBody>
                    <a:bodyPr/>
                    <a:lstStyle/>
                    <a:p>
                      <a:pPr algn="ctr" fontAlgn="b"/>
                      <a:r>
                        <a:rPr lang="en-US" sz="1000" b="1" i="0" u="none" strike="noStrike" dirty="0" smtClean="0">
                          <a:solidFill>
                            <a:srgbClr val="000000"/>
                          </a:solidFill>
                          <a:effectLst/>
                          <a:latin typeface="+mn-lt"/>
                        </a:rPr>
                        <a:t>68*</a:t>
                      </a:r>
                      <a:endParaRPr lang="en-US" sz="1000" b="1" i="0" u="none" strike="noStrike" dirty="0">
                        <a:solidFill>
                          <a:srgbClr val="000000"/>
                        </a:solidFill>
                        <a:effectLst/>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b="1" i="0" u="none" strike="noStrike" dirty="0" smtClean="0">
                          <a:solidFill>
                            <a:srgbClr val="000000"/>
                          </a:solidFill>
                          <a:effectLst/>
                          <a:latin typeface="+mn-lt"/>
                        </a:rPr>
                        <a:t>62</a:t>
                      </a:r>
                      <a:endParaRPr lang="en-US" sz="1000" b="1" i="0" u="none" strike="noStrike" dirty="0">
                        <a:solidFill>
                          <a:srgbClr val="000000"/>
                        </a:solidFill>
                        <a:effectLst/>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fontAlgn="b"/>
                      <a:r>
                        <a:rPr lang="en-US" sz="1000" b="1" i="0" u="none" strike="noStrike" dirty="0" smtClean="0">
                          <a:solidFill>
                            <a:srgbClr val="000000"/>
                          </a:solidFill>
                          <a:effectLst/>
                          <a:latin typeface="+mn-lt"/>
                        </a:rPr>
                        <a:t>0</a:t>
                      </a:r>
                      <a:endParaRPr lang="en-US" sz="1000" b="1" i="0" u="none" strike="noStrike" dirty="0">
                        <a:solidFill>
                          <a:srgbClr val="000000"/>
                        </a:solidFill>
                        <a:effectLst/>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b="1" i="0" u="none" strike="noStrike" dirty="0" smtClean="0">
                          <a:solidFill>
                            <a:srgbClr val="000000"/>
                          </a:solidFill>
                          <a:effectLst/>
                          <a:latin typeface="+mn-lt"/>
                        </a:rPr>
                        <a:t>0</a:t>
                      </a:r>
                      <a:endParaRPr lang="en-US" sz="1000" b="1" i="0" u="none" strike="noStrike" dirty="0">
                        <a:solidFill>
                          <a:srgbClr val="000000"/>
                        </a:solidFill>
                        <a:effectLst/>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fontAlgn="b"/>
                      <a:r>
                        <a:rPr lang="en-US" sz="1000" b="1" i="0" u="none" strike="noStrike" dirty="0" smtClean="0">
                          <a:solidFill>
                            <a:srgbClr val="000000"/>
                          </a:solidFill>
                          <a:effectLst/>
                          <a:latin typeface="+mn-lt"/>
                        </a:rPr>
                        <a:t>6</a:t>
                      </a:r>
                      <a:endParaRPr lang="en-US" sz="1000" b="1" i="0" u="none" strike="noStrike" dirty="0">
                        <a:solidFill>
                          <a:srgbClr val="000000"/>
                        </a:solidFill>
                        <a:effectLst/>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b="1" i="0" u="none" strike="noStrike" dirty="0" smtClean="0">
                          <a:solidFill>
                            <a:schemeClr val="tx1"/>
                          </a:solidFill>
                          <a:effectLst/>
                          <a:latin typeface="+mn-lt"/>
                        </a:rPr>
                        <a:t>1</a:t>
                      </a:r>
                      <a:endParaRPr lang="en-US" sz="1000" b="1" i="0" u="none" strike="noStrike" dirty="0">
                        <a:solidFill>
                          <a:schemeClr val="tx1"/>
                        </a:solidFill>
                        <a:effectLst/>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
        <p:nvSpPr>
          <p:cNvPr id="2" name="Rectangle 1"/>
          <p:cNvSpPr/>
          <p:nvPr/>
        </p:nvSpPr>
        <p:spPr>
          <a:xfrm>
            <a:off x="384349" y="1475507"/>
            <a:ext cx="6162864" cy="168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 Data is pending final discussions with key Material Risk Program stakeholders to determine appropriate artifacts</a:t>
            </a:r>
            <a:endParaRPr lang="en-US" sz="10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464796235"/>
              </p:ext>
            </p:extLst>
          </p:nvPr>
        </p:nvGraphicFramePr>
        <p:xfrm>
          <a:off x="206088" y="1742218"/>
          <a:ext cx="8731825" cy="2110740"/>
        </p:xfrm>
        <a:graphic>
          <a:graphicData uri="http://schemas.openxmlformats.org/drawingml/2006/table">
            <a:tbl>
              <a:tblPr firstRow="1" bandRow="1">
                <a:tableStyleId>{68D230F3-CF80-4859-8CE7-A43EE81993B5}</a:tableStyleId>
              </a:tblPr>
              <a:tblGrid>
                <a:gridCol w="4571808"/>
                <a:gridCol w="823964"/>
                <a:gridCol w="854110"/>
                <a:gridCol w="823965"/>
                <a:gridCol w="1657978"/>
              </a:tblGrid>
              <a:tr h="176981">
                <a:tc gridSpan="5">
                  <a:txBody>
                    <a:bodyPr/>
                    <a:lstStyle/>
                    <a:p>
                      <a:pPr algn="ctr"/>
                      <a:r>
                        <a:rPr lang="en-US" sz="1200" dirty="0" smtClean="0">
                          <a:solidFill>
                            <a:schemeClr val="bg1"/>
                          </a:solidFill>
                          <a:latin typeface="+mn-lt"/>
                        </a:rPr>
                        <a:t>Outstanding Deliverables to be Collected</a:t>
                      </a:r>
                      <a:endParaRPr lang="en-US" sz="120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ct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ct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ct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176981">
                <a:tc>
                  <a:txBody>
                    <a:bodyPr/>
                    <a:lstStyle/>
                    <a:p>
                      <a:pPr algn="ctr"/>
                      <a:r>
                        <a:rPr lang="en-US" sz="1050" dirty="0" smtClean="0">
                          <a:solidFill>
                            <a:schemeClr val="bg1"/>
                          </a:solidFill>
                          <a:latin typeface="+mn-lt"/>
                        </a:rPr>
                        <a:t>Cover Sheet Deliverable Name </a:t>
                      </a: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50" dirty="0" smtClean="0">
                          <a:solidFill>
                            <a:schemeClr val="bg1"/>
                          </a:solidFill>
                          <a:latin typeface="+mn-lt"/>
                        </a:rPr>
                        <a:t>Finish</a:t>
                      </a:r>
                      <a:r>
                        <a:rPr lang="en-US" sz="1050" baseline="0" dirty="0" smtClean="0">
                          <a:solidFill>
                            <a:schemeClr val="bg1"/>
                          </a:solidFill>
                          <a:latin typeface="+mn-lt"/>
                        </a:rPr>
                        <a:t> Date</a:t>
                      </a: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050" dirty="0" smtClean="0">
                          <a:solidFill>
                            <a:schemeClr val="bg1"/>
                          </a:solidFill>
                          <a:latin typeface="+mn-lt"/>
                        </a:rPr>
                        <a:t>%</a:t>
                      </a:r>
                      <a:r>
                        <a:rPr lang="en-US" sz="1050" baseline="0" dirty="0" smtClean="0">
                          <a:solidFill>
                            <a:schemeClr val="bg1"/>
                          </a:solidFill>
                          <a:latin typeface="+mn-lt"/>
                        </a:rPr>
                        <a:t> Complete</a:t>
                      </a: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050" dirty="0" smtClean="0">
                          <a:solidFill>
                            <a:schemeClr val="bg1"/>
                          </a:solidFill>
                          <a:latin typeface="+mn-lt"/>
                        </a:rPr>
                        <a:t>Owner</a:t>
                      </a: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050" dirty="0" smtClean="0">
                          <a:solidFill>
                            <a:schemeClr val="bg1"/>
                          </a:solidFill>
                          <a:latin typeface="+mn-lt"/>
                        </a:rPr>
                        <a:t>Notes</a:t>
                      </a: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26471">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Enhance top of the house risk policies with clear articulation of roles and responsibilities across the Three Lines of Defense (3 LOD)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smtClean="0">
                          <a:effectLst/>
                          <a:latin typeface="+mn-lt"/>
                          <a:ea typeface="Calibri" panose="020F0502020204030204" pitchFamily="34" charset="0"/>
                          <a:cs typeface="Times New Roman" panose="02020603050405020304" pitchFamily="18" charset="0"/>
                        </a:rPr>
                        <a:t>01/08/2016</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Matt Burns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smtClean="0">
                          <a:latin typeface="+mn-lt"/>
                        </a:rPr>
                        <a:t>Pending  completion</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6471">
                <a:tc>
                  <a:txBody>
                    <a:bodyPr/>
                    <a:lstStyle/>
                    <a:p>
                      <a:pPr algn="l" fontAlgn="ctr"/>
                      <a:r>
                        <a:rPr lang="en-US" sz="1000" b="0" i="0" u="none" strike="noStrike" dirty="0" smtClean="0">
                          <a:solidFill>
                            <a:srgbClr val="000000"/>
                          </a:solidFill>
                          <a:effectLst/>
                          <a:latin typeface="+mn-lt"/>
                        </a:rPr>
                        <a:t>Conduct gap analysis against the overarching Governance and Oversight Framework document, identify gaps and develop multi-year execution plans</a:t>
                      </a:r>
                      <a:endParaRPr lang="en-US" sz="1000" b="0" i="0" u="none" strike="noStrike" dirty="0">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smtClean="0">
                          <a:effectLst/>
                          <a:latin typeface="+mn-lt"/>
                          <a:ea typeface="Calibri" panose="020F0502020204030204" pitchFamily="34" charset="0"/>
                          <a:cs typeface="Times New Roman" panose="02020603050405020304" pitchFamily="18" charset="0"/>
                        </a:rPr>
                        <a:t>01/30/2016</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Matt Burns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mn-lt"/>
                        </a:rPr>
                        <a:t>Pending  completion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6365">
                <a:tc>
                  <a:txBody>
                    <a:bodyPr/>
                    <a:lstStyle/>
                    <a:p>
                      <a:pPr algn="l" fontAlgn="ctr"/>
                      <a:r>
                        <a:rPr lang="en-US" sz="1000" b="0" i="0" u="none" strike="noStrike" dirty="0" smtClean="0">
                          <a:solidFill>
                            <a:srgbClr val="000000"/>
                          </a:solidFill>
                          <a:effectLst/>
                          <a:latin typeface="+mn-lt"/>
                        </a:rPr>
                        <a:t>Material Risk Program artifact</a:t>
                      </a:r>
                      <a:r>
                        <a:rPr lang="en-US" sz="1000" b="0" i="0" u="none" strike="noStrike" baseline="0" dirty="0" smtClean="0">
                          <a:solidFill>
                            <a:srgbClr val="000000"/>
                          </a:solidFill>
                          <a:effectLst/>
                          <a:latin typeface="+mn-lt"/>
                        </a:rPr>
                        <a:t>s (loading of artifacts to SharePoint is ongoing)</a:t>
                      </a:r>
                      <a:endParaRPr lang="en-US" sz="1000" b="0" i="0" u="none" strike="noStrike" dirty="0">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smtClean="0">
                          <a:effectLst/>
                          <a:latin typeface="+mn-lt"/>
                          <a:ea typeface="Calibri" panose="020F0502020204030204" pitchFamily="34" charset="0"/>
                          <a:cs typeface="Times New Roman" panose="02020603050405020304" pitchFamily="18" charset="0"/>
                        </a:rPr>
                        <a:t>12/11/2015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100%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Matt Burns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smtClean="0">
                          <a:latin typeface="+mn-lt"/>
                        </a:rPr>
                        <a:t>Finalizing documentation</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090">
                <a:tc>
                  <a:txBody>
                    <a:bodyPr/>
                    <a:lstStyle/>
                    <a:p>
                      <a:pPr algn="l" fontAlgn="ctr"/>
                      <a:r>
                        <a:rPr lang="en-US" sz="1000" b="0" i="0" u="none" strike="noStrike" dirty="0" smtClean="0">
                          <a:solidFill>
                            <a:srgbClr val="000000"/>
                          </a:solidFill>
                          <a:effectLst/>
                          <a:latin typeface="+mn-lt"/>
                        </a:rPr>
                        <a:t>Develop and implement Wave 2 of exec</a:t>
                      </a:r>
                      <a:r>
                        <a:rPr lang="en-US" sz="1000" b="0" i="0" u="none" strike="noStrike" baseline="0" dirty="0" smtClean="0">
                          <a:solidFill>
                            <a:srgbClr val="000000"/>
                          </a:solidFill>
                          <a:effectLst/>
                          <a:latin typeface="+mn-lt"/>
                        </a:rPr>
                        <a:t> Mgmt. reporting enhancements</a:t>
                      </a:r>
                      <a:endParaRPr lang="en-US" sz="1000" b="0" i="0" u="none" strike="noStrike" dirty="0">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smtClean="0">
                          <a:effectLst/>
                          <a:latin typeface="+mn-lt"/>
                          <a:ea typeface="Calibri" panose="020F0502020204030204" pitchFamily="34" charset="0"/>
                          <a:cs typeface="Times New Roman" panose="02020603050405020304" pitchFamily="18" charset="0"/>
                        </a:rPr>
                        <a:t>12/28/2015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100%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mn-lt"/>
                        </a:rPr>
                        <a:t>Matt Burns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smtClean="0">
                          <a:latin typeface="+mn-lt"/>
                        </a:rPr>
                        <a:t>Awaiting</a:t>
                      </a:r>
                      <a:r>
                        <a:rPr lang="en-US" sz="1000" baseline="0" dirty="0" smtClean="0">
                          <a:latin typeface="+mn-lt"/>
                        </a:rPr>
                        <a:t> C. </a:t>
                      </a:r>
                      <a:r>
                        <a:rPr lang="en-US" sz="1000" baseline="0" dirty="0" err="1" smtClean="0">
                          <a:latin typeface="+mn-lt"/>
                        </a:rPr>
                        <a:t>Hunley</a:t>
                      </a:r>
                      <a:r>
                        <a:rPr lang="en-US" sz="1000" baseline="0" dirty="0" smtClean="0">
                          <a:latin typeface="+mn-lt"/>
                        </a:rPr>
                        <a:t> sign-off</a:t>
                      </a:r>
                      <a:endParaRPr lang="en-US" sz="10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090">
                <a:tc>
                  <a:txBody>
                    <a:bodyPr/>
                    <a:lstStyle/>
                    <a:p>
                      <a:pPr algn="l" fontAlgn="ctr"/>
                      <a:r>
                        <a:rPr lang="en-US" sz="1000" b="0" i="0" u="none" strike="noStrike" dirty="0" smtClean="0">
                          <a:solidFill>
                            <a:srgbClr val="000000"/>
                          </a:solidFill>
                          <a:effectLst/>
                          <a:latin typeface="+mn-lt"/>
                        </a:rPr>
                        <a:t>Communicate</a:t>
                      </a:r>
                      <a:r>
                        <a:rPr lang="en-US" sz="1000" b="0" i="0" u="none" strike="noStrike" baseline="0" dirty="0" smtClean="0">
                          <a:solidFill>
                            <a:srgbClr val="000000"/>
                          </a:solidFill>
                          <a:effectLst/>
                          <a:latin typeface="+mn-lt"/>
                        </a:rPr>
                        <a:t> Board-approved SHUSA (top-level), SBNA, and SCUSA RAS to enterprise</a:t>
                      </a:r>
                      <a:endParaRPr lang="en-US" sz="1000" b="0" i="0" u="none" strike="noStrike" dirty="0">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smtClean="0">
                          <a:effectLst/>
                          <a:latin typeface="+mn-lt"/>
                          <a:ea typeface="Calibri" panose="020F0502020204030204" pitchFamily="34" charset="0"/>
                          <a:cs typeface="Times New Roman" panose="02020603050405020304" pitchFamily="18" charset="0"/>
                        </a:rPr>
                        <a:t>02/24/2016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100%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Matt Burns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mn-lt"/>
                        </a:rPr>
                        <a:t>Pending</a:t>
                      </a:r>
                      <a:r>
                        <a:rPr lang="en-US" sz="1000" baseline="0" dirty="0" smtClean="0">
                          <a:latin typeface="+mn-lt"/>
                        </a:rPr>
                        <a:t> A.E. Signoff</a:t>
                      </a:r>
                      <a:endParaRPr lang="en-US" sz="10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090">
                <a:tc>
                  <a:txBody>
                    <a:bodyPr/>
                    <a:lstStyle/>
                    <a:p>
                      <a:pPr algn="l" fontAlgn="ctr"/>
                      <a:r>
                        <a:rPr lang="en-US" sz="1000" b="0" i="0" u="none" strike="noStrike" dirty="0" smtClean="0">
                          <a:solidFill>
                            <a:srgbClr val="000000"/>
                          </a:solidFill>
                          <a:effectLst/>
                          <a:latin typeface="+mn-lt"/>
                        </a:rPr>
                        <a:t>Test Strategic</a:t>
                      </a:r>
                      <a:r>
                        <a:rPr lang="en-US" sz="1000" b="0" i="0" u="none" strike="noStrike" baseline="0" dirty="0" smtClean="0">
                          <a:solidFill>
                            <a:srgbClr val="000000"/>
                          </a:solidFill>
                          <a:effectLst/>
                          <a:latin typeface="+mn-lt"/>
                        </a:rPr>
                        <a:t> Plan against SHUSA (Top Level, SBNA, and SCUSA RAS</a:t>
                      </a:r>
                      <a:endParaRPr lang="en-US" sz="1000" b="0" i="0" u="none" strike="noStrike" dirty="0">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smtClean="0">
                          <a:effectLst/>
                          <a:latin typeface="+mn-lt"/>
                          <a:ea typeface="Calibri" panose="020F0502020204030204" pitchFamily="34" charset="0"/>
                          <a:cs typeface="Times New Roman" panose="02020603050405020304" pitchFamily="18" charset="0"/>
                        </a:rPr>
                        <a:t>09/18/2015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100%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Matt Burns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mn-lt"/>
                        </a:rPr>
                        <a:t>Pending</a:t>
                      </a:r>
                      <a:r>
                        <a:rPr lang="en-US" sz="1000" baseline="0" dirty="0" smtClean="0">
                          <a:latin typeface="+mn-lt"/>
                        </a:rPr>
                        <a:t> A.E. Signoff</a:t>
                      </a:r>
                      <a:endParaRPr lang="en-US" sz="10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28184306"/>
              </p:ext>
            </p:extLst>
          </p:nvPr>
        </p:nvGraphicFramePr>
        <p:xfrm>
          <a:off x="206088" y="4107314"/>
          <a:ext cx="8731825" cy="769620"/>
        </p:xfrm>
        <a:graphic>
          <a:graphicData uri="http://schemas.openxmlformats.org/drawingml/2006/table">
            <a:tbl>
              <a:tblPr firstRow="1" bandRow="1">
                <a:tableStyleId>{68D230F3-CF80-4859-8CE7-A43EE81993B5}</a:tableStyleId>
              </a:tblPr>
              <a:tblGrid>
                <a:gridCol w="4571808"/>
                <a:gridCol w="823964"/>
                <a:gridCol w="854110"/>
                <a:gridCol w="823965"/>
                <a:gridCol w="1657978"/>
              </a:tblGrid>
              <a:tr h="176981">
                <a:tc gridSpan="5">
                  <a:txBody>
                    <a:bodyPr/>
                    <a:lstStyle/>
                    <a:p>
                      <a:pPr algn="ctr"/>
                      <a:r>
                        <a:rPr lang="en-US" sz="1200" dirty="0" smtClean="0">
                          <a:solidFill>
                            <a:schemeClr val="bg1"/>
                          </a:solidFill>
                          <a:latin typeface="+mn-lt"/>
                        </a:rPr>
                        <a:t>Upcoming Deliverables</a:t>
                      </a:r>
                      <a:endParaRPr lang="en-US" sz="120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ct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ct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ct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176981">
                <a:tc>
                  <a:txBody>
                    <a:bodyPr/>
                    <a:lstStyle/>
                    <a:p>
                      <a:pPr algn="ctr"/>
                      <a:r>
                        <a:rPr lang="en-US" sz="1050" dirty="0" smtClean="0">
                          <a:solidFill>
                            <a:schemeClr val="bg1"/>
                          </a:solidFill>
                          <a:latin typeface="+mn-lt"/>
                        </a:rPr>
                        <a:t>Cover Sheet Deliverable Name </a:t>
                      </a: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50" dirty="0" smtClean="0">
                          <a:solidFill>
                            <a:schemeClr val="bg1"/>
                          </a:solidFill>
                          <a:latin typeface="+mn-lt"/>
                        </a:rPr>
                        <a:t>Finish</a:t>
                      </a:r>
                      <a:r>
                        <a:rPr lang="en-US" sz="1050" baseline="0" dirty="0" smtClean="0">
                          <a:solidFill>
                            <a:schemeClr val="bg1"/>
                          </a:solidFill>
                          <a:latin typeface="+mn-lt"/>
                        </a:rPr>
                        <a:t> Date</a:t>
                      </a: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050" dirty="0" smtClean="0">
                          <a:solidFill>
                            <a:schemeClr val="bg1"/>
                          </a:solidFill>
                          <a:latin typeface="+mn-lt"/>
                        </a:rPr>
                        <a:t>%</a:t>
                      </a:r>
                      <a:r>
                        <a:rPr lang="en-US" sz="1050" baseline="0" dirty="0" smtClean="0">
                          <a:solidFill>
                            <a:schemeClr val="bg1"/>
                          </a:solidFill>
                          <a:latin typeface="+mn-lt"/>
                        </a:rPr>
                        <a:t> Complete</a:t>
                      </a: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050" dirty="0" smtClean="0">
                          <a:solidFill>
                            <a:schemeClr val="bg1"/>
                          </a:solidFill>
                          <a:latin typeface="+mn-lt"/>
                        </a:rPr>
                        <a:t>Owner</a:t>
                      </a: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050" dirty="0" smtClean="0">
                          <a:solidFill>
                            <a:schemeClr val="bg1"/>
                          </a:solidFill>
                          <a:latin typeface="+mn-lt"/>
                        </a:rPr>
                        <a:t>Notes</a:t>
                      </a:r>
                      <a:endParaRPr lang="en-US" sz="1050"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23090">
                <a:tc>
                  <a:txBody>
                    <a:bodyPr/>
                    <a:lstStyle/>
                    <a:p>
                      <a:pPr algn="l" fontAlgn="ctr"/>
                      <a:r>
                        <a:rPr lang="en-US" sz="1000" b="0" i="0" u="none" strike="noStrike" dirty="0" smtClean="0">
                          <a:solidFill>
                            <a:srgbClr val="000000"/>
                          </a:solidFill>
                          <a:effectLst/>
                          <a:latin typeface="+mn-lt"/>
                        </a:rPr>
                        <a:t>Updated material risk inventory template and guidance for Material Risk Program</a:t>
                      </a:r>
                      <a:endParaRPr lang="en-US" sz="1000" b="0" i="0" u="none" strike="noStrike" dirty="0">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smtClean="0">
                          <a:effectLst/>
                          <a:latin typeface="+mn-lt"/>
                          <a:ea typeface="Calibri" panose="020F0502020204030204" pitchFamily="34" charset="0"/>
                          <a:cs typeface="Times New Roman" panose="02020603050405020304" pitchFamily="18" charset="0"/>
                        </a:rPr>
                        <a:t>02/26/2016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latin typeface="+mn-lt"/>
                        </a:rPr>
                        <a:t>Matt Burns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mn-lt"/>
                        </a:rPr>
                        <a:t>Pending  completion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49773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65950" y="5228823"/>
            <a:ext cx="2910625" cy="14939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54000" y="248488"/>
            <a:ext cx="8071134" cy="461665"/>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Risk Management Internal Audit Recommendations</a:t>
            </a:r>
          </a:p>
        </p:txBody>
      </p:sp>
      <p:graphicFrame>
        <p:nvGraphicFramePr>
          <p:cNvPr id="19" name="Table 18"/>
          <p:cNvGraphicFramePr>
            <a:graphicFrameLocks noGrp="1"/>
          </p:cNvGraphicFramePr>
          <p:nvPr>
            <p:extLst>
              <p:ext uri="{D42A27DB-BD31-4B8C-83A1-F6EECF244321}">
                <p14:modId xmlns:p14="http://schemas.microsoft.com/office/powerpoint/2010/main" val="444959665"/>
              </p:ext>
            </p:extLst>
          </p:nvPr>
        </p:nvGraphicFramePr>
        <p:xfrm>
          <a:off x="313661" y="712416"/>
          <a:ext cx="8461849" cy="5227320"/>
        </p:xfrm>
        <a:graphic>
          <a:graphicData uri="http://schemas.openxmlformats.org/drawingml/2006/table">
            <a:tbl>
              <a:tblPr firstRow="1" bandRow="1">
                <a:tableStyleId>{5C22544A-7EE6-4342-B048-85BDC9FD1C3A}</a:tableStyleId>
              </a:tblPr>
              <a:tblGrid>
                <a:gridCol w="510159"/>
                <a:gridCol w="4575494"/>
                <a:gridCol w="783772"/>
                <a:gridCol w="772885"/>
                <a:gridCol w="762000"/>
                <a:gridCol w="1057539"/>
              </a:tblGrid>
              <a:tr h="289070">
                <a:tc>
                  <a:txBody>
                    <a:bodyPr/>
                    <a:lstStyle/>
                    <a:p>
                      <a:pPr algn="ctr"/>
                      <a:r>
                        <a:rPr lang="en-US" sz="1050" dirty="0" smtClean="0">
                          <a:solidFill>
                            <a:schemeClr val="bg1"/>
                          </a:solidFill>
                          <a:latin typeface="Arial" panose="020B0604020202020204" pitchFamily="34" charset="0"/>
                          <a:cs typeface="Arial" panose="020B0604020202020204" pitchFamily="34" charset="0"/>
                        </a:rPr>
                        <a:t>Unit</a:t>
                      </a:r>
                      <a:endParaRPr lang="en-US" sz="1050"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050" dirty="0" smtClean="0">
                          <a:solidFill>
                            <a:schemeClr val="bg1"/>
                          </a:solidFill>
                          <a:latin typeface="Arial" panose="020B0604020202020204" pitchFamily="34" charset="0"/>
                          <a:cs typeface="Arial" panose="020B0604020202020204" pitchFamily="34" charset="0"/>
                        </a:rPr>
                        <a:t>Recommendations</a:t>
                      </a:r>
                      <a:endParaRPr lang="en-US" sz="1050"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050" b="1" kern="1200" dirty="0" smtClean="0">
                          <a:solidFill>
                            <a:schemeClr val="bg1"/>
                          </a:solidFill>
                          <a:latin typeface="Arial" panose="020B0604020202020204" pitchFamily="34" charset="0"/>
                          <a:ea typeface="+mn-ea"/>
                          <a:cs typeface="Arial" panose="020B0604020202020204" pitchFamily="34" charset="0"/>
                        </a:rPr>
                        <a:t>Target</a:t>
                      </a:r>
                      <a:r>
                        <a:rPr lang="en-US" sz="1050" b="1" kern="1200" baseline="0" dirty="0" smtClean="0">
                          <a:solidFill>
                            <a:schemeClr val="bg1"/>
                          </a:solidFill>
                          <a:latin typeface="Arial" panose="020B0604020202020204" pitchFamily="34" charset="0"/>
                          <a:ea typeface="+mn-ea"/>
                          <a:cs typeface="Arial" panose="020B0604020202020204" pitchFamily="34" charset="0"/>
                        </a:rPr>
                        <a:t> Date</a:t>
                      </a:r>
                      <a:endParaRPr lang="en-US" sz="105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bg1"/>
                          </a:solidFill>
                          <a:latin typeface="Arial" panose="020B0604020202020204" pitchFamily="34" charset="0"/>
                          <a:ea typeface="+mn-ea"/>
                          <a:cs typeface="Arial" panose="020B0604020202020204" pitchFamily="34" charset="0"/>
                        </a:rPr>
                        <a:t>Mgmt.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bg1"/>
                          </a:solidFill>
                          <a:latin typeface="Arial" panose="020B0604020202020204" pitchFamily="34" charset="0"/>
                          <a:ea typeface="+mn-ea"/>
                          <a:cs typeface="Arial" panose="020B0604020202020204" pitchFamily="34" charset="0"/>
                        </a:rPr>
                        <a:t>Response</a:t>
                      </a:r>
                      <a:r>
                        <a:rPr lang="en-US" sz="1050" b="1" kern="1200" baseline="0" dirty="0" smtClean="0">
                          <a:solidFill>
                            <a:schemeClr val="bg1"/>
                          </a:solidFill>
                          <a:latin typeface="Arial" panose="020B0604020202020204" pitchFamily="34" charset="0"/>
                          <a:ea typeface="+mn-ea"/>
                          <a:cs typeface="Arial" panose="020B0604020202020204" pitchFamily="34" charset="0"/>
                        </a:rPr>
                        <a:t> Due</a:t>
                      </a:r>
                      <a:endParaRPr lang="en-US" sz="1050" b="1" kern="1200" dirty="0" smtClean="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bg1"/>
                          </a:solidFill>
                          <a:latin typeface="Arial" panose="020B0604020202020204" pitchFamily="34" charset="0"/>
                          <a:ea typeface="+mn-ea"/>
                          <a:cs typeface="Arial" panose="020B0604020202020204" pitchFamily="34" charset="0"/>
                        </a:rPr>
                        <a:t>Status</a:t>
                      </a: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bg1"/>
                          </a:solidFill>
                          <a:latin typeface="Arial" panose="020B0604020202020204" pitchFamily="34" charset="0"/>
                          <a:ea typeface="+mn-ea"/>
                          <a:cs typeface="Arial" panose="020B0604020202020204" pitchFamily="34" charset="0"/>
                        </a:rPr>
                        <a:t>Notes</a:t>
                      </a: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r>
              <a:tr h="1325994">
                <a:tc rowSpan="3">
                  <a:txBody>
                    <a:bodyPr/>
                    <a:lstStyle/>
                    <a:p>
                      <a:pPr marL="0" algn="ctr" defTabSz="914400" rtl="0" eaLnBrk="1" latinLnBrk="0" hangingPunct="1"/>
                      <a:r>
                        <a:rPr lang="en-US" sz="1050" b="1" kern="1200" dirty="0" smtClean="0">
                          <a:solidFill>
                            <a:schemeClr val="tx1"/>
                          </a:solidFill>
                          <a:latin typeface="Arial" panose="020B0604020202020204" pitchFamily="34" charset="0"/>
                          <a:ea typeface="+mn-ea"/>
                          <a:cs typeface="Arial" panose="020B0604020202020204" pitchFamily="34" charset="0"/>
                        </a:rPr>
                        <a:t>ERM</a:t>
                      </a:r>
                      <a:endParaRPr lang="en-US" sz="105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defTabSz="914400" rtl="0" eaLnBrk="1" latinLnBrk="0" hangingPunct="1">
                        <a:buNone/>
                      </a:pPr>
                      <a:r>
                        <a:rPr lang="en-US" sz="1050" b="0" kern="1200" dirty="0" smtClean="0">
                          <a:solidFill>
                            <a:schemeClr val="tx1"/>
                          </a:solidFill>
                          <a:latin typeface="Arial" panose="020B0604020202020204" pitchFamily="34" charset="0"/>
                          <a:ea typeface="+mn-ea"/>
                          <a:cs typeface="Arial" panose="020B0604020202020204" pitchFamily="34" charset="0"/>
                        </a:rPr>
                        <a:t>1.1. The Chairs of each Risk Committee should ensure that a majority of the members are present at each of the meetings. A quorum should be established and documented in the minutes of each meeting.</a:t>
                      </a:r>
                    </a:p>
                    <a:p>
                      <a:pPr marL="0" indent="0" algn="l" defTabSz="914400" rtl="0" eaLnBrk="1" latinLnBrk="0" hangingPunct="1">
                        <a:buNone/>
                      </a:pPr>
                      <a:endParaRPr lang="en-US" sz="1050" b="0" kern="1200" dirty="0" smtClean="0">
                        <a:solidFill>
                          <a:schemeClr val="tx1"/>
                        </a:solidFill>
                        <a:latin typeface="Arial" panose="020B0604020202020204" pitchFamily="34" charset="0"/>
                        <a:ea typeface="+mn-ea"/>
                        <a:cs typeface="Arial" panose="020B0604020202020204" pitchFamily="34" charset="0"/>
                      </a:endParaRPr>
                    </a:p>
                    <a:p>
                      <a:pPr marL="0" indent="0" algn="l" defTabSz="914400" rtl="0" eaLnBrk="1" latinLnBrk="0" hangingPunct="1">
                        <a:buNone/>
                      </a:pPr>
                      <a:r>
                        <a:rPr lang="en-US" sz="1050" b="0" kern="1200" dirty="0" smtClean="0">
                          <a:solidFill>
                            <a:schemeClr val="tx1"/>
                          </a:solidFill>
                          <a:latin typeface="Arial" panose="020B0604020202020204" pitchFamily="34" charset="0"/>
                          <a:ea typeface="+mn-ea"/>
                          <a:cs typeface="Arial" panose="020B0604020202020204" pitchFamily="34" charset="0"/>
                        </a:rPr>
                        <a:t>1.2. In the event of the Chair's absence, another member of the Committee must be appointed Chair for the meeting.</a:t>
                      </a:r>
                    </a:p>
                    <a:p>
                      <a:pPr marL="0" indent="0" algn="l" defTabSz="914400" rtl="0" eaLnBrk="1" latinLnBrk="0" hangingPunct="1">
                        <a:buNone/>
                      </a:pPr>
                      <a:endParaRPr lang="en-US" sz="1050" b="0" kern="1200" dirty="0" smtClean="0">
                        <a:solidFill>
                          <a:schemeClr val="tx1"/>
                        </a:solidFill>
                        <a:latin typeface="Arial" panose="020B0604020202020204" pitchFamily="34" charset="0"/>
                        <a:ea typeface="+mn-ea"/>
                        <a:cs typeface="Arial" panose="020B0604020202020204" pitchFamily="34" charset="0"/>
                      </a:endParaRPr>
                    </a:p>
                    <a:p>
                      <a:pPr marL="0" indent="0" algn="l" defTabSz="914400" rtl="0" eaLnBrk="1" latinLnBrk="0" hangingPunct="1">
                        <a:buNone/>
                      </a:pPr>
                      <a:r>
                        <a:rPr lang="en-US" sz="1050" b="0" kern="1200" dirty="0" smtClean="0">
                          <a:solidFill>
                            <a:schemeClr val="tx1"/>
                          </a:solidFill>
                          <a:latin typeface="Arial" panose="020B0604020202020204" pitchFamily="34" charset="0"/>
                          <a:ea typeface="+mn-ea"/>
                          <a:cs typeface="Arial" panose="020B0604020202020204" pitchFamily="34" charset="0"/>
                        </a:rPr>
                        <a:t>1.3. ERMC charter should be updated to detail the follow-up and escalation process in the event a monthly meeting cannot be held.</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algn="l" defTabSz="914400" rtl="0" eaLnBrk="1" latinLnBrk="0" hangingPunct="1"/>
                      <a:r>
                        <a:rPr lang="en-US" sz="1050" b="0" kern="1200" baseline="0" dirty="0" smtClean="0">
                          <a:solidFill>
                            <a:schemeClr val="tx1"/>
                          </a:solidFill>
                          <a:latin typeface="Arial" panose="020B0604020202020204" pitchFamily="34" charset="0"/>
                          <a:ea typeface="+mn-ea"/>
                          <a:cs typeface="Arial" panose="020B0604020202020204" pitchFamily="34" charset="0"/>
                        </a:rPr>
                        <a:t>06/30/2016</a:t>
                      </a: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a:r>
                        <a:rPr lang="en-US" sz="1050" dirty="0" smtClean="0">
                          <a:solidFill>
                            <a:schemeClr val="tx1"/>
                          </a:solidFill>
                          <a:latin typeface="Arial" panose="020B0604020202020204" pitchFamily="34" charset="0"/>
                          <a:cs typeface="Arial" panose="020B0604020202020204" pitchFamily="34" charset="0"/>
                        </a:rPr>
                        <a:t>02/19/2016</a:t>
                      </a:r>
                      <a:endParaRPr lang="en-US" sz="1050"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a:r>
                        <a:rPr lang="en-US" sz="1050" dirty="0" smtClean="0">
                          <a:solidFill>
                            <a:schemeClr val="tx1"/>
                          </a:solidFill>
                          <a:latin typeface="Arial" panose="020B0604020202020204" pitchFamily="34" charset="0"/>
                          <a:cs typeface="Arial" panose="020B0604020202020204" pitchFamily="34" charset="0"/>
                        </a:rPr>
                        <a:t>Open</a:t>
                      </a:r>
                      <a:endParaRPr lang="en-US" sz="1050"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85000"/>
                      </a:schemeClr>
                    </a:solidFill>
                  </a:tcPr>
                </a:tc>
                <a:tc>
                  <a:txBody>
                    <a:bodyPr/>
                    <a:lstStyle/>
                    <a:p>
                      <a:pPr marL="0" indent="0" algn="l"/>
                      <a:r>
                        <a:rPr lang="en-US" sz="1000" b="0" dirty="0" smtClean="0">
                          <a:solidFill>
                            <a:schemeClr val="tx1"/>
                          </a:solidFill>
                          <a:latin typeface="Arial" panose="020B0604020202020204" pitchFamily="34" charset="0"/>
                          <a:cs typeface="Arial" panose="020B0604020202020204" pitchFamily="34" charset="0"/>
                        </a:rPr>
                        <a:t>Audit</a:t>
                      </a:r>
                      <a:r>
                        <a:rPr lang="en-US" sz="1000" b="0" baseline="0" dirty="0" smtClean="0">
                          <a:solidFill>
                            <a:schemeClr val="tx1"/>
                          </a:solidFill>
                          <a:latin typeface="Arial" panose="020B0604020202020204" pitchFamily="34" charset="0"/>
                          <a:cs typeface="Arial" panose="020B0604020202020204" pitchFamily="34" charset="0"/>
                        </a:rPr>
                        <a:t> Review scheduled for 02/16</a:t>
                      </a:r>
                      <a:endParaRPr lang="en-US" sz="10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75052">
                <a:tc vMerge="1">
                  <a:txBody>
                    <a:bodyPr/>
                    <a:lstStyle/>
                    <a:p>
                      <a:pPr marL="0" algn="l" defTabSz="914400" rtl="0" eaLnBrk="1" latinLnBrk="0" hangingPunct="1"/>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l" defTabSz="914400" rtl="0" eaLnBrk="1" latinLnBrk="0" hangingPunct="1">
                        <a:buNone/>
                      </a:pPr>
                      <a:r>
                        <a:rPr lang="en-US" sz="1050" b="0" kern="1200" dirty="0" smtClean="0">
                          <a:solidFill>
                            <a:schemeClr val="tx1"/>
                          </a:solidFill>
                          <a:latin typeface="Arial" panose="020B0604020202020204" pitchFamily="34" charset="0"/>
                          <a:ea typeface="+mn-ea"/>
                          <a:cs typeface="Arial" panose="020B0604020202020204" pitchFamily="34" charset="0"/>
                        </a:rPr>
                        <a:t>2. Develop and implement a formal policy and procedure outlining risk change management standards</a:t>
                      </a:r>
                      <a:endParaRPr lang="en-US" sz="105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algn="l" defTabSz="914400" rtl="0" eaLnBrk="1" latinLnBrk="0" hangingPunct="1"/>
                      <a:r>
                        <a:rPr lang="en-US" sz="1050" b="0" kern="1200" baseline="0" dirty="0" smtClean="0">
                          <a:solidFill>
                            <a:schemeClr val="tx1"/>
                          </a:solidFill>
                          <a:latin typeface="Arial" panose="020B0604020202020204" pitchFamily="34" charset="0"/>
                          <a:ea typeface="+mn-ea"/>
                          <a:cs typeface="Arial" panose="020B0604020202020204" pitchFamily="34" charset="0"/>
                        </a:rPr>
                        <a:t>06/30/2016</a:t>
                      </a:r>
                      <a:endParaRPr lang="en-US" sz="1050" b="1"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tx1"/>
                          </a:solidFill>
                          <a:latin typeface="Arial" panose="020B0604020202020204" pitchFamily="34" charset="0"/>
                          <a:cs typeface="Arial" panose="020B0604020202020204" pitchFamily="34" charset="0"/>
                        </a:rPr>
                        <a:t>02/19/2016</a:t>
                      </a: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a:r>
                        <a:rPr lang="en-US" sz="1050" dirty="0" smtClean="0">
                          <a:solidFill>
                            <a:schemeClr val="tx1"/>
                          </a:solidFill>
                          <a:latin typeface="Arial" panose="020B0604020202020204" pitchFamily="34" charset="0"/>
                          <a:cs typeface="Arial" panose="020B0604020202020204" pitchFamily="34" charset="0"/>
                        </a:rPr>
                        <a:t>Open</a:t>
                      </a:r>
                      <a:endParaRPr lang="en-US" sz="1050"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Audit</a:t>
                      </a:r>
                      <a:r>
                        <a:rPr lang="en-US" sz="1000" b="0" baseline="0" dirty="0" smtClean="0">
                          <a:solidFill>
                            <a:schemeClr val="tx1"/>
                          </a:solidFill>
                          <a:latin typeface="Arial" panose="020B0604020202020204" pitchFamily="34" charset="0"/>
                          <a:cs typeface="Arial" panose="020B0604020202020204" pitchFamily="34" charset="0"/>
                        </a:rPr>
                        <a:t> Review scheduled for 02/16</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381000">
                <a:tc vMerge="1">
                  <a:txBody>
                    <a:bodyPr/>
                    <a:lstStyle/>
                    <a:p>
                      <a:pPr marL="0" algn="l" defTabSz="914400" rtl="0" eaLnBrk="1" latinLnBrk="0" hangingPunct="1"/>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defTabSz="914400" rtl="0" eaLnBrk="1" latinLnBrk="0" hangingPunct="1">
                        <a:buNone/>
                      </a:pPr>
                      <a:r>
                        <a:rPr lang="en-US" sz="1050" b="0" kern="1200" dirty="0" smtClean="0">
                          <a:solidFill>
                            <a:schemeClr val="tx1"/>
                          </a:solidFill>
                          <a:latin typeface="Arial" panose="020B0604020202020204" pitchFamily="34" charset="0"/>
                          <a:ea typeface="+mn-ea"/>
                          <a:cs typeface="Arial" panose="020B0604020202020204" pitchFamily="34" charset="0"/>
                        </a:rPr>
                        <a:t>3. Develop and implement elements/tools that transmit the risk culture throughout the organization</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algn="l" defTabSz="914400" rtl="0" eaLnBrk="1" latinLnBrk="0" hangingPunct="1"/>
                      <a:r>
                        <a:rPr lang="en-US" sz="1050" b="0" kern="1200" baseline="0" dirty="0" smtClean="0">
                          <a:solidFill>
                            <a:schemeClr val="tx1"/>
                          </a:solidFill>
                          <a:latin typeface="Arial" panose="020B0604020202020204" pitchFamily="34" charset="0"/>
                          <a:ea typeface="+mn-ea"/>
                          <a:cs typeface="Arial" panose="020B0604020202020204" pitchFamily="34" charset="0"/>
                        </a:rPr>
                        <a:t>12/30/2016</a:t>
                      </a: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a:r>
                        <a:rPr lang="en-US" sz="1050" dirty="0" smtClean="0">
                          <a:solidFill>
                            <a:schemeClr val="tx1"/>
                          </a:solidFill>
                          <a:latin typeface="Arial" panose="020B0604020202020204" pitchFamily="34" charset="0"/>
                          <a:cs typeface="Arial" panose="020B0604020202020204" pitchFamily="34" charset="0"/>
                        </a:rPr>
                        <a:t>02/19/2016</a:t>
                      </a:r>
                      <a:endParaRPr lang="en-US" sz="1050"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a:r>
                        <a:rPr lang="en-US" sz="1050" dirty="0" smtClean="0">
                          <a:solidFill>
                            <a:schemeClr val="tx1"/>
                          </a:solidFill>
                          <a:latin typeface="Arial" panose="020B0604020202020204" pitchFamily="34" charset="0"/>
                          <a:cs typeface="Arial" panose="020B0604020202020204" pitchFamily="34" charset="0"/>
                        </a:rPr>
                        <a:t>Open</a:t>
                      </a:r>
                      <a:endParaRPr lang="en-US" sz="1050"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85000"/>
                      </a:schemeClr>
                    </a:solidFill>
                  </a:tcPr>
                </a:tc>
                <a:tc>
                  <a:txBody>
                    <a:bodyPr/>
                    <a:lstStyle/>
                    <a:p>
                      <a:pPr marL="0" indent="0" algn="l"/>
                      <a:endParaRPr lang="en-US" sz="10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41960">
                <a:tc rowSpan="2">
                  <a:txBody>
                    <a:bodyPr/>
                    <a:lstStyle/>
                    <a:p>
                      <a:pPr marL="0" algn="ctr" defTabSz="914400" rtl="0" eaLnBrk="1" latinLnBrk="0" hangingPunct="1"/>
                      <a:r>
                        <a:rPr lang="en-US" sz="1050" b="1" kern="1200" dirty="0" smtClean="0">
                          <a:solidFill>
                            <a:schemeClr val="tx1"/>
                          </a:solidFill>
                          <a:latin typeface="Arial" panose="020B0604020202020204" pitchFamily="34" charset="0"/>
                          <a:ea typeface="+mn-ea"/>
                          <a:cs typeface="Arial" panose="020B0604020202020204" pitchFamily="34" charset="0"/>
                        </a:rPr>
                        <a:t>RAS</a:t>
                      </a:r>
                      <a:endParaRPr lang="en-US" sz="105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defTabSz="914400" rtl="0" eaLnBrk="1" fontAlgn="t" latinLnBrk="0" hangingPunct="1">
                        <a:buNone/>
                      </a:pPr>
                      <a:r>
                        <a:rPr lang="en-US" sz="1050" b="0" kern="1200" dirty="0">
                          <a:solidFill>
                            <a:schemeClr val="tx1"/>
                          </a:solidFill>
                          <a:latin typeface="Arial" panose="020B0604020202020204" pitchFamily="34" charset="0"/>
                          <a:ea typeface="+mn-ea"/>
                          <a:cs typeface="Arial" panose="020B0604020202020204" pitchFamily="34" charset="0"/>
                        </a:rPr>
                        <a:t>4. Finalize the SHUSA Risk Appetite Metrics Glossary to ensure a repeatable process is in place for the calculation of risk appetite metrics and limits.</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l" fontAlgn="ctr"/>
                      <a:r>
                        <a:rPr lang="en-US" sz="1050" b="0" i="0" u="none" strike="noStrike" dirty="0" smtClean="0">
                          <a:solidFill>
                            <a:srgbClr val="000000"/>
                          </a:solidFill>
                          <a:effectLst/>
                          <a:latin typeface="Arial" panose="020B0604020202020204" pitchFamily="34" charset="0"/>
                          <a:cs typeface="Arial" panose="020B0604020202020204" pitchFamily="34" charset="0"/>
                        </a:rPr>
                        <a:t>02/29/2016</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l" fontAlgn="ctr"/>
                      <a:r>
                        <a:rPr lang="en-US" sz="1050" b="0" i="0" u="none" strike="noStrike" dirty="0" smtClean="0">
                          <a:solidFill>
                            <a:schemeClr val="tx1"/>
                          </a:solidFill>
                          <a:effectLst/>
                          <a:latin typeface="Arial" panose="020B0604020202020204" pitchFamily="34" charset="0"/>
                          <a:cs typeface="Arial" panose="020B0604020202020204" pitchFamily="34" charset="0"/>
                        </a:rPr>
                        <a:t>02/12/2016</a:t>
                      </a:r>
                      <a:endParaRPr lang="en-US" sz="105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a:r>
                        <a:rPr lang="en-US" sz="1050" b="1" dirty="0" smtClean="0">
                          <a:solidFill>
                            <a:schemeClr val="bg1"/>
                          </a:solidFill>
                          <a:latin typeface="Arial" panose="020B0604020202020204" pitchFamily="34" charset="0"/>
                          <a:cs typeface="Arial" panose="020B0604020202020204" pitchFamily="34" charset="0"/>
                        </a:rPr>
                        <a:t>Submitted</a:t>
                      </a:r>
                      <a:endParaRPr lang="en-US" sz="105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0070C0"/>
                    </a:solidFill>
                  </a:tcPr>
                </a:tc>
                <a:tc>
                  <a:txBody>
                    <a:bodyPr/>
                    <a:lstStyle/>
                    <a:p>
                      <a:pPr marL="0" indent="0" algn="l"/>
                      <a:r>
                        <a:rPr lang="en-US" sz="1000" b="0" dirty="0" smtClean="0">
                          <a:solidFill>
                            <a:schemeClr val="tx1"/>
                          </a:solidFill>
                          <a:latin typeface="Arial" panose="020B0604020202020204" pitchFamily="34" charset="0"/>
                          <a:cs typeface="Arial" panose="020B0604020202020204" pitchFamily="34" charset="0"/>
                        </a:rPr>
                        <a:t>Completed and submitted</a:t>
                      </a:r>
                      <a:endParaRPr lang="en-US" sz="10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533400">
                <a:tc vMerge="1">
                  <a:txBody>
                    <a:bodyPr/>
                    <a:lstStyle/>
                    <a:p>
                      <a:endParaRPr lang="en-US"/>
                    </a:p>
                  </a:txBody>
                  <a:tcPr/>
                </a:tc>
                <a:tc>
                  <a:txBody>
                    <a:bodyPr/>
                    <a:lstStyle/>
                    <a:p>
                      <a:pPr marL="0" indent="0" algn="l" defTabSz="914400" rtl="0" eaLnBrk="1" fontAlgn="t" latinLnBrk="0" hangingPunct="1">
                        <a:buNone/>
                      </a:pPr>
                      <a:r>
                        <a:rPr lang="en-US" sz="1050" b="0" kern="1200" dirty="0">
                          <a:solidFill>
                            <a:schemeClr val="tx1"/>
                          </a:solidFill>
                          <a:latin typeface="Arial" panose="020B0604020202020204" pitchFamily="34" charset="0"/>
                          <a:ea typeface="+mn-ea"/>
                          <a:cs typeface="Arial" panose="020B0604020202020204" pitchFamily="34" charset="0"/>
                        </a:rPr>
                        <a:t>5. Develop a formal plan by which metrics will be tested and how to execute testing at various points throughout the year to ensure all metric categories are validated on a consistent basis </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l" fontAlgn="ctr"/>
                      <a:r>
                        <a:rPr lang="en-US" sz="1050" b="0" kern="1200" baseline="0" dirty="0" smtClean="0">
                          <a:solidFill>
                            <a:schemeClr val="tx1"/>
                          </a:solidFill>
                          <a:latin typeface="Arial" panose="020B0604020202020204" pitchFamily="34" charset="0"/>
                          <a:ea typeface="+mn-ea"/>
                          <a:cs typeface="Arial" panose="020B0604020202020204" pitchFamily="34" charset="0"/>
                        </a:rPr>
                        <a:t>09/30/2016</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l" fontAlgn="ctr"/>
                      <a:r>
                        <a:rPr lang="en-US" sz="1050" b="0" i="0" u="none" strike="noStrike" dirty="0" smtClean="0">
                          <a:solidFill>
                            <a:schemeClr val="tx1"/>
                          </a:solidFill>
                          <a:effectLst/>
                          <a:latin typeface="Arial" panose="020B0604020202020204" pitchFamily="34" charset="0"/>
                          <a:cs typeface="Arial" panose="020B0604020202020204" pitchFamily="34" charset="0"/>
                        </a:rPr>
                        <a:t>02/12/2016</a:t>
                      </a:r>
                      <a:endParaRPr lang="en-US" sz="105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a:tabLst/>
                      </a:pPr>
                      <a:r>
                        <a:rPr lang="en-US" sz="1050" b="1" kern="1200" dirty="0" smtClean="0">
                          <a:solidFill>
                            <a:schemeClr val="bg1"/>
                          </a:solidFill>
                          <a:latin typeface="Arial" panose="020B0604020202020204" pitchFamily="34" charset="0"/>
                          <a:ea typeface="+mn-ea"/>
                          <a:cs typeface="Arial" panose="020B0604020202020204" pitchFamily="34" charset="0"/>
                        </a:rPr>
                        <a:t>Submitted</a:t>
                      </a:r>
                      <a:endParaRPr lang="en-US" sz="105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0070C0"/>
                    </a:solidFill>
                  </a:tcPr>
                </a:tc>
                <a:tc>
                  <a:txBody>
                    <a:bodyPr/>
                    <a:lstStyle/>
                    <a:p>
                      <a:pPr marL="0" indent="0" algn="l">
                        <a:tabLst/>
                      </a:pPr>
                      <a:r>
                        <a:rPr lang="en-US" sz="1000" b="0" dirty="0" smtClean="0">
                          <a:solidFill>
                            <a:schemeClr val="tx1"/>
                          </a:solidFill>
                          <a:latin typeface="Arial" panose="020B0604020202020204" pitchFamily="34" charset="0"/>
                          <a:cs typeface="Arial" panose="020B0604020202020204" pitchFamily="34" charset="0"/>
                        </a:rPr>
                        <a:t>Audi</a:t>
                      </a:r>
                      <a:r>
                        <a:rPr lang="en-US" sz="1000" b="0" baseline="0" dirty="0" smtClean="0">
                          <a:solidFill>
                            <a:schemeClr val="tx1"/>
                          </a:solidFill>
                          <a:latin typeface="Arial" panose="020B0604020202020204" pitchFamily="34" charset="0"/>
                          <a:cs typeface="Arial" panose="020B0604020202020204" pitchFamily="34" charset="0"/>
                        </a:rPr>
                        <a:t>t requires development of action plan by 9/30</a:t>
                      </a:r>
                      <a:endParaRPr lang="en-US" sz="10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762000">
                <a:tc>
                  <a:txBody>
                    <a:bodyPr/>
                    <a:lstStyle/>
                    <a:p>
                      <a:pPr marL="0" algn="ctr" defTabSz="914400" rtl="0" eaLnBrk="1" latinLnBrk="0" hangingPunct="1"/>
                      <a:r>
                        <a:rPr lang="en-US" sz="1050" b="1" kern="1200" dirty="0" smtClean="0">
                          <a:solidFill>
                            <a:schemeClr val="tx1"/>
                          </a:solidFill>
                          <a:latin typeface="Arial" panose="020B0604020202020204" pitchFamily="34" charset="0"/>
                          <a:ea typeface="+mn-ea"/>
                          <a:cs typeface="Arial" panose="020B0604020202020204" pitchFamily="34" charset="0"/>
                        </a:rPr>
                        <a:t>MRP</a:t>
                      </a:r>
                      <a:endParaRPr lang="en-US" sz="105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defTabSz="914400" rtl="0" eaLnBrk="1" fontAlgn="t" latinLnBrk="0" hangingPunct="1">
                        <a:buNone/>
                      </a:pPr>
                      <a:r>
                        <a:rPr lang="en-US" sz="1050" b="0" kern="1200" dirty="0">
                          <a:solidFill>
                            <a:schemeClr val="tx1"/>
                          </a:solidFill>
                          <a:latin typeface="Arial" panose="020B0604020202020204" pitchFamily="34" charset="0"/>
                          <a:ea typeface="+mn-ea"/>
                          <a:cs typeface="Arial" panose="020B0604020202020204" pitchFamily="34" charset="0"/>
                        </a:rPr>
                        <a:t>6. Identify and implement additional controls (e.g. quality controls) to mitigate potential errors due to the manual nature of the risk identification and assessment process. Document both existing and new controls and incorporate into the Material Risk Program Guidance and/or additional procedural documents.</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defTabSz="914400" rtl="0" eaLnBrk="1" fontAlgn="ctr" latinLnBrk="0" hangingPunct="1"/>
                      <a:r>
                        <a:rPr lang="en-US" sz="1050" b="0" kern="1200" baseline="0" dirty="0" smtClean="0">
                          <a:solidFill>
                            <a:schemeClr val="tx1"/>
                          </a:solidFill>
                          <a:latin typeface="Arial" panose="020B0604020202020204" pitchFamily="34" charset="0"/>
                          <a:ea typeface="+mn-ea"/>
                          <a:cs typeface="Arial" panose="020B0604020202020204" pitchFamily="34" charset="0"/>
                        </a:rPr>
                        <a:t>06/30/2016</a:t>
                      </a:r>
                      <a:endParaRPr lang="en-US" sz="105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tx1"/>
                          </a:solidFill>
                          <a:latin typeface="Arial" panose="020B0604020202020204" pitchFamily="34" charset="0"/>
                          <a:cs typeface="Arial" panose="020B0604020202020204" pitchFamily="34" charset="0"/>
                        </a:rPr>
                        <a:t>02/12/2016</a:t>
                      </a: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a:r>
                        <a:rPr lang="en-US" sz="1050" b="1" dirty="0" smtClean="0">
                          <a:solidFill>
                            <a:schemeClr val="bg1"/>
                          </a:solidFill>
                          <a:latin typeface="Arial" panose="020B0604020202020204" pitchFamily="34" charset="0"/>
                          <a:cs typeface="Arial" panose="020B0604020202020204" pitchFamily="34" charset="0"/>
                        </a:rPr>
                        <a:t>Submitted</a:t>
                      </a:r>
                      <a:endParaRPr lang="en-US" sz="105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0070C0"/>
                    </a:solidFill>
                  </a:tcPr>
                </a:tc>
                <a:tc>
                  <a:txBody>
                    <a:bodyPr/>
                    <a:lstStyle/>
                    <a:p>
                      <a:pPr marL="0" indent="0" algn="l" defTabSz="914400" rtl="0" eaLnBrk="1" latinLnBrk="0" hangingPunct="1"/>
                      <a:endParaRPr lang="en-US" sz="1000" b="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88876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65950" y="5228823"/>
            <a:ext cx="2910625" cy="14939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54000" y="248488"/>
            <a:ext cx="8071134"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Risk Management Internal Audit Recommendations</a:t>
            </a:r>
          </a:p>
        </p:txBody>
      </p:sp>
      <p:graphicFrame>
        <p:nvGraphicFramePr>
          <p:cNvPr id="19" name="Table 18"/>
          <p:cNvGraphicFramePr>
            <a:graphicFrameLocks noGrp="1"/>
          </p:cNvGraphicFramePr>
          <p:nvPr>
            <p:extLst>
              <p:ext uri="{D42A27DB-BD31-4B8C-83A1-F6EECF244321}">
                <p14:modId xmlns:p14="http://schemas.microsoft.com/office/powerpoint/2010/main" val="3583273866"/>
              </p:ext>
            </p:extLst>
          </p:nvPr>
        </p:nvGraphicFramePr>
        <p:xfrm>
          <a:off x="313661" y="712416"/>
          <a:ext cx="8461849" cy="2514600"/>
        </p:xfrm>
        <a:graphic>
          <a:graphicData uri="http://schemas.openxmlformats.org/drawingml/2006/table">
            <a:tbl>
              <a:tblPr firstRow="1" bandRow="1">
                <a:tableStyleId>{5C22544A-7EE6-4342-B048-85BDC9FD1C3A}</a:tableStyleId>
              </a:tblPr>
              <a:tblGrid>
                <a:gridCol w="510159"/>
                <a:gridCol w="4575494"/>
                <a:gridCol w="783772"/>
                <a:gridCol w="772885"/>
                <a:gridCol w="762000"/>
                <a:gridCol w="1057539"/>
              </a:tblGrid>
              <a:tr h="289070">
                <a:tc>
                  <a:txBody>
                    <a:bodyPr/>
                    <a:lstStyle/>
                    <a:p>
                      <a:pPr algn="ctr"/>
                      <a:r>
                        <a:rPr lang="en-US" sz="1050" dirty="0" smtClean="0">
                          <a:solidFill>
                            <a:schemeClr val="bg1"/>
                          </a:solidFill>
                          <a:latin typeface="Arial" panose="020B0604020202020204" pitchFamily="34" charset="0"/>
                          <a:cs typeface="Arial" panose="020B0604020202020204" pitchFamily="34" charset="0"/>
                        </a:rPr>
                        <a:t>Unit</a:t>
                      </a:r>
                      <a:endParaRPr lang="en-US" sz="1050"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050" dirty="0" smtClean="0">
                          <a:solidFill>
                            <a:schemeClr val="bg1"/>
                          </a:solidFill>
                          <a:latin typeface="Arial" panose="020B0604020202020204" pitchFamily="34" charset="0"/>
                          <a:cs typeface="Arial" panose="020B0604020202020204" pitchFamily="34" charset="0"/>
                        </a:rPr>
                        <a:t>Recommendations</a:t>
                      </a:r>
                      <a:endParaRPr lang="en-US" sz="1050"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050" b="1" kern="1200" dirty="0" smtClean="0">
                          <a:solidFill>
                            <a:schemeClr val="bg1"/>
                          </a:solidFill>
                          <a:latin typeface="Arial" panose="020B0604020202020204" pitchFamily="34" charset="0"/>
                          <a:ea typeface="+mn-ea"/>
                          <a:cs typeface="Arial" panose="020B0604020202020204" pitchFamily="34" charset="0"/>
                        </a:rPr>
                        <a:t>Target</a:t>
                      </a:r>
                      <a:r>
                        <a:rPr lang="en-US" sz="1050" b="1" kern="1200" baseline="0" dirty="0" smtClean="0">
                          <a:solidFill>
                            <a:schemeClr val="bg1"/>
                          </a:solidFill>
                          <a:latin typeface="Arial" panose="020B0604020202020204" pitchFamily="34" charset="0"/>
                          <a:ea typeface="+mn-ea"/>
                          <a:cs typeface="Arial" panose="020B0604020202020204" pitchFamily="34" charset="0"/>
                        </a:rPr>
                        <a:t> Date</a:t>
                      </a:r>
                      <a:endParaRPr lang="en-US" sz="105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bg1"/>
                          </a:solidFill>
                          <a:latin typeface="Arial" panose="020B0604020202020204" pitchFamily="34" charset="0"/>
                          <a:ea typeface="+mn-ea"/>
                          <a:cs typeface="Arial" panose="020B0604020202020204" pitchFamily="34" charset="0"/>
                        </a:rPr>
                        <a:t>Mgmt.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bg1"/>
                          </a:solidFill>
                          <a:latin typeface="Arial" panose="020B0604020202020204" pitchFamily="34" charset="0"/>
                          <a:ea typeface="+mn-ea"/>
                          <a:cs typeface="Arial" panose="020B0604020202020204" pitchFamily="34" charset="0"/>
                        </a:rPr>
                        <a:t>Response</a:t>
                      </a:r>
                      <a:r>
                        <a:rPr lang="en-US" sz="1050" b="1" kern="1200" baseline="0" dirty="0" smtClean="0">
                          <a:solidFill>
                            <a:schemeClr val="bg1"/>
                          </a:solidFill>
                          <a:latin typeface="Arial" panose="020B0604020202020204" pitchFamily="34" charset="0"/>
                          <a:ea typeface="+mn-ea"/>
                          <a:cs typeface="Arial" panose="020B0604020202020204" pitchFamily="34" charset="0"/>
                        </a:rPr>
                        <a:t> Due</a:t>
                      </a:r>
                      <a:endParaRPr lang="en-US" sz="1050" b="1" kern="1200" dirty="0" smtClean="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bg1"/>
                          </a:solidFill>
                          <a:latin typeface="Arial" panose="020B0604020202020204" pitchFamily="34" charset="0"/>
                          <a:ea typeface="+mn-ea"/>
                          <a:cs typeface="Arial" panose="020B0604020202020204" pitchFamily="34" charset="0"/>
                        </a:rPr>
                        <a:t>Status</a:t>
                      </a: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bg1"/>
                          </a:solidFill>
                          <a:latin typeface="Arial" panose="020B0604020202020204" pitchFamily="34" charset="0"/>
                          <a:ea typeface="+mn-ea"/>
                          <a:cs typeface="Arial" panose="020B0604020202020204" pitchFamily="34" charset="0"/>
                        </a:rPr>
                        <a:t>Notes</a:t>
                      </a: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r>
              <a:tr h="838200">
                <a:tc rowSpan="2">
                  <a:txBody>
                    <a:bodyPr/>
                    <a:lstStyle/>
                    <a:p>
                      <a:pPr marL="0" algn="ctr" defTabSz="914400" rtl="0" eaLnBrk="1" latinLnBrk="0" hangingPunct="1"/>
                      <a:r>
                        <a:rPr lang="en-US" sz="1050" b="1" kern="1200" dirty="0" smtClean="0">
                          <a:solidFill>
                            <a:schemeClr val="tx1"/>
                          </a:solidFill>
                          <a:latin typeface="Arial" panose="020B0604020202020204" pitchFamily="34" charset="0"/>
                          <a:ea typeface="+mn-ea"/>
                          <a:cs typeface="Arial" panose="020B0604020202020204" pitchFamily="34" charset="0"/>
                        </a:rPr>
                        <a:t>MRP</a:t>
                      </a:r>
                      <a:endParaRPr lang="en-US" sz="105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defTabSz="914400" rtl="0" eaLnBrk="1" fontAlgn="t" latinLnBrk="0" hangingPunct="1">
                        <a:buNone/>
                      </a:pPr>
                      <a:r>
                        <a:rPr lang="en-US" sz="1050" b="0" kern="1200" dirty="0">
                          <a:solidFill>
                            <a:schemeClr val="tx1"/>
                          </a:solidFill>
                          <a:latin typeface="Arial" panose="020B0604020202020204" pitchFamily="34" charset="0"/>
                          <a:ea typeface="+mn-ea"/>
                          <a:cs typeface="Arial" panose="020B0604020202020204" pitchFamily="34" charset="0"/>
                        </a:rPr>
                        <a:t>7. Enhance the Material Risk Program Guidance and Business Entity Enrichment and Aggregation Guidance to require documentation of justification for significant changes to risk types and risks not carried forward throughout the process, and to define when approvals are required for deviations to Guidance.</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defTabSz="914400" rtl="0" eaLnBrk="1" fontAlgn="ctr" latinLnBrk="0" hangingPunct="1">
                        <a:tabLst/>
                      </a:pPr>
                      <a:r>
                        <a:rPr lang="en-US" sz="1050" b="0" kern="1200" baseline="0" dirty="0" smtClean="0">
                          <a:solidFill>
                            <a:schemeClr val="tx1"/>
                          </a:solidFill>
                          <a:latin typeface="Arial" panose="020B0604020202020204" pitchFamily="34" charset="0"/>
                          <a:ea typeface="+mn-ea"/>
                          <a:cs typeface="Arial" panose="020B0604020202020204" pitchFamily="34" charset="0"/>
                        </a:rPr>
                        <a:t>06/30/2016</a:t>
                      </a:r>
                      <a:endParaRPr lang="en-US" sz="105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tx1"/>
                          </a:solidFill>
                          <a:latin typeface="Arial" panose="020B0604020202020204" pitchFamily="34" charset="0"/>
                          <a:cs typeface="Arial" panose="020B0604020202020204" pitchFamily="34" charset="0"/>
                        </a:rPr>
                        <a:t>02/12/2016</a:t>
                      </a: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a:tabLst/>
                      </a:pPr>
                      <a:r>
                        <a:rPr lang="en-US" sz="1050" b="1" kern="1200" dirty="0" smtClean="0">
                          <a:solidFill>
                            <a:schemeClr val="bg1"/>
                          </a:solidFill>
                          <a:latin typeface="Arial" panose="020B0604020202020204" pitchFamily="34" charset="0"/>
                          <a:ea typeface="+mn-ea"/>
                          <a:cs typeface="Arial" panose="020B0604020202020204" pitchFamily="34" charset="0"/>
                        </a:rPr>
                        <a:t>Submitted</a:t>
                      </a:r>
                      <a:endParaRPr lang="en-US" sz="105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0070C0"/>
                    </a:solidFill>
                  </a:tcPr>
                </a:tc>
                <a:tc>
                  <a:txBody>
                    <a:bodyPr/>
                    <a:lstStyle/>
                    <a:p>
                      <a:pPr marL="0" indent="0" algn="l" defTabSz="914400" rtl="0" eaLnBrk="1" latinLnBrk="0" hangingPunct="1"/>
                      <a:endParaRPr lang="en-US" sz="1000" b="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838200">
                <a:tc vMerge="1">
                  <a:txBody>
                    <a:bodyPr/>
                    <a:lstStyle/>
                    <a:p>
                      <a:pPr marL="0" algn="ctr" defTabSz="914400" rtl="0" eaLnBrk="1" latinLnBrk="0" hangingPunct="1"/>
                      <a:endParaRPr lang="en-US" sz="105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defTabSz="914400" rtl="0" eaLnBrk="1" fontAlgn="t" latinLnBrk="0" hangingPunct="1">
                        <a:buNone/>
                      </a:pPr>
                      <a:r>
                        <a:rPr lang="en-US" sz="1050" b="0" kern="1200" dirty="0" smtClean="0">
                          <a:solidFill>
                            <a:schemeClr val="tx1"/>
                          </a:solidFill>
                          <a:latin typeface="Arial" panose="020B0604020202020204" pitchFamily="34" charset="0"/>
                          <a:ea typeface="+mn-ea"/>
                          <a:cs typeface="Arial" panose="020B0604020202020204" pitchFamily="34" charset="0"/>
                        </a:rPr>
                        <a:t>8. Management</a:t>
                      </a:r>
                      <a:r>
                        <a:rPr lang="en-US" sz="1050" b="0" kern="1200" baseline="0" dirty="0" smtClean="0">
                          <a:solidFill>
                            <a:schemeClr val="tx1"/>
                          </a:solidFill>
                          <a:latin typeface="Arial" panose="020B0604020202020204" pitchFamily="34" charset="0"/>
                          <a:ea typeface="+mn-ea"/>
                          <a:cs typeface="Arial" panose="020B0604020202020204" pitchFamily="34" charset="0"/>
                        </a:rPr>
                        <a:t> needs to clarify the financial impact assessment approach used in the Material Risk Program and re-train all stakeholders to ensure consistent execution across all entities and lines of defense.  Management also needs to ensure adjustments made by SHUSA are properly justified, reviewed, and challenged to ensure adequacy of the final assessment and transparency of the process.</a:t>
                      </a:r>
                      <a:endParaRPr lang="en-US" sz="105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defTabSz="914400" rtl="0" eaLnBrk="1" fontAlgn="ctr" latinLnBrk="0" hangingPunct="1">
                        <a:tabLst/>
                      </a:pPr>
                      <a:r>
                        <a:rPr lang="en-US" sz="1050" b="0" kern="1200" baseline="0" dirty="0" smtClean="0">
                          <a:solidFill>
                            <a:schemeClr val="tx1"/>
                          </a:solidFill>
                          <a:latin typeface="Arial" panose="020B0604020202020204" pitchFamily="34" charset="0"/>
                          <a:ea typeface="+mn-ea"/>
                          <a:cs typeface="Arial" panose="020B0604020202020204" pitchFamily="34" charset="0"/>
                        </a:rPr>
                        <a:t>08/31/2016</a:t>
                      </a:r>
                      <a:endParaRPr lang="en-US" sz="105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tx1"/>
                          </a:solidFill>
                          <a:latin typeface="Arial" panose="020B0604020202020204" pitchFamily="34" charset="0"/>
                          <a:cs typeface="Arial" panose="020B0604020202020204" pitchFamily="34" charset="0"/>
                        </a:rPr>
                        <a:t>02/12/2016</a:t>
                      </a: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indent="0" algn="l" defTabSz="914400" rtl="0" eaLnBrk="1" latinLnBrk="0" hangingPunct="1"/>
                      <a:r>
                        <a:rPr lang="en-US" sz="1050" kern="1200" dirty="0" smtClean="0">
                          <a:solidFill>
                            <a:schemeClr val="bg1"/>
                          </a:solidFill>
                          <a:latin typeface="Arial" panose="020B0604020202020204" pitchFamily="34" charset="0"/>
                          <a:ea typeface="+mn-ea"/>
                          <a:cs typeface="Arial" panose="020B0604020202020204" pitchFamily="34" charset="0"/>
                        </a:rPr>
                        <a:t>Submitted</a:t>
                      </a:r>
                      <a:endParaRPr lang="en-US" sz="1050"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0070C0"/>
                    </a:solidFill>
                  </a:tcPr>
                </a:tc>
                <a:tc>
                  <a:txBody>
                    <a:bodyPr/>
                    <a:lstStyle/>
                    <a:p>
                      <a:pPr marL="0" indent="0" algn="l" defTabSz="914400" rtl="0" eaLnBrk="1" latinLnBrk="0" hangingPunct="1"/>
                      <a:endParaRPr lang="en-US" sz="1050" b="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125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74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a:xfrm>
            <a:off x="0" y="5058888"/>
            <a:ext cx="9144000" cy="179911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4" name="Table 1"/>
          <p:cNvGraphicFramePr>
            <a:graphicFrameLocks noGrp="1"/>
          </p:cNvGraphicFramePr>
          <p:nvPr>
            <p:extLst>
              <p:ext uri="{D42A27DB-BD31-4B8C-83A1-F6EECF244321}">
                <p14:modId xmlns:p14="http://schemas.microsoft.com/office/powerpoint/2010/main" val="237091185"/>
              </p:ext>
            </p:extLst>
          </p:nvPr>
        </p:nvGraphicFramePr>
        <p:xfrm>
          <a:off x="120153" y="769070"/>
          <a:ext cx="8907498" cy="5578000"/>
        </p:xfrm>
        <a:graphic>
          <a:graphicData uri="http://schemas.openxmlformats.org/drawingml/2006/table">
            <a:tbl>
              <a:tblPr firstRow="1">
                <a:tableStyleId>{5C22544A-7EE6-4342-B048-85BDC9FD1C3A}</a:tableStyleId>
              </a:tblPr>
              <a:tblGrid>
                <a:gridCol w="81280"/>
                <a:gridCol w="731520"/>
                <a:gridCol w="487680"/>
                <a:gridCol w="487680"/>
                <a:gridCol w="487680"/>
                <a:gridCol w="103858"/>
                <a:gridCol w="3159269"/>
                <a:gridCol w="91931"/>
                <a:gridCol w="3169920"/>
                <a:gridCol w="106680"/>
              </a:tblGrid>
              <a:tr h="162586">
                <a:tc>
                  <a:txBody>
                    <a:bodyPr/>
                    <a:lstStyle/>
                    <a:p>
                      <a:pPr>
                        <a:spcBef>
                          <a:spcPts val="0"/>
                        </a:spcBef>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spcBef>
                          <a:spcPts val="0"/>
                        </a:spcBef>
                      </a:pPr>
                      <a:endParaRPr lang="en-US" sz="800" dirty="0">
                        <a:solidFill>
                          <a:schemeClr val="tx1"/>
                        </a:solidFill>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spcBef>
                          <a:spcPts val="0"/>
                        </a:spcBef>
                        <a:buFontTx/>
                        <a:buNone/>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9050" cap="flat" cmpd="sng" algn="ctr">
                      <a:noFill/>
                      <a:prstDash val="solid"/>
                      <a:round/>
                      <a:headEnd type="none" w="med" len="med"/>
                      <a:tailEnd type="none" w="med" len="med"/>
                    </a:lnB>
                    <a:noFill/>
                  </a:tcPr>
                </a:tc>
              </a:tr>
              <a:tr h="299834">
                <a:tc>
                  <a:txBody>
                    <a:bodyPr/>
                    <a:lstStyle/>
                    <a:p>
                      <a:pPr marL="228600" indent="-228600">
                        <a:spcBef>
                          <a:spcPts val="0"/>
                        </a:spcBef>
                        <a:buFont typeface="+mj-lt"/>
                        <a:buAutoNum type="arabicPeriod"/>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l">
                        <a:spcBef>
                          <a:spcPts val="0"/>
                        </a:spcBef>
                      </a:pPr>
                      <a:r>
                        <a:rPr lang="en-US" sz="800" b="1" dirty="0" smtClean="0">
                          <a:solidFill>
                            <a:schemeClr val="tx1"/>
                          </a:solidFill>
                          <a:latin typeface="+mn-lt"/>
                        </a:rPr>
                        <a:t>Workstream</a:t>
                      </a:r>
                      <a:endParaRPr lang="en-US" sz="800" b="1" dirty="0">
                        <a:solidFill>
                          <a:schemeClr val="tx1"/>
                        </a:solidFill>
                        <a:latin typeface="+mn-lt"/>
                      </a:endParaRPr>
                    </a:p>
                  </a:txBody>
                  <a:tcPr marL="0" marR="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ctr">
                        <a:spcBef>
                          <a:spcPts val="0"/>
                        </a:spcBef>
                      </a:pPr>
                      <a:r>
                        <a:rPr lang="en-US" sz="800" b="1" dirty="0" smtClean="0">
                          <a:latin typeface="+mn-lt"/>
                        </a:rPr>
                        <a:t>Overall</a:t>
                      </a:r>
                      <a:endParaRPr lang="en-US" sz="800" b="1" dirty="0">
                        <a:latin typeface="+mn-lt"/>
                      </a:endParaRPr>
                    </a:p>
                  </a:txBody>
                  <a:tcPr marL="40640" marR="406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ctr">
                        <a:spcBef>
                          <a:spcPts val="0"/>
                        </a:spcBef>
                      </a:pPr>
                      <a:r>
                        <a:rPr lang="en-US" sz="800" b="1" dirty="0" smtClean="0">
                          <a:latin typeface="+mn-lt"/>
                        </a:rPr>
                        <a:t>Schedule</a:t>
                      </a:r>
                      <a:endParaRPr lang="en-US" sz="800" b="1" dirty="0">
                        <a:latin typeface="+mn-lt"/>
                      </a:endParaRPr>
                    </a:p>
                  </a:txBody>
                  <a:tcPr marL="40640" marR="406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ctr">
                        <a:spcBef>
                          <a:spcPts val="0"/>
                        </a:spcBef>
                      </a:pPr>
                      <a:r>
                        <a:rPr lang="en-US" sz="800" b="1" dirty="0" smtClean="0">
                          <a:latin typeface="+mn-lt"/>
                        </a:rPr>
                        <a:t>Risk</a:t>
                      </a:r>
                      <a:endParaRPr lang="en-US" sz="800" b="1" dirty="0">
                        <a:latin typeface="+mn-lt"/>
                      </a:endParaRPr>
                    </a:p>
                  </a:txBody>
                  <a:tcPr marL="40640" marR="406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ctr">
                        <a:spcBef>
                          <a:spcPts val="0"/>
                        </a:spcBef>
                      </a:pPr>
                      <a:endParaRPr lang="en-US" sz="800" b="1" dirty="0">
                        <a:latin typeface="+mn-lt"/>
                      </a:endParaRPr>
                    </a:p>
                  </a:txBody>
                  <a:tcPr marL="0" marR="0" marT="0"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spcBef>
                          <a:spcPts val="0"/>
                        </a:spcBef>
                      </a:pPr>
                      <a:r>
                        <a:rPr lang="en-US" sz="800" b="1" dirty="0" smtClean="0">
                          <a:latin typeface="+mn-lt"/>
                        </a:rPr>
                        <a:t>Accomplishments</a:t>
                      </a:r>
                      <a:endParaRPr lang="en-US" sz="800" b="1" dirty="0">
                        <a:latin typeface="+mn-lt"/>
                      </a:endParaRPr>
                    </a:p>
                  </a:txBody>
                  <a:tcPr marL="40640" marR="406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spcBef>
                          <a:spcPts val="0"/>
                        </a:spcBef>
                        <a:buFontTx/>
                        <a:buNone/>
                      </a:pPr>
                      <a:endParaRPr lang="en-US" sz="800" b="1" dirty="0">
                        <a:latin typeface="+mn-lt"/>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dirty="0" smtClean="0">
                          <a:latin typeface="+mn-lt"/>
                        </a:rPr>
                        <a:t>Key issues and risks</a:t>
                      </a:r>
                    </a:p>
                  </a:txBody>
                  <a:tcPr marL="40640" marR="406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3175"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288036">
                <a:tc rowSpan="2">
                  <a:txBody>
                    <a:bodyPr/>
                    <a:lstStyle/>
                    <a:p>
                      <a:pPr>
                        <a:spcBef>
                          <a:spcPts val="0"/>
                        </a:spcBef>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rowSpan="2">
                  <a:txBody>
                    <a:bodyPr/>
                    <a:lstStyle/>
                    <a:p>
                      <a:pPr>
                        <a:spcBef>
                          <a:spcPts val="0"/>
                        </a:spcBef>
                      </a:pPr>
                      <a:r>
                        <a:rPr lang="en-US" sz="800" b="0" u="none" dirty="0" smtClean="0">
                          <a:solidFill>
                            <a:schemeClr val="tx1"/>
                          </a:solidFill>
                          <a:latin typeface="Arial" panose="020B0604020202020204" pitchFamily="34" charset="0"/>
                          <a:cs typeface="Arial" panose="020B0604020202020204" pitchFamily="34" charset="0"/>
                        </a:rPr>
                        <a:t>Risk Transformation</a:t>
                      </a:r>
                      <a:endParaRPr lang="en-US" sz="800" b="0" u="none" dirty="0">
                        <a:solidFill>
                          <a:schemeClr val="tx1"/>
                        </a:solidFill>
                        <a:latin typeface="Arial" panose="020B0604020202020204" pitchFamily="34" charset="0"/>
                        <a:cs typeface="Arial" panose="020B0604020202020204" pitchFamily="34" charset="0"/>
                      </a:endParaRPr>
                    </a:p>
                  </a:txBody>
                  <a:tcPr marL="0" marR="24384">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FF0000"/>
                    </a:solidFill>
                  </a:tcPr>
                </a:tc>
                <a:tc rowSpan="2">
                  <a:txBody>
                    <a:bodyPr/>
                    <a:lstStyle/>
                    <a:p>
                      <a:pPr>
                        <a:spcBef>
                          <a:spcPts val="0"/>
                        </a:spcBef>
                      </a:pPr>
                      <a:endParaRPr lang="en-US" sz="800" dirty="0">
                        <a:latin typeface="+mn-lt"/>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dirty="0" smtClean="0">
                          <a:solidFill>
                            <a:schemeClr val="tx1"/>
                          </a:solidFill>
                          <a:latin typeface="Arial" panose="020B0604020202020204" pitchFamily="34" charset="0"/>
                          <a:cs typeface="Arial" panose="020B0604020202020204" pitchFamily="34" charset="0"/>
                        </a:rPr>
                        <a:t>Submitted Material  Risk Program action plans to Internal Audit</a:t>
                      </a: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700" b="0" i="0" u="none" strike="noStrike" kern="120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71450" indent="-171450">
                        <a:buFont typeface="Arial" panose="020B0604020202020204" pitchFamily="34" charset="0"/>
                        <a:buChar char="•"/>
                      </a:pPr>
                      <a:endParaRPr kumimoji="0" lang="en-US" sz="4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71450" marR="0" lvl="1" indent="-171450"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700" b="0" i="0" u="none" strike="noStrike" kern="1200" dirty="0" smtClean="0">
                          <a:solidFill>
                            <a:schemeClr val="tx1"/>
                          </a:solidFill>
                          <a:effectLst/>
                          <a:latin typeface="Arial" panose="020B0604020202020204" pitchFamily="34" charset="0"/>
                          <a:ea typeface="+mn-ea"/>
                          <a:cs typeface="Arial" panose="020B0604020202020204" pitchFamily="34" charset="0"/>
                        </a:rPr>
                        <a:t>ISSUE: Governance Framework approval delays caused the Governance and Org Subsection to fall behind. The delay is causing other CART </a:t>
                      </a:r>
                      <a:r>
                        <a:rPr lang="en-US" sz="700" b="0" i="0" u="none" strike="noStrike" kern="1200" dirty="0" err="1" smtClean="0">
                          <a:solidFill>
                            <a:schemeClr val="tx1"/>
                          </a:solidFill>
                          <a:effectLst/>
                          <a:latin typeface="Arial" panose="020B0604020202020204" pitchFamily="34" charset="0"/>
                          <a:ea typeface="+mn-ea"/>
                          <a:cs typeface="Arial" panose="020B0604020202020204" pitchFamily="34" charset="0"/>
                        </a:rPr>
                        <a:t>workstreams</a:t>
                      </a:r>
                      <a:r>
                        <a:rPr lang="en-US" sz="700" b="0" i="0" u="none" strike="noStrike" kern="1200" dirty="0" smtClean="0">
                          <a:solidFill>
                            <a:schemeClr val="tx1"/>
                          </a:solidFill>
                          <a:effectLst/>
                          <a:latin typeface="Arial" panose="020B0604020202020204" pitchFamily="34" charset="0"/>
                          <a:ea typeface="+mn-ea"/>
                          <a:cs typeface="Arial" panose="020B0604020202020204" pitchFamily="34" charset="0"/>
                        </a:rPr>
                        <a:t> to miss deadlines due to their dependency on the completion of this framework.</a:t>
                      </a: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accent1"/>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a:spcBef>
                          <a:spcPts val="0"/>
                        </a:spcBef>
                      </a:pPr>
                      <a:endParaRPr lang="en-US" sz="800" dirty="0">
                        <a:latin typeface="+mn-lt"/>
                      </a:endParaRPr>
                    </a:p>
                  </a:txBody>
                  <a:tcPr marL="40640" marR="40640">
                    <a:lnL w="3175"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278790">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74320">
                <a:tc rowSpan="2">
                  <a:txBody>
                    <a:bodyPr/>
                    <a:lstStyle/>
                    <a:p>
                      <a:pPr>
                        <a:spcBef>
                          <a:spcPts val="0"/>
                        </a:spcBef>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rowSpan="2">
                  <a:txBody>
                    <a:bodyPr/>
                    <a:lstStyle/>
                    <a:p>
                      <a:pPr>
                        <a:spcBef>
                          <a:spcPts val="0"/>
                        </a:spcBef>
                      </a:pPr>
                      <a:r>
                        <a:rPr lang="en-US" sz="800" b="0" u="none" dirty="0" smtClean="0">
                          <a:solidFill>
                            <a:schemeClr val="tx1"/>
                          </a:solidFill>
                          <a:latin typeface="Arial" panose="020B0604020202020204" pitchFamily="34" charset="0"/>
                          <a:cs typeface="Arial" panose="020B0604020202020204" pitchFamily="34" charset="0"/>
                        </a:rPr>
                        <a:t>Model</a:t>
                      </a:r>
                      <a:r>
                        <a:rPr lang="en-US" sz="800" b="0" u="none" baseline="0" dirty="0" smtClean="0">
                          <a:solidFill>
                            <a:schemeClr val="tx1"/>
                          </a:solidFill>
                          <a:latin typeface="Arial" panose="020B0604020202020204" pitchFamily="34" charset="0"/>
                          <a:cs typeface="Arial" panose="020B0604020202020204" pitchFamily="34" charset="0"/>
                        </a:rPr>
                        <a:t> Development</a:t>
                      </a:r>
                      <a:endParaRPr lang="en-US" sz="800" b="0" u="none" dirty="0">
                        <a:solidFill>
                          <a:schemeClr val="tx1"/>
                        </a:solidFill>
                        <a:latin typeface="Arial" panose="020B0604020202020204" pitchFamily="34" charset="0"/>
                        <a:cs typeface="Arial" panose="020B0604020202020204" pitchFamily="34" charset="0"/>
                      </a:endParaRPr>
                    </a:p>
                  </a:txBody>
                  <a:tcPr marL="0" marR="24384">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algn="ctr">
                        <a:spcBef>
                          <a:spcPts val="0"/>
                        </a:spcBef>
                      </a:pPr>
                      <a:r>
                        <a:rPr lang="en-US" sz="800" b="1" smtClean="0">
                          <a:latin typeface="+mn-lt"/>
                        </a:rPr>
                        <a:t>A</a:t>
                      </a:r>
                      <a:endParaRPr lang="en-US" sz="800" b="1" dirty="0">
                        <a:latin typeface="+mn-lt"/>
                      </a:endParaRPr>
                    </a:p>
                  </a:txBody>
                  <a:tcPr marL="0" marR="0" marT="0"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C000"/>
                    </a:solidFill>
                  </a:tcPr>
                </a:tc>
                <a:tc>
                  <a:txBody>
                    <a:bodyPr/>
                    <a:lstStyle/>
                    <a:p>
                      <a:pPr algn="ctr">
                        <a:spcBef>
                          <a:spcPts val="0"/>
                        </a:spcBef>
                      </a:pPr>
                      <a:r>
                        <a:rPr lang="en-US" sz="800" b="1" smtClean="0">
                          <a:solidFill>
                            <a:schemeClr val="tx1"/>
                          </a:solidFill>
                          <a:latin typeface="+mn-lt"/>
                        </a:rPr>
                        <a:t>G</a:t>
                      </a:r>
                      <a:endParaRPr lang="en-US" sz="800" b="1" dirty="0">
                        <a:solidFill>
                          <a:schemeClr val="tx1"/>
                        </a:solidFill>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92D050"/>
                    </a:solidFill>
                  </a:tcPr>
                </a:tc>
                <a:tc>
                  <a:txBody>
                    <a:bodyPr/>
                    <a:lstStyle/>
                    <a:p>
                      <a:pPr algn="ctr">
                        <a:spcBef>
                          <a:spcPts val="0"/>
                        </a:spcBef>
                      </a:pPr>
                      <a:r>
                        <a:rPr lang="en-US" sz="800" b="1" dirty="0" smtClean="0">
                          <a:latin typeface="+mn-lt"/>
                        </a:rPr>
                        <a:t>A</a:t>
                      </a:r>
                      <a:endParaRPr lang="en-US" sz="800" b="1" dirty="0">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C000"/>
                    </a:solidFill>
                  </a:tcPr>
                </a:tc>
                <a:tc rowSpan="2">
                  <a:txBody>
                    <a:bodyPr/>
                    <a:lstStyle/>
                    <a:p>
                      <a:pPr>
                        <a:spcBef>
                          <a:spcPts val="0"/>
                        </a:spcBef>
                      </a:pPr>
                      <a:endParaRPr lang="en-US" sz="800" dirty="0">
                        <a:latin typeface="+mn-lt"/>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endParaRPr lang="en-US" dirty="0"/>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endParaRPr lang="en-US"/>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endParaRPr lang="en-US" dirty="0"/>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a:spcBef>
                          <a:spcPts val="0"/>
                        </a:spcBef>
                      </a:pPr>
                      <a:endParaRPr lang="en-US" sz="800" dirty="0">
                        <a:latin typeface="+mn-lt"/>
                      </a:endParaRPr>
                    </a:p>
                  </a:txBody>
                  <a:tcPr marL="40640" marR="40640">
                    <a:lnL w="3175"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274320">
                <a:tc vMerge="1">
                  <a:txBody>
                    <a:bodyPr/>
                    <a:lstStyle/>
                    <a:p>
                      <a:endParaRPr lang="en-US"/>
                    </a:p>
                  </a:txBody>
                  <a:tcPr/>
                </a:tc>
                <a:tc vMerge="1">
                  <a:txBody>
                    <a:bodyPr/>
                    <a:lstStyle/>
                    <a:p>
                      <a:endParaRPr lang="en-US"/>
                    </a:p>
                  </a:txBody>
                  <a:tcPr/>
                </a:tc>
                <a:tc>
                  <a:txBody>
                    <a:bodyPr/>
                    <a:lstStyle/>
                    <a:p>
                      <a:pPr marL="0" algn="ctr" defTabSz="914400" rtl="0" eaLnBrk="1" latinLnBrk="0" hangingPunct="1">
                        <a:spcBef>
                          <a:spcPts val="0"/>
                        </a:spcBef>
                      </a:pPr>
                      <a:r>
                        <a:rPr lang="en-US" sz="1600" b="1" kern="1200" dirty="0" smtClean="0">
                          <a:solidFill>
                            <a:schemeClr val="bg1">
                              <a:lumMod val="50000"/>
                            </a:schemeClr>
                          </a:solidFill>
                          <a:latin typeface="+mn-lt"/>
                          <a:ea typeface="+mn-ea"/>
                          <a:cs typeface="+mn-cs"/>
                          <a:sym typeface="Wingdings 3"/>
                        </a:rPr>
                        <a:t></a:t>
                      </a:r>
                      <a:endParaRPr lang="en-US" sz="1600" b="1" kern="1200" dirty="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algn="ctr" defTabSz="914400" rtl="0" eaLnBrk="1" latinLnBrk="0" hangingPunct="1">
                        <a:spcBef>
                          <a:spcPts val="0"/>
                        </a:spcBef>
                      </a:pPr>
                      <a:r>
                        <a:rPr lang="en-US" sz="1600" b="1" kern="1200" dirty="0" smtClean="0">
                          <a:solidFill>
                            <a:schemeClr val="bg1">
                              <a:lumMod val="50000"/>
                            </a:schemeClr>
                          </a:solidFill>
                          <a:latin typeface="+mn-lt"/>
                          <a:ea typeface="+mn-ea"/>
                          <a:cs typeface="+mn-cs"/>
                          <a:sym typeface="Wingdings 3"/>
                        </a:rPr>
                        <a:t></a:t>
                      </a:r>
                      <a:endParaRPr lang="en-US" sz="1600" b="1" kern="1200" dirty="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tc vMerge="1">
                  <a:txBody>
                    <a:bodyPr/>
                    <a:lstStyle/>
                    <a:p>
                      <a:endParaRPr lang="en-US"/>
                    </a:p>
                  </a:txBody>
                  <a:tcPr/>
                </a:tc>
              </a:tr>
              <a:tr h="288036">
                <a:tc rowSpan="2">
                  <a:txBody>
                    <a:bodyPr/>
                    <a:lstStyle/>
                    <a:p>
                      <a:pPr>
                        <a:spcBef>
                          <a:spcPts val="0"/>
                        </a:spcBef>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rowSpan="2">
                  <a:txBody>
                    <a:bodyPr/>
                    <a:lstStyle/>
                    <a:p>
                      <a:pPr>
                        <a:spcBef>
                          <a:spcPts val="0"/>
                        </a:spcBef>
                      </a:pPr>
                      <a:r>
                        <a:rPr lang="en-US" sz="800" b="0" u="none" dirty="0" smtClean="0">
                          <a:solidFill>
                            <a:schemeClr val="tx1"/>
                          </a:solidFill>
                          <a:latin typeface="Arial" panose="020B0604020202020204" pitchFamily="34" charset="0"/>
                          <a:cs typeface="Arial" panose="020B0604020202020204" pitchFamily="34" charset="0"/>
                        </a:rPr>
                        <a:t>Model Risk Management</a:t>
                      </a:r>
                      <a:endParaRPr lang="en-US" sz="800" b="0" u="none" dirty="0">
                        <a:solidFill>
                          <a:schemeClr val="tx1"/>
                        </a:solidFill>
                        <a:latin typeface="Arial" panose="020B0604020202020204" pitchFamily="34" charset="0"/>
                        <a:cs typeface="Arial" panose="020B0604020202020204" pitchFamily="34" charset="0"/>
                      </a:endParaRPr>
                    </a:p>
                  </a:txBody>
                  <a:tcPr marL="0" marR="24384">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algn="ctr">
                        <a:spcBef>
                          <a:spcPts val="0"/>
                        </a:spcBef>
                      </a:pPr>
                      <a:r>
                        <a:rPr lang="en-US" sz="800" b="1" dirty="0" smtClean="0">
                          <a:latin typeface="+mn-lt"/>
                        </a:rPr>
                        <a:t>A</a:t>
                      </a:r>
                      <a:endParaRPr lang="en-US" sz="800" b="1" dirty="0">
                        <a:latin typeface="+mn-lt"/>
                      </a:endParaRPr>
                    </a:p>
                  </a:txBody>
                  <a:tcPr marL="0" marR="0" marT="0"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C000"/>
                    </a:solid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0000"/>
                    </a:solidFill>
                  </a:tcPr>
                </a:tc>
                <a:tc>
                  <a:txBody>
                    <a:bodyPr/>
                    <a:lstStyle/>
                    <a:p>
                      <a:pPr algn="ctr">
                        <a:spcBef>
                          <a:spcPts val="0"/>
                        </a:spcBef>
                      </a:pPr>
                      <a:r>
                        <a:rPr lang="en-US" sz="800" b="1" dirty="0" smtClean="0">
                          <a:latin typeface="+mn-lt"/>
                        </a:rPr>
                        <a:t>A</a:t>
                      </a:r>
                      <a:endParaRPr lang="en-US" sz="800" b="1" dirty="0">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C000"/>
                    </a:solidFill>
                  </a:tcPr>
                </a:tc>
                <a:tc rowSpan="2">
                  <a:txBody>
                    <a:bodyPr/>
                    <a:lstStyle/>
                    <a:p>
                      <a:pPr>
                        <a:spcBef>
                          <a:spcPts val="0"/>
                        </a:spcBef>
                      </a:pPr>
                      <a:endParaRPr lang="en-US" sz="800" dirty="0">
                        <a:latin typeface="+mn-lt"/>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endParaRPr lang="en-US" dirty="0"/>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endParaRPr lang="en-US"/>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endParaRPr lang="en-US"/>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71450" indent="-171450" algn="l" defTabSz="914400" rtl="0" eaLnBrk="1" latinLnBrk="0" hangingPunct="1">
                        <a:spcBef>
                          <a:spcPts val="0"/>
                        </a:spcBef>
                        <a:buClr>
                          <a:srgbClr val="FF0000"/>
                        </a:buClr>
                        <a:buFont typeface="Arial" panose="020B0604020202020204" pitchFamily="34" charset="0"/>
                        <a:buChar char="•"/>
                      </a:pPr>
                      <a:endParaRPr lang="en-US" sz="800" kern="0" dirty="0">
                        <a:solidFill>
                          <a:prstClr val="black"/>
                        </a:solidFill>
                        <a:latin typeface="+mn-lt"/>
                        <a:ea typeface="+mn-ea"/>
                        <a:cs typeface="+mn-cs"/>
                      </a:endParaRPr>
                    </a:p>
                  </a:txBody>
                  <a:tcPr marL="40640" marR="40640">
                    <a:lnL w="3175"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288036">
                <a:tc vMerge="1">
                  <a:txBody>
                    <a:bodyPr/>
                    <a:lstStyle/>
                    <a:p>
                      <a:endParaRPr lang="en-US"/>
                    </a:p>
                  </a:txBody>
                  <a:tcPr/>
                </a:tc>
                <a:tc vMerge="1">
                  <a:txBody>
                    <a:bodyPr/>
                    <a:lstStyle/>
                    <a:p>
                      <a:endParaRPr lang="en-US"/>
                    </a:p>
                  </a:txBody>
                  <a:tcPr/>
                </a:tc>
                <a:tc>
                  <a:txBody>
                    <a:bodyPr/>
                    <a:lstStyle/>
                    <a:p>
                      <a:pPr marL="0" algn="ctr" defTabSz="914400" rtl="0" eaLnBrk="1" latinLnBrk="0" hangingPunct="1">
                        <a:spcBef>
                          <a:spcPts val="0"/>
                        </a:spcBef>
                      </a:pPr>
                      <a:r>
                        <a:rPr lang="en-US" sz="1600" b="1" kern="1200" dirty="0" smtClean="0">
                          <a:solidFill>
                            <a:schemeClr val="bg1">
                              <a:lumMod val="50000"/>
                            </a:schemeClr>
                          </a:solidFill>
                          <a:latin typeface="+mn-lt"/>
                          <a:ea typeface="+mn-ea"/>
                          <a:cs typeface="+mn-cs"/>
                          <a:sym typeface="Wingdings 3"/>
                        </a:rPr>
                        <a:t></a:t>
                      </a:r>
                      <a:endParaRPr lang="en-US" sz="1600" b="1" kern="1200" dirty="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algn="ctr" defTabSz="914400" rtl="0" eaLnBrk="1" latinLnBrk="0" hangingPunct="1">
                        <a:spcBef>
                          <a:spcPts val="0"/>
                        </a:spcBef>
                      </a:pPr>
                      <a:r>
                        <a:rPr lang="en-US" sz="1600" b="1" kern="1200" dirty="0" smtClean="0">
                          <a:solidFill>
                            <a:schemeClr val="bg1">
                              <a:lumMod val="50000"/>
                            </a:schemeClr>
                          </a:solidFill>
                          <a:latin typeface="+mn-lt"/>
                          <a:ea typeface="+mn-ea"/>
                          <a:cs typeface="+mn-cs"/>
                          <a:sym typeface="Wingdings 3"/>
                        </a:rPr>
                        <a:t></a:t>
                      </a:r>
                      <a:endParaRPr lang="en-US" sz="1600" b="1" kern="1200" dirty="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88036">
                <a:tc rowSpan="2">
                  <a:txBody>
                    <a:bodyPr/>
                    <a:lstStyle/>
                    <a:p>
                      <a:pPr>
                        <a:spcBef>
                          <a:spcPts val="0"/>
                        </a:spcBef>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rowSpan="2">
                  <a:txBody>
                    <a:bodyPr/>
                    <a:lstStyle/>
                    <a:p>
                      <a:pPr>
                        <a:spcBef>
                          <a:spcPts val="0"/>
                        </a:spcBef>
                      </a:pPr>
                      <a:r>
                        <a:rPr lang="en-US" sz="800" b="0" u="none" dirty="0" smtClean="0">
                          <a:solidFill>
                            <a:schemeClr val="tx1"/>
                          </a:solidFill>
                          <a:latin typeface="Arial" panose="020B0604020202020204" pitchFamily="34" charset="0"/>
                          <a:cs typeface="Arial" panose="020B0604020202020204" pitchFamily="34" charset="0"/>
                        </a:rPr>
                        <a:t>Operational Risk</a:t>
                      </a:r>
                      <a:endParaRPr lang="en-US" sz="800" b="0" u="none" dirty="0">
                        <a:solidFill>
                          <a:schemeClr val="tx1"/>
                        </a:solidFill>
                        <a:latin typeface="Arial" panose="020B0604020202020204" pitchFamily="34" charset="0"/>
                        <a:cs typeface="Arial" panose="020B0604020202020204" pitchFamily="34" charset="0"/>
                      </a:endParaRPr>
                    </a:p>
                  </a:txBody>
                  <a:tcPr marL="0" marR="24384">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0000"/>
                    </a:solid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0000"/>
                    </a:solidFill>
                  </a:tcPr>
                </a:tc>
                <a:tc>
                  <a:txBody>
                    <a:bodyPr/>
                    <a:lstStyle/>
                    <a:p>
                      <a:pPr algn="ctr">
                        <a:spcBef>
                          <a:spcPts val="0"/>
                        </a:spcBef>
                      </a:pPr>
                      <a:r>
                        <a:rPr lang="en-US" sz="800" b="1" dirty="0" smtClean="0">
                          <a:latin typeface="+mn-lt"/>
                        </a:rPr>
                        <a:t>G</a:t>
                      </a:r>
                      <a:endParaRPr lang="en-US" sz="800" b="1" dirty="0">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92D050"/>
                    </a:solidFill>
                  </a:tcPr>
                </a:tc>
                <a:tc rowSpan="2">
                  <a:txBody>
                    <a:bodyPr/>
                    <a:lstStyle/>
                    <a:p>
                      <a:pPr>
                        <a:spcBef>
                          <a:spcPts val="0"/>
                        </a:spcBef>
                      </a:pPr>
                      <a:endParaRPr lang="en-US" sz="800" dirty="0">
                        <a:latin typeface="+mn-lt"/>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endParaRPr lang="en-US" dirty="0"/>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endParaRPr lang="en-US"/>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endParaRPr lang="en-US" dirty="0"/>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a:spcBef>
                          <a:spcPts val="0"/>
                        </a:spcBef>
                      </a:pPr>
                      <a:endParaRPr lang="en-US" sz="800" dirty="0">
                        <a:latin typeface="+mn-lt"/>
                      </a:endParaRPr>
                    </a:p>
                  </a:txBody>
                  <a:tcPr marL="40640" marR="40640">
                    <a:lnL w="3175"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337566">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lumMod val="50000"/>
                            </a:schemeClr>
                          </a:solidFill>
                          <a:latin typeface="+mn-lt"/>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88036">
                <a:tc rowSpan="2">
                  <a:txBody>
                    <a:bodyPr/>
                    <a:lstStyle/>
                    <a:p>
                      <a:pPr>
                        <a:spcBef>
                          <a:spcPts val="0"/>
                        </a:spcBef>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u="none" dirty="0" smtClean="0">
                          <a:solidFill>
                            <a:schemeClr val="tx1"/>
                          </a:solidFill>
                          <a:latin typeface="Arial" panose="020B0604020202020204" pitchFamily="34" charset="0"/>
                          <a:cs typeface="Arial" panose="020B0604020202020204" pitchFamily="34" charset="0"/>
                        </a:rPr>
                        <a:t>Finance Transformation</a:t>
                      </a:r>
                    </a:p>
                  </a:txBody>
                  <a:tcPr marL="0" marR="24384">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algn="ctr">
                        <a:spcBef>
                          <a:spcPts val="0"/>
                        </a:spcBef>
                      </a:pPr>
                      <a:r>
                        <a:rPr lang="en-US" sz="800" b="1" dirty="0" smtClean="0">
                          <a:latin typeface="+mn-lt"/>
                        </a:rPr>
                        <a:t>A</a:t>
                      </a:r>
                      <a:endParaRPr lang="en-US" sz="800" b="1" dirty="0">
                        <a:latin typeface="+mn-lt"/>
                      </a:endParaRPr>
                    </a:p>
                  </a:txBody>
                  <a:tcPr marL="0" marR="0" marT="0"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C000"/>
                    </a:solid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0000"/>
                    </a:solidFill>
                  </a:tcPr>
                </a:tc>
                <a:tc>
                  <a:txBody>
                    <a:bodyPr/>
                    <a:lstStyle/>
                    <a:p>
                      <a:pPr algn="ctr">
                        <a:spcBef>
                          <a:spcPts val="0"/>
                        </a:spcBef>
                      </a:pPr>
                      <a:r>
                        <a:rPr lang="en-US" sz="800" b="1" dirty="0" smtClean="0">
                          <a:latin typeface="+mn-lt"/>
                        </a:rPr>
                        <a:t>A</a:t>
                      </a:r>
                      <a:endParaRPr lang="en-US" sz="800" b="1" dirty="0">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C000"/>
                    </a:solidFill>
                  </a:tcPr>
                </a:tc>
                <a:tc rowSpan="2">
                  <a:txBody>
                    <a:bodyPr/>
                    <a:lstStyle/>
                    <a:p>
                      <a:pPr>
                        <a:spcBef>
                          <a:spcPts val="0"/>
                        </a:spcBef>
                      </a:pPr>
                      <a:endParaRPr lang="en-US" sz="800" dirty="0">
                        <a:latin typeface="+mn-lt"/>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14300" marR="0" lvl="1" indent="-11430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endParaRPr kumimoji="0" lang="en-US" sz="700" b="0"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90488" indent="-90488" algn="l" defTabSz="914400" rtl="0" eaLnBrk="1" latinLnBrk="0" hangingPunct="1">
                        <a:lnSpc>
                          <a:spcPct val="100000"/>
                        </a:lnSpc>
                        <a:spcBef>
                          <a:spcPts val="0"/>
                        </a:spcBef>
                        <a:spcAft>
                          <a:spcPts val="0"/>
                        </a:spcAft>
                        <a:buClr>
                          <a:schemeClr val="accent1"/>
                        </a:buClr>
                        <a:buFontTx/>
                        <a:buNone/>
                      </a:pPr>
                      <a:endParaRPr lang="en-US" sz="700" b="0" kern="1200" dirty="0">
                        <a:solidFill>
                          <a:schemeClr val="tx1"/>
                        </a:solidFill>
                        <a:effectLst/>
                        <a:latin typeface="Arial" panose="020B0604020202020204" pitchFamily="34" charset="0"/>
                        <a:ea typeface="+mn-ea"/>
                        <a:cs typeface="Arial" panose="020B0604020202020204" pitchFamily="34"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14300" marR="0" lvl="1" indent="-11430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endParaRPr kumimoji="0" lang="en-US" sz="7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a:spcBef>
                          <a:spcPts val="0"/>
                        </a:spcBef>
                      </a:pPr>
                      <a:endParaRPr lang="en-US" sz="800" dirty="0">
                        <a:latin typeface="+mn-lt"/>
                      </a:endParaRPr>
                    </a:p>
                  </a:txBody>
                  <a:tcPr marL="40640" marR="40640">
                    <a:lnL w="3175"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288036">
                <a:tc vMerge="1">
                  <a:txBody>
                    <a:bodyPr/>
                    <a:lstStyle/>
                    <a:p>
                      <a:endParaRPr lang="en-US"/>
                    </a:p>
                  </a:txBody>
                  <a:tcPr/>
                </a:tc>
                <a:tc vMerge="1">
                  <a:txBody>
                    <a:bodyPr/>
                    <a:lstStyle/>
                    <a:p>
                      <a:endParaRPr lang="en-US"/>
                    </a:p>
                  </a:txBody>
                  <a:tcPr/>
                </a:tc>
                <a:tc>
                  <a:txBody>
                    <a:bodyPr/>
                    <a:lstStyle/>
                    <a:p>
                      <a:pPr marL="0" algn="ctr" defTabSz="914400" rtl="0" eaLnBrk="1" latinLnBrk="0" hangingPunct="1">
                        <a:spcBef>
                          <a:spcPts val="0"/>
                        </a:spcBef>
                      </a:pPr>
                      <a:r>
                        <a:rPr lang="en-US" sz="1600" b="1" kern="1200" dirty="0" smtClean="0">
                          <a:solidFill>
                            <a:schemeClr val="bg1">
                              <a:lumMod val="50000"/>
                            </a:schemeClr>
                          </a:solidFill>
                          <a:latin typeface="+mn-lt"/>
                          <a:ea typeface="+mn-ea"/>
                          <a:cs typeface="+mn-cs"/>
                          <a:sym typeface="Wingdings 3"/>
                        </a:rPr>
                        <a:t></a:t>
                      </a:r>
                      <a:endParaRPr lang="en-US" sz="1600" b="1" kern="1200" dirty="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92608">
                <a:tc rowSpan="2">
                  <a:txBody>
                    <a:bodyPr/>
                    <a:lstStyle/>
                    <a:p>
                      <a:pPr>
                        <a:spcBef>
                          <a:spcPts val="0"/>
                        </a:spcBef>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rowSpan="2">
                  <a:txBody>
                    <a:bodyPr/>
                    <a:lstStyle/>
                    <a:p>
                      <a:pPr>
                        <a:spcBef>
                          <a:spcPts val="0"/>
                        </a:spcBef>
                      </a:pPr>
                      <a:r>
                        <a:rPr lang="en-US" sz="800" b="0" u="none" dirty="0" smtClean="0">
                          <a:solidFill>
                            <a:schemeClr val="tx1"/>
                          </a:solidFill>
                          <a:latin typeface="Arial" panose="020B0604020202020204" pitchFamily="34" charset="0"/>
                          <a:cs typeface="Arial" panose="020B0604020202020204" pitchFamily="34" charset="0"/>
                        </a:rPr>
                        <a:t>Data &amp; IT</a:t>
                      </a:r>
                      <a:endParaRPr lang="en-US" sz="800" b="0" u="none" dirty="0">
                        <a:solidFill>
                          <a:schemeClr val="tx1"/>
                        </a:solidFill>
                        <a:latin typeface="Arial" panose="020B0604020202020204" pitchFamily="34" charset="0"/>
                        <a:cs typeface="Arial" panose="020B0604020202020204" pitchFamily="34" charset="0"/>
                      </a:endParaRPr>
                    </a:p>
                  </a:txBody>
                  <a:tcPr marL="0" marR="24384">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algn="ctr">
                        <a:spcBef>
                          <a:spcPts val="0"/>
                        </a:spcBef>
                      </a:pPr>
                      <a:r>
                        <a:rPr lang="en-US" sz="800" b="1" dirty="0" smtClean="0">
                          <a:latin typeface="+mn-lt"/>
                        </a:rPr>
                        <a:t>A</a:t>
                      </a:r>
                      <a:endParaRPr lang="en-US" sz="800" b="1" dirty="0">
                        <a:latin typeface="+mn-lt"/>
                      </a:endParaRPr>
                    </a:p>
                  </a:txBody>
                  <a:tcPr marL="0" marR="0" marT="0"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C000"/>
                    </a:solid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0000"/>
                    </a:solidFill>
                  </a:tcPr>
                </a:tc>
                <a:tc>
                  <a:txBody>
                    <a:bodyPr/>
                    <a:lstStyle/>
                    <a:p>
                      <a:pPr algn="ctr">
                        <a:spcBef>
                          <a:spcPts val="0"/>
                        </a:spcBef>
                      </a:pPr>
                      <a:r>
                        <a:rPr lang="en-US" sz="800" b="1" dirty="0" smtClean="0">
                          <a:solidFill>
                            <a:schemeClr val="tx1"/>
                          </a:solidFill>
                          <a:latin typeface="+mn-lt"/>
                        </a:rPr>
                        <a:t>A</a:t>
                      </a:r>
                      <a:endParaRPr lang="en-US" sz="800" b="1" dirty="0">
                        <a:solidFill>
                          <a:schemeClr val="tx1"/>
                        </a:solidFill>
                        <a:latin typeface="+mn-lt"/>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rgbClr val="FFC000"/>
                    </a:solidFill>
                  </a:tcPr>
                </a:tc>
                <a:tc rowSpan="2">
                  <a:txBody>
                    <a:bodyPr/>
                    <a:lstStyle/>
                    <a:p>
                      <a:pPr>
                        <a:spcBef>
                          <a:spcPts val="0"/>
                        </a:spcBef>
                      </a:pPr>
                      <a:endParaRPr lang="en-US" sz="800" dirty="0">
                        <a:latin typeface="+mn-lt"/>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11125" marR="0" lvl="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700" kern="1200" baseline="0" dirty="0" smtClean="0">
                        <a:solidFill>
                          <a:schemeClr val="tx1"/>
                        </a:solidFill>
                        <a:latin typeface="Arial" panose="020B0604020202020204" pitchFamily="34" charset="0"/>
                        <a:ea typeface="+mn-ea"/>
                        <a:cs typeface="Arial" panose="020B0604020202020204" pitchFamily="34"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a:spcBef>
                          <a:spcPts val="0"/>
                        </a:spcBef>
                        <a:spcAft>
                          <a:spcPts val="0"/>
                        </a:spcAft>
                      </a:pPr>
                      <a:endParaRPr lang="en-US" sz="700" b="0" dirty="0">
                        <a:latin typeface="Arial" panose="020B0604020202020204" pitchFamily="34" charset="0"/>
                        <a:cs typeface="Arial" panose="020B0604020202020204" pitchFamily="34"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11125" marR="0" lvl="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700" kern="1200" baseline="0" dirty="0" smtClean="0">
                        <a:solidFill>
                          <a:schemeClr val="tx1"/>
                        </a:solidFill>
                        <a:latin typeface="Arial" panose="020B0604020202020204" pitchFamily="34" charset="0"/>
                        <a:ea typeface="+mn-ea"/>
                        <a:cs typeface="Arial" panose="020B0604020202020204" pitchFamily="34"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a:spcBef>
                          <a:spcPts val="0"/>
                        </a:spcBef>
                      </a:pPr>
                      <a:endParaRPr lang="en-US" sz="800" dirty="0">
                        <a:latin typeface="+mn-lt"/>
                      </a:endParaRPr>
                    </a:p>
                  </a:txBody>
                  <a:tcPr marL="40640" marR="40640">
                    <a:lnL w="3175"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272034">
                <a:tc vMerge="1">
                  <a:txBody>
                    <a:bodyPr/>
                    <a:lstStyle/>
                    <a:p>
                      <a:endParaRPr lang="en-US" dirty="0"/>
                    </a:p>
                  </a:txBody>
                  <a:tcPr/>
                </a:tc>
                <a:tc vMerge="1">
                  <a:txBody>
                    <a:bodyPr/>
                    <a:lstStyle/>
                    <a:p>
                      <a:endParaRPr lang="en-US" dirty="0"/>
                    </a:p>
                  </a:txBody>
                  <a:tcPr/>
                </a:tc>
                <a:tc>
                  <a:txBody>
                    <a:bodyPr/>
                    <a:lstStyle/>
                    <a:p>
                      <a:pPr marL="0" algn="ctr" defTabSz="914400" rtl="0" eaLnBrk="1" latinLnBrk="0" hangingPunct="1">
                        <a:spcBef>
                          <a:spcPts val="0"/>
                        </a:spcBef>
                      </a:pPr>
                      <a:r>
                        <a:rPr lang="en-US" sz="1600" b="1" kern="1200" dirty="0" smtClean="0">
                          <a:solidFill>
                            <a:schemeClr val="bg1">
                              <a:lumMod val="50000"/>
                            </a:schemeClr>
                          </a:solidFill>
                          <a:latin typeface="+mn-lt"/>
                          <a:ea typeface="+mn-ea"/>
                          <a:cs typeface="+mn-cs"/>
                          <a:sym typeface="Wingdings 3"/>
                        </a:rPr>
                        <a:t></a:t>
                      </a:r>
                      <a:endParaRPr lang="en-US" sz="1600" b="1" kern="1200" dirty="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dirty="0"/>
                    </a:p>
                  </a:txBody>
                  <a:tcPr/>
                </a:tc>
                <a:tc vMerge="1">
                  <a:txBody>
                    <a:bodyPr/>
                    <a:lstStyle/>
                    <a:p>
                      <a:endParaRPr lang="en-US" dirty="0"/>
                    </a:p>
                  </a:txBody>
                  <a:tcPr/>
                </a:tc>
                <a:tc vMerge="1">
                  <a:txBody>
                    <a:bodyPr/>
                    <a:lstStyle/>
                    <a:p>
                      <a:endParaRPr lang="en-US"/>
                    </a:p>
                  </a:txBody>
                  <a:tcPr/>
                </a:tc>
                <a:tc vMerge="1">
                  <a:txBody>
                    <a:bodyPr/>
                    <a:lstStyle/>
                    <a:p>
                      <a:endParaRPr lang="en-US" dirty="0"/>
                    </a:p>
                  </a:txBody>
                  <a:tcPr/>
                </a:tc>
                <a:tc vMerge="1">
                  <a:txBody>
                    <a:bodyPr/>
                    <a:lstStyle/>
                    <a:p>
                      <a:endParaRPr lang="en-US" dirty="0"/>
                    </a:p>
                  </a:txBody>
                  <a:tcPr/>
                </a:tc>
              </a:tr>
              <a:tr h="269719">
                <a:tc rowSpan="2">
                  <a:txBody>
                    <a:bodyPr/>
                    <a:lstStyle/>
                    <a:p>
                      <a:pPr>
                        <a:spcBef>
                          <a:spcPts val="0"/>
                        </a:spcBef>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rowSpan="2">
                  <a:txBody>
                    <a:bodyPr/>
                    <a:lstStyle/>
                    <a:p>
                      <a:pPr>
                        <a:spcBef>
                          <a:spcPts val="0"/>
                        </a:spcBef>
                      </a:pPr>
                      <a:r>
                        <a:rPr lang="en-US" sz="800" b="0" u="none" dirty="0" smtClean="0">
                          <a:solidFill>
                            <a:schemeClr val="tx1"/>
                          </a:solidFill>
                          <a:latin typeface="Arial" panose="020B0604020202020204" pitchFamily="34" charset="0"/>
                          <a:cs typeface="Arial" panose="020B0604020202020204" pitchFamily="34" charset="0"/>
                        </a:rPr>
                        <a:t>CCAR</a:t>
                      </a:r>
                      <a:endParaRPr lang="en-US" sz="800" b="0" u="none" dirty="0">
                        <a:solidFill>
                          <a:schemeClr val="tx1"/>
                        </a:solidFill>
                        <a:latin typeface="Arial" panose="020B0604020202020204" pitchFamily="34" charset="0"/>
                        <a:cs typeface="Arial" panose="020B0604020202020204" pitchFamily="34" charset="0"/>
                      </a:endParaRPr>
                    </a:p>
                  </a:txBody>
                  <a:tcPr marL="0" marR="2438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algn="ctr">
                        <a:spcBef>
                          <a:spcPts val="0"/>
                        </a:spcBef>
                      </a:pPr>
                      <a:r>
                        <a:rPr lang="en-US" sz="800" b="1" dirty="0" smtClean="0">
                          <a:latin typeface="+mn-lt"/>
                        </a:rPr>
                        <a:t>A</a:t>
                      </a:r>
                      <a:endParaRPr lang="en-US" sz="800" b="1" dirty="0">
                        <a:latin typeface="+mn-lt"/>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C000"/>
                    </a:solid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a:spcBef>
                          <a:spcPts val="0"/>
                        </a:spcBef>
                      </a:pPr>
                      <a:r>
                        <a:rPr lang="en-US" sz="800" b="1" dirty="0" smtClean="0">
                          <a:latin typeface="+mn-lt"/>
                        </a:rPr>
                        <a:t>A</a:t>
                      </a:r>
                      <a:endParaRPr lang="en-US" sz="800" b="1" dirty="0">
                        <a:latin typeface="+mn-lt"/>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C000"/>
                    </a:solidFill>
                  </a:tcPr>
                </a:tc>
                <a:tc rowSpan="2">
                  <a:txBody>
                    <a:bodyPr/>
                    <a:lstStyle/>
                    <a:p>
                      <a:pPr marL="0">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17475" marR="0" lvl="0" indent="-111125" algn="l" defTabSz="952453" rtl="0" eaLnBrk="0" fontAlgn="auto" latinLnBrk="0" hangingPunct="0">
                        <a:lnSpc>
                          <a:spcPct val="95000"/>
                        </a:lnSpc>
                        <a:spcBef>
                          <a:spcPts val="0"/>
                        </a:spcBef>
                        <a:spcAft>
                          <a:spcPts val="0"/>
                        </a:spcAft>
                        <a:buClr>
                          <a:srgbClr val="FF0000"/>
                        </a:buClr>
                        <a:buSzTx/>
                        <a:buFont typeface="Arial" panose="020B0604020202020204" pitchFamily="34" charset="0"/>
                        <a:buChar char="•"/>
                        <a:tabLst/>
                        <a:defRPr/>
                      </a:pPr>
                      <a:endParaRPr kumimoji="0" lang="en-US" sz="7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txBody>
                  <a:tcPr marL="27432"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90488" indent="-90488">
                        <a:lnSpc>
                          <a:spcPct val="100000"/>
                        </a:lnSpc>
                        <a:spcBef>
                          <a:spcPts val="0"/>
                        </a:spcBef>
                        <a:spcAft>
                          <a:spcPts val="0"/>
                        </a:spcAft>
                        <a:buClr>
                          <a:srgbClr val="FF0000"/>
                        </a:buClr>
                        <a:buFont typeface="Arial" panose="020B0604020202020204" pitchFamily="34" charset="0"/>
                        <a:buChar char="•"/>
                      </a:pPr>
                      <a:endParaRPr lang="en-US" sz="700" dirty="0">
                        <a:solidFill>
                          <a:schemeClr val="tx1"/>
                        </a:solidFill>
                        <a:latin typeface="Arial" panose="020B0604020202020204" pitchFamily="34" charset="0"/>
                        <a:cs typeface="Arial" panose="020B0604020202020204" pitchFamily="34" charset="0"/>
                      </a:endParaRPr>
                    </a:p>
                  </a:txBody>
                  <a:tcPr marL="27432"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17475" marR="0" indent="-117475"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700" kern="1200" baseline="0" dirty="0" smtClean="0">
                        <a:solidFill>
                          <a:schemeClr val="tx1"/>
                        </a:solidFill>
                        <a:latin typeface="Arial" panose="020B0604020202020204" pitchFamily="34" charset="0"/>
                        <a:ea typeface="+mn-ea"/>
                        <a:cs typeface="Arial" panose="020B0604020202020204" pitchFamily="34" charset="0"/>
                      </a:endParaRPr>
                    </a:p>
                  </a:txBody>
                  <a:tcPr marL="27432"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a:spcBef>
                          <a:spcPts val="0"/>
                        </a:spcBef>
                      </a:pPr>
                      <a:endParaRPr lang="en-US" sz="800" dirty="0">
                        <a:latin typeface="+mn-lt"/>
                      </a:endParaRPr>
                    </a:p>
                  </a:txBody>
                  <a:tcPr marL="40640" marR="40640">
                    <a:lnL w="19050"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235106">
                <a:tc vMerge="1">
                  <a:txBody>
                    <a:bodyPr/>
                    <a:lstStyle/>
                    <a:p>
                      <a:endParaRPr lang="en-US"/>
                    </a:p>
                  </a:txBody>
                  <a:tcPr>
                    <a:lnL w="19050" cap="flat" cmpd="sng" algn="ctr">
                      <a:solidFill>
                        <a:schemeClr val="accent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lumMod val="50000"/>
                            </a:schemeClr>
                          </a:solidFill>
                          <a:latin typeface="+mn-lt"/>
                          <a:sym typeface="Wingdings 3"/>
                        </a:rPr>
                        <a:t></a:t>
                      </a:r>
                      <a:endParaRPr lang="en-US" sz="1600" b="1" dirty="0" smtClean="0">
                        <a:solidFill>
                          <a:schemeClr val="bg1">
                            <a:lumMod val="50000"/>
                          </a:schemeClr>
                        </a:solidFill>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lumMod val="50000"/>
                            </a:schemeClr>
                          </a:solidFill>
                          <a:latin typeface="+mn-lt"/>
                          <a:sym typeface="Wingdings 3"/>
                        </a:rPr>
                        <a:t></a:t>
                      </a:r>
                      <a:endParaRPr lang="en-US" sz="1600" b="1" dirty="0" smtClean="0">
                        <a:solidFill>
                          <a:schemeClr val="bg1">
                            <a:lumMod val="50000"/>
                          </a:schemeClr>
                        </a:solidFill>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dirty="0" smtClean="0">
                        <a:solidFill>
                          <a:schemeClr val="bg1">
                            <a:lumMod val="50000"/>
                          </a:schemeClr>
                        </a:solidFill>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279713">
                <a:tc rowSpan="2">
                  <a:txBody>
                    <a:bodyPr/>
                    <a:lstStyle/>
                    <a:p>
                      <a:pPr>
                        <a:spcBef>
                          <a:spcPts val="0"/>
                        </a:spcBef>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rowSpan="2">
                  <a:txBody>
                    <a:bodyPr/>
                    <a:lstStyle/>
                    <a:p>
                      <a:pPr>
                        <a:spcBef>
                          <a:spcPts val="0"/>
                        </a:spcBef>
                      </a:pPr>
                      <a:r>
                        <a:rPr lang="en-US" sz="800" b="0" u="none" dirty="0" smtClean="0">
                          <a:solidFill>
                            <a:schemeClr val="tx1"/>
                          </a:solidFill>
                          <a:latin typeface="Arial" panose="020B0604020202020204" pitchFamily="34" charset="0"/>
                          <a:cs typeface="Arial" panose="020B0604020202020204" pitchFamily="34" charset="0"/>
                        </a:rPr>
                        <a:t>IHC</a:t>
                      </a:r>
                      <a:endParaRPr lang="en-US" sz="800" b="0" u="none" dirty="0">
                        <a:solidFill>
                          <a:schemeClr val="tx1"/>
                        </a:solidFill>
                        <a:latin typeface="Arial" panose="020B0604020202020204" pitchFamily="34" charset="0"/>
                        <a:cs typeface="Arial" panose="020B0604020202020204" pitchFamily="34" charset="0"/>
                      </a:endParaRPr>
                    </a:p>
                  </a:txBody>
                  <a:tcPr marL="0" marR="2438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a:spcBef>
                          <a:spcPts val="0"/>
                        </a:spcBef>
                      </a:pPr>
                      <a:r>
                        <a:rPr lang="en-US" sz="800" b="1" dirty="0" smtClean="0">
                          <a:solidFill>
                            <a:schemeClr val="bg1"/>
                          </a:solidFill>
                          <a:latin typeface="+mn-lt"/>
                        </a:rPr>
                        <a:t>R</a:t>
                      </a:r>
                      <a:endParaRPr lang="en-US" sz="800" b="1" dirty="0">
                        <a:solidFill>
                          <a:schemeClr val="bg1"/>
                        </a:solidFill>
                        <a:latin typeface="+mn-lt"/>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rowSpan="2">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11125" marR="0" lvl="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700" kern="1200" baseline="0" dirty="0" smtClean="0">
                        <a:solidFill>
                          <a:schemeClr val="tx1"/>
                        </a:solidFill>
                        <a:latin typeface="Arial" panose="020B0604020202020204" pitchFamily="34" charset="0"/>
                        <a:ea typeface="+mn-ea"/>
                        <a:cs typeface="Arial" panose="020B0604020202020204" pitchFamily="34" charset="0"/>
                      </a:endParaRPr>
                    </a:p>
                  </a:txBody>
                  <a:tcPr marL="0" marR="0"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a:spcAft>
                          <a:spcPts val="0"/>
                        </a:spcAft>
                      </a:pPr>
                      <a:endParaRPr lang="en-US" sz="700">
                        <a:latin typeface="Arial" panose="020B0604020202020204" pitchFamily="34" charset="0"/>
                        <a:cs typeface="Arial" panose="020B0604020202020204" pitchFamily="34" charset="0"/>
                      </a:endParaRPr>
                    </a:p>
                  </a:txBody>
                  <a:tcPr marL="0" marR="0"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11125" marR="0" lvl="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700" kern="1200" baseline="0" dirty="0">
                        <a:solidFill>
                          <a:schemeClr val="tx1"/>
                        </a:solidFill>
                        <a:latin typeface="Arial" panose="020B0604020202020204" pitchFamily="34" charset="0"/>
                        <a:ea typeface="+mn-ea"/>
                        <a:cs typeface="Arial" panose="020B0604020202020204" pitchFamily="34" charset="0"/>
                      </a:endParaRPr>
                    </a:p>
                  </a:txBody>
                  <a:tcPr marL="0" marR="0"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a:spcBef>
                          <a:spcPts val="0"/>
                        </a:spcBef>
                      </a:pPr>
                      <a:endParaRPr lang="en-US" sz="800" dirty="0">
                        <a:latin typeface="+mn-lt"/>
                      </a:endParaRPr>
                    </a:p>
                  </a:txBody>
                  <a:tcPr marL="40640" marR="40640">
                    <a:lnL w="19050"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91440">
                <a:tc vMerge="1">
                  <a:txBody>
                    <a:bodyPr/>
                    <a:lstStyle/>
                    <a:p>
                      <a:endParaRPr lang="en-US"/>
                    </a:p>
                  </a:txBody>
                  <a:tcPr>
                    <a:lnL w="19050" cap="flat" cmpd="sng" algn="ctr">
                      <a:solidFill>
                        <a:schemeClr val="accent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lumMod val="50000"/>
                            </a:schemeClr>
                          </a:solidFill>
                          <a:latin typeface="+mn-lt"/>
                          <a:sym typeface="Wingdings 3"/>
                        </a:rPr>
                        <a:t></a:t>
                      </a:r>
                      <a:endParaRPr lang="en-US" sz="1600" b="1" kern="1200" dirty="0" smtClean="0">
                        <a:solidFill>
                          <a:schemeClr val="bg1">
                            <a:lumMod val="50000"/>
                          </a:schemeClr>
                        </a:solidFill>
                        <a:latin typeface="+mn-lt"/>
                        <a:ea typeface="+mn-ea"/>
                        <a:cs typeface="+mn-cs"/>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lumMod val="50000"/>
                            </a:schemeClr>
                          </a:solidFill>
                          <a:latin typeface="+mn-lt"/>
                          <a:sym typeface="Wingdings 3"/>
                        </a:rPr>
                        <a:t></a:t>
                      </a:r>
                      <a:endParaRPr lang="en-US" sz="1600" b="1" kern="1200" dirty="0" smtClean="0">
                        <a:solidFill>
                          <a:schemeClr val="bg1">
                            <a:lumMod val="50000"/>
                          </a:schemeClr>
                        </a:solidFill>
                        <a:latin typeface="+mn-lt"/>
                        <a:ea typeface="+mn-ea"/>
                        <a:cs typeface="+mn-cs"/>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254854">
                <a:tc rowSpan="2">
                  <a:txBody>
                    <a:bodyPr/>
                    <a:lstStyle/>
                    <a:p>
                      <a:pPr>
                        <a:spcBef>
                          <a:spcPts val="0"/>
                        </a:spcBef>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rowSpan="2">
                  <a:txBody>
                    <a:bodyPr/>
                    <a:lstStyle/>
                    <a:p>
                      <a:pPr>
                        <a:spcBef>
                          <a:spcPts val="0"/>
                        </a:spcBef>
                      </a:pPr>
                      <a:r>
                        <a:rPr lang="en-US" sz="800" b="0" u="none" dirty="0" smtClean="0">
                          <a:solidFill>
                            <a:schemeClr val="tx1"/>
                          </a:solidFill>
                          <a:latin typeface="Arial" panose="020B0604020202020204" pitchFamily="34" charset="0"/>
                          <a:cs typeface="Arial" panose="020B0604020202020204" pitchFamily="34" charset="0"/>
                        </a:rPr>
                        <a:t>Treasury / ELS</a:t>
                      </a:r>
                      <a:endParaRPr lang="en-US" sz="800" b="0" u="none" dirty="0">
                        <a:solidFill>
                          <a:schemeClr val="tx1"/>
                        </a:solidFill>
                        <a:latin typeface="Arial" panose="020B0604020202020204" pitchFamily="34" charset="0"/>
                        <a:cs typeface="Arial" panose="020B0604020202020204" pitchFamily="34" charset="0"/>
                      </a:endParaRPr>
                    </a:p>
                  </a:txBody>
                  <a:tcPr marL="0" marR="2438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algn="ctr">
                        <a:spcBef>
                          <a:spcPts val="0"/>
                        </a:spcBef>
                      </a:pPr>
                      <a:r>
                        <a:rPr lang="en-US" sz="800" b="1" dirty="0" smtClean="0">
                          <a:latin typeface="+mn-lt"/>
                        </a:rPr>
                        <a:t>G</a:t>
                      </a:r>
                      <a:endParaRPr lang="en-US" sz="800" b="1" dirty="0">
                        <a:latin typeface="+mn-lt"/>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92D050"/>
                    </a:solidFill>
                  </a:tcPr>
                </a:tc>
                <a:tc>
                  <a:txBody>
                    <a:bodyPr/>
                    <a:lstStyle/>
                    <a:p>
                      <a:pPr algn="ctr">
                        <a:spcBef>
                          <a:spcPts val="0"/>
                        </a:spcBef>
                      </a:pPr>
                      <a:r>
                        <a:rPr lang="en-US" sz="800" b="1" dirty="0" smtClean="0">
                          <a:solidFill>
                            <a:schemeClr val="tx1"/>
                          </a:solidFill>
                          <a:latin typeface="+mn-lt"/>
                        </a:rPr>
                        <a:t>G</a:t>
                      </a:r>
                      <a:endParaRPr lang="en-US" sz="800" b="1" dirty="0">
                        <a:solidFill>
                          <a:schemeClr val="tx1"/>
                        </a:solidFill>
                        <a:latin typeface="+mn-lt"/>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92D050"/>
                    </a:solidFill>
                  </a:tcPr>
                </a:tc>
                <a:tc>
                  <a:txBody>
                    <a:bodyPr/>
                    <a:lstStyle/>
                    <a:p>
                      <a:pPr algn="ctr">
                        <a:spcBef>
                          <a:spcPts val="0"/>
                        </a:spcBef>
                      </a:pPr>
                      <a:r>
                        <a:rPr lang="en-US" sz="800" b="1" dirty="0" smtClean="0">
                          <a:latin typeface="+mn-lt"/>
                        </a:rPr>
                        <a:t>G</a:t>
                      </a:r>
                      <a:endParaRPr lang="en-US" sz="800" b="1" dirty="0">
                        <a:latin typeface="+mn-lt"/>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92D050"/>
                    </a:solidFill>
                  </a:tcPr>
                </a:tc>
                <a:tc rowSpan="2">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11125" marR="0" lvl="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700" kern="1200" baseline="0" noProof="0" dirty="0" smtClean="0">
                        <a:solidFill>
                          <a:schemeClr val="tx1"/>
                        </a:solidFill>
                        <a:latin typeface="Arial" panose="020B0604020202020204" pitchFamily="34" charset="0"/>
                        <a:ea typeface="+mn-ea"/>
                        <a:cs typeface="Arial" panose="020B0604020202020204" pitchFamily="34" charset="0"/>
                      </a:endParaRPr>
                    </a:p>
                  </a:txBody>
                  <a:tcPr marL="0" marR="0" marT="9144"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0" indent="0" algn="l" defTabSz="914400" rtl="0" eaLnBrk="1" latinLnBrk="0" hangingPunct="1">
                        <a:lnSpc>
                          <a:spcPct val="100000"/>
                        </a:lnSpc>
                        <a:spcBef>
                          <a:spcPts val="0"/>
                        </a:spcBef>
                        <a:spcAft>
                          <a:spcPts val="0"/>
                        </a:spcAft>
                        <a:buClr>
                          <a:schemeClr val="accent1"/>
                        </a:buClr>
                        <a:buFontTx/>
                        <a:buNone/>
                      </a:pPr>
                      <a:endParaRPr lang="en-US" sz="800" b="0" kern="1200" dirty="0">
                        <a:solidFill>
                          <a:schemeClr val="tx1"/>
                        </a:solidFill>
                        <a:effectLst/>
                        <a:latin typeface="Arial" panose="020B0604020202020204" pitchFamily="34" charset="0"/>
                        <a:ea typeface="+mn-ea"/>
                        <a:cs typeface="Arial" panose="020B0604020202020204" pitchFamily="34" charset="0"/>
                      </a:endParaRPr>
                    </a:p>
                  </a:txBody>
                  <a:tcPr marL="0" marR="0" marT="9144"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marL="111125" marR="0" lvl="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700" kern="1200" baseline="0" noProof="0" dirty="0" smtClean="0">
                        <a:solidFill>
                          <a:schemeClr val="tx1"/>
                        </a:solidFill>
                        <a:latin typeface="Arial" panose="020B0604020202020204" pitchFamily="34" charset="0"/>
                        <a:ea typeface="+mn-ea"/>
                        <a:cs typeface="Arial" panose="020B0604020202020204" pitchFamily="34" charset="0"/>
                      </a:endParaRPr>
                    </a:p>
                  </a:txBody>
                  <a:tcPr marL="0" marR="0" marT="9144"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rowSpan="2">
                  <a:txBody>
                    <a:bodyPr/>
                    <a:lstStyle/>
                    <a:p>
                      <a:pPr>
                        <a:spcBef>
                          <a:spcPts val="0"/>
                        </a:spcBef>
                      </a:pPr>
                      <a:endParaRPr lang="en-US" sz="800" dirty="0">
                        <a:latin typeface="+mn-lt"/>
                      </a:endParaRPr>
                    </a:p>
                  </a:txBody>
                  <a:tcPr marL="40640" marR="40640">
                    <a:lnL w="19050"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91440">
                <a:tc vMerge="1">
                  <a:txBody>
                    <a:bodyPr/>
                    <a:lstStyle/>
                    <a:p>
                      <a:endParaRPr lang="en-US"/>
                    </a:p>
                  </a:txBody>
                  <a:tcPr>
                    <a:lnL w="19050" cap="flat" cmpd="sng" algn="ctr">
                      <a:solidFill>
                        <a:schemeClr val="accent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lumMod val="50000"/>
                            </a:schemeClr>
                          </a:solidFill>
                          <a:latin typeface="+mn-lt"/>
                          <a:ea typeface="+mn-ea"/>
                          <a:cs typeface="+mn-cs"/>
                          <a:sym typeface="Wingdings 3"/>
                        </a:rPr>
                        <a:t></a:t>
                      </a:r>
                      <a:endParaRPr lang="en-US" sz="1600" b="1" kern="1200" dirty="0" smtClean="0">
                        <a:solidFill>
                          <a:schemeClr val="bg1">
                            <a:lumMod val="50000"/>
                          </a:schemeClr>
                        </a:solidFill>
                        <a:latin typeface="+mn-lt"/>
                        <a:ea typeface="+mn-ea"/>
                        <a:cs typeface="+mn-cs"/>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vMerge="1">
                  <a:txBody>
                    <a:bodyPr/>
                    <a:lstStyle/>
                    <a:p>
                      <a:endParaRPr lang="en-US"/>
                    </a:p>
                  </a:txBody>
                  <a:tcPr>
                    <a:lnL w="19050" cap="flat" cmpd="sng" algn="ctr">
                      <a:no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91440">
                <a:tc>
                  <a:txBody>
                    <a:bodyPr/>
                    <a:lstStyle/>
                    <a:p>
                      <a:pPr>
                        <a:spcBef>
                          <a:spcPts val="0"/>
                        </a:spcBef>
                      </a:pPr>
                      <a:endParaRPr lang="en-US" sz="800" dirty="0">
                        <a:latin typeface="+mn-lt"/>
                      </a:endParaRPr>
                    </a:p>
                  </a:txBody>
                  <a:tcPr marL="0" marR="0" marT="0" marB="0">
                    <a:lnL w="12700" cap="flat" cmpd="sng" algn="ctr">
                      <a:solidFill>
                        <a:srgbClr val="FF0000"/>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spcBef>
                          <a:spcPts val="0"/>
                        </a:spcBef>
                      </a:pPr>
                      <a:endParaRPr lang="en-US" sz="800" dirty="0">
                        <a:solidFill>
                          <a:schemeClr val="tx1"/>
                        </a:solidFill>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spcBef>
                          <a:spcPts val="0"/>
                        </a:spcBef>
                        <a:buFontTx/>
                        <a:buNone/>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spcBef>
                          <a:spcPts val="0"/>
                        </a:spcBef>
                      </a:pPr>
                      <a:endParaRPr lang="en-US" sz="800" dirty="0">
                        <a:latin typeface="+mn-lt"/>
                      </a:endParaRPr>
                    </a:p>
                  </a:txBody>
                  <a:tcPr marL="0" marR="0" marT="0" marB="0">
                    <a:lnL w="19050"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r>
            </a:tbl>
          </a:graphicData>
        </a:graphic>
      </p:graphicFrame>
      <p:sp>
        <p:nvSpPr>
          <p:cNvPr id="8" name="TextBox 7"/>
          <p:cNvSpPr txBox="1"/>
          <p:nvPr/>
        </p:nvSpPr>
        <p:spPr>
          <a:xfrm>
            <a:off x="707571" y="161401"/>
            <a:ext cx="8017330" cy="461665"/>
          </a:xfrm>
          <a:prstGeom prst="rect">
            <a:avLst/>
          </a:prstGeom>
          <a:noFill/>
        </p:spPr>
        <p:txBody>
          <a:bodyPr wrap="square" rtlCol="0">
            <a:spAutoFit/>
          </a:bodyPr>
          <a:lstStyle/>
          <a:p>
            <a:r>
              <a:rPr lang="en-US" b="1" dirty="0" smtClean="0"/>
              <a:t>CART Workstream Dashboard</a:t>
            </a:r>
          </a:p>
        </p:txBody>
      </p:sp>
      <p:sp>
        <p:nvSpPr>
          <p:cNvPr id="6" name="Rectangle 5"/>
          <p:cNvSpPr/>
          <p:nvPr/>
        </p:nvSpPr>
        <p:spPr>
          <a:xfrm>
            <a:off x="922084" y="1807720"/>
            <a:ext cx="1467650" cy="4411981"/>
          </a:xfrm>
          <a:prstGeom prst="rect">
            <a:avLst/>
          </a:prstGeom>
          <a:solidFill>
            <a:srgbClr val="A6A6A6">
              <a:alpha val="74902"/>
            </a:srgb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764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058888"/>
            <a:ext cx="9144000" cy="179911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992888942"/>
              </p:ext>
            </p:extLst>
          </p:nvPr>
        </p:nvGraphicFramePr>
        <p:xfrm>
          <a:off x="1740849" y="1217776"/>
          <a:ext cx="7233920" cy="5439321"/>
        </p:xfrm>
        <a:graphic>
          <a:graphicData uri="http://schemas.openxmlformats.org/drawingml/2006/table">
            <a:tbl>
              <a:tblPr firstRow="1" bandRow="1">
                <a:tableStyleId>{5C22544A-7EE6-4342-B048-85BDC9FD1C3A}</a:tableStyleId>
              </a:tblPr>
              <a:tblGrid>
                <a:gridCol w="1851378"/>
                <a:gridCol w="654756"/>
                <a:gridCol w="474133"/>
                <a:gridCol w="433493"/>
                <a:gridCol w="81280"/>
                <a:gridCol w="3738880"/>
              </a:tblGrid>
              <a:tr h="268268">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rgbClr val="FFFFFF"/>
                          </a:solidFill>
                          <a:latin typeface="Arial" panose="020B0604020202020204" pitchFamily="34" charset="0"/>
                          <a:cs typeface="Arial" panose="020B0604020202020204" pitchFamily="34" charset="0"/>
                        </a:rPr>
                        <a:t>Key Deliverables</a:t>
                      </a:r>
                      <a:endParaRPr lang="en-US" sz="600" b="1" dirty="0" smtClean="0">
                        <a:solidFill>
                          <a:srgbClr val="FFFFFF"/>
                        </a:solidFill>
                        <a:latin typeface="Arial" panose="020B0604020202020204" pitchFamily="34" charset="0"/>
                        <a:cs typeface="Arial" panose="020B0604020202020204" pitchFamily="34" charset="0"/>
                      </a:endParaRP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400" dirty="0">
                        <a:latin typeface="Arial" panose="020B0604020202020204" pitchFamily="34" charset="0"/>
                        <a:cs typeface="Arial" panose="020B0604020202020204" pitchFamily="34" charset="0"/>
                      </a:endParaRPr>
                    </a:p>
                  </a:txBody>
                  <a:tcPr marL="0" marR="0" marT="0" marB="0">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marL="0" indent="0"/>
                      <a:r>
                        <a:rPr lang="en-GB" sz="1000" b="1" kern="1200" dirty="0" smtClean="0">
                          <a:solidFill>
                            <a:srgbClr val="FFFFFF"/>
                          </a:solidFill>
                          <a:latin typeface="Arial" panose="020B0604020202020204" pitchFamily="34" charset="0"/>
                          <a:ea typeface="+mn-ea"/>
                          <a:cs typeface="Arial" panose="020B0604020202020204" pitchFamily="34" charset="0"/>
                        </a:rPr>
                        <a:t>Material Risks/Issues</a:t>
                      </a:r>
                      <a:endParaRPr lang="en-US" sz="1000" b="1" kern="1200" dirty="0" smtClean="0">
                        <a:solidFill>
                          <a:srgbClr val="FFFFFF"/>
                        </a:solidFill>
                        <a:latin typeface="Arial" panose="020B0604020202020204" pitchFamily="34" charset="0"/>
                        <a:ea typeface="+mn-ea"/>
                        <a:cs typeface="Arial" panose="020B0604020202020204" pitchFamily="34" charset="0"/>
                      </a:endParaRPr>
                    </a:p>
                  </a:txBody>
                  <a:tcPr marL="81280" marR="81280">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0000"/>
                    </a:solidFill>
                  </a:tcPr>
                </a:tc>
              </a:tr>
              <a:tr h="223557">
                <a:tc>
                  <a:txBody>
                    <a:bodyPr/>
                    <a:lstStyle/>
                    <a:p>
                      <a:r>
                        <a:rPr lang="en-US" sz="800" b="1" u="none" dirty="0" smtClean="0">
                          <a:solidFill>
                            <a:schemeClr val="tx1"/>
                          </a:solidFill>
                          <a:latin typeface="Arial" panose="020B0604020202020204" pitchFamily="34" charset="0"/>
                          <a:cs typeface="Arial" panose="020B0604020202020204" pitchFamily="34" charset="0"/>
                        </a:rPr>
                        <a:t>Deliverable</a:t>
                      </a:r>
                      <a:endParaRPr lang="en-US" sz="800" u="none" dirty="0">
                        <a:latin typeface="Arial" panose="020B0604020202020204" pitchFamily="34" charset="0"/>
                        <a:cs typeface="Arial" panose="020B0604020202020204" pitchFamily="34" charset="0"/>
                      </a:endParaRPr>
                    </a:p>
                  </a:txBody>
                  <a:tcPr marL="81280" marR="81280" anchor="ctr">
                    <a:lnL w="19050" cap="flat" cmpd="sng" algn="ctr">
                      <a:solidFill>
                        <a:srgbClr val="FF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rgbClr val="FF0000"/>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800" b="1" u="none" dirty="0" smtClean="0">
                          <a:solidFill>
                            <a:schemeClr val="tx1"/>
                          </a:solidFill>
                          <a:latin typeface="Arial" panose="020B0604020202020204" pitchFamily="34" charset="0"/>
                          <a:cs typeface="Arial" panose="020B0604020202020204" pitchFamily="34" charset="0"/>
                        </a:rPr>
                        <a:t>Due Date</a:t>
                      </a:r>
                      <a:endParaRPr lang="en-US" sz="800" b="1" u="none" dirty="0">
                        <a:solidFill>
                          <a:schemeClr val="tx1"/>
                        </a:solidFill>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rgbClr val="FF0000"/>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800" b="1" dirty="0" smtClean="0">
                          <a:latin typeface="Arial" panose="020B0604020202020204" pitchFamily="34" charset="0"/>
                          <a:cs typeface="Arial" panose="020B0604020202020204" pitchFamily="34" charset="0"/>
                        </a:rPr>
                        <a:t>Prior</a:t>
                      </a:r>
                      <a:endParaRPr lang="en-US" sz="800" b="1" dirty="0">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rgbClr val="FF0000"/>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800" b="1" dirty="0" smtClean="0">
                          <a:latin typeface="Arial" panose="020B0604020202020204" pitchFamily="34" charset="0"/>
                          <a:cs typeface="Arial" panose="020B0604020202020204" pitchFamily="34" charset="0"/>
                        </a:rPr>
                        <a:t>Curr.</a:t>
                      </a:r>
                      <a:endParaRPr lang="en-US" sz="800" b="1" dirty="0">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5">
                  <a:txBody>
                    <a:bodyPr/>
                    <a:lstStyle/>
                    <a:p>
                      <a:endParaRPr lang="en-US" sz="1600" dirty="0">
                        <a:latin typeface="Arial" panose="020B0604020202020204" pitchFamily="34" charset="0"/>
                        <a:cs typeface="Arial" panose="020B0604020202020204" pitchFamily="34" charset="0"/>
                      </a:endParaRPr>
                    </a:p>
                  </a:txBody>
                  <a:tcPr marL="0" marR="0" marT="0" marB="0">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rowSpan="5">
                  <a:txBody>
                    <a:bodyPr/>
                    <a:lstStyle/>
                    <a:p>
                      <a:pPr marL="118872" marR="0" lvl="1" indent="-118872" algn="l" defTabSz="952453" rtl="0" eaLnBrk="0" fontAlgn="auto" latinLnBrk="0" hangingPunct="0">
                        <a:lnSpc>
                          <a:spcPct val="100000"/>
                        </a:lnSpc>
                        <a:spcBef>
                          <a:spcPts val="0"/>
                        </a:spcBef>
                        <a:spcAft>
                          <a:spcPts val="400"/>
                        </a:spcAft>
                        <a:buClr>
                          <a:srgbClr val="FF0000"/>
                        </a:buClr>
                        <a:buSzTx/>
                        <a:buFont typeface="Arial" panose="020B0604020202020204" pitchFamily="34" charset="0"/>
                        <a:buChar char="•"/>
                        <a:tabLst/>
                        <a:defRPr/>
                      </a:pPr>
                      <a:r>
                        <a:rPr lang="en-US" sz="1000" b="1" i="0" u="none" strike="noStrike" kern="1200" dirty="0" smtClean="0">
                          <a:solidFill>
                            <a:schemeClr val="tx1"/>
                          </a:solidFill>
                          <a:effectLst/>
                          <a:latin typeface="Arial" panose="020B0604020202020204" pitchFamily="34" charset="0"/>
                          <a:ea typeface="+mn-ea"/>
                          <a:cs typeface="Arial" panose="020B0604020202020204" pitchFamily="34" charset="0"/>
                        </a:rPr>
                        <a:t>ISSUE: </a:t>
                      </a: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Governance Framework approval delays caused the Governance and Org Subsection to fall behind. The delay is causing other CART workstreams to miss deadlines due to their dependency on the completion of this framework.</a:t>
                      </a:r>
                    </a:p>
                    <a:p>
                      <a:pPr marL="0" marR="0" lvl="1" indent="0" algn="l" defTabSz="952453" rtl="0" eaLnBrk="0" fontAlgn="auto" latinLnBrk="0" hangingPunct="0">
                        <a:lnSpc>
                          <a:spcPct val="100000"/>
                        </a:lnSpc>
                        <a:spcBef>
                          <a:spcPts val="0"/>
                        </a:spcBef>
                        <a:spcAft>
                          <a:spcPts val="400"/>
                        </a:spcAft>
                        <a:buClr>
                          <a:srgbClr val="FF0000"/>
                        </a:buClr>
                        <a:buSzTx/>
                        <a:buFont typeface="Arial" panose="020B0604020202020204" pitchFamily="34" charset="0"/>
                        <a:buNone/>
                        <a:tabLst/>
                        <a:defRPr/>
                      </a:pPr>
                      <a:endPar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endParaRPr>
                    </a:p>
                  </a:txBody>
                  <a:tcPr marL="81280" marR="81280">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noFill/>
                  </a:tcPr>
                </a:tc>
              </a:tr>
              <a:tr h="5013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Draft overarching Governance and Oversight Framework Document for SHUSA; syndicate and finalize</a:t>
                      </a:r>
                    </a:p>
                  </a:txBody>
                  <a:tcPr marL="40640" marR="40640" anchor="ctr">
                    <a:lnL w="19050" cap="flat" cmpd="sng" algn="ctr">
                      <a:solidFill>
                        <a:srgbClr val="FF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800" smtClean="0">
                          <a:solidFill>
                            <a:schemeClr val="tx1"/>
                          </a:solidFill>
                          <a:latin typeface="Arial" panose="020B0604020202020204" pitchFamily="34" charset="0"/>
                          <a:cs typeface="Arial" panose="020B0604020202020204" pitchFamily="34" charset="0"/>
                        </a:rPr>
                        <a:t>12/11/2015</a:t>
                      </a:r>
                      <a:endParaRPr lang="en-US" sz="800" dirty="0">
                        <a:solidFill>
                          <a:schemeClr val="tx1"/>
                        </a:solidFill>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bg1"/>
                          </a:solidFill>
                          <a:latin typeface="Arial" panose="020B0604020202020204" pitchFamily="34" charset="0"/>
                          <a:cs typeface="Arial" panose="020B0604020202020204" pitchFamily="34" charset="0"/>
                        </a:rPr>
                        <a:t>R</a:t>
                      </a:r>
                      <a:endParaRPr lang="en-US" sz="1000" b="1" dirty="0">
                        <a:solidFill>
                          <a:schemeClr val="bg1"/>
                        </a:solidFill>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endParaRPr lang="en-US" sz="1000" dirty="0"/>
                    </a:p>
                  </a:txBody>
                  <a:tcPr marL="40640" marR="40640" anchor="ctr">
                    <a:lnL w="3175" cap="flat" cmpd="sng" algn="ctr">
                      <a:solidFill>
                        <a:schemeClr val="tx1"/>
                      </a:solidFill>
                      <a:prstDash val="solid"/>
                      <a:round/>
                      <a:headEnd type="none" w="med" len="med"/>
                      <a:tailEnd type="none" w="med" len="med"/>
                    </a:lnL>
                    <a:lnR w="19050" cap="flat" cmpd="sng" algn="ctr">
                      <a:solidFill>
                        <a:srgbClr val="FF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r>
              <a:tr h="327883">
                <a:tc>
                  <a:txBody>
                    <a:bodyPr/>
                    <a:lstStyle/>
                    <a:p>
                      <a:pPr marL="0" algn="l" rtl="0" eaLnBrk="1" fontAlgn="ctr" latinLnBrk="0" hangingPunct="1">
                        <a:spcBef>
                          <a:spcPts val="0"/>
                        </a:spcBef>
                        <a:spcAft>
                          <a:spcPts val="0"/>
                        </a:spcAft>
                      </a:pPr>
                      <a:r>
                        <a:rPr lang="en-US" sz="800" b="0" i="0" u="none" strike="noStrike" kern="1200" dirty="0">
                          <a:solidFill>
                            <a:srgbClr val="000000"/>
                          </a:solidFill>
                          <a:effectLst/>
                          <a:latin typeface="Arial" panose="020B0604020202020204" pitchFamily="34" charset="0"/>
                          <a:cs typeface="Arial" panose="020B0604020202020204" pitchFamily="34" charset="0"/>
                        </a:rPr>
                        <a:t>Enhanced top of the house risk policies and 3 LOD articulation </a:t>
                      </a:r>
                      <a:endParaRPr lang="en-US" sz="800" b="0" i="0" u="none" strike="noStrike" dirty="0">
                        <a:effectLst/>
                        <a:latin typeface="Arial" panose="020B0604020202020204" pitchFamily="34" charset="0"/>
                        <a:cs typeface="Arial" panose="020B0604020202020204" pitchFamily="34" charset="0"/>
                      </a:endParaRPr>
                    </a:p>
                  </a:txBody>
                  <a:tcPr marL="40640" marR="40640" anchor="ctr">
                    <a:lnL w="19050" cap="flat" cmpd="sng" algn="ctr">
                      <a:solidFill>
                        <a:srgbClr val="FF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800" dirty="0" smtClean="0">
                          <a:solidFill>
                            <a:schemeClr val="tx1"/>
                          </a:solidFill>
                          <a:latin typeface="Arial" panose="020B0604020202020204" pitchFamily="34" charset="0"/>
                          <a:cs typeface="Arial" panose="020B0604020202020204" pitchFamily="34" charset="0"/>
                        </a:rPr>
                        <a:t>01/08/2016</a:t>
                      </a:r>
                      <a:endParaRPr lang="en-US" sz="800" dirty="0">
                        <a:solidFill>
                          <a:schemeClr val="tx1"/>
                        </a:solidFill>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bg1"/>
                          </a:solidFill>
                          <a:latin typeface="Arial" panose="020B0604020202020204" pitchFamily="34" charset="0"/>
                          <a:cs typeface="Arial" panose="020B0604020202020204" pitchFamily="34" charset="0"/>
                        </a:rPr>
                        <a:t>R</a:t>
                      </a:r>
                      <a:endParaRPr lang="en-US" sz="1000" b="1" dirty="0">
                        <a:solidFill>
                          <a:schemeClr val="bg1"/>
                        </a:solidFill>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endParaRPr lang="en-US" sz="1000" dirty="0"/>
                    </a:p>
                  </a:txBody>
                  <a:tcPr marL="40640" marR="40640" anchor="ctr">
                    <a:lnL w="3175" cap="flat" cmpd="sng" algn="ctr">
                      <a:solidFill>
                        <a:schemeClr val="tx1"/>
                      </a:solidFill>
                      <a:prstDash val="solid"/>
                      <a:round/>
                      <a:headEnd type="none" w="med" len="med"/>
                      <a:tailEnd type="none" w="med" len="med"/>
                    </a:lnL>
                    <a:lnR w="19050" cap="flat" cmpd="sng" algn="ctr">
                      <a:solidFill>
                        <a:srgbClr val="FF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r>
              <a:tr h="327883">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mn-cs"/>
                        </a:rPr>
                        <a:t>Conduct gap analysis against the target state governance and committee structure, organization and roles, decision rights, delegation of responsibilities, policy framework and reporting</a:t>
                      </a:r>
                    </a:p>
                  </a:txBody>
                  <a:tcPr marL="40640" marR="40640" anchor="ctr">
                    <a:lnL w="19050" cap="flat" cmpd="sng" algn="ctr">
                      <a:solidFill>
                        <a:srgbClr val="FF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800" dirty="0" smtClean="0">
                          <a:solidFill>
                            <a:schemeClr val="tx1"/>
                          </a:solidFill>
                          <a:latin typeface="Arial" panose="020B0604020202020204" pitchFamily="34" charset="0"/>
                          <a:cs typeface="Arial" panose="020B0604020202020204" pitchFamily="34" charset="0"/>
                        </a:rPr>
                        <a:t>01/31/2016</a:t>
                      </a:r>
                      <a:endParaRPr lang="en-US" sz="800" dirty="0">
                        <a:solidFill>
                          <a:schemeClr val="tx1"/>
                        </a:solidFill>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bg1"/>
                          </a:solidFill>
                          <a:latin typeface="Arial" panose="020B0604020202020204" pitchFamily="34" charset="0"/>
                          <a:cs typeface="Arial" panose="020B0604020202020204" pitchFamily="34" charset="0"/>
                        </a:rPr>
                        <a:t>R</a:t>
                      </a:r>
                      <a:endParaRPr lang="en-US" sz="1000" b="1" dirty="0">
                        <a:solidFill>
                          <a:schemeClr val="bg1"/>
                        </a:solidFill>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endParaRPr lang="en-US" sz="1000" dirty="0"/>
                    </a:p>
                  </a:txBody>
                  <a:tcPr marL="40640" marR="40640" anchor="ctr">
                    <a:lnL w="3175" cap="flat" cmpd="sng" algn="ctr">
                      <a:solidFill>
                        <a:schemeClr val="tx1"/>
                      </a:solidFill>
                      <a:prstDash val="solid"/>
                      <a:round/>
                      <a:headEnd type="none" w="med" len="med"/>
                      <a:tailEnd type="none" w="med" len="med"/>
                    </a:lnL>
                    <a:lnR w="19050" cap="flat" cmpd="sng" algn="ctr">
                      <a:solidFill>
                        <a:srgbClr val="FF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r>
              <a:tr h="327883">
                <a:tc>
                  <a:txBody>
                    <a:bodyPr/>
                    <a:lstStyle/>
                    <a:p>
                      <a:r>
                        <a:rPr lang="en-US" sz="800" dirty="0" smtClean="0">
                          <a:solidFill>
                            <a:schemeClr val="tx1"/>
                          </a:solidFill>
                          <a:latin typeface="Arial" panose="020B0604020202020204" pitchFamily="34" charset="0"/>
                          <a:cs typeface="Arial" panose="020B0604020202020204" pitchFamily="34" charset="0"/>
                        </a:rPr>
                        <a:t>Articulate desired risk culture (“Tone from the Top”) and conduct a risk culture assessment</a:t>
                      </a:r>
                    </a:p>
                  </a:txBody>
                  <a:tcPr marL="45720" marR="45720" anchor="ctr">
                    <a:lnL w="19050" cap="flat" cmpd="sng" algn="ctr">
                      <a:solidFill>
                        <a:srgbClr val="FF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pPr algn="ctr"/>
                      <a:r>
                        <a:rPr lang="en-US" sz="800" dirty="0" smtClean="0">
                          <a:solidFill>
                            <a:schemeClr val="tx1"/>
                          </a:solidFill>
                          <a:latin typeface="Arial" panose="020B0604020202020204" pitchFamily="34" charset="0"/>
                          <a:cs typeface="Arial" panose="020B0604020202020204" pitchFamily="34" charset="0"/>
                        </a:rPr>
                        <a:t>04/01/2016</a:t>
                      </a:r>
                      <a:endParaRPr lang="en-US" sz="800" dirty="0">
                        <a:solidFill>
                          <a:schemeClr val="tx1"/>
                        </a:solidFill>
                        <a:latin typeface="Arial" panose="020B0604020202020204" pitchFamily="34" charset="0"/>
                        <a:cs typeface="Arial" panose="020B0604020202020204" pitchFamily="34" charset="0"/>
                      </a:endParaRPr>
                    </a:p>
                  </a:txBody>
                  <a:tcPr marL="45720" marR="457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pPr algn="ctr"/>
                      <a:r>
                        <a:rPr lang="en-US" sz="1000" b="1" dirty="0" smtClean="0">
                          <a:latin typeface="Arial" panose="020B0604020202020204" pitchFamily="34" charset="0"/>
                          <a:cs typeface="Arial" panose="020B0604020202020204" pitchFamily="34" charset="0"/>
                        </a:rPr>
                        <a:t>G</a:t>
                      </a:r>
                      <a:endParaRPr lang="en-US" sz="1000" b="1" dirty="0">
                        <a:latin typeface="Arial" panose="020B0604020202020204" pitchFamily="34" charset="0"/>
                        <a:cs typeface="Arial" panose="020B0604020202020204" pitchFamily="34" charset="0"/>
                      </a:endParaRPr>
                    </a:p>
                  </a:txBody>
                  <a:tcPr marL="45720" marR="457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92D050"/>
                    </a:solidFill>
                  </a:tcPr>
                </a:tc>
                <a:tc>
                  <a:txBody>
                    <a:bodyPr/>
                    <a:lstStyle/>
                    <a:p>
                      <a:endParaRPr lang="en-US" sz="1000" dirty="0"/>
                    </a:p>
                  </a:txBody>
                  <a:tcPr marL="45720" marR="45720" anchor="ctr">
                    <a:lnL w="3175" cap="flat" cmpd="sng" algn="ctr">
                      <a:solidFill>
                        <a:schemeClr val="tx1"/>
                      </a:solidFill>
                      <a:prstDash val="solid"/>
                      <a:round/>
                      <a:headEnd type="none" w="med" len="med"/>
                      <a:tailEnd type="none" w="med" len="med"/>
                    </a:lnL>
                    <a:lnR w="19050" cap="flat" cmpd="sng" algn="ctr">
                      <a:solidFill>
                        <a:srgbClr val="FF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r>
              <a:tr h="119230">
                <a:tc gridSpan="4">
                  <a:txBody>
                    <a:bodyPr/>
                    <a:lstStyle/>
                    <a:p>
                      <a:endParaRPr lang="en-US" sz="700" dirty="0">
                        <a:latin typeface="Arial" panose="020B0604020202020204" pitchFamily="34" charset="0"/>
                        <a:cs typeface="Arial" panose="020B0604020202020204" pitchFamily="34" charset="0"/>
                      </a:endParaRPr>
                    </a:p>
                  </a:txBody>
                  <a:tcPr marL="0" marR="0" marT="0" marB="0">
                    <a:lnL w="3175"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700" dirty="0">
                        <a:latin typeface="Arial" panose="020B0604020202020204" pitchFamily="34" charset="0"/>
                        <a:cs typeface="Arial" panose="020B0604020202020204" pitchFamily="34" charset="0"/>
                      </a:endParaRPr>
                    </a:p>
                  </a:txBody>
                  <a:tcPr marL="0" marR="0" marT="0" marB="0">
                    <a:lnL w="19050" cap="flat" cmpd="sng" algn="ctr">
                      <a:noFill/>
                      <a:prstDash val="solid"/>
                      <a:round/>
                      <a:headEnd type="none" w="med" len="med"/>
                      <a:tailEnd type="none" w="med" len="med"/>
                    </a:lnL>
                    <a:lnR w="3175"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endParaRPr lang="en-US" sz="700" dirty="0">
                        <a:latin typeface="Arial" panose="020B0604020202020204" pitchFamily="34" charset="0"/>
                        <a:cs typeface="Arial" panose="020B0604020202020204" pitchFamily="34" charset="0"/>
                      </a:endParaRPr>
                    </a:p>
                  </a:txBody>
                  <a:tcPr marL="0" marR="0" marT="0" marB="0">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noFill/>
                  </a:tcPr>
                </a:tc>
              </a:tr>
              <a:tr h="332320">
                <a:tc gridSpan="4">
                  <a:txBody>
                    <a:bodyPr/>
                    <a:lstStyle/>
                    <a:p>
                      <a:pPr marL="0" indent="0" algn="l" defTabSz="914400" rtl="0" eaLnBrk="1" latinLnBrk="0" hangingPunct="1"/>
                      <a:r>
                        <a:rPr lang="en-GB" sz="1000" b="1" kern="1200" dirty="0" smtClean="0">
                          <a:solidFill>
                            <a:srgbClr val="FFFFFF"/>
                          </a:solidFill>
                          <a:latin typeface="Arial" panose="020B0604020202020204" pitchFamily="34" charset="0"/>
                          <a:ea typeface="+mn-ea"/>
                          <a:cs typeface="Arial" panose="020B0604020202020204" pitchFamily="34" charset="0"/>
                        </a:rPr>
                        <a:t>Key Accomplishments This Week</a:t>
                      </a:r>
                      <a:endParaRPr lang="en-US" sz="1000" b="1" kern="1200" dirty="0">
                        <a:solidFill>
                          <a:srgbClr val="FFFFFF"/>
                        </a:solidFill>
                        <a:latin typeface="Arial" panose="020B0604020202020204" pitchFamily="34" charset="0"/>
                        <a:ea typeface="+mn-ea"/>
                        <a:cs typeface="Arial" panose="020B0604020202020204" pitchFamily="34" charset="0"/>
                      </a:endParaRP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indent="0" algn="l" defTabSz="914400" rtl="0" eaLnBrk="1" latinLnBrk="0" hangingPunct="1"/>
                      <a:endParaRPr lang="en-US" sz="1000" b="1" kern="1200" dirty="0">
                        <a:solidFill>
                          <a:srgbClr val="FFFFFF"/>
                        </a:solidFill>
                        <a:latin typeface="Arial" panose="020B0604020202020204" pitchFamily="34" charset="0"/>
                        <a:ea typeface="+mn-ea"/>
                        <a:cs typeface="Arial" panose="020B0604020202020204" pitchFamily="34" charset="0"/>
                      </a:endParaRPr>
                    </a:p>
                  </a:txBody>
                  <a:tcPr marL="0" marR="0" marT="0" marB="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kern="1200" dirty="0" smtClean="0">
                          <a:solidFill>
                            <a:srgbClr val="FFFFFF"/>
                          </a:solidFill>
                          <a:latin typeface="Arial" panose="020B0604020202020204" pitchFamily="34" charset="0"/>
                          <a:ea typeface="+mn-ea"/>
                          <a:cs typeface="Arial" panose="020B0604020202020204" pitchFamily="34" charset="0"/>
                        </a:rPr>
                        <a:t>Focus For Next Week</a:t>
                      </a:r>
                      <a:endParaRPr lang="en-US" sz="1000" b="1" kern="1200" dirty="0" smtClean="0">
                        <a:solidFill>
                          <a:srgbClr val="FFFFFF"/>
                        </a:solidFill>
                        <a:latin typeface="Arial" panose="020B0604020202020204" pitchFamily="34" charset="0"/>
                        <a:ea typeface="+mn-ea"/>
                        <a:cs typeface="Arial" panose="020B0604020202020204" pitchFamily="34" charset="0"/>
                      </a:endParaRPr>
                    </a:p>
                  </a:txBody>
                  <a:tcPr marL="81280" marR="8128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0000"/>
                    </a:solidFill>
                  </a:tcPr>
                </a:tc>
              </a:tr>
              <a:tr h="2379167">
                <a:tc gridSpan="4">
                  <a:txBody>
                    <a:bodyPr/>
                    <a:lstStyle/>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RAS: Met with BSPR ERM to discuss RAS metrics selection; set detailed timeline for 2016 RAS exercise</a:t>
                      </a: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Risk Monitoring: K</a:t>
                      </a:r>
                      <a:r>
                        <a:rPr lang="en-US" sz="1000" kern="1200" baseline="0" dirty="0" smtClean="0">
                          <a:solidFill>
                            <a:schemeClr val="tx1"/>
                          </a:solidFill>
                          <a:latin typeface="Arial" panose="020B0604020202020204" pitchFamily="34" charset="0"/>
                          <a:ea typeface="+mn-ea"/>
                          <a:cs typeface="Arial" panose="020B0604020202020204" pitchFamily="34" charset="0"/>
                        </a:rPr>
                        <a:t>icked-off the communication with SHUSA risk managers for the inclusion of  the IHC/US entities in the MRR/CRO reports; set timeline for next steps</a:t>
                      </a:r>
                      <a:endParaRPr lang="en-US" sz="1000" i="0" kern="1200" baseline="0" dirty="0" smtClean="0">
                        <a:solidFill>
                          <a:schemeClr val="tx1"/>
                        </a:solidFill>
                        <a:latin typeface="Arial" panose="020B0604020202020204" pitchFamily="34" charset="0"/>
                        <a:ea typeface="+mn-ea"/>
                        <a:cs typeface="Arial" panose="020B0604020202020204" pitchFamily="34" charset="0"/>
                      </a:endParaRP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i="0" strike="noStrike" kern="1200" baseline="0" dirty="0" smtClean="0">
                          <a:solidFill>
                            <a:schemeClr val="tx1"/>
                          </a:solidFill>
                          <a:latin typeface="Arial" panose="020B0604020202020204" pitchFamily="34" charset="0"/>
                          <a:ea typeface="+mn-ea"/>
                          <a:cs typeface="Arial" panose="020B0604020202020204" pitchFamily="34" charset="0"/>
                        </a:rPr>
                        <a:t>Risk ID: Completed </a:t>
                      </a:r>
                      <a:r>
                        <a:rPr lang="en-US" sz="1000" i="0" strike="noStrike" kern="1200" baseline="0" dirty="0" err="1" smtClean="0">
                          <a:solidFill>
                            <a:schemeClr val="tx1"/>
                          </a:solidFill>
                          <a:latin typeface="Arial" panose="020B0604020202020204" pitchFamily="34" charset="0"/>
                          <a:ea typeface="+mn-ea"/>
                          <a:cs typeface="Arial" panose="020B0604020202020204" pitchFamily="34" charset="0"/>
                        </a:rPr>
                        <a:t>LoB</a:t>
                      </a:r>
                      <a:r>
                        <a:rPr lang="en-US" sz="1000" i="0" strike="noStrike" kern="1200" baseline="0" dirty="0" smtClean="0">
                          <a:solidFill>
                            <a:schemeClr val="tx1"/>
                          </a:solidFill>
                          <a:latin typeface="Arial" panose="020B0604020202020204" pitchFamily="34" charset="0"/>
                          <a:ea typeface="+mn-ea"/>
                          <a:cs typeface="Arial" panose="020B0604020202020204" pitchFamily="34" charset="0"/>
                        </a:rPr>
                        <a:t> and Entity functionality for Access database</a:t>
                      </a: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i="0" strike="noStrike" kern="1200" baseline="0" dirty="0" smtClean="0">
                          <a:solidFill>
                            <a:schemeClr val="tx1"/>
                          </a:solidFill>
                          <a:latin typeface="Arial" panose="020B0604020202020204" pitchFamily="34" charset="0"/>
                          <a:ea typeface="+mn-ea"/>
                          <a:cs typeface="Arial" panose="020B0604020202020204" pitchFamily="34" charset="0"/>
                        </a:rPr>
                        <a:t>Risk ID: SHUSA Material Risk team and Risk Aggregation achieved consensus on continuous process rollout (pilot)</a:t>
                      </a:r>
                      <a:endParaRPr lang="en-US" sz="1000" i="0" kern="1200" baseline="0" dirty="0" smtClean="0">
                        <a:solidFill>
                          <a:schemeClr val="tx1"/>
                        </a:solidFill>
                        <a:latin typeface="Arial" panose="020B0604020202020204" pitchFamily="34" charset="0"/>
                        <a:ea typeface="+mn-ea"/>
                        <a:cs typeface="Arial" panose="020B0604020202020204" pitchFamily="34" charset="0"/>
                      </a:endParaRP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Risk </a:t>
                      </a:r>
                      <a:r>
                        <a:rPr lang="en-US" sz="1000" i="0" kern="1200" baseline="0" dirty="0" smtClean="0">
                          <a:solidFill>
                            <a:schemeClr val="tx1"/>
                          </a:solidFill>
                          <a:latin typeface="Arial" panose="020B0604020202020204" pitchFamily="34" charset="0"/>
                          <a:ea typeface="+mn-ea"/>
                          <a:cs typeface="Arial" panose="020B0604020202020204" pitchFamily="34" charset="0"/>
                        </a:rPr>
                        <a:t>ID/RAS: </a:t>
                      </a:r>
                      <a:r>
                        <a:rPr lang="en-US" sz="1000" kern="1200" baseline="0" dirty="0" smtClean="0">
                          <a:solidFill>
                            <a:schemeClr val="tx1"/>
                          </a:solidFill>
                          <a:latin typeface="Arial" panose="020B0604020202020204" pitchFamily="34" charset="0"/>
                          <a:ea typeface="+mn-ea"/>
                          <a:cs typeface="Arial" panose="020B0604020202020204" pitchFamily="34" charset="0"/>
                        </a:rPr>
                        <a:t>Continue meetings on RAS and MRP process integration with Strategic Planning.</a:t>
                      </a: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i="0" strike="noStrike" kern="1200" baseline="0" dirty="0" smtClean="0">
                          <a:solidFill>
                            <a:schemeClr val="tx1"/>
                          </a:solidFill>
                          <a:latin typeface="Arial" panose="020B0604020202020204" pitchFamily="34" charset="0"/>
                          <a:ea typeface="+mn-ea"/>
                          <a:cs typeface="Arial" panose="020B0604020202020204" pitchFamily="34" charset="0"/>
                        </a:rPr>
                        <a:t>Risk ID: </a:t>
                      </a:r>
                      <a:r>
                        <a:rPr lang="en-US" sz="1000" strike="noStrike" kern="1200" baseline="0" dirty="0" smtClean="0">
                          <a:solidFill>
                            <a:schemeClr val="tx1"/>
                          </a:solidFill>
                          <a:latin typeface="Arial" panose="020B0604020202020204" pitchFamily="34" charset="0"/>
                          <a:ea typeface="+mn-ea"/>
                          <a:cs typeface="Arial" panose="020B0604020202020204" pitchFamily="34" charset="0"/>
                        </a:rPr>
                        <a:t>Finalized and delivered Internal Audit response</a:t>
                      </a:r>
                      <a:endParaRPr lang="en-US" sz="1000" strike="noStrike" kern="1200" baseline="0" dirty="0" smtClean="0">
                        <a:solidFill>
                          <a:schemeClr val="tx1"/>
                        </a:solidFill>
                        <a:latin typeface="Arial" panose="020B0604020202020204" pitchFamily="34" charset="0"/>
                        <a:ea typeface="+mn-ea"/>
                        <a:cs typeface="Arial" panose="020B0604020202020204" pitchFamily="34" charset="0"/>
                      </a:endParaRPr>
                    </a:p>
                  </a:txBody>
                  <a:tcPr marL="81280" marR="81280" marT="40640" marB="40640">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118872" marR="0" lvl="0" indent="-118872"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Char char="•"/>
                        <a:tabLst/>
                        <a:defRPr/>
                      </a:pPr>
                      <a:endParaRPr lang="en-US" sz="900" b="0" kern="1200" dirty="0">
                        <a:solidFill>
                          <a:schemeClr val="tx1"/>
                        </a:solidFill>
                        <a:latin typeface="+mn-lt"/>
                        <a:ea typeface="+mn-ea"/>
                        <a:cs typeface="+mn-cs"/>
                      </a:endParaRPr>
                    </a:p>
                  </a:txBody>
                  <a:tcPr marL="0" marR="0" marT="0" marB="0">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kern="1200" baseline="0" dirty="0" smtClean="0">
                          <a:solidFill>
                            <a:schemeClr val="tx1"/>
                          </a:solidFill>
                          <a:latin typeface="Arial" panose="020B0604020202020204" pitchFamily="34" charset="0"/>
                          <a:ea typeface="+mn-ea"/>
                          <a:cs typeface="Arial" panose="020B0604020202020204" pitchFamily="34" charset="0"/>
                        </a:rPr>
                        <a:t>Finalize and submit action plans for remaining ERM areas</a:t>
                      </a: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kern="1200" baseline="0" dirty="0" smtClean="0">
                          <a:solidFill>
                            <a:schemeClr val="tx1"/>
                          </a:solidFill>
                          <a:latin typeface="Arial" panose="020B0604020202020204" pitchFamily="34" charset="0"/>
                          <a:ea typeface="+mn-ea"/>
                          <a:cs typeface="Arial" panose="020B0604020202020204" pitchFamily="34" charset="0"/>
                        </a:rPr>
                        <a:t>Update RAS development progress with other IHC entities; begin receiving feedback from risk managers regarding data availability for new Group metrics</a:t>
                      </a: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Risk Monitoring: Hold one-on-one meetings with SHUSA Risk teams to start the incorporation of the IHC/US entities in the MRR/CRO </a:t>
                      </a:r>
                      <a:r>
                        <a:rPr lang="en-US" sz="1000" i="0" kern="1200" baseline="0" dirty="0" smtClean="0">
                          <a:solidFill>
                            <a:schemeClr val="tx1"/>
                          </a:solidFill>
                          <a:latin typeface="Arial" panose="020B0604020202020204" pitchFamily="34" charset="0"/>
                          <a:ea typeface="+mn-ea"/>
                          <a:cs typeface="Arial" panose="020B0604020202020204" pitchFamily="34" charset="0"/>
                        </a:rPr>
                        <a:t>reports</a:t>
                      </a: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i="0" strike="noStrike" kern="1200" baseline="0" dirty="0" smtClean="0">
                          <a:solidFill>
                            <a:schemeClr val="tx1"/>
                          </a:solidFill>
                          <a:latin typeface="Arial" panose="020B0604020202020204" pitchFamily="34" charset="0"/>
                          <a:ea typeface="+mn-ea"/>
                          <a:cs typeface="Arial" panose="020B0604020202020204" pitchFamily="34" charset="0"/>
                        </a:rPr>
                        <a:t>Risk ID: </a:t>
                      </a:r>
                      <a:r>
                        <a:rPr lang="en-US" sz="1000" strike="noStrike" kern="1200" baseline="0" dirty="0" smtClean="0">
                          <a:solidFill>
                            <a:schemeClr val="tx1"/>
                          </a:solidFill>
                          <a:latin typeface="Arial" panose="020B0604020202020204" pitchFamily="34" charset="0"/>
                          <a:ea typeface="+mn-ea"/>
                          <a:cs typeface="Arial" panose="020B0604020202020204" pitchFamily="34" charset="0"/>
                        </a:rPr>
                        <a:t>Finalize the continuous process guidance</a:t>
                      </a: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strike="noStrike" kern="1200" baseline="0" dirty="0" smtClean="0">
                          <a:solidFill>
                            <a:schemeClr val="tx1"/>
                          </a:solidFill>
                          <a:latin typeface="Arial" panose="020B0604020202020204" pitchFamily="34" charset="0"/>
                          <a:ea typeface="+mn-ea"/>
                          <a:cs typeface="Arial" panose="020B0604020202020204" pitchFamily="34" charset="0"/>
                        </a:rPr>
                        <a:t>Risk ID: Develop reporting to address Internal Audit concerns</a:t>
                      </a: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strike="noStrike" kern="1200" baseline="0" dirty="0" smtClean="0">
                          <a:solidFill>
                            <a:schemeClr val="tx1"/>
                          </a:solidFill>
                          <a:latin typeface="Arial" panose="020B0604020202020204" pitchFamily="34" charset="0"/>
                          <a:ea typeface="+mn-ea"/>
                          <a:cs typeface="Arial" panose="020B0604020202020204" pitchFamily="34" charset="0"/>
                        </a:rPr>
                        <a:t>Risk ID: Follow-up with Risk Managers to ensure completeness of Risk type guidance</a:t>
                      </a: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i="0" kern="1200" baseline="0" dirty="0" smtClean="0">
                        <a:solidFill>
                          <a:schemeClr val="tx1"/>
                        </a:solidFill>
                        <a:latin typeface="Arial" panose="020B0604020202020204" pitchFamily="34" charset="0"/>
                        <a:ea typeface="+mn-ea"/>
                        <a:cs typeface="Arial" panose="020B0604020202020204" pitchFamily="34" charset="0"/>
                      </a:endParaRPr>
                    </a:p>
                    <a:p>
                      <a:pPr marL="111125" marR="0" indent="-111125"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kern="1200" baseline="0" dirty="0" smtClean="0">
                        <a:solidFill>
                          <a:schemeClr val="tx1"/>
                        </a:solidFill>
                        <a:latin typeface="Arial" panose="020B0604020202020204" pitchFamily="34" charset="0"/>
                        <a:ea typeface="+mn-ea"/>
                        <a:cs typeface="Arial" panose="020B0604020202020204" pitchFamily="34" charset="0"/>
                      </a:endParaRPr>
                    </a:p>
                  </a:txBody>
                  <a:tcPr marL="81280" marR="81280" marT="40640" marB="40640">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noFill/>
                  </a:tcPr>
                </a:tc>
              </a:tr>
            </a:tbl>
          </a:graphicData>
        </a:graphic>
      </p:graphicFrame>
      <p:sp>
        <p:nvSpPr>
          <p:cNvPr id="8" name="TextBox 7"/>
          <p:cNvSpPr txBox="1"/>
          <p:nvPr/>
        </p:nvSpPr>
        <p:spPr>
          <a:xfrm>
            <a:off x="254000" y="248489"/>
            <a:ext cx="8071134" cy="461665"/>
          </a:xfrm>
          <a:prstGeom prst="rect">
            <a:avLst/>
          </a:prstGeom>
          <a:noFill/>
        </p:spPr>
        <p:txBody>
          <a:bodyPr wrap="square" rtlCol="0">
            <a:spAutoFit/>
          </a:bodyPr>
          <a:lstStyle/>
          <a:p>
            <a:r>
              <a:rPr lang="en-US" b="1" dirty="0" smtClean="0">
                <a:solidFill>
                  <a:prstClr val="black"/>
                </a:solidFill>
                <a:latin typeface="Arial" panose="020B0604020202020204" pitchFamily="34" charset="0"/>
                <a:cs typeface="Arial" panose="020B0604020202020204" pitchFamily="34" charset="0"/>
              </a:rPr>
              <a:t>Risk Transformation: Workstream Update</a:t>
            </a:r>
          </a:p>
        </p:txBody>
      </p:sp>
      <p:sp>
        <p:nvSpPr>
          <p:cNvPr id="13" name="Title 1"/>
          <p:cNvSpPr txBox="1">
            <a:spLocks/>
          </p:cNvSpPr>
          <p:nvPr/>
        </p:nvSpPr>
        <p:spPr bwMode="auto">
          <a:xfrm>
            <a:off x="368178" y="632447"/>
            <a:ext cx="8471025" cy="398912"/>
          </a:xfrm>
          <a:prstGeom prst="rect">
            <a:avLst/>
          </a:prstGeom>
          <a:noFill/>
          <a:ln w="9525">
            <a:noFill/>
            <a:miter lim="800000"/>
            <a:headEnd/>
            <a:tailEnd/>
          </a:ln>
        </p:spPr>
        <p:txBody>
          <a:bodyPr vert="horz" wrap="square" lIns="0" tIns="45718" rIns="91435" bIns="45718" numCol="1" anchor="t" anchorCtr="0" compatLnSpc="1">
            <a:prstTxWarp prst="textNoShape">
              <a:avLst/>
            </a:prstTxWarp>
          </a:bodyPr>
          <a:lst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a:lstStyle>
          <a:p>
            <a:pPr marL="111125" indent="-111125" defTabSz="457200" fontAlgn="auto">
              <a:lnSpc>
                <a:spcPct val="100000"/>
              </a:lnSpc>
              <a:spcBef>
                <a:spcPts val="0"/>
              </a:spcBef>
              <a:spcAft>
                <a:spcPts val="0"/>
              </a:spcAft>
              <a:buClr>
                <a:srgbClr val="FF0000"/>
              </a:buClr>
              <a:buFont typeface="Arial" panose="020B0604020202020204" pitchFamily="34" charset="0"/>
              <a:buChar char="•"/>
              <a:defRPr/>
            </a:pPr>
            <a:r>
              <a:rPr lang="en-US" sz="1100" b="1" kern="0" dirty="0" smtClean="0">
                <a:solidFill>
                  <a:prstClr val="black"/>
                </a:solidFill>
                <a:latin typeface="Arial" panose="020B0604020202020204" pitchFamily="34" charset="0"/>
                <a:cs typeface="Arial" panose="020B0604020202020204" pitchFamily="34" charset="0"/>
              </a:rPr>
              <a:t>Key Message</a:t>
            </a:r>
            <a:r>
              <a:rPr lang="en-US" sz="1100" b="1" kern="0" dirty="0" smtClean="0">
                <a:solidFill>
                  <a:prstClr val="black"/>
                </a:solidFill>
                <a:latin typeface="Arial" panose="020B0604020202020204" pitchFamily="34" charset="0"/>
                <a:cs typeface="Arial" panose="020B0604020202020204" pitchFamily="34" charset="0"/>
              </a:rPr>
              <a:t>: </a:t>
            </a:r>
            <a:r>
              <a:rPr lang="en-US" sz="1100" dirty="0" smtClean="0">
                <a:solidFill>
                  <a:schemeClr val="tx1"/>
                </a:solidFill>
                <a:latin typeface="Arial" panose="020B0604020202020204" pitchFamily="34" charset="0"/>
                <a:cs typeface="Arial" panose="020B0604020202020204" pitchFamily="34" charset="0"/>
              </a:rPr>
              <a:t>Governance </a:t>
            </a:r>
            <a:r>
              <a:rPr lang="en-US" sz="1100" dirty="0">
                <a:solidFill>
                  <a:schemeClr val="tx1"/>
                </a:solidFill>
                <a:latin typeface="Arial" panose="020B0604020202020204" pitchFamily="34" charset="0"/>
                <a:cs typeface="Arial" panose="020B0604020202020204" pitchFamily="34" charset="0"/>
              </a:rPr>
              <a:t>Framework &amp; Target Operating Model approval delays continue to impact dependent Risk Transformation sub-</a:t>
            </a:r>
            <a:r>
              <a:rPr lang="en-US" sz="1100" dirty="0" err="1">
                <a:solidFill>
                  <a:schemeClr val="tx1"/>
                </a:solidFill>
                <a:latin typeface="Arial" panose="020B0604020202020204" pitchFamily="34" charset="0"/>
                <a:cs typeface="Arial" panose="020B0604020202020204" pitchFamily="34" charset="0"/>
              </a:rPr>
              <a:t>workstreams</a:t>
            </a:r>
            <a:r>
              <a:rPr lang="en-US" sz="1100" dirty="0" smtClean="0">
                <a:solidFill>
                  <a:schemeClr val="tx1"/>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SHUSA </a:t>
            </a:r>
            <a:r>
              <a:rPr lang="en-US" sz="1100" dirty="0" smtClean="0">
                <a:solidFill>
                  <a:schemeClr val="tx1"/>
                </a:solidFill>
                <a:latin typeface="Arial" panose="020B0604020202020204" pitchFamily="34" charset="0"/>
                <a:cs typeface="Arial" panose="020B0604020202020204" pitchFamily="34" charset="0"/>
              </a:rPr>
              <a:t>MRP team </a:t>
            </a:r>
            <a:r>
              <a:rPr lang="en-US" sz="1100" dirty="0">
                <a:solidFill>
                  <a:schemeClr val="tx1"/>
                </a:solidFill>
                <a:latin typeface="Arial" panose="020B0604020202020204" pitchFamily="34" charset="0"/>
                <a:cs typeface="Arial" panose="020B0604020202020204" pitchFamily="34" charset="0"/>
              </a:rPr>
              <a:t>and Risk Aggregation achieved consensus on continuous process rollout (pilot)</a:t>
            </a:r>
          </a:p>
          <a:p>
            <a:pPr marL="111125" indent="-111125" defTabSz="457200" fontAlgn="auto">
              <a:lnSpc>
                <a:spcPct val="100000"/>
              </a:lnSpc>
              <a:spcBef>
                <a:spcPts val="0"/>
              </a:spcBef>
              <a:spcAft>
                <a:spcPts val="0"/>
              </a:spcAft>
              <a:buClr>
                <a:srgbClr val="FF0000"/>
              </a:buClr>
              <a:buFont typeface="Arial" panose="020B0604020202020204" pitchFamily="34" charset="0"/>
              <a:buChar char="•"/>
              <a:defRPr/>
            </a:pPr>
            <a:endParaRPr lang="en-US" sz="1100" dirty="0">
              <a:solidFill>
                <a:schemeClr val="tx1"/>
              </a:solidFill>
              <a:latin typeface="Arial" panose="020B0604020202020204" pitchFamily="34" charset="0"/>
              <a:cs typeface="Arial" panose="020B0604020202020204" pitchFamily="34" charset="0"/>
            </a:endParaRPr>
          </a:p>
          <a:p>
            <a:pPr marL="111125" indent="-111125" defTabSz="457200" fontAlgn="auto">
              <a:lnSpc>
                <a:spcPct val="100000"/>
              </a:lnSpc>
              <a:spcBef>
                <a:spcPts val="0"/>
              </a:spcBef>
              <a:spcAft>
                <a:spcPts val="0"/>
              </a:spcAft>
              <a:buClr>
                <a:srgbClr val="FF0000"/>
              </a:buClr>
              <a:buFont typeface="Arial" panose="020B0604020202020204" pitchFamily="34" charset="0"/>
              <a:buChar char="•"/>
              <a:defRPr/>
            </a:pPr>
            <a:r>
              <a:rPr lang="en-US" sz="1100" dirty="0" smtClean="0">
                <a:solidFill>
                  <a:schemeClr val="tx1"/>
                </a:solidFill>
                <a:latin typeface="Arial" panose="020B0604020202020204" pitchFamily="34" charset="0"/>
                <a:cs typeface="Arial" panose="020B0604020202020204" pitchFamily="34" charset="0"/>
              </a:rPr>
              <a:t> </a:t>
            </a:r>
            <a:endParaRPr lang="en-US" sz="1100" dirty="0">
              <a:solidFill>
                <a:schemeClr val="tx1"/>
              </a:solidFill>
              <a:latin typeface="Arial" panose="020B0604020202020204" pitchFamily="34" charset="0"/>
              <a:cs typeface="Arial" panose="020B0604020202020204" pitchFamily="34" charset="0"/>
            </a:endParaRPr>
          </a:p>
          <a:p>
            <a:pPr marL="111125" indent="-111125" defTabSz="457200" fontAlgn="auto">
              <a:lnSpc>
                <a:spcPct val="100000"/>
              </a:lnSpc>
              <a:spcBef>
                <a:spcPts val="0"/>
              </a:spcBef>
              <a:spcAft>
                <a:spcPts val="0"/>
              </a:spcAft>
              <a:buClr>
                <a:srgbClr val="FF0000"/>
              </a:buClr>
              <a:buFont typeface="Arial" panose="020B0604020202020204" pitchFamily="34" charset="0"/>
              <a:buChar char="•"/>
              <a:defRPr/>
            </a:pPr>
            <a:endParaRPr lang="en-US" sz="1100" dirty="0">
              <a:solidFill>
                <a:schemeClr val="tx1"/>
              </a:solidFill>
              <a:latin typeface="Arial" panose="020B0604020202020204" pitchFamily="34" charset="0"/>
              <a:cs typeface="Arial" panose="020B0604020202020204" pitchFamily="34" charset="0"/>
            </a:endParaRPr>
          </a:p>
          <a:p>
            <a:pPr marL="111125" indent="-111125" defTabSz="457200" fontAlgn="auto">
              <a:lnSpc>
                <a:spcPct val="100000"/>
              </a:lnSpc>
              <a:spcBef>
                <a:spcPts val="0"/>
              </a:spcBef>
              <a:spcAft>
                <a:spcPts val="0"/>
              </a:spcAft>
              <a:buClr>
                <a:srgbClr val="FF0000"/>
              </a:buClr>
              <a:buFont typeface="Arial" panose="020B0604020202020204" pitchFamily="34" charset="0"/>
              <a:buChar char="•"/>
              <a:defRPr/>
            </a:pPr>
            <a:endParaRPr lang="en-US" sz="1100" dirty="0">
              <a:solidFill>
                <a:schemeClr val="tx1"/>
              </a:solidFill>
              <a:latin typeface="Arial" panose="020B0604020202020204" pitchFamily="34" charset="0"/>
              <a:cs typeface="Arial" panose="020B0604020202020204" pitchFamily="34" charset="0"/>
            </a:endParaRPr>
          </a:p>
          <a:p>
            <a:endParaRPr lang="en-US" sz="1100" kern="0" dirty="0">
              <a:solidFill>
                <a:schemeClr val="tx1"/>
              </a:solidFill>
            </a:endParaRPr>
          </a:p>
        </p:txBody>
      </p:sp>
      <p:sp>
        <p:nvSpPr>
          <p:cNvPr id="19" name="Rectangle 4"/>
          <p:cNvSpPr txBox="1">
            <a:spLocks/>
          </p:cNvSpPr>
          <p:nvPr>
            <p:custDataLst>
              <p:tags r:id="rId1"/>
            </p:custDataLst>
          </p:nvPr>
        </p:nvSpPr>
        <p:spPr>
          <a:xfrm>
            <a:off x="131925" y="4081413"/>
            <a:ext cx="1463040" cy="328045"/>
          </a:xfrm>
          <a:prstGeom prst="rect">
            <a:avLst/>
          </a:prstGeom>
          <a:solidFill>
            <a:schemeClr val="bg1">
              <a:lumMod val="75000"/>
            </a:schemeClr>
          </a:solidFill>
          <a:ln w="9525" algn="ctr">
            <a:solidFill>
              <a:schemeClr val="tx1"/>
            </a:solidFill>
            <a:miter lim="800000"/>
            <a:headEnd/>
            <a:tailEnd/>
          </a:ln>
        </p:spPr>
        <p:txBody>
          <a:bodyPr vert="horz" wrap="square" lIns="76200" tIns="76200" rIns="76200" bIns="76200" numCol="1" anchor="t" anchorCtr="0" compatLnSpc="1">
            <a:prstTxWarp prst="textNoShape">
              <a:avLst/>
            </a:prstTxWarp>
            <a:noAutofit/>
          </a:bodyPr>
          <a:lstStyle>
            <a:lvl1pPr marL="228600" lvl="0" indent="-228600" eaLnBrk="0" hangingPunct="0">
              <a:defRPr sz="1400">
                <a:latin typeface="+mn-lt"/>
              </a:defRPr>
            </a:lvl1pPr>
            <a:lvl2pPr marL="455613" lvl="1" indent="-225425" eaLnBrk="0" hangingPunct="0">
              <a:spcBef>
                <a:spcPct val="25000"/>
              </a:spcBef>
              <a:buFont typeface="Arial" charset="0"/>
              <a:buChar char="–"/>
              <a:defRPr sz="1400">
                <a:latin typeface="+mn-lt"/>
              </a:defRPr>
            </a:lvl2pPr>
            <a:lvl3pPr marL="684213" lvl="2" indent="-227013" eaLnBrk="0" hangingPunct="0">
              <a:spcBef>
                <a:spcPct val="25000"/>
              </a:spcBef>
              <a:buSzPct val="90000"/>
              <a:buFont typeface="Wingdings" pitchFamily="2" charset="2"/>
              <a:buChar char="§"/>
              <a:defRPr sz="1400">
                <a:latin typeface="+mn-lt"/>
              </a:defRPr>
            </a:lvl3pPr>
            <a:lvl4pPr marL="912813" lvl="3" indent="-227013" eaLnBrk="0" hangingPunct="0">
              <a:spcBef>
                <a:spcPct val="25000"/>
              </a:spcBef>
              <a:defRPr sz="1400">
                <a:latin typeface="+mn-lt"/>
              </a:defRPr>
            </a:lvl4pPr>
            <a:lvl5pPr marL="1141413" lvl="4" indent="-227013" eaLnBrk="0" hangingPunct="0">
              <a:spcBef>
                <a:spcPct val="25000"/>
              </a:spcBef>
              <a:buFont typeface="Arial" charset="0"/>
              <a:buChar char="–"/>
              <a:defRPr sz="1400">
                <a:latin typeface="+mn-lt"/>
              </a:defRPr>
            </a:lvl5pPr>
            <a:lvl6pPr marL="1598613" indent="-227013" fontAlgn="base">
              <a:spcBef>
                <a:spcPct val="25000"/>
              </a:spcBef>
              <a:spcAft>
                <a:spcPct val="0"/>
              </a:spcAft>
              <a:buClr>
                <a:srgbClr val="DC241F"/>
              </a:buClr>
              <a:buFont typeface="Arial" charset="0"/>
              <a:buChar char="–"/>
              <a:defRPr sz="1400">
                <a:latin typeface="+mn-lt"/>
              </a:defRPr>
            </a:lvl6pPr>
            <a:lvl7pPr marL="2055813" indent="-227013" fontAlgn="base">
              <a:spcBef>
                <a:spcPct val="25000"/>
              </a:spcBef>
              <a:spcAft>
                <a:spcPct val="0"/>
              </a:spcAft>
              <a:buClr>
                <a:srgbClr val="DC241F"/>
              </a:buClr>
              <a:buFont typeface="Arial" charset="0"/>
              <a:buChar char="–"/>
              <a:defRPr sz="1400">
                <a:latin typeface="+mn-lt"/>
              </a:defRPr>
            </a:lvl7pPr>
            <a:lvl8pPr marL="2513013" indent="-227013" fontAlgn="base">
              <a:spcBef>
                <a:spcPct val="25000"/>
              </a:spcBef>
              <a:spcAft>
                <a:spcPct val="0"/>
              </a:spcAft>
              <a:buClr>
                <a:srgbClr val="DC241F"/>
              </a:buClr>
              <a:buFont typeface="Arial" charset="0"/>
              <a:buChar char="–"/>
              <a:defRPr sz="1400">
                <a:latin typeface="+mn-lt"/>
              </a:defRPr>
            </a:lvl8pPr>
            <a:lvl9pPr marL="2970213" indent="-227013" fontAlgn="base">
              <a:spcBef>
                <a:spcPct val="25000"/>
              </a:spcBef>
              <a:spcAft>
                <a:spcPct val="0"/>
              </a:spcAft>
              <a:buClr>
                <a:srgbClr val="DC241F"/>
              </a:buClr>
              <a:buFont typeface="Arial" charset="0"/>
              <a:buChar char="–"/>
              <a:defRPr sz="1400">
                <a:latin typeface="+mn-lt"/>
              </a:defRPr>
            </a:lvl9pPr>
          </a:lstStyle>
          <a:p>
            <a:pPr marL="0" indent="0" algn="ctr"/>
            <a:r>
              <a:rPr lang="en-GB" sz="1000" b="1" dirty="0" smtClean="0">
                <a:solidFill>
                  <a:prstClr val="black"/>
                </a:solidFill>
                <a:latin typeface="Arial" panose="020B0604020202020204" pitchFamily="34" charset="0"/>
                <a:cs typeface="Arial" panose="020B0604020202020204" pitchFamily="34" charset="0"/>
              </a:rPr>
              <a:t>Key Contacts</a:t>
            </a:r>
            <a:endParaRPr lang="en-US" sz="1000" b="1" dirty="0">
              <a:solidFill>
                <a:prstClr val="black"/>
              </a:solidFill>
              <a:latin typeface="Arial" panose="020B0604020202020204" pitchFamily="34" charset="0"/>
              <a:cs typeface="Arial" panose="020B0604020202020204"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235315123"/>
              </p:ext>
            </p:extLst>
          </p:nvPr>
        </p:nvGraphicFramePr>
        <p:xfrm>
          <a:off x="131926" y="1190599"/>
          <a:ext cx="1463040" cy="2529840"/>
        </p:xfrm>
        <a:graphic>
          <a:graphicData uri="http://schemas.openxmlformats.org/drawingml/2006/table">
            <a:tbl>
              <a:tblPr firstRow="1" bandRow="1">
                <a:tableStyleId>{5C22544A-7EE6-4342-B048-85BDC9FD1C3A}</a:tableStyleId>
              </a:tblPr>
              <a:tblGrid>
                <a:gridCol w="650240"/>
                <a:gridCol w="406400"/>
                <a:gridCol w="406400"/>
              </a:tblGrid>
              <a:tr h="365760">
                <a:tc gridSpan="3">
                  <a:txBody>
                    <a:bodyPr/>
                    <a:lstStyle/>
                    <a:p>
                      <a:pPr algn="ctr"/>
                      <a:r>
                        <a:rPr lang="en-US" sz="1000" b="1" kern="1200" dirty="0" smtClean="0">
                          <a:solidFill>
                            <a:schemeClr val="tx1"/>
                          </a:solidFill>
                          <a:latin typeface="Arial" panose="020B0604020202020204" pitchFamily="34" charset="0"/>
                          <a:ea typeface="+mn-ea"/>
                          <a:cs typeface="Arial" panose="020B0604020202020204" pitchFamily="34" charset="0"/>
                        </a:rPr>
                        <a:t>Status Summary</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81280" marR="8128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lang="en-US" dirty="0"/>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182880">
                <a:tc>
                  <a:txBody>
                    <a:bodyPr/>
                    <a:lstStyle/>
                    <a:p>
                      <a:r>
                        <a:rPr lang="en-US" sz="1000" b="1" kern="1200" dirty="0" smtClean="0">
                          <a:solidFill>
                            <a:schemeClr val="dk1"/>
                          </a:solidFill>
                          <a:latin typeface="Arial" panose="020B0604020202020204" pitchFamily="34" charset="0"/>
                          <a:ea typeface="+mn-ea"/>
                          <a:cs typeface="Arial" panose="020B0604020202020204" pitchFamily="34" charset="0"/>
                        </a:rPr>
                        <a:t>Area</a:t>
                      </a:r>
                      <a:endParaRPr lang="en-US" sz="1000" b="1" kern="1200" dirty="0">
                        <a:solidFill>
                          <a:schemeClr val="dk1"/>
                        </a:solidFill>
                        <a:latin typeface="Arial" panose="020B0604020202020204" pitchFamily="34" charset="0"/>
                        <a:ea typeface="+mn-ea"/>
                        <a:cs typeface="Arial" panose="020B0604020202020204" pitchFamily="34" charset="0"/>
                      </a:endParaRPr>
                    </a:p>
                  </a:txBody>
                  <a:tcPr marL="40640" marR="40640">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000" b="1" dirty="0" smtClean="0">
                          <a:latin typeface="Arial" panose="020B0604020202020204" pitchFamily="34" charset="0"/>
                          <a:cs typeface="Arial" panose="020B0604020202020204" pitchFamily="34" charset="0"/>
                        </a:rPr>
                        <a:t>Prior</a:t>
                      </a:r>
                      <a:endParaRPr lang="en-US" sz="1000" b="1" dirty="0">
                        <a:latin typeface="Arial" panose="020B0604020202020204" pitchFamily="34" charset="0"/>
                        <a:cs typeface="Arial" panose="020B0604020202020204" pitchFamily="34" charset="0"/>
                      </a:endParaRPr>
                    </a:p>
                  </a:txBody>
                  <a:tcPr marL="40640" marR="406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000" b="1" dirty="0" smtClean="0">
                          <a:latin typeface="Arial" panose="020B0604020202020204" pitchFamily="34" charset="0"/>
                          <a:cs typeface="Arial" panose="020B0604020202020204" pitchFamily="34" charset="0"/>
                        </a:rPr>
                        <a:t>Curr.</a:t>
                      </a:r>
                      <a:endParaRPr lang="en-US" sz="1000" b="1" dirty="0">
                        <a:latin typeface="Arial" panose="020B0604020202020204" pitchFamily="34" charset="0"/>
                        <a:cs typeface="Arial" panose="020B0604020202020204" pitchFamily="34" charset="0"/>
                      </a:endParaRPr>
                    </a:p>
                  </a:txBody>
                  <a:tcPr marL="40640" marR="40640">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r>
              <a:tr h="320040">
                <a:tc>
                  <a:txBody>
                    <a:bodyPr/>
                    <a:lstStyle/>
                    <a:p>
                      <a:r>
                        <a:rPr lang="en-US" sz="900" dirty="0" smtClean="0">
                          <a:latin typeface="Arial" panose="020B0604020202020204" pitchFamily="34" charset="0"/>
                          <a:cs typeface="Arial" panose="020B0604020202020204" pitchFamily="34" charset="0"/>
                        </a:rPr>
                        <a:t>Overall</a:t>
                      </a:r>
                      <a:endParaRPr lang="en-US" sz="900" dirty="0">
                        <a:latin typeface="Arial" panose="020B0604020202020204" pitchFamily="34" charset="0"/>
                        <a:cs typeface="Arial" panose="020B0604020202020204" pitchFamily="34" charset="0"/>
                      </a:endParaRPr>
                    </a:p>
                  </a:txBody>
                  <a:tcPr marL="40640" marR="4064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100" b="1" dirty="0" smtClean="0">
                          <a:solidFill>
                            <a:schemeClr val="bg1"/>
                          </a:solidFill>
                          <a:latin typeface="Arial" panose="020B0604020202020204" pitchFamily="34" charset="0"/>
                          <a:cs typeface="Arial" panose="020B0604020202020204" pitchFamily="34" charset="0"/>
                        </a:rPr>
                        <a:t>R</a:t>
                      </a:r>
                      <a:endParaRPr lang="en-US" sz="1100" b="1" dirty="0">
                        <a:solidFill>
                          <a:schemeClr val="bg1"/>
                        </a:solidFill>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endParaRPr lang="en-US" sz="1100" dirty="0"/>
                    </a:p>
                  </a:txBody>
                  <a:tcPr marL="40640" marR="4064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20040">
                <a:tc>
                  <a:txBody>
                    <a:bodyPr/>
                    <a:lstStyle/>
                    <a:p>
                      <a:r>
                        <a:rPr lang="en-US" sz="900" dirty="0" smtClean="0">
                          <a:latin typeface="Arial" panose="020B0604020202020204" pitchFamily="34" charset="0"/>
                          <a:cs typeface="Arial" panose="020B0604020202020204" pitchFamily="34" charset="0"/>
                        </a:rPr>
                        <a:t>Schedule</a:t>
                      </a:r>
                      <a:endParaRPr lang="en-US" sz="900" dirty="0">
                        <a:latin typeface="Arial" panose="020B0604020202020204" pitchFamily="34" charset="0"/>
                        <a:cs typeface="Arial" panose="020B0604020202020204" pitchFamily="34" charset="0"/>
                      </a:endParaRPr>
                    </a:p>
                  </a:txBody>
                  <a:tcPr marL="40640" marR="4064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100" b="1" dirty="0" smtClean="0">
                          <a:solidFill>
                            <a:schemeClr val="bg1"/>
                          </a:solidFill>
                          <a:latin typeface="Arial" panose="020B0604020202020204" pitchFamily="34" charset="0"/>
                          <a:cs typeface="Arial" panose="020B0604020202020204" pitchFamily="34" charset="0"/>
                        </a:rPr>
                        <a:t>R</a:t>
                      </a:r>
                      <a:endParaRPr lang="en-US" sz="1100" b="1" dirty="0">
                        <a:solidFill>
                          <a:schemeClr val="bg1"/>
                        </a:solidFill>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endParaRPr lang="en-US" sz="1100" dirty="0"/>
                    </a:p>
                  </a:txBody>
                  <a:tcPr marL="40640" marR="4064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20040">
                <a:tc>
                  <a:txBody>
                    <a:bodyPr/>
                    <a:lstStyle/>
                    <a:p>
                      <a:r>
                        <a:rPr lang="en-US" sz="900" dirty="0" smtClean="0">
                          <a:latin typeface="Arial" panose="020B0604020202020204" pitchFamily="34" charset="0"/>
                          <a:cs typeface="Arial" panose="020B0604020202020204" pitchFamily="34" charset="0"/>
                        </a:rPr>
                        <a:t>Risks</a:t>
                      </a:r>
                      <a:endParaRPr lang="en-US" sz="900" dirty="0">
                        <a:latin typeface="Arial" panose="020B0604020202020204" pitchFamily="34" charset="0"/>
                        <a:cs typeface="Arial" panose="020B0604020202020204" pitchFamily="34" charset="0"/>
                      </a:endParaRPr>
                    </a:p>
                  </a:txBody>
                  <a:tcPr marL="40640" marR="4064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100" b="1" dirty="0" smtClean="0">
                          <a:solidFill>
                            <a:schemeClr val="bg1"/>
                          </a:solidFill>
                          <a:latin typeface="Arial" panose="020B0604020202020204" pitchFamily="34" charset="0"/>
                          <a:cs typeface="Arial" panose="020B0604020202020204" pitchFamily="34" charset="0"/>
                        </a:rPr>
                        <a:t>R</a:t>
                      </a:r>
                      <a:endParaRPr lang="en-US" sz="1100" b="1" dirty="0">
                        <a:solidFill>
                          <a:schemeClr val="bg1"/>
                        </a:solidFill>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endParaRPr lang="en-US" sz="1100" dirty="0"/>
                    </a:p>
                  </a:txBody>
                  <a:tcPr marL="40640" marR="4064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20040">
                <a:tc>
                  <a:txBody>
                    <a:bodyPr/>
                    <a:lstStyle/>
                    <a:p>
                      <a:r>
                        <a:rPr lang="en-US" sz="900" dirty="0" smtClean="0">
                          <a:latin typeface="Arial" panose="020B0604020202020204" pitchFamily="34" charset="0"/>
                          <a:cs typeface="Arial" panose="020B0604020202020204" pitchFamily="34" charset="0"/>
                        </a:rPr>
                        <a:t>Scope</a:t>
                      </a:r>
                      <a:endParaRPr lang="en-US" sz="900" dirty="0">
                        <a:latin typeface="Arial" panose="020B0604020202020204" pitchFamily="34" charset="0"/>
                        <a:cs typeface="Arial" panose="020B0604020202020204" pitchFamily="34" charset="0"/>
                      </a:endParaRPr>
                    </a:p>
                  </a:txBody>
                  <a:tcPr marL="40640" marR="4064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100" b="1" dirty="0" smtClean="0">
                          <a:latin typeface="Arial" panose="020B0604020202020204" pitchFamily="34" charset="0"/>
                          <a:cs typeface="Arial" panose="020B0604020202020204" pitchFamily="34" charset="0"/>
                        </a:rPr>
                        <a:t>A</a:t>
                      </a:r>
                      <a:endParaRPr lang="en-US" sz="1100" b="1" dirty="0">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40640" marR="4064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20040">
                <a:tc>
                  <a:txBody>
                    <a:bodyPr/>
                    <a:lstStyle/>
                    <a:p>
                      <a:r>
                        <a:rPr lang="en-US" sz="900" dirty="0" smtClean="0">
                          <a:latin typeface="Arial" panose="020B0604020202020204" pitchFamily="34" charset="0"/>
                          <a:cs typeface="Arial" panose="020B0604020202020204" pitchFamily="34" charset="0"/>
                        </a:rPr>
                        <a:t>Resources</a:t>
                      </a:r>
                      <a:endParaRPr lang="en-US" sz="900" dirty="0">
                        <a:latin typeface="Arial" panose="020B0604020202020204" pitchFamily="34" charset="0"/>
                        <a:cs typeface="Arial" panose="020B0604020202020204" pitchFamily="34" charset="0"/>
                      </a:endParaRPr>
                    </a:p>
                  </a:txBody>
                  <a:tcPr marL="40640" marR="4064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100" b="1" dirty="0" smtClean="0">
                          <a:latin typeface="Arial" panose="020B0604020202020204" pitchFamily="34" charset="0"/>
                          <a:cs typeface="Arial" panose="020B0604020202020204" pitchFamily="34" charset="0"/>
                        </a:rPr>
                        <a:t>G</a:t>
                      </a:r>
                      <a:endParaRPr lang="en-US" sz="1100" b="1" dirty="0">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a:txBody>
                    <a:bodyPr/>
                    <a:lstStyle/>
                    <a:p>
                      <a:endParaRPr lang="en-US" sz="1100" dirty="0"/>
                    </a:p>
                  </a:txBody>
                  <a:tcPr marL="40640" marR="4064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20040">
                <a:tc>
                  <a:txBody>
                    <a:bodyPr/>
                    <a:lstStyle/>
                    <a:p>
                      <a:r>
                        <a:rPr lang="en-US" sz="900" dirty="0" smtClean="0">
                          <a:latin typeface="Arial" panose="020B0604020202020204" pitchFamily="34" charset="0"/>
                          <a:cs typeface="Arial" panose="020B0604020202020204" pitchFamily="34" charset="0"/>
                        </a:rPr>
                        <a:t>Financials</a:t>
                      </a:r>
                      <a:endParaRPr lang="en-US" sz="900" dirty="0">
                        <a:latin typeface="Arial" panose="020B0604020202020204" pitchFamily="34" charset="0"/>
                        <a:cs typeface="Arial" panose="020B0604020202020204" pitchFamily="34" charset="0"/>
                      </a:endParaRPr>
                    </a:p>
                  </a:txBody>
                  <a:tcPr marL="40640" marR="4064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0640" marR="4064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22" name="TextBox 21"/>
          <p:cNvSpPr txBox="1"/>
          <p:nvPr/>
        </p:nvSpPr>
        <p:spPr>
          <a:xfrm>
            <a:off x="176466" y="4559177"/>
            <a:ext cx="1248294" cy="1477328"/>
          </a:xfrm>
          <a:prstGeom prst="rect">
            <a:avLst/>
          </a:prstGeom>
          <a:noFill/>
        </p:spPr>
        <p:txBody>
          <a:bodyPr wrap="square" rtlCol="0">
            <a:spAutoFit/>
          </a:bodyPr>
          <a:lstStyle/>
          <a:p>
            <a:pPr eaLnBrk="1" fontAlgn="auto" hangingPunct="1">
              <a:spcBef>
                <a:spcPts val="0"/>
              </a:spcBef>
              <a:spcAft>
                <a:spcPts val="0"/>
              </a:spcAft>
            </a:pPr>
            <a:r>
              <a:rPr lang="en-US" sz="1000" b="1" dirty="0">
                <a:solidFill>
                  <a:srgbClr val="000000"/>
                </a:solidFill>
                <a:latin typeface="Arial"/>
              </a:rPr>
              <a:t>Accountable Exec</a:t>
            </a:r>
            <a:r>
              <a:rPr lang="en-US" sz="1000" dirty="0">
                <a:solidFill>
                  <a:srgbClr val="000000"/>
                </a:solidFill>
                <a:latin typeface="Arial"/>
              </a:rPr>
              <a:t>:</a:t>
            </a:r>
          </a:p>
          <a:p>
            <a:pPr eaLnBrk="1" fontAlgn="auto" hangingPunct="1">
              <a:spcBef>
                <a:spcPts val="0"/>
              </a:spcBef>
              <a:spcAft>
                <a:spcPts val="0"/>
              </a:spcAft>
            </a:pPr>
            <a:r>
              <a:rPr lang="en-US" sz="1000" dirty="0">
                <a:solidFill>
                  <a:srgbClr val="000000"/>
                </a:solidFill>
                <a:latin typeface="Arial"/>
              </a:rPr>
              <a:t>Matthew Burns</a:t>
            </a:r>
          </a:p>
          <a:p>
            <a:pPr eaLnBrk="1" fontAlgn="auto" hangingPunct="1">
              <a:spcBef>
                <a:spcPts val="0"/>
              </a:spcBef>
              <a:spcAft>
                <a:spcPts val="0"/>
              </a:spcAft>
            </a:pPr>
            <a:endParaRPr lang="en-US" sz="1000" dirty="0">
              <a:solidFill>
                <a:srgbClr val="000000"/>
              </a:solidFill>
              <a:latin typeface="Arial"/>
            </a:endParaRPr>
          </a:p>
          <a:p>
            <a:pPr eaLnBrk="1" fontAlgn="auto" hangingPunct="1">
              <a:spcBef>
                <a:spcPts val="0"/>
              </a:spcBef>
              <a:spcAft>
                <a:spcPts val="0"/>
              </a:spcAft>
            </a:pPr>
            <a:r>
              <a:rPr lang="en-US" sz="1000" b="1" dirty="0">
                <a:solidFill>
                  <a:srgbClr val="000000"/>
                </a:solidFill>
                <a:latin typeface="Arial"/>
              </a:rPr>
              <a:t>Project Lead:</a:t>
            </a:r>
          </a:p>
          <a:p>
            <a:pPr eaLnBrk="1" fontAlgn="auto" hangingPunct="1">
              <a:spcBef>
                <a:spcPts val="0"/>
              </a:spcBef>
              <a:spcAft>
                <a:spcPts val="0"/>
              </a:spcAft>
            </a:pPr>
            <a:r>
              <a:rPr lang="en-US" sz="1000" dirty="0">
                <a:solidFill>
                  <a:srgbClr val="000000"/>
                </a:solidFill>
                <a:latin typeface="Arial"/>
              </a:rPr>
              <a:t>Greg Timmons</a:t>
            </a:r>
          </a:p>
          <a:p>
            <a:pPr eaLnBrk="1" fontAlgn="auto" hangingPunct="1">
              <a:spcBef>
                <a:spcPts val="0"/>
              </a:spcBef>
              <a:spcAft>
                <a:spcPts val="0"/>
              </a:spcAft>
            </a:pPr>
            <a:endParaRPr lang="en-US" sz="1000" dirty="0">
              <a:solidFill>
                <a:srgbClr val="000000"/>
              </a:solidFill>
              <a:latin typeface="Arial"/>
            </a:endParaRPr>
          </a:p>
          <a:p>
            <a:pPr eaLnBrk="1" fontAlgn="auto" hangingPunct="1">
              <a:spcBef>
                <a:spcPts val="0"/>
              </a:spcBef>
              <a:spcAft>
                <a:spcPts val="0"/>
              </a:spcAft>
            </a:pPr>
            <a:r>
              <a:rPr lang="en-US" sz="1000" b="1" dirty="0">
                <a:solidFill>
                  <a:srgbClr val="000000"/>
                </a:solidFill>
                <a:latin typeface="Arial"/>
              </a:rPr>
              <a:t>Senior PM:</a:t>
            </a:r>
          </a:p>
          <a:p>
            <a:pPr eaLnBrk="1" fontAlgn="auto" hangingPunct="1">
              <a:spcBef>
                <a:spcPts val="0"/>
              </a:spcBef>
              <a:spcAft>
                <a:spcPts val="0"/>
              </a:spcAft>
            </a:pPr>
            <a:r>
              <a:rPr lang="en-US" sz="1000" dirty="0">
                <a:solidFill>
                  <a:srgbClr val="000000"/>
                </a:solidFill>
                <a:latin typeface="Arial"/>
              </a:rPr>
              <a:t>Subayu Mandal</a:t>
            </a:r>
          </a:p>
        </p:txBody>
      </p:sp>
    </p:spTree>
    <p:extLst>
      <p:ext uri="{BB962C8B-B14F-4D97-AF65-F5344CB8AC3E}">
        <p14:creationId xmlns:p14="http://schemas.microsoft.com/office/powerpoint/2010/main" val="745637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9"/>
            <a:ext cx="8071134" cy="461665"/>
          </a:xfrm>
          <a:prstGeom prst="rect">
            <a:avLst/>
          </a:prstGeom>
          <a:noFill/>
        </p:spPr>
        <p:txBody>
          <a:bodyPr wrap="square" rtlCol="0">
            <a:spAutoFit/>
          </a:bodyPr>
          <a:lstStyle/>
          <a:p>
            <a:r>
              <a:rPr lang="en-US" b="1" dirty="0" smtClean="0">
                <a:solidFill>
                  <a:prstClr val="black"/>
                </a:solidFill>
                <a:latin typeface="Arial" panose="020B0604020202020204" pitchFamily="34" charset="0"/>
                <a:cs typeface="Arial" panose="020B0604020202020204" pitchFamily="34" charset="0"/>
              </a:rPr>
              <a:t>Risk Transformation: 30 Day Look Ahead</a:t>
            </a:r>
          </a:p>
        </p:txBody>
      </p:sp>
      <p:grpSp>
        <p:nvGrpSpPr>
          <p:cNvPr id="10" name="Group 9"/>
          <p:cNvGrpSpPr/>
          <p:nvPr/>
        </p:nvGrpSpPr>
        <p:grpSpPr>
          <a:xfrm>
            <a:off x="2383975" y="715524"/>
            <a:ext cx="6225742" cy="206364"/>
            <a:chOff x="3941128" y="668732"/>
            <a:chExt cx="5622335" cy="206364"/>
          </a:xfrm>
        </p:grpSpPr>
        <p:grpSp>
          <p:nvGrpSpPr>
            <p:cNvPr id="11" name="Group 10"/>
            <p:cNvGrpSpPr/>
            <p:nvPr/>
          </p:nvGrpSpPr>
          <p:grpSpPr>
            <a:xfrm>
              <a:off x="3941128" y="668759"/>
              <a:ext cx="811284" cy="198000"/>
              <a:chOff x="3941128" y="668759"/>
              <a:chExt cx="811284" cy="198000"/>
            </a:xfrm>
          </p:grpSpPr>
          <p:sp>
            <p:nvSpPr>
              <p:cNvPr id="26" name="AutoShape 7"/>
              <p:cNvSpPr>
                <a:spLocks noChangeArrowheads="1"/>
              </p:cNvSpPr>
              <p:nvPr/>
            </p:nvSpPr>
            <p:spPr bwMode="gray">
              <a:xfrm>
                <a:off x="3941128" y="668759"/>
                <a:ext cx="196384" cy="198000"/>
              </a:xfrm>
              <a:prstGeom prst="roundRect">
                <a:avLst>
                  <a:gd name="adj" fmla="val 50000"/>
                </a:avLst>
              </a:prstGeom>
              <a:solidFill>
                <a:srgbClr val="0070C0"/>
              </a:solidFill>
              <a:ln>
                <a:solidFill>
                  <a:srgbClr val="0070C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r>
                  <a:rPr lang="en-US" sz="1000" b="1" kern="0" dirty="0" smtClean="0">
                    <a:solidFill>
                      <a:prstClr val="white"/>
                    </a:solidFill>
                  </a:rPr>
                  <a:t>C</a:t>
                </a:r>
                <a:endParaRPr lang="en-US" sz="1000" b="1" kern="0" dirty="0">
                  <a:solidFill>
                    <a:prstClr val="white"/>
                  </a:solidFill>
                </a:endParaRPr>
              </a:p>
            </p:txBody>
          </p:sp>
          <p:sp>
            <p:nvSpPr>
              <p:cNvPr id="27" name="TextBox 26"/>
              <p:cNvSpPr txBox="1"/>
              <p:nvPr/>
            </p:nvSpPr>
            <p:spPr>
              <a:xfrm>
                <a:off x="4203772" y="690815"/>
                <a:ext cx="548640" cy="153888"/>
              </a:xfrm>
              <a:prstGeom prst="rect">
                <a:avLst/>
              </a:prstGeom>
              <a:noFill/>
            </p:spPr>
            <p:txBody>
              <a:bodyPr wrap="square" lIns="0" tIns="0" rIns="0" bIns="0" rtlCol="0" anchor="ctr" anchorCtr="0">
                <a:spAutoFit/>
              </a:bodyPr>
              <a:lstStyle/>
              <a:p>
                <a:pPr algn="ctr"/>
                <a:r>
                  <a:rPr lang="en-US" sz="1000" dirty="0" smtClean="0">
                    <a:solidFill>
                      <a:prstClr val="black"/>
                    </a:solidFill>
                  </a:rPr>
                  <a:t>Complete</a:t>
                </a:r>
                <a:endParaRPr lang="en-US" sz="1000" dirty="0">
                  <a:solidFill>
                    <a:prstClr val="black"/>
                  </a:solidFill>
                </a:endParaRPr>
              </a:p>
            </p:txBody>
          </p:sp>
        </p:grpSp>
        <p:grpSp>
          <p:nvGrpSpPr>
            <p:cNvPr id="12" name="Group 11"/>
            <p:cNvGrpSpPr/>
            <p:nvPr/>
          </p:nvGrpSpPr>
          <p:grpSpPr>
            <a:xfrm>
              <a:off x="4829388" y="668732"/>
              <a:ext cx="812773" cy="198000"/>
              <a:chOff x="4829388" y="668732"/>
              <a:chExt cx="812773" cy="198000"/>
            </a:xfrm>
          </p:grpSpPr>
          <p:sp>
            <p:nvSpPr>
              <p:cNvPr id="24" name="AutoShape 7"/>
              <p:cNvSpPr>
                <a:spLocks noChangeArrowheads="1"/>
              </p:cNvSpPr>
              <p:nvPr/>
            </p:nvSpPr>
            <p:spPr bwMode="gray">
              <a:xfrm>
                <a:off x="4829388" y="668732"/>
                <a:ext cx="196384" cy="198000"/>
              </a:xfrm>
              <a:prstGeom prst="roundRect">
                <a:avLst>
                  <a:gd name="adj" fmla="val 50000"/>
                </a:avLst>
              </a:prstGeom>
              <a:solidFill>
                <a:srgbClr val="92D050"/>
              </a:solidFill>
              <a:ln>
                <a:solidFill>
                  <a:srgbClr val="00B05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r>
                  <a:rPr lang="en-US" sz="1000" b="1" kern="0" dirty="0" smtClean="0">
                    <a:solidFill>
                      <a:srgbClr val="000000"/>
                    </a:solidFill>
                  </a:rPr>
                  <a:t>G</a:t>
                </a:r>
                <a:endParaRPr lang="en-US" sz="1000" b="1" kern="0" dirty="0">
                  <a:solidFill>
                    <a:srgbClr val="000000"/>
                  </a:solidFill>
                </a:endParaRPr>
              </a:p>
            </p:txBody>
          </p:sp>
          <p:sp>
            <p:nvSpPr>
              <p:cNvPr id="25" name="TextBox 24"/>
              <p:cNvSpPr txBox="1"/>
              <p:nvPr/>
            </p:nvSpPr>
            <p:spPr>
              <a:xfrm>
                <a:off x="5093521" y="690788"/>
                <a:ext cx="548640" cy="153888"/>
              </a:xfrm>
              <a:prstGeom prst="rect">
                <a:avLst/>
              </a:prstGeom>
              <a:noFill/>
            </p:spPr>
            <p:txBody>
              <a:bodyPr wrap="square" lIns="0" tIns="0" rIns="0" bIns="0" rtlCol="0" anchor="ctr" anchorCtr="0">
                <a:spAutoFit/>
              </a:bodyPr>
              <a:lstStyle/>
              <a:p>
                <a:r>
                  <a:rPr lang="en-US" sz="1000" dirty="0" smtClean="0">
                    <a:solidFill>
                      <a:prstClr val="black"/>
                    </a:solidFill>
                  </a:rPr>
                  <a:t>On Target</a:t>
                </a:r>
                <a:endParaRPr lang="en-US" sz="1000" dirty="0">
                  <a:solidFill>
                    <a:prstClr val="black"/>
                  </a:solidFill>
                </a:endParaRPr>
              </a:p>
            </p:txBody>
          </p:sp>
        </p:grpSp>
        <p:grpSp>
          <p:nvGrpSpPr>
            <p:cNvPr id="14" name="Group 13"/>
            <p:cNvGrpSpPr/>
            <p:nvPr/>
          </p:nvGrpSpPr>
          <p:grpSpPr>
            <a:xfrm>
              <a:off x="5792710" y="677096"/>
              <a:ext cx="1727259" cy="198000"/>
              <a:chOff x="5792710" y="677096"/>
              <a:chExt cx="1727259" cy="198000"/>
            </a:xfrm>
          </p:grpSpPr>
          <p:sp>
            <p:nvSpPr>
              <p:cNvPr id="18" name="AutoShape 7"/>
              <p:cNvSpPr>
                <a:spLocks noChangeArrowheads="1"/>
              </p:cNvSpPr>
              <p:nvPr/>
            </p:nvSpPr>
            <p:spPr bwMode="gray">
              <a:xfrm>
                <a:off x="5792710" y="677096"/>
                <a:ext cx="196384" cy="198000"/>
              </a:xfrm>
              <a:prstGeom prst="roundRect">
                <a:avLst>
                  <a:gd name="adj" fmla="val 50000"/>
                </a:avLst>
              </a:prstGeom>
              <a:solidFill>
                <a:srgbClr val="FFC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r>
                  <a:rPr lang="en-US" sz="1000" b="1" kern="0" dirty="0">
                    <a:solidFill>
                      <a:srgbClr val="000000"/>
                    </a:solidFill>
                  </a:rPr>
                  <a:t>A</a:t>
                </a:r>
              </a:p>
            </p:txBody>
          </p:sp>
          <p:sp>
            <p:nvSpPr>
              <p:cNvPr id="23" name="TextBox 22"/>
              <p:cNvSpPr txBox="1"/>
              <p:nvPr/>
            </p:nvSpPr>
            <p:spPr>
              <a:xfrm>
                <a:off x="6056929" y="699151"/>
                <a:ext cx="1463040" cy="153888"/>
              </a:xfrm>
              <a:prstGeom prst="rect">
                <a:avLst/>
              </a:prstGeom>
              <a:noFill/>
            </p:spPr>
            <p:txBody>
              <a:bodyPr wrap="square" lIns="0" tIns="0" rIns="0" bIns="0" rtlCol="0" anchor="ctr" anchorCtr="0">
                <a:spAutoFit/>
              </a:bodyPr>
              <a:lstStyle/>
              <a:p>
                <a:r>
                  <a:rPr lang="en-US" sz="1000" dirty="0">
                    <a:solidFill>
                      <a:prstClr val="black"/>
                    </a:solidFill>
                  </a:rPr>
                  <a:t> At risk of missing deadlines</a:t>
                </a:r>
              </a:p>
            </p:txBody>
          </p:sp>
        </p:grpSp>
        <p:grpSp>
          <p:nvGrpSpPr>
            <p:cNvPr id="15" name="Group 14"/>
            <p:cNvGrpSpPr/>
            <p:nvPr/>
          </p:nvGrpSpPr>
          <p:grpSpPr>
            <a:xfrm>
              <a:off x="7582329" y="677096"/>
              <a:ext cx="1981134" cy="198000"/>
              <a:chOff x="7529321" y="614357"/>
              <a:chExt cx="1981134" cy="198000"/>
            </a:xfrm>
          </p:grpSpPr>
          <p:sp>
            <p:nvSpPr>
              <p:cNvPr id="16" name="AutoShape 7"/>
              <p:cNvSpPr>
                <a:spLocks noChangeArrowheads="1"/>
              </p:cNvSpPr>
              <p:nvPr/>
            </p:nvSpPr>
            <p:spPr bwMode="gray">
              <a:xfrm>
                <a:off x="7529321" y="614357"/>
                <a:ext cx="196384" cy="198000"/>
              </a:xfrm>
              <a:prstGeom prst="roundRect">
                <a:avLst>
                  <a:gd name="adj" fmla="val 50000"/>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r>
                  <a:rPr lang="en-US" sz="1000" b="1" kern="0" dirty="0" smtClean="0">
                    <a:solidFill>
                      <a:srgbClr val="FFFFFF"/>
                    </a:solidFill>
                  </a:rPr>
                  <a:t>R</a:t>
                </a:r>
                <a:endParaRPr lang="en-US" sz="1000" b="1" kern="0" dirty="0">
                  <a:solidFill>
                    <a:srgbClr val="FFFFFF"/>
                  </a:solidFill>
                </a:endParaRPr>
              </a:p>
            </p:txBody>
          </p:sp>
          <p:sp>
            <p:nvSpPr>
              <p:cNvPr id="17" name="TextBox 16"/>
              <p:cNvSpPr txBox="1"/>
              <p:nvPr/>
            </p:nvSpPr>
            <p:spPr>
              <a:xfrm>
                <a:off x="7773095" y="636413"/>
                <a:ext cx="1737360" cy="153888"/>
              </a:xfrm>
              <a:prstGeom prst="rect">
                <a:avLst/>
              </a:prstGeom>
              <a:noFill/>
            </p:spPr>
            <p:txBody>
              <a:bodyPr wrap="square" lIns="0" tIns="0" rIns="0" bIns="0" rtlCol="0" anchor="ctr" anchorCtr="0">
                <a:spAutoFit/>
              </a:bodyPr>
              <a:lstStyle/>
              <a:p>
                <a:r>
                  <a:rPr lang="en-US" sz="1000" dirty="0">
                    <a:solidFill>
                      <a:prstClr val="black"/>
                    </a:solidFill>
                  </a:rPr>
                  <a:t>Will miss or has missed deadlines</a:t>
                </a:r>
              </a:p>
            </p:txBody>
          </p:sp>
        </p:grpSp>
      </p:grpSp>
      <p:graphicFrame>
        <p:nvGraphicFramePr>
          <p:cNvPr id="20" name="Table 19"/>
          <p:cNvGraphicFramePr>
            <a:graphicFrameLocks noGrp="1"/>
          </p:cNvGraphicFramePr>
          <p:nvPr>
            <p:extLst>
              <p:ext uri="{D42A27DB-BD31-4B8C-83A1-F6EECF244321}">
                <p14:modId xmlns:p14="http://schemas.microsoft.com/office/powerpoint/2010/main" val="1063783630"/>
              </p:ext>
            </p:extLst>
          </p:nvPr>
        </p:nvGraphicFramePr>
        <p:xfrm>
          <a:off x="187587" y="954719"/>
          <a:ext cx="8813538" cy="3931920"/>
        </p:xfrm>
        <a:graphic>
          <a:graphicData uri="http://schemas.openxmlformats.org/drawingml/2006/table">
            <a:tbl>
              <a:tblPr>
                <a:tableStyleId>{72833802-FEF1-4C79-8D5D-14CF1EAF98D9}</a:tableStyleId>
              </a:tblPr>
              <a:tblGrid>
                <a:gridCol w="554740"/>
                <a:gridCol w="789938"/>
                <a:gridCol w="394969"/>
                <a:gridCol w="3959360"/>
                <a:gridCol w="930014"/>
                <a:gridCol w="2184517"/>
              </a:tblGrid>
              <a:tr h="365760">
                <a:tc>
                  <a:txBody>
                    <a:bodyPr/>
                    <a:lstStyle/>
                    <a:p>
                      <a:pPr algn="ctr"/>
                      <a:r>
                        <a:rPr lang="en-US" sz="1000" b="1" dirty="0" smtClean="0">
                          <a:solidFill>
                            <a:schemeClr val="tx1"/>
                          </a:solidFill>
                          <a:latin typeface="Arial" panose="020B0604020202020204" pitchFamily="34" charset="0"/>
                          <a:cs typeface="Arial" panose="020B0604020202020204" pitchFamily="34" charset="0"/>
                        </a:rPr>
                        <a:t>Status</a:t>
                      </a:r>
                      <a:endParaRPr lang="en-US" sz="1000" b="1" dirty="0">
                        <a:solidFill>
                          <a:schemeClr val="tx1"/>
                        </a:solidFill>
                        <a:latin typeface="Arial" panose="020B0604020202020204" pitchFamily="34" charset="0"/>
                        <a:cs typeface="Arial" panose="020B0604020202020204" pitchFamily="34" charset="0"/>
                      </a:endParaRPr>
                    </a:p>
                  </a:txBody>
                  <a:tcPr marL="45720" marR="4572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Deliver.</a:t>
                      </a:r>
                    </a:p>
                    <a:p>
                      <a:pPr marL="0" marR="0" lvl="1"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ID</a:t>
                      </a:r>
                    </a:p>
                  </a:txBody>
                  <a:tcPr marL="45720" marR="4572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Type</a:t>
                      </a:r>
                    </a:p>
                  </a:txBody>
                  <a:tcPr marL="0" marR="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Upcoming Deliverables/Milestones</a:t>
                      </a:r>
                    </a:p>
                  </a:txBody>
                  <a:tcPr marL="45720" marR="4572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a:r>
                        <a:rPr lang="en-US" sz="1000" b="1" kern="1200" dirty="0" smtClean="0">
                          <a:solidFill>
                            <a:schemeClr val="tx1"/>
                          </a:solidFill>
                          <a:latin typeface="Arial" panose="020B0604020202020204" pitchFamily="34" charset="0"/>
                          <a:ea typeface="+mn-ea"/>
                          <a:cs typeface="Arial" panose="020B0604020202020204" pitchFamily="34" charset="0"/>
                        </a:rPr>
                        <a:t>Due Date</a:t>
                      </a:r>
                    </a:p>
                  </a:txBody>
                  <a:tcPr marL="45720" marR="4572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r>
                        <a:rPr lang="en-US" sz="1000" b="1" kern="1200" dirty="0" smtClean="0">
                          <a:solidFill>
                            <a:schemeClr val="tx1"/>
                          </a:solidFill>
                          <a:latin typeface="Arial" panose="020B0604020202020204" pitchFamily="34" charset="0"/>
                          <a:ea typeface="+mn-ea"/>
                          <a:cs typeface="Arial" panose="020B0604020202020204" pitchFamily="34" charset="0"/>
                        </a:rPr>
                        <a:t>Key issues and risks</a:t>
                      </a:r>
                    </a:p>
                  </a:txBody>
                  <a:tcPr marL="45720" marR="4572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r>
              <a:tr h="365760">
                <a:tc>
                  <a:txBody>
                    <a:bodyPr/>
                    <a:lstStyle/>
                    <a:p>
                      <a:pPr algn="ctr" fontAlgn="ctr"/>
                      <a:r>
                        <a:rPr lang="en-US" sz="1000" b="1" i="0" u="none" strike="noStrike" dirty="0" smtClean="0">
                          <a:solidFill>
                            <a:schemeClr val="bg1"/>
                          </a:solidFill>
                          <a:effectLst/>
                          <a:latin typeface="Arial"/>
                        </a:rPr>
                        <a:t>90%</a:t>
                      </a:r>
                      <a:endParaRPr lang="en-US" sz="1000" b="1" i="0" u="none" strike="noStrike" dirty="0">
                        <a:solidFill>
                          <a:schemeClr val="bg1"/>
                        </a:solidFill>
                        <a:effectLst/>
                        <a:latin typeface="Aria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l" fontAlgn="ctr"/>
                      <a:r>
                        <a:rPr lang="en-US" sz="1000" b="0" i="0" u="none" strike="noStrike" dirty="0">
                          <a:solidFill>
                            <a:schemeClr val="tx1"/>
                          </a:solidFill>
                          <a:effectLst/>
                          <a:latin typeface="Arial"/>
                        </a:rPr>
                        <a:t>RT.B.1.7</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Arial"/>
                        </a:rPr>
                        <a:t>M</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kern="1200" dirty="0">
                          <a:solidFill>
                            <a:schemeClr val="tx1"/>
                          </a:solidFill>
                          <a:effectLst/>
                          <a:latin typeface="Arial"/>
                          <a:ea typeface="+mn-ea"/>
                          <a:cs typeface="+mn-cs"/>
                        </a:rPr>
                        <a:t>Syndicate Governance and Oversight Framework document with key stakeholders across SHUSA, the legal entities and the Corporation, incorporate refinements and </a:t>
                      </a:r>
                      <a:r>
                        <a:rPr lang="en-US" sz="1000" b="0" i="0" u="none" strike="noStrike" kern="1200" dirty="0" smtClean="0">
                          <a:solidFill>
                            <a:schemeClr val="tx1"/>
                          </a:solidFill>
                          <a:effectLst/>
                          <a:latin typeface="Arial"/>
                          <a:ea typeface="+mn-ea"/>
                          <a:cs typeface="+mn-cs"/>
                        </a:rPr>
                        <a:t>finalize.</a:t>
                      </a:r>
                      <a:endParaRPr lang="en-US" sz="1000" b="0" i="0" u="none" strike="noStrike" kern="1200" dirty="0">
                        <a:solidFill>
                          <a:schemeClr val="tx1"/>
                        </a:solidFill>
                        <a:effectLst/>
                        <a:latin typeface="Arial"/>
                        <a:ea typeface="+mn-ea"/>
                        <a:cs typeface="+mn-cs"/>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Arial"/>
                        </a:rPr>
                        <a:t>12/11/2015</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Governance</a:t>
                      </a:r>
                      <a:r>
                        <a:rPr lang="en-US" sz="1000" b="1" baseline="0" dirty="0" smtClean="0">
                          <a:solidFill>
                            <a:schemeClr val="tx1"/>
                          </a:solidFill>
                          <a:latin typeface="Arial" panose="020B0604020202020204" pitchFamily="34" charset="0"/>
                          <a:cs typeface="Arial" panose="020B0604020202020204" pitchFamily="34" charset="0"/>
                        </a:rPr>
                        <a:t> Framework: </a:t>
                      </a:r>
                      <a:r>
                        <a:rPr lang="en-US" sz="1000" b="0" dirty="0" smtClean="0">
                          <a:solidFill>
                            <a:schemeClr val="tx1"/>
                          </a:solidFill>
                          <a:latin typeface="Arial" panose="020B0604020202020204" pitchFamily="34" charset="0"/>
                          <a:cs typeface="Arial" panose="020B0604020202020204" pitchFamily="34" charset="0"/>
                        </a:rPr>
                        <a:t>Pending SHUSA</a:t>
                      </a:r>
                      <a:r>
                        <a:rPr lang="en-US" sz="1000" b="0" baseline="0" dirty="0" smtClean="0">
                          <a:solidFill>
                            <a:schemeClr val="tx1"/>
                          </a:solidFill>
                          <a:latin typeface="Arial" panose="020B0604020202020204" pitchFamily="34" charset="0"/>
                          <a:cs typeface="Arial" panose="020B0604020202020204" pitchFamily="34" charset="0"/>
                        </a:rPr>
                        <a:t> Board Approval and expected to be submitted in Q1 2016.</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65760">
                <a:tc>
                  <a:txBody>
                    <a:bodyPr/>
                    <a:lstStyle/>
                    <a:p>
                      <a:pPr algn="ctr" fontAlgn="ctr"/>
                      <a:r>
                        <a:rPr lang="en-US" sz="1000" b="1" i="0" u="none" strike="noStrike" dirty="0" smtClean="0">
                          <a:solidFill>
                            <a:schemeClr val="bg1"/>
                          </a:solidFill>
                          <a:effectLst/>
                          <a:latin typeface="Arial"/>
                        </a:rPr>
                        <a:t>5%</a:t>
                      </a:r>
                      <a:endParaRPr lang="en-US" sz="1000" b="1" i="0" u="none" strike="noStrike" dirty="0">
                        <a:solidFill>
                          <a:schemeClr val="bg1"/>
                        </a:solidFill>
                        <a:effectLst/>
                        <a:latin typeface="Aria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l" fontAlgn="ctr"/>
                      <a:r>
                        <a:rPr lang="en-US" sz="1000" b="0" i="0" u="none" strike="noStrike" dirty="0">
                          <a:solidFill>
                            <a:schemeClr val="tx1"/>
                          </a:solidFill>
                          <a:effectLst/>
                          <a:latin typeface="Arial"/>
                        </a:rPr>
                        <a:t>RT.B.2.1</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Arial"/>
                        </a:rPr>
                        <a:t>M</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kern="1200" dirty="0">
                          <a:solidFill>
                            <a:schemeClr val="tx1"/>
                          </a:solidFill>
                          <a:effectLst/>
                          <a:latin typeface="Arial"/>
                          <a:ea typeface="+mn-ea"/>
                          <a:cs typeface="+mn-cs"/>
                        </a:rPr>
                        <a:t>Conduct gap analysis against the target state governance and committee structure, organization and roles, decision rights, delegation of responsibilities, policy framework and </a:t>
                      </a:r>
                      <a:r>
                        <a:rPr lang="en-US" sz="1000" b="0" i="0" u="none" strike="noStrike" kern="1200" dirty="0" smtClean="0">
                          <a:solidFill>
                            <a:schemeClr val="tx1"/>
                          </a:solidFill>
                          <a:effectLst/>
                          <a:latin typeface="Arial"/>
                          <a:ea typeface="+mn-ea"/>
                          <a:cs typeface="+mn-cs"/>
                        </a:rPr>
                        <a:t>reporting.</a:t>
                      </a:r>
                      <a:endParaRPr lang="en-US" sz="1000" b="0" i="0" u="none" strike="noStrike" kern="1200" dirty="0">
                        <a:solidFill>
                          <a:schemeClr val="tx1"/>
                        </a:solidFill>
                        <a:effectLst/>
                        <a:latin typeface="Arial"/>
                        <a:ea typeface="+mn-ea"/>
                        <a:cs typeface="+mn-cs"/>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Arial"/>
                        </a:rPr>
                        <a:t>01/15/2016</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smtClean="0">
                        <a:solidFill>
                          <a:schemeClr val="tx1"/>
                        </a:solidFill>
                        <a:latin typeface="Arial" panose="020B0604020202020204" pitchFamily="34" charset="0"/>
                        <a:cs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lstStyle/>
                    <a:p>
                      <a:pPr algn="ctr" fontAlgn="ctr"/>
                      <a:r>
                        <a:rPr lang="en-US" sz="1000" b="1" i="0" u="none" strike="noStrike" dirty="0">
                          <a:solidFill>
                            <a:schemeClr val="bg1"/>
                          </a:solidFill>
                          <a:effectLst/>
                          <a:latin typeface="Arial"/>
                        </a:rPr>
                        <a:t>0%</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l" fontAlgn="ctr"/>
                      <a:r>
                        <a:rPr lang="en-US" sz="1000" b="0" i="0" u="none" strike="noStrike" dirty="0">
                          <a:solidFill>
                            <a:schemeClr val="tx1"/>
                          </a:solidFill>
                          <a:effectLst/>
                          <a:latin typeface="Arial"/>
                        </a:rPr>
                        <a:t>RT.B.2.2</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Arial"/>
                        </a:rPr>
                        <a:t>M</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kern="1200" dirty="0">
                          <a:solidFill>
                            <a:schemeClr val="tx1"/>
                          </a:solidFill>
                          <a:effectLst/>
                          <a:latin typeface="Arial"/>
                          <a:ea typeface="+mn-ea"/>
                          <a:cs typeface="+mn-cs"/>
                        </a:rPr>
                        <a:t>Establish comprehensive implementation plans to address these gaps over a multi-year </a:t>
                      </a:r>
                      <a:r>
                        <a:rPr lang="en-US" sz="1000" b="0" i="0" u="none" strike="noStrike" kern="1200" dirty="0" smtClean="0">
                          <a:solidFill>
                            <a:schemeClr val="tx1"/>
                          </a:solidFill>
                          <a:effectLst/>
                          <a:latin typeface="Arial"/>
                          <a:ea typeface="+mn-ea"/>
                          <a:cs typeface="+mn-cs"/>
                        </a:rPr>
                        <a:t>period.</a:t>
                      </a:r>
                      <a:endParaRPr lang="en-US" sz="1000" b="0" i="0" u="none" strike="noStrike" kern="1200" dirty="0">
                        <a:solidFill>
                          <a:schemeClr val="tx1"/>
                        </a:solidFill>
                        <a:effectLst/>
                        <a:latin typeface="Arial"/>
                        <a:ea typeface="+mn-ea"/>
                        <a:cs typeface="+mn-cs"/>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Arial"/>
                        </a:rPr>
                        <a:t>01/31/2016</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dirty="0" smtClean="0">
                        <a:solidFill>
                          <a:schemeClr val="tx1"/>
                        </a:solidFill>
                        <a:latin typeface="Arial" panose="020B0604020202020204" pitchFamily="34" charset="0"/>
                        <a:cs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lstStyle/>
                    <a:p>
                      <a:pPr algn="ctr" fontAlgn="ctr"/>
                      <a:r>
                        <a:rPr lang="en-US" sz="1000" b="1" i="0" u="none" strike="noStrike" dirty="0" smtClean="0">
                          <a:solidFill>
                            <a:schemeClr val="bg1"/>
                          </a:solidFill>
                          <a:effectLst/>
                          <a:latin typeface="Arial"/>
                        </a:rPr>
                        <a:t>90%</a:t>
                      </a:r>
                      <a:endParaRPr lang="en-US" sz="1000" b="1" i="0" u="none" strike="noStrike" dirty="0">
                        <a:solidFill>
                          <a:schemeClr val="bg1"/>
                        </a:solidFill>
                        <a:effectLst/>
                        <a:latin typeface="Aria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l" fontAlgn="ctr"/>
                      <a:r>
                        <a:rPr lang="en-US" sz="1000" b="0" i="0" u="none" strike="noStrike" dirty="0">
                          <a:solidFill>
                            <a:schemeClr val="tx1"/>
                          </a:solidFill>
                          <a:effectLst/>
                          <a:latin typeface="Arial"/>
                        </a:rPr>
                        <a:t>RT.B.5</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Arial"/>
                        </a:rPr>
                        <a:t>D</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kern="1200" dirty="0">
                          <a:solidFill>
                            <a:schemeClr val="tx1"/>
                          </a:solidFill>
                          <a:effectLst/>
                          <a:latin typeface="Arial"/>
                          <a:ea typeface="+mn-ea"/>
                          <a:cs typeface="+mn-cs"/>
                        </a:rPr>
                        <a:t>Enhance top of the house risk policies with clear articulation of roles and responsibilities across the Three Lines of Defense (3 LOD</a:t>
                      </a:r>
                      <a:r>
                        <a:rPr lang="en-US" sz="1000" b="0" i="0" u="none" strike="noStrike" kern="1200" dirty="0" smtClean="0">
                          <a:solidFill>
                            <a:schemeClr val="tx1"/>
                          </a:solidFill>
                          <a:effectLst/>
                          <a:latin typeface="Arial"/>
                          <a:ea typeface="+mn-ea"/>
                          <a:cs typeface="+mn-cs"/>
                        </a:rPr>
                        <a:t>).</a:t>
                      </a:r>
                      <a:endParaRPr lang="en-US" sz="1000" b="0" i="0" u="none" strike="noStrike" kern="1200" dirty="0">
                        <a:solidFill>
                          <a:schemeClr val="tx1"/>
                        </a:solidFill>
                        <a:effectLst/>
                        <a:latin typeface="Arial"/>
                        <a:ea typeface="+mn-ea"/>
                        <a:cs typeface="+mn-cs"/>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Arial"/>
                        </a:rPr>
                        <a:t>01/08/2016</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ERM </a:t>
                      </a:r>
                      <a:r>
                        <a:rPr lang="en-US" sz="1000" b="1" baseline="0" dirty="0" smtClean="0">
                          <a:solidFill>
                            <a:schemeClr val="tx1"/>
                          </a:solidFill>
                          <a:latin typeface="Arial" panose="020B0604020202020204" pitchFamily="34" charset="0"/>
                          <a:cs typeface="Arial" panose="020B0604020202020204" pitchFamily="34" charset="0"/>
                        </a:rPr>
                        <a:t>Framework: </a:t>
                      </a:r>
                      <a:r>
                        <a:rPr lang="en-US" sz="1000" b="0" dirty="0" smtClean="0">
                          <a:solidFill>
                            <a:schemeClr val="tx1"/>
                          </a:solidFill>
                          <a:latin typeface="Arial" panose="020B0604020202020204" pitchFamily="34" charset="0"/>
                          <a:cs typeface="Arial" panose="020B0604020202020204" pitchFamily="34" charset="0"/>
                        </a:rPr>
                        <a:t>Pending SHUSA</a:t>
                      </a:r>
                      <a:r>
                        <a:rPr lang="en-US" sz="1000" b="0" baseline="0" dirty="0" smtClean="0">
                          <a:solidFill>
                            <a:schemeClr val="tx1"/>
                          </a:solidFill>
                          <a:latin typeface="Arial" panose="020B0604020202020204" pitchFamily="34" charset="0"/>
                          <a:cs typeface="Arial" panose="020B0604020202020204" pitchFamily="34" charset="0"/>
                        </a:rPr>
                        <a:t> Board Approval and expected to be submitted in Q1 2016.</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365760">
                <a:tc>
                  <a:txBody>
                    <a:bodyPr/>
                    <a:lstStyle/>
                    <a:p>
                      <a:pPr algn="ctr" fontAlgn="ctr"/>
                      <a:r>
                        <a:rPr lang="en-US" sz="1000" b="1" i="0" u="none" strike="noStrike" dirty="0" smtClean="0">
                          <a:solidFill>
                            <a:schemeClr val="tx1"/>
                          </a:solidFill>
                          <a:effectLst/>
                          <a:latin typeface="Arial"/>
                        </a:rPr>
                        <a:t>10%</a:t>
                      </a:r>
                      <a:endParaRPr lang="en-US" sz="1000" b="1" i="0" u="none" strike="noStrike" dirty="0">
                        <a:solidFill>
                          <a:schemeClr val="tx1"/>
                        </a:solidFill>
                        <a:effectLst/>
                        <a:latin typeface="Aria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C000"/>
                    </a:solidFill>
                  </a:tcPr>
                </a:tc>
                <a:tc>
                  <a:txBody>
                    <a:bodyPr/>
                    <a:lstStyle/>
                    <a:p>
                      <a:pPr algn="l" fontAlgn="ctr"/>
                      <a:r>
                        <a:rPr lang="en-US" sz="1000" b="0" i="0" u="none" strike="noStrike" dirty="0" smtClean="0">
                          <a:solidFill>
                            <a:schemeClr val="tx1"/>
                          </a:solidFill>
                          <a:effectLst/>
                          <a:latin typeface="Arial"/>
                        </a:rPr>
                        <a:t>RT.C.2.1</a:t>
                      </a:r>
                      <a:endParaRPr lang="en-US" sz="1000" b="0" i="0" u="none" strike="noStrike" dirty="0">
                        <a:solidFill>
                          <a:schemeClr val="tx1"/>
                        </a:solidFill>
                        <a:effectLst/>
                        <a:latin typeface="Aria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smtClean="0">
                          <a:solidFill>
                            <a:schemeClr val="tx1"/>
                          </a:solidFill>
                          <a:effectLst/>
                          <a:latin typeface="Arial"/>
                        </a:rPr>
                        <a:t>M</a:t>
                      </a:r>
                      <a:endParaRPr lang="en-US" sz="1000" b="0" i="0" u="none" strike="noStrike" dirty="0">
                        <a:solidFill>
                          <a:schemeClr val="tx1"/>
                        </a:solidFill>
                        <a:effectLst/>
                        <a:latin typeface="Aria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dirty="0" smtClean="0">
                          <a:solidFill>
                            <a:schemeClr val="tx1"/>
                          </a:solidFill>
                          <a:effectLst/>
                          <a:latin typeface="Arial"/>
                        </a:rPr>
                        <a:t>Assess foundational Risk ID processes and ensure complete</a:t>
                      </a:r>
                      <a:r>
                        <a:rPr lang="en-US" sz="1000" b="0" i="0" u="none" strike="noStrike" baseline="0" dirty="0" smtClean="0">
                          <a:solidFill>
                            <a:schemeClr val="tx1"/>
                          </a:solidFill>
                          <a:effectLst/>
                          <a:latin typeface="Arial"/>
                        </a:rPr>
                        <a:t> </a:t>
                      </a:r>
                      <a:r>
                        <a:rPr lang="en-US" sz="1000" b="0" i="0" u="none" strike="noStrike" dirty="0" smtClean="0">
                          <a:solidFill>
                            <a:schemeClr val="tx1"/>
                          </a:solidFill>
                          <a:effectLst/>
                          <a:latin typeface="Arial"/>
                        </a:rPr>
                        <a:t>Foundational Risk Inventory is in place.</a:t>
                      </a:r>
                      <a:endParaRPr lang="en-US" sz="1000" b="0" i="0" u="none" strike="noStrike" dirty="0">
                        <a:solidFill>
                          <a:schemeClr val="tx1"/>
                        </a:solidFill>
                        <a:effectLst/>
                        <a:latin typeface="Aria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smtClean="0">
                          <a:solidFill>
                            <a:schemeClr val="tx1"/>
                          </a:solidFill>
                          <a:effectLst/>
                          <a:latin typeface="Arial"/>
                        </a:rPr>
                        <a:t>02/26/2016</a:t>
                      </a:r>
                      <a:endParaRPr lang="en-US" sz="1000" b="0" i="0" u="none" strike="noStrike" dirty="0">
                        <a:solidFill>
                          <a:schemeClr val="tx1"/>
                        </a:solidFill>
                        <a:effectLst/>
                        <a:latin typeface="Aria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Expected completion</a:t>
                      </a:r>
                      <a:r>
                        <a:rPr lang="en-US" sz="1000" b="0" kern="1200" baseline="0" dirty="0" smtClean="0">
                          <a:solidFill>
                            <a:schemeClr val="tx1"/>
                          </a:solidFill>
                          <a:latin typeface="Arial" panose="020B0604020202020204" pitchFamily="34" charset="0"/>
                          <a:ea typeface="+mn-ea"/>
                          <a:cs typeface="Arial" panose="020B0604020202020204" pitchFamily="34" charset="0"/>
                        </a:rPr>
                        <a:t> </a:t>
                      </a:r>
                      <a:r>
                        <a:rPr lang="en-US" sz="1000" b="0" kern="1200" dirty="0" smtClean="0">
                          <a:solidFill>
                            <a:schemeClr val="tx1"/>
                          </a:solidFill>
                          <a:latin typeface="Arial" panose="020B0604020202020204" pitchFamily="34" charset="0"/>
                          <a:ea typeface="+mn-ea"/>
                          <a:cs typeface="Arial" panose="020B0604020202020204" pitchFamily="34" charset="0"/>
                        </a:rPr>
                        <a:t>date to be </a:t>
                      </a:r>
                      <a:r>
                        <a:rPr lang="en-US" sz="1000" b="0" kern="1200" baseline="0" dirty="0" smtClean="0">
                          <a:solidFill>
                            <a:schemeClr val="tx1"/>
                          </a:solidFill>
                          <a:latin typeface="Arial" panose="020B0604020202020204" pitchFamily="34" charset="0"/>
                          <a:ea typeface="+mn-ea"/>
                          <a:cs typeface="Arial" panose="020B0604020202020204" pitchFamily="34" charset="0"/>
                        </a:rPr>
                        <a:t>revised as part of o</a:t>
                      </a:r>
                      <a:r>
                        <a:rPr lang="en-US" sz="1000" b="0" kern="1200" dirty="0" smtClean="0">
                          <a:solidFill>
                            <a:schemeClr val="tx1"/>
                          </a:solidFill>
                          <a:latin typeface="Arial" panose="020B0604020202020204" pitchFamily="34" charset="0"/>
                          <a:ea typeface="+mn-ea"/>
                          <a:cs typeface="Arial" panose="020B0604020202020204" pitchFamily="34" charset="0"/>
                        </a:rPr>
                        <a:t>ngoing 2016 re-planning</a:t>
                      </a:r>
                      <a:r>
                        <a:rPr lang="en-US" sz="1000" b="0" kern="1200" baseline="0" dirty="0" smtClean="0">
                          <a:solidFill>
                            <a:schemeClr val="tx1"/>
                          </a:solidFill>
                          <a:latin typeface="Arial" panose="020B0604020202020204" pitchFamily="34" charset="0"/>
                          <a:ea typeface="+mn-ea"/>
                          <a:cs typeface="Arial" panose="020B0604020202020204" pitchFamily="34" charset="0"/>
                        </a:rPr>
                        <a:t>.</a:t>
                      </a:r>
                      <a:endParaRPr lang="en-US" sz="1000" b="0" kern="1200" dirty="0" smtClean="0">
                        <a:solidFill>
                          <a:schemeClr val="tx1"/>
                        </a:solidFill>
                        <a:latin typeface="Arial" panose="020B0604020202020204" pitchFamily="34" charset="0"/>
                        <a:ea typeface="+mn-ea"/>
                        <a:cs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lstStyle/>
                    <a:p>
                      <a:pPr algn="ctr" fontAlgn="ctr"/>
                      <a:r>
                        <a:rPr lang="en-US" sz="1000" b="1" i="0" u="none" strike="noStrike" dirty="0" smtClean="0">
                          <a:solidFill>
                            <a:schemeClr val="tx1"/>
                          </a:solidFill>
                          <a:effectLst/>
                          <a:latin typeface="Arial"/>
                        </a:rPr>
                        <a:t>45%</a:t>
                      </a:r>
                      <a:endParaRPr lang="en-US" sz="1000" b="1" i="0" u="none" strike="noStrike" dirty="0">
                        <a:solidFill>
                          <a:schemeClr val="tx1"/>
                        </a:solidFill>
                        <a:effectLst/>
                        <a:latin typeface="Aria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C000"/>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Arial"/>
                        </a:rPr>
                        <a:t>RT.C.5</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smtClean="0">
                          <a:solidFill>
                            <a:schemeClr val="tx1"/>
                          </a:solidFill>
                          <a:effectLst/>
                          <a:latin typeface="Arial"/>
                        </a:rPr>
                        <a:t>D</a:t>
                      </a:r>
                      <a:endParaRPr lang="en-US" sz="1000" b="0" i="0" u="none" strike="noStrike" dirty="0">
                        <a:solidFill>
                          <a:schemeClr val="tx1"/>
                        </a:solidFill>
                        <a:effectLst/>
                        <a:latin typeface="Aria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kern="1200" dirty="0" smtClean="0">
                          <a:solidFill>
                            <a:schemeClr val="tx1"/>
                          </a:solidFill>
                          <a:effectLst/>
                          <a:latin typeface="Arial"/>
                          <a:ea typeface="+mn-ea"/>
                          <a:cs typeface="+mn-cs"/>
                        </a:rPr>
                        <a:t>Updated material risk inventory template and guidance for Material Risk Program.</a:t>
                      </a:r>
                      <a:endParaRPr lang="en-US" sz="1000" b="0" i="0" u="none" strike="noStrike" kern="1200" dirty="0">
                        <a:solidFill>
                          <a:schemeClr val="tx1"/>
                        </a:solidFill>
                        <a:effectLst/>
                        <a:latin typeface="Arial"/>
                        <a:ea typeface="+mn-ea"/>
                        <a:cs typeface="+mn-cs"/>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a:ea typeface="+mn-ea"/>
                          <a:cs typeface="+mn-cs"/>
                        </a:rPr>
                        <a:t>02/26/2016</a:t>
                      </a:r>
                    </a:p>
                    <a:p>
                      <a:pPr algn="ctr" fontAlgn="ctr"/>
                      <a:endParaRPr lang="en-US" sz="1000" b="0" i="0" u="none" strike="noStrike" dirty="0">
                        <a:solidFill>
                          <a:schemeClr val="tx1"/>
                        </a:solidFill>
                        <a:effectLst/>
                        <a:latin typeface="Arial"/>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kern="1200" dirty="0" smtClean="0">
                        <a:solidFill>
                          <a:schemeClr val="tx1"/>
                        </a:solidFill>
                        <a:latin typeface="Arial" panose="020B0604020202020204" pitchFamily="34" charset="0"/>
                        <a:ea typeface="+mn-ea"/>
                        <a:cs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43%</a:t>
                      </a:r>
                    </a:p>
                  </a:txBody>
                  <a:tcPr marL="9525" marR="9525" marT="952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a:solidFill>
                            <a:schemeClr val="tx1"/>
                          </a:solidFill>
                          <a:effectLst/>
                          <a:latin typeface="Arial"/>
                          <a:ea typeface="+mn-ea"/>
                          <a:cs typeface="+mn-cs"/>
                        </a:rPr>
                        <a:t>RT.A.4.2</a:t>
                      </a: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b="0" i="0" u="none" strike="noStrike" dirty="0" smtClean="0">
                          <a:solidFill>
                            <a:srgbClr val="000000"/>
                          </a:solidFill>
                          <a:effectLst/>
                          <a:latin typeface="Arial" panose="020B0604020202020204" pitchFamily="34" charset="0"/>
                          <a:cs typeface="Arial" panose="020B0604020202020204" pitchFamily="34" charset="0"/>
                        </a:rPr>
                        <a:t>Integrate </a:t>
                      </a:r>
                      <a:r>
                        <a:rPr lang="en-US" sz="1000" b="0" i="0" u="none" strike="noStrike" dirty="0">
                          <a:solidFill>
                            <a:srgbClr val="000000"/>
                          </a:solidFill>
                          <a:effectLst/>
                          <a:latin typeface="Arial" panose="020B0604020202020204" pitchFamily="34" charset="0"/>
                          <a:cs typeface="Arial" panose="020B0604020202020204" pitchFamily="34" charset="0"/>
                        </a:rPr>
                        <a:t>RAS into Strategic Planning Process</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03/04/2016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May need to realign</a:t>
                      </a:r>
                      <a:r>
                        <a:rPr lang="en-US" sz="1000" b="0" kern="1200" baseline="0" dirty="0" smtClean="0">
                          <a:solidFill>
                            <a:schemeClr val="tx1"/>
                          </a:solidFill>
                          <a:latin typeface="Arial" panose="020B0604020202020204" pitchFamily="34" charset="0"/>
                          <a:ea typeface="+mn-ea"/>
                          <a:cs typeface="Arial" panose="020B0604020202020204" pitchFamily="34" charset="0"/>
                        </a:rPr>
                        <a:t> date to the </a:t>
                      </a:r>
                      <a:r>
                        <a:rPr lang="en-US" sz="1000" b="0" kern="1200" dirty="0" smtClean="0">
                          <a:solidFill>
                            <a:schemeClr val="tx1"/>
                          </a:solidFill>
                          <a:latin typeface="Arial" panose="020B0604020202020204" pitchFamily="34" charset="0"/>
                          <a:ea typeface="+mn-ea"/>
                          <a:cs typeface="Arial" panose="020B0604020202020204" pitchFamily="34" charset="0"/>
                        </a:rPr>
                        <a:t>Strategic Planning Process calendar</a:t>
                      </a:r>
                      <a:r>
                        <a:rPr lang="en-US" sz="1000" b="0" kern="1200" baseline="0" dirty="0" smtClean="0">
                          <a:solidFill>
                            <a:schemeClr val="tx1"/>
                          </a:solidFill>
                          <a:latin typeface="Arial" panose="020B0604020202020204" pitchFamily="34" charset="0"/>
                          <a:ea typeface="+mn-ea"/>
                          <a:cs typeface="Arial" panose="020B0604020202020204" pitchFamily="34" charset="0"/>
                        </a:rPr>
                        <a:t> for 2016</a:t>
                      </a:r>
                      <a:endParaRPr lang="en-US" sz="1000" b="0" kern="1200" dirty="0" smtClean="0">
                        <a:solidFill>
                          <a:schemeClr val="tx1"/>
                        </a:solidFill>
                        <a:latin typeface="Arial" panose="020B0604020202020204" pitchFamily="34" charset="0"/>
                        <a:ea typeface="+mn-ea"/>
                        <a:cs typeface="Arial" panose="020B0604020202020204" pitchFamily="34" charset="0"/>
                      </a:endParaRPr>
                    </a:p>
                  </a:txBody>
                  <a:tcPr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Left Brace 3"/>
          <p:cNvSpPr/>
          <p:nvPr/>
        </p:nvSpPr>
        <p:spPr>
          <a:xfrm>
            <a:off x="6769510" y="1474781"/>
            <a:ext cx="154858" cy="1348620"/>
          </a:xfrm>
          <a:prstGeom prst="leftBrace">
            <a:avLst/>
          </a:prstGeom>
          <a:noFill/>
          <a:ln w="31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a:off x="6769510" y="3655658"/>
            <a:ext cx="154858" cy="611409"/>
          </a:xfrm>
          <a:prstGeom prst="leftBrace">
            <a:avLst/>
          </a:prstGeom>
          <a:noFill/>
          <a:ln w="31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26228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0484" y="1935126"/>
            <a:ext cx="6794204" cy="830997"/>
          </a:xfrm>
          <a:prstGeom prst="rect">
            <a:avLst/>
          </a:prstGeom>
          <a:noFill/>
        </p:spPr>
        <p:txBody>
          <a:bodyPr wrap="square" rtlCol="0">
            <a:spAutoFit/>
          </a:bodyPr>
          <a:lstStyle/>
          <a:p>
            <a:r>
              <a:rPr lang="en-US" dirty="0" smtClean="0"/>
              <a:t>FOR RISK TRANSFORMATION LEADERSHIP REVIEW ONLY</a:t>
            </a:r>
            <a:endParaRPr lang="en-US" dirty="0"/>
          </a:p>
        </p:txBody>
      </p:sp>
    </p:spTree>
    <p:extLst>
      <p:ext uri="{BB962C8B-B14F-4D97-AF65-F5344CB8AC3E}">
        <p14:creationId xmlns:p14="http://schemas.microsoft.com/office/powerpoint/2010/main" val="680744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9"/>
            <a:ext cx="8071134" cy="461665"/>
          </a:xfrm>
          <a:prstGeom prst="rect">
            <a:avLst/>
          </a:prstGeom>
          <a:noFill/>
        </p:spPr>
        <p:txBody>
          <a:bodyPr wrap="square" rtlCol="0">
            <a:spAutoFit/>
          </a:bodyPr>
          <a:lstStyle/>
          <a:p>
            <a:r>
              <a:rPr lang="en-US" b="1" dirty="0" smtClean="0">
                <a:solidFill>
                  <a:prstClr val="black"/>
                </a:solidFill>
                <a:latin typeface="Arial" panose="020B0604020202020204" pitchFamily="34" charset="0"/>
                <a:cs typeface="Arial" panose="020B0604020202020204" pitchFamily="34" charset="0"/>
              </a:rPr>
              <a:t>Risk Transformation: </a:t>
            </a:r>
            <a:r>
              <a:rPr lang="en-US" b="1" dirty="0">
                <a:solidFill>
                  <a:prstClr val="black"/>
                </a:solidFill>
                <a:latin typeface="Arial" panose="020B0604020202020204" pitchFamily="34" charset="0"/>
                <a:cs typeface="Arial" panose="020B0604020202020204" pitchFamily="34" charset="0"/>
              </a:rPr>
              <a:t> </a:t>
            </a:r>
            <a:r>
              <a:rPr lang="en-US" b="1" dirty="0" smtClean="0">
                <a:solidFill>
                  <a:prstClr val="black"/>
                </a:solidFill>
                <a:latin typeface="Arial" panose="020B0604020202020204" pitchFamily="34" charset="0"/>
                <a:cs typeface="Arial" panose="020B0604020202020204" pitchFamily="34" charset="0"/>
              </a:rPr>
              <a:t>60 - 90 Day Look Ahead</a:t>
            </a:r>
          </a:p>
        </p:txBody>
      </p:sp>
      <p:grpSp>
        <p:nvGrpSpPr>
          <p:cNvPr id="10" name="Group 9"/>
          <p:cNvGrpSpPr/>
          <p:nvPr/>
        </p:nvGrpSpPr>
        <p:grpSpPr>
          <a:xfrm>
            <a:off x="2383975" y="715524"/>
            <a:ext cx="6225742" cy="206364"/>
            <a:chOff x="3941128" y="668732"/>
            <a:chExt cx="5622335" cy="206364"/>
          </a:xfrm>
        </p:grpSpPr>
        <p:grpSp>
          <p:nvGrpSpPr>
            <p:cNvPr id="11" name="Group 10"/>
            <p:cNvGrpSpPr/>
            <p:nvPr/>
          </p:nvGrpSpPr>
          <p:grpSpPr>
            <a:xfrm>
              <a:off x="3941128" y="668759"/>
              <a:ext cx="811284" cy="198000"/>
              <a:chOff x="3941128" y="668759"/>
              <a:chExt cx="811284" cy="198000"/>
            </a:xfrm>
          </p:grpSpPr>
          <p:sp>
            <p:nvSpPr>
              <p:cNvPr id="26" name="AutoShape 7"/>
              <p:cNvSpPr>
                <a:spLocks noChangeArrowheads="1"/>
              </p:cNvSpPr>
              <p:nvPr/>
            </p:nvSpPr>
            <p:spPr bwMode="gray">
              <a:xfrm>
                <a:off x="3941128" y="668759"/>
                <a:ext cx="196384" cy="198000"/>
              </a:xfrm>
              <a:prstGeom prst="roundRect">
                <a:avLst>
                  <a:gd name="adj" fmla="val 50000"/>
                </a:avLst>
              </a:prstGeom>
              <a:solidFill>
                <a:srgbClr val="0070C0"/>
              </a:solidFill>
              <a:ln>
                <a:solidFill>
                  <a:srgbClr val="0070C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r>
                  <a:rPr lang="en-US" sz="1000" b="1" kern="0" dirty="0" smtClean="0">
                    <a:solidFill>
                      <a:prstClr val="white"/>
                    </a:solidFill>
                  </a:rPr>
                  <a:t>C</a:t>
                </a:r>
                <a:endParaRPr lang="en-US" sz="1000" b="1" kern="0" dirty="0">
                  <a:solidFill>
                    <a:prstClr val="white"/>
                  </a:solidFill>
                </a:endParaRPr>
              </a:p>
            </p:txBody>
          </p:sp>
          <p:sp>
            <p:nvSpPr>
              <p:cNvPr id="27" name="TextBox 26"/>
              <p:cNvSpPr txBox="1"/>
              <p:nvPr/>
            </p:nvSpPr>
            <p:spPr>
              <a:xfrm>
                <a:off x="4203772" y="690815"/>
                <a:ext cx="548640" cy="153888"/>
              </a:xfrm>
              <a:prstGeom prst="rect">
                <a:avLst/>
              </a:prstGeom>
              <a:noFill/>
            </p:spPr>
            <p:txBody>
              <a:bodyPr wrap="square" lIns="0" tIns="0" rIns="0" bIns="0" rtlCol="0" anchor="ctr" anchorCtr="0">
                <a:spAutoFit/>
              </a:bodyPr>
              <a:lstStyle/>
              <a:p>
                <a:pPr algn="ctr"/>
                <a:r>
                  <a:rPr lang="en-US" sz="1000" dirty="0" smtClean="0">
                    <a:solidFill>
                      <a:prstClr val="black"/>
                    </a:solidFill>
                  </a:rPr>
                  <a:t>Complete</a:t>
                </a:r>
                <a:endParaRPr lang="en-US" sz="1000" dirty="0">
                  <a:solidFill>
                    <a:prstClr val="black"/>
                  </a:solidFill>
                </a:endParaRPr>
              </a:p>
            </p:txBody>
          </p:sp>
        </p:grpSp>
        <p:grpSp>
          <p:nvGrpSpPr>
            <p:cNvPr id="12" name="Group 11"/>
            <p:cNvGrpSpPr/>
            <p:nvPr/>
          </p:nvGrpSpPr>
          <p:grpSpPr>
            <a:xfrm>
              <a:off x="4829388" y="668732"/>
              <a:ext cx="812773" cy="198000"/>
              <a:chOff x="4829388" y="668732"/>
              <a:chExt cx="812773" cy="198000"/>
            </a:xfrm>
          </p:grpSpPr>
          <p:sp>
            <p:nvSpPr>
              <p:cNvPr id="24" name="AutoShape 7"/>
              <p:cNvSpPr>
                <a:spLocks noChangeArrowheads="1"/>
              </p:cNvSpPr>
              <p:nvPr/>
            </p:nvSpPr>
            <p:spPr bwMode="gray">
              <a:xfrm>
                <a:off x="4829388" y="668732"/>
                <a:ext cx="196384" cy="198000"/>
              </a:xfrm>
              <a:prstGeom prst="roundRect">
                <a:avLst>
                  <a:gd name="adj" fmla="val 50000"/>
                </a:avLst>
              </a:prstGeom>
              <a:solidFill>
                <a:srgbClr val="92D050"/>
              </a:solidFill>
              <a:ln>
                <a:solidFill>
                  <a:srgbClr val="00B05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r>
                  <a:rPr lang="en-US" sz="1000" b="1" kern="0" dirty="0" smtClean="0">
                    <a:solidFill>
                      <a:srgbClr val="000000"/>
                    </a:solidFill>
                  </a:rPr>
                  <a:t>G</a:t>
                </a:r>
                <a:endParaRPr lang="en-US" sz="1000" b="1" kern="0" dirty="0">
                  <a:solidFill>
                    <a:srgbClr val="000000"/>
                  </a:solidFill>
                </a:endParaRPr>
              </a:p>
            </p:txBody>
          </p:sp>
          <p:sp>
            <p:nvSpPr>
              <p:cNvPr id="25" name="TextBox 24"/>
              <p:cNvSpPr txBox="1"/>
              <p:nvPr/>
            </p:nvSpPr>
            <p:spPr>
              <a:xfrm>
                <a:off x="5093521" y="690788"/>
                <a:ext cx="548640" cy="153888"/>
              </a:xfrm>
              <a:prstGeom prst="rect">
                <a:avLst/>
              </a:prstGeom>
              <a:noFill/>
            </p:spPr>
            <p:txBody>
              <a:bodyPr wrap="square" lIns="0" tIns="0" rIns="0" bIns="0" rtlCol="0" anchor="ctr" anchorCtr="0">
                <a:spAutoFit/>
              </a:bodyPr>
              <a:lstStyle/>
              <a:p>
                <a:r>
                  <a:rPr lang="en-US" sz="1000" dirty="0" smtClean="0">
                    <a:solidFill>
                      <a:prstClr val="black"/>
                    </a:solidFill>
                  </a:rPr>
                  <a:t>On Target</a:t>
                </a:r>
                <a:endParaRPr lang="en-US" sz="1000" dirty="0">
                  <a:solidFill>
                    <a:prstClr val="black"/>
                  </a:solidFill>
                </a:endParaRPr>
              </a:p>
            </p:txBody>
          </p:sp>
        </p:grpSp>
        <p:grpSp>
          <p:nvGrpSpPr>
            <p:cNvPr id="14" name="Group 13"/>
            <p:cNvGrpSpPr/>
            <p:nvPr/>
          </p:nvGrpSpPr>
          <p:grpSpPr>
            <a:xfrm>
              <a:off x="5792710" y="677096"/>
              <a:ext cx="1727259" cy="198000"/>
              <a:chOff x="5792710" y="677096"/>
              <a:chExt cx="1727259" cy="198000"/>
            </a:xfrm>
          </p:grpSpPr>
          <p:sp>
            <p:nvSpPr>
              <p:cNvPr id="18" name="AutoShape 7"/>
              <p:cNvSpPr>
                <a:spLocks noChangeArrowheads="1"/>
              </p:cNvSpPr>
              <p:nvPr/>
            </p:nvSpPr>
            <p:spPr bwMode="gray">
              <a:xfrm>
                <a:off x="5792710" y="677096"/>
                <a:ext cx="196384" cy="198000"/>
              </a:xfrm>
              <a:prstGeom prst="roundRect">
                <a:avLst>
                  <a:gd name="adj" fmla="val 50000"/>
                </a:avLst>
              </a:prstGeom>
              <a:solidFill>
                <a:srgbClr val="FFC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r>
                  <a:rPr lang="en-US" sz="1000" b="1" kern="0" dirty="0">
                    <a:solidFill>
                      <a:srgbClr val="000000"/>
                    </a:solidFill>
                  </a:rPr>
                  <a:t>A</a:t>
                </a:r>
              </a:p>
            </p:txBody>
          </p:sp>
          <p:sp>
            <p:nvSpPr>
              <p:cNvPr id="23" name="TextBox 22"/>
              <p:cNvSpPr txBox="1"/>
              <p:nvPr/>
            </p:nvSpPr>
            <p:spPr>
              <a:xfrm>
                <a:off x="6056929" y="699151"/>
                <a:ext cx="1463040" cy="153888"/>
              </a:xfrm>
              <a:prstGeom prst="rect">
                <a:avLst/>
              </a:prstGeom>
              <a:noFill/>
            </p:spPr>
            <p:txBody>
              <a:bodyPr wrap="square" lIns="0" tIns="0" rIns="0" bIns="0" rtlCol="0" anchor="ctr" anchorCtr="0">
                <a:spAutoFit/>
              </a:bodyPr>
              <a:lstStyle/>
              <a:p>
                <a:r>
                  <a:rPr lang="en-US" sz="1000" dirty="0">
                    <a:solidFill>
                      <a:prstClr val="black"/>
                    </a:solidFill>
                  </a:rPr>
                  <a:t> At risk of missing deadlines</a:t>
                </a:r>
              </a:p>
            </p:txBody>
          </p:sp>
        </p:grpSp>
        <p:grpSp>
          <p:nvGrpSpPr>
            <p:cNvPr id="15" name="Group 14"/>
            <p:cNvGrpSpPr/>
            <p:nvPr/>
          </p:nvGrpSpPr>
          <p:grpSpPr>
            <a:xfrm>
              <a:off x="7582329" y="677096"/>
              <a:ext cx="1981134" cy="198000"/>
              <a:chOff x="7529321" y="614357"/>
              <a:chExt cx="1981134" cy="198000"/>
            </a:xfrm>
          </p:grpSpPr>
          <p:sp>
            <p:nvSpPr>
              <p:cNvPr id="16" name="AutoShape 7"/>
              <p:cNvSpPr>
                <a:spLocks noChangeArrowheads="1"/>
              </p:cNvSpPr>
              <p:nvPr/>
            </p:nvSpPr>
            <p:spPr bwMode="gray">
              <a:xfrm>
                <a:off x="7529321" y="614357"/>
                <a:ext cx="196384" cy="198000"/>
              </a:xfrm>
              <a:prstGeom prst="roundRect">
                <a:avLst>
                  <a:gd name="adj" fmla="val 50000"/>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r>
                  <a:rPr lang="en-US" sz="1000" b="1" kern="0" dirty="0" smtClean="0">
                    <a:solidFill>
                      <a:srgbClr val="FFFFFF"/>
                    </a:solidFill>
                  </a:rPr>
                  <a:t>R</a:t>
                </a:r>
                <a:endParaRPr lang="en-US" sz="1000" b="1" kern="0" dirty="0">
                  <a:solidFill>
                    <a:srgbClr val="FFFFFF"/>
                  </a:solidFill>
                </a:endParaRPr>
              </a:p>
            </p:txBody>
          </p:sp>
          <p:sp>
            <p:nvSpPr>
              <p:cNvPr id="17" name="TextBox 16"/>
              <p:cNvSpPr txBox="1"/>
              <p:nvPr/>
            </p:nvSpPr>
            <p:spPr>
              <a:xfrm>
                <a:off x="7773095" y="636413"/>
                <a:ext cx="1737360" cy="153888"/>
              </a:xfrm>
              <a:prstGeom prst="rect">
                <a:avLst/>
              </a:prstGeom>
              <a:noFill/>
            </p:spPr>
            <p:txBody>
              <a:bodyPr wrap="square" lIns="0" tIns="0" rIns="0" bIns="0" rtlCol="0" anchor="ctr" anchorCtr="0">
                <a:spAutoFit/>
              </a:bodyPr>
              <a:lstStyle/>
              <a:p>
                <a:r>
                  <a:rPr lang="en-US" sz="1000" dirty="0">
                    <a:solidFill>
                      <a:prstClr val="black"/>
                    </a:solidFill>
                  </a:rPr>
                  <a:t>Will miss or has missed deadlines</a:t>
                </a:r>
              </a:p>
            </p:txBody>
          </p:sp>
        </p:grpSp>
      </p:grpSp>
      <p:graphicFrame>
        <p:nvGraphicFramePr>
          <p:cNvPr id="20" name="Table 19"/>
          <p:cNvGraphicFramePr>
            <a:graphicFrameLocks noGrp="1"/>
          </p:cNvGraphicFramePr>
          <p:nvPr>
            <p:extLst>
              <p:ext uri="{D42A27DB-BD31-4B8C-83A1-F6EECF244321}">
                <p14:modId xmlns:p14="http://schemas.microsoft.com/office/powerpoint/2010/main" val="1744679547"/>
              </p:ext>
            </p:extLst>
          </p:nvPr>
        </p:nvGraphicFramePr>
        <p:xfrm>
          <a:off x="187587" y="954719"/>
          <a:ext cx="8772513" cy="2804160"/>
        </p:xfrm>
        <a:graphic>
          <a:graphicData uri="http://schemas.openxmlformats.org/drawingml/2006/table">
            <a:tbl>
              <a:tblPr>
                <a:tableStyleId>{72833802-FEF1-4C79-8D5D-14CF1EAF98D9}</a:tableStyleId>
              </a:tblPr>
              <a:tblGrid>
                <a:gridCol w="513715"/>
                <a:gridCol w="789938"/>
                <a:gridCol w="396554"/>
                <a:gridCol w="3957775"/>
                <a:gridCol w="930014"/>
                <a:gridCol w="2184517"/>
              </a:tblGrid>
              <a:tr h="365760">
                <a:tc>
                  <a:txBody>
                    <a:bodyPr/>
                    <a:lstStyle/>
                    <a:p>
                      <a:pPr algn="ctr"/>
                      <a:r>
                        <a:rPr lang="en-US" sz="1000" b="1" dirty="0" smtClean="0">
                          <a:solidFill>
                            <a:schemeClr val="tx1"/>
                          </a:solidFill>
                          <a:latin typeface="Arial" panose="020B0604020202020204" pitchFamily="34" charset="0"/>
                          <a:cs typeface="Arial" panose="020B0604020202020204" pitchFamily="34" charset="0"/>
                        </a:rPr>
                        <a:t>Status</a:t>
                      </a:r>
                      <a:endParaRPr lang="en-US" sz="1000" b="1" dirty="0">
                        <a:solidFill>
                          <a:schemeClr val="tx1"/>
                        </a:solidFill>
                        <a:latin typeface="Arial" panose="020B0604020202020204" pitchFamily="34" charset="0"/>
                        <a:cs typeface="Arial" panose="020B0604020202020204" pitchFamily="34" charset="0"/>
                      </a:endParaRPr>
                    </a:p>
                  </a:txBody>
                  <a:tcPr marL="45720" marR="4572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Deliver.</a:t>
                      </a:r>
                    </a:p>
                    <a:p>
                      <a:pPr marL="0" marR="0" lvl="1"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ID</a:t>
                      </a:r>
                    </a:p>
                  </a:txBody>
                  <a:tcPr marL="45720" marR="4572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Type</a:t>
                      </a:r>
                    </a:p>
                  </a:txBody>
                  <a:tcPr marL="0" marR="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Upcoming Deliverables/Milestones</a:t>
                      </a:r>
                    </a:p>
                  </a:txBody>
                  <a:tcPr marL="45720" marR="4572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a:r>
                        <a:rPr lang="en-US" sz="1000" b="1" kern="1200" dirty="0" smtClean="0">
                          <a:solidFill>
                            <a:schemeClr val="tx1"/>
                          </a:solidFill>
                          <a:latin typeface="Arial" panose="020B0604020202020204" pitchFamily="34" charset="0"/>
                          <a:ea typeface="+mn-ea"/>
                          <a:cs typeface="Arial" panose="020B0604020202020204" pitchFamily="34" charset="0"/>
                        </a:rPr>
                        <a:t>Due Date</a:t>
                      </a:r>
                    </a:p>
                  </a:txBody>
                  <a:tcPr marL="45720" marR="4572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r>
                        <a:rPr lang="en-US" sz="1000" b="1" kern="1200" dirty="0" smtClean="0">
                          <a:solidFill>
                            <a:schemeClr val="tx1"/>
                          </a:solidFill>
                          <a:latin typeface="Arial" panose="020B0604020202020204" pitchFamily="34" charset="0"/>
                          <a:ea typeface="+mn-ea"/>
                          <a:cs typeface="Arial" panose="020B0604020202020204" pitchFamily="34" charset="0"/>
                        </a:rPr>
                        <a:t>Key issues and risks</a:t>
                      </a:r>
                    </a:p>
                  </a:txBody>
                  <a:tcPr marL="45720" marR="4572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r>
              <a:tr h="365760">
                <a:tc>
                  <a:txBody>
                    <a:bodyPr/>
                    <a:lstStyle/>
                    <a:p>
                      <a:pPr algn="ctr"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50%</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RT.D.3</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D</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dirty="0" smtClean="0">
                          <a:solidFill>
                            <a:srgbClr val="000000"/>
                          </a:solidFill>
                          <a:effectLst/>
                          <a:latin typeface="Arial" panose="020B0604020202020204" pitchFamily="34" charset="0"/>
                          <a:cs typeface="Arial" panose="020B0604020202020204" pitchFamily="34" charset="0"/>
                        </a:rPr>
                        <a:t>Perform </a:t>
                      </a:r>
                      <a:r>
                        <a:rPr lang="en-US" sz="1000" b="0" i="0" u="none" strike="noStrike" dirty="0">
                          <a:solidFill>
                            <a:srgbClr val="000000"/>
                          </a:solidFill>
                          <a:effectLst/>
                          <a:latin typeface="Arial" panose="020B0604020202020204" pitchFamily="34" charset="0"/>
                          <a:cs typeface="Arial" panose="020B0604020202020204" pitchFamily="34" charset="0"/>
                        </a:rPr>
                        <a:t>high-level review and revision of wholesale credit process limits and controls and delegation of authority at SCUSA and SBNA</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Thu 3/31/16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Meeting with wholesale credit stakeholders on 2/12 to obtain</a:t>
                      </a:r>
                      <a:r>
                        <a:rPr lang="en-US" sz="1000" b="0" kern="1200" baseline="0" dirty="0" smtClean="0">
                          <a:solidFill>
                            <a:schemeClr val="tx1"/>
                          </a:solidFill>
                          <a:latin typeface="Arial" panose="020B0604020202020204" pitchFamily="34" charset="0"/>
                          <a:ea typeface="+mn-ea"/>
                          <a:cs typeface="Arial" panose="020B0604020202020204" pitchFamily="34" charset="0"/>
                        </a:rPr>
                        <a:t> updates</a:t>
                      </a:r>
                      <a:endParaRPr lang="en-US" sz="1000" b="0" kern="1200" dirty="0" smtClean="0">
                        <a:solidFill>
                          <a:schemeClr val="tx1"/>
                        </a:solidFill>
                        <a:latin typeface="Arial" panose="020B0604020202020204" pitchFamily="34" charset="0"/>
                        <a:ea typeface="+mn-ea"/>
                        <a:cs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tcPr>
                </a:tc>
              </a:tr>
              <a:tr h="365760">
                <a:tc>
                  <a:txBody>
                    <a:bodyPr/>
                    <a:lstStyle/>
                    <a:p>
                      <a:pPr algn="ctr"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RT.B.9</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D</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dirty="0" smtClean="0">
                          <a:solidFill>
                            <a:srgbClr val="000000"/>
                          </a:solidFill>
                          <a:effectLst/>
                          <a:latin typeface="Arial" panose="020B0604020202020204" pitchFamily="34" charset="0"/>
                          <a:cs typeface="Arial" panose="020B0604020202020204" pitchFamily="34" charset="0"/>
                        </a:rPr>
                        <a:t>Articulate </a:t>
                      </a:r>
                      <a:r>
                        <a:rPr lang="en-US" sz="1000" b="0" i="0" u="none" strike="noStrike" dirty="0">
                          <a:solidFill>
                            <a:srgbClr val="000000"/>
                          </a:solidFill>
                          <a:effectLst/>
                          <a:latin typeface="Arial" panose="020B0604020202020204" pitchFamily="34" charset="0"/>
                          <a:cs typeface="Arial" panose="020B0604020202020204" pitchFamily="34" charset="0"/>
                        </a:rPr>
                        <a:t>desired risk culture by setting the “Tone from the Top” and conducting a risk culture assessment</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Fri 4/1/16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Started</a:t>
                      </a:r>
                      <a:r>
                        <a:rPr lang="en-US" sz="1000" b="0" kern="1200" baseline="0" dirty="0" smtClean="0">
                          <a:solidFill>
                            <a:schemeClr val="tx1"/>
                          </a:solidFill>
                          <a:latin typeface="Arial" panose="020B0604020202020204" pitchFamily="34" charset="0"/>
                          <a:ea typeface="+mn-ea"/>
                          <a:cs typeface="Arial" panose="020B0604020202020204" pitchFamily="34" charset="0"/>
                        </a:rPr>
                        <a:t> definition of survey portion of </a:t>
                      </a:r>
                      <a:r>
                        <a:rPr lang="en-US" sz="1000" b="0" i="0" u="none" strike="noStrike" dirty="0" smtClean="0">
                          <a:solidFill>
                            <a:srgbClr val="000000"/>
                          </a:solidFill>
                          <a:effectLst/>
                          <a:latin typeface="Arial" panose="020B0604020202020204" pitchFamily="34" charset="0"/>
                          <a:cs typeface="Arial" panose="020B0604020202020204" pitchFamily="34" charset="0"/>
                        </a:rPr>
                        <a:t>risk culture assessment</a:t>
                      </a:r>
                      <a:endParaRPr lang="en-US" sz="1000" b="0" kern="1200" dirty="0" smtClean="0">
                        <a:solidFill>
                          <a:schemeClr val="tx1"/>
                        </a:solidFill>
                        <a:latin typeface="Arial" panose="020B0604020202020204" pitchFamily="34" charset="0"/>
                        <a:ea typeface="+mn-ea"/>
                        <a:cs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RT.E.6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D</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b="0" i="0" u="none" strike="noStrike" dirty="0" smtClean="0">
                          <a:solidFill>
                            <a:srgbClr val="000000"/>
                          </a:solidFill>
                          <a:effectLst/>
                          <a:latin typeface="Arial" panose="020B0604020202020204" pitchFamily="34" charset="0"/>
                          <a:cs typeface="Arial" panose="020B0604020202020204" pitchFamily="34" charset="0"/>
                        </a:rPr>
                        <a:t>Develop </a:t>
                      </a:r>
                      <a:r>
                        <a:rPr lang="en-US" sz="1000" b="0" i="0" u="none" strike="noStrike" dirty="0">
                          <a:solidFill>
                            <a:srgbClr val="000000"/>
                          </a:solidFill>
                          <a:effectLst/>
                          <a:latin typeface="Arial" panose="020B0604020202020204" pitchFamily="34" charset="0"/>
                          <a:cs typeface="Arial" panose="020B0604020202020204" pitchFamily="34" charset="0"/>
                        </a:rPr>
                        <a:t>and implement Wave 3 of exec. Mgmt. reporting enhancements</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Fri 4/1/16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smtClean="0">
                        <a:solidFill>
                          <a:schemeClr val="tx1"/>
                        </a:solidFill>
                        <a:latin typeface="Arial" panose="020B0604020202020204" pitchFamily="34" charset="0"/>
                        <a:cs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RT.A.4.2</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b="0" i="0" u="none" strike="noStrike" dirty="0" smtClean="0">
                          <a:solidFill>
                            <a:srgbClr val="000000"/>
                          </a:solidFill>
                          <a:effectLst/>
                          <a:latin typeface="Arial" panose="020B0604020202020204" pitchFamily="34" charset="0"/>
                          <a:cs typeface="Arial" panose="020B0604020202020204" pitchFamily="34" charset="0"/>
                        </a:rPr>
                        <a:t>Integrate </a:t>
                      </a:r>
                      <a:r>
                        <a:rPr lang="en-US" sz="1000" b="0" i="0" u="none" strike="noStrike" dirty="0">
                          <a:solidFill>
                            <a:srgbClr val="000000"/>
                          </a:solidFill>
                          <a:effectLst/>
                          <a:latin typeface="Arial" panose="020B0604020202020204" pitchFamily="34" charset="0"/>
                          <a:cs typeface="Arial" panose="020B0604020202020204" pitchFamily="34" charset="0"/>
                        </a:rPr>
                        <a:t>RAS into Material Risk Process</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Fri 4/29/16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kern="1200" dirty="0" smtClean="0">
                        <a:solidFill>
                          <a:schemeClr val="tx1"/>
                        </a:solidFill>
                        <a:latin typeface="Arial" panose="020B0604020202020204" pitchFamily="34" charset="0"/>
                        <a:ea typeface="+mn-ea"/>
                        <a:cs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RT.A.4.2</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dirty="0" smtClean="0">
                          <a:solidFill>
                            <a:srgbClr val="000000"/>
                          </a:solidFill>
                          <a:effectLst/>
                          <a:latin typeface="Arial" panose="020B0604020202020204" pitchFamily="34" charset="0"/>
                          <a:cs typeface="Arial" panose="020B0604020202020204" pitchFamily="34" charset="0"/>
                        </a:rPr>
                        <a:t>Integrate </a:t>
                      </a:r>
                      <a:r>
                        <a:rPr lang="en-US" sz="1000" b="0" i="0" u="none" strike="noStrike" dirty="0">
                          <a:solidFill>
                            <a:srgbClr val="000000"/>
                          </a:solidFill>
                          <a:effectLst/>
                          <a:latin typeface="Arial" panose="020B0604020202020204" pitchFamily="34" charset="0"/>
                          <a:cs typeface="Arial" panose="020B0604020202020204" pitchFamily="34" charset="0"/>
                        </a:rPr>
                        <a:t>RAS into New Products and Business Activities Process</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Fri 4/29/16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kern="1200" dirty="0" smtClean="0">
                        <a:solidFill>
                          <a:schemeClr val="tx1"/>
                        </a:solidFill>
                        <a:latin typeface="Arial" panose="020B0604020202020204" pitchFamily="34" charset="0"/>
                        <a:ea typeface="+mn-ea"/>
                        <a:cs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RT.D.1</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D</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r>
                        <a:rPr lang="en-US" sz="1000" b="0" i="0" u="none" strike="noStrike" dirty="0" smtClean="0">
                          <a:solidFill>
                            <a:srgbClr val="000000"/>
                          </a:solidFill>
                          <a:effectLst/>
                          <a:latin typeface="Arial" panose="020B0604020202020204" pitchFamily="34" charset="0"/>
                          <a:cs typeface="Arial" panose="020B0604020202020204" pitchFamily="34" charset="0"/>
                        </a:rPr>
                        <a:t>Analyze </a:t>
                      </a:r>
                      <a:r>
                        <a:rPr lang="en-US" sz="1000" b="0" i="0" u="none" strike="noStrike" dirty="0">
                          <a:solidFill>
                            <a:srgbClr val="000000"/>
                          </a:solidFill>
                          <a:effectLst/>
                          <a:latin typeface="Arial" panose="020B0604020202020204" pitchFamily="34" charset="0"/>
                          <a:cs typeface="Arial" panose="020B0604020202020204" pitchFamily="34" charset="0"/>
                        </a:rPr>
                        <a:t>and remediate gaps in liquidity risk management (“LRM”) against IHC requirements</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Fri 4/29/16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ELS indicates this to be on track</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nvPr>
        </p:nvGraphicFramePr>
        <p:xfrm>
          <a:off x="62356" y="6383015"/>
          <a:ext cx="4860698" cy="416570"/>
        </p:xfrm>
        <a:graphic>
          <a:graphicData uri="http://schemas.openxmlformats.org/drawingml/2006/table">
            <a:tbl>
              <a:tblPr firstRow="1" bandRow="1">
                <a:tableStyleId>{5C22544A-7EE6-4342-B048-85BDC9FD1C3A}</a:tableStyleId>
              </a:tblPr>
              <a:tblGrid>
                <a:gridCol w="4860698"/>
              </a:tblGrid>
              <a:tr h="325399">
                <a:tc>
                  <a:txBody>
                    <a:bodyPr/>
                    <a:lstStyle/>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GB" sz="900" b="0" kern="1200" dirty="0" smtClean="0">
                          <a:solidFill>
                            <a:schemeClr val="tx1"/>
                          </a:solidFill>
                          <a:latin typeface="Arial" panose="020B0604020202020204" pitchFamily="34" charset="0"/>
                          <a:ea typeface="+mn-ea"/>
                          <a:cs typeface="Arial" panose="020B0604020202020204" pitchFamily="34" charset="0"/>
                        </a:rPr>
                        <a:t>Risk Transformation</a:t>
                      </a:r>
                      <a:r>
                        <a:rPr lang="en-GB" sz="900" b="0" kern="1200" baseline="0" dirty="0" smtClean="0">
                          <a:solidFill>
                            <a:schemeClr val="tx1"/>
                          </a:solidFill>
                          <a:latin typeface="Arial" panose="020B0604020202020204" pitchFamily="34" charset="0"/>
                          <a:ea typeface="+mn-ea"/>
                          <a:cs typeface="Arial" panose="020B0604020202020204" pitchFamily="34" charset="0"/>
                        </a:rPr>
                        <a:t> Deliverable ID code key:</a:t>
                      </a:r>
                      <a:endParaRPr lang="en-US" sz="900" b="0" kern="1200" dirty="0" smtClean="0">
                        <a:solidFill>
                          <a:schemeClr val="tx1"/>
                        </a:solidFill>
                        <a:latin typeface="Arial" panose="020B0604020202020204" pitchFamily="34" charset="0"/>
                        <a:ea typeface="+mn-ea"/>
                        <a:cs typeface="Arial" panose="020B0604020202020204" pitchFamily="34" charset="0"/>
                      </a:endParaRPr>
                    </a:p>
                    <a:p>
                      <a:pPr marL="0" marR="0" lvl="1" indent="0"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None/>
                        <a:tabLst/>
                        <a:defRPr/>
                      </a:pPr>
                      <a:r>
                        <a:rPr lang="en-US" sz="900" b="0" u="none" kern="1200" baseline="0" dirty="0" err="1" smtClean="0">
                          <a:solidFill>
                            <a:schemeClr val="tx1"/>
                          </a:solidFill>
                          <a:latin typeface="Arial" panose="020B0604020202020204" pitchFamily="34" charset="0"/>
                          <a:ea typeface="+mn-ea"/>
                          <a:cs typeface="Arial" panose="020B0604020202020204" pitchFamily="34" charset="0"/>
                        </a:rPr>
                        <a:t>RT.</a:t>
                      </a:r>
                      <a:r>
                        <a:rPr lang="en-US" sz="900" b="1" u="none" kern="1200" baseline="0" dirty="0" err="1" smtClean="0">
                          <a:solidFill>
                            <a:schemeClr val="tx1"/>
                          </a:solidFill>
                          <a:latin typeface="Arial" panose="020B0604020202020204" pitchFamily="34" charset="0"/>
                          <a:ea typeface="+mn-ea"/>
                          <a:cs typeface="Arial" panose="020B0604020202020204" pitchFamily="34" charset="0"/>
                        </a:rPr>
                        <a:t>A</a:t>
                      </a:r>
                      <a:r>
                        <a:rPr lang="en-US" sz="900" b="0" u="none" kern="1200" baseline="0" dirty="0" err="1" smtClean="0">
                          <a:solidFill>
                            <a:schemeClr val="tx1"/>
                          </a:solidFill>
                          <a:latin typeface="Arial" panose="020B0604020202020204" pitchFamily="34" charset="0"/>
                          <a:ea typeface="+mn-ea"/>
                          <a:cs typeface="Arial" panose="020B0604020202020204" pitchFamily="34" charset="0"/>
                        </a:rPr>
                        <a:t>.x</a:t>
                      </a:r>
                      <a:r>
                        <a:rPr lang="en-US" sz="900" b="0" u="none" kern="1200" baseline="0" dirty="0" smtClean="0">
                          <a:solidFill>
                            <a:schemeClr val="tx1"/>
                          </a:solidFill>
                          <a:latin typeface="Arial" panose="020B0604020202020204" pitchFamily="34" charset="0"/>
                          <a:ea typeface="+mn-ea"/>
                          <a:cs typeface="Arial" panose="020B0604020202020204" pitchFamily="34" charset="0"/>
                        </a:rPr>
                        <a:t> = RAS; </a:t>
                      </a:r>
                      <a:r>
                        <a:rPr lang="en-US" sz="900" b="0" u="none" kern="1200" baseline="0" dirty="0" err="1" smtClean="0">
                          <a:solidFill>
                            <a:schemeClr val="tx1"/>
                          </a:solidFill>
                          <a:latin typeface="Arial" panose="020B0604020202020204" pitchFamily="34" charset="0"/>
                          <a:ea typeface="+mn-ea"/>
                          <a:cs typeface="Arial" panose="020B0604020202020204" pitchFamily="34" charset="0"/>
                        </a:rPr>
                        <a:t>RT.</a:t>
                      </a:r>
                      <a:r>
                        <a:rPr lang="en-US" sz="900" b="1" u="none" kern="1200" baseline="0" dirty="0" err="1" smtClean="0">
                          <a:solidFill>
                            <a:schemeClr val="tx1"/>
                          </a:solidFill>
                          <a:latin typeface="Arial" panose="020B0604020202020204" pitchFamily="34" charset="0"/>
                          <a:ea typeface="+mn-ea"/>
                          <a:cs typeface="Arial" panose="020B0604020202020204" pitchFamily="34" charset="0"/>
                        </a:rPr>
                        <a:t>B</a:t>
                      </a:r>
                      <a:r>
                        <a:rPr lang="en-US" sz="900" b="0" u="none" kern="1200" baseline="0" dirty="0" err="1" smtClean="0">
                          <a:solidFill>
                            <a:schemeClr val="tx1"/>
                          </a:solidFill>
                          <a:latin typeface="Arial" panose="020B0604020202020204" pitchFamily="34" charset="0"/>
                          <a:ea typeface="+mn-ea"/>
                          <a:cs typeface="Arial" panose="020B0604020202020204" pitchFamily="34" charset="0"/>
                        </a:rPr>
                        <a:t>.x</a:t>
                      </a:r>
                      <a:r>
                        <a:rPr lang="en-US" sz="900" b="0" u="none" kern="1200" baseline="0" dirty="0" smtClean="0">
                          <a:solidFill>
                            <a:schemeClr val="tx1"/>
                          </a:solidFill>
                          <a:latin typeface="Arial" panose="020B0604020202020204" pitchFamily="34" charset="0"/>
                          <a:ea typeface="+mn-ea"/>
                          <a:cs typeface="Arial" panose="020B0604020202020204" pitchFamily="34" charset="0"/>
                        </a:rPr>
                        <a:t>= </a:t>
                      </a:r>
                      <a:r>
                        <a:rPr lang="en-US" sz="900" b="0" u="none" kern="1200" baseline="0" dirty="0" err="1" smtClean="0">
                          <a:solidFill>
                            <a:schemeClr val="tx1"/>
                          </a:solidFill>
                          <a:latin typeface="Arial" panose="020B0604020202020204" pitchFamily="34" charset="0"/>
                          <a:ea typeface="+mn-ea"/>
                          <a:cs typeface="Arial" panose="020B0604020202020204" pitchFamily="34" charset="0"/>
                        </a:rPr>
                        <a:t>Gov</a:t>
                      </a:r>
                      <a:r>
                        <a:rPr lang="en-US" sz="900" b="0" u="none" kern="1200" baseline="0" dirty="0" smtClean="0">
                          <a:solidFill>
                            <a:schemeClr val="tx1"/>
                          </a:solidFill>
                          <a:latin typeface="Arial" panose="020B0604020202020204" pitchFamily="34" charset="0"/>
                          <a:ea typeface="+mn-ea"/>
                          <a:cs typeface="Arial" panose="020B0604020202020204" pitchFamily="34" charset="0"/>
                        </a:rPr>
                        <a:t>/Org; </a:t>
                      </a:r>
                      <a:r>
                        <a:rPr lang="en-US" sz="900" b="0" u="none" kern="1200" baseline="0" dirty="0" err="1" smtClean="0">
                          <a:solidFill>
                            <a:schemeClr val="tx1"/>
                          </a:solidFill>
                          <a:latin typeface="Arial" panose="020B0604020202020204" pitchFamily="34" charset="0"/>
                          <a:ea typeface="+mn-ea"/>
                          <a:cs typeface="Arial" panose="020B0604020202020204" pitchFamily="34" charset="0"/>
                        </a:rPr>
                        <a:t>RT.</a:t>
                      </a:r>
                      <a:r>
                        <a:rPr lang="en-US" sz="900" b="1" u="none" kern="1200" baseline="0" dirty="0" err="1" smtClean="0">
                          <a:solidFill>
                            <a:schemeClr val="tx1"/>
                          </a:solidFill>
                          <a:latin typeface="Arial" panose="020B0604020202020204" pitchFamily="34" charset="0"/>
                          <a:ea typeface="+mn-ea"/>
                          <a:cs typeface="Arial" panose="020B0604020202020204" pitchFamily="34" charset="0"/>
                        </a:rPr>
                        <a:t>C</a:t>
                      </a:r>
                      <a:r>
                        <a:rPr lang="en-US" sz="900" b="0" u="none" kern="1200" baseline="0" dirty="0" err="1" smtClean="0">
                          <a:solidFill>
                            <a:schemeClr val="tx1"/>
                          </a:solidFill>
                          <a:latin typeface="Arial" panose="020B0604020202020204" pitchFamily="34" charset="0"/>
                          <a:ea typeface="+mn-ea"/>
                          <a:cs typeface="Arial" panose="020B0604020202020204" pitchFamily="34" charset="0"/>
                        </a:rPr>
                        <a:t>.x</a:t>
                      </a:r>
                      <a:r>
                        <a:rPr lang="en-US" sz="900" b="0" u="none" kern="1200" baseline="0" dirty="0" smtClean="0">
                          <a:solidFill>
                            <a:schemeClr val="tx1"/>
                          </a:solidFill>
                          <a:latin typeface="Arial" panose="020B0604020202020204" pitchFamily="34" charset="0"/>
                          <a:ea typeface="+mn-ea"/>
                          <a:cs typeface="Arial" panose="020B0604020202020204" pitchFamily="34" charset="0"/>
                        </a:rPr>
                        <a:t> = Risk ID; </a:t>
                      </a:r>
                      <a:r>
                        <a:rPr lang="en-US" sz="900" b="0" u="none" kern="1200" baseline="0" dirty="0" err="1" smtClean="0">
                          <a:solidFill>
                            <a:schemeClr val="tx1"/>
                          </a:solidFill>
                          <a:latin typeface="Arial" panose="020B0604020202020204" pitchFamily="34" charset="0"/>
                          <a:ea typeface="+mn-ea"/>
                          <a:cs typeface="Arial" panose="020B0604020202020204" pitchFamily="34" charset="0"/>
                        </a:rPr>
                        <a:t>RT.</a:t>
                      </a:r>
                      <a:r>
                        <a:rPr lang="en-US" sz="900" b="1" u="none" kern="1200" baseline="0" dirty="0" err="1" smtClean="0">
                          <a:solidFill>
                            <a:schemeClr val="tx1"/>
                          </a:solidFill>
                          <a:latin typeface="Arial" panose="020B0604020202020204" pitchFamily="34" charset="0"/>
                          <a:ea typeface="+mn-ea"/>
                          <a:cs typeface="Arial" panose="020B0604020202020204" pitchFamily="34" charset="0"/>
                        </a:rPr>
                        <a:t>D</a:t>
                      </a:r>
                      <a:r>
                        <a:rPr lang="en-US" sz="900" b="0" u="none" kern="1200" baseline="0" dirty="0" err="1" smtClean="0">
                          <a:solidFill>
                            <a:schemeClr val="tx1"/>
                          </a:solidFill>
                          <a:latin typeface="Arial" panose="020B0604020202020204" pitchFamily="34" charset="0"/>
                          <a:ea typeface="+mn-ea"/>
                          <a:cs typeface="Arial" panose="020B0604020202020204" pitchFamily="34" charset="0"/>
                        </a:rPr>
                        <a:t>.x</a:t>
                      </a:r>
                      <a:r>
                        <a:rPr lang="en-US" sz="900" b="0" u="none" kern="1200" baseline="0" dirty="0" smtClean="0">
                          <a:solidFill>
                            <a:schemeClr val="tx1"/>
                          </a:solidFill>
                          <a:latin typeface="Arial" panose="020B0604020202020204" pitchFamily="34" charset="0"/>
                          <a:ea typeface="+mn-ea"/>
                          <a:cs typeface="Arial" panose="020B0604020202020204" pitchFamily="34" charset="0"/>
                        </a:rPr>
                        <a:t> = Risk </a:t>
                      </a:r>
                      <a:r>
                        <a:rPr lang="en-US" sz="900" b="0" u="none" kern="1200" baseline="0" dirty="0" err="1" smtClean="0">
                          <a:solidFill>
                            <a:schemeClr val="tx1"/>
                          </a:solidFill>
                          <a:latin typeface="Arial" panose="020B0604020202020204" pitchFamily="34" charset="0"/>
                          <a:ea typeface="+mn-ea"/>
                          <a:cs typeface="Arial" panose="020B0604020202020204" pitchFamily="34" charset="0"/>
                        </a:rPr>
                        <a:t>Mgmt</a:t>
                      </a:r>
                      <a:r>
                        <a:rPr lang="en-US" sz="900" b="0" u="none" kern="1200" baseline="0" dirty="0" smtClean="0">
                          <a:solidFill>
                            <a:schemeClr val="tx1"/>
                          </a:solidFill>
                          <a:latin typeface="Arial" panose="020B0604020202020204" pitchFamily="34" charset="0"/>
                          <a:ea typeface="+mn-ea"/>
                          <a:cs typeface="Arial" panose="020B0604020202020204" pitchFamily="34" charset="0"/>
                        </a:rPr>
                        <a:t>; </a:t>
                      </a:r>
                      <a:r>
                        <a:rPr lang="en-US" sz="900" b="0" u="none" kern="1200" baseline="0" dirty="0" err="1" smtClean="0">
                          <a:solidFill>
                            <a:schemeClr val="tx1"/>
                          </a:solidFill>
                          <a:latin typeface="Arial" panose="020B0604020202020204" pitchFamily="34" charset="0"/>
                          <a:ea typeface="+mn-ea"/>
                          <a:cs typeface="Arial" panose="020B0604020202020204" pitchFamily="34" charset="0"/>
                        </a:rPr>
                        <a:t>RT.</a:t>
                      </a:r>
                      <a:r>
                        <a:rPr lang="en-US" sz="900" b="1" u="none" kern="1200" baseline="0" dirty="0" err="1" smtClean="0">
                          <a:solidFill>
                            <a:schemeClr val="tx1"/>
                          </a:solidFill>
                          <a:latin typeface="Arial" panose="020B0604020202020204" pitchFamily="34" charset="0"/>
                          <a:ea typeface="+mn-ea"/>
                          <a:cs typeface="Arial" panose="020B0604020202020204" pitchFamily="34" charset="0"/>
                        </a:rPr>
                        <a:t>E</a:t>
                      </a:r>
                      <a:r>
                        <a:rPr lang="en-US" sz="900" b="0" u="none" kern="1200" baseline="0" dirty="0" err="1" smtClean="0">
                          <a:solidFill>
                            <a:schemeClr val="tx1"/>
                          </a:solidFill>
                          <a:latin typeface="Arial" panose="020B0604020202020204" pitchFamily="34" charset="0"/>
                          <a:ea typeface="+mn-ea"/>
                          <a:cs typeface="Arial" panose="020B0604020202020204" pitchFamily="34" charset="0"/>
                        </a:rPr>
                        <a:t>.x</a:t>
                      </a:r>
                      <a:r>
                        <a:rPr lang="en-US" sz="900" b="0" u="none" kern="1200" baseline="0" dirty="0" smtClean="0">
                          <a:solidFill>
                            <a:schemeClr val="tx1"/>
                          </a:solidFill>
                          <a:latin typeface="Arial" panose="020B0604020202020204" pitchFamily="34" charset="0"/>
                          <a:ea typeface="+mn-ea"/>
                          <a:cs typeface="Arial" panose="020B0604020202020204" pitchFamily="34" charset="0"/>
                        </a:rPr>
                        <a:t> = Risk Mon</a:t>
                      </a:r>
                    </a:p>
                  </a:txBody>
                  <a:tcPr marL="81280" marR="81280" marT="45725" marB="45725"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89566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3999" y="248488"/>
            <a:ext cx="8476343" cy="461665"/>
          </a:xfrm>
          <a:prstGeom prst="rect">
            <a:avLst/>
          </a:prstGeom>
          <a:noFill/>
        </p:spPr>
        <p:txBody>
          <a:bodyPr wrap="square" rtlCol="0">
            <a:spAutoFit/>
          </a:bodyPr>
          <a:lstStyle/>
          <a:p>
            <a:pPr>
              <a:defRPr/>
            </a:pPr>
            <a:r>
              <a:rPr lang="en-US" b="1" spc="-20" dirty="0" smtClean="0"/>
              <a:t>MRA Tracking </a:t>
            </a:r>
            <a:r>
              <a:rPr lang="en-US" b="1" spc="-20" dirty="0"/>
              <a:t>Dashboard</a:t>
            </a:r>
            <a:endParaRPr lang="en-US" b="1" i="1" kern="0" dirty="0">
              <a:solidFill>
                <a:srgbClr val="FF0000"/>
              </a:solidFill>
            </a:endParaRPr>
          </a:p>
        </p:txBody>
      </p:sp>
      <p:sp>
        <p:nvSpPr>
          <p:cNvPr id="12" name="Title 1"/>
          <p:cNvSpPr txBox="1">
            <a:spLocks/>
          </p:cNvSpPr>
          <p:nvPr/>
        </p:nvSpPr>
        <p:spPr bwMode="auto">
          <a:xfrm>
            <a:off x="236919" y="685682"/>
            <a:ext cx="8225165" cy="276999"/>
          </a:xfrm>
          <a:prstGeom prst="rect">
            <a:avLst/>
          </a:prstGeom>
          <a:noFill/>
          <a:ln w="9525">
            <a:noFill/>
            <a:miter lim="800000"/>
            <a:headEnd/>
            <a:tailEnd/>
          </a:ln>
        </p:spPr>
        <p:txBody>
          <a:bodyPr vert="horz" wrap="square" lIns="81280" tIns="40640" rIns="81280" bIns="40640" numCol="1" anchor="t" anchorCtr="0" compatLnSpc="1">
            <a:prstTxWarp prst="textNoShape">
              <a:avLst/>
            </a:prstTxWarp>
          </a:bodyPr>
          <a:lst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a:lstStyle>
          <a:p>
            <a:r>
              <a:rPr lang="en-US" sz="1778" b="1" u="sng" kern="0" dirty="0">
                <a:solidFill>
                  <a:schemeClr val="tx1"/>
                </a:solidFill>
              </a:rPr>
              <a:t>Late (Past Due)</a:t>
            </a:r>
          </a:p>
        </p:txBody>
      </p:sp>
      <p:sp>
        <p:nvSpPr>
          <p:cNvPr id="16" name="Title 1"/>
          <p:cNvSpPr txBox="1">
            <a:spLocks/>
          </p:cNvSpPr>
          <p:nvPr/>
        </p:nvSpPr>
        <p:spPr bwMode="auto">
          <a:xfrm>
            <a:off x="253999" y="6187788"/>
            <a:ext cx="8225165" cy="276999"/>
          </a:xfrm>
          <a:prstGeom prst="rect">
            <a:avLst/>
          </a:prstGeom>
          <a:noFill/>
          <a:ln w="9525">
            <a:noFill/>
            <a:miter lim="800000"/>
            <a:headEnd/>
            <a:tailEnd/>
          </a:ln>
        </p:spPr>
        <p:txBody>
          <a:bodyPr vert="horz" wrap="square" lIns="81280" tIns="40640" rIns="81280" bIns="40640" numCol="1" anchor="t" anchorCtr="0" compatLnSpc="1">
            <a:prstTxWarp prst="textNoShape">
              <a:avLst/>
            </a:prstTxWarp>
          </a:bodyPr>
          <a:lst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a:lstStyle>
          <a:p>
            <a:r>
              <a:rPr lang="en-US" sz="900" b="1" kern="0" dirty="0">
                <a:latin typeface="Arial" panose="020B0604020202020204" pitchFamily="34" charset="0"/>
                <a:cs typeface="Arial" panose="020B0604020202020204" pitchFamily="34" charset="0"/>
              </a:rPr>
              <a:t>*Note: Change Log request for re-baselining of the milestone involving the above mentioned deliverables.</a:t>
            </a:r>
            <a:r>
              <a:rPr lang="en-US" sz="900" kern="0" dirty="0">
                <a:latin typeface="Arial" panose="020B0604020202020204" pitchFamily="34" charset="0"/>
                <a:cs typeface="Arial" panose="020B0604020202020204" pitchFamily="34" charset="0"/>
              </a:rPr>
              <a:t> </a:t>
            </a:r>
          </a:p>
        </p:txBody>
      </p:sp>
      <p:graphicFrame>
        <p:nvGraphicFramePr>
          <p:cNvPr id="9" name="Table 8"/>
          <p:cNvGraphicFramePr>
            <a:graphicFrameLocks noGrp="1"/>
          </p:cNvGraphicFramePr>
          <p:nvPr>
            <p:extLst/>
          </p:nvPr>
        </p:nvGraphicFramePr>
        <p:xfrm>
          <a:off x="296884" y="979714"/>
          <a:ext cx="8455230" cy="5061313"/>
        </p:xfrm>
        <a:graphic>
          <a:graphicData uri="http://schemas.openxmlformats.org/drawingml/2006/table">
            <a:tbl>
              <a:tblPr/>
              <a:tblGrid>
                <a:gridCol w="1814945"/>
                <a:gridCol w="719486"/>
                <a:gridCol w="826285"/>
                <a:gridCol w="2481943"/>
                <a:gridCol w="1175657"/>
                <a:gridCol w="1436914"/>
              </a:tblGrid>
              <a:tr h="348343">
                <a:tc>
                  <a:txBody>
                    <a:bodyPr/>
                    <a:lstStyle/>
                    <a:p>
                      <a:pPr algn="ctr" rtl="0" fontAlgn="ctr"/>
                      <a:r>
                        <a:rPr lang="en-US" sz="1100" b="1" i="0" u="none" strike="noStrike" dirty="0">
                          <a:solidFill>
                            <a:schemeClr val="bg1"/>
                          </a:solidFill>
                          <a:effectLst/>
                          <a:latin typeface="Arial" panose="020B0604020202020204" pitchFamily="34" charset="0"/>
                        </a:rPr>
                        <a:t>Deliverables</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a:solidFill>
                            <a:schemeClr val="bg1"/>
                          </a:solidFill>
                          <a:effectLst/>
                          <a:latin typeface="Arial" panose="020B0604020202020204" pitchFamily="34" charset="0"/>
                        </a:rPr>
                        <a:t>Owner</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rPr>
                        <a:t>End </a:t>
                      </a:r>
                      <a:r>
                        <a:rPr lang="en-US" sz="1100" b="1" i="0" u="none" strike="noStrike" dirty="0">
                          <a:solidFill>
                            <a:schemeClr val="bg1"/>
                          </a:solidFill>
                          <a:effectLst/>
                          <a:latin typeface="Arial" panose="020B0604020202020204" pitchFamily="34" charset="0"/>
                        </a:rPr>
                        <a:t>Date</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a:solidFill>
                            <a:schemeClr val="bg1"/>
                          </a:solidFill>
                          <a:effectLst/>
                          <a:latin typeface="Arial" panose="020B0604020202020204" pitchFamily="34" charset="0"/>
                        </a:rPr>
                        <a:t>MRA / MRIA Description</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rPr>
                        <a:t>IA Commitment Detail</a:t>
                      </a:r>
                      <a:endParaRPr lang="en-US" sz="1100" b="1" i="0" u="none" strike="noStrike" dirty="0">
                        <a:solidFill>
                          <a:schemeClr val="bg1"/>
                        </a:solidFill>
                        <a:effectLst/>
                        <a:latin typeface="Arial" panose="020B0604020202020204" pitchFamily="34" charset="0"/>
                      </a:endParaRP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rPr>
                        <a:t>Outstanding Milestone</a:t>
                      </a:r>
                      <a:endParaRPr lang="en-US" sz="1100" b="1" i="0" u="none" strike="noStrike" dirty="0">
                        <a:solidFill>
                          <a:schemeClr val="bg1"/>
                        </a:solidFill>
                        <a:effectLst/>
                        <a:latin typeface="Arial" panose="020B0604020202020204" pitchFamily="34" charset="0"/>
                      </a:endParaRP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80012">
                <a:tc>
                  <a:txBody>
                    <a:bodyPr/>
                    <a:lstStyle/>
                    <a:p>
                      <a:pPr algn="l" fontAlgn="ctr"/>
                      <a:r>
                        <a:rPr lang="en-US" sz="1100" b="0" i="0" u="none" strike="noStrike" dirty="0" smtClean="0">
                          <a:solidFill>
                            <a:srgbClr val="000000"/>
                          </a:solidFill>
                          <a:effectLst/>
                          <a:latin typeface="Arial" panose="020B0604020202020204" pitchFamily="34" charset="0"/>
                          <a:cs typeface="Arial" panose="020B0604020202020204" pitchFamily="34" charset="0"/>
                        </a:rPr>
                        <a:t>Draft </a:t>
                      </a:r>
                      <a:r>
                        <a:rPr lang="en-US" sz="1100" b="0" i="0" u="none" strike="noStrike" dirty="0">
                          <a:solidFill>
                            <a:srgbClr val="000000"/>
                          </a:solidFill>
                          <a:effectLst/>
                          <a:latin typeface="Arial" panose="020B0604020202020204" pitchFamily="34" charset="0"/>
                          <a:cs typeface="Arial" panose="020B0604020202020204" pitchFamily="34" charset="0"/>
                        </a:rPr>
                        <a:t>overarching Governance and Oversight Framework Document for SHUSA; syndicate and finalize</a:t>
                      </a: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effectLst/>
                          <a:latin typeface="Arial" panose="020B0604020202020204" pitchFamily="34" charset="0"/>
                          <a:cs typeface="Arial" panose="020B0604020202020204" pitchFamily="34" charset="0"/>
                        </a:rPr>
                        <a:t>Matt</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Burns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Fri</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100" b="0" i="0" u="none" strike="noStrike" dirty="0" smtClean="0">
                          <a:solidFill>
                            <a:srgbClr val="000000"/>
                          </a:solidFill>
                          <a:effectLst/>
                          <a:latin typeface="Arial" panose="020B0604020202020204" pitchFamily="34" charset="0"/>
                          <a:cs typeface="Arial" panose="020B0604020202020204" pitchFamily="34" charset="0"/>
                        </a:rPr>
                        <a:t>12/11/2015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CCAR 2014 MRA 4, CCAR 2014 MRIA 2, SAN-US Compliance Risk Management Examination 2013 MRA 1, </a:t>
                      </a:r>
                      <a:r>
                        <a:rPr lang="it-IT" sz="1100" b="0" i="0" u="none" strike="noStrike" dirty="0" smtClean="0">
                          <a:solidFill>
                            <a:srgbClr val="000000"/>
                          </a:solidFill>
                          <a:effectLst/>
                          <a:latin typeface="Arial" panose="020B0604020202020204" pitchFamily="34" charset="0"/>
                          <a:cs typeface="Arial" panose="020B0604020202020204" pitchFamily="34" charset="0"/>
                        </a:rPr>
                        <a:t>2014 SCUSA Retail ALLL ECM  MRA 2, </a:t>
                      </a:r>
                      <a:r>
                        <a:rPr lang="en-US" sz="1100" b="0" i="0" u="none" strike="noStrike" dirty="0" smtClean="0">
                          <a:solidFill>
                            <a:srgbClr val="000000"/>
                          </a:solidFill>
                          <a:effectLst/>
                          <a:latin typeface="Arial" panose="020B0604020202020204" pitchFamily="34" charset="0"/>
                          <a:cs typeface="Arial" panose="020B0604020202020204" pitchFamily="34" charset="0"/>
                        </a:rPr>
                        <a:t>Credit Risk Management Target 2013 MRA 1, Credit Risk Management Target 2013 MRIA 1, Enterprise-wide Risk Management Review 2013 MRA 2, Report of Inspection 2015 MRIA 2, Report of Inspection 2015 MRA 1,</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SAN-US Model Risk Management Exam 2015 MRIA 1, Reporting Structure for Commercial Credit Underwriting and Account Management SBNA-2015-20 MRA 1, Report of Examination 2014 MRA 3, Enterprise Risk Management SBNA-2015-24 MRA 2, Report of Inspection 2011 MRA 1, Operational Risk Governance SOV-2013-07 MRA 1, Report of Examination 2014 MRBA 3</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None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117" marR="6117" marT="6117"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
                          <a:srgbClr val="FF0000"/>
                        </a:buClr>
                        <a:buSzTx/>
                        <a:buFont typeface="Arial" panose="020B0604020202020204" pitchFamily="34" charset="0"/>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Syndicate Governance and Oversight Framework document with key stakeholders across SHUSA, the legal entities and the Corporation, incorporate refinements and finalize</a:t>
                      </a:r>
                    </a:p>
                  </a:txBody>
                  <a:tcPr marL="6117" marR="6117" marT="6117"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480012">
                <a:tc>
                  <a:txBody>
                    <a:bodyPr/>
                    <a:lstStyle/>
                    <a:p>
                      <a:pPr algn="l" fontAlgn="ctr"/>
                      <a:r>
                        <a:rPr lang="en-US" sz="1100" b="0" i="0" u="none" strike="noStrike" dirty="0">
                          <a:solidFill>
                            <a:srgbClr val="000000"/>
                          </a:solidFill>
                          <a:effectLst/>
                          <a:latin typeface="Arial" panose="020B0604020202020204" pitchFamily="34" charset="0"/>
                          <a:cs typeface="Arial" panose="020B0604020202020204" pitchFamily="34" charset="0"/>
                        </a:rPr>
                        <a:t>Enhance top of the house risk policies with clear articulation of roles and responsibilities across the Three Lines of Defense (3 LOD)</a:t>
                      </a: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Matt Burns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Fri 01/08/2016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Arial" panose="020B0604020202020204" pitchFamily="34" charset="0"/>
                          <a:cs typeface="Arial" panose="020B0604020202020204" pitchFamily="34" charset="0"/>
                        </a:rPr>
                        <a:t>Report of Inspection 2015 MRIA 1, Reporting Structure for Commercial Credit Underwriting and Account Management SBNA-2015-20 MRA 1, Enterprise Risk Management SBNA-2015-24 MRA 2, Report of Inspection 2011 MRA 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None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lgn="l" rtl="0" fontAlgn="ctr">
                        <a:buClr>
                          <a:srgbClr val="FF0000"/>
                        </a:buClr>
                        <a:buFont typeface="Arial" panose="020B0604020202020204" pitchFamily="34" charset="0"/>
                        <a:buNone/>
                      </a:pPr>
                      <a:r>
                        <a:rPr lang="en-US" sz="1100" b="0" i="0" u="none" strike="noStrike" dirty="0" smtClean="0">
                          <a:solidFill>
                            <a:srgbClr val="000000"/>
                          </a:solidFill>
                          <a:effectLst/>
                          <a:latin typeface="Arial" panose="020B0604020202020204" pitchFamily="34" charset="0"/>
                          <a:cs typeface="Arial" panose="020B0604020202020204" pitchFamily="34" charset="0"/>
                        </a:rPr>
                        <a:t>ERM Framework</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Approval from SHUSA Board</a:t>
                      </a:r>
                    </a:p>
                    <a:p>
                      <a:pPr algn="l" rtl="0" fontAlgn="ct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49114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96884" y="983114"/>
          <a:ext cx="8455232" cy="2194962"/>
        </p:xfrm>
        <a:graphic>
          <a:graphicData uri="http://schemas.openxmlformats.org/drawingml/2006/table">
            <a:tbl>
              <a:tblPr/>
              <a:tblGrid>
                <a:gridCol w="1814472"/>
                <a:gridCol w="717814"/>
                <a:gridCol w="827479"/>
                <a:gridCol w="2482437"/>
                <a:gridCol w="1176114"/>
                <a:gridCol w="1436916"/>
              </a:tblGrid>
              <a:tr h="116620">
                <a:tc>
                  <a:txBody>
                    <a:bodyPr/>
                    <a:lstStyle/>
                    <a:p>
                      <a:pPr algn="ctr" rtl="0" fontAlgn="ctr"/>
                      <a:r>
                        <a:rPr lang="en-US" sz="1100" b="1" i="0" u="none" strike="noStrike" dirty="0">
                          <a:solidFill>
                            <a:schemeClr val="bg1"/>
                          </a:solidFill>
                          <a:effectLst/>
                          <a:latin typeface="Arial" panose="020B0604020202020204" pitchFamily="34" charset="0"/>
                        </a:rPr>
                        <a:t>Deliverables</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a:solidFill>
                            <a:schemeClr val="bg1"/>
                          </a:solidFill>
                          <a:effectLst/>
                          <a:latin typeface="Arial" panose="020B0604020202020204" pitchFamily="34" charset="0"/>
                        </a:rPr>
                        <a:t>Owner</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rPr>
                        <a:t>End </a:t>
                      </a:r>
                      <a:r>
                        <a:rPr lang="en-US" sz="1100" b="1" i="0" u="none" strike="noStrike" dirty="0">
                          <a:solidFill>
                            <a:schemeClr val="bg1"/>
                          </a:solidFill>
                          <a:effectLst/>
                          <a:latin typeface="Arial" panose="020B0604020202020204" pitchFamily="34" charset="0"/>
                        </a:rPr>
                        <a:t>Date</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a:solidFill>
                            <a:schemeClr val="bg1"/>
                          </a:solidFill>
                          <a:effectLst/>
                          <a:latin typeface="Arial" panose="020B0604020202020204" pitchFamily="34" charset="0"/>
                        </a:rPr>
                        <a:t>MRA / MRIA Description</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rPr>
                        <a:t>IA Commitment Detail</a:t>
                      </a:r>
                      <a:endParaRPr lang="en-US" sz="1100" b="1" i="0" u="none" strike="noStrike" dirty="0">
                        <a:solidFill>
                          <a:schemeClr val="bg1"/>
                        </a:solidFill>
                        <a:effectLst/>
                        <a:latin typeface="Arial" panose="020B0604020202020204" pitchFamily="34" charset="0"/>
                      </a:endParaRP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rPr>
                        <a:t>Outstanding Milestone</a:t>
                      </a:r>
                      <a:endParaRPr lang="en-US" sz="1100" b="1" i="0" u="none" strike="noStrike" dirty="0">
                        <a:solidFill>
                          <a:schemeClr val="bg1"/>
                        </a:solidFill>
                        <a:effectLst/>
                        <a:latin typeface="Arial" panose="020B0604020202020204" pitchFamily="34" charset="0"/>
                      </a:endParaRP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80012">
                <a:tc>
                  <a:txBody>
                    <a:bodyPr/>
                    <a:lstStyle/>
                    <a:p>
                      <a:pPr algn="l" fontAlgn="ctr"/>
                      <a:r>
                        <a:rPr lang="en-US" sz="1100" b="0" i="0" u="none" strike="noStrike" dirty="0">
                          <a:solidFill>
                            <a:srgbClr val="000000"/>
                          </a:solidFill>
                          <a:effectLst/>
                          <a:latin typeface="Arial" panose="020B0604020202020204" pitchFamily="34" charset="0"/>
                          <a:cs typeface="Arial" panose="020B0604020202020204" pitchFamily="34" charset="0"/>
                        </a:rPr>
                        <a:t>Conduct gap analysis against the overarching Governance and Oversight Framework document, identify gaps and develop multi-year execution plans</a:t>
                      </a: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Matt Burns</a:t>
                      </a:r>
                    </a:p>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Sun 01/31/2016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Arial" panose="020B0604020202020204" pitchFamily="34" charset="0"/>
                          <a:cs typeface="Arial" panose="020B0604020202020204" pitchFamily="34" charset="0"/>
                        </a:rPr>
                        <a:t>CCAR 2014 MRIA 2, </a:t>
                      </a:r>
                      <a:r>
                        <a:rPr lang="it-IT" sz="1100" b="0" i="0" u="none" strike="noStrike" dirty="0" smtClean="0">
                          <a:solidFill>
                            <a:srgbClr val="000000"/>
                          </a:solidFill>
                          <a:effectLst/>
                          <a:latin typeface="Arial" panose="020B0604020202020204" pitchFamily="34" charset="0"/>
                          <a:cs typeface="Arial" panose="020B0604020202020204" pitchFamily="34" charset="0"/>
                        </a:rPr>
                        <a:t>2014 SCUSA Retail ALLL ECM  MRA 2, </a:t>
                      </a:r>
                      <a:r>
                        <a:rPr lang="en-US" sz="1100" b="0" i="0" u="none" strike="noStrike" dirty="0" smtClean="0">
                          <a:solidFill>
                            <a:srgbClr val="000000"/>
                          </a:solidFill>
                          <a:effectLst/>
                          <a:latin typeface="Arial" panose="020B0604020202020204" pitchFamily="34" charset="0"/>
                          <a:cs typeface="Arial" panose="020B0604020202020204" pitchFamily="34" charset="0"/>
                        </a:rPr>
                        <a:t>Report of Inspection 2015 MRIA 2, Report of Inspection 2015 MRIA 1, Report of Examination 2014 MRA 3, Enterprise Risk Management SBNA-2015-24 MRA 2, Report of Inspection 2011 MRA 1, Operational Risk Governance SOV-2013-07 MRA 1, Report of Examination 2014 MRBA 3</a:t>
                      </a: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None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
                          <a:srgbClr val="FF0000"/>
                        </a:buClr>
                        <a:buSzTx/>
                        <a:buFont typeface="Arial" panose="020B0604020202020204" pitchFamily="34" charset="0"/>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Syndicate Governance and Oversight Framework document with key stakeholders across SHUSA, the legal entities and the Corporation, incorporate refinements and finalize</a:t>
                      </a:r>
                    </a:p>
                    <a:p>
                      <a:pPr algn="l" rtl="0" fontAlgn="ct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4" name="TextBox 3"/>
          <p:cNvSpPr txBox="1"/>
          <p:nvPr/>
        </p:nvSpPr>
        <p:spPr>
          <a:xfrm>
            <a:off x="253999" y="248488"/>
            <a:ext cx="8476343" cy="461665"/>
          </a:xfrm>
          <a:prstGeom prst="rect">
            <a:avLst/>
          </a:prstGeom>
          <a:noFill/>
        </p:spPr>
        <p:txBody>
          <a:bodyPr wrap="square" rtlCol="0">
            <a:spAutoFit/>
          </a:bodyPr>
          <a:lstStyle/>
          <a:p>
            <a:pPr>
              <a:defRPr/>
            </a:pPr>
            <a:r>
              <a:rPr lang="en-US" b="1" spc="-20" dirty="0" smtClean="0"/>
              <a:t>MRA Tracking </a:t>
            </a:r>
            <a:r>
              <a:rPr lang="en-US" b="1" spc="-20" dirty="0"/>
              <a:t>Dashboard</a:t>
            </a:r>
            <a:endParaRPr lang="en-US" b="1" i="1" kern="0" dirty="0">
              <a:solidFill>
                <a:srgbClr val="FF0000"/>
              </a:solidFill>
            </a:endParaRPr>
          </a:p>
        </p:txBody>
      </p:sp>
      <p:sp>
        <p:nvSpPr>
          <p:cNvPr id="5" name="Title 1"/>
          <p:cNvSpPr txBox="1">
            <a:spLocks/>
          </p:cNvSpPr>
          <p:nvPr/>
        </p:nvSpPr>
        <p:spPr bwMode="auto">
          <a:xfrm>
            <a:off x="236919" y="685682"/>
            <a:ext cx="8225165" cy="276999"/>
          </a:xfrm>
          <a:prstGeom prst="rect">
            <a:avLst/>
          </a:prstGeom>
          <a:noFill/>
          <a:ln w="9525">
            <a:noFill/>
            <a:miter lim="800000"/>
            <a:headEnd/>
            <a:tailEnd/>
          </a:ln>
        </p:spPr>
        <p:txBody>
          <a:bodyPr vert="horz" wrap="square" lIns="81280" tIns="40640" rIns="81280" bIns="40640" numCol="1" anchor="t" anchorCtr="0" compatLnSpc="1">
            <a:prstTxWarp prst="textNoShape">
              <a:avLst/>
            </a:prstTxWarp>
          </a:bodyPr>
          <a:lst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a:lstStyle>
          <a:p>
            <a:r>
              <a:rPr lang="en-US" sz="1778" b="1" u="sng" kern="0" dirty="0">
                <a:solidFill>
                  <a:schemeClr val="tx1"/>
                </a:solidFill>
              </a:rPr>
              <a:t>Late (Past Due)</a:t>
            </a:r>
          </a:p>
        </p:txBody>
      </p:sp>
    </p:spTree>
    <p:extLst>
      <p:ext uri="{BB962C8B-B14F-4D97-AF65-F5344CB8AC3E}">
        <p14:creationId xmlns:p14="http://schemas.microsoft.com/office/powerpoint/2010/main" val="650533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96884" y="983114"/>
          <a:ext cx="8455232" cy="1189122"/>
        </p:xfrm>
        <a:graphic>
          <a:graphicData uri="http://schemas.openxmlformats.org/drawingml/2006/table">
            <a:tbl>
              <a:tblPr/>
              <a:tblGrid>
                <a:gridCol w="1814472"/>
                <a:gridCol w="717814"/>
                <a:gridCol w="827479"/>
                <a:gridCol w="2482437"/>
                <a:gridCol w="1176114"/>
                <a:gridCol w="1436916"/>
              </a:tblGrid>
              <a:tr h="116620">
                <a:tc>
                  <a:txBody>
                    <a:bodyPr/>
                    <a:lstStyle/>
                    <a:p>
                      <a:pPr algn="ctr" rtl="0" fontAlgn="ctr"/>
                      <a:r>
                        <a:rPr lang="en-US" sz="1100" b="1" i="0" u="none" strike="noStrike" dirty="0">
                          <a:solidFill>
                            <a:schemeClr val="bg1"/>
                          </a:solidFill>
                          <a:effectLst/>
                          <a:latin typeface="Arial" panose="020B0604020202020204" pitchFamily="34" charset="0"/>
                          <a:cs typeface="Arial" panose="020B0604020202020204" pitchFamily="34" charset="0"/>
                        </a:rPr>
                        <a:t>Deliverables</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a:solidFill>
                            <a:schemeClr val="bg1"/>
                          </a:solidFill>
                          <a:effectLst/>
                          <a:latin typeface="Arial" panose="020B0604020202020204" pitchFamily="34" charset="0"/>
                          <a:cs typeface="Arial" panose="020B0604020202020204" pitchFamily="34" charset="0"/>
                        </a:rPr>
                        <a:t>Owner</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cs typeface="Arial" panose="020B0604020202020204" pitchFamily="34" charset="0"/>
                        </a:rPr>
                        <a:t>End </a:t>
                      </a:r>
                      <a:r>
                        <a:rPr lang="en-US" sz="1100" b="1" i="0" u="none" strike="noStrike" dirty="0">
                          <a:solidFill>
                            <a:schemeClr val="bg1"/>
                          </a:solidFill>
                          <a:effectLst/>
                          <a:latin typeface="Arial" panose="020B0604020202020204" pitchFamily="34" charset="0"/>
                          <a:cs typeface="Arial" panose="020B0604020202020204" pitchFamily="34" charset="0"/>
                        </a:rPr>
                        <a:t>Date</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a:solidFill>
                            <a:schemeClr val="bg1"/>
                          </a:solidFill>
                          <a:effectLst/>
                          <a:latin typeface="Arial" panose="020B0604020202020204" pitchFamily="34" charset="0"/>
                          <a:cs typeface="Arial" panose="020B0604020202020204" pitchFamily="34" charset="0"/>
                        </a:rPr>
                        <a:t>MRA / MRIA Description</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cs typeface="Arial" panose="020B0604020202020204" pitchFamily="34" charset="0"/>
                        </a:rPr>
                        <a:t>IA Commitment Detail</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cs typeface="Arial" panose="020B0604020202020204" pitchFamily="34" charset="0"/>
                        </a:rPr>
                        <a:t>Outstanding Milestone</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80012">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Updated material risk inventory template and guidance for Material Risk Program</a:t>
                      </a:r>
                    </a:p>
                    <a:p>
                      <a:pPr algn="l" fontAlgn="ct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Diane Allaire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Fri</a:t>
                      </a:r>
                    </a:p>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2/26/16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Arial" panose="020B0604020202020204" pitchFamily="34" charset="0"/>
                          <a:cs typeface="Arial" panose="020B0604020202020204" pitchFamily="34" charset="0"/>
                        </a:rPr>
                        <a:t>CCAR 2014 MRIA 4</a:t>
                      </a: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None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rtl="0" fontAlgn="ct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4" name="TextBox 3"/>
          <p:cNvSpPr txBox="1"/>
          <p:nvPr/>
        </p:nvSpPr>
        <p:spPr>
          <a:xfrm>
            <a:off x="253999" y="248488"/>
            <a:ext cx="8476343" cy="461665"/>
          </a:xfrm>
          <a:prstGeom prst="rect">
            <a:avLst/>
          </a:prstGeom>
          <a:noFill/>
        </p:spPr>
        <p:txBody>
          <a:bodyPr wrap="square" rtlCol="0">
            <a:spAutoFit/>
          </a:bodyPr>
          <a:lstStyle/>
          <a:p>
            <a:pPr>
              <a:defRPr/>
            </a:pPr>
            <a:r>
              <a:rPr lang="en-US" b="1" spc="-20" dirty="0" smtClean="0"/>
              <a:t>MRA Tracking </a:t>
            </a:r>
            <a:r>
              <a:rPr lang="en-US" b="1" spc="-20" dirty="0"/>
              <a:t>Dashboard</a:t>
            </a:r>
            <a:endParaRPr lang="en-US" b="1" i="1" kern="0" dirty="0">
              <a:solidFill>
                <a:srgbClr val="FF0000"/>
              </a:solidFill>
            </a:endParaRPr>
          </a:p>
        </p:txBody>
      </p:sp>
      <p:sp>
        <p:nvSpPr>
          <p:cNvPr id="5" name="Title 1"/>
          <p:cNvSpPr txBox="1">
            <a:spLocks/>
          </p:cNvSpPr>
          <p:nvPr/>
        </p:nvSpPr>
        <p:spPr bwMode="auto">
          <a:xfrm>
            <a:off x="236919" y="685682"/>
            <a:ext cx="8225165" cy="276999"/>
          </a:xfrm>
          <a:prstGeom prst="rect">
            <a:avLst/>
          </a:prstGeom>
          <a:noFill/>
          <a:ln w="9525">
            <a:noFill/>
            <a:miter lim="800000"/>
            <a:headEnd/>
            <a:tailEnd/>
          </a:ln>
        </p:spPr>
        <p:txBody>
          <a:bodyPr vert="horz" wrap="square" lIns="81280" tIns="40640" rIns="81280" bIns="40640" numCol="1" anchor="t" anchorCtr="0" compatLnSpc="1">
            <a:prstTxWarp prst="textNoShape">
              <a:avLst/>
            </a:prstTxWarp>
          </a:bodyPr>
          <a:lst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a:lstStyle>
          <a:p>
            <a:r>
              <a:rPr lang="en-US" sz="1778" b="1" u="sng" kern="0" dirty="0" smtClean="0">
                <a:solidFill>
                  <a:schemeClr val="tx1"/>
                </a:solidFill>
              </a:rPr>
              <a:t>30 Day Outlook</a:t>
            </a:r>
            <a:endParaRPr lang="en-US" sz="1778" b="1" u="sng" kern="0" dirty="0">
              <a:solidFill>
                <a:schemeClr val="tx1"/>
              </a:solidFill>
            </a:endParaRPr>
          </a:p>
        </p:txBody>
      </p:sp>
      <p:graphicFrame>
        <p:nvGraphicFramePr>
          <p:cNvPr id="8" name="Table 7"/>
          <p:cNvGraphicFramePr>
            <a:graphicFrameLocks noGrp="1"/>
          </p:cNvGraphicFramePr>
          <p:nvPr>
            <p:extLst/>
          </p:nvPr>
        </p:nvGraphicFramePr>
        <p:xfrm>
          <a:off x="296884" y="2853836"/>
          <a:ext cx="8455232" cy="1701567"/>
        </p:xfrm>
        <a:graphic>
          <a:graphicData uri="http://schemas.openxmlformats.org/drawingml/2006/table">
            <a:tbl>
              <a:tblPr/>
              <a:tblGrid>
                <a:gridCol w="1814472"/>
                <a:gridCol w="717814"/>
                <a:gridCol w="827479"/>
                <a:gridCol w="2482437"/>
                <a:gridCol w="1176114"/>
                <a:gridCol w="1436916"/>
              </a:tblGrid>
              <a:tr h="116620">
                <a:tc>
                  <a:txBody>
                    <a:bodyPr/>
                    <a:lstStyle/>
                    <a:p>
                      <a:pPr algn="ctr" rtl="0" fontAlgn="ctr"/>
                      <a:r>
                        <a:rPr lang="en-US" sz="1100" b="1" i="0" u="none" strike="noStrike" dirty="0">
                          <a:solidFill>
                            <a:schemeClr val="bg1"/>
                          </a:solidFill>
                          <a:effectLst/>
                          <a:latin typeface="Arial" panose="020B0604020202020204" pitchFamily="34" charset="0"/>
                          <a:cs typeface="Arial" panose="020B0604020202020204" pitchFamily="34" charset="0"/>
                        </a:rPr>
                        <a:t>Deliverables</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a:solidFill>
                            <a:schemeClr val="bg1"/>
                          </a:solidFill>
                          <a:effectLst/>
                          <a:latin typeface="Arial" panose="020B0604020202020204" pitchFamily="34" charset="0"/>
                          <a:cs typeface="Arial" panose="020B0604020202020204" pitchFamily="34" charset="0"/>
                        </a:rPr>
                        <a:t>Owner</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cs typeface="Arial" panose="020B0604020202020204" pitchFamily="34" charset="0"/>
                        </a:rPr>
                        <a:t>End </a:t>
                      </a:r>
                      <a:r>
                        <a:rPr lang="en-US" sz="1100" b="1" i="0" u="none" strike="noStrike" dirty="0">
                          <a:solidFill>
                            <a:schemeClr val="bg1"/>
                          </a:solidFill>
                          <a:effectLst/>
                          <a:latin typeface="Arial" panose="020B0604020202020204" pitchFamily="34" charset="0"/>
                          <a:cs typeface="Arial" panose="020B0604020202020204" pitchFamily="34" charset="0"/>
                        </a:rPr>
                        <a:t>Date</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a:solidFill>
                            <a:schemeClr val="bg1"/>
                          </a:solidFill>
                          <a:effectLst/>
                          <a:latin typeface="Arial" panose="020B0604020202020204" pitchFamily="34" charset="0"/>
                          <a:cs typeface="Arial" panose="020B0604020202020204" pitchFamily="34" charset="0"/>
                        </a:rPr>
                        <a:t>MRA / MRIA Description</a:t>
                      </a: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cs typeface="Arial" panose="020B0604020202020204" pitchFamily="34" charset="0"/>
                        </a:rPr>
                        <a:t>IA Commitment Detail</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rtl="0" fontAlgn="ctr"/>
                      <a:r>
                        <a:rPr lang="en-US" sz="1100" b="1" i="0" u="none" strike="noStrike" dirty="0" smtClean="0">
                          <a:solidFill>
                            <a:schemeClr val="bg1"/>
                          </a:solidFill>
                          <a:effectLst/>
                          <a:latin typeface="Arial" panose="020B0604020202020204" pitchFamily="34" charset="0"/>
                          <a:cs typeface="Arial" panose="020B0604020202020204" pitchFamily="34" charset="0"/>
                        </a:rPr>
                        <a:t>Outstanding Milestone</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117" marR="6117" marT="61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30138">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Develop and implement Wave 3 of exec. Mgmt. reporting enhancements</a:t>
                      </a: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Paula </a:t>
                      </a:r>
                      <a:r>
                        <a:rPr lang="en-US" sz="1100" b="0" i="0" u="none" strike="noStrike" kern="1200" dirty="0" err="1" smtClean="0">
                          <a:solidFill>
                            <a:srgbClr val="000000"/>
                          </a:solidFill>
                          <a:effectLst/>
                          <a:latin typeface="Arial" panose="020B0604020202020204" pitchFamily="34" charset="0"/>
                          <a:ea typeface="+mn-ea"/>
                          <a:cs typeface="Arial" panose="020B0604020202020204" pitchFamily="34" charset="0"/>
                        </a:rPr>
                        <a:t>Coutinho</a:t>
                      </a:r>
                      <a:endPar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p>
                      <a:pPr marL="0" algn="ctr" defTabSz="457200" rtl="0" eaLnBrk="1" fontAlgn="ctr" latinLnBrk="0" hangingPunct="1"/>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Fri 4/1/16</a:t>
                      </a:r>
                    </a:p>
                    <a:p>
                      <a:pPr marL="0" algn="ctr" defTabSz="457200" rtl="0" eaLnBrk="1" fontAlgn="ctr" latinLnBrk="0" hangingPunct="1"/>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Enterprise wide Risk Management Review</a:t>
                      </a: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2013 MRA 3,Report of Inspection 2015 MRIA 1,Report of Inspection 2015 MRIA 2</a:t>
                      </a: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IA.1.1.6</a:t>
                      </a:r>
                    </a:p>
                    <a:p>
                      <a:pPr marL="0" algn="ctr" defTabSz="457200" rtl="0" eaLnBrk="1" fontAlgn="ctr" latinLnBrk="0" hangingPunct="1"/>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Note:</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this w</a:t>
                      </a:r>
                      <a:r>
                        <a:rPr lang="en-US" sz="1100" b="0" i="0" u="none" strike="noStrike" dirty="0" smtClean="0">
                          <a:solidFill>
                            <a:srgbClr val="000000"/>
                          </a:solidFill>
                          <a:effectLst/>
                          <a:latin typeface="Arial" panose="020B0604020202020204" pitchFamily="34" charset="0"/>
                          <a:cs typeface="Arial" panose="020B0604020202020204" pitchFamily="34" charset="0"/>
                        </a:rPr>
                        <a:t>ill</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be changed in re-planning process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230138">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Analyze and remediate gaps in liquidity risk management (“LRM”) against IHC requirements</a:t>
                      </a: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algn="ctr" defTabSz="457200" rtl="0" eaLnBrk="1" fontAlgn="b" latinLnBrk="0" hangingPunct="1"/>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Manuel </a:t>
                      </a:r>
                      <a:r>
                        <a:rPr lang="en-US" sz="1100" b="0" i="0" u="none" strike="noStrike" kern="1200" dirty="0" err="1" smtClean="0">
                          <a:solidFill>
                            <a:srgbClr val="000000"/>
                          </a:solidFill>
                          <a:effectLst/>
                          <a:latin typeface="Arial" panose="020B0604020202020204" pitchFamily="34" charset="0"/>
                          <a:ea typeface="+mn-ea"/>
                          <a:cs typeface="Arial" panose="020B0604020202020204" pitchFamily="34" charset="0"/>
                        </a:rPr>
                        <a:t>Aya</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Fri 4/29/16</a:t>
                      </a:r>
                    </a:p>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SAN US Liquidity Risk Management Examination 2012 MRIA 1,SCUSA Target 2011 MRA 9</a:t>
                      </a: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IA.1.2.3</a:t>
                      </a:r>
                    </a:p>
                    <a:p>
                      <a:pPr algn="ctr" rtl="0" fontAlgn="ct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rtl="0" fontAlgn="ct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9" name="Title 1"/>
          <p:cNvSpPr txBox="1">
            <a:spLocks/>
          </p:cNvSpPr>
          <p:nvPr/>
        </p:nvSpPr>
        <p:spPr bwMode="auto">
          <a:xfrm>
            <a:off x="236919" y="2556404"/>
            <a:ext cx="8225165" cy="276999"/>
          </a:xfrm>
          <a:prstGeom prst="rect">
            <a:avLst/>
          </a:prstGeom>
          <a:noFill/>
          <a:ln w="9525">
            <a:noFill/>
            <a:miter lim="800000"/>
            <a:headEnd/>
            <a:tailEnd/>
          </a:ln>
        </p:spPr>
        <p:txBody>
          <a:bodyPr vert="horz" wrap="square" lIns="81280" tIns="40640" rIns="81280" bIns="40640" numCol="1" anchor="t" anchorCtr="0" compatLnSpc="1">
            <a:prstTxWarp prst="textNoShape">
              <a:avLst/>
            </a:prstTxWarp>
          </a:bodyPr>
          <a:lst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a:lstStyle>
          <a:p>
            <a:r>
              <a:rPr lang="en-US" sz="1778" b="1" u="sng" kern="0" dirty="0" smtClean="0">
                <a:solidFill>
                  <a:schemeClr val="tx1"/>
                </a:solidFill>
              </a:rPr>
              <a:t>60-90  Day Outlook</a:t>
            </a:r>
            <a:endParaRPr lang="en-US" sz="1778" b="1" u="sng" kern="0" dirty="0">
              <a:solidFill>
                <a:schemeClr val="tx1"/>
              </a:solidFill>
            </a:endParaRPr>
          </a:p>
        </p:txBody>
      </p:sp>
    </p:spTree>
    <p:extLst>
      <p:ext uri="{BB962C8B-B14F-4D97-AF65-F5344CB8AC3E}">
        <p14:creationId xmlns:p14="http://schemas.microsoft.com/office/powerpoint/2010/main" val="40700657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2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NAME" val="Rectangl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_Santander_CUF_HCS218">
  <a:themeElements>
    <a:clrScheme name="">
      <a:dk1>
        <a:srgbClr val="000000"/>
      </a:dk1>
      <a:lt1>
        <a:srgbClr val="FFFFFF"/>
      </a:lt1>
      <a:dk2>
        <a:srgbClr val="707277"/>
      </a:dk2>
      <a:lt2>
        <a:srgbClr val="929497"/>
      </a:lt2>
      <a:accent1>
        <a:srgbClr val="FF0000"/>
      </a:accent1>
      <a:accent2>
        <a:srgbClr val="DDDDDD"/>
      </a:accent2>
      <a:accent3>
        <a:srgbClr val="000000"/>
      </a:accent3>
      <a:accent4>
        <a:srgbClr val="000000"/>
      </a:accent4>
      <a:accent5>
        <a:srgbClr val="FF6600"/>
      </a:accent5>
      <a:accent6>
        <a:srgbClr val="808080"/>
      </a:accent6>
      <a:hlink>
        <a:srgbClr val="000000"/>
      </a:hlink>
      <a:folHlink>
        <a:srgbClr val="000000"/>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lIns="54000" tIns="18000" rIns="18000" anchor="ctr"/>
      <a:lstStyle>
        <a:defPPr marL="265113" indent="-258763" defTabSz="952500" eaLnBrk="0" hangingPunct="0">
          <a:lnSpc>
            <a:spcPct val="95000"/>
          </a:lnSpc>
          <a:spcBef>
            <a:spcPts val="500"/>
          </a:spcBef>
          <a:spcAft>
            <a:spcPts val="600"/>
          </a:spcAft>
          <a:buFont typeface="+mj-lt"/>
          <a:buAutoNum type="arabicPeriod"/>
          <a:defRPr b="1" dirty="0" smtClean="0">
            <a:solidFill>
              <a:srgbClr val="000000"/>
            </a:solidFill>
            <a:effectLst>
              <a:outerShdw blurRad="38100" dist="38100" dir="2700000" algn="tl">
                <a:srgbClr val="FFFFFF"/>
              </a:outerShdw>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009999"/>
        </a:accent3>
        <a:accent4>
          <a:srgbClr val="99CC00"/>
        </a:accent4>
        <a:accent5>
          <a:srgbClr val="FF6600"/>
        </a:accent5>
        <a:accent6>
          <a:srgbClr val="80808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CC3300"/>
        </a:accent3>
        <a:accent4>
          <a:srgbClr val="996600"/>
        </a:accent4>
        <a:accent5>
          <a:srgbClr val="FF6600"/>
        </a:accent5>
        <a:accent6>
          <a:srgbClr val="808080"/>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3333CC"/>
        </a:accent3>
        <a:accent4>
          <a:srgbClr val="AF67FF"/>
        </a:accent4>
        <a:accent5>
          <a:srgbClr val="FF6600"/>
        </a:accent5>
        <a:accent6>
          <a:srgbClr val="808080"/>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0066CC"/>
        </a:accent3>
        <a:accent4>
          <a:srgbClr val="00A800"/>
        </a:accent4>
        <a:accent5>
          <a:srgbClr val="FF6600"/>
        </a:accent5>
        <a:accent6>
          <a:srgbClr val="808080"/>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5050"/>
        </a:accent3>
        <a:accent4>
          <a:srgbClr val="FF9900"/>
        </a:accent4>
        <a:accent5>
          <a:srgbClr val="FF6600"/>
        </a:accent5>
        <a:accent6>
          <a:srgbClr val="80808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00FFFF"/>
        </a:accent3>
        <a:accent4>
          <a:srgbClr val="00FF00"/>
        </a:accent4>
        <a:accent5>
          <a:srgbClr val="FF6600"/>
        </a:accent5>
        <a:accent6>
          <a:srgbClr val="808080"/>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FFFF99"/>
        </a:accent3>
        <a:accent4>
          <a:srgbClr val="D3A219"/>
        </a:accent4>
        <a:accent5>
          <a:srgbClr val="FF6600"/>
        </a:accent5>
        <a:accent6>
          <a:srgbClr val="80808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66CCFF"/>
        </a:accent3>
        <a:accent4>
          <a:srgbClr val="FFE701"/>
        </a:accent4>
        <a:accent5>
          <a:srgbClr val="FF6600"/>
        </a:accent5>
        <a:accent6>
          <a:srgbClr val="80808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66CCFF"/>
        </a:accent3>
        <a:accent4>
          <a:srgbClr val="F0E500"/>
        </a:accent4>
        <a:accent5>
          <a:srgbClr val="FF6600"/>
        </a:accent5>
        <a:accent6>
          <a:srgbClr val="808080"/>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FFCC66"/>
        </a:accent3>
        <a:accent4>
          <a:srgbClr val="E9DCB9"/>
        </a:accent4>
        <a:accent5>
          <a:srgbClr val="FF6600"/>
        </a:accent5>
        <a:accent6>
          <a:srgbClr val="808080"/>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99CCFF"/>
        </a:accent3>
        <a:accent4>
          <a:srgbClr val="FFFF99"/>
        </a:accent4>
        <a:accent5>
          <a:srgbClr val="FF6600"/>
        </a:accent5>
        <a:accent6>
          <a:srgbClr val="808080"/>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CCB400"/>
        </a:accent3>
        <a:accent4>
          <a:srgbClr val="8C9EA0"/>
        </a:accent4>
        <a:accent5>
          <a:srgbClr val="FF6600"/>
        </a:accent5>
        <a:accent6>
          <a:srgbClr val="808080"/>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C0C0C0"/>
        </a:accent3>
        <a:accent4>
          <a:srgbClr val="CC0000"/>
        </a:accent4>
        <a:accent5>
          <a:srgbClr val="FF6600"/>
        </a:accent5>
        <a:accent6>
          <a:srgbClr val="808080"/>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B4553DBFDB2A46B33D9C84AFF46CC1" ma:contentTypeVersion="0" ma:contentTypeDescription="Create a new document." ma:contentTypeScope="" ma:versionID="3a1aeb2e97351543bcc08164b0265b9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D3A359-0EA7-4D59-80E3-CE7ABBDD3870}">
  <ds:schemaRefs>
    <ds:schemaRef ds:uri="http://purl.org/dc/dcmitype/"/>
    <ds:schemaRef ds:uri="http://schemas.microsoft.com/office/2006/documentManagement/types"/>
    <ds:schemaRef ds:uri="http://purl.org/dc/elements/1.1/"/>
    <ds:schemaRef ds:uri="http://purl.org/dc/terms/"/>
    <ds:schemaRef ds:uri="http://www.w3.org/XML/1998/namespace"/>
    <ds:schemaRef ds:uri="http://schemas.openxmlformats.org/package/2006/metadata/core-propertie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1F233CA-8D52-40D9-BDE9-C9536C662329}">
  <ds:schemaRefs>
    <ds:schemaRef ds:uri="http://schemas.microsoft.com/sharepoint/v3/contenttype/forms"/>
  </ds:schemaRefs>
</ds:datastoreItem>
</file>

<file path=customXml/itemProps3.xml><?xml version="1.0" encoding="utf-8"?>
<ds:datastoreItem xmlns:ds="http://schemas.openxmlformats.org/officeDocument/2006/customXml" ds:itemID="{DC70FEFB-BB59-4C94-8580-370479D59B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14096</TotalTime>
  <Words>2524</Words>
  <Application>Microsoft Office PowerPoint</Application>
  <PresentationFormat>On-screen Show (4:3)</PresentationFormat>
  <Paragraphs>503</Paragraphs>
  <Slides>13</Slides>
  <Notes>10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13</vt:i4>
      </vt:variant>
    </vt:vector>
  </HeadingPairs>
  <TitlesOfParts>
    <vt:vector size="19" baseType="lpstr">
      <vt:lpstr>Body Slide</vt:lpstr>
      <vt:lpstr>Custom Design</vt:lpstr>
      <vt:lpstr>1_Body Slide</vt:lpstr>
      <vt:lpstr>2_Body Slide</vt:lpstr>
      <vt:lpstr>2_Santander_CUF_HCS218</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Deschineau, Patricia</dc:creator>
  <cp:lastModifiedBy>Foreman, Connor</cp:lastModifiedBy>
  <cp:revision>733</cp:revision>
  <cp:lastPrinted>2015-12-17T00:30:49Z</cp:lastPrinted>
  <dcterms:modified xsi:type="dcterms:W3CDTF">2016-02-16T14:50:08Z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0x010100F4B4553DBFDB2A46B33D9C84AFF46CC1</vt:lpwstr>
  </property>
</Properties>
</file>