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20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tags/tag403.xml" ContentType="application/vnd.openxmlformats-officedocument.presentationml.tags+xml"/>
  <Override PartName="/ppt/theme/theme22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63" r:id="rId21"/>
  </p:sldMasterIdLst>
  <p:notesMasterIdLst>
    <p:notesMasterId r:id="rId23"/>
  </p:notesMasterIdLst>
  <p:sldIdLst>
    <p:sldId id="1325" r:id="rId22"/>
  </p:sldIdLst>
  <p:sldSz cx="10287000" cy="6858000" type="35mm"/>
  <p:notesSz cx="7315200" cy="9601200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pos="4737" userDrawn="1">
          <p15:clr>
            <a:srgbClr val="A4A3A4"/>
          </p15:clr>
        </p15:guide>
        <p15:guide id="6" pos="4805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3589" userDrawn="1">
          <p15:clr>
            <a:srgbClr val="A4A3A4"/>
          </p15:clr>
        </p15:guide>
        <p15:guide id="9" pos="6166" userDrawn="1">
          <p15:clr>
            <a:srgbClr val="A4A3A4"/>
          </p15:clr>
        </p15:guide>
        <p15:guide id="10" orient="horz" pos="2183" userDrawn="1">
          <p15:clr>
            <a:srgbClr val="A4A3A4"/>
          </p15:clr>
        </p15:guide>
        <p15:guide id="11" pos="995" userDrawn="1">
          <p15:clr>
            <a:srgbClr val="A4A3A4"/>
          </p15:clr>
        </p15:guide>
        <p15:guide id="12" pos="314" userDrawn="1">
          <p15:clr>
            <a:srgbClr val="A4A3A4"/>
          </p15:clr>
        </p15:guide>
        <p15:guide id="13" pos="405" userDrawn="1">
          <p15:clr>
            <a:srgbClr val="A4A3A4"/>
          </p15:clr>
        </p15:guide>
        <p15:guide id="14" pos="5531" userDrawn="1">
          <p15:clr>
            <a:srgbClr val="A4A3A4"/>
          </p15:clr>
        </p15:guide>
        <p15:guide id="15" pos="5644" userDrawn="1">
          <p15:clr>
            <a:srgbClr val="A4A3A4"/>
          </p15:clr>
        </p15:guide>
        <p15:guide id="16" orient="horz" pos="3294" userDrawn="1">
          <p15:clr>
            <a:srgbClr val="A4A3A4"/>
          </p15:clr>
        </p15:guide>
        <p15:guide id="17" orient="horz" pos="1321" userDrawn="1">
          <p15:clr>
            <a:srgbClr val="A4A3A4"/>
          </p15:clr>
        </p15:guide>
        <p15:guide id="18" orient="horz" pos="1412" userDrawn="1">
          <p15:clr>
            <a:srgbClr val="A4A3A4"/>
          </p15:clr>
        </p15:guide>
        <p15:guide id="19" orient="horz" pos="2092" userDrawn="1">
          <p15:clr>
            <a:srgbClr val="A4A3A4"/>
          </p15:clr>
        </p15:guide>
        <p15:guide id="20" orient="horz" pos="3430" userDrawn="1">
          <p15:clr>
            <a:srgbClr val="A4A3A4"/>
          </p15:clr>
        </p15:guide>
        <p15:guide id="21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000000"/>
    <a:srgbClr val="FFCC66"/>
    <a:srgbClr val="707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5644" autoAdjust="0"/>
  </p:normalViewPr>
  <p:slideViewPr>
    <p:cSldViewPr snapToGrid="0" showGuides="1">
      <p:cViewPr>
        <p:scale>
          <a:sx n="100" d="100"/>
          <a:sy n="100" d="100"/>
        </p:scale>
        <p:origin x="-516" y="-186"/>
      </p:cViewPr>
      <p:guideLst>
        <p:guide orient="horz" pos="73"/>
        <p:guide orient="horz" pos="3135"/>
        <p:guide orient="horz" pos="3589"/>
        <p:guide orient="horz" pos="2183"/>
        <p:guide orient="horz" pos="3294"/>
        <p:guide orient="horz" pos="1321"/>
        <p:guide orient="horz" pos="1412"/>
        <p:guide orient="horz" pos="2092"/>
        <p:guide orient="horz" pos="3430"/>
        <p:guide orient="horz" pos="3906"/>
        <p:guide pos="4737"/>
        <p:guide pos="4805"/>
        <p:guide pos="224"/>
        <p:guide pos="6166"/>
        <p:guide pos="995"/>
        <p:guide pos="314"/>
        <p:guide pos="405"/>
        <p:guide pos="5531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0" tIns="48321" rIns="96640" bIns="48321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0" tIns="48321" rIns="96640" bIns="483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1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937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13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2576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8859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99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8180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794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67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320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943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07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537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192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536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9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0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5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92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9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6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6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/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8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9.xml"/><Relationship Id="rId7" Type="http://schemas.openxmlformats.org/officeDocument/2006/relationships/vmlDrawing" Target="../drawings/vmlDrawing16.v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158.xml"/><Relationship Id="rId6" Type="http://schemas.openxmlformats.org/officeDocument/2006/relationships/theme" Target="../theme/theme17.x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16.bin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image" Target="../media/image5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3" Type="http://schemas.openxmlformats.org/officeDocument/2006/relationships/slideLayout" Target="../slideLayouts/slideLayout198.xml"/><Relationship Id="rId7" Type="http://schemas.openxmlformats.org/officeDocument/2006/relationships/vmlDrawing" Target="../drawings/vmlDrawing18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theme" Target="../theme/theme2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0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9.xml"/><Relationship Id="rId9" Type="http://schemas.openxmlformats.org/officeDocument/2006/relationships/oleObject" Target="../embeddings/oleObject18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34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8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3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3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1799260"/>
              </p:ext>
            </p:extLst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6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7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648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48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994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2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40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73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image" Target="../media/image17.emf"/><Relationship Id="rId4" Type="http://schemas.openxmlformats.org/officeDocument/2006/relationships/tags" Target="../tags/tag406.xml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07955"/>
            <a:ext cx="5229225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Risk </a:t>
            </a:r>
            <a:r>
              <a:rPr lang="en-US" smtClean="0"/>
              <a:t>Governance </a:t>
            </a:r>
            <a:r>
              <a:rPr lang="en-US" dirty="0" smtClean="0"/>
              <a:t>‘Top Three’ update: 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76686" y="945519"/>
            <a:ext cx="9397553" cy="5129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3998" tIns="18000" rIns="18000" bIns="45718" rtlCol="0" anchor="ctr"/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65636" y="282091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5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5636" y="1348290"/>
            <a:ext cx="1108350" cy="134410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items of Progress last </a:t>
            </a:r>
            <a:r>
              <a:rPr lang="en-US" sz="1100" dirty="0">
                <a:solidFill>
                  <a:srgbClr val="FFFFFF"/>
                </a:solidFill>
              </a:rPr>
              <a:t>week</a:t>
            </a:r>
          </a:p>
        </p:txBody>
      </p:sp>
      <p:sp>
        <p:nvSpPr>
          <p:cNvPr id="25" name="Rectangle 45"/>
          <p:cNvSpPr txBox="1">
            <a:spLocks/>
          </p:cNvSpPr>
          <p:nvPr/>
        </p:nvSpPr>
        <p:spPr>
          <a:xfrm>
            <a:off x="1675897" y="1348291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Charter template design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Target committee structure finalized with CRO &amp; handed over high-level R&amp;R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Section 2 draft socialized and Section 3 and 4 of the Governance playbook outlined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65636" y="435885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65636" y="2904375"/>
            <a:ext cx="1108350" cy="136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Execution items for </a:t>
            </a:r>
            <a:r>
              <a:rPr lang="en-US" sz="1100" dirty="0">
                <a:solidFill>
                  <a:srgbClr val="FFFFFF"/>
                </a:solidFill>
              </a:rPr>
              <a:t>the next week</a:t>
            </a:r>
          </a:p>
        </p:txBody>
      </p:sp>
      <p:sp>
        <p:nvSpPr>
          <p:cNvPr id="28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5636" y="4409658"/>
            <a:ext cx="1108350" cy="158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0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</a:t>
            </a:r>
          </a:p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Key </a:t>
            </a:r>
            <a:r>
              <a:rPr lang="en-US" sz="1100" dirty="0">
                <a:solidFill>
                  <a:srgbClr val="FFFFFF"/>
                </a:solidFill>
              </a:rPr>
              <a:t>risks/ </a:t>
            </a:r>
            <a:r>
              <a:rPr lang="en-US" sz="1100" dirty="0" smtClean="0">
                <a:solidFill>
                  <a:srgbClr val="FFFFFF"/>
                </a:solidFill>
              </a:rPr>
              <a:t>Issues/ roadblocks </a:t>
            </a:r>
            <a:r>
              <a:rPr lang="en-US" sz="1100" dirty="0">
                <a:solidFill>
                  <a:srgbClr val="FFFFFF"/>
                </a:solidFill>
              </a:rPr>
              <a:t>and resource requirements</a:t>
            </a:r>
          </a:p>
        </p:txBody>
      </p:sp>
      <p:sp>
        <p:nvSpPr>
          <p:cNvPr id="35" name="Rectangle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8239" y="949330"/>
            <a:ext cx="9396000" cy="2882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228600" lvl="0" indent="-228600" eaLnBrk="0" hangingPunct="0">
              <a:defRPr sz="1400">
                <a:latin typeface="+mn-lt"/>
              </a:defRPr>
            </a:lvl1pPr>
            <a:lvl2pPr marL="455613" lvl="1" indent="-225425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2pPr>
            <a:lvl3pPr marL="684213" lvl="2" indent="-227013" eaLnBrk="0" hangingPunct="0">
              <a:spcBef>
                <a:spcPct val="25000"/>
              </a:spcBef>
              <a:buSzPct val="90000"/>
              <a:buFont typeface="Wingdings" pitchFamily="2" charset="2"/>
              <a:buChar char="§"/>
              <a:defRPr sz="1400">
                <a:latin typeface="+mn-lt"/>
              </a:defRPr>
            </a:lvl3pPr>
            <a:lvl4pPr marL="912813" lvl="3" indent="-227013" eaLnBrk="0" hangingPunct="0">
              <a:spcBef>
                <a:spcPct val="25000"/>
              </a:spcBef>
              <a:defRPr sz="1400">
                <a:latin typeface="+mn-lt"/>
              </a:defRPr>
            </a:lvl4pPr>
            <a:lvl5pPr marL="1141413" lvl="4" indent="-227013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5pPr>
            <a:lvl6pPr marL="15986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6pPr>
            <a:lvl7pPr marL="20558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7pPr>
            <a:lvl8pPr marL="25130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8pPr>
            <a:lvl9pPr marL="29702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9pPr>
          </a:lstStyle>
          <a:p>
            <a:pPr marL="0" indent="0"/>
            <a:r>
              <a:rPr lang="en-GB" sz="1100" b="1" dirty="0" smtClean="0">
                <a:solidFill>
                  <a:srgbClr val="FFFFFF"/>
                </a:solidFill>
              </a:rPr>
              <a:t>Weekly update (07/27– 07/31)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6" name="Rectangle 45"/>
          <p:cNvSpPr txBox="1">
            <a:spLocks/>
          </p:cNvSpPr>
          <p:nvPr/>
        </p:nvSpPr>
        <p:spPr>
          <a:xfrm>
            <a:off x="1675897" y="2929775"/>
            <a:ext cx="7969739" cy="90794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Socialization of the charter template and kick-off drafting of Risk committee charter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Draft new membership and roles and responsibilities for ERMC and MRM committees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Share feedback on Board Risk committee with CRO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" name="Rectangle 45"/>
          <p:cNvSpPr txBox="1">
            <a:spLocks/>
          </p:cNvSpPr>
          <p:nvPr/>
        </p:nvSpPr>
        <p:spPr>
          <a:xfrm>
            <a:off x="1675897" y="4409658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CRO feedback on Committee high-level R&amp;R before end of the week / socialization with key stakeholders</a:t>
            </a:r>
            <a:endParaRPr lang="en-US" sz="1100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Access to org charts for both SHUSA and the subsidiaries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Meeting scheduling with appropriate stakeholders to socialize template</a:t>
            </a:r>
            <a:endParaRPr lang="en-GB" sz="1100" dirty="0" smtClean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35098" y="87412"/>
            <a:ext cx="4542918" cy="696330"/>
            <a:chOff x="5635098" y="87412"/>
            <a:chExt cx="4542918" cy="6963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771963" y="87412"/>
              <a:ext cx="4102126" cy="1851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FF"/>
                  </a:solidFill>
                  <a:ea typeface="MS PGothic" pitchFamily="34" charset="-128"/>
                </a:rPr>
                <a:t>Overall 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Sub-</a:t>
              </a:r>
              <a:r>
                <a:rPr lang="en-US" sz="1100" b="1" dirty="0" err="1" smtClean="0">
                  <a:solidFill>
                    <a:srgbClr val="FFFFFF"/>
                  </a:solidFill>
                  <a:ea typeface="MS PGothic" pitchFamily="34" charset="-128"/>
                </a:rPr>
                <a:t>workstream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 Status</a:t>
              </a:r>
              <a:endParaRPr lang="en-US" sz="1100" b="1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71963" y="277706"/>
              <a:ext cx="4102126" cy="50603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5098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Current Status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9825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Previous Status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360982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Upcoming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123441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345256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726202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Jay Dave\Desktop\Santander\04 Thursday weekly leadership meetings\20150716 Weekly leadership meeting\CART meeting workstream updates 2015071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150</Words>
  <Application>Microsoft Office PowerPoint</Application>
  <PresentationFormat>35mm Slides</PresentationFormat>
  <Paragraphs>23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2_Diseño personalizado</vt:lpstr>
      <vt:lpstr>4_Santander_CUF_HCS218</vt:lpstr>
      <vt:lpstr>think-cell Slide</vt:lpstr>
      <vt:lpstr>Risk Governance ‘Top Three’ update: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2015-07-30T20:10:48Z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