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4"/>
    <p:sldMasterId id="2147483828" r:id="rId5"/>
  </p:sldMasterIdLst>
  <p:notesMasterIdLst>
    <p:notesMasterId r:id="rId26"/>
  </p:notesMasterIdLst>
  <p:handoutMasterIdLst>
    <p:handoutMasterId r:id="rId27"/>
  </p:handoutMasterIdLst>
  <p:sldIdLst>
    <p:sldId id="756" r:id="rId6"/>
    <p:sldId id="765" r:id="rId7"/>
    <p:sldId id="762" r:id="rId8"/>
    <p:sldId id="763" r:id="rId9"/>
    <p:sldId id="764" r:id="rId10"/>
    <p:sldId id="743" r:id="rId11"/>
    <p:sldId id="744" r:id="rId12"/>
    <p:sldId id="745" r:id="rId13"/>
    <p:sldId id="746" r:id="rId14"/>
    <p:sldId id="752" r:id="rId15"/>
    <p:sldId id="753" r:id="rId16"/>
    <p:sldId id="754" r:id="rId17"/>
    <p:sldId id="755" r:id="rId18"/>
    <p:sldId id="757" r:id="rId19"/>
    <p:sldId id="758" r:id="rId20"/>
    <p:sldId id="759" r:id="rId21"/>
    <p:sldId id="760" r:id="rId22"/>
    <p:sldId id="748" r:id="rId23"/>
    <p:sldId id="749" r:id="rId24"/>
    <p:sldId id="750" r:id="rId25"/>
  </p:sldIdLst>
  <p:sldSz cx="9144000" cy="6858000" type="screen4x3"/>
  <p:notesSz cx="7010400" cy="9296400"/>
  <p:custDataLst>
    <p:tags r:id="rId28"/>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521415D9-36F7-43E2-AB2F-B90AF26B5E84}">
      <p14:sectionLst xmlns:p14="http://schemas.microsoft.com/office/powerpoint/2010/main">
        <p14:section name="Overall" id="{1DB43924-E18E-406B-A44E-E88E872270F8}">
          <p14:sldIdLst>
            <p14:sldId id="756"/>
            <p14:sldId id="765"/>
          </p14:sldIdLst>
        </p14:section>
        <p14:section name="Risk Appetite" id="{3A19DE2D-3D30-447B-B02E-CFB58F10F8A2}">
          <p14:sldIdLst>
            <p14:sldId id="762"/>
            <p14:sldId id="763"/>
            <p14:sldId id="764"/>
          </p14:sldIdLst>
        </p14:section>
        <p14:section name="Risk ID" id="{F4F6659A-9A06-4CFC-8105-0172E538AFDF}">
          <p14:sldIdLst>
            <p14:sldId id="743"/>
            <p14:sldId id="744"/>
            <p14:sldId id="745"/>
            <p14:sldId id="746"/>
          </p14:sldIdLst>
        </p14:section>
        <p14:section name="Risk Gov &amp; Org" id="{EF15341F-3197-49FF-8082-1787FAC743C6}">
          <p14:sldIdLst>
            <p14:sldId id="752"/>
            <p14:sldId id="753"/>
            <p14:sldId id="754"/>
            <p14:sldId id="755"/>
          </p14:sldIdLst>
        </p14:section>
        <p14:section name="Risk Monitoring" id="{D00FBEA7-6CC5-476F-ADD1-5CCA1572EF1B}">
          <p14:sldIdLst>
            <p14:sldId id="757"/>
            <p14:sldId id="758"/>
            <p14:sldId id="759"/>
            <p14:sldId id="760"/>
          </p14:sldIdLst>
        </p14:section>
        <p14:section name="Risk Mgmt" id="{31B03241-1FCC-4ACA-B118-A28CBE7A09EA}">
          <p14:sldIdLst>
            <p14:sldId id="748"/>
            <p14:sldId id="749"/>
            <p14:sldId id="750"/>
          </p14:sldIdLst>
        </p14:section>
      </p14:sectionLst>
    </p:ex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BCB"/>
    <a:srgbClr val="FFE7E7"/>
    <a:srgbClr val="FABDAC"/>
    <a:srgbClr val="E60000"/>
    <a:srgbClr val="A6A6A6"/>
    <a:srgbClr val="FFFF00"/>
    <a:srgbClr val="0000FF"/>
    <a:srgbClr val="C2555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99336" autoAdjust="0"/>
  </p:normalViewPr>
  <p:slideViewPr>
    <p:cSldViewPr snapToGrid="0" snapToObjects="1">
      <p:cViewPr varScale="1">
        <p:scale>
          <a:sx n="75" d="100"/>
          <a:sy n="75" d="100"/>
        </p:scale>
        <p:origin x="-1368" y="-90"/>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2/10/2016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10</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11</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12</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13</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14</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15</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17</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18</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19</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20</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5</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7</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8</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9</a:t>
            </a:fld>
            <a:endParaRPr lang="en-US" dirty="0"/>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122"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6597" y="3084463"/>
            <a:ext cx="1724479" cy="5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9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7151914" y="5933443"/>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957"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46770"/>
            <a:ext cx="9144000" cy="17112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507404" y="682434"/>
            <a:ext cx="2861596" cy="6023165"/>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bwMode="auto">
          <a:xfrm>
            <a:off x="47023" y="707835"/>
            <a:ext cx="397477" cy="1170432"/>
          </a:xfrm>
          <a:prstGeom prst="rect">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Risk Appetite</a:t>
            </a:r>
            <a:r>
              <a:rPr kumimoji="0" lang="en-US" sz="1000" b="1" i="0" u="none" strike="noStrike" cap="none" normalizeH="0" dirty="0" smtClean="0">
                <a:ln>
                  <a:noFill/>
                </a:ln>
                <a:solidFill>
                  <a:schemeClr val="bg1"/>
                </a:solidFill>
                <a:effectLst/>
                <a:latin typeface="Arial" charset="0"/>
                <a:ea typeface="ＭＳ Ｐゴシック" pitchFamily="-112" charset="-128"/>
                <a:cs typeface="ＭＳ Ｐゴシック" pitchFamily="-112" charset="-128"/>
              </a:rPr>
              <a:t> Statement</a:t>
            </a:r>
            <a:endParaRPr kumimoji="0" lang="en-US" sz="10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Rectangle 5"/>
          <p:cNvSpPr/>
          <p:nvPr/>
        </p:nvSpPr>
        <p:spPr bwMode="auto">
          <a:xfrm>
            <a:off x="520882" y="121507"/>
            <a:ext cx="2834640" cy="431800"/>
          </a:xfrm>
          <a:prstGeom prst="rect">
            <a:avLst/>
          </a:prstGeom>
          <a:solidFill>
            <a:srgbClr val="FFCBCB"/>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91440" tIns="45720" rIns="91440" bIns="45720" numCol="1" rtlCol="0" anchor="ctr" anchorCtr="0" compatLnSpc="1">
            <a:prstTxWarp prst="textNoShape">
              <a:avLst/>
            </a:prstTxWarp>
          </a:bodyPr>
          <a:lstStyle/>
          <a:p>
            <a:pPr algn="ctr"/>
            <a:r>
              <a:rPr lang="en-US" sz="1200" b="1" dirty="0" smtClean="0">
                <a:ea typeface="ＭＳ Ｐゴシック" pitchFamily="-112" charset="-128"/>
                <a:cs typeface="ＭＳ Ｐゴシック" pitchFamily="-112" charset="-128"/>
              </a:rPr>
              <a:t>2015 – </a:t>
            </a:r>
          </a:p>
          <a:p>
            <a:pPr algn="ctr"/>
            <a:r>
              <a:rPr lang="en-US" sz="1200" b="1" dirty="0" smtClean="0">
                <a:ea typeface="ＭＳ Ｐゴシック" pitchFamily="-112" charset="-128"/>
                <a:cs typeface="ＭＳ Ｐゴシック" pitchFamily="-112" charset="-128"/>
              </a:rPr>
              <a:t>Accomplishments</a:t>
            </a:r>
            <a:endParaRPr lang="en-US" sz="1200" b="1" dirty="0">
              <a:ea typeface="ＭＳ Ｐゴシック" pitchFamily="-112" charset="-128"/>
              <a:cs typeface="ＭＳ Ｐゴシック" pitchFamily="-112" charset="-128"/>
            </a:endParaRPr>
          </a:p>
        </p:txBody>
      </p:sp>
      <p:sp>
        <p:nvSpPr>
          <p:cNvPr id="7" name="Rectangle 6"/>
          <p:cNvSpPr/>
          <p:nvPr/>
        </p:nvSpPr>
        <p:spPr bwMode="auto">
          <a:xfrm>
            <a:off x="3390991" y="121507"/>
            <a:ext cx="2834640" cy="431800"/>
          </a:xfrm>
          <a:prstGeom prst="rect">
            <a:avLst/>
          </a:prstGeom>
          <a:solidFill>
            <a:srgbClr val="FFCBCB"/>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91440" tIns="45720" rIns="91440" bIns="45720" numCol="1" rtlCol="0" anchor="ctr" anchorCtr="0" compatLnSpc="1">
            <a:prstTxWarp prst="textNoShape">
              <a:avLst/>
            </a:prstTxWarp>
          </a:bodyPr>
          <a:lstStyle/>
          <a:p>
            <a:pPr algn="ctr"/>
            <a:r>
              <a:rPr lang="en-US" sz="1200" b="1" dirty="0" smtClean="0">
                <a:ea typeface="ＭＳ Ｐゴシック" pitchFamily="-112" charset="-128"/>
                <a:cs typeface="ＭＳ Ｐゴシック" pitchFamily="-112" charset="-128"/>
              </a:rPr>
              <a:t>2016 – </a:t>
            </a:r>
          </a:p>
          <a:p>
            <a:pPr algn="ctr"/>
            <a:r>
              <a:rPr lang="en-US" sz="1200" b="1" dirty="0" smtClean="0">
                <a:ea typeface="ＭＳ Ｐゴシック" pitchFamily="-112" charset="-128"/>
                <a:cs typeface="ＭＳ Ｐゴシック" pitchFamily="-112" charset="-128"/>
              </a:rPr>
              <a:t>Key Goals</a:t>
            </a:r>
            <a:endParaRPr lang="en-US" sz="1200" b="1" dirty="0">
              <a:ea typeface="ＭＳ Ｐゴシック" pitchFamily="-112" charset="-128"/>
              <a:cs typeface="ＭＳ Ｐゴシック" pitchFamily="-112" charset="-128"/>
            </a:endParaRPr>
          </a:p>
        </p:txBody>
      </p:sp>
      <p:sp>
        <p:nvSpPr>
          <p:cNvPr id="11" name="Rectangle 10"/>
          <p:cNvSpPr/>
          <p:nvPr/>
        </p:nvSpPr>
        <p:spPr bwMode="auto">
          <a:xfrm>
            <a:off x="47023" y="1896126"/>
            <a:ext cx="397477" cy="1170432"/>
          </a:xfrm>
          <a:prstGeom prst="rect">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Risk ID &amp; Assessment </a:t>
            </a:r>
            <a:endParaRPr kumimoji="0" lang="en-US" sz="10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2" name="Rectangle 11"/>
          <p:cNvSpPr/>
          <p:nvPr/>
        </p:nvSpPr>
        <p:spPr bwMode="auto">
          <a:xfrm>
            <a:off x="47023" y="3084417"/>
            <a:ext cx="397477" cy="1170432"/>
          </a:xfrm>
          <a:prstGeom prst="rect">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Risk </a:t>
            </a:r>
            <a:r>
              <a:rPr kumimoji="0" lang="en-US" sz="1000" b="1" i="0" u="none" strike="noStrike" cap="none" normalizeH="0" baseline="0" dirty="0" err="1" smtClean="0">
                <a:ln>
                  <a:noFill/>
                </a:ln>
                <a:solidFill>
                  <a:schemeClr val="bg1"/>
                </a:solidFill>
                <a:effectLst/>
                <a:latin typeface="Arial" charset="0"/>
                <a:ea typeface="ＭＳ Ｐゴシック" pitchFamily="-112" charset="-128"/>
                <a:cs typeface="ＭＳ Ｐゴシック" pitchFamily="-112" charset="-128"/>
              </a:rPr>
              <a:t>Gov</a:t>
            </a: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 &amp;</a:t>
            </a:r>
            <a:r>
              <a:rPr kumimoji="0" lang="en-US" sz="1000" b="1" i="0" u="none" strike="noStrike" cap="none" normalizeH="0" dirty="0" smtClean="0">
                <a:ln>
                  <a:noFill/>
                </a:ln>
                <a:solidFill>
                  <a:schemeClr val="bg1"/>
                </a:solidFill>
                <a:effectLst/>
                <a:latin typeface="Arial" charset="0"/>
                <a:ea typeface="ＭＳ Ｐゴシック" pitchFamily="-112" charset="-128"/>
                <a:cs typeface="ＭＳ Ｐゴシック" pitchFamily="-112" charset="-128"/>
              </a:rPr>
              <a:t> Org</a:t>
            </a:r>
            <a:endParaRPr kumimoji="0" lang="en-US" sz="10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Rectangle 12"/>
          <p:cNvSpPr/>
          <p:nvPr/>
        </p:nvSpPr>
        <p:spPr bwMode="auto">
          <a:xfrm>
            <a:off x="47023" y="4272708"/>
            <a:ext cx="397477" cy="1170432"/>
          </a:xfrm>
          <a:prstGeom prst="rect">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Risk Monitoring</a:t>
            </a:r>
            <a:endParaRPr kumimoji="0" lang="en-US" sz="10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5" name="Rectangle 14"/>
          <p:cNvSpPr/>
          <p:nvPr/>
        </p:nvSpPr>
        <p:spPr bwMode="auto">
          <a:xfrm>
            <a:off x="6261100" y="121507"/>
            <a:ext cx="2834640" cy="431800"/>
          </a:xfrm>
          <a:prstGeom prst="rect">
            <a:avLst/>
          </a:prstGeom>
          <a:solidFill>
            <a:srgbClr val="FFCBCB"/>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91440" tIns="45720" rIns="91440" bIns="45720" numCol="1" rtlCol="0" anchor="ctr" anchorCtr="0" compatLnSpc="1">
            <a:prstTxWarp prst="textNoShape">
              <a:avLst/>
            </a:prstTxWarp>
          </a:bodyPr>
          <a:lstStyle/>
          <a:p>
            <a:pPr algn="ctr"/>
            <a:r>
              <a:rPr lang="en-US" sz="1200" b="1" dirty="0">
                <a:ea typeface="ＭＳ Ｐゴシック" pitchFamily="-112" charset="-128"/>
                <a:cs typeface="ＭＳ Ｐゴシック" pitchFamily="-112" charset="-128"/>
              </a:rPr>
              <a:t>2017</a:t>
            </a:r>
            <a:r>
              <a:rPr lang="en-US" sz="1200" b="1" dirty="0" smtClean="0">
                <a:ea typeface="ＭＳ Ｐゴシック" pitchFamily="-112" charset="-128"/>
                <a:cs typeface="ＭＳ Ｐゴシック" pitchFamily="-112" charset="-128"/>
              </a:rPr>
              <a:t>+</a:t>
            </a:r>
          </a:p>
          <a:p>
            <a:pPr algn="ctr"/>
            <a:r>
              <a:rPr lang="en-US" sz="1200" b="1" dirty="0">
                <a:ea typeface="ＭＳ Ｐゴシック" pitchFamily="-112" charset="-128"/>
                <a:cs typeface="ＭＳ Ｐゴシック" pitchFamily="-112" charset="-128"/>
              </a:rPr>
              <a:t>Key Goals</a:t>
            </a:r>
          </a:p>
        </p:txBody>
      </p:sp>
      <p:cxnSp>
        <p:nvCxnSpPr>
          <p:cNvPr id="16" name="Straight Connector 15"/>
          <p:cNvCxnSpPr/>
          <p:nvPr/>
        </p:nvCxnSpPr>
        <p:spPr bwMode="auto">
          <a:xfrm>
            <a:off x="467519" y="114300"/>
            <a:ext cx="14287" cy="6516815"/>
          </a:xfrm>
          <a:prstGeom prst="line">
            <a:avLst/>
          </a:prstGeom>
          <a:solidFill>
            <a:schemeClr val="accent1"/>
          </a:solidFill>
          <a:ln w="9525" cap="flat" cmpd="sng" algn="ctr">
            <a:solidFill>
              <a:schemeClr val="tx1"/>
            </a:solidFill>
            <a:prstDash val="dash"/>
            <a:round/>
            <a:headEnd type="none" w="med" len="med"/>
            <a:tailEnd type="none" w="med" len="med"/>
          </a:ln>
          <a:effectLst>
            <a:outerShdw blurRad="50800" dist="38100" dir="2700000" algn="tl" rotWithShape="0">
              <a:prstClr val="black">
                <a:alpha val="40000"/>
              </a:prstClr>
            </a:outerShdw>
          </a:effectLst>
        </p:spPr>
      </p:cxnSp>
      <p:sp>
        <p:nvSpPr>
          <p:cNvPr id="29" name="Rectangle 28"/>
          <p:cNvSpPr/>
          <p:nvPr/>
        </p:nvSpPr>
        <p:spPr bwMode="auto">
          <a:xfrm>
            <a:off x="520882" y="425484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indent="-120650">
              <a:buFont typeface="Arial" pitchFamily="34" charset="0"/>
              <a:buChar char="•"/>
            </a:pPr>
            <a:r>
              <a:rPr lang="en-US" sz="800" dirty="0" smtClean="0"/>
              <a:t>SHUSA CRO Report enhanced. SBNA/SC CRO Reports, SHUSA </a:t>
            </a:r>
            <a:r>
              <a:rPr lang="en-US" sz="800" dirty="0"/>
              <a:t>CRO Dashboard </a:t>
            </a:r>
            <a:r>
              <a:rPr lang="en-US" sz="800" dirty="0" smtClean="0"/>
              <a:t>&amp; Compliance </a:t>
            </a:r>
            <a:r>
              <a:rPr lang="en-US" sz="800" dirty="0"/>
              <a:t>Monthly Risk </a:t>
            </a:r>
            <a:r>
              <a:rPr lang="en-US" sz="800" dirty="0" smtClean="0"/>
              <a:t>Reports developed and implemented</a:t>
            </a:r>
          </a:p>
          <a:p>
            <a:pPr marL="233363" indent="-120650">
              <a:buFont typeface="Arial" pitchFamily="34" charset="0"/>
              <a:buChar char="•"/>
            </a:pPr>
            <a:r>
              <a:rPr lang="en-US" sz="800" dirty="0" smtClean="0"/>
              <a:t>Initial CRO reporting landscape defined</a:t>
            </a:r>
          </a:p>
          <a:p>
            <a:pPr marL="233363" indent="-120650">
              <a:buFont typeface="Arial" pitchFamily="34" charset="0"/>
              <a:buChar char="•"/>
            </a:pPr>
            <a:r>
              <a:rPr lang="en-US" sz="800" dirty="0" smtClean="0"/>
              <a:t>Data and Business Requirements for Senior Management Reports for CUSO defined</a:t>
            </a:r>
          </a:p>
          <a:p>
            <a:pPr marL="233363" indent="-120650">
              <a:buFont typeface="Arial" pitchFamily="34" charset="0"/>
              <a:buChar char="•"/>
            </a:pPr>
            <a:r>
              <a:rPr lang="en-US" sz="800" dirty="0" smtClean="0"/>
              <a:t>Business Glossaries were updated based on the new reports/reports enhancements</a:t>
            </a:r>
            <a:endParaRPr lang="en-US" sz="800" dirty="0"/>
          </a:p>
        </p:txBody>
      </p:sp>
      <p:sp>
        <p:nvSpPr>
          <p:cNvPr id="31" name="Rectangle 30"/>
          <p:cNvSpPr/>
          <p:nvPr/>
        </p:nvSpPr>
        <p:spPr bwMode="auto">
          <a:xfrm>
            <a:off x="6261100" y="425484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indent="-120650">
              <a:buFont typeface="Arial" pitchFamily="34" charset="0"/>
              <a:buChar char="•"/>
            </a:pPr>
            <a:r>
              <a:rPr lang="en-US" sz="800" dirty="0" smtClean="0"/>
              <a:t>Re-design and implement report </a:t>
            </a:r>
            <a:r>
              <a:rPr lang="en-US" sz="800" dirty="0"/>
              <a:t>templates for priority </a:t>
            </a:r>
            <a:r>
              <a:rPr lang="en-US" sz="800" dirty="0" smtClean="0"/>
              <a:t>2 </a:t>
            </a:r>
            <a:r>
              <a:rPr lang="en-US" sz="800" dirty="0"/>
              <a:t>risk type </a:t>
            </a:r>
            <a:r>
              <a:rPr lang="en-US" sz="800" dirty="0" smtClean="0"/>
              <a:t>reports</a:t>
            </a:r>
          </a:p>
          <a:p>
            <a:pPr marL="233363" indent="-120650">
              <a:buFont typeface="Arial" pitchFamily="34" charset="0"/>
              <a:buChar char="•"/>
            </a:pPr>
            <a:r>
              <a:rPr lang="en-US" sz="800" dirty="0" smtClean="0"/>
              <a:t>Upgrade report generation process based on risk data aggregation and reporting enhanced capabilities</a:t>
            </a:r>
          </a:p>
        </p:txBody>
      </p:sp>
      <p:sp>
        <p:nvSpPr>
          <p:cNvPr id="30" name="Rectangle 29"/>
          <p:cNvSpPr/>
          <p:nvPr/>
        </p:nvSpPr>
        <p:spPr bwMode="auto">
          <a:xfrm>
            <a:off x="3390991" y="425484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marR="0" indent="-120650" defTabSz="914400" latinLnBrk="0">
              <a:lnSpc>
                <a:spcPct val="100000"/>
              </a:lnSpc>
              <a:buClrTx/>
              <a:buSzTx/>
              <a:buFont typeface="Arial" pitchFamily="34" charset="0"/>
              <a:buChar char="•"/>
              <a:tabLst/>
            </a:pPr>
            <a:r>
              <a:rPr lang="en-US" sz="700" dirty="0" smtClean="0"/>
              <a:t>Define CRO report generation process and applicable governance, enhancing coordination with SBNA and SC</a:t>
            </a:r>
          </a:p>
          <a:p>
            <a:pPr marL="233363" marR="0" indent="-120650" defTabSz="914400" latinLnBrk="0">
              <a:lnSpc>
                <a:spcPct val="100000"/>
              </a:lnSpc>
              <a:buClrTx/>
              <a:buSzTx/>
              <a:buFont typeface="Arial" pitchFamily="34" charset="0"/>
              <a:buChar char="•"/>
              <a:tabLst/>
            </a:pPr>
            <a:r>
              <a:rPr lang="en-US" sz="700" dirty="0" smtClean="0"/>
              <a:t>Assess synergies in the production of the Monthly Risk Report and RAS report and define action plan</a:t>
            </a:r>
          </a:p>
          <a:p>
            <a:pPr marL="233363" marR="0" indent="-120650" defTabSz="914400" latinLnBrk="0">
              <a:lnSpc>
                <a:spcPct val="100000"/>
              </a:lnSpc>
              <a:buClrTx/>
              <a:buSzTx/>
              <a:buFont typeface="Arial" pitchFamily="34" charset="0"/>
              <a:buChar char="•"/>
              <a:tabLst/>
            </a:pPr>
            <a:r>
              <a:rPr lang="en-US" sz="700" dirty="0" smtClean="0"/>
              <a:t>Expand </a:t>
            </a:r>
            <a:r>
              <a:rPr lang="en-US" sz="700" dirty="0"/>
              <a:t>CRO </a:t>
            </a:r>
            <a:r>
              <a:rPr lang="en-US" sz="700" dirty="0" smtClean="0"/>
              <a:t>report to include all CUSO entities</a:t>
            </a:r>
            <a:endParaRPr lang="en-US" sz="700" dirty="0"/>
          </a:p>
          <a:p>
            <a:pPr marL="233363" marR="0" indent="-120650" defTabSz="914400" latinLnBrk="0">
              <a:lnSpc>
                <a:spcPct val="100000"/>
              </a:lnSpc>
              <a:buClrTx/>
              <a:buSzTx/>
              <a:buFont typeface="Arial" pitchFamily="34" charset="0"/>
              <a:buChar char="•"/>
              <a:tabLst/>
            </a:pPr>
            <a:r>
              <a:rPr lang="en-US" sz="700" dirty="0" smtClean="0"/>
              <a:t>Update CRO reporting landscape per TOM and Gov. Framework</a:t>
            </a:r>
          </a:p>
          <a:p>
            <a:pPr marL="233363" indent="-120650">
              <a:buFont typeface="Arial" pitchFamily="34" charset="0"/>
              <a:buChar char="•"/>
            </a:pPr>
            <a:r>
              <a:rPr lang="en-US" sz="700" dirty="0" smtClean="0"/>
              <a:t>Re-design and implement report templates for priority 1 risk type or LOB reports</a:t>
            </a:r>
          </a:p>
          <a:p>
            <a:pPr marL="233363" indent="-120650">
              <a:buFont typeface="Arial" pitchFamily="34" charset="0"/>
              <a:buChar char="•"/>
            </a:pPr>
            <a:r>
              <a:rPr lang="en-US" sz="700" dirty="0" smtClean="0"/>
              <a:t>Upgrade process based on tactical solution for ERM report generation process</a:t>
            </a:r>
            <a:endParaRPr lang="en-US" sz="700" dirty="0"/>
          </a:p>
        </p:txBody>
      </p:sp>
      <p:sp>
        <p:nvSpPr>
          <p:cNvPr id="28" name="Rectangle 27"/>
          <p:cNvSpPr/>
          <p:nvPr/>
        </p:nvSpPr>
        <p:spPr bwMode="auto">
          <a:xfrm>
            <a:off x="520882" y="189612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indent="-120650">
              <a:buFont typeface="Arial" pitchFamily="34" charset="0"/>
              <a:buChar char="•"/>
            </a:pPr>
            <a:r>
              <a:rPr lang="en-US" sz="900" dirty="0"/>
              <a:t>Enhanced the Material Risk Program and rolled out to SHUSA and IHC </a:t>
            </a:r>
            <a:r>
              <a:rPr lang="en-US" sz="900" dirty="0" smtClean="0"/>
              <a:t>entities</a:t>
            </a:r>
            <a:endParaRPr lang="en-US" sz="900" dirty="0"/>
          </a:p>
          <a:p>
            <a:pPr marL="233363" lvl="0" indent="-120650">
              <a:buFont typeface="Arial" pitchFamily="34" charset="0"/>
              <a:buChar char="•"/>
            </a:pPr>
            <a:r>
              <a:rPr lang="en-US" sz="900" dirty="0" smtClean="0"/>
              <a:t>Material </a:t>
            </a:r>
            <a:r>
              <a:rPr lang="en-US" sz="900" dirty="0"/>
              <a:t>Risk Program results were </a:t>
            </a:r>
            <a:r>
              <a:rPr lang="en-US" sz="900" dirty="0" smtClean="0"/>
              <a:t>ERMC Challenged, CEC Approved and provided to BRC for info.</a:t>
            </a:r>
            <a:endParaRPr lang="en-US" sz="900" dirty="0"/>
          </a:p>
          <a:p>
            <a:pPr marL="233363" indent="-120650">
              <a:buFont typeface="Arial" pitchFamily="34" charset="0"/>
              <a:buChar char="•"/>
            </a:pPr>
            <a:endParaRPr kumimoji="0" lang="en-US" sz="9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35" name="Rectangle 34"/>
          <p:cNvSpPr/>
          <p:nvPr/>
        </p:nvSpPr>
        <p:spPr bwMode="auto">
          <a:xfrm>
            <a:off x="3390991" y="189612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indent="-120650">
              <a:buFont typeface="Arial" pitchFamily="34" charset="0"/>
              <a:buChar char="•"/>
            </a:pPr>
            <a:r>
              <a:rPr lang="en-US" sz="900" dirty="0"/>
              <a:t>M</a:t>
            </a:r>
            <a:r>
              <a:rPr lang="en-US" sz="900" dirty="0" smtClean="0"/>
              <a:t>ake improvements to </a:t>
            </a:r>
            <a:r>
              <a:rPr lang="en-US" sz="900" dirty="0"/>
              <a:t>the Material Risk </a:t>
            </a:r>
            <a:r>
              <a:rPr lang="en-US" sz="900" dirty="0" smtClean="0"/>
              <a:t>Program Guidance, produce training </a:t>
            </a:r>
            <a:r>
              <a:rPr lang="en-US" sz="900" dirty="0">
                <a:ea typeface="ＭＳ Ｐゴシック" pitchFamily="-112" charset="-128"/>
                <a:cs typeface="ＭＳ Ｐゴシック" pitchFamily="-112" charset="-128"/>
              </a:rPr>
              <a:t>materials, and execute</a:t>
            </a:r>
          </a:p>
          <a:p>
            <a:pPr marL="233363" indent="-120650">
              <a:buFont typeface="Arial" pitchFamily="34" charset="0"/>
              <a:buChar char="•"/>
            </a:pPr>
            <a:r>
              <a:rPr lang="en-US" sz="900" dirty="0">
                <a:ea typeface="ＭＳ Ｐゴシック" pitchFamily="-112" charset="-128"/>
                <a:cs typeface="ＭＳ Ｐゴシック" pitchFamily="-112" charset="-128"/>
              </a:rPr>
              <a:t>Design and implement continuous </a:t>
            </a:r>
            <a:r>
              <a:rPr lang="en-US" sz="900" dirty="0" smtClean="0">
                <a:ea typeface="ＭＳ Ｐゴシック" pitchFamily="-112" charset="-128"/>
                <a:cs typeface="ＭＳ Ｐゴシック" pitchFamily="-112" charset="-128"/>
              </a:rPr>
              <a:t>process </a:t>
            </a:r>
            <a:r>
              <a:rPr lang="en-US" sz="900" dirty="0">
                <a:ea typeface="ＭＳ Ｐゴシック" pitchFamily="-112" charset="-128"/>
                <a:cs typeface="ＭＳ Ｐゴシック" pitchFamily="-112" charset="-128"/>
              </a:rPr>
              <a:t>for material </a:t>
            </a:r>
            <a:r>
              <a:rPr lang="en-US" sz="900" dirty="0" smtClean="0">
                <a:ea typeface="ＭＳ Ｐゴシック" pitchFamily="-112" charset="-128"/>
                <a:cs typeface="ＭＳ Ｐゴシック" pitchFamily="-112" charset="-128"/>
              </a:rPr>
              <a:t>risks</a:t>
            </a:r>
          </a:p>
          <a:p>
            <a:pPr marL="233363" indent="-120650">
              <a:buFont typeface="Arial" pitchFamily="34" charset="0"/>
              <a:buChar char="•"/>
            </a:pPr>
            <a:r>
              <a:rPr lang="en-US" sz="900" dirty="0" smtClean="0">
                <a:ea typeface="ＭＳ Ｐゴシック" pitchFamily="-112" charset="-128"/>
                <a:cs typeface="ＭＳ Ｐゴシック" pitchFamily="-112" charset="-128"/>
              </a:rPr>
              <a:t>Review foundational risk processes and execute remediation plans</a:t>
            </a:r>
            <a:endParaRPr kumimoji="0" lang="en-US" sz="9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36" name="Rectangle 35"/>
          <p:cNvSpPr/>
          <p:nvPr/>
        </p:nvSpPr>
        <p:spPr bwMode="auto">
          <a:xfrm>
            <a:off x="6261100" y="1896126"/>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indent="-120650">
              <a:buFont typeface="Arial" pitchFamily="34" charset="0"/>
              <a:buChar char="•"/>
            </a:pPr>
            <a:r>
              <a:rPr lang="en-US" sz="900" dirty="0" smtClean="0"/>
              <a:t>Refine Material </a:t>
            </a:r>
            <a:r>
              <a:rPr lang="en-US" sz="900" dirty="0"/>
              <a:t>Risk Program Process </a:t>
            </a:r>
            <a:r>
              <a:rPr lang="en-US" sz="900" dirty="0" smtClean="0"/>
              <a:t>and transition to BAU</a:t>
            </a:r>
          </a:p>
          <a:p>
            <a:pPr marL="233363" indent="-120650">
              <a:buFont typeface="Arial" pitchFamily="34" charset="0"/>
              <a:buChar char="•"/>
            </a:pPr>
            <a:r>
              <a:rPr lang="en-US" sz="900" dirty="0"/>
              <a:t>Refine </a:t>
            </a:r>
            <a:r>
              <a:rPr lang="en-US" sz="900" dirty="0" smtClean="0"/>
              <a:t>Foundational Risk ID Process</a:t>
            </a:r>
          </a:p>
          <a:p>
            <a:pPr marL="233363" indent="-120650">
              <a:buFont typeface="Arial" pitchFamily="34" charset="0"/>
              <a:buChar char="•"/>
            </a:pPr>
            <a:r>
              <a:rPr lang="en-US" sz="900" dirty="0" smtClean="0"/>
              <a:t>Define requirements for long term technology solution for MRP</a:t>
            </a:r>
            <a:endParaRPr lang="en-US" sz="900" dirty="0"/>
          </a:p>
          <a:p>
            <a:pPr marL="233363" indent="-120650">
              <a:buFont typeface="Arial" pitchFamily="34" charset="0"/>
              <a:buChar char="•"/>
            </a:pPr>
            <a:endParaRPr lang="en-US" sz="900" i="1" dirty="0"/>
          </a:p>
        </p:txBody>
      </p:sp>
      <p:sp>
        <p:nvSpPr>
          <p:cNvPr id="37" name="Rectangle 36"/>
          <p:cNvSpPr/>
          <p:nvPr/>
        </p:nvSpPr>
        <p:spPr bwMode="auto">
          <a:xfrm>
            <a:off x="520882" y="5460999"/>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marR="0" indent="-120650" defTabSz="914400" latinLnBrk="0">
              <a:lnSpc>
                <a:spcPct val="100000"/>
              </a:lnSpc>
              <a:buClrTx/>
              <a:buSzTx/>
              <a:buFont typeface="Arial" pitchFamily="34" charset="0"/>
              <a:buChar char="•"/>
              <a:tabLst/>
            </a:pPr>
            <a:r>
              <a:rPr lang="en-US" sz="900" dirty="0"/>
              <a:t>Models developed for CRE and C&amp;I</a:t>
            </a:r>
          </a:p>
          <a:p>
            <a:pPr marL="233363" marR="0" indent="-120650" defTabSz="914400" latinLnBrk="0">
              <a:lnSpc>
                <a:spcPct val="100000"/>
              </a:lnSpc>
              <a:buClrTx/>
              <a:buSzTx/>
              <a:buFont typeface="Arial" pitchFamily="34" charset="0"/>
              <a:buChar char="•"/>
              <a:tabLst/>
            </a:pPr>
            <a:r>
              <a:rPr lang="en-US" sz="900" dirty="0"/>
              <a:t>Validation </a:t>
            </a:r>
            <a:r>
              <a:rPr lang="en-US" sz="900" dirty="0" smtClean="0"/>
              <a:t>began on CRE and C&amp;I risk rating models</a:t>
            </a:r>
          </a:p>
          <a:p>
            <a:pPr marL="233363" marR="0" indent="-120650" defTabSz="914400" latinLnBrk="0">
              <a:lnSpc>
                <a:spcPct val="100000"/>
              </a:lnSpc>
              <a:buClrTx/>
              <a:buSzTx/>
              <a:buFont typeface="Arial" pitchFamily="34" charset="0"/>
              <a:buChar char="•"/>
              <a:tabLst/>
            </a:pPr>
            <a:r>
              <a:rPr lang="en-US" sz="900" dirty="0" smtClean="0"/>
              <a:t>Overarching Framework approved for CRE model</a:t>
            </a:r>
            <a:endParaRPr lang="en-US" sz="900" dirty="0"/>
          </a:p>
        </p:txBody>
      </p:sp>
      <p:sp>
        <p:nvSpPr>
          <p:cNvPr id="38" name="Rectangle 37"/>
          <p:cNvSpPr/>
          <p:nvPr/>
        </p:nvSpPr>
        <p:spPr bwMode="auto">
          <a:xfrm>
            <a:off x="3390991" y="5460999"/>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indent="-120650">
              <a:buFont typeface="Arial" pitchFamily="34" charset="0"/>
              <a:buChar char="•"/>
            </a:pPr>
            <a:r>
              <a:rPr lang="en-US" sz="900" dirty="0" smtClean="0"/>
              <a:t>Complete </a:t>
            </a:r>
            <a:r>
              <a:rPr lang="en-US" sz="900" dirty="0"/>
              <a:t>implementation of </a:t>
            </a:r>
            <a:r>
              <a:rPr lang="en-US" sz="900" dirty="0" smtClean="0"/>
              <a:t>RR models and the related technology solution</a:t>
            </a:r>
          </a:p>
          <a:p>
            <a:pPr marL="233363" indent="-120650">
              <a:buFont typeface="Arial" pitchFamily="34" charset="0"/>
              <a:buChar char="•"/>
            </a:pPr>
            <a:r>
              <a:rPr lang="en-US" sz="900" dirty="0" smtClean="0"/>
              <a:t>Implement LRM Policy at the IHC entities</a:t>
            </a:r>
          </a:p>
          <a:p>
            <a:pPr marL="233363" indent="-120650">
              <a:buFont typeface="Arial" pitchFamily="34" charset="0"/>
              <a:buChar char="•"/>
            </a:pPr>
            <a:r>
              <a:rPr lang="en-US" sz="900" dirty="0" smtClean="0"/>
              <a:t>Establish RR Committee (Approve Charter) for on-going governance of model and usage</a:t>
            </a:r>
          </a:p>
          <a:p>
            <a:pPr marL="233363" indent="-120650">
              <a:buFont typeface="Arial" pitchFamily="34" charset="0"/>
              <a:buChar char="•"/>
            </a:pPr>
            <a:r>
              <a:rPr lang="en-US" sz="900" dirty="0" smtClean="0"/>
              <a:t>Revise Overarching framework to incorporate C&amp;I Model</a:t>
            </a:r>
          </a:p>
          <a:p>
            <a:pPr marL="233363" indent="-120650">
              <a:buFont typeface="Arial" pitchFamily="34" charset="0"/>
              <a:buChar char="•"/>
            </a:pPr>
            <a:r>
              <a:rPr lang="en-US" sz="900" dirty="0" smtClean="0"/>
              <a:t>Training and Usage of the Model/Tool</a:t>
            </a:r>
          </a:p>
          <a:p>
            <a:pPr marL="233363" indent="-120650">
              <a:buFont typeface="Arial" pitchFamily="34" charset="0"/>
              <a:buChar char="•"/>
            </a:pPr>
            <a:endParaRPr lang="en-US" sz="900" dirty="0"/>
          </a:p>
          <a:p>
            <a:pPr marL="1714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900" b="0" i="0" u="none" strike="noStrike" cap="none" normalizeH="0" baseline="0" dirty="0">
              <a:ln>
                <a:noFill/>
              </a:ln>
              <a:effectLst/>
              <a:ea typeface="ＭＳ Ｐゴシック" pitchFamily="-112" charset="-128"/>
              <a:cs typeface="ＭＳ Ｐゴシック" pitchFamily="-112" charset="-128"/>
            </a:endParaRPr>
          </a:p>
        </p:txBody>
      </p:sp>
      <p:sp>
        <p:nvSpPr>
          <p:cNvPr id="39" name="Rectangle 38"/>
          <p:cNvSpPr/>
          <p:nvPr/>
        </p:nvSpPr>
        <p:spPr bwMode="auto">
          <a:xfrm>
            <a:off x="6261100" y="5460999"/>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91440" bIns="45720" numCol="1" rtlCol="0" anchor="t" anchorCtr="0" compatLnSpc="1">
            <a:prstTxWarp prst="textNoShape">
              <a:avLst/>
            </a:prstTxWarp>
          </a:bodyPr>
          <a:lstStyle/>
          <a:p>
            <a:pPr marL="233363" indent="-120650">
              <a:buFont typeface="Arial" pitchFamily="34" charset="0"/>
              <a:buChar char="•"/>
            </a:pPr>
            <a:r>
              <a:rPr lang="en-US" sz="900" dirty="0">
                <a:latin typeface="Arial" panose="020B0604020202020204" pitchFamily="34" charset="0"/>
                <a:ea typeface="ＭＳ Ｐゴシック" pitchFamily="-112" charset="-128"/>
                <a:cs typeface="Arial" panose="020B0604020202020204" pitchFamily="34" charset="0"/>
              </a:rPr>
              <a:t>Conduct gap </a:t>
            </a:r>
            <a:r>
              <a:rPr lang="en-US" sz="900" dirty="0" smtClean="0">
                <a:latin typeface="Arial" panose="020B0604020202020204" pitchFamily="34" charset="0"/>
                <a:ea typeface="ＭＳ Ｐゴシック" pitchFamily="-112" charset="-128"/>
                <a:cs typeface="Arial" panose="020B0604020202020204" pitchFamily="34" charset="0"/>
              </a:rPr>
              <a:t>analysis </a:t>
            </a:r>
            <a:r>
              <a:rPr lang="en-US" sz="900" dirty="0" smtClean="0">
                <a:latin typeface="Arial" panose="020B0604020202020204" pitchFamily="34" charset="0"/>
                <a:cs typeface="Arial" panose="020B0604020202020204" pitchFamily="34" charset="0"/>
              </a:rPr>
              <a:t>focusing </a:t>
            </a:r>
            <a:r>
              <a:rPr lang="en-US" sz="900" dirty="0">
                <a:latin typeface="Arial" panose="020B0604020202020204" pitchFamily="34" charset="0"/>
                <a:cs typeface="Arial" panose="020B0604020202020204" pitchFamily="34" charset="0"/>
              </a:rPr>
              <a:t>on </a:t>
            </a:r>
            <a:r>
              <a:rPr lang="en-US" sz="900" dirty="0"/>
              <a:t>methodology, tools, processes, </a:t>
            </a:r>
            <a:r>
              <a:rPr lang="en-US" sz="900" dirty="0" smtClean="0"/>
              <a:t>etc. as </a:t>
            </a:r>
            <a:r>
              <a:rPr lang="en-US" sz="900" dirty="0"/>
              <a:t>defined by the operating model </a:t>
            </a:r>
            <a:r>
              <a:rPr lang="en-US" sz="900" dirty="0" smtClean="0"/>
              <a:t>&amp; benchmark </a:t>
            </a:r>
            <a:r>
              <a:rPr lang="en-US" sz="900" dirty="0"/>
              <a:t>to industry </a:t>
            </a:r>
            <a:r>
              <a:rPr lang="en-US" sz="900" dirty="0" smtClean="0"/>
              <a:t>practice and remediate gaps</a:t>
            </a:r>
            <a:endParaRPr lang="en-US" sz="900" dirty="0"/>
          </a:p>
          <a:p>
            <a:pPr marL="233363" indent="-120650">
              <a:buFont typeface="Arial" pitchFamily="34" charset="0"/>
              <a:buChar char="•"/>
            </a:pPr>
            <a:r>
              <a:rPr lang="en-US" sz="900" dirty="0"/>
              <a:t>Refine models to align to bank strategies, loss history and portfolio concentrations.</a:t>
            </a:r>
          </a:p>
          <a:p>
            <a:pPr marL="233363" indent="-120650">
              <a:buFont typeface="Arial" pitchFamily="34" charset="0"/>
              <a:buChar char="•"/>
            </a:pPr>
            <a:r>
              <a:rPr lang="en-US" sz="900" dirty="0"/>
              <a:t>Continual training and policy revision to match model and market conditions</a:t>
            </a:r>
          </a:p>
          <a:p>
            <a:pPr marL="233363" indent="-120650">
              <a:buFont typeface="Arial" pitchFamily="34" charset="0"/>
              <a:buChar char="•"/>
            </a:pPr>
            <a:endParaRPr lang="en-US" sz="900" dirty="0"/>
          </a:p>
          <a:p>
            <a:pPr marL="233363" marR="0" indent="-120650" defTabSz="914400" latinLnBrk="0">
              <a:lnSpc>
                <a:spcPct val="100000"/>
              </a:lnSpc>
              <a:buClrTx/>
              <a:buSzTx/>
              <a:buFont typeface="Arial" pitchFamily="34" charset="0"/>
              <a:buChar char="•"/>
              <a:tabLst/>
            </a:pPr>
            <a:endParaRPr lang="en-US" sz="900" dirty="0"/>
          </a:p>
        </p:txBody>
      </p:sp>
      <p:sp>
        <p:nvSpPr>
          <p:cNvPr id="40" name="Rectangle 39"/>
          <p:cNvSpPr/>
          <p:nvPr/>
        </p:nvSpPr>
        <p:spPr bwMode="auto">
          <a:xfrm>
            <a:off x="47023" y="5460999"/>
            <a:ext cx="397477" cy="1170432"/>
          </a:xfrm>
          <a:prstGeom prst="rect">
            <a:avLst/>
          </a:prstGeom>
          <a:solidFill>
            <a:srgbClr val="FF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Risk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Management</a:t>
            </a:r>
            <a:endParaRPr kumimoji="0" lang="en-US" sz="10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1" name="Rectangle 40"/>
          <p:cNvSpPr/>
          <p:nvPr/>
        </p:nvSpPr>
        <p:spPr bwMode="auto">
          <a:xfrm>
            <a:off x="520882" y="3084417"/>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indent="-120650">
              <a:buFont typeface="Arial" pitchFamily="34" charset="0"/>
              <a:buChar char="•"/>
            </a:pPr>
            <a:r>
              <a:rPr lang="en-US" sz="900" dirty="0" smtClean="0"/>
              <a:t>Designed </a:t>
            </a:r>
            <a:r>
              <a:rPr lang="en-US" sz="900" dirty="0"/>
              <a:t>and </a:t>
            </a:r>
            <a:r>
              <a:rPr lang="en-US" sz="900" dirty="0" smtClean="0"/>
              <a:t>approved target state </a:t>
            </a:r>
            <a:r>
              <a:rPr lang="en-US" sz="900" dirty="0"/>
              <a:t>committee structure, </a:t>
            </a:r>
            <a:r>
              <a:rPr lang="en-US" sz="900" dirty="0" smtClean="0"/>
              <a:t>including Board &amp; Management committees</a:t>
            </a:r>
            <a:endParaRPr lang="en-US" sz="900" dirty="0"/>
          </a:p>
          <a:p>
            <a:pPr marL="233363" lvl="0" indent="-120650">
              <a:buFont typeface="Arial" pitchFamily="34" charset="0"/>
              <a:buChar char="•"/>
            </a:pPr>
            <a:r>
              <a:rPr lang="en-US" sz="900" dirty="0" smtClean="0"/>
              <a:t>Continued </a:t>
            </a:r>
            <a:r>
              <a:rPr lang="en-US" sz="900" dirty="0"/>
              <a:t>iterations of the Governance and Oversight </a:t>
            </a:r>
            <a:r>
              <a:rPr lang="en-US" sz="900" dirty="0" smtClean="0"/>
              <a:t>Framework</a:t>
            </a:r>
            <a:endParaRPr lang="en-US" sz="900" dirty="0"/>
          </a:p>
        </p:txBody>
      </p:sp>
      <p:sp>
        <p:nvSpPr>
          <p:cNvPr id="42" name="Rectangle 41"/>
          <p:cNvSpPr/>
          <p:nvPr/>
        </p:nvSpPr>
        <p:spPr bwMode="auto">
          <a:xfrm>
            <a:off x="3390991" y="3084417"/>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lvl="0" indent="-120650">
              <a:buFont typeface="Arial" pitchFamily="34" charset="0"/>
              <a:buChar char="•"/>
            </a:pPr>
            <a:r>
              <a:rPr lang="en-US" sz="900" dirty="0"/>
              <a:t>Obtain </a:t>
            </a:r>
            <a:r>
              <a:rPr lang="en-US" sz="900" dirty="0" smtClean="0"/>
              <a:t>approvals </a:t>
            </a:r>
            <a:r>
              <a:rPr lang="en-US" sz="900" dirty="0"/>
              <a:t>for </a:t>
            </a:r>
            <a:r>
              <a:rPr lang="en-US" sz="900" dirty="0" smtClean="0"/>
              <a:t>Governance Framework and roll out </a:t>
            </a:r>
            <a:r>
              <a:rPr lang="en-US" sz="900" dirty="0"/>
              <a:t>the </a:t>
            </a:r>
            <a:r>
              <a:rPr lang="en-US" sz="900" dirty="0" smtClean="0"/>
              <a:t>entities</a:t>
            </a:r>
            <a:endParaRPr lang="en-US" sz="900" dirty="0"/>
          </a:p>
          <a:p>
            <a:pPr marL="233363" indent="-120650">
              <a:buFont typeface="Arial" pitchFamily="34" charset="0"/>
              <a:buChar char="•"/>
            </a:pPr>
            <a:r>
              <a:rPr lang="en-US" sz="900" dirty="0" smtClean="0">
                <a:ea typeface="ＭＳ Ｐゴシック" pitchFamily="-112" charset="-128"/>
                <a:cs typeface="ＭＳ Ｐゴシック" pitchFamily="-112" charset="-128"/>
              </a:rPr>
              <a:t>Design Operating Model, develop plans, and begin implementation</a:t>
            </a:r>
          </a:p>
          <a:p>
            <a:pPr marL="233363" indent="-120650">
              <a:buFont typeface="Arial" pitchFamily="34" charset="0"/>
              <a:buChar char="•"/>
            </a:pPr>
            <a:r>
              <a:rPr lang="en-US" sz="900" dirty="0" smtClean="0">
                <a:ea typeface="ＭＳ Ｐゴシック" pitchFamily="-112" charset="-128"/>
                <a:cs typeface="ＭＳ Ｐゴシック" pitchFamily="-112" charset="-128"/>
              </a:rPr>
              <a:t>Set “</a:t>
            </a:r>
            <a:r>
              <a:rPr lang="en-US" sz="900" dirty="0">
                <a:ea typeface="ＭＳ Ｐゴシック" pitchFamily="-112" charset="-128"/>
                <a:cs typeface="ＭＳ Ｐゴシック" pitchFamily="-112" charset="-128"/>
              </a:rPr>
              <a:t>Tone from the Top” and </a:t>
            </a:r>
            <a:r>
              <a:rPr lang="en-US" sz="900" dirty="0" smtClean="0">
                <a:ea typeface="ＭＳ Ｐゴシック" pitchFamily="-112" charset="-128"/>
                <a:cs typeface="ＭＳ Ｐゴシック" pitchFamily="-112" charset="-128"/>
              </a:rPr>
              <a:t>conduct </a:t>
            </a:r>
            <a:r>
              <a:rPr lang="en-US" sz="900" dirty="0">
                <a:ea typeface="ＭＳ Ｐゴシック" pitchFamily="-112" charset="-128"/>
                <a:cs typeface="ＭＳ Ｐゴシック" pitchFamily="-112" charset="-128"/>
              </a:rPr>
              <a:t>a risk culture assessment</a:t>
            </a:r>
          </a:p>
          <a:p>
            <a:pPr marL="233363" indent="-120650">
              <a:buFont typeface="Arial" pitchFamily="34" charset="0"/>
              <a:buChar char="•"/>
            </a:pPr>
            <a:endParaRPr lang="en-US" sz="900" dirty="0" smtClean="0">
              <a:ea typeface="ＭＳ Ｐゴシック" pitchFamily="-112" charset="-128"/>
              <a:cs typeface="ＭＳ Ｐゴシック" pitchFamily="-112" charset="-128"/>
            </a:endParaRPr>
          </a:p>
          <a:p>
            <a:pPr marL="233363" indent="-120650">
              <a:buFont typeface="Arial" pitchFamily="34" charset="0"/>
              <a:buChar char="•"/>
            </a:pPr>
            <a:endParaRPr kumimoji="0" lang="en-US" sz="9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43" name="Rectangle 42"/>
          <p:cNvSpPr/>
          <p:nvPr/>
        </p:nvSpPr>
        <p:spPr bwMode="auto">
          <a:xfrm>
            <a:off x="6261100" y="3084417"/>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33363" indent="-120650">
              <a:buFont typeface="Arial" pitchFamily="34" charset="0"/>
              <a:buChar char="•"/>
            </a:pPr>
            <a:r>
              <a:rPr lang="en-US" sz="900" dirty="0" smtClean="0">
                <a:ea typeface="ＭＳ Ｐゴシック" pitchFamily="-112" charset="-128"/>
                <a:cs typeface="ＭＳ Ｐゴシック" pitchFamily="-112" charset="-128"/>
              </a:rPr>
              <a:t>Enhance operating model through annual update and continuous processes and transition to BAU</a:t>
            </a:r>
          </a:p>
          <a:p>
            <a:pPr marL="233363" indent="-120650">
              <a:buFont typeface="Arial" pitchFamily="34" charset="0"/>
              <a:buChar char="•"/>
            </a:pPr>
            <a:r>
              <a:rPr lang="en-US" sz="900" dirty="0" smtClean="0">
                <a:ea typeface="ＭＳ Ｐゴシック" pitchFamily="-112" charset="-128"/>
                <a:cs typeface="ＭＳ Ｐゴシック" pitchFamily="-112" charset="-128"/>
              </a:rPr>
              <a:t>Develop and rollout continuous risk culture program and transition to BAU</a:t>
            </a:r>
            <a:endParaRPr lang="en-US" sz="900" dirty="0">
              <a:ea typeface="ＭＳ Ｐゴシック" pitchFamily="-112" charset="-128"/>
              <a:cs typeface="ＭＳ Ｐゴシック" pitchFamily="-112" charset="-128"/>
            </a:endParaRPr>
          </a:p>
        </p:txBody>
      </p:sp>
      <p:sp>
        <p:nvSpPr>
          <p:cNvPr id="44" name="Rectangle 43"/>
          <p:cNvSpPr/>
          <p:nvPr/>
        </p:nvSpPr>
        <p:spPr bwMode="auto">
          <a:xfrm>
            <a:off x="520882" y="695135"/>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28600" lvl="0" indent="-114300" eaLnBrk="0" fontAlgn="base" hangingPunct="0">
              <a:spcBef>
                <a:spcPct val="0"/>
              </a:spcBef>
              <a:spcAft>
                <a:spcPct val="0"/>
              </a:spcAft>
              <a:buFont typeface="Arial" panose="020B0604020202020204" pitchFamily="34" charset="0"/>
              <a:buChar char="•"/>
            </a:pPr>
            <a:r>
              <a:rPr lang="en-US" sz="900" dirty="0"/>
              <a:t>Developed and obtained Board approval for the Risk Appetite </a:t>
            </a:r>
            <a:r>
              <a:rPr lang="en-US" sz="900" dirty="0" smtClean="0"/>
              <a:t>Statements (RASs) at </a:t>
            </a:r>
            <a:r>
              <a:rPr lang="en-US" sz="900" dirty="0"/>
              <a:t>SHUSA, SBNA, and </a:t>
            </a:r>
            <a:r>
              <a:rPr lang="en-US" sz="900" dirty="0" smtClean="0"/>
              <a:t>SCUSA</a:t>
            </a:r>
          </a:p>
          <a:p>
            <a:pPr marL="228600" lvl="0" indent="-114300" eaLnBrk="0" fontAlgn="base" hangingPunct="0">
              <a:spcBef>
                <a:spcPct val="0"/>
              </a:spcBef>
              <a:spcAft>
                <a:spcPct val="0"/>
              </a:spcAft>
              <a:buFont typeface="Arial" panose="020B0604020202020204" pitchFamily="34" charset="0"/>
              <a:buChar char="•"/>
            </a:pPr>
            <a:r>
              <a:rPr lang="en-US" sz="900" dirty="0" smtClean="0"/>
              <a:t>Began facilitation of integration of Risk Appetite (RA) into Key Processes</a:t>
            </a:r>
            <a:endParaRPr lang="en-US" sz="900" dirty="0"/>
          </a:p>
          <a:p>
            <a:pPr marL="228600" marR="0" indent="-1143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9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45" name="Rectangle 44"/>
          <p:cNvSpPr/>
          <p:nvPr/>
        </p:nvSpPr>
        <p:spPr bwMode="auto">
          <a:xfrm>
            <a:off x="3390991" y="695135"/>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09550" indent="-171450">
              <a:buFont typeface="Arial" panose="020B0604020202020204" pitchFamily="34" charset="0"/>
              <a:buChar char="•"/>
            </a:pPr>
            <a:r>
              <a:rPr lang="en-US" sz="900" dirty="0">
                <a:ea typeface="ＭＳ Ｐゴシック" pitchFamily="-112" charset="-128"/>
                <a:cs typeface="ＭＳ Ｐゴシック" pitchFamily="-112" charset="-128"/>
              </a:rPr>
              <a:t>Develop </a:t>
            </a:r>
            <a:r>
              <a:rPr lang="en-US" sz="900" dirty="0" smtClean="0">
                <a:ea typeface="ＭＳ Ｐゴシック" pitchFamily="-112" charset="-128"/>
                <a:cs typeface="ＭＳ Ｐゴシック" pitchFamily="-112" charset="-128"/>
              </a:rPr>
              <a:t>RASs </a:t>
            </a:r>
            <a:r>
              <a:rPr lang="en-US" sz="900" dirty="0">
                <a:ea typeface="ＭＳ Ｐゴシック" pitchFamily="-112" charset="-128"/>
                <a:cs typeface="ＭＳ Ｐゴシック" pitchFamily="-112" charset="-128"/>
              </a:rPr>
              <a:t>for IHC </a:t>
            </a:r>
            <a:r>
              <a:rPr lang="en-US" sz="900" dirty="0" smtClean="0">
                <a:ea typeface="ＭＳ Ｐゴシック" pitchFamily="-112" charset="-128"/>
                <a:cs typeface="ＭＳ Ｐゴシック" pitchFamily="-112" charset="-128"/>
              </a:rPr>
              <a:t>entities; annual RAS recalibration </a:t>
            </a:r>
            <a:endParaRPr lang="en-US" sz="900" dirty="0">
              <a:ea typeface="ＭＳ Ｐゴシック" pitchFamily="-112" charset="-128"/>
              <a:cs typeface="ＭＳ Ｐゴシック" pitchFamily="-112" charset="-128"/>
            </a:endParaRPr>
          </a:p>
          <a:p>
            <a:pPr marL="2095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900" b="0" i="0" u="none" strike="noStrike" cap="none" normalizeH="0" baseline="0" dirty="0" smtClean="0">
                <a:ln>
                  <a:noFill/>
                </a:ln>
                <a:effectLst/>
                <a:latin typeface="Arial" charset="0"/>
                <a:ea typeface="ＭＳ Ｐゴシック" pitchFamily="-112" charset="-128"/>
                <a:cs typeface="ＭＳ Ｐゴシック" pitchFamily="-112" charset="-128"/>
              </a:rPr>
              <a:t>Complete integration</a:t>
            </a:r>
            <a:r>
              <a:rPr kumimoji="0" lang="en-US" sz="900" b="0" i="0" u="none" strike="noStrike" cap="none" normalizeH="0" dirty="0" smtClean="0">
                <a:ln>
                  <a:noFill/>
                </a:ln>
                <a:effectLst/>
                <a:latin typeface="Arial" charset="0"/>
                <a:ea typeface="ＭＳ Ｐゴシック" pitchFamily="-112" charset="-128"/>
                <a:cs typeface="ＭＳ Ｐゴシック" pitchFamily="-112" charset="-128"/>
              </a:rPr>
              <a:t> of RA into key processes (</a:t>
            </a:r>
            <a:r>
              <a:rPr lang="en-US" sz="900" dirty="0" smtClean="0">
                <a:latin typeface="Arial" charset="0"/>
                <a:ea typeface="ＭＳ Ｐゴシック" pitchFamily="-112" charset="-128"/>
                <a:cs typeface="ＭＳ Ｐゴシック" pitchFamily="-112" charset="-128"/>
              </a:rPr>
              <a:t>e.g. Capital, MRP, NBPA)</a:t>
            </a:r>
          </a:p>
          <a:p>
            <a:pPr marL="2095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900" dirty="0" smtClean="0">
                <a:latin typeface="Arial" charset="0"/>
                <a:ea typeface="ＭＳ Ｐゴシック" pitchFamily="-112" charset="-128"/>
                <a:cs typeface="ＭＳ Ｐゴシック" pitchFamily="-112" charset="-128"/>
              </a:rPr>
              <a:t>Begin cascading of RAS into Business Units within all entities</a:t>
            </a:r>
          </a:p>
          <a:p>
            <a:pPr marL="2095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9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46" name="Rectangle 45"/>
          <p:cNvSpPr/>
          <p:nvPr/>
        </p:nvSpPr>
        <p:spPr bwMode="auto">
          <a:xfrm>
            <a:off x="6261100" y="695135"/>
            <a:ext cx="2834640" cy="11704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38100"/>
          </a:effectLst>
        </p:spPr>
        <p:txBody>
          <a:bodyPr vert="horz" wrap="square" lIns="0" tIns="45720" rIns="0" bIns="45720" numCol="1" rtlCol="0" anchor="t" anchorCtr="0" compatLnSpc="1">
            <a:prstTxWarp prst="textNoShape">
              <a:avLst/>
            </a:prstTxWarp>
          </a:bodyPr>
          <a:lstStyle/>
          <a:p>
            <a:pPr marL="222250" indent="-171450" eaLnBrk="0" fontAlgn="base" hangingPunct="0">
              <a:spcBef>
                <a:spcPct val="0"/>
              </a:spcBef>
              <a:spcAft>
                <a:spcPct val="0"/>
              </a:spcAft>
              <a:buFont typeface="Arial" panose="020B0604020202020204" pitchFamily="34" charset="0"/>
              <a:buChar char="•"/>
            </a:pPr>
            <a:r>
              <a:rPr kumimoji="0" lang="en-US" sz="900" b="0" i="0" u="none" strike="noStrike" cap="none" normalizeH="0" baseline="0" dirty="0" smtClean="0">
                <a:ln>
                  <a:noFill/>
                </a:ln>
                <a:solidFill>
                  <a:schemeClr val="tx1"/>
                </a:solidFill>
                <a:effectLst/>
                <a:latin typeface="Arial" charset="0"/>
                <a:ea typeface="ＭＳ Ｐゴシック" pitchFamily="-112" charset="-128"/>
                <a:cs typeface="ＭＳ Ｐゴシック" pitchFamily="-112" charset="-128"/>
              </a:rPr>
              <a:t>Finalize cascading </a:t>
            </a:r>
            <a:r>
              <a:rPr lang="en-US" sz="900" dirty="0" smtClean="0">
                <a:latin typeface="Arial" charset="0"/>
                <a:ea typeface="ＭＳ Ｐゴシック" pitchFamily="-112" charset="-128"/>
                <a:cs typeface="ＭＳ Ｐゴシック" pitchFamily="-112" charset="-128"/>
              </a:rPr>
              <a:t>of </a:t>
            </a:r>
            <a:r>
              <a:rPr lang="en-US" sz="900" dirty="0">
                <a:latin typeface="Arial" charset="0"/>
                <a:ea typeface="ＭＳ Ｐゴシック" pitchFamily="-112" charset="-128"/>
                <a:cs typeface="ＭＳ Ｐゴシック" pitchFamily="-112" charset="-128"/>
              </a:rPr>
              <a:t>RAS into Business Units within all </a:t>
            </a:r>
            <a:r>
              <a:rPr lang="en-US" sz="900" dirty="0" smtClean="0">
                <a:latin typeface="Arial" charset="0"/>
                <a:ea typeface="ＭＳ Ｐゴシック" pitchFamily="-112" charset="-128"/>
                <a:cs typeface="ＭＳ Ｐゴシック" pitchFamily="-112" charset="-128"/>
              </a:rPr>
              <a:t>entities</a:t>
            </a:r>
            <a:endParaRPr lang="en-US" sz="900" dirty="0">
              <a:latin typeface="Arial" charset="0"/>
              <a:ea typeface="ＭＳ Ｐゴシック" pitchFamily="-112" charset="-128"/>
              <a:cs typeface="ＭＳ Ｐゴシック" pitchFamily="-112" charset="-128"/>
            </a:endParaRPr>
          </a:p>
          <a:p>
            <a:pPr marL="222250" marR="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9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534347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err="1" smtClean="0"/>
              <a:t>Gov</a:t>
            </a:r>
            <a:r>
              <a:rPr lang="en-US" b="1" dirty="0" smtClean="0"/>
              <a:t> &amp; </a:t>
            </a:r>
            <a:r>
              <a:rPr lang="en-US" b="1" dirty="0"/>
              <a:t>Org (1/2) </a:t>
            </a:r>
            <a:endParaRPr lang="en-US" b="1" dirty="0" smtClean="0"/>
          </a:p>
        </p:txBody>
      </p:sp>
      <p:graphicFrame>
        <p:nvGraphicFramePr>
          <p:cNvPr id="9" name="Table 8"/>
          <p:cNvGraphicFramePr>
            <a:graphicFrameLocks noGrp="1"/>
          </p:cNvGraphicFramePr>
          <p:nvPr>
            <p:extLst>
              <p:ext uri="{D42A27DB-BD31-4B8C-83A1-F6EECF244321}">
                <p14:modId xmlns:p14="http://schemas.microsoft.com/office/powerpoint/2010/main" val="2531965609"/>
              </p:ext>
            </p:extLst>
          </p:nvPr>
        </p:nvGraphicFramePr>
        <p:xfrm>
          <a:off x="135924" y="702407"/>
          <a:ext cx="8872149" cy="6144260"/>
        </p:xfrm>
        <a:graphic>
          <a:graphicData uri="http://schemas.openxmlformats.org/drawingml/2006/table">
            <a:tbl>
              <a:tblPr firstRow="1" bandRow="1"/>
              <a:tblGrid>
                <a:gridCol w="4367837"/>
                <a:gridCol w="1965559"/>
                <a:gridCol w="362679"/>
                <a:gridCol w="362679"/>
                <a:gridCol w="362679"/>
                <a:gridCol w="362679"/>
                <a:gridCol w="362679"/>
                <a:gridCol w="362679"/>
                <a:gridCol w="362679"/>
              </a:tblGrid>
              <a:tr h="334821">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Goals</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2016</a:t>
                      </a:r>
                      <a:endParaRPr lang="en-US" sz="12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2017</a:t>
                      </a:r>
                      <a:endParaRPr lang="en-US" sz="12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2018+</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3Q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4Q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1H</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2H</a:t>
                      </a:r>
                      <a:endParaRPr lang="en-US" sz="12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24638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eaLnBrk="0" fontAlgn="base" hangingPunct="0">
                        <a:spcBef>
                          <a:spcPct val="0"/>
                        </a:spcBef>
                        <a:spcAft>
                          <a:spcPct val="0"/>
                        </a:spcAft>
                      </a:pPr>
                      <a:r>
                        <a:rPr lang="en-US" sz="1200" dirty="0" smtClean="0">
                          <a:latin typeface="+mn-lt"/>
                          <a:ea typeface="ＭＳ Ｐゴシック" pitchFamily="-112" charset="-128"/>
                          <a:cs typeface="ＭＳ Ｐゴシック" pitchFamily="-112" charset="-128"/>
                        </a:rPr>
                        <a:t>Design Operating Model across all risk types aligned with principles of 3 LOD, develop rollout plans and implement</a:t>
                      </a: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lgn="l" defTabSz="771551" rtl="0" eaLnBrk="1" latinLnBrk="0" hangingPunct="1">
                        <a:buFont typeface="Arial" pitchFamily="34" charset="0"/>
                        <a:buNone/>
                      </a:pPr>
                      <a:endParaRPr lang="en-US" sz="1200" kern="1200" dirty="0" smtClean="0">
                        <a:solidFill>
                          <a:schemeClr val="tx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ts val="1600"/>
                        </a:lnSpc>
                        <a:spcBef>
                          <a:spcPts val="0"/>
                        </a:spcBef>
                        <a:spcAft>
                          <a:spcPts val="0"/>
                        </a:spcAft>
                        <a:buClrTx/>
                        <a:buSzTx/>
                        <a:buFontTx/>
                        <a:buNone/>
                        <a:tabLst/>
                        <a:defRPr/>
                      </a:pPr>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Complete Operating Model</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771551"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ＭＳ Ｐゴシック" pitchFamily="-112" charset="-128"/>
                          <a:cs typeface="ＭＳ Ｐゴシック" pitchFamily="-112" charset="-128"/>
                        </a:rPr>
                        <a:t>SHUSA Operating Model</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ts val="16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Obtain approval on Operating Model</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771551"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ＭＳ Ｐゴシック" pitchFamily="-112" charset="-128"/>
                          <a:cs typeface="ＭＳ Ｐゴシック" pitchFamily="-112" charset="-128"/>
                        </a:rPr>
                        <a:t>Approval</a:t>
                      </a:r>
                      <a:r>
                        <a:rPr lang="en-US" sz="1200" kern="1200" baseline="0" dirty="0" smtClean="0">
                          <a:solidFill>
                            <a:schemeClr val="tx1"/>
                          </a:solidFill>
                          <a:latin typeface="+mn-lt"/>
                          <a:ea typeface="ＭＳ Ｐゴシック" pitchFamily="-112" charset="-128"/>
                          <a:cs typeface="ＭＳ Ｐゴシック" pitchFamily="-112" charset="-128"/>
                        </a:rPr>
                        <a:t> evidence</a:t>
                      </a:r>
                      <a:endParaRPr lang="en-US" sz="1200" kern="1200" dirty="0" smtClean="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ts val="16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Gap assessment against current state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771551"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Gap Assessment document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lnSpc>
                          <a:spcPts val="1600"/>
                        </a:lnSpc>
                      </a:pPr>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Develop rollout plans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indent="0" algn="l" defTabSz="771551" rtl="0" eaLnBrk="1" latinLnBrk="0" hangingPunct="1">
                        <a:buFont typeface="Arial" pitchFamily="34" charset="0"/>
                        <a:buNone/>
                      </a:pPr>
                      <a:r>
                        <a:rPr lang="en-US" sz="1200" kern="1200" dirty="0" smtClean="0">
                          <a:solidFill>
                            <a:schemeClr val="tx1"/>
                          </a:solidFill>
                          <a:latin typeface="+mn-lt"/>
                          <a:ea typeface="+mn-ea"/>
                          <a:cs typeface="Arial" pitchFamily="34" charset="0"/>
                        </a:rPr>
                        <a:t>Rollout Plans for each entity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lnSpc>
                          <a:spcPts val="1600"/>
                        </a:lnSpc>
                      </a:pPr>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24638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Implementation of Operating Model</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l" defTabSz="771551"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Implementation artifacts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lnSpc>
                          <a:spcPts val="1600"/>
                        </a:lnSpc>
                      </a:pPr>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51816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lgn="l" eaLnBrk="0" fontAlgn="base" hangingPunct="0">
                        <a:spcBef>
                          <a:spcPct val="0"/>
                        </a:spcBef>
                        <a:spcAft>
                          <a:spcPct val="0"/>
                        </a:spcAft>
                        <a:buFont typeface="Arial" panose="020B0604020202020204" pitchFamily="34" charset="0"/>
                        <a:buNone/>
                      </a:pPr>
                      <a:r>
                        <a:rPr lang="en-US" sz="1200" dirty="0" smtClean="0">
                          <a:latin typeface="+mn-lt"/>
                          <a:ea typeface="ＭＳ Ｐゴシック" pitchFamily="-112" charset="-128"/>
                          <a:cs typeface="ＭＳ Ｐゴシック" pitchFamily="-112" charset="-128"/>
                        </a:rPr>
                        <a:t>Finalize Development of Governance Framework </a:t>
                      </a:r>
                    </a:p>
                    <a:p>
                      <a:pPr marL="0" indent="0" algn="l" eaLnBrk="0" fontAlgn="base" hangingPunct="0">
                        <a:spcBef>
                          <a:spcPct val="0"/>
                        </a:spcBef>
                        <a:spcAft>
                          <a:spcPct val="0"/>
                        </a:spcAft>
                        <a:buFont typeface="Arial" panose="020B0604020202020204" pitchFamily="34" charset="0"/>
                        <a:buNone/>
                      </a:pPr>
                      <a:r>
                        <a:rPr lang="en-US" sz="1200" dirty="0" smtClean="0">
                          <a:latin typeface="+mn-lt"/>
                          <a:ea typeface="ＭＳ Ｐゴシック" pitchFamily="-112" charset="-128"/>
                          <a:cs typeface="ＭＳ Ｐゴシック" pitchFamily="-112" charset="-128"/>
                        </a:rPr>
                        <a:t>&amp; Obtain Board Approval </a:t>
                      </a:r>
                      <a:r>
                        <a:rPr lang="en-US" sz="1100" i="1" dirty="0" smtClean="0">
                          <a:latin typeface="+mn-lt"/>
                          <a:ea typeface="ＭＳ Ｐゴシック" pitchFamily="-112" charset="-128"/>
                          <a:cs typeface="ＭＳ Ｐゴシック" pitchFamily="-112" charset="-128"/>
                        </a:rPr>
                        <a:t>(incorporate all key ERM elements e.g. MRP, RAS etc.)</a:t>
                      </a:r>
                      <a:endParaRPr lang="en-US" sz="1200" i="1" dirty="0" smtClean="0">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Governance Framework</a:t>
                      </a:r>
                      <a:r>
                        <a:rPr lang="en-US" sz="1200" kern="1200" baseline="0" dirty="0" smtClean="0">
                          <a:solidFill>
                            <a:schemeClr val="dk1"/>
                          </a:solidFill>
                          <a:latin typeface="+mn-lt"/>
                          <a:ea typeface="ＭＳ Ｐゴシック" pitchFamily="-112" charset="-128"/>
                          <a:cs typeface="ＭＳ Ｐゴシック" pitchFamily="-112" charset="-128"/>
                        </a:rPr>
                        <a:t> </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346838">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mn-lt"/>
                          <a:ea typeface="ＭＳ Ｐゴシック" pitchFamily="-112" charset="-128"/>
                          <a:cs typeface="ＭＳ Ｐゴシック" pitchFamily="-112" charset="-128"/>
                        </a:rPr>
                        <a:t>Rollout communication and training on risk governance changes resulting from Operating Model and Governance Framework</a:t>
                      </a: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1200" kern="1200" baseline="0" dirty="0" smtClean="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203765">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ea typeface="ＭＳ Ｐゴシック" pitchFamily="-112" charset="-128"/>
                          <a:cs typeface="ＭＳ Ｐゴシック" pitchFamily="-112" charset="-128"/>
                        </a:rPr>
                        <a:t>Develop SHUSA and entities communications strategy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Communications</a:t>
                      </a:r>
                      <a:r>
                        <a:rPr lang="en-US" sz="1200" kern="1200" baseline="0" dirty="0" smtClean="0">
                          <a:solidFill>
                            <a:schemeClr val="dk1"/>
                          </a:solidFill>
                          <a:latin typeface="+mn-lt"/>
                          <a:ea typeface="ＭＳ Ｐゴシック" pitchFamily="-112" charset="-128"/>
                          <a:cs typeface="ＭＳ Ｐゴシック" pitchFamily="-112" charset="-128"/>
                        </a:rPr>
                        <a:t> Strategy </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ea typeface="ＭＳ Ｐゴシック" pitchFamily="-112" charset="-128"/>
                          <a:cs typeface="ＭＳ Ｐゴシック" pitchFamily="-112" charset="-128"/>
                        </a:rPr>
                        <a:t>Communications and Training rollout for Operating Model</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Implementation </a:t>
                      </a:r>
                      <a:r>
                        <a:rPr lang="en-US" sz="1200" kern="1200" baseline="0" dirty="0" smtClean="0">
                          <a:solidFill>
                            <a:schemeClr val="dk1"/>
                          </a:solidFill>
                          <a:latin typeface="+mn-lt"/>
                          <a:ea typeface="ＭＳ Ｐゴシック" pitchFamily="-112" charset="-128"/>
                          <a:cs typeface="ＭＳ Ｐゴシック" pitchFamily="-112" charset="-128"/>
                        </a:rPr>
                        <a:t>artifacts</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36957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ea typeface="ＭＳ Ｐゴシック" pitchFamily="-112" charset="-128"/>
                          <a:cs typeface="ＭＳ Ｐゴシック" pitchFamily="-112" charset="-128"/>
                        </a:rPr>
                        <a:t>Communications and Training rollout for Governance Framework</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Implementation</a:t>
                      </a:r>
                      <a:r>
                        <a:rPr lang="en-US" sz="1200" kern="1200" baseline="0" dirty="0" smtClean="0">
                          <a:solidFill>
                            <a:schemeClr val="dk1"/>
                          </a:solidFill>
                          <a:latin typeface="+mn-lt"/>
                          <a:ea typeface="ＭＳ Ｐゴシック" pitchFamily="-112" charset="-128"/>
                          <a:cs typeface="ＭＳ Ｐゴシック" pitchFamily="-112" charset="-128"/>
                        </a:rPr>
                        <a:t> artifacts</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314653">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ＭＳ Ｐゴシック" pitchFamily="-112" charset="-128"/>
                          <a:cs typeface="ＭＳ Ｐゴシック" pitchFamily="-112" charset="-128"/>
                        </a:rPr>
                        <a:t>Conduct gap analysis against the overarching Governance Framework document, identify gaps, develop and implement multi-year execution plans</a:t>
                      </a: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indent="0">
                        <a:buFont typeface="Arial" pitchFamily="34" charset="0"/>
                        <a:buNone/>
                      </a:pPr>
                      <a:endParaRPr lang="en-US" sz="1200" baseline="0" dirty="0" smtClean="0">
                        <a:latin typeface="+mn-lt"/>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0">
                <a:tc>
                  <a:txBody>
                    <a:bodyPr/>
                    <a:lstStyle/>
                    <a:p>
                      <a:pPr marL="457200" marR="0" lvl="2"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Conduct GAP Assessment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GAP Analysis document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131773">
                <a:tc>
                  <a:txBody>
                    <a:bodyPr/>
                    <a:lstStyle/>
                    <a:p>
                      <a:pPr marL="457200" marR="0" lvl="2"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Develop multi-year execution plans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Multi-year Execution Plans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297180">
                <a:tc>
                  <a:txBody>
                    <a:bodyPr/>
                    <a:lstStyle/>
                    <a:p>
                      <a:pPr marL="457200" marR="0" lvl="2"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Implement multi-year executions plans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Arial" pitchFamily="34" charset="0"/>
                        </a:rPr>
                        <a:t>Implementation artifacts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Arial" pitchFamily="34" charset="0"/>
                          <a:sym typeface="Wingdings 2"/>
                        </a:rPr>
                        <a:t></a:t>
                      </a:r>
                      <a:endParaRPr lang="en-US" sz="1200" b="1" kern="1200" dirty="0" smtClean="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tx1"/>
                        </a:solidFill>
                        <a:latin typeface="+mn-lt"/>
                        <a:ea typeface="+mn-ea"/>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r>
            </a:tbl>
          </a:graphicData>
        </a:graphic>
      </p:graphicFrame>
    </p:spTree>
    <p:extLst>
      <p:ext uri="{BB962C8B-B14F-4D97-AF65-F5344CB8AC3E}">
        <p14:creationId xmlns:p14="http://schemas.microsoft.com/office/powerpoint/2010/main" val="1648010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err="1" smtClean="0"/>
              <a:t>Gov</a:t>
            </a:r>
            <a:r>
              <a:rPr lang="en-US" b="1" dirty="0" smtClean="0"/>
              <a:t> &amp; Org (2/2</a:t>
            </a:r>
            <a:r>
              <a:rPr lang="en-US" b="1" dirty="0"/>
              <a:t>)</a:t>
            </a:r>
            <a:endParaRPr lang="en-US" b="1" dirty="0" smtClean="0"/>
          </a:p>
        </p:txBody>
      </p:sp>
      <p:graphicFrame>
        <p:nvGraphicFramePr>
          <p:cNvPr id="9" name="Table 8"/>
          <p:cNvGraphicFramePr>
            <a:graphicFrameLocks noGrp="1"/>
          </p:cNvGraphicFramePr>
          <p:nvPr>
            <p:extLst>
              <p:ext uri="{D42A27DB-BD31-4B8C-83A1-F6EECF244321}">
                <p14:modId xmlns:p14="http://schemas.microsoft.com/office/powerpoint/2010/main" val="3370729505"/>
              </p:ext>
            </p:extLst>
          </p:nvPr>
        </p:nvGraphicFramePr>
        <p:xfrm>
          <a:off x="135924" y="784295"/>
          <a:ext cx="8872149" cy="5661660"/>
        </p:xfrm>
        <a:graphic>
          <a:graphicData uri="http://schemas.openxmlformats.org/drawingml/2006/table">
            <a:tbl>
              <a:tblPr firstRow="1" bandRow="1"/>
              <a:tblGrid>
                <a:gridCol w="3830595"/>
                <a:gridCol w="2502801"/>
                <a:gridCol w="362679"/>
                <a:gridCol w="362679"/>
                <a:gridCol w="362679"/>
                <a:gridCol w="362679"/>
                <a:gridCol w="362679"/>
                <a:gridCol w="362679"/>
                <a:gridCol w="362679"/>
              </a:tblGrid>
              <a:tr h="518160">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Goals</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2016</a:t>
                      </a:r>
                      <a:endParaRPr lang="en-US" sz="12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2017</a:t>
                      </a:r>
                      <a:endParaRPr lang="en-US" sz="12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2018+</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3Q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4Q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1H</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2H</a:t>
                      </a:r>
                      <a:endParaRPr lang="en-US" sz="12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29718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l" eaLnBrk="0" fontAlgn="base" hangingPunct="0">
                        <a:spcBef>
                          <a:spcPct val="0"/>
                        </a:spcBef>
                        <a:spcAft>
                          <a:spcPct val="0"/>
                        </a:spcAft>
                      </a:pPr>
                      <a:r>
                        <a:rPr lang="en-US" sz="1200" dirty="0" smtClean="0">
                          <a:latin typeface="+mn-lt"/>
                          <a:ea typeface="ＭＳ Ｐゴシック" pitchFamily="-112" charset="-128"/>
                          <a:cs typeface="ＭＳ Ｐゴシック" pitchFamily="-112" charset="-128"/>
                        </a:rPr>
                        <a:t>Articulate desired risk culture by setting the “Tone from the Top” and conducting a risk culture assessment</a:t>
                      </a: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buFont typeface="Arial" pitchFamily="34" charset="0"/>
                        <a:buNone/>
                      </a:pPr>
                      <a:endParaRPr lang="en-US" sz="1200" kern="1200" dirty="0" smtClean="0">
                        <a:solidFill>
                          <a:schemeClr val="dk1"/>
                        </a:solidFill>
                        <a:latin typeface="+mn-lt"/>
                        <a:ea typeface="ＭＳ Ｐゴシック" pitchFamily="-112" charset="-128"/>
                        <a:cs typeface="ＭＳ Ｐゴシック" pitchFamily="-112" charset="-128"/>
                      </a:endParaRPr>
                    </a:p>
                    <a:p>
                      <a:pPr marL="0" indent="0">
                        <a:buFont typeface="Arial" pitchFamily="34" charset="0"/>
                        <a:buNone/>
                      </a:pP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206305">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ＭＳ Ｐゴシック" pitchFamily="-112" charset="-128"/>
                        </a:rPr>
                        <a:t>Develop Risk Culture Framework with executive buy-in</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ＭＳ Ｐゴシック" pitchFamily="-112" charset="-128"/>
                        </a:rPr>
                        <a:t>Risk Culture Framework document</a:t>
                      </a:r>
                    </a:p>
                  </a:txBody>
                  <a:tcPr marL="68580" marR="6858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206305">
                <a:tc>
                  <a:txBody>
                    <a:bodyPr/>
                    <a:lstStyle/>
                    <a:p>
                      <a:pPr marL="457200" lvl="1" indent="0" algn="l" eaLnBrk="0" fontAlgn="base" hangingPunct="0">
                        <a:spcBef>
                          <a:spcPct val="0"/>
                        </a:spcBef>
                        <a:spcAft>
                          <a:spcPct val="0"/>
                        </a:spcAft>
                        <a:buFont typeface="Arial" pitchFamily="34" charset="0"/>
                        <a:buNone/>
                      </a:pPr>
                      <a:r>
                        <a:rPr lang="en-US" sz="1200" kern="1200" dirty="0" smtClean="0">
                          <a:solidFill>
                            <a:schemeClr val="dk1"/>
                          </a:solidFill>
                          <a:latin typeface="+mn-lt"/>
                          <a:ea typeface="ＭＳ Ｐゴシック" pitchFamily="-112" charset="-128"/>
                          <a:cs typeface="ＭＳ Ｐゴシック" pitchFamily="-112" charset="-128"/>
                        </a:rPr>
                        <a:t>Conduct Risk Culture Assessment</a:t>
                      </a: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Risk Culture Assessment document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ＭＳ Ｐゴシック" pitchFamily="-112" charset="-128"/>
                          <a:cs typeface="ＭＳ Ｐゴシック" pitchFamily="-112" charset="-128"/>
                          <a:sym typeface="Wingdings 2"/>
                        </a:rPr>
                        <a:t></a:t>
                      </a: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Develop plans for achieving desired risk culture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Implementation plans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ＭＳ Ｐゴシック" pitchFamily="-112" charset="-128"/>
                          <a:cs typeface="ＭＳ Ｐゴシック" pitchFamily="-112" charset="-128"/>
                          <a:sym typeface="Wingdings 2"/>
                        </a:rPr>
                        <a:t></a:t>
                      </a: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297180">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Implement plans for achieving desired risk culture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Implementation artifacts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ＭＳ Ｐゴシック" pitchFamily="-112" charset="-128"/>
                          <a:cs typeface="ＭＳ Ｐゴシック" pitchFamily="-112" charset="-128"/>
                          <a:sym typeface="Wingdings 2"/>
                        </a:rPr>
                        <a:t></a:t>
                      </a:r>
                      <a:endParaRPr lang="en-US" sz="1200" b="1"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b="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564453">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l" eaLnBrk="0" fontAlgn="base" hangingPunct="0">
                        <a:spcBef>
                          <a:spcPct val="0"/>
                        </a:spcBef>
                        <a:spcAft>
                          <a:spcPct val="0"/>
                        </a:spcAft>
                      </a:pPr>
                      <a:r>
                        <a:rPr lang="en-US" sz="1200" dirty="0" smtClean="0">
                          <a:latin typeface="+mn-lt"/>
                          <a:ea typeface="ＭＳ Ｐゴシック" pitchFamily="-112" charset="-128"/>
                          <a:cs typeface="ＭＳ Ｐゴシック" pitchFamily="-112" charset="-128"/>
                        </a:rPr>
                        <a:t>Enhance top of the house risk policies to include risk areas not originally included in CART (e.g., Compliance, Credit Risk)</a:t>
                      </a:r>
                      <a:endParaRPr lang="en-US" sz="1200" dirty="0">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Updated</a:t>
                      </a:r>
                      <a:r>
                        <a:rPr lang="en-US" sz="1200" kern="1200" baseline="0" dirty="0" smtClean="0">
                          <a:solidFill>
                            <a:schemeClr val="dk1"/>
                          </a:solidFill>
                          <a:latin typeface="+mn-lt"/>
                          <a:ea typeface="ＭＳ Ｐゴシック" pitchFamily="-112" charset="-128"/>
                          <a:cs typeface="ＭＳ Ｐゴシック" pitchFamily="-112" charset="-128"/>
                        </a:rPr>
                        <a:t> top of house risk policies documents</a:t>
                      </a:r>
                      <a:endParaRPr lang="en-US" sz="1200" kern="1200" dirty="0" smtClean="0">
                        <a:solidFill>
                          <a:schemeClr val="dk1"/>
                        </a:solidFill>
                        <a:latin typeface="+mn-lt"/>
                        <a:ea typeface="ＭＳ Ｐゴシック" pitchFamily="-112" charset="-128"/>
                        <a:cs typeface="ＭＳ Ｐゴシック" pitchFamily="-112" charset="-128"/>
                      </a:endParaRPr>
                    </a:p>
                    <a:p>
                      <a:pPr marL="0" indent="0">
                        <a:buFont typeface="Arial" panose="020B0604020202020204" pitchFamily="34" charset="0"/>
                        <a:buNone/>
                      </a:pP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564453">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l" eaLnBrk="0" fontAlgn="base" hangingPunct="0">
                        <a:spcBef>
                          <a:spcPct val="0"/>
                        </a:spcBef>
                        <a:spcAft>
                          <a:spcPct val="0"/>
                        </a:spcAft>
                      </a:pPr>
                      <a:r>
                        <a:rPr lang="en-US" sz="1200" dirty="0" smtClean="0">
                          <a:latin typeface="+mn-lt"/>
                          <a:ea typeface="ＭＳ Ｐゴシック" pitchFamily="-112" charset="-128"/>
                          <a:cs typeface="ＭＳ Ｐゴシック" pitchFamily="-112" charset="-128"/>
                        </a:rPr>
                        <a:t>Develop risk perspective on program follow-thru and develop verification process/program for implementation items</a:t>
                      </a:r>
                      <a:endParaRPr lang="en-US" sz="1200" dirty="0">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buFont typeface="Arial" pitchFamily="34" charset="0"/>
                        <a:buNone/>
                      </a:pPr>
                      <a:r>
                        <a:rPr lang="en-US" sz="1200" kern="1200" dirty="0" smtClean="0">
                          <a:solidFill>
                            <a:schemeClr val="dk1"/>
                          </a:solidFill>
                          <a:latin typeface="+mn-lt"/>
                          <a:ea typeface="ＭＳ Ｐゴシック" pitchFamily="-112" charset="-128"/>
                          <a:cs typeface="ＭＳ Ｐゴシック" pitchFamily="-112" charset="-128"/>
                        </a:rPr>
                        <a:t>Implementation</a:t>
                      </a:r>
                      <a:r>
                        <a:rPr lang="en-US" sz="1200" kern="1200" baseline="0" dirty="0" smtClean="0">
                          <a:solidFill>
                            <a:schemeClr val="dk1"/>
                          </a:solidFill>
                          <a:latin typeface="+mn-lt"/>
                          <a:ea typeface="ＭＳ Ｐゴシック" pitchFamily="-112" charset="-128"/>
                          <a:cs typeface="ＭＳ Ｐゴシック" pitchFamily="-112" charset="-128"/>
                        </a:rPr>
                        <a:t> documents from verification process/program</a:t>
                      </a: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p>
                      <a:pPr marL="0" lvl="0" indent="0" algn="l" defTabSz="457200" rtl="0" eaLnBrk="0" fontAlgn="base" latinLnBrk="0" hangingPunct="0">
                        <a:spcBef>
                          <a:spcPct val="0"/>
                        </a:spcBef>
                        <a:spcAft>
                          <a:spcPct val="0"/>
                        </a:spcAft>
                        <a:buFont typeface="Arial" pitchFamily="34" charset="0"/>
                        <a:buNone/>
                      </a:pPr>
                      <a:r>
                        <a:rPr lang="en-US" sz="1200" kern="1200" dirty="0" smtClean="0">
                          <a:solidFill>
                            <a:schemeClr val="dk1"/>
                          </a:solidFill>
                          <a:latin typeface="+mn-lt"/>
                          <a:ea typeface="ＭＳ Ｐゴシック" pitchFamily="-112" charset="-128"/>
                          <a:cs typeface="ＭＳ Ｐゴシック" pitchFamily="-112" charset="-128"/>
                        </a:rPr>
                        <a:t>Human Resources Initiatives  </a:t>
                      </a:r>
                      <a:r>
                        <a:rPr lang="en-US" sz="1200" i="1" kern="1200" dirty="0" smtClean="0">
                          <a:solidFill>
                            <a:schemeClr val="dk1"/>
                          </a:solidFill>
                          <a:latin typeface="+mn-lt"/>
                          <a:ea typeface="ＭＳ Ｐゴシック" pitchFamily="-112" charset="-128"/>
                          <a:cs typeface="ＭＳ Ｐゴシック" pitchFamily="-112" charset="-128"/>
                        </a:rPr>
                        <a:t>(content to be revisited with appropriate HR </a:t>
                      </a:r>
                      <a:r>
                        <a:rPr lang="en-US" sz="1200" i="1" kern="1200" baseline="0" dirty="0" smtClean="0">
                          <a:solidFill>
                            <a:schemeClr val="dk1"/>
                          </a:solidFill>
                          <a:latin typeface="+mn-lt"/>
                          <a:ea typeface="ＭＳ Ｐゴシック" pitchFamily="-112" charset="-128"/>
                          <a:cs typeface="ＭＳ Ｐゴシック" pitchFamily="-112" charset="-128"/>
                        </a:rPr>
                        <a:t>stakeholders)</a:t>
                      </a:r>
                      <a:r>
                        <a:rPr lang="en-US" sz="1200" kern="1200" baseline="0" dirty="0" smtClean="0">
                          <a:solidFill>
                            <a:schemeClr val="dk1"/>
                          </a:solidFill>
                          <a:latin typeface="+mn-lt"/>
                          <a:ea typeface="ＭＳ Ｐゴシック" pitchFamily="-112" charset="-128"/>
                          <a:cs typeface="ＭＳ Ｐゴシック" pitchFamily="-112" charset="-128"/>
                        </a:rPr>
                        <a:t> </a:t>
                      </a: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indent="0">
                        <a:buFont typeface="Arial" pitchFamily="34" charset="0"/>
                        <a:buNone/>
                      </a:pPr>
                      <a:endParaRPr lang="en-US" sz="1200" kern="1200" baseline="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290125">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Rollout systematic performance assessments and compensation structures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indent="0">
                        <a:buFont typeface="Arial" pitchFamily="34" charset="0"/>
                        <a:buNone/>
                      </a:pPr>
                      <a:r>
                        <a:rPr lang="en-US" sz="1200" kern="1200" baseline="0" dirty="0" smtClean="0">
                          <a:solidFill>
                            <a:schemeClr val="dk1"/>
                          </a:solidFill>
                          <a:latin typeface="+mn-lt"/>
                          <a:ea typeface="ＭＳ Ｐゴシック" pitchFamily="-112" charset="-128"/>
                          <a:cs typeface="ＭＳ Ｐゴシック" pitchFamily="-112" charset="-128"/>
                        </a:rPr>
                        <a:t>Performance Assessments and Compensation Structures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Develop and Enhance scorecards for all IHC Entities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ＭＳ Ｐゴシック" pitchFamily="-112" charset="-128"/>
                        </a:rPr>
                        <a:t>Enhanced Scorecards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323850">
                <a:tc>
                  <a:txBody>
                    <a:bodyPr/>
                    <a:lstStyle/>
                    <a:p>
                      <a:pPr marL="457200" marR="0" lvl="1" indent="0" algn="l" defTabSz="457200" rtl="0" eaLnBrk="0" fontAlgn="base" latinLnBrk="0" hangingPunct="0">
                        <a:lnSpc>
                          <a:spcPct val="100000"/>
                        </a:lnSpc>
                        <a:spcBef>
                          <a:spcPct val="0"/>
                        </a:spcBef>
                        <a:spcAft>
                          <a:spcPct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ＭＳ Ｐゴシック" pitchFamily="-112" charset="-128"/>
                        </a:rPr>
                        <a:t>Diagnose retention challenge and design recruitment and retention mechanisms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indent="0">
                        <a:buFont typeface="Arial" pitchFamily="34" charset="0"/>
                        <a:buNone/>
                      </a:pPr>
                      <a:r>
                        <a:rPr lang="en-US" sz="1200" kern="1200" dirty="0" smtClean="0">
                          <a:solidFill>
                            <a:schemeClr val="dk1"/>
                          </a:solidFill>
                          <a:latin typeface="+mn-lt"/>
                          <a:ea typeface="ＭＳ Ｐゴシック" pitchFamily="-112" charset="-128"/>
                          <a:cs typeface="ＭＳ Ｐゴシック" pitchFamily="-112" charset="-128"/>
                        </a:rPr>
                        <a:t>Timeline and artifact TBD </a:t>
                      </a:r>
                      <a:r>
                        <a:rPr lang="en-US" sz="1200" i="1" kern="1200" dirty="0" smtClean="0">
                          <a:solidFill>
                            <a:schemeClr val="dk1"/>
                          </a:solidFill>
                          <a:latin typeface="+mn-lt"/>
                          <a:ea typeface="ＭＳ Ｐゴシック" pitchFamily="-112" charset="-128"/>
                          <a:cs typeface="ＭＳ Ｐゴシック" pitchFamily="-112" charset="-128"/>
                        </a:rPr>
                        <a:t>(</a:t>
                      </a:r>
                      <a:r>
                        <a:rPr lang="en-US" sz="1200" i="1" kern="1200" baseline="0" dirty="0" smtClean="0">
                          <a:solidFill>
                            <a:schemeClr val="dk1"/>
                          </a:solidFill>
                          <a:latin typeface="+mn-lt"/>
                          <a:ea typeface="ＭＳ Ｐゴシック" pitchFamily="-112" charset="-128"/>
                          <a:cs typeface="ＭＳ Ｐゴシック" pitchFamily="-112" charset="-128"/>
                        </a:rPr>
                        <a:t>to be determined with Lisa </a:t>
                      </a:r>
                      <a:r>
                        <a:rPr lang="en-US" sz="1200" i="1" kern="1200" baseline="0" dirty="0" err="1" smtClean="0">
                          <a:solidFill>
                            <a:schemeClr val="dk1"/>
                          </a:solidFill>
                          <a:latin typeface="+mn-lt"/>
                          <a:ea typeface="ＭＳ Ｐゴシック" pitchFamily="-112" charset="-128"/>
                          <a:cs typeface="ＭＳ Ｐゴシック" pitchFamily="-112" charset="-128"/>
                        </a:rPr>
                        <a:t>VanRoekel</a:t>
                      </a:r>
                      <a:r>
                        <a:rPr lang="en-US" sz="1200" i="1" kern="1200" baseline="0" dirty="0" smtClean="0">
                          <a:solidFill>
                            <a:schemeClr val="dk1"/>
                          </a:solidFill>
                          <a:latin typeface="+mn-lt"/>
                          <a:ea typeface="ＭＳ Ｐゴシック" pitchFamily="-112" charset="-128"/>
                          <a:cs typeface="ＭＳ Ｐゴシック" pitchFamily="-112" charset="-128"/>
                        </a:rPr>
                        <a:t> and Heightened Standards Team)</a:t>
                      </a:r>
                      <a:endParaRPr lang="en-US" sz="1200" i="1"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algn="ctr" defTabSz="457200" rtl="0" eaLnBrk="1" latinLnBrk="0" hangingPunct="1"/>
                      <a:endParaRPr lang="en-US" sz="1200" b="1"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r>
            </a:tbl>
          </a:graphicData>
        </a:graphic>
      </p:graphicFrame>
    </p:spTree>
    <p:extLst>
      <p:ext uri="{BB962C8B-B14F-4D97-AF65-F5344CB8AC3E}">
        <p14:creationId xmlns:p14="http://schemas.microsoft.com/office/powerpoint/2010/main" val="362850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610600" cy="461665"/>
          </a:xfrm>
          <a:prstGeom prst="rect">
            <a:avLst/>
          </a:prstGeom>
          <a:noFill/>
        </p:spPr>
        <p:txBody>
          <a:bodyPr wrap="square" rtlCol="0">
            <a:spAutoFit/>
          </a:bodyPr>
          <a:lstStyle/>
          <a:p>
            <a:r>
              <a:rPr lang="en-US" b="1" dirty="0" smtClean="0"/>
              <a:t>Risk Governance &amp; Organization – </a:t>
            </a:r>
            <a:r>
              <a:rPr lang="en-US" sz="1800" b="1" dirty="0" smtClean="0"/>
              <a:t>Dependencies &amp; Risks</a:t>
            </a:r>
            <a:endParaRPr lang="en-US" sz="1800" b="1" dirty="0"/>
          </a:p>
        </p:txBody>
      </p:sp>
      <p:graphicFrame>
        <p:nvGraphicFramePr>
          <p:cNvPr id="2" name="Table 1"/>
          <p:cNvGraphicFramePr>
            <a:graphicFrameLocks noGrp="1"/>
          </p:cNvGraphicFramePr>
          <p:nvPr>
            <p:extLst>
              <p:ext uri="{D42A27DB-BD31-4B8C-83A1-F6EECF244321}">
                <p14:modId xmlns:p14="http://schemas.microsoft.com/office/powerpoint/2010/main" val="2753296991"/>
              </p:ext>
            </p:extLst>
          </p:nvPr>
        </p:nvGraphicFramePr>
        <p:xfrm>
          <a:off x="330200" y="735550"/>
          <a:ext cx="8420100" cy="3718560"/>
        </p:xfrm>
        <a:graphic>
          <a:graphicData uri="http://schemas.openxmlformats.org/drawingml/2006/table">
            <a:tbl>
              <a:tblPr firstRow="1" bandRow="1">
                <a:tableStyleId>{E8034E78-7F5D-4C2E-B375-FC64B27BC917}</a:tableStyleId>
              </a:tblPr>
              <a:tblGrid>
                <a:gridCol w="2285799"/>
                <a:gridCol w="4445201"/>
                <a:gridCol w="1689100"/>
              </a:tblGrid>
              <a:tr h="461879">
                <a:tc>
                  <a:txBody>
                    <a:bodyPr/>
                    <a:lstStyle/>
                    <a:p>
                      <a:pPr algn="ctr"/>
                      <a:r>
                        <a:rPr lang="en-US" sz="1600" dirty="0" smtClean="0"/>
                        <a:t>Dependency/ Risk</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Description</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Importance</a:t>
                      </a:r>
                      <a:r>
                        <a:rPr lang="en-US" sz="1600" baseline="0" dirty="0" smtClean="0"/>
                        <a:t> / Impact</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360084">
                <a:tc rowSpan="2">
                  <a:txBody>
                    <a:bodyPr/>
                    <a:lstStyle/>
                    <a:p>
                      <a:r>
                        <a:rPr lang="en-US" sz="1400" b="1" dirty="0" smtClean="0">
                          <a:solidFill>
                            <a:schemeClr val="tx1"/>
                          </a:solidFill>
                        </a:rPr>
                        <a:t>Resources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Staffing</a:t>
                      </a:r>
                      <a:r>
                        <a:rPr lang="en-US" sz="1400" dirty="0" smtClean="0">
                          <a:solidFill>
                            <a:schemeClr val="tx1"/>
                          </a:solidFill>
                        </a:rPr>
                        <a:t> – Governance and Organization</a:t>
                      </a:r>
                      <a:r>
                        <a:rPr lang="en-US" sz="1400" baseline="0" dirty="0" smtClean="0">
                          <a:solidFill>
                            <a:schemeClr val="tx1"/>
                          </a:solidFill>
                        </a:rPr>
                        <a:t> will require additional staffing in order to facilitate the gap assessments and remediation plans for the Operating Model and Governance framework.</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39122">
                <a:tc vMerge="1">
                  <a:txBody>
                    <a:bodyPr/>
                    <a:lstStyle/>
                    <a:p>
                      <a:endParaRPr lang="en-US"/>
                    </a:p>
                  </a:txBody>
                  <a:tcPr/>
                </a:tc>
                <a:tc>
                  <a:txBody>
                    <a:bodyPr/>
                    <a:lstStyle/>
                    <a:p>
                      <a:r>
                        <a:rPr lang="en-US" sz="1400" b="1" kern="1200" dirty="0" smtClean="0">
                          <a:solidFill>
                            <a:schemeClr val="tx1"/>
                          </a:solidFill>
                          <a:latin typeface="+mn-lt"/>
                          <a:ea typeface="+mn-ea"/>
                          <a:cs typeface="+mn-cs"/>
                        </a:rPr>
                        <a:t>Budget</a:t>
                      </a:r>
                      <a:r>
                        <a:rPr lang="en-US" sz="1400" kern="1200" dirty="0" smtClean="0">
                          <a:solidFill>
                            <a:schemeClr val="tx1"/>
                          </a:solidFill>
                          <a:latin typeface="+mn-lt"/>
                          <a:ea typeface="+mn-ea"/>
                          <a:cs typeface="+mn-cs"/>
                        </a:rPr>
                        <a:t> – The budget for consulting partners and increased staffing will need to be approved</a:t>
                      </a:r>
                      <a:r>
                        <a:rPr lang="en-US" sz="1400" kern="1200" baseline="0" dirty="0" smtClean="0">
                          <a:solidFill>
                            <a:schemeClr val="tx1"/>
                          </a:solidFill>
                          <a:latin typeface="+mn-lt"/>
                          <a:ea typeface="+mn-ea"/>
                          <a:cs typeface="+mn-cs"/>
                        </a:rPr>
                        <a:t> by Cost &amp; Structures.</a:t>
                      </a:r>
                      <a:endParaRPr lang="en-US" sz="140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kern="1200" dirty="0" smtClean="0">
                          <a:solidFill>
                            <a:schemeClr val="tx1"/>
                          </a:solidFill>
                          <a:latin typeface="+mn-lt"/>
                          <a:ea typeface="+mn-ea"/>
                          <a:cs typeface="+mn-cs"/>
                        </a:rPr>
                        <a:t>High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2">
                <a:tc rowSpan="2">
                  <a:txBody>
                    <a:bodyPr/>
                    <a:lstStyle/>
                    <a:p>
                      <a:r>
                        <a:rPr lang="en-US" sz="1400" b="1" dirty="0" smtClean="0">
                          <a:solidFill>
                            <a:schemeClr val="tx1"/>
                          </a:solidFill>
                        </a:rPr>
                        <a:t>Other</a:t>
                      </a:r>
                      <a:r>
                        <a:rPr lang="en-US" sz="1400" b="1" baseline="0" dirty="0" smtClean="0">
                          <a:solidFill>
                            <a:schemeClr val="tx1"/>
                          </a:solidFill>
                        </a:rPr>
                        <a:t> Workstreams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dirty="0" smtClean="0">
                          <a:solidFill>
                            <a:schemeClr val="tx1"/>
                          </a:solidFill>
                        </a:rPr>
                        <a:t>There are a</a:t>
                      </a:r>
                      <a:r>
                        <a:rPr lang="en-US" sz="1400" b="0" baseline="0" dirty="0" smtClean="0">
                          <a:solidFill>
                            <a:schemeClr val="tx1"/>
                          </a:solidFill>
                        </a:rPr>
                        <a:t> number of dependencies from other workstreams on this SWS, mainly as it relates to the TOM and Governance Framework.</a:t>
                      </a:r>
                      <a:endParaRPr lang="en-US" sz="1400"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vMerge="1">
                  <a:txBody>
                    <a:bodyPr/>
                    <a:lstStyle/>
                    <a:p>
                      <a:endParaRPr lang="en-US"/>
                    </a:p>
                  </a:txBody>
                  <a:tcPr/>
                </a:tc>
                <a:tc>
                  <a:txBody>
                    <a:bodyPr/>
                    <a:lstStyle/>
                    <a:p>
                      <a:r>
                        <a:rPr lang="en-US" sz="1400" b="1" dirty="0" smtClean="0">
                          <a:solidFill>
                            <a:schemeClr val="tx1"/>
                          </a:solidFill>
                        </a:rPr>
                        <a:t>IHC</a:t>
                      </a:r>
                      <a:r>
                        <a:rPr lang="en-US" sz="1400" dirty="0" smtClean="0">
                          <a:solidFill>
                            <a:schemeClr val="tx1"/>
                          </a:solidFill>
                        </a:rPr>
                        <a:t> – There will be a large</a:t>
                      </a:r>
                      <a:r>
                        <a:rPr lang="en-US" sz="1400" baseline="0" dirty="0" smtClean="0">
                          <a:solidFill>
                            <a:schemeClr val="tx1"/>
                          </a:solidFill>
                        </a:rPr>
                        <a:t> requirement for entity involvement as it relates to the gap assessments and rollout of numerous documents, including the Target Operating Model and the Governance Framework.</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5075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err="1" smtClean="0"/>
              <a:t>Gov</a:t>
            </a:r>
            <a:r>
              <a:rPr lang="en-US" b="1" smtClean="0"/>
              <a:t> &amp; Org – </a:t>
            </a:r>
            <a:r>
              <a:rPr lang="en-US" b="1" dirty="0" smtClean="0"/>
              <a:t>MR(I)As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887572047"/>
              </p:ext>
            </p:extLst>
          </p:nvPr>
        </p:nvGraphicFramePr>
        <p:xfrm>
          <a:off x="254001" y="675226"/>
          <a:ext cx="8637752" cy="5996940"/>
        </p:xfrm>
        <a:graphic>
          <a:graphicData uri="http://schemas.openxmlformats.org/drawingml/2006/table">
            <a:tbl>
              <a:tblPr firstRow="1" bandRow="1">
                <a:tableStyleId>{E8034E78-7F5D-4C2E-B375-FC64B27BC917}</a:tableStyleId>
              </a:tblPr>
              <a:tblGrid>
                <a:gridCol w="2031999"/>
                <a:gridCol w="2921000"/>
                <a:gridCol w="1308100"/>
                <a:gridCol w="1562100"/>
                <a:gridCol w="814553"/>
              </a:tblGrid>
              <a:tr h="0">
                <a:tc>
                  <a:txBody>
                    <a:bodyPr/>
                    <a:lstStyle/>
                    <a:p>
                      <a:pPr algn="ctr" fontAlgn="b"/>
                      <a:r>
                        <a:rPr lang="en-US" sz="1050" b="1" i="0" u="none" strike="noStrike" dirty="0">
                          <a:solidFill>
                            <a:schemeClr val="bg1"/>
                          </a:solidFill>
                          <a:effectLst/>
                          <a:latin typeface="Calibri"/>
                        </a:rPr>
                        <a:t>MRA/MRIA reference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050" b="1" i="0" u="none" strike="noStrike" dirty="0">
                          <a:solidFill>
                            <a:schemeClr val="bg1"/>
                          </a:solidFill>
                          <a:effectLst/>
                          <a:latin typeface="Calibri"/>
                        </a:rPr>
                        <a:t>Deficiency </a:t>
                      </a:r>
                      <a:r>
                        <a:rPr lang="en-US" sz="1050" b="1" i="0" u="none" strike="noStrike" dirty="0" smtClean="0">
                          <a:solidFill>
                            <a:schemeClr val="bg1"/>
                          </a:solidFill>
                          <a:effectLst/>
                          <a:latin typeface="Calibri"/>
                        </a:rPr>
                        <a:t>Title</a:t>
                      </a:r>
                      <a:endParaRPr lang="en-US" sz="105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050" b="1" i="0" u="none" strike="noStrike" dirty="0" smtClean="0">
                          <a:solidFill>
                            <a:schemeClr val="bg1"/>
                          </a:solidFill>
                          <a:effectLst/>
                          <a:latin typeface="Calibri"/>
                        </a:rPr>
                        <a:t>Theme</a:t>
                      </a:r>
                      <a:endParaRPr lang="en-US" sz="105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050" dirty="0" smtClean="0">
                          <a:solidFill>
                            <a:schemeClr val="bg1"/>
                          </a:solidFill>
                        </a:rPr>
                        <a:t>MR(I)A Owner </a:t>
                      </a:r>
                    </a:p>
                    <a:p>
                      <a:pPr algn="ctr"/>
                      <a:r>
                        <a:rPr lang="en-US" sz="700" i="1" dirty="0" smtClean="0">
                          <a:solidFill>
                            <a:schemeClr val="bg1"/>
                          </a:solidFill>
                        </a:rPr>
                        <a:t>(Local/ Executive)</a:t>
                      </a:r>
                      <a:endParaRPr lang="en-US" sz="1050" i="1" dirty="0">
                        <a:solidFill>
                          <a:schemeClr val="bg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050" b="1" i="0" u="none" strike="noStrike" dirty="0">
                          <a:solidFill>
                            <a:schemeClr val="bg1"/>
                          </a:solidFill>
                          <a:effectLst/>
                          <a:latin typeface="Calibri"/>
                        </a:rPr>
                        <a:t>Finish date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0">
                <a:tc>
                  <a:txBody>
                    <a:bodyPr/>
                    <a:lstStyle/>
                    <a:p>
                      <a:pPr algn="l" fontAlgn="t"/>
                      <a:r>
                        <a:rPr lang="en-US" sz="1000" b="0" i="0" u="none" strike="noStrike" kern="1200" dirty="0" smtClean="0">
                          <a:solidFill>
                            <a:srgbClr val="000000"/>
                          </a:solidFill>
                          <a:effectLst/>
                          <a:latin typeface="+mn-lt"/>
                          <a:ea typeface="+mn-ea"/>
                          <a:cs typeface="+mn-cs"/>
                        </a:rPr>
                        <a:t>CCAR 2014 MRA 4</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Capital Policy and Capital Contingency Plan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Capital Policy</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Juan Carlos Alvarez/Jerry Plush</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Mon 11/30/15</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CCAR 2014 MRIA 2</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Governance Structure</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Governance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Jerry Plush</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000" b="0" i="0" u="none" strike="noStrike" kern="1200" dirty="0" smtClean="0">
                          <a:solidFill>
                            <a:srgbClr val="000000"/>
                          </a:solidFill>
                          <a:effectLst/>
                          <a:latin typeface="+mn-lt"/>
                          <a:ea typeface="+mn-ea"/>
                          <a:cs typeface="+mn-cs"/>
                        </a:rPr>
                        <a:t>Sun 1/31/16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CCAR 2014 MRIA 4</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Risk Identification Process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Risk Identification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Diane Allaire/Brian Gunn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SAN-US Compliance Risk Management Examination 2013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Compliance Risk Management Framework </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Compliance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Wilcox/Carol </a:t>
                      </a:r>
                      <a:r>
                        <a:rPr lang="en-US" sz="1000" b="0" i="0" u="none" strike="noStrike" kern="1200" dirty="0" err="1" smtClean="0">
                          <a:solidFill>
                            <a:srgbClr val="000000"/>
                          </a:solidFill>
                          <a:effectLst/>
                          <a:latin typeface="+mn-lt"/>
                          <a:ea typeface="+mn-ea"/>
                          <a:cs typeface="+mn-cs"/>
                        </a:rPr>
                        <a:t>Hunley</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it-IT" sz="1000" b="0" i="0" u="none" strike="noStrike" kern="1200" dirty="0" smtClean="0">
                          <a:solidFill>
                            <a:srgbClr val="000000"/>
                          </a:solidFill>
                          <a:effectLst/>
                          <a:latin typeface="+mn-lt"/>
                          <a:ea typeface="+mn-ea"/>
                          <a:cs typeface="+mn-cs"/>
                        </a:rPr>
                        <a:t>2014 SCUSA Retail ALLL ECM  MRA 2</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ALLL Governance Structure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ALLL </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Peter </a:t>
                      </a:r>
                      <a:r>
                        <a:rPr lang="en-US" sz="1000" b="0" i="0" u="none" strike="noStrike" kern="1200" dirty="0" err="1" smtClean="0">
                          <a:solidFill>
                            <a:srgbClr val="000000"/>
                          </a:solidFill>
                          <a:effectLst/>
                          <a:latin typeface="+mn-lt"/>
                          <a:ea typeface="+mn-ea"/>
                          <a:cs typeface="+mn-cs"/>
                        </a:rPr>
                        <a:t>Moenickheim</a:t>
                      </a:r>
                      <a:r>
                        <a:rPr lang="en-US" sz="1000" b="0" i="0" u="none" strike="noStrike" kern="1200" dirty="0" smtClean="0">
                          <a:solidFill>
                            <a:srgbClr val="000000"/>
                          </a:solidFill>
                          <a:effectLst/>
                          <a:latin typeface="+mn-lt"/>
                          <a:ea typeface="+mn-ea"/>
                          <a:cs typeface="+mn-cs"/>
                        </a:rPr>
                        <a:t>/Jason </a:t>
                      </a:r>
                      <a:r>
                        <a:rPr lang="en-US" sz="1000" b="0" i="0" u="none" strike="noStrike" kern="1200" dirty="0" err="1" smtClean="0">
                          <a:solidFill>
                            <a:srgbClr val="000000"/>
                          </a:solidFill>
                          <a:effectLst/>
                          <a:latin typeface="+mn-lt"/>
                          <a:ea typeface="+mn-ea"/>
                          <a:cs typeface="+mn-cs"/>
                        </a:rPr>
                        <a:t>Kulas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ongoing</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Credit Risk Management Target 2013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Expansion of the Credit Risk Reporting Packages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Credit Risk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Peter </a:t>
                      </a:r>
                      <a:r>
                        <a:rPr lang="en-US" sz="1000" b="0" i="0" u="none" strike="noStrike" kern="1200" dirty="0" err="1" smtClean="0">
                          <a:solidFill>
                            <a:srgbClr val="000000"/>
                          </a:solidFill>
                          <a:effectLst/>
                          <a:latin typeface="+mn-lt"/>
                          <a:ea typeface="+mn-ea"/>
                          <a:cs typeface="+mn-cs"/>
                        </a:rPr>
                        <a:t>Moenickheim</a:t>
                      </a:r>
                      <a:r>
                        <a:rPr lang="en-US" sz="1000" b="0" i="0" u="none" strike="noStrike" kern="1200" dirty="0" smtClean="0">
                          <a:solidFill>
                            <a:srgbClr val="000000"/>
                          </a:solidFill>
                          <a:effectLst/>
                          <a:latin typeface="+mn-lt"/>
                          <a:ea typeface="+mn-ea"/>
                          <a:cs typeface="+mn-cs"/>
                        </a:rPr>
                        <a:t>/Jason </a:t>
                      </a:r>
                      <a:r>
                        <a:rPr lang="en-US" sz="1000" b="0" i="0" u="none" strike="noStrike" kern="1200" dirty="0" err="1" smtClean="0">
                          <a:solidFill>
                            <a:srgbClr val="000000"/>
                          </a:solidFill>
                          <a:effectLst/>
                          <a:latin typeface="+mn-lt"/>
                          <a:ea typeface="+mn-ea"/>
                          <a:cs typeface="+mn-cs"/>
                        </a:rPr>
                        <a:t>Kulas</a:t>
                      </a:r>
                      <a:endParaRPr lang="en-US" sz="1000" b="0" i="0" u="none" strike="noStrike" kern="1200" dirty="0" smtClean="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Mon 11/30/15</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Credit Risk Management Target 2013 MRIA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Implementation of an Effective Credit Risk Management Framework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Credit Risk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Peter </a:t>
                      </a:r>
                      <a:r>
                        <a:rPr lang="en-US" sz="1000" b="0" i="0" u="none" strike="noStrike" kern="1200" dirty="0" err="1" smtClean="0">
                          <a:solidFill>
                            <a:srgbClr val="000000"/>
                          </a:solidFill>
                          <a:effectLst/>
                          <a:latin typeface="+mn-lt"/>
                          <a:ea typeface="+mn-ea"/>
                          <a:cs typeface="+mn-cs"/>
                        </a:rPr>
                        <a:t>Moenickheim</a:t>
                      </a:r>
                      <a:r>
                        <a:rPr lang="en-US" sz="1000" b="0" i="0" u="none" strike="noStrike" kern="1200" dirty="0" smtClean="0">
                          <a:solidFill>
                            <a:srgbClr val="000000"/>
                          </a:solidFill>
                          <a:effectLst/>
                          <a:latin typeface="+mn-lt"/>
                          <a:ea typeface="+mn-ea"/>
                          <a:cs typeface="+mn-cs"/>
                        </a:rPr>
                        <a:t>/Jason </a:t>
                      </a:r>
                      <a:r>
                        <a:rPr lang="en-US" sz="1000" b="0" i="0" u="none" strike="noStrike" kern="1200" dirty="0" err="1" smtClean="0">
                          <a:solidFill>
                            <a:srgbClr val="000000"/>
                          </a:solidFill>
                          <a:effectLst/>
                          <a:latin typeface="+mn-lt"/>
                          <a:ea typeface="+mn-ea"/>
                          <a:cs typeface="+mn-cs"/>
                        </a:rPr>
                        <a:t>Kulas</a:t>
                      </a:r>
                      <a:endParaRPr lang="en-US" sz="1000" b="0" i="0" u="none" strike="noStrike" kern="1200" dirty="0" smtClean="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Enterprise-wide Risk Management Review 2013 MRA 2</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EWRMG Issue Discovery and Resolution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ERM</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Brian Gunn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Mon 1/2/17</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Report of Inspection 2015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Improve policies, procedures, and practices                                                                 surrounding new business initiatives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New Business Initiatives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a:t>
                      </a:r>
                      <a:r>
                        <a:rPr lang="en-US" sz="1000" b="0" i="0" u="none" strike="noStrike" kern="1200" dirty="0" err="1" smtClean="0">
                          <a:solidFill>
                            <a:srgbClr val="000000"/>
                          </a:solidFill>
                          <a:effectLst/>
                          <a:latin typeface="+mn-lt"/>
                          <a:ea typeface="+mn-ea"/>
                          <a:cs typeface="+mn-cs"/>
                        </a:rPr>
                        <a:t>Lipsitz</a:t>
                      </a:r>
                      <a:r>
                        <a:rPr lang="en-US" sz="1000" b="0" i="0" u="none" strike="noStrike" kern="1200" dirty="0" smtClean="0">
                          <a:solidFill>
                            <a:srgbClr val="000000"/>
                          </a:solidFill>
                          <a:effectLst/>
                          <a:latin typeface="+mn-lt"/>
                          <a:ea typeface="+mn-ea"/>
                          <a:cs typeface="+mn-cs"/>
                        </a:rPr>
                        <a:t> </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Mon 11/30/15</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a:solidFill>
                            <a:srgbClr val="000000"/>
                          </a:solidFill>
                          <a:effectLst/>
                          <a:latin typeface="+mn-lt"/>
                          <a:ea typeface="+mn-ea"/>
                          <a:cs typeface="+mn-cs"/>
                        </a:rPr>
                        <a:t> </a:t>
                      </a:r>
                      <a:r>
                        <a:rPr lang="en-US" sz="1000" b="0" i="0" u="none" strike="noStrike" kern="1200" dirty="0" smtClean="0">
                          <a:solidFill>
                            <a:srgbClr val="000000"/>
                          </a:solidFill>
                          <a:effectLst/>
                          <a:latin typeface="+mn-lt"/>
                          <a:ea typeface="+mn-ea"/>
                          <a:cs typeface="+mn-cs"/>
                        </a:rPr>
                        <a:t>SAN-US Model Risk Management Exam 2015 MRIA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SAN-US MRM Governance and Oversight</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Model Risk Management</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err="1" smtClean="0">
                          <a:solidFill>
                            <a:srgbClr val="000000"/>
                          </a:solidFill>
                          <a:effectLst/>
                          <a:latin typeface="+mn-lt"/>
                          <a:ea typeface="+mn-ea"/>
                          <a:cs typeface="+mn-cs"/>
                        </a:rPr>
                        <a:t>Rafic</a:t>
                      </a:r>
                      <a:r>
                        <a:rPr lang="en-US" sz="1000" b="0" i="0" u="none" strike="noStrike" kern="1200" dirty="0" smtClean="0">
                          <a:solidFill>
                            <a:srgbClr val="000000"/>
                          </a:solidFill>
                          <a:effectLst/>
                          <a:latin typeface="+mn-lt"/>
                          <a:ea typeface="+mn-ea"/>
                          <a:cs typeface="+mn-cs"/>
                        </a:rPr>
                        <a:t> Fahs/Brian Gunn</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Mon 11/30/15</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SAN-US Model Risk Management Exam 2015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SCUSA Pricing Model Governance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Model Risk Management</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Lana Johnson/Jason Grubb</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Thu 12/31/15</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sv-SE" sz="1000" b="0" i="0" u="none" strike="noStrike" kern="1200" dirty="0" smtClean="0">
                          <a:solidFill>
                            <a:srgbClr val="000000"/>
                          </a:solidFill>
                          <a:effectLst/>
                          <a:latin typeface="+mn-lt"/>
                          <a:ea typeface="+mn-ea"/>
                          <a:cs typeface="+mn-cs"/>
                        </a:rPr>
                        <a:t>Vendor Risk Management SBNA-2013-21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Governance Framework Requires Strengthening</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Vendor Risk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Lima/Marcelo </a:t>
                      </a:r>
                      <a:r>
                        <a:rPr lang="en-US" sz="1000" b="0" i="0" u="none" strike="noStrike" kern="1200" dirty="0" err="1" smtClean="0">
                          <a:solidFill>
                            <a:srgbClr val="000000"/>
                          </a:solidFill>
                          <a:effectLst/>
                          <a:latin typeface="+mn-lt"/>
                          <a:ea typeface="+mn-ea"/>
                          <a:cs typeface="+mn-cs"/>
                        </a:rPr>
                        <a:t>Brutti</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sv-SE" sz="1000" b="0" i="0" u="none" strike="noStrike" kern="1200" dirty="0" smtClean="0">
                          <a:solidFill>
                            <a:srgbClr val="000000"/>
                          </a:solidFill>
                          <a:effectLst/>
                          <a:latin typeface="+mn-lt"/>
                          <a:ea typeface="+mn-ea"/>
                          <a:cs typeface="+mn-cs"/>
                        </a:rPr>
                        <a:t>Vendor Risk Management SBNA-2013-21 MRA 4</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Quality Assurance Processes are Lacking and Need to Be Developed</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Vendor Risk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Lima/Marcelo </a:t>
                      </a:r>
                      <a:r>
                        <a:rPr lang="en-US" sz="1000" b="0" i="0" u="none" strike="noStrike" kern="1200" dirty="0" err="1" smtClean="0">
                          <a:solidFill>
                            <a:srgbClr val="000000"/>
                          </a:solidFill>
                          <a:effectLst/>
                          <a:latin typeface="+mn-lt"/>
                          <a:ea typeface="+mn-ea"/>
                          <a:cs typeface="+mn-cs"/>
                        </a:rPr>
                        <a:t>Brutti</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Reporting Structure for Commercial Credit Underwriting and Account Management SBNA-2015-20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Credit Risk Management Independence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Governance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David Spector</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ongoing</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Report of Examination 2014 MRA 3</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Credit Risk Governance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Governance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Manuel Rodriguez/Francisco de </a:t>
                      </a:r>
                      <a:r>
                        <a:rPr lang="en-US" sz="1000" b="0" i="0" u="none" strike="noStrike" kern="1200" dirty="0" err="1" smtClean="0">
                          <a:solidFill>
                            <a:srgbClr val="000000"/>
                          </a:solidFill>
                          <a:effectLst/>
                          <a:latin typeface="+mn-lt"/>
                          <a:ea typeface="+mn-ea"/>
                          <a:cs typeface="+mn-cs"/>
                        </a:rPr>
                        <a:t>Lera</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a:solidFill>
                            <a:srgbClr val="000000"/>
                          </a:solidFill>
                          <a:effectLst/>
                          <a:latin typeface="+mn-lt"/>
                          <a:ea typeface="+mn-ea"/>
                          <a:cs typeface="+mn-cs"/>
                        </a:rPr>
                        <a:t>ongoing</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Enterprise Risk Management SBNA-2015-24 MRA 2</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Reputational and Strategic Risk Management </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ERM</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Mike Carbone/Marcelo </a:t>
                      </a:r>
                      <a:r>
                        <a:rPr lang="en-US" sz="1000" b="0" i="0" u="none" strike="noStrike" kern="1200" dirty="0" err="1" smtClean="0">
                          <a:solidFill>
                            <a:srgbClr val="000000"/>
                          </a:solidFill>
                          <a:effectLst/>
                          <a:latin typeface="+mn-lt"/>
                          <a:ea typeface="+mn-ea"/>
                          <a:cs typeface="+mn-cs"/>
                        </a:rPr>
                        <a:t>Brutti</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a:solidFill>
                            <a:srgbClr val="000000"/>
                          </a:solidFill>
                          <a:effectLst/>
                          <a:latin typeface="+mn-lt"/>
                          <a:ea typeface="+mn-ea"/>
                          <a:cs typeface="+mn-cs"/>
                        </a:rPr>
                        <a:t>ongoing</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Report of Inspection 2011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SBC Enterprise Wide Risk Management Program</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ERM</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Angel </a:t>
                      </a:r>
                      <a:r>
                        <a:rPr lang="en-US" sz="1000" b="0" i="0" u="none" strike="noStrike" kern="1200" dirty="0" err="1" smtClean="0">
                          <a:solidFill>
                            <a:srgbClr val="000000"/>
                          </a:solidFill>
                          <a:effectLst/>
                          <a:latin typeface="+mn-lt"/>
                          <a:ea typeface="+mn-ea"/>
                          <a:cs typeface="+mn-cs"/>
                        </a:rPr>
                        <a:t>Vares</a:t>
                      </a:r>
                      <a:r>
                        <a:rPr lang="en-US" sz="1000" b="0" i="0" u="none" strike="noStrike" kern="1200" dirty="0" smtClean="0">
                          <a:solidFill>
                            <a:srgbClr val="000000"/>
                          </a:solidFill>
                          <a:effectLst/>
                          <a:latin typeface="+mn-lt"/>
                          <a:ea typeface="+mn-ea"/>
                          <a:cs typeface="+mn-cs"/>
                        </a:rPr>
                        <a:t>/</a:t>
                      </a:r>
                      <a:r>
                        <a:rPr lang="en-US" sz="1000" b="0" i="0" u="none" strike="noStrike" kern="1200" dirty="0" err="1" smtClean="0">
                          <a:solidFill>
                            <a:srgbClr val="000000"/>
                          </a:solidFill>
                          <a:effectLst/>
                          <a:latin typeface="+mn-lt"/>
                          <a:ea typeface="+mn-ea"/>
                          <a:cs typeface="+mn-cs"/>
                        </a:rPr>
                        <a:t>Fredy</a:t>
                      </a:r>
                      <a:r>
                        <a:rPr lang="en-US" sz="1000" b="0" i="0" u="none" strike="noStrike" kern="1200" dirty="0" smtClean="0">
                          <a:solidFill>
                            <a:srgbClr val="000000"/>
                          </a:solidFill>
                          <a:effectLst/>
                          <a:latin typeface="+mn-lt"/>
                          <a:ea typeface="+mn-ea"/>
                          <a:cs typeface="+mn-cs"/>
                        </a:rPr>
                        <a:t> </a:t>
                      </a:r>
                      <a:r>
                        <a:rPr lang="en-US" sz="1000" b="0" i="0" u="none" strike="noStrike" kern="1200" dirty="0" err="1" smtClean="0">
                          <a:solidFill>
                            <a:srgbClr val="000000"/>
                          </a:solidFill>
                          <a:effectLst/>
                          <a:latin typeface="+mn-lt"/>
                          <a:ea typeface="+mn-ea"/>
                          <a:cs typeface="+mn-cs"/>
                        </a:rPr>
                        <a:t>Molfino</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a:solidFill>
                            <a:srgbClr val="000000"/>
                          </a:solidFill>
                          <a:effectLst/>
                          <a:latin typeface="+mn-lt"/>
                          <a:ea typeface="+mn-ea"/>
                          <a:cs typeface="+mn-cs"/>
                        </a:rPr>
                        <a:t>ongoing</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Operational Risk Governance SOV-2013-07 MRA 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Organizational Structure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Operational Risk</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Lima/Marcelo </a:t>
                      </a:r>
                      <a:r>
                        <a:rPr lang="en-US" sz="1000" b="0" i="0" u="none" strike="noStrike" kern="1200" dirty="0" err="1" smtClean="0">
                          <a:solidFill>
                            <a:srgbClr val="000000"/>
                          </a:solidFill>
                          <a:effectLst/>
                          <a:latin typeface="+mn-lt"/>
                          <a:ea typeface="+mn-ea"/>
                          <a:cs typeface="+mn-cs"/>
                        </a:rPr>
                        <a:t>Brutti</a:t>
                      </a:r>
                      <a:endParaRPr lang="en-US" sz="1000" b="0" i="0" u="none" strike="noStrike" kern="1200" dirty="0" smtClean="0">
                        <a:solidFill>
                          <a:srgbClr val="000000"/>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ongoing</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Operational Risk Management SBNA-2014-31</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Integration of Operational Risk Management in the Lines of Business</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Operational Risk</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Michael Lima/Marcelo </a:t>
                      </a:r>
                      <a:r>
                        <a:rPr lang="en-US" sz="1000" b="0" i="0" u="none" strike="noStrike" kern="1200" dirty="0" err="1" smtClean="0">
                          <a:solidFill>
                            <a:srgbClr val="000000"/>
                          </a:solidFill>
                          <a:effectLst/>
                          <a:latin typeface="+mn-lt"/>
                          <a:ea typeface="+mn-ea"/>
                          <a:cs typeface="+mn-cs"/>
                        </a:rPr>
                        <a:t>Brutti</a:t>
                      </a:r>
                      <a:endParaRPr lang="en-US" sz="1000" b="0" i="0" u="none" strike="noStrike" kern="1200" dirty="0" smtClean="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Fri 10/14/16</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000" b="0" i="0" u="none" strike="noStrike" kern="1200" dirty="0" smtClean="0">
                          <a:solidFill>
                            <a:srgbClr val="000000"/>
                          </a:solidFill>
                          <a:effectLst/>
                          <a:latin typeface="+mn-lt"/>
                          <a:ea typeface="+mn-ea"/>
                          <a:cs typeface="+mn-cs"/>
                        </a:rPr>
                        <a:t>Report of Examination 2014 MRBA 3</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Composition of the Audit Committee</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000" b="0" i="0" u="none" strike="noStrike" kern="1200" dirty="0" smtClean="0">
                          <a:solidFill>
                            <a:srgbClr val="000000"/>
                          </a:solidFill>
                          <a:effectLst/>
                          <a:latin typeface="+mn-lt"/>
                          <a:ea typeface="+mn-ea"/>
                          <a:cs typeface="+mn-cs"/>
                        </a:rPr>
                        <a:t>Internal Audit</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Rafael Bonilla/</a:t>
                      </a:r>
                      <a:r>
                        <a:rPr lang="en-US" sz="1000" b="0" i="0" u="none" strike="noStrike" kern="1200" dirty="0" err="1" smtClean="0">
                          <a:solidFill>
                            <a:srgbClr val="000000"/>
                          </a:solidFill>
                          <a:effectLst/>
                          <a:latin typeface="+mn-lt"/>
                          <a:ea typeface="+mn-ea"/>
                          <a:cs typeface="+mn-cs"/>
                        </a:rPr>
                        <a:t>Fredy</a:t>
                      </a:r>
                      <a:r>
                        <a:rPr lang="en-US" sz="1000" b="0" i="0" u="none" strike="noStrike" kern="1200" dirty="0" smtClean="0">
                          <a:solidFill>
                            <a:srgbClr val="000000"/>
                          </a:solidFill>
                          <a:effectLst/>
                          <a:latin typeface="+mn-lt"/>
                          <a:ea typeface="+mn-ea"/>
                          <a:cs typeface="+mn-cs"/>
                        </a:rPr>
                        <a:t> </a:t>
                      </a:r>
                      <a:r>
                        <a:rPr lang="en-US" sz="1000" b="0" i="0" u="none" strike="noStrike" kern="1200" dirty="0" err="1" smtClean="0">
                          <a:solidFill>
                            <a:srgbClr val="000000"/>
                          </a:solidFill>
                          <a:effectLst/>
                          <a:latin typeface="+mn-lt"/>
                          <a:ea typeface="+mn-ea"/>
                          <a:cs typeface="+mn-cs"/>
                        </a:rPr>
                        <a:t>Molfino</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000" b="0" i="0" u="none" strike="noStrike" kern="1200" dirty="0" smtClean="0">
                          <a:solidFill>
                            <a:srgbClr val="000000"/>
                          </a:solidFill>
                          <a:effectLst/>
                          <a:latin typeface="+mn-lt"/>
                          <a:ea typeface="+mn-ea"/>
                          <a:cs typeface="+mn-cs"/>
                        </a:rPr>
                        <a:t>ongoing</a:t>
                      </a:r>
                      <a:endParaRPr lang="en-US" sz="10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58696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a:t>Monitoring </a:t>
            </a:r>
            <a:r>
              <a:rPr lang="en-US" b="1" dirty="0" smtClean="0"/>
              <a:t>(1/2</a:t>
            </a:r>
            <a:r>
              <a:rPr lang="en-US" b="1" dirty="0"/>
              <a:t>) </a:t>
            </a:r>
            <a:endParaRPr lang="en-US" b="1" dirty="0" smtClean="0"/>
          </a:p>
        </p:txBody>
      </p:sp>
      <p:graphicFrame>
        <p:nvGraphicFramePr>
          <p:cNvPr id="9" name="Table 8"/>
          <p:cNvGraphicFramePr>
            <a:graphicFrameLocks noGrp="1"/>
          </p:cNvGraphicFramePr>
          <p:nvPr>
            <p:extLst>
              <p:ext uri="{D42A27DB-BD31-4B8C-83A1-F6EECF244321}">
                <p14:modId xmlns:p14="http://schemas.microsoft.com/office/powerpoint/2010/main" val="2319295673"/>
              </p:ext>
            </p:extLst>
          </p:nvPr>
        </p:nvGraphicFramePr>
        <p:xfrm>
          <a:off x="135924" y="765562"/>
          <a:ext cx="8872149" cy="5322570"/>
        </p:xfrm>
        <a:graphic>
          <a:graphicData uri="http://schemas.openxmlformats.org/drawingml/2006/table">
            <a:tbl>
              <a:tblPr firstRow="1" bandRow="1"/>
              <a:tblGrid>
                <a:gridCol w="4004276"/>
                <a:gridCol w="2329120"/>
                <a:gridCol w="344820"/>
                <a:gridCol w="344820"/>
                <a:gridCol w="344820"/>
                <a:gridCol w="344820"/>
                <a:gridCol w="434115"/>
                <a:gridCol w="315185"/>
                <a:gridCol w="410173"/>
              </a:tblGrid>
              <a:tr h="0">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Goals</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2016</a:t>
                      </a:r>
                      <a:endParaRPr lang="en-US" sz="12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2017</a:t>
                      </a:r>
                      <a:endParaRPr lang="en-US" sz="12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2018+</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3Q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4Q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1H</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2H</a:t>
                      </a:r>
                      <a:endParaRPr lang="en-US" sz="12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0">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200" dirty="0" smtClean="0">
                          <a:solidFill>
                            <a:schemeClr val="tx1"/>
                          </a:solidFill>
                        </a:rPr>
                        <a:t>Define CRO report generation process and applicable governance, enhancing coordination with SBNA and SC</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771551" rtl="0" eaLnBrk="1" latinLnBrk="0" hangingPunct="1"/>
                      <a:r>
                        <a:rPr lang="en-US" sz="1200" b="0" i="0" u="none" strike="noStrike" kern="1200" dirty="0" smtClean="0">
                          <a:solidFill>
                            <a:schemeClr val="tx1"/>
                          </a:solidFill>
                          <a:effectLst/>
                          <a:latin typeface="+mn-lt"/>
                          <a:ea typeface="+mn-ea"/>
                          <a:cs typeface="+mn-cs"/>
                        </a:rPr>
                        <a:t>CRO Report Generation Process and Governance defined</a:t>
                      </a:r>
                      <a:endParaRPr lang="en-US" sz="1200" b="0" i="0" u="none" strike="noStrike" kern="1200" dirty="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200" dirty="0" smtClean="0">
                          <a:solidFill>
                            <a:schemeClr val="tx1"/>
                          </a:solidFill>
                        </a:rPr>
                        <a:t>Assess synergies in the production of the Monthly Risk Report and RAS report and define action plan</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771551" rtl="0" eaLnBrk="1" latinLnBrk="0" hangingPunct="1"/>
                      <a:r>
                        <a:rPr lang="en-US" sz="1200" b="0" i="0" u="none" strike="noStrike" kern="1200" dirty="0" smtClean="0">
                          <a:solidFill>
                            <a:schemeClr val="tx1"/>
                          </a:solidFill>
                          <a:effectLst/>
                          <a:latin typeface="+mn-lt"/>
                          <a:ea typeface="+mn-ea"/>
                          <a:cs typeface="+mn-cs"/>
                        </a:rPr>
                        <a:t>Findings of</a:t>
                      </a:r>
                      <a:r>
                        <a:rPr lang="en-US" sz="1200" b="0" i="0" u="none" strike="noStrike" kern="1200" baseline="0" dirty="0" smtClean="0">
                          <a:solidFill>
                            <a:schemeClr val="tx1"/>
                          </a:solidFill>
                          <a:effectLst/>
                          <a:latin typeface="+mn-lt"/>
                          <a:ea typeface="+mn-ea"/>
                          <a:cs typeface="+mn-cs"/>
                        </a:rPr>
                        <a:t> the assessment and action plan</a:t>
                      </a:r>
                      <a:endParaRPr lang="en-US" sz="1200" b="0" i="0" u="none" strike="noStrike" kern="1200" dirty="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0" indent="0" algn="l" defTabSz="771551" rtl="0" eaLnBrk="1" fontAlgn="t" latinLnBrk="0" hangingPunct="1">
                        <a:buClr>
                          <a:srgbClr val="000000"/>
                        </a:buClr>
                        <a:buSzPts val="1100"/>
                        <a:buFont typeface="Arial" panose="020B0604020202020204" pitchFamily="34" charset="0"/>
                        <a:buNone/>
                      </a:pPr>
                      <a:r>
                        <a:rPr lang="en-US" sz="1200" kern="1200" dirty="0" smtClean="0">
                          <a:solidFill>
                            <a:schemeClr val="tx1"/>
                          </a:solidFill>
                          <a:latin typeface="+mn-lt"/>
                          <a:ea typeface="ＭＳ Ｐゴシック" pitchFamily="-112" charset="-128"/>
                          <a:cs typeface="ＭＳ Ｐゴシック" pitchFamily="-112" charset="-128"/>
                        </a:rPr>
                        <a:t>Expand SHUSA MRR and CRO Report</a:t>
                      </a:r>
                      <a:r>
                        <a:rPr lang="en-US" sz="1200" kern="1200" baseline="0" dirty="0" smtClean="0">
                          <a:solidFill>
                            <a:schemeClr val="tx1"/>
                          </a:solidFill>
                          <a:latin typeface="+mn-lt"/>
                          <a:ea typeface="ＭＳ Ｐゴシック" pitchFamily="-112" charset="-128"/>
                          <a:cs typeface="ＭＳ Ｐゴシック" pitchFamily="-112" charset="-128"/>
                        </a:rPr>
                        <a:t> for IHC/CUSO</a:t>
                      </a:r>
                      <a:endParaRPr lang="en-US" sz="1200" kern="1200" dirty="0">
                        <a:solidFill>
                          <a:schemeClr val="tx1"/>
                        </a:solidFill>
                        <a:latin typeface="+mn-lt"/>
                        <a:ea typeface="ＭＳ Ｐゴシック" pitchFamily="-112" charset="-128"/>
                        <a:cs typeface="ＭＳ Ｐゴシック" pitchFamily="-112" charset="-128"/>
                      </a:endParaRP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endParaRPr lang="en-US" sz="1200" b="0" i="0" u="none" strike="noStrike" kern="1200" dirty="0">
                        <a:solidFill>
                          <a:srgbClr val="000000"/>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p>
                      <a:pPr marL="0" algn="l" defTabSz="771551" rtl="0" eaLnBrk="1" fontAlgn="t" latinLnBrk="0" hangingPunct="1">
                        <a:buClr>
                          <a:srgbClr val="000000"/>
                        </a:buClr>
                        <a:buSzPts val="1100"/>
                        <a:buFont typeface="Calibri"/>
                        <a:buNone/>
                      </a:pPr>
                      <a:r>
                        <a:rPr lang="en-US" sz="1200" kern="1200" dirty="0" smtClean="0">
                          <a:solidFill>
                            <a:schemeClr val="tx1"/>
                          </a:solidFill>
                          <a:latin typeface="+mn-lt"/>
                          <a:ea typeface="ＭＳ Ｐゴシック" pitchFamily="-112" charset="-128"/>
                          <a:cs typeface="ＭＳ Ｐゴシック" pitchFamily="-112" charset="-128"/>
                        </a:rPr>
                        <a:t>Adapt SHUSA MRR Report to new corporate template and update report</a:t>
                      </a:r>
                      <a:r>
                        <a:rPr lang="en-US" sz="1200" kern="1200" baseline="0" dirty="0" smtClean="0">
                          <a:solidFill>
                            <a:schemeClr val="tx1"/>
                          </a:solidFill>
                          <a:latin typeface="+mn-lt"/>
                          <a:ea typeface="ＭＳ Ｐゴシック" pitchFamily="-112" charset="-128"/>
                          <a:cs typeface="ＭＳ Ｐゴシック" pitchFamily="-112" charset="-128"/>
                        </a:rPr>
                        <a:t> generation procedures </a:t>
                      </a:r>
                      <a:r>
                        <a:rPr lang="en-US" sz="1200" kern="1200" dirty="0" smtClean="0">
                          <a:solidFill>
                            <a:schemeClr val="tx1"/>
                          </a:solidFill>
                          <a:latin typeface="+mn-lt"/>
                          <a:ea typeface="ＭＳ Ｐゴシック" pitchFamily="-112" charset="-128"/>
                          <a:cs typeface="ＭＳ Ｐゴシック" pitchFamily="-112" charset="-128"/>
                        </a:rPr>
                        <a:t>after implementation</a:t>
                      </a:r>
                      <a:endParaRPr lang="en-US" sz="1200" kern="1200" dirty="0">
                        <a:solidFill>
                          <a:schemeClr val="tx1"/>
                        </a:solidFill>
                        <a:latin typeface="+mn-lt"/>
                        <a:ea typeface="ＭＳ Ｐゴシック" pitchFamily="-112" charset="-128"/>
                        <a:cs typeface="ＭＳ Ｐゴシック" pitchFamily="-112" charset="-128"/>
                      </a:endParaRPr>
                    </a:p>
                  </a:txBody>
                  <a:tcPr marL="342900" marR="9525" marT="9525"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b="0" i="0" u="none" strike="noStrike" kern="1200" dirty="0" smtClean="0">
                          <a:solidFill>
                            <a:srgbClr val="000000"/>
                          </a:solidFill>
                          <a:effectLst/>
                          <a:latin typeface="+mn-lt"/>
                          <a:ea typeface="+mn-ea"/>
                          <a:cs typeface="+mn-cs"/>
                        </a:rPr>
                        <a:t>Updated SHUSA MRR and SHUSA</a:t>
                      </a:r>
                      <a:r>
                        <a:rPr lang="en-US" sz="1200" b="0" i="0" u="none" strike="noStrike" kern="1200" baseline="0" dirty="0" smtClean="0">
                          <a:solidFill>
                            <a:srgbClr val="000000"/>
                          </a:solidFill>
                          <a:effectLst/>
                          <a:latin typeface="+mn-lt"/>
                          <a:ea typeface="+mn-ea"/>
                          <a:cs typeface="+mn-cs"/>
                        </a:rPr>
                        <a:t> MRR </a:t>
                      </a:r>
                      <a:r>
                        <a:rPr lang="en-US" sz="1200" b="0" i="0" u="none" strike="noStrike" kern="1200" dirty="0" smtClean="0">
                          <a:solidFill>
                            <a:srgbClr val="000000"/>
                          </a:solidFill>
                          <a:effectLst/>
                          <a:latin typeface="+mn-lt"/>
                          <a:ea typeface="+mn-ea"/>
                          <a:cs typeface="+mn-cs"/>
                        </a:rPr>
                        <a:t>Handbook</a:t>
                      </a:r>
                      <a:endParaRPr lang="en-US" sz="1200" b="0" i="0" u="none" strike="noStrike" kern="1200" dirty="0">
                        <a:solidFill>
                          <a:srgbClr val="000000"/>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r h="0">
                <a:tc>
                  <a:txBody>
                    <a:bodyPr/>
                    <a:lstStyle/>
                    <a:p>
                      <a:pPr marL="0" algn="l" defTabSz="771551" rtl="0" eaLnBrk="1" fontAlgn="t" latinLnBrk="0" hangingPunct="1">
                        <a:buClr>
                          <a:srgbClr val="000000"/>
                        </a:buClr>
                        <a:buSzPts val="1100"/>
                        <a:buFont typeface="Calibri"/>
                        <a:buNone/>
                      </a:pPr>
                      <a:r>
                        <a:rPr lang="en-US" sz="1200" kern="1200" dirty="0" smtClean="0">
                          <a:solidFill>
                            <a:schemeClr val="tx1"/>
                          </a:solidFill>
                          <a:latin typeface="+mn-lt"/>
                          <a:ea typeface="ＭＳ Ｐゴシック" pitchFamily="-112" charset="-128"/>
                          <a:cs typeface="ＭＳ Ｐゴシック" pitchFamily="-112" charset="-128"/>
                        </a:rPr>
                        <a:t>Develop corporate view of MRR report </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Identify metrics with corporate versus local view</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Adapt processes to create additional slides with corporate view</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Create SHUSA MRR with corporate view</a:t>
                      </a:r>
                    </a:p>
                  </a:txBody>
                  <a:tcPr marL="342900" marR="9525" marT="9525"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b="0" i="0" u="none" strike="noStrike" kern="1200" dirty="0" smtClean="0">
                          <a:solidFill>
                            <a:srgbClr val="000000"/>
                          </a:solidFill>
                          <a:effectLst/>
                          <a:latin typeface="+mn-lt"/>
                          <a:ea typeface="+mn-ea"/>
                          <a:cs typeface="+mn-cs"/>
                        </a:rPr>
                        <a:t>Documented differences between corporate vs. local metrics. </a:t>
                      </a:r>
                    </a:p>
                    <a:p>
                      <a:pPr marL="0" algn="l" defTabSz="771551" rtl="0" eaLnBrk="1" latinLnBrk="0" hangingPunct="1"/>
                      <a:endParaRPr lang="en-US" sz="1200" b="0" i="0" u="none" strike="noStrike" kern="1200" dirty="0" smtClean="0">
                        <a:solidFill>
                          <a:srgbClr val="000000"/>
                        </a:solidFill>
                        <a:effectLst/>
                        <a:latin typeface="+mn-lt"/>
                        <a:ea typeface="+mn-ea"/>
                        <a:cs typeface="+mn-cs"/>
                      </a:endParaRPr>
                    </a:p>
                    <a:p>
                      <a:pPr marL="0" algn="l" defTabSz="771551" rtl="0" eaLnBrk="1" latinLnBrk="0" hangingPunct="1"/>
                      <a:r>
                        <a:rPr lang="en-US" sz="1200" b="0" i="0" u="none" strike="noStrike" kern="1200" dirty="0" smtClean="0">
                          <a:solidFill>
                            <a:srgbClr val="000000"/>
                          </a:solidFill>
                          <a:effectLst/>
                          <a:latin typeface="+mn-lt"/>
                          <a:ea typeface="ＭＳ Ｐゴシック"/>
                          <a:cs typeface="+mn-cs"/>
                        </a:rPr>
                        <a:t>New</a:t>
                      </a:r>
                      <a:r>
                        <a:rPr lang="en-US" sz="1200" b="0" i="0" u="none" strike="noStrike" kern="1200" baseline="0" dirty="0" smtClean="0">
                          <a:solidFill>
                            <a:srgbClr val="000000"/>
                          </a:solidFill>
                          <a:effectLst/>
                          <a:latin typeface="+mn-lt"/>
                          <a:ea typeface="ＭＳ Ｐゴシック"/>
                          <a:cs typeface="+mn-cs"/>
                        </a:rPr>
                        <a:t> SHUSA MRR with corporate view. </a:t>
                      </a:r>
                      <a:endParaRPr lang="en-US" sz="1200" b="0" i="0" u="none" strike="noStrike" kern="1200" dirty="0">
                        <a:solidFill>
                          <a:srgbClr val="000000"/>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r h="0">
                <a:tc>
                  <a:txBody>
                    <a:bodyPr/>
                    <a:lstStyle/>
                    <a:p>
                      <a:pPr marL="0" marR="0" indent="0" algn="l" defTabSz="771551" rtl="0" eaLnBrk="1" fontAlgn="t" latinLnBrk="0" hangingPunct="1">
                        <a:lnSpc>
                          <a:spcPct val="100000"/>
                        </a:lnSpc>
                        <a:spcBef>
                          <a:spcPts val="0"/>
                        </a:spcBef>
                        <a:spcAft>
                          <a:spcPts val="0"/>
                        </a:spcAft>
                        <a:buClr>
                          <a:srgbClr val="000000"/>
                        </a:buClr>
                        <a:buSzPts val="1100"/>
                        <a:buFontTx/>
                        <a:buNone/>
                        <a:tabLst/>
                        <a:defRPr/>
                      </a:pPr>
                      <a:r>
                        <a:rPr lang="en-US" sz="1200" kern="1200" dirty="0" smtClean="0">
                          <a:solidFill>
                            <a:schemeClr val="tx1"/>
                          </a:solidFill>
                          <a:latin typeface="+mn-lt"/>
                          <a:ea typeface="ＭＳ Ｐゴシック" pitchFamily="-112" charset="-128"/>
                          <a:cs typeface="ＭＳ Ｐゴシック" pitchFamily="-112" charset="-128"/>
                        </a:rPr>
                        <a:t>Implement IHC/CUSO view of MRR report </a:t>
                      </a:r>
                    </a:p>
                    <a:p>
                      <a:pPr marL="171450" marR="0" indent="-171450" algn="l" defTabSz="771551" rtl="0" eaLnBrk="1" fontAlgn="t" latinLnBrk="0" hangingPunct="1">
                        <a:lnSpc>
                          <a:spcPct val="100000"/>
                        </a:lnSpc>
                        <a:spcBef>
                          <a:spcPts val="0"/>
                        </a:spcBef>
                        <a:spcAft>
                          <a:spcPts val="0"/>
                        </a:spcAft>
                        <a:buClr>
                          <a:srgbClr val="000000"/>
                        </a:buClr>
                        <a:buSzPts val="1100"/>
                        <a:buFontTx/>
                        <a:buChar char="-"/>
                        <a:tabLst/>
                        <a:defRPr/>
                      </a:pPr>
                      <a:r>
                        <a:rPr lang="en-US" sz="1200" b="0" i="0" u="none" strike="noStrike" dirty="0" smtClean="0">
                          <a:solidFill>
                            <a:srgbClr val="000000"/>
                          </a:solidFill>
                          <a:effectLst/>
                          <a:latin typeface="+mn-lt"/>
                        </a:rPr>
                        <a:t>Conduct a gap assessment of SHUSA MRR metrics amongst all US entities</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Define approach to present IHC/CUSO CRO repot to the BRC and Board and implementation timeline. </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Expand data collection templates and report generation process to include all IHC/CUSO metrics.</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Draft IHC/CUSO MRR</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Gather senior management feedback</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Incorporate feedback</a:t>
                      </a:r>
                    </a:p>
                    <a:p>
                      <a:pPr marL="171450" indent="-171450" algn="l" defTabSz="771551" rtl="0" eaLnBrk="1" fontAlgn="t" latinLnBrk="0" hangingPunct="1">
                        <a:buClr>
                          <a:srgbClr val="000000"/>
                        </a:buClr>
                        <a:buSzPts val="1100"/>
                        <a:buFontTx/>
                        <a:buChar char="-"/>
                      </a:pPr>
                      <a:r>
                        <a:rPr lang="en-US" sz="1200" kern="1200" baseline="0" dirty="0" smtClean="0">
                          <a:solidFill>
                            <a:schemeClr val="tx1"/>
                          </a:solidFill>
                          <a:latin typeface="+mn-lt"/>
                          <a:ea typeface="ＭＳ Ｐゴシック" pitchFamily="-112" charset="-128"/>
                          <a:cs typeface="ＭＳ Ｐゴシック" pitchFamily="-112" charset="-128"/>
                        </a:rPr>
                        <a:t>Revised report distributed to senior management.</a:t>
                      </a:r>
                    </a:p>
                  </a:txBody>
                  <a:tcPr marL="342900" marR="9525" marT="9525"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b="0" i="0" u="none" strike="noStrike" kern="1200" dirty="0" smtClean="0">
                          <a:solidFill>
                            <a:srgbClr val="000000"/>
                          </a:solidFill>
                          <a:effectLst/>
                          <a:latin typeface="+mn-lt"/>
                          <a:ea typeface="+mn-ea"/>
                          <a:cs typeface="+mn-cs"/>
                        </a:rPr>
                        <a:t>IHC/CUSO</a:t>
                      </a:r>
                      <a:r>
                        <a:rPr lang="en-US" sz="1200" b="0" i="0" u="none" strike="noStrike" kern="1200" baseline="0" dirty="0" smtClean="0">
                          <a:solidFill>
                            <a:srgbClr val="000000"/>
                          </a:solidFill>
                          <a:effectLst/>
                          <a:latin typeface="+mn-lt"/>
                          <a:ea typeface="+mn-ea"/>
                          <a:cs typeface="+mn-cs"/>
                        </a:rPr>
                        <a:t> MRR and CRO Reports</a:t>
                      </a:r>
                      <a:endParaRPr lang="en-US" sz="1200" b="0" i="0" u="none" strike="noStrike" kern="1200" dirty="0">
                        <a:solidFill>
                          <a:srgbClr val="000000"/>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smtClean="0">
                        <a:solidFill>
                          <a:schemeClr val="dk1"/>
                        </a:solidFill>
                        <a:latin typeface="+mn-lt"/>
                        <a:ea typeface="ＭＳ Ｐゴシック"/>
                        <a:cs typeface="+mn-cs"/>
                      </a:endParaRPr>
                    </a:p>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bl>
          </a:graphicData>
        </a:graphic>
      </p:graphicFrame>
      <p:sp>
        <p:nvSpPr>
          <p:cNvPr id="2" name="TextBox 1"/>
          <p:cNvSpPr txBox="1"/>
          <p:nvPr/>
        </p:nvSpPr>
        <p:spPr>
          <a:xfrm>
            <a:off x="254000" y="6099981"/>
            <a:ext cx="8685814" cy="461665"/>
          </a:xfrm>
          <a:prstGeom prst="rect">
            <a:avLst/>
          </a:prstGeom>
          <a:solidFill>
            <a:schemeClr val="bg1"/>
          </a:solidFill>
        </p:spPr>
        <p:txBody>
          <a:bodyPr wrap="square" rtlCol="0">
            <a:spAutoFit/>
          </a:bodyPr>
          <a:lstStyle/>
          <a:p>
            <a:r>
              <a:rPr lang="en-US" sz="1200" b="1" u="sng" dirty="0" smtClean="0"/>
              <a:t>Automation process to be mapped depending on TBD tactical and strategic reporting solutions</a:t>
            </a:r>
          </a:p>
          <a:p>
            <a:pPr marL="571500" lvl="1" indent="-114300">
              <a:buFont typeface="Arial" panose="020B0604020202020204" pitchFamily="34" charset="0"/>
              <a:buChar char="•"/>
            </a:pPr>
            <a:endParaRPr lang="en-US" sz="1200" u="sng" dirty="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096103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a:t>Monitoring </a:t>
            </a:r>
            <a:r>
              <a:rPr lang="en-US" b="1" dirty="0" smtClean="0"/>
              <a:t>(2/2</a:t>
            </a:r>
            <a:r>
              <a:rPr lang="en-US" b="1" dirty="0"/>
              <a:t>) </a:t>
            </a:r>
            <a:endParaRPr lang="en-US" b="1" dirty="0" smtClean="0"/>
          </a:p>
        </p:txBody>
      </p:sp>
      <p:graphicFrame>
        <p:nvGraphicFramePr>
          <p:cNvPr id="9" name="Table 8"/>
          <p:cNvGraphicFramePr>
            <a:graphicFrameLocks noGrp="1"/>
          </p:cNvGraphicFramePr>
          <p:nvPr>
            <p:extLst>
              <p:ext uri="{D42A27DB-BD31-4B8C-83A1-F6EECF244321}">
                <p14:modId xmlns:p14="http://schemas.microsoft.com/office/powerpoint/2010/main" val="1361025680"/>
              </p:ext>
            </p:extLst>
          </p:nvPr>
        </p:nvGraphicFramePr>
        <p:xfrm>
          <a:off x="135924" y="718944"/>
          <a:ext cx="8872149" cy="5546601"/>
        </p:xfrm>
        <a:graphic>
          <a:graphicData uri="http://schemas.openxmlformats.org/drawingml/2006/table">
            <a:tbl>
              <a:tblPr firstRow="1" bandRow="1"/>
              <a:tblGrid>
                <a:gridCol w="4004276"/>
                <a:gridCol w="2329120"/>
                <a:gridCol w="344820"/>
                <a:gridCol w="344820"/>
                <a:gridCol w="344820"/>
                <a:gridCol w="344820"/>
                <a:gridCol w="434115"/>
                <a:gridCol w="315185"/>
                <a:gridCol w="410173"/>
              </a:tblGrid>
              <a:tr h="0">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Goals</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2016</a:t>
                      </a:r>
                      <a:endParaRPr lang="en-US" sz="12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2017</a:t>
                      </a:r>
                      <a:endParaRPr lang="en-US" sz="12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2018+</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3Q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4Q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1H</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2H</a:t>
                      </a:r>
                      <a:endParaRPr lang="en-US" sz="12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0">
                <a:tc>
                  <a:txBody>
                    <a:bodyPr/>
                    <a:lstStyle/>
                    <a:p>
                      <a:pPr marL="0" algn="l" defTabSz="771551" rtl="0" eaLnBrk="1" fontAlgn="t" latinLnBrk="0" hangingPunct="1">
                        <a:buClr>
                          <a:srgbClr val="000000"/>
                        </a:buClr>
                        <a:buSzPts val="1100"/>
                        <a:buFont typeface="Calibri"/>
                        <a:buNone/>
                      </a:pPr>
                      <a:r>
                        <a:rPr lang="en-US" sz="1200" kern="1200" dirty="0" smtClean="0">
                          <a:solidFill>
                            <a:schemeClr val="tx1"/>
                          </a:solidFill>
                          <a:latin typeface="+mn-lt"/>
                          <a:ea typeface="ＭＳ Ｐゴシック" pitchFamily="-112" charset="-128"/>
                          <a:cs typeface="ＭＳ Ｐゴシック" pitchFamily="-112" charset="-128"/>
                        </a:rPr>
                        <a:t>Define target risk reporting program for the IHC and CUSO </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endParaRPr lang="en-US" sz="1200" b="0" i="0" u="none" strike="noStrike" kern="1200" dirty="0">
                        <a:solidFill>
                          <a:srgbClr val="000000"/>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r>
              <a:tr h="564453">
                <a:tc>
                  <a:txBody>
                    <a:bodyPr/>
                    <a:lstStyle/>
                    <a:p>
                      <a:pPr marL="0" indent="0" algn="l" defTabSz="771551" rtl="0" eaLnBrk="1" fontAlgn="t" latinLnBrk="0" hangingPunct="1">
                        <a:buClr>
                          <a:srgbClr val="000000"/>
                        </a:buClr>
                        <a:buSzPts val="1100"/>
                        <a:buFont typeface="Arial" panose="020B0604020202020204" pitchFamily="34" charset="0"/>
                        <a:buNone/>
                      </a:pPr>
                      <a:r>
                        <a:rPr lang="en-US" sz="1200" kern="1200" dirty="0" smtClean="0">
                          <a:solidFill>
                            <a:schemeClr val="tx1"/>
                          </a:solidFill>
                          <a:latin typeface="+mn-lt"/>
                          <a:ea typeface="ＭＳ Ｐゴシック" pitchFamily="-112" charset="-128"/>
                          <a:cs typeface="ＭＳ Ｐゴシック" pitchFamily="-112" charset="-128"/>
                        </a:rPr>
                        <a:t>This should include the definition of risk reporting landscape for the core risk reports linked to Board level report, key content and frequency of each risk report and escalation process</a:t>
                      </a:r>
                    </a:p>
                  </a:txBody>
                  <a:tcPr marL="342900" marR="9525" marT="9525"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Target reporting landscape for the core risk reports </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Calibri"/>
                        <a:buNone/>
                        <a:tabLst/>
                        <a:defRPr/>
                      </a:pPr>
                      <a:r>
                        <a:rPr lang="en-US" sz="1200" kern="1200" dirty="0" smtClean="0">
                          <a:solidFill>
                            <a:schemeClr val="tx1"/>
                          </a:solidFill>
                          <a:latin typeface="+mn-lt"/>
                          <a:ea typeface="ＭＳ Ｐゴシック" pitchFamily="-112" charset="-128"/>
                          <a:cs typeface="ＭＳ Ｐゴシック" pitchFamily="-112" charset="-128"/>
                        </a:rPr>
                        <a:t>Gap assessment versus current reports</a:t>
                      </a:r>
                    </a:p>
                  </a:txBody>
                  <a:tcPr marL="9525" marR="9525" marT="9525" marB="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771551"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ＭＳ Ｐゴシック"/>
                          <a:cs typeface="+mn-cs"/>
                        </a:rPr>
                        <a:t>Identified Gaps in Risk Reporting</a:t>
                      </a:r>
                      <a:r>
                        <a:rPr lang="en-US" sz="1200" b="0" i="0" u="none" strike="noStrike" kern="1200" baseline="0" dirty="0">
                          <a:solidFill>
                            <a:schemeClr val="tx1"/>
                          </a:solidFill>
                          <a:effectLst/>
                          <a:latin typeface="+mn-lt"/>
                          <a:ea typeface="ＭＳ Ｐゴシック" pitchFamily="-112" charset="-128"/>
                          <a:cs typeface="+mn-cs"/>
                        </a:rPr>
                        <a:t> </a:t>
                      </a:r>
                      <a:r>
                        <a:rPr lang="en-US" sz="1200" b="0" i="0" u="none" strike="noStrike" kern="1200" baseline="0" dirty="0" smtClean="0">
                          <a:solidFill>
                            <a:schemeClr val="tx1"/>
                          </a:solidFill>
                          <a:effectLst/>
                          <a:latin typeface="+mn-lt"/>
                          <a:ea typeface="ＭＳ Ｐゴシック" pitchFamily="-112" charset="-128"/>
                          <a:cs typeface="+mn-cs"/>
                        </a:rPr>
                        <a:t>from current state to target state</a:t>
                      </a:r>
                      <a:endParaRPr lang="en-US" sz="1200" b="0" i="0" u="none" strike="noStrike" kern="1200" dirty="0" smtClean="0">
                        <a:solidFill>
                          <a:srgbClr val="000000"/>
                        </a:solidFill>
                        <a:effectLst/>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564453">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Calibri"/>
                        <a:buNone/>
                        <a:tabLst/>
                        <a:defRPr/>
                      </a:pPr>
                      <a:r>
                        <a:rPr lang="en-US" sz="1200" kern="1200" dirty="0" smtClean="0">
                          <a:solidFill>
                            <a:schemeClr val="tx1"/>
                          </a:solidFill>
                          <a:latin typeface="+mn-lt"/>
                          <a:ea typeface="ＭＳ Ｐゴシック" pitchFamily="-112" charset="-128"/>
                          <a:cs typeface="ＭＳ Ｐゴシック" pitchFamily="-112" charset="-128"/>
                        </a:rPr>
                        <a:t>Design of report templates for new reports or enhancements of existing reports and define implementation timeline based on risk</a:t>
                      </a:r>
                      <a:r>
                        <a:rPr lang="en-US" sz="1200" kern="1200" baseline="0" dirty="0" smtClean="0">
                          <a:solidFill>
                            <a:schemeClr val="tx1"/>
                          </a:solidFill>
                          <a:latin typeface="+mn-lt"/>
                          <a:ea typeface="ＭＳ Ｐゴシック" pitchFamily="-112" charset="-128"/>
                          <a:cs typeface="ＭＳ Ｐゴシック" pitchFamily="-112" charset="-128"/>
                        </a:rPr>
                        <a:t> type (or business line) </a:t>
                      </a:r>
                      <a:r>
                        <a:rPr lang="en-US" sz="1200" kern="1200" dirty="0" smtClean="0">
                          <a:solidFill>
                            <a:schemeClr val="tx1"/>
                          </a:solidFill>
                          <a:latin typeface="+mn-lt"/>
                          <a:ea typeface="ＭＳ Ｐゴシック" pitchFamily="-112" charset="-128"/>
                          <a:cs typeface="ＭＳ Ｐゴシック" pitchFamily="-112" charset="-128"/>
                        </a:rPr>
                        <a:t>priority</a:t>
                      </a:r>
                      <a:r>
                        <a:rPr lang="en-US" sz="1200" kern="1200" baseline="0" dirty="0" smtClean="0">
                          <a:solidFill>
                            <a:schemeClr val="tx1"/>
                          </a:solidFill>
                          <a:latin typeface="+mn-lt"/>
                          <a:ea typeface="ＭＳ Ｐゴシック" pitchFamily="-112" charset="-128"/>
                          <a:cs typeface="ＭＳ Ｐゴシック" pitchFamily="-112" charset="-128"/>
                        </a:rPr>
                        <a:t>-1 reports</a:t>
                      </a:r>
                      <a:endParaRPr lang="en-US" sz="1200" kern="1200" dirty="0" smtClean="0">
                        <a:solidFill>
                          <a:schemeClr val="tx1"/>
                        </a:solidFill>
                        <a:latin typeface="+mn-lt"/>
                        <a:ea typeface="ＭＳ Ｐゴシック" pitchFamily="-112" charset="-128"/>
                        <a:cs typeface="ＭＳ Ｐゴシック" pitchFamily="-112" charset="-128"/>
                      </a:endParaRP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 report templates</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564453">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Calibri"/>
                        <a:buNone/>
                        <a:tabLst/>
                        <a:defRPr/>
                      </a:pPr>
                      <a:r>
                        <a:rPr lang="en-US" sz="1200" kern="1200" dirty="0" smtClean="0">
                          <a:solidFill>
                            <a:schemeClr val="tx1"/>
                          </a:solidFill>
                          <a:latin typeface="+mn-lt"/>
                          <a:ea typeface="ＭＳ Ｐゴシック" pitchFamily="-112" charset="-128"/>
                          <a:cs typeface="ＭＳ Ｐゴシック" pitchFamily="-112" charset="-128"/>
                        </a:rPr>
                        <a:t>New reports or enhanced existing reports for the IHC and CUSO (manual inputs if access to golden sources are not available) as per defined implementation plan</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 IHC Risk</a:t>
                      </a:r>
                      <a:r>
                        <a:rPr lang="en-US" sz="1200" kern="1200" baseline="0" dirty="0" smtClean="0">
                          <a:solidFill>
                            <a:schemeClr val="tx1"/>
                          </a:solidFill>
                          <a:latin typeface="+mn-lt"/>
                          <a:ea typeface="ＭＳ Ｐゴシック" pitchFamily="-112" charset="-128"/>
                          <a:cs typeface="ＭＳ Ｐゴシック" pitchFamily="-112" charset="-128"/>
                        </a:rPr>
                        <a:t> </a:t>
                      </a:r>
                      <a:r>
                        <a:rPr lang="en-US" sz="1200" kern="1200" dirty="0" smtClean="0">
                          <a:solidFill>
                            <a:schemeClr val="tx1"/>
                          </a:solidFill>
                          <a:latin typeface="+mn-lt"/>
                          <a:ea typeface="ＭＳ Ｐゴシック" pitchFamily="-112" charset="-128"/>
                          <a:cs typeface="ＭＳ Ｐゴシック" pitchFamily="-112" charset="-128"/>
                        </a:rPr>
                        <a:t>Reports</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309934">
                <a:tc>
                  <a:txBody>
                    <a:bodyPr/>
                    <a:lstStyle/>
                    <a:p>
                      <a:pPr marL="0" algn="l" defTabSz="771551" rtl="0" eaLnBrk="1" fontAlgn="t" latinLnBrk="0" hangingPunct="1">
                        <a:buClr>
                          <a:srgbClr val="000000"/>
                        </a:buClr>
                        <a:buSzPts val="1100"/>
                        <a:buFont typeface="Calibri"/>
                        <a:buNone/>
                      </a:pPr>
                      <a:r>
                        <a:rPr lang="en-US" sz="1200" kern="1200" dirty="0" smtClean="0">
                          <a:solidFill>
                            <a:schemeClr val="tx1"/>
                          </a:solidFill>
                          <a:latin typeface="+mn-lt"/>
                          <a:ea typeface="ＭＳ Ｐゴシック" pitchFamily="-112" charset="-128"/>
                          <a:cs typeface="ＭＳ Ｐゴシック" pitchFamily="-112" charset="-128"/>
                        </a:rPr>
                        <a:t>Documentation of data requirements for report automation process</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a:t>
                      </a:r>
                      <a:r>
                        <a:rPr lang="en-US" sz="1200" kern="1200" baseline="0" dirty="0" smtClean="0">
                          <a:solidFill>
                            <a:schemeClr val="tx1"/>
                          </a:solidFill>
                          <a:latin typeface="+mn-lt"/>
                          <a:ea typeface="ＭＳ Ｐゴシック" pitchFamily="-112" charset="-128"/>
                          <a:cs typeface="ＭＳ Ｐゴシック" pitchFamily="-112" charset="-128"/>
                        </a:rPr>
                        <a:t> SHUSA Glossary (data requirements &amp; marked-up report template)</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309934">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Calibri"/>
                        <a:buNone/>
                        <a:tabLst/>
                        <a:defRPr/>
                      </a:pPr>
                      <a:r>
                        <a:rPr lang="en-US" sz="1200" kern="1200" dirty="0" smtClean="0">
                          <a:solidFill>
                            <a:schemeClr val="tx1"/>
                          </a:solidFill>
                          <a:latin typeface="+mn-lt"/>
                          <a:ea typeface="ＭＳ Ｐゴシック" pitchFamily="-112" charset="-128"/>
                          <a:cs typeface="ＭＳ Ｐゴシック" pitchFamily="-112" charset="-128"/>
                        </a:rPr>
                        <a:t>Design of report templates for new reports or enhancements of existing reports and define implementation timeline based on risk</a:t>
                      </a:r>
                      <a:r>
                        <a:rPr lang="en-US" sz="1200" kern="1200" baseline="0" dirty="0" smtClean="0">
                          <a:solidFill>
                            <a:schemeClr val="tx1"/>
                          </a:solidFill>
                          <a:latin typeface="+mn-lt"/>
                          <a:ea typeface="ＭＳ Ｐゴシック" pitchFamily="-112" charset="-128"/>
                          <a:cs typeface="ＭＳ Ｐゴシック" pitchFamily="-112" charset="-128"/>
                        </a:rPr>
                        <a:t> type (or business line) </a:t>
                      </a:r>
                      <a:r>
                        <a:rPr lang="en-US" sz="1200" kern="1200" dirty="0" smtClean="0">
                          <a:solidFill>
                            <a:schemeClr val="tx1"/>
                          </a:solidFill>
                          <a:latin typeface="+mn-lt"/>
                          <a:ea typeface="ＭＳ Ｐゴシック" pitchFamily="-112" charset="-128"/>
                          <a:cs typeface="ＭＳ Ｐゴシック" pitchFamily="-112" charset="-128"/>
                        </a:rPr>
                        <a:t>priority-</a:t>
                      </a:r>
                      <a:r>
                        <a:rPr lang="en-US" sz="1200" kern="1200" baseline="0" dirty="0" smtClean="0">
                          <a:solidFill>
                            <a:schemeClr val="tx1"/>
                          </a:solidFill>
                          <a:latin typeface="+mn-lt"/>
                          <a:ea typeface="ＭＳ Ｐゴシック" pitchFamily="-112" charset="-128"/>
                          <a:cs typeface="ＭＳ Ｐゴシック" pitchFamily="-112" charset="-128"/>
                        </a:rPr>
                        <a:t>1 reports</a:t>
                      </a:r>
                      <a:endParaRPr lang="en-US" sz="1200" kern="1200" dirty="0" smtClean="0">
                        <a:solidFill>
                          <a:schemeClr val="tx1"/>
                        </a:solidFill>
                        <a:latin typeface="+mn-lt"/>
                        <a:ea typeface="ＭＳ Ｐゴシック" pitchFamily="-112" charset="-128"/>
                        <a:cs typeface="ＭＳ Ｐゴシック" pitchFamily="-112" charset="-128"/>
                      </a:endParaRP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 report templates</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dirty="0"/>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dirty="0"/>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309934">
                <a:tc>
                  <a:txBody>
                    <a:bodyPr/>
                    <a:lstStyle/>
                    <a:p>
                      <a:pPr marL="0" marR="0" indent="0" algn="l" defTabSz="771551" rtl="0" eaLnBrk="1" fontAlgn="t" latinLnBrk="0" hangingPunct="1">
                        <a:lnSpc>
                          <a:spcPct val="100000"/>
                        </a:lnSpc>
                        <a:spcBef>
                          <a:spcPts val="0"/>
                        </a:spcBef>
                        <a:spcAft>
                          <a:spcPts val="0"/>
                        </a:spcAft>
                        <a:buClr>
                          <a:srgbClr val="000000"/>
                        </a:buClr>
                        <a:buSzPts val="1100"/>
                        <a:buFont typeface="Calibri"/>
                        <a:buNone/>
                        <a:tabLst/>
                        <a:defRPr/>
                      </a:pPr>
                      <a:r>
                        <a:rPr lang="en-US" sz="1200" kern="1200" dirty="0" smtClean="0">
                          <a:solidFill>
                            <a:schemeClr val="tx1"/>
                          </a:solidFill>
                          <a:latin typeface="+mn-lt"/>
                          <a:ea typeface="ＭＳ Ｐゴシック" pitchFamily="-112" charset="-128"/>
                          <a:cs typeface="ＭＳ Ｐゴシック" pitchFamily="-112" charset="-128"/>
                        </a:rPr>
                        <a:t>New reports or enhanced existing reports for the IHC and CUSO (manual inputs if access to golden sources are not available) as per defined implementation plan</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 IHC Risk</a:t>
                      </a:r>
                      <a:r>
                        <a:rPr lang="en-US" sz="1200" kern="1200" baseline="0" dirty="0" smtClean="0">
                          <a:solidFill>
                            <a:schemeClr val="tx1"/>
                          </a:solidFill>
                          <a:latin typeface="+mn-lt"/>
                          <a:ea typeface="ＭＳ Ｐゴシック" pitchFamily="-112" charset="-128"/>
                          <a:cs typeface="ＭＳ Ｐゴシック" pitchFamily="-112" charset="-128"/>
                        </a:rPr>
                        <a:t> </a:t>
                      </a:r>
                      <a:r>
                        <a:rPr lang="en-US" sz="1200" kern="1200" dirty="0" smtClean="0">
                          <a:solidFill>
                            <a:schemeClr val="tx1"/>
                          </a:solidFill>
                          <a:latin typeface="+mn-lt"/>
                          <a:ea typeface="ＭＳ Ｐゴシック" pitchFamily="-112" charset="-128"/>
                          <a:cs typeface="ＭＳ Ｐゴシック" pitchFamily="-112" charset="-128"/>
                        </a:rPr>
                        <a:t>Reports</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309934">
                <a:tc>
                  <a:txBody>
                    <a:bodyPr/>
                    <a:lstStyle/>
                    <a:p>
                      <a:pPr marL="0" algn="l" defTabSz="771551" rtl="0" eaLnBrk="1" fontAlgn="t" latinLnBrk="0" hangingPunct="1">
                        <a:buClr>
                          <a:srgbClr val="000000"/>
                        </a:buClr>
                        <a:buSzPts val="1100"/>
                        <a:buFont typeface="Calibri"/>
                        <a:buNone/>
                      </a:pPr>
                      <a:r>
                        <a:rPr lang="en-US" sz="1200" kern="1200" dirty="0" smtClean="0">
                          <a:solidFill>
                            <a:schemeClr val="tx1"/>
                          </a:solidFill>
                          <a:latin typeface="+mn-lt"/>
                          <a:ea typeface="ＭＳ Ｐゴシック" pitchFamily="-112" charset="-128"/>
                          <a:cs typeface="ＭＳ Ｐゴシック" pitchFamily="-112" charset="-128"/>
                        </a:rPr>
                        <a:t>Documentation of data requirements for report automation process</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pitchFamily="-112" charset="-128"/>
                          <a:cs typeface="ＭＳ Ｐゴシック" pitchFamily="-112" charset="-128"/>
                        </a:rPr>
                        <a:t>Updated</a:t>
                      </a:r>
                      <a:r>
                        <a:rPr lang="en-US" sz="1200" kern="1200" baseline="0" dirty="0" smtClean="0">
                          <a:solidFill>
                            <a:schemeClr val="tx1"/>
                          </a:solidFill>
                          <a:latin typeface="+mn-lt"/>
                          <a:ea typeface="ＭＳ Ｐゴシック" pitchFamily="-112" charset="-128"/>
                          <a:cs typeface="ＭＳ Ｐゴシック" pitchFamily="-112" charset="-128"/>
                        </a:rPr>
                        <a:t> SHUSA Glossary (data requirements &amp; marked-up report template)</a:t>
                      </a:r>
                      <a:endParaRPr lang="en-US" sz="1200" kern="1200" dirty="0">
                        <a:solidFill>
                          <a:schemeClr val="tx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457200" rtl="0" eaLnBrk="1" latinLnBrk="0" hangingPunct="1"/>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bl>
          </a:graphicData>
        </a:graphic>
      </p:graphicFrame>
    </p:spTree>
    <p:extLst>
      <p:ext uri="{BB962C8B-B14F-4D97-AF65-F5344CB8AC3E}">
        <p14:creationId xmlns:p14="http://schemas.microsoft.com/office/powerpoint/2010/main" val="1606530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496300" cy="461665"/>
          </a:xfrm>
          <a:prstGeom prst="rect">
            <a:avLst/>
          </a:prstGeom>
          <a:noFill/>
        </p:spPr>
        <p:txBody>
          <a:bodyPr wrap="square" rtlCol="0">
            <a:spAutoFit/>
          </a:bodyPr>
          <a:lstStyle/>
          <a:p>
            <a:r>
              <a:rPr lang="en-US" b="1" dirty="0"/>
              <a:t>Risk Monitoring &amp; </a:t>
            </a:r>
            <a:r>
              <a:rPr lang="en-US" b="1" dirty="0" smtClean="0"/>
              <a:t>Reporting – Dependencies &amp; Risks</a:t>
            </a: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054559963"/>
              </p:ext>
            </p:extLst>
          </p:nvPr>
        </p:nvGraphicFramePr>
        <p:xfrm>
          <a:off x="330200" y="735550"/>
          <a:ext cx="8420100" cy="5181600"/>
        </p:xfrm>
        <a:graphic>
          <a:graphicData uri="http://schemas.openxmlformats.org/drawingml/2006/table">
            <a:tbl>
              <a:tblPr firstRow="1" bandRow="1">
                <a:tableStyleId>{E8034E78-7F5D-4C2E-B375-FC64B27BC917}</a:tableStyleId>
              </a:tblPr>
              <a:tblGrid>
                <a:gridCol w="1663700"/>
                <a:gridCol w="5003800"/>
                <a:gridCol w="1752600"/>
              </a:tblGrid>
              <a:tr h="0">
                <a:tc>
                  <a:txBody>
                    <a:bodyPr/>
                    <a:lstStyle/>
                    <a:p>
                      <a:pPr algn="ctr"/>
                      <a:r>
                        <a:rPr lang="en-US" sz="1600" dirty="0" smtClean="0"/>
                        <a:t>Dependency/ Risk</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Description</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Importance</a:t>
                      </a:r>
                      <a:r>
                        <a:rPr lang="en-US" sz="1600" baseline="0" dirty="0" smtClean="0"/>
                        <a:t> / Impact</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523732">
                <a:tc rowSpan="2">
                  <a:txBody>
                    <a:bodyPr/>
                    <a:lstStyle/>
                    <a:p>
                      <a:r>
                        <a:rPr lang="en-US" sz="1400" b="1" dirty="0" smtClean="0">
                          <a:solidFill>
                            <a:schemeClr val="tx1"/>
                          </a:solidFill>
                        </a:rPr>
                        <a:t>Technology</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2016</a:t>
                      </a:r>
                      <a:r>
                        <a:rPr lang="en-US" sz="1400" dirty="0" smtClean="0">
                          <a:solidFill>
                            <a:schemeClr val="tx1"/>
                          </a:solidFill>
                        </a:rPr>
                        <a:t>: Definition of tactical and long term risk data aggregation and reporting technical solution; Implementation of tactical solution for ERM reports.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523732">
                <a:tc vMerge="1">
                  <a:txBody>
                    <a:bodyPr/>
                    <a:lstStyle/>
                    <a:p>
                      <a:endParaRPr lang="en-US"/>
                    </a:p>
                  </a:txBody>
                  <a:tcPr/>
                </a:tc>
                <a:tc>
                  <a:txBody>
                    <a:bodyPr/>
                    <a:lstStyle/>
                    <a:p>
                      <a:r>
                        <a:rPr lang="en-US" sz="1400" b="1" dirty="0" smtClean="0">
                          <a:solidFill>
                            <a:schemeClr val="tx1"/>
                          </a:solidFill>
                        </a:rPr>
                        <a:t>2017+</a:t>
                      </a:r>
                      <a:r>
                        <a:rPr lang="en-US" sz="1400" dirty="0" smtClean="0">
                          <a:solidFill>
                            <a:schemeClr val="tx1"/>
                          </a:solidFill>
                        </a:rPr>
                        <a:t>: Implementation of long term solution risk data aggregation and reporting solution, including solution for ERM and Risk Area specific reports for IHC/CUSO.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60084">
                <a:tc rowSpan="2">
                  <a:txBody>
                    <a:bodyPr/>
                    <a:lstStyle/>
                    <a:p>
                      <a:r>
                        <a:rPr lang="en-US" sz="1400" b="1" dirty="0" smtClean="0">
                          <a:solidFill>
                            <a:schemeClr val="tx1"/>
                          </a:solidFill>
                        </a:rPr>
                        <a:t>Resources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Staffing</a:t>
                      </a:r>
                      <a:r>
                        <a:rPr lang="en-US" sz="1400" dirty="0" smtClean="0">
                          <a:solidFill>
                            <a:schemeClr val="tx1"/>
                          </a:solidFill>
                        </a:rPr>
                        <a:t> – Risk Consolidation </a:t>
                      </a:r>
                      <a:r>
                        <a:rPr lang="en-US" sz="1400" baseline="0" dirty="0" smtClean="0">
                          <a:solidFill>
                            <a:schemeClr val="tx1"/>
                          </a:solidFill>
                        </a:rPr>
                        <a:t>will need an increased number of staff to deliver on the implementation of the CRO Reports and other deliverables of the program. Currently Risk Consolidation is staffed with two (2) fewer resources than initially approved.</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Medium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39122">
                <a:tc vMerge="1">
                  <a:txBody>
                    <a:bodyPr/>
                    <a:lstStyle/>
                    <a:p>
                      <a:endParaRPr lang="en-US"/>
                    </a:p>
                  </a:txBody>
                  <a:tcPr/>
                </a:tc>
                <a:tc>
                  <a:txBody>
                    <a:bodyPr/>
                    <a:lstStyle/>
                    <a:p>
                      <a:r>
                        <a:rPr lang="en-US" sz="1400" b="1" kern="1200" dirty="0" smtClean="0">
                          <a:solidFill>
                            <a:schemeClr val="tx1"/>
                          </a:solidFill>
                          <a:latin typeface="+mn-lt"/>
                          <a:ea typeface="+mn-ea"/>
                          <a:cs typeface="+mn-cs"/>
                        </a:rPr>
                        <a:t>Budget</a:t>
                      </a:r>
                      <a:r>
                        <a:rPr lang="en-US" sz="1400" kern="1200" dirty="0" smtClean="0">
                          <a:solidFill>
                            <a:schemeClr val="tx1"/>
                          </a:solidFill>
                          <a:latin typeface="+mn-lt"/>
                          <a:ea typeface="+mn-ea"/>
                          <a:cs typeface="+mn-cs"/>
                        </a:rPr>
                        <a:t> – Risk Consolidation may need to confirm approval on budgeting for this increased staffing as well as any consulting</a:t>
                      </a:r>
                      <a:r>
                        <a:rPr lang="en-US" sz="1400" kern="1200" baseline="0" dirty="0" smtClean="0">
                          <a:solidFill>
                            <a:schemeClr val="tx1"/>
                          </a:solidFill>
                          <a:latin typeface="+mn-lt"/>
                          <a:ea typeface="+mn-ea"/>
                          <a:cs typeface="+mn-cs"/>
                        </a:rPr>
                        <a:t> partners.</a:t>
                      </a:r>
                      <a:endParaRPr lang="en-US" sz="140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kern="1200" dirty="0" smtClean="0">
                          <a:solidFill>
                            <a:schemeClr val="tx1"/>
                          </a:solidFill>
                          <a:latin typeface="+mn-lt"/>
                          <a:ea typeface="+mn-ea"/>
                          <a:cs typeface="+mn-cs"/>
                        </a:rPr>
                        <a:t>High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2">
                <a:tc rowSpan="2">
                  <a:txBody>
                    <a:bodyPr/>
                    <a:lstStyle/>
                    <a:p>
                      <a:r>
                        <a:rPr lang="en-US" sz="1400" b="1" dirty="0" smtClean="0">
                          <a:solidFill>
                            <a:schemeClr val="tx1"/>
                          </a:solidFill>
                        </a:rPr>
                        <a:t>Other</a:t>
                      </a:r>
                      <a:r>
                        <a:rPr lang="en-US" sz="1400" b="1" baseline="0" dirty="0" smtClean="0">
                          <a:solidFill>
                            <a:schemeClr val="tx1"/>
                          </a:solidFill>
                        </a:rPr>
                        <a:t> </a:t>
                      </a:r>
                      <a:r>
                        <a:rPr lang="en-US" sz="1400" b="1" baseline="0" dirty="0" err="1" smtClean="0">
                          <a:solidFill>
                            <a:schemeClr val="tx1"/>
                          </a:solidFill>
                        </a:rPr>
                        <a:t>Workstreams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Data / IT </a:t>
                      </a:r>
                      <a:r>
                        <a:rPr lang="en-US" sz="1400" dirty="0" smtClean="0">
                          <a:solidFill>
                            <a:schemeClr val="tx1"/>
                          </a:solidFill>
                        </a:rPr>
                        <a:t>– The</a:t>
                      </a:r>
                      <a:r>
                        <a:rPr lang="en-US" sz="1400" baseline="0" dirty="0" smtClean="0">
                          <a:solidFill>
                            <a:schemeClr val="tx1"/>
                          </a:solidFill>
                        </a:rPr>
                        <a:t> RDA program needs to be expanded to include all IHC/CUSO entities to meet local regulatory and management requirements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vMerge="1">
                  <a:txBody>
                    <a:bodyPr/>
                    <a:lstStyle/>
                    <a:p>
                      <a:endParaRPr lang="en-US"/>
                    </a:p>
                  </a:txBody>
                  <a:tcPr/>
                </a:tc>
                <a:tc>
                  <a:txBody>
                    <a:bodyPr/>
                    <a:lstStyle/>
                    <a:p>
                      <a:r>
                        <a:rPr lang="en-US" sz="1400" b="1" dirty="0" smtClean="0">
                          <a:solidFill>
                            <a:schemeClr val="tx1"/>
                          </a:solidFill>
                        </a:rPr>
                        <a:t>IHC </a:t>
                      </a:r>
                      <a:r>
                        <a:rPr lang="en-US" sz="1400" b="0" dirty="0" smtClean="0">
                          <a:solidFill>
                            <a:schemeClr val="tx1"/>
                          </a:solidFill>
                        </a:rPr>
                        <a:t>–</a:t>
                      </a:r>
                      <a:r>
                        <a:rPr lang="en-US" sz="1400" b="1" dirty="0" smtClean="0">
                          <a:solidFill>
                            <a:schemeClr val="tx1"/>
                          </a:solidFill>
                        </a:rPr>
                        <a:t> </a:t>
                      </a:r>
                      <a:r>
                        <a:rPr lang="en-US" sz="1400" b="0" dirty="0" smtClean="0">
                          <a:solidFill>
                            <a:schemeClr val="tx1"/>
                          </a:solidFill>
                        </a:rPr>
                        <a:t>The</a:t>
                      </a:r>
                      <a:r>
                        <a:rPr lang="en-US" sz="1400" b="0" baseline="0" dirty="0" smtClean="0">
                          <a:solidFill>
                            <a:schemeClr val="tx1"/>
                          </a:solidFill>
                        </a:rPr>
                        <a:t> entities will need to be involved as part of the expansion of the scope of the CRO Monthly Risk Reports to include all entities.</a:t>
                      </a:r>
                      <a:endParaRPr lang="en-US" sz="1400" b="1" dirty="0" smtClean="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7290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a:t>Risk Monitoring &amp; </a:t>
            </a:r>
            <a:r>
              <a:rPr lang="en-US" b="1" dirty="0" smtClean="0"/>
              <a:t>Reporting – MR(I)As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325392124"/>
              </p:ext>
            </p:extLst>
          </p:nvPr>
        </p:nvGraphicFramePr>
        <p:xfrm>
          <a:off x="330200" y="764126"/>
          <a:ext cx="8470900" cy="3482340"/>
        </p:xfrm>
        <a:graphic>
          <a:graphicData uri="http://schemas.openxmlformats.org/drawingml/2006/table">
            <a:tbl>
              <a:tblPr firstRow="1" bandRow="1">
                <a:tableStyleId>{E8034E78-7F5D-4C2E-B375-FC64B27BC917}</a:tableStyleId>
              </a:tblPr>
              <a:tblGrid>
                <a:gridCol w="2209800"/>
                <a:gridCol w="1763331"/>
                <a:gridCol w="1365822"/>
                <a:gridCol w="1778935"/>
                <a:gridCol w="1353012"/>
              </a:tblGrid>
              <a:tr h="0">
                <a:tc>
                  <a:txBody>
                    <a:bodyPr/>
                    <a:lstStyle/>
                    <a:p>
                      <a:pPr algn="ctr" fontAlgn="b"/>
                      <a:r>
                        <a:rPr lang="en-US" sz="1600" b="1" i="0" u="none" strike="noStrike" dirty="0">
                          <a:solidFill>
                            <a:schemeClr val="bg1"/>
                          </a:solidFill>
                          <a:effectLst/>
                          <a:latin typeface="Calibri"/>
                        </a:rPr>
                        <a:t>MRA/MRIA reference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Deficiency </a:t>
                      </a:r>
                      <a:r>
                        <a:rPr lang="en-US" sz="1600" b="1" i="0" u="none" strike="noStrike" dirty="0" smtClean="0">
                          <a:solidFill>
                            <a:schemeClr val="bg1"/>
                          </a:solidFill>
                          <a:effectLst/>
                          <a:latin typeface="Calibri"/>
                        </a:rPr>
                        <a:t>Title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Theme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rPr>
                        <a:t>MR(I)A Owner </a:t>
                      </a:r>
                      <a:r>
                        <a:rPr lang="en-US" sz="1050" i="1" dirty="0" smtClean="0">
                          <a:solidFill>
                            <a:schemeClr val="bg1"/>
                          </a:solidFill>
                        </a:rPr>
                        <a:t>(Local/ Executive)</a:t>
                      </a:r>
                      <a:endParaRPr lang="en-US" sz="1600" i="1" dirty="0">
                        <a:solidFill>
                          <a:schemeClr val="bg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Finish date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0">
                <a:tc>
                  <a:txBody>
                    <a:bodyPr/>
                    <a:lstStyle/>
                    <a:p>
                      <a:pPr algn="l" fontAlgn="t"/>
                      <a:r>
                        <a:rPr lang="en-US" sz="1400" b="0" i="0" u="none" strike="noStrike" kern="1200" dirty="0" smtClean="0">
                          <a:solidFill>
                            <a:srgbClr val="000000"/>
                          </a:solidFill>
                          <a:effectLst/>
                          <a:latin typeface="+mn-lt"/>
                          <a:ea typeface="+mn-ea"/>
                          <a:cs typeface="+mn-cs"/>
                        </a:rPr>
                        <a:t>Report of Inspection 2015 MRIA 2 </a:t>
                      </a:r>
                      <a:r>
                        <a:rPr lang="en-US" sz="1400" b="0" i="1" u="none" strike="noStrike" kern="1200" dirty="0" smtClean="0">
                          <a:solidFill>
                            <a:srgbClr val="000000"/>
                          </a:solidFill>
                          <a:effectLst/>
                          <a:latin typeface="+mn-lt"/>
                          <a:ea typeface="+mn-ea"/>
                          <a:cs typeface="+mn-cs"/>
                        </a:rPr>
                        <a:t>(sub-item d)</a:t>
                      </a:r>
                      <a:endParaRPr lang="en-US" sz="1400" b="0" i="1"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Enterprise-wide Risk Management Program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Brian Gunn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dirty="0" smtClean="0">
                          <a:solidFill>
                            <a:srgbClr val="000000"/>
                          </a:solidFill>
                          <a:effectLst/>
                          <a:latin typeface="+mn-lt"/>
                        </a:rPr>
                        <a:t>Fri 4/1/16</a:t>
                      </a:r>
                      <a:endParaRPr lang="en-US" sz="1400" b="0" i="0" u="none" strike="noStrike" dirty="0">
                        <a:solidFill>
                          <a:srgbClr val="000000"/>
                        </a:solidFill>
                        <a:effectLst/>
                        <a:latin typeface="+mn-lt"/>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Credit Risk Management Target 2013 MRA 1</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Expansion of the Credit Risk Reporting Packages</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Credit Risk</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Peter </a:t>
                      </a:r>
                      <a:r>
                        <a:rPr lang="en-US" sz="1400" b="0" i="0" u="none" strike="noStrike" kern="1200" dirty="0" err="1" smtClean="0">
                          <a:solidFill>
                            <a:srgbClr val="000000"/>
                          </a:solidFill>
                          <a:effectLst/>
                          <a:latin typeface="+mn-lt"/>
                          <a:ea typeface="+mn-ea"/>
                          <a:cs typeface="+mn-cs"/>
                        </a:rPr>
                        <a:t>Moenickheim</a:t>
                      </a:r>
                      <a:r>
                        <a:rPr lang="en-US" sz="1400" b="0" i="0" u="none" strike="noStrike" kern="1200" dirty="0" smtClean="0">
                          <a:solidFill>
                            <a:srgbClr val="000000"/>
                          </a:solidFill>
                          <a:effectLst/>
                          <a:latin typeface="+mn-lt"/>
                          <a:ea typeface="+mn-ea"/>
                          <a:cs typeface="+mn-cs"/>
                        </a:rPr>
                        <a:t> / Jason </a:t>
                      </a:r>
                      <a:r>
                        <a:rPr lang="en-US" sz="1400" b="0" i="0" u="none" strike="noStrike" kern="1200" dirty="0" err="1" smtClean="0">
                          <a:solidFill>
                            <a:srgbClr val="000000"/>
                          </a:solidFill>
                          <a:effectLst/>
                          <a:latin typeface="+mn-lt"/>
                          <a:ea typeface="+mn-ea"/>
                          <a:cs typeface="+mn-cs"/>
                        </a:rPr>
                        <a:t>Kulas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Mon 11/9/15</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122334">
                <a:tc>
                  <a:txBody>
                    <a:bodyPr/>
                    <a:lstStyle/>
                    <a:p>
                      <a:pPr algn="l" fontAlgn="t"/>
                      <a:r>
                        <a:rPr lang="en-US" sz="1400" b="0" i="0" u="none" strike="noStrike" kern="1200" dirty="0" smtClean="0">
                          <a:solidFill>
                            <a:srgbClr val="000000"/>
                          </a:solidFill>
                          <a:effectLst/>
                          <a:latin typeface="+mn-lt"/>
                          <a:ea typeface="+mn-ea"/>
                          <a:cs typeface="+mn-cs"/>
                        </a:rPr>
                        <a:t>Enterprise-wide Risk Management Review 2013 MRA 3</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EWRMG Access to Data and Systems </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err="1" smtClean="0">
                          <a:solidFill>
                            <a:srgbClr val="000000"/>
                          </a:solidFill>
                          <a:effectLst/>
                          <a:latin typeface="+mn-lt"/>
                          <a:ea typeface="+mn-ea"/>
                          <a:cs typeface="+mn-cs"/>
                        </a:rPr>
                        <a:t>Arif</a:t>
                      </a:r>
                      <a:r>
                        <a:rPr lang="en-US" sz="1400" b="0" i="0" u="none" strike="noStrike" kern="1200" dirty="0" smtClean="0">
                          <a:solidFill>
                            <a:srgbClr val="000000"/>
                          </a:solidFill>
                          <a:effectLst/>
                          <a:latin typeface="+mn-lt"/>
                          <a:ea typeface="+mn-ea"/>
                          <a:cs typeface="+mn-cs"/>
                        </a:rPr>
                        <a:t> </a:t>
                      </a:r>
                      <a:r>
                        <a:rPr lang="en-US" sz="1400" b="0" i="0" u="none" strike="noStrike" kern="1200" dirty="0" err="1" smtClean="0">
                          <a:solidFill>
                            <a:srgbClr val="000000"/>
                          </a:solidFill>
                          <a:effectLst/>
                          <a:latin typeface="+mn-lt"/>
                          <a:ea typeface="+mn-ea"/>
                          <a:cs typeface="+mn-cs"/>
                        </a:rPr>
                        <a:t>Arain</a:t>
                      </a:r>
                      <a:r>
                        <a:rPr lang="en-US" sz="1400" b="0" i="0" u="none" strike="noStrike" kern="1200" dirty="0" smtClean="0">
                          <a:solidFill>
                            <a:srgbClr val="000000"/>
                          </a:solidFill>
                          <a:effectLst/>
                          <a:latin typeface="+mn-lt"/>
                          <a:ea typeface="+mn-ea"/>
                          <a:cs typeface="+mn-cs"/>
                        </a:rPr>
                        <a:t>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dirty="0" smtClean="0">
                          <a:solidFill>
                            <a:srgbClr val="000000"/>
                          </a:solidFill>
                          <a:effectLst/>
                          <a:latin typeface="+mn-lt"/>
                        </a:rPr>
                        <a:t>Fri 4/1/16</a:t>
                      </a:r>
                      <a:endParaRPr lang="en-US" sz="1400" b="0" i="0" u="none" strike="noStrike" dirty="0">
                        <a:solidFill>
                          <a:srgbClr val="000000"/>
                        </a:solidFill>
                        <a:effectLst/>
                        <a:latin typeface="+mn-lt"/>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Report of Inspection 2015 MRIA 1 </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Board and Senior Management Oversight of Consolidated Organization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Board  Oversight</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Michael </a:t>
                      </a:r>
                      <a:r>
                        <a:rPr lang="en-US" sz="1400" b="0" i="0" u="none" strike="noStrike" kern="1200" dirty="0" err="1" smtClean="0">
                          <a:solidFill>
                            <a:srgbClr val="000000"/>
                          </a:solidFill>
                          <a:effectLst/>
                          <a:latin typeface="+mn-lt"/>
                          <a:ea typeface="+mn-ea"/>
                          <a:cs typeface="+mn-cs"/>
                        </a:rPr>
                        <a:t>Lipsitz</a:t>
                      </a:r>
                      <a:r>
                        <a:rPr lang="en-US" sz="1400" b="0" i="0" u="none" strike="noStrike" kern="1200" dirty="0" smtClean="0">
                          <a:solidFill>
                            <a:srgbClr val="000000"/>
                          </a:solidFill>
                          <a:effectLst/>
                          <a:latin typeface="+mn-lt"/>
                          <a:ea typeface="+mn-ea"/>
                          <a:cs typeface="+mn-cs"/>
                        </a:rPr>
                        <a:t> / Michael </a:t>
                      </a:r>
                      <a:r>
                        <a:rPr lang="en-US" sz="1400" b="0" i="0" u="none" strike="noStrike" kern="1200" dirty="0" err="1" smtClean="0">
                          <a:solidFill>
                            <a:srgbClr val="000000"/>
                          </a:solidFill>
                          <a:effectLst/>
                          <a:latin typeface="+mn-lt"/>
                          <a:ea typeface="+mn-ea"/>
                          <a:cs typeface="+mn-cs"/>
                        </a:rPr>
                        <a:t>Lipsitz</a:t>
                      </a:r>
                      <a:r>
                        <a:rPr lang="en-US" sz="1400" b="0" i="0" u="none" strike="noStrike" kern="1200" dirty="0" smtClean="0">
                          <a:solidFill>
                            <a:srgbClr val="000000"/>
                          </a:solidFill>
                          <a:effectLst/>
                          <a:latin typeface="+mn-lt"/>
                          <a:ea typeface="+mn-ea"/>
                          <a:cs typeface="+mn-cs"/>
                        </a:rPr>
                        <a:t> </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0000"/>
                          </a:solidFill>
                          <a:effectLst/>
                          <a:latin typeface="Calibri"/>
                        </a:rPr>
                        <a:t>Fri 4/1/16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Enterprise Risk Management SBNA-2015-24 MRA 2</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Reputational and Strategic Risk Management </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Mike Carbone / Marcelo Brutti</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0000"/>
                          </a:solidFill>
                          <a:effectLst/>
                          <a:latin typeface="Calibri"/>
                        </a:rPr>
                        <a:t>Mon 9/7/15</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26303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Management – Roadmap</a:t>
            </a:r>
          </a:p>
        </p:txBody>
      </p:sp>
      <p:graphicFrame>
        <p:nvGraphicFramePr>
          <p:cNvPr id="9" name="Table 8"/>
          <p:cNvGraphicFramePr>
            <a:graphicFrameLocks noGrp="1"/>
          </p:cNvGraphicFramePr>
          <p:nvPr>
            <p:extLst>
              <p:ext uri="{D42A27DB-BD31-4B8C-83A1-F6EECF244321}">
                <p14:modId xmlns:p14="http://schemas.microsoft.com/office/powerpoint/2010/main" val="797001555"/>
              </p:ext>
            </p:extLst>
          </p:nvPr>
        </p:nvGraphicFramePr>
        <p:xfrm>
          <a:off x="148624" y="847795"/>
          <a:ext cx="8872149" cy="5575787"/>
        </p:xfrm>
        <a:graphic>
          <a:graphicData uri="http://schemas.openxmlformats.org/drawingml/2006/table">
            <a:tbl>
              <a:tblPr firstRow="1" bandRow="1"/>
              <a:tblGrid>
                <a:gridCol w="3830595"/>
                <a:gridCol w="2502801"/>
                <a:gridCol w="362679"/>
                <a:gridCol w="362679"/>
                <a:gridCol w="362679"/>
                <a:gridCol w="362679"/>
                <a:gridCol w="362679"/>
                <a:gridCol w="362679"/>
                <a:gridCol w="362679"/>
              </a:tblGrid>
              <a:tr h="396805">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 </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2016</a:t>
                      </a:r>
                      <a:endParaRPr lang="en-US" sz="12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2017</a:t>
                      </a:r>
                      <a:endParaRPr lang="en-US" sz="12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200" dirty="0" smtClean="0"/>
                        <a:t>2018+</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2Q</a:t>
                      </a:r>
                      <a:endParaRPr lang="en-US" sz="12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3Q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4Q</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1H</a:t>
                      </a:r>
                      <a:endParaRPr lang="en-US" sz="12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dirty="0" smtClean="0">
                          <a:solidFill>
                            <a:schemeClr val="bg1"/>
                          </a:solidFill>
                        </a:rPr>
                        <a:t>2H</a:t>
                      </a:r>
                      <a:endParaRPr lang="en-US" sz="12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518160">
                <a:tc>
                  <a:txBody>
                    <a:bodyPr/>
                    <a:lstStyle/>
                    <a:p>
                      <a:pPr algn="l" fontAlgn="t"/>
                      <a:r>
                        <a:rPr lang="en-US" sz="1100" kern="1200" dirty="0">
                          <a:solidFill>
                            <a:schemeClr val="dk1"/>
                          </a:solidFill>
                          <a:latin typeface="+mn-lt"/>
                          <a:ea typeface="ＭＳ Ｐゴシック"/>
                          <a:cs typeface="+mn-cs"/>
                        </a:rPr>
                        <a:t>Perform high-level review and revision of wholesale credit process limits and controls and delegation of authority at SCUSA and SBNA</a:t>
                      </a:r>
                    </a:p>
                  </a:txBody>
                  <a:tcPr marL="9525" marR="9525" marT="9525" marB="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100" kern="1200" dirty="0" smtClean="0">
                          <a:solidFill>
                            <a:schemeClr val="dk1"/>
                          </a:solidFill>
                          <a:latin typeface="+mn-lt"/>
                          <a:ea typeface="ＭＳ Ｐゴシック"/>
                          <a:cs typeface="+mn-cs"/>
                        </a:rPr>
                        <a:t>Revised wholesale credit process documentation</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r>
                        <a:rPr lang="en-US" sz="1100" b="1" kern="1200" dirty="0" smtClean="0">
                          <a:solidFill>
                            <a:schemeClr val="tx1"/>
                          </a:solidFill>
                          <a:effectLst/>
                          <a:latin typeface="+mn-lt"/>
                          <a:ea typeface="ＭＳ Ｐゴシック"/>
                          <a:cs typeface="+mn-cs"/>
                          <a:sym typeface="Wingdings 2"/>
                        </a:rPr>
                        <a:t></a:t>
                      </a:r>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518160">
                <a:tc>
                  <a:txBody>
                    <a:bodyPr/>
                    <a:lstStyle/>
                    <a:p>
                      <a:pPr algn="l" fontAlgn="t"/>
                      <a:r>
                        <a:rPr lang="en-US" sz="1100" kern="1200" dirty="0">
                          <a:solidFill>
                            <a:schemeClr val="dk1"/>
                          </a:solidFill>
                          <a:latin typeface="+mn-lt"/>
                          <a:ea typeface="ＭＳ Ｐゴシック"/>
                          <a:cs typeface="+mn-cs"/>
                        </a:rPr>
                        <a:t>Analyze and remediate gaps in liquidity risk management (“LRM”) against IHC requirements</a:t>
                      </a:r>
                    </a:p>
                  </a:txBody>
                  <a:tcPr marL="9525" marR="9525" marT="9525" marB="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100" kern="1200" dirty="0" smtClean="0">
                          <a:solidFill>
                            <a:schemeClr val="dk1"/>
                          </a:solidFill>
                          <a:latin typeface="+mn-lt"/>
                          <a:ea typeface="ＭＳ Ｐゴシック"/>
                          <a:cs typeface="+mn-cs"/>
                        </a:rPr>
                        <a:t>Updated LRM Policies at IHC entities</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0">
                <a:tc>
                  <a:txBody>
                    <a:bodyPr/>
                    <a:lstStyle/>
                    <a:p>
                      <a:pPr algn="l" fontAlgn="t"/>
                      <a:r>
                        <a:rPr lang="en-US" sz="1100" kern="1200" dirty="0">
                          <a:solidFill>
                            <a:schemeClr val="dk1"/>
                          </a:solidFill>
                          <a:latin typeface="+mn-lt"/>
                          <a:ea typeface="ＭＳ Ｐゴシック"/>
                          <a:cs typeface="+mn-cs"/>
                        </a:rPr>
                        <a:t>Rollout Commercial Risk Ratings</a:t>
                      </a:r>
                    </a:p>
                  </a:txBody>
                  <a:tcPr marL="9525" marR="9525" marT="9525"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noProof="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p>
                      <a:pPr algn="l" fontAlgn="t"/>
                      <a:r>
                        <a:rPr lang="en-US" sz="1100" kern="1200" dirty="0">
                          <a:solidFill>
                            <a:schemeClr val="dk1"/>
                          </a:solidFill>
                          <a:latin typeface="+mn-lt"/>
                          <a:ea typeface="ＭＳ Ｐゴシック"/>
                          <a:cs typeface="+mn-cs"/>
                        </a:rPr>
                        <a:t>Finalize CRE Model</a:t>
                      </a:r>
                    </a:p>
                  </a:txBody>
                  <a:tcPr marL="171450" marR="9525" marT="9525"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100" kern="1200" dirty="0" smtClean="0">
                          <a:solidFill>
                            <a:schemeClr val="dk1"/>
                          </a:solidFill>
                          <a:latin typeface="+mn-lt"/>
                          <a:ea typeface="ＭＳ Ｐゴシック"/>
                          <a:cs typeface="+mn-cs"/>
                        </a:rPr>
                        <a:t>Validated CRE Model</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p>
                      <a:pPr marL="0" algn="l" defTabSz="457200" rtl="0" eaLnBrk="1" fontAlgn="t" latinLnBrk="0" hangingPunct="1"/>
                      <a:r>
                        <a:rPr lang="en-US" sz="1100" kern="1200" dirty="0">
                          <a:solidFill>
                            <a:schemeClr val="dk1"/>
                          </a:solidFill>
                          <a:latin typeface="+mn-lt"/>
                          <a:ea typeface="ＭＳ Ｐゴシック"/>
                          <a:cs typeface="+mn-cs"/>
                        </a:rPr>
                        <a:t>Finalize C&amp;I Model</a:t>
                      </a:r>
                    </a:p>
                  </a:txBody>
                  <a:tcPr marL="171450" marR="9525" marT="9525"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r>
                        <a:rPr lang="en-US" sz="1100" kern="1200" dirty="0" smtClean="0">
                          <a:solidFill>
                            <a:schemeClr val="dk1"/>
                          </a:solidFill>
                          <a:latin typeface="+mn-lt"/>
                          <a:ea typeface="ＭＳ Ｐゴシック"/>
                          <a:cs typeface="+mn-cs"/>
                        </a:rPr>
                        <a:t>Validated C&amp;I Model</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t"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CRE Implementation (Phase 1 solution)</a:t>
                      </a:r>
                    </a:p>
                  </a:txBody>
                  <a:tcPr marL="171450"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CRE Model Solution implemented</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ＭＳ Ｐゴシック"/>
                          <a:cs typeface="+mn-cs"/>
                        </a:rPr>
                        <a:t> </a:t>
                      </a: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C&amp;I Implementation (Phase 1 solution)</a:t>
                      </a:r>
                    </a:p>
                  </a:txBody>
                  <a:tcPr marL="171450"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C&amp;I Model Solution implemented</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p>
                      <a:pPr marL="0" algn="l" defTabSz="457200" rtl="0" eaLnBrk="1" fontAlgn="t"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Create requirement definitions for Phase II technology solution for CRE and C&amp;I model implementation</a:t>
                      </a:r>
                    </a:p>
                  </a:txBody>
                  <a:tcPr marL="171450"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BRD for Phase 2 technology solution</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algn="l" defTabSz="457200" rtl="0" eaLnBrk="1" fontAlgn="t" latinLnBrk="0" hangingPunct="1">
                        <a:spcBef>
                          <a:spcPts val="0"/>
                        </a:spcBef>
                        <a:spcAft>
                          <a:spcPts val="0"/>
                        </a:spcAft>
                      </a:pPr>
                      <a:r>
                        <a:rPr lang="en-US" sz="1100" kern="1200" dirty="0">
                          <a:solidFill>
                            <a:schemeClr val="dk1"/>
                          </a:solidFill>
                          <a:latin typeface="+mn-lt"/>
                          <a:ea typeface="ＭＳ Ｐゴシック"/>
                          <a:cs typeface="+mn-cs"/>
                        </a:rPr>
                        <a:t> </a:t>
                      </a: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564453">
                <a:tc>
                  <a:txBody>
                    <a:bodyPr/>
                    <a:lstStyle/>
                    <a:p>
                      <a:pPr marL="0" algn="l" defTabSz="457200" rtl="0" eaLnBrk="1" fontAlgn="t" latinLnBrk="0" hangingPunct="1"/>
                      <a:r>
                        <a:rPr lang="en-US" sz="1100" kern="1200" dirty="0">
                          <a:solidFill>
                            <a:schemeClr val="dk1"/>
                          </a:solidFill>
                          <a:latin typeface="+mn-lt"/>
                          <a:ea typeface="ＭＳ Ｐゴシック"/>
                          <a:cs typeface="+mn-cs"/>
                        </a:rPr>
                        <a:t>Conduct gap analyses across risk types focusing on methodology, tools, processes, and expectations as defined by the operating model and benchmark to industry </a:t>
                      </a:r>
                      <a:r>
                        <a:rPr lang="en-US" sz="1100" kern="1200" dirty="0" smtClean="0">
                          <a:solidFill>
                            <a:schemeClr val="dk1"/>
                          </a:solidFill>
                          <a:latin typeface="+mn-lt"/>
                          <a:ea typeface="ＭＳ Ｐゴシック"/>
                          <a:cs typeface="+mn-cs"/>
                        </a:rPr>
                        <a:t>practice</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r>
                        <a:rPr lang="en-US" sz="1100" kern="1200" dirty="0" smtClean="0">
                          <a:solidFill>
                            <a:schemeClr val="dk1"/>
                          </a:solidFill>
                          <a:latin typeface="+mn-lt"/>
                          <a:ea typeface="ＭＳ Ｐゴシック"/>
                          <a:cs typeface="+mn-cs"/>
                        </a:rPr>
                        <a:t>Gap analyses</a:t>
                      </a:r>
                      <a:r>
                        <a:rPr lang="en-US" sz="1100" kern="1200" baseline="0" dirty="0" smtClean="0">
                          <a:solidFill>
                            <a:schemeClr val="dk1"/>
                          </a:solidFill>
                          <a:latin typeface="+mn-lt"/>
                          <a:ea typeface="ＭＳ Ｐゴシック"/>
                          <a:cs typeface="+mn-cs"/>
                        </a:rPr>
                        <a:t> across Risk Types</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100" b="1" kern="1200" dirty="0" smtClean="0">
                          <a:solidFill>
                            <a:schemeClr val="tx1"/>
                          </a:solidFill>
                          <a:effectLst/>
                          <a:latin typeface="+mn-lt"/>
                          <a:ea typeface="ＭＳ Ｐゴシック"/>
                          <a:cs typeface="+mn-cs"/>
                          <a:sym typeface="Wingdings 2"/>
                        </a:rPr>
                        <a:t></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algn="l" defTabSz="457200" rtl="0" eaLnBrk="1" latinLnBrk="0" hangingPunct="1"/>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p>
                      <a:pPr marL="177800" marR="0" lvl="1" indent="0" algn="l" defTabSz="457200" rtl="0" eaLnBrk="1" fontAlgn="t" latinLnBrk="0" hangingPunct="1">
                        <a:lnSpc>
                          <a:spcPct val="100000"/>
                        </a:lnSpc>
                        <a:spcBef>
                          <a:spcPts val="0"/>
                        </a:spcBef>
                        <a:spcAft>
                          <a:spcPts val="0"/>
                        </a:spcAft>
                        <a:buClrTx/>
                        <a:buSzTx/>
                        <a:buFontTx/>
                        <a:buNone/>
                        <a:tabLst>
                          <a:tab pos="177800" algn="l"/>
                        </a:tabLst>
                        <a:defRPr/>
                      </a:pPr>
                      <a:r>
                        <a:rPr lang="en-US" sz="1100" kern="1200" dirty="0">
                          <a:solidFill>
                            <a:schemeClr val="dk1"/>
                          </a:solidFill>
                          <a:latin typeface="+mn-lt"/>
                          <a:ea typeface="ＭＳ Ｐゴシック"/>
                          <a:cs typeface="+mn-cs"/>
                        </a:rPr>
                        <a:t>Create remediation plans to address gaps and initiate remediation </a:t>
                      </a:r>
                      <a:r>
                        <a:rPr lang="en-US" sz="1100" kern="1200" dirty="0" smtClean="0">
                          <a:solidFill>
                            <a:schemeClr val="dk1"/>
                          </a:solidFill>
                          <a:latin typeface="+mn-lt"/>
                          <a:ea typeface="ＭＳ Ｐゴシック"/>
                          <a:cs typeface="+mn-cs"/>
                        </a:rPr>
                        <a:t>actions</a:t>
                      </a:r>
                      <a:endParaRPr lang="en-US" sz="1100" kern="1200" dirty="0" smtClean="0">
                        <a:solidFill>
                          <a:srgbClr val="FF0000"/>
                        </a:solidFill>
                        <a:latin typeface="+mn-lt"/>
                        <a:ea typeface="ＭＳ Ｐゴシック"/>
                        <a:cs typeface="+mn-cs"/>
                      </a:endParaRP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r>
                        <a:rPr lang="en-US" sz="1100" kern="1200" dirty="0" smtClean="0">
                          <a:solidFill>
                            <a:schemeClr val="dk1"/>
                          </a:solidFill>
                          <a:latin typeface="+mn-lt"/>
                          <a:ea typeface="ＭＳ Ｐゴシック"/>
                          <a:cs typeface="+mn-cs"/>
                        </a:rPr>
                        <a:t>Remediation plans to align with industry best practice</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405122">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ＭＳ Ｐゴシック"/>
                          <a:cs typeface="+mn-cs"/>
                        </a:rPr>
                        <a:t>Establish Risk Rating Committee and Charter for on-going governance</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r>
                        <a:rPr lang="en-US" sz="1100" kern="1200" dirty="0" smtClean="0">
                          <a:solidFill>
                            <a:schemeClr val="dk1"/>
                          </a:solidFill>
                          <a:latin typeface="+mn-lt"/>
                          <a:ea typeface="ＭＳ Ｐゴシック"/>
                          <a:cs typeface="+mn-cs"/>
                        </a:rPr>
                        <a:t>Charter and Committee schedule</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405122">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ＭＳ Ｐゴシック"/>
                          <a:cs typeface="+mn-cs"/>
                        </a:rPr>
                        <a:t>Revise Overarching framework to incorporate C&amp;I Rating</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r>
                        <a:rPr lang="en-US" sz="1100" kern="1200" dirty="0" smtClean="0">
                          <a:solidFill>
                            <a:schemeClr val="dk1"/>
                          </a:solidFill>
                          <a:latin typeface="+mn-lt"/>
                          <a:ea typeface="ＭＳ Ｐゴシック"/>
                          <a:cs typeface="+mn-cs"/>
                        </a:rPr>
                        <a:t>Overarching framework document</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405122">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ＭＳ Ｐゴシック"/>
                          <a:cs typeface="+mn-cs"/>
                        </a:rPr>
                        <a:t>Training and Usage of Model</a:t>
                      </a:r>
                    </a:p>
                  </a:txBody>
                  <a:tcPr marL="9525" marR="9525" marT="9525"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r>
                        <a:rPr lang="en-US" sz="1100" kern="1200" dirty="0" smtClean="0">
                          <a:solidFill>
                            <a:schemeClr val="dk1"/>
                          </a:solidFill>
                          <a:latin typeface="+mn-lt"/>
                          <a:ea typeface="ＭＳ Ｐゴシック"/>
                          <a:cs typeface="+mn-cs"/>
                        </a:rPr>
                        <a:t>Training Classes, Procedure and Policy Documentation</a:t>
                      </a:r>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ＭＳ Ｐゴシック"/>
                          <a:cs typeface="+mn-cs"/>
                          <a:sym typeface="Wingdings 2"/>
                        </a:rPr>
                        <a:t></a:t>
                      </a: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endParaRPr lang="en-US" sz="11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bl>
          </a:graphicData>
        </a:graphic>
      </p:graphicFrame>
    </p:spTree>
    <p:extLst>
      <p:ext uri="{BB962C8B-B14F-4D97-AF65-F5344CB8AC3E}">
        <p14:creationId xmlns:p14="http://schemas.microsoft.com/office/powerpoint/2010/main" val="1283289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a:t>Management – </a:t>
            </a:r>
            <a:r>
              <a:rPr lang="en-US" b="1" dirty="0" smtClean="0"/>
              <a:t>Dependencies &amp; Risks</a:t>
            </a: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4063728263"/>
              </p:ext>
            </p:extLst>
          </p:nvPr>
        </p:nvGraphicFramePr>
        <p:xfrm>
          <a:off x="330200" y="735550"/>
          <a:ext cx="8420100" cy="5507549"/>
        </p:xfrm>
        <a:graphic>
          <a:graphicData uri="http://schemas.openxmlformats.org/drawingml/2006/table">
            <a:tbl>
              <a:tblPr firstRow="1" bandRow="1">
                <a:tableStyleId>{E8034E78-7F5D-4C2E-B375-FC64B27BC917}</a:tableStyleId>
              </a:tblPr>
              <a:tblGrid>
                <a:gridCol w="2285799"/>
                <a:gridCol w="3846831"/>
                <a:gridCol w="2287470"/>
              </a:tblGrid>
              <a:tr h="741954">
                <a:tc>
                  <a:txBody>
                    <a:bodyPr/>
                    <a:lstStyle/>
                    <a:p>
                      <a:pPr algn="ctr"/>
                      <a:r>
                        <a:rPr lang="en-US" sz="1600" dirty="0" smtClean="0"/>
                        <a:t>Dependency/ Risk</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Description</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Importance</a:t>
                      </a:r>
                      <a:r>
                        <a:rPr lang="en-US" sz="1600" baseline="0" dirty="0" smtClean="0"/>
                        <a:t> / Impact</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589835">
                <a:tc>
                  <a:txBody>
                    <a:bodyPr/>
                    <a:lstStyle/>
                    <a:p>
                      <a:r>
                        <a:rPr lang="en-US" sz="1400" b="1" dirty="0" smtClean="0">
                          <a:solidFill>
                            <a:schemeClr val="tx1"/>
                          </a:solidFill>
                        </a:rPr>
                        <a:t>Technology</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T&amp;O will be required to implement both the short and</a:t>
                      </a:r>
                      <a:r>
                        <a:rPr lang="en-US" sz="1400" baseline="0" dirty="0" smtClean="0">
                          <a:solidFill>
                            <a:schemeClr val="tx1"/>
                          </a:solidFill>
                        </a:rPr>
                        <a:t> long term solution for the Risk Rating Tool.</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rowSpan="3">
                  <a:txBody>
                    <a:bodyPr/>
                    <a:lstStyle/>
                    <a:p>
                      <a:r>
                        <a:rPr lang="en-US" sz="1400" b="1" dirty="0" smtClean="0">
                          <a:solidFill>
                            <a:schemeClr val="tx1"/>
                          </a:solidFill>
                        </a:rPr>
                        <a:t>Resources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The Head</a:t>
                      </a:r>
                      <a:r>
                        <a:rPr lang="en-US" sz="1400" baseline="0" dirty="0" smtClean="0">
                          <a:solidFill>
                            <a:schemeClr val="tx1"/>
                          </a:solidFill>
                        </a:rPr>
                        <a:t> of Credit Risk Rating position will need to be filled prior to completion of the Risk Rating Initiative.</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Medium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60084">
                <a:tc vMerge="1">
                  <a:txBody>
                    <a:bodyPr/>
                    <a:lstStyle/>
                    <a:p>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Staffing</a:t>
                      </a:r>
                      <a:r>
                        <a:rPr lang="en-US" sz="1400" dirty="0" smtClean="0">
                          <a:solidFill>
                            <a:schemeClr val="tx1"/>
                          </a:solidFill>
                        </a:rPr>
                        <a:t> – Management</a:t>
                      </a:r>
                      <a:r>
                        <a:rPr lang="en-US" sz="1400" baseline="0" dirty="0" smtClean="0">
                          <a:solidFill>
                            <a:schemeClr val="tx1"/>
                          </a:solidFill>
                        </a:rPr>
                        <a:t> </a:t>
                      </a:r>
                      <a:r>
                        <a:rPr lang="en-US" sz="1400" dirty="0" smtClean="0">
                          <a:solidFill>
                            <a:schemeClr val="tx1"/>
                          </a:solidFill>
                        </a:rPr>
                        <a:t>will not need any new hires.</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N/A</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39122">
                <a:tc vMerge="1">
                  <a:txBody>
                    <a:bodyPr/>
                    <a:lstStyle/>
                    <a:p>
                      <a:endParaRPr lang="en-US"/>
                    </a:p>
                  </a:txBody>
                  <a:tcPr/>
                </a:tc>
                <a:tc>
                  <a:txBody>
                    <a:bodyPr/>
                    <a:lstStyle/>
                    <a:p>
                      <a:r>
                        <a:rPr lang="en-US" sz="1400" b="1" kern="1200" dirty="0" smtClean="0">
                          <a:solidFill>
                            <a:schemeClr val="tx1"/>
                          </a:solidFill>
                          <a:latin typeface="+mn-lt"/>
                          <a:ea typeface="+mn-ea"/>
                          <a:cs typeface="+mn-cs"/>
                        </a:rPr>
                        <a:t>Budget</a:t>
                      </a:r>
                      <a:r>
                        <a:rPr lang="en-US" sz="1400" kern="1200" dirty="0" smtClean="0">
                          <a:solidFill>
                            <a:schemeClr val="tx1"/>
                          </a:solidFill>
                          <a:latin typeface="+mn-lt"/>
                          <a:ea typeface="+mn-ea"/>
                          <a:cs typeface="+mn-cs"/>
                        </a:rPr>
                        <a:t> – We will not need to obtain approval on budgeting for this initiative due to the lack of requirements for increased staffing.</a:t>
                      </a:r>
                      <a:endParaRPr lang="en-US" sz="140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kern="1200" dirty="0" smtClean="0">
                          <a:solidFill>
                            <a:schemeClr val="tx1"/>
                          </a:solidFill>
                          <a:latin typeface="+mn-lt"/>
                          <a:ea typeface="+mn-ea"/>
                          <a:cs typeface="+mn-cs"/>
                        </a:rPr>
                        <a:t>N/A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2">
                <a:tc rowSpan="3">
                  <a:txBody>
                    <a:bodyPr/>
                    <a:lstStyle/>
                    <a:p>
                      <a:r>
                        <a:rPr lang="en-US" sz="1400" b="1" dirty="0" smtClean="0">
                          <a:solidFill>
                            <a:schemeClr val="tx1"/>
                          </a:solidFill>
                        </a:rPr>
                        <a:t>Other</a:t>
                      </a:r>
                      <a:r>
                        <a:rPr lang="en-US" sz="1400" b="1" baseline="0" dirty="0" smtClean="0">
                          <a:solidFill>
                            <a:schemeClr val="tx1"/>
                          </a:solidFill>
                        </a:rPr>
                        <a:t> </a:t>
                      </a:r>
                      <a:r>
                        <a:rPr lang="en-US" sz="1400" b="1" baseline="0" dirty="0" err="1" smtClean="0">
                          <a:solidFill>
                            <a:schemeClr val="tx1"/>
                          </a:solidFill>
                        </a:rPr>
                        <a:t>Workstreams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ELS</a:t>
                      </a:r>
                      <a:r>
                        <a:rPr lang="en-US" sz="1400" dirty="0" smtClean="0">
                          <a:solidFill>
                            <a:schemeClr val="tx1"/>
                          </a:solidFill>
                        </a:rPr>
                        <a:t> – There are a number of Liquidity initiatives in the Risk Management</a:t>
                      </a:r>
                      <a:r>
                        <a:rPr lang="en-US" sz="1400" baseline="0" dirty="0" smtClean="0">
                          <a:solidFill>
                            <a:schemeClr val="tx1"/>
                          </a:solidFill>
                        </a:rPr>
                        <a:t> </a:t>
                      </a:r>
                      <a:r>
                        <a:rPr lang="en-US" sz="1400" dirty="0" smtClean="0">
                          <a:solidFill>
                            <a:schemeClr val="tx1"/>
                          </a:solidFill>
                        </a:rPr>
                        <a:t>plan, which will require their execution.</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vMerge="1">
                  <a:txBody>
                    <a:bodyPr/>
                    <a:lstStyle/>
                    <a:p>
                      <a:endParaRPr lang="en-US"/>
                    </a:p>
                  </a:txBody>
                  <a:tcPr/>
                </a:tc>
                <a:tc>
                  <a:txBody>
                    <a:bodyPr/>
                    <a:lstStyle/>
                    <a:p>
                      <a:r>
                        <a:rPr lang="en-US" sz="1400" b="1" dirty="0" smtClean="0">
                          <a:solidFill>
                            <a:schemeClr val="tx1"/>
                          </a:solidFill>
                        </a:rPr>
                        <a:t>Model</a:t>
                      </a:r>
                      <a:r>
                        <a:rPr lang="en-US" sz="1400" dirty="0" smtClean="0">
                          <a:solidFill>
                            <a:schemeClr val="tx1"/>
                          </a:solidFill>
                        </a:rPr>
                        <a:t> – Development and Validation of Risk Rating models will</a:t>
                      </a:r>
                      <a:r>
                        <a:rPr lang="en-US" sz="1400" baseline="0" dirty="0" smtClean="0">
                          <a:solidFill>
                            <a:schemeClr val="tx1"/>
                          </a:solidFill>
                        </a:rPr>
                        <a:t> need to occur along with completion of BRD as technology updates and enhancements are made.</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2">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Wholesale Credit </a:t>
                      </a:r>
                      <a:r>
                        <a:rPr lang="en-US" sz="1400" dirty="0" smtClean="0">
                          <a:solidFill>
                            <a:schemeClr val="tx1"/>
                          </a:solidFill>
                        </a:rPr>
                        <a:t>- Wholesale credit will</a:t>
                      </a:r>
                      <a:r>
                        <a:rPr lang="en-US" sz="1400" baseline="0" dirty="0" smtClean="0">
                          <a:solidFill>
                            <a:schemeClr val="tx1"/>
                          </a:solidFill>
                        </a:rPr>
                        <a:t> be needed to opine on pertinent sections of the plan.</a:t>
                      </a:r>
                      <a:endParaRPr lang="en-US" sz="1400" dirty="0" smtClean="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Medium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43951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46770"/>
            <a:ext cx="9144000" cy="17112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254000" y="248488"/>
            <a:ext cx="7531100" cy="461665"/>
          </a:xfrm>
          <a:prstGeom prst="rect">
            <a:avLst/>
          </a:prstGeom>
          <a:noFill/>
        </p:spPr>
        <p:txBody>
          <a:bodyPr wrap="square" rtlCol="0">
            <a:spAutoFit/>
          </a:bodyPr>
          <a:lstStyle/>
          <a:p>
            <a:r>
              <a:rPr lang="en-US" b="1" dirty="0" smtClean="0"/>
              <a:t>Risk Transformation Resources</a:t>
            </a:r>
          </a:p>
        </p:txBody>
      </p:sp>
      <p:graphicFrame>
        <p:nvGraphicFramePr>
          <p:cNvPr id="10" name="Table 9"/>
          <p:cNvGraphicFramePr>
            <a:graphicFrameLocks noGrp="1"/>
          </p:cNvGraphicFramePr>
          <p:nvPr>
            <p:extLst>
              <p:ext uri="{D42A27DB-BD31-4B8C-83A1-F6EECF244321}">
                <p14:modId xmlns:p14="http://schemas.microsoft.com/office/powerpoint/2010/main" val="3650440593"/>
              </p:ext>
            </p:extLst>
          </p:nvPr>
        </p:nvGraphicFramePr>
        <p:xfrm>
          <a:off x="400051" y="1949474"/>
          <a:ext cx="8343899" cy="2959052"/>
        </p:xfrm>
        <a:graphic>
          <a:graphicData uri="http://schemas.openxmlformats.org/drawingml/2006/table">
            <a:tbl>
              <a:tblPr/>
              <a:tblGrid>
                <a:gridCol w="2848384"/>
                <a:gridCol w="1099103"/>
                <a:gridCol w="1099103"/>
                <a:gridCol w="1099103"/>
                <a:gridCol w="1099103"/>
                <a:gridCol w="1099103"/>
              </a:tblGrid>
              <a:tr h="696366">
                <a:tc>
                  <a:txBody>
                    <a:bodyPr/>
                    <a:lstStyle/>
                    <a:p>
                      <a:pPr algn="l" fontAlgn="t"/>
                      <a:r>
                        <a:rPr lang="en-US" sz="1400" b="1" i="0" u="none" strike="noStrike" dirty="0">
                          <a:solidFill>
                            <a:srgbClr val="FFFFFF"/>
                          </a:solidFill>
                          <a:effectLst/>
                          <a:latin typeface="Calibri"/>
                        </a:rPr>
                        <a:t>Sub-</a:t>
                      </a:r>
                      <a:r>
                        <a:rPr lang="en-US" sz="1400" b="1" i="0" u="none" strike="noStrike" dirty="0" err="1">
                          <a:solidFill>
                            <a:srgbClr val="FFFFFF"/>
                          </a:solidFill>
                          <a:effectLst/>
                          <a:latin typeface="Calibri"/>
                        </a:rPr>
                        <a:t>Workstream</a:t>
                      </a:r>
                      <a:endParaRPr lang="en-US" sz="1400" b="1" i="0" u="none" strike="noStrike" dirty="0">
                        <a:solidFill>
                          <a:srgbClr val="FFFFFF"/>
                        </a:solidFill>
                        <a:effectLst/>
                        <a:latin typeface="Calibri"/>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fontAlgn="t"/>
                      <a:r>
                        <a:rPr lang="en-US" sz="1400" b="1" i="0" u="none" strike="noStrike" dirty="0">
                          <a:solidFill>
                            <a:srgbClr val="000000"/>
                          </a:solidFill>
                          <a:effectLst/>
                          <a:latin typeface="Calibri"/>
                        </a:rPr>
                        <a:t>Risk Appetite</a:t>
                      </a:r>
                    </a:p>
                  </a:txBody>
                  <a:tcPr marL="45720" marR="4572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a:rPr>
                        <a:t>Risk ID &amp; Assessment</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a:rPr>
                        <a:t>Risk </a:t>
                      </a:r>
                      <a:r>
                        <a:rPr lang="en-US" sz="1400" b="1" i="0" u="none" strike="noStrike" dirty="0" err="1">
                          <a:solidFill>
                            <a:srgbClr val="000000"/>
                          </a:solidFill>
                          <a:effectLst/>
                          <a:latin typeface="Calibri"/>
                        </a:rPr>
                        <a:t>Gov</a:t>
                      </a:r>
                      <a:r>
                        <a:rPr lang="en-US" sz="1400" b="1" i="0" u="none" strike="noStrike" dirty="0">
                          <a:solidFill>
                            <a:srgbClr val="000000"/>
                          </a:solidFill>
                          <a:effectLst/>
                          <a:latin typeface="Calibri"/>
                        </a:rPr>
                        <a:t> &amp; Org</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a:rPr>
                        <a:t>Risk Monitoring</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a:rPr>
                        <a:t>Risk Management</a:t>
                      </a:r>
                    </a:p>
                  </a:txBody>
                  <a:tcPr marL="45720" marR="4572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799646">
                <a:tc>
                  <a:txBody>
                    <a:bodyPr/>
                    <a:lstStyle/>
                    <a:p>
                      <a:pPr algn="l" fontAlgn="t"/>
                      <a:r>
                        <a:rPr lang="en-US" sz="1400" b="1" i="0" u="none" strike="noStrike" dirty="0">
                          <a:solidFill>
                            <a:srgbClr val="FFFFFF"/>
                          </a:solidFill>
                          <a:effectLst/>
                          <a:latin typeface="Calibri"/>
                        </a:rPr>
                        <a:t>Could </a:t>
                      </a:r>
                      <a:r>
                        <a:rPr lang="en-US" sz="1400" b="1" i="0" u="none" strike="noStrike" dirty="0" smtClean="0">
                          <a:solidFill>
                            <a:srgbClr val="FFFFFF"/>
                          </a:solidFill>
                          <a:effectLst/>
                          <a:latin typeface="Calibri"/>
                        </a:rPr>
                        <a:t>the</a:t>
                      </a:r>
                      <a:r>
                        <a:rPr lang="en-US" sz="1400" b="1" i="0" u="none" strike="noStrike" baseline="0" dirty="0" smtClean="0">
                          <a:solidFill>
                            <a:srgbClr val="FFFFFF"/>
                          </a:solidFill>
                          <a:effectLst/>
                          <a:latin typeface="Calibri"/>
                        </a:rPr>
                        <a:t> listed roadmap initiatives </a:t>
                      </a:r>
                      <a:r>
                        <a:rPr lang="en-US" sz="1400" b="1" i="0" u="none" strike="noStrike" dirty="0" smtClean="0">
                          <a:solidFill>
                            <a:srgbClr val="FFFFFF"/>
                          </a:solidFill>
                          <a:effectLst/>
                          <a:latin typeface="Calibri"/>
                        </a:rPr>
                        <a:t>be </a:t>
                      </a:r>
                      <a:r>
                        <a:rPr lang="en-US" sz="1400" b="1" i="0" u="none" strike="noStrike" dirty="0">
                          <a:solidFill>
                            <a:srgbClr val="FFFFFF"/>
                          </a:solidFill>
                          <a:effectLst/>
                          <a:latin typeface="Calibri"/>
                        </a:rPr>
                        <a:t>completed with the </a:t>
                      </a:r>
                      <a:r>
                        <a:rPr lang="en-US" sz="1400" b="1" i="0" u="none" strike="noStrike" dirty="0" smtClean="0">
                          <a:solidFill>
                            <a:srgbClr val="FFFFFF"/>
                          </a:solidFill>
                          <a:effectLst/>
                          <a:latin typeface="Calibri"/>
                        </a:rPr>
                        <a:t>currently approved </a:t>
                      </a:r>
                      <a:r>
                        <a:rPr lang="en-US" sz="1400" b="1" i="0" u="none" strike="noStrike" dirty="0">
                          <a:solidFill>
                            <a:srgbClr val="FFFFFF"/>
                          </a:solidFill>
                          <a:effectLst/>
                          <a:latin typeface="Calibri"/>
                        </a:rPr>
                        <a:t>headcount?</a:t>
                      </a: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0" i="0" u="none" strike="noStrike" dirty="0">
                          <a:solidFill>
                            <a:srgbClr val="000000"/>
                          </a:solidFill>
                          <a:effectLst/>
                          <a:latin typeface="Calibri"/>
                        </a:rPr>
                        <a:t> </a:t>
                      </a:r>
                    </a:p>
                  </a:txBody>
                  <a:tcPr marL="45720" marR="45720"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a:rPr>
                        <a:t>Yes</a:t>
                      </a:r>
                    </a:p>
                  </a:txBody>
                  <a:tcPr marL="45720" marR="4572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0812">
                <a:tc>
                  <a:txBody>
                    <a:bodyPr/>
                    <a:lstStyle/>
                    <a:p>
                      <a:pPr algn="l" fontAlgn="t"/>
                      <a:r>
                        <a:rPr lang="en-US" sz="1400" b="1" i="0" u="none" strike="noStrike" dirty="0">
                          <a:solidFill>
                            <a:srgbClr val="FFFFFF"/>
                          </a:solidFill>
                          <a:effectLst/>
                          <a:latin typeface="Calibri"/>
                        </a:rPr>
                        <a:t>How many additional FTE would be needed to incorporate industry best practices into the project?</a:t>
                      </a: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400" b="0" i="0" u="none" strike="noStrike" dirty="0">
                        <a:solidFill>
                          <a:srgbClr val="000000"/>
                        </a:solidFill>
                        <a:effectLst/>
                        <a:latin typeface="Calibri"/>
                      </a:endParaRPr>
                    </a:p>
                  </a:txBody>
                  <a:tcPr marL="45720" marR="45720"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628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1" i="0" u="none" strike="noStrike" baseline="0" dirty="0" smtClean="0">
                          <a:solidFill>
                            <a:srgbClr val="FFFFFF"/>
                          </a:solidFill>
                          <a:effectLst/>
                          <a:latin typeface="+mn-lt"/>
                        </a:rPr>
                        <a:t>A</a:t>
                      </a:r>
                      <a:r>
                        <a:rPr lang="en-US" sz="1400" b="1" i="0" u="none" strike="noStrike" dirty="0" smtClean="0">
                          <a:solidFill>
                            <a:srgbClr val="FFFFFF"/>
                          </a:solidFill>
                          <a:effectLst/>
                          <a:latin typeface="+mn-lt"/>
                        </a:rPr>
                        <a:t>ssumptions,</a:t>
                      </a:r>
                      <a:r>
                        <a:rPr lang="en-US" sz="1400" b="1" i="0" u="none" strike="noStrike" baseline="0" dirty="0" smtClean="0">
                          <a:solidFill>
                            <a:srgbClr val="FFFFFF"/>
                          </a:solidFill>
                          <a:effectLst/>
                          <a:latin typeface="+mn-lt"/>
                        </a:rPr>
                        <a:t> qualifications and / or comments related to resource analysis.</a:t>
                      </a:r>
                      <a:endParaRPr lang="en-US" sz="1400" b="1" i="0" u="none" strike="noStrike" dirty="0" smtClean="0">
                        <a:solidFill>
                          <a:srgbClr val="FFFFFF"/>
                        </a:solidFill>
                        <a:effectLst/>
                        <a:latin typeface="+mn-lt"/>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400" b="0" i="0" u="none" strike="noStrike" dirty="0">
                        <a:solidFill>
                          <a:srgbClr val="000000"/>
                        </a:solidFill>
                        <a:effectLst/>
                        <a:latin typeface="Calibri"/>
                      </a:endParaRPr>
                    </a:p>
                  </a:txBody>
                  <a:tcPr marL="45720" marR="45720"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en-US" sz="1400" b="0" i="0" u="none" strike="noStrike" dirty="0">
                        <a:solidFill>
                          <a:srgbClr val="000000"/>
                        </a:solidFill>
                        <a:effectLst/>
                        <a:latin typeface="Calibri"/>
                      </a:endParaRPr>
                    </a:p>
                  </a:txBody>
                  <a:tcPr marL="45720" marR="4572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9299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t>
            </a:r>
            <a:r>
              <a:rPr lang="en-US" b="1" dirty="0"/>
              <a:t>Management – </a:t>
            </a:r>
            <a:r>
              <a:rPr lang="en-US" b="1" dirty="0" smtClean="0"/>
              <a:t>MR(I)As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40205060"/>
              </p:ext>
            </p:extLst>
          </p:nvPr>
        </p:nvGraphicFramePr>
        <p:xfrm>
          <a:off x="330200" y="751426"/>
          <a:ext cx="8470900" cy="5829300"/>
        </p:xfrm>
        <a:graphic>
          <a:graphicData uri="http://schemas.openxmlformats.org/drawingml/2006/table">
            <a:tbl>
              <a:tblPr firstRow="1" bandRow="1">
                <a:tableStyleId>{E8034E78-7F5D-4C2E-B375-FC64B27BC917}</a:tableStyleId>
              </a:tblPr>
              <a:tblGrid>
                <a:gridCol w="2039798"/>
                <a:gridCol w="1933333"/>
                <a:gridCol w="1365822"/>
                <a:gridCol w="1778935"/>
                <a:gridCol w="1353012"/>
              </a:tblGrid>
              <a:tr h="0">
                <a:tc>
                  <a:txBody>
                    <a:bodyPr/>
                    <a:lstStyle/>
                    <a:p>
                      <a:pPr algn="ctr" fontAlgn="b"/>
                      <a:r>
                        <a:rPr lang="en-US" sz="1600" b="1" i="0" u="none" strike="noStrike" dirty="0">
                          <a:solidFill>
                            <a:schemeClr val="bg1"/>
                          </a:solidFill>
                          <a:effectLst/>
                          <a:latin typeface="Calibri"/>
                        </a:rPr>
                        <a:t>MRA/MRIA reference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Deficiency </a:t>
                      </a:r>
                      <a:r>
                        <a:rPr lang="en-US" sz="1600" b="1" i="0" u="none" strike="noStrike" dirty="0" smtClean="0">
                          <a:solidFill>
                            <a:schemeClr val="bg1"/>
                          </a:solidFill>
                          <a:effectLst/>
                          <a:latin typeface="Calibri"/>
                        </a:rPr>
                        <a:t>Title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Theme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rPr>
                        <a:t>MR(I)A Owner </a:t>
                      </a:r>
                    </a:p>
                    <a:p>
                      <a:pPr algn="ctr"/>
                      <a:r>
                        <a:rPr lang="en-US" sz="1050" i="1" dirty="0" smtClean="0">
                          <a:solidFill>
                            <a:schemeClr val="bg1"/>
                          </a:solidFill>
                        </a:rPr>
                        <a:t>(Local/ Executive)</a:t>
                      </a:r>
                      <a:endParaRPr lang="en-US" sz="1600" i="1" dirty="0">
                        <a:solidFill>
                          <a:schemeClr val="bg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Finish date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0">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 </a:t>
                      </a:r>
                      <a:r>
                        <a:rPr lang="en-US" sz="1400" b="0" i="0" u="none" strike="noStrike" kern="1200" dirty="0" smtClean="0">
                          <a:solidFill>
                            <a:srgbClr val="000000"/>
                          </a:solidFill>
                          <a:effectLst/>
                          <a:latin typeface="+mn-lt"/>
                          <a:ea typeface="+mn-ea"/>
                          <a:cs typeface="+mn-cs"/>
                        </a:rPr>
                        <a:t>Enterprise Risk Management SBNA-2015-24 MRA 2</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Reputational &amp; Strategic Risk Management </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Mike Carbone/ Marcelo Brutti</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Fri 12/2/16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Wholesale Credit Risk Management SBNA-2014-15 MRA 2</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Improvement of management of credit concentrations</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RAS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James Driscoll/ Marcelo Brutti</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Thu 3/31/16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122334">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Middle Market C&amp;I Lending SBNA-2014-24 MRA 2</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Risk Rating Methodology</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Credit Risk</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Bill </a:t>
                      </a:r>
                      <a:r>
                        <a:rPr lang="en-US" sz="1400" b="0" i="0" u="none" strike="noStrike" kern="1200" dirty="0" smtClean="0">
                          <a:solidFill>
                            <a:srgbClr val="000000"/>
                          </a:solidFill>
                          <a:effectLst/>
                          <a:latin typeface="+mn-lt"/>
                          <a:ea typeface="+mn-ea"/>
                          <a:cs typeface="+mn-cs"/>
                        </a:rPr>
                        <a:t>Latham / David Spector</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Fri 7/29/16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Wholesale Credit Risk Management SBNA-2014-15 MRA 3</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Credit exposure aggregation needs to be appropriate per correlation of risk among various industries</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Credit Risk</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James Driscoll/ Marcelo Brutti</a:t>
                      </a:r>
                    </a:p>
                    <a:p>
                      <a:pPr marL="0" algn="l" defTabSz="457200" rtl="0" eaLnBrk="1" fontAlgn="t" latinLnBrk="0" hangingPunct="1"/>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Thu 3/31/16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SAN-US Liquidity Risk Management Examination 2012 MRIA 1</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Liquidity Risk Management Practices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Liquidity Stress Testing</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err="1" smtClean="0">
                          <a:solidFill>
                            <a:srgbClr val="000000"/>
                          </a:solidFill>
                          <a:effectLst/>
                          <a:latin typeface="+mn-lt"/>
                          <a:ea typeface="+mn-ea"/>
                          <a:cs typeface="+mn-cs"/>
                        </a:rPr>
                        <a:t>Manolo</a:t>
                      </a:r>
                      <a:r>
                        <a:rPr lang="en-US" sz="1400" b="0" i="0" u="none" strike="noStrike" kern="1200" dirty="0" smtClean="0">
                          <a:solidFill>
                            <a:srgbClr val="000000"/>
                          </a:solidFill>
                          <a:effectLst/>
                          <a:latin typeface="+mn-lt"/>
                          <a:ea typeface="+mn-ea"/>
                          <a:cs typeface="+mn-cs"/>
                        </a:rPr>
                        <a:t> Lasso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Thu 12/31/15</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SAN-US Liquidity Risk Management Examination 2011 MRA 1</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Formalization of the Liquidity Stress Test Assumption Review Process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Liquidity Stress Testing</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err="1" smtClean="0">
                          <a:solidFill>
                            <a:srgbClr val="000000"/>
                          </a:solidFill>
                          <a:effectLst/>
                          <a:latin typeface="+mn-lt"/>
                          <a:ea typeface="+mn-ea"/>
                          <a:cs typeface="+mn-cs"/>
                        </a:rPr>
                        <a:t>Manolo</a:t>
                      </a:r>
                      <a:r>
                        <a:rPr lang="en-US" sz="1400" b="0" i="0" u="none" strike="noStrike" kern="1200" dirty="0" smtClean="0">
                          <a:solidFill>
                            <a:srgbClr val="000000"/>
                          </a:solidFill>
                          <a:effectLst/>
                          <a:latin typeface="+mn-lt"/>
                          <a:ea typeface="+mn-ea"/>
                          <a:cs typeface="+mn-cs"/>
                        </a:rPr>
                        <a:t> Lasso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Thu 12/31/15</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algn="l" defTabSz="457200" rtl="0" eaLnBrk="1" fontAlgn="t" latinLnBrk="0" hangingPunct="1"/>
                      <a:r>
                        <a:rPr lang="it-IT" sz="1400" b="0" i="0" u="none" strike="noStrike" kern="1200" dirty="0" smtClean="0">
                          <a:solidFill>
                            <a:srgbClr val="000000"/>
                          </a:solidFill>
                          <a:effectLst/>
                          <a:latin typeface="+mn-lt"/>
                          <a:ea typeface="+mn-ea"/>
                          <a:cs typeface="+mn-cs"/>
                        </a:rPr>
                        <a:t>SCUSA Target 2011 MRA 9</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SCUSA Liquidity Limits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Liquidity Policies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Jennifer Davis/ Jason </a:t>
                      </a:r>
                      <a:r>
                        <a:rPr lang="en-US" sz="1400" b="0" i="0" u="none" strike="noStrike" kern="1200" dirty="0" err="1" smtClean="0">
                          <a:solidFill>
                            <a:srgbClr val="000000"/>
                          </a:solidFill>
                          <a:effectLst/>
                          <a:latin typeface="+mn-lt"/>
                          <a:ea typeface="+mn-ea"/>
                          <a:cs typeface="+mn-cs"/>
                        </a:rPr>
                        <a:t>Kulas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a:solidFill>
                            <a:srgbClr val="000000"/>
                          </a:solidFill>
                          <a:effectLst/>
                          <a:latin typeface="+mn-lt"/>
                          <a:ea typeface="+mn-ea"/>
                          <a:cs typeface="+mn-cs"/>
                        </a:rPr>
                        <a:t>Mon 11/30/15</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CCAR 2015 MRIA 1</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Loss Estimation Methodologies--Wholesale Credit Risk</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Loss estimation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TBD / TBD</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dirty="0">
                          <a:solidFill>
                            <a:srgbClr val="000000"/>
                          </a:solidFill>
                          <a:effectLst/>
                          <a:latin typeface="Calibri"/>
                        </a:rPr>
                        <a:t>Fri 7/29/16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0359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Appetite Statement </a:t>
            </a:r>
          </a:p>
        </p:txBody>
      </p:sp>
      <p:graphicFrame>
        <p:nvGraphicFramePr>
          <p:cNvPr id="9" name="Table 8"/>
          <p:cNvGraphicFramePr>
            <a:graphicFrameLocks noGrp="1"/>
          </p:cNvGraphicFramePr>
          <p:nvPr>
            <p:extLst>
              <p:ext uri="{D42A27DB-BD31-4B8C-83A1-F6EECF244321}">
                <p14:modId xmlns:p14="http://schemas.microsoft.com/office/powerpoint/2010/main" val="1056523699"/>
              </p:ext>
            </p:extLst>
          </p:nvPr>
        </p:nvGraphicFramePr>
        <p:xfrm>
          <a:off x="135924" y="784295"/>
          <a:ext cx="8872149" cy="5075493"/>
        </p:xfrm>
        <a:graphic>
          <a:graphicData uri="http://schemas.openxmlformats.org/drawingml/2006/table">
            <a:tbl>
              <a:tblPr firstRow="1" bandRow="1"/>
              <a:tblGrid>
                <a:gridCol w="3496276"/>
                <a:gridCol w="2837120"/>
                <a:gridCol w="362679"/>
                <a:gridCol w="362679"/>
                <a:gridCol w="362679"/>
                <a:gridCol w="362679"/>
                <a:gridCol w="362679"/>
                <a:gridCol w="362679"/>
                <a:gridCol w="362679"/>
              </a:tblGrid>
              <a:tr h="396805">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Key Goals</a:t>
                      </a:r>
                      <a:endParaRPr lang="en-US" sz="1400" dirty="0"/>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Deliverable/Artifact</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2016</a:t>
                      </a:r>
                      <a:endParaRPr lang="en-US" sz="1400" dirty="0"/>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2017</a:t>
                      </a:r>
                      <a:endParaRPr lang="en-US" sz="1400" dirty="0"/>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t>2018+</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1Q</a:t>
                      </a:r>
                      <a:endParaRPr lang="en-US" sz="14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2Q</a:t>
                      </a:r>
                      <a:endParaRPr lang="en-US" sz="14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3Q</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4Q</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1H</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2H</a:t>
                      </a:r>
                      <a:endParaRPr lang="en-US" sz="14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51816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tx1"/>
                          </a:solidFill>
                          <a:latin typeface="+mn-lt"/>
                          <a:ea typeface="ＭＳ Ｐゴシック"/>
                          <a:cs typeface="+mn-cs"/>
                        </a:rPr>
                        <a:t>Design RAS for remaining IHC entities (SIS, Miami, Puerto Rico) and obtain approvals</a:t>
                      </a: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l" defTabSz="771551" rtl="0" eaLnBrk="1" latinLnBrk="0" hangingPunct="1"/>
                      <a:r>
                        <a:rPr lang="en-US" sz="1200" kern="1200" dirty="0" smtClean="0">
                          <a:solidFill>
                            <a:schemeClr val="tx1"/>
                          </a:solidFill>
                          <a:latin typeface="+mn-lt"/>
                          <a:ea typeface="ＭＳ Ｐゴシック"/>
                          <a:cs typeface="+mn-cs"/>
                        </a:rPr>
                        <a:t>SIS, Miami, and Puerto</a:t>
                      </a:r>
                      <a:r>
                        <a:rPr lang="en-US" sz="1200" kern="1200" baseline="0" dirty="0" smtClean="0">
                          <a:solidFill>
                            <a:schemeClr val="tx1"/>
                          </a:solidFill>
                          <a:latin typeface="+mn-lt"/>
                          <a:ea typeface="ＭＳ Ｐゴシック"/>
                          <a:cs typeface="+mn-cs"/>
                        </a:rPr>
                        <a:t> Rico board-approved RAS</a:t>
                      </a:r>
                      <a:endParaRPr lang="en-US" sz="1200" kern="1200" dirty="0">
                        <a:solidFill>
                          <a:schemeClr val="tx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51816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tx1"/>
                          </a:solidFill>
                          <a:latin typeface="+mn-lt"/>
                          <a:ea typeface="ＭＳ Ｐゴシック"/>
                          <a:cs typeface="+mn-cs"/>
                        </a:rPr>
                        <a:t>Annual update of RAS for SHUSA, SBNA, and SC (SHUSA to incorporate all IHC entities)</a:t>
                      </a: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tx1"/>
                          </a:solidFill>
                          <a:latin typeface="+mn-lt"/>
                          <a:ea typeface="ＭＳ Ｐゴシック"/>
                          <a:cs typeface="+mn-cs"/>
                        </a:rPr>
                        <a:t>Updated SHUSA,</a:t>
                      </a:r>
                      <a:r>
                        <a:rPr lang="en-US" sz="1200" kern="1200" baseline="0" dirty="0" smtClean="0">
                          <a:solidFill>
                            <a:schemeClr val="tx1"/>
                          </a:solidFill>
                          <a:latin typeface="+mn-lt"/>
                          <a:ea typeface="ＭＳ Ｐゴシック"/>
                          <a:cs typeface="+mn-cs"/>
                        </a:rPr>
                        <a:t> SBNA, and SC </a:t>
                      </a:r>
                      <a:r>
                        <a:rPr lang="en-US" sz="1200" kern="1200" dirty="0" smtClean="0">
                          <a:solidFill>
                            <a:schemeClr val="tx1"/>
                          </a:solidFill>
                          <a:latin typeface="+mn-lt"/>
                          <a:ea typeface="ＭＳ Ｐゴシック"/>
                          <a:cs typeface="+mn-cs"/>
                        </a:rPr>
                        <a:t>RAS</a:t>
                      </a:r>
                      <a:endParaRPr lang="en-US" sz="1200" kern="1200" dirty="0">
                        <a:solidFill>
                          <a:schemeClr val="tx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rgbClr val="0000FF"/>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0">
                <a:tc>
                  <a:txBody>
                    <a:bodyPr/>
                    <a:lstStyle/>
                    <a:p>
                      <a:r>
                        <a:rPr lang="en-US" sz="1200" kern="1200" dirty="0" smtClean="0">
                          <a:solidFill>
                            <a:schemeClr val="dk1"/>
                          </a:solidFill>
                          <a:latin typeface="+mn-lt"/>
                          <a:ea typeface="ＭＳ Ｐゴシック"/>
                          <a:cs typeface="+mn-cs"/>
                        </a:rPr>
                        <a:t>Integrate</a:t>
                      </a:r>
                      <a:r>
                        <a:rPr lang="en-US" sz="1200" kern="1200" baseline="0" dirty="0" smtClean="0">
                          <a:solidFill>
                            <a:schemeClr val="dk1"/>
                          </a:solidFill>
                          <a:latin typeface="+mn-lt"/>
                          <a:ea typeface="ＭＳ Ｐゴシック"/>
                          <a:cs typeface="+mn-cs"/>
                        </a:rPr>
                        <a:t> RAS into Key Processes</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lvl="1"/>
                      <a:r>
                        <a:rPr lang="en-US" sz="1200" kern="1200" dirty="0" smtClean="0">
                          <a:solidFill>
                            <a:schemeClr val="dk1"/>
                          </a:solidFill>
                          <a:latin typeface="+mn-lt"/>
                          <a:ea typeface="ＭＳ Ｐゴシック"/>
                          <a:cs typeface="+mn-cs"/>
                        </a:rPr>
                        <a:t>Integrate RAS into New Products and Business Activities Process</a:t>
                      </a: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Updated NBPA process document with explicit linkages to the RAS</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ＭＳ Ｐゴシック"/>
                          <a:cs typeface="+mn-cs"/>
                        </a:rPr>
                        <a:t>Integrate RAS into Strategic Planning Process</a:t>
                      </a: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Updated Strategic planning process document with explicit linkages to the RAS</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lvl="1"/>
                      <a:r>
                        <a:rPr lang="en-US" sz="1200" kern="1200" dirty="0" smtClean="0">
                          <a:solidFill>
                            <a:schemeClr val="dk1"/>
                          </a:solidFill>
                          <a:latin typeface="+mn-lt"/>
                          <a:ea typeface="ＭＳ Ｐゴシック"/>
                          <a:cs typeface="+mn-cs"/>
                        </a:rPr>
                        <a:t>Integrate RAS into Capital Planning Process</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Updated Capital Planning process document with explicit linkages to the RAS</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lvl="1"/>
                      <a:r>
                        <a:rPr lang="en-US" sz="1200" kern="1200" dirty="0" smtClean="0">
                          <a:solidFill>
                            <a:schemeClr val="dk1"/>
                          </a:solidFill>
                          <a:latin typeface="+mn-lt"/>
                          <a:ea typeface="ＭＳ Ｐゴシック"/>
                          <a:cs typeface="+mn-cs"/>
                        </a:rPr>
                        <a:t>Integrate RAS into Material Risk Program Process</a:t>
                      </a: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Updated MRP process document with explicit linkages to the RAS</a:t>
                      </a: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r h="564453">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Communicate 2016 RAS throughout the enterprise, including targeted</a:t>
                      </a:r>
                      <a:r>
                        <a:rPr lang="en-US" sz="1200" kern="1200" baseline="0" dirty="0" smtClean="0">
                          <a:solidFill>
                            <a:schemeClr val="dk1"/>
                          </a:solidFill>
                          <a:latin typeface="+mn-lt"/>
                          <a:ea typeface="ＭＳ Ｐゴシック"/>
                          <a:cs typeface="+mn-cs"/>
                        </a:rPr>
                        <a:t> </a:t>
                      </a:r>
                      <a:r>
                        <a:rPr lang="en-US" sz="1200" kern="1200" dirty="0" smtClean="0">
                          <a:solidFill>
                            <a:schemeClr val="dk1"/>
                          </a:solidFill>
                          <a:latin typeface="+mn-lt"/>
                          <a:ea typeface="ＭＳ Ｐゴシック"/>
                          <a:cs typeface="+mn-cs"/>
                        </a:rPr>
                        <a:t>training to key</a:t>
                      </a:r>
                      <a:r>
                        <a:rPr lang="en-US" sz="1200" kern="1200" baseline="0" dirty="0" smtClean="0">
                          <a:solidFill>
                            <a:schemeClr val="dk1"/>
                          </a:solidFill>
                          <a:latin typeface="+mn-lt"/>
                          <a:ea typeface="ＭＳ Ｐゴシック"/>
                          <a:cs typeface="+mn-cs"/>
                        </a:rPr>
                        <a:t> stakeholders</a:t>
                      </a:r>
                      <a:endParaRPr lang="en-US" sz="1200" kern="1200" dirty="0" smtClean="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Enterprise wide communication of RAS updates, training documentation</a:t>
                      </a:r>
                      <a:r>
                        <a:rPr lang="en-US" sz="1200" kern="1200" baseline="0" dirty="0" smtClean="0">
                          <a:solidFill>
                            <a:schemeClr val="dk1"/>
                          </a:solidFill>
                          <a:latin typeface="+mn-lt"/>
                          <a:ea typeface="ＭＳ Ｐゴシック"/>
                          <a:cs typeface="+mn-cs"/>
                        </a:rPr>
                        <a:t> </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r h="564453">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Cascade</a:t>
                      </a:r>
                      <a:r>
                        <a:rPr lang="en-US" sz="1200" kern="1200" baseline="0" dirty="0" smtClean="0">
                          <a:solidFill>
                            <a:schemeClr val="dk1"/>
                          </a:solidFill>
                          <a:latin typeface="+mn-lt"/>
                          <a:ea typeface="ＭＳ Ｐゴシック"/>
                          <a:cs typeface="+mn-cs"/>
                        </a:rPr>
                        <a:t> </a:t>
                      </a:r>
                      <a:r>
                        <a:rPr lang="en-US" sz="1200" kern="1200" dirty="0" smtClean="0">
                          <a:solidFill>
                            <a:schemeClr val="dk1"/>
                          </a:solidFill>
                          <a:latin typeface="+mn-lt"/>
                          <a:ea typeface="ＭＳ Ｐゴシック"/>
                          <a:cs typeface="+mn-cs"/>
                        </a:rPr>
                        <a:t>the RAS into</a:t>
                      </a:r>
                      <a:r>
                        <a:rPr lang="en-US" sz="1200" kern="1200" baseline="0" dirty="0" smtClean="0">
                          <a:solidFill>
                            <a:schemeClr val="dk1"/>
                          </a:solidFill>
                          <a:latin typeface="+mn-lt"/>
                          <a:ea typeface="ＭＳ Ｐゴシック"/>
                          <a:cs typeface="+mn-cs"/>
                        </a:rPr>
                        <a:t> the</a:t>
                      </a:r>
                      <a:r>
                        <a:rPr lang="en-US" sz="1200" kern="1200" dirty="0" smtClean="0">
                          <a:solidFill>
                            <a:schemeClr val="dk1"/>
                          </a:solidFill>
                          <a:latin typeface="+mn-lt"/>
                          <a:ea typeface="ＭＳ Ｐゴシック"/>
                          <a:cs typeface="+mn-cs"/>
                        </a:rPr>
                        <a:t> business units  (BU) and ensure alignment with overall SHUSA risk appetite statement </a:t>
                      </a: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kern="1200" dirty="0" smtClean="0">
                          <a:solidFill>
                            <a:schemeClr val="dk1"/>
                          </a:solidFill>
                          <a:latin typeface="+mn-lt"/>
                          <a:ea typeface="ＭＳ Ｐゴシック"/>
                          <a:cs typeface="+mn-cs"/>
                        </a:rPr>
                        <a:t>Documentation regarding BU management limits  which are linked to risk appetite as appropriate (to discuss)</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ＭＳ Ｐゴシック"/>
                          <a:cs typeface="+mn-cs"/>
                          <a:sym typeface="Wingdings 2"/>
                        </a:rPr>
                        <a:t></a:t>
                      </a: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E7E7"/>
                    </a:solidFill>
                  </a:tcPr>
                </a:tc>
              </a:tr>
            </a:tbl>
          </a:graphicData>
        </a:graphic>
      </p:graphicFrame>
    </p:spTree>
    <p:extLst>
      <p:ext uri="{BB962C8B-B14F-4D97-AF65-F5344CB8AC3E}">
        <p14:creationId xmlns:p14="http://schemas.microsoft.com/office/powerpoint/2010/main" val="14059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610600" cy="461665"/>
          </a:xfrm>
          <a:prstGeom prst="rect">
            <a:avLst/>
          </a:prstGeom>
          <a:noFill/>
        </p:spPr>
        <p:txBody>
          <a:bodyPr wrap="square" rtlCol="0">
            <a:spAutoFit/>
          </a:bodyPr>
          <a:lstStyle/>
          <a:p>
            <a:r>
              <a:rPr lang="en-US" b="1" dirty="0" smtClean="0"/>
              <a:t>Risk Appetite – </a:t>
            </a:r>
            <a:r>
              <a:rPr lang="en-US" sz="1800" b="1" dirty="0" smtClean="0"/>
              <a:t>Dependencies &amp; Risks</a:t>
            </a:r>
            <a:endParaRPr lang="en-US" sz="1800" b="1" dirty="0"/>
          </a:p>
        </p:txBody>
      </p:sp>
      <p:graphicFrame>
        <p:nvGraphicFramePr>
          <p:cNvPr id="2" name="Table 1"/>
          <p:cNvGraphicFramePr>
            <a:graphicFrameLocks noGrp="1"/>
          </p:cNvGraphicFramePr>
          <p:nvPr>
            <p:extLst>
              <p:ext uri="{D42A27DB-BD31-4B8C-83A1-F6EECF244321}">
                <p14:modId xmlns:p14="http://schemas.microsoft.com/office/powerpoint/2010/main" val="2043731750"/>
              </p:ext>
            </p:extLst>
          </p:nvPr>
        </p:nvGraphicFramePr>
        <p:xfrm>
          <a:off x="330200" y="735550"/>
          <a:ext cx="8420100" cy="4267200"/>
        </p:xfrm>
        <a:graphic>
          <a:graphicData uri="http://schemas.openxmlformats.org/drawingml/2006/table">
            <a:tbl>
              <a:tblPr firstRow="1" bandRow="1">
                <a:tableStyleId>{E8034E78-7F5D-4C2E-B375-FC64B27BC917}</a:tableStyleId>
              </a:tblPr>
              <a:tblGrid>
                <a:gridCol w="2285799"/>
                <a:gridCol w="4445201"/>
                <a:gridCol w="1689100"/>
              </a:tblGrid>
              <a:tr h="0">
                <a:tc>
                  <a:txBody>
                    <a:bodyPr/>
                    <a:lstStyle/>
                    <a:p>
                      <a:pPr algn="ctr"/>
                      <a:r>
                        <a:rPr lang="en-US" sz="1800" dirty="0" smtClean="0"/>
                        <a:t>Dependency/ Risk</a:t>
                      </a:r>
                      <a:endParaRPr lang="en-US" sz="18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800" dirty="0" smtClean="0"/>
                        <a:t>Description</a:t>
                      </a:r>
                      <a:endParaRPr lang="en-US" sz="18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800" dirty="0" smtClean="0"/>
                        <a:t>Importance</a:t>
                      </a:r>
                      <a:r>
                        <a:rPr lang="en-US" sz="1800" baseline="0" dirty="0" smtClean="0"/>
                        <a:t> / Impact</a:t>
                      </a:r>
                      <a:endParaRPr lang="en-US" sz="18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0">
                <a:tc>
                  <a:txBody>
                    <a:bodyPr/>
                    <a:lstStyle/>
                    <a:p>
                      <a:r>
                        <a:rPr lang="en-US" sz="1600" b="1" dirty="0" smtClean="0">
                          <a:solidFill>
                            <a:schemeClr val="tx1"/>
                          </a:solidFill>
                        </a:rPr>
                        <a:t>Technology</a:t>
                      </a:r>
                      <a:endParaRPr lang="en-US" sz="16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None</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N/A</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60084">
                <a:tc rowSpan="3">
                  <a:txBody>
                    <a:bodyPr/>
                    <a:lstStyle/>
                    <a:p>
                      <a:r>
                        <a:rPr lang="en-US" sz="1600" b="1" dirty="0" smtClean="0">
                          <a:solidFill>
                            <a:schemeClr val="tx1"/>
                          </a:solidFill>
                        </a:rPr>
                        <a:t>Resources</a:t>
                      </a:r>
                      <a:endParaRPr lang="en-US" sz="16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There will be a need to backfill a major role</a:t>
                      </a:r>
                      <a:r>
                        <a:rPr lang="en-US" sz="1600" baseline="0" dirty="0" smtClean="0">
                          <a:solidFill>
                            <a:schemeClr val="tx1"/>
                          </a:solidFill>
                        </a:rPr>
                        <a:t> in the RAS group as key stakeholders roll off the project at the end of 2Q16</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High</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60084">
                <a:tc vMerge="1">
                  <a:txBody>
                    <a:bodyPr/>
                    <a:lstStyle/>
                    <a:p>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b="1" dirty="0" smtClean="0">
                          <a:solidFill>
                            <a:schemeClr val="tx1"/>
                          </a:solidFill>
                        </a:rPr>
                        <a:t>Staffing</a:t>
                      </a:r>
                      <a:r>
                        <a:rPr lang="en-US" sz="1600" dirty="0" smtClean="0">
                          <a:solidFill>
                            <a:schemeClr val="tx1"/>
                          </a:solidFill>
                        </a:rPr>
                        <a:t> – There</a:t>
                      </a:r>
                      <a:r>
                        <a:rPr lang="en-US" sz="1600" baseline="0" dirty="0" smtClean="0">
                          <a:solidFill>
                            <a:schemeClr val="tx1"/>
                          </a:solidFill>
                        </a:rPr>
                        <a:t> will be a need for additional staffing as the IHC entities develop Risk Appetite Statements.</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High</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39122">
                <a:tc vMerge="1">
                  <a:txBody>
                    <a:bodyPr/>
                    <a:lstStyle/>
                    <a:p>
                      <a:endParaRPr lang="en-US"/>
                    </a:p>
                  </a:txBody>
                  <a:tcPr/>
                </a:tc>
                <a:tc>
                  <a:txBody>
                    <a:bodyPr/>
                    <a:lstStyle/>
                    <a:p>
                      <a:r>
                        <a:rPr lang="en-US" sz="1600" b="1" kern="1200" dirty="0" smtClean="0">
                          <a:solidFill>
                            <a:schemeClr val="tx1"/>
                          </a:solidFill>
                          <a:latin typeface="+mn-lt"/>
                          <a:ea typeface="+mn-ea"/>
                          <a:cs typeface="+mn-cs"/>
                        </a:rPr>
                        <a:t>Budget</a:t>
                      </a:r>
                      <a:r>
                        <a:rPr lang="en-US" sz="1600" kern="1200" dirty="0" smtClean="0">
                          <a:solidFill>
                            <a:schemeClr val="tx1"/>
                          </a:solidFill>
                          <a:latin typeface="+mn-lt"/>
                          <a:ea typeface="+mn-ea"/>
                          <a:cs typeface="+mn-cs"/>
                        </a:rPr>
                        <a:t> – The budget for consulting partners and increased staffing will need to be approved</a:t>
                      </a:r>
                      <a:r>
                        <a:rPr lang="en-US" sz="1600" kern="1200" baseline="0" dirty="0" smtClean="0">
                          <a:solidFill>
                            <a:schemeClr val="tx1"/>
                          </a:solidFill>
                          <a:latin typeface="+mn-lt"/>
                          <a:ea typeface="+mn-ea"/>
                          <a:cs typeface="+mn-cs"/>
                        </a:rPr>
                        <a:t> by Cost &amp; Structures</a:t>
                      </a:r>
                      <a:endParaRPr lang="en-US" sz="160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kern="1200" dirty="0" smtClean="0">
                          <a:solidFill>
                            <a:schemeClr val="tx1"/>
                          </a:solidFill>
                          <a:latin typeface="+mn-lt"/>
                          <a:ea typeface="+mn-ea"/>
                          <a:cs typeface="+mn-cs"/>
                        </a:rPr>
                        <a:t>High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a:txBody>
                    <a:bodyPr/>
                    <a:lstStyle/>
                    <a:p>
                      <a:r>
                        <a:rPr lang="en-US" sz="1600" b="1" dirty="0" smtClean="0">
                          <a:solidFill>
                            <a:schemeClr val="tx1"/>
                          </a:solidFill>
                        </a:rPr>
                        <a:t>Other</a:t>
                      </a:r>
                      <a:r>
                        <a:rPr lang="en-US" sz="1600" b="1" baseline="0" dirty="0" smtClean="0">
                          <a:solidFill>
                            <a:schemeClr val="tx1"/>
                          </a:solidFill>
                        </a:rPr>
                        <a:t> Work streams</a:t>
                      </a:r>
                      <a:endParaRPr lang="en-US" sz="16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b="1" dirty="0" smtClean="0">
                          <a:solidFill>
                            <a:schemeClr val="tx1"/>
                          </a:solidFill>
                        </a:rPr>
                        <a:t>IHC</a:t>
                      </a:r>
                      <a:r>
                        <a:rPr lang="en-US" sz="1600" dirty="0" smtClean="0">
                          <a:solidFill>
                            <a:schemeClr val="tx1"/>
                          </a:solidFill>
                        </a:rPr>
                        <a:t> – there will be a large</a:t>
                      </a:r>
                      <a:r>
                        <a:rPr lang="en-US" sz="1600" baseline="0" dirty="0" smtClean="0">
                          <a:solidFill>
                            <a:schemeClr val="tx1"/>
                          </a:solidFill>
                        </a:rPr>
                        <a:t> requirement for entity involvement as it relates to rollout of the RAS at PR, Miami and NY</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smtClean="0">
                          <a:solidFill>
                            <a:schemeClr val="tx1"/>
                          </a:solidFill>
                        </a:rPr>
                        <a:t>High</a:t>
                      </a:r>
                      <a:endParaRPr lang="en-US" sz="16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4666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Appetite– MR(I)As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70487577"/>
              </p:ext>
            </p:extLst>
          </p:nvPr>
        </p:nvGraphicFramePr>
        <p:xfrm>
          <a:off x="341141" y="738597"/>
          <a:ext cx="8388837" cy="2689860"/>
        </p:xfrm>
        <a:graphic>
          <a:graphicData uri="http://schemas.openxmlformats.org/drawingml/2006/table">
            <a:tbl>
              <a:tblPr firstRow="1" bandRow="1">
                <a:tableStyleId>{E8034E78-7F5D-4C2E-B375-FC64B27BC917}</a:tableStyleId>
              </a:tblPr>
              <a:tblGrid>
                <a:gridCol w="2004789"/>
                <a:gridCol w="1900151"/>
                <a:gridCol w="1342381"/>
                <a:gridCol w="1748403"/>
                <a:gridCol w="1393113"/>
              </a:tblGrid>
              <a:tr h="0">
                <a:tc>
                  <a:txBody>
                    <a:bodyPr/>
                    <a:lstStyle/>
                    <a:p>
                      <a:pPr algn="ctr" fontAlgn="b"/>
                      <a:r>
                        <a:rPr lang="en-US" sz="1600" b="1" i="0" u="none" strike="noStrike" dirty="0">
                          <a:solidFill>
                            <a:schemeClr val="bg1"/>
                          </a:solidFill>
                          <a:effectLst/>
                          <a:latin typeface="Calibri"/>
                        </a:rPr>
                        <a:t>MRA/MRIA reference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Deficiency </a:t>
                      </a:r>
                      <a:r>
                        <a:rPr lang="en-US" sz="1600" b="1" i="0" u="none" strike="noStrike" dirty="0" smtClean="0">
                          <a:solidFill>
                            <a:schemeClr val="bg1"/>
                          </a:solidFill>
                          <a:effectLst/>
                          <a:latin typeface="Calibri"/>
                        </a:rPr>
                        <a:t>Title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Theme</a:t>
                      </a:r>
                      <a:endParaRPr lang="en-US" sz="1600" b="1" i="0" u="none" strike="noStrike" dirty="0">
                        <a:solidFill>
                          <a:schemeClr val="bg1"/>
                        </a:solidFill>
                        <a:effectLst/>
                        <a:latin typeface="Calibri"/>
                      </a:endParaRP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smtClean="0">
                          <a:solidFill>
                            <a:schemeClr val="bg1"/>
                          </a:solidFill>
                        </a:rPr>
                        <a:t>MR(I)A Owner </a:t>
                      </a:r>
                      <a:r>
                        <a:rPr lang="en-US" sz="1050" i="1" smtClean="0">
                          <a:solidFill>
                            <a:schemeClr val="bg1"/>
                          </a:solidFill>
                        </a:rPr>
                        <a:t>(Local/ Executive)</a:t>
                      </a:r>
                      <a:endParaRPr lang="en-US" sz="1600" i="1" dirty="0">
                        <a:solidFill>
                          <a:schemeClr val="bg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Finish date</a:t>
                      </a:r>
                    </a:p>
                  </a:txBody>
                  <a:tcPr marL="9525"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0">
                <a:tc>
                  <a:txBody>
                    <a:bodyPr/>
                    <a:lstStyle/>
                    <a:p>
                      <a:pPr algn="l" fontAlgn="t"/>
                      <a:r>
                        <a:rPr lang="en-US" sz="1400" b="0" i="0" u="none" strike="noStrike" kern="1200" dirty="0" smtClean="0">
                          <a:solidFill>
                            <a:srgbClr val="000000"/>
                          </a:solidFill>
                          <a:effectLst/>
                          <a:latin typeface="+mn-lt"/>
                          <a:ea typeface="+mn-ea"/>
                          <a:cs typeface="+mn-cs"/>
                        </a:rPr>
                        <a:t>Capital Planning Review 2013 MRA 27</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RTS Capital Adequacy Monitoring</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Capital Planning</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Ignacio Fuentes/Brian Gunn</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t">
                        <a:tabLst/>
                      </a:pPr>
                      <a:r>
                        <a:rPr lang="en-US" sz="1400" b="0" i="0" u="none" strike="noStrike" kern="1200" dirty="0" smtClean="0">
                          <a:solidFill>
                            <a:srgbClr val="000000"/>
                          </a:solidFill>
                          <a:effectLst/>
                          <a:latin typeface="+mn-lt"/>
                          <a:ea typeface="+mn-ea"/>
                          <a:cs typeface="+mn-cs"/>
                        </a:rPr>
                        <a:t>Fri 9/11/15</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Enterprise-wide Risk Management Review 2013 MRA 1</a:t>
                      </a: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Risk Tolerance Statement Metric Selection</a:t>
                      </a: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RAS</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Ignacio Fuentes/Brian Gunn</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ctr" defTabSz="457200" rtl="0" eaLnBrk="1" fontAlgn="t" latinLnBrk="0" hangingPunct="1"/>
                      <a:r>
                        <a:rPr lang="en-US" sz="1400" b="0" i="0" u="none" strike="noStrike" kern="1200" dirty="0" smtClean="0">
                          <a:solidFill>
                            <a:srgbClr val="000000"/>
                          </a:solidFill>
                          <a:effectLst/>
                          <a:latin typeface="+mn-lt"/>
                          <a:ea typeface="+mn-ea"/>
                          <a:cs typeface="+mn-cs"/>
                        </a:rPr>
                        <a:t>Tue 9/15/15</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Report of Inspection 2015 MRIA 1</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Board and Senior Management Oversight of Consolidated Organization</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Board  Oversight</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Michael </a:t>
                      </a:r>
                      <a:r>
                        <a:rPr lang="en-US" sz="1400" b="0" i="0" u="none" strike="noStrike" kern="1200" dirty="0" err="1" smtClean="0">
                          <a:solidFill>
                            <a:srgbClr val="000000"/>
                          </a:solidFill>
                          <a:effectLst/>
                          <a:latin typeface="+mn-lt"/>
                          <a:ea typeface="+mn-ea"/>
                          <a:cs typeface="+mn-cs"/>
                        </a:rPr>
                        <a:t>Lipsitz</a:t>
                      </a:r>
                      <a:r>
                        <a:rPr lang="en-US" sz="1400" b="0" i="0" u="none" strike="noStrike" kern="1200" dirty="0" smtClean="0">
                          <a:solidFill>
                            <a:srgbClr val="000000"/>
                          </a:solidFill>
                          <a:effectLst/>
                          <a:latin typeface="+mn-lt"/>
                          <a:ea typeface="+mn-ea"/>
                          <a:cs typeface="+mn-cs"/>
                        </a:rPr>
                        <a:t> </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fontAlgn="t"/>
                      <a:r>
                        <a:rPr lang="en-US" sz="1400" b="0" i="0" u="none" strike="noStrike" kern="1200" dirty="0" smtClean="0">
                          <a:solidFill>
                            <a:srgbClr val="000000"/>
                          </a:solidFill>
                          <a:effectLst/>
                          <a:latin typeface="+mn-lt"/>
                          <a:ea typeface="+mn-ea"/>
                          <a:cs typeface="+mn-cs"/>
                        </a:rPr>
                        <a:t>Thu 6/30/16</a:t>
                      </a:r>
                      <a:endParaRPr lang="en-US" sz="1400" b="0" i="0" u="none" strike="noStrike" kern="1200" dirty="0">
                        <a:solidFill>
                          <a:srgbClr val="000000"/>
                        </a:solidFill>
                        <a:effectLst/>
                        <a:latin typeface="+mn-lt"/>
                        <a:ea typeface="+mn-ea"/>
                        <a:cs typeface="+mn-cs"/>
                      </a:endParaRPr>
                    </a:p>
                  </a:txBody>
                  <a:tcPr marL="18288" marR="4572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50936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Identification &amp; Assessment (1/2)</a:t>
            </a:r>
          </a:p>
        </p:txBody>
      </p:sp>
      <p:graphicFrame>
        <p:nvGraphicFramePr>
          <p:cNvPr id="9" name="Table 8"/>
          <p:cNvGraphicFramePr>
            <a:graphicFrameLocks noGrp="1"/>
          </p:cNvGraphicFramePr>
          <p:nvPr>
            <p:extLst>
              <p:ext uri="{D42A27DB-BD31-4B8C-83A1-F6EECF244321}">
                <p14:modId xmlns:p14="http://schemas.microsoft.com/office/powerpoint/2010/main" val="1705945023"/>
              </p:ext>
            </p:extLst>
          </p:nvPr>
        </p:nvGraphicFramePr>
        <p:xfrm>
          <a:off x="135924" y="874688"/>
          <a:ext cx="8872149" cy="5669280"/>
        </p:xfrm>
        <a:graphic>
          <a:graphicData uri="http://schemas.openxmlformats.org/drawingml/2006/table">
            <a:tbl>
              <a:tblPr firstRow="1" bandRow="1"/>
              <a:tblGrid>
                <a:gridCol w="3830595"/>
                <a:gridCol w="2502801"/>
                <a:gridCol w="362679"/>
                <a:gridCol w="362679"/>
                <a:gridCol w="362679"/>
                <a:gridCol w="362679"/>
                <a:gridCol w="362679"/>
                <a:gridCol w="362679"/>
                <a:gridCol w="362679"/>
              </a:tblGrid>
              <a:tr h="518160">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latin typeface="+mn-lt"/>
                        </a:rPr>
                        <a:t>Key Goal</a:t>
                      </a:r>
                      <a:endParaRPr lang="en-US" sz="1400" dirty="0">
                        <a:solidFill>
                          <a:schemeClr val="bg1"/>
                        </a:solidFill>
                        <a:latin typeface="+mn-lt"/>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latin typeface="+mn-lt"/>
                        </a:rPr>
                        <a:t>Deliverable/Artifact</a:t>
                      </a:r>
                      <a:endParaRPr lang="en-US" sz="1400" dirty="0">
                        <a:solidFill>
                          <a:schemeClr val="bg1"/>
                        </a:solidFill>
                        <a:latin typeface="+mn-lt"/>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latin typeface="+mn-lt"/>
                        </a:rPr>
                        <a:t>2016</a:t>
                      </a:r>
                      <a:endParaRPr lang="en-US" sz="1400" dirty="0">
                        <a:solidFill>
                          <a:schemeClr val="bg1"/>
                        </a:solidFill>
                        <a:latin typeface="+mn-lt"/>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latin typeface="+mn-lt"/>
                        </a:rPr>
                        <a:t>2017</a:t>
                      </a:r>
                      <a:endParaRPr lang="en-US" sz="1400" dirty="0">
                        <a:solidFill>
                          <a:schemeClr val="bg1"/>
                        </a:solidFill>
                        <a:latin typeface="+mn-lt"/>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latin typeface="+mn-lt"/>
                        </a:rPr>
                        <a:t>2018+</a:t>
                      </a:r>
                      <a:endParaRPr lang="en-US" sz="1400" b="1" dirty="0">
                        <a:solidFill>
                          <a:schemeClr val="bg1"/>
                        </a:solidFill>
                        <a:latin typeface="+mn-lt"/>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1Q</a:t>
                      </a:r>
                      <a:endParaRPr lang="en-US" sz="1400" b="1" dirty="0">
                        <a:solidFill>
                          <a:schemeClr val="bg1"/>
                        </a:solidFill>
                        <a:latin typeface="+mn-lt"/>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2Q</a:t>
                      </a:r>
                      <a:endParaRPr lang="en-US" sz="1400" b="1" dirty="0">
                        <a:solidFill>
                          <a:schemeClr val="bg1"/>
                        </a:solidFill>
                        <a:latin typeface="+mn-lt"/>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3Q</a:t>
                      </a:r>
                      <a:endParaRPr lang="en-US" sz="1400" b="1" dirty="0">
                        <a:solidFill>
                          <a:schemeClr val="bg1"/>
                        </a:solidFill>
                        <a:latin typeface="+mn-lt"/>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4Q</a:t>
                      </a:r>
                      <a:endParaRPr lang="en-US" sz="1400" b="1" dirty="0">
                        <a:solidFill>
                          <a:schemeClr val="bg1"/>
                        </a:solidFill>
                        <a:latin typeface="+mn-lt"/>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1H</a:t>
                      </a:r>
                      <a:endParaRPr lang="en-US" sz="1400" b="1" dirty="0">
                        <a:solidFill>
                          <a:schemeClr val="bg1"/>
                        </a:solidFill>
                        <a:latin typeface="+mn-lt"/>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latin typeface="+mn-lt"/>
                        </a:rPr>
                        <a:t>2H</a:t>
                      </a:r>
                      <a:endParaRPr lang="en-US" sz="1400" b="1" dirty="0">
                        <a:solidFill>
                          <a:schemeClr val="bg1"/>
                        </a:solidFill>
                        <a:latin typeface="+mn-lt"/>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38100" marR="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smtClean="0">
                          <a:ln>
                            <a:noFill/>
                          </a:ln>
                          <a:solidFill>
                            <a:schemeClr val="tx1"/>
                          </a:solidFill>
                          <a:effectLst/>
                          <a:latin typeface="+mn-lt"/>
                          <a:ea typeface="ＭＳ Ｐゴシック" pitchFamily="-112" charset="-128"/>
                          <a:cs typeface="Arial" pitchFamily="34" charset="0"/>
                        </a:rPr>
                        <a:t>Review foundational Risk ID processes and build multi-year enhancement objectives</a:t>
                      </a: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lgn="l" defTabSz="771551" rtl="0" eaLnBrk="1" latinLnBrk="0" hangingPunct="1">
                        <a:buFont typeface="Arial" pitchFamily="34" charset="0"/>
                        <a:buNone/>
                      </a:pPr>
                      <a:r>
                        <a:rPr lang="en-US" sz="1200" kern="1200" dirty="0" smtClean="0">
                          <a:solidFill>
                            <a:schemeClr val="dk1"/>
                          </a:solidFill>
                          <a:latin typeface="+mn-lt"/>
                          <a:ea typeface="ＭＳ Ｐゴシック" pitchFamily="-112" charset="-128"/>
                          <a:cs typeface="Arial" pitchFamily="34" charset="0"/>
                        </a:rPr>
                        <a:t>Foundation Risk ID Multi-year Objectives</a:t>
                      </a:r>
                      <a:r>
                        <a:rPr lang="en-US" sz="1200" kern="1200" baseline="0" dirty="0" smtClean="0">
                          <a:solidFill>
                            <a:schemeClr val="dk1"/>
                          </a:solidFill>
                          <a:latin typeface="+mn-lt"/>
                          <a:ea typeface="ＭＳ Ｐゴシック" pitchFamily="-112" charset="-128"/>
                          <a:cs typeface="Arial" pitchFamily="34" charset="0"/>
                        </a:rPr>
                        <a:t> document</a:t>
                      </a:r>
                      <a:endParaRPr lang="en-US" sz="1200" kern="1200" dirty="0">
                        <a:solidFill>
                          <a:schemeClr val="dk1"/>
                        </a:solidFill>
                        <a:latin typeface="+mn-lt"/>
                        <a:ea typeface="ＭＳ Ｐゴシック" pitchFamily="-112" charset="-128"/>
                        <a:cs typeface="Arial" pitchFamily="34" charset="0"/>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mn-ea"/>
                          <a:cs typeface="+mn-cs"/>
                          <a:sym typeface="Wingdings 2"/>
                        </a:rPr>
                        <a:t>*</a:t>
                      </a:r>
                      <a:endParaRPr lang="en-US" sz="1200" b="1" kern="1200" dirty="0">
                        <a:solidFill>
                          <a:schemeClr val="tx1"/>
                        </a:solidFill>
                        <a:effectLst/>
                        <a:latin typeface="+mn-lt"/>
                        <a:ea typeface="+mn-ea"/>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algn="ctr" defTabSz="771551" rtl="0" eaLnBrk="1" latinLnBrk="0" hangingPunct="1"/>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20000"/>
                      </a:srgbClr>
                    </a:solidFill>
                  </a:tcPr>
                </a:tc>
              </a:tr>
              <a:tr h="260692">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38100" marR="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sz="1200" dirty="0" smtClean="0">
                          <a:latin typeface="+mn-lt"/>
                          <a:ea typeface="ＭＳ Ｐゴシック" pitchFamily="-112" charset="-128"/>
                          <a:cs typeface="Arial" pitchFamily="34" charset="0"/>
                        </a:rPr>
                        <a:t>Execute remediation plan for foundational Risk ID processes</a:t>
                      </a: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buFont typeface="Arial" pitchFamily="34" charset="0"/>
                        <a:buNone/>
                      </a:pPr>
                      <a:r>
                        <a:rPr lang="en-US" sz="1200" kern="1200" dirty="0" smtClean="0">
                          <a:solidFill>
                            <a:schemeClr val="dk1"/>
                          </a:solidFill>
                          <a:latin typeface="+mn-lt"/>
                          <a:ea typeface="ＭＳ Ｐゴシック" pitchFamily="-112" charset="-128"/>
                          <a:cs typeface="Arial" pitchFamily="34" charset="0"/>
                        </a:rPr>
                        <a:t>Plan execution artifacts</a:t>
                      </a:r>
                      <a:endParaRPr lang="en-US" sz="1200" kern="1200" dirty="0">
                        <a:solidFill>
                          <a:schemeClr val="dk1"/>
                        </a:solidFill>
                        <a:latin typeface="+mn-lt"/>
                        <a:ea typeface="ＭＳ Ｐゴシック" pitchFamily="-112" charset="-128"/>
                        <a:cs typeface="Arial" pitchFamily="34" charset="0"/>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200" b="1" kern="1200" dirty="0" smtClean="0">
                          <a:solidFill>
                            <a:schemeClr val="tx1"/>
                          </a:solidFill>
                          <a:effectLst/>
                          <a:latin typeface="+mn-lt"/>
                          <a:ea typeface="+mn-ea"/>
                          <a:cs typeface="+mn-cs"/>
                          <a:sym typeface="Wingdings 2"/>
                        </a:rPr>
                        <a:t></a:t>
                      </a:r>
                      <a:r>
                        <a:rPr lang="en-US" sz="1200" b="1" kern="1200" dirty="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sym typeface="Wingdings 2"/>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0">
                <a:tc>
                  <a:txBody>
                    <a:bodyPr/>
                    <a:lstStyle/>
                    <a:p>
                      <a:pPr marL="0" marR="0" indent="0" algn="l" defTabSz="771551" rtl="0" eaLnBrk="1" fontAlgn="auto" latinLnBrk="0" hangingPunct="1">
                        <a:lnSpc>
                          <a:spcPct val="100000"/>
                        </a:lnSpc>
                        <a:spcBef>
                          <a:spcPts val="0"/>
                        </a:spcBef>
                        <a:spcAft>
                          <a:spcPts val="0"/>
                        </a:spcAft>
                        <a:buClrTx/>
                        <a:buSzTx/>
                        <a:buFontTx/>
                        <a:buNone/>
                        <a:tabLst/>
                        <a:defRPr/>
                      </a:pPr>
                      <a:r>
                        <a:rPr lang="en-US" sz="1200" dirty="0" smtClean="0">
                          <a:latin typeface="+mn-lt"/>
                          <a:ea typeface="ＭＳ Ｐゴシック" pitchFamily="-112" charset="-128"/>
                          <a:cs typeface="Arial" pitchFamily="34" charset="0"/>
                        </a:rPr>
                        <a:t>Complete Lessons Learned for</a:t>
                      </a:r>
                      <a:r>
                        <a:rPr lang="en-US" sz="1200" baseline="0" dirty="0" smtClean="0">
                          <a:latin typeface="+mn-lt"/>
                          <a:ea typeface="ＭＳ Ｐゴシック" pitchFamily="-112" charset="-128"/>
                          <a:cs typeface="Arial" pitchFamily="34" charset="0"/>
                        </a:rPr>
                        <a:t> 2015 Material Risk Program</a:t>
                      </a:r>
                      <a:endParaRPr lang="en-US" sz="1200" dirty="0" smtClean="0">
                        <a:latin typeface="+mn-lt"/>
                        <a:ea typeface="ＭＳ Ｐゴシック" pitchFamily="-112" charset="-128"/>
                        <a:cs typeface="Arial" pitchFamily="34" charset="0"/>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Lessons Learned Results</a:t>
                      </a:r>
                      <a:r>
                        <a:rPr lang="en-US" sz="1200" kern="1200" baseline="0" dirty="0" smtClean="0">
                          <a:solidFill>
                            <a:schemeClr val="dk1"/>
                          </a:solidFill>
                          <a:latin typeface="+mn-lt"/>
                          <a:ea typeface="ＭＳ Ｐゴシック" pitchFamily="-112" charset="-128"/>
                          <a:cs typeface="Arial" pitchFamily="34" charset="0"/>
                        </a:rPr>
                        <a:t> Documentation</a:t>
                      </a: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771551" rtl="0" eaLnBrk="1" fontAlgn="auto" latinLnBrk="0" hangingPunct="1">
                        <a:lnSpc>
                          <a:spcPct val="100000"/>
                        </a:lnSpc>
                        <a:spcBef>
                          <a:spcPts val="0"/>
                        </a:spcBef>
                        <a:spcAft>
                          <a:spcPts val="0"/>
                        </a:spcAft>
                        <a:buClrTx/>
                        <a:buSzTx/>
                        <a:buFontTx/>
                        <a:buNone/>
                        <a:tabLst/>
                        <a:defRPr/>
                      </a:pPr>
                      <a:r>
                        <a:rPr lang="en-US" sz="1200" dirty="0" smtClean="0">
                          <a:latin typeface="+mn-lt"/>
                          <a:ea typeface="ＭＳ Ｐゴシック" pitchFamily="-112" charset="-128"/>
                          <a:cs typeface="Arial" pitchFamily="34" charset="0"/>
                        </a:rPr>
                        <a:t>Updated material risk inventory template and guidance for Material Risk Program</a:t>
                      </a: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latin typeface="+mn-lt"/>
                        <a:sym typeface="Wingdings 2"/>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Update "top-down" guidance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Arial" pitchFamily="34" charset="0"/>
                        </a:rPr>
                        <a:t>“Top-Down” Guidance document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Update “bottoms-up“</a:t>
                      </a:r>
                      <a:r>
                        <a:rPr lang="en-US" sz="1200" baseline="0" dirty="0" smtClean="0">
                          <a:latin typeface="+mn-lt"/>
                          <a:cs typeface="Arial" pitchFamily="34" charset="0"/>
                        </a:rPr>
                        <a:t> </a:t>
                      </a:r>
                      <a:r>
                        <a:rPr lang="en-US" sz="1200" dirty="0" smtClean="0">
                          <a:latin typeface="+mn-lt"/>
                          <a:cs typeface="Arial" pitchFamily="34" charset="0"/>
                        </a:rPr>
                        <a:t>guidance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Arial" pitchFamily="34" charset="0"/>
                        </a:rPr>
                        <a:t>“Bottoms-up” Guidance document</a:t>
                      </a: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Update “continuous“</a:t>
                      </a:r>
                      <a:r>
                        <a:rPr lang="en-US" sz="1200" baseline="0" dirty="0" smtClean="0">
                          <a:latin typeface="+mn-lt"/>
                          <a:cs typeface="Arial" pitchFamily="34" charset="0"/>
                        </a:rPr>
                        <a:t> </a:t>
                      </a:r>
                      <a:r>
                        <a:rPr lang="en-US" sz="1200" dirty="0" smtClean="0">
                          <a:latin typeface="+mn-lt"/>
                          <a:cs typeface="Arial" pitchFamily="34" charset="0"/>
                        </a:rPr>
                        <a:t>guidance</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Arial" pitchFamily="34" charset="0"/>
                        </a:rPr>
                        <a:t>“Continuous” Guidance document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22860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Enhance Material Risk Program toolset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ＭＳ Ｐゴシック" pitchFamily="-112" charset="-128"/>
                          <a:cs typeface="Arial" pitchFamily="34" charset="0"/>
                        </a:rPr>
                        <a:t>Enhanced MRP toolset document</a:t>
                      </a: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dirty="0" smtClean="0">
                          <a:latin typeface="+mn-lt"/>
                          <a:cs typeface="Arial" pitchFamily="34" charset="0"/>
                        </a:rPr>
                        <a:t>Develop training materials for Material Risk Program and execute</a:t>
                      </a:r>
                      <a:r>
                        <a:rPr lang="en-US" sz="1200" baseline="0" dirty="0" smtClean="0">
                          <a:latin typeface="+mn-lt"/>
                          <a:cs typeface="Arial" pitchFamily="34" charset="0"/>
                        </a:rPr>
                        <a:t> training</a:t>
                      </a: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baseline="0" dirty="0" smtClean="0">
                          <a:latin typeface="+mn-lt"/>
                          <a:cs typeface="Arial" pitchFamily="34" charset="0"/>
                        </a:rPr>
                        <a:t>Develop Training materials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Training</a:t>
                      </a:r>
                      <a:r>
                        <a:rPr lang="en-US" sz="1200" kern="1200" baseline="0" dirty="0" smtClean="0">
                          <a:solidFill>
                            <a:schemeClr val="dk1"/>
                          </a:solidFill>
                          <a:latin typeface="+mn-lt"/>
                          <a:ea typeface="ＭＳ Ｐゴシック" pitchFamily="-112" charset="-128"/>
                          <a:cs typeface="Arial" pitchFamily="34" charset="0"/>
                        </a:rPr>
                        <a:t> materials</a:t>
                      </a: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pPr marL="457200" lvl="1" indent="0">
                        <a:buFont typeface="Arial" pitchFamily="34" charset="0"/>
                        <a:buNone/>
                      </a:pPr>
                      <a:r>
                        <a:rPr lang="en-US" sz="1200" baseline="0" dirty="0" smtClean="0">
                          <a:latin typeface="+mn-lt"/>
                          <a:cs typeface="Arial" pitchFamily="34" charset="0"/>
                        </a:rPr>
                        <a:t>Execute Training</a:t>
                      </a:r>
                      <a:endParaRPr lang="en-US" sz="1200" dirty="0" smtClean="0">
                        <a:latin typeface="+mn-lt"/>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Training attendee list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p>
                      <a:endParaRPr lang="en-US" sz="1200"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r h="0">
                <a:tc>
                  <a:txBody>
                    <a:bodyPr/>
                    <a:lstStyle/>
                    <a:p>
                      <a:r>
                        <a:rPr lang="en-US" sz="1200" dirty="0" smtClean="0">
                          <a:latin typeface="+mn-lt"/>
                          <a:cs typeface="Arial" pitchFamily="34" charset="0"/>
                        </a:rPr>
                        <a:t>Develop</a:t>
                      </a:r>
                      <a:r>
                        <a:rPr lang="en-US" sz="1200" baseline="0" dirty="0" smtClean="0">
                          <a:latin typeface="+mn-lt"/>
                          <a:cs typeface="Arial" pitchFamily="34" charset="0"/>
                        </a:rPr>
                        <a:t> executive communication for Material Risk Program</a:t>
                      </a:r>
                      <a:endParaRPr lang="en-US" sz="1200" dirty="0" smtClean="0">
                        <a:latin typeface="+mn-lt"/>
                        <a:cs typeface="Arial" pitchFamily="34" charset="0"/>
                      </a:endParaRP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indent="0">
                        <a:buFont typeface="Arial" pitchFamily="34" charset="0"/>
                        <a:buNone/>
                      </a:pPr>
                      <a:r>
                        <a:rPr lang="en-US" sz="1200" kern="1200" dirty="0" smtClean="0">
                          <a:solidFill>
                            <a:schemeClr val="dk1"/>
                          </a:solidFill>
                          <a:latin typeface="+mn-lt"/>
                          <a:ea typeface="ＭＳ Ｐゴシック" pitchFamily="-112" charset="-128"/>
                          <a:cs typeface="Arial" pitchFamily="34" charset="0"/>
                        </a:rPr>
                        <a:t>Executive communication documentation</a:t>
                      </a:r>
                      <a:endParaRPr lang="en-US" sz="1200" kern="1200" dirty="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r>
              <a:tr h="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dirty="0" smtClean="0">
                          <a:latin typeface="+mn-lt"/>
                          <a:cs typeface="Arial" pitchFamily="34" charset="0"/>
                        </a:rPr>
                        <a:t>Implement “Top-Down” Material Risk Program Process</a:t>
                      </a: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buFont typeface="Arial" pitchFamily="34" charset="0"/>
                        <a:buNone/>
                      </a:pPr>
                      <a:r>
                        <a:rPr lang="en-US" sz="1200" kern="1200" dirty="0" smtClean="0">
                          <a:solidFill>
                            <a:schemeClr val="dk1"/>
                          </a:solidFill>
                          <a:latin typeface="+mn-lt"/>
                          <a:ea typeface="ＭＳ Ｐゴシック" pitchFamily="-112" charset="-128"/>
                          <a:cs typeface="Arial" pitchFamily="34" charset="0"/>
                        </a:rPr>
                        <a:t>Implementation</a:t>
                      </a:r>
                      <a:r>
                        <a:rPr lang="en-US" sz="1200" kern="1200" baseline="0" dirty="0" smtClean="0">
                          <a:solidFill>
                            <a:schemeClr val="dk1"/>
                          </a:solidFill>
                          <a:latin typeface="+mn-lt"/>
                          <a:ea typeface="ＭＳ Ｐゴシック" pitchFamily="-112" charset="-128"/>
                          <a:cs typeface="Arial" pitchFamily="34" charset="0"/>
                        </a:rPr>
                        <a:t> a</a:t>
                      </a:r>
                      <a:r>
                        <a:rPr lang="en-US" sz="1200" kern="1200" dirty="0" smtClean="0">
                          <a:solidFill>
                            <a:schemeClr val="dk1"/>
                          </a:solidFill>
                          <a:latin typeface="+mn-lt"/>
                          <a:ea typeface="ＭＳ Ｐゴシック" pitchFamily="-112" charset="-128"/>
                          <a:cs typeface="Arial" pitchFamily="34" charset="0"/>
                        </a:rPr>
                        <a:t>rtifacts for Top-Down</a:t>
                      </a:r>
                      <a:r>
                        <a:rPr lang="en-US" sz="1200" kern="1200" baseline="0" dirty="0" smtClean="0">
                          <a:solidFill>
                            <a:schemeClr val="dk1"/>
                          </a:solidFill>
                          <a:latin typeface="+mn-lt"/>
                          <a:ea typeface="ＭＳ Ｐゴシック" pitchFamily="-112" charset="-128"/>
                          <a:cs typeface="Arial" pitchFamily="34" charset="0"/>
                        </a:rPr>
                        <a:t> process</a:t>
                      </a:r>
                      <a:endParaRPr lang="en-US" sz="1200" kern="1200" dirty="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ＭＳ Ｐゴシック"/>
                          <a:cs typeface="+mn-cs"/>
                          <a:sym typeface="Wingdings 2"/>
                        </a:rPr>
                        <a:t></a:t>
                      </a:r>
                      <a:endParaRPr lang="en-US" sz="1200" b="1" kern="1200" dirty="0" smtClean="0">
                        <a:solidFill>
                          <a:schemeClr val="tx1"/>
                        </a:solidFill>
                        <a:effectLst/>
                        <a:latin typeface="+mn-lt"/>
                        <a:ea typeface="ＭＳ Ｐゴシック"/>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E7E7"/>
                    </a:solidFill>
                  </a:tcPr>
                </a:tc>
              </a:tr>
            </a:tbl>
          </a:graphicData>
        </a:graphic>
      </p:graphicFrame>
      <p:sp>
        <p:nvSpPr>
          <p:cNvPr id="2" name="TextBox 1"/>
          <p:cNvSpPr txBox="1"/>
          <p:nvPr/>
        </p:nvSpPr>
        <p:spPr>
          <a:xfrm>
            <a:off x="135924" y="6556668"/>
            <a:ext cx="1332416" cy="200055"/>
          </a:xfrm>
          <a:prstGeom prst="rect">
            <a:avLst/>
          </a:prstGeom>
          <a:noFill/>
        </p:spPr>
        <p:txBody>
          <a:bodyPr wrap="none" rtlCol="0">
            <a:spAutoFit/>
          </a:bodyPr>
          <a:lstStyle/>
          <a:p>
            <a:r>
              <a:rPr lang="en-US" sz="700" dirty="0" smtClean="0"/>
              <a:t>* Date has not been finalized</a:t>
            </a:r>
            <a:endParaRPr lang="en-US" sz="700" dirty="0"/>
          </a:p>
        </p:txBody>
      </p:sp>
    </p:spTree>
    <p:extLst>
      <p:ext uri="{BB962C8B-B14F-4D97-AF65-F5344CB8AC3E}">
        <p14:creationId xmlns:p14="http://schemas.microsoft.com/office/powerpoint/2010/main" val="3188802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830997"/>
          </a:xfrm>
          <a:prstGeom prst="rect">
            <a:avLst/>
          </a:prstGeom>
          <a:noFill/>
        </p:spPr>
        <p:txBody>
          <a:bodyPr wrap="square" rtlCol="0">
            <a:spAutoFit/>
          </a:bodyPr>
          <a:lstStyle/>
          <a:p>
            <a:r>
              <a:rPr lang="en-US" b="1" dirty="0" smtClean="0"/>
              <a:t>Risk </a:t>
            </a:r>
            <a:r>
              <a:rPr lang="en-US" b="1" dirty="0"/>
              <a:t>Identification &amp; </a:t>
            </a:r>
            <a:r>
              <a:rPr lang="en-US" b="1" dirty="0" smtClean="0"/>
              <a:t>Assessment (2/2</a:t>
            </a:r>
            <a:r>
              <a:rPr lang="en-US" b="1" dirty="0"/>
              <a:t>)</a:t>
            </a:r>
          </a:p>
          <a:p>
            <a:endParaRPr lang="en-US" b="1" dirty="0" smtClean="0"/>
          </a:p>
        </p:txBody>
      </p:sp>
      <p:graphicFrame>
        <p:nvGraphicFramePr>
          <p:cNvPr id="9" name="Table 8"/>
          <p:cNvGraphicFramePr>
            <a:graphicFrameLocks noGrp="1"/>
          </p:cNvGraphicFramePr>
          <p:nvPr>
            <p:extLst>
              <p:ext uri="{D42A27DB-BD31-4B8C-83A1-F6EECF244321}">
                <p14:modId xmlns:p14="http://schemas.microsoft.com/office/powerpoint/2010/main" val="621210941"/>
              </p:ext>
            </p:extLst>
          </p:nvPr>
        </p:nvGraphicFramePr>
        <p:xfrm>
          <a:off x="135924" y="758887"/>
          <a:ext cx="8872149" cy="3673413"/>
        </p:xfrm>
        <a:graphic>
          <a:graphicData uri="http://schemas.openxmlformats.org/drawingml/2006/table">
            <a:tbl>
              <a:tblPr firstRow="1" bandRow="1"/>
              <a:tblGrid>
                <a:gridCol w="3830595"/>
                <a:gridCol w="2502801"/>
                <a:gridCol w="362679"/>
                <a:gridCol w="362679"/>
                <a:gridCol w="362679"/>
                <a:gridCol w="362679"/>
                <a:gridCol w="362679"/>
                <a:gridCol w="362679"/>
                <a:gridCol w="362679"/>
              </a:tblGrid>
              <a:tr h="518160">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600" dirty="0" smtClean="0">
                          <a:solidFill>
                            <a:schemeClr val="bg1"/>
                          </a:solidFill>
                        </a:rPr>
                        <a:t>Key Goal</a:t>
                      </a:r>
                      <a:endParaRPr lang="en-US" sz="1600"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600" dirty="0" smtClean="0">
                          <a:solidFill>
                            <a:schemeClr val="bg1"/>
                          </a:solidFill>
                        </a:rPr>
                        <a:t>Deliverable/Artifact</a:t>
                      </a:r>
                      <a:endParaRPr lang="en-US" sz="1600"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4">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rPr>
                        <a:t>2016</a:t>
                      </a:r>
                      <a:endParaRPr lang="en-US" sz="1400"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grid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rPr>
                        <a:t>2017</a:t>
                      </a:r>
                      <a:endParaRPr lang="en-US" sz="1400"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400" dirty="0"/>
                    </a:p>
                  </a:txBody>
                  <a:tcPr anchor="ctr"/>
                </a:tc>
                <a:tc rowSpan="2">
                  <a:txBody>
                    <a:bodyPr/>
                    <a:lstStyle>
                      <a:lvl1pPr marL="0" algn="l" defTabSz="457200" rtl="0" eaLnBrk="1" latinLnBrk="0" hangingPunct="1">
                        <a:defRPr sz="1800" b="1" kern="1200">
                          <a:solidFill>
                            <a:schemeClr val="lt1"/>
                          </a:solidFill>
                          <a:ea typeface="ＭＳ Ｐゴシック"/>
                        </a:defRPr>
                      </a:lvl1pPr>
                      <a:lvl2pPr marL="457200" algn="l" defTabSz="457200" rtl="0" eaLnBrk="1" latinLnBrk="0" hangingPunct="1">
                        <a:defRPr sz="1800" b="1" kern="1200">
                          <a:solidFill>
                            <a:schemeClr val="lt1"/>
                          </a:solidFill>
                          <a:ea typeface="ＭＳ Ｐゴシック"/>
                        </a:defRPr>
                      </a:lvl2pPr>
                      <a:lvl3pPr marL="914400" algn="l" defTabSz="457200" rtl="0" eaLnBrk="1" latinLnBrk="0" hangingPunct="1">
                        <a:defRPr sz="1800" b="1" kern="1200">
                          <a:solidFill>
                            <a:schemeClr val="lt1"/>
                          </a:solidFill>
                          <a:ea typeface="ＭＳ Ｐゴシック"/>
                        </a:defRPr>
                      </a:lvl3pPr>
                      <a:lvl4pPr marL="1371600" algn="l" defTabSz="457200" rtl="0" eaLnBrk="1" latinLnBrk="0" hangingPunct="1">
                        <a:defRPr sz="1800" b="1" kern="1200">
                          <a:solidFill>
                            <a:schemeClr val="lt1"/>
                          </a:solidFill>
                          <a:ea typeface="ＭＳ Ｐゴシック"/>
                        </a:defRPr>
                      </a:lvl4pPr>
                      <a:lvl5pPr marL="1828800" algn="l" defTabSz="457200" rtl="0" eaLnBrk="1" latinLnBrk="0" hangingPunct="1">
                        <a:defRPr sz="1800" b="1" kern="1200">
                          <a:solidFill>
                            <a:schemeClr val="lt1"/>
                          </a:solidFill>
                          <a:ea typeface="ＭＳ Ｐゴシック"/>
                        </a:defRPr>
                      </a:lvl5pPr>
                      <a:lvl6pPr marL="2286000" algn="l" defTabSz="457200" rtl="0" eaLnBrk="1" latinLnBrk="0" hangingPunct="1">
                        <a:defRPr sz="1800" b="1" kern="1200">
                          <a:solidFill>
                            <a:schemeClr val="lt1"/>
                          </a:solidFill>
                          <a:ea typeface="ＭＳ Ｐゴシック"/>
                        </a:defRPr>
                      </a:lvl6pPr>
                      <a:lvl7pPr marL="2743200" algn="l" defTabSz="457200" rtl="0" eaLnBrk="1" latinLnBrk="0" hangingPunct="1">
                        <a:defRPr sz="1800" b="1" kern="1200">
                          <a:solidFill>
                            <a:schemeClr val="lt1"/>
                          </a:solidFill>
                          <a:ea typeface="ＭＳ Ｐゴシック"/>
                        </a:defRPr>
                      </a:lvl7pPr>
                      <a:lvl8pPr marL="3200400" algn="l" defTabSz="457200" rtl="0" eaLnBrk="1" latinLnBrk="0" hangingPunct="1">
                        <a:defRPr sz="1800" b="1" kern="1200">
                          <a:solidFill>
                            <a:schemeClr val="lt1"/>
                          </a:solidFill>
                          <a:ea typeface="ＭＳ Ｐゴシック"/>
                        </a:defRPr>
                      </a:lvl8pPr>
                      <a:lvl9pPr marL="3657600" algn="l" defTabSz="457200" rtl="0" eaLnBrk="1" latinLnBrk="0" hangingPunct="1">
                        <a:defRPr sz="1800" b="1" kern="1200">
                          <a:solidFill>
                            <a:schemeClr val="lt1"/>
                          </a:solidFill>
                          <a:ea typeface="ＭＳ Ｐゴシック"/>
                        </a:defRPr>
                      </a:lvl9pPr>
                    </a:lstStyle>
                    <a:p>
                      <a:pPr algn="ctr"/>
                      <a:r>
                        <a:rPr lang="en-US" sz="1400" dirty="0" smtClean="0">
                          <a:solidFill>
                            <a:schemeClr val="bg1"/>
                          </a:solidFill>
                        </a:rPr>
                        <a:t>2018+</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2700" cmpd="sng">
                      <a:solidFill>
                        <a:srgbClr val="FFFFFF"/>
                      </a:solid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vMerge="1">
                  <a:txBody>
                    <a:bodyPr/>
                    <a:lstStyle/>
                    <a:p>
                      <a:pPr algn="ctr"/>
                      <a:endParaRPr lang="en-US" sz="1400" b="1" dirty="0">
                        <a:solidFill>
                          <a:schemeClr val="bg1"/>
                        </a:solidFill>
                      </a:endParaRPr>
                    </a:p>
                  </a:txBody>
                  <a:tcPr anchor="ctr">
                    <a:solidFill>
                      <a:schemeClr val="accent1"/>
                    </a:solidFill>
                  </a:tcPr>
                </a:tc>
                <a:tc vMerge="1">
                  <a:txBody>
                    <a:bodyPr/>
                    <a:lstStyle/>
                    <a:p>
                      <a:pPr algn="ctr"/>
                      <a:endParaRPr lang="en-US" sz="1400" b="1" dirty="0">
                        <a:solidFill>
                          <a:schemeClr val="bg1"/>
                        </a:solidFill>
                      </a:endParaRPr>
                    </a:p>
                  </a:txBody>
                  <a:tcPr anchor="ctr">
                    <a:solidFill>
                      <a:schemeClr val="accent1"/>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1Q</a:t>
                      </a:r>
                      <a:endParaRPr lang="en-US" sz="14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2Q</a:t>
                      </a:r>
                      <a:endParaRPr lang="en-US" sz="1400" b="1" dirty="0">
                        <a:solidFill>
                          <a:schemeClr val="bg1"/>
                        </a:solidFill>
                      </a:endParaRPr>
                    </a:p>
                  </a:txBody>
                  <a:tcPr marL="68580" marR="68580" anchor="ctr">
                    <a:lnL w="1905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3Q</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4Q</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1H</a:t>
                      </a:r>
                      <a:endParaRPr lang="en-US" sz="1400" b="1" dirty="0">
                        <a:solidFill>
                          <a:schemeClr val="bg1"/>
                        </a:solidFill>
                      </a:endParaRPr>
                    </a:p>
                  </a:txBody>
                  <a:tcPr marL="68580" marR="68580" anchor="ctr">
                    <a:lnL w="12700" cmpd="sng">
                      <a:solidFill>
                        <a:srgbClr val="FFFFFF"/>
                      </a:solidFill>
                    </a:lnL>
                    <a:lnR w="12700" cmpd="sng">
                      <a:solidFill>
                        <a:srgbClr val="FFFFFF"/>
                      </a:solidFill>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r>
                        <a:rPr lang="en-US" sz="1400" b="1" dirty="0" smtClean="0">
                          <a:solidFill>
                            <a:schemeClr val="bg1"/>
                          </a:solidFill>
                        </a:rPr>
                        <a:t>2H</a:t>
                      </a:r>
                      <a:endParaRPr lang="en-US" sz="1400" b="1" dirty="0">
                        <a:solidFill>
                          <a:schemeClr val="bg1"/>
                        </a:solidFill>
                      </a:endParaRPr>
                    </a:p>
                  </a:txBody>
                  <a:tcPr marL="68580" marR="68580" anchor="ctr">
                    <a:lnL w="12700" cmpd="sng">
                      <a:solidFill>
                        <a:srgbClr val="FFFFFF"/>
                      </a:solid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solidFill>
                  </a:tcPr>
                </a:tc>
                <a:tc vMerge="1">
                  <a:txBody>
                    <a:bodyPr/>
                    <a:lstStyle/>
                    <a:p>
                      <a:pPr algn="ctr"/>
                      <a:endParaRPr lang="en-US" sz="1400" b="1" dirty="0">
                        <a:solidFill>
                          <a:schemeClr val="bg1"/>
                        </a:solidFill>
                      </a:endParaRPr>
                    </a:p>
                  </a:txBody>
                  <a:tcPr anchor="ctr">
                    <a:solidFill>
                      <a:schemeClr val="accent1"/>
                    </a:solidFill>
                  </a:tcPr>
                </a:tc>
              </a:tr>
              <a:tr h="388620">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dirty="0" smtClean="0">
                          <a:latin typeface="+mn-lt"/>
                          <a:cs typeface="Arial" pitchFamily="34" charset="0"/>
                        </a:rPr>
                        <a:t>Implement Execution of "bottoms up process" for MRP for all seven (7) entities</a:t>
                      </a: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dk1"/>
                        </a:solidFill>
                        <a:latin typeface="+mn-lt"/>
                        <a:ea typeface="ＭＳ Ｐゴシック" pitchFamily="-112" charset="-128"/>
                        <a:cs typeface="Arial" pitchFamily="34" charset="0"/>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dk1"/>
                        </a:solidFill>
                        <a:latin typeface="+mn-lt"/>
                        <a:ea typeface="ＭＳ Ｐゴシック" pitchFamily="-112" charset="-128"/>
                        <a:cs typeface="Arial" pitchFamily="34" charset="0"/>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smtClean="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Execute 1st </a:t>
                      </a:r>
                      <a:r>
                        <a:rPr lang="en-US" sz="1200" dirty="0" err="1" smtClean="0">
                          <a:latin typeface="+mn-lt"/>
                          <a:cs typeface="Arial" pitchFamily="34" charset="0"/>
                        </a:rPr>
                        <a:t>LoD</a:t>
                      </a:r>
                      <a:r>
                        <a:rPr lang="en-US" sz="1200" dirty="0" smtClean="0">
                          <a:latin typeface="+mn-lt"/>
                          <a:cs typeface="Arial" pitchFamily="34" charset="0"/>
                        </a:rPr>
                        <a:t> Material Risk Program </a:t>
                      </a:r>
                      <a:r>
                        <a:rPr lang="en-US" sz="1200" baseline="0" dirty="0" smtClean="0">
                          <a:latin typeface="+mn-lt"/>
                          <a:cs typeface="Arial" pitchFamily="34" charset="0"/>
                        </a:rPr>
                        <a:t>by </a:t>
                      </a:r>
                      <a:r>
                        <a:rPr lang="en-US" sz="1200" baseline="0" dirty="0" err="1" smtClean="0">
                          <a:latin typeface="+mn-lt"/>
                          <a:cs typeface="Arial" pitchFamily="34" charset="0"/>
                        </a:rPr>
                        <a:t>LoB</a:t>
                      </a:r>
                      <a:r>
                        <a:rPr lang="en-US" sz="1200" baseline="0" dirty="0" smtClean="0">
                          <a:latin typeface="+mn-lt"/>
                          <a:cs typeface="Arial" pitchFamily="34" charset="0"/>
                        </a:rPr>
                        <a:t> for each entity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Approved Entity </a:t>
                      </a:r>
                      <a:r>
                        <a:rPr lang="en-US" sz="1200" kern="1200" dirty="0" err="1" smtClean="0">
                          <a:solidFill>
                            <a:schemeClr val="dk1"/>
                          </a:solidFill>
                          <a:latin typeface="+mn-lt"/>
                          <a:ea typeface="ＭＳ Ｐゴシック" pitchFamily="-112" charset="-128"/>
                          <a:cs typeface="Arial" pitchFamily="34" charset="0"/>
                        </a:rPr>
                        <a:t>LoB</a:t>
                      </a:r>
                      <a:r>
                        <a:rPr lang="en-US" sz="1200" kern="1200" dirty="0" smtClean="0">
                          <a:solidFill>
                            <a:schemeClr val="dk1"/>
                          </a:solidFill>
                          <a:latin typeface="+mn-lt"/>
                          <a:ea typeface="ＭＳ Ｐゴシック" pitchFamily="-112" charset="-128"/>
                          <a:cs typeface="Arial" pitchFamily="34" charset="0"/>
                        </a:rPr>
                        <a:t> Material Risk Inventory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295205">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Execute Aggregation &amp; Enrichment </a:t>
                      </a:r>
                      <a:r>
                        <a:rPr lang="en-US" sz="1200" baseline="0" dirty="0" smtClean="0">
                          <a:latin typeface="+mn-lt"/>
                          <a:cs typeface="Arial" pitchFamily="34" charset="0"/>
                        </a:rPr>
                        <a:t>process</a:t>
                      </a:r>
                      <a:r>
                        <a:rPr lang="en-US" sz="1200" dirty="0" smtClean="0">
                          <a:latin typeface="+mn-lt"/>
                          <a:cs typeface="Arial" pitchFamily="34" charset="0"/>
                        </a:rPr>
                        <a:t> for each entity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Approved Entity Risk Type Inventory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endParaRPr lang="en-US"/>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40000"/>
                      </a:srgbClr>
                    </a:solidFill>
                  </a:tcPr>
                </a:tc>
              </a:tr>
              <a:tr h="388620">
                <a:tc>
                  <a:txBody>
                    <a:bodyPr/>
                    <a:lstStyle/>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mn-lt"/>
                          <a:cs typeface="Arial" pitchFamily="34" charset="0"/>
                        </a:rPr>
                        <a:t>Execute  SHUSA Aggregation &amp; Enrichment </a:t>
                      </a:r>
                      <a:r>
                        <a:rPr lang="en-US" sz="1200" baseline="0" dirty="0" smtClean="0">
                          <a:latin typeface="+mn-lt"/>
                          <a:cs typeface="Arial" pitchFamily="34" charset="0"/>
                        </a:rPr>
                        <a:t>process</a:t>
                      </a:r>
                      <a:r>
                        <a:rPr lang="en-US" sz="1200" dirty="0" smtClean="0">
                          <a:latin typeface="+mn-lt"/>
                          <a:cs typeface="Arial" pitchFamily="34" charset="0"/>
                        </a:rPr>
                        <a:t> for all risk types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dk1"/>
                          </a:solidFill>
                          <a:latin typeface="+mn-lt"/>
                          <a:ea typeface="ＭＳ Ｐゴシック" pitchFamily="-112" charset="-128"/>
                          <a:cs typeface="Arial" pitchFamily="34" charset="0"/>
                        </a:rPr>
                        <a:t>Approved SHUSA Material Risk Inventory</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endParaRPr lang="en-US" dirty="0"/>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c>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0000">
                        <a:tint val="40000"/>
                      </a:srgbClr>
                    </a:solidFill>
                  </a:tcPr>
                </a:tc>
              </a:tr>
              <a:tr h="564453">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r>
                        <a:rPr lang="en-US" sz="1200" dirty="0" smtClean="0">
                          <a:latin typeface="+mn-lt"/>
                          <a:cs typeface="Arial" pitchFamily="34" charset="0"/>
                        </a:rPr>
                        <a:t>Implement “Continuous</a:t>
                      </a:r>
                      <a:r>
                        <a:rPr lang="en-US" sz="1200" baseline="0" dirty="0" smtClean="0">
                          <a:latin typeface="+mn-lt"/>
                          <a:cs typeface="Arial" pitchFamily="34" charset="0"/>
                        </a:rPr>
                        <a:t>” Material Risk Program</a:t>
                      </a: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indent="0">
                        <a:buFont typeface="Arial" pitchFamily="34" charset="0"/>
                        <a:buNone/>
                      </a:pPr>
                      <a:r>
                        <a:rPr lang="en-US" sz="1200" kern="1200" dirty="0" smtClean="0">
                          <a:solidFill>
                            <a:schemeClr val="dk1"/>
                          </a:solidFill>
                          <a:latin typeface="+mn-lt"/>
                          <a:ea typeface="ＭＳ Ｐゴシック" pitchFamily="-112" charset="-128"/>
                          <a:cs typeface="Arial" pitchFamily="34" charset="0"/>
                        </a:rPr>
                        <a:t>Execution artifacts</a:t>
                      </a:r>
                      <a:r>
                        <a:rPr lang="en-US" sz="1200" kern="1200" baseline="0" dirty="0" smtClean="0">
                          <a:solidFill>
                            <a:schemeClr val="dk1"/>
                          </a:solidFill>
                          <a:latin typeface="+mn-lt"/>
                          <a:ea typeface="ＭＳ Ｐゴシック" pitchFamily="-112" charset="-128"/>
                          <a:cs typeface="Arial" pitchFamily="34" charset="0"/>
                        </a:rPr>
                        <a:t> for “Continuous” Material Risk Program</a:t>
                      </a: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endParaRPr lang="en-US" sz="1200" dirty="0">
                        <a:latin typeface="+mn-lt"/>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sym typeface="Wingdings 2"/>
                        </a:rPr>
                        <a:t></a:t>
                      </a:r>
                      <a:r>
                        <a:rPr lang="en-US" sz="1200" b="1" kern="1200" dirty="0">
                          <a:solidFill>
                            <a:schemeClr val="tx1"/>
                          </a:solidFill>
                          <a:effectLst/>
                          <a:latin typeface="+mn-lt"/>
                          <a:ea typeface="+mn-ea"/>
                          <a:cs typeface="+mn-cs"/>
                          <a:sym typeface="Wingdings 2"/>
                        </a:rPr>
                        <a:t>*</a:t>
                      </a:r>
                      <a:endParaRPr lang="en-US" sz="1200" b="1" kern="1200" dirty="0" smtClean="0">
                        <a:solidFill>
                          <a:schemeClr val="tx1"/>
                        </a:solidFill>
                        <a:effectLst/>
                        <a:latin typeface="+mn-lt"/>
                        <a:ea typeface="+mn-ea"/>
                        <a:cs typeface="+mn-cs"/>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txBody>
                  <a:tcPr marL="68580" marR="6858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sym typeface="Wingdings 2"/>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c>
                  <a:txBody>
                    <a:bodyPr/>
                    <a:lstStyle>
                      <a:lvl1pPr marL="0" algn="l" defTabSz="457200" rtl="0" eaLnBrk="1" latinLnBrk="0" hangingPunct="1">
                        <a:defRPr sz="1800" kern="1200">
                          <a:solidFill>
                            <a:schemeClr val="dk1"/>
                          </a:solidFill>
                          <a:ea typeface="ＭＳ Ｐゴシック"/>
                        </a:defRPr>
                      </a:lvl1pPr>
                      <a:lvl2pPr marL="457200" algn="l" defTabSz="457200" rtl="0" eaLnBrk="1" latinLnBrk="0" hangingPunct="1">
                        <a:defRPr sz="1800" kern="1200">
                          <a:solidFill>
                            <a:schemeClr val="dk1"/>
                          </a:solidFill>
                          <a:ea typeface="ＭＳ Ｐゴシック"/>
                        </a:defRPr>
                      </a:lvl2pPr>
                      <a:lvl3pPr marL="914400" algn="l" defTabSz="457200" rtl="0" eaLnBrk="1" latinLnBrk="0" hangingPunct="1">
                        <a:defRPr sz="1800" kern="1200">
                          <a:solidFill>
                            <a:schemeClr val="dk1"/>
                          </a:solidFill>
                          <a:ea typeface="ＭＳ Ｐゴシック"/>
                        </a:defRPr>
                      </a:lvl3pPr>
                      <a:lvl4pPr marL="1371600" algn="l" defTabSz="457200" rtl="0" eaLnBrk="1" latinLnBrk="0" hangingPunct="1">
                        <a:defRPr sz="1800" kern="1200">
                          <a:solidFill>
                            <a:schemeClr val="dk1"/>
                          </a:solidFill>
                          <a:ea typeface="ＭＳ Ｐゴシック"/>
                        </a:defRPr>
                      </a:lvl4pPr>
                      <a:lvl5pPr marL="1828800" algn="l" defTabSz="457200" rtl="0" eaLnBrk="1" latinLnBrk="0" hangingPunct="1">
                        <a:defRPr sz="1800" kern="1200">
                          <a:solidFill>
                            <a:schemeClr val="dk1"/>
                          </a:solidFill>
                          <a:ea typeface="ＭＳ Ｐゴシック"/>
                        </a:defRPr>
                      </a:lvl5pPr>
                      <a:lvl6pPr marL="2286000" algn="l" defTabSz="457200" rtl="0" eaLnBrk="1" latinLnBrk="0" hangingPunct="1">
                        <a:defRPr sz="1800" kern="1200">
                          <a:solidFill>
                            <a:schemeClr val="dk1"/>
                          </a:solidFill>
                          <a:ea typeface="ＭＳ Ｐゴシック"/>
                        </a:defRPr>
                      </a:lvl6pPr>
                      <a:lvl7pPr marL="2743200" algn="l" defTabSz="457200" rtl="0" eaLnBrk="1" latinLnBrk="0" hangingPunct="1">
                        <a:defRPr sz="1800" kern="1200">
                          <a:solidFill>
                            <a:schemeClr val="dk1"/>
                          </a:solidFill>
                          <a:ea typeface="ＭＳ Ｐゴシック"/>
                        </a:defRPr>
                      </a:lvl7pPr>
                      <a:lvl8pPr marL="3200400" algn="l" defTabSz="457200" rtl="0" eaLnBrk="1" latinLnBrk="0" hangingPunct="1">
                        <a:defRPr sz="1800" kern="1200">
                          <a:solidFill>
                            <a:schemeClr val="dk1"/>
                          </a:solidFill>
                          <a:ea typeface="ＭＳ Ｐゴシック"/>
                        </a:defRPr>
                      </a:lvl8pPr>
                      <a:lvl9pPr marL="3657600" algn="l" defTabSz="457200" rtl="0" eaLnBrk="1" latinLnBrk="0" hangingPunct="1">
                        <a:defRPr sz="1800" kern="1200">
                          <a:solidFill>
                            <a:schemeClr val="dk1"/>
                          </a:solidFill>
                          <a:ea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sym typeface="Wingdings 2"/>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sym typeface="Wingdings 2"/>
                      </a:endParaRPr>
                    </a:p>
                  </a:txBody>
                  <a:tcPr marL="68580" marR="6858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tint val="20000"/>
                      </a:srgbClr>
                    </a:solidFill>
                  </a:tcPr>
                </a:tc>
              </a:tr>
              <a:tr h="368292">
                <a:tc>
                  <a:txBody>
                    <a:bodyPr/>
                    <a:lstStyle/>
                    <a:p>
                      <a:r>
                        <a:rPr lang="en-US" sz="1200" baseline="0" dirty="0" smtClean="0">
                          <a:latin typeface="+mn-lt"/>
                          <a:cs typeface="Arial" pitchFamily="34" charset="0"/>
                        </a:rPr>
                        <a:t>Develop and implement guidance for Mid-Cycle run</a:t>
                      </a:r>
                    </a:p>
                  </a:txBody>
                  <a:tcPr marL="68580" marR="6858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a:txBody>
                    <a:bodyPr/>
                    <a:lstStyle/>
                    <a:p>
                      <a:pPr marL="0" indent="0">
                        <a:buFont typeface="Arial" pitchFamily="34" charset="0"/>
                        <a:buNone/>
                      </a:pPr>
                      <a:r>
                        <a:rPr lang="en-US" sz="1200" kern="1200" baseline="0" dirty="0" smtClean="0">
                          <a:solidFill>
                            <a:schemeClr val="dk1"/>
                          </a:solidFill>
                          <a:latin typeface="+mn-lt"/>
                          <a:ea typeface="ＭＳ Ｐゴシック" pitchFamily="-112" charset="-128"/>
                          <a:cs typeface="Arial" pitchFamily="34" charset="0"/>
                        </a:rPr>
                        <a:t>Mid-Cycle Run Guidance Document and implementation artifacts</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gridSpan="7">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latin typeface="+mn-lt"/>
                        </a:rPr>
                        <a:t>*</a:t>
                      </a: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BCB"/>
                    </a:solidFill>
                  </a:tcPr>
                </a:tc>
                <a:tc hMerge="1">
                  <a:txBody>
                    <a:bodyPr/>
                    <a:lstStyle/>
                    <a:p>
                      <a:endParaRPr lang="en-US" sz="1200" b="1" dirty="0">
                        <a:latin typeface="+mn-lt"/>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CBCB"/>
                    </a:solidFill>
                  </a:tcPr>
                </a:tc>
                <a:tc hMerge="1">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hMerge="1">
                  <a:txBody>
                    <a:bodyPr/>
                    <a:lstStyle/>
                    <a:p>
                      <a:pPr algn="ctr"/>
                      <a:endParaRPr lang="en-US" sz="1200" kern="1200" dirty="0">
                        <a:solidFill>
                          <a:schemeClr val="dk1"/>
                        </a:solidFill>
                        <a:latin typeface="+mn-lt"/>
                        <a:ea typeface="ＭＳ Ｐゴシック" pitchFamily="-112" charset="-128"/>
                        <a:cs typeface="ＭＳ Ｐゴシック" pitchFamily="-112" charset="-128"/>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sym typeface="Wingdings 2"/>
                      </a:endParaRPr>
                    </a:p>
                  </a:txBody>
                  <a:tcPr marL="68580" marR="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sym typeface="Wingdings 2"/>
                      </a:endParaRPr>
                    </a:p>
                  </a:txBody>
                  <a:tcPr marL="68580" marR="6858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CBCB"/>
                    </a:solidFill>
                  </a:tcPr>
                </a:tc>
              </a:tr>
            </a:tbl>
          </a:graphicData>
        </a:graphic>
      </p:graphicFrame>
      <p:sp>
        <p:nvSpPr>
          <p:cNvPr id="4" name="TextBox 3"/>
          <p:cNvSpPr txBox="1"/>
          <p:nvPr/>
        </p:nvSpPr>
        <p:spPr>
          <a:xfrm>
            <a:off x="135924" y="6556668"/>
            <a:ext cx="1332416" cy="200055"/>
          </a:xfrm>
          <a:prstGeom prst="rect">
            <a:avLst/>
          </a:prstGeom>
          <a:noFill/>
        </p:spPr>
        <p:txBody>
          <a:bodyPr wrap="none" rtlCol="0">
            <a:spAutoFit/>
          </a:bodyPr>
          <a:lstStyle/>
          <a:p>
            <a:r>
              <a:rPr lang="en-US" sz="700" dirty="0" smtClean="0"/>
              <a:t>* Date has not been finalized</a:t>
            </a:r>
            <a:endParaRPr lang="en-US" sz="700" dirty="0"/>
          </a:p>
        </p:txBody>
      </p:sp>
    </p:spTree>
    <p:extLst>
      <p:ext uri="{BB962C8B-B14F-4D97-AF65-F5344CB8AC3E}">
        <p14:creationId xmlns:p14="http://schemas.microsoft.com/office/powerpoint/2010/main" val="2500723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496300" cy="461665"/>
          </a:xfrm>
          <a:prstGeom prst="rect">
            <a:avLst/>
          </a:prstGeom>
          <a:noFill/>
        </p:spPr>
        <p:txBody>
          <a:bodyPr wrap="square" rtlCol="0">
            <a:spAutoFit/>
          </a:bodyPr>
          <a:lstStyle/>
          <a:p>
            <a:r>
              <a:rPr lang="en-US" b="1" dirty="0" smtClean="0"/>
              <a:t>Risk Identification &amp; Assessment – </a:t>
            </a:r>
            <a:r>
              <a:rPr lang="en-US" sz="1800" b="1" dirty="0" smtClean="0"/>
              <a:t>Dependencies &amp; Risks</a:t>
            </a:r>
            <a:endParaRPr lang="en-US" sz="1800" b="1" dirty="0"/>
          </a:p>
        </p:txBody>
      </p:sp>
      <p:graphicFrame>
        <p:nvGraphicFramePr>
          <p:cNvPr id="2" name="Table 1"/>
          <p:cNvGraphicFramePr>
            <a:graphicFrameLocks noGrp="1"/>
          </p:cNvGraphicFramePr>
          <p:nvPr>
            <p:extLst>
              <p:ext uri="{D42A27DB-BD31-4B8C-83A1-F6EECF244321}">
                <p14:modId xmlns:p14="http://schemas.microsoft.com/office/powerpoint/2010/main" val="511144259"/>
              </p:ext>
            </p:extLst>
          </p:nvPr>
        </p:nvGraphicFramePr>
        <p:xfrm>
          <a:off x="292100" y="735550"/>
          <a:ext cx="8559800" cy="5791200"/>
        </p:xfrm>
        <a:graphic>
          <a:graphicData uri="http://schemas.openxmlformats.org/drawingml/2006/table">
            <a:tbl>
              <a:tblPr firstRow="1" bandRow="1">
                <a:tableStyleId>{E8034E78-7F5D-4C2E-B375-FC64B27BC917}</a:tableStyleId>
              </a:tblPr>
              <a:tblGrid>
                <a:gridCol w="2323723"/>
                <a:gridCol w="3910655"/>
                <a:gridCol w="2325422"/>
              </a:tblGrid>
              <a:tr h="0">
                <a:tc>
                  <a:txBody>
                    <a:bodyPr/>
                    <a:lstStyle/>
                    <a:p>
                      <a:pPr algn="ctr"/>
                      <a:r>
                        <a:rPr lang="en-US" sz="1600" dirty="0" smtClean="0"/>
                        <a:t>Dependency/ Risk</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Description</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t>Importance</a:t>
                      </a:r>
                      <a:r>
                        <a:rPr lang="en-US" sz="1600" baseline="0" dirty="0" smtClean="0"/>
                        <a:t> / Impact</a:t>
                      </a:r>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554770">
                <a:tc>
                  <a:txBody>
                    <a:bodyPr/>
                    <a:lstStyle/>
                    <a:p>
                      <a:r>
                        <a:rPr lang="en-US" sz="1400" b="1" dirty="0" smtClean="0">
                          <a:solidFill>
                            <a:schemeClr val="tx1"/>
                          </a:solidFill>
                        </a:rPr>
                        <a:t>Technology</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There</a:t>
                      </a:r>
                      <a:r>
                        <a:rPr lang="en-US" sz="1400" baseline="0" dirty="0" smtClean="0">
                          <a:solidFill>
                            <a:schemeClr val="tx1"/>
                          </a:solidFill>
                        </a:rPr>
                        <a:t> will need to be an updated toolset developed, or leveraged,  as the Material Risk Program continues to increase in maturity.</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Medium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60084">
                <a:tc rowSpan="2">
                  <a:txBody>
                    <a:bodyPr/>
                    <a:lstStyle/>
                    <a:p>
                      <a:r>
                        <a:rPr lang="en-US" sz="1400" b="1" dirty="0" smtClean="0">
                          <a:solidFill>
                            <a:schemeClr val="tx1"/>
                          </a:solidFill>
                        </a:rPr>
                        <a:t>Resources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Staffing</a:t>
                      </a:r>
                      <a:r>
                        <a:rPr lang="en-US" sz="1400" dirty="0" smtClean="0">
                          <a:solidFill>
                            <a:schemeClr val="tx1"/>
                          </a:solidFill>
                        </a:rPr>
                        <a:t> – Foundational</a:t>
                      </a:r>
                      <a:r>
                        <a:rPr lang="en-US" sz="1400" baseline="0" dirty="0" smtClean="0">
                          <a:solidFill>
                            <a:schemeClr val="tx1"/>
                          </a:solidFill>
                        </a:rPr>
                        <a:t> Risk ID and the Material Risk Program will both require additional staffing in order to facilitate the implementation and execution of new processes i.e. continuous process and mid-cycle run.</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Medium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39122">
                <a:tc vMerge="1">
                  <a:txBody>
                    <a:bodyPr/>
                    <a:lstStyle/>
                    <a:p>
                      <a:endParaRPr lang="en-US"/>
                    </a:p>
                  </a:txBody>
                  <a:tcPr/>
                </a:tc>
                <a:tc>
                  <a:txBody>
                    <a:bodyPr/>
                    <a:lstStyle/>
                    <a:p>
                      <a:r>
                        <a:rPr lang="en-US" sz="1400" b="1" kern="1200" dirty="0" smtClean="0">
                          <a:solidFill>
                            <a:schemeClr val="tx1"/>
                          </a:solidFill>
                          <a:latin typeface="+mn-lt"/>
                          <a:ea typeface="+mn-ea"/>
                          <a:cs typeface="+mn-cs"/>
                        </a:rPr>
                        <a:t>Budget</a:t>
                      </a:r>
                      <a:r>
                        <a:rPr lang="en-US" sz="1400" kern="1200" dirty="0" smtClean="0">
                          <a:solidFill>
                            <a:schemeClr val="tx1"/>
                          </a:solidFill>
                          <a:latin typeface="+mn-lt"/>
                          <a:ea typeface="+mn-ea"/>
                          <a:cs typeface="+mn-cs"/>
                        </a:rPr>
                        <a:t> – The budget for consulting partners and increased staffing will need to be approved</a:t>
                      </a:r>
                      <a:r>
                        <a:rPr lang="en-US" sz="1400" kern="1200" baseline="0" dirty="0" smtClean="0">
                          <a:solidFill>
                            <a:schemeClr val="tx1"/>
                          </a:solidFill>
                          <a:latin typeface="+mn-lt"/>
                          <a:ea typeface="+mn-ea"/>
                          <a:cs typeface="+mn-cs"/>
                        </a:rPr>
                        <a:t> by Cost &amp; Structures.</a:t>
                      </a:r>
                      <a:endParaRPr lang="en-US" sz="1400" kern="1200" dirty="0">
                        <a:solidFill>
                          <a:schemeClr val="tx1"/>
                        </a:solidFill>
                        <a:latin typeface="+mn-lt"/>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kern="1200" dirty="0" smtClean="0">
                          <a:solidFill>
                            <a:schemeClr val="tx1"/>
                          </a:solidFill>
                          <a:latin typeface="+mn-lt"/>
                          <a:ea typeface="+mn-ea"/>
                          <a:cs typeface="+mn-cs"/>
                        </a:rPr>
                        <a:t>Medium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2">
                <a:tc rowSpan="3">
                  <a:txBody>
                    <a:bodyPr/>
                    <a:lstStyle/>
                    <a:p>
                      <a:r>
                        <a:rPr lang="en-US" sz="1400" b="1" dirty="0" smtClean="0">
                          <a:solidFill>
                            <a:schemeClr val="tx1"/>
                          </a:solidFill>
                        </a:rPr>
                        <a:t>Other</a:t>
                      </a:r>
                      <a:r>
                        <a:rPr lang="en-US" sz="1400" b="1" baseline="0" dirty="0" smtClean="0">
                          <a:solidFill>
                            <a:schemeClr val="tx1"/>
                          </a:solidFill>
                        </a:rPr>
                        <a:t> </a:t>
                      </a:r>
                      <a:r>
                        <a:rPr lang="en-US" sz="1400" b="1" baseline="0" dirty="0" err="1" smtClean="0">
                          <a:solidFill>
                            <a:schemeClr val="tx1"/>
                          </a:solidFill>
                        </a:rPr>
                        <a:t>Workstreams</a:t>
                      </a:r>
                      <a:endParaRPr lang="en-US" sz="1400" b="1"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1" dirty="0" smtClean="0">
                          <a:solidFill>
                            <a:schemeClr val="tx1"/>
                          </a:solidFill>
                        </a:rPr>
                        <a:t>Operational Risk </a:t>
                      </a:r>
                      <a:r>
                        <a:rPr lang="en-US" sz="1400" dirty="0" smtClean="0">
                          <a:solidFill>
                            <a:schemeClr val="tx1"/>
                          </a:solidFill>
                        </a:rPr>
                        <a:t>– The Foundational Risk ID processes</a:t>
                      </a:r>
                      <a:r>
                        <a:rPr lang="en-US" sz="1400" baseline="0" dirty="0" smtClean="0">
                          <a:solidFill>
                            <a:schemeClr val="tx1"/>
                          </a:solidFill>
                        </a:rPr>
                        <a:t> are heavily reliant on the Operational Risk </a:t>
                      </a:r>
                      <a:r>
                        <a:rPr lang="en-US" sz="1400" baseline="0" dirty="0" err="1" smtClean="0">
                          <a:solidFill>
                            <a:schemeClr val="tx1"/>
                          </a:solidFill>
                        </a:rPr>
                        <a:t>Workstream</a:t>
                      </a:r>
                      <a:r>
                        <a:rPr lang="en-US" sz="1400" baseline="0" dirty="0" smtClean="0">
                          <a:solidFill>
                            <a:schemeClr val="tx1"/>
                          </a:solidFill>
                        </a:rPr>
                        <a:t> for their identification programs e.g., RCSA, Vendor Risk Assessments, etc.</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Other Risk Types </a:t>
                      </a:r>
                      <a:r>
                        <a:rPr lang="en-US" sz="1400" dirty="0" smtClean="0">
                          <a:solidFill>
                            <a:schemeClr val="tx1"/>
                          </a:solidFill>
                        </a:rPr>
                        <a:t>– Foundational Risk ID Assessment will need to be completed by other workstreams, besides Operational Risk, to illustrate the concerns from various other Risk Identification processes.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50991">
                <a:tc vMerge="1">
                  <a:txBody>
                    <a:bodyPr/>
                    <a:lstStyle/>
                    <a:p>
                      <a:endParaRPr lang="en-US"/>
                    </a:p>
                  </a:txBody>
                  <a:tcPr/>
                </a:tc>
                <a:tc>
                  <a:txBody>
                    <a:bodyPr/>
                    <a:lstStyle/>
                    <a:p>
                      <a:r>
                        <a:rPr lang="en-US" sz="1400" b="1" dirty="0" smtClean="0">
                          <a:solidFill>
                            <a:schemeClr val="tx1"/>
                          </a:solidFill>
                        </a:rPr>
                        <a:t>IHC</a:t>
                      </a:r>
                      <a:r>
                        <a:rPr lang="en-US" sz="1400" dirty="0" smtClean="0">
                          <a:solidFill>
                            <a:schemeClr val="tx1"/>
                          </a:solidFill>
                        </a:rPr>
                        <a:t> – There will be a large</a:t>
                      </a:r>
                      <a:r>
                        <a:rPr lang="en-US" sz="1400" baseline="0" dirty="0" smtClean="0">
                          <a:solidFill>
                            <a:schemeClr val="tx1"/>
                          </a:solidFill>
                        </a:rPr>
                        <a:t> requirement for entity involvement as it relates to the bottoms up process for the Material Risk Program.</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dirty="0" smtClean="0">
                          <a:solidFill>
                            <a:schemeClr val="tx1"/>
                          </a:solidFill>
                        </a:rPr>
                        <a:t>High</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75472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7531100" cy="461665"/>
          </a:xfrm>
          <a:prstGeom prst="rect">
            <a:avLst/>
          </a:prstGeom>
          <a:noFill/>
        </p:spPr>
        <p:txBody>
          <a:bodyPr wrap="square" rtlCol="0">
            <a:spAutoFit/>
          </a:bodyPr>
          <a:lstStyle/>
          <a:p>
            <a:r>
              <a:rPr lang="en-US" b="1" dirty="0" smtClean="0"/>
              <a:t>Risk Identification &amp; Assessment – MR(I)As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169134983"/>
              </p:ext>
            </p:extLst>
          </p:nvPr>
        </p:nvGraphicFramePr>
        <p:xfrm>
          <a:off x="330200" y="764126"/>
          <a:ext cx="8470900" cy="4975860"/>
        </p:xfrm>
        <a:graphic>
          <a:graphicData uri="http://schemas.openxmlformats.org/drawingml/2006/table">
            <a:tbl>
              <a:tblPr firstRow="1" bandRow="1">
                <a:tableStyleId>{E8034E78-7F5D-4C2E-B375-FC64B27BC917}</a:tableStyleId>
              </a:tblPr>
              <a:tblGrid>
                <a:gridCol w="2039798"/>
                <a:gridCol w="1859102"/>
                <a:gridCol w="1440053"/>
                <a:gridCol w="1696847"/>
                <a:gridCol w="1435100"/>
              </a:tblGrid>
              <a:tr h="0">
                <a:tc>
                  <a:txBody>
                    <a:bodyPr/>
                    <a:lstStyle/>
                    <a:p>
                      <a:pPr algn="ctr" fontAlgn="b"/>
                      <a:r>
                        <a:rPr lang="en-US" sz="1600" b="1" i="0" u="none" strike="noStrike" dirty="0">
                          <a:solidFill>
                            <a:schemeClr val="bg1"/>
                          </a:solidFill>
                          <a:effectLst/>
                          <a:latin typeface="Calibri"/>
                        </a:rPr>
                        <a:t>MRA/MRIA reference</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Deficiency </a:t>
                      </a:r>
                      <a:r>
                        <a:rPr lang="en-US" sz="1600" b="1" i="0" u="none" strike="noStrike" dirty="0" smtClean="0">
                          <a:solidFill>
                            <a:schemeClr val="bg1"/>
                          </a:solidFill>
                          <a:effectLst/>
                          <a:latin typeface="Calibri"/>
                        </a:rPr>
                        <a:t>Title</a:t>
                      </a:r>
                      <a:endParaRPr lang="en-US" sz="1600" b="1" i="0" u="none" strike="noStrike" dirty="0">
                        <a:solidFill>
                          <a:schemeClr val="bg1"/>
                        </a:solidFill>
                        <a:effectLst/>
                        <a:latin typeface="Calibri"/>
                      </a:endParaRPr>
                    </a:p>
                  </a:txBody>
                  <a:tcPr marL="0"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Theme</a:t>
                      </a:r>
                      <a:endParaRPr lang="en-US" sz="1600" b="1" i="0" u="none" strike="noStrike" dirty="0">
                        <a:solidFill>
                          <a:schemeClr val="bg1"/>
                        </a:solidFill>
                        <a:effectLst/>
                        <a:latin typeface="Calibri"/>
                      </a:endParaRPr>
                    </a:p>
                  </a:txBody>
                  <a:tcPr marL="0"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rPr>
                        <a:t>MR(I)A Owner </a:t>
                      </a:r>
                      <a:r>
                        <a:rPr lang="en-US" sz="1050" i="1" dirty="0" smtClean="0">
                          <a:solidFill>
                            <a:schemeClr val="bg1"/>
                          </a:solidFill>
                        </a:rPr>
                        <a:t>(Local/ Executive)</a:t>
                      </a:r>
                      <a:endParaRPr lang="en-US" sz="1600" i="1" dirty="0">
                        <a:solidFill>
                          <a:schemeClr val="bg1"/>
                        </a:solidFill>
                      </a:endParaRPr>
                    </a:p>
                  </a:txBody>
                  <a:tcPr marL="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ctr" fontAlgn="b"/>
                      <a:r>
                        <a:rPr lang="en-US" sz="1600" b="1" i="0" u="none" strike="noStrike" dirty="0">
                          <a:solidFill>
                            <a:schemeClr val="bg1"/>
                          </a:solidFill>
                          <a:effectLst/>
                          <a:latin typeface="Calibri"/>
                        </a:rPr>
                        <a:t>Finish date</a:t>
                      </a:r>
                    </a:p>
                  </a:txBody>
                  <a:tcPr marL="0" marR="9525" marT="9525"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356014">
                <a:tc>
                  <a:txBody>
                    <a:bodyPr/>
                    <a:lstStyle/>
                    <a:p>
                      <a:pPr algn="l" fontAlgn="t"/>
                      <a:r>
                        <a:rPr lang="en-US" sz="1400" b="0" i="0" u="none" strike="noStrike" kern="1200" dirty="0" smtClean="0">
                          <a:solidFill>
                            <a:srgbClr val="000000"/>
                          </a:solidFill>
                          <a:effectLst/>
                          <a:latin typeface="+mn-lt"/>
                          <a:ea typeface="+mn-ea"/>
                          <a:cs typeface="+mn-cs"/>
                        </a:rPr>
                        <a:t>CCAR 2014 MRIA 4</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Risk Identification Process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Risk Identification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a:r>
                        <a:rPr lang="en-US" sz="1400" b="0" i="0" u="none" strike="noStrike" kern="1200" dirty="0" smtClean="0">
                          <a:solidFill>
                            <a:srgbClr val="000000"/>
                          </a:solidFill>
                          <a:effectLst/>
                          <a:latin typeface="+mn-lt"/>
                          <a:ea typeface="+mn-ea"/>
                          <a:cs typeface="+mn-cs"/>
                        </a:rPr>
                        <a:t>Diane Allaire / Matt Burns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a:solidFill>
                            <a:srgbClr val="000000"/>
                          </a:solidFill>
                          <a:effectLst/>
                          <a:latin typeface="+mn-lt"/>
                          <a:ea typeface="+mn-ea"/>
                          <a:cs typeface="+mn-cs"/>
                        </a:rPr>
                        <a:t>Wed 5/31/17</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Report of Inspection 2015 MRIA 2</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Enterprise-wide Risk Management Program</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Brian Gunn / Brian Gunn</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400" b="0" i="0" u="none" strike="noStrike" kern="1200" dirty="0" smtClean="0">
                          <a:solidFill>
                            <a:srgbClr val="000000"/>
                          </a:solidFill>
                          <a:effectLst/>
                          <a:latin typeface="+mn-lt"/>
                          <a:ea typeface="+mn-ea"/>
                          <a:cs typeface="+mn-cs"/>
                        </a:rPr>
                        <a:t>Wed 5/31/17</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122334">
                <a:tc>
                  <a:txBody>
                    <a:bodyPr/>
                    <a:lstStyle/>
                    <a:p>
                      <a:pPr algn="l" fontAlgn="t"/>
                      <a:r>
                        <a:rPr lang="en-US" sz="1400" b="0" i="0" u="none" strike="noStrike" kern="1200" dirty="0" smtClean="0">
                          <a:solidFill>
                            <a:srgbClr val="000000"/>
                          </a:solidFill>
                          <a:effectLst/>
                          <a:latin typeface="+mn-lt"/>
                          <a:ea typeface="+mn-ea"/>
                          <a:cs typeface="+mn-cs"/>
                        </a:rPr>
                        <a:t>Information Security SOV-2013-09 MRA 2</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Risk Measurement Methodology and Risk Assessment Process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Information Security</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Mike Lima / Marcelo Brutti</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a:solidFill>
                            <a:srgbClr val="000000"/>
                          </a:solidFill>
                          <a:effectLst/>
                          <a:latin typeface="+mn-lt"/>
                          <a:ea typeface="+mn-ea"/>
                          <a:cs typeface="+mn-cs"/>
                        </a:rPr>
                        <a:t>Fri 5/27/16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Wholesale Credit Risk Management SBNA-2014-15 MRA 3</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Credit exposure aggregation needs to be appropriate per correlation of risk among various industries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Credit Risk</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James Driscoll / Marcelo Brutti</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Fri 1/15/16</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Wholesale Credit Risk Management SBNA-2014-15 MRA 2</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Improvement of management of credit concentrations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Risk Appetite</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James Driscoll / Marcelo Brutti</a:t>
                      </a:r>
                    </a:p>
                    <a:p>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Fri 1/15/16</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Enterprise Risk Management SBNA-2015-24 MRA 2</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Reputational and Strategic Risk Management</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ERM</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Mike Carbone / Marcelo Brutti</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Fri 1/15/16</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0">
                <a:tc>
                  <a:txBody>
                    <a:bodyPr/>
                    <a:lstStyle/>
                    <a:p>
                      <a:pPr algn="l" fontAlgn="t"/>
                      <a:r>
                        <a:rPr lang="en-US" sz="1400" b="0" i="0" u="none" strike="noStrike" kern="1200" dirty="0" smtClean="0">
                          <a:solidFill>
                            <a:srgbClr val="000000"/>
                          </a:solidFill>
                          <a:effectLst/>
                          <a:latin typeface="+mn-lt"/>
                          <a:ea typeface="+mn-ea"/>
                          <a:cs typeface="+mn-cs"/>
                        </a:rPr>
                        <a:t>Operational Risk Governance SOV-2013-07 MRA 3</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smtClean="0">
                          <a:solidFill>
                            <a:srgbClr val="000000"/>
                          </a:solidFill>
                          <a:effectLst/>
                          <a:latin typeface="+mn-lt"/>
                          <a:ea typeface="+mn-ea"/>
                          <a:cs typeface="+mn-cs"/>
                        </a:rPr>
                        <a:t>Operational Risk Assessment Process</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Operational Risk</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400" b="0" i="0" u="none" strike="noStrike" kern="1200" dirty="0" smtClean="0">
                          <a:solidFill>
                            <a:srgbClr val="000000"/>
                          </a:solidFill>
                          <a:effectLst/>
                          <a:latin typeface="+mn-lt"/>
                          <a:ea typeface="+mn-ea"/>
                          <a:cs typeface="+mn-cs"/>
                        </a:rPr>
                        <a:t>Mike Lima / Marcelo Brutti</a:t>
                      </a:r>
                      <a:endParaRPr lang="en-US" sz="1400" b="0" i="0" u="none" strike="noStrike" kern="1200" dirty="0">
                        <a:solidFill>
                          <a:srgbClr val="000000"/>
                        </a:solidFill>
                        <a:effectLst/>
                        <a:latin typeface="+mn-lt"/>
                        <a:ea typeface="+mn-ea"/>
                        <a:cs typeface="+mn-cs"/>
                      </a:endParaRP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t"/>
                      <a:r>
                        <a:rPr lang="en-US" sz="1400" b="0" i="0" u="none" strike="noStrike" kern="1200" dirty="0">
                          <a:solidFill>
                            <a:srgbClr val="000000"/>
                          </a:solidFill>
                          <a:effectLst/>
                          <a:latin typeface="+mn-lt"/>
                          <a:ea typeface="+mn-ea"/>
                          <a:cs typeface="+mn-cs"/>
                        </a:rPr>
                        <a:t>Fri 5/27/16</a:t>
                      </a:r>
                    </a:p>
                  </a:txBody>
                  <a:tcPr marL="0" marR="0"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47507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06c_nk2 xmlns="b4b7ddff-2d7c-4815-a440-fddae12c7bc1">2015-12-09T05:00:00+00:00</_x006c_nk2>
    <Evolution xmlns="b4b7ddff-2d7c-4815-a440-fddae12c7bc1">Final for CART</Evolu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B2C0B254AF4743B47299509FDB1BF6" ma:contentTypeVersion="2" ma:contentTypeDescription="Create a new document." ma:contentTypeScope="" ma:versionID="c50234a6e3a69ba7c0230714e3c0c9bd">
  <xsd:schema xmlns:xsd="http://www.w3.org/2001/XMLSchema" xmlns:xs="http://www.w3.org/2001/XMLSchema" xmlns:p="http://schemas.microsoft.com/office/2006/metadata/properties" xmlns:ns2="b4b7ddff-2d7c-4815-a440-fddae12c7bc1" targetNamespace="http://schemas.microsoft.com/office/2006/metadata/properties" ma:root="true" ma:fieldsID="40e30f5064f7ddf659dbebf03d1f9227" ns2:_="">
    <xsd:import namespace="b4b7ddff-2d7c-4815-a440-fddae12c7bc1"/>
    <xsd:element name="properties">
      <xsd:complexType>
        <xsd:sequence>
          <xsd:element name="documentManagement">
            <xsd:complexType>
              <xsd:all>
                <xsd:element ref="ns2:_x006c_nk2" minOccurs="0"/>
                <xsd:element ref="ns2:Evolu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b7ddff-2d7c-4815-a440-fddae12c7bc1" elementFormDefault="qualified">
    <xsd:import namespace="http://schemas.microsoft.com/office/2006/documentManagement/types"/>
    <xsd:import namespace="http://schemas.microsoft.com/office/infopath/2007/PartnerControls"/>
    <xsd:element name="_x006c_nk2" ma:index="8" nillable="true" ma:displayName="Report Week" ma:internalName="_x006c_nk2">
      <xsd:simpleType>
        <xsd:restriction base="dms:DateTime"/>
      </xsd:simpleType>
    </xsd:element>
    <xsd:element name="Evolution" ma:index="9" ma:displayName="Evolution" ma:default="Initial Draft" ma:format="Dropdown" ma:internalName="Evolution">
      <xsd:simpleType>
        <xsd:restriction base="dms:Choice">
          <xsd:enumeration value="Initial Draft"/>
          <xsd:enumeration value="Draft for PMO WG"/>
          <xsd:enumeration value="Draft for WS WG"/>
          <xsd:enumeration value="Draft for Risk SG"/>
          <xsd:enumeration value="Draft for CART"/>
          <xsd:enumeration value="Final for CAR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52146-F0DC-4DAF-9A66-F596132C7663}">
  <ds:schemaRefs>
    <ds:schemaRef ds:uri="http://purl.org/dc/elements/1.1/"/>
    <ds:schemaRef ds:uri="http://purl.org/dc/terms/"/>
    <ds:schemaRef ds:uri="http://www.w3.org/XML/1998/namespace"/>
    <ds:schemaRef ds:uri="http://schemas.microsoft.com/office/2006/documentManagement/types"/>
    <ds:schemaRef ds:uri="b4b7ddff-2d7c-4815-a440-fddae12c7bc1"/>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69F0E33-5802-4C88-99EA-5349071DA45E}">
  <ds:schemaRefs>
    <ds:schemaRef ds:uri="http://schemas.microsoft.com/sharepoint/v3/contenttype/forms"/>
  </ds:schemaRefs>
</ds:datastoreItem>
</file>

<file path=customXml/itemProps3.xml><?xml version="1.0" encoding="utf-8"?>
<ds:datastoreItem xmlns:ds="http://schemas.openxmlformats.org/officeDocument/2006/customXml" ds:itemID="{94CFF4E1-BD28-4AF7-BF68-6AF390F800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b7ddff-2d7c-4815-a440-fddae12c7b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7547</TotalTime>
  <Words>3906</Words>
  <Application>Microsoft Office PowerPoint</Application>
  <PresentationFormat>On-screen Show (4:3)</PresentationFormat>
  <Paragraphs>787</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Body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Foreman, Connor</cp:lastModifiedBy>
  <cp:revision>525</cp:revision>
  <cp:lastPrinted>2015-11-09T17:30:52Z</cp:lastPrinted>
  <dcterms:modified xsi:type="dcterms:W3CDTF">2016-02-10T23:33:07Z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0x01010056B2C0B254AF4743B47299509FDB1BF6</vt:lpwstr>
  </property>
</Properties>
</file>