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3" r:id="rId3"/>
    <p:sldId id="257" r:id="rId4"/>
    <p:sldId id="258" r:id="rId5"/>
    <p:sldId id="260"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876" autoAdjust="0"/>
  </p:normalViewPr>
  <p:slideViewPr>
    <p:cSldViewPr snapToGrid="0" snapToObjects="1">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0E3D2-879B-40DF-BC55-D974185321A4}" type="datetimeFigureOut">
              <a:rPr lang="en-US" smtClean="0"/>
              <a:t>5/15/21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2CC43-D271-49B8-9DCA-616D4613B17C}" type="slidenum">
              <a:rPr lang="en-US" smtClean="0"/>
              <a:t>‹#›</a:t>
            </a:fld>
            <a:endParaRPr lang="en-US"/>
          </a:p>
        </p:txBody>
      </p:sp>
    </p:spTree>
    <p:extLst>
      <p:ext uri="{BB962C8B-B14F-4D97-AF65-F5344CB8AC3E}">
        <p14:creationId xmlns:p14="http://schemas.microsoft.com/office/powerpoint/2010/main" val="140340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a collaborative filtering as user to user recommendation system. </a:t>
            </a:r>
            <a:r>
              <a:rPr lang="en-US" sz="1800" dirty="0">
                <a:solidFill>
                  <a:srgbClr val="222222"/>
                </a:solidFill>
                <a:effectLst/>
                <a:latin typeface="Segoe UI" panose="020B0502040204020203" pitchFamily="34" charset="0"/>
                <a:ea typeface="等线" panose="02010600030101010101" pitchFamily="2" charset="-122"/>
              </a:rPr>
              <a:t>we think two users are similar when they give the similar item and similar ratings.  The similarity is measured by cosine similarity. The pros and cons, for example, No domain knowledge necessary, we don't need domain knowledge because the embeddings are automatically learned. But the system cannot handle fresh items. Since the prediction of the model for a given by user and item pair is the dot product of the corresponding embeddings. So, if an item is not seen during training, the system can't create an embedding for it and can't query the model with this item.</a:t>
            </a:r>
            <a:endParaRPr lang="en-US" dirty="0"/>
          </a:p>
        </p:txBody>
      </p:sp>
      <p:sp>
        <p:nvSpPr>
          <p:cNvPr id="4" name="Slide Number Placeholder 3"/>
          <p:cNvSpPr>
            <a:spLocks noGrp="1"/>
          </p:cNvSpPr>
          <p:nvPr>
            <p:ph type="sldNum" sz="quarter" idx="5"/>
          </p:nvPr>
        </p:nvSpPr>
        <p:spPr/>
        <p:txBody>
          <a:bodyPr/>
          <a:lstStyle/>
          <a:p>
            <a:fld id="{43D2CC43-D271-49B8-9DCA-616D4613B17C}" type="slidenum">
              <a:rPr lang="en-US" smtClean="0"/>
              <a:t>5</a:t>
            </a:fld>
            <a:endParaRPr lang="en-US"/>
          </a:p>
        </p:txBody>
      </p:sp>
    </p:spTree>
    <p:extLst>
      <p:ext uri="{BB962C8B-B14F-4D97-AF65-F5344CB8AC3E}">
        <p14:creationId xmlns:p14="http://schemas.microsoft.com/office/powerpoint/2010/main" val="354257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5/15/21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5/15/21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EC52-C74B-0041-BF38-07E7281EF61B}"/>
              </a:ext>
            </a:extLst>
          </p:cNvPr>
          <p:cNvSpPr>
            <a:spLocks noGrp="1"/>
          </p:cNvSpPr>
          <p:nvPr>
            <p:ph type="ctrTitle"/>
          </p:nvPr>
        </p:nvSpPr>
        <p:spPr/>
        <p:txBody>
          <a:bodyPr/>
          <a:lstStyle/>
          <a:p>
            <a:r>
              <a:rPr lang="en-US" dirty="0"/>
              <a:t>Netflix Recommendation System</a:t>
            </a:r>
          </a:p>
        </p:txBody>
      </p:sp>
      <p:sp>
        <p:nvSpPr>
          <p:cNvPr id="3" name="Subtitle 2">
            <a:extLst>
              <a:ext uri="{FF2B5EF4-FFF2-40B4-BE49-F238E27FC236}">
                <a16:creationId xmlns:a16="http://schemas.microsoft.com/office/drawing/2014/main" id="{28E39AE9-CA2D-0D42-A3E0-CF723AAA2D37}"/>
              </a:ext>
            </a:extLst>
          </p:cNvPr>
          <p:cNvSpPr>
            <a:spLocks noGrp="1"/>
          </p:cNvSpPr>
          <p:nvPr>
            <p:ph type="subTitle" idx="1"/>
          </p:nvPr>
        </p:nvSpPr>
        <p:spPr/>
        <p:txBody>
          <a:bodyPr/>
          <a:lstStyle/>
          <a:p>
            <a:r>
              <a:rPr lang="en-US" dirty="0"/>
              <a:t>By Zhengyang Zhang </a:t>
            </a:r>
          </a:p>
          <a:p>
            <a:r>
              <a:rPr lang="en-US" dirty="0" err="1"/>
              <a:t>Zhaonian</a:t>
            </a:r>
            <a:r>
              <a:rPr lang="en-US" dirty="0"/>
              <a:t> Zhu </a:t>
            </a:r>
          </a:p>
          <a:p>
            <a:r>
              <a:rPr lang="en-US" dirty="0" err="1"/>
              <a:t>Chenxu</a:t>
            </a:r>
            <a:r>
              <a:rPr lang="en-US" dirty="0"/>
              <a:t> Yi</a:t>
            </a:r>
          </a:p>
        </p:txBody>
      </p:sp>
    </p:spTree>
    <p:extLst>
      <p:ext uri="{BB962C8B-B14F-4D97-AF65-F5344CB8AC3E}">
        <p14:creationId xmlns:p14="http://schemas.microsoft.com/office/powerpoint/2010/main" val="328655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A679-20CE-E349-AEA8-6C9EDC68F493}"/>
              </a:ext>
            </a:extLst>
          </p:cNvPr>
          <p:cNvSpPr>
            <a:spLocks noGrp="1"/>
          </p:cNvSpPr>
          <p:nvPr>
            <p:ph type="title"/>
          </p:nvPr>
        </p:nvSpPr>
        <p:spPr>
          <a:xfrm>
            <a:off x="694667" y="2308360"/>
            <a:ext cx="3960460" cy="2471457"/>
          </a:xfrm>
        </p:spPr>
        <p:txBody>
          <a:bodyPr/>
          <a:lstStyle/>
          <a:p>
            <a:r>
              <a:rPr lang="en-US" dirty="0"/>
              <a:t>What is Recommendation</a:t>
            </a:r>
            <a:br>
              <a:rPr lang="en-US" dirty="0"/>
            </a:br>
            <a:r>
              <a:rPr lang="en-US" dirty="0"/>
              <a:t>System</a:t>
            </a:r>
          </a:p>
        </p:txBody>
      </p:sp>
      <p:pic>
        <p:nvPicPr>
          <p:cNvPr id="10" name="图片 9">
            <a:extLst>
              <a:ext uri="{FF2B5EF4-FFF2-40B4-BE49-F238E27FC236}">
                <a16:creationId xmlns:a16="http://schemas.microsoft.com/office/drawing/2014/main" id="{3A9A717A-D55B-D54B-9572-F3E5FE412131}"/>
              </a:ext>
            </a:extLst>
          </p:cNvPr>
          <p:cNvPicPr>
            <a:picLocks noChangeAspect="1"/>
          </p:cNvPicPr>
          <p:nvPr/>
        </p:nvPicPr>
        <p:blipFill>
          <a:blip r:embed="rId2"/>
          <a:stretch>
            <a:fillRect/>
          </a:stretch>
        </p:blipFill>
        <p:spPr>
          <a:xfrm>
            <a:off x="4655127" y="4407038"/>
            <a:ext cx="7264400" cy="2450961"/>
          </a:xfrm>
          <a:prstGeom prst="rect">
            <a:avLst/>
          </a:prstGeom>
        </p:spPr>
      </p:pic>
      <p:pic>
        <p:nvPicPr>
          <p:cNvPr id="12" name="图片 11">
            <a:extLst>
              <a:ext uri="{FF2B5EF4-FFF2-40B4-BE49-F238E27FC236}">
                <a16:creationId xmlns:a16="http://schemas.microsoft.com/office/drawing/2014/main" id="{2C53AD3D-5F31-9D41-B80E-949BADEE9485}"/>
              </a:ext>
            </a:extLst>
          </p:cNvPr>
          <p:cNvPicPr>
            <a:picLocks noChangeAspect="1"/>
          </p:cNvPicPr>
          <p:nvPr/>
        </p:nvPicPr>
        <p:blipFill>
          <a:blip r:embed="rId3"/>
          <a:stretch>
            <a:fillRect/>
          </a:stretch>
        </p:blipFill>
        <p:spPr>
          <a:xfrm>
            <a:off x="4655127" y="0"/>
            <a:ext cx="7264400" cy="2471458"/>
          </a:xfrm>
          <a:prstGeom prst="rect">
            <a:avLst/>
          </a:prstGeom>
        </p:spPr>
      </p:pic>
      <p:sp>
        <p:nvSpPr>
          <p:cNvPr id="13" name="文本框 12">
            <a:extLst>
              <a:ext uri="{FF2B5EF4-FFF2-40B4-BE49-F238E27FC236}">
                <a16:creationId xmlns:a16="http://schemas.microsoft.com/office/drawing/2014/main" id="{A04ACD64-5ABC-CE4E-AEE2-E933C20C4768}"/>
              </a:ext>
            </a:extLst>
          </p:cNvPr>
          <p:cNvSpPr txBox="1"/>
          <p:nvPr/>
        </p:nvSpPr>
        <p:spPr>
          <a:xfrm>
            <a:off x="4897464" y="2656322"/>
            <a:ext cx="7022063" cy="1565851"/>
          </a:xfrm>
          <a:prstGeom prst="rect">
            <a:avLst/>
          </a:prstGeom>
          <a:noFill/>
        </p:spPr>
        <p:txBody>
          <a:bodyPr wrap="square" rtlCol="0">
            <a:spAutoFit/>
          </a:bodyPr>
          <a:lstStyle/>
          <a:p>
            <a:r>
              <a:rPr kumimoji="1" lang="en-US" altLang="zh-CN" sz="2400" dirty="0"/>
              <a:t>The recommendation system is a technique to recommend things to users based on factors such as using habit, preference, etc. As a result, this technique could improve user experience.</a:t>
            </a:r>
          </a:p>
        </p:txBody>
      </p:sp>
    </p:spTree>
    <p:extLst>
      <p:ext uri="{BB962C8B-B14F-4D97-AF65-F5344CB8AC3E}">
        <p14:creationId xmlns:p14="http://schemas.microsoft.com/office/powerpoint/2010/main" val="139391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A679-20CE-E349-AEA8-6C9EDC68F493}"/>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43F26C8F-C07F-CC41-8088-4FA15267BDE5}"/>
              </a:ext>
            </a:extLst>
          </p:cNvPr>
          <p:cNvSpPr>
            <a:spLocks noGrp="1"/>
          </p:cNvSpPr>
          <p:nvPr>
            <p:ph idx="1"/>
          </p:nvPr>
        </p:nvSpPr>
        <p:spPr/>
        <p:txBody>
          <a:bodyPr/>
          <a:lstStyle/>
          <a:p>
            <a:pPr marL="0" indent="0">
              <a:buNone/>
            </a:pPr>
            <a:r>
              <a:rPr lang="en-US" altLang="zh-CN" dirty="0"/>
              <a:t>26847522</a:t>
            </a:r>
            <a:r>
              <a:rPr lang="zh-CN" altLang="en-US" dirty="0"/>
              <a:t> </a:t>
            </a:r>
            <a:r>
              <a:rPr lang="en-US" altLang="zh-CN" dirty="0"/>
              <a:t>ratings</a:t>
            </a:r>
            <a:r>
              <a:rPr lang="zh-CN" altLang="en-US" dirty="0"/>
              <a:t> </a:t>
            </a:r>
            <a:r>
              <a:rPr lang="en-US" altLang="zh-CN" dirty="0"/>
              <a:t>total </a:t>
            </a:r>
          </a:p>
          <a:p>
            <a:pPr marL="0" indent="0">
              <a:buNone/>
            </a:pPr>
            <a:r>
              <a:rPr lang="en-US" dirty="0"/>
              <a:t>17769 different movies </a:t>
            </a:r>
          </a:p>
          <a:p>
            <a:pPr marL="0" indent="0">
              <a:buNone/>
            </a:pPr>
            <a:r>
              <a:rPr lang="en-US" dirty="0"/>
              <a:t>480189 unique users </a:t>
            </a:r>
          </a:p>
          <a:p>
            <a:pPr marL="0" indent="0">
              <a:buNone/>
            </a:pPr>
            <a:r>
              <a:rPr lang="en-US" dirty="0"/>
              <a:t>Average each user rate </a:t>
            </a:r>
            <a:r>
              <a:rPr lang="en-US" altLang="zh-CN" dirty="0"/>
              <a:t>209</a:t>
            </a:r>
            <a:r>
              <a:rPr lang="zh-CN" altLang="en-US" dirty="0"/>
              <a:t> </a:t>
            </a:r>
            <a:r>
              <a:rPr lang="en-US" altLang="zh-CN" dirty="0"/>
              <a:t>movies </a:t>
            </a:r>
          </a:p>
          <a:p>
            <a:pPr marL="0" indent="0">
              <a:buNone/>
            </a:pPr>
            <a:r>
              <a:rPr lang="en-US" dirty="0"/>
              <a:t>User rated maximum of 17653 movies </a:t>
            </a:r>
          </a:p>
          <a:p>
            <a:pPr marL="0" indent="0">
              <a:buNone/>
            </a:pPr>
            <a:r>
              <a:rPr lang="en-US" dirty="0"/>
              <a:t>User rated minimum of 1 movie </a:t>
            </a:r>
          </a:p>
        </p:txBody>
      </p:sp>
    </p:spTree>
    <p:extLst>
      <p:ext uri="{BB962C8B-B14F-4D97-AF65-F5344CB8AC3E}">
        <p14:creationId xmlns:p14="http://schemas.microsoft.com/office/powerpoint/2010/main" val="3128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30E1-D965-CA4F-9752-C09F7E85E11C}"/>
              </a:ext>
            </a:extLst>
          </p:cNvPr>
          <p:cNvSpPr>
            <a:spLocks noGrp="1"/>
          </p:cNvSpPr>
          <p:nvPr>
            <p:ph type="title"/>
          </p:nvPr>
        </p:nvSpPr>
        <p:spPr>
          <a:xfrm>
            <a:off x="480060" y="2349925"/>
            <a:ext cx="4160519" cy="2456442"/>
          </a:xfrm>
        </p:spPr>
        <p:txBody>
          <a:bodyPr/>
          <a:lstStyle/>
          <a:p>
            <a:r>
              <a:rPr lang="en-US" dirty="0"/>
              <a:t>Rank Based Recommendation</a:t>
            </a:r>
          </a:p>
        </p:txBody>
      </p:sp>
      <p:pic>
        <p:nvPicPr>
          <p:cNvPr id="4" name="内容占位符 3">
            <a:extLst>
              <a:ext uri="{FF2B5EF4-FFF2-40B4-BE49-F238E27FC236}">
                <a16:creationId xmlns:a16="http://schemas.microsoft.com/office/drawing/2014/main" id="{BF17631C-863D-604B-9635-1084FFBEDA5C}"/>
              </a:ext>
            </a:extLst>
          </p:cNvPr>
          <p:cNvPicPr>
            <a:picLocks noGrp="1" noChangeAspect="1"/>
          </p:cNvPicPr>
          <p:nvPr>
            <p:ph idx="1"/>
          </p:nvPr>
        </p:nvPicPr>
        <p:blipFill>
          <a:blip r:embed="rId2"/>
          <a:stretch>
            <a:fillRect/>
          </a:stretch>
        </p:blipFill>
        <p:spPr>
          <a:xfrm>
            <a:off x="5864056" y="0"/>
            <a:ext cx="4443727" cy="3040980"/>
          </a:xfrm>
          <a:prstGeom prst="rect">
            <a:avLst/>
          </a:prstGeom>
        </p:spPr>
      </p:pic>
      <p:sp>
        <p:nvSpPr>
          <p:cNvPr id="5" name="文本框 4">
            <a:extLst>
              <a:ext uri="{FF2B5EF4-FFF2-40B4-BE49-F238E27FC236}">
                <a16:creationId xmlns:a16="http://schemas.microsoft.com/office/drawing/2014/main" id="{43CC157C-ECC1-CE40-AB63-DCB5DBFF3AE6}"/>
              </a:ext>
            </a:extLst>
          </p:cNvPr>
          <p:cNvSpPr txBox="1"/>
          <p:nvPr/>
        </p:nvSpPr>
        <p:spPr>
          <a:xfrm>
            <a:off x="5204173" y="3606038"/>
            <a:ext cx="6738445" cy="1569660"/>
          </a:xfrm>
          <a:prstGeom prst="rect">
            <a:avLst/>
          </a:prstGeom>
          <a:noFill/>
        </p:spPr>
        <p:txBody>
          <a:bodyPr wrap="square" rtlCol="0">
            <a:spAutoFit/>
          </a:bodyPr>
          <a:lstStyle/>
          <a:p>
            <a:r>
              <a:rPr kumimoji="1" lang="en-US" altLang="zh-CN" sz="2400" dirty="0"/>
              <a:t>The Simplest</a:t>
            </a:r>
            <a:r>
              <a:rPr kumimoji="1" lang="zh-CN" altLang="en-US" sz="2400" dirty="0"/>
              <a:t> </a:t>
            </a:r>
            <a:r>
              <a:rPr kumimoji="1" lang="en-US" altLang="zh-CN" sz="2400" dirty="0"/>
              <a:t>recommendation</a:t>
            </a:r>
            <a:r>
              <a:rPr kumimoji="1" lang="zh-CN" altLang="en-US" sz="2400" dirty="0"/>
              <a:t> </a:t>
            </a:r>
            <a:r>
              <a:rPr kumimoji="1" lang="en-US" altLang="zh-CN" sz="2400" dirty="0"/>
              <a:t>method</a:t>
            </a:r>
          </a:p>
          <a:p>
            <a:pPr marL="285750" indent="-285750">
              <a:buFont typeface="Wingdings" pitchFamily="2" charset="2"/>
              <a:buChar char="l"/>
            </a:pPr>
            <a:r>
              <a:rPr kumimoji="1" lang="en-US" altLang="zh-CN" sz="2400" dirty="0"/>
              <a:t>Easy to apply</a:t>
            </a:r>
          </a:p>
          <a:p>
            <a:pPr marL="285750" indent="-285750">
              <a:buFont typeface="Wingdings" pitchFamily="2" charset="2"/>
              <a:buChar char="l"/>
            </a:pPr>
            <a:r>
              <a:rPr kumimoji="1" lang="en-US" altLang="zh-CN" sz="2400" dirty="0"/>
              <a:t>Practical and Useful</a:t>
            </a:r>
          </a:p>
          <a:p>
            <a:pPr marL="285750" indent="-285750">
              <a:buFont typeface="Wingdings" pitchFamily="2" charset="2"/>
              <a:buChar char="l"/>
            </a:pPr>
            <a:r>
              <a:rPr kumimoji="1" lang="en-US" altLang="zh-CN" sz="2400" dirty="0"/>
              <a:t>Works for both new users and old</a:t>
            </a:r>
            <a:r>
              <a:rPr kumimoji="1" lang="zh-CN" altLang="en-US" sz="2400" dirty="0"/>
              <a:t> </a:t>
            </a:r>
            <a:r>
              <a:rPr kumimoji="1" lang="en-US" altLang="zh-CN" sz="2400" dirty="0"/>
              <a:t>users </a:t>
            </a:r>
            <a:endParaRPr kumimoji="1" lang="zh-CN" altLang="en-US" sz="2400" dirty="0"/>
          </a:p>
        </p:txBody>
      </p:sp>
    </p:spTree>
    <p:extLst>
      <p:ext uri="{BB962C8B-B14F-4D97-AF65-F5344CB8AC3E}">
        <p14:creationId xmlns:p14="http://schemas.microsoft.com/office/powerpoint/2010/main" val="354443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F22D-FF6C-C447-B64E-F64724ED6FBC}"/>
              </a:ext>
            </a:extLst>
          </p:cNvPr>
          <p:cNvSpPr>
            <a:spLocks noGrp="1"/>
          </p:cNvSpPr>
          <p:nvPr>
            <p:ph type="title"/>
          </p:nvPr>
        </p:nvSpPr>
        <p:spPr>
          <a:xfrm>
            <a:off x="697230" y="2349925"/>
            <a:ext cx="3863339" cy="2456442"/>
          </a:xfrm>
        </p:spPr>
        <p:txBody>
          <a:bodyPr/>
          <a:lstStyle/>
          <a:p>
            <a:r>
              <a:rPr lang="en-US" dirty="0"/>
              <a:t>User-User Recommendation</a:t>
            </a:r>
          </a:p>
        </p:txBody>
      </p:sp>
      <p:sp>
        <p:nvSpPr>
          <p:cNvPr id="3" name="Content Placeholder 2">
            <a:extLst>
              <a:ext uri="{FF2B5EF4-FFF2-40B4-BE49-F238E27FC236}">
                <a16:creationId xmlns:a16="http://schemas.microsoft.com/office/drawing/2014/main" id="{7D162D35-102B-204F-9B39-B3A9E43A2149}"/>
              </a:ext>
            </a:extLst>
          </p:cNvPr>
          <p:cNvSpPr>
            <a:spLocks noGrp="1"/>
          </p:cNvSpPr>
          <p:nvPr>
            <p:ph idx="1"/>
          </p:nvPr>
        </p:nvSpPr>
        <p:spPr/>
        <p:txBody>
          <a:bodyPr>
            <a:normAutofit/>
          </a:bodyPr>
          <a:lstStyle/>
          <a:p>
            <a:r>
              <a:rPr lang="en-US" sz="2400" dirty="0"/>
              <a:t>Collaborative Filtering </a:t>
            </a:r>
          </a:p>
          <a:p>
            <a:endParaRPr lang="en-US" sz="2400" dirty="0"/>
          </a:p>
          <a:p>
            <a:endParaRPr lang="en-US" sz="2400" dirty="0"/>
          </a:p>
          <a:p>
            <a:endParaRPr lang="en-US" sz="2400" dirty="0"/>
          </a:p>
          <a:p>
            <a:r>
              <a:rPr lang="en-US" sz="2400" dirty="0"/>
              <a:t>No domain knowledge necessary</a:t>
            </a:r>
          </a:p>
          <a:p>
            <a:r>
              <a:rPr lang="en-US" sz="2400" dirty="0"/>
              <a:t>Cannot handle fresh items</a:t>
            </a:r>
          </a:p>
        </p:txBody>
      </p:sp>
      <p:pic>
        <p:nvPicPr>
          <p:cNvPr id="4" name="Picture 3">
            <a:extLst>
              <a:ext uri="{FF2B5EF4-FFF2-40B4-BE49-F238E27FC236}">
                <a16:creationId xmlns:a16="http://schemas.microsoft.com/office/drawing/2014/main" id="{FCE3814E-6573-4BB1-A902-CCE02102E9B1}"/>
              </a:ext>
            </a:extLst>
          </p:cNvPr>
          <p:cNvPicPr/>
          <p:nvPr/>
        </p:nvPicPr>
        <p:blipFill>
          <a:blip r:embed="rId3"/>
          <a:stretch>
            <a:fillRect/>
          </a:stretch>
        </p:blipFill>
        <p:spPr>
          <a:xfrm>
            <a:off x="4819650" y="2453089"/>
            <a:ext cx="5274310" cy="1301115"/>
          </a:xfrm>
          <a:prstGeom prst="rect">
            <a:avLst/>
          </a:prstGeom>
        </p:spPr>
      </p:pic>
    </p:spTree>
    <p:extLst>
      <p:ext uri="{BB962C8B-B14F-4D97-AF65-F5344CB8AC3E}">
        <p14:creationId xmlns:p14="http://schemas.microsoft.com/office/powerpoint/2010/main" val="202564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9631-5437-1E48-8486-D8A42F66DE33}"/>
              </a:ext>
            </a:extLst>
          </p:cNvPr>
          <p:cNvSpPr>
            <a:spLocks noGrp="1"/>
          </p:cNvSpPr>
          <p:nvPr>
            <p:ph type="title"/>
          </p:nvPr>
        </p:nvSpPr>
        <p:spPr>
          <a:xfrm>
            <a:off x="594360" y="2349925"/>
            <a:ext cx="3966209" cy="2456442"/>
          </a:xfrm>
        </p:spPr>
        <p:txBody>
          <a:bodyPr/>
          <a:lstStyle/>
          <a:p>
            <a:r>
              <a:rPr lang="en-US" dirty="0"/>
              <a:t>Content Based Recommendation</a:t>
            </a:r>
          </a:p>
        </p:txBody>
      </p:sp>
      <p:sp>
        <p:nvSpPr>
          <p:cNvPr id="3" name="Content Placeholder 2">
            <a:extLst>
              <a:ext uri="{FF2B5EF4-FFF2-40B4-BE49-F238E27FC236}">
                <a16:creationId xmlns:a16="http://schemas.microsoft.com/office/drawing/2014/main" id="{11BEA412-3EEF-0042-B62F-2D09505B09F3}"/>
              </a:ext>
            </a:extLst>
          </p:cNvPr>
          <p:cNvSpPr>
            <a:spLocks noGrp="1"/>
          </p:cNvSpPr>
          <p:nvPr>
            <p:ph idx="1"/>
          </p:nvPr>
        </p:nvSpPr>
        <p:spPr/>
        <p:txBody>
          <a:bodyPr/>
          <a:lstStyle/>
          <a:p>
            <a:r>
              <a:rPr lang="en-US" dirty="0"/>
              <a:t>NLP </a:t>
            </a:r>
          </a:p>
          <a:p>
            <a:r>
              <a:rPr lang="en-US" dirty="0"/>
              <a:t>Movie Title </a:t>
            </a:r>
          </a:p>
          <a:p>
            <a:r>
              <a:rPr lang="en-US" dirty="0"/>
              <a:t>Common word </a:t>
            </a:r>
          </a:p>
          <a:p>
            <a:r>
              <a:rPr lang="en-US" dirty="0"/>
              <a:t>Number of Occurrence of the common word </a:t>
            </a:r>
          </a:p>
          <a:p>
            <a:pPr marL="0" indent="0">
              <a:buNone/>
            </a:pPr>
            <a:endParaRPr lang="en-US" dirty="0"/>
          </a:p>
        </p:txBody>
      </p:sp>
    </p:spTree>
    <p:extLst>
      <p:ext uri="{BB962C8B-B14F-4D97-AF65-F5344CB8AC3E}">
        <p14:creationId xmlns:p14="http://schemas.microsoft.com/office/powerpoint/2010/main" val="296702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8661-4131-9646-90C8-BEE77EB87DEE}"/>
              </a:ext>
            </a:extLst>
          </p:cNvPr>
          <p:cNvSpPr>
            <a:spLocks noGrp="1"/>
          </p:cNvSpPr>
          <p:nvPr>
            <p:ph type="title"/>
          </p:nvPr>
        </p:nvSpPr>
        <p:spPr/>
        <p:txBody>
          <a:bodyPr/>
          <a:lstStyle/>
          <a:p>
            <a:r>
              <a:rPr lang="en-US" dirty="0"/>
              <a:t>Matrix Factorization </a:t>
            </a:r>
          </a:p>
        </p:txBody>
      </p:sp>
      <p:pic>
        <p:nvPicPr>
          <p:cNvPr id="5" name="Content Placeholder 4" descr="Chart&#10;&#10;Description automatically generated">
            <a:extLst>
              <a:ext uri="{FF2B5EF4-FFF2-40B4-BE49-F238E27FC236}">
                <a16:creationId xmlns:a16="http://schemas.microsoft.com/office/drawing/2014/main" id="{05425AAE-2A38-434C-B042-59B66A0CA68A}"/>
              </a:ext>
            </a:extLst>
          </p:cNvPr>
          <p:cNvPicPr>
            <a:picLocks noGrp="1" noChangeAspect="1"/>
          </p:cNvPicPr>
          <p:nvPr>
            <p:ph idx="1"/>
          </p:nvPr>
        </p:nvPicPr>
        <p:blipFill>
          <a:blip r:embed="rId2"/>
          <a:stretch>
            <a:fillRect/>
          </a:stretch>
        </p:blipFill>
        <p:spPr>
          <a:xfrm>
            <a:off x="5678642" y="212789"/>
            <a:ext cx="4863945" cy="3101912"/>
          </a:xfrm>
        </p:spPr>
      </p:pic>
      <p:pic>
        <p:nvPicPr>
          <p:cNvPr id="7" name="Picture 6" descr="Chart&#10;&#10;Description automatically generated with medium confidence">
            <a:extLst>
              <a:ext uri="{FF2B5EF4-FFF2-40B4-BE49-F238E27FC236}">
                <a16:creationId xmlns:a16="http://schemas.microsoft.com/office/drawing/2014/main" id="{10727180-91DC-4242-9F50-CB250192C923}"/>
              </a:ext>
            </a:extLst>
          </p:cNvPr>
          <p:cNvPicPr>
            <a:picLocks noChangeAspect="1"/>
          </p:cNvPicPr>
          <p:nvPr/>
        </p:nvPicPr>
        <p:blipFill>
          <a:blip r:embed="rId3"/>
          <a:stretch>
            <a:fillRect/>
          </a:stretch>
        </p:blipFill>
        <p:spPr>
          <a:xfrm>
            <a:off x="5678642" y="3429000"/>
            <a:ext cx="4863945" cy="3116970"/>
          </a:xfrm>
          <a:prstGeom prst="rect">
            <a:avLst/>
          </a:prstGeom>
        </p:spPr>
      </p:pic>
    </p:spTree>
    <p:extLst>
      <p:ext uri="{BB962C8B-B14F-4D97-AF65-F5344CB8AC3E}">
        <p14:creationId xmlns:p14="http://schemas.microsoft.com/office/powerpoint/2010/main" val="96898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7644-F472-5E44-8623-C21F8FEDCC55}"/>
              </a:ext>
            </a:extLst>
          </p:cNvPr>
          <p:cNvSpPr>
            <a:spLocks noGrp="1"/>
          </p:cNvSpPr>
          <p:nvPr>
            <p:ph type="title"/>
          </p:nvPr>
        </p:nvSpPr>
        <p:spPr/>
        <p:txBody>
          <a:bodyPr/>
          <a:lstStyle/>
          <a:p>
            <a:r>
              <a:rPr lang="en-US" dirty="0"/>
              <a:t>System Design </a:t>
            </a:r>
          </a:p>
        </p:txBody>
      </p:sp>
      <p:pic>
        <p:nvPicPr>
          <p:cNvPr id="5" name="Content Placeholder 4" descr="Diagram, shape&#10;&#10;Description automatically generated">
            <a:extLst>
              <a:ext uri="{FF2B5EF4-FFF2-40B4-BE49-F238E27FC236}">
                <a16:creationId xmlns:a16="http://schemas.microsoft.com/office/drawing/2014/main" id="{8E303692-BE0D-8140-AC11-EF7FA541F28A}"/>
              </a:ext>
            </a:extLst>
          </p:cNvPr>
          <p:cNvPicPr>
            <a:picLocks noGrp="1" noChangeAspect="1"/>
          </p:cNvPicPr>
          <p:nvPr>
            <p:ph idx="1"/>
          </p:nvPr>
        </p:nvPicPr>
        <p:blipFill>
          <a:blip r:embed="rId2"/>
          <a:stretch>
            <a:fillRect/>
          </a:stretch>
        </p:blipFill>
        <p:spPr>
          <a:xfrm>
            <a:off x="6616700" y="802481"/>
            <a:ext cx="3149600" cy="5253038"/>
          </a:xfrm>
        </p:spPr>
      </p:pic>
    </p:spTree>
    <p:extLst>
      <p:ext uri="{BB962C8B-B14F-4D97-AF65-F5344CB8AC3E}">
        <p14:creationId xmlns:p14="http://schemas.microsoft.com/office/powerpoint/2010/main" val="100364617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2776</TotalTime>
  <Words>251</Words>
  <Application>Microsoft Macintosh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Rockwell</vt:lpstr>
      <vt:lpstr>Segoe UI</vt:lpstr>
      <vt:lpstr>Wingdings</vt:lpstr>
      <vt:lpstr>Atlas</vt:lpstr>
      <vt:lpstr>Netflix Recommendation System</vt:lpstr>
      <vt:lpstr>What is Recommendation System</vt:lpstr>
      <vt:lpstr>Data Description</vt:lpstr>
      <vt:lpstr>Rank Based Recommendation</vt:lpstr>
      <vt:lpstr>User-User Recommendation</vt:lpstr>
      <vt:lpstr>Content Based Recommendation</vt:lpstr>
      <vt:lpstr>Matrix Factorization </vt:lpstr>
      <vt:lpstr>System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Recommendation System</dc:title>
  <dc:creator>Zhengyang Zhang</dc:creator>
  <cp:lastModifiedBy>Zhengyang Zhang</cp:lastModifiedBy>
  <cp:revision>17</cp:revision>
  <dcterms:created xsi:type="dcterms:W3CDTF">2021-05-07T00:10:11Z</dcterms:created>
  <dcterms:modified xsi:type="dcterms:W3CDTF">2021-05-15T17:32:13Z</dcterms:modified>
</cp:coreProperties>
</file>