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B9C50-6415-44EF-9976-51BA92794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836B2F-03BE-4207-8D73-0461EC2E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AF4B1-27B0-4B0B-B40D-49FBB98A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2E51-5597-4CF0-82B3-68676CC862F3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56668-6050-42DD-9561-7AC89F66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5B495-247E-44F0-821E-20DCC025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726E-DFB8-4EAB-A78E-6EF84976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5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83504-B92D-4EBA-B1AE-FE23BC2E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B587D1-802F-4BBE-B80D-16073E4A5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1072A1-B737-451A-A624-3E407066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2E51-5597-4CF0-82B3-68676CC862F3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F0FE8-3BC6-4D1F-A1AE-60A2866D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03C58-29CB-4AA9-842C-76BC1CEF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726E-DFB8-4EAB-A78E-6EF84976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1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46B0B4-28F9-499F-8970-F99EDE29C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5694AC-87A3-4905-AF6B-53DFC837E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7B1B4-21CF-4E5B-BCD7-2ECBA29F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2E51-5597-4CF0-82B3-68676CC862F3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60B06-8626-4FAC-82B0-E0D75711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BEB244-E19F-4826-A47F-10E96D8C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726E-DFB8-4EAB-A78E-6EF84976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AF34E-CB91-44A9-BD85-40D56E33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C9B9F-F5AD-4C9B-AEBB-E6DAD25EB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F2829-52A0-497A-A821-525BD1E0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2E51-5597-4CF0-82B3-68676CC862F3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AE904-4754-4748-B2FA-991FAE76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A8468-3273-4771-B21C-9980C141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726E-DFB8-4EAB-A78E-6EF84976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6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42521-75C5-485E-945E-A220B719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3364C8-57C7-42CD-B934-D76967C3C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1E1D4-6646-40FA-A02C-7ECC73E5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2E51-5597-4CF0-82B3-68676CC862F3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D01EE-71A6-4F50-8D81-03A5615B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13EBD-928B-464C-A923-1435CC99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726E-DFB8-4EAB-A78E-6EF84976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39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CFE97-A45E-4ABB-B640-AB5BDE2B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0BA71-2C5C-4AF4-B0AD-E77750032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5AA7DE-A868-4750-A0B4-46037F0BE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F5B376-C349-41E2-A46D-BCAE1C6E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2E51-5597-4CF0-82B3-68676CC862F3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DA66F0-BDDE-49F0-BFDA-E40E73342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521834-7696-4393-BBA2-9639D649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726E-DFB8-4EAB-A78E-6EF84976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81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3E8DF-89B4-4207-821B-96C3F7016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D260C-DEF1-48DA-837A-1530A7B56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000555-EAA9-4AC1-ADC8-2B05F5533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C78CF1-1E49-42E9-916F-634EF0857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45860F-C84E-4C61-B906-E04B01827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013919-477A-402A-8E89-2CD2E76E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2E51-5597-4CF0-82B3-68676CC862F3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41D8CF-F230-4A41-85E9-92100329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7E1D50-CAC3-4B19-A457-AD202F48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726E-DFB8-4EAB-A78E-6EF84976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4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832BE-9391-4452-89D1-8E3F7B57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6A0B06-04C3-4D14-AE69-53D20409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2E51-5597-4CF0-82B3-68676CC862F3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176589-2563-4C5F-8F5F-43A0D7F6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D6C62B-3BA5-42AA-9D40-5D7DE737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726E-DFB8-4EAB-A78E-6EF84976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4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1EA813-1C0C-408C-BCC1-AC120A66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2E51-5597-4CF0-82B3-68676CC862F3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1F9FCD-C7CA-4F21-B59A-C040D0E7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F0EE9F-57B1-47C1-BF5E-CBFE625C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726E-DFB8-4EAB-A78E-6EF84976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51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07DCB-3A11-4452-81A4-B7D505CF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47ACA-531D-4025-AD2F-076DE7430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2ED3E1-A468-4936-9A86-083BDF6C9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E683AD-DA1A-4FA6-BFAE-2A95DCBA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2E51-5597-4CF0-82B3-68676CC862F3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EA310C-C617-4F97-8780-500194F3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42B9EE-EF68-40F9-9C5F-C10CF1A8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726E-DFB8-4EAB-A78E-6EF84976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9ABD1-E611-43A5-B679-F9B51026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EEDA63-7E14-4214-B4E4-76F80A326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8BD67B-C265-4BCC-9F67-AD0EF3A42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229942-281A-48FA-8929-B9B63B5B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2E51-5597-4CF0-82B3-68676CC862F3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475743-046D-4ECD-B458-70502996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C3CB9F-6627-4D41-813A-B7989B02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726E-DFB8-4EAB-A78E-6EF84976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03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C3C014-EAF3-4D00-9164-D606CBFD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0E39CF-E390-43C4-82F3-46AE20E2C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69A9B7-091E-499C-B668-11E3F9D34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12E51-5597-4CF0-82B3-68676CC862F3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EA629-FD72-4596-8A2A-46E7DCE13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59C13-461D-4806-8623-E647EB705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F726E-DFB8-4EAB-A78E-6EF84976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28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日程表&#10;&#10;描述已自动生成">
            <a:extLst>
              <a:ext uri="{FF2B5EF4-FFF2-40B4-BE49-F238E27FC236}">
                <a16:creationId xmlns:a16="http://schemas.microsoft.com/office/drawing/2014/main" id="{BF2C35A5-75A0-4F98-8154-6B4FA1F94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1400175"/>
            <a:ext cx="101822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19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9C3C053-296B-48A1-A1B6-E7E9AFA97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89" y="343261"/>
            <a:ext cx="9791700" cy="1057275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BDE817C-9762-4650-B197-3196D0697413}"/>
              </a:ext>
            </a:extLst>
          </p:cNvPr>
          <p:cNvCxnSpPr/>
          <p:nvPr/>
        </p:nvCxnSpPr>
        <p:spPr>
          <a:xfrm>
            <a:off x="2389998" y="1302922"/>
            <a:ext cx="2762823" cy="129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973AFC23-F988-43BE-9E42-F3D68E4FFB7B}"/>
              </a:ext>
            </a:extLst>
          </p:cNvPr>
          <p:cNvSpPr/>
          <p:nvPr/>
        </p:nvSpPr>
        <p:spPr>
          <a:xfrm>
            <a:off x="2927651" y="2701883"/>
            <a:ext cx="5757188" cy="3541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63BABE5-6ED1-4543-8EE1-4207B7B89724}"/>
              </a:ext>
            </a:extLst>
          </p:cNvPr>
          <p:cNvCxnSpPr/>
          <p:nvPr/>
        </p:nvCxnSpPr>
        <p:spPr>
          <a:xfrm>
            <a:off x="3178816" y="2701883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36ECCEF-D64A-4791-B9DA-D50FEF930F68}"/>
              </a:ext>
            </a:extLst>
          </p:cNvPr>
          <p:cNvCxnSpPr/>
          <p:nvPr/>
        </p:nvCxnSpPr>
        <p:spPr>
          <a:xfrm>
            <a:off x="3460723" y="2701883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5F31BEB-601B-4BB0-88DC-74947BE20AA9}"/>
              </a:ext>
            </a:extLst>
          </p:cNvPr>
          <p:cNvCxnSpPr/>
          <p:nvPr/>
        </p:nvCxnSpPr>
        <p:spPr>
          <a:xfrm>
            <a:off x="3755058" y="2701883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7B3CD3D-A2C0-41D0-90FC-C1299A3196D5}"/>
              </a:ext>
            </a:extLst>
          </p:cNvPr>
          <p:cNvCxnSpPr/>
          <p:nvPr/>
        </p:nvCxnSpPr>
        <p:spPr>
          <a:xfrm>
            <a:off x="4041544" y="2701883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2EA133F-F6E5-4A06-A8C1-BD1B330A7B4B}"/>
              </a:ext>
            </a:extLst>
          </p:cNvPr>
          <p:cNvCxnSpPr/>
          <p:nvPr/>
        </p:nvCxnSpPr>
        <p:spPr>
          <a:xfrm>
            <a:off x="4328029" y="2701883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3A63F63-C227-4796-929D-95537212439F}"/>
              </a:ext>
            </a:extLst>
          </p:cNvPr>
          <p:cNvCxnSpPr/>
          <p:nvPr/>
        </p:nvCxnSpPr>
        <p:spPr>
          <a:xfrm>
            <a:off x="4613862" y="2701883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CBA0C5D-5C6D-4F1B-ACB2-E9BEE3EF625E}"/>
              </a:ext>
            </a:extLst>
          </p:cNvPr>
          <p:cNvCxnSpPr/>
          <p:nvPr/>
        </p:nvCxnSpPr>
        <p:spPr>
          <a:xfrm>
            <a:off x="4907543" y="2701882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11988DB-72FD-4013-9A42-F3A21A506BC6}"/>
              </a:ext>
            </a:extLst>
          </p:cNvPr>
          <p:cNvSpPr txBox="1"/>
          <p:nvPr/>
        </p:nvSpPr>
        <p:spPr>
          <a:xfrm>
            <a:off x="2837711" y="2701882"/>
            <a:ext cx="42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F9919E-3607-4A5B-B4A4-7B1754105035}"/>
              </a:ext>
            </a:extLst>
          </p:cNvPr>
          <p:cNvSpPr txBox="1"/>
          <p:nvPr/>
        </p:nvSpPr>
        <p:spPr>
          <a:xfrm>
            <a:off x="3104248" y="2709456"/>
            <a:ext cx="42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A9A17E-D2F1-4561-AF7D-DE90291312E5}"/>
              </a:ext>
            </a:extLst>
          </p:cNvPr>
          <p:cNvSpPr txBox="1"/>
          <p:nvPr/>
        </p:nvSpPr>
        <p:spPr>
          <a:xfrm>
            <a:off x="3452872" y="2699132"/>
            <a:ext cx="31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45B8BE7-0732-439C-A49B-76AA0DF7D28A}"/>
              </a:ext>
            </a:extLst>
          </p:cNvPr>
          <p:cNvSpPr txBox="1"/>
          <p:nvPr/>
        </p:nvSpPr>
        <p:spPr>
          <a:xfrm>
            <a:off x="3683431" y="2748048"/>
            <a:ext cx="42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-13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6DDEF6D-38CB-46B6-8E02-74A1EF175DF6}"/>
              </a:ext>
            </a:extLst>
          </p:cNvPr>
          <p:cNvSpPr txBox="1"/>
          <p:nvPr/>
        </p:nvSpPr>
        <p:spPr>
          <a:xfrm>
            <a:off x="3976382" y="2709456"/>
            <a:ext cx="48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1C6FD1F-EA59-4295-9D15-F420AB454DDD}"/>
              </a:ext>
            </a:extLst>
          </p:cNvPr>
          <p:cNvSpPr txBox="1"/>
          <p:nvPr/>
        </p:nvSpPr>
        <p:spPr>
          <a:xfrm>
            <a:off x="4249945" y="2748047"/>
            <a:ext cx="42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-14</a:t>
            </a:r>
            <a:endParaRPr lang="zh-CN" altLang="en-US" sz="12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0A077E1-9D21-43E8-AE45-5187D0812659}"/>
              </a:ext>
            </a:extLst>
          </p:cNvPr>
          <p:cNvCxnSpPr>
            <a:stCxn id="6" idx="2"/>
          </p:cNvCxnSpPr>
          <p:nvPr/>
        </p:nvCxnSpPr>
        <p:spPr>
          <a:xfrm>
            <a:off x="5806245" y="3056066"/>
            <a:ext cx="9810" cy="134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19BEA9F-05E9-4908-84FB-C8CD666FF116}"/>
              </a:ext>
            </a:extLst>
          </p:cNvPr>
          <p:cNvSpPr/>
          <p:nvPr/>
        </p:nvSpPr>
        <p:spPr>
          <a:xfrm>
            <a:off x="3017591" y="4506482"/>
            <a:ext cx="5757188" cy="3541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C159C06-7104-4073-BD62-28BF41DA9FDF}"/>
              </a:ext>
            </a:extLst>
          </p:cNvPr>
          <p:cNvCxnSpPr/>
          <p:nvPr/>
        </p:nvCxnSpPr>
        <p:spPr>
          <a:xfrm>
            <a:off x="3268756" y="4506482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553F7D1-4154-40E9-8C55-5B6917DF9600}"/>
              </a:ext>
            </a:extLst>
          </p:cNvPr>
          <p:cNvCxnSpPr/>
          <p:nvPr/>
        </p:nvCxnSpPr>
        <p:spPr>
          <a:xfrm>
            <a:off x="3550663" y="4506482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AE5ABA4-A450-4D1C-9FCA-A19609AC9E31}"/>
              </a:ext>
            </a:extLst>
          </p:cNvPr>
          <p:cNvCxnSpPr/>
          <p:nvPr/>
        </p:nvCxnSpPr>
        <p:spPr>
          <a:xfrm>
            <a:off x="3844998" y="4506482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761332F-AA3E-43D0-BD11-60423D3E6959}"/>
              </a:ext>
            </a:extLst>
          </p:cNvPr>
          <p:cNvCxnSpPr/>
          <p:nvPr/>
        </p:nvCxnSpPr>
        <p:spPr>
          <a:xfrm>
            <a:off x="4131484" y="4506482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B61928A-F878-463E-8607-AA8E32DC3E54}"/>
              </a:ext>
            </a:extLst>
          </p:cNvPr>
          <p:cNvCxnSpPr/>
          <p:nvPr/>
        </p:nvCxnSpPr>
        <p:spPr>
          <a:xfrm>
            <a:off x="4417969" y="4506482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4AB6430-B853-4DFA-9A81-96F4F333EE07}"/>
              </a:ext>
            </a:extLst>
          </p:cNvPr>
          <p:cNvCxnSpPr/>
          <p:nvPr/>
        </p:nvCxnSpPr>
        <p:spPr>
          <a:xfrm>
            <a:off x="4703802" y="4506482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03F367C-3B5D-4562-B1A8-0C58D3D2B4FB}"/>
              </a:ext>
            </a:extLst>
          </p:cNvPr>
          <p:cNvCxnSpPr/>
          <p:nvPr/>
        </p:nvCxnSpPr>
        <p:spPr>
          <a:xfrm>
            <a:off x="4997483" y="4506481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B2C62F3-0A5C-43F0-BED6-0E16D69AA1B5}"/>
              </a:ext>
            </a:extLst>
          </p:cNvPr>
          <p:cNvSpPr txBox="1"/>
          <p:nvPr/>
        </p:nvSpPr>
        <p:spPr>
          <a:xfrm>
            <a:off x="2927651" y="4506481"/>
            <a:ext cx="42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5641E54-7D1D-4459-BBBB-7BA5481D3166}"/>
              </a:ext>
            </a:extLst>
          </p:cNvPr>
          <p:cNvSpPr txBox="1"/>
          <p:nvPr/>
        </p:nvSpPr>
        <p:spPr>
          <a:xfrm>
            <a:off x="3194188" y="4514055"/>
            <a:ext cx="42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67B1053-38A0-43FF-92A2-49F1FDBD1F45}"/>
              </a:ext>
            </a:extLst>
          </p:cNvPr>
          <p:cNvSpPr txBox="1"/>
          <p:nvPr/>
        </p:nvSpPr>
        <p:spPr>
          <a:xfrm>
            <a:off x="3542812" y="4503731"/>
            <a:ext cx="31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9FDB719-F55D-457D-9097-315040152677}"/>
              </a:ext>
            </a:extLst>
          </p:cNvPr>
          <p:cNvSpPr txBox="1"/>
          <p:nvPr/>
        </p:nvSpPr>
        <p:spPr>
          <a:xfrm>
            <a:off x="3773371" y="4552647"/>
            <a:ext cx="42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-13</a:t>
            </a:r>
            <a:endParaRPr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C763EEC-66D5-45F3-A909-225337D42401}"/>
              </a:ext>
            </a:extLst>
          </p:cNvPr>
          <p:cNvSpPr txBox="1"/>
          <p:nvPr/>
        </p:nvSpPr>
        <p:spPr>
          <a:xfrm>
            <a:off x="4066322" y="4514055"/>
            <a:ext cx="48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71D7198-A8FF-4D4A-9887-0F45163BF8D7}"/>
              </a:ext>
            </a:extLst>
          </p:cNvPr>
          <p:cNvSpPr txBox="1"/>
          <p:nvPr/>
        </p:nvSpPr>
        <p:spPr>
          <a:xfrm>
            <a:off x="4339885" y="4552646"/>
            <a:ext cx="42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 14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DAE4DAE-BE3C-4E72-B186-D0B0E3B99B42}"/>
              </a:ext>
            </a:extLst>
          </p:cNvPr>
          <p:cNvSpPr txBox="1"/>
          <p:nvPr/>
        </p:nvSpPr>
        <p:spPr>
          <a:xfrm>
            <a:off x="1385336" y="5831753"/>
            <a:ext cx="1086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Due to the time limitation, free’s demo ends here, feel free to ask though.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441687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FBE92-B88F-4631-A3DF-75730C1E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498"/>
          </a:xfrm>
        </p:spPr>
        <p:txBody>
          <a:bodyPr/>
          <a:lstStyle/>
          <a:p>
            <a:r>
              <a:rPr lang="en-US" altLang="zh-CN" dirty="0" err="1"/>
              <a:t>Virtual_realloc</a:t>
            </a:r>
            <a:r>
              <a:rPr lang="en-US" altLang="zh-CN" dirty="0"/>
              <a:t>(</a:t>
            </a:r>
            <a:r>
              <a:rPr lang="en-US" altLang="zh-CN" dirty="0" err="1">
                <a:latin typeface="BernhardTango BT" panose="03040602040406080504" pitchFamily="66" charset="0"/>
              </a:rPr>
              <a:t>heapstart</a:t>
            </a:r>
            <a:r>
              <a:rPr lang="en-US" altLang="zh-CN" dirty="0">
                <a:latin typeface="BernhardTango BT" panose="03040602040406080504" pitchFamily="66" charset="0"/>
              </a:rPr>
              <a:t>, </a:t>
            </a:r>
            <a:r>
              <a:rPr lang="en-US" altLang="zh-CN" dirty="0" err="1">
                <a:latin typeface="BernhardTango BT" panose="03040602040406080504" pitchFamily="66" charset="0"/>
              </a:rPr>
              <a:t>ptr</a:t>
            </a:r>
            <a:r>
              <a:rPr lang="en-US" altLang="zh-CN" dirty="0">
                <a:latin typeface="BernhardTango BT" panose="03040602040406080504" pitchFamily="66" charset="0"/>
              </a:rPr>
              <a:t>, size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2C6DD5-B38D-49B7-AC4C-E65E1A067025}"/>
              </a:ext>
            </a:extLst>
          </p:cNvPr>
          <p:cNvSpPr txBox="1"/>
          <p:nvPr/>
        </p:nvSpPr>
        <p:spPr>
          <a:xfrm>
            <a:off x="2378226" y="2617618"/>
            <a:ext cx="6392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 much to talk about, especially when </a:t>
            </a:r>
            <a:r>
              <a:rPr lang="en-US" altLang="zh-CN" dirty="0" err="1"/>
              <a:t>ptr</a:t>
            </a:r>
            <a:r>
              <a:rPr lang="en-US" altLang="zh-CN" dirty="0"/>
              <a:t> = null or size = 0.</a:t>
            </a:r>
          </a:p>
          <a:p>
            <a:r>
              <a:rPr lang="en-US" altLang="zh-CN" dirty="0"/>
              <a:t>Apart from that, we have 2 possible circumstance: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Successfully </a:t>
            </a:r>
            <a:r>
              <a:rPr lang="en-US" altLang="zh-CN" dirty="0" err="1"/>
              <a:t>realloc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Failed reallocation and nothing changes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72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CF2E4-D80B-4436-9245-FFFEC4AF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7419"/>
          </a:xfrm>
        </p:spPr>
        <p:txBody>
          <a:bodyPr/>
          <a:lstStyle/>
          <a:p>
            <a:r>
              <a:rPr lang="en-US" altLang="zh-CN" dirty="0"/>
              <a:t>The way to handle both possibility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1AF93E-5FD5-4F7C-884C-75DA714A8C28}"/>
              </a:ext>
            </a:extLst>
          </p:cNvPr>
          <p:cNvSpPr txBox="1"/>
          <p:nvPr/>
        </p:nvSpPr>
        <p:spPr>
          <a:xfrm>
            <a:off x="2955121" y="1479523"/>
            <a:ext cx="5099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Create a list called </a:t>
            </a:r>
            <a:r>
              <a:rPr lang="en-US" altLang="zh-CN" dirty="0">
                <a:latin typeface="BernhardTango BT" panose="03040602040406080504" pitchFamily="66" charset="0"/>
              </a:rPr>
              <a:t>stash </a:t>
            </a:r>
            <a:r>
              <a:rPr lang="en-US" altLang="zh-CN" dirty="0"/>
              <a:t>to store current catalog.</a:t>
            </a:r>
          </a:p>
          <a:p>
            <a:r>
              <a:rPr lang="en-US" altLang="zh-CN" dirty="0"/>
              <a:t>2. Free the </a:t>
            </a:r>
            <a:r>
              <a:rPr lang="en-US" altLang="zh-CN" dirty="0" err="1">
                <a:latin typeface="BernhardTango BT" panose="03040602040406080504" pitchFamily="66" charset="0"/>
              </a:rPr>
              <a:t>ptr</a:t>
            </a:r>
            <a:endParaRPr lang="en-US" altLang="zh-CN" dirty="0">
              <a:latin typeface="BernhardTango BT" panose="03040602040406080504" pitchFamily="66" charset="0"/>
            </a:endParaRPr>
          </a:p>
          <a:p>
            <a:r>
              <a:rPr lang="en-US" altLang="zh-CN" dirty="0"/>
              <a:t>3. Malloc the required size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2D18B60-16A0-4190-9A69-C0DBA8B70C2C}"/>
              </a:ext>
            </a:extLst>
          </p:cNvPr>
          <p:cNvCxnSpPr>
            <a:cxnSpLocks/>
          </p:cNvCxnSpPr>
          <p:nvPr/>
        </p:nvCxnSpPr>
        <p:spPr>
          <a:xfrm flipH="1">
            <a:off x="2578373" y="2582297"/>
            <a:ext cx="2488109" cy="886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1414FED-18DF-4A41-83D0-D9772AB2E8BE}"/>
              </a:ext>
            </a:extLst>
          </p:cNvPr>
          <p:cNvSpPr txBox="1"/>
          <p:nvPr/>
        </p:nvSpPr>
        <p:spPr>
          <a:xfrm>
            <a:off x="3045384" y="2876632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Malloc failed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3ECAC0-0911-4A8A-8BA1-AADEDA03BCEF}"/>
              </a:ext>
            </a:extLst>
          </p:cNvPr>
          <p:cNvSpPr txBox="1"/>
          <p:nvPr/>
        </p:nvSpPr>
        <p:spPr>
          <a:xfrm>
            <a:off x="981116" y="3665449"/>
            <a:ext cx="38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</a:t>
            </a:r>
            <a:r>
              <a:rPr lang="en-US" altLang="zh-CN" dirty="0">
                <a:latin typeface="BernhardTango BT" panose="03040602040406080504" pitchFamily="66" charset="0"/>
              </a:rPr>
              <a:t>stash</a:t>
            </a:r>
            <a:r>
              <a:rPr lang="en-US" altLang="zh-CN" dirty="0"/>
              <a:t> to restore original catalog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930BF65-1347-4B32-B4F0-149398FEAA03}"/>
              </a:ext>
            </a:extLst>
          </p:cNvPr>
          <p:cNvCxnSpPr>
            <a:cxnSpLocks/>
          </p:cNvCxnSpPr>
          <p:nvPr/>
        </p:nvCxnSpPr>
        <p:spPr>
          <a:xfrm>
            <a:off x="5168518" y="2582297"/>
            <a:ext cx="2284038" cy="101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68AEB10-F9E2-4B6B-8BF2-F8A4CC26185E}"/>
              </a:ext>
            </a:extLst>
          </p:cNvPr>
          <p:cNvSpPr txBox="1"/>
          <p:nvPr/>
        </p:nvSpPr>
        <p:spPr>
          <a:xfrm>
            <a:off x="5533493" y="287663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Malloc succeed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B219A4-727A-4FBF-934F-43F83FB9B7A6}"/>
              </a:ext>
            </a:extLst>
          </p:cNvPr>
          <p:cNvSpPr txBox="1"/>
          <p:nvPr/>
        </p:nvSpPr>
        <p:spPr>
          <a:xfrm>
            <a:off x="5525643" y="3665449"/>
            <a:ext cx="4458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Copy &amp; past all the content within original block to the newly allocated block</a:t>
            </a:r>
          </a:p>
          <a:p>
            <a:r>
              <a:rPr lang="en-US" altLang="zh-CN" dirty="0"/>
              <a:t>Then return the new </a:t>
            </a:r>
            <a:r>
              <a:rPr lang="en-US" altLang="zh-CN" dirty="0" err="1">
                <a:latin typeface="BernhardTango BT" panose="03040602040406080504" pitchFamily="66" charset="0"/>
              </a:rPr>
              <a:t>ptr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211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22D37-C3CD-4291-8F30-02B7459C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17024"/>
          </a:xfrm>
        </p:spPr>
        <p:txBody>
          <a:bodyPr>
            <a:normAutofit/>
          </a:bodyPr>
          <a:lstStyle/>
          <a:p>
            <a:r>
              <a:rPr lang="en-US" altLang="zh-CN" b="1" dirty="0"/>
              <a:t>A trick to resolve a problem when free.</a:t>
            </a:r>
            <a:br>
              <a:rPr lang="en-US" altLang="zh-CN" b="1" dirty="0"/>
            </a:br>
            <a:r>
              <a:rPr lang="en-US" altLang="zh-CN" dirty="0"/>
              <a:t>   </a:t>
            </a:r>
            <a:r>
              <a:rPr lang="en-US" altLang="zh-CN" sz="2400" dirty="0"/>
              <a:t>--</a:t>
            </a:r>
            <a:r>
              <a:rPr lang="en-US" altLang="zh-CN" sz="2400" i="1" dirty="0"/>
              <a:t>how to determine who is the buddy (left/right) of the freed block if they are both the same size</a:t>
            </a:r>
            <a:endParaRPr lang="zh-CN" altLang="en-US" sz="2400" i="1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DA6E478-3C05-40BC-B52D-CC95F8DF7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73033"/>
              </p:ext>
            </p:extLst>
          </p:nvPr>
        </p:nvGraphicFramePr>
        <p:xfrm>
          <a:off x="2605408" y="3429000"/>
          <a:ext cx="6502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812059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959079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267432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95229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8536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3052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41930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40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-13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805318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47F347E-9D74-4AEE-9693-E1148E98F26E}"/>
              </a:ext>
            </a:extLst>
          </p:cNvPr>
          <p:cNvCxnSpPr/>
          <p:nvPr/>
        </p:nvCxnSpPr>
        <p:spPr>
          <a:xfrm>
            <a:off x="6212426" y="3800334"/>
            <a:ext cx="0" cy="62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AF6AA19-C0E5-44EC-BBB0-3E7421BCDE17}"/>
              </a:ext>
            </a:extLst>
          </p:cNvPr>
          <p:cNvSpPr txBox="1"/>
          <p:nvPr/>
        </p:nvSpPr>
        <p:spPr>
          <a:xfrm>
            <a:off x="5223461" y="4509681"/>
            <a:ext cx="197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Say free this block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889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475CC3D-8376-477F-8508-DDCD66B78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47639"/>
              </p:ext>
            </p:extLst>
          </p:nvPr>
        </p:nvGraphicFramePr>
        <p:xfrm>
          <a:off x="2432731" y="464577"/>
          <a:ext cx="6502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812059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959079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267432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95229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8536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3052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41930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40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-13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805318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A72A106-8F80-4053-B0D1-3B0D9104EED9}"/>
              </a:ext>
            </a:extLst>
          </p:cNvPr>
          <p:cNvCxnSpPr>
            <a:cxnSpLocks/>
          </p:cNvCxnSpPr>
          <p:nvPr/>
        </p:nvCxnSpPr>
        <p:spPr>
          <a:xfrm flipH="1">
            <a:off x="3100326" y="1118472"/>
            <a:ext cx="977192" cy="160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209B4C3-6BC6-4578-AB2F-0CF71AC94032}"/>
              </a:ext>
            </a:extLst>
          </p:cNvPr>
          <p:cNvCxnSpPr>
            <a:cxnSpLocks/>
          </p:cNvCxnSpPr>
          <p:nvPr/>
        </p:nvCxnSpPr>
        <p:spPr>
          <a:xfrm>
            <a:off x="2432731" y="988965"/>
            <a:ext cx="0" cy="31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D2E787B-C24E-4602-A2C5-FA602BE7A498}"/>
              </a:ext>
            </a:extLst>
          </p:cNvPr>
          <p:cNvCxnSpPr>
            <a:cxnSpLocks/>
          </p:cNvCxnSpPr>
          <p:nvPr/>
        </p:nvCxnSpPr>
        <p:spPr>
          <a:xfrm>
            <a:off x="5689380" y="959531"/>
            <a:ext cx="0" cy="31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C75714F-AADD-4DA2-B66E-6021271DFE5D}"/>
              </a:ext>
            </a:extLst>
          </p:cNvPr>
          <p:cNvCxnSpPr/>
          <p:nvPr/>
        </p:nvCxnSpPr>
        <p:spPr>
          <a:xfrm>
            <a:off x="2432731" y="1118472"/>
            <a:ext cx="1527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FA05E50-FE2E-425D-B212-80BA2288AD39}"/>
              </a:ext>
            </a:extLst>
          </p:cNvPr>
          <p:cNvCxnSpPr/>
          <p:nvPr/>
        </p:nvCxnSpPr>
        <p:spPr>
          <a:xfrm flipH="1">
            <a:off x="4167780" y="1118472"/>
            <a:ext cx="152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897FDD3-346C-4BBF-B87C-94A2E5DD6445}"/>
              </a:ext>
            </a:extLst>
          </p:cNvPr>
          <p:cNvSpPr txBox="1"/>
          <p:nvPr/>
        </p:nvSpPr>
        <p:spPr>
          <a:xfrm>
            <a:off x="1240131" y="2774596"/>
            <a:ext cx="737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 the number of </a:t>
            </a:r>
            <a:r>
              <a:rPr lang="en-US" altLang="zh-CN" dirty="0">
                <a:solidFill>
                  <a:srgbClr val="FF0000"/>
                </a:solidFill>
              </a:rPr>
              <a:t>continuous</a:t>
            </a:r>
            <a:r>
              <a:rPr lang="en-US" altLang="zh-CN" dirty="0"/>
              <a:t> block with same value on its left</a:t>
            </a:r>
          </a:p>
          <a:p>
            <a:r>
              <a:rPr lang="en-US" altLang="zh-CN" dirty="0"/>
              <a:t>Here it is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7B9FB69-002E-4DEC-9BBB-D0988AA738C2}"/>
              </a:ext>
            </a:extLst>
          </p:cNvPr>
          <p:cNvCxnSpPr/>
          <p:nvPr/>
        </p:nvCxnSpPr>
        <p:spPr>
          <a:xfrm flipH="1">
            <a:off x="3100326" y="3480999"/>
            <a:ext cx="2017174" cy="93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F6A378E-DBFA-42BD-A7B3-EA76C464B07C}"/>
              </a:ext>
            </a:extLst>
          </p:cNvPr>
          <p:cNvSpPr txBox="1"/>
          <p:nvPr/>
        </p:nvSpPr>
        <p:spPr>
          <a:xfrm>
            <a:off x="3477074" y="3574431"/>
            <a:ext cx="1487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number is even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DCE9783-DF32-4633-AA6E-0E92172F53BF}"/>
              </a:ext>
            </a:extLst>
          </p:cNvPr>
          <p:cNvSpPr txBox="1"/>
          <p:nvPr/>
        </p:nvSpPr>
        <p:spPr>
          <a:xfrm>
            <a:off x="1652200" y="4705432"/>
            <a:ext cx="286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Its buddy is the right-first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01A7CF-F174-4440-B5CC-28EFB655DF0A}"/>
              </a:ext>
            </a:extLst>
          </p:cNvPr>
          <p:cNvCxnSpPr>
            <a:cxnSpLocks/>
          </p:cNvCxnSpPr>
          <p:nvPr/>
        </p:nvCxnSpPr>
        <p:spPr>
          <a:xfrm>
            <a:off x="5341193" y="3480999"/>
            <a:ext cx="1950460" cy="100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3BF911A-FE0B-46F5-85E0-9B91C154B6DC}"/>
              </a:ext>
            </a:extLst>
          </p:cNvPr>
          <p:cNvSpPr txBox="1"/>
          <p:nvPr/>
        </p:nvSpPr>
        <p:spPr>
          <a:xfrm>
            <a:off x="5494248" y="3569097"/>
            <a:ext cx="1487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number is odd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37557B1-B913-4E6B-A154-EEE037EB45F9}"/>
              </a:ext>
            </a:extLst>
          </p:cNvPr>
          <p:cNvSpPr txBox="1"/>
          <p:nvPr/>
        </p:nvSpPr>
        <p:spPr>
          <a:xfrm>
            <a:off x="5889966" y="4704011"/>
            <a:ext cx="286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Its buddy is the left-first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56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日程表&#10;&#10;描述已自动生成">
            <a:extLst>
              <a:ext uri="{FF2B5EF4-FFF2-40B4-BE49-F238E27FC236}">
                <a16:creationId xmlns:a16="http://schemas.microsoft.com/office/drawing/2014/main" id="{EAC826F8-ACE2-49B7-B405-431F5D5DA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22" y="196655"/>
            <a:ext cx="6473756" cy="2579813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68FE7D5-3CF5-486F-B7AB-F21DC671E919}"/>
              </a:ext>
            </a:extLst>
          </p:cNvPr>
          <p:cNvCxnSpPr>
            <a:cxnSpLocks/>
          </p:cNvCxnSpPr>
          <p:nvPr/>
        </p:nvCxnSpPr>
        <p:spPr>
          <a:xfrm>
            <a:off x="3665449" y="1895516"/>
            <a:ext cx="1564742" cy="140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7FFBB34-8DD4-4E64-87CC-1AB85B6541EA}"/>
              </a:ext>
            </a:extLst>
          </p:cNvPr>
          <p:cNvSpPr/>
          <p:nvPr/>
        </p:nvSpPr>
        <p:spPr>
          <a:xfrm>
            <a:off x="3206287" y="3429000"/>
            <a:ext cx="5757188" cy="3541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D10BAB4-7AD3-4B81-94F5-E6CA0C0E5BC3}"/>
              </a:ext>
            </a:extLst>
          </p:cNvPr>
          <p:cNvCxnSpPr/>
          <p:nvPr/>
        </p:nvCxnSpPr>
        <p:spPr>
          <a:xfrm>
            <a:off x="3457452" y="3429000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1111EE2-3A51-445F-9D03-E6BFFC4B1735}"/>
              </a:ext>
            </a:extLst>
          </p:cNvPr>
          <p:cNvCxnSpPr/>
          <p:nvPr/>
        </p:nvCxnSpPr>
        <p:spPr>
          <a:xfrm>
            <a:off x="3739359" y="3429000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0DE0758-0ACA-4ECF-A620-6510AAA9F0E6}"/>
              </a:ext>
            </a:extLst>
          </p:cNvPr>
          <p:cNvCxnSpPr/>
          <p:nvPr/>
        </p:nvCxnSpPr>
        <p:spPr>
          <a:xfrm>
            <a:off x="4033694" y="3429000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43E7FA9-46E6-418F-8AA0-ABC3C5ADCF91}"/>
              </a:ext>
            </a:extLst>
          </p:cNvPr>
          <p:cNvCxnSpPr/>
          <p:nvPr/>
        </p:nvCxnSpPr>
        <p:spPr>
          <a:xfrm>
            <a:off x="4320180" y="3429000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25AABB5-A4A8-4F45-B60C-2279BECA0898}"/>
              </a:ext>
            </a:extLst>
          </p:cNvPr>
          <p:cNvCxnSpPr/>
          <p:nvPr/>
        </p:nvCxnSpPr>
        <p:spPr>
          <a:xfrm>
            <a:off x="4606665" y="3429000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16584A5-82BB-47E7-8DD0-9AA25D5043C4}"/>
              </a:ext>
            </a:extLst>
          </p:cNvPr>
          <p:cNvSpPr txBox="1"/>
          <p:nvPr/>
        </p:nvSpPr>
        <p:spPr>
          <a:xfrm>
            <a:off x="6084881" y="3282925"/>
            <a:ext cx="379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…………</a:t>
            </a:r>
            <a:endParaRPr lang="zh-CN" altLang="en-US" sz="36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69CEB3F-6870-4500-8CD0-0F3B9222D79A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1763479" y="3783183"/>
            <a:ext cx="1572318" cy="54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A3AE3C0-06B1-496B-AB19-FD3B5EAD8665}"/>
              </a:ext>
            </a:extLst>
          </p:cNvPr>
          <p:cNvSpPr txBox="1"/>
          <p:nvPr/>
        </p:nvSpPr>
        <p:spPr>
          <a:xfrm>
            <a:off x="1144314" y="4330160"/>
            <a:ext cx="12383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uint8_t </a:t>
            </a:r>
            <a:r>
              <a:rPr lang="en-US" altLang="zh-CN" sz="1050" dirty="0" err="1"/>
              <a:t>initial_size</a:t>
            </a:r>
            <a:endParaRPr lang="en-US" altLang="zh-CN" sz="1050" dirty="0"/>
          </a:p>
          <a:p>
            <a:r>
              <a:rPr lang="en-US" altLang="zh-CN" sz="1050" dirty="0"/>
              <a:t>(e.g. 15)</a:t>
            </a:r>
            <a:endParaRPr lang="zh-CN" altLang="en-US" sz="105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9125690-613B-4B6D-A60F-41C5A825F821}"/>
              </a:ext>
            </a:extLst>
          </p:cNvPr>
          <p:cNvCxnSpPr>
            <a:cxnSpLocks/>
          </p:cNvCxnSpPr>
          <p:nvPr/>
        </p:nvCxnSpPr>
        <p:spPr>
          <a:xfrm flipH="1">
            <a:off x="3403818" y="3783183"/>
            <a:ext cx="194916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932F08F-65EF-45B8-8C52-A07E9D1236D8}"/>
              </a:ext>
            </a:extLst>
          </p:cNvPr>
          <p:cNvSpPr txBox="1"/>
          <p:nvPr/>
        </p:nvSpPr>
        <p:spPr>
          <a:xfrm>
            <a:off x="2829540" y="4429514"/>
            <a:ext cx="12383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uint8_t </a:t>
            </a:r>
            <a:r>
              <a:rPr lang="en-US" altLang="zh-CN" sz="1050" dirty="0" err="1"/>
              <a:t>min_size</a:t>
            </a:r>
            <a:endParaRPr lang="en-US" altLang="zh-CN" sz="1050" dirty="0"/>
          </a:p>
          <a:p>
            <a:r>
              <a:rPr lang="en-US" altLang="zh-CN" sz="1050" dirty="0"/>
              <a:t>(e.g. 13)</a:t>
            </a:r>
            <a:endParaRPr lang="zh-CN" altLang="en-US" sz="105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D5CEB61-111B-4A69-8FBC-6E84630C5E42}"/>
              </a:ext>
            </a:extLst>
          </p:cNvPr>
          <p:cNvCxnSpPr>
            <a:cxnSpLocks/>
          </p:cNvCxnSpPr>
          <p:nvPr/>
        </p:nvCxnSpPr>
        <p:spPr>
          <a:xfrm flipH="1">
            <a:off x="4285025" y="4017352"/>
            <a:ext cx="10138" cy="116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E19B23F-4B94-4025-83D8-CF68B8EB5053}"/>
              </a:ext>
            </a:extLst>
          </p:cNvPr>
          <p:cNvSpPr txBox="1"/>
          <p:nvPr/>
        </p:nvSpPr>
        <p:spPr>
          <a:xfrm>
            <a:off x="3675587" y="5275899"/>
            <a:ext cx="21875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uint32_t </a:t>
            </a:r>
            <a:r>
              <a:rPr lang="en-US" altLang="zh-CN" sz="1100" dirty="0" err="1"/>
              <a:t>Current_size</a:t>
            </a:r>
            <a:endParaRPr lang="en-US" altLang="zh-CN" sz="1100" dirty="0"/>
          </a:p>
          <a:p>
            <a:r>
              <a:rPr lang="en-US" altLang="zh-CN" sz="1100" dirty="0"/>
              <a:t>(initially 1)</a:t>
            </a:r>
          </a:p>
          <a:p>
            <a:r>
              <a:rPr lang="en-US" altLang="zh-CN" sz="1100" dirty="0"/>
              <a:t>(max </a:t>
            </a:r>
            <a:r>
              <a:rPr lang="en-US" altLang="zh-CN" sz="1100" dirty="0" err="1"/>
              <a:t>node_num</a:t>
            </a:r>
            <a:r>
              <a:rPr lang="en-US" altLang="zh-CN" sz="1100" dirty="0"/>
              <a:t> would be 2^32 </a:t>
            </a:r>
            <a:endParaRPr lang="zh-CN" altLang="en-US" sz="1100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DE1DB07-9FBC-42CB-B359-E264B9066E17}"/>
              </a:ext>
            </a:extLst>
          </p:cNvPr>
          <p:cNvCxnSpPr/>
          <p:nvPr/>
        </p:nvCxnSpPr>
        <p:spPr>
          <a:xfrm>
            <a:off x="4892498" y="3783182"/>
            <a:ext cx="0" cy="3231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C1A0462-CF38-4DBA-956F-3F76BCDF15A6}"/>
              </a:ext>
            </a:extLst>
          </p:cNvPr>
          <p:cNvCxnSpPr/>
          <p:nvPr/>
        </p:nvCxnSpPr>
        <p:spPr>
          <a:xfrm>
            <a:off x="8963475" y="3783183"/>
            <a:ext cx="0" cy="3806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98DE71A-0309-4546-B6FA-47EF72B3F0FD}"/>
              </a:ext>
            </a:extLst>
          </p:cNvPr>
          <p:cNvCxnSpPr>
            <a:cxnSpLocks/>
          </p:cNvCxnSpPr>
          <p:nvPr/>
        </p:nvCxnSpPr>
        <p:spPr>
          <a:xfrm flipH="1" flipV="1">
            <a:off x="4892498" y="3944764"/>
            <a:ext cx="1486719" cy="2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B2C976D-BDFB-46BC-BC71-C12AB024596F}"/>
              </a:ext>
            </a:extLst>
          </p:cNvPr>
          <p:cNvCxnSpPr>
            <a:cxnSpLocks/>
          </p:cNvCxnSpPr>
          <p:nvPr/>
        </p:nvCxnSpPr>
        <p:spPr>
          <a:xfrm>
            <a:off x="7099355" y="3970356"/>
            <a:ext cx="1864120" cy="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77D4D750-6127-41A2-AD52-6A430EFD30A2}"/>
              </a:ext>
            </a:extLst>
          </p:cNvPr>
          <p:cNvSpPr txBox="1"/>
          <p:nvPr/>
        </p:nvSpPr>
        <p:spPr>
          <a:xfrm>
            <a:off x="5394175" y="3799245"/>
            <a:ext cx="2771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Catalog</a:t>
            </a:r>
          </a:p>
          <a:p>
            <a:pPr algn="ctr"/>
            <a:r>
              <a:rPr lang="en-US" altLang="zh-CN" sz="1400" dirty="0"/>
              <a:t>Size: 2^(</a:t>
            </a:r>
            <a:r>
              <a:rPr lang="en-US" altLang="zh-CN" sz="1400" dirty="0" err="1"/>
              <a:t>initial_size</a:t>
            </a:r>
            <a:r>
              <a:rPr lang="en-US" altLang="zh-CN" sz="1400" dirty="0"/>
              <a:t> – </a:t>
            </a:r>
            <a:r>
              <a:rPr lang="en-US" altLang="zh-CN" sz="1400" dirty="0" err="1"/>
              <a:t>min_size</a:t>
            </a:r>
            <a:r>
              <a:rPr lang="en-US" altLang="zh-CN" sz="1400" dirty="0"/>
              <a:t>)</a:t>
            </a:r>
          </a:p>
          <a:p>
            <a:pPr algn="ctr"/>
            <a:r>
              <a:rPr lang="en-US" altLang="zh-CN" sz="1400" dirty="0"/>
              <a:t>(e.g. 2^(15-13) = 4)</a:t>
            </a:r>
            <a:endParaRPr lang="zh-CN" altLang="en-US" sz="1400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B10EF0C-230E-4968-81A5-AE6BCB2F0067}"/>
              </a:ext>
            </a:extLst>
          </p:cNvPr>
          <p:cNvCxnSpPr/>
          <p:nvPr/>
        </p:nvCxnSpPr>
        <p:spPr>
          <a:xfrm>
            <a:off x="4892498" y="3429000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D0AED59-9ECE-481B-853F-EC57718B18C2}"/>
              </a:ext>
            </a:extLst>
          </p:cNvPr>
          <p:cNvCxnSpPr/>
          <p:nvPr/>
        </p:nvCxnSpPr>
        <p:spPr>
          <a:xfrm>
            <a:off x="3739359" y="3783182"/>
            <a:ext cx="0" cy="3231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771D50B-8F3E-4849-83CF-DD7825E45211}"/>
              </a:ext>
            </a:extLst>
          </p:cNvPr>
          <p:cNvCxnSpPr>
            <a:cxnSpLocks/>
          </p:cNvCxnSpPr>
          <p:nvPr/>
        </p:nvCxnSpPr>
        <p:spPr>
          <a:xfrm flipH="1" flipV="1">
            <a:off x="3739359" y="3944764"/>
            <a:ext cx="550735" cy="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AC51C1C-12F3-47F3-A3D6-681353B94F10}"/>
              </a:ext>
            </a:extLst>
          </p:cNvPr>
          <p:cNvCxnSpPr>
            <a:cxnSpLocks/>
          </p:cNvCxnSpPr>
          <p:nvPr/>
        </p:nvCxnSpPr>
        <p:spPr>
          <a:xfrm flipV="1">
            <a:off x="4300232" y="3944764"/>
            <a:ext cx="546972" cy="7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4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6D58B-0E40-4FB3-8EE2-79F4B24B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23" y="153596"/>
            <a:ext cx="10515600" cy="765120"/>
          </a:xfrm>
        </p:spPr>
        <p:txBody>
          <a:bodyPr/>
          <a:lstStyle/>
          <a:p>
            <a:r>
              <a:rPr lang="en-US" altLang="zh-CN" dirty="0" err="1"/>
              <a:t>Init_allocator</a:t>
            </a:r>
            <a:r>
              <a:rPr lang="en-US" altLang="zh-CN" dirty="0"/>
              <a:t>(</a:t>
            </a:r>
            <a:r>
              <a:rPr lang="en-US" altLang="zh-CN" dirty="0" err="1">
                <a:latin typeface="BernhardTango BT" panose="03040602040406080504" pitchFamily="66" charset="0"/>
              </a:rPr>
              <a:t>heapstart</a:t>
            </a:r>
            <a:r>
              <a:rPr lang="en-US" altLang="zh-CN" dirty="0">
                <a:latin typeface="BernhardTango BT" panose="03040602040406080504" pitchFamily="66" charset="0"/>
              </a:rPr>
              <a:t>, </a:t>
            </a:r>
            <a:r>
              <a:rPr lang="en-US" altLang="zh-CN" dirty="0" err="1">
                <a:latin typeface="BernhardTango BT" panose="03040602040406080504" pitchFamily="66" charset="0"/>
              </a:rPr>
              <a:t>init_size</a:t>
            </a:r>
            <a:r>
              <a:rPr lang="en-US" altLang="zh-CN" dirty="0">
                <a:latin typeface="BernhardTango BT" panose="03040602040406080504" pitchFamily="66" charset="0"/>
              </a:rPr>
              <a:t>, </a:t>
            </a:r>
            <a:r>
              <a:rPr lang="en-US" altLang="zh-CN" dirty="0" err="1">
                <a:latin typeface="BernhardTango BT" panose="03040602040406080504" pitchFamily="66" charset="0"/>
              </a:rPr>
              <a:t>min_size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C13319C-5E9B-4027-BF79-A803FD7D0BA6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5272037" y="1510423"/>
            <a:ext cx="2389906" cy="15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EE7F177-35C5-4971-B7BC-F75951FB3F4D}"/>
              </a:ext>
            </a:extLst>
          </p:cNvPr>
          <p:cNvSpPr txBox="1"/>
          <p:nvPr/>
        </p:nvSpPr>
        <p:spPr>
          <a:xfrm>
            <a:off x="6242677" y="3016811"/>
            <a:ext cx="28385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The first node equals to </a:t>
            </a:r>
            <a:r>
              <a:rPr lang="en-US" altLang="zh-CN" sz="1100" dirty="0" err="1"/>
              <a:t>initial_size</a:t>
            </a:r>
            <a:endParaRPr lang="en-US" altLang="zh-CN" sz="1100" dirty="0"/>
          </a:p>
          <a:p>
            <a:r>
              <a:rPr lang="en-US" altLang="zh-CN" sz="1100" dirty="0"/>
              <a:t>1 byte each, encoded as int8_t</a:t>
            </a:r>
          </a:p>
          <a:p>
            <a:r>
              <a:rPr lang="en-US" altLang="zh-CN" sz="1100" dirty="0"/>
              <a:t>Which mean the upper bound would be 127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err="1"/>
              <a:t>eg</a:t>
            </a:r>
            <a:r>
              <a:rPr lang="en-US" altLang="zh-CN" sz="1100" dirty="0"/>
              <a:t> 15)</a:t>
            </a:r>
            <a:endParaRPr lang="zh-CN" altLang="en-US" sz="11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B88557D-EFCC-4F29-8DC6-AF080B6AEEB8}"/>
              </a:ext>
            </a:extLst>
          </p:cNvPr>
          <p:cNvSpPr txBox="1"/>
          <p:nvPr/>
        </p:nvSpPr>
        <p:spPr>
          <a:xfrm>
            <a:off x="1338242" y="4078641"/>
            <a:ext cx="8594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 handle the difference between </a:t>
            </a:r>
            <a:r>
              <a:rPr lang="en-US" altLang="zh-CN" dirty="0" err="1"/>
              <a:t>program_break</a:t>
            </a:r>
            <a:r>
              <a:rPr lang="en-US" altLang="zh-CN" dirty="0"/>
              <a:t> and </a:t>
            </a:r>
            <a:r>
              <a:rPr lang="en-US" altLang="zh-CN" dirty="0" err="1"/>
              <a:t>heapstart</a:t>
            </a:r>
            <a:r>
              <a:rPr lang="en-US" altLang="zh-CN" dirty="0"/>
              <a:t>, it will firstly save the difference </a:t>
            </a:r>
            <a:r>
              <a:rPr lang="en-US" altLang="zh-CN" dirty="0" err="1">
                <a:latin typeface="BernhardTango BT" panose="03040602040406080504" pitchFamily="66" charset="0"/>
              </a:rPr>
              <a:t>dif</a:t>
            </a:r>
            <a:r>
              <a:rPr lang="en-US" altLang="zh-CN" dirty="0"/>
              <a:t> by computing (</a:t>
            </a:r>
            <a:r>
              <a:rPr lang="en-US" altLang="zh-CN" dirty="0" err="1"/>
              <a:t>heapstart</a:t>
            </a:r>
            <a:r>
              <a:rPr lang="en-US" altLang="zh-CN" dirty="0"/>
              <a:t> – </a:t>
            </a:r>
            <a:r>
              <a:rPr lang="en-US" altLang="zh-CN" dirty="0" err="1"/>
              <a:t>virtual_sbrk</a:t>
            </a:r>
            <a:r>
              <a:rPr lang="en-US" altLang="zh-CN" dirty="0"/>
              <a:t>(0)), then </a:t>
            </a:r>
            <a:r>
              <a:rPr lang="en-US" altLang="zh-CN" dirty="0" err="1"/>
              <a:t>virtual_sbrk</a:t>
            </a:r>
            <a:r>
              <a:rPr lang="en-US" altLang="zh-CN" dirty="0"/>
              <a:t>(</a:t>
            </a:r>
            <a:r>
              <a:rPr lang="en-US" altLang="zh-CN" dirty="0" err="1">
                <a:latin typeface="BernhardTango BT" panose="03040602040406080504" pitchFamily="66" charset="0"/>
              </a:rPr>
              <a:t>dif</a:t>
            </a:r>
            <a:r>
              <a:rPr lang="en-US" altLang="zh-CN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total size we need to </a:t>
            </a:r>
            <a:r>
              <a:rPr lang="en-US" altLang="zh-CN" dirty="0" err="1"/>
              <a:t>sbrk</a:t>
            </a:r>
            <a:r>
              <a:rPr lang="en-US" altLang="zh-CN" dirty="0"/>
              <a:t> would be 6 + 2^(</a:t>
            </a:r>
            <a:r>
              <a:rPr lang="en-US" altLang="zh-CN" dirty="0" err="1"/>
              <a:t>init_size</a:t>
            </a:r>
            <a:r>
              <a:rPr lang="en-US" altLang="zh-CN" dirty="0"/>
              <a:t> – </a:t>
            </a:r>
            <a:r>
              <a:rPr lang="en-US" altLang="zh-CN" dirty="0" err="1"/>
              <a:t>min_size</a:t>
            </a:r>
            <a:r>
              <a:rPr lang="en-US" altLang="zh-CN" dirty="0"/>
              <a:t>) + </a:t>
            </a:r>
            <a:r>
              <a:rPr lang="en-US" altLang="zh-CN" dirty="0" err="1"/>
              <a:t>initsize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22417B8-282A-413D-97E9-F4EFFE263142}"/>
              </a:ext>
            </a:extLst>
          </p:cNvPr>
          <p:cNvSpPr/>
          <p:nvPr/>
        </p:nvSpPr>
        <p:spPr>
          <a:xfrm>
            <a:off x="3457453" y="1143243"/>
            <a:ext cx="5757188" cy="3541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BF4A59A-62DE-48F6-BBF3-2F4F929B196E}"/>
              </a:ext>
            </a:extLst>
          </p:cNvPr>
          <p:cNvCxnSpPr/>
          <p:nvPr/>
        </p:nvCxnSpPr>
        <p:spPr>
          <a:xfrm>
            <a:off x="3708618" y="1143243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24F4E4C-C3A1-417C-9232-14432D1D0AB9}"/>
              </a:ext>
            </a:extLst>
          </p:cNvPr>
          <p:cNvCxnSpPr/>
          <p:nvPr/>
        </p:nvCxnSpPr>
        <p:spPr>
          <a:xfrm>
            <a:off x="3990525" y="1143243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EF057FE-F3C9-4FDF-9BBA-1844CA318980}"/>
              </a:ext>
            </a:extLst>
          </p:cNvPr>
          <p:cNvCxnSpPr/>
          <p:nvPr/>
        </p:nvCxnSpPr>
        <p:spPr>
          <a:xfrm>
            <a:off x="4284860" y="1143243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00271DB-1220-4E4A-A96D-C04F7810469B}"/>
              </a:ext>
            </a:extLst>
          </p:cNvPr>
          <p:cNvCxnSpPr/>
          <p:nvPr/>
        </p:nvCxnSpPr>
        <p:spPr>
          <a:xfrm>
            <a:off x="4571346" y="1143243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4BC20218-1563-41C5-904C-9A24FE40FFAC}"/>
              </a:ext>
            </a:extLst>
          </p:cNvPr>
          <p:cNvCxnSpPr/>
          <p:nvPr/>
        </p:nvCxnSpPr>
        <p:spPr>
          <a:xfrm>
            <a:off x="4857831" y="1143243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71ABC57-9053-4991-AF0E-8FAAACF6DC70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2014645" y="1497426"/>
            <a:ext cx="1572318" cy="54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540C1DCA-AE4C-4259-B77D-445D1387A31B}"/>
              </a:ext>
            </a:extLst>
          </p:cNvPr>
          <p:cNvSpPr txBox="1"/>
          <p:nvPr/>
        </p:nvSpPr>
        <p:spPr>
          <a:xfrm>
            <a:off x="1395480" y="2044403"/>
            <a:ext cx="12383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uint8_t </a:t>
            </a:r>
            <a:r>
              <a:rPr lang="en-US" altLang="zh-CN" sz="1050" dirty="0" err="1"/>
              <a:t>initial_size</a:t>
            </a:r>
            <a:endParaRPr lang="en-US" altLang="zh-CN" sz="1050" dirty="0"/>
          </a:p>
          <a:p>
            <a:r>
              <a:rPr lang="en-US" altLang="zh-CN" sz="1050" dirty="0"/>
              <a:t>(e.g. 15)</a:t>
            </a:r>
            <a:endParaRPr lang="zh-CN" altLang="en-US" sz="1050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5BC9DDE-3BAF-4BA4-AAB1-76973C72865E}"/>
              </a:ext>
            </a:extLst>
          </p:cNvPr>
          <p:cNvCxnSpPr>
            <a:cxnSpLocks/>
          </p:cNvCxnSpPr>
          <p:nvPr/>
        </p:nvCxnSpPr>
        <p:spPr>
          <a:xfrm flipH="1">
            <a:off x="3654984" y="1497426"/>
            <a:ext cx="194916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4DB06FA3-2CF5-450D-A1C5-3F7B1C38EB55}"/>
              </a:ext>
            </a:extLst>
          </p:cNvPr>
          <p:cNvSpPr txBox="1"/>
          <p:nvPr/>
        </p:nvSpPr>
        <p:spPr>
          <a:xfrm>
            <a:off x="3080706" y="2143757"/>
            <a:ext cx="12383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uint8_t </a:t>
            </a:r>
            <a:r>
              <a:rPr lang="en-US" altLang="zh-CN" sz="1050" dirty="0" err="1"/>
              <a:t>min_size</a:t>
            </a:r>
            <a:endParaRPr lang="en-US" altLang="zh-CN" sz="1050" dirty="0"/>
          </a:p>
          <a:p>
            <a:r>
              <a:rPr lang="en-US" altLang="zh-CN" sz="1050" dirty="0"/>
              <a:t>(e.g. 13)</a:t>
            </a:r>
            <a:endParaRPr lang="zh-CN" altLang="en-US" sz="105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743CA82-1A03-4A83-8DDF-3D4DA7FAB880}"/>
              </a:ext>
            </a:extLst>
          </p:cNvPr>
          <p:cNvCxnSpPr>
            <a:cxnSpLocks/>
          </p:cNvCxnSpPr>
          <p:nvPr/>
        </p:nvCxnSpPr>
        <p:spPr>
          <a:xfrm flipH="1">
            <a:off x="4536191" y="1731595"/>
            <a:ext cx="10138" cy="116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15474CF5-A61B-4A08-99CD-F88A04ACFD79}"/>
              </a:ext>
            </a:extLst>
          </p:cNvPr>
          <p:cNvSpPr txBox="1"/>
          <p:nvPr/>
        </p:nvSpPr>
        <p:spPr>
          <a:xfrm>
            <a:off x="3926753" y="2990142"/>
            <a:ext cx="21875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uint32_t </a:t>
            </a:r>
            <a:r>
              <a:rPr lang="en-US" altLang="zh-CN" sz="1100" dirty="0" err="1"/>
              <a:t>Current_size</a:t>
            </a:r>
            <a:endParaRPr lang="en-US" altLang="zh-CN" sz="1100" dirty="0"/>
          </a:p>
          <a:p>
            <a:r>
              <a:rPr lang="en-US" altLang="zh-CN" sz="1100" dirty="0"/>
              <a:t>(initially 1)</a:t>
            </a:r>
          </a:p>
          <a:p>
            <a:r>
              <a:rPr lang="en-US" altLang="zh-CN" sz="1100" dirty="0"/>
              <a:t>(max </a:t>
            </a:r>
            <a:r>
              <a:rPr lang="en-US" altLang="zh-CN" sz="1100" dirty="0" err="1"/>
              <a:t>node_num</a:t>
            </a:r>
            <a:r>
              <a:rPr lang="en-US" altLang="zh-CN" sz="1100" dirty="0"/>
              <a:t> would be 2^32 </a:t>
            </a:r>
            <a:endParaRPr lang="zh-CN" altLang="en-US" sz="1100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AEC99F49-B04D-4A52-9085-CC294D603F63}"/>
              </a:ext>
            </a:extLst>
          </p:cNvPr>
          <p:cNvCxnSpPr/>
          <p:nvPr/>
        </p:nvCxnSpPr>
        <p:spPr>
          <a:xfrm>
            <a:off x="5143664" y="1497425"/>
            <a:ext cx="0" cy="3231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7FD104BB-4709-4E57-8470-CE34647AF141}"/>
              </a:ext>
            </a:extLst>
          </p:cNvPr>
          <p:cNvCxnSpPr/>
          <p:nvPr/>
        </p:nvCxnSpPr>
        <p:spPr>
          <a:xfrm>
            <a:off x="9214641" y="1497426"/>
            <a:ext cx="0" cy="3806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749945B5-536B-44D8-9665-DBF618868E33}"/>
              </a:ext>
            </a:extLst>
          </p:cNvPr>
          <p:cNvCxnSpPr>
            <a:cxnSpLocks/>
          </p:cNvCxnSpPr>
          <p:nvPr/>
        </p:nvCxnSpPr>
        <p:spPr>
          <a:xfrm flipH="1" flipV="1">
            <a:off x="5143664" y="1659007"/>
            <a:ext cx="1486719" cy="2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CB0E61-FB27-4699-8EE2-A1924FEDFB99}"/>
              </a:ext>
            </a:extLst>
          </p:cNvPr>
          <p:cNvCxnSpPr>
            <a:cxnSpLocks/>
          </p:cNvCxnSpPr>
          <p:nvPr/>
        </p:nvCxnSpPr>
        <p:spPr>
          <a:xfrm>
            <a:off x="7350521" y="1684599"/>
            <a:ext cx="1864120" cy="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9B0E964C-C7CD-4A34-B12F-7E1CBC3BACFB}"/>
              </a:ext>
            </a:extLst>
          </p:cNvPr>
          <p:cNvSpPr txBox="1"/>
          <p:nvPr/>
        </p:nvSpPr>
        <p:spPr>
          <a:xfrm>
            <a:off x="5645341" y="1513488"/>
            <a:ext cx="2771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Catalog</a:t>
            </a:r>
          </a:p>
          <a:p>
            <a:pPr algn="ctr"/>
            <a:r>
              <a:rPr lang="en-US" altLang="zh-CN" sz="1400" dirty="0"/>
              <a:t>Size: 2^(</a:t>
            </a:r>
            <a:r>
              <a:rPr lang="en-US" altLang="zh-CN" sz="1400" dirty="0" err="1"/>
              <a:t>initial_size</a:t>
            </a:r>
            <a:r>
              <a:rPr lang="en-US" altLang="zh-CN" sz="1400" dirty="0"/>
              <a:t> – </a:t>
            </a:r>
            <a:r>
              <a:rPr lang="en-US" altLang="zh-CN" sz="1400" dirty="0" err="1"/>
              <a:t>min_size</a:t>
            </a:r>
            <a:r>
              <a:rPr lang="en-US" altLang="zh-CN" sz="1400" dirty="0"/>
              <a:t>)</a:t>
            </a:r>
          </a:p>
          <a:p>
            <a:pPr algn="ctr"/>
            <a:r>
              <a:rPr lang="en-US" altLang="zh-CN" sz="1400" dirty="0"/>
              <a:t>(e.g. 2^(15-13) = 4)</a:t>
            </a:r>
            <a:endParaRPr lang="zh-CN" altLang="en-US" sz="1400" dirty="0"/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67F07A06-9720-4D51-ABB0-B184573B4383}"/>
              </a:ext>
            </a:extLst>
          </p:cNvPr>
          <p:cNvCxnSpPr/>
          <p:nvPr/>
        </p:nvCxnSpPr>
        <p:spPr>
          <a:xfrm>
            <a:off x="5143664" y="1143243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EACDB8DA-9309-4FE6-910C-E1F150991C50}"/>
              </a:ext>
            </a:extLst>
          </p:cNvPr>
          <p:cNvCxnSpPr/>
          <p:nvPr/>
        </p:nvCxnSpPr>
        <p:spPr>
          <a:xfrm>
            <a:off x="3990525" y="1497425"/>
            <a:ext cx="0" cy="3231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7011174-DB92-4952-B0B6-BFA97554FAB8}"/>
              </a:ext>
            </a:extLst>
          </p:cNvPr>
          <p:cNvCxnSpPr>
            <a:cxnSpLocks/>
          </p:cNvCxnSpPr>
          <p:nvPr/>
        </p:nvCxnSpPr>
        <p:spPr>
          <a:xfrm flipH="1" flipV="1">
            <a:off x="3990525" y="1659007"/>
            <a:ext cx="550735" cy="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3FB2BCC-B8EB-43AF-9EF8-F1C0784B9DBE}"/>
              </a:ext>
            </a:extLst>
          </p:cNvPr>
          <p:cNvCxnSpPr>
            <a:cxnSpLocks/>
          </p:cNvCxnSpPr>
          <p:nvPr/>
        </p:nvCxnSpPr>
        <p:spPr>
          <a:xfrm flipV="1">
            <a:off x="4551398" y="1659007"/>
            <a:ext cx="546972" cy="7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3851C64-AF73-47EE-B340-1A102EC266CC}"/>
              </a:ext>
            </a:extLst>
          </p:cNvPr>
          <p:cNvCxnSpPr/>
          <p:nvPr/>
        </p:nvCxnSpPr>
        <p:spPr>
          <a:xfrm>
            <a:off x="5437345" y="1143242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5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5BC94-2EE6-4C0C-A1AD-BA0750A5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362" y="76023"/>
            <a:ext cx="10515600" cy="737649"/>
          </a:xfrm>
        </p:spPr>
        <p:txBody>
          <a:bodyPr/>
          <a:lstStyle/>
          <a:p>
            <a:r>
              <a:rPr lang="en-US" altLang="zh-CN" dirty="0" err="1"/>
              <a:t>Virtual_malloc</a:t>
            </a:r>
            <a:r>
              <a:rPr lang="en-US" altLang="zh-CN" dirty="0"/>
              <a:t>(</a:t>
            </a:r>
            <a:r>
              <a:rPr lang="en-US" altLang="zh-CN" dirty="0" err="1">
                <a:latin typeface="BernhardTango BT" panose="03040602040406080504" pitchFamily="66" charset="0"/>
              </a:rPr>
              <a:t>heapstart</a:t>
            </a:r>
            <a:r>
              <a:rPr lang="en-US" altLang="zh-CN" dirty="0">
                <a:latin typeface="BernhardTango BT" panose="03040602040406080504" pitchFamily="66" charset="0"/>
              </a:rPr>
              <a:t>, size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412DB5E-E737-48E4-98AB-610A6438ED9A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5527127" y="2303116"/>
            <a:ext cx="2389906" cy="15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86692C0C-9C20-44AA-9EDA-A066FC627899}"/>
              </a:ext>
            </a:extLst>
          </p:cNvPr>
          <p:cNvSpPr txBox="1"/>
          <p:nvPr/>
        </p:nvSpPr>
        <p:spPr>
          <a:xfrm>
            <a:off x="6497767" y="3809504"/>
            <a:ext cx="28385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The first node equals to </a:t>
            </a:r>
            <a:r>
              <a:rPr lang="en-US" altLang="zh-CN" sz="1100" dirty="0" err="1"/>
              <a:t>initial_size</a:t>
            </a:r>
            <a:endParaRPr lang="en-US" altLang="zh-CN" sz="1100" dirty="0"/>
          </a:p>
          <a:p>
            <a:r>
              <a:rPr lang="en-US" altLang="zh-CN" sz="1100" dirty="0"/>
              <a:t>1 byte each, encoded as int8_t</a:t>
            </a:r>
          </a:p>
          <a:p>
            <a:r>
              <a:rPr lang="en-US" altLang="zh-CN" sz="1100" dirty="0"/>
              <a:t>Which mean the upper bound would be 127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err="1"/>
              <a:t>eg</a:t>
            </a:r>
            <a:r>
              <a:rPr lang="en-US" altLang="zh-CN" sz="1100" dirty="0"/>
              <a:t> 15)</a:t>
            </a:r>
            <a:endParaRPr lang="zh-CN" altLang="en-US" sz="11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9360D5E-4AA3-4BA8-A240-5546CCF73FBE}"/>
              </a:ext>
            </a:extLst>
          </p:cNvPr>
          <p:cNvSpPr/>
          <p:nvPr/>
        </p:nvSpPr>
        <p:spPr>
          <a:xfrm>
            <a:off x="3712543" y="1935936"/>
            <a:ext cx="5757188" cy="3541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5BF8485-4C09-4385-A35C-F0DC00C93F9D}"/>
              </a:ext>
            </a:extLst>
          </p:cNvPr>
          <p:cNvCxnSpPr/>
          <p:nvPr/>
        </p:nvCxnSpPr>
        <p:spPr>
          <a:xfrm>
            <a:off x="3963708" y="1935936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860B986-F39A-4C30-B503-E200E2AA1EFC}"/>
              </a:ext>
            </a:extLst>
          </p:cNvPr>
          <p:cNvCxnSpPr/>
          <p:nvPr/>
        </p:nvCxnSpPr>
        <p:spPr>
          <a:xfrm>
            <a:off x="4245615" y="1935936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6734E1F-74FA-463E-A30E-10CA13F8BA82}"/>
              </a:ext>
            </a:extLst>
          </p:cNvPr>
          <p:cNvCxnSpPr/>
          <p:nvPr/>
        </p:nvCxnSpPr>
        <p:spPr>
          <a:xfrm>
            <a:off x="4539950" y="1935936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0450DC2-BFC3-4FFD-9E9F-AB056147068C}"/>
              </a:ext>
            </a:extLst>
          </p:cNvPr>
          <p:cNvCxnSpPr/>
          <p:nvPr/>
        </p:nvCxnSpPr>
        <p:spPr>
          <a:xfrm>
            <a:off x="4826436" y="1935936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4C4E66A-FA1D-460F-85A2-64C47F374F10}"/>
              </a:ext>
            </a:extLst>
          </p:cNvPr>
          <p:cNvCxnSpPr/>
          <p:nvPr/>
        </p:nvCxnSpPr>
        <p:spPr>
          <a:xfrm>
            <a:off x="5112921" y="1935936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167B7F0-5025-4C9B-817B-3F5645BBE07A}"/>
              </a:ext>
            </a:extLst>
          </p:cNvPr>
          <p:cNvCxnSpPr>
            <a:cxnSpLocks/>
          </p:cNvCxnSpPr>
          <p:nvPr/>
        </p:nvCxnSpPr>
        <p:spPr>
          <a:xfrm flipH="1">
            <a:off x="2269735" y="2290119"/>
            <a:ext cx="1572318" cy="54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C6DD0BFD-23FA-4E38-A0B2-0A4AC294F724}"/>
              </a:ext>
            </a:extLst>
          </p:cNvPr>
          <p:cNvSpPr txBox="1"/>
          <p:nvPr/>
        </p:nvSpPr>
        <p:spPr>
          <a:xfrm>
            <a:off x="1411175" y="2897359"/>
            <a:ext cx="12383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uint8_t </a:t>
            </a:r>
            <a:r>
              <a:rPr lang="en-US" altLang="zh-CN" sz="1050" dirty="0" err="1"/>
              <a:t>initial_size</a:t>
            </a:r>
            <a:endParaRPr lang="en-US" altLang="zh-CN" sz="1050" dirty="0"/>
          </a:p>
          <a:p>
            <a:r>
              <a:rPr lang="en-US" altLang="zh-CN" sz="1050" dirty="0"/>
              <a:t>(e.g. 15)</a:t>
            </a:r>
            <a:endParaRPr lang="zh-CN" altLang="en-US" sz="1050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7E34C01-488C-4249-8A5E-05B413124286}"/>
              </a:ext>
            </a:extLst>
          </p:cNvPr>
          <p:cNvCxnSpPr>
            <a:cxnSpLocks/>
          </p:cNvCxnSpPr>
          <p:nvPr/>
        </p:nvCxnSpPr>
        <p:spPr>
          <a:xfrm flipH="1">
            <a:off x="3910074" y="2290119"/>
            <a:ext cx="194916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290A6B56-F3C2-4EC6-8785-D1DD269A9C0F}"/>
              </a:ext>
            </a:extLst>
          </p:cNvPr>
          <p:cNvSpPr txBox="1"/>
          <p:nvPr/>
        </p:nvSpPr>
        <p:spPr>
          <a:xfrm>
            <a:off x="3335796" y="2936450"/>
            <a:ext cx="12383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uint8_t </a:t>
            </a:r>
            <a:r>
              <a:rPr lang="en-US" altLang="zh-CN" sz="1050" dirty="0" err="1"/>
              <a:t>min_size</a:t>
            </a:r>
            <a:endParaRPr lang="en-US" altLang="zh-CN" sz="1050" dirty="0"/>
          </a:p>
          <a:p>
            <a:r>
              <a:rPr lang="en-US" altLang="zh-CN" sz="1050" dirty="0"/>
              <a:t>(e.g. 13)</a:t>
            </a:r>
            <a:endParaRPr lang="zh-CN" altLang="en-US" sz="105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65D53E4-3B94-4263-B9C6-702FE57B8E77}"/>
              </a:ext>
            </a:extLst>
          </p:cNvPr>
          <p:cNvCxnSpPr>
            <a:cxnSpLocks/>
          </p:cNvCxnSpPr>
          <p:nvPr/>
        </p:nvCxnSpPr>
        <p:spPr>
          <a:xfrm flipH="1">
            <a:off x="4791281" y="2524288"/>
            <a:ext cx="10138" cy="116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79319127-04B6-43AB-8C4F-A93FEB3DF08D}"/>
              </a:ext>
            </a:extLst>
          </p:cNvPr>
          <p:cNvSpPr txBox="1"/>
          <p:nvPr/>
        </p:nvSpPr>
        <p:spPr>
          <a:xfrm>
            <a:off x="4181843" y="3782835"/>
            <a:ext cx="21875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uint32_t </a:t>
            </a:r>
            <a:r>
              <a:rPr lang="en-US" altLang="zh-CN" sz="1100" dirty="0" err="1"/>
              <a:t>Current_size</a:t>
            </a:r>
            <a:endParaRPr lang="en-US" altLang="zh-CN" sz="1100" dirty="0"/>
          </a:p>
          <a:p>
            <a:r>
              <a:rPr lang="en-US" altLang="zh-CN" sz="1100" dirty="0"/>
              <a:t>(initially 1)</a:t>
            </a:r>
          </a:p>
          <a:p>
            <a:r>
              <a:rPr lang="en-US" altLang="zh-CN" sz="1100" dirty="0"/>
              <a:t>(max </a:t>
            </a:r>
            <a:r>
              <a:rPr lang="en-US" altLang="zh-CN" sz="1100" dirty="0" err="1"/>
              <a:t>node_num</a:t>
            </a:r>
            <a:r>
              <a:rPr lang="en-US" altLang="zh-CN" sz="1100" dirty="0"/>
              <a:t> would be 2^32 </a:t>
            </a:r>
            <a:endParaRPr lang="zh-CN" altLang="en-US" sz="1100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56F8849-23C3-408A-8B48-F4064C332709}"/>
              </a:ext>
            </a:extLst>
          </p:cNvPr>
          <p:cNvCxnSpPr/>
          <p:nvPr/>
        </p:nvCxnSpPr>
        <p:spPr>
          <a:xfrm>
            <a:off x="5398754" y="2290118"/>
            <a:ext cx="0" cy="3231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B956819-3900-4AF6-B8AA-86A705F3C6FC}"/>
              </a:ext>
            </a:extLst>
          </p:cNvPr>
          <p:cNvCxnSpPr/>
          <p:nvPr/>
        </p:nvCxnSpPr>
        <p:spPr>
          <a:xfrm>
            <a:off x="9469731" y="2290119"/>
            <a:ext cx="0" cy="3806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E3C9393-EF51-4623-9451-599215620E55}"/>
              </a:ext>
            </a:extLst>
          </p:cNvPr>
          <p:cNvCxnSpPr>
            <a:cxnSpLocks/>
          </p:cNvCxnSpPr>
          <p:nvPr/>
        </p:nvCxnSpPr>
        <p:spPr>
          <a:xfrm flipH="1" flipV="1">
            <a:off x="5398754" y="2451700"/>
            <a:ext cx="1486719" cy="2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537A414-C261-44F0-B661-9EBB2AC96864}"/>
              </a:ext>
            </a:extLst>
          </p:cNvPr>
          <p:cNvCxnSpPr>
            <a:cxnSpLocks/>
          </p:cNvCxnSpPr>
          <p:nvPr/>
        </p:nvCxnSpPr>
        <p:spPr>
          <a:xfrm>
            <a:off x="7605611" y="2477292"/>
            <a:ext cx="1864120" cy="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2222F681-2DD4-4B01-947B-D778C5EF9B9B}"/>
              </a:ext>
            </a:extLst>
          </p:cNvPr>
          <p:cNvSpPr txBox="1"/>
          <p:nvPr/>
        </p:nvSpPr>
        <p:spPr>
          <a:xfrm>
            <a:off x="5900431" y="2306181"/>
            <a:ext cx="2771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Catalog</a:t>
            </a:r>
          </a:p>
          <a:p>
            <a:pPr algn="ctr"/>
            <a:r>
              <a:rPr lang="en-US" altLang="zh-CN" sz="1400" dirty="0"/>
              <a:t>Size: 2^(</a:t>
            </a:r>
            <a:r>
              <a:rPr lang="en-US" altLang="zh-CN" sz="1400" dirty="0" err="1"/>
              <a:t>initial_size</a:t>
            </a:r>
            <a:r>
              <a:rPr lang="en-US" altLang="zh-CN" sz="1400" dirty="0"/>
              <a:t> – </a:t>
            </a:r>
            <a:r>
              <a:rPr lang="en-US" altLang="zh-CN" sz="1400" dirty="0" err="1"/>
              <a:t>min_size</a:t>
            </a:r>
            <a:r>
              <a:rPr lang="en-US" altLang="zh-CN" sz="1400" dirty="0"/>
              <a:t>)</a:t>
            </a:r>
          </a:p>
          <a:p>
            <a:pPr algn="ctr"/>
            <a:r>
              <a:rPr lang="en-US" altLang="zh-CN" sz="1400" dirty="0"/>
              <a:t>(e.g. 2^(15-13) = 4)</a:t>
            </a:r>
            <a:endParaRPr lang="zh-CN" altLang="en-US" sz="1400" dirty="0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A2A271B-CBC8-4754-B565-C84585A0FFB6}"/>
              </a:ext>
            </a:extLst>
          </p:cNvPr>
          <p:cNvCxnSpPr/>
          <p:nvPr/>
        </p:nvCxnSpPr>
        <p:spPr>
          <a:xfrm>
            <a:off x="5398754" y="1935936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EB1EAD3-D320-4E34-B055-6533DB929FAA}"/>
              </a:ext>
            </a:extLst>
          </p:cNvPr>
          <p:cNvCxnSpPr/>
          <p:nvPr/>
        </p:nvCxnSpPr>
        <p:spPr>
          <a:xfrm>
            <a:off x="4245615" y="2290118"/>
            <a:ext cx="0" cy="3231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36BB6EF0-C6FD-48E8-B1AB-5E1BFA49FD58}"/>
              </a:ext>
            </a:extLst>
          </p:cNvPr>
          <p:cNvCxnSpPr>
            <a:cxnSpLocks/>
          </p:cNvCxnSpPr>
          <p:nvPr/>
        </p:nvCxnSpPr>
        <p:spPr>
          <a:xfrm flipH="1" flipV="1">
            <a:off x="4245615" y="2451700"/>
            <a:ext cx="550735" cy="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64C7C92-0C61-4DCB-846B-9A046133BC37}"/>
              </a:ext>
            </a:extLst>
          </p:cNvPr>
          <p:cNvCxnSpPr>
            <a:cxnSpLocks/>
          </p:cNvCxnSpPr>
          <p:nvPr/>
        </p:nvCxnSpPr>
        <p:spPr>
          <a:xfrm flipV="1">
            <a:off x="4806488" y="2451700"/>
            <a:ext cx="546972" cy="7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75AFBC4F-0205-4081-911F-7DC4BEA045BE}"/>
              </a:ext>
            </a:extLst>
          </p:cNvPr>
          <p:cNvCxnSpPr/>
          <p:nvPr/>
        </p:nvCxnSpPr>
        <p:spPr>
          <a:xfrm>
            <a:off x="5692435" y="1935935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5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A55EFE8-BA66-4D65-9291-3A5A0AC466FB}"/>
              </a:ext>
            </a:extLst>
          </p:cNvPr>
          <p:cNvSpPr/>
          <p:nvPr/>
        </p:nvSpPr>
        <p:spPr>
          <a:xfrm>
            <a:off x="2939424" y="2203476"/>
            <a:ext cx="5757188" cy="3541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269DFDD-384A-4FD1-AB23-DFA3C5CFF125}"/>
              </a:ext>
            </a:extLst>
          </p:cNvPr>
          <p:cNvCxnSpPr/>
          <p:nvPr/>
        </p:nvCxnSpPr>
        <p:spPr>
          <a:xfrm>
            <a:off x="3190589" y="2203476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57DF9E8-8068-4503-B1C9-35EBD6000742}"/>
              </a:ext>
            </a:extLst>
          </p:cNvPr>
          <p:cNvCxnSpPr/>
          <p:nvPr/>
        </p:nvCxnSpPr>
        <p:spPr>
          <a:xfrm>
            <a:off x="3472496" y="2203476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84AB32D-EE7B-4B78-8035-3BEFCAA411D2}"/>
              </a:ext>
            </a:extLst>
          </p:cNvPr>
          <p:cNvCxnSpPr/>
          <p:nvPr/>
        </p:nvCxnSpPr>
        <p:spPr>
          <a:xfrm>
            <a:off x="3766831" y="2203476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FADE81B-DD27-440C-B340-FC931399F98B}"/>
              </a:ext>
            </a:extLst>
          </p:cNvPr>
          <p:cNvCxnSpPr/>
          <p:nvPr/>
        </p:nvCxnSpPr>
        <p:spPr>
          <a:xfrm>
            <a:off x="4053317" y="2203476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1562145-C62C-40BB-912D-A602E8A04347}"/>
              </a:ext>
            </a:extLst>
          </p:cNvPr>
          <p:cNvCxnSpPr/>
          <p:nvPr/>
        </p:nvCxnSpPr>
        <p:spPr>
          <a:xfrm>
            <a:off x="4339802" y="2203476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5122361-6825-4B95-9177-88B5E905D4A4}"/>
              </a:ext>
            </a:extLst>
          </p:cNvPr>
          <p:cNvCxnSpPr/>
          <p:nvPr/>
        </p:nvCxnSpPr>
        <p:spPr>
          <a:xfrm>
            <a:off x="4625635" y="2203476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27E6649-88DC-4880-82A9-C6105F8570A6}"/>
              </a:ext>
            </a:extLst>
          </p:cNvPr>
          <p:cNvCxnSpPr/>
          <p:nvPr/>
        </p:nvCxnSpPr>
        <p:spPr>
          <a:xfrm>
            <a:off x="4919316" y="2203475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F18AFCA-A5C5-4A78-B998-0101314EC898}"/>
              </a:ext>
            </a:extLst>
          </p:cNvPr>
          <p:cNvSpPr txBox="1"/>
          <p:nvPr/>
        </p:nvSpPr>
        <p:spPr>
          <a:xfrm>
            <a:off x="2849484" y="2203475"/>
            <a:ext cx="42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A3E40F9-E8DF-43DA-A55A-23D86AE52CD7}"/>
              </a:ext>
            </a:extLst>
          </p:cNvPr>
          <p:cNvSpPr txBox="1"/>
          <p:nvPr/>
        </p:nvSpPr>
        <p:spPr>
          <a:xfrm>
            <a:off x="3116021" y="2211049"/>
            <a:ext cx="42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6E08B84-BC77-406A-A6DC-0FF78D28AE00}"/>
              </a:ext>
            </a:extLst>
          </p:cNvPr>
          <p:cNvSpPr txBox="1"/>
          <p:nvPr/>
        </p:nvSpPr>
        <p:spPr>
          <a:xfrm>
            <a:off x="3464645" y="2200725"/>
            <a:ext cx="31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A8DCD40-F225-4DA0-B09F-7C2A9F968ADC}"/>
              </a:ext>
            </a:extLst>
          </p:cNvPr>
          <p:cNvSpPr txBox="1"/>
          <p:nvPr/>
        </p:nvSpPr>
        <p:spPr>
          <a:xfrm>
            <a:off x="3700112" y="2195900"/>
            <a:ext cx="42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32DF251-ECCD-45AA-B7A2-D3CA2DB5A288}"/>
              </a:ext>
            </a:extLst>
          </p:cNvPr>
          <p:cNvSpPr txBox="1"/>
          <p:nvPr/>
        </p:nvSpPr>
        <p:spPr>
          <a:xfrm>
            <a:off x="765271" y="408144"/>
            <a:ext cx="389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EXAMPLE</a:t>
            </a:r>
            <a:endParaRPr lang="zh-CN" altLang="en-US" sz="36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E57488D-CE04-4134-B485-D776B4DB20D7}"/>
              </a:ext>
            </a:extLst>
          </p:cNvPr>
          <p:cNvSpPr txBox="1"/>
          <p:nvPr/>
        </p:nvSpPr>
        <p:spPr>
          <a:xfrm>
            <a:off x="914404" y="1305810"/>
            <a:ext cx="10244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If there is node of the size we want, then make the found one to store (- </a:t>
            </a:r>
            <a:r>
              <a:rPr lang="en-US" altLang="zh-CN" dirty="0">
                <a:latin typeface="BernhardTango BT" panose="03040602040406080504" pitchFamily="66" charset="0"/>
              </a:rPr>
              <a:t>size</a:t>
            </a:r>
            <a:r>
              <a:rPr lang="en-US" altLang="zh-CN" dirty="0"/>
              <a:t>), nothing else changes.</a:t>
            </a:r>
          </a:p>
          <a:p>
            <a:r>
              <a:rPr lang="en-US" altLang="zh-CN" dirty="0"/>
              <a:t>(a node’s size is represented as its absolute value, while its sign (+/-) represents whether it is occupied.)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4D74874-6A86-46AA-8408-992018D94588}"/>
              </a:ext>
            </a:extLst>
          </p:cNvPr>
          <p:cNvCxnSpPr>
            <a:stCxn id="6" idx="2"/>
          </p:cNvCxnSpPr>
          <p:nvPr/>
        </p:nvCxnSpPr>
        <p:spPr>
          <a:xfrm flipH="1">
            <a:off x="5812130" y="2557659"/>
            <a:ext cx="5888" cy="187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0F54F69-1101-4DB6-A20E-6A4D4CDE33CB}"/>
              </a:ext>
            </a:extLst>
          </p:cNvPr>
          <p:cNvSpPr txBox="1"/>
          <p:nvPr/>
        </p:nvSpPr>
        <p:spPr>
          <a:xfrm>
            <a:off x="6036558" y="3244334"/>
            <a:ext cx="206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virtual_malloc</a:t>
            </a:r>
            <a:r>
              <a:rPr lang="en-US" altLang="zh-CN" dirty="0"/>
              <a:t>(15)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A0B11C0-50B3-4F14-BB37-ED356419FC45}"/>
              </a:ext>
            </a:extLst>
          </p:cNvPr>
          <p:cNvSpPr/>
          <p:nvPr/>
        </p:nvSpPr>
        <p:spPr>
          <a:xfrm>
            <a:off x="2939424" y="4551677"/>
            <a:ext cx="5757188" cy="3541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E29DDA5-1918-4AD5-AAA9-91BF5E9998D1}"/>
              </a:ext>
            </a:extLst>
          </p:cNvPr>
          <p:cNvCxnSpPr/>
          <p:nvPr/>
        </p:nvCxnSpPr>
        <p:spPr>
          <a:xfrm>
            <a:off x="3190589" y="4551677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96A24B3-B1A1-4175-B454-C064707E5D91}"/>
              </a:ext>
            </a:extLst>
          </p:cNvPr>
          <p:cNvCxnSpPr/>
          <p:nvPr/>
        </p:nvCxnSpPr>
        <p:spPr>
          <a:xfrm>
            <a:off x="3472496" y="4551677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F88D8A0-1134-47FE-BCC1-4F750FACC80A}"/>
              </a:ext>
            </a:extLst>
          </p:cNvPr>
          <p:cNvCxnSpPr/>
          <p:nvPr/>
        </p:nvCxnSpPr>
        <p:spPr>
          <a:xfrm>
            <a:off x="3766831" y="4551677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E2DB32E-C1DA-4C3E-B2C2-0317B20D0E74}"/>
              </a:ext>
            </a:extLst>
          </p:cNvPr>
          <p:cNvCxnSpPr/>
          <p:nvPr/>
        </p:nvCxnSpPr>
        <p:spPr>
          <a:xfrm>
            <a:off x="4053317" y="4551677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1F75CEB-F54E-41CB-B094-7275766FDC5D}"/>
              </a:ext>
            </a:extLst>
          </p:cNvPr>
          <p:cNvCxnSpPr/>
          <p:nvPr/>
        </p:nvCxnSpPr>
        <p:spPr>
          <a:xfrm>
            <a:off x="4339802" y="4551677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7E056CA-B663-43F4-9619-4C4E706571EF}"/>
              </a:ext>
            </a:extLst>
          </p:cNvPr>
          <p:cNvCxnSpPr/>
          <p:nvPr/>
        </p:nvCxnSpPr>
        <p:spPr>
          <a:xfrm>
            <a:off x="4625635" y="4551677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E1D1788-29CC-4C34-B72C-821FE1608AE4}"/>
              </a:ext>
            </a:extLst>
          </p:cNvPr>
          <p:cNvCxnSpPr/>
          <p:nvPr/>
        </p:nvCxnSpPr>
        <p:spPr>
          <a:xfrm>
            <a:off x="4919316" y="4551676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F97E0B16-D5D4-4F6E-B85E-5ABE0864857D}"/>
              </a:ext>
            </a:extLst>
          </p:cNvPr>
          <p:cNvSpPr txBox="1"/>
          <p:nvPr/>
        </p:nvSpPr>
        <p:spPr>
          <a:xfrm>
            <a:off x="2849484" y="4551676"/>
            <a:ext cx="42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0C3E988-E171-4EBF-AC33-D0B31B3C8D00}"/>
              </a:ext>
            </a:extLst>
          </p:cNvPr>
          <p:cNvSpPr txBox="1"/>
          <p:nvPr/>
        </p:nvSpPr>
        <p:spPr>
          <a:xfrm>
            <a:off x="3464645" y="4548926"/>
            <a:ext cx="31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52AE640-6DCB-46B6-ABE8-623A2C46F772}"/>
              </a:ext>
            </a:extLst>
          </p:cNvPr>
          <p:cNvSpPr txBox="1"/>
          <p:nvPr/>
        </p:nvSpPr>
        <p:spPr>
          <a:xfrm>
            <a:off x="3708277" y="4590267"/>
            <a:ext cx="42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-15</a:t>
            </a:r>
            <a:endParaRPr lang="zh-CN" altLang="en-US" sz="1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B64DD3F-F77A-4076-B505-8EFD2C457FD3}"/>
              </a:ext>
            </a:extLst>
          </p:cNvPr>
          <p:cNvSpPr txBox="1"/>
          <p:nvPr/>
        </p:nvSpPr>
        <p:spPr>
          <a:xfrm>
            <a:off x="3115703" y="4551675"/>
            <a:ext cx="42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124B99D-047B-4535-9BB2-F7A7717AB8B2}"/>
              </a:ext>
            </a:extLst>
          </p:cNvPr>
          <p:cNvCxnSpPr/>
          <p:nvPr/>
        </p:nvCxnSpPr>
        <p:spPr>
          <a:xfrm>
            <a:off x="5035087" y="4905859"/>
            <a:ext cx="0" cy="6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3487257-2F4C-44B2-94EA-F375E11C832D}"/>
              </a:ext>
            </a:extLst>
          </p:cNvPr>
          <p:cNvCxnSpPr/>
          <p:nvPr/>
        </p:nvCxnSpPr>
        <p:spPr>
          <a:xfrm>
            <a:off x="5197299" y="4551674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1AF030DF-BB5D-4468-9B92-D5EA71670020}"/>
              </a:ext>
            </a:extLst>
          </p:cNvPr>
          <p:cNvSpPr txBox="1"/>
          <p:nvPr/>
        </p:nvSpPr>
        <p:spPr>
          <a:xfrm>
            <a:off x="4520982" y="5513871"/>
            <a:ext cx="1028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Return this address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3474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4F05258-6189-4DA3-962F-6D8663C85625}"/>
              </a:ext>
            </a:extLst>
          </p:cNvPr>
          <p:cNvSpPr/>
          <p:nvPr/>
        </p:nvSpPr>
        <p:spPr>
          <a:xfrm>
            <a:off x="2015866" y="1054475"/>
            <a:ext cx="768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If there is no node of the size we want, find the optimal node based on the required strategy.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C782FC-DDA1-478B-A243-A97DC37949DC}"/>
              </a:ext>
            </a:extLst>
          </p:cNvPr>
          <p:cNvSpPr txBox="1"/>
          <p:nvPr/>
        </p:nvSpPr>
        <p:spPr>
          <a:xfrm>
            <a:off x="792742" y="386998"/>
            <a:ext cx="557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EXAMPLE 2</a:t>
            </a:r>
            <a:endParaRPr lang="zh-CN" altLang="en-US" sz="3600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25768973-6050-44C2-83BA-F9BB4C1CD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5882"/>
              </p:ext>
            </p:extLst>
          </p:nvPr>
        </p:nvGraphicFramePr>
        <p:xfrm>
          <a:off x="1822695" y="2389430"/>
          <a:ext cx="8128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41284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31659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70047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9294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3176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15465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2985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58157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756748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49832779"/>
                    </a:ext>
                  </a:extLst>
                </a:gridCol>
              </a:tblGrid>
              <a:tr h="3557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072732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259004F-88E5-419C-8060-C50481ECD280}"/>
              </a:ext>
            </a:extLst>
          </p:cNvPr>
          <p:cNvCxnSpPr>
            <a:cxnSpLocks/>
          </p:cNvCxnSpPr>
          <p:nvPr/>
        </p:nvCxnSpPr>
        <p:spPr>
          <a:xfrm>
            <a:off x="5482475" y="2755190"/>
            <a:ext cx="796667" cy="38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9470537-040A-4181-985B-5A6D50BEB434}"/>
              </a:ext>
            </a:extLst>
          </p:cNvPr>
          <p:cNvSpPr txBox="1"/>
          <p:nvPr/>
        </p:nvSpPr>
        <p:spPr>
          <a:xfrm>
            <a:off x="2015866" y="1789556"/>
            <a:ext cx="412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Now apply malloc(13) to below example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B32747-37D4-48CF-932D-0474DAF8734D}"/>
              </a:ext>
            </a:extLst>
          </p:cNvPr>
          <p:cNvSpPr txBox="1"/>
          <p:nvPr/>
        </p:nvSpPr>
        <p:spPr>
          <a:xfrm>
            <a:off x="6341933" y="2978532"/>
            <a:ext cx="15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Optimal node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15C10403-CDD7-49DC-9CDA-32657D48EE23}"/>
              </a:ext>
            </a:extLst>
          </p:cNvPr>
          <p:cNvSpPr/>
          <p:nvPr/>
        </p:nvSpPr>
        <p:spPr>
          <a:xfrm>
            <a:off x="5482475" y="3304398"/>
            <a:ext cx="511244" cy="1032134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graphicFrame>
        <p:nvGraphicFramePr>
          <p:cNvPr id="13" name="表格 6">
            <a:extLst>
              <a:ext uri="{FF2B5EF4-FFF2-40B4-BE49-F238E27FC236}">
                <a16:creationId xmlns:a16="http://schemas.microsoft.com/office/drawing/2014/main" id="{FBF33131-B99B-420E-ABE9-508D549DE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473500"/>
              </p:ext>
            </p:extLst>
          </p:nvPr>
        </p:nvGraphicFramePr>
        <p:xfrm>
          <a:off x="1794570" y="5157655"/>
          <a:ext cx="8128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41284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31659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70047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9294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3176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15465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2985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58157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756748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49832779"/>
                    </a:ext>
                  </a:extLst>
                </a:gridCol>
              </a:tblGrid>
              <a:tr h="3518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072732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7E6149E6-653A-46D0-B71B-029CA7C4C173}"/>
              </a:ext>
            </a:extLst>
          </p:cNvPr>
          <p:cNvSpPr/>
          <p:nvPr/>
        </p:nvSpPr>
        <p:spPr>
          <a:xfrm>
            <a:off x="1891590" y="4423928"/>
            <a:ext cx="75781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As 14(optimal node) – 13(wanted node) = 1(will be referred as </a:t>
            </a:r>
            <a:r>
              <a:rPr lang="en-US" altLang="zh-CN" dirty="0">
                <a:latin typeface="BernhardTango BT" panose="03040602040406080504" pitchFamily="66" charset="0"/>
              </a:rPr>
              <a:t>n</a:t>
            </a:r>
            <a:r>
              <a:rPr lang="en-US" altLang="zh-CN" dirty="0"/>
              <a:t>), move all the following nodes by 1 block.</a:t>
            </a:r>
          </a:p>
        </p:txBody>
      </p:sp>
    </p:spTree>
    <p:extLst>
      <p:ext uri="{BB962C8B-B14F-4D97-AF65-F5344CB8AC3E}">
        <p14:creationId xmlns:p14="http://schemas.microsoft.com/office/powerpoint/2010/main" val="152623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4CA606FB-652F-431B-AC04-AE096B9B8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15551"/>
              </p:ext>
            </p:extLst>
          </p:nvPr>
        </p:nvGraphicFramePr>
        <p:xfrm>
          <a:off x="2032000" y="1532656"/>
          <a:ext cx="8128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41284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31659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70047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9294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3176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15465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2985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58157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756748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49832779"/>
                    </a:ext>
                  </a:extLst>
                </a:gridCol>
              </a:tblGrid>
              <a:tr h="3513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07273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E81E606-F9E4-4AF9-870E-A83D76432B6E}"/>
              </a:ext>
            </a:extLst>
          </p:cNvPr>
          <p:cNvSpPr txBox="1"/>
          <p:nvPr/>
        </p:nvSpPr>
        <p:spPr>
          <a:xfrm>
            <a:off x="2951196" y="572972"/>
            <a:ext cx="5682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Process the change from optimal node to wanted node</a:t>
            </a:r>
          </a:p>
          <a:p>
            <a:r>
              <a:rPr lang="en-US" altLang="zh-CN" dirty="0"/>
              <a:t>In the example, it is</a:t>
            </a:r>
          </a:p>
          <a:p>
            <a:r>
              <a:rPr lang="en-US" altLang="zh-CN" dirty="0"/>
              <a:t>14 -&gt; -13 and 13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FB71661-EDC9-4BA2-88A5-784C98FEB7E8}"/>
              </a:ext>
            </a:extLst>
          </p:cNvPr>
          <p:cNvCxnSpPr/>
          <p:nvPr/>
        </p:nvCxnSpPr>
        <p:spPr>
          <a:xfrm>
            <a:off x="5792507" y="1898416"/>
            <a:ext cx="0" cy="98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0CE31AB-7554-4BB4-9048-DD5EB224A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463766"/>
              </p:ext>
            </p:extLst>
          </p:nvPr>
        </p:nvGraphicFramePr>
        <p:xfrm>
          <a:off x="2032000" y="3063240"/>
          <a:ext cx="8128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41284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31659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70047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9294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3176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15465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2985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58157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756748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49832779"/>
                    </a:ext>
                  </a:extLst>
                </a:gridCol>
              </a:tblGrid>
              <a:tr h="3513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-13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07273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26443107-C0F8-46BE-8ACA-21CD69F7DC08}"/>
              </a:ext>
            </a:extLst>
          </p:cNvPr>
          <p:cNvSpPr txBox="1"/>
          <p:nvPr/>
        </p:nvSpPr>
        <p:spPr>
          <a:xfrm>
            <a:off x="6095999" y="2354678"/>
            <a:ext cx="205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Fill -13 and 13 in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5B1D95E-564C-48FB-8624-CDBD0DC7DEDA}"/>
              </a:ext>
            </a:extLst>
          </p:cNvPr>
          <p:cNvCxnSpPr/>
          <p:nvPr/>
        </p:nvCxnSpPr>
        <p:spPr>
          <a:xfrm>
            <a:off x="5792507" y="3597054"/>
            <a:ext cx="0" cy="98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9045881-1373-470D-9445-87EE8D3C8E10}"/>
              </a:ext>
            </a:extLst>
          </p:cNvPr>
          <p:cNvSpPr txBox="1"/>
          <p:nvPr/>
        </p:nvSpPr>
        <p:spPr>
          <a:xfrm>
            <a:off x="6067220" y="3971557"/>
            <a:ext cx="363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Increase </a:t>
            </a:r>
            <a:r>
              <a:rPr lang="en-US" altLang="zh-CN" dirty="0" err="1"/>
              <a:t>current_size</a:t>
            </a:r>
            <a:r>
              <a:rPr lang="en-US" altLang="zh-CN" dirty="0"/>
              <a:t> block by </a:t>
            </a:r>
            <a:r>
              <a:rPr lang="en-US" altLang="zh-CN" dirty="0">
                <a:latin typeface="BernhardTango BT" panose="03040602040406080504" pitchFamily="66" charset="0"/>
              </a:rPr>
              <a:t>n</a:t>
            </a:r>
            <a:endParaRPr lang="zh-CN" altLang="en-US" dirty="0">
              <a:latin typeface="BernhardTango BT" panose="03040602040406080504" pitchFamily="66" charset="0"/>
            </a:endParaRPr>
          </a:p>
        </p:txBody>
      </p:sp>
      <p:graphicFrame>
        <p:nvGraphicFramePr>
          <p:cNvPr id="12" name="表格 6">
            <a:extLst>
              <a:ext uri="{FF2B5EF4-FFF2-40B4-BE49-F238E27FC236}">
                <a16:creationId xmlns:a16="http://schemas.microsoft.com/office/drawing/2014/main" id="{D2F0378F-86A9-48A4-8AB8-38B2B1F64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3091"/>
              </p:ext>
            </p:extLst>
          </p:nvPr>
        </p:nvGraphicFramePr>
        <p:xfrm>
          <a:off x="2031999" y="4776705"/>
          <a:ext cx="8128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41284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31659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70047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9294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3176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15465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2985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58157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756748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49832779"/>
                    </a:ext>
                  </a:extLst>
                </a:gridCol>
              </a:tblGrid>
              <a:tr h="3513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072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54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5BC94-2EE6-4C0C-A1AD-BA0750A5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362" y="76023"/>
            <a:ext cx="10515600" cy="737649"/>
          </a:xfrm>
        </p:spPr>
        <p:txBody>
          <a:bodyPr/>
          <a:lstStyle/>
          <a:p>
            <a:r>
              <a:rPr lang="en-US" altLang="zh-CN" dirty="0" err="1"/>
              <a:t>Virtual_free</a:t>
            </a:r>
            <a:r>
              <a:rPr lang="en-US" altLang="zh-CN" dirty="0"/>
              <a:t>(</a:t>
            </a:r>
            <a:r>
              <a:rPr lang="en-US" altLang="zh-CN" dirty="0" err="1">
                <a:latin typeface="BernhardTango BT" panose="03040602040406080504" pitchFamily="66" charset="0"/>
              </a:rPr>
              <a:t>heapstart</a:t>
            </a:r>
            <a:r>
              <a:rPr lang="en-US" altLang="zh-CN" dirty="0">
                <a:latin typeface="BernhardTango BT" panose="03040602040406080504" pitchFamily="66" charset="0"/>
              </a:rPr>
              <a:t>, </a:t>
            </a:r>
            <a:r>
              <a:rPr lang="en-US" altLang="zh-CN" dirty="0" err="1">
                <a:latin typeface="BernhardTango BT" panose="03040602040406080504" pitchFamily="66" charset="0"/>
              </a:rPr>
              <a:t>ptr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2D02C94-0E01-4D2D-91B9-36E97A5D0AE4}"/>
              </a:ext>
            </a:extLst>
          </p:cNvPr>
          <p:cNvSpPr txBox="1"/>
          <p:nvPr/>
        </p:nvSpPr>
        <p:spPr>
          <a:xfrm>
            <a:off x="1440279" y="1185188"/>
            <a:ext cx="389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EXAMPLE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F1A37B-2751-4D2B-9690-4DAACE33F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776" y="1952291"/>
            <a:ext cx="9791700" cy="1057275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63651B9-32A9-4BF7-A7DB-23C989F8290D}"/>
              </a:ext>
            </a:extLst>
          </p:cNvPr>
          <p:cNvCxnSpPr/>
          <p:nvPr/>
        </p:nvCxnSpPr>
        <p:spPr>
          <a:xfrm>
            <a:off x="2484185" y="2911952"/>
            <a:ext cx="2762823" cy="129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19010249-329B-4224-96C8-529AEA3BDE87}"/>
              </a:ext>
            </a:extLst>
          </p:cNvPr>
          <p:cNvSpPr/>
          <p:nvPr/>
        </p:nvSpPr>
        <p:spPr>
          <a:xfrm>
            <a:off x="3021838" y="4310913"/>
            <a:ext cx="5757188" cy="3541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E7067AE-8820-48ED-9C44-8BE9E7AE7FBF}"/>
              </a:ext>
            </a:extLst>
          </p:cNvPr>
          <p:cNvCxnSpPr/>
          <p:nvPr/>
        </p:nvCxnSpPr>
        <p:spPr>
          <a:xfrm>
            <a:off x="3273003" y="4310913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B13BEF8-A443-4B67-B6BF-D5FA549DDEE2}"/>
              </a:ext>
            </a:extLst>
          </p:cNvPr>
          <p:cNvCxnSpPr/>
          <p:nvPr/>
        </p:nvCxnSpPr>
        <p:spPr>
          <a:xfrm>
            <a:off x="3554910" y="4310913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B9D3B7F-60FD-4EDC-9701-1516D56A0FE9}"/>
              </a:ext>
            </a:extLst>
          </p:cNvPr>
          <p:cNvCxnSpPr/>
          <p:nvPr/>
        </p:nvCxnSpPr>
        <p:spPr>
          <a:xfrm>
            <a:off x="3849245" y="4310913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9310C69-F890-4345-9C09-CC26EB7B5435}"/>
              </a:ext>
            </a:extLst>
          </p:cNvPr>
          <p:cNvCxnSpPr/>
          <p:nvPr/>
        </p:nvCxnSpPr>
        <p:spPr>
          <a:xfrm>
            <a:off x="4135731" y="4310913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FE1BD33-5AD3-46F5-B611-CAE7D83392D2}"/>
              </a:ext>
            </a:extLst>
          </p:cNvPr>
          <p:cNvCxnSpPr/>
          <p:nvPr/>
        </p:nvCxnSpPr>
        <p:spPr>
          <a:xfrm>
            <a:off x="4422216" y="4310913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3743844-BA23-4EF9-AD7E-D7AB99523943}"/>
              </a:ext>
            </a:extLst>
          </p:cNvPr>
          <p:cNvCxnSpPr/>
          <p:nvPr/>
        </p:nvCxnSpPr>
        <p:spPr>
          <a:xfrm>
            <a:off x="4708049" y="4310913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0A59B64-59E2-4D5C-90F8-F8D53DD3E80B}"/>
              </a:ext>
            </a:extLst>
          </p:cNvPr>
          <p:cNvCxnSpPr/>
          <p:nvPr/>
        </p:nvCxnSpPr>
        <p:spPr>
          <a:xfrm>
            <a:off x="5001730" y="4310912"/>
            <a:ext cx="0" cy="35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103D9D71-2550-41C6-A2E4-875AF0C06686}"/>
              </a:ext>
            </a:extLst>
          </p:cNvPr>
          <p:cNvSpPr txBox="1"/>
          <p:nvPr/>
        </p:nvSpPr>
        <p:spPr>
          <a:xfrm>
            <a:off x="2931898" y="4310912"/>
            <a:ext cx="42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B0B9387-EC54-4B9C-9003-261D458C7099}"/>
              </a:ext>
            </a:extLst>
          </p:cNvPr>
          <p:cNvSpPr txBox="1"/>
          <p:nvPr/>
        </p:nvSpPr>
        <p:spPr>
          <a:xfrm>
            <a:off x="3198435" y="4318486"/>
            <a:ext cx="42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CB61CE5-3939-4092-9221-98BE339FAFEB}"/>
              </a:ext>
            </a:extLst>
          </p:cNvPr>
          <p:cNvSpPr txBox="1"/>
          <p:nvPr/>
        </p:nvSpPr>
        <p:spPr>
          <a:xfrm>
            <a:off x="3547059" y="4308162"/>
            <a:ext cx="31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C0ACF71-BD6C-477E-A702-59C94EF6AEE3}"/>
              </a:ext>
            </a:extLst>
          </p:cNvPr>
          <p:cNvSpPr txBox="1"/>
          <p:nvPr/>
        </p:nvSpPr>
        <p:spPr>
          <a:xfrm>
            <a:off x="3777618" y="4357078"/>
            <a:ext cx="42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-13</a:t>
            </a:r>
            <a:endParaRPr lang="zh-CN" altLang="en-US" sz="12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79CF15A-6498-4476-9689-D19255057859}"/>
              </a:ext>
            </a:extLst>
          </p:cNvPr>
          <p:cNvSpPr txBox="1"/>
          <p:nvPr/>
        </p:nvSpPr>
        <p:spPr>
          <a:xfrm>
            <a:off x="4070569" y="4318486"/>
            <a:ext cx="48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4DB7778-8195-4565-A01D-6FD3FE67A75D}"/>
              </a:ext>
            </a:extLst>
          </p:cNvPr>
          <p:cNvSpPr txBox="1"/>
          <p:nvPr/>
        </p:nvSpPr>
        <p:spPr>
          <a:xfrm>
            <a:off x="4344132" y="4357077"/>
            <a:ext cx="42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-14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C7A04D-54C4-4F0B-83E3-DB6269ECE9A8}"/>
              </a:ext>
            </a:extLst>
          </p:cNvPr>
          <p:cNvSpPr txBox="1"/>
          <p:nvPr/>
        </p:nvSpPr>
        <p:spPr>
          <a:xfrm>
            <a:off x="4823166" y="1462188"/>
            <a:ext cx="276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we want to free this </a:t>
            </a:r>
            <a:r>
              <a:rPr lang="en-US" altLang="zh-CN" dirty="0" err="1"/>
              <a:t>ptr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44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D6B86866-DD1A-4C03-814C-8D1F38AD7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06" y="143488"/>
            <a:ext cx="10006298" cy="1080447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7773B37-13DC-488E-BFF6-1E07F28CAC31}"/>
              </a:ext>
            </a:extLst>
          </p:cNvPr>
          <p:cNvCxnSpPr>
            <a:cxnSpLocks/>
          </p:cNvCxnSpPr>
          <p:nvPr/>
        </p:nvCxnSpPr>
        <p:spPr>
          <a:xfrm flipH="1">
            <a:off x="1619226" y="1126321"/>
            <a:ext cx="645189" cy="1080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783DCAA-F70C-43AA-B7BD-FC1A6C6C0F6B}"/>
              </a:ext>
            </a:extLst>
          </p:cNvPr>
          <p:cNvSpPr/>
          <p:nvPr/>
        </p:nvSpPr>
        <p:spPr>
          <a:xfrm>
            <a:off x="212637" y="2244345"/>
            <a:ext cx="2428528" cy="3619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9535F3A-0F30-4F96-817D-A0BB2B73CBCE}"/>
              </a:ext>
            </a:extLst>
          </p:cNvPr>
          <p:cNvCxnSpPr>
            <a:cxnSpLocks/>
          </p:cNvCxnSpPr>
          <p:nvPr/>
        </p:nvCxnSpPr>
        <p:spPr>
          <a:xfrm flipH="1">
            <a:off x="463801" y="2304080"/>
            <a:ext cx="1" cy="302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ECF1808-0667-492B-AE78-CD2C53713C74}"/>
              </a:ext>
            </a:extLst>
          </p:cNvPr>
          <p:cNvCxnSpPr>
            <a:cxnSpLocks/>
          </p:cNvCxnSpPr>
          <p:nvPr/>
        </p:nvCxnSpPr>
        <p:spPr>
          <a:xfrm flipH="1">
            <a:off x="745708" y="2304080"/>
            <a:ext cx="1" cy="302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9C5B61E-1A36-42C2-B166-E53CD140B9F6}"/>
              </a:ext>
            </a:extLst>
          </p:cNvPr>
          <p:cNvCxnSpPr>
            <a:cxnSpLocks/>
          </p:cNvCxnSpPr>
          <p:nvPr/>
        </p:nvCxnSpPr>
        <p:spPr>
          <a:xfrm flipH="1">
            <a:off x="1040043" y="2304080"/>
            <a:ext cx="1" cy="302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D5D6A91-37F7-4CFF-9941-D85270857212}"/>
              </a:ext>
            </a:extLst>
          </p:cNvPr>
          <p:cNvCxnSpPr>
            <a:cxnSpLocks/>
          </p:cNvCxnSpPr>
          <p:nvPr/>
        </p:nvCxnSpPr>
        <p:spPr>
          <a:xfrm flipH="1">
            <a:off x="1326529" y="2304080"/>
            <a:ext cx="1" cy="302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833A9EB-579B-4476-9EE3-BB7F379D928B}"/>
              </a:ext>
            </a:extLst>
          </p:cNvPr>
          <p:cNvCxnSpPr>
            <a:cxnSpLocks/>
          </p:cNvCxnSpPr>
          <p:nvPr/>
        </p:nvCxnSpPr>
        <p:spPr>
          <a:xfrm flipH="1">
            <a:off x="1613014" y="2304080"/>
            <a:ext cx="1" cy="302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3A84B87-D365-4F16-9E7E-BEDF0E3CBC6C}"/>
              </a:ext>
            </a:extLst>
          </p:cNvPr>
          <p:cNvCxnSpPr>
            <a:cxnSpLocks/>
          </p:cNvCxnSpPr>
          <p:nvPr/>
        </p:nvCxnSpPr>
        <p:spPr>
          <a:xfrm flipH="1">
            <a:off x="1898847" y="2304080"/>
            <a:ext cx="1" cy="302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37EA2E5-6F2D-4A99-976A-7B1BDC4EA255}"/>
              </a:ext>
            </a:extLst>
          </p:cNvPr>
          <p:cNvCxnSpPr>
            <a:cxnSpLocks/>
          </p:cNvCxnSpPr>
          <p:nvPr/>
        </p:nvCxnSpPr>
        <p:spPr>
          <a:xfrm flipH="1">
            <a:off x="2192528" y="2304079"/>
            <a:ext cx="1" cy="302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2AECAC6-43A9-4AC3-8599-5BE1AFE15AA6}"/>
              </a:ext>
            </a:extLst>
          </p:cNvPr>
          <p:cNvSpPr txBox="1"/>
          <p:nvPr/>
        </p:nvSpPr>
        <p:spPr>
          <a:xfrm>
            <a:off x="122695" y="2244012"/>
            <a:ext cx="437149" cy="37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50920CD-7614-447D-915E-C708F0D145C4}"/>
              </a:ext>
            </a:extLst>
          </p:cNvPr>
          <p:cNvSpPr txBox="1"/>
          <p:nvPr/>
        </p:nvSpPr>
        <p:spPr>
          <a:xfrm>
            <a:off x="389232" y="2251586"/>
            <a:ext cx="437149" cy="37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B72D964-8230-4A45-9E8B-B765A75EC5AE}"/>
              </a:ext>
            </a:extLst>
          </p:cNvPr>
          <p:cNvSpPr txBox="1"/>
          <p:nvPr/>
        </p:nvSpPr>
        <p:spPr>
          <a:xfrm>
            <a:off x="737857" y="2241261"/>
            <a:ext cx="316830" cy="377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99D292D-50F4-44AD-9C94-CDD51A708F66}"/>
              </a:ext>
            </a:extLst>
          </p:cNvPr>
          <p:cNvSpPr txBox="1"/>
          <p:nvPr/>
        </p:nvSpPr>
        <p:spPr>
          <a:xfrm>
            <a:off x="968415" y="2292202"/>
            <a:ext cx="437149" cy="28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-13</a:t>
            </a:r>
            <a:endParaRPr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852B563-B818-4C34-8EB5-DA9E0C3E6C7D}"/>
              </a:ext>
            </a:extLst>
          </p:cNvPr>
          <p:cNvSpPr txBox="1"/>
          <p:nvPr/>
        </p:nvSpPr>
        <p:spPr>
          <a:xfrm>
            <a:off x="1261367" y="2251585"/>
            <a:ext cx="497133" cy="377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215A529-84A4-498B-A9EF-25B5C2499841}"/>
              </a:ext>
            </a:extLst>
          </p:cNvPr>
          <p:cNvSpPr txBox="1"/>
          <p:nvPr/>
        </p:nvSpPr>
        <p:spPr>
          <a:xfrm>
            <a:off x="1534929" y="2292201"/>
            <a:ext cx="437149" cy="28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-14</a:t>
            </a:r>
            <a:endParaRPr lang="zh-CN" altLang="en-US" sz="1200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777178D-61A3-4071-B136-5431A458662D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2772848" y="1120063"/>
            <a:ext cx="218853" cy="178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2D83200-ABA4-43CC-B77C-0E2300967984}"/>
              </a:ext>
            </a:extLst>
          </p:cNvPr>
          <p:cNvSpPr txBox="1"/>
          <p:nvPr/>
        </p:nvSpPr>
        <p:spPr>
          <a:xfrm>
            <a:off x="2440901" y="3582234"/>
            <a:ext cx="40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heapstart</a:t>
            </a:r>
            <a:r>
              <a:rPr lang="en-US" altLang="zh-CN" dirty="0"/>
              <a:t> + 6 + 2^(15-13) + 2^13)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A73E050-551A-49B9-88F0-910A8D95A8BB}"/>
              </a:ext>
            </a:extLst>
          </p:cNvPr>
          <p:cNvSpPr txBox="1"/>
          <p:nvPr/>
        </p:nvSpPr>
        <p:spPr>
          <a:xfrm>
            <a:off x="1232498" y="2906435"/>
            <a:ext cx="308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heapstart</a:t>
            </a:r>
            <a:r>
              <a:rPr lang="en-US" altLang="zh-CN" dirty="0"/>
              <a:t> + 6 + 2^(15-13))</a:t>
            </a:r>
            <a:endParaRPr lang="zh-CN" altLang="en-US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D733BF9-F81C-4985-B3A8-953A8C80968F}"/>
              </a:ext>
            </a:extLst>
          </p:cNvPr>
          <p:cNvCxnSpPr>
            <a:cxnSpLocks/>
            <a:endCxn id="69" idx="0"/>
          </p:cNvCxnSpPr>
          <p:nvPr/>
        </p:nvCxnSpPr>
        <p:spPr>
          <a:xfrm flipH="1">
            <a:off x="4456439" y="1120063"/>
            <a:ext cx="77208" cy="246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94AFB16B-ACAE-42E6-9235-6328A34454FB}"/>
              </a:ext>
            </a:extLst>
          </p:cNvPr>
          <p:cNvSpPr txBox="1"/>
          <p:nvPr/>
        </p:nvSpPr>
        <p:spPr>
          <a:xfrm>
            <a:off x="4313197" y="4276199"/>
            <a:ext cx="44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heapstart</a:t>
            </a:r>
            <a:r>
              <a:rPr lang="en-US" altLang="zh-CN" dirty="0"/>
              <a:t> + 6 + 2^(15-13) + 2^13 + 2^13)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59FC8B56-C16B-45D8-A526-A1AD5276B974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6031358" y="1156296"/>
            <a:ext cx="530451" cy="311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2CC6D0A-A33F-412B-9DA6-359ACA6AAEF9}"/>
              </a:ext>
            </a:extLst>
          </p:cNvPr>
          <p:cNvCxnSpPr>
            <a:stCxn id="80" idx="2"/>
          </p:cNvCxnSpPr>
          <p:nvPr/>
        </p:nvCxnSpPr>
        <p:spPr>
          <a:xfrm>
            <a:off x="6561809" y="4645531"/>
            <a:ext cx="0" cy="74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B75C245C-DEB6-4B86-8B20-9C5BE7FFBE4B}"/>
              </a:ext>
            </a:extLst>
          </p:cNvPr>
          <p:cNvSpPr txBox="1"/>
          <p:nvPr/>
        </p:nvSpPr>
        <p:spPr>
          <a:xfrm>
            <a:off x="6204412" y="5517038"/>
            <a:ext cx="71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 </a:t>
            </a:r>
            <a:r>
              <a:rPr lang="en-US" altLang="zh-CN" dirty="0" err="1"/>
              <a:t>ptr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407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852</Words>
  <Application>Microsoft Office PowerPoint</Application>
  <PresentationFormat>宽屏</PresentationFormat>
  <Paragraphs>169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BernhardTango BT</vt:lpstr>
      <vt:lpstr>Office 主题​​</vt:lpstr>
      <vt:lpstr>PowerPoint 演示文稿</vt:lpstr>
      <vt:lpstr>PowerPoint 演示文稿</vt:lpstr>
      <vt:lpstr>Init_allocator(heapstart, init_size, min_size)</vt:lpstr>
      <vt:lpstr>Virtual_malloc(heapstart, size)</vt:lpstr>
      <vt:lpstr>PowerPoint 演示文稿</vt:lpstr>
      <vt:lpstr>PowerPoint 演示文稿</vt:lpstr>
      <vt:lpstr>PowerPoint 演示文稿</vt:lpstr>
      <vt:lpstr>Virtual_free(heapstart, ptr)</vt:lpstr>
      <vt:lpstr>PowerPoint 演示文稿</vt:lpstr>
      <vt:lpstr>PowerPoint 演示文稿</vt:lpstr>
      <vt:lpstr>Virtual_realloc(heapstart, ptr, size)</vt:lpstr>
      <vt:lpstr>The way to handle both possibility</vt:lpstr>
      <vt:lpstr>A trick to resolve a problem when free.    --how to determine who is the buddy (left/right) of the freed block if they are both the same size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zhiyang zhang</dc:creator>
  <cp:lastModifiedBy>zhiyang zhang</cp:lastModifiedBy>
  <cp:revision>13</cp:revision>
  <dcterms:created xsi:type="dcterms:W3CDTF">2021-05-07T01:53:32Z</dcterms:created>
  <dcterms:modified xsi:type="dcterms:W3CDTF">2021-05-07T04:14:40Z</dcterms:modified>
</cp:coreProperties>
</file>