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1" r:id="rId4"/>
    <p:sldId id="258" r:id="rId5"/>
    <p:sldId id="265" r:id="rId6"/>
    <p:sldId id="277" r:id="rId7"/>
    <p:sldId id="262" r:id="rId8"/>
    <p:sldId id="269" r:id="rId9"/>
    <p:sldId id="259" r:id="rId10"/>
    <p:sldId id="272" r:id="rId11"/>
    <p:sldId id="273" r:id="rId12"/>
    <p:sldId id="263" r:id="rId13"/>
    <p:sldId id="268" r:id="rId14"/>
    <p:sldId id="266" r:id="rId15"/>
    <p:sldId id="276" r:id="rId16"/>
    <p:sldId id="264" r:id="rId17"/>
    <p:sldId id="274" r:id="rId18"/>
    <p:sldId id="267" r:id="rId19"/>
    <p:sldId id="275" r:id="rId20"/>
    <p:sldId id="278" r:id="rId21"/>
    <p:sldId id="279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/>
    <p:restoredTop sz="94577"/>
  </p:normalViewPr>
  <p:slideViewPr>
    <p:cSldViewPr snapToGrid="0">
      <p:cViewPr varScale="1">
        <p:scale>
          <a:sx n="116" d="100"/>
          <a:sy n="116" d="100"/>
        </p:scale>
        <p:origin x="152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67752-82BE-B742-AEED-737E10891900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989A-8763-1043-B185-7868210CDE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33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6989A-8763-1043-B185-7868210CDE3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49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39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20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82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04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8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1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8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18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35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8758-17DA-0447-87D8-2E487C7C980F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63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8758-17DA-0447-87D8-2E487C7C980F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3970-D546-694E-9938-1BB695A1D1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1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形状 16">
            <a:extLst>
              <a:ext uri="{FF2B5EF4-FFF2-40B4-BE49-F238E27FC236}">
                <a16:creationId xmlns:a16="http://schemas.microsoft.com/office/drawing/2014/main" id="{577E50E5-739D-9721-B595-6D476C215E5E}"/>
              </a:ext>
            </a:extLst>
          </p:cNvPr>
          <p:cNvSpPr/>
          <p:nvPr/>
        </p:nvSpPr>
        <p:spPr>
          <a:xfrm>
            <a:off x="1" y="0"/>
            <a:ext cx="8501742" cy="6858000"/>
          </a:xfrm>
          <a:custGeom>
            <a:avLst/>
            <a:gdLst>
              <a:gd name="connsiteX0" fmla="*/ 0 w 10031895"/>
              <a:gd name="connsiteY0" fmla="*/ 0 h 6858000"/>
              <a:gd name="connsiteX1" fmla="*/ 3532128 w 10031895"/>
              <a:gd name="connsiteY1" fmla="*/ 0 h 6858000"/>
              <a:gd name="connsiteX2" fmla="*/ 3681848 w 10031895"/>
              <a:gd name="connsiteY2" fmla="*/ 43548 h 6858000"/>
              <a:gd name="connsiteX3" fmla="*/ 9967754 w 10031895"/>
              <a:gd name="connsiteY3" fmla="*/ 3374576 h 6858000"/>
              <a:gd name="connsiteX4" fmla="*/ 1377627 w 10031895"/>
              <a:gd name="connsiteY4" fmla="*/ 6820662 h 6858000"/>
              <a:gd name="connsiteX5" fmla="*/ 1227667 w 10031895"/>
              <a:gd name="connsiteY5" fmla="*/ 6858000 h 6858000"/>
              <a:gd name="connsiteX6" fmla="*/ 0 w 100318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1895" h="6858000">
                <a:moveTo>
                  <a:pt x="0" y="0"/>
                </a:moveTo>
                <a:lnTo>
                  <a:pt x="3532128" y="0"/>
                </a:lnTo>
                <a:lnTo>
                  <a:pt x="3681848" y="43548"/>
                </a:lnTo>
                <a:cubicBezTo>
                  <a:pt x="5424210" y="582391"/>
                  <a:pt x="10669167" y="2182590"/>
                  <a:pt x="9967754" y="3374576"/>
                </a:cubicBezTo>
                <a:cubicBezTo>
                  <a:pt x="9419775" y="4305815"/>
                  <a:pt x="4383478" y="6053173"/>
                  <a:pt x="1377627" y="6820662"/>
                </a:cubicBezTo>
                <a:lnTo>
                  <a:pt x="12276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CD4F68-DF08-4560-8A4B-C44DD66AA263}"/>
              </a:ext>
            </a:extLst>
          </p:cNvPr>
          <p:cNvSpPr txBox="1"/>
          <p:nvPr/>
        </p:nvSpPr>
        <p:spPr>
          <a:xfrm>
            <a:off x="1373719" y="2298424"/>
            <a:ext cx="426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第七届龙芯杯项目展示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FD6C8C-D209-510A-36FA-BECE0D48FF9B}"/>
              </a:ext>
            </a:extLst>
          </p:cNvPr>
          <p:cNvSpPr txBox="1"/>
          <p:nvPr/>
        </p:nvSpPr>
        <p:spPr>
          <a:xfrm>
            <a:off x="1987461" y="3429000"/>
            <a:ext cx="296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武汉大学二队 好风凭借力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024732-29CE-5116-BCDF-7F0296E7CE2D}"/>
              </a:ext>
            </a:extLst>
          </p:cNvPr>
          <p:cNvSpPr txBox="1"/>
          <p:nvPr/>
        </p:nvSpPr>
        <p:spPr>
          <a:xfrm>
            <a:off x="1894114" y="3865744"/>
            <a:ext cx="31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朱卓远 汪昊楠 胡楷明 柴添宁</a:t>
            </a:r>
          </a:p>
        </p:txBody>
      </p:sp>
    </p:spTree>
    <p:extLst>
      <p:ext uri="{BB962C8B-B14F-4D97-AF65-F5344CB8AC3E}">
        <p14:creationId xmlns:p14="http://schemas.microsoft.com/office/powerpoint/2010/main" val="313938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63436EE-A7AF-45B1-1718-50BF32CF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14" y="3007179"/>
            <a:ext cx="5687786" cy="2993572"/>
          </a:xfrm>
          <a:prstGeom prst="rect">
            <a:avLst/>
          </a:prstGeom>
        </p:spPr>
      </p:pic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43838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2397760" y="359948"/>
            <a:ext cx="6517640" cy="251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100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uncached</a:t>
            </a: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读写逻辑优化</a:t>
            </a:r>
            <a:endParaRPr kumimoji="1" lang="en-US" altLang="zh-CN" sz="2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uncached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部分每一次读写都需要暂停流水线，造成大量时间浪费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写队列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来维护写操作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当写队列满时暂停流水线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读操作等待写队列空时方可发起请求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42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43838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2397761" y="359946"/>
            <a:ext cx="6517640" cy="641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性能优化效果</a:t>
            </a:r>
            <a:endParaRPr kumimoji="1" lang="en-US" altLang="zh-CN" sz="2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2B45EF-9677-1C47-CFE6-ECAB72A8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1" y="2110977"/>
            <a:ext cx="5829300" cy="25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3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03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432930F6-730E-A960-0D50-34F05E3D149F}"/>
              </a:ext>
            </a:extLst>
          </p:cNvPr>
          <p:cNvSpPr/>
          <p:nvPr/>
        </p:nvSpPr>
        <p:spPr>
          <a:xfrm>
            <a:off x="0" y="1"/>
            <a:ext cx="9144000" cy="2388054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96669187-5AA3-5813-97DD-7B2A2D8DB9C0}"/>
              </a:ext>
            </a:extLst>
          </p:cNvPr>
          <p:cNvSpPr/>
          <p:nvPr/>
        </p:nvSpPr>
        <p:spPr>
          <a:xfrm>
            <a:off x="0" y="4469947"/>
            <a:ext cx="9144000" cy="2388053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D9106-6592-CB8B-F20D-34D8917CF899}"/>
              </a:ext>
            </a:extLst>
          </p:cNvPr>
          <p:cNvSpPr txBox="1"/>
          <p:nvPr/>
        </p:nvSpPr>
        <p:spPr>
          <a:xfrm>
            <a:off x="2367643" y="3112883"/>
            <a:ext cx="44087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7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逻辑设计微创新</a:t>
            </a:r>
          </a:p>
        </p:txBody>
      </p:sp>
    </p:spTree>
    <p:extLst>
      <p:ext uri="{BB962C8B-B14F-4D97-AF65-F5344CB8AC3E}">
        <p14:creationId xmlns:p14="http://schemas.microsoft.com/office/powerpoint/2010/main" val="271202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0C5F34-1011-BD81-9751-78834DFB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98" y="2953860"/>
            <a:ext cx="6093782" cy="3046891"/>
          </a:xfrm>
          <a:prstGeom prst="rect">
            <a:avLst/>
          </a:prstGeom>
        </p:spPr>
      </p:pic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7279480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7323317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704045" y="451646"/>
            <a:ext cx="6004183" cy="2977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100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</a:t>
            </a:r>
            <a:endParaRPr kumimoji="1" lang="en-US" altLang="zh-CN" sz="2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二级流水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抽象为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</a:t>
            </a:r>
            <a:r>
              <a:rPr kumimoji="1" lang="en-US" altLang="zh-CN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拍延迟，写</a:t>
            </a:r>
            <a:r>
              <a:rPr kumimoji="1" lang="en-US" altLang="zh-CN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拍延迟的存储器</a:t>
            </a:r>
            <a:endParaRPr kumimoji="1" lang="en-US" altLang="zh-CN" sz="15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tagram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15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validram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dram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实现，当拍获得命中信息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miss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情况使用状态机修复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指令单独使用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状态机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处理写回操作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07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1A1BFC-0BDA-FC48-2DE1-80C571FD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97" y="3263918"/>
            <a:ext cx="4094718" cy="3469136"/>
          </a:xfrm>
          <a:prstGeom prst="rect">
            <a:avLst/>
          </a:prstGeom>
        </p:spPr>
      </p:pic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43838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2389294" y="323735"/>
            <a:ext cx="6635881" cy="343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100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ICache</a:t>
            </a: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</a:t>
            </a:r>
            <a:endParaRPr kumimoji="1" lang="en-US" altLang="zh-CN" sz="2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双二级流水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抽象为读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拍延迟的存储器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tagram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sz="15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validram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15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bram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实现，写优先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miss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情况使用状态机修复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指令单独使用一条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流水线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维护，将</a:t>
            </a:r>
            <a:r>
              <a:rPr kumimoji="1" lang="en-US" altLang="zh-CN" sz="15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icache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抽象为</a:t>
            </a:r>
            <a:r>
              <a:rPr kumimoji="1" lang="en-US" altLang="zh-CN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阶段的一个普通存储器</a:t>
            </a:r>
            <a:endParaRPr kumimoji="1" lang="en-US" altLang="zh-CN" sz="15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17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7279480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7323317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720977" y="376880"/>
            <a:ext cx="6004183" cy="2977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可定制化旁路网络</a:t>
            </a:r>
            <a:endParaRPr kumimoji="1" lang="en-US" altLang="zh-CN" sz="2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参数化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，可根据前后端流水线条数、阶段数自由定制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valid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信号标记当前指令是否发生写回行为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ready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信号标记当前指令是否已准备完成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依据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优先级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得出最终数据源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侧面证明顺序处理器的发射数不宜过多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45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03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432930F6-730E-A960-0D50-34F05E3D149F}"/>
              </a:ext>
            </a:extLst>
          </p:cNvPr>
          <p:cNvSpPr/>
          <p:nvPr/>
        </p:nvSpPr>
        <p:spPr>
          <a:xfrm>
            <a:off x="0" y="1"/>
            <a:ext cx="9144000" cy="2388054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96669187-5AA3-5813-97DD-7B2A2D8DB9C0}"/>
              </a:ext>
            </a:extLst>
          </p:cNvPr>
          <p:cNvSpPr/>
          <p:nvPr/>
        </p:nvSpPr>
        <p:spPr>
          <a:xfrm>
            <a:off x="0" y="4469947"/>
            <a:ext cx="9144000" cy="2388053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D9106-6592-CB8B-F20D-34D8917CF899}"/>
              </a:ext>
            </a:extLst>
          </p:cNvPr>
          <p:cNvSpPr txBox="1"/>
          <p:nvPr/>
        </p:nvSpPr>
        <p:spPr>
          <a:xfrm>
            <a:off x="2367643" y="3112883"/>
            <a:ext cx="44087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7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</p:spTree>
    <p:extLst>
      <p:ext uri="{BB962C8B-B14F-4D97-AF65-F5344CB8AC3E}">
        <p14:creationId xmlns:p14="http://schemas.microsoft.com/office/powerpoint/2010/main" val="312390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7279480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7323317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602444" y="421322"/>
            <a:ext cx="6004183" cy="2977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PMON</a:t>
            </a: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U-Boot</a:t>
            </a: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ucore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Linux6.5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内核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基于官方提供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soc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平台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A1EA69-2A83-30F2-6538-21A1D1F81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9" y="0"/>
            <a:ext cx="2707479" cy="16171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4DEDF2-E122-0057-BCA3-96912C37C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77" y="1617133"/>
            <a:ext cx="2707480" cy="15229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156658-69D7-F579-A6C3-8CE4D5985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77" y="3140127"/>
            <a:ext cx="2707481" cy="17817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A88A85-B2D1-5EF9-3DAB-543F175BD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77" y="4948001"/>
            <a:ext cx="2707481" cy="19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32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7279480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7323317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627844" y="359947"/>
            <a:ext cx="6299429" cy="4824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移植</a:t>
            </a:r>
            <a:r>
              <a:rPr kumimoji="1" lang="en-US" altLang="zh-CN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系统中的软硬件处理</a:t>
            </a:r>
            <a:endParaRPr kumimoji="1" lang="en-US" altLang="zh-CN" sz="2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硬件方面：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实现了包括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指令、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TLB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指令、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Trap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指令等在内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86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条指令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实现了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CP0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实现了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种中断与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种异常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软件方面：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编写了与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SoC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一致的设备树源码文件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关闭了浮点支持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添加编译选项去除了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Branch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Likely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LL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等指令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33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7279480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7323317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602445" y="359948"/>
            <a:ext cx="6299429" cy="4824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移植</a:t>
            </a:r>
            <a:r>
              <a:rPr kumimoji="1" lang="en-US" altLang="zh-CN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系统中的调试方法</a:t>
            </a:r>
            <a:endParaRPr kumimoji="1" lang="en-US" altLang="zh-CN" sz="2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SoC-simulator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平台：特别鸣谢重庆大学陈泱宇！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Verilator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仿真器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所遇到的问题：将发生的中断前递到关中断指令之前，导致关闭中断失败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解决方法：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将中断信号绑定在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阶段的指令上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中断发生逻辑由当前的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CP0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寄存器值和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MFC0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指令在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MEM1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阶段即将写入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Status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寄存器的值共同决定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36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形状 9">
            <a:extLst>
              <a:ext uri="{FF2B5EF4-FFF2-40B4-BE49-F238E27FC236}">
                <a16:creationId xmlns:a16="http://schemas.microsoft.com/office/drawing/2014/main" id="{1B15CF53-B0B7-89CB-E937-E20D86AF0270}"/>
              </a:ext>
            </a:extLst>
          </p:cNvPr>
          <p:cNvSpPr/>
          <p:nvPr/>
        </p:nvSpPr>
        <p:spPr>
          <a:xfrm>
            <a:off x="0" y="0"/>
            <a:ext cx="9144000" cy="580292"/>
          </a:xfrm>
          <a:custGeom>
            <a:avLst/>
            <a:gdLst>
              <a:gd name="connsiteX0" fmla="*/ 0 w 12192000"/>
              <a:gd name="connsiteY0" fmla="*/ 0 h 773723"/>
              <a:gd name="connsiteX1" fmla="*/ 12192000 w 12192000"/>
              <a:gd name="connsiteY1" fmla="*/ 0 h 773723"/>
              <a:gd name="connsiteX2" fmla="*/ 12192000 w 12192000"/>
              <a:gd name="connsiteY2" fmla="*/ 773723 h 773723"/>
              <a:gd name="connsiteX3" fmla="*/ 0 w 12192000"/>
              <a:gd name="connsiteY3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773723">
                <a:moveTo>
                  <a:pt x="0" y="0"/>
                </a:moveTo>
                <a:lnTo>
                  <a:pt x="12192000" y="0"/>
                </a:lnTo>
                <a:lnTo>
                  <a:pt x="12192000" y="773723"/>
                </a:lnTo>
                <a:lnTo>
                  <a:pt x="0" y="773723"/>
                </a:lnTo>
                <a:close/>
              </a:path>
            </a:pathLst>
          </a:custGeom>
          <a:solidFill>
            <a:srgbClr val="00B0F0">
              <a:alpha val="897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BF6A3A-3D49-58FC-DA1C-8E719A71F54D}"/>
              </a:ext>
            </a:extLst>
          </p:cNvPr>
          <p:cNvSpPr txBox="1"/>
          <p:nvPr/>
        </p:nvSpPr>
        <p:spPr>
          <a:xfrm>
            <a:off x="4051056" y="24687"/>
            <a:ext cx="104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0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CD79550-8C42-D7EC-59E2-85016F6E26FC}"/>
              </a:ext>
            </a:extLst>
          </p:cNvPr>
          <p:cNvSpPr/>
          <p:nvPr/>
        </p:nvSpPr>
        <p:spPr>
          <a:xfrm>
            <a:off x="1502063" y="2385237"/>
            <a:ext cx="1963882" cy="987136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5E84FD-E3FB-497C-C3FE-78AF24E5EA9B}"/>
              </a:ext>
            </a:extLst>
          </p:cNvPr>
          <p:cNvSpPr txBox="1"/>
          <p:nvPr/>
        </p:nvSpPr>
        <p:spPr>
          <a:xfrm>
            <a:off x="1803400" y="2740305"/>
            <a:ext cx="14235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概述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21BA234-02CF-E33C-C313-F1CE293F451A}"/>
              </a:ext>
            </a:extLst>
          </p:cNvPr>
          <p:cNvSpPr/>
          <p:nvPr/>
        </p:nvSpPr>
        <p:spPr>
          <a:xfrm>
            <a:off x="5678056" y="2385237"/>
            <a:ext cx="1963882" cy="987136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2D3410-9DBB-50FD-20FD-332470130638}"/>
              </a:ext>
            </a:extLst>
          </p:cNvPr>
          <p:cNvSpPr txBox="1"/>
          <p:nvPr/>
        </p:nvSpPr>
        <p:spPr>
          <a:xfrm>
            <a:off x="5895109" y="2740305"/>
            <a:ext cx="1507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性能优化技巧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CF7FAF3-61BC-DF93-0654-B1C91436E0C5}"/>
              </a:ext>
            </a:extLst>
          </p:cNvPr>
          <p:cNvSpPr/>
          <p:nvPr/>
        </p:nvSpPr>
        <p:spPr>
          <a:xfrm>
            <a:off x="1502063" y="3727441"/>
            <a:ext cx="1963882" cy="987136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C592804-F30E-47A5-88D3-4D1350570684}"/>
              </a:ext>
            </a:extLst>
          </p:cNvPr>
          <p:cNvSpPr txBox="1"/>
          <p:nvPr/>
        </p:nvSpPr>
        <p:spPr>
          <a:xfrm>
            <a:off x="1741053" y="4082509"/>
            <a:ext cx="1560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逻辑架构微创新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F686BA2-C030-2113-7853-49D75A3A6306}"/>
              </a:ext>
            </a:extLst>
          </p:cNvPr>
          <p:cNvSpPr/>
          <p:nvPr/>
        </p:nvSpPr>
        <p:spPr>
          <a:xfrm>
            <a:off x="5678056" y="3727441"/>
            <a:ext cx="1963882" cy="987136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2D204B3-495F-B847-7FFB-3A58F0D49982}"/>
              </a:ext>
            </a:extLst>
          </p:cNvPr>
          <p:cNvSpPr txBox="1"/>
          <p:nvPr/>
        </p:nvSpPr>
        <p:spPr>
          <a:xfrm>
            <a:off x="5979393" y="4082509"/>
            <a:ext cx="14235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5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系统移植</a:t>
            </a:r>
          </a:p>
        </p:txBody>
      </p:sp>
    </p:spTree>
    <p:extLst>
      <p:ext uri="{BB962C8B-B14F-4D97-AF65-F5344CB8AC3E}">
        <p14:creationId xmlns:p14="http://schemas.microsoft.com/office/powerpoint/2010/main" val="170100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03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432930F6-730E-A960-0D50-34F05E3D149F}"/>
              </a:ext>
            </a:extLst>
          </p:cNvPr>
          <p:cNvSpPr/>
          <p:nvPr/>
        </p:nvSpPr>
        <p:spPr>
          <a:xfrm>
            <a:off x="0" y="1"/>
            <a:ext cx="9144000" cy="2388054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96669187-5AA3-5813-97DD-7B2A2D8DB9C0}"/>
              </a:ext>
            </a:extLst>
          </p:cNvPr>
          <p:cNvSpPr/>
          <p:nvPr/>
        </p:nvSpPr>
        <p:spPr>
          <a:xfrm>
            <a:off x="0" y="4469947"/>
            <a:ext cx="9144000" cy="2388052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D9106-6592-CB8B-F20D-34D8917CF899}"/>
              </a:ext>
            </a:extLst>
          </p:cNvPr>
          <p:cNvSpPr txBox="1"/>
          <p:nvPr/>
        </p:nvSpPr>
        <p:spPr>
          <a:xfrm>
            <a:off x="2367643" y="3112883"/>
            <a:ext cx="44087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7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3124669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43838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致谢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2397761" y="359948"/>
            <a:ext cx="6702401" cy="4824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感谢每一个帮助过本项目的人</a:t>
            </a:r>
            <a:endParaRPr kumimoji="1" lang="en-US" altLang="zh-CN" sz="2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感谢龚奕利老师的指导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感谢潘宇轩学长在每一次艰难的时刻伸出援手，一次又一次的帮助我们力挽狂澜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感谢廖骏轩同学无私的帮助，你设计的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PPMIPS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项目一直是我们学习的目标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Magically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IPS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团队的邱嘉浩、蔡旭昀学长以及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Programmer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Perspective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团队的赵星宇同学的帮助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感谢重庆大学陈泱宇同学开源的框架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感谢往届参赛队伍无私地开源代码供我们学习！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祝愿每一个奋斗在青春路上的人都能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自在迎风起，扶摇上青云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71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59BD18-A9E4-F987-2C9B-104510B2C621}"/>
              </a:ext>
            </a:extLst>
          </p:cNvPr>
          <p:cNvSpPr txBox="1"/>
          <p:nvPr/>
        </p:nvSpPr>
        <p:spPr>
          <a:xfrm>
            <a:off x="2836718" y="2727615"/>
            <a:ext cx="347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rgbClr val="00B0F0"/>
                </a:solidFill>
              </a:rPr>
              <a:t>谢谢大家，欢迎提问</a:t>
            </a:r>
          </a:p>
        </p:txBody>
      </p:sp>
    </p:spTree>
    <p:extLst>
      <p:ext uri="{BB962C8B-B14F-4D97-AF65-F5344CB8AC3E}">
        <p14:creationId xmlns:p14="http://schemas.microsoft.com/office/powerpoint/2010/main" val="136804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03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432930F6-730E-A960-0D50-34F05E3D149F}"/>
              </a:ext>
            </a:extLst>
          </p:cNvPr>
          <p:cNvSpPr/>
          <p:nvPr/>
        </p:nvSpPr>
        <p:spPr>
          <a:xfrm>
            <a:off x="0" y="1"/>
            <a:ext cx="9144000" cy="2388054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96669187-5AA3-5813-97DD-7B2A2D8DB9C0}"/>
              </a:ext>
            </a:extLst>
          </p:cNvPr>
          <p:cNvSpPr/>
          <p:nvPr/>
        </p:nvSpPr>
        <p:spPr>
          <a:xfrm>
            <a:off x="0" y="4469947"/>
            <a:ext cx="9144000" cy="2388053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D9106-6592-CB8B-F20D-34D8917CF899}"/>
              </a:ext>
            </a:extLst>
          </p:cNvPr>
          <p:cNvSpPr txBox="1"/>
          <p:nvPr/>
        </p:nvSpPr>
        <p:spPr>
          <a:xfrm>
            <a:off x="2367643" y="3112883"/>
            <a:ext cx="44087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7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0353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43838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2397760" y="345301"/>
            <a:ext cx="5950081" cy="436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设计综述</a:t>
            </a:r>
            <a:endParaRPr kumimoji="1" lang="en-US" altLang="zh-CN" sz="2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遵循“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先抽象，再设计，最后实现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”的理念开发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采用</a:t>
            </a:r>
            <a:r>
              <a:rPr kumimoji="1" lang="en-US" altLang="zh-CN" sz="15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SpinalHDL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kumimoji="1" lang="en-US" altLang="zh-CN" sz="15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VexRiscv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流水线框架，配置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自动化连线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脚本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严格控制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写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发生逻辑完全由</a:t>
            </a:r>
            <a:r>
              <a:rPr kumimoji="1" lang="en-US" altLang="zh-CN" sz="15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5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din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信号控制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借鉴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AXI4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总线设计理念，扩展</a:t>
            </a:r>
            <a:r>
              <a:rPr kumimoji="1" lang="en-US" altLang="zh-CN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valid</a:t>
            </a:r>
            <a:r>
              <a:rPr kumimoji="1" lang="zh-CN" altLang="en-US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5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ready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信号功能，大量运用于流水线与内部组件交互、状态机交互等领域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借重重庆大学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SoC-simulator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模拟器协同开发，加速调试过程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7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43838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2389294" y="360464"/>
            <a:ext cx="6517640" cy="2977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微架构综述</a:t>
            </a:r>
            <a:endParaRPr kumimoji="1" lang="en-US" altLang="zh-CN" sz="2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顺序单发射结构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七级流水线：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IF1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IF2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MEM1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MEM2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WB</a:t>
            </a: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ICache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5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DCache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PIPT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16KB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路组相连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分支预测器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大小：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512B</a:t>
            </a: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TLB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表项：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86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1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699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43838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38C50E-EE0A-FA4A-55F6-6F1685B8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21" y="0"/>
            <a:ext cx="7279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8039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>
            <a:extLst>
              <a:ext uri="{FF2B5EF4-FFF2-40B4-BE49-F238E27FC236}">
                <a16:creationId xmlns:a16="http://schemas.microsoft.com/office/drawing/2014/main" id="{432930F6-730E-A960-0D50-34F05E3D149F}"/>
              </a:ext>
            </a:extLst>
          </p:cNvPr>
          <p:cNvSpPr/>
          <p:nvPr/>
        </p:nvSpPr>
        <p:spPr>
          <a:xfrm>
            <a:off x="0" y="1"/>
            <a:ext cx="9144000" cy="2388054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96669187-5AA3-5813-97DD-7B2A2D8DB9C0}"/>
              </a:ext>
            </a:extLst>
          </p:cNvPr>
          <p:cNvSpPr/>
          <p:nvPr/>
        </p:nvSpPr>
        <p:spPr>
          <a:xfrm>
            <a:off x="0" y="4469947"/>
            <a:ext cx="9144000" cy="2388053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bg1">
              <a:alpha val="8974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D9106-6592-CB8B-F20D-34D8917CF899}"/>
              </a:ext>
            </a:extLst>
          </p:cNvPr>
          <p:cNvSpPr txBox="1"/>
          <p:nvPr/>
        </p:nvSpPr>
        <p:spPr>
          <a:xfrm>
            <a:off x="2367643" y="3112883"/>
            <a:ext cx="44087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7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性能优化技巧</a:t>
            </a:r>
          </a:p>
        </p:txBody>
      </p:sp>
    </p:spTree>
    <p:extLst>
      <p:ext uri="{BB962C8B-B14F-4D97-AF65-F5344CB8AC3E}">
        <p14:creationId xmlns:p14="http://schemas.microsoft.com/office/powerpoint/2010/main" val="42646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7279480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7323317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704044" y="368384"/>
            <a:ext cx="6083012" cy="390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分支预测器</a:t>
            </a:r>
            <a:endParaRPr kumimoji="1" lang="en-US" altLang="zh-CN" sz="2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基于二位饱和计数器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总体策略：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IF1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发送查询信号，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IF2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阶段得到结果并预测，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阶段校正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指令处理策略：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Jal/J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指令直接发生跳转，跳转目标地址由</a:t>
            </a:r>
            <a:r>
              <a:rPr kumimoji="1" lang="en-US" altLang="zh-CN" sz="15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MicroDu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解码得到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14313" indent="-214313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其余指令根据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是否命中，以及</a:t>
            </a:r>
            <a:r>
              <a:rPr kumimoji="1" lang="en-US" altLang="zh-CN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BHR</a:t>
            </a:r>
            <a:r>
              <a:rPr kumimoji="1" lang="zh-CN" altLang="en-US" sz="15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中读出的饱和计数器信息决定跳转方向、跳转目标</a:t>
            </a:r>
            <a:endParaRPr kumimoji="1" lang="en-US" altLang="zh-CN" sz="15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699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C64B1223-7269-9329-435F-EEA3EA079C7C}"/>
              </a:ext>
            </a:extLst>
          </p:cNvPr>
          <p:cNvSpPr/>
          <p:nvPr/>
        </p:nvSpPr>
        <p:spPr>
          <a:xfrm>
            <a:off x="7279480" y="0"/>
            <a:ext cx="1864520" cy="6858000"/>
          </a:xfrm>
          <a:custGeom>
            <a:avLst/>
            <a:gdLst>
              <a:gd name="connsiteX0" fmla="*/ 0 w 2008909"/>
              <a:gd name="connsiteY0" fmla="*/ 0 h 6858000"/>
              <a:gd name="connsiteX1" fmla="*/ 2008909 w 2008909"/>
              <a:gd name="connsiteY1" fmla="*/ 0 h 6858000"/>
              <a:gd name="connsiteX2" fmla="*/ 2008909 w 2008909"/>
              <a:gd name="connsiteY2" fmla="*/ 6858000 h 6858000"/>
              <a:gd name="connsiteX3" fmla="*/ 0 w 200890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909" h="6858000">
                <a:moveTo>
                  <a:pt x="0" y="0"/>
                </a:moveTo>
                <a:lnTo>
                  <a:pt x="2008909" y="0"/>
                </a:lnTo>
                <a:lnTo>
                  <a:pt x="200890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>
              <a:alpha val="704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BC56A0-9216-D4F0-273C-92412471631E}"/>
              </a:ext>
            </a:extLst>
          </p:cNvPr>
          <p:cNvSpPr txBox="1"/>
          <p:nvPr/>
        </p:nvSpPr>
        <p:spPr>
          <a:xfrm>
            <a:off x="7323317" y="2110977"/>
            <a:ext cx="1789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1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BA9622-E93D-BAEE-6072-7BE6741D246E}"/>
              </a:ext>
            </a:extLst>
          </p:cNvPr>
          <p:cNvSpPr txBox="1"/>
          <p:nvPr/>
        </p:nvSpPr>
        <p:spPr>
          <a:xfrm>
            <a:off x="704045" y="359948"/>
            <a:ext cx="4783874" cy="641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1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性能优化效果</a:t>
            </a:r>
            <a:endParaRPr kumimoji="1" lang="en-US" altLang="zh-CN" sz="21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ABAB64-ECB3-789C-9140-5D732826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45" y="2110977"/>
            <a:ext cx="5829300" cy="253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2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428</TotalTime>
  <Words>776</Words>
  <Application>Microsoft Macintosh PowerPoint</Application>
  <PresentationFormat>全屏显示(4:3)</PresentationFormat>
  <Paragraphs>105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</cp:revision>
  <dcterms:created xsi:type="dcterms:W3CDTF">2023-06-21T03:36:03Z</dcterms:created>
  <dcterms:modified xsi:type="dcterms:W3CDTF">2023-08-21T06:15:12Z</dcterms:modified>
</cp:coreProperties>
</file>