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71" r:id="rId6"/>
    <p:sldId id="269" r:id="rId7"/>
    <p:sldId id="259" r:id="rId8"/>
    <p:sldId id="272" r:id="rId9"/>
    <p:sldId id="268" r:id="rId10"/>
    <p:sldId id="264" r:id="rId11"/>
    <p:sldId id="273" r:id="rId12"/>
    <p:sldId id="270" r:id="rId13"/>
    <p:sldId id="266" r:id="rId14"/>
    <p:sldId id="262" r:id="rId15"/>
    <p:sldId id="278" r:id="rId16"/>
    <p:sldId id="279" r:id="rId17"/>
    <p:sldId id="265" r:id="rId18"/>
    <p:sldId id="274" r:id="rId19"/>
    <p:sldId id="276" r:id="rId20"/>
    <p:sldId id="275" r:id="rId21"/>
    <p:sldId id="280" r:id="rId22"/>
    <p:sldId id="263" r:id="rId23"/>
    <p:sldId id="267" r:id="rId24"/>
    <p:sldId id="282" r:id="rId25"/>
    <p:sldId id="283" r:id="rId26"/>
    <p:sldId id="284" r:id="rId27"/>
    <p:sldId id="285" r:id="rId28"/>
    <p:sldId id="281" r:id="rId29"/>
    <p:sldId id="286" r:id="rId30"/>
    <p:sldId id="287" r:id="rId31"/>
    <p:sldId id="288" r:id="rId32"/>
    <p:sldId id="26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146A-E50C-8E12-29E8-37C33886D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E98E04-A708-5819-FE55-0AA9AC4E0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B2066-6087-A649-8AA5-DC582E59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8758-17DA-0447-87D8-2E487C7C980F}" type="datetimeFigureOut">
              <a:rPr kumimoji="1" lang="zh-CN" altLang="en-US" smtClean="0"/>
              <a:t>2023/8/19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AEA30-5EC6-DA12-4433-77E501EC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8E7F5-3DD2-379E-1039-AE0AD468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3970-D546-694E-9938-1BB695A1D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82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B4411-21CB-FF51-7087-190F4FBC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35E89B-E82E-9FFE-E2A7-85C2AB3B6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CD1E8-93C9-B559-C28D-14D3D14F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8758-17DA-0447-87D8-2E487C7C980F}" type="datetimeFigureOut">
              <a:rPr kumimoji="1" lang="zh-CN" altLang="en-US" smtClean="0"/>
              <a:t>2023/8/19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F1BD8-AFFC-30D9-E1C6-D3836822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77AE6-A914-0F70-1D50-F301DDCA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3970-D546-694E-9938-1BB695A1D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01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B67AE1-5199-7823-8D46-88CF11318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46FCD6-819E-2A04-F4DC-DB386375E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B34D4-4832-BBE8-9E8C-8688DA17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8758-17DA-0447-87D8-2E487C7C980F}" type="datetimeFigureOut">
              <a:rPr kumimoji="1" lang="zh-CN" altLang="en-US" smtClean="0"/>
              <a:t>2023/8/19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E7BB1-996F-2590-4475-0D5B0708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127FD-1624-94E1-5C94-C44FAFB9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3970-D546-694E-9938-1BB695A1D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4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01A13-2893-FAC3-AEE8-F52827B4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DD2FA-4C4A-6968-7430-0883053D8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F39F6-9F18-CD80-02D0-CE723E6C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8758-17DA-0447-87D8-2E487C7C980F}" type="datetimeFigureOut">
              <a:rPr kumimoji="1" lang="zh-CN" altLang="en-US" smtClean="0"/>
              <a:t>2023/8/19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24CF5-1018-A3BB-0585-B46F533F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F7477-BBFC-28E4-2138-FE8C3C06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3970-D546-694E-9938-1BB695A1D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505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B6F8D-2FDE-5750-3D39-715281C1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E977AE-69F6-B572-3589-7D6C36665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98639-1C10-0608-EB46-83DCD9B4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8758-17DA-0447-87D8-2E487C7C980F}" type="datetimeFigureOut">
              <a:rPr kumimoji="1" lang="zh-CN" altLang="en-US" smtClean="0"/>
              <a:t>2023/8/19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47665-D172-4F81-A1A4-AD0ED41B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A0D61-8A9A-6C99-A4C3-EB89E86A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3970-D546-694E-9938-1BB695A1D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13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F329E-2A39-3081-F2ED-66960633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82D62-38DB-4F50-E16F-F2BD85076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FCC213-46C4-A9E8-072E-EA861E3D2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8DA1D-3096-F54E-EF81-05B44BA3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8758-17DA-0447-87D8-2E487C7C980F}" type="datetimeFigureOut">
              <a:rPr kumimoji="1" lang="zh-CN" altLang="en-US" smtClean="0"/>
              <a:t>2023/8/19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DD69F4-0CC7-24E8-2FF0-6629462E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0D047B-1F67-5A5F-C68F-1FD2CEB4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3970-D546-694E-9938-1BB695A1D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205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BDFF9-98B0-291C-A165-D19D4DC9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317ABC-C8D3-B53C-FAD6-AB5F97F6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924C05-9253-C072-FE84-704778DEA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29F82F-F71B-F7DB-FF86-1058A5508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1E2D5E-ACB2-AA36-86F8-3DBD82C31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3D617C-C7C1-8780-2C2A-C997CAFE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8758-17DA-0447-87D8-2E487C7C980F}" type="datetimeFigureOut">
              <a:rPr kumimoji="1" lang="zh-CN" altLang="en-US" smtClean="0"/>
              <a:t>2023/8/19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96EDC4-ADAF-8290-368F-6B75AEC3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C342FC-3752-E97B-0DA8-9F48F772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3970-D546-694E-9938-1BB695A1D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912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8A25B-8F04-E09E-6ABD-C4B22806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B6AD13-F4DC-FDE7-F34E-D53199C9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8758-17DA-0447-87D8-2E487C7C980F}" type="datetimeFigureOut">
              <a:rPr kumimoji="1" lang="zh-CN" altLang="en-US" smtClean="0"/>
              <a:t>2023/8/19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6850F3-9FFD-EF69-7783-AC10296D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C75A8B-1E5C-F693-00B0-F198779C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3970-D546-694E-9938-1BB695A1D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91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2A5013-A42B-1849-0FED-E14655CB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8758-17DA-0447-87D8-2E487C7C980F}" type="datetimeFigureOut">
              <a:rPr kumimoji="1" lang="zh-CN" altLang="en-US" smtClean="0"/>
              <a:t>2023/8/19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EF06B6-4108-5FA7-9D47-589DB490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F78BF5-F5C8-BB93-6389-CF80D392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3970-D546-694E-9938-1BB695A1D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321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C5DCE-D960-5591-C18F-498439F3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0630F-C178-14AD-AC13-BEAE00F75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552645-853B-23D7-53B0-1F55847E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A3C1E7-1180-4452-2EA6-D88A1EE4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8758-17DA-0447-87D8-2E487C7C980F}" type="datetimeFigureOut">
              <a:rPr kumimoji="1" lang="zh-CN" altLang="en-US" smtClean="0"/>
              <a:t>2023/8/19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064131-0B57-1E1A-B399-E0BB7A24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975C9-5443-8D44-115C-432A54BB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3970-D546-694E-9938-1BB695A1D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17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7FB9B-406C-F014-7675-E3FD9343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EB4692-51F2-6E69-6F29-48D23535E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063425-CF41-8F0A-E2B2-1EA070BC3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978EEC-43AF-A11E-46F6-D9EDFF33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8758-17DA-0447-87D8-2E487C7C980F}" type="datetimeFigureOut">
              <a:rPr kumimoji="1" lang="zh-CN" altLang="en-US" smtClean="0"/>
              <a:t>2023/8/19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79BDE7-562E-04F6-5D8C-57009CB2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11CE0-BFBA-6E60-03D8-51FC12E6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3970-D546-694E-9938-1BB695A1D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96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F39067-5480-C9FF-2232-23646BA0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08B37-CB4F-CAAB-2805-83026F20C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D78AD-E1DF-785B-8B9E-7944638F3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D8758-17DA-0447-87D8-2E487C7C980F}" type="datetimeFigureOut">
              <a:rPr kumimoji="1" lang="zh-CN" altLang="en-US" smtClean="0"/>
              <a:t>2023/8/19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F071A-23C6-2169-B884-67293E2DD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C11D8-F801-B843-1D40-76AE75A44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F3970-D546-694E-9938-1BB695A1D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085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形状 16">
            <a:extLst>
              <a:ext uri="{FF2B5EF4-FFF2-40B4-BE49-F238E27FC236}">
                <a16:creationId xmlns:a16="http://schemas.microsoft.com/office/drawing/2014/main" id="{577E50E5-739D-9721-B595-6D476C215E5E}"/>
              </a:ext>
            </a:extLst>
          </p:cNvPr>
          <p:cNvSpPr/>
          <p:nvPr/>
        </p:nvSpPr>
        <p:spPr>
          <a:xfrm>
            <a:off x="0" y="0"/>
            <a:ext cx="10031895" cy="6858000"/>
          </a:xfrm>
          <a:custGeom>
            <a:avLst/>
            <a:gdLst>
              <a:gd name="connsiteX0" fmla="*/ 0 w 10031895"/>
              <a:gd name="connsiteY0" fmla="*/ 0 h 6858000"/>
              <a:gd name="connsiteX1" fmla="*/ 3532128 w 10031895"/>
              <a:gd name="connsiteY1" fmla="*/ 0 h 6858000"/>
              <a:gd name="connsiteX2" fmla="*/ 3681848 w 10031895"/>
              <a:gd name="connsiteY2" fmla="*/ 43548 h 6858000"/>
              <a:gd name="connsiteX3" fmla="*/ 9967754 w 10031895"/>
              <a:gd name="connsiteY3" fmla="*/ 3374576 h 6858000"/>
              <a:gd name="connsiteX4" fmla="*/ 1377627 w 10031895"/>
              <a:gd name="connsiteY4" fmla="*/ 6820662 h 6858000"/>
              <a:gd name="connsiteX5" fmla="*/ 1227667 w 10031895"/>
              <a:gd name="connsiteY5" fmla="*/ 6858000 h 6858000"/>
              <a:gd name="connsiteX6" fmla="*/ 0 w 1003189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1895" h="6858000">
                <a:moveTo>
                  <a:pt x="0" y="0"/>
                </a:moveTo>
                <a:lnTo>
                  <a:pt x="3532128" y="0"/>
                </a:lnTo>
                <a:lnTo>
                  <a:pt x="3681848" y="43548"/>
                </a:lnTo>
                <a:cubicBezTo>
                  <a:pt x="5424210" y="582391"/>
                  <a:pt x="10669167" y="2182590"/>
                  <a:pt x="9967754" y="3374576"/>
                </a:cubicBezTo>
                <a:cubicBezTo>
                  <a:pt x="9419775" y="4305815"/>
                  <a:pt x="4383478" y="6053173"/>
                  <a:pt x="1377627" y="6820662"/>
                </a:cubicBezTo>
                <a:lnTo>
                  <a:pt x="12276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5CD4F68-DF08-4560-8A4B-C44DD66AA263}"/>
              </a:ext>
            </a:extLst>
          </p:cNvPr>
          <p:cNvSpPr txBox="1"/>
          <p:nvPr/>
        </p:nvSpPr>
        <p:spPr>
          <a:xfrm>
            <a:off x="1001486" y="1921565"/>
            <a:ext cx="5910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第七届龙芯杯项目展示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FD6C8C-D209-510A-36FA-BECE0D48FF9B}"/>
              </a:ext>
            </a:extLst>
          </p:cNvPr>
          <p:cNvSpPr txBox="1"/>
          <p:nvPr/>
        </p:nvSpPr>
        <p:spPr>
          <a:xfrm>
            <a:off x="1961322" y="3211280"/>
            <a:ext cx="3949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武汉大学二队 好风凭借力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A30A7D-B295-775C-F367-258A5CE936A6}"/>
              </a:ext>
            </a:extLst>
          </p:cNvPr>
          <p:cNvSpPr txBox="1"/>
          <p:nvPr/>
        </p:nvSpPr>
        <p:spPr>
          <a:xfrm>
            <a:off x="1850571" y="3733801"/>
            <a:ext cx="424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朱卓远 汪昊楠 胡楷明 柴添宁</a:t>
            </a:r>
          </a:p>
        </p:txBody>
      </p:sp>
    </p:spTree>
    <p:extLst>
      <p:ext uri="{BB962C8B-B14F-4D97-AF65-F5344CB8AC3E}">
        <p14:creationId xmlns:p14="http://schemas.microsoft.com/office/powerpoint/2010/main" val="313938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1" y="0"/>
            <a:ext cx="2486027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699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58451" y="1671636"/>
            <a:ext cx="23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分支预测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3197014" y="194885"/>
            <a:ext cx="8167672" cy="640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基于二位饱和计数器的分支预测器</a:t>
            </a:r>
            <a:endParaRPr kumimoji="1" lang="en-US" altLang="zh-CN" sz="28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二位饱和计数器实现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IF1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阶段发送查询信号，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IF2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阶段得到查询结果，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阶段校正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策略有参差：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Jal/J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指令直接发生跳转，跳转目标地址由</a:t>
            </a:r>
            <a:r>
              <a:rPr kumimoji="1" lang="en-US" altLang="zh-CN" sz="20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MicroDu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解码得到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其余指令根据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Target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是否命中，以及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BHR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中读出的饱和计数器信息决定跳转方向、跳转目标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Target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512B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，直接映射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16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1" y="0"/>
            <a:ext cx="2486027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699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58451" y="1671636"/>
            <a:ext cx="23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分支预测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3197014" y="194885"/>
            <a:ext cx="8167672" cy="82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性能提升效果</a:t>
            </a:r>
            <a:endParaRPr kumimoji="1" lang="en-US" altLang="zh-CN" sz="28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59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8039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形状 5">
            <a:extLst>
              <a:ext uri="{FF2B5EF4-FFF2-40B4-BE49-F238E27FC236}">
                <a16:creationId xmlns:a16="http://schemas.microsoft.com/office/drawing/2014/main" id="{432930F6-730E-A960-0D50-34F05E3D149F}"/>
              </a:ext>
            </a:extLst>
          </p:cNvPr>
          <p:cNvSpPr/>
          <p:nvPr/>
        </p:nvSpPr>
        <p:spPr>
          <a:xfrm>
            <a:off x="0" y="0"/>
            <a:ext cx="12192000" cy="2041071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1">
              <a:alpha val="897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96669187-5AA3-5813-97DD-7B2A2D8DB9C0}"/>
              </a:ext>
            </a:extLst>
          </p:cNvPr>
          <p:cNvSpPr/>
          <p:nvPr/>
        </p:nvSpPr>
        <p:spPr>
          <a:xfrm>
            <a:off x="0" y="4816929"/>
            <a:ext cx="12192000" cy="2041071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1">
              <a:alpha val="897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5D9106-6592-CB8B-F20D-34D8917CF899}"/>
              </a:ext>
            </a:extLst>
          </p:cNvPr>
          <p:cNvSpPr txBox="1"/>
          <p:nvPr/>
        </p:nvSpPr>
        <p:spPr>
          <a:xfrm>
            <a:off x="3156857" y="3007510"/>
            <a:ext cx="587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旁路网络</a:t>
            </a:r>
          </a:p>
        </p:txBody>
      </p:sp>
    </p:spTree>
    <p:extLst>
      <p:ext uri="{BB962C8B-B14F-4D97-AF65-F5344CB8AC3E}">
        <p14:creationId xmlns:p14="http://schemas.microsoft.com/office/powerpoint/2010/main" val="290192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9705973" y="0"/>
            <a:ext cx="2486027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704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9764423" y="1671636"/>
            <a:ext cx="23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旁路网络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938726" y="194885"/>
            <a:ext cx="6378498" cy="455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可定制化旁路网络</a:t>
            </a:r>
            <a:endParaRPr kumimoji="1" lang="en-US" altLang="zh-CN" sz="28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参数化，可根据前后端流水线条数、阶段数自由定制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valid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信号标记当前指令是否发生写回行为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ready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信号标记当前指令是否已准备完成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依据优先级得出最终数据源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侧面证明顺序处理器的发射数不宜过多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11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8039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形状 5">
            <a:extLst>
              <a:ext uri="{FF2B5EF4-FFF2-40B4-BE49-F238E27FC236}">
                <a16:creationId xmlns:a16="http://schemas.microsoft.com/office/drawing/2014/main" id="{432930F6-730E-A960-0D50-34F05E3D149F}"/>
              </a:ext>
            </a:extLst>
          </p:cNvPr>
          <p:cNvSpPr/>
          <p:nvPr/>
        </p:nvSpPr>
        <p:spPr>
          <a:xfrm>
            <a:off x="0" y="0"/>
            <a:ext cx="12192000" cy="2041071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1">
              <a:alpha val="897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96669187-5AA3-5813-97DD-7B2A2D8DB9C0}"/>
              </a:ext>
            </a:extLst>
          </p:cNvPr>
          <p:cNvSpPr/>
          <p:nvPr/>
        </p:nvSpPr>
        <p:spPr>
          <a:xfrm>
            <a:off x="0" y="4816929"/>
            <a:ext cx="12192000" cy="2041071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1">
              <a:alpha val="897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5D9106-6592-CB8B-F20D-34D8917CF899}"/>
              </a:ext>
            </a:extLst>
          </p:cNvPr>
          <p:cNvSpPr txBox="1"/>
          <p:nvPr/>
        </p:nvSpPr>
        <p:spPr>
          <a:xfrm>
            <a:off x="3156857" y="3007510"/>
            <a:ext cx="587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访存逻辑</a:t>
            </a:r>
          </a:p>
        </p:txBody>
      </p:sp>
    </p:spTree>
    <p:extLst>
      <p:ext uri="{BB962C8B-B14F-4D97-AF65-F5344CB8AC3E}">
        <p14:creationId xmlns:p14="http://schemas.microsoft.com/office/powerpoint/2010/main" val="2075746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1" y="0"/>
            <a:ext cx="2486027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699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58451" y="1671636"/>
            <a:ext cx="23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访存逻辑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3197013" y="194885"/>
            <a:ext cx="7819329" cy="4554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800" dirty="0" err="1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iCache</a:t>
            </a: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</a:t>
            </a:r>
            <a:endParaRPr kumimoji="1" lang="en-US" altLang="zh-CN" sz="28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双二级流水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抽象为读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拍延迟的存储器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20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tagram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sz="20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validram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kumimoji="1" lang="en-US" altLang="zh-CN" sz="20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bram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实现，写优先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miss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情况使用状态机修复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指令单独使用一条流水线维护，将</a:t>
            </a:r>
            <a:r>
              <a:rPr kumimoji="1" lang="en-US" altLang="zh-CN" sz="20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icache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抽象为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MEM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阶段的一个普通存储器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990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1" y="0"/>
            <a:ext cx="2486027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699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58451" y="1671636"/>
            <a:ext cx="23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访存逻辑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3197013" y="194885"/>
            <a:ext cx="7819329" cy="82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800" dirty="0" err="1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iCache</a:t>
            </a: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逻辑示意图</a:t>
            </a:r>
            <a:endParaRPr kumimoji="1" lang="en-US" altLang="zh-CN" sz="28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9B8D46-8E60-406F-51EA-5E750C26C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013" y="1426934"/>
            <a:ext cx="6937587" cy="472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7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1" y="0"/>
            <a:ext cx="2486027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699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58451" y="1671636"/>
            <a:ext cx="23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访存逻辑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3197013" y="194885"/>
            <a:ext cx="7819329" cy="3939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800" dirty="0" err="1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dCache</a:t>
            </a: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</a:t>
            </a:r>
            <a:endParaRPr kumimoji="1" lang="en-US" altLang="zh-CN" sz="28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二级流水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抽象为读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拍延迟，写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拍延迟的存储器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20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tagram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sz="20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validram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dram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实现，当拍获得命中信息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miss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情况使用状态机修复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指令单独使用状态机处理写回操作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53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1" y="0"/>
            <a:ext cx="2486027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699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58451" y="1671636"/>
            <a:ext cx="23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访存逻辑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3197013" y="194885"/>
            <a:ext cx="7819329" cy="82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800" dirty="0" err="1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dCache</a:t>
            </a: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逻辑示意图</a:t>
            </a:r>
            <a:endParaRPr kumimoji="1" lang="en-US" altLang="zh-CN" sz="28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12AA83-D3AB-B566-472F-C3F659CEB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42" y="1521849"/>
            <a:ext cx="8125042" cy="406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72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1" y="0"/>
            <a:ext cx="2486027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699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58451" y="1671636"/>
            <a:ext cx="23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访存逻辑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3197013" y="194885"/>
            <a:ext cx="7819329" cy="332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800" dirty="0" err="1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unCache</a:t>
            </a: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部分优化</a:t>
            </a:r>
            <a:endParaRPr kumimoji="1" lang="en-US" altLang="zh-CN" sz="28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20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unCache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部分每一次读写都需要暂停流水线，造成大量时间浪费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使用写队列来维护写操作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当写队列满时暂停流水线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读操作等待写队列空时方可发起请求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9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形状 9">
            <a:extLst>
              <a:ext uri="{FF2B5EF4-FFF2-40B4-BE49-F238E27FC236}">
                <a16:creationId xmlns:a16="http://schemas.microsoft.com/office/drawing/2014/main" id="{1B15CF53-B0B7-89CB-E937-E20D86AF0270}"/>
              </a:ext>
            </a:extLst>
          </p:cNvPr>
          <p:cNvSpPr/>
          <p:nvPr/>
        </p:nvSpPr>
        <p:spPr>
          <a:xfrm>
            <a:off x="0" y="0"/>
            <a:ext cx="12192000" cy="773723"/>
          </a:xfrm>
          <a:custGeom>
            <a:avLst/>
            <a:gdLst>
              <a:gd name="connsiteX0" fmla="*/ 0 w 12192000"/>
              <a:gd name="connsiteY0" fmla="*/ 0 h 773723"/>
              <a:gd name="connsiteX1" fmla="*/ 12192000 w 12192000"/>
              <a:gd name="connsiteY1" fmla="*/ 0 h 773723"/>
              <a:gd name="connsiteX2" fmla="*/ 12192000 w 12192000"/>
              <a:gd name="connsiteY2" fmla="*/ 773723 h 773723"/>
              <a:gd name="connsiteX3" fmla="*/ 0 w 12192000"/>
              <a:gd name="connsiteY3" fmla="*/ 773723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773723">
                <a:moveTo>
                  <a:pt x="0" y="0"/>
                </a:moveTo>
                <a:lnTo>
                  <a:pt x="12192000" y="0"/>
                </a:lnTo>
                <a:lnTo>
                  <a:pt x="12192000" y="773723"/>
                </a:lnTo>
                <a:lnTo>
                  <a:pt x="0" y="773723"/>
                </a:lnTo>
                <a:close/>
              </a:path>
            </a:pathLst>
          </a:custGeom>
          <a:solidFill>
            <a:srgbClr val="00B0F0">
              <a:alpha val="897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BBF6A3A-3D49-58FC-DA1C-8E719A71F54D}"/>
              </a:ext>
            </a:extLst>
          </p:cNvPr>
          <p:cNvSpPr txBox="1"/>
          <p:nvPr/>
        </p:nvSpPr>
        <p:spPr>
          <a:xfrm>
            <a:off x="5401408" y="32918"/>
            <a:ext cx="1389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CD79550-8C42-D7EC-59E2-85016F6E26FC}"/>
              </a:ext>
            </a:extLst>
          </p:cNvPr>
          <p:cNvSpPr/>
          <p:nvPr/>
        </p:nvSpPr>
        <p:spPr>
          <a:xfrm>
            <a:off x="955963" y="2131349"/>
            <a:ext cx="2618509" cy="1316181"/>
          </a:xfrm>
          <a:prstGeom prst="ellipse">
            <a:avLst/>
          </a:prstGeom>
          <a:solidFill>
            <a:srgbClr val="00B0F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15E84FD-E3FB-497C-C3FE-78AF24E5EA9B}"/>
              </a:ext>
            </a:extLst>
          </p:cNvPr>
          <p:cNvSpPr txBox="1"/>
          <p:nvPr/>
        </p:nvSpPr>
        <p:spPr>
          <a:xfrm>
            <a:off x="1357746" y="2604773"/>
            <a:ext cx="189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设计模式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CDDC34F-8351-76AF-289C-AC0A80E3CFC8}"/>
              </a:ext>
            </a:extLst>
          </p:cNvPr>
          <p:cNvSpPr/>
          <p:nvPr/>
        </p:nvSpPr>
        <p:spPr>
          <a:xfrm>
            <a:off x="4786745" y="2131349"/>
            <a:ext cx="2618509" cy="1316181"/>
          </a:xfrm>
          <a:prstGeom prst="ellipse">
            <a:avLst/>
          </a:prstGeom>
          <a:solidFill>
            <a:srgbClr val="00B0F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738BF8B-BE5E-5454-98E2-6916A12795C7}"/>
              </a:ext>
            </a:extLst>
          </p:cNvPr>
          <p:cNvSpPr txBox="1"/>
          <p:nvPr/>
        </p:nvSpPr>
        <p:spPr>
          <a:xfrm>
            <a:off x="5188528" y="2604773"/>
            <a:ext cx="189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微架构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21BA234-02CF-E33C-C313-F1CE293F451A}"/>
              </a:ext>
            </a:extLst>
          </p:cNvPr>
          <p:cNvSpPr/>
          <p:nvPr/>
        </p:nvSpPr>
        <p:spPr>
          <a:xfrm>
            <a:off x="8617528" y="2131349"/>
            <a:ext cx="2618509" cy="1316181"/>
          </a:xfrm>
          <a:prstGeom prst="ellipse">
            <a:avLst/>
          </a:prstGeom>
          <a:solidFill>
            <a:srgbClr val="00B0F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2D3410-9DBB-50FD-20FD-332470130638}"/>
              </a:ext>
            </a:extLst>
          </p:cNvPr>
          <p:cNvSpPr txBox="1"/>
          <p:nvPr/>
        </p:nvSpPr>
        <p:spPr>
          <a:xfrm>
            <a:off x="9019311" y="2604773"/>
            <a:ext cx="189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访存逻辑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CF7FAF3-61BC-DF93-0654-B1C91436E0C5}"/>
              </a:ext>
            </a:extLst>
          </p:cNvPr>
          <p:cNvSpPr/>
          <p:nvPr/>
        </p:nvSpPr>
        <p:spPr>
          <a:xfrm>
            <a:off x="955963" y="3920954"/>
            <a:ext cx="2618509" cy="1316181"/>
          </a:xfrm>
          <a:prstGeom prst="ellipse">
            <a:avLst/>
          </a:prstGeom>
          <a:solidFill>
            <a:srgbClr val="00B0F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C592804-F30E-47A5-88D3-4D1350570684}"/>
              </a:ext>
            </a:extLst>
          </p:cNvPr>
          <p:cNvSpPr txBox="1"/>
          <p:nvPr/>
        </p:nvSpPr>
        <p:spPr>
          <a:xfrm>
            <a:off x="1357746" y="4394378"/>
            <a:ext cx="189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分支预测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2E3F2CA-4076-FDE3-7E76-616C6BD50ABC}"/>
              </a:ext>
            </a:extLst>
          </p:cNvPr>
          <p:cNvSpPr/>
          <p:nvPr/>
        </p:nvSpPr>
        <p:spPr>
          <a:xfrm>
            <a:off x="4786745" y="3920954"/>
            <a:ext cx="2618509" cy="1316181"/>
          </a:xfrm>
          <a:prstGeom prst="ellipse">
            <a:avLst/>
          </a:prstGeom>
          <a:solidFill>
            <a:srgbClr val="00B0F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60FA30A-CC88-74DD-EF69-0A0933C571DF}"/>
              </a:ext>
            </a:extLst>
          </p:cNvPr>
          <p:cNvSpPr txBox="1"/>
          <p:nvPr/>
        </p:nvSpPr>
        <p:spPr>
          <a:xfrm>
            <a:off x="5188528" y="4394378"/>
            <a:ext cx="189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旁路网络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F686BA2-C030-2113-7853-49D75A3A6306}"/>
              </a:ext>
            </a:extLst>
          </p:cNvPr>
          <p:cNvSpPr/>
          <p:nvPr/>
        </p:nvSpPr>
        <p:spPr>
          <a:xfrm>
            <a:off x="8617528" y="3920954"/>
            <a:ext cx="2618509" cy="1316181"/>
          </a:xfrm>
          <a:prstGeom prst="ellipse">
            <a:avLst/>
          </a:prstGeom>
          <a:solidFill>
            <a:srgbClr val="00B0F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2D204B3-495F-B847-7FFB-3A58F0D49982}"/>
              </a:ext>
            </a:extLst>
          </p:cNvPr>
          <p:cNvSpPr txBox="1"/>
          <p:nvPr/>
        </p:nvSpPr>
        <p:spPr>
          <a:xfrm>
            <a:off x="9019311" y="4394378"/>
            <a:ext cx="189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系统移植</a:t>
            </a:r>
          </a:p>
        </p:txBody>
      </p:sp>
    </p:spTree>
    <p:extLst>
      <p:ext uri="{BB962C8B-B14F-4D97-AF65-F5344CB8AC3E}">
        <p14:creationId xmlns:p14="http://schemas.microsoft.com/office/powerpoint/2010/main" val="1701001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1" y="0"/>
            <a:ext cx="2486027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699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58451" y="1671636"/>
            <a:ext cx="23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访存逻辑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3197013" y="194885"/>
            <a:ext cx="7819329" cy="82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800" dirty="0" err="1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unCache</a:t>
            </a: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部分优化示意图</a:t>
            </a:r>
            <a:endParaRPr kumimoji="1" lang="en-US" altLang="zh-CN" sz="28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A4D1E9-F241-17E0-4C8B-D34A314EB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013" y="1636483"/>
            <a:ext cx="7583714" cy="39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59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1" y="0"/>
            <a:ext cx="2486027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699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58451" y="1671636"/>
            <a:ext cx="23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分支预测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3197014" y="194885"/>
            <a:ext cx="8167672" cy="82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性能提升效果</a:t>
            </a:r>
            <a:endParaRPr kumimoji="1" lang="en-US" altLang="zh-CN" sz="28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810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8039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形状 5">
            <a:extLst>
              <a:ext uri="{FF2B5EF4-FFF2-40B4-BE49-F238E27FC236}">
                <a16:creationId xmlns:a16="http://schemas.microsoft.com/office/drawing/2014/main" id="{432930F6-730E-A960-0D50-34F05E3D149F}"/>
              </a:ext>
            </a:extLst>
          </p:cNvPr>
          <p:cNvSpPr/>
          <p:nvPr/>
        </p:nvSpPr>
        <p:spPr>
          <a:xfrm>
            <a:off x="0" y="0"/>
            <a:ext cx="12192000" cy="2041071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1">
              <a:alpha val="897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96669187-5AA3-5813-97DD-7B2A2D8DB9C0}"/>
              </a:ext>
            </a:extLst>
          </p:cNvPr>
          <p:cNvSpPr/>
          <p:nvPr/>
        </p:nvSpPr>
        <p:spPr>
          <a:xfrm>
            <a:off x="0" y="4816929"/>
            <a:ext cx="12192000" cy="2041071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1">
              <a:alpha val="897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5D9106-6592-CB8B-F20D-34D8917CF899}"/>
              </a:ext>
            </a:extLst>
          </p:cNvPr>
          <p:cNvSpPr txBox="1"/>
          <p:nvPr/>
        </p:nvSpPr>
        <p:spPr>
          <a:xfrm>
            <a:off x="3156857" y="3007510"/>
            <a:ext cx="587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系统移植</a:t>
            </a:r>
          </a:p>
        </p:txBody>
      </p:sp>
    </p:spTree>
    <p:extLst>
      <p:ext uri="{BB962C8B-B14F-4D97-AF65-F5344CB8AC3E}">
        <p14:creationId xmlns:p14="http://schemas.microsoft.com/office/powerpoint/2010/main" val="384046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9705973" y="0"/>
            <a:ext cx="2486027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704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9764423" y="1671636"/>
            <a:ext cx="23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系统移植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938726" y="194885"/>
            <a:ext cx="6378498" cy="393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系统移植</a:t>
            </a:r>
            <a:endParaRPr kumimoji="1" lang="en-US" altLang="zh-CN" sz="28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PMON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U-Boot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20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ucore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Linux6.5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内核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基于官方提供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soc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平台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695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9705973" y="0"/>
            <a:ext cx="2486027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704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9764423" y="1671636"/>
            <a:ext cx="23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系统移植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938726" y="194885"/>
            <a:ext cx="6378498" cy="82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系统移植展示</a:t>
            </a:r>
            <a:r>
              <a:rPr kumimoji="1" lang="en-US" altLang="zh-CN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——PMON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49430E-62F1-32E3-E6D9-DB46AAEBC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26" y="1655320"/>
            <a:ext cx="7772400" cy="3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71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9705973" y="0"/>
            <a:ext cx="2486027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704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9764423" y="1671636"/>
            <a:ext cx="23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系统移植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938726" y="194885"/>
            <a:ext cx="6378498" cy="82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系统移植展示</a:t>
            </a:r>
            <a:r>
              <a:rPr kumimoji="1" lang="en-US" altLang="zh-CN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——U-Boot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30F14B-1756-4C85-AA60-CB762B96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26" y="1671636"/>
            <a:ext cx="7772400" cy="36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41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9705973" y="0"/>
            <a:ext cx="2486027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704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9764423" y="1671636"/>
            <a:ext cx="23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系统移植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938726" y="194885"/>
            <a:ext cx="6378498" cy="82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系统移植展示</a:t>
            </a:r>
            <a:r>
              <a:rPr kumimoji="1" lang="en-US" altLang="zh-CN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kumimoji="1" lang="en-US" altLang="zh-CN" sz="2800" dirty="0" err="1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ucore</a:t>
            </a:r>
            <a:endParaRPr kumimoji="1" lang="en-US" altLang="zh-CN" sz="28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B290F6-CCAF-482F-E054-D1C0D68EE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26" y="1784350"/>
            <a:ext cx="7772400" cy="34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22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9705973" y="0"/>
            <a:ext cx="2486027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704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9764423" y="1671636"/>
            <a:ext cx="23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系统移植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938726" y="194885"/>
            <a:ext cx="6378498" cy="82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系统移植展示</a:t>
            </a:r>
            <a:r>
              <a:rPr kumimoji="1" lang="en-US" altLang="zh-CN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——Linux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56675D-849B-AEA7-1446-A460AFF8A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26" y="1735136"/>
            <a:ext cx="7772400" cy="37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08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9705973" y="0"/>
            <a:ext cx="2486027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704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9764423" y="1671636"/>
            <a:ext cx="23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系统移植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938726" y="194885"/>
            <a:ext cx="7748074" cy="640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移植</a:t>
            </a:r>
            <a:r>
              <a:rPr kumimoji="1" lang="en-US" altLang="zh-CN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系统中的软硬件处理</a:t>
            </a:r>
            <a:endParaRPr kumimoji="1" lang="en-US" altLang="zh-CN" sz="28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硬件方面：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实现了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包括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指令、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TLB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指令、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Trap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指令等在内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86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条指令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实现了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CP0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实现了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种中断与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种异常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软件方面：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编写了与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SoC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一致的设备树源码文件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关闭了浮点支持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添加编译选项去除了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Branch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Likely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LL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等指令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329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9705973" y="0"/>
            <a:ext cx="2486027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704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9764423" y="1671636"/>
            <a:ext cx="23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系统移植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938726" y="194885"/>
            <a:ext cx="8002074" cy="640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移植</a:t>
            </a:r>
            <a:r>
              <a:rPr kumimoji="1" lang="en-US" altLang="zh-CN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系统中的调试方法</a:t>
            </a:r>
            <a:endParaRPr kumimoji="1" lang="en-US" altLang="zh-CN" sz="28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Soc-simulator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平台：特别鸣谢重庆大学陈泱宇！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20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Verilator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仿真器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所遇到的问题：将发生的中断前递到关中断指令之前，导致关闭中断失败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解决方法：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将中断信号绑定在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阶段的指令上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中断发生逻辑由当前的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CP0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寄存器值和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MFC0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指令在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MEM1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阶段即将写入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Status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寄存器的值共同决定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35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8039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形状 5">
            <a:extLst>
              <a:ext uri="{FF2B5EF4-FFF2-40B4-BE49-F238E27FC236}">
                <a16:creationId xmlns:a16="http://schemas.microsoft.com/office/drawing/2014/main" id="{432930F6-730E-A960-0D50-34F05E3D149F}"/>
              </a:ext>
            </a:extLst>
          </p:cNvPr>
          <p:cNvSpPr/>
          <p:nvPr/>
        </p:nvSpPr>
        <p:spPr>
          <a:xfrm>
            <a:off x="0" y="0"/>
            <a:ext cx="12192000" cy="2041071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1">
              <a:alpha val="897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96669187-5AA3-5813-97DD-7B2A2D8DB9C0}"/>
              </a:ext>
            </a:extLst>
          </p:cNvPr>
          <p:cNvSpPr/>
          <p:nvPr/>
        </p:nvSpPr>
        <p:spPr>
          <a:xfrm>
            <a:off x="0" y="4816929"/>
            <a:ext cx="12192000" cy="2041071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1">
              <a:alpha val="897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5D9106-6592-CB8B-F20D-34D8917CF899}"/>
              </a:ext>
            </a:extLst>
          </p:cNvPr>
          <p:cNvSpPr txBox="1"/>
          <p:nvPr/>
        </p:nvSpPr>
        <p:spPr>
          <a:xfrm>
            <a:off x="3156857" y="3007510"/>
            <a:ext cx="587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设计模式</a:t>
            </a:r>
          </a:p>
        </p:txBody>
      </p:sp>
    </p:spTree>
    <p:extLst>
      <p:ext uri="{BB962C8B-B14F-4D97-AF65-F5344CB8AC3E}">
        <p14:creationId xmlns:p14="http://schemas.microsoft.com/office/powerpoint/2010/main" val="4035363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8039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形状 5">
            <a:extLst>
              <a:ext uri="{FF2B5EF4-FFF2-40B4-BE49-F238E27FC236}">
                <a16:creationId xmlns:a16="http://schemas.microsoft.com/office/drawing/2014/main" id="{432930F6-730E-A960-0D50-34F05E3D149F}"/>
              </a:ext>
            </a:extLst>
          </p:cNvPr>
          <p:cNvSpPr/>
          <p:nvPr/>
        </p:nvSpPr>
        <p:spPr>
          <a:xfrm>
            <a:off x="0" y="0"/>
            <a:ext cx="12192000" cy="2041071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1">
              <a:alpha val="897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96669187-5AA3-5813-97DD-7B2A2D8DB9C0}"/>
              </a:ext>
            </a:extLst>
          </p:cNvPr>
          <p:cNvSpPr/>
          <p:nvPr/>
        </p:nvSpPr>
        <p:spPr>
          <a:xfrm>
            <a:off x="0" y="4816929"/>
            <a:ext cx="12192000" cy="2041071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1">
              <a:alpha val="897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5D9106-6592-CB8B-F20D-34D8917CF899}"/>
              </a:ext>
            </a:extLst>
          </p:cNvPr>
          <p:cNvSpPr txBox="1"/>
          <p:nvPr/>
        </p:nvSpPr>
        <p:spPr>
          <a:xfrm>
            <a:off x="3156857" y="3007510"/>
            <a:ext cx="587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致谢</a:t>
            </a:r>
          </a:p>
        </p:txBody>
      </p:sp>
    </p:spTree>
    <p:extLst>
      <p:ext uri="{BB962C8B-B14F-4D97-AF65-F5344CB8AC3E}">
        <p14:creationId xmlns:p14="http://schemas.microsoft.com/office/powerpoint/2010/main" val="3608598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1" y="0"/>
            <a:ext cx="2486027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699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58451" y="1671636"/>
            <a:ext cx="23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致谢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3197013" y="194885"/>
            <a:ext cx="7819329" cy="640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感谢每一个帮助过本项目的人</a:t>
            </a:r>
            <a:endParaRPr kumimoji="1" lang="en-US" altLang="zh-CN" sz="28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感谢龚奕利老师的指导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感谢潘宇轩学长在每一次艰难的时刻伸出援手，一次又一次的帮助我们力挽狂澜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感谢廖骏轩同学无私的帮助，你设计的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PPMIPS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项目一直是我们学习的目标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Magically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IPS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团队的邱嘉浩、蔡旭昀学长以及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Programmer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Perspective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团队的赵星宇同学的帮助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感谢重庆大学陈泱宇同学开源的框架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感谢往届参赛队伍无私地开源代码供我们学习！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235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59BD18-A9E4-F987-2C9B-104510B2C621}"/>
              </a:ext>
            </a:extLst>
          </p:cNvPr>
          <p:cNvSpPr txBox="1"/>
          <p:nvPr/>
        </p:nvSpPr>
        <p:spPr>
          <a:xfrm>
            <a:off x="3782291" y="2493819"/>
            <a:ext cx="4627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>
                <a:solidFill>
                  <a:srgbClr val="00B0F0"/>
                </a:solidFill>
              </a:rPr>
              <a:t>谢谢大家，欢迎提问</a:t>
            </a:r>
          </a:p>
        </p:txBody>
      </p:sp>
    </p:spTree>
    <p:extLst>
      <p:ext uri="{BB962C8B-B14F-4D97-AF65-F5344CB8AC3E}">
        <p14:creationId xmlns:p14="http://schemas.microsoft.com/office/powerpoint/2010/main" val="136804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1" y="0"/>
            <a:ext cx="2486027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699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58451" y="1671636"/>
            <a:ext cx="23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设计模式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3197014" y="194885"/>
            <a:ext cx="6378498" cy="2092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kumimoji="1" lang="en-US" altLang="zh-CN" sz="2800" dirty="0" err="1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SpinalHDL</a:t>
            </a: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构建流水线</a:t>
            </a:r>
            <a:endParaRPr kumimoji="1" lang="en-US" altLang="zh-CN" sz="28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Scala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语言，优雅高效的描述流水线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丰富的组件资源加速开发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76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1" y="0"/>
            <a:ext cx="2486027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699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58451" y="1671636"/>
            <a:ext cx="23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设计模式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3197013" y="194885"/>
            <a:ext cx="7573767" cy="332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借鉴</a:t>
            </a:r>
            <a:r>
              <a:rPr kumimoji="1" lang="en-US" altLang="zh-CN" sz="2800" dirty="0" err="1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VexRiscv</a:t>
            </a: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800" dirty="0" err="1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ZenCove</a:t>
            </a: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的设计理念</a:t>
            </a:r>
            <a:endParaRPr kumimoji="1" lang="en-US" altLang="zh-CN" sz="28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每个流水线阶段用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Stage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类封装，以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Plugin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形式插入流水线中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完成不同阶段之间的组件信号互联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insert-input-output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系统，利用自动化连线完成信号在不同流水线阶段之间的传递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00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8039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形状 5">
            <a:extLst>
              <a:ext uri="{FF2B5EF4-FFF2-40B4-BE49-F238E27FC236}">
                <a16:creationId xmlns:a16="http://schemas.microsoft.com/office/drawing/2014/main" id="{432930F6-730E-A960-0D50-34F05E3D149F}"/>
              </a:ext>
            </a:extLst>
          </p:cNvPr>
          <p:cNvSpPr/>
          <p:nvPr/>
        </p:nvSpPr>
        <p:spPr>
          <a:xfrm>
            <a:off x="0" y="0"/>
            <a:ext cx="12192000" cy="2041071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1">
              <a:alpha val="897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96669187-5AA3-5813-97DD-7B2A2D8DB9C0}"/>
              </a:ext>
            </a:extLst>
          </p:cNvPr>
          <p:cNvSpPr/>
          <p:nvPr/>
        </p:nvSpPr>
        <p:spPr>
          <a:xfrm>
            <a:off x="0" y="4816929"/>
            <a:ext cx="12192000" cy="2041071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1">
              <a:alpha val="897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5D9106-6592-CB8B-F20D-34D8917CF899}"/>
              </a:ext>
            </a:extLst>
          </p:cNvPr>
          <p:cNvSpPr txBox="1"/>
          <p:nvPr/>
        </p:nvSpPr>
        <p:spPr>
          <a:xfrm>
            <a:off x="3156857" y="3007510"/>
            <a:ext cx="587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微架构</a:t>
            </a:r>
          </a:p>
        </p:txBody>
      </p:sp>
    </p:spTree>
    <p:extLst>
      <p:ext uri="{BB962C8B-B14F-4D97-AF65-F5344CB8AC3E}">
        <p14:creationId xmlns:p14="http://schemas.microsoft.com/office/powerpoint/2010/main" val="357345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9705973" y="0"/>
            <a:ext cx="2486027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704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9764423" y="1671636"/>
            <a:ext cx="23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微架构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938726" y="194885"/>
            <a:ext cx="6716716" cy="2707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微架构综述</a:t>
            </a:r>
            <a:endParaRPr kumimoji="1" lang="en-US" altLang="zh-CN" sz="28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顺序单发射结构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段流水线：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IF1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IF2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MEM1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MEM2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WB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20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iCache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sz="20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dCache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PIPT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16KB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路组相连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32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9705973" y="0"/>
            <a:ext cx="2486027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704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9764423" y="1671636"/>
            <a:ext cx="23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微架构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938726" y="194885"/>
            <a:ext cx="6716716" cy="82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微架构示意图</a:t>
            </a:r>
            <a:endParaRPr kumimoji="1" lang="en-US" altLang="zh-CN" sz="28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F5CA25-5854-7304-CF52-F57FFA305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28" y="1144815"/>
            <a:ext cx="6716716" cy="560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0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8039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形状 5">
            <a:extLst>
              <a:ext uri="{FF2B5EF4-FFF2-40B4-BE49-F238E27FC236}">
                <a16:creationId xmlns:a16="http://schemas.microsoft.com/office/drawing/2014/main" id="{432930F6-730E-A960-0D50-34F05E3D149F}"/>
              </a:ext>
            </a:extLst>
          </p:cNvPr>
          <p:cNvSpPr/>
          <p:nvPr/>
        </p:nvSpPr>
        <p:spPr>
          <a:xfrm>
            <a:off x="0" y="0"/>
            <a:ext cx="12192000" cy="2041071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1">
              <a:alpha val="897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96669187-5AA3-5813-97DD-7B2A2D8DB9C0}"/>
              </a:ext>
            </a:extLst>
          </p:cNvPr>
          <p:cNvSpPr/>
          <p:nvPr/>
        </p:nvSpPr>
        <p:spPr>
          <a:xfrm>
            <a:off x="0" y="4816929"/>
            <a:ext cx="12192000" cy="2041071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1">
              <a:alpha val="897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5D9106-6592-CB8B-F20D-34D8917CF899}"/>
              </a:ext>
            </a:extLst>
          </p:cNvPr>
          <p:cNvSpPr txBox="1"/>
          <p:nvPr/>
        </p:nvSpPr>
        <p:spPr>
          <a:xfrm>
            <a:off x="3156857" y="3007510"/>
            <a:ext cx="587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分支预测</a:t>
            </a:r>
          </a:p>
        </p:txBody>
      </p:sp>
    </p:spTree>
    <p:extLst>
      <p:ext uri="{BB962C8B-B14F-4D97-AF65-F5344CB8AC3E}">
        <p14:creationId xmlns:p14="http://schemas.microsoft.com/office/powerpoint/2010/main" val="205267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802</Words>
  <Application>Microsoft Macintosh PowerPoint</Application>
  <PresentationFormat>宽屏</PresentationFormat>
  <Paragraphs>122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</cp:revision>
  <dcterms:created xsi:type="dcterms:W3CDTF">2023-06-21T03:36:03Z</dcterms:created>
  <dcterms:modified xsi:type="dcterms:W3CDTF">2023-08-19T12:53:53Z</dcterms:modified>
</cp:coreProperties>
</file>