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8"/>
  </p:handoutMasterIdLst>
  <p:sldIdLst>
    <p:sldId id="256" r:id="rId4"/>
    <p:sldId id="266" r:id="rId6"/>
    <p:sldId id="279" r:id="rId7"/>
    <p:sldId id="280" r:id="rId8"/>
    <p:sldId id="285" r:id="rId9"/>
    <p:sldId id="286" r:id="rId10"/>
    <p:sldId id="288" r:id="rId11"/>
    <p:sldId id="287" r:id="rId12"/>
    <p:sldId id="289" r:id="rId13"/>
    <p:sldId id="292" r:id="rId14"/>
    <p:sldId id="290" r:id="rId15"/>
    <p:sldId id="291" r:id="rId16"/>
    <p:sldId id="294"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6fe949-a7b8-4707-a9fd-faf62cbf6751}">
          <p14:sldIdLst>
            <p14:sldId id="256"/>
            <p14:sldId id="266"/>
            <p14:sldId id="279"/>
            <p14:sldId id="280"/>
            <p14:sldId id="285"/>
            <p14:sldId id="286"/>
            <p14:sldId id="288"/>
          </p14:sldIdLst>
        </p14:section>
        <p14:section name="IP" id="{cf2123f3-463f-4d70-a02f-50ce632375b0}">
          <p14:sldIdLst>
            <p14:sldId id="287"/>
            <p14:sldId id="289"/>
            <p14:sldId id="292"/>
            <p14:sldId id="290"/>
          </p14:sldIdLst>
        </p14:section>
        <p14:section name="无标题节" id="{3a744433-f6d9-40af-988c-53107e7dff6b}">
          <p14:sldIdLst>
            <p14:sldId id="291"/>
            <p14:sldId id="294"/>
          </p14:sldIdLst>
        </p14:section>
      </p14:sectionLst>
    </p:ex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5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image" Target="../media/image7.png"/><Relationship Id="rId2" Type="http://schemas.openxmlformats.org/officeDocument/2006/relationships/tags" Target="../tags/tag239.xml"/><Relationship Id="rId1" Type="http://schemas.openxmlformats.org/officeDocument/2006/relationships/tags" Target="../tags/tag23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3.xml"/><Relationship Id="rId5" Type="http://schemas.openxmlformats.org/officeDocument/2006/relationships/tags" Target="../tags/tag24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43.xml"/><Relationship Id="rId1" Type="http://schemas.openxmlformats.org/officeDocument/2006/relationships/tags" Target="../tags/tag24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247.xml"/><Relationship Id="rId3" Type="http://schemas.openxmlformats.org/officeDocument/2006/relationships/image" Target="../media/image9.png"/><Relationship Id="rId2" Type="http://schemas.openxmlformats.org/officeDocument/2006/relationships/tags" Target="../tags/tag246.xml"/><Relationship Id="rId1" Type="http://schemas.openxmlformats.org/officeDocument/2006/relationships/tags" Target="../tags/tag24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250.xml"/><Relationship Id="rId3" Type="http://schemas.openxmlformats.org/officeDocument/2006/relationships/image" Target="../media/image10.png"/><Relationship Id="rId2" Type="http://schemas.openxmlformats.org/officeDocument/2006/relationships/tags" Target="../tags/tag249.xml"/><Relationship Id="rId1" Type="http://schemas.openxmlformats.org/officeDocument/2006/relationships/tags" Target="../tags/tag248.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3.xml"/><Relationship Id="rId5" Type="http://schemas.openxmlformats.org/officeDocument/2006/relationships/tags" Target="../tags/tag208.xml"/><Relationship Id="rId4" Type="http://schemas.openxmlformats.org/officeDocument/2006/relationships/image" Target="../media/image1.png"/><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217.xml"/><Relationship Id="rId3" Type="http://schemas.openxmlformats.org/officeDocument/2006/relationships/image" Target="../media/image2.png"/><Relationship Id="rId2" Type="http://schemas.openxmlformats.org/officeDocument/2006/relationships/tags" Target="../tags/tag216.xml"/><Relationship Id="rId1" Type="http://schemas.openxmlformats.org/officeDocument/2006/relationships/tags" Target="../tags/tag21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tags" Target="../tags/tag221.xml"/><Relationship Id="rId4" Type="http://schemas.openxmlformats.org/officeDocument/2006/relationships/image" Target="../media/image2.png"/><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224.xml"/><Relationship Id="rId3" Type="http://schemas.openxmlformats.org/officeDocument/2006/relationships/image" Target="../media/image3.png"/><Relationship Id="rId2" Type="http://schemas.openxmlformats.org/officeDocument/2006/relationships/tags" Target="../tags/tag223.xml"/><Relationship Id="rId1" Type="http://schemas.openxmlformats.org/officeDocument/2006/relationships/tags" Target="../tags/tag22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3.xml"/><Relationship Id="rId5" Type="http://schemas.openxmlformats.org/officeDocument/2006/relationships/tags" Target="../tags/tag228.xml"/><Relationship Id="rId4" Type="http://schemas.openxmlformats.org/officeDocument/2006/relationships/image" Target="../media/image4.png"/><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3.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image" Target="../media/image5.png"/><Relationship Id="rId2" Type="http://schemas.openxmlformats.org/officeDocument/2006/relationships/tags" Target="../tags/tag230.xml"/><Relationship Id="rId1" Type="http://schemas.openxmlformats.org/officeDocument/2006/relationships/tags" Target="../tags/tag22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3.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image" Target="../media/image6.png"/><Relationship Id="rId2" Type="http://schemas.openxmlformats.org/officeDocument/2006/relationships/tags" Target="../tags/tag235.xml"/><Relationship Id="rId1" Type="http://schemas.openxmlformats.org/officeDocument/2006/relationships/tags" Target="../tags/tag2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870075"/>
            <a:ext cx="7325995" cy="1241425"/>
          </a:xfrm>
        </p:spPr>
        <p:txBody>
          <a:bodyPr>
            <a:normAutofit fontScale="90000"/>
          </a:bodyPr>
          <a:lstStyle/>
          <a:p>
            <a:r>
              <a:rPr lang="zh-CN" altLang="en-US" dirty="0"/>
              <a:t>五、计算机网络</a:t>
            </a:r>
            <a:endParaRPr lang="zh-CN" altLang="en-US" dirty="0"/>
          </a:p>
        </p:txBody>
      </p:sp>
      <p:sp>
        <p:nvSpPr>
          <p:cNvPr id="3" name="副标题 2"/>
          <p:cNvSpPr>
            <a:spLocks noGrp="1"/>
          </p:cNvSpPr>
          <p:nvPr>
            <p:ph type="subTitle" idx="1"/>
            <p:custDataLst>
              <p:tags r:id="rId2"/>
            </p:custDataLst>
          </p:nvPr>
        </p:nvSpPr>
        <p:spPr/>
        <p:txBody>
          <a:bodyPr>
            <a:normAutofit fontScale="90000" lnSpcReduction="10000"/>
          </a:bodyPr>
          <a:lstStyle/>
          <a:p>
            <a:r>
              <a:rPr lang="zh-CN" altLang="en-US" dirty="0"/>
              <a:t>百年前人类不敢想象</a:t>
            </a:r>
            <a:r>
              <a:rPr lang="zh-CN" altLang="en-US" dirty="0"/>
              <a:t>的</a:t>
            </a:r>
            <a:endParaRPr lang="zh-CN" altLang="en-US" dirty="0"/>
          </a:p>
          <a:p>
            <a:r>
              <a:rPr lang="zh-CN" altLang="en-US" dirty="0">
                <a:solidFill>
                  <a:srgbClr val="FF0000"/>
                </a:solidFill>
              </a:rPr>
              <a:t>隔空传递数据</a:t>
            </a:r>
            <a:r>
              <a:rPr lang="zh-CN" altLang="en-US" dirty="0"/>
              <a:t>的</a:t>
            </a:r>
            <a:r>
              <a:rPr lang="zh-CN" altLang="en-US" dirty="0"/>
              <a:t>黑科技！</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a:sym typeface="+mn-ea"/>
              </a:rPr>
              <a:t>3. IP</a:t>
            </a:r>
            <a:r>
              <a:rPr spc="0">
                <a:sym typeface="+mn-ea"/>
              </a:rPr>
              <a:t>（Internet Protocol）</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181735"/>
          </a:xfrm>
        </p:spPr>
        <p:txBody>
          <a:bodyPr>
            <a:normAutofit/>
          </a:bodyPr>
          <a:lstStyle/>
          <a:p>
            <a:pPr marL="0" indent="0" algn="just">
              <a:lnSpc>
                <a:spcPct val="120000"/>
              </a:lnSpc>
              <a:buNone/>
            </a:pPr>
            <a:r>
              <a:rPr sz="1800" spc="0" dirty="0">
                <a:solidFill>
                  <a:schemeClr val="bg1"/>
                </a:solidFill>
                <a:ea typeface="微软雅黑" panose="020B0503020204020204" charset="-122"/>
              </a:rPr>
              <a:t>局域网和</a:t>
            </a:r>
            <a:r>
              <a:rPr sz="1800" spc="0" dirty="0">
                <a:solidFill>
                  <a:schemeClr val="bg1"/>
                </a:solidFill>
                <a:ea typeface="微软雅黑" panose="020B0503020204020204" charset="-122"/>
              </a:rPr>
              <a:t>互联网</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互联网，来一起网上冲浪</a:t>
            </a:r>
            <a:r>
              <a:rPr sz="1800" spc="0" dirty="0">
                <a:solidFill>
                  <a:schemeClr val="bg1"/>
                </a:solidFill>
                <a:ea typeface="微软雅黑" panose="020B0503020204020204" charset="-122"/>
              </a:rPr>
              <a:t>吧！</a:t>
            </a:r>
            <a:endParaRPr sz="1800" spc="0" dirty="0">
              <a:solidFill>
                <a:schemeClr val="bg1"/>
              </a:solidFill>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p:txBody>
      </p:sp>
      <p:pic>
        <p:nvPicPr>
          <p:cNvPr id="5" name="图片 4"/>
          <p:cNvPicPr>
            <a:picLocks noChangeAspect="1"/>
          </p:cNvPicPr>
          <p:nvPr/>
        </p:nvPicPr>
        <p:blipFill>
          <a:blip r:embed="rId3"/>
          <a:srcRect l="11164" t="11388" r="8553" b="1008"/>
          <a:stretch>
            <a:fillRect/>
          </a:stretch>
        </p:blipFill>
        <p:spPr>
          <a:xfrm>
            <a:off x="862965" y="2259965"/>
            <a:ext cx="5876925" cy="3609975"/>
          </a:xfrm>
          <a:prstGeom prst="rect">
            <a:avLst/>
          </a:prstGeom>
        </p:spPr>
      </p:pic>
      <p:sp>
        <p:nvSpPr>
          <p:cNvPr id="6" name="内容占位符 2"/>
          <p:cNvSpPr>
            <a:spLocks noGrp="1"/>
          </p:cNvSpPr>
          <p:nvPr>
            <p:custDataLst>
              <p:tags r:id="rId4"/>
            </p:custDataLst>
          </p:nvPr>
        </p:nvSpPr>
        <p:spPr>
          <a:xfrm>
            <a:off x="558165" y="6106795"/>
            <a:ext cx="6772910" cy="53784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sz="1800" spc="0" dirty="0">
                <a:solidFill>
                  <a:schemeClr val="bg1"/>
                </a:solidFill>
                <a:ea typeface="微软雅黑" panose="020B0503020204020204" charset="-122"/>
              </a:rPr>
              <a:t>此时路由器的</a:t>
            </a:r>
            <a:r>
              <a:rPr sz="1800" spc="0" dirty="0">
                <a:solidFill>
                  <a:srgbClr val="FF0000"/>
                </a:solidFill>
                <a:ea typeface="微软雅黑" panose="020B0503020204020204" charset="-122"/>
              </a:rPr>
              <a:t>互联网</a:t>
            </a:r>
            <a:r>
              <a:rPr lang="en-US" altLang="zh-CN" sz="1800" spc="0" dirty="0">
                <a:solidFill>
                  <a:srgbClr val="FF0000"/>
                </a:solidFill>
                <a:ea typeface="微软雅黑" panose="020B0503020204020204" charset="-122"/>
              </a:rPr>
              <a:t>IP</a:t>
            </a:r>
            <a:r>
              <a:rPr sz="1800" spc="0" dirty="0">
                <a:solidFill>
                  <a:srgbClr val="FF0000"/>
                </a:solidFill>
                <a:ea typeface="微软雅黑" panose="020B0503020204020204" charset="-122"/>
              </a:rPr>
              <a:t>（公网</a:t>
            </a:r>
            <a:r>
              <a:rPr lang="en-US" altLang="zh-CN" sz="1800" spc="0" dirty="0">
                <a:solidFill>
                  <a:srgbClr val="FF0000"/>
                </a:solidFill>
                <a:ea typeface="微软雅黑" panose="020B0503020204020204" charset="-122"/>
              </a:rPr>
              <a:t>IP</a:t>
            </a:r>
            <a:r>
              <a:rPr sz="1800" spc="0" dirty="0">
                <a:solidFill>
                  <a:srgbClr val="FF0000"/>
                </a:solidFill>
                <a:ea typeface="微软雅黑" panose="020B0503020204020204" charset="-122"/>
              </a:rPr>
              <a:t>）</a:t>
            </a:r>
            <a:r>
              <a:rPr sz="1800" spc="0" dirty="0">
                <a:solidFill>
                  <a:schemeClr val="bg1"/>
                </a:solidFill>
                <a:ea typeface="微软雅黑" panose="020B0503020204020204" charset="-122"/>
              </a:rPr>
              <a:t>：</a:t>
            </a:r>
            <a:r>
              <a:rPr lang="en-US" altLang="zh-CN" sz="1800" spc="0" dirty="0">
                <a:solidFill>
                  <a:schemeClr val="bg1"/>
                </a:solidFill>
                <a:ea typeface="微软雅黑" panose="020B0503020204020204" charset="-122"/>
              </a:rPr>
              <a:t>180.91.213.151</a:t>
            </a:r>
            <a:endParaRPr lang="en-US" altLang="zh-CN" sz="1800" spc="0" dirty="0">
              <a:solidFill>
                <a:schemeClr val="bg1"/>
              </a:solidFill>
              <a:ea typeface="微软雅黑" panose="020B050302020402020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a:sym typeface="+mn-ea"/>
              </a:rPr>
              <a:t>3. IP</a:t>
            </a:r>
            <a:r>
              <a:rPr spc="0">
                <a:sym typeface="+mn-ea"/>
              </a:rPr>
              <a:t>（Internet Protocol）</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971550"/>
            <a:ext cx="6772910" cy="1685290"/>
          </a:xfrm>
        </p:spPr>
        <p:txBody>
          <a:bodyPr>
            <a:normAutofit/>
          </a:bodyPr>
          <a:lstStyle/>
          <a:p>
            <a:pPr marL="0" indent="0" algn="just">
              <a:lnSpc>
                <a:spcPct val="120000"/>
              </a:lnSpc>
              <a:buNone/>
            </a:pPr>
            <a:r>
              <a:rPr sz="1800" spc="0" dirty="0">
                <a:solidFill>
                  <a:schemeClr val="bg1"/>
                </a:solidFill>
                <a:ea typeface="微软雅黑" panose="020B0503020204020204" charset="-122"/>
              </a:rPr>
              <a:t>局域网和</a:t>
            </a:r>
            <a:r>
              <a:rPr sz="1800" spc="0" dirty="0">
                <a:solidFill>
                  <a:schemeClr val="bg1"/>
                </a:solidFill>
                <a:ea typeface="微软雅黑" panose="020B0503020204020204" charset="-122"/>
              </a:rPr>
              <a:t>互联网</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局域网IP是可以复用的</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他们</a:t>
            </a:r>
            <a:r>
              <a:rPr sz="1800" spc="0" dirty="0">
                <a:solidFill>
                  <a:schemeClr val="bg1"/>
                </a:solidFill>
                <a:ea typeface="微软雅黑" panose="020B0503020204020204" charset="-122"/>
              </a:rPr>
              <a:t>可以共享同一个</a:t>
            </a:r>
            <a:r>
              <a:rPr sz="1800" spc="0" dirty="0">
                <a:solidFill>
                  <a:schemeClr val="bg1"/>
                </a:solidFill>
                <a:ea typeface="微软雅黑" panose="020B0503020204020204" charset="-122"/>
              </a:rPr>
              <a:t>互联网IP</a:t>
            </a:r>
            <a:endParaRPr sz="1800" spc="0" dirty="0">
              <a:solidFill>
                <a:schemeClr val="bg1"/>
              </a:solidFill>
              <a:ea typeface="微软雅黑" panose="020B0503020204020204" charset="-122"/>
            </a:endParaRPr>
          </a:p>
        </p:txBody>
      </p:sp>
      <p:pic>
        <p:nvPicPr>
          <p:cNvPr id="5" name="图片 4"/>
          <p:cNvPicPr>
            <a:picLocks noChangeAspect="1"/>
          </p:cNvPicPr>
          <p:nvPr/>
        </p:nvPicPr>
        <p:blipFill>
          <a:blip r:embed="rId3"/>
          <a:srcRect l="11164" t="11388" r="8553" b="1008"/>
          <a:stretch>
            <a:fillRect/>
          </a:stretch>
        </p:blipFill>
        <p:spPr>
          <a:xfrm>
            <a:off x="862965" y="2567305"/>
            <a:ext cx="5876925" cy="3609975"/>
          </a:xfrm>
          <a:prstGeom prst="rect">
            <a:avLst/>
          </a:prstGeom>
        </p:spPr>
      </p:pic>
      <p:pic>
        <p:nvPicPr>
          <p:cNvPr id="6" name="图片 5"/>
          <p:cNvPicPr>
            <a:picLocks noChangeAspect="1"/>
          </p:cNvPicPr>
          <p:nvPr/>
        </p:nvPicPr>
        <p:blipFill>
          <a:blip r:embed="rId4"/>
          <a:stretch>
            <a:fillRect/>
          </a:stretch>
        </p:blipFill>
        <p:spPr>
          <a:xfrm>
            <a:off x="245745" y="2887345"/>
            <a:ext cx="7085330" cy="281876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a:sym typeface="+mn-ea"/>
              </a:rPr>
              <a:t>4. </a:t>
            </a:r>
            <a:r>
              <a:rPr spc="0">
                <a:sym typeface="+mn-ea"/>
              </a:rPr>
              <a:t>（拓展）计算机网络攻击</a:t>
            </a:r>
            <a:r>
              <a:rPr spc="0">
                <a:sym typeface="+mn-ea"/>
              </a:rPr>
              <a:t>举例</a:t>
            </a:r>
            <a:endParaRPr spc="0">
              <a:sym typeface="+mn-ea"/>
            </a:endParaRPr>
          </a:p>
        </p:txBody>
      </p:sp>
      <p:sp>
        <p:nvSpPr>
          <p:cNvPr id="3" name="内容占位符 2"/>
          <p:cNvSpPr>
            <a:spLocks noGrp="1"/>
          </p:cNvSpPr>
          <p:nvPr>
            <p:ph idx="1"/>
            <p:custDataLst>
              <p:tags r:id="rId2"/>
            </p:custDataLst>
          </p:nvPr>
        </p:nvSpPr>
        <p:spPr>
          <a:xfrm>
            <a:off x="558165" y="1165225"/>
            <a:ext cx="6772910" cy="1737360"/>
          </a:xfrm>
        </p:spPr>
        <p:txBody>
          <a:bodyPr>
            <a:normAutofit fontScale="90000"/>
          </a:bodyPr>
          <a:lstStyle/>
          <a:p>
            <a:pPr algn="just">
              <a:lnSpc>
                <a:spcPct val="120000"/>
              </a:lnSpc>
            </a:pPr>
            <a:r>
              <a:rPr sz="1800" spc="0" dirty="0">
                <a:solidFill>
                  <a:schemeClr val="bg1"/>
                </a:solidFill>
                <a:ea typeface="微软雅黑" panose="020B0503020204020204" charset="-122"/>
              </a:rPr>
              <a:t>DDoS攻击，即分布式拒绝服务攻击（Distributed Denial of Service）</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在DDoS攻击中，攻击者利用大量受控的网络设备（这些设备通常被称为“僵尸电脑”）向目标发送大量的网络流量。</a:t>
            </a:r>
            <a:r>
              <a:rPr sz="1800" spc="0" dirty="0">
                <a:solidFill>
                  <a:srgbClr val="FF0000"/>
                </a:solidFill>
                <a:ea typeface="微软雅黑" panose="020B0503020204020204" charset="-122"/>
              </a:rPr>
              <a:t>超负荷运行目标服务器</a:t>
            </a:r>
            <a:r>
              <a:rPr sz="1800" spc="0" dirty="0">
                <a:solidFill>
                  <a:schemeClr val="bg1"/>
                </a:solidFill>
                <a:ea typeface="微软雅黑" panose="020B0503020204020204" charset="-122"/>
              </a:rPr>
              <a:t>，使其无法处理合法的请求，导致服务中断或严重减缓。</a:t>
            </a:r>
            <a:endParaRPr sz="1800" spc="0" dirty="0">
              <a:solidFill>
                <a:schemeClr val="bg1"/>
              </a:solidFill>
              <a:ea typeface="微软雅黑" panose="020B0503020204020204" charset="-122"/>
            </a:endParaRPr>
          </a:p>
        </p:txBody>
      </p:sp>
      <p:pic>
        <p:nvPicPr>
          <p:cNvPr id="103" name="图片 102"/>
          <p:cNvPicPr/>
          <p:nvPr/>
        </p:nvPicPr>
        <p:blipFill>
          <a:blip r:embed="rId3"/>
          <a:stretch>
            <a:fillRect/>
          </a:stretch>
        </p:blipFill>
        <p:spPr>
          <a:xfrm>
            <a:off x="1699895" y="3002915"/>
            <a:ext cx="4850130" cy="322008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a:sym typeface="+mn-ea"/>
              </a:rPr>
              <a:t>4. </a:t>
            </a:r>
            <a:r>
              <a:rPr spc="0">
                <a:sym typeface="+mn-ea"/>
              </a:rPr>
              <a:t>（拓展）计算机网络攻击</a:t>
            </a:r>
            <a:r>
              <a:rPr spc="0">
                <a:sym typeface="+mn-ea"/>
              </a:rPr>
              <a:t>举例</a:t>
            </a:r>
            <a:endParaRPr spc="0">
              <a:sym typeface="+mn-ea"/>
            </a:endParaRPr>
          </a:p>
        </p:txBody>
      </p:sp>
      <p:sp>
        <p:nvSpPr>
          <p:cNvPr id="3" name="内容占位符 2"/>
          <p:cNvSpPr>
            <a:spLocks noGrp="1"/>
          </p:cNvSpPr>
          <p:nvPr>
            <p:ph idx="1"/>
            <p:custDataLst>
              <p:tags r:id="rId2"/>
            </p:custDataLst>
          </p:nvPr>
        </p:nvSpPr>
        <p:spPr>
          <a:xfrm>
            <a:off x="558165" y="1165225"/>
            <a:ext cx="6772910" cy="1737360"/>
          </a:xfrm>
        </p:spPr>
        <p:txBody>
          <a:bodyPr>
            <a:normAutofit lnSpcReduction="10000"/>
          </a:bodyPr>
          <a:lstStyle/>
          <a:p>
            <a:pPr algn="just">
              <a:lnSpc>
                <a:spcPct val="120000"/>
              </a:lnSpc>
            </a:pPr>
            <a:r>
              <a:rPr sz="1800" spc="0" dirty="0">
                <a:solidFill>
                  <a:schemeClr val="bg1"/>
                </a:solidFill>
                <a:ea typeface="微软雅黑" panose="020B0503020204020204" charset="-122"/>
              </a:rPr>
              <a:t>ARP欺骗攻击</a:t>
            </a:r>
            <a:endParaRPr sz="1800" spc="0" dirty="0">
              <a:solidFill>
                <a:schemeClr val="bg1"/>
              </a:solidFill>
              <a:ea typeface="微软雅黑" panose="020B0503020204020204" charset="-122"/>
            </a:endParaRPr>
          </a:p>
          <a:p>
            <a:pPr algn="just">
              <a:lnSpc>
                <a:spcPct val="120000"/>
              </a:lnSpc>
            </a:pPr>
            <a:r>
              <a:rPr sz="1800" spc="0" dirty="0">
                <a:ea typeface="微软雅黑" panose="020B0503020204020204" charset="-122"/>
              </a:rPr>
              <a:t>ARP（地址解析协议，Address Resolution Protocol）是一个重要的网络协议，用于在局域网内将网络层的</a:t>
            </a:r>
            <a:r>
              <a:rPr sz="1800" spc="0" dirty="0">
                <a:solidFill>
                  <a:srgbClr val="FF0000"/>
                </a:solidFill>
                <a:ea typeface="微软雅黑" panose="020B0503020204020204" charset="-122"/>
              </a:rPr>
              <a:t>IP地址转换为MAC地址</a:t>
            </a:r>
            <a:endParaRPr sz="1800" spc="0" dirty="0">
              <a:solidFill>
                <a:srgbClr val="FF0000"/>
              </a:solidFill>
              <a:ea typeface="微软雅黑" panose="020B0503020204020204" charset="-122"/>
            </a:endParaRPr>
          </a:p>
        </p:txBody>
      </p:sp>
      <p:pic>
        <p:nvPicPr>
          <p:cNvPr id="104" name="图片 103"/>
          <p:cNvPicPr/>
          <p:nvPr/>
        </p:nvPicPr>
        <p:blipFill>
          <a:blip r:embed="rId3"/>
          <a:stretch>
            <a:fillRect/>
          </a:stretch>
        </p:blipFill>
        <p:spPr>
          <a:xfrm>
            <a:off x="1344295" y="2902585"/>
            <a:ext cx="5200650" cy="316230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快递 vs 网络</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2687955"/>
          </a:xfrm>
        </p:spPr>
        <p:txBody>
          <a:bodyPr>
            <a:normAutofit/>
          </a:bodyPr>
          <a:lstStyle/>
          <a:p>
            <a:pPr marL="0" indent="0" algn="just">
              <a:lnSpc>
                <a:spcPct val="120000"/>
              </a:lnSpc>
              <a:buNone/>
            </a:pPr>
            <a:r>
              <a:rPr sz="1800" spc="0" dirty="0">
                <a:solidFill>
                  <a:schemeClr val="bg1"/>
                </a:solidFill>
                <a:ea typeface="微软雅黑" panose="020B0503020204020204" charset="-122"/>
              </a:rPr>
              <a:t>假设你从淘宝上买了一个毛毛熊玩具</a:t>
            </a:r>
            <a:endParaRPr sz="1800" spc="0" dirty="0">
              <a:solidFill>
                <a:schemeClr val="bg1"/>
              </a:solidFill>
              <a:ea typeface="微软雅黑" panose="020B0503020204020204" charset="-122"/>
            </a:endParaRPr>
          </a:p>
          <a:p>
            <a:pPr algn="just">
              <a:lnSpc>
                <a:spcPct val="120000"/>
              </a:lnSpc>
            </a:pP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发货物品</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发货收货地址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联系人电话</a:t>
            </a:r>
            <a:endParaRPr sz="1800" spc="0" dirty="0">
              <a:solidFill>
                <a:schemeClr val="bg1"/>
              </a:solidFill>
              <a:ea typeface="微软雅黑" panose="020B0503020204020204" charset="-122"/>
            </a:endParaRPr>
          </a:p>
          <a:p>
            <a:pPr algn="just">
              <a:lnSpc>
                <a:spcPct val="120000"/>
              </a:lnSpc>
            </a:pPr>
            <a:endParaRPr lang="zh-CN" altLang="en-US" sz="1800" spc="0" dirty="0">
              <a:solidFill>
                <a:schemeClr val="bg1"/>
              </a:solidFill>
              <a:uFillTx/>
              <a:latin typeface="Arial" panose="020B0604020202020204" pitchFamily="34" charset="0"/>
              <a:ea typeface="微软雅黑" panose="020B0503020204020204" charset="-122"/>
            </a:endParaRPr>
          </a:p>
        </p:txBody>
      </p:sp>
      <p:pic>
        <p:nvPicPr>
          <p:cNvPr id="6" name="图片 5"/>
          <p:cNvPicPr>
            <a:picLocks noChangeAspect="1"/>
          </p:cNvPicPr>
          <p:nvPr>
            <p:custDataLst>
              <p:tags r:id="rId3"/>
            </p:custDataLst>
          </p:nvPr>
        </p:nvPicPr>
        <p:blipFill>
          <a:blip r:embed="rId4"/>
          <a:stretch>
            <a:fillRect/>
          </a:stretch>
        </p:blipFill>
        <p:spPr>
          <a:xfrm>
            <a:off x="3571875" y="3197860"/>
            <a:ext cx="3592830" cy="284734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快递 vs 网络</a:t>
            </a:r>
            <a:endParaRPr spc="0" dirty="0">
              <a:ea typeface="微软雅黑" panose="020B0503020204020204" charset="-122"/>
            </a:endParaRPr>
          </a:p>
        </p:txBody>
      </p:sp>
      <p:graphicFrame>
        <p:nvGraphicFramePr>
          <p:cNvPr id="5" name="表格 4"/>
          <p:cNvGraphicFramePr/>
          <p:nvPr>
            <p:custDataLst>
              <p:tags r:id="rId2"/>
            </p:custDataLst>
          </p:nvPr>
        </p:nvGraphicFramePr>
        <p:xfrm>
          <a:off x="446405" y="1177925"/>
          <a:ext cx="6885940" cy="4897120"/>
        </p:xfrm>
        <a:graphic>
          <a:graphicData uri="http://schemas.openxmlformats.org/drawingml/2006/table">
            <a:tbl>
              <a:tblPr firstRow="1" bandRow="1">
                <a:tableStyleId>{5C22544A-7EE6-4342-B048-85BDC9FD1C3A}</a:tableStyleId>
              </a:tblPr>
              <a:tblGrid>
                <a:gridCol w="3442970"/>
                <a:gridCol w="3442970"/>
              </a:tblGrid>
              <a:tr h="958850">
                <a:tc>
                  <a:txBody>
                    <a:bodyPr/>
                    <a:p>
                      <a:pPr algn="ctr">
                        <a:buNone/>
                      </a:pPr>
                      <a:r>
                        <a:rPr lang="zh-CN" altLang="en-US"/>
                        <a:t>快递</a:t>
                      </a:r>
                      <a:endParaRPr lang="zh-CN" altLang="en-US"/>
                    </a:p>
                  </a:txBody>
                  <a:tcPr anchor="ctr" anchorCtr="0">
                    <a:noFill/>
                  </a:tcPr>
                </a:tc>
                <a:tc>
                  <a:txBody>
                    <a:bodyPr/>
                    <a:p>
                      <a:pPr algn="ctr">
                        <a:buNone/>
                      </a:pPr>
                      <a:r>
                        <a:rPr lang="zh-CN" altLang="en-US"/>
                        <a:t>计算机网络</a:t>
                      </a:r>
                      <a:endParaRPr lang="zh-CN" altLang="en-US"/>
                    </a:p>
                  </a:txBody>
                  <a:tcPr anchor="ctr" anchorCtr="0">
                    <a:noFill/>
                  </a:tcPr>
                </a:tc>
              </a:tr>
              <a:tr h="959485">
                <a:tc>
                  <a:txBody>
                    <a:bodyPr/>
                    <a:p>
                      <a:pPr algn="ctr">
                        <a:buNone/>
                      </a:pPr>
                      <a:endParaRPr lang="zh-CN" altLang="en-US"/>
                    </a:p>
                  </a:txBody>
                  <a:tcPr anchor="ctr" anchorCtr="0">
                    <a:noFill/>
                  </a:tcPr>
                </a:tc>
                <a:tc>
                  <a:txBody>
                    <a:bodyPr/>
                    <a:p>
                      <a:pPr algn="ctr">
                        <a:buNone/>
                      </a:pPr>
                      <a:endParaRPr lang="zh-CN" altLang="en-US"/>
                    </a:p>
                  </a:txBody>
                  <a:tcPr anchor="ctr" anchorCtr="0">
                    <a:noFill/>
                  </a:tcPr>
                </a:tc>
              </a:tr>
              <a:tr h="958850">
                <a:tc>
                  <a:txBody>
                    <a:bodyPr/>
                    <a:p>
                      <a:pPr algn="ctr">
                        <a:buNone/>
                      </a:pPr>
                      <a:endParaRPr lang="zh-CN" altLang="en-US"/>
                    </a:p>
                  </a:txBody>
                  <a:tcPr anchor="ctr" anchorCtr="0">
                    <a:noFill/>
                  </a:tcPr>
                </a:tc>
                <a:tc>
                  <a:txBody>
                    <a:bodyPr/>
                    <a:p>
                      <a:pPr algn="ctr">
                        <a:buNone/>
                      </a:pPr>
                      <a:endParaRPr lang="zh-CN" altLang="en-US"/>
                    </a:p>
                  </a:txBody>
                  <a:tcPr anchor="ctr" anchorCtr="0">
                    <a:noFill/>
                  </a:tcPr>
                </a:tc>
              </a:tr>
              <a:tr h="959485">
                <a:tc>
                  <a:txBody>
                    <a:bodyPr/>
                    <a:p>
                      <a:pPr algn="ctr">
                        <a:buNone/>
                      </a:pPr>
                      <a:endParaRPr lang="zh-CN" altLang="en-US"/>
                    </a:p>
                  </a:txBody>
                  <a:tcPr anchor="ctr" anchorCtr="0">
                    <a:noFill/>
                  </a:tcPr>
                </a:tc>
                <a:tc>
                  <a:txBody>
                    <a:bodyPr/>
                    <a:p>
                      <a:pPr algn="ctr">
                        <a:buNone/>
                      </a:pPr>
                      <a:endParaRPr lang="zh-CN" altLang="en-US"/>
                    </a:p>
                  </a:txBody>
                  <a:tcPr anchor="ctr" anchorCtr="0">
                    <a:noFill/>
                  </a:tcPr>
                </a:tc>
              </a:tr>
              <a:tr h="1060450">
                <a:tc>
                  <a:txBody>
                    <a:bodyPr/>
                    <a:p>
                      <a:pPr algn="ctr">
                        <a:buNone/>
                      </a:pPr>
                      <a:endParaRPr lang="zh-CN" altLang="en-US"/>
                    </a:p>
                  </a:txBody>
                  <a:tcPr anchor="ctr" anchorCtr="0">
                    <a:noFill/>
                  </a:tcPr>
                </a:tc>
                <a:tc>
                  <a:txBody>
                    <a:bodyPr/>
                    <a:p>
                      <a:pPr algn="ctr">
                        <a:buNone/>
                      </a:pPr>
                      <a:endParaRPr lang="zh-CN" altLang="en-US"/>
                    </a:p>
                  </a:txBody>
                  <a:tcPr anchor="ctr" anchorCtr="0">
                    <a:noFill/>
                  </a:tcPr>
                </a:tc>
              </a:tr>
            </a:tbl>
          </a:graphicData>
        </a:graphic>
      </p:graphicFrame>
      <p:graphicFrame>
        <p:nvGraphicFramePr>
          <p:cNvPr id="13" name="表格 12"/>
          <p:cNvGraphicFramePr/>
          <p:nvPr>
            <p:custDataLst>
              <p:tags r:id="rId3"/>
            </p:custDataLst>
          </p:nvPr>
        </p:nvGraphicFramePr>
        <p:xfrm>
          <a:off x="446405" y="3090545"/>
          <a:ext cx="6887210" cy="951865"/>
        </p:xfrm>
        <a:graphic>
          <a:graphicData uri="http://schemas.openxmlformats.org/drawingml/2006/table">
            <a:tbl>
              <a:tblPr firstRow="1" bandRow="1">
                <a:tableStyleId>{5C22544A-7EE6-4342-B048-85BDC9FD1C3A}</a:tableStyleId>
              </a:tblPr>
              <a:tblGrid>
                <a:gridCol w="3443605"/>
                <a:gridCol w="3443605"/>
              </a:tblGrid>
              <a:tr h="951865">
                <a:tc>
                  <a:txBody>
                    <a:bodyPr/>
                    <a:p>
                      <a:pPr algn="ctr">
                        <a:buNone/>
                      </a:pPr>
                      <a:r>
                        <a:rPr lang="zh-CN" altLang="en-US" b="0">
                          <a:solidFill>
                            <a:schemeClr val="bg1"/>
                          </a:solidFill>
                        </a:rPr>
                        <a:t>发货人的物理地址</a:t>
                      </a:r>
                      <a:endParaRPr lang="zh-CN" altLang="en-US" b="0">
                        <a:solidFill>
                          <a:schemeClr val="bg1"/>
                        </a:solidFill>
                      </a:endParaRPr>
                    </a:p>
                    <a:p>
                      <a:pPr algn="ctr">
                        <a:buNone/>
                      </a:pPr>
                      <a:r>
                        <a:rPr lang="zh-CN" altLang="en-US" b="0">
                          <a:solidFill>
                            <a:schemeClr val="bg1"/>
                          </a:solidFill>
                        </a:rPr>
                        <a:t>（上海某大厦xxx室）</a:t>
                      </a:r>
                      <a:endParaRPr lang="zh-CN" altLang="en-US" b="0">
                        <a:solidFill>
                          <a:schemeClr val="bg1"/>
                        </a:solidFill>
                      </a:endParaRPr>
                    </a:p>
                  </a:txBody>
                  <a:tcPr anchor="ctr" anchorCtr="0">
                    <a:noFill/>
                  </a:tcPr>
                </a:tc>
                <a:tc>
                  <a:txBody>
                    <a:bodyPr/>
                    <a:p>
                      <a:pPr algn="ctr">
                        <a:buNone/>
                      </a:pPr>
                      <a:endParaRPr lang="zh-CN" altLang="en-US" b="0">
                        <a:solidFill>
                          <a:schemeClr val="bg1"/>
                        </a:solidFill>
                      </a:endParaRPr>
                    </a:p>
                  </a:txBody>
                  <a:tcPr anchor="ctr" anchorCtr="0">
                    <a:noFill/>
                  </a:tcPr>
                </a:tc>
              </a:tr>
            </a:tbl>
          </a:graphicData>
        </a:graphic>
      </p:graphicFrame>
      <p:graphicFrame>
        <p:nvGraphicFramePr>
          <p:cNvPr id="16" name="表格 15"/>
          <p:cNvGraphicFramePr/>
          <p:nvPr>
            <p:custDataLst>
              <p:tags r:id="rId4"/>
            </p:custDataLst>
          </p:nvPr>
        </p:nvGraphicFramePr>
        <p:xfrm>
          <a:off x="446405" y="4042410"/>
          <a:ext cx="6887210" cy="951865"/>
        </p:xfrm>
        <a:graphic>
          <a:graphicData uri="http://schemas.openxmlformats.org/drawingml/2006/table">
            <a:tbl>
              <a:tblPr firstRow="1" bandRow="1">
                <a:tableStyleId>{5C22544A-7EE6-4342-B048-85BDC9FD1C3A}</a:tableStyleId>
              </a:tblPr>
              <a:tblGrid>
                <a:gridCol w="3443605"/>
                <a:gridCol w="3443605"/>
              </a:tblGrid>
              <a:tr h="951865">
                <a:tc>
                  <a:txBody>
                    <a:bodyPr/>
                    <a:p>
                      <a:pPr algn="ctr">
                        <a:buNone/>
                      </a:pPr>
                      <a:r>
                        <a:rPr lang="zh-CN" altLang="en-US" b="0">
                          <a:solidFill>
                            <a:schemeClr val="bg1"/>
                          </a:solidFill>
                        </a:rPr>
                        <a:t>收货人的物理地址</a:t>
                      </a:r>
                      <a:endParaRPr lang="zh-CN" altLang="en-US" b="0">
                        <a:solidFill>
                          <a:schemeClr val="bg1"/>
                        </a:solidFill>
                      </a:endParaRPr>
                    </a:p>
                    <a:p>
                      <a:pPr algn="ctr">
                        <a:buNone/>
                      </a:pPr>
                      <a:r>
                        <a:rPr lang="zh-CN" altLang="en-US" b="0">
                          <a:solidFill>
                            <a:schemeClr val="bg1"/>
                          </a:solidFill>
                        </a:rPr>
                        <a:t>（广西某村落xxx号山头）</a:t>
                      </a:r>
                      <a:endParaRPr lang="zh-CN" altLang="en-US" b="0">
                        <a:solidFill>
                          <a:schemeClr val="bg1"/>
                        </a:solidFill>
                      </a:endParaRPr>
                    </a:p>
                  </a:txBody>
                  <a:tcPr anchor="ctr" anchorCtr="0">
                    <a:noFill/>
                  </a:tcPr>
                </a:tc>
                <a:tc>
                  <a:txBody>
                    <a:bodyPr/>
                    <a:p>
                      <a:pPr algn="ctr">
                        <a:buNone/>
                      </a:pPr>
                      <a:endParaRPr lang="zh-CN" altLang="en-US" b="0">
                        <a:solidFill>
                          <a:schemeClr val="bg1"/>
                        </a:solidFill>
                      </a:endParaRPr>
                    </a:p>
                  </a:txBody>
                  <a:tcPr anchor="ctr" anchorCtr="0">
                    <a:noFill/>
                  </a:tcPr>
                </a:tc>
              </a:tr>
            </a:tbl>
          </a:graphicData>
        </a:graphic>
      </p:graphicFrame>
      <p:graphicFrame>
        <p:nvGraphicFramePr>
          <p:cNvPr id="18" name="表格 17"/>
          <p:cNvGraphicFramePr/>
          <p:nvPr>
            <p:custDataLst>
              <p:tags r:id="rId5"/>
            </p:custDataLst>
          </p:nvPr>
        </p:nvGraphicFramePr>
        <p:xfrm>
          <a:off x="446405" y="5046345"/>
          <a:ext cx="6885940" cy="1028065"/>
        </p:xfrm>
        <a:graphic>
          <a:graphicData uri="http://schemas.openxmlformats.org/drawingml/2006/table">
            <a:tbl>
              <a:tblPr firstRow="1" bandRow="1">
                <a:tableStyleId>{5C22544A-7EE6-4342-B048-85BDC9FD1C3A}</a:tableStyleId>
              </a:tblPr>
              <a:tblGrid>
                <a:gridCol w="3442970"/>
                <a:gridCol w="3442970"/>
              </a:tblGrid>
              <a:tr h="1028065">
                <a:tc>
                  <a:txBody>
                    <a:bodyPr/>
                    <a:p>
                      <a:pPr algn="ctr">
                        <a:buNone/>
                      </a:pPr>
                      <a:r>
                        <a:rPr lang="zh-CN" altLang="en-US" b="0"/>
                        <a:t>收货人的电话号码</a:t>
                      </a:r>
                      <a:endParaRPr lang="zh-CN" altLang="en-US" b="0"/>
                    </a:p>
                    <a:p>
                      <a:pPr algn="ctr">
                        <a:buNone/>
                      </a:pPr>
                      <a:r>
                        <a:rPr lang="zh-CN" altLang="en-US" b="0"/>
                        <a:t>（通知山头的哪位靓仔来取快递）</a:t>
                      </a:r>
                      <a:endParaRPr lang="zh-CN" altLang="en-US" b="0"/>
                    </a:p>
                  </a:txBody>
                  <a:tcPr anchor="ctr" anchorCtr="0">
                    <a:noFill/>
                  </a:tcPr>
                </a:tc>
                <a:tc>
                  <a:txBody>
                    <a:bodyPr/>
                    <a:p>
                      <a:pPr algn="ctr">
                        <a:buNone/>
                      </a:pPr>
                      <a:endParaRPr lang="zh-CN" altLang="en-US" b="0"/>
                    </a:p>
                  </a:txBody>
                  <a:tcPr anchor="ctr" anchorCtr="0">
                    <a:noFill/>
                  </a:tcPr>
                </a:tc>
              </a:tr>
            </a:tbl>
          </a:graphicData>
        </a:graphic>
      </p:graphicFrame>
      <p:sp>
        <p:nvSpPr>
          <p:cNvPr id="21" name="文本框 20"/>
          <p:cNvSpPr txBox="1"/>
          <p:nvPr/>
        </p:nvSpPr>
        <p:spPr>
          <a:xfrm>
            <a:off x="446405" y="2137410"/>
            <a:ext cx="3444240" cy="953135"/>
          </a:xfrm>
          <a:prstGeom prst="rect">
            <a:avLst/>
          </a:prstGeom>
          <a:noFill/>
        </p:spPr>
        <p:txBody>
          <a:bodyPr wrap="square" rtlCol="0" anchor="t">
            <a:noAutofit/>
          </a:bodyPr>
          <a:p>
            <a:pPr algn="ctr">
              <a:lnSpc>
                <a:spcPct val="230000"/>
              </a:lnSpc>
              <a:buNone/>
            </a:pPr>
            <a:r>
              <a:rPr lang="zh-CN" altLang="en-US">
                <a:solidFill>
                  <a:schemeClr val="bg1"/>
                </a:solidFill>
                <a:sym typeface="+mn-ea"/>
              </a:rPr>
              <a:t>小熊饼干</a:t>
            </a:r>
            <a:endParaRPr lang="zh-CN" altLang="en-US">
              <a:solidFill>
                <a:schemeClr val="bg1"/>
              </a:solidFill>
              <a:sym typeface="+mn-ea"/>
            </a:endParaRPr>
          </a:p>
        </p:txBody>
      </p:sp>
      <p:sp>
        <p:nvSpPr>
          <p:cNvPr id="22" name="文本框 21"/>
          <p:cNvSpPr txBox="1"/>
          <p:nvPr/>
        </p:nvSpPr>
        <p:spPr>
          <a:xfrm>
            <a:off x="3890645" y="2182495"/>
            <a:ext cx="3444240" cy="907415"/>
          </a:xfrm>
          <a:prstGeom prst="rect">
            <a:avLst/>
          </a:prstGeom>
          <a:noFill/>
        </p:spPr>
        <p:txBody>
          <a:bodyPr wrap="square" rtlCol="0" anchor="t">
            <a:noAutofit/>
          </a:bodyPr>
          <a:p>
            <a:pPr algn="ctr">
              <a:lnSpc>
                <a:spcPct val="230000"/>
              </a:lnSpc>
              <a:buNone/>
            </a:pPr>
            <a:r>
              <a:rPr lang="zh-CN" altLang="en-US">
                <a:solidFill>
                  <a:schemeClr val="bg1"/>
                </a:solidFill>
                <a:sym typeface="+mn-ea"/>
              </a:rPr>
              <a:t>010101010（数据内容）</a:t>
            </a:r>
            <a:endParaRPr lang="zh-CN" altLang="en-US">
              <a:solidFill>
                <a:schemeClr val="bg1"/>
              </a:solidFill>
              <a:sym typeface="+mn-ea"/>
            </a:endParaRPr>
          </a:p>
          <a:p>
            <a:pPr algn="ctr">
              <a:lnSpc>
                <a:spcPct val="230000"/>
              </a:lnSpc>
              <a:buNone/>
            </a:pPr>
            <a:endParaRPr lang="zh-CN" altLang="en-US">
              <a:solidFill>
                <a:schemeClr val="bg1"/>
              </a:solidFill>
              <a:sym typeface="+mn-ea"/>
            </a:endParaRPr>
          </a:p>
        </p:txBody>
      </p:sp>
      <p:sp>
        <p:nvSpPr>
          <p:cNvPr id="26" name="文本框 25"/>
          <p:cNvSpPr txBox="1"/>
          <p:nvPr/>
        </p:nvSpPr>
        <p:spPr>
          <a:xfrm>
            <a:off x="3888105" y="3112770"/>
            <a:ext cx="3444240" cy="907415"/>
          </a:xfrm>
          <a:prstGeom prst="rect">
            <a:avLst/>
          </a:prstGeom>
          <a:noFill/>
        </p:spPr>
        <p:txBody>
          <a:bodyPr wrap="square" rtlCol="0" anchor="t">
            <a:noAutofit/>
          </a:bodyPr>
          <a:p>
            <a:pPr algn="ctr">
              <a:lnSpc>
                <a:spcPct val="140000"/>
              </a:lnSpc>
              <a:buNone/>
            </a:pPr>
            <a:r>
              <a:rPr lang="zh-CN" altLang="en-US">
                <a:solidFill>
                  <a:schemeClr val="bg1"/>
                </a:solidFill>
                <a:sym typeface="+mn-ea"/>
              </a:rPr>
              <a:t>发送数据的设备的</a:t>
            </a:r>
            <a:r>
              <a:rPr lang="en-US" altLang="zh-CN">
                <a:solidFill>
                  <a:schemeClr val="bg1"/>
                </a:solidFill>
                <a:sym typeface="+mn-ea"/>
              </a:rPr>
              <a:t> </a:t>
            </a:r>
            <a:r>
              <a:rPr lang="zh-CN" altLang="en-US">
                <a:solidFill>
                  <a:srgbClr val="FF0000"/>
                </a:solidFill>
                <a:sym typeface="+mn-ea"/>
              </a:rPr>
              <a:t>IP</a:t>
            </a:r>
            <a:r>
              <a:rPr lang="en-US" altLang="zh-CN">
                <a:solidFill>
                  <a:srgbClr val="FF0000"/>
                </a:solidFill>
                <a:sym typeface="+mn-ea"/>
              </a:rPr>
              <a:t> </a:t>
            </a:r>
            <a:r>
              <a:rPr lang="zh-CN" altLang="en-US">
                <a:solidFill>
                  <a:schemeClr val="bg1"/>
                </a:solidFill>
                <a:sym typeface="+mn-ea"/>
              </a:rPr>
              <a:t>地址</a:t>
            </a:r>
            <a:endParaRPr lang="zh-CN" altLang="en-US" b="0">
              <a:solidFill>
                <a:schemeClr val="bg1"/>
              </a:solidFill>
            </a:endParaRPr>
          </a:p>
          <a:p>
            <a:pPr algn="ctr">
              <a:lnSpc>
                <a:spcPct val="150000"/>
              </a:lnSpc>
              <a:buNone/>
            </a:pPr>
            <a:r>
              <a:rPr lang="zh-CN" altLang="en-US">
                <a:solidFill>
                  <a:schemeClr val="bg1"/>
                </a:solidFill>
                <a:sym typeface="+mn-ea"/>
              </a:rPr>
              <a:t>（网络中的发货位置）</a:t>
            </a:r>
            <a:endParaRPr lang="zh-CN" altLang="en-US">
              <a:solidFill>
                <a:schemeClr val="bg1"/>
              </a:solidFill>
              <a:sym typeface="+mn-ea"/>
            </a:endParaRPr>
          </a:p>
        </p:txBody>
      </p:sp>
      <p:sp>
        <p:nvSpPr>
          <p:cNvPr id="28" name="文本框 27"/>
          <p:cNvSpPr txBox="1"/>
          <p:nvPr/>
        </p:nvSpPr>
        <p:spPr>
          <a:xfrm>
            <a:off x="3890645" y="4043045"/>
            <a:ext cx="3444240" cy="921385"/>
          </a:xfrm>
          <a:prstGeom prst="rect">
            <a:avLst/>
          </a:prstGeom>
          <a:noFill/>
        </p:spPr>
        <p:txBody>
          <a:bodyPr wrap="square" rtlCol="0" anchor="t">
            <a:noAutofit/>
          </a:bodyPr>
          <a:p>
            <a:pPr algn="ctr">
              <a:lnSpc>
                <a:spcPct val="140000"/>
              </a:lnSpc>
              <a:buNone/>
            </a:pPr>
            <a:r>
              <a:rPr lang="zh-CN" altLang="en-US">
                <a:solidFill>
                  <a:schemeClr val="bg1"/>
                </a:solidFill>
                <a:sym typeface="+mn-ea"/>
              </a:rPr>
              <a:t>接收数据的设备的</a:t>
            </a:r>
            <a:r>
              <a:rPr lang="en-US" altLang="zh-CN">
                <a:solidFill>
                  <a:schemeClr val="bg1"/>
                </a:solidFill>
                <a:sym typeface="+mn-ea"/>
              </a:rPr>
              <a:t> </a:t>
            </a:r>
            <a:r>
              <a:rPr lang="zh-CN" altLang="en-US">
                <a:solidFill>
                  <a:srgbClr val="FF0000"/>
                </a:solidFill>
                <a:sym typeface="+mn-ea"/>
              </a:rPr>
              <a:t>IP</a:t>
            </a:r>
            <a:r>
              <a:rPr lang="en-US" altLang="zh-CN">
                <a:solidFill>
                  <a:schemeClr val="bg1"/>
                </a:solidFill>
                <a:sym typeface="+mn-ea"/>
              </a:rPr>
              <a:t> </a:t>
            </a:r>
            <a:r>
              <a:rPr lang="zh-CN" altLang="en-US">
                <a:solidFill>
                  <a:schemeClr val="bg1"/>
                </a:solidFill>
                <a:sym typeface="+mn-ea"/>
              </a:rPr>
              <a:t>地址</a:t>
            </a:r>
            <a:endParaRPr lang="zh-CN" altLang="en-US" b="0">
              <a:solidFill>
                <a:schemeClr val="bg1"/>
              </a:solidFill>
            </a:endParaRPr>
          </a:p>
          <a:p>
            <a:pPr algn="ctr">
              <a:lnSpc>
                <a:spcPct val="140000"/>
              </a:lnSpc>
              <a:buNone/>
            </a:pPr>
            <a:r>
              <a:rPr lang="zh-CN" altLang="en-US">
                <a:solidFill>
                  <a:schemeClr val="bg1"/>
                </a:solidFill>
                <a:sym typeface="+mn-ea"/>
              </a:rPr>
              <a:t>（网络中的收货位置）</a:t>
            </a:r>
            <a:endParaRPr lang="zh-CN" altLang="en-US">
              <a:solidFill>
                <a:schemeClr val="bg1"/>
              </a:solidFill>
              <a:sym typeface="+mn-ea"/>
            </a:endParaRPr>
          </a:p>
        </p:txBody>
      </p:sp>
      <p:sp>
        <p:nvSpPr>
          <p:cNvPr id="29" name="文本框 28"/>
          <p:cNvSpPr txBox="1"/>
          <p:nvPr/>
        </p:nvSpPr>
        <p:spPr>
          <a:xfrm>
            <a:off x="3890645" y="5046345"/>
            <a:ext cx="3444240" cy="951230"/>
          </a:xfrm>
          <a:prstGeom prst="rect">
            <a:avLst/>
          </a:prstGeom>
          <a:noFill/>
        </p:spPr>
        <p:txBody>
          <a:bodyPr wrap="square" rtlCol="0" anchor="t">
            <a:noAutofit/>
          </a:bodyPr>
          <a:p>
            <a:pPr algn="ctr">
              <a:lnSpc>
                <a:spcPct val="140000"/>
              </a:lnSpc>
              <a:buNone/>
            </a:pPr>
            <a:r>
              <a:rPr lang="zh-CN" altLang="en-US">
                <a:solidFill>
                  <a:schemeClr val="bg1"/>
                </a:solidFill>
                <a:sym typeface="+mn-ea"/>
              </a:rPr>
              <a:t>接收设备的</a:t>
            </a:r>
            <a:r>
              <a:rPr lang="en-US" altLang="zh-CN">
                <a:solidFill>
                  <a:schemeClr val="bg1"/>
                </a:solidFill>
                <a:sym typeface="+mn-ea"/>
              </a:rPr>
              <a:t> </a:t>
            </a:r>
            <a:r>
              <a:rPr lang="zh-CN" altLang="en-US">
                <a:solidFill>
                  <a:srgbClr val="FF0000"/>
                </a:solidFill>
                <a:sym typeface="+mn-ea"/>
              </a:rPr>
              <a:t>MAC</a:t>
            </a:r>
            <a:r>
              <a:rPr lang="en-US" altLang="zh-CN">
                <a:solidFill>
                  <a:srgbClr val="FF0000"/>
                </a:solidFill>
                <a:sym typeface="+mn-ea"/>
              </a:rPr>
              <a:t> </a:t>
            </a:r>
            <a:r>
              <a:rPr lang="zh-CN" altLang="en-US">
                <a:solidFill>
                  <a:schemeClr val="bg1"/>
                </a:solidFill>
                <a:sym typeface="+mn-ea"/>
              </a:rPr>
              <a:t>地址</a:t>
            </a:r>
            <a:endParaRPr lang="zh-CN" altLang="en-US" b="0">
              <a:solidFill>
                <a:schemeClr val="bg1"/>
              </a:solidFill>
            </a:endParaRPr>
          </a:p>
          <a:p>
            <a:pPr algn="ctr">
              <a:lnSpc>
                <a:spcPct val="140000"/>
              </a:lnSpc>
              <a:buNone/>
            </a:pPr>
            <a:r>
              <a:rPr lang="zh-CN" altLang="en-US">
                <a:solidFill>
                  <a:schemeClr val="bg1"/>
                </a:solidFill>
                <a:sym typeface="+mn-ea"/>
              </a:rPr>
              <a:t>（设备在局域网中的唯一标识）</a:t>
            </a:r>
            <a:endParaRPr lang="zh-CN" altLang="en-US">
              <a:solidFill>
                <a:schemeClr val="bg1"/>
              </a:solidFill>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计算机网络模型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075690"/>
            <a:ext cx="6772910" cy="1737360"/>
          </a:xfrm>
        </p:spPr>
        <p:txBody>
          <a:bodyPr>
            <a:normAutofit/>
          </a:bodyPr>
          <a:lstStyle/>
          <a:p>
            <a:pPr marL="0" indent="0" algn="just">
              <a:lnSpc>
                <a:spcPct val="120000"/>
              </a:lnSpc>
              <a:buNone/>
            </a:pPr>
            <a:r>
              <a:rPr sz="1800" spc="0" dirty="0">
                <a:solidFill>
                  <a:schemeClr val="bg1"/>
                </a:solidFill>
                <a:ea typeface="微软雅黑" panose="020B0503020204020204" charset="-122"/>
              </a:rPr>
              <a:t>两个经典模型</a:t>
            </a:r>
            <a:endParaRPr sz="1800" spc="0" dirty="0">
              <a:solidFill>
                <a:schemeClr val="bg1"/>
              </a:solidFill>
              <a:ea typeface="微软雅黑" panose="020B0503020204020204" charset="-122"/>
            </a:endParaRPr>
          </a:p>
          <a:p>
            <a:pPr algn="just">
              <a:lnSpc>
                <a:spcPct val="120000"/>
              </a:lnSpc>
            </a:pPr>
            <a:r>
              <a:rPr sz="1800" spc="0" dirty="0">
                <a:solidFill>
                  <a:srgbClr val="FF0000"/>
                </a:solidFill>
                <a:ea typeface="微软雅黑" panose="020B0503020204020204" charset="-122"/>
              </a:rPr>
              <a:t>OSI</a:t>
            </a:r>
            <a:r>
              <a:rPr sz="1800" spc="0" dirty="0">
                <a:solidFill>
                  <a:schemeClr val="bg1"/>
                </a:solidFill>
                <a:ea typeface="微软雅黑" panose="020B0503020204020204" charset="-122"/>
              </a:rPr>
              <a:t>（Open System Interconnection 开放系统互连）</a:t>
            </a:r>
            <a:endParaRPr sz="1800" spc="0" dirty="0">
              <a:solidFill>
                <a:schemeClr val="bg1"/>
              </a:solidFill>
              <a:ea typeface="微软雅黑" panose="020B0503020204020204" charset="-122"/>
            </a:endParaRPr>
          </a:p>
          <a:p>
            <a:pPr algn="just">
              <a:lnSpc>
                <a:spcPct val="120000"/>
              </a:lnSpc>
            </a:pPr>
            <a:r>
              <a:rPr lang="en-US" altLang="zh-CN" sz="1800" spc="0" dirty="0">
                <a:solidFill>
                  <a:srgbClr val="FF0000"/>
                </a:solidFill>
                <a:ea typeface="微软雅黑" panose="020B0503020204020204" charset="-122"/>
              </a:rPr>
              <a:t>T</a:t>
            </a:r>
            <a:r>
              <a:rPr sz="1800" spc="0" dirty="0">
                <a:solidFill>
                  <a:srgbClr val="FF0000"/>
                </a:solidFill>
                <a:ea typeface="微软雅黑" panose="020B0503020204020204" charset="-122"/>
              </a:rPr>
              <a:t>CP/IP</a:t>
            </a:r>
            <a:r>
              <a:rPr sz="1800" spc="0" dirty="0">
                <a:solidFill>
                  <a:schemeClr val="bg1"/>
                </a:solidFill>
                <a:ea typeface="微软雅黑" panose="020B0503020204020204" charset="-122"/>
              </a:rPr>
              <a:t>（Transmission Control Protocol/Internet Protocol 传输控制协议/网际协议</a:t>
            </a:r>
            <a:endParaRPr sz="1800" spc="0" dirty="0">
              <a:solidFill>
                <a:schemeClr val="bg1"/>
              </a:solidFill>
              <a:ea typeface="微软雅黑" panose="020B0503020204020204" charset="-122"/>
            </a:endParaRPr>
          </a:p>
        </p:txBody>
      </p:sp>
      <p:pic>
        <p:nvPicPr>
          <p:cNvPr id="4" name="图片 3"/>
          <p:cNvPicPr>
            <a:picLocks noChangeAspect="1"/>
          </p:cNvPicPr>
          <p:nvPr/>
        </p:nvPicPr>
        <p:blipFill>
          <a:blip r:embed="rId3"/>
          <a:stretch>
            <a:fillRect/>
          </a:stretch>
        </p:blipFill>
        <p:spPr>
          <a:xfrm>
            <a:off x="1207770" y="2902585"/>
            <a:ext cx="5474335" cy="351345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计算机网络模型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737360"/>
          </a:xfrm>
        </p:spPr>
        <p:txBody>
          <a:bodyPr>
            <a:normAutofit/>
          </a:bodyPr>
          <a:lstStyle/>
          <a:p>
            <a:pPr algn="just">
              <a:lnSpc>
                <a:spcPct val="120000"/>
              </a:lnSpc>
            </a:pPr>
            <a:r>
              <a:rPr sz="1800" spc="0" dirty="0">
                <a:solidFill>
                  <a:schemeClr val="bg1"/>
                </a:solidFill>
                <a:ea typeface="微软雅黑" panose="020B0503020204020204" charset="-122"/>
              </a:rPr>
              <a:t>模型是干啥的捏？为啥要模型</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在计算机网络模型中，每一层都只关注它的特定功能和责任，而不需要关心其他层的具体实现细节。每一层都是对其下一层的</a:t>
            </a:r>
            <a:r>
              <a:rPr sz="1800" spc="0" dirty="0">
                <a:solidFill>
                  <a:srgbClr val="FF0000"/>
                </a:solidFill>
                <a:ea typeface="微软雅黑" panose="020B0503020204020204" charset="-122"/>
              </a:rPr>
              <a:t>抽象</a:t>
            </a:r>
            <a:r>
              <a:rPr sz="1800" spc="0" dirty="0">
                <a:solidFill>
                  <a:schemeClr val="bg1"/>
                </a:solidFill>
                <a:ea typeface="微软雅黑" panose="020B0503020204020204" charset="-122"/>
              </a:rPr>
              <a:t>。</a:t>
            </a:r>
            <a:endParaRPr sz="1800" spc="0" dirty="0">
              <a:solidFill>
                <a:schemeClr val="bg1"/>
              </a:solidFill>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1207770" y="2902585"/>
            <a:ext cx="5474335" cy="351345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计算机网络模型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737360"/>
          </a:xfrm>
        </p:spPr>
        <p:txBody>
          <a:bodyPr>
            <a:normAutofit/>
          </a:bodyPr>
          <a:lstStyle/>
          <a:p>
            <a:pPr marL="0" indent="0" algn="just">
              <a:lnSpc>
                <a:spcPct val="120000"/>
              </a:lnSpc>
              <a:buNone/>
            </a:pPr>
            <a:r>
              <a:rPr sz="1800" spc="0" dirty="0">
                <a:solidFill>
                  <a:schemeClr val="bg1"/>
                </a:solidFill>
                <a:ea typeface="微软雅黑" panose="020B0503020204020204" charset="-122"/>
              </a:rPr>
              <a:t>数据在网络中的</a:t>
            </a:r>
            <a:r>
              <a:rPr sz="1800" spc="0" dirty="0">
                <a:solidFill>
                  <a:srgbClr val="FF0000"/>
                </a:solidFill>
                <a:ea typeface="微软雅黑" panose="020B0503020204020204" charset="-122"/>
              </a:rPr>
              <a:t>打包和运输</a:t>
            </a:r>
            <a:r>
              <a:rPr sz="1800" spc="0" dirty="0">
                <a:solidFill>
                  <a:schemeClr val="bg1"/>
                </a:solidFill>
                <a:ea typeface="微软雅黑" panose="020B0503020204020204" charset="-122"/>
              </a:rPr>
              <a:t>过程，</a:t>
            </a:r>
            <a:r>
              <a:rPr sz="1800" spc="0" dirty="0">
                <a:solidFill>
                  <a:schemeClr val="bg1"/>
                </a:solidFill>
                <a:ea typeface="微软雅黑" panose="020B0503020204020204" charset="-122"/>
              </a:rPr>
              <a:t>可以类似于快递怎样打包的！</a:t>
            </a:r>
            <a:endParaRPr sz="1800" spc="0" dirty="0">
              <a:solidFill>
                <a:schemeClr val="bg1"/>
              </a:solidFill>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p:txBody>
      </p:sp>
      <p:pic>
        <p:nvPicPr>
          <p:cNvPr id="4" name="图片 3"/>
          <p:cNvPicPr>
            <a:picLocks noChangeAspect="1"/>
          </p:cNvPicPr>
          <p:nvPr/>
        </p:nvPicPr>
        <p:blipFill>
          <a:blip r:embed="rId3"/>
          <a:stretch>
            <a:fillRect/>
          </a:stretch>
        </p:blipFill>
        <p:spPr>
          <a:xfrm>
            <a:off x="558165" y="2425065"/>
            <a:ext cx="6609080" cy="295529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计算机网络模型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737360"/>
          </a:xfrm>
        </p:spPr>
        <p:txBody>
          <a:bodyPr>
            <a:normAutofit/>
          </a:bodyPr>
          <a:lstStyle/>
          <a:p>
            <a:pPr marL="0" indent="0" algn="just">
              <a:lnSpc>
                <a:spcPct val="120000"/>
              </a:lnSpc>
              <a:buNone/>
            </a:pPr>
            <a:r>
              <a:rPr sz="1800" spc="0" dirty="0">
                <a:solidFill>
                  <a:schemeClr val="bg1"/>
                </a:solidFill>
                <a:ea typeface="微软雅黑" panose="020B0503020204020204" charset="-122"/>
              </a:rPr>
              <a:t>数据在网络中的</a:t>
            </a:r>
            <a:r>
              <a:rPr sz="1800" spc="0" dirty="0">
                <a:solidFill>
                  <a:srgbClr val="FF0000"/>
                </a:solidFill>
                <a:ea typeface="微软雅黑" panose="020B0503020204020204" charset="-122"/>
              </a:rPr>
              <a:t>打包和运输</a:t>
            </a:r>
            <a:r>
              <a:rPr sz="1800" spc="0" dirty="0">
                <a:solidFill>
                  <a:schemeClr val="bg1"/>
                </a:solidFill>
                <a:ea typeface="微软雅黑" panose="020B0503020204020204" charset="-122"/>
              </a:rPr>
              <a:t>过程，</a:t>
            </a:r>
            <a:r>
              <a:rPr sz="1800" spc="0" dirty="0">
                <a:solidFill>
                  <a:schemeClr val="bg1"/>
                </a:solidFill>
                <a:ea typeface="微软雅黑" panose="020B0503020204020204" charset="-122"/>
              </a:rPr>
              <a:t>可以类似于快递怎样打包的！</a:t>
            </a:r>
            <a:endParaRPr sz="1800" spc="0" dirty="0">
              <a:solidFill>
                <a:schemeClr val="bg1"/>
              </a:solidFill>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p:txBody>
      </p:sp>
      <p:pic>
        <p:nvPicPr>
          <p:cNvPr id="5" name="图片 4"/>
          <p:cNvPicPr>
            <a:picLocks noChangeAspect="1"/>
          </p:cNvPicPr>
          <p:nvPr>
            <p:custDataLst>
              <p:tags r:id="rId3"/>
            </p:custDataLst>
          </p:nvPr>
        </p:nvPicPr>
        <p:blipFill>
          <a:blip r:embed="rId4"/>
          <a:stretch>
            <a:fillRect/>
          </a:stretch>
        </p:blipFill>
        <p:spPr>
          <a:xfrm>
            <a:off x="611505" y="2228850"/>
            <a:ext cx="6372860" cy="3771265"/>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IP</a:t>
            </a:r>
            <a:r>
              <a:rPr spc="0" dirty="0">
                <a:ea typeface="微软雅黑" panose="020B0503020204020204" charset="-122"/>
              </a:rPr>
              <a:t>（Internet Protocol）</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002665"/>
          </a:xfrm>
        </p:spPr>
        <p:txBody>
          <a:bodyPr>
            <a:normAutofit lnSpcReduction="20000"/>
          </a:bodyPr>
          <a:lstStyle/>
          <a:p>
            <a:pPr algn="just">
              <a:lnSpc>
                <a:spcPct val="120000"/>
              </a:lnSpc>
            </a:pPr>
            <a:r>
              <a:rPr lang="en-US" altLang="zh-CN" sz="1800" spc="0" dirty="0">
                <a:solidFill>
                  <a:schemeClr val="bg1"/>
                </a:solidFill>
                <a:ea typeface="微软雅黑" panose="020B0503020204020204" charset="-122"/>
              </a:rPr>
              <a:t>I</a:t>
            </a:r>
            <a:r>
              <a:rPr sz="1800" spc="0" dirty="0">
                <a:solidFill>
                  <a:schemeClr val="bg1"/>
                </a:solidFill>
                <a:ea typeface="微软雅黑" panose="020B0503020204020204" charset="-122"/>
              </a:rPr>
              <a:t>P，也称IP地址，本质就是一串</a:t>
            </a:r>
            <a:r>
              <a:rPr sz="1800" spc="0" dirty="0">
                <a:solidFill>
                  <a:srgbClr val="FF0000"/>
                </a:solidFill>
                <a:ea typeface="微软雅黑" panose="020B0503020204020204" charset="-122"/>
              </a:rPr>
              <a:t>二进制数字</a:t>
            </a:r>
            <a:r>
              <a:rPr sz="1800" spc="0" dirty="0">
                <a:solidFill>
                  <a:schemeClr val="bg1"/>
                </a:solidFill>
                <a:ea typeface="微软雅黑" panose="020B0503020204020204" charset="-122"/>
              </a:rPr>
              <a:t>。</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为每台</a:t>
            </a:r>
            <a:r>
              <a:rPr sz="1800" spc="0" dirty="0">
                <a:solidFill>
                  <a:srgbClr val="FF0000"/>
                </a:solidFill>
                <a:ea typeface="微软雅黑" panose="020B0503020204020204" charset="-122"/>
              </a:rPr>
              <a:t>联网的设备</a:t>
            </a:r>
            <a:r>
              <a:rPr sz="1800" spc="0" dirty="0">
                <a:solidFill>
                  <a:schemeClr val="bg1"/>
                </a:solidFill>
                <a:ea typeface="微软雅黑" panose="020B0503020204020204" charset="-122"/>
              </a:rPr>
              <a:t>分配一个唯一的地址。</a:t>
            </a:r>
            <a:endParaRPr sz="1800" spc="0" dirty="0">
              <a:solidFill>
                <a:schemeClr val="bg1"/>
              </a:solidFill>
              <a:ea typeface="微软雅黑" panose="020B0503020204020204" charset="-122"/>
            </a:endParaRPr>
          </a:p>
        </p:txBody>
      </p:sp>
      <p:pic>
        <p:nvPicPr>
          <p:cNvPr id="5" name="图片 4"/>
          <p:cNvPicPr>
            <a:picLocks noChangeAspect="1"/>
          </p:cNvPicPr>
          <p:nvPr/>
        </p:nvPicPr>
        <p:blipFill>
          <a:blip r:embed="rId3"/>
          <a:stretch>
            <a:fillRect/>
          </a:stretch>
        </p:blipFill>
        <p:spPr>
          <a:xfrm>
            <a:off x="669925" y="2879725"/>
            <a:ext cx="6351905" cy="1677035"/>
          </a:xfrm>
          <a:prstGeom prst="rect">
            <a:avLst/>
          </a:prstGeom>
        </p:spPr>
      </p:pic>
      <p:sp>
        <p:nvSpPr>
          <p:cNvPr id="6" name="内容占位符 2"/>
          <p:cNvSpPr>
            <a:spLocks noGrp="1"/>
          </p:cNvSpPr>
          <p:nvPr>
            <p:custDataLst>
              <p:tags r:id="rId4"/>
            </p:custDataLst>
          </p:nvPr>
        </p:nvSpPr>
        <p:spPr>
          <a:xfrm>
            <a:off x="558165" y="2273300"/>
            <a:ext cx="6772910" cy="48641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sz="1800" spc="0" dirty="0">
                <a:solidFill>
                  <a:schemeClr val="bg1"/>
                </a:solidFill>
                <a:ea typeface="微软雅黑" panose="020B0503020204020204" charset="-122"/>
              </a:rPr>
              <a:t>举例：</a:t>
            </a:r>
            <a:r>
              <a:rPr lang="en-US" altLang="zh-CN" sz="1800" spc="0" dirty="0">
                <a:solidFill>
                  <a:schemeClr val="bg1"/>
                </a:solidFill>
                <a:ea typeface="微软雅黑" panose="020B0503020204020204" charset="-122"/>
              </a:rPr>
              <a:t>192.168.1.3</a:t>
            </a:r>
            <a:endParaRPr lang="en-US" altLang="zh-CN" sz="1800" spc="0" dirty="0">
              <a:solidFill>
                <a:schemeClr val="bg1"/>
              </a:solidFill>
              <a:ea typeface="微软雅黑" panose="020B0503020204020204" charset="-122"/>
            </a:endParaRPr>
          </a:p>
        </p:txBody>
      </p:sp>
      <p:sp>
        <p:nvSpPr>
          <p:cNvPr id="7" name="内容占位符 2"/>
          <p:cNvSpPr>
            <a:spLocks noGrp="1"/>
          </p:cNvSpPr>
          <p:nvPr>
            <p:custDataLst>
              <p:tags r:id="rId5"/>
            </p:custDataLst>
          </p:nvPr>
        </p:nvSpPr>
        <p:spPr>
          <a:xfrm>
            <a:off x="459740" y="5160010"/>
            <a:ext cx="6772910" cy="95123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sz="1800" spc="0" dirty="0">
                <a:solidFill>
                  <a:schemeClr val="bg1"/>
                </a:solidFill>
                <a:ea typeface="微软雅黑" panose="020B0503020204020204" charset="-122"/>
              </a:rPr>
              <a:t>既然是</a:t>
            </a:r>
            <a:r>
              <a:rPr lang="en-US" altLang="zh-CN" sz="1800" spc="0" dirty="0">
                <a:solidFill>
                  <a:srgbClr val="FF0000"/>
                </a:solidFill>
                <a:ea typeface="微软雅黑" panose="020B0503020204020204" charset="-122"/>
              </a:rPr>
              <a:t>32</a:t>
            </a:r>
            <a:r>
              <a:rPr sz="1800" spc="0" dirty="0">
                <a:solidFill>
                  <a:srgbClr val="FF0000"/>
                </a:solidFill>
                <a:ea typeface="微软雅黑" panose="020B0503020204020204" charset="-122"/>
              </a:rPr>
              <a:t>位</a:t>
            </a:r>
            <a:r>
              <a:rPr sz="1800" spc="0" dirty="0">
                <a:solidFill>
                  <a:schemeClr val="bg1"/>
                </a:solidFill>
                <a:ea typeface="微软雅黑" panose="020B0503020204020204" charset="-122"/>
              </a:rPr>
              <a:t>数字，求问最多能表示多少个</a:t>
            </a:r>
            <a:r>
              <a:rPr sz="1800" spc="0" dirty="0">
                <a:solidFill>
                  <a:schemeClr val="bg1"/>
                </a:solidFill>
                <a:ea typeface="微软雅黑" panose="020B0503020204020204" charset="-122"/>
              </a:rPr>
              <a:t>地址？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 2</a:t>
            </a:r>
            <a:r>
              <a:rPr sz="1800" spc="0" baseline="30000" dirty="0">
                <a:solidFill>
                  <a:schemeClr val="bg1"/>
                </a:solidFill>
                <a:ea typeface="微软雅黑" panose="020B0503020204020204" charset="-122"/>
              </a:rPr>
              <a:t>32</a:t>
            </a:r>
            <a:r>
              <a:rPr sz="1800" spc="0" dirty="0">
                <a:solidFill>
                  <a:schemeClr val="bg1"/>
                </a:solidFill>
                <a:ea typeface="微软雅黑" panose="020B0503020204020204" charset="-122"/>
              </a:rPr>
              <a:t> = 42</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9496</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7296（约4</a:t>
            </a:r>
            <a:r>
              <a:rPr lang="en-US" altLang="zh-CN" sz="1800" spc="0" dirty="0">
                <a:solidFill>
                  <a:schemeClr val="bg1"/>
                </a:solidFill>
                <a:ea typeface="微软雅黑" panose="020B0503020204020204" charset="-122"/>
              </a:rPr>
              <a:t>3</a:t>
            </a:r>
            <a:r>
              <a:rPr sz="1800" spc="0" dirty="0">
                <a:solidFill>
                  <a:schemeClr val="bg1"/>
                </a:solidFill>
                <a:ea typeface="微软雅黑" panose="020B0503020204020204" charset="-122"/>
              </a:rPr>
              <a:t>亿）</a:t>
            </a:r>
            <a:endParaRPr sz="1800" spc="0" dirty="0">
              <a:solidFill>
                <a:schemeClr val="bg1"/>
              </a:solidFill>
              <a:ea typeface="微软雅黑" panose="020B0503020204020204"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a:sym typeface="+mn-ea"/>
              </a:rPr>
              <a:t>3. IP</a:t>
            </a:r>
            <a:r>
              <a:rPr spc="0">
                <a:sym typeface="+mn-ea"/>
              </a:rPr>
              <a:t>（Internet Protocol）</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13155"/>
            <a:ext cx="6772910" cy="1384935"/>
          </a:xfrm>
        </p:spPr>
        <p:txBody>
          <a:bodyPr>
            <a:normAutofit/>
          </a:bodyPr>
          <a:lstStyle/>
          <a:p>
            <a:pPr marL="0" indent="0" algn="just">
              <a:lnSpc>
                <a:spcPct val="120000"/>
              </a:lnSpc>
              <a:buNone/>
            </a:pPr>
            <a:r>
              <a:rPr sz="1800" spc="0" dirty="0">
                <a:solidFill>
                  <a:schemeClr val="bg1"/>
                </a:solidFill>
                <a:ea typeface="微软雅黑" panose="020B0503020204020204" charset="-122"/>
              </a:rPr>
              <a:t>局域网和</a:t>
            </a:r>
            <a:r>
              <a:rPr sz="1800" spc="0" dirty="0">
                <a:solidFill>
                  <a:schemeClr val="bg1"/>
                </a:solidFill>
                <a:ea typeface="微软雅黑" panose="020B0503020204020204" charset="-122"/>
              </a:rPr>
              <a:t>互联网</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局域网(LAN)是一个计算机网络，在一个</a:t>
            </a:r>
            <a:r>
              <a:rPr sz="1800" spc="0" dirty="0">
                <a:solidFill>
                  <a:srgbClr val="FF0000"/>
                </a:solidFill>
                <a:ea typeface="微软雅黑" panose="020B0503020204020204" charset="-122"/>
              </a:rPr>
              <a:t>有限区域</a:t>
            </a:r>
            <a:r>
              <a:rPr sz="1800" spc="0" dirty="0">
                <a:solidFill>
                  <a:schemeClr val="bg1"/>
                </a:solidFill>
                <a:ea typeface="微软雅黑" panose="020B0503020204020204" charset="-122"/>
              </a:rPr>
              <a:t>内，如住宅、学校、实验室、大学校园或办公大楼，将计算机相互连接。</a:t>
            </a:r>
            <a:endParaRPr sz="1800" spc="0" dirty="0">
              <a:solidFill>
                <a:schemeClr val="bg1"/>
              </a:solidFill>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p:txBody>
      </p:sp>
      <p:pic>
        <p:nvPicPr>
          <p:cNvPr id="4" name="图片 3"/>
          <p:cNvPicPr>
            <a:picLocks noChangeAspect="1"/>
          </p:cNvPicPr>
          <p:nvPr/>
        </p:nvPicPr>
        <p:blipFill>
          <a:blip r:embed="rId3"/>
          <a:stretch>
            <a:fillRect/>
          </a:stretch>
        </p:blipFill>
        <p:spPr>
          <a:xfrm>
            <a:off x="1040130" y="2453005"/>
            <a:ext cx="5944235" cy="3513455"/>
          </a:xfrm>
          <a:prstGeom prst="rect">
            <a:avLst/>
          </a:prstGeom>
        </p:spPr>
      </p:pic>
      <p:sp>
        <p:nvSpPr>
          <p:cNvPr id="5" name="内容占位符 2"/>
          <p:cNvSpPr>
            <a:spLocks noGrp="1"/>
          </p:cNvSpPr>
          <p:nvPr>
            <p:custDataLst>
              <p:tags r:id="rId4"/>
            </p:custDataLst>
          </p:nvPr>
        </p:nvSpPr>
        <p:spPr>
          <a:xfrm>
            <a:off x="558165" y="6106795"/>
            <a:ext cx="6772910" cy="53784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sz="1800" spc="0" dirty="0">
                <a:solidFill>
                  <a:schemeClr val="bg1"/>
                </a:solidFill>
                <a:ea typeface="微软雅黑" panose="020B0503020204020204" charset="-122"/>
              </a:rPr>
              <a:t>假设此时路由器的</a:t>
            </a:r>
            <a:r>
              <a:rPr sz="1800" spc="0" dirty="0">
                <a:solidFill>
                  <a:srgbClr val="FF0000"/>
                </a:solidFill>
                <a:ea typeface="微软雅黑" panose="020B0503020204020204" charset="-122"/>
              </a:rPr>
              <a:t>局域网</a:t>
            </a:r>
            <a:r>
              <a:rPr lang="en-US" altLang="zh-CN" sz="1800" spc="0" dirty="0">
                <a:solidFill>
                  <a:srgbClr val="FF0000"/>
                </a:solidFill>
                <a:ea typeface="微软雅黑" panose="020B0503020204020204" charset="-122"/>
              </a:rPr>
              <a:t>IP</a:t>
            </a:r>
            <a:r>
              <a:rPr sz="1800" spc="0" dirty="0">
                <a:solidFill>
                  <a:srgbClr val="FF0000"/>
                </a:solidFill>
                <a:ea typeface="微软雅黑" panose="020B0503020204020204" charset="-122"/>
              </a:rPr>
              <a:t>（内网</a:t>
            </a:r>
            <a:r>
              <a:rPr lang="en-US" altLang="zh-CN" sz="1800" spc="0" dirty="0">
                <a:solidFill>
                  <a:srgbClr val="FF0000"/>
                </a:solidFill>
                <a:ea typeface="微软雅黑" panose="020B0503020204020204" charset="-122"/>
              </a:rPr>
              <a:t>IP</a:t>
            </a:r>
            <a:r>
              <a:rPr sz="1800" spc="0" dirty="0">
                <a:solidFill>
                  <a:srgbClr val="FF0000"/>
                </a:solidFill>
                <a:ea typeface="微软雅黑" panose="020B0503020204020204" charset="-122"/>
              </a:rPr>
              <a:t>）</a:t>
            </a:r>
            <a:r>
              <a:rPr sz="1800" spc="0" dirty="0">
                <a:solidFill>
                  <a:schemeClr val="bg1"/>
                </a:solidFill>
                <a:ea typeface="微软雅黑" panose="020B0503020204020204" charset="-122"/>
              </a:rPr>
              <a:t>：</a:t>
            </a:r>
            <a:r>
              <a:rPr lang="en-US" altLang="zh-CN" sz="1800" spc="0" dirty="0">
                <a:solidFill>
                  <a:schemeClr val="bg1"/>
                </a:solidFill>
                <a:ea typeface="微软雅黑" panose="020B0503020204020204" charset="-122"/>
              </a:rPr>
              <a:t>192.168.1.1</a:t>
            </a:r>
            <a:endParaRPr lang="en-US" altLang="zh-CN" sz="1800" spc="0" dirty="0">
              <a:solidFill>
                <a:schemeClr val="bg1"/>
              </a:solidFill>
              <a:ea typeface="微软雅黑" panose="020B050302020402020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TABLE_BEAUTIFY" val="smartTable{702a4507-5c97-4db0-b7f1-a375861b28ac}"/>
  <p:tag name="TABLE_ENDDRAG_ORIGIN_RECT" val="542*80"/>
  <p:tag name="TABLE_ENDDRAG_RECT" val="35*397*542*80"/>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1.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2.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4.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5.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BEAUTIFY_FLAG" val=""/>
</p:tagLst>
</file>

<file path=ppt/tags/tag24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51.xml><?xml version="1.0" encoding="utf-8"?>
<p:tagLst xmlns:p="http://schemas.openxmlformats.org/presentationml/2006/main">
  <p:tag name="COMMONDATA" val="eyJoZGlkIjoiYWJhMTIwMTMxMmU4YTQzM2VkODJmMWRkZGJhNzI3MzIifQ=="/>
  <p:tag name="KSO_WPP_MARK_KEY" val="bfa57d68-aa49-46cb-adf3-d44344d77f0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1146</Words>
  <Application>WPS 演示</Application>
  <PresentationFormat>宽屏</PresentationFormat>
  <Paragraphs>106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微软雅黑</vt:lpstr>
      <vt:lpstr>汉仪旗黑-85S</vt:lpstr>
      <vt:lpstr>黑体</vt:lpstr>
      <vt:lpstr>等线</vt:lpstr>
      <vt:lpstr>Calibri</vt:lpstr>
      <vt:lpstr>Arial Unicode MS</vt:lpstr>
      <vt:lpstr>Office 主题</vt:lpstr>
      <vt:lpstr>1_Office 主题​​</vt:lpstr>
      <vt:lpstr>五、计算机网络</vt:lpstr>
      <vt:lpstr>1. 快递 vs 网络</vt:lpstr>
      <vt:lpstr>1. 快递 vs 网络</vt:lpstr>
      <vt:lpstr>2. 计算机网络模型</vt:lpstr>
      <vt:lpstr>2. 计算机网络模型</vt:lpstr>
      <vt:lpstr>2. 计算机网络模型</vt:lpstr>
      <vt:lpstr>2. 计算机网络模型</vt:lpstr>
      <vt:lpstr>3. IP（Internet Protocol）</vt:lpstr>
      <vt:lpstr>3. IP（Internet Protocol）</vt:lpstr>
      <vt:lpstr>3. IP（Internet Protocol）</vt:lpstr>
      <vt:lpstr>3. IP（Internet Protocol）</vt:lpstr>
      <vt:lpstr>4. （拓展）计算机网络攻击举例</vt:lpstr>
      <vt:lpstr>4. （拓展）计算机网络攻击举例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13</cp:revision>
  <dcterms:created xsi:type="dcterms:W3CDTF">2024-01-01T16:11:00Z</dcterms:created>
  <dcterms:modified xsi:type="dcterms:W3CDTF">2024-01-06T18:57:12Z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