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9"/>
  </p:handoutMasterIdLst>
  <p:sldIdLst>
    <p:sldId id="256" r:id="rId4"/>
    <p:sldId id="296" r:id="rId6"/>
    <p:sldId id="305" r:id="rId7"/>
    <p:sldId id="306" r:id="rId8"/>
    <p:sldId id="298" r:id="rId9"/>
    <p:sldId id="307" r:id="rId10"/>
    <p:sldId id="308" r:id="rId11"/>
    <p:sldId id="309" r:id="rId12"/>
    <p:sldId id="310" r:id="rId13"/>
    <p:sldId id="311" r:id="rId14"/>
    <p:sldId id="312" r:id="rId15"/>
    <p:sldId id="313" r:id="rId16"/>
    <p:sldId id="314" r:id="rId17"/>
    <p:sldId id="315"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6fe949-a7b8-4707-a9fd-faf62cbf6751}">
          <p14:sldIdLst>
            <p14:sldId id="256"/>
            <p14:sldId id="296"/>
            <p14:sldId id="305"/>
            <p14:sldId id="306"/>
            <p14:sldId id="298"/>
            <p14:sldId id="307"/>
            <p14:sldId id="308"/>
            <p14:sldId id="309"/>
            <p14:sldId id="310"/>
            <p14:sldId id="311"/>
            <p14:sldId id="312"/>
          </p14:sldIdLst>
        </p14:section>
        <p14:section name="无标题节" id="{f29c9f34-6dfe-4587-8690-def0b3c13337}">
          <p14:sldIdLst>
            <p14:sldId id="313"/>
            <p14:sldId id="314"/>
            <p14:sldId id="315"/>
          </p14:sldIdLst>
        </p14:section>
      </p14:sectionLst>
    </p:ext>
    <p:ext uri="{EFAFB233-063F-42B5-8137-9DF3F51BA10A}">
      <p15:sldGuideLst xmlns:p15="http://schemas.microsoft.com/office/powerpoint/2012/main">
        <p15:guide id="2" pos="4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pos="4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25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9B3EA-B7C9-4254-A15B-A54B5C2079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2" name="Freeform 5"/>
          <p:cNvSpPr>
            <a:spLocks noEditPoints="1"/>
          </p:cNvSpPr>
          <p:nvPr>
            <p:custDataLst>
              <p:tags r:id="rId2"/>
            </p:custDataLst>
          </p:nvPr>
        </p:nvSpPr>
        <p:spPr bwMode="auto">
          <a:xfrm>
            <a:off x="342550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矩形 6"/>
          <p:cNvSpPr/>
          <p:nvPr>
            <p:custDataLst>
              <p:tags r:id="rId3"/>
            </p:custDataLst>
          </p:nvPr>
        </p:nvSpPr>
        <p:spPr>
          <a:xfrm>
            <a:off x="210420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693153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1011897" y="2321636"/>
            <a:ext cx="5433646" cy="904862"/>
          </a:xfrm>
          <a:prstGeom prst="rect">
            <a:avLst/>
          </a:prstGeom>
          <a:noFill/>
        </p:spPr>
        <p:txBody>
          <a:bodyPr wrap="square" rtlCol="0">
            <a:normAutofit/>
          </a:bodyPr>
          <a:lstStyle/>
          <a:p>
            <a:pPr algn="ctr"/>
            <a:endParaRPr lang="zh-CN" altLang="en-US" sz="44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ctrTitle" hasCustomPrompt="1"/>
            <p:custDataLst>
              <p:tags r:id="rId9"/>
            </p:custDataLst>
          </p:nvPr>
        </p:nvSpPr>
        <p:spPr>
          <a:xfrm>
            <a:off x="541509" y="1869884"/>
            <a:ext cx="6374422" cy="1241602"/>
          </a:xfrm>
          <a:noFill/>
        </p:spPr>
        <p:txBody>
          <a:bodyPr lIns="90000" tIns="46800" rIns="90000" bIns="46800" anchor="ctr">
            <a:normAutofit/>
          </a:bodyPr>
          <a:lstStyle>
            <a:lvl1pPr algn="ctr">
              <a:lnSpc>
                <a:spcPct val="130000"/>
              </a:lnSpc>
              <a:defRPr sz="6000" b="1" i="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104201" y="4259018"/>
            <a:ext cx="3249038" cy="814023"/>
          </a:xfrm>
        </p:spPr>
        <p:txBody>
          <a:bodyPr lIns="90000" tIns="46800" rIns="90000" bIns="46800">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1"/>
            </p:custDataLst>
          </p:nvPr>
        </p:nvSpPr>
        <p:spPr/>
        <p:txBody>
          <a:bodyPr lIns="90000" tIns="46800" rIns="90000" bIns="46800"/>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13"/>
            </p:custDataLst>
          </p:nvPr>
        </p:nvSpPr>
        <p:spPr/>
        <p:txBody>
          <a:bodyPr lIns="90000" tIns="46800" rIns="90000" bIns="46800"/>
          <a:lstStyle/>
          <a:p>
            <a:fld id="{3A77CCFB-EC99-466D-8D89-B91B1BE66B0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702726" y="348239"/>
            <a:ext cx="10786548" cy="6161523"/>
            <a:chOff x="702726" y="348239"/>
            <a:chExt cx="10786548" cy="6161523"/>
          </a:xfrm>
        </p:grpSpPr>
        <p:cxnSp>
          <p:nvCxnSpPr>
            <p:cNvPr id="11" name="直接连接符 10"/>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tx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5260369" y="1640899"/>
            <a:ext cx="1671262" cy="228172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3"/>
            </p:custDataLst>
          </p:nvPr>
        </p:nvCxnSpPr>
        <p:spPr>
          <a:xfrm flipV="1">
            <a:off x="2190627" y="5477109"/>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V="1">
            <a:off x="2276101" y="3930237"/>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rot="16200000">
            <a:off x="9197922" y="67399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rot="16200000">
            <a:off x="8773670" y="1257198"/>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normAutofit/>
          </a:bodyPr>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a:p>
        </p:txBody>
      </p:sp>
      <p:sp>
        <p:nvSpPr>
          <p:cNvPr id="6" name="灯片编号占位符 5"/>
          <p:cNvSpPr>
            <a:spLocks noGrp="1"/>
          </p:cNvSpPr>
          <p:nvPr>
            <p:ph type="sldNum" sz="quarter" idx="12"/>
            <p:custDataLst>
              <p:tags r:id="rId9"/>
            </p:custDataLst>
          </p:nvPr>
        </p:nvSpPr>
        <p:spPr/>
        <p:txBody>
          <a:bodyPr>
            <a:normAutofit/>
          </a:bodyPr>
          <a:lstStyle/>
          <a:p>
            <a:fld id="{3A77CCFB-EC99-466D-8D89-B91B1BE66B02}" type="slidenum">
              <a:rPr lang="zh-CN" altLang="en-US" smtClean="0"/>
            </a:fld>
            <a:endParaRPr lang="zh-CN" altLang="en-US"/>
          </a:p>
        </p:txBody>
      </p:sp>
      <p:sp>
        <p:nvSpPr>
          <p:cNvPr id="2" name="标题 1"/>
          <p:cNvSpPr>
            <a:spLocks noGrp="1"/>
          </p:cNvSpPr>
          <p:nvPr>
            <p:ph type="title" hasCustomPrompt="1"/>
            <p:custDataLst>
              <p:tags r:id="rId10"/>
            </p:custDataLst>
          </p:nvPr>
        </p:nvSpPr>
        <p:spPr>
          <a:xfrm>
            <a:off x="3579742" y="4245939"/>
            <a:ext cx="5032516" cy="816955"/>
          </a:xfrm>
        </p:spPr>
        <p:txBody>
          <a:bodyPr anchor="b">
            <a:normAutofit/>
          </a:bodyPr>
          <a:lstStyle>
            <a:lvl1pPr algn="ctr">
              <a:lnSpc>
                <a:spcPct val="130000"/>
              </a:lnSpc>
              <a:defRPr sz="3600" b="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16" name="文本占位符 15"/>
          <p:cNvSpPr>
            <a:spLocks noGrp="1"/>
          </p:cNvSpPr>
          <p:nvPr>
            <p:ph type="body" sz="quarter" idx="13"/>
            <p:custDataLst>
              <p:tags r:id="rId11"/>
            </p:custDataLst>
          </p:nvPr>
        </p:nvSpPr>
        <p:spPr>
          <a:xfrm>
            <a:off x="3579742" y="5119077"/>
            <a:ext cx="5032516" cy="927762"/>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702726" y="348239"/>
            <a:ext cx="10786548" cy="6161523"/>
            <a:chOff x="702726" y="348239"/>
            <a:chExt cx="10786548" cy="6161523"/>
          </a:xfrm>
        </p:grpSpPr>
        <p:cxnSp>
          <p:nvCxnSpPr>
            <p:cNvPr id="12" name="直接连接符 11"/>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1pPr>
            <a:lvl2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2pPr>
            <a:lvl3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3pPr>
            <a:lvl4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4pPr>
            <a:lvl5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702726" y="348239"/>
            <a:ext cx="10786548" cy="6161523"/>
            <a:chOff x="702726" y="348239"/>
            <a:chExt cx="10786548" cy="6161523"/>
          </a:xfrm>
        </p:grpSpPr>
        <p:cxnSp>
          <p:nvCxnSpPr>
            <p:cNvPr id="14" name="直接连接符 13"/>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u="none" strike="noStrike" kern="1200" cap="none" spc="0" normalizeH="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0" name="任意多边形 8"/>
          <p:cNvSpPr/>
          <p:nvPr>
            <p:custDataLst>
              <p:tags r:id="rId5"/>
            </p:custDataLst>
          </p:nvPr>
        </p:nvSpPr>
        <p:spPr bwMode="auto">
          <a:xfrm rot="19761830">
            <a:off x="526312" y="4530100"/>
            <a:ext cx="572792" cy="572860"/>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1" name="任意多边形 9"/>
          <p:cNvSpPr/>
          <p:nvPr>
            <p:custDataLst>
              <p:tags r:id="rId6"/>
            </p:custDataLst>
          </p:nvPr>
        </p:nvSpPr>
        <p:spPr bwMode="auto">
          <a:xfrm>
            <a:off x="865555" y="2264380"/>
            <a:ext cx="1892835" cy="1893059"/>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2" name="任意多边形 10"/>
          <p:cNvSpPr/>
          <p:nvPr>
            <p:custDataLst>
              <p:tags r:id="rId7"/>
            </p:custDataLst>
          </p:nvPr>
        </p:nvSpPr>
        <p:spPr bwMode="auto">
          <a:xfrm rot="1098683">
            <a:off x="1184477" y="3669548"/>
            <a:ext cx="1254993" cy="125514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3" name="任意多边形 11"/>
          <p:cNvSpPr/>
          <p:nvPr>
            <p:custDataLst>
              <p:tags r:id="rId8"/>
            </p:custDataLst>
          </p:nvPr>
        </p:nvSpPr>
        <p:spPr bwMode="auto">
          <a:xfrm rot="18092322">
            <a:off x="2306246" y="2653252"/>
            <a:ext cx="1255141" cy="1254993"/>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4" name="任意多边形 12"/>
          <p:cNvSpPr/>
          <p:nvPr>
            <p:custDataLst>
              <p:tags r:id="rId9"/>
            </p:custDataLst>
          </p:nvPr>
        </p:nvSpPr>
        <p:spPr bwMode="auto">
          <a:xfrm rot="19761830">
            <a:off x="1130376" y="1663981"/>
            <a:ext cx="985617" cy="98573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5" name="任意多边形 13"/>
          <p:cNvSpPr/>
          <p:nvPr>
            <p:custDataLst>
              <p:tags r:id="rId10"/>
            </p:custDataLst>
          </p:nvPr>
        </p:nvSpPr>
        <p:spPr bwMode="auto">
          <a:xfrm>
            <a:off x="136513" y="1843155"/>
            <a:ext cx="702931" cy="70301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6" name="任意多边形 14"/>
          <p:cNvSpPr/>
          <p:nvPr>
            <p:custDataLst>
              <p:tags r:id="rId11"/>
            </p:custDataLst>
          </p:nvPr>
        </p:nvSpPr>
        <p:spPr bwMode="auto">
          <a:xfrm rot="2163937">
            <a:off x="-289057" y="2747273"/>
            <a:ext cx="978401" cy="985734"/>
          </a:xfrm>
          <a:custGeom>
            <a:avLst/>
            <a:gdLst>
              <a:gd name="connsiteX0" fmla="*/ 89354 w 978401"/>
              <a:gd name="connsiteY0" fmla="*/ 37412 h 985734"/>
              <a:gd name="connsiteX1" fmla="*/ 211817 w 978401"/>
              <a:gd name="connsiteY1" fmla="*/ 0 h 985734"/>
              <a:gd name="connsiteX2" fmla="*/ 759368 w 978401"/>
              <a:gd name="connsiteY2" fmla="*/ 0 h 985734"/>
              <a:gd name="connsiteX3" fmla="*/ 978401 w 978401"/>
              <a:gd name="connsiteY3" fmla="*/ 219059 h 985734"/>
              <a:gd name="connsiteX4" fmla="*/ 978401 w 978401"/>
              <a:gd name="connsiteY4" fmla="*/ 766675 h 985734"/>
              <a:gd name="connsiteX5" fmla="*/ 759368 w 978401"/>
              <a:gd name="connsiteY5" fmla="*/ 985734 h 985734"/>
              <a:gd name="connsiteX6" fmla="*/ 584399 w 978401"/>
              <a:gd name="connsiteY6" fmla="*/ 985734 h 985734"/>
              <a:gd name="connsiteX7" fmla="*/ 492029 w 978401"/>
              <a:gd name="connsiteY7" fmla="*/ 858903 h 985734"/>
              <a:gd name="connsiteX8" fmla="*/ 688916 w 978401"/>
              <a:gd name="connsiteY8" fmla="*/ 858903 h 985734"/>
              <a:gd name="connsiteX9" fmla="*/ 851585 w 978401"/>
              <a:gd name="connsiteY9" fmla="*/ 696215 h 985734"/>
              <a:gd name="connsiteX10" fmla="*/ 851585 w 978401"/>
              <a:gd name="connsiteY10" fmla="*/ 289519 h 985734"/>
              <a:gd name="connsiteX11" fmla="*/ 688916 w 978401"/>
              <a:gd name="connsiteY11" fmla="*/ 126831 h 985734"/>
              <a:gd name="connsiteX12" fmla="*/ 282269 w 978401"/>
              <a:gd name="connsiteY12" fmla="*/ 126831 h 985734"/>
              <a:gd name="connsiteX13" fmla="*/ 119600 w 978401"/>
              <a:gd name="connsiteY13" fmla="*/ 289519 h 985734"/>
              <a:gd name="connsiteX14" fmla="*/ 119600 w 978401"/>
              <a:gd name="connsiteY14" fmla="*/ 347530 h 985734"/>
              <a:gd name="connsiteX15" fmla="*/ 0 w 978401"/>
              <a:gd name="connsiteY15" fmla="*/ 183312 h 985734"/>
              <a:gd name="connsiteX16" fmla="*/ 9997 w 978401"/>
              <a:gd name="connsiteY16" fmla="*/ 133792 h 985734"/>
              <a:gd name="connsiteX17" fmla="*/ 89354 w 978401"/>
              <a:gd name="connsiteY17" fmla="*/ 37412 h 9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8401" h="985734">
                <a:moveTo>
                  <a:pt x="89354" y="37412"/>
                </a:moveTo>
                <a:cubicBezTo>
                  <a:pt x="124312" y="13792"/>
                  <a:pt x="166454" y="0"/>
                  <a:pt x="211817" y="0"/>
                </a:cubicBezTo>
                <a:lnTo>
                  <a:pt x="759368" y="0"/>
                </a:lnTo>
                <a:cubicBezTo>
                  <a:pt x="880336" y="0"/>
                  <a:pt x="978401" y="98077"/>
                  <a:pt x="978401" y="219059"/>
                </a:cubicBezTo>
                <a:lnTo>
                  <a:pt x="978401" y="766675"/>
                </a:lnTo>
                <a:cubicBezTo>
                  <a:pt x="978401" y="887658"/>
                  <a:pt x="880336" y="985734"/>
                  <a:pt x="759368" y="985734"/>
                </a:cubicBezTo>
                <a:lnTo>
                  <a:pt x="584399" y="985734"/>
                </a:lnTo>
                <a:lnTo>
                  <a:pt x="492029" y="858903"/>
                </a:lnTo>
                <a:lnTo>
                  <a:pt x="688916" y="858903"/>
                </a:lnTo>
                <a:cubicBezTo>
                  <a:pt x="778756" y="858903"/>
                  <a:pt x="851585" y="786065"/>
                  <a:pt x="851585" y="696215"/>
                </a:cubicBezTo>
                <a:lnTo>
                  <a:pt x="851585" y="289519"/>
                </a:lnTo>
                <a:cubicBezTo>
                  <a:pt x="851585" y="199669"/>
                  <a:pt x="778756" y="126831"/>
                  <a:pt x="688916" y="126831"/>
                </a:cubicBezTo>
                <a:lnTo>
                  <a:pt x="282269" y="126831"/>
                </a:lnTo>
                <a:cubicBezTo>
                  <a:pt x="192429" y="126831"/>
                  <a:pt x="119600" y="199669"/>
                  <a:pt x="119600" y="289519"/>
                </a:cubicBezTo>
                <a:lnTo>
                  <a:pt x="119600" y="347530"/>
                </a:lnTo>
                <a:lnTo>
                  <a:pt x="0" y="183312"/>
                </a:lnTo>
                <a:lnTo>
                  <a:pt x="9997" y="133792"/>
                </a:lnTo>
                <a:cubicBezTo>
                  <a:pt x="26622" y="94480"/>
                  <a:pt x="54396" y="61032"/>
                  <a:pt x="89354" y="37412"/>
                </a:cubicBezTo>
                <a:close/>
              </a:path>
            </a:pathLst>
          </a:custGeom>
          <a:solidFill>
            <a:schemeClr val="accent2"/>
          </a:solidFill>
          <a:ln>
            <a:noFill/>
          </a:ln>
          <a:effectLst>
            <a:outerShdw dist="76200" dir="5400000" algn="ctr" rotWithShape="0">
              <a:schemeClr val="tx1">
                <a:alpha val="39000"/>
              </a:schemeClr>
            </a:outerShdw>
          </a:effectLst>
        </p:spPr>
        <p:txBody>
          <a:bodyPr wrap="square" anchor="ctr">
            <a:noAutofit/>
          </a:bodyPr>
          <a:lstStyle/>
          <a:p>
            <a:endParaRPr lang="zh-CN" altLang="en-US"/>
          </a:p>
        </p:txBody>
      </p:sp>
      <p:sp>
        <p:nvSpPr>
          <p:cNvPr id="17" name="任意多边形 15"/>
          <p:cNvSpPr/>
          <p:nvPr>
            <p:custDataLst>
              <p:tags r:id="rId12"/>
            </p:custDataLst>
          </p:nvPr>
        </p:nvSpPr>
        <p:spPr bwMode="auto">
          <a:xfrm rot="19761830">
            <a:off x="2687328" y="4012750"/>
            <a:ext cx="735443" cy="73553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8" name="任意多边形 16"/>
          <p:cNvSpPr/>
          <p:nvPr>
            <p:custDataLst>
              <p:tags r:id="rId13"/>
            </p:custDataLst>
          </p:nvPr>
        </p:nvSpPr>
        <p:spPr bwMode="auto">
          <a:xfrm rot="17875787">
            <a:off x="3755002" y="3473863"/>
            <a:ext cx="479733" cy="47967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9" name="任意多边形 17"/>
          <p:cNvSpPr/>
          <p:nvPr>
            <p:custDataLst>
              <p:tags r:id="rId14"/>
            </p:custDataLst>
          </p:nvPr>
        </p:nvSpPr>
        <p:spPr bwMode="auto">
          <a:xfrm rot="617521">
            <a:off x="331164" y="4876161"/>
            <a:ext cx="863065" cy="86316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0" name="任意多边形 18"/>
          <p:cNvSpPr/>
          <p:nvPr>
            <p:custDataLst>
              <p:tags r:id="rId15"/>
            </p:custDataLst>
          </p:nvPr>
        </p:nvSpPr>
        <p:spPr bwMode="auto">
          <a:xfrm rot="17875787">
            <a:off x="115927" y="3953840"/>
            <a:ext cx="577705" cy="577638"/>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 name="标题 1"/>
          <p:cNvSpPr>
            <a:spLocks noGrp="1"/>
          </p:cNvSpPr>
          <p:nvPr userDrawn="1">
            <p:ph type="title"/>
            <p:custDataLst>
              <p:tags r:id="rId16"/>
            </p:custDataLst>
          </p:nvPr>
        </p:nvSpPr>
        <p:spPr>
          <a:xfrm>
            <a:off x="4762500" y="660102"/>
            <a:ext cx="654810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8"/>
            </p:custDataLst>
          </p:nvPr>
        </p:nvSpPr>
        <p:spPr/>
        <p:txBody>
          <a:bodyPr/>
          <a:lstStyle/>
          <a:p>
            <a:endParaRPr lang="zh-CN" altLang="en-US"/>
          </a:p>
        </p:txBody>
      </p:sp>
      <p:sp>
        <p:nvSpPr>
          <p:cNvPr id="5" name="灯片编号占位符 4"/>
          <p:cNvSpPr>
            <a:spLocks noGrp="1"/>
          </p:cNvSpPr>
          <p:nvPr userDrawn="1">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702726" y="348239"/>
            <a:ext cx="10786548" cy="6161523"/>
            <a:chOff x="702726" y="348239"/>
            <a:chExt cx="10786548" cy="6161523"/>
          </a:xfrm>
        </p:grpSpPr>
        <p:cxnSp>
          <p:nvCxnSpPr>
            <p:cNvPr id="19" name="直接连接符 18"/>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u="none" strike="noStrike" kern="1200" cap="none" spc="0" normalizeH="0">
                <a:solidFill>
                  <a:schemeClr val="bg1"/>
                </a:solidFill>
                <a:latin typeface="Arial" panose="020B0604020202020204" pitchFamily="34" charset="0"/>
                <a:ea typeface="微软雅黑" panose="020B0503020204020204" charset="-122"/>
              </a:defRPr>
            </a:lvl1pPr>
            <a:lvl2pPr>
              <a:defRPr u="none" strike="noStrike" kern="1200" cap="none" spc="0" normalizeH="0">
                <a:solidFill>
                  <a:schemeClr val="bg1"/>
                </a:solidFill>
                <a:latin typeface="Arial" panose="020B0604020202020204" pitchFamily="34" charset="0"/>
                <a:ea typeface="微软雅黑" panose="020B0503020204020204" charset="-122"/>
              </a:defRPr>
            </a:lvl2pPr>
            <a:lvl3pPr>
              <a:defRPr u="none" strike="noStrike" kern="1200" cap="none" spc="0" normalizeH="0">
                <a:solidFill>
                  <a:schemeClr val="bg1"/>
                </a:solidFill>
                <a:latin typeface="Arial" panose="020B0604020202020204" pitchFamily="34" charset="0"/>
                <a:ea typeface="微软雅黑" panose="020B0503020204020204" charset="-122"/>
              </a:defRPr>
            </a:lvl3pPr>
            <a:lvl4pPr>
              <a:defRPr u="none" strike="noStrike" kern="1200" cap="none" spc="0" normalizeH="0">
                <a:solidFill>
                  <a:schemeClr val="bg1"/>
                </a:solidFill>
                <a:latin typeface="Arial" panose="020B0604020202020204" pitchFamily="34" charset="0"/>
                <a:ea typeface="微软雅黑" panose="020B0503020204020204" charset="-122"/>
              </a:defRPr>
            </a:lvl4pPr>
            <a:lvl5pPr>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47148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custDataLst>
              <p:tags r:id="rId3"/>
            </p:custDataLst>
          </p:nvPr>
        </p:nvSpPr>
        <p:spPr>
          <a:xfrm>
            <a:off x="3379177" y="2397040"/>
            <a:ext cx="5433646" cy="646331"/>
          </a:xfrm>
          <a:prstGeom prst="rect">
            <a:avLst/>
          </a:prstGeom>
          <a:noFill/>
        </p:spPr>
        <p:txBody>
          <a:bodyPr wrap="square" rtlCol="0">
            <a:spAutoFit/>
          </a:bodyPr>
          <a:lstStyle/>
          <a:p>
            <a:pPr lvl="0" algn="ctr"/>
            <a:endParaRPr lang="en-US" altLang="zh-CN" sz="3600" b="1" dirty="0">
              <a:solidFill>
                <a:prstClr val="white"/>
              </a:solidFill>
              <a:latin typeface="微软雅黑" panose="020B0503020204020204" charset="-122"/>
              <a:ea typeface="微软雅黑" panose="020B0503020204020204" charset="-122"/>
            </a:endParaRPr>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Freeform 5"/>
          <p:cNvSpPr>
            <a:spLocks noEditPoints="1"/>
          </p:cNvSpPr>
          <p:nvPr>
            <p:custDataLst>
              <p:tags r:id="rId8"/>
            </p:custDataLst>
          </p:nvPr>
        </p:nvSpPr>
        <p:spPr bwMode="auto">
          <a:xfrm>
            <a:off x="579278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9"/>
            </p:custDataLst>
          </p:nvPr>
        </p:nvSpPr>
        <p:spPr>
          <a:xfrm>
            <a:off x="3379177" y="2123768"/>
            <a:ext cx="5433646" cy="1177484"/>
          </a:xfrm>
        </p:spPr>
        <p:txBody>
          <a:bodyPr anchor="ctr">
            <a:noAutofit/>
          </a:bodyPr>
          <a:lstStyle>
            <a:lvl1pPr algn="ctr">
              <a:lnSpc>
                <a:spcPct val="130000"/>
              </a:lnSpc>
              <a:defRPr sz="6000" b="1" u="none" strike="noStrike" kern="1200" cap="none" spc="0" normalizeH="0" baseline="0">
                <a:solidFill>
                  <a:schemeClr val="bg1"/>
                </a:solidFill>
                <a:uFillTx/>
                <a:latin typeface="Arial" panose="020B0604020202020204" pitchFamily="34" charset="0"/>
                <a:ea typeface="黑体" panose="02010609060101010101" charset="-122"/>
                <a:cs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10"/>
            </p:custDataLst>
          </p:nvPr>
        </p:nvSpPr>
        <p:spPr/>
        <p:txBody>
          <a:bodyPr/>
          <a:lstStyle/>
          <a:p>
            <a:fld id="{B69BDC93-F35E-4184-8C13-5DFEA23309CA}"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3A77CCFB-EC99-466D-8D89-B91B1BE66B02}"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471482" y="4259018"/>
            <a:ext cx="3249038" cy="814023"/>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u="none" strike="noStrike" kern="1200" cap="none" spc="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cxnSp>
        <p:nvCxnSpPr>
          <p:cNvPr id="9" name="直接连接符 8"/>
          <p:cNvCxnSpPr/>
          <p:nvPr userDrawn="1">
            <p:custDataLst>
              <p:tags r:id="rId6"/>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7"/>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8"/>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9"/>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361950" y="285750"/>
            <a:ext cx="11546840" cy="6269355"/>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670"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940" y="956945"/>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2235" y="287655"/>
            <a:ext cx="1167130" cy="128841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cxnSp>
        <p:nvCxnSpPr>
          <p:cNvPr id="14" name="直接连接符 13"/>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cxnSp>
        <p:nvCxnSpPr>
          <p:cNvPr id="17" name="直接连接符 16"/>
          <p:cNvCxnSpPr/>
          <p:nvPr userDrawn="1">
            <p:custDataLst>
              <p:tags r:id="rId2"/>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3"/>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4"/>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5"/>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6"/>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579600" y="237600"/>
            <a:ext cx="11037600" cy="441964"/>
          </a:xfrm>
        </p:spPr>
        <p:txBody>
          <a:bodyPr/>
          <a:lstStyle>
            <a:lvl1pPr>
              <a:defRPr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cxnSp>
        <p:nvCxnSpPr>
          <p:cNvPr id="19" name="直接连接符 18"/>
          <p:cNvCxnSpPr/>
          <p:nvPr userDrawn="1">
            <p:custDataLst>
              <p:tags r:id="rId8"/>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9"/>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13.xml"/><Relationship Id="rId19" Type="http://schemas.openxmlformats.org/officeDocument/2006/relationships/tags" Target="../tags/tag19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20000"/>
        </a:lnSpc>
        <a:spcBef>
          <a:spcPct val="0"/>
        </a:spcBef>
        <a:buNone/>
        <a:defRPr sz="2400" b="1" u="none" strike="noStrike" kern="1200" cap="none" spc="0" normalizeH="0" baseline="0">
          <a:solidFill>
            <a:schemeClr val="tx2"/>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hemeOverride" Target="../theme/themeOverride1.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234.xml"/><Relationship Id="rId3" Type="http://schemas.openxmlformats.org/officeDocument/2006/relationships/image" Target="../media/image4.png"/><Relationship Id="rId2" Type="http://schemas.openxmlformats.org/officeDocument/2006/relationships/tags" Target="../tags/tag233.xml"/><Relationship Id="rId1" Type="http://schemas.openxmlformats.org/officeDocument/2006/relationships/tags" Target="../tags/tag23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237.xml"/><Relationship Id="rId3" Type="http://schemas.openxmlformats.org/officeDocument/2006/relationships/hyperlink" Target="https://www.nowcoder.com/interview/center?entranceType=%E5%AF%BC%E8%88%AA%E6%A0%8F" TargetMode="External"/><Relationship Id="rId2" Type="http://schemas.openxmlformats.org/officeDocument/2006/relationships/tags" Target="../tags/tag236.xml"/><Relationship Id="rId1" Type="http://schemas.openxmlformats.org/officeDocument/2006/relationships/tags" Target="../tags/tag235.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241.xml"/><Relationship Id="rId7" Type="http://schemas.openxmlformats.org/officeDocument/2006/relationships/hyperlink" Target="https://www.bilibili.com/video/BV1W3411y7dw/?spm_id_from=333.337.search-card.all.click&amp;vd_source=95f170cf9885fc59502f626f2ff81aa9" TargetMode="External"/><Relationship Id="rId6" Type="http://schemas.openxmlformats.org/officeDocument/2006/relationships/hyperlink" Target="https://www.bilibili.com/video/BV1YE411D7nH/?spm_id_from=333.337.search-card.all.click&amp;vd_source=95f170cf9885fc59502f626f2ff81aa9" TargetMode="External"/><Relationship Id="rId5" Type="http://schemas.openxmlformats.org/officeDocument/2006/relationships/hyperlink" Target="https://www.bilibili.com/video/BV1JV411t7ow/?spm_id_from=333.337.search-card.all.click&amp;vd_source=95f170cf9885fc59502f626f2ff81aa9" TargetMode="External"/><Relationship Id="rId4" Type="http://schemas.openxmlformats.org/officeDocument/2006/relationships/hyperlink" Target="https://www.bilibili.com/video/BV1nJ411V7bd/?spm_id_from=333.337.search-card.all.click&amp;vd_source=95f170cf9885fc59502f626f2ff81aa9" TargetMode="External"/><Relationship Id="rId3" Type="http://schemas.openxmlformats.org/officeDocument/2006/relationships/tags" Target="../tags/tag240.xml"/><Relationship Id="rId2" Type="http://schemas.openxmlformats.org/officeDocument/2006/relationships/tags" Target="../tags/tag239.xml"/><Relationship Id="rId10" Type="http://schemas.openxmlformats.org/officeDocument/2006/relationships/notesSlide" Target="../notesSlides/notesSlide12.xml"/><Relationship Id="rId1" Type="http://schemas.openxmlformats.org/officeDocument/2006/relationships/tags" Target="../tags/tag238.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openxmlformats.org/officeDocument/2006/relationships/tags" Target="../tags/tag245.xml"/><Relationship Id="rId4" Type="http://schemas.openxmlformats.org/officeDocument/2006/relationships/image" Target="../media/image5.png"/><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3.xml"/><Relationship Id="rId5" Type="http://schemas.openxmlformats.org/officeDocument/2006/relationships/tags" Target="../tags/tag249.xml"/><Relationship Id="rId4" Type="http://schemas.openxmlformats.org/officeDocument/2006/relationships/image" Target="../media/image6.png"/><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3.xml"/><Relationship Id="rId6" Type="http://schemas.openxmlformats.org/officeDocument/2006/relationships/tags" Target="../tags/tag221.xml"/><Relationship Id="rId5" Type="http://schemas.openxmlformats.org/officeDocument/2006/relationships/image" Target="../media/image1.png"/><Relationship Id="rId4" Type="http://schemas.openxmlformats.org/officeDocument/2006/relationships/tags" Target="../tags/tag220.xml"/><Relationship Id="rId3" Type="http://schemas.openxmlformats.org/officeDocument/2006/relationships/hyperlink" Target="https://www.programmercarl.com/" TargetMode="External"/><Relationship Id="rId2" Type="http://schemas.openxmlformats.org/officeDocument/2006/relationships/tags" Target="../tags/tag219.xml"/><Relationship Id="rId1" Type="http://schemas.openxmlformats.org/officeDocument/2006/relationships/tags" Target="../tags/tag2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224.xml"/><Relationship Id="rId3" Type="http://schemas.openxmlformats.org/officeDocument/2006/relationships/image" Target="../media/image2.png"/><Relationship Id="rId2" Type="http://schemas.openxmlformats.org/officeDocument/2006/relationships/tags" Target="../tags/tag223.xml"/><Relationship Id="rId1" Type="http://schemas.openxmlformats.org/officeDocument/2006/relationships/tags" Target="../tags/tag22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3.xml"/><Relationship Id="rId5" Type="http://schemas.openxmlformats.org/officeDocument/2006/relationships/tags" Target="../tags/tag228.xml"/><Relationship Id="rId4" Type="http://schemas.openxmlformats.org/officeDocument/2006/relationships/image" Target="../media/image3.png"/><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tags" Target="../tags/tag231.xml"/><Relationship Id="rId3" Type="http://schemas.openxmlformats.org/officeDocument/2006/relationships/image" Target="../media/image4.png"/><Relationship Id="rId2" Type="http://schemas.openxmlformats.org/officeDocument/2006/relationships/tags" Target="../tags/tag230.xml"/><Relationship Id="rId1" Type="http://schemas.openxmlformats.org/officeDocument/2006/relationships/tags" Target="../tags/tag2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040" y="1780540"/>
            <a:ext cx="7325995" cy="1241425"/>
          </a:xfrm>
        </p:spPr>
        <p:txBody>
          <a:bodyPr>
            <a:normAutofit fontScale="90000"/>
          </a:bodyPr>
          <a:lstStyle/>
          <a:p>
            <a:r>
              <a:rPr lang="zh-CN" altLang="en-US" dirty="0"/>
              <a:t>七、大学不教的计算机学习路线</a:t>
            </a:r>
            <a:endParaRPr lang="zh-CN" altLang="en-US" dirty="0"/>
          </a:p>
        </p:txBody>
      </p:sp>
      <p:sp>
        <p:nvSpPr>
          <p:cNvPr id="3" name="副标题 2"/>
          <p:cNvSpPr>
            <a:spLocks noGrp="1"/>
          </p:cNvSpPr>
          <p:nvPr>
            <p:ph type="subTitle" idx="1"/>
            <p:custDataLst>
              <p:tags r:id="rId2"/>
            </p:custDataLst>
          </p:nvPr>
        </p:nvSpPr>
        <p:spPr/>
        <p:txBody>
          <a:bodyPr>
            <a:normAutofit/>
          </a:bodyPr>
          <a:lstStyle/>
          <a:p>
            <a:r>
              <a:rPr lang="zh-CN" altLang="en-US" dirty="0"/>
              <a:t>重要</a:t>
            </a:r>
            <a:r>
              <a:rPr lang="zh-CN" altLang="en-US" dirty="0">
                <a:solidFill>
                  <a:srgbClr val="FF0000"/>
                </a:solidFill>
              </a:rPr>
              <a:t>信息差</a:t>
            </a:r>
            <a:r>
              <a:rPr lang="zh-CN" altLang="en-US" dirty="0"/>
              <a:t>！！！</a:t>
            </a:r>
            <a:r>
              <a:rPr lang="zh-CN" altLang="en-US" dirty="0">
                <a:sym typeface="+mn-ea"/>
              </a:rPr>
              <a:t>！</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2.4 </a:t>
            </a:r>
            <a:r>
              <a:rPr spc="0" dirty="0">
                <a:ea typeface="微软雅黑" panose="020B0503020204020204" charset="-122"/>
              </a:rPr>
              <a:t>路线方向</a:t>
            </a:r>
            <a:r>
              <a:rPr lang="en-US" altLang="zh-CN" spc="0" dirty="0">
                <a:ea typeface="微软雅黑" panose="020B0503020204020204" charset="-122"/>
              </a:rPr>
              <a:t> —— </a:t>
            </a:r>
            <a:r>
              <a:rPr spc="0" dirty="0">
                <a:ea typeface="微软雅黑" panose="020B0503020204020204" charset="-122"/>
              </a:rPr>
              <a:t>学框架</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045210"/>
            <a:ext cx="6772910" cy="1250315"/>
          </a:xfrm>
        </p:spPr>
        <p:txBody>
          <a:bodyPr>
            <a:normAutofit/>
          </a:bodyPr>
          <a:lstStyle/>
          <a:p>
            <a:pPr marL="0" indent="0" algn="just">
              <a:lnSpc>
                <a:spcPct val="120000"/>
              </a:lnSpc>
              <a:buNone/>
            </a:pPr>
            <a:r>
              <a:rPr sz="1800" spc="0" dirty="0">
                <a:ea typeface="微软雅黑" panose="020B0503020204020204" charset="-122"/>
              </a:rPr>
              <a:t>框架（Framework）是一种用于软件开发的抽象结构，它提供了一种在其上构建应用程序的基础。</a:t>
            </a:r>
            <a:endParaRPr sz="1800" spc="0" dirty="0">
              <a:ea typeface="微软雅黑" panose="020B0503020204020204" charset="-122"/>
            </a:endParaRPr>
          </a:p>
          <a:p>
            <a:pPr marL="0" indent="0" algn="just">
              <a:lnSpc>
                <a:spcPct val="120000"/>
              </a:lnSpc>
              <a:buNone/>
            </a:pPr>
            <a:r>
              <a:rPr sz="1800">
                <a:solidFill>
                  <a:srgbClr val="FF0000"/>
                </a:solidFill>
                <a:sym typeface="+mn-ea"/>
              </a:rPr>
              <a:t>其实就是别人写好了包装起来的一套工具，减少重复工作。</a:t>
            </a:r>
            <a:endParaRPr sz="1800">
              <a:solidFill>
                <a:srgbClr val="FF0000"/>
              </a:solidFill>
              <a:sym typeface="+mn-ea"/>
            </a:endParaRPr>
          </a:p>
        </p:txBody>
      </p:sp>
      <p:pic>
        <p:nvPicPr>
          <p:cNvPr id="6" name="图片 5"/>
          <p:cNvPicPr>
            <a:picLocks noChangeAspect="1"/>
          </p:cNvPicPr>
          <p:nvPr/>
        </p:nvPicPr>
        <p:blipFill>
          <a:blip r:embed="rId3"/>
          <a:stretch>
            <a:fillRect/>
          </a:stretch>
        </p:blipFill>
        <p:spPr>
          <a:xfrm>
            <a:off x="1515745" y="2295525"/>
            <a:ext cx="4579620" cy="40830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2.5 </a:t>
            </a:r>
            <a:r>
              <a:rPr spc="0" dirty="0">
                <a:ea typeface="微软雅黑" panose="020B0503020204020204" charset="-122"/>
              </a:rPr>
              <a:t>路线方向</a:t>
            </a:r>
            <a:r>
              <a:rPr lang="en-US" altLang="zh-CN" spc="0" dirty="0">
                <a:ea typeface="微软雅黑" panose="020B0503020204020204" charset="-122"/>
              </a:rPr>
              <a:t> —— </a:t>
            </a:r>
            <a:r>
              <a:rPr spc="0" dirty="0">
                <a:ea typeface="微软雅黑" panose="020B0503020204020204" charset="-122"/>
              </a:rPr>
              <a:t>实习！</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045210"/>
            <a:ext cx="6772910" cy="1250315"/>
          </a:xfrm>
        </p:spPr>
        <p:txBody>
          <a:bodyPr>
            <a:normAutofit/>
          </a:bodyPr>
          <a:lstStyle/>
          <a:p>
            <a:pPr algn="just">
              <a:lnSpc>
                <a:spcPct val="120000"/>
              </a:lnSpc>
            </a:pPr>
            <a:r>
              <a:rPr sz="1800" spc="0" dirty="0">
                <a:ea typeface="微软雅黑" panose="020B0503020204020204" charset="-122"/>
              </a:rPr>
              <a:t>关注各公司</a:t>
            </a:r>
            <a:r>
              <a:rPr sz="1800" spc="0" dirty="0">
                <a:solidFill>
                  <a:srgbClr val="FF0000"/>
                </a:solidFill>
                <a:ea typeface="微软雅黑" panose="020B0503020204020204" charset="-122"/>
              </a:rPr>
              <a:t>招聘公众号</a:t>
            </a:r>
            <a:r>
              <a:rPr sz="1800" spc="0" dirty="0">
                <a:ea typeface="微软雅黑" panose="020B0503020204020204" charset="-122"/>
              </a:rPr>
              <a:t>，一般</a:t>
            </a:r>
            <a:r>
              <a:rPr sz="1800" spc="0" dirty="0">
                <a:solidFill>
                  <a:srgbClr val="FF0000"/>
                </a:solidFill>
                <a:ea typeface="微软雅黑" panose="020B0503020204020204" charset="-122"/>
              </a:rPr>
              <a:t>上学期</a:t>
            </a:r>
            <a:r>
              <a:rPr sz="1800" spc="0" dirty="0">
                <a:ea typeface="微软雅黑" panose="020B0503020204020204" charset="-122"/>
              </a:rPr>
              <a:t>开始各个公司就会陆续放出实习名额，不早点投就无了</a:t>
            </a:r>
            <a:r>
              <a:rPr lang="en-US" altLang="zh-CN" sz="1800" spc="0" dirty="0">
                <a:ea typeface="微软雅黑" panose="020B0503020204020204" charset="-122"/>
              </a:rPr>
              <a:t>...</a:t>
            </a:r>
            <a:endParaRPr sz="1800" spc="0" dirty="0">
              <a:ea typeface="微软雅黑" panose="020B0503020204020204" charset="-122"/>
            </a:endParaRPr>
          </a:p>
          <a:p>
            <a:pPr algn="just">
              <a:lnSpc>
                <a:spcPct val="120000"/>
              </a:lnSpc>
            </a:pPr>
            <a:r>
              <a:rPr sz="1800" spc="0" dirty="0">
                <a:ea typeface="微软雅黑" panose="020B0503020204020204" charset="-122"/>
              </a:rPr>
              <a:t>实习僧、牛客网等等</a:t>
            </a:r>
            <a:endParaRPr sz="1800" spc="0" dirty="0">
              <a:ea typeface="微软雅黑" panose="020B0503020204020204" charset="-122"/>
            </a:endParaRPr>
          </a:p>
        </p:txBody>
      </p:sp>
      <p:sp>
        <p:nvSpPr>
          <p:cNvPr id="4" name="文本框 3"/>
          <p:cNvSpPr txBox="1"/>
          <p:nvPr/>
        </p:nvSpPr>
        <p:spPr>
          <a:xfrm>
            <a:off x="558165" y="3766820"/>
            <a:ext cx="6642735" cy="1804670"/>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dirty="0">
                <a:solidFill>
                  <a:schemeClr val="bg1"/>
                </a:solidFill>
                <a:uFillTx/>
                <a:latin typeface="Arial" panose="020B0604020202020204" pitchFamily="34" charset="0"/>
                <a:ea typeface="微软雅黑" panose="020B0503020204020204" charset="-122"/>
                <a:hlinkClick r:id="rId3" tooltip="" action="ppaction://hlinkfile"/>
              </a:rPr>
              <a:t>计算机开发推荐牛客网面经</a:t>
            </a:r>
            <a:endParaRPr lang="zh-CN" altLang="en-US" dirty="0">
              <a:solidFill>
                <a:schemeClr val="bg1"/>
              </a:solidFill>
              <a:uFillTx/>
              <a:latin typeface="Arial" panose="020B0604020202020204" pitchFamily="34" charset="0"/>
              <a:ea typeface="微软雅黑" panose="020B0503020204020204" charset="-122"/>
              <a:hlinkClick r:id="rId3" tooltip="" action="ppaction://hlinkfile"/>
            </a:endParaRPr>
          </a:p>
          <a:p>
            <a:pPr indent="0" algn="just">
              <a:lnSpc>
                <a:spcPct val="120000"/>
              </a:lnSpc>
              <a:spcBef>
                <a:spcPts val="0"/>
              </a:spcBef>
              <a:spcAft>
                <a:spcPts val="1000"/>
              </a:spcAft>
              <a:buClrTx/>
              <a:buSzTx/>
              <a:buFont typeface="Arial" panose="020B0604020202020204" pitchFamily="34" charset="0"/>
              <a:buNone/>
            </a:pPr>
            <a:r>
              <a:rPr lang="zh-CN" altLang="en-US" dirty="0">
                <a:solidFill>
                  <a:schemeClr val="bg1"/>
                </a:solidFill>
                <a:uFillTx/>
                <a:latin typeface="Arial" panose="020B0604020202020204" pitchFamily="34" charset="0"/>
                <a:ea typeface="微软雅黑" panose="020B0503020204020204" charset="-122"/>
              </a:rPr>
              <a:t>一开始可能会发现自己</a:t>
            </a:r>
            <a:r>
              <a:rPr lang="zh-CN" altLang="en-US" dirty="0">
                <a:solidFill>
                  <a:srgbClr val="FF0000"/>
                </a:solidFill>
                <a:uFillTx/>
                <a:latin typeface="Arial" panose="020B0604020202020204" pitchFamily="34" charset="0"/>
                <a:ea typeface="微软雅黑" panose="020B0503020204020204" charset="-122"/>
              </a:rPr>
              <a:t>啥也不会</a:t>
            </a:r>
            <a:endParaRPr lang="zh-CN" altLang="en-US" dirty="0">
              <a:solidFill>
                <a:srgbClr val="FF0000"/>
              </a:solidFill>
              <a:uFillTx/>
              <a:latin typeface="Arial" panose="020B0604020202020204" pitchFamily="34" charset="0"/>
              <a:ea typeface="微软雅黑" panose="020B0503020204020204" charset="-122"/>
            </a:endParaRPr>
          </a:p>
          <a:p>
            <a:pPr indent="0" algn="just">
              <a:lnSpc>
                <a:spcPct val="120000"/>
              </a:lnSpc>
              <a:spcBef>
                <a:spcPts val="0"/>
              </a:spcBef>
              <a:spcAft>
                <a:spcPts val="1000"/>
              </a:spcAft>
              <a:buClrTx/>
              <a:buSzTx/>
              <a:buFont typeface="Arial" panose="020B0604020202020204" pitchFamily="34" charset="0"/>
              <a:buNone/>
            </a:pPr>
            <a:r>
              <a:rPr lang="zh-CN" altLang="en-US" dirty="0">
                <a:solidFill>
                  <a:schemeClr val="bg1"/>
                </a:solidFill>
                <a:uFillTx/>
                <a:latin typeface="Arial" panose="020B0604020202020204" pitchFamily="34" charset="0"/>
                <a:ea typeface="微软雅黑" panose="020B0503020204020204" charset="-122"/>
              </a:rPr>
              <a:t>很正常你和大佬们的差距就是因为，大佬比你</a:t>
            </a:r>
            <a:r>
              <a:rPr lang="zh-CN" altLang="en-US" dirty="0">
                <a:solidFill>
                  <a:schemeClr val="bg1"/>
                </a:solidFill>
                <a:uFillTx/>
                <a:latin typeface="Arial" panose="020B0604020202020204" pitchFamily="34" charset="0"/>
                <a:ea typeface="微软雅黑" panose="020B0503020204020204" charset="-122"/>
              </a:rPr>
              <a:t>提前这么过来</a:t>
            </a:r>
            <a:r>
              <a:rPr lang="zh-CN" altLang="en-US" dirty="0">
                <a:solidFill>
                  <a:schemeClr val="bg1"/>
                </a:solidFill>
                <a:uFillTx/>
                <a:latin typeface="Arial" panose="020B0604020202020204" pitchFamily="34" charset="0"/>
                <a:ea typeface="微软雅黑" panose="020B0503020204020204" charset="-122"/>
              </a:rPr>
              <a:t>的</a:t>
            </a:r>
            <a:endParaRPr lang="zh-CN" altLang="en-US" dirty="0">
              <a:solidFill>
                <a:schemeClr val="bg1"/>
              </a:solidFill>
              <a:uFillTx/>
              <a:latin typeface="Arial" panose="020B0604020202020204" pitchFamily="34" charset="0"/>
              <a:ea typeface="微软雅黑" panose="020B0503020204020204" charset="-122"/>
            </a:endParaRPr>
          </a:p>
          <a:p>
            <a:pPr indent="0" algn="just">
              <a:lnSpc>
                <a:spcPct val="120000"/>
              </a:lnSpc>
              <a:spcBef>
                <a:spcPts val="0"/>
              </a:spcBef>
              <a:spcAft>
                <a:spcPts val="1000"/>
              </a:spcAft>
              <a:buClrTx/>
              <a:buSzTx/>
              <a:buFont typeface="Arial" panose="020B0604020202020204" pitchFamily="34" charset="0"/>
              <a:buNone/>
            </a:pPr>
            <a:r>
              <a:rPr lang="zh-CN" altLang="en-US" dirty="0">
                <a:solidFill>
                  <a:schemeClr val="bg1"/>
                </a:solidFill>
                <a:uFillTx/>
                <a:latin typeface="Arial" panose="020B0604020202020204" pitchFamily="34" charset="0"/>
                <a:ea typeface="微软雅黑" panose="020B0503020204020204" charset="-122"/>
              </a:rPr>
              <a:t>别担心！！！</a:t>
            </a:r>
            <a:endParaRPr lang="zh-CN" altLang="en-US" dirty="0">
              <a:solidFill>
                <a:schemeClr val="bg1"/>
              </a:solidFill>
              <a:uFillTx/>
              <a:latin typeface="Arial" panose="020B0604020202020204" pitchFamily="34" charset="0"/>
              <a:ea typeface="微软雅黑" panose="020B050302020402020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计算机专业最重要</a:t>
            </a:r>
            <a:r>
              <a:rPr spc="0" dirty="0">
                <a:ea typeface="微软雅黑" panose="020B0503020204020204" charset="-122"/>
              </a:rPr>
              <a:t>大学课程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045210"/>
            <a:ext cx="6772910" cy="2876550"/>
          </a:xfrm>
        </p:spPr>
        <p:txBody>
          <a:bodyPr>
            <a:normAutofit lnSpcReduction="20000"/>
          </a:bodyPr>
          <a:lstStyle/>
          <a:p>
            <a:pPr marL="0" indent="0" algn="just">
              <a:lnSpc>
                <a:spcPct val="120000"/>
              </a:lnSpc>
              <a:buNone/>
            </a:pPr>
            <a:r>
              <a:rPr sz="1800" spc="0" dirty="0">
                <a:ea typeface="微软雅黑" panose="020B0503020204020204" charset="-122"/>
              </a:rPr>
              <a:t>（</a:t>
            </a:r>
            <a:r>
              <a:rPr lang="en-US" altLang="zh-CN" sz="1800" spc="0" dirty="0">
                <a:ea typeface="微软雅黑" panose="020B0503020204020204" charset="-122"/>
              </a:rPr>
              <a:t>1</a:t>
            </a:r>
            <a:r>
              <a:rPr sz="1800" spc="0" dirty="0">
                <a:ea typeface="微软雅黑" panose="020B0503020204020204" charset="-122"/>
              </a:rPr>
              <a:t>）计算机组成、数据结构、操作系统、计算机网络（考研</a:t>
            </a:r>
            <a:r>
              <a:rPr lang="en-US" altLang="zh-CN" sz="1800" spc="0" dirty="0">
                <a:ea typeface="微软雅黑" panose="020B0503020204020204" charset="-122"/>
              </a:rPr>
              <a:t>408</a:t>
            </a:r>
            <a:r>
              <a:rPr sz="1800" spc="0" dirty="0">
                <a:ea typeface="微软雅黑" panose="020B0503020204020204" charset="-122"/>
              </a:rPr>
              <a:t>）</a:t>
            </a:r>
            <a:endParaRPr sz="1800" spc="0" dirty="0">
              <a:ea typeface="微软雅黑" panose="020B0503020204020204" charset="-122"/>
            </a:endParaRPr>
          </a:p>
          <a:p>
            <a:pPr algn="just">
              <a:lnSpc>
                <a:spcPct val="120000"/>
              </a:lnSpc>
            </a:pPr>
            <a:r>
              <a:rPr sz="1800" spc="0" dirty="0">
                <a:ea typeface="微软雅黑" panose="020B0503020204020204" charset="-122"/>
              </a:rPr>
              <a:t>如果大学教的</a:t>
            </a:r>
            <a:r>
              <a:rPr sz="1800" spc="0" dirty="0">
                <a:ea typeface="微软雅黑" panose="020B0503020204020204" charset="-122"/>
              </a:rPr>
              <a:t>很烂！直接</a:t>
            </a:r>
            <a:r>
              <a:rPr lang="en-US" altLang="zh-CN" sz="1800" spc="0" dirty="0">
                <a:solidFill>
                  <a:srgbClr val="FF0000"/>
                </a:solidFill>
                <a:ea typeface="微软雅黑" panose="020B0503020204020204" charset="-122"/>
              </a:rPr>
              <a:t>B</a:t>
            </a:r>
            <a:r>
              <a:rPr sz="1800" spc="0" dirty="0">
                <a:solidFill>
                  <a:srgbClr val="FF0000"/>
                </a:solidFill>
                <a:ea typeface="微软雅黑" panose="020B0503020204020204" charset="-122"/>
              </a:rPr>
              <a:t>站搜网课</a:t>
            </a:r>
            <a:r>
              <a:rPr sz="1800" spc="0" dirty="0">
                <a:ea typeface="微软雅黑" panose="020B0503020204020204" charset="-122"/>
              </a:rPr>
              <a:t>代替！</a:t>
            </a:r>
            <a:endParaRPr sz="1800" spc="0" dirty="0">
              <a:ea typeface="微软雅黑" panose="020B0503020204020204" charset="-122"/>
            </a:endParaRPr>
          </a:p>
          <a:p>
            <a:pPr algn="just">
              <a:lnSpc>
                <a:spcPct val="120000"/>
              </a:lnSpc>
            </a:pPr>
            <a:endParaRPr sz="1800" spc="0" dirty="0">
              <a:ea typeface="微软雅黑" panose="020B0503020204020204" charset="-122"/>
            </a:endParaRPr>
          </a:p>
          <a:p>
            <a:pPr marL="0" indent="0" algn="just">
              <a:lnSpc>
                <a:spcPct val="120000"/>
              </a:lnSpc>
              <a:buNone/>
            </a:pPr>
            <a:endParaRPr sz="1800" spc="0" dirty="0">
              <a:ea typeface="微软雅黑" panose="020B0503020204020204" charset="-122"/>
            </a:endParaRPr>
          </a:p>
          <a:p>
            <a:pPr marL="0" indent="0" algn="just">
              <a:lnSpc>
                <a:spcPct val="120000"/>
              </a:lnSpc>
              <a:buNone/>
            </a:pPr>
            <a:endParaRPr sz="1800" spc="0" dirty="0">
              <a:ea typeface="微软雅黑" panose="020B0503020204020204" charset="-122"/>
            </a:endParaRPr>
          </a:p>
        </p:txBody>
      </p:sp>
      <p:graphicFrame>
        <p:nvGraphicFramePr>
          <p:cNvPr id="6" name="表格 5"/>
          <p:cNvGraphicFramePr/>
          <p:nvPr>
            <p:custDataLst>
              <p:tags r:id="rId3"/>
            </p:custDataLst>
          </p:nvPr>
        </p:nvGraphicFramePr>
        <p:xfrm>
          <a:off x="558165" y="2112010"/>
          <a:ext cx="6774180" cy="4146550"/>
        </p:xfrm>
        <a:graphic>
          <a:graphicData uri="http://schemas.openxmlformats.org/drawingml/2006/table">
            <a:tbl>
              <a:tblPr firstRow="1" bandRow="1">
                <a:tableStyleId>{5C22544A-7EE6-4342-B048-85BDC9FD1C3A}</a:tableStyleId>
              </a:tblPr>
              <a:tblGrid>
                <a:gridCol w="1103630"/>
                <a:gridCol w="3412490"/>
                <a:gridCol w="2258060"/>
              </a:tblGrid>
              <a:tr h="471805">
                <a:tc>
                  <a:txBody>
                    <a:bodyPr/>
                    <a:p>
                      <a:pPr algn="ctr">
                        <a:buNone/>
                      </a:pPr>
                      <a:endParaRPr lang="zh-CN" altLang="en-US">
                        <a:solidFill>
                          <a:schemeClr val="bg1"/>
                        </a:solidFill>
                      </a:endParaRPr>
                    </a:p>
                  </a:txBody>
                  <a:tcPr anchor="ctr" anchorCtr="0">
                    <a:noFill/>
                  </a:tcPr>
                </a:tc>
                <a:tc>
                  <a:txBody>
                    <a:bodyPr/>
                    <a:p>
                      <a:pPr algn="ctr">
                        <a:buNone/>
                      </a:pPr>
                      <a:r>
                        <a:rPr lang="zh-CN" altLang="en-US">
                          <a:solidFill>
                            <a:schemeClr val="bg1"/>
                          </a:solidFill>
                        </a:rPr>
                        <a:t>国内</a:t>
                      </a:r>
                      <a:endParaRPr lang="zh-CN" altLang="en-US">
                        <a:solidFill>
                          <a:schemeClr val="bg1"/>
                        </a:solidFill>
                      </a:endParaRPr>
                    </a:p>
                  </a:txBody>
                  <a:tcPr anchor="ctr" anchorCtr="0">
                    <a:noFill/>
                  </a:tcPr>
                </a:tc>
                <a:tc>
                  <a:txBody>
                    <a:bodyPr/>
                    <a:p>
                      <a:pPr algn="ctr">
                        <a:buNone/>
                      </a:pPr>
                      <a:r>
                        <a:rPr lang="zh-CN" altLang="en-US">
                          <a:solidFill>
                            <a:schemeClr val="bg1"/>
                          </a:solidFill>
                        </a:rPr>
                        <a:t>国外（B站搜）</a:t>
                      </a:r>
                      <a:endParaRPr lang="zh-CN" altLang="en-US">
                        <a:solidFill>
                          <a:schemeClr val="bg1"/>
                        </a:solidFill>
                      </a:endParaRPr>
                    </a:p>
                  </a:txBody>
                  <a:tcPr anchor="ctr" anchorCtr="0">
                    <a:noFill/>
                  </a:tcPr>
                </a:tc>
              </a:tr>
              <a:tr h="464185">
                <a:tc>
                  <a:txBody>
                    <a:bodyPr/>
                    <a:p>
                      <a:pPr algn="ctr">
                        <a:buNone/>
                      </a:pPr>
                      <a:r>
                        <a:rPr lang="zh-CN" altLang="en-US" sz="1400">
                          <a:solidFill>
                            <a:schemeClr val="bg1"/>
                          </a:solidFill>
                        </a:rPr>
                        <a:t>入门</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rPr>
                        <a:t>毛毛熊的计算机速通课</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rPr>
                        <a:t>Havard CS50</a:t>
                      </a:r>
                      <a:endParaRPr lang="zh-CN" altLang="en-US" sz="1400">
                        <a:solidFill>
                          <a:schemeClr val="bg1"/>
                        </a:solidFill>
                      </a:endParaRPr>
                    </a:p>
                  </a:txBody>
                  <a:tcPr anchor="ctr" anchorCtr="0">
                    <a:noFill/>
                  </a:tcPr>
                </a:tc>
              </a:tr>
              <a:tr h="802640">
                <a:tc>
                  <a:txBody>
                    <a:bodyPr/>
                    <a:p>
                      <a:pPr algn="ctr">
                        <a:buNone/>
                      </a:pPr>
                      <a:r>
                        <a:rPr lang="zh-CN" altLang="en-US" sz="1400">
                          <a:solidFill>
                            <a:schemeClr val="bg1"/>
                          </a:solidFill>
                        </a:rPr>
                        <a:t>数据结构和算法</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hlinkClick r:id="rId4" tooltip="" action="ppaction://hlinkfile"/>
                        </a:rPr>
                        <a:t>数据结构与算法基础（青岛大学-王卓）_哔哩哔哩_bilibili</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rPr>
                        <a:t>UCB CS61B: Data Structure</a:t>
                      </a:r>
                      <a:endParaRPr lang="zh-CN" altLang="en-US" sz="1400">
                        <a:solidFill>
                          <a:schemeClr val="bg1"/>
                        </a:solidFill>
                      </a:endParaRPr>
                    </a:p>
                  </a:txBody>
                  <a:tcPr anchor="ctr" anchorCtr="0">
                    <a:noFill/>
                  </a:tcPr>
                </a:tc>
              </a:tr>
              <a:tr h="802640">
                <a:tc>
                  <a:txBody>
                    <a:bodyPr/>
                    <a:p>
                      <a:pPr algn="ctr">
                        <a:buNone/>
                      </a:pPr>
                      <a:r>
                        <a:rPr lang="zh-CN" altLang="en-US" sz="1400">
                          <a:solidFill>
                            <a:schemeClr val="bg1"/>
                          </a:solidFill>
                        </a:rPr>
                        <a:t>计算机网络</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hlinkClick r:id="rId5" tooltip="" action="ppaction://hlinkfile"/>
                        </a:rPr>
                        <a:t>中科大郑烇、杨坚全套《计算机网络（自顶向下方法 第7版，James F.Kurose，Keith W.Ross）》课程_哔哩哔哩_bilibili</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rPr>
                        <a:t>Stanford CS144: Computer Network</a:t>
                      </a:r>
                      <a:endParaRPr lang="zh-CN" altLang="en-US" sz="1400">
                        <a:solidFill>
                          <a:schemeClr val="bg1"/>
                        </a:solidFill>
                      </a:endParaRPr>
                    </a:p>
                  </a:txBody>
                  <a:tcPr anchor="ctr" anchorCtr="0">
                    <a:noFill/>
                  </a:tcPr>
                </a:tc>
              </a:tr>
              <a:tr h="802640">
                <a:tc>
                  <a:txBody>
                    <a:bodyPr/>
                    <a:p>
                      <a:pPr algn="ctr">
                        <a:buNone/>
                      </a:pPr>
                      <a:r>
                        <a:rPr lang="zh-CN" altLang="en-US" sz="1400">
                          <a:solidFill>
                            <a:schemeClr val="bg1"/>
                          </a:solidFill>
                        </a:rPr>
                        <a:t>操作系统</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hlinkClick r:id="rId6" action="ppaction://hlinkfile"/>
                        </a:rPr>
                        <a:t>王道计算机考研 操作系统_哔哩哔哩_bilibil</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rPr>
                        <a:t>（我没看过就不强推了）</a:t>
                      </a:r>
                      <a:endParaRPr lang="zh-CN" altLang="en-US" sz="1400">
                        <a:solidFill>
                          <a:schemeClr val="bg1"/>
                        </a:solidFill>
                      </a:endParaRPr>
                    </a:p>
                  </a:txBody>
                  <a:tcPr anchor="ctr" anchorCtr="0">
                    <a:noFill/>
                  </a:tcPr>
                </a:tc>
              </a:tr>
              <a:tr h="802640">
                <a:tc>
                  <a:txBody>
                    <a:bodyPr/>
                    <a:p>
                      <a:pPr algn="ctr">
                        <a:buNone/>
                      </a:pPr>
                      <a:r>
                        <a:rPr lang="zh-CN" altLang="en-US" sz="1400">
                          <a:solidFill>
                            <a:schemeClr val="bg1"/>
                          </a:solidFill>
                        </a:rPr>
                        <a:t>数据库系统</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hlinkClick r:id="rId7" tooltip="" action="ppaction://hlinkfile"/>
                        </a:rPr>
                        <a:t>数据库系统概论学习_哔哩哔哩_bilibili</a:t>
                      </a:r>
                      <a:endParaRPr lang="zh-CN" altLang="en-US" sz="1400">
                        <a:solidFill>
                          <a:schemeClr val="bg1"/>
                        </a:solidFill>
                      </a:endParaRPr>
                    </a:p>
                  </a:txBody>
                  <a:tcPr anchor="ctr" anchorCtr="0">
                    <a:noFill/>
                  </a:tcPr>
                </a:tc>
                <a:tc>
                  <a:txBody>
                    <a:bodyPr/>
                    <a:p>
                      <a:pPr algn="ctr">
                        <a:buNone/>
                      </a:pPr>
                      <a:r>
                        <a:rPr lang="zh-CN" altLang="en-US" sz="1400">
                          <a:solidFill>
                            <a:schemeClr val="bg1"/>
                          </a:solidFill>
                        </a:rPr>
                        <a:t>CMU 15-445: Database Systems</a:t>
                      </a:r>
                      <a:endParaRPr lang="zh-CN" altLang="en-US" sz="1400">
                        <a:solidFill>
                          <a:schemeClr val="bg1"/>
                        </a:solidFill>
                      </a:endParaRPr>
                    </a:p>
                  </a:txBody>
                  <a:tcPr anchor="ctr" anchorCtr="0">
                    <a:noFill/>
                  </a:tcPr>
                </a:tc>
              </a:tr>
            </a:tbl>
          </a:graphicData>
        </a:graphic>
      </p:graphicFrame>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计算机专业最重要</a:t>
            </a:r>
            <a:r>
              <a:rPr spc="0" dirty="0">
                <a:ea typeface="微软雅黑" panose="020B0503020204020204" charset="-122"/>
              </a:rPr>
              <a:t>大学课程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400685" y="1045210"/>
            <a:ext cx="6772910" cy="1174750"/>
          </a:xfrm>
        </p:spPr>
        <p:txBody>
          <a:bodyPr>
            <a:normAutofit fontScale="90000"/>
          </a:bodyPr>
          <a:lstStyle/>
          <a:p>
            <a:pPr indent="0" algn="just">
              <a:lnSpc>
                <a:spcPct val="120000"/>
              </a:lnSpc>
              <a:spcBef>
                <a:spcPts val="0"/>
              </a:spcBef>
              <a:spcAft>
                <a:spcPts val="1000"/>
              </a:spcAft>
              <a:buClrTx/>
              <a:buSzTx/>
              <a:buFont typeface="Arial" panose="020B0604020202020204" pitchFamily="34" charset="0"/>
              <a:buNone/>
            </a:pPr>
            <a:r>
              <a:rPr sz="1800">
                <a:sym typeface="+mn-ea"/>
              </a:rPr>
              <a:t>（2）高数、线代、概统，如果</a:t>
            </a:r>
            <a:r>
              <a:rPr sz="1800">
                <a:solidFill>
                  <a:srgbClr val="FF0000"/>
                </a:solidFill>
                <a:sym typeface="+mn-ea"/>
              </a:rPr>
              <a:t>学AI</a:t>
            </a:r>
            <a:r>
              <a:rPr sz="1800">
                <a:sym typeface="+mn-ea"/>
              </a:rPr>
              <a:t>必须要好好学（大佬</a:t>
            </a:r>
            <a:r>
              <a:rPr sz="1800">
                <a:sym typeface="+mn-ea"/>
              </a:rPr>
              <a:t>路线）</a:t>
            </a:r>
            <a:endParaRPr sz="1800" spc="0" dirty="0">
              <a:ea typeface="微软雅黑" panose="020B0503020204020204" charset="-122"/>
              <a:sym typeface="+mn-ea"/>
            </a:endParaRPr>
          </a:p>
          <a:p>
            <a:pPr indent="0" algn="just">
              <a:lnSpc>
                <a:spcPct val="120000"/>
              </a:lnSpc>
              <a:spcBef>
                <a:spcPts val="0"/>
              </a:spcBef>
              <a:spcAft>
                <a:spcPts val="1000"/>
              </a:spcAft>
              <a:buClrTx/>
              <a:buSzTx/>
              <a:buFont typeface="Arial" panose="020B0604020202020204" pitchFamily="34" charset="0"/>
              <a:buNone/>
            </a:pPr>
            <a:r>
              <a:rPr sz="1800" spc="0" dirty="0">
                <a:ea typeface="微软雅黑" panose="020B0503020204020204" charset="-122"/>
              </a:rPr>
              <a:t>上面的课程学完后，</a:t>
            </a:r>
            <a:r>
              <a:rPr lang="en-US" altLang="zh-CN" sz="1800" spc="0" dirty="0">
                <a:ea typeface="微软雅黑" panose="020B0503020204020204" charset="-122"/>
              </a:rPr>
              <a:t>B</a:t>
            </a:r>
            <a:r>
              <a:rPr sz="1800" spc="0" dirty="0">
                <a:ea typeface="微软雅黑" panose="020B0503020204020204" charset="-122"/>
              </a:rPr>
              <a:t>站吴恩达</a:t>
            </a:r>
            <a:r>
              <a:rPr sz="1800" spc="0" dirty="0">
                <a:ea typeface="微软雅黑" panose="020B0503020204020204" charset="-122"/>
              </a:rPr>
              <a:t>即可</a:t>
            </a:r>
            <a:endParaRPr sz="1800" spc="0" dirty="0">
              <a:ea typeface="微软雅黑" panose="020B0503020204020204" charset="-122"/>
            </a:endParaRPr>
          </a:p>
          <a:p>
            <a:pPr marL="0" indent="0" algn="just">
              <a:lnSpc>
                <a:spcPct val="120000"/>
              </a:lnSpc>
              <a:buNone/>
            </a:pPr>
            <a:endParaRPr sz="1800" spc="0" dirty="0">
              <a:ea typeface="微软雅黑" panose="020B0503020204020204" charset="-122"/>
            </a:endParaRPr>
          </a:p>
          <a:p>
            <a:pPr marL="0" indent="0" algn="just">
              <a:lnSpc>
                <a:spcPct val="120000"/>
              </a:lnSpc>
              <a:buNone/>
            </a:pPr>
            <a:endParaRPr sz="1800" spc="0" dirty="0">
              <a:ea typeface="微软雅黑" panose="020B0503020204020204" charset="-122"/>
            </a:endParaRPr>
          </a:p>
        </p:txBody>
      </p:sp>
      <p:pic>
        <p:nvPicPr>
          <p:cNvPr id="7" name="图片 6"/>
          <p:cNvPicPr>
            <a:picLocks noChangeAspect="1"/>
          </p:cNvPicPr>
          <p:nvPr>
            <p:custDataLst>
              <p:tags r:id="rId3"/>
            </p:custDataLst>
          </p:nvPr>
        </p:nvPicPr>
        <p:blipFill>
          <a:blip r:embed="rId4"/>
          <a:stretch>
            <a:fillRect/>
          </a:stretch>
        </p:blipFill>
        <p:spPr>
          <a:xfrm>
            <a:off x="686435" y="2602230"/>
            <a:ext cx="6487160" cy="3107690"/>
          </a:xfrm>
          <a:prstGeom prst="rect">
            <a:avLst/>
          </a:prstGeom>
        </p:spPr>
      </p:pic>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计算机专业最重要</a:t>
            </a:r>
            <a:r>
              <a:rPr spc="0" dirty="0">
                <a:ea typeface="微软雅黑" panose="020B0503020204020204" charset="-122"/>
              </a:rPr>
              <a:t>大学课程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400685" y="1045210"/>
            <a:ext cx="6772910" cy="1196975"/>
          </a:xfrm>
        </p:spPr>
        <p:txBody>
          <a:bodyPr>
            <a:normAutofit lnSpcReduction="20000"/>
          </a:bodyPr>
          <a:lstStyle/>
          <a:p>
            <a:pPr algn="just">
              <a:lnSpc>
                <a:spcPct val="120000"/>
              </a:lnSpc>
            </a:pPr>
            <a:r>
              <a:rPr sz="1800">
                <a:sym typeface="+mn-ea"/>
              </a:rPr>
              <a:t>其实大学课程对找工作帮助不大，仅是培养你的科班思维</a:t>
            </a:r>
            <a:r>
              <a:rPr lang="en-US" altLang="zh-CN" sz="1800">
                <a:sym typeface="+mn-ea"/>
              </a:rPr>
              <a:t>...</a:t>
            </a:r>
            <a:endParaRPr sz="1800">
              <a:sym typeface="+mn-ea"/>
            </a:endParaRPr>
          </a:p>
          <a:p>
            <a:pPr algn="just">
              <a:lnSpc>
                <a:spcPct val="120000"/>
              </a:lnSpc>
            </a:pPr>
            <a:r>
              <a:rPr sz="1800" spc="0" dirty="0">
                <a:ea typeface="微软雅黑" panose="020B0503020204020204" charset="-122"/>
              </a:rPr>
              <a:t>大学教育太注重考试，而非</a:t>
            </a:r>
            <a:r>
              <a:rPr sz="1800" spc="0" dirty="0">
                <a:solidFill>
                  <a:srgbClr val="FF0000"/>
                </a:solidFill>
                <a:ea typeface="微软雅黑" panose="020B0503020204020204" charset="-122"/>
              </a:rPr>
              <a:t>工程能力</a:t>
            </a:r>
            <a:endParaRPr sz="1800" spc="0" dirty="0">
              <a:solidFill>
                <a:srgbClr val="FF0000"/>
              </a:solidFill>
              <a:ea typeface="微软雅黑" panose="020B0503020204020204" charset="-122"/>
            </a:endParaRPr>
          </a:p>
        </p:txBody>
      </p:sp>
      <p:pic>
        <p:nvPicPr>
          <p:cNvPr id="4" name="图片 3"/>
          <p:cNvPicPr>
            <a:picLocks noChangeAspect="1"/>
          </p:cNvPicPr>
          <p:nvPr>
            <p:custDataLst>
              <p:tags r:id="rId3"/>
            </p:custDataLst>
          </p:nvPr>
        </p:nvPicPr>
        <p:blipFill>
          <a:blip r:embed="rId4"/>
          <a:srcRect r="23941"/>
          <a:stretch>
            <a:fillRect/>
          </a:stretch>
        </p:blipFill>
        <p:spPr>
          <a:xfrm>
            <a:off x="513715" y="2674620"/>
            <a:ext cx="6909435" cy="2130425"/>
          </a:xfrm>
          <a:prstGeom prst="rect">
            <a:avLst/>
          </a:prstGeom>
        </p:spPr>
      </p:pic>
      <p:sp>
        <p:nvSpPr>
          <p:cNvPr id="5" name="文本框 4"/>
          <p:cNvSpPr txBox="1"/>
          <p:nvPr/>
        </p:nvSpPr>
        <p:spPr>
          <a:xfrm>
            <a:off x="669925" y="5182870"/>
            <a:ext cx="6548755" cy="666750"/>
          </a:xfrm>
          <a:prstGeom prst="rect">
            <a:avLst/>
          </a:prstGeom>
          <a:noFill/>
        </p:spPr>
        <p:txBody>
          <a:bodyPr wrap="square" rtlCol="0" anchor="t">
            <a:noAutofit/>
          </a:bodyPr>
          <a:p>
            <a:r>
              <a:rPr lang="zh-CN" altLang="en-US">
                <a:solidFill>
                  <a:schemeClr val="bg1"/>
                </a:solidFill>
              </a:rPr>
              <a:t>考试考的是记忆能力，但是</a:t>
            </a:r>
            <a:r>
              <a:rPr lang="zh-CN" altLang="en-US">
                <a:solidFill>
                  <a:schemeClr val="bg1"/>
                </a:solidFill>
              </a:rPr>
              <a:t>国内计算机</a:t>
            </a:r>
            <a:r>
              <a:rPr lang="zh-CN" altLang="en-US">
                <a:solidFill>
                  <a:schemeClr val="bg1"/>
                </a:solidFill>
              </a:rPr>
              <a:t>学科靠的更多是</a:t>
            </a:r>
            <a:r>
              <a:rPr lang="zh-CN" altLang="en-US">
                <a:solidFill>
                  <a:srgbClr val="FF0000"/>
                </a:solidFill>
              </a:rPr>
              <a:t>工程经验、检索信息</a:t>
            </a:r>
            <a:r>
              <a:rPr lang="zh-CN" altLang="en-US">
                <a:solidFill>
                  <a:schemeClr val="bg1"/>
                </a:solidFill>
              </a:rPr>
              <a:t>的能力。</a:t>
            </a:r>
            <a:endParaRPr lang="zh-CN" altLang="en-US">
              <a:solidFill>
                <a:schemeClr val="bg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计算机学习</a:t>
            </a:r>
            <a:r>
              <a:rPr spc="0" dirty="0">
                <a:ea typeface="微软雅黑" panose="020B0503020204020204" charset="-122"/>
              </a:rPr>
              <a:t>公式</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824355"/>
          </a:xfrm>
        </p:spPr>
        <p:txBody>
          <a:bodyPr>
            <a:normAutofit/>
          </a:bodyPr>
          <a:lstStyle/>
          <a:p>
            <a:pPr marL="342900" indent="-342900" algn="just">
              <a:lnSpc>
                <a:spcPct val="120000"/>
              </a:lnSpc>
              <a:buAutoNum type="arabicPeriod"/>
            </a:pPr>
            <a:r>
              <a:rPr sz="1800" spc="0" dirty="0">
                <a:solidFill>
                  <a:schemeClr val="bg1"/>
                </a:solidFill>
                <a:ea typeface="微软雅黑" panose="020B0503020204020204" charset="-122"/>
              </a:rPr>
              <a:t>科班思维（前几章</a:t>
            </a:r>
            <a:r>
              <a:rPr sz="1800" spc="0" dirty="0">
                <a:solidFill>
                  <a:schemeClr val="bg1"/>
                </a:solidFill>
                <a:ea typeface="微软雅黑" panose="020B0503020204020204" charset="-122"/>
              </a:rPr>
              <a:t>已足够）</a:t>
            </a:r>
            <a:endParaRPr sz="1800" spc="0" dirty="0">
              <a:solidFill>
                <a:schemeClr val="bg1"/>
              </a:solidFill>
              <a:ea typeface="微软雅黑" panose="020B0503020204020204" charset="-122"/>
            </a:endParaRPr>
          </a:p>
          <a:p>
            <a:pPr marL="342900" indent="-342900" algn="just">
              <a:lnSpc>
                <a:spcPct val="120000"/>
              </a:lnSpc>
              <a:buClrTx/>
              <a:buSzTx/>
              <a:buAutoNum type="arabicPeriod"/>
            </a:pPr>
            <a:r>
              <a:rPr lang="en-US" altLang="zh-CN" sz="1800" spc="0" dirty="0">
                <a:solidFill>
                  <a:srgbClr val="FF0000"/>
                </a:solidFill>
                <a:ea typeface="微软雅黑" panose="020B0503020204020204" charset="-122"/>
              </a:rPr>
              <a:t>※</a:t>
            </a:r>
            <a:r>
              <a:rPr sz="1800" spc="0" dirty="0">
                <a:solidFill>
                  <a:srgbClr val="FF0000"/>
                </a:solidFill>
                <a:ea typeface="微软雅黑" panose="020B0503020204020204" charset="-122"/>
              </a:rPr>
              <a:t>路线方向</a:t>
            </a:r>
            <a:r>
              <a:rPr sz="1800" spc="0" dirty="0">
                <a:ea typeface="微软雅黑" panose="020B0503020204020204" charset="-122"/>
              </a:rPr>
              <a:t>（本章</a:t>
            </a:r>
            <a:r>
              <a:rPr sz="1800" spc="0" dirty="0">
                <a:ea typeface="微软雅黑" panose="020B0503020204020204" charset="-122"/>
              </a:rPr>
              <a:t>重点）</a:t>
            </a:r>
            <a:endParaRPr sz="1800" spc="0" dirty="0">
              <a:ea typeface="微软雅黑" panose="020B0503020204020204" charset="-122"/>
            </a:endParaRPr>
          </a:p>
          <a:p>
            <a:pPr marL="342900" indent="-342900" algn="just">
              <a:lnSpc>
                <a:spcPct val="120000"/>
              </a:lnSpc>
              <a:buClrTx/>
              <a:buSzTx/>
              <a:buAutoNum type="arabicPeriod"/>
            </a:pPr>
            <a:r>
              <a:rPr sz="1800" spc="0" dirty="0">
                <a:ea typeface="微软雅黑" panose="020B0503020204020204" charset="-122"/>
              </a:rPr>
              <a:t>工程能力（下章</a:t>
            </a:r>
            <a:r>
              <a:rPr sz="1800" spc="0" dirty="0">
                <a:ea typeface="微软雅黑" panose="020B0503020204020204" charset="-122"/>
              </a:rPr>
              <a:t>分享）</a:t>
            </a:r>
            <a:endParaRPr sz="1800" spc="0" dirty="0">
              <a:ea typeface="微软雅黑" panose="020B0503020204020204" charset="-122"/>
            </a:endParaRPr>
          </a:p>
        </p:txBody>
      </p:sp>
      <p:sp>
        <p:nvSpPr>
          <p:cNvPr id="4" name="文本框 3"/>
          <p:cNvSpPr txBox="1"/>
          <p:nvPr/>
        </p:nvSpPr>
        <p:spPr>
          <a:xfrm>
            <a:off x="415290" y="3380105"/>
            <a:ext cx="6574790" cy="550545"/>
          </a:xfrm>
          <a:prstGeom prst="rect">
            <a:avLst/>
          </a:prstGeom>
          <a:noFill/>
        </p:spPr>
        <p:txBody>
          <a:bodyPr wrap="square" rtlCol="0">
            <a:noAutofit/>
          </a:bodyPr>
          <a:p>
            <a:pPr indent="0" algn="just">
              <a:lnSpc>
                <a:spcPct val="120000"/>
              </a:lnSpc>
              <a:spcBef>
                <a:spcPts val="0"/>
              </a:spcBef>
              <a:spcAft>
                <a:spcPts val="1000"/>
              </a:spcAft>
              <a:buClrTx/>
              <a:buSzTx/>
              <a:buFont typeface="Arial" panose="020B0604020202020204" pitchFamily="34" charset="0"/>
              <a:buNone/>
            </a:pPr>
            <a:r>
              <a:rPr lang="zh-CN" altLang="en-US" dirty="0">
                <a:solidFill>
                  <a:schemeClr val="bg1"/>
                </a:solidFill>
                <a:uFillTx/>
                <a:latin typeface="Arial" panose="020B0604020202020204" pitchFamily="34" charset="0"/>
                <a:ea typeface="微软雅黑" panose="020B0503020204020204" charset="-122"/>
              </a:rPr>
              <a:t>1/3科班思维</a:t>
            </a:r>
            <a:r>
              <a:rPr lang="en-US" altLang="zh-CN" dirty="0">
                <a:solidFill>
                  <a:schemeClr val="bg1"/>
                </a:solidFill>
                <a:uFillTx/>
                <a:latin typeface="Arial" panose="020B0604020202020204" pitchFamily="34" charset="0"/>
                <a:ea typeface="微软雅黑" panose="020B0503020204020204" charset="-122"/>
              </a:rPr>
              <a:t> + 1/3</a:t>
            </a:r>
            <a:r>
              <a:rPr lang="zh-CN" altLang="en-US" dirty="0">
                <a:solidFill>
                  <a:schemeClr val="bg1"/>
                </a:solidFill>
                <a:uFillTx/>
                <a:latin typeface="Arial" panose="020B0604020202020204" pitchFamily="34" charset="0"/>
                <a:ea typeface="微软雅黑" panose="020B0503020204020204" charset="-122"/>
              </a:rPr>
              <a:t>路线方向</a:t>
            </a:r>
            <a:r>
              <a:rPr lang="en-US" altLang="zh-CN" dirty="0">
                <a:solidFill>
                  <a:schemeClr val="bg1"/>
                </a:solidFill>
                <a:uFillTx/>
                <a:latin typeface="Arial" panose="020B0604020202020204" pitchFamily="34" charset="0"/>
                <a:ea typeface="微软雅黑" panose="020B0503020204020204" charset="-122"/>
              </a:rPr>
              <a:t> + 1/3</a:t>
            </a:r>
            <a:r>
              <a:rPr lang="zh-CN" altLang="en-US" dirty="0">
                <a:solidFill>
                  <a:schemeClr val="bg1"/>
                </a:solidFill>
                <a:uFillTx/>
                <a:latin typeface="Arial" panose="020B0604020202020204" pitchFamily="34" charset="0"/>
                <a:ea typeface="微软雅黑" panose="020B0503020204020204" charset="-122"/>
              </a:rPr>
              <a:t>工程能力</a:t>
            </a:r>
            <a:r>
              <a:rPr lang="en-US" altLang="zh-CN" dirty="0">
                <a:solidFill>
                  <a:schemeClr val="bg1"/>
                </a:solidFill>
                <a:uFillTx/>
                <a:latin typeface="Arial" panose="020B0604020202020204" pitchFamily="34" charset="0"/>
                <a:ea typeface="微软雅黑" panose="020B0503020204020204" charset="-122"/>
              </a:rPr>
              <a:t> = </a:t>
            </a:r>
            <a:r>
              <a:rPr lang="zh-CN" altLang="en-US" dirty="0">
                <a:solidFill>
                  <a:schemeClr val="bg1"/>
                </a:solidFill>
                <a:uFillTx/>
                <a:latin typeface="Arial" panose="020B0604020202020204" pitchFamily="34" charset="0"/>
                <a:ea typeface="微软雅黑" panose="020B0503020204020204" charset="-122"/>
              </a:rPr>
              <a:t>好工作</a:t>
            </a:r>
            <a:r>
              <a:rPr lang="zh-CN" altLang="en-US" dirty="0">
                <a:solidFill>
                  <a:schemeClr val="bg1"/>
                </a:solidFill>
                <a:uFillTx/>
                <a:latin typeface="Arial" panose="020B0604020202020204" pitchFamily="34" charset="0"/>
                <a:ea typeface="微软雅黑" panose="020B0503020204020204" charset="-122"/>
              </a:rPr>
              <a:t>随便找</a:t>
            </a:r>
            <a:endParaRPr lang="zh-CN" altLang="en-US" dirty="0">
              <a:solidFill>
                <a:schemeClr val="bg1"/>
              </a:solidFill>
              <a:uFillTx/>
              <a:latin typeface="Arial" panose="020B0604020202020204" pitchFamily="34" charset="0"/>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 </a:t>
            </a:r>
            <a:r>
              <a:rPr spc="0" dirty="0">
                <a:ea typeface="微软雅黑" panose="020B0503020204020204" charset="-122"/>
              </a:rPr>
              <a:t>路线方向！本章</a:t>
            </a:r>
            <a:r>
              <a:rPr spc="0" dirty="0">
                <a:ea typeface="微软雅黑" panose="020B0503020204020204" charset="-122"/>
              </a:rPr>
              <a:t>重点！</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4647565"/>
          </a:xfrm>
        </p:spPr>
        <p:txBody>
          <a:bodyPr>
            <a:normAutofit/>
          </a:bodyPr>
          <a:lstStyle/>
          <a:p>
            <a:pPr marL="0" indent="0" algn="just">
              <a:lnSpc>
                <a:spcPct val="120000"/>
              </a:lnSpc>
              <a:buNone/>
            </a:pPr>
            <a:r>
              <a:rPr sz="1800" spc="0" dirty="0">
                <a:solidFill>
                  <a:schemeClr val="bg1"/>
                </a:solidFill>
                <a:ea typeface="微软雅黑" panose="020B0503020204020204" charset="-122"/>
              </a:rPr>
              <a:t>计算机路线方向</a:t>
            </a:r>
            <a:r>
              <a:rPr sz="1800" spc="0" dirty="0">
                <a:solidFill>
                  <a:schemeClr val="bg1"/>
                </a:solidFill>
                <a:ea typeface="微软雅黑" panose="020B0503020204020204" charset="-122"/>
              </a:rPr>
              <a:t>公式！</a:t>
            </a:r>
            <a:endParaRPr sz="1800" spc="0" dirty="0">
              <a:solidFill>
                <a:schemeClr val="bg1"/>
              </a:solidFill>
              <a:ea typeface="微软雅黑" panose="020B0503020204020204" charset="-122"/>
            </a:endParaRPr>
          </a:p>
          <a:p>
            <a:pPr marL="342900" indent="-342900" algn="just">
              <a:lnSpc>
                <a:spcPct val="120000"/>
              </a:lnSpc>
              <a:buAutoNum type="arabicPeriod"/>
            </a:pPr>
            <a:r>
              <a:rPr sz="1800" spc="0" dirty="0">
                <a:solidFill>
                  <a:schemeClr val="bg1"/>
                </a:solidFill>
                <a:ea typeface="微软雅黑" panose="020B0503020204020204" charset="-122"/>
              </a:rPr>
              <a:t>方向、语言</a:t>
            </a:r>
            <a:endParaRPr sz="1800" spc="0" dirty="0">
              <a:solidFill>
                <a:schemeClr val="bg1"/>
              </a:solidFill>
              <a:ea typeface="微软雅黑" panose="020B0503020204020204" charset="-122"/>
            </a:endParaRPr>
          </a:p>
          <a:p>
            <a:pPr marL="342900" indent="-342900" algn="just">
              <a:lnSpc>
                <a:spcPct val="120000"/>
              </a:lnSpc>
              <a:buAutoNum type="arabicPeriod"/>
            </a:pPr>
            <a:r>
              <a:rPr sz="1800" spc="0" dirty="0">
                <a:solidFill>
                  <a:schemeClr val="bg1"/>
                </a:solidFill>
                <a:ea typeface="微软雅黑" panose="020B0503020204020204" charset="-122"/>
              </a:rPr>
              <a:t>leetcode</a:t>
            </a:r>
            <a:endParaRPr sz="1800" spc="0" dirty="0">
              <a:solidFill>
                <a:schemeClr val="bg1"/>
              </a:solidFill>
              <a:ea typeface="微软雅黑" panose="020B0503020204020204" charset="-122"/>
            </a:endParaRPr>
          </a:p>
          <a:p>
            <a:pPr marL="342900" indent="-342900" algn="just">
              <a:lnSpc>
                <a:spcPct val="120000"/>
              </a:lnSpc>
              <a:buAutoNum type="arabicPeriod"/>
            </a:pPr>
            <a:r>
              <a:rPr sz="1800" spc="0" dirty="0">
                <a:solidFill>
                  <a:schemeClr val="bg1"/>
                </a:solidFill>
                <a:ea typeface="微软雅黑" panose="020B0503020204020204" charset="-122"/>
              </a:rPr>
              <a:t>markdown</a:t>
            </a:r>
            <a:r>
              <a:rPr lang="en-US" altLang="zh-CN" sz="1800" spc="0" dirty="0">
                <a:solidFill>
                  <a:schemeClr val="bg1"/>
                </a:solidFill>
                <a:ea typeface="微软雅黑" panose="020B0503020204020204" charset="-122"/>
              </a:rPr>
              <a:t> </a:t>
            </a:r>
            <a:r>
              <a:rPr sz="1800" spc="0" dirty="0">
                <a:solidFill>
                  <a:schemeClr val="bg1"/>
                </a:solidFill>
                <a:ea typeface="微软雅黑" panose="020B0503020204020204" charset="-122"/>
              </a:rPr>
              <a:t>和</a:t>
            </a:r>
            <a:r>
              <a:rPr lang="en-US" altLang="zh-CN" sz="1800" spc="0" dirty="0">
                <a:solidFill>
                  <a:schemeClr val="bg1"/>
                </a:solidFill>
                <a:ea typeface="微软雅黑" panose="020B0503020204020204" charset="-122"/>
              </a:rPr>
              <a:t> </a:t>
            </a:r>
            <a:r>
              <a:rPr sz="1800" spc="0" dirty="0">
                <a:solidFill>
                  <a:schemeClr val="bg1"/>
                </a:solidFill>
                <a:ea typeface="微软雅黑" panose="020B0503020204020204" charset="-122"/>
              </a:rPr>
              <a:t>git</a:t>
            </a:r>
            <a:endParaRPr sz="1800" spc="0" dirty="0">
              <a:solidFill>
                <a:schemeClr val="bg1"/>
              </a:solidFill>
              <a:ea typeface="微软雅黑" panose="020B0503020204020204" charset="-122"/>
            </a:endParaRPr>
          </a:p>
          <a:p>
            <a:pPr marL="342900" indent="-342900" algn="just">
              <a:lnSpc>
                <a:spcPct val="120000"/>
              </a:lnSpc>
              <a:buAutoNum type="arabicPeriod"/>
            </a:pPr>
            <a:r>
              <a:rPr sz="1800" spc="0" dirty="0">
                <a:solidFill>
                  <a:schemeClr val="bg1"/>
                </a:solidFill>
                <a:ea typeface="微软雅黑" panose="020B0503020204020204" charset="-122"/>
              </a:rPr>
              <a:t>框架</a:t>
            </a:r>
            <a:endParaRPr sz="1800" spc="0" dirty="0">
              <a:solidFill>
                <a:schemeClr val="bg1"/>
              </a:solidFill>
              <a:ea typeface="微软雅黑" panose="020B0503020204020204" charset="-122"/>
            </a:endParaRPr>
          </a:p>
          <a:p>
            <a:pPr marL="342900" indent="-342900" algn="just">
              <a:lnSpc>
                <a:spcPct val="120000"/>
              </a:lnSpc>
              <a:buAutoNum type="arabicPeriod"/>
            </a:pPr>
            <a:r>
              <a:rPr sz="1800" spc="0" dirty="0">
                <a:solidFill>
                  <a:schemeClr val="bg1"/>
                </a:solidFill>
                <a:ea typeface="微软雅黑" panose="020B0503020204020204" charset="-122"/>
              </a:rPr>
              <a:t>实习</a:t>
            </a:r>
            <a:endParaRPr sz="1800" spc="0" dirty="0">
              <a:solidFill>
                <a:schemeClr val="bg1"/>
              </a:solidFill>
              <a:ea typeface="微软雅黑" panose="020B0503020204020204" charset="-122"/>
            </a:endParaRPr>
          </a:p>
        </p:txBody>
      </p:sp>
      <p:sp>
        <p:nvSpPr>
          <p:cNvPr id="5" name="右大括号 4"/>
          <p:cNvSpPr/>
          <p:nvPr/>
        </p:nvSpPr>
        <p:spPr>
          <a:xfrm>
            <a:off x="2985770" y="2748280"/>
            <a:ext cx="348615" cy="10483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3580130" y="3088640"/>
            <a:ext cx="2585720" cy="368300"/>
          </a:xfrm>
          <a:prstGeom prst="rect">
            <a:avLst/>
          </a:prstGeom>
          <a:noFill/>
        </p:spPr>
        <p:txBody>
          <a:bodyPr wrap="square" rtlCol="0">
            <a:spAutoFit/>
          </a:bodyPr>
          <a:p>
            <a:r>
              <a:rPr lang="zh-CN" altLang="en-US">
                <a:solidFill>
                  <a:srgbClr val="FF0000"/>
                </a:solidFill>
              </a:rPr>
              <a:t>工程能力的培养</a:t>
            </a:r>
            <a:endParaRPr lang="zh-CN" altLang="en-US">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2.1 </a:t>
            </a:r>
            <a:r>
              <a:rPr spc="0" dirty="0">
                <a:ea typeface="微软雅黑" panose="020B0503020204020204" charset="-122"/>
              </a:rPr>
              <a:t>路线方向</a:t>
            </a:r>
            <a:r>
              <a:rPr lang="en-US" altLang="zh-CN" spc="0" dirty="0">
                <a:ea typeface="微软雅黑" panose="020B0503020204020204" charset="-122"/>
              </a:rPr>
              <a:t> —— </a:t>
            </a:r>
            <a:r>
              <a:rPr spc="0" dirty="0">
                <a:ea typeface="微软雅黑" panose="020B0503020204020204" charset="-122"/>
              </a:rPr>
              <a:t>选方向</a:t>
            </a:r>
            <a:r>
              <a:rPr spc="0" dirty="0">
                <a:ea typeface="微软雅黑" panose="020B0503020204020204" charset="-122"/>
              </a:rPr>
              <a:t>学语言</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2263775"/>
          </a:xfrm>
        </p:spPr>
        <p:txBody>
          <a:bodyPr>
            <a:normAutofit/>
          </a:bodyPr>
          <a:lstStyle/>
          <a:p>
            <a:pPr marL="0" indent="0" algn="just">
              <a:lnSpc>
                <a:spcPct val="120000"/>
              </a:lnSpc>
              <a:buNone/>
            </a:pPr>
            <a:r>
              <a:rPr sz="1800" spc="0" dirty="0">
                <a:solidFill>
                  <a:srgbClr val="FF0000"/>
                </a:solidFill>
                <a:ea typeface="微软雅黑" panose="020B0503020204020204" charset="-122"/>
              </a:rPr>
              <a:t>面向岗位</a:t>
            </a:r>
            <a:r>
              <a:rPr sz="1800" spc="0" dirty="0">
                <a:solidFill>
                  <a:schemeClr val="bg1"/>
                </a:solidFill>
                <a:ea typeface="微软雅黑" panose="020B0503020204020204" charset="-122"/>
              </a:rPr>
              <a:t>学习！去</a:t>
            </a:r>
            <a:r>
              <a:rPr sz="1800" spc="0" dirty="0">
                <a:solidFill>
                  <a:srgbClr val="FF0000"/>
                </a:solidFill>
                <a:ea typeface="微软雅黑" panose="020B0503020204020204" charset="-122"/>
              </a:rPr>
              <a:t>招聘网站</a:t>
            </a:r>
            <a:r>
              <a:rPr sz="1800" spc="0" dirty="0">
                <a:solidFill>
                  <a:schemeClr val="bg1"/>
                </a:solidFill>
                <a:ea typeface="微软雅黑" panose="020B0503020204020204" charset="-122"/>
              </a:rPr>
              <a:t>看看现在都有哪些岗位！</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牛客网（计算机实习</a:t>
            </a:r>
            <a:r>
              <a:rPr sz="1800" spc="0" dirty="0">
                <a:solidFill>
                  <a:schemeClr val="bg1"/>
                </a:solidFill>
                <a:ea typeface="微软雅黑" panose="020B0503020204020204" charset="-122"/>
              </a:rPr>
              <a:t>工作最好的</a:t>
            </a:r>
            <a:r>
              <a:rPr sz="1800" spc="0" dirty="0">
                <a:solidFill>
                  <a:schemeClr val="bg1"/>
                </a:solidFill>
                <a:ea typeface="微软雅黑" panose="020B0503020204020204" charset="-122"/>
              </a:rPr>
              <a:t>网站）</a:t>
            </a:r>
            <a:endParaRPr sz="1800" spc="0" dirty="0">
              <a:solidFill>
                <a:schemeClr val="bg1"/>
              </a:solidFill>
              <a:ea typeface="微软雅黑" panose="020B0503020204020204" charset="-122"/>
            </a:endParaRPr>
          </a:p>
          <a:p>
            <a:pPr algn="just">
              <a:lnSpc>
                <a:spcPct val="120000"/>
              </a:lnSpc>
            </a:pPr>
            <a:r>
              <a:rPr lang="en-US" altLang="zh-CN" sz="1800" spc="0" dirty="0">
                <a:solidFill>
                  <a:schemeClr val="bg1"/>
                </a:solidFill>
                <a:ea typeface="微软雅黑" panose="020B0503020204020204" charset="-122"/>
              </a:rPr>
              <a:t>BOSS</a:t>
            </a:r>
            <a:r>
              <a:rPr sz="1800" spc="0" dirty="0">
                <a:solidFill>
                  <a:schemeClr val="bg1"/>
                </a:solidFill>
                <a:ea typeface="微软雅黑" panose="020B0503020204020204" charset="-122"/>
              </a:rPr>
              <a:t>直聘</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等等</a:t>
            </a:r>
            <a:endParaRPr sz="1800" spc="0" dirty="0">
              <a:solidFill>
                <a:schemeClr val="bg1"/>
              </a:solidFill>
              <a:ea typeface="微软雅黑" panose="020B0503020204020204" charset="-122"/>
            </a:endParaRPr>
          </a:p>
        </p:txBody>
      </p:sp>
      <p:sp>
        <p:nvSpPr>
          <p:cNvPr id="4" name="文本框 3"/>
          <p:cNvSpPr txBox="1"/>
          <p:nvPr/>
        </p:nvSpPr>
        <p:spPr>
          <a:xfrm>
            <a:off x="669925" y="4399280"/>
            <a:ext cx="6409055" cy="645160"/>
          </a:xfrm>
          <a:prstGeom prst="rect">
            <a:avLst/>
          </a:prstGeom>
          <a:noFill/>
        </p:spPr>
        <p:txBody>
          <a:bodyPr wrap="square" rtlCol="0" anchor="t">
            <a:spAutoFit/>
          </a:bodyPr>
          <a:p>
            <a:r>
              <a:rPr lang="zh-CN" altLang="en-US">
                <a:solidFill>
                  <a:schemeClr val="bg1"/>
                </a:solidFill>
              </a:rPr>
              <a:t>千万要注意人工智能（</a:t>
            </a:r>
            <a:r>
              <a:rPr lang="en-US" altLang="zh-CN">
                <a:solidFill>
                  <a:schemeClr val="bg1"/>
                </a:solidFill>
              </a:rPr>
              <a:t>AI</a:t>
            </a:r>
            <a:r>
              <a:rPr lang="zh-CN" altLang="en-US">
                <a:solidFill>
                  <a:schemeClr val="bg1"/>
                </a:solidFill>
              </a:rPr>
              <a:t>）这些方向，必须硕士以上学历，并且基本上必须要985硕士+顶会论文。（很难！</a:t>
            </a:r>
            <a:r>
              <a:rPr lang="zh-CN" altLang="en-US">
                <a:solidFill>
                  <a:schemeClr val="bg1"/>
                </a:solidFill>
              </a:rPr>
              <a:t>仅适合</a:t>
            </a:r>
            <a:r>
              <a:rPr lang="zh-CN" altLang="en-US">
                <a:solidFill>
                  <a:schemeClr val="bg1"/>
                </a:solidFill>
              </a:rPr>
              <a:t>大佬）</a:t>
            </a:r>
            <a:endParaRPr lang="zh-CN" altLang="en-US">
              <a:solidFill>
                <a:schemeClr val="bg1"/>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546735" y="1457960"/>
          <a:ext cx="6784340" cy="5147945"/>
        </p:xfrm>
        <a:graphic>
          <a:graphicData uri="http://schemas.openxmlformats.org/drawingml/2006/table">
            <a:tbl>
              <a:tblPr firstRow="1" bandRow="1">
                <a:tableStyleId>{5C22544A-7EE6-4342-B048-85BDC9FD1C3A}</a:tableStyleId>
              </a:tblPr>
              <a:tblGrid>
                <a:gridCol w="1270000"/>
                <a:gridCol w="5514340"/>
              </a:tblGrid>
              <a:tr h="467995">
                <a:tc>
                  <a:txBody>
                    <a:bodyPr/>
                    <a:p>
                      <a:pPr algn="ctr">
                        <a:buNone/>
                      </a:pPr>
                      <a:r>
                        <a:rPr lang="zh-CN" altLang="en-US"/>
                        <a:t>编程语言</a:t>
                      </a:r>
                      <a:endParaRPr lang="zh-CN" altLang="en-US"/>
                    </a:p>
                  </a:txBody>
                  <a:tcPr anchor="ctr" anchorCtr="0">
                    <a:noFill/>
                  </a:tcPr>
                </a:tc>
                <a:tc>
                  <a:txBody>
                    <a:bodyPr/>
                    <a:p>
                      <a:pPr algn="ctr">
                        <a:buNone/>
                      </a:pPr>
                      <a:r>
                        <a:rPr lang="zh-CN" altLang="en-US"/>
                        <a:t>应用场景</a:t>
                      </a:r>
                      <a:endParaRPr lang="zh-CN" altLang="en-US"/>
                    </a:p>
                  </a:txBody>
                  <a:tcPr anchor="ctr" anchorCtr="0">
                    <a:noFill/>
                  </a:tcPr>
                </a:tc>
              </a:tr>
              <a:tr h="467995">
                <a:tc>
                  <a:txBody>
                    <a:bodyPr/>
                    <a:p>
                      <a:pPr algn="ctr">
                        <a:buNone/>
                      </a:pPr>
                      <a:r>
                        <a:rPr lang="zh-CN" altLang="en-US" sz="1200">
                          <a:solidFill>
                            <a:schemeClr val="bg1"/>
                          </a:solidFill>
                        </a:rPr>
                        <a:t>J</a:t>
                      </a:r>
                      <a:r>
                        <a:rPr lang="en-US" altLang="zh-CN" sz="1200">
                          <a:solidFill>
                            <a:schemeClr val="bg1"/>
                          </a:solidFill>
                        </a:rPr>
                        <a:t>avaScript / </a:t>
                      </a:r>
                      <a:r>
                        <a:rPr lang="zh-CN" altLang="en-US" sz="1200">
                          <a:solidFill>
                            <a:schemeClr val="bg1"/>
                          </a:solidFill>
                        </a:rPr>
                        <a:t>T</a:t>
                      </a:r>
                      <a:r>
                        <a:rPr lang="en-US" altLang="zh-CN" sz="1200">
                          <a:solidFill>
                            <a:schemeClr val="bg1"/>
                          </a:solidFill>
                        </a:rPr>
                        <a:t>ypeScript</a:t>
                      </a:r>
                      <a:endParaRPr lang="zh-CN" altLang="en-US" sz="1200">
                        <a:solidFill>
                          <a:schemeClr val="bg1"/>
                        </a:solidFill>
                      </a:endParaRPr>
                    </a:p>
                  </a:txBody>
                  <a:tcPr anchor="ctr" anchorCtr="0">
                    <a:noFill/>
                  </a:tcPr>
                </a:tc>
                <a:tc>
                  <a:txBody>
                    <a:bodyPr/>
                    <a:p>
                      <a:pPr algn="ctr">
                        <a:buNone/>
                      </a:pPr>
                      <a:r>
                        <a:rPr lang="en-US" altLang="zh-CN" sz="1200">
                          <a:solidFill>
                            <a:srgbClr val="FF0000"/>
                          </a:solidFill>
                        </a:rPr>
                        <a:t>Web</a:t>
                      </a:r>
                      <a:r>
                        <a:rPr lang="zh-CN" altLang="en-US" sz="1200">
                          <a:solidFill>
                            <a:srgbClr val="FF0000"/>
                          </a:solidFill>
                        </a:rPr>
                        <a:t>前端</a:t>
                      </a:r>
                      <a:r>
                        <a:rPr lang="zh-CN" altLang="en-US" sz="1200">
                          <a:solidFill>
                            <a:schemeClr val="bg1"/>
                          </a:solidFill>
                        </a:rPr>
                        <a:t>、小程序、</a:t>
                      </a:r>
                      <a:r>
                        <a:rPr lang="en-US" altLang="zh-CN" sz="1200">
                          <a:solidFill>
                            <a:schemeClr val="bg1"/>
                          </a:solidFill>
                        </a:rPr>
                        <a:t>NodeJS</a:t>
                      </a:r>
                      <a:r>
                        <a:rPr lang="zh-CN" altLang="en-US" sz="1200">
                          <a:solidFill>
                            <a:schemeClr val="bg1"/>
                          </a:solidFill>
                        </a:rPr>
                        <a:t>后端</a:t>
                      </a:r>
                      <a:r>
                        <a:rPr lang="en-US" altLang="zh-CN" sz="1200">
                          <a:solidFill>
                            <a:schemeClr val="bg1"/>
                          </a:solidFill>
                        </a:rPr>
                        <a:t> (</a:t>
                      </a:r>
                      <a:r>
                        <a:rPr lang="zh-CN" altLang="en-US" sz="1200">
                          <a:solidFill>
                            <a:schemeClr val="bg1"/>
                          </a:solidFill>
                        </a:rPr>
                        <a:t>国外主流国内较少</a:t>
                      </a:r>
                      <a:r>
                        <a:rPr lang="en-US" altLang="zh-CN" sz="1200">
                          <a:solidFill>
                            <a:schemeClr val="bg1"/>
                          </a:solidFill>
                        </a:rPr>
                        <a:t>)</a:t>
                      </a:r>
                      <a:r>
                        <a:rPr lang="zh-CN" altLang="en-US" sz="1200">
                          <a:solidFill>
                            <a:schemeClr val="bg1"/>
                          </a:solidFill>
                        </a:rPr>
                        <a:t>、（</a:t>
                      </a:r>
                      <a:r>
                        <a:rPr lang="zh-CN" altLang="en-US" sz="1200">
                          <a:solidFill>
                            <a:schemeClr val="bg1"/>
                          </a:solidFill>
                        </a:rPr>
                        <a:t>全栈独立开发</a:t>
                      </a:r>
                      <a:r>
                        <a:rPr lang="zh-CN" altLang="en-US" sz="1200">
                          <a:solidFill>
                            <a:schemeClr val="bg1"/>
                          </a:solidFill>
                        </a:rPr>
                        <a:t>首选）</a:t>
                      </a:r>
                      <a:endParaRPr lang="zh-CN" altLang="en-US" sz="1200">
                        <a:solidFill>
                          <a:schemeClr val="bg1"/>
                        </a:solidFill>
                      </a:endParaRPr>
                    </a:p>
                  </a:txBody>
                  <a:tcPr anchor="ctr" anchorCtr="0">
                    <a:noFill/>
                  </a:tcPr>
                </a:tc>
              </a:tr>
              <a:tr h="467995">
                <a:tc>
                  <a:txBody>
                    <a:bodyPr/>
                    <a:p>
                      <a:pPr algn="ctr">
                        <a:buNone/>
                      </a:pPr>
                      <a:r>
                        <a:rPr lang="zh-CN" altLang="en-US" sz="1200">
                          <a:solidFill>
                            <a:schemeClr val="bg1"/>
                          </a:solidFill>
                        </a:rPr>
                        <a:t>Java</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企业级应用</a:t>
                      </a:r>
                      <a:r>
                        <a:rPr lang="zh-CN" altLang="en-US" sz="1200">
                          <a:solidFill>
                            <a:srgbClr val="FF0000"/>
                          </a:solidFill>
                        </a:rPr>
                        <a:t>后端</a:t>
                      </a:r>
                      <a:r>
                        <a:rPr lang="zh-CN" altLang="en-US" sz="1200">
                          <a:solidFill>
                            <a:schemeClr val="bg1"/>
                          </a:solidFill>
                        </a:rPr>
                        <a:t>（竞争激烈）、安卓</a:t>
                      </a:r>
                      <a:r>
                        <a:rPr lang="en-US" altLang="zh-CN" sz="1200">
                          <a:solidFill>
                            <a:schemeClr val="bg1"/>
                          </a:solidFill>
                        </a:rPr>
                        <a:t>APP</a:t>
                      </a:r>
                      <a:endParaRPr lang="zh-CN" altLang="en-US" sz="1200">
                        <a:solidFill>
                          <a:schemeClr val="bg1"/>
                        </a:solidFill>
                      </a:endParaRPr>
                    </a:p>
                  </a:txBody>
                  <a:tcPr anchor="ctr" anchorCtr="0">
                    <a:noFill/>
                  </a:tcPr>
                </a:tc>
              </a:tr>
              <a:tr h="467995">
                <a:tc>
                  <a:txBody>
                    <a:bodyPr/>
                    <a:p>
                      <a:pPr algn="ctr">
                        <a:buNone/>
                      </a:pPr>
                      <a:r>
                        <a:rPr lang="zh-CN" altLang="en-US" sz="1200">
                          <a:solidFill>
                            <a:schemeClr val="bg1"/>
                          </a:solidFill>
                        </a:rPr>
                        <a:t>C++</a:t>
                      </a:r>
                      <a:endParaRPr lang="zh-CN" altLang="en-US" sz="1200">
                        <a:solidFill>
                          <a:schemeClr val="bg1"/>
                        </a:solidFill>
                      </a:endParaRPr>
                    </a:p>
                  </a:txBody>
                  <a:tcPr anchor="ctr" anchorCtr="0">
                    <a:noFill/>
                  </a:tcPr>
                </a:tc>
                <a:tc>
                  <a:txBody>
                    <a:bodyPr/>
                    <a:p>
                      <a:pPr algn="ctr">
                        <a:buNone/>
                      </a:pPr>
                      <a:r>
                        <a:rPr lang="zh-CN" altLang="en-US" sz="1200">
                          <a:solidFill>
                            <a:srgbClr val="FF0000"/>
                          </a:solidFill>
                        </a:rPr>
                        <a:t>游戏引擎</a:t>
                      </a:r>
                      <a:r>
                        <a:rPr lang="zh-CN" altLang="en-US" sz="1200">
                          <a:solidFill>
                            <a:schemeClr val="bg1"/>
                          </a:solidFill>
                        </a:rPr>
                        <a:t>（Unity、Unreal）、音视频</a:t>
                      </a:r>
                      <a:r>
                        <a:rPr lang="zh-CN" altLang="en-US" sz="1200">
                          <a:solidFill>
                            <a:schemeClr val="bg1"/>
                          </a:solidFill>
                        </a:rPr>
                        <a:t>引擎、桌面客户端</a:t>
                      </a:r>
                      <a:r>
                        <a:rPr lang="en-US" altLang="zh-CN" sz="1200">
                          <a:solidFill>
                            <a:schemeClr val="bg1"/>
                          </a:solidFill>
                        </a:rPr>
                        <a:t>Qt</a:t>
                      </a:r>
                      <a:r>
                        <a:rPr lang="zh-CN" altLang="en-US" sz="1200">
                          <a:solidFill>
                            <a:schemeClr val="bg1"/>
                          </a:solidFill>
                        </a:rPr>
                        <a:t>、数据库</a:t>
                      </a:r>
                      <a:r>
                        <a:rPr lang="zh-CN" altLang="en-US" sz="1200">
                          <a:solidFill>
                            <a:schemeClr val="bg1"/>
                          </a:solidFill>
                        </a:rPr>
                        <a:t>软件</a:t>
                      </a:r>
                      <a:endParaRPr lang="zh-CN" altLang="en-US" sz="1200">
                        <a:solidFill>
                          <a:schemeClr val="bg1"/>
                        </a:solidFill>
                      </a:endParaRPr>
                    </a:p>
                  </a:txBody>
                  <a:tcPr anchor="ctr" anchorCtr="0">
                    <a:noFill/>
                  </a:tcPr>
                </a:tc>
              </a:tr>
              <a:tr h="467995">
                <a:tc>
                  <a:txBody>
                    <a:bodyPr/>
                    <a:p>
                      <a:pPr algn="ctr">
                        <a:buNone/>
                      </a:pPr>
                      <a:r>
                        <a:rPr lang="zh-CN" altLang="en-US" sz="1200">
                          <a:solidFill>
                            <a:schemeClr val="bg1"/>
                          </a:solidFill>
                        </a:rPr>
                        <a:t>Golang</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一</a:t>
                      </a:r>
                      <a:r>
                        <a:rPr lang="zh-CN" altLang="en-US" sz="1200">
                          <a:solidFill>
                            <a:schemeClr val="bg1"/>
                          </a:solidFill>
                        </a:rPr>
                        <a:t>二线城市</a:t>
                      </a:r>
                      <a:r>
                        <a:rPr lang="zh-CN" altLang="en-US" sz="1200">
                          <a:solidFill>
                            <a:schemeClr val="bg1"/>
                          </a:solidFill>
                        </a:rPr>
                        <a:t>的大规模公司</a:t>
                      </a:r>
                      <a:r>
                        <a:rPr lang="zh-CN" altLang="en-US" sz="1200">
                          <a:solidFill>
                            <a:srgbClr val="FF0000"/>
                          </a:solidFill>
                        </a:rPr>
                        <a:t>后端</a:t>
                      </a:r>
                      <a:endParaRPr lang="zh-CN" altLang="en-US" sz="1200">
                        <a:solidFill>
                          <a:srgbClr val="FF0000"/>
                        </a:solidFill>
                      </a:endParaRPr>
                    </a:p>
                  </a:txBody>
                  <a:tcPr anchor="ctr" anchorCtr="0">
                    <a:noFill/>
                  </a:tcPr>
                </a:tc>
              </a:tr>
              <a:tr h="467995">
                <a:tc>
                  <a:txBody>
                    <a:bodyPr/>
                    <a:p>
                      <a:pPr algn="ctr">
                        <a:buNone/>
                      </a:pPr>
                      <a:r>
                        <a:rPr lang="zh-CN" altLang="en-US" sz="1200">
                          <a:solidFill>
                            <a:schemeClr val="bg1"/>
                          </a:solidFill>
                        </a:rPr>
                        <a:t>C</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嵌入式、驱动（偏底层，</a:t>
                      </a:r>
                      <a:r>
                        <a:rPr lang="zh-CN" altLang="en-US" sz="1200">
                          <a:solidFill>
                            <a:schemeClr val="bg1"/>
                          </a:solidFill>
                        </a:rPr>
                        <a:t>而且国内几乎没操作系统</a:t>
                      </a:r>
                      <a:r>
                        <a:rPr lang="zh-CN" altLang="en-US" sz="1200">
                          <a:solidFill>
                            <a:schemeClr val="bg1"/>
                          </a:solidFill>
                        </a:rPr>
                        <a:t>岗位）</a:t>
                      </a:r>
                      <a:endParaRPr lang="zh-CN" altLang="en-US" sz="1200">
                        <a:solidFill>
                          <a:schemeClr val="bg1"/>
                        </a:solidFill>
                      </a:endParaRPr>
                    </a:p>
                  </a:txBody>
                  <a:tcPr anchor="ctr" anchorCtr="0">
                    <a:noFill/>
                  </a:tcPr>
                </a:tc>
              </a:tr>
              <a:tr h="467995">
                <a:tc>
                  <a:txBody>
                    <a:bodyPr/>
                    <a:p>
                      <a:pPr algn="ctr">
                        <a:buNone/>
                      </a:pPr>
                      <a:r>
                        <a:rPr lang="zh-CN" altLang="en-US" sz="1200">
                          <a:solidFill>
                            <a:schemeClr val="bg1"/>
                          </a:solidFill>
                        </a:rPr>
                        <a:t>C#</a:t>
                      </a:r>
                      <a:endParaRPr lang="zh-CN" altLang="en-US" sz="1200">
                        <a:solidFill>
                          <a:schemeClr val="bg1"/>
                        </a:solidFill>
                      </a:endParaRPr>
                    </a:p>
                  </a:txBody>
                  <a:tcPr anchor="ctr" anchorCtr="0">
                    <a:noFill/>
                  </a:tcPr>
                </a:tc>
                <a:tc>
                  <a:txBody>
                    <a:bodyPr/>
                    <a:p>
                      <a:pPr algn="ctr">
                        <a:buNone/>
                      </a:pPr>
                      <a:r>
                        <a:rPr lang="zh-CN" altLang="en-US" sz="1200">
                          <a:solidFill>
                            <a:srgbClr val="FF0000"/>
                          </a:solidFill>
                        </a:rPr>
                        <a:t>游戏前端</a:t>
                      </a:r>
                      <a:r>
                        <a:rPr lang="zh-CN" altLang="en-US" sz="1200">
                          <a:solidFill>
                            <a:schemeClr val="bg1"/>
                          </a:solidFill>
                        </a:rPr>
                        <a:t>（原神等</a:t>
                      </a:r>
                      <a:r>
                        <a:rPr lang="en-US" altLang="zh-CN" sz="1200">
                          <a:solidFill>
                            <a:schemeClr val="bg1"/>
                          </a:solidFill>
                        </a:rPr>
                        <a:t>Unity</a:t>
                      </a:r>
                      <a:r>
                        <a:rPr lang="zh-CN" altLang="en-US" sz="1200">
                          <a:solidFill>
                            <a:schemeClr val="bg1"/>
                          </a:solidFill>
                        </a:rPr>
                        <a:t>引擎</a:t>
                      </a:r>
                      <a:r>
                        <a:rPr lang="zh-CN" altLang="en-US" sz="1200">
                          <a:solidFill>
                            <a:schemeClr val="bg1"/>
                          </a:solidFill>
                        </a:rPr>
                        <a:t>的游戏）</a:t>
                      </a:r>
                      <a:endParaRPr lang="zh-CN" altLang="en-US" sz="1200">
                        <a:solidFill>
                          <a:schemeClr val="bg1"/>
                        </a:solidFill>
                      </a:endParaRPr>
                    </a:p>
                  </a:txBody>
                  <a:tcPr anchor="ctr" anchorCtr="0">
                    <a:noFill/>
                  </a:tcPr>
                </a:tc>
              </a:tr>
              <a:tr h="467995">
                <a:tc>
                  <a:txBody>
                    <a:bodyPr/>
                    <a:p>
                      <a:pPr algn="ctr">
                        <a:buNone/>
                      </a:pPr>
                      <a:r>
                        <a:rPr lang="zh-CN" altLang="en-US" sz="1200">
                          <a:solidFill>
                            <a:schemeClr val="bg1"/>
                          </a:solidFill>
                        </a:rPr>
                        <a:t>Python</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爬虫、数据分析、自动化测试、</a:t>
                      </a:r>
                      <a:r>
                        <a:rPr lang="zh-CN" altLang="en-US" sz="1200">
                          <a:solidFill>
                            <a:schemeClr val="bg1"/>
                          </a:solidFill>
                          <a:sym typeface="+mn-ea"/>
                        </a:rPr>
                        <a:t>深度学习（</a:t>
                      </a:r>
                      <a:r>
                        <a:rPr lang="en-US" altLang="zh-CN" sz="1200">
                          <a:solidFill>
                            <a:schemeClr val="bg1"/>
                          </a:solidFill>
                          <a:sym typeface="+mn-ea"/>
                        </a:rPr>
                        <a:t>AI</a:t>
                      </a:r>
                      <a:r>
                        <a:rPr lang="zh-CN" altLang="en-US" sz="1200">
                          <a:solidFill>
                            <a:schemeClr val="bg1"/>
                          </a:solidFill>
                          <a:sym typeface="+mn-ea"/>
                        </a:rPr>
                        <a:t>算法）</a:t>
                      </a:r>
                      <a:endParaRPr lang="zh-CN" altLang="en-US" sz="1200">
                        <a:solidFill>
                          <a:schemeClr val="bg1"/>
                        </a:solidFill>
                      </a:endParaRPr>
                    </a:p>
                    <a:p>
                      <a:pPr algn="ctr">
                        <a:buNone/>
                      </a:pPr>
                      <a:r>
                        <a:rPr lang="zh-CN" altLang="en-US" sz="1200">
                          <a:solidFill>
                            <a:schemeClr val="bg1"/>
                          </a:solidFill>
                        </a:rPr>
                        <a:t>（</a:t>
                      </a:r>
                      <a:r>
                        <a:rPr lang="zh-CN" altLang="en-US" sz="1200">
                          <a:solidFill>
                            <a:srgbClr val="FF0000"/>
                          </a:solidFill>
                        </a:rPr>
                        <a:t>非专业开发者</a:t>
                      </a:r>
                      <a:r>
                        <a:rPr lang="en-US" altLang="zh-CN" sz="1200">
                          <a:solidFill>
                            <a:srgbClr val="FF0000"/>
                          </a:solidFill>
                        </a:rPr>
                        <a:t> </a:t>
                      </a:r>
                      <a:r>
                        <a:rPr lang="zh-CN" altLang="en-US" sz="1200">
                          <a:solidFill>
                            <a:srgbClr val="FF0000"/>
                          </a:solidFill>
                        </a:rPr>
                        <a:t>或</a:t>
                      </a:r>
                      <a:r>
                        <a:rPr lang="en-US" altLang="zh-CN" sz="1200">
                          <a:solidFill>
                            <a:srgbClr val="FF0000"/>
                          </a:solidFill>
                        </a:rPr>
                        <a:t> </a:t>
                      </a:r>
                      <a:r>
                        <a:rPr lang="en-US" altLang="zh-CN" sz="1200">
                          <a:solidFill>
                            <a:srgbClr val="FF0000"/>
                          </a:solidFill>
                          <a:sym typeface="+mn-ea"/>
                        </a:rPr>
                        <a:t>AI</a:t>
                      </a:r>
                      <a:r>
                        <a:rPr lang="zh-CN" altLang="en-US" sz="1200">
                          <a:solidFill>
                            <a:srgbClr val="FF0000"/>
                          </a:solidFill>
                          <a:sym typeface="+mn-ea"/>
                        </a:rPr>
                        <a:t>算法大神</a:t>
                      </a:r>
                      <a:r>
                        <a:rPr lang="en-US" altLang="zh-CN" sz="1200">
                          <a:solidFill>
                            <a:srgbClr val="FF0000"/>
                          </a:solidFill>
                          <a:sym typeface="+mn-ea"/>
                        </a:rPr>
                        <a:t> </a:t>
                      </a:r>
                      <a:r>
                        <a:rPr lang="zh-CN" altLang="en-US" sz="1200">
                          <a:solidFill>
                            <a:schemeClr val="bg1"/>
                          </a:solidFill>
                        </a:rPr>
                        <a:t>的首选语言）</a:t>
                      </a:r>
                      <a:endParaRPr lang="zh-CN" altLang="en-US" sz="1200">
                        <a:solidFill>
                          <a:schemeClr val="bg1"/>
                        </a:solidFill>
                      </a:endParaRPr>
                    </a:p>
                  </a:txBody>
                  <a:tcPr anchor="ctr" anchorCtr="0">
                    <a:noFill/>
                  </a:tcPr>
                </a:tc>
              </a:tr>
              <a:tr h="467995">
                <a:tc>
                  <a:txBody>
                    <a:bodyPr/>
                    <a:p>
                      <a:pPr algn="ctr">
                        <a:buNone/>
                      </a:pPr>
                      <a:r>
                        <a:rPr lang="en-US" altLang="zh-CN" sz="1200">
                          <a:solidFill>
                            <a:schemeClr val="bg1"/>
                          </a:solidFill>
                        </a:rPr>
                        <a:t>Kotlin</a:t>
                      </a:r>
                      <a:endParaRPr lang="en-US" altLang="zh-CN" sz="1200">
                        <a:solidFill>
                          <a:schemeClr val="bg1"/>
                        </a:solidFill>
                      </a:endParaRPr>
                    </a:p>
                  </a:txBody>
                  <a:tcPr anchor="ctr" anchorCtr="0">
                    <a:noFill/>
                  </a:tcPr>
                </a:tc>
                <a:tc>
                  <a:txBody>
                    <a:bodyPr/>
                    <a:p>
                      <a:pPr algn="ctr">
                        <a:buNone/>
                      </a:pPr>
                      <a:r>
                        <a:rPr lang="zh-CN" altLang="en-US" sz="1200">
                          <a:solidFill>
                            <a:srgbClr val="FF0000"/>
                          </a:solidFill>
                        </a:rPr>
                        <a:t>安卓</a:t>
                      </a:r>
                      <a:r>
                        <a:rPr lang="en-US" altLang="zh-CN" sz="1200">
                          <a:solidFill>
                            <a:srgbClr val="FF0000"/>
                          </a:solidFill>
                        </a:rPr>
                        <a:t> APP </a:t>
                      </a:r>
                      <a:r>
                        <a:rPr lang="zh-CN" altLang="en-US" sz="1200">
                          <a:solidFill>
                            <a:srgbClr val="FF0000"/>
                          </a:solidFill>
                        </a:rPr>
                        <a:t>前端</a:t>
                      </a:r>
                      <a:endParaRPr lang="zh-CN" altLang="en-US" sz="1200">
                        <a:solidFill>
                          <a:srgbClr val="FF0000"/>
                        </a:solidFill>
                      </a:endParaRPr>
                    </a:p>
                  </a:txBody>
                  <a:tcPr anchor="ctr" anchorCtr="0">
                    <a:noFill/>
                  </a:tcPr>
                </a:tc>
              </a:tr>
              <a:tr h="467995">
                <a:tc>
                  <a:txBody>
                    <a:bodyPr/>
                    <a:p>
                      <a:pPr algn="ctr">
                        <a:buNone/>
                      </a:pPr>
                      <a:r>
                        <a:rPr lang="en-US" altLang="zh-CN" sz="1200">
                          <a:solidFill>
                            <a:schemeClr val="bg1"/>
                          </a:solidFill>
                        </a:rPr>
                        <a:t>Objective-C / Swift</a:t>
                      </a:r>
                      <a:endParaRPr lang="en-US" altLang="zh-CN" sz="1200">
                        <a:solidFill>
                          <a:schemeClr val="bg1"/>
                        </a:solidFill>
                      </a:endParaRPr>
                    </a:p>
                  </a:txBody>
                  <a:tcPr anchor="ctr" anchorCtr="0">
                    <a:noFill/>
                  </a:tcPr>
                </a:tc>
                <a:tc>
                  <a:txBody>
                    <a:bodyPr/>
                    <a:p>
                      <a:pPr algn="ctr">
                        <a:buNone/>
                      </a:pPr>
                      <a:r>
                        <a:rPr lang="zh-CN" altLang="en-US" sz="1200">
                          <a:solidFill>
                            <a:srgbClr val="FF0000"/>
                          </a:solidFill>
                        </a:rPr>
                        <a:t>iOS </a:t>
                      </a:r>
                      <a:r>
                        <a:rPr lang="en-US" altLang="zh-CN" sz="1200">
                          <a:solidFill>
                            <a:srgbClr val="FF0000"/>
                          </a:solidFill>
                        </a:rPr>
                        <a:t>APP </a:t>
                      </a:r>
                      <a:r>
                        <a:rPr lang="zh-CN" altLang="en-US" sz="1200">
                          <a:solidFill>
                            <a:srgbClr val="FF0000"/>
                          </a:solidFill>
                        </a:rPr>
                        <a:t>前端</a:t>
                      </a:r>
                      <a:endParaRPr lang="zh-CN" altLang="en-US" sz="1200">
                        <a:solidFill>
                          <a:srgbClr val="FF0000"/>
                        </a:solidFill>
                      </a:endParaRPr>
                    </a:p>
                  </a:txBody>
                  <a:tcPr anchor="ctr" anchorCtr="0">
                    <a:noFill/>
                  </a:tcPr>
                </a:tc>
              </a:tr>
              <a:tr h="467995">
                <a:tc>
                  <a:txBody>
                    <a:bodyPr/>
                    <a:p>
                      <a:pPr algn="ctr">
                        <a:buNone/>
                      </a:pPr>
                      <a:r>
                        <a:rPr lang="en-US" altLang="zh-CN" sz="1200">
                          <a:solidFill>
                            <a:schemeClr val="bg1"/>
                          </a:solidFill>
                        </a:rPr>
                        <a:t>A</a:t>
                      </a:r>
                      <a:r>
                        <a:rPr lang="en-US" altLang="zh-CN" sz="1200">
                          <a:solidFill>
                            <a:schemeClr val="bg1"/>
                          </a:solidFill>
                        </a:rPr>
                        <a:t>rkTs</a:t>
                      </a:r>
                      <a:endParaRPr lang="en-US" altLang="zh-CN" sz="1200">
                        <a:solidFill>
                          <a:schemeClr val="bg1"/>
                        </a:solidFill>
                      </a:endParaRPr>
                    </a:p>
                  </a:txBody>
                  <a:tcPr anchor="ctr" anchorCtr="0">
                    <a:noFill/>
                  </a:tcPr>
                </a:tc>
                <a:tc>
                  <a:txBody>
                    <a:bodyPr/>
                    <a:p>
                      <a:pPr algn="ctr">
                        <a:buNone/>
                      </a:pPr>
                      <a:r>
                        <a:rPr lang="zh-CN" altLang="en-US" sz="1200">
                          <a:solidFill>
                            <a:srgbClr val="FF0000"/>
                          </a:solidFill>
                        </a:rPr>
                        <a:t>鸿蒙</a:t>
                      </a:r>
                      <a:r>
                        <a:rPr lang="en-US" altLang="zh-CN" sz="1200">
                          <a:solidFill>
                            <a:srgbClr val="FF0000"/>
                          </a:solidFill>
                        </a:rPr>
                        <a:t> APP </a:t>
                      </a:r>
                      <a:r>
                        <a:rPr lang="zh-CN" altLang="en-US" sz="1200">
                          <a:solidFill>
                            <a:srgbClr val="FF0000"/>
                          </a:solidFill>
                        </a:rPr>
                        <a:t>前端</a:t>
                      </a:r>
                      <a:endParaRPr lang="zh-CN" altLang="en-US" sz="1200">
                        <a:solidFill>
                          <a:srgbClr val="FF0000"/>
                        </a:solidFill>
                      </a:endParaRPr>
                    </a:p>
                  </a:txBody>
                  <a:tcPr anchor="ctr" anchorCtr="0">
                    <a:noFill/>
                  </a:tcPr>
                </a:tc>
              </a:tr>
            </a:tbl>
          </a:graphicData>
        </a:graphic>
      </p:graphicFrame>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en-US" altLang="zh-CN" spc="0">
                <a:sym typeface="+mn-ea"/>
              </a:rPr>
              <a:t>2.1 </a:t>
            </a:r>
            <a:r>
              <a:rPr spc="0">
                <a:sym typeface="+mn-ea"/>
              </a:rPr>
              <a:t>路线方向</a:t>
            </a:r>
            <a:r>
              <a:rPr lang="en-US" altLang="zh-CN" spc="0">
                <a:sym typeface="+mn-ea"/>
              </a:rPr>
              <a:t> —— </a:t>
            </a:r>
            <a:r>
              <a:rPr spc="0">
                <a:sym typeface="+mn-ea"/>
              </a:rPr>
              <a:t>选方向学语言</a:t>
            </a:r>
            <a:endParaRPr spc="0" dirty="0">
              <a:ea typeface="微软雅黑" panose="020B0503020204020204" charset="-122"/>
            </a:endParaRPr>
          </a:p>
        </p:txBody>
      </p:sp>
      <p:sp>
        <p:nvSpPr>
          <p:cNvPr id="3" name="内容占位符 2"/>
          <p:cNvSpPr>
            <a:spLocks noGrp="1"/>
          </p:cNvSpPr>
          <p:nvPr>
            <p:ph idx="1"/>
            <p:custDataLst>
              <p:tags r:id="rId3"/>
            </p:custDataLst>
          </p:nvPr>
        </p:nvSpPr>
        <p:spPr>
          <a:xfrm>
            <a:off x="558165" y="930275"/>
            <a:ext cx="6772910" cy="617220"/>
          </a:xfrm>
        </p:spPr>
        <p:txBody>
          <a:bodyPr>
            <a:normAutofit/>
          </a:bodyPr>
          <a:lstStyle/>
          <a:p>
            <a:pPr marL="0" indent="0" algn="just">
              <a:lnSpc>
                <a:spcPct val="120000"/>
              </a:lnSpc>
              <a:buNone/>
            </a:pPr>
            <a:r>
              <a:rPr sz="1800" spc="0" dirty="0">
                <a:solidFill>
                  <a:srgbClr val="FF0000"/>
                </a:solidFill>
                <a:ea typeface="微软雅黑" panose="020B0503020204020204" charset="-122"/>
              </a:rPr>
              <a:t>国内</a:t>
            </a:r>
            <a:r>
              <a:rPr sz="1800" spc="0" dirty="0">
                <a:solidFill>
                  <a:schemeClr val="bg1"/>
                </a:solidFill>
                <a:ea typeface="微软雅黑" panose="020B0503020204020204" charset="-122"/>
              </a:rPr>
              <a:t>主流的开发语言（信息差</a:t>
            </a:r>
            <a:r>
              <a:rPr sz="1800" spc="0" dirty="0">
                <a:solidFill>
                  <a:schemeClr val="bg1"/>
                </a:solidFill>
                <a:ea typeface="微软雅黑" panose="020B0503020204020204" charset="-122"/>
              </a:rPr>
              <a:t>）</a:t>
            </a:r>
            <a:endParaRPr sz="1800" spc="0" dirty="0">
              <a:solidFill>
                <a:schemeClr val="bg1"/>
              </a:solidFill>
              <a:ea typeface="微软雅黑" panose="020B0503020204020204" charset="-122"/>
            </a:endParaRPr>
          </a:p>
        </p:txBody>
      </p:sp>
    </p:spTree>
    <p:custDataLst>
      <p:tags r:id="rId4"/>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2.2 </a:t>
            </a:r>
            <a:r>
              <a:rPr spc="0" dirty="0">
                <a:ea typeface="微软雅黑" panose="020B0503020204020204" charset="-122"/>
              </a:rPr>
              <a:t>路线方向</a:t>
            </a:r>
            <a:r>
              <a:rPr lang="en-US" altLang="zh-CN" spc="0" dirty="0">
                <a:ea typeface="微软雅黑" panose="020B0503020204020204" charset="-122"/>
              </a:rPr>
              <a:t> —— </a:t>
            </a:r>
            <a:r>
              <a:rPr spc="0" dirty="0">
                <a:ea typeface="微软雅黑" panose="020B0503020204020204" charset="-122"/>
              </a:rPr>
              <a:t>刷</a:t>
            </a:r>
            <a:r>
              <a:rPr lang="en-US" altLang="zh-CN" spc="0" dirty="0">
                <a:ea typeface="微软雅黑" panose="020B0503020204020204" charset="-122"/>
              </a:rPr>
              <a:t>leetcode</a:t>
            </a:r>
            <a:endParaRPr lang="en-US" altLang="zh-CN"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012190"/>
          </a:xfrm>
        </p:spPr>
        <p:txBody>
          <a:bodyPr>
            <a:normAutofit/>
          </a:bodyPr>
          <a:lstStyle/>
          <a:p>
            <a:pPr marL="0" indent="0" algn="just">
              <a:lnSpc>
                <a:spcPct val="120000"/>
              </a:lnSpc>
              <a:buNone/>
            </a:pPr>
            <a:r>
              <a:rPr sz="1800" spc="0" dirty="0">
                <a:ea typeface="微软雅黑" panose="020B0503020204020204" charset="-122"/>
              </a:rPr>
              <a:t>搜索 </a:t>
            </a:r>
            <a:r>
              <a:rPr sz="1800" spc="0" dirty="0">
                <a:solidFill>
                  <a:srgbClr val="FF0000"/>
                </a:solidFill>
                <a:ea typeface="微软雅黑" panose="020B0503020204020204" charset="-122"/>
              </a:rPr>
              <a:t>leetcode</a:t>
            </a:r>
            <a:r>
              <a:rPr sz="1800" spc="0" dirty="0">
                <a:ea typeface="微软雅黑" panose="020B0503020204020204" charset="-122"/>
              </a:rPr>
              <a:t>，开刷！毕业之前起码把100道题刷了</a:t>
            </a:r>
            <a:r>
              <a:rPr sz="1800" spc="0" dirty="0">
                <a:ea typeface="微软雅黑" panose="020B0503020204020204" charset="-122"/>
              </a:rPr>
              <a:t>就不成问题</a:t>
            </a:r>
            <a:endParaRPr sz="1800" spc="0" dirty="0">
              <a:ea typeface="微软雅黑" panose="020B0503020204020204" charset="-122"/>
            </a:endParaRPr>
          </a:p>
          <a:p>
            <a:pPr marL="0" indent="0" algn="just">
              <a:lnSpc>
                <a:spcPct val="120000"/>
              </a:lnSpc>
              <a:buNone/>
            </a:pPr>
            <a:r>
              <a:rPr sz="1800" spc="0" dirty="0">
                <a:ea typeface="微软雅黑" panose="020B0503020204020204" charset="-122"/>
              </a:rPr>
              <a:t>（开发岗面试之前再稍微复习</a:t>
            </a:r>
            <a:r>
              <a:rPr sz="1800" spc="0" dirty="0">
                <a:ea typeface="微软雅黑" panose="020B0503020204020204" charset="-122"/>
              </a:rPr>
              <a:t>即可）</a:t>
            </a:r>
            <a:endParaRPr sz="1800" spc="0" dirty="0">
              <a:ea typeface="微软雅黑" panose="020B0503020204020204" charset="-122"/>
            </a:endParaRPr>
          </a:p>
          <a:p>
            <a:pPr marL="0" indent="0" algn="just">
              <a:lnSpc>
                <a:spcPct val="120000"/>
              </a:lnSpc>
              <a:buNone/>
            </a:pPr>
            <a:endParaRPr sz="1800" spc="0" dirty="0">
              <a:solidFill>
                <a:schemeClr val="bg1"/>
              </a:solidFill>
              <a:ea typeface="微软雅黑" panose="020B0503020204020204" charset="-122"/>
            </a:endParaRPr>
          </a:p>
        </p:txBody>
      </p:sp>
      <p:sp>
        <p:nvSpPr>
          <p:cNvPr id="4" name="文本框 3"/>
          <p:cNvSpPr txBox="1"/>
          <p:nvPr/>
        </p:nvSpPr>
        <p:spPr>
          <a:xfrm>
            <a:off x="669925" y="5846445"/>
            <a:ext cx="6409055" cy="368300"/>
          </a:xfrm>
          <a:prstGeom prst="rect">
            <a:avLst/>
          </a:prstGeom>
          <a:noFill/>
        </p:spPr>
        <p:txBody>
          <a:bodyPr wrap="square" rtlCol="0" anchor="t">
            <a:spAutoFit/>
          </a:bodyPr>
          <a:p>
            <a:pPr marL="285750" indent="-285750">
              <a:buFont typeface="Arial" panose="020B0604020202020204" pitchFamily="34" charset="0"/>
              <a:buChar char="•"/>
            </a:pPr>
            <a:r>
              <a:rPr lang="zh-CN">
                <a:solidFill>
                  <a:schemeClr val="bg1"/>
                </a:solidFill>
              </a:rPr>
              <a:t>推荐刷题</a:t>
            </a:r>
            <a:r>
              <a:rPr lang="zh-CN">
                <a:solidFill>
                  <a:schemeClr val="bg1"/>
                </a:solidFill>
              </a:rPr>
              <a:t>攻略网站：</a:t>
            </a:r>
            <a:r>
              <a:rPr>
                <a:solidFill>
                  <a:schemeClr val="bg1"/>
                </a:solidFill>
                <a:hlinkClick r:id="rId3" tooltip="" action="ppaction://hlinkfile"/>
              </a:rPr>
              <a:t>代码随想录</a:t>
            </a:r>
            <a:endParaRPr>
              <a:solidFill>
                <a:schemeClr val="bg1"/>
              </a:solidFill>
            </a:endParaRPr>
          </a:p>
        </p:txBody>
      </p:sp>
      <p:pic>
        <p:nvPicPr>
          <p:cNvPr id="5" name="图片 4"/>
          <p:cNvPicPr>
            <a:picLocks noChangeAspect="1"/>
          </p:cNvPicPr>
          <p:nvPr>
            <p:custDataLst>
              <p:tags r:id="rId4"/>
            </p:custDataLst>
          </p:nvPr>
        </p:nvPicPr>
        <p:blipFill>
          <a:blip r:embed="rId5"/>
          <a:stretch>
            <a:fillRect/>
          </a:stretch>
        </p:blipFill>
        <p:spPr>
          <a:xfrm>
            <a:off x="1019810" y="2177415"/>
            <a:ext cx="5849620" cy="334010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2.3 </a:t>
            </a:r>
            <a:r>
              <a:rPr spc="0" dirty="0">
                <a:ea typeface="微软雅黑" panose="020B0503020204020204" charset="-122"/>
              </a:rPr>
              <a:t>路线方向</a:t>
            </a:r>
            <a:r>
              <a:rPr lang="en-US" altLang="zh-CN" spc="0" dirty="0">
                <a:ea typeface="微软雅黑" panose="020B0503020204020204" charset="-122"/>
              </a:rPr>
              <a:t> —— </a:t>
            </a:r>
            <a:r>
              <a:rPr spc="0" dirty="0">
                <a:ea typeface="微软雅黑" panose="020B0503020204020204" charset="-122"/>
              </a:rPr>
              <a:t>学markdown和git</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3590290"/>
          </a:xfrm>
        </p:spPr>
        <p:txBody>
          <a:bodyPr>
            <a:normAutofit/>
          </a:bodyPr>
          <a:lstStyle/>
          <a:p>
            <a:pPr marL="0" indent="0" algn="just">
              <a:lnSpc>
                <a:spcPct val="120000"/>
              </a:lnSpc>
              <a:buNone/>
            </a:pPr>
            <a:r>
              <a:rPr lang="en-US" altLang="zh-CN" sz="1800" spc="0" dirty="0">
                <a:ea typeface="微软雅黑" panose="020B0503020204020204" charset="-122"/>
              </a:rPr>
              <a:t>markdown 和 git 这两个是计算机人必备的东西</a:t>
            </a:r>
            <a:endParaRPr lang="en-US" altLang="zh-CN" sz="1800" spc="0" dirty="0">
              <a:ea typeface="微软雅黑" panose="020B0503020204020204" charset="-122"/>
            </a:endParaRPr>
          </a:p>
          <a:p>
            <a:pPr algn="just">
              <a:lnSpc>
                <a:spcPct val="120000"/>
              </a:lnSpc>
            </a:pPr>
            <a:r>
              <a:rPr lang="en-US" altLang="zh-CN" sz="1800" spc="0" dirty="0">
                <a:ea typeface="微软雅黑" panose="020B0503020204020204" charset="-122"/>
              </a:rPr>
              <a:t>markdown</a:t>
            </a:r>
            <a:r>
              <a:rPr sz="1800" spc="0" dirty="0">
                <a:ea typeface="微软雅黑" panose="020B0503020204020204" charset="-122"/>
              </a:rPr>
              <a:t>，</a:t>
            </a:r>
            <a:r>
              <a:rPr lang="en-US" altLang="zh-CN" sz="1800" spc="0" dirty="0">
                <a:ea typeface="微软雅黑" panose="020B0503020204020204" charset="-122"/>
              </a:rPr>
              <a:t>一个笔记格式</a:t>
            </a:r>
            <a:r>
              <a:rPr sz="1800" spc="0" dirty="0">
                <a:ea typeface="微软雅黑" panose="020B0503020204020204" charset="-122"/>
              </a:rPr>
              <a:t>，结尾为</a:t>
            </a:r>
            <a:r>
              <a:rPr lang="en-US" altLang="zh-CN" sz="1800" spc="0" dirty="0">
                <a:ea typeface="微软雅黑" panose="020B0503020204020204" charset="-122"/>
              </a:rPr>
              <a:t> </a:t>
            </a:r>
            <a:r>
              <a:rPr lang="en-US" altLang="zh-CN" sz="1800" spc="0" dirty="0">
                <a:solidFill>
                  <a:srgbClr val="FF0000"/>
                </a:solidFill>
                <a:ea typeface="微软雅黑" panose="020B0503020204020204" charset="-122"/>
              </a:rPr>
              <a:t>.md</a:t>
            </a:r>
            <a:endParaRPr lang="en-US" altLang="zh-CN" sz="1800" spc="0" dirty="0">
              <a:solidFill>
                <a:srgbClr val="FF0000"/>
              </a:solidFill>
              <a:ea typeface="微软雅黑" panose="020B0503020204020204" charset="-122"/>
            </a:endParaRPr>
          </a:p>
          <a:p>
            <a:pPr algn="just">
              <a:lnSpc>
                <a:spcPct val="120000"/>
              </a:lnSpc>
              <a:buClrTx/>
              <a:buSzTx/>
            </a:pPr>
            <a:r>
              <a:rPr sz="1800" spc="0" dirty="0">
                <a:ea typeface="微软雅黑" panose="020B0503020204020204" charset="-122"/>
              </a:rPr>
              <a:t>git，版本控制</a:t>
            </a:r>
            <a:r>
              <a:rPr sz="1800" spc="0" dirty="0">
                <a:ea typeface="微软雅黑" panose="020B0503020204020204" charset="-122"/>
              </a:rPr>
              <a:t>软件</a:t>
            </a:r>
            <a:endParaRPr sz="1800" spc="0" dirty="0">
              <a:ea typeface="微软雅黑" panose="020B0503020204020204" charset="-122"/>
            </a:endParaRPr>
          </a:p>
        </p:txBody>
      </p:sp>
      <p:sp>
        <p:nvSpPr>
          <p:cNvPr id="4" name="文本框 3"/>
          <p:cNvSpPr txBox="1"/>
          <p:nvPr/>
        </p:nvSpPr>
        <p:spPr>
          <a:xfrm>
            <a:off x="558165" y="5498465"/>
            <a:ext cx="6409055" cy="645160"/>
          </a:xfrm>
          <a:prstGeom prst="rect">
            <a:avLst/>
          </a:prstGeom>
          <a:noFill/>
        </p:spPr>
        <p:txBody>
          <a:bodyPr wrap="square" rtlCol="0" anchor="t">
            <a:spAutoFit/>
          </a:bodyPr>
          <a:p>
            <a:pPr marL="285750" indent="-285750">
              <a:buFont typeface="Arial" panose="020B0604020202020204" pitchFamily="34" charset="0"/>
              <a:buChar char="•"/>
            </a:pPr>
            <a:r>
              <a:rPr>
                <a:solidFill>
                  <a:schemeClr val="bg1"/>
                </a:solidFill>
              </a:rPr>
              <a:t>Git是一个软件，而GitHub和Gitee是使用这个工具的在线平台，也就是云端仓库</a:t>
            </a:r>
            <a:endParaRPr>
              <a:solidFill>
                <a:schemeClr val="bg1"/>
              </a:solidFill>
            </a:endParaRPr>
          </a:p>
        </p:txBody>
      </p:sp>
      <p:pic>
        <p:nvPicPr>
          <p:cNvPr id="6" name="图片 5"/>
          <p:cNvPicPr>
            <a:picLocks noChangeAspect="1"/>
          </p:cNvPicPr>
          <p:nvPr/>
        </p:nvPicPr>
        <p:blipFill>
          <a:blip r:embed="rId3"/>
          <a:stretch>
            <a:fillRect/>
          </a:stretch>
        </p:blipFill>
        <p:spPr>
          <a:xfrm>
            <a:off x="803275" y="2899410"/>
            <a:ext cx="5180330" cy="197929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2.3 </a:t>
            </a:r>
            <a:r>
              <a:rPr spc="0" dirty="0">
                <a:ea typeface="微软雅黑" panose="020B0503020204020204" charset="-122"/>
              </a:rPr>
              <a:t>路线方向</a:t>
            </a:r>
            <a:r>
              <a:rPr lang="en-US" altLang="zh-CN" spc="0" dirty="0">
                <a:ea typeface="微软雅黑" panose="020B0503020204020204" charset="-122"/>
              </a:rPr>
              <a:t> —— </a:t>
            </a:r>
            <a:r>
              <a:rPr spc="0" dirty="0">
                <a:ea typeface="微软雅黑" panose="020B0503020204020204" charset="-122"/>
              </a:rPr>
              <a:t>学markdown和git</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958215"/>
          </a:xfrm>
        </p:spPr>
        <p:txBody>
          <a:bodyPr>
            <a:normAutofit/>
          </a:bodyPr>
          <a:lstStyle/>
          <a:p>
            <a:pPr marL="0" indent="0" algn="just">
              <a:lnSpc>
                <a:spcPct val="120000"/>
              </a:lnSpc>
              <a:buNone/>
            </a:pPr>
            <a:r>
              <a:rPr lang="en-US" altLang="zh-CN" sz="1800" spc="0" dirty="0">
                <a:ea typeface="微软雅黑" panose="020B0503020204020204" charset="-122"/>
              </a:rPr>
              <a:t>我推荐计算机科班生一定要建一个</a:t>
            </a:r>
            <a:r>
              <a:rPr lang="en-US" altLang="zh-CN" sz="1800" spc="0" dirty="0">
                <a:solidFill>
                  <a:srgbClr val="FF0000"/>
                </a:solidFill>
                <a:ea typeface="微软雅黑" panose="020B0503020204020204" charset="-122"/>
              </a:rPr>
              <a:t>自己的代码仓库</a:t>
            </a:r>
            <a:r>
              <a:rPr lang="en-US" altLang="zh-CN" sz="1800" spc="0" dirty="0">
                <a:ea typeface="微软雅黑" panose="020B0503020204020204" charset="-122"/>
              </a:rPr>
              <a:t>，然后把自己的所有大作业</a:t>
            </a:r>
            <a:r>
              <a:rPr sz="1800" spc="0" dirty="0">
                <a:ea typeface="微软雅黑" panose="020B0503020204020204" charset="-122"/>
              </a:rPr>
              <a:t>、项目</a:t>
            </a:r>
            <a:r>
              <a:rPr lang="en-US" altLang="zh-CN" sz="1800" spc="0" dirty="0">
                <a:ea typeface="微软雅黑" panose="020B0503020204020204" charset="-122"/>
              </a:rPr>
              <a:t>都放进去！</a:t>
            </a:r>
            <a:endParaRPr lang="en-US" altLang="zh-CN" sz="1800" spc="0" dirty="0">
              <a:ea typeface="微软雅黑" panose="020B0503020204020204" charset="-122"/>
            </a:endParaRPr>
          </a:p>
        </p:txBody>
      </p:sp>
      <p:pic>
        <p:nvPicPr>
          <p:cNvPr id="5" name="图片 4"/>
          <p:cNvPicPr>
            <a:picLocks noChangeAspect="1"/>
          </p:cNvPicPr>
          <p:nvPr>
            <p:custDataLst>
              <p:tags r:id="rId3"/>
            </p:custDataLst>
          </p:nvPr>
        </p:nvPicPr>
        <p:blipFill>
          <a:blip r:embed="rId4"/>
          <a:stretch>
            <a:fillRect/>
          </a:stretch>
        </p:blipFill>
        <p:spPr>
          <a:xfrm>
            <a:off x="1007745" y="2183765"/>
            <a:ext cx="5599430" cy="3607435"/>
          </a:xfrm>
          <a:prstGeom prst="rect">
            <a:avLst/>
          </a:prstGeom>
        </p:spPr>
      </p:pic>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2.4 </a:t>
            </a:r>
            <a:r>
              <a:rPr spc="0" dirty="0">
                <a:ea typeface="微软雅黑" panose="020B0503020204020204" charset="-122"/>
              </a:rPr>
              <a:t>路线方向</a:t>
            </a:r>
            <a:r>
              <a:rPr lang="en-US" altLang="zh-CN" spc="0" dirty="0">
                <a:ea typeface="微软雅黑" panose="020B0503020204020204" charset="-122"/>
              </a:rPr>
              <a:t> —— </a:t>
            </a:r>
            <a:r>
              <a:rPr spc="0" dirty="0">
                <a:ea typeface="微软雅黑" panose="020B0503020204020204" charset="-122"/>
              </a:rPr>
              <a:t>学框架</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045210"/>
            <a:ext cx="6772910" cy="1250315"/>
          </a:xfrm>
        </p:spPr>
        <p:txBody>
          <a:bodyPr>
            <a:normAutofit/>
          </a:bodyPr>
          <a:lstStyle/>
          <a:p>
            <a:pPr marL="0" indent="0" algn="just">
              <a:lnSpc>
                <a:spcPct val="120000"/>
              </a:lnSpc>
              <a:buNone/>
            </a:pPr>
            <a:r>
              <a:rPr sz="1800" spc="0" dirty="0">
                <a:ea typeface="微软雅黑" panose="020B0503020204020204" charset="-122"/>
              </a:rPr>
              <a:t>框架（Framework）是一种用于软件开发的抽象结构，它提供了一种在其上构建应用程序的基础。</a:t>
            </a:r>
            <a:endParaRPr sz="1800" spc="0" dirty="0">
              <a:ea typeface="微软雅黑" panose="020B0503020204020204" charset="-122"/>
            </a:endParaRPr>
          </a:p>
          <a:p>
            <a:pPr marL="0" indent="0" algn="just">
              <a:lnSpc>
                <a:spcPct val="120000"/>
              </a:lnSpc>
              <a:buNone/>
            </a:pPr>
            <a:r>
              <a:rPr sz="1800">
                <a:solidFill>
                  <a:srgbClr val="FF0000"/>
                </a:solidFill>
                <a:sym typeface="+mn-ea"/>
              </a:rPr>
              <a:t>其实就是别人写好了包装起来的一套工具，减少重复工作。</a:t>
            </a:r>
            <a:endParaRPr sz="1800">
              <a:solidFill>
                <a:srgbClr val="FF0000"/>
              </a:solidFill>
              <a:sym typeface="+mn-ea"/>
            </a:endParaRPr>
          </a:p>
        </p:txBody>
      </p:sp>
      <p:pic>
        <p:nvPicPr>
          <p:cNvPr id="6" name="图片 5"/>
          <p:cNvPicPr>
            <a:picLocks noChangeAspect="1"/>
          </p:cNvPicPr>
          <p:nvPr/>
        </p:nvPicPr>
        <p:blipFill>
          <a:blip r:embed="rId3"/>
          <a:stretch>
            <a:fillRect/>
          </a:stretch>
        </p:blipFill>
        <p:spPr>
          <a:xfrm>
            <a:off x="1515745" y="2295525"/>
            <a:ext cx="4579620" cy="40830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1"/>
  <p:tag name="KSO_WM_UNIT_SUBTYPE" val="h"/>
  <p:tag name="KSO_WM_UNIT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AG_VERSION" val="1.0"/>
  <p:tag name="KSO_WM_BEAUTIFY_FLAG" val="#wm#"/>
  <p:tag name="KSO_WM_COMBINE_RELATE_SLIDE_ID" val="background20177682_1"/>
  <p:tag name="KSO_WM_TEMPLATE_CATEGORY" val="custom"/>
  <p:tag name="KSO_WM_TEMPLATE_INDEX" val="20180673"/>
  <p:tag name="KSO_WM_TEMPLATE_SUBCATEGORY" val="0"/>
  <p:tag name="KSO_WM_TEMPLATE_THUMBS_INDEX" val="1、9、11、30、31"/>
  <p:tag name="KSO_WM_UNIT_SHOW_EDIT_AREA_INDICATION" val="0"/>
  <p:tag name="KSO_WM_TEMPLATE_MASTER_TYPE" val="1"/>
  <p:tag name="KSO_WM_TEMPLATE_COLOR_TYPE" val="1"/>
  <p:tag name="KSO_WM_TEMPLATE_MASTER_THUMB_INDEX" val="12"/>
</p:tagLst>
</file>

<file path=ppt/tags/tag202.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ID" val="custom20180673_1*a*1"/>
  <p:tag name="KSO_WM_UNIT_PRESET_TEXT" val="部门工作汇报"/>
  <p:tag name="KSO_WM_UNIT_NOCLEAR"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0673_1*b*1"/>
  <p:tag name="KSO_WM_UNIT_PRESET_TEXT" val="点击此处添加副标题"/>
  <p:tag name="KSO_WM_UNIT_NOCLEAR" val="0"/>
  <p:tag name="KSO_WM_UNIT_DIAGRAM_ISNUMVISUAL" val="0"/>
  <p:tag name="KSO_WM_UNIT_DIAGRAM_ISREFERUNIT" val="0"/>
</p:tagLst>
</file>

<file path=ppt/tags/tag20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77682_1"/>
  <p:tag name="KSO_WM_TEMPLATE_CATEGORY" val="custom"/>
  <p:tag name="KSO_WM_TEMPLATE_INDEX" val="20180673"/>
  <p:tag name="KSO_WM_SLIDE_ID" val="custom20180673_1"/>
  <p:tag name="KSO_WM_SLIDE_INDEX" val="1"/>
  <p:tag name="KSO_WM_TEMPLATE_SUBCATEGORY" val="0"/>
  <p:tag name="KSO_WM_TEMPLATE_THUMBS_INDEX" val="1、9、11、30、31"/>
  <p:tag name="KSO_WM_SLIDE_SUBTYPE" val="pureTxt"/>
  <p:tag name="KSO_WM_TEMPLATE_MASTER_TYPE" val="1"/>
  <p:tag name="KSO_WM_TEMPLATE_COLOR_TYPE" val="1"/>
  <p:tag name="KSO_WM_TEMPLATE_MASTER_THUMB_INDEX" val="12"/>
</p:tagLst>
</file>

<file path=ppt/tags/tag20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0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0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1.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2.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3.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4.xml><?xml version="1.0" encoding="utf-8"?>
<p:tagLst xmlns:p="http://schemas.openxmlformats.org/presentationml/2006/main">
  <p:tag name="KSO_WM_UNIT_TABLE_BEAUTIFY" val="smartTable{3812a6b1-9c48-4b66-b141-fe959ccd622b}"/>
  <p:tag name="TABLE_ENDDRAG_ORIGIN_RECT" val="520*405"/>
  <p:tag name="TABLE_ENDDRAG_RECT" val="50*118*520*405"/>
</p:tagLst>
</file>

<file path=ppt/tags/tag21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9.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TABLE_BEAUTIFY" val="smartTable{7bd0affc-7c05-4eec-a0c6-ff5dc42700b8}"/>
  <p:tag name="TABLE_ENDDRAG_ORIGIN_RECT" val="533*263"/>
  <p:tag name="TABLE_ENDDRAG_RECT" val="43*154*533*263"/>
</p:tagLst>
</file>

<file path=ppt/tags/tag24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43.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46.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47.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COMMONDATA" val="eyJoZGlkIjoiYWJhMTIwMTMxMmU4YTQzM2VkODJmMWRkZGJhNzI3MzIifQ=="/>
  <p:tag name="KSO_WPP_MARK_KEY" val="bfa57d68-aa49-46cb-adf3-d44344d77f0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6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fontScheme name="自定义 1">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1731</Words>
  <Application>WPS 演示</Application>
  <PresentationFormat>宽屏</PresentationFormat>
  <Paragraphs>177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宋体</vt:lpstr>
      <vt:lpstr>Wingdings</vt:lpstr>
      <vt:lpstr>微软雅黑</vt:lpstr>
      <vt:lpstr>黑体</vt:lpstr>
      <vt:lpstr>等线</vt:lpstr>
      <vt:lpstr>Calibri</vt:lpstr>
      <vt:lpstr>Arial Unicode MS</vt:lpstr>
      <vt:lpstr>Office 主题</vt:lpstr>
      <vt:lpstr>1_Office 主题​​</vt:lpstr>
      <vt:lpstr>七、大学不教的计算机学习路线</vt:lpstr>
      <vt:lpstr>1. 自然语言、编程语言、机器语言</vt:lpstr>
      <vt:lpstr>1. 计算机学习公式</vt:lpstr>
      <vt:lpstr>2. 路线方向！本章重点！</vt:lpstr>
      <vt:lpstr>1. 自然语言、编程语言、机器语言</vt:lpstr>
      <vt:lpstr>2.1 路线方向 —— 选方向学语言</vt:lpstr>
      <vt:lpstr>2.2 路线方向 —— 刷leetcode</vt:lpstr>
      <vt:lpstr>2.3 路线方向 —— 学markdown和git</vt:lpstr>
      <vt:lpstr>2.3 路线方向 —— 学markdown和git</vt:lpstr>
      <vt:lpstr>2.3 路线方向 —— 学框架，跟练项目</vt:lpstr>
      <vt:lpstr>2.3 路线方向 —— 学框架</vt:lpstr>
      <vt:lpstr>2.5 路线方向 —— 实习！</vt:lpstr>
      <vt:lpstr>3 计算机专业最重要大学课程</vt:lpstr>
      <vt:lpstr>3 计算机专业最重要大学课程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小毛毛熊</dc:creator>
  <cp:lastModifiedBy>邓雄威</cp:lastModifiedBy>
  <cp:revision>15</cp:revision>
  <dcterms:created xsi:type="dcterms:W3CDTF">2024-01-01T16:11:00Z</dcterms:created>
  <dcterms:modified xsi:type="dcterms:W3CDTF">2024-01-07T10:02:04Z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04F09676E86E4CDBA99ACE30BF40E6F4_12</vt:lpwstr>
  </property>
  <property fmtid="{D5CDD505-2E9C-101B-9397-08002B2CF9AE}" pid="3" name="KSOProductBuildVer">
    <vt:lpwstr>2052-11.1.0.14309</vt:lpwstr>
  </property>
</Properties>
</file>