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98" r:id="rId4"/>
    <p:sldId id="258" r:id="rId5"/>
    <p:sldId id="259" r:id="rId6"/>
    <p:sldId id="295" r:id="rId7"/>
    <p:sldId id="301" r:id="rId8"/>
    <p:sldId id="260" r:id="rId9"/>
    <p:sldId id="296" r:id="rId10"/>
    <p:sldId id="304" r:id="rId11"/>
    <p:sldId id="302" r:id="rId12"/>
    <p:sldId id="305" r:id="rId13"/>
    <p:sldId id="306" r:id="rId14"/>
    <p:sldId id="283" r:id="rId15"/>
    <p:sldId id="297" r:id="rId16"/>
    <p:sldId id="307" r:id="rId17"/>
    <p:sldId id="308" r:id="rId18"/>
    <p:sldId id="268" r:id="rId19"/>
    <p:sldId id="273" r:id="rId20"/>
    <p:sldId id="279" r:id="rId21"/>
    <p:sldId id="309" r:id="rId22"/>
    <p:sldId id="289"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Liu" initials="AL" lastIdx="43" clrIdx="0">
    <p:extLst>
      <p:ext uri="{19B8F6BF-5375-455C-9EA6-DF929625EA0E}">
        <p15:presenceInfo xmlns:p15="http://schemas.microsoft.com/office/powerpoint/2012/main" userId="5808c6b3cfec4fa9" providerId="Windows Live"/>
      </p:ext>
    </p:extLst>
  </p:cmAuthor>
  <p:cmAuthor id="2" name="Zhu, Zeying" initials="ZZ" lastIdx="1" clrIdx="1">
    <p:extLst>
      <p:ext uri="{19B8F6BF-5375-455C-9EA6-DF929625EA0E}">
        <p15:presenceInfo xmlns:p15="http://schemas.microsoft.com/office/powerpoint/2012/main" userId="S::zeyingz@bu.edu::61c7db97-2114-4b4e-b73c-36b2b93c84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AAAAAA"/>
    <a:srgbClr val="E379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07"/>
    <p:restoredTop sz="75506"/>
  </p:normalViewPr>
  <p:slideViewPr>
    <p:cSldViewPr snapToGrid="0">
      <p:cViewPr varScale="1">
        <p:scale>
          <a:sx n="117" d="100"/>
          <a:sy n="117" d="100"/>
        </p:scale>
        <p:origin x="23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Sheet1!$G$51</c:f>
              <c:strCache>
                <c:ptCount val="1"/>
                <c:pt idx="0">
                  <c:v>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Sheet1!$F$52:$F$53</c:f>
              <c:strCache>
                <c:ptCount val="2"/>
                <c:pt idx="0">
                  <c:v>Twitter</c:v>
                </c:pt>
                <c:pt idx="1">
                  <c:v>UK</c:v>
                </c:pt>
              </c:strCache>
            </c:strRef>
          </c:cat>
          <c:val>
            <c:numRef>
              <c:f>Sheet1!$G$52:$G$53</c:f>
              <c:numCache>
                <c:formatCode>General</c:formatCode>
                <c:ptCount val="2"/>
                <c:pt idx="0">
                  <c:v>12.3</c:v>
                </c:pt>
                <c:pt idx="1">
                  <c:v>22.1</c:v>
                </c:pt>
              </c:numCache>
            </c:numRef>
          </c:val>
          <c:extLst>
            <c:ext xmlns:c16="http://schemas.microsoft.com/office/drawing/2014/chart" uri="{C3380CC4-5D6E-409C-BE32-E72D297353CC}">
              <c16:uniqueId val="{00000000-9D6B-4F41-9276-ECFE6FCD0E98}"/>
            </c:ext>
          </c:extLst>
        </c:ser>
        <c:ser>
          <c:idx val="1"/>
          <c:order val="1"/>
          <c:tx>
            <c:strRef>
              <c:f>Sheet1!$H$51</c:f>
              <c:strCache>
                <c:ptCount val="1"/>
                <c:pt idx="0">
                  <c:v>10%</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rgbClr val="00B0F0"/>
                    </a:solidFill>
                    <a:latin typeface="Source Sans Pro Light" panose="020B0403030403020204" pitchFamily="34" charset="0"/>
                    <a:ea typeface="Source Sans Pro Light" panose="020B0403030403020204" pitchFamily="34" charset="0"/>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Sheet1!$F$52:$F$53</c:f>
              <c:strCache>
                <c:ptCount val="2"/>
                <c:pt idx="0">
                  <c:v>Twitter</c:v>
                </c:pt>
                <c:pt idx="1">
                  <c:v>UK</c:v>
                </c:pt>
              </c:strCache>
            </c:strRef>
          </c:cat>
          <c:val>
            <c:numRef>
              <c:f>Sheet1!$H$52:$H$53</c:f>
              <c:numCache>
                <c:formatCode>General</c:formatCode>
                <c:ptCount val="2"/>
                <c:pt idx="0">
                  <c:v>5.6</c:v>
                </c:pt>
                <c:pt idx="1">
                  <c:v>14.2</c:v>
                </c:pt>
              </c:numCache>
            </c:numRef>
          </c:val>
          <c:extLst>
            <c:ext xmlns:c16="http://schemas.microsoft.com/office/drawing/2014/chart" uri="{C3380CC4-5D6E-409C-BE32-E72D297353CC}">
              <c16:uniqueId val="{00000001-9D6B-4F41-9276-ECFE6FCD0E98}"/>
            </c:ext>
          </c:extLst>
        </c:ser>
        <c:dLbls>
          <c:dLblPos val="outEnd"/>
          <c:showLegendKey val="0"/>
          <c:showVal val="1"/>
          <c:showCatName val="0"/>
          <c:showSerName val="0"/>
          <c:showPercent val="0"/>
          <c:showBubbleSize val="0"/>
        </c:dLbls>
        <c:gapWidth val="219"/>
        <c:overlap val="-27"/>
        <c:axId val="1593997344"/>
        <c:axId val="1593999024"/>
      </c:barChart>
      <c:catAx>
        <c:axId val="159399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Source Sans Pro Light" panose="020B0403030403020204" pitchFamily="34" charset="0"/>
                <a:ea typeface="Source Sans Pro Light" panose="020B0403030403020204" pitchFamily="34" charset="0"/>
                <a:cs typeface="+mn-cs"/>
              </a:defRPr>
            </a:pPr>
            <a:endParaRPr lang="en-US"/>
          </a:p>
        </c:txPr>
        <c:crossAx val="1593999024"/>
        <c:crosses val="autoZero"/>
        <c:auto val="1"/>
        <c:lblAlgn val="ctr"/>
        <c:lblOffset val="100"/>
        <c:noMultiLvlLbl val="0"/>
      </c:catAx>
      <c:valAx>
        <c:axId val="1593999024"/>
        <c:scaling>
          <c:orientation val="minMax"/>
          <c:max val="25"/>
        </c:scaling>
        <c:delete val="0"/>
        <c:axPos val="l"/>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Source Sans Pro Light" panose="020B0403030403020204" pitchFamily="34" charset="0"/>
                    <a:ea typeface="Source Sans Pro Light" panose="020B0403030403020204" pitchFamily="34" charset="0"/>
                    <a:cs typeface="+mn-cs"/>
                  </a:defRPr>
                </a:pPr>
                <a:r>
                  <a:rPr lang="en-US" sz="2000" b="1" dirty="0">
                    <a:latin typeface="Source Sans Pro Light" panose="020B0403030403020204" pitchFamily="34" charset="0"/>
                    <a:ea typeface="Source Sans Pro Light" panose="020B0403030403020204" pitchFamily="34" charset="0"/>
                  </a:rPr>
                  <a:t>Time (min)</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Source Sans Pro Light" panose="020B0403030403020204" pitchFamily="34" charset="0"/>
                  <a:ea typeface="Source Sans Pro Light" panose="020B0403030403020204" pitchFamily="3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Source Sans Pro Light" panose="020B0403030403020204" pitchFamily="34" charset="0"/>
                <a:ea typeface="Source Sans Pro Light" panose="020B0403030403020204" pitchFamily="34" charset="0"/>
                <a:cs typeface="+mn-cs"/>
              </a:defRPr>
            </a:pPr>
            <a:endParaRPr lang="en-US"/>
          </a:p>
        </c:txPr>
        <c:crossAx val="1593997344"/>
        <c:crosses val="autoZero"/>
        <c:crossBetween val="between"/>
      </c:valAx>
      <c:spPr>
        <a:noFill/>
        <a:ln>
          <a:noFill/>
        </a:ln>
        <a:effectLst/>
      </c:spPr>
    </c:plotArea>
    <c:legend>
      <c:legendPos val="t"/>
      <c:layout>
        <c:manualLayout>
          <c:xMode val="edge"/>
          <c:yMode val="edge"/>
          <c:x val="0.30843897637795276"/>
          <c:y val="6.7849808838506095E-2"/>
          <c:w val="0.32451968503937006"/>
          <c:h val="0.12040669816518357"/>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Source Sans Pro Light" panose="020B0403030403020204" pitchFamily="34" charset="0"/>
              <a:ea typeface="Source Sans Pro Light" panose="020B0403030403020204" pitchFamily="34" charset="0"/>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Fractal</c:v>
                </c:pt>
              </c:strCache>
            </c:strRef>
          </c:tx>
          <c:spPr>
            <a:solidFill>
              <a:schemeClr val="accent5">
                <a:lumMod val="60000"/>
                <a:lumOff val="40000"/>
              </a:schemeClr>
            </a:solidFill>
            <a:ln>
              <a:noFill/>
            </a:ln>
            <a:effectLst/>
          </c:spPr>
          <c:invertIfNegative val="0"/>
          <c:dLbls>
            <c:dLbl>
              <c:idx val="2"/>
              <c:layout>
                <c:manualLayout>
                  <c:x val="-1.4393195592473962E-2"/>
                  <c:y val="0"/>
                </c:manualLayout>
              </c:layout>
              <c:tx>
                <c:rich>
                  <a:bodyPr/>
                  <a:lstStyle/>
                  <a:p>
                    <a:r>
                      <a:rPr lang="en-US" dirty="0"/>
                      <a:t>failed</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76-9941-9DF3-4004C9D2B29A}"/>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Mico</c:v>
                </c:pt>
                <c:pt idx="1">
                  <c:v>YouTube</c:v>
                </c:pt>
                <c:pt idx="2">
                  <c:v>Twitter</c:v>
                </c:pt>
              </c:strCache>
            </c:strRef>
          </c:cat>
          <c:val>
            <c:numRef>
              <c:f>Sheet1!$B$2:$B$4</c:f>
              <c:numCache>
                <c:formatCode>General</c:formatCode>
                <c:ptCount val="3"/>
                <c:pt idx="0">
                  <c:v>1822</c:v>
                </c:pt>
                <c:pt idx="1">
                  <c:v>2479</c:v>
                </c:pt>
                <c:pt idx="2">
                  <c:v>2500</c:v>
                </c:pt>
              </c:numCache>
            </c:numRef>
          </c:val>
          <c:extLst>
            <c:ext xmlns:c16="http://schemas.microsoft.com/office/drawing/2014/chart" uri="{C3380CC4-5D6E-409C-BE32-E72D297353CC}">
              <c16:uniqueId val="{00000000-9376-9941-9DF3-4004C9D2B29A}"/>
            </c:ext>
          </c:extLst>
        </c:ser>
        <c:ser>
          <c:idx val="1"/>
          <c:order val="1"/>
          <c:tx>
            <c:strRef>
              <c:f>Sheet1!$C$1</c:f>
              <c:strCache>
                <c:ptCount val="1"/>
                <c:pt idx="0">
                  <c:v>GraphPi</c:v>
                </c:pt>
              </c:strCache>
            </c:strRef>
          </c:tx>
          <c:spPr>
            <a:solidFill>
              <a:schemeClr val="bg2">
                <a:lumMod val="75000"/>
              </a:schemeClr>
            </a:solidFill>
            <a:ln>
              <a:noFill/>
            </a:ln>
            <a:effectLst/>
          </c:spPr>
          <c:invertIfNegative val="0"/>
          <c:dLbls>
            <c:dLbl>
              <c:idx val="2"/>
              <c:tx>
                <c:rich>
                  <a:bodyPr/>
                  <a:lstStyle/>
                  <a:p>
                    <a:r>
                      <a:rPr lang="en-US"/>
                      <a:t>&gt;24h</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376-9941-9DF3-4004C9D2B29A}"/>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Mico</c:v>
                </c:pt>
                <c:pt idx="1">
                  <c:v>YouTube</c:v>
                </c:pt>
                <c:pt idx="2">
                  <c:v>Twitter</c:v>
                </c:pt>
              </c:strCache>
            </c:strRef>
          </c:cat>
          <c:val>
            <c:numRef>
              <c:f>Sheet1!$C$2:$C$4</c:f>
              <c:numCache>
                <c:formatCode>General</c:formatCode>
                <c:ptCount val="3"/>
                <c:pt idx="0">
                  <c:v>6.3</c:v>
                </c:pt>
                <c:pt idx="1">
                  <c:v>36</c:v>
                </c:pt>
                <c:pt idx="2">
                  <c:v>2500</c:v>
                </c:pt>
              </c:numCache>
            </c:numRef>
          </c:val>
          <c:extLst>
            <c:ext xmlns:c16="http://schemas.microsoft.com/office/drawing/2014/chart" uri="{C3380CC4-5D6E-409C-BE32-E72D297353CC}">
              <c16:uniqueId val="{00000001-9376-9941-9DF3-4004C9D2B29A}"/>
            </c:ext>
          </c:extLst>
        </c:ser>
        <c:ser>
          <c:idx val="2"/>
          <c:order val="2"/>
          <c:tx>
            <c:strRef>
              <c:f>Sheet1!$D$1</c:f>
              <c:strCache>
                <c:ptCount val="1"/>
                <c:pt idx="0">
                  <c:v>Arya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Mico</c:v>
                </c:pt>
                <c:pt idx="1">
                  <c:v>YouTube</c:v>
                </c:pt>
                <c:pt idx="2">
                  <c:v>Twitter</c:v>
                </c:pt>
              </c:strCache>
            </c:strRef>
          </c:cat>
          <c:val>
            <c:numRef>
              <c:f>Sheet1!$D$2:$D$4</c:f>
              <c:numCache>
                <c:formatCode>General</c:formatCode>
                <c:ptCount val="3"/>
                <c:pt idx="0">
                  <c:v>0.8</c:v>
                </c:pt>
                <c:pt idx="1">
                  <c:v>18</c:v>
                </c:pt>
                <c:pt idx="2">
                  <c:v>265</c:v>
                </c:pt>
              </c:numCache>
            </c:numRef>
          </c:val>
          <c:extLst>
            <c:ext xmlns:c16="http://schemas.microsoft.com/office/drawing/2014/chart" uri="{C3380CC4-5D6E-409C-BE32-E72D297353CC}">
              <c16:uniqueId val="{00000002-9376-9941-9DF3-4004C9D2B29A}"/>
            </c:ext>
          </c:extLst>
        </c:ser>
        <c:dLbls>
          <c:dLblPos val="outEnd"/>
          <c:showLegendKey val="0"/>
          <c:showVal val="1"/>
          <c:showCatName val="0"/>
          <c:showSerName val="0"/>
          <c:showPercent val="0"/>
          <c:showBubbleSize val="0"/>
        </c:dLbls>
        <c:gapWidth val="217"/>
        <c:overlap val="-27"/>
        <c:axId val="949673728"/>
        <c:axId val="949675376"/>
      </c:barChart>
      <c:catAx>
        <c:axId val="94967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49675376"/>
        <c:crossesAt val="0.1"/>
        <c:auto val="1"/>
        <c:lblAlgn val="ctr"/>
        <c:lblOffset val="100"/>
        <c:noMultiLvlLbl val="0"/>
      </c:catAx>
      <c:valAx>
        <c:axId val="949675376"/>
        <c:scaling>
          <c:logBase val="10"/>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Time (sec)</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49673728"/>
        <c:crossesAt val="1"/>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Fractal</c:v>
                </c:pt>
              </c:strCache>
            </c:strRef>
          </c:tx>
          <c:spPr>
            <a:solidFill>
              <a:schemeClr val="accent5">
                <a:lumMod val="60000"/>
                <a:lumOff val="40000"/>
              </a:schemeClr>
            </a:solidFill>
            <a:ln>
              <a:noFill/>
            </a:ln>
            <a:effectLst/>
          </c:spPr>
          <c:invertIfNegative val="0"/>
          <c:dLbls>
            <c:dLbl>
              <c:idx val="2"/>
              <c:layout>
                <c:manualLayout>
                  <c:x val="-1.4393195592473962E-2"/>
                  <c:y val="0"/>
                </c:manualLayout>
              </c:layout>
              <c:tx>
                <c:rich>
                  <a:bodyPr/>
                  <a:lstStyle/>
                  <a:p>
                    <a:r>
                      <a:rPr lang="en-US" dirty="0"/>
                      <a:t>failed</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76-9941-9DF3-4004C9D2B29A}"/>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Mico</c:v>
                </c:pt>
                <c:pt idx="1">
                  <c:v>YouTube</c:v>
                </c:pt>
                <c:pt idx="2">
                  <c:v>Twitter</c:v>
                </c:pt>
              </c:strCache>
            </c:strRef>
          </c:cat>
          <c:val>
            <c:numRef>
              <c:f>Sheet1!$B$2:$B$4</c:f>
              <c:numCache>
                <c:formatCode>General</c:formatCode>
                <c:ptCount val="3"/>
                <c:pt idx="0">
                  <c:v>1822</c:v>
                </c:pt>
                <c:pt idx="1">
                  <c:v>2479</c:v>
                </c:pt>
                <c:pt idx="2">
                  <c:v>2500</c:v>
                </c:pt>
              </c:numCache>
            </c:numRef>
          </c:val>
          <c:extLst>
            <c:ext xmlns:c16="http://schemas.microsoft.com/office/drawing/2014/chart" uri="{C3380CC4-5D6E-409C-BE32-E72D297353CC}">
              <c16:uniqueId val="{00000000-9376-9941-9DF3-4004C9D2B29A}"/>
            </c:ext>
          </c:extLst>
        </c:ser>
        <c:ser>
          <c:idx val="1"/>
          <c:order val="1"/>
          <c:tx>
            <c:strRef>
              <c:f>Sheet1!$C$1</c:f>
              <c:strCache>
                <c:ptCount val="1"/>
                <c:pt idx="0">
                  <c:v>GraphPi</c:v>
                </c:pt>
              </c:strCache>
            </c:strRef>
          </c:tx>
          <c:spPr>
            <a:solidFill>
              <a:schemeClr val="bg2">
                <a:lumMod val="75000"/>
              </a:schemeClr>
            </a:solidFill>
            <a:ln>
              <a:noFill/>
            </a:ln>
            <a:effectLst/>
          </c:spPr>
          <c:invertIfNegative val="0"/>
          <c:dLbls>
            <c:dLbl>
              <c:idx val="2"/>
              <c:tx>
                <c:rich>
                  <a:bodyPr/>
                  <a:lstStyle/>
                  <a:p>
                    <a:r>
                      <a:rPr lang="en-US"/>
                      <a:t>&gt;24h</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376-9941-9DF3-4004C9D2B29A}"/>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Mico</c:v>
                </c:pt>
                <c:pt idx="1">
                  <c:v>YouTube</c:v>
                </c:pt>
                <c:pt idx="2">
                  <c:v>Twitter</c:v>
                </c:pt>
              </c:strCache>
            </c:strRef>
          </c:cat>
          <c:val>
            <c:numRef>
              <c:f>Sheet1!$C$2:$C$4</c:f>
              <c:numCache>
                <c:formatCode>General</c:formatCode>
                <c:ptCount val="3"/>
                <c:pt idx="0">
                  <c:v>6.3</c:v>
                </c:pt>
                <c:pt idx="1">
                  <c:v>36</c:v>
                </c:pt>
                <c:pt idx="2">
                  <c:v>2500</c:v>
                </c:pt>
              </c:numCache>
            </c:numRef>
          </c:val>
          <c:extLst>
            <c:ext xmlns:c16="http://schemas.microsoft.com/office/drawing/2014/chart" uri="{C3380CC4-5D6E-409C-BE32-E72D297353CC}">
              <c16:uniqueId val="{00000001-9376-9941-9DF3-4004C9D2B29A}"/>
            </c:ext>
          </c:extLst>
        </c:ser>
        <c:ser>
          <c:idx val="2"/>
          <c:order val="2"/>
          <c:tx>
            <c:strRef>
              <c:f>Sheet1!$D$1</c:f>
              <c:strCache>
                <c:ptCount val="1"/>
                <c:pt idx="0">
                  <c:v>Arya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Mico</c:v>
                </c:pt>
                <c:pt idx="1">
                  <c:v>YouTube</c:v>
                </c:pt>
                <c:pt idx="2">
                  <c:v>Twitter</c:v>
                </c:pt>
              </c:strCache>
            </c:strRef>
          </c:cat>
          <c:val>
            <c:numRef>
              <c:f>Sheet1!$D$2:$D$4</c:f>
              <c:numCache>
                <c:formatCode>General</c:formatCode>
                <c:ptCount val="3"/>
                <c:pt idx="0">
                  <c:v>0.8</c:v>
                </c:pt>
                <c:pt idx="1">
                  <c:v>18</c:v>
                </c:pt>
                <c:pt idx="2">
                  <c:v>265</c:v>
                </c:pt>
              </c:numCache>
            </c:numRef>
          </c:val>
          <c:extLst>
            <c:ext xmlns:c16="http://schemas.microsoft.com/office/drawing/2014/chart" uri="{C3380CC4-5D6E-409C-BE32-E72D297353CC}">
              <c16:uniqueId val="{00000002-9376-9941-9DF3-4004C9D2B29A}"/>
            </c:ext>
          </c:extLst>
        </c:ser>
        <c:dLbls>
          <c:dLblPos val="outEnd"/>
          <c:showLegendKey val="0"/>
          <c:showVal val="1"/>
          <c:showCatName val="0"/>
          <c:showSerName val="0"/>
          <c:showPercent val="0"/>
          <c:showBubbleSize val="0"/>
        </c:dLbls>
        <c:gapWidth val="217"/>
        <c:overlap val="-27"/>
        <c:axId val="949673728"/>
        <c:axId val="949675376"/>
      </c:barChart>
      <c:catAx>
        <c:axId val="94967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49675376"/>
        <c:crossesAt val="0.1"/>
        <c:auto val="1"/>
        <c:lblAlgn val="ctr"/>
        <c:lblOffset val="100"/>
        <c:noMultiLvlLbl val="0"/>
      </c:catAx>
      <c:valAx>
        <c:axId val="949675376"/>
        <c:scaling>
          <c:logBase val="10"/>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Time (sec)</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49673728"/>
        <c:crossesAt val="1"/>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Peregrine</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Friendster</c:v>
                </c:pt>
              </c:strCache>
            </c:strRef>
          </c:cat>
          <c:val>
            <c:numRef>
              <c:f>Sheet1!$B$2</c:f>
              <c:numCache>
                <c:formatCode>General</c:formatCode>
                <c:ptCount val="1"/>
                <c:pt idx="0">
                  <c:v>2158</c:v>
                </c:pt>
              </c:numCache>
            </c:numRef>
          </c:val>
          <c:extLst>
            <c:ext xmlns:c16="http://schemas.microsoft.com/office/drawing/2014/chart" uri="{C3380CC4-5D6E-409C-BE32-E72D297353CC}">
              <c16:uniqueId val="{00000000-6A29-3A46-974C-03E1358665EF}"/>
            </c:ext>
          </c:extLst>
        </c:ser>
        <c:ser>
          <c:idx val="1"/>
          <c:order val="1"/>
          <c:tx>
            <c:strRef>
              <c:f>Sheet1!$C$1</c:f>
              <c:strCache>
                <c:ptCount val="1"/>
                <c:pt idx="0">
                  <c:v>GraphPi</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Friendster</c:v>
                </c:pt>
              </c:strCache>
            </c:strRef>
          </c:cat>
          <c:val>
            <c:numRef>
              <c:f>Sheet1!$C$2</c:f>
              <c:numCache>
                <c:formatCode>General</c:formatCode>
                <c:ptCount val="1"/>
                <c:pt idx="0">
                  <c:v>4399</c:v>
                </c:pt>
              </c:numCache>
            </c:numRef>
          </c:val>
          <c:extLst>
            <c:ext xmlns:c16="http://schemas.microsoft.com/office/drawing/2014/chart" uri="{C3380CC4-5D6E-409C-BE32-E72D297353CC}">
              <c16:uniqueId val="{00000001-6A29-3A46-974C-03E1358665EF}"/>
            </c:ext>
          </c:extLst>
        </c:ser>
        <c:ser>
          <c:idx val="2"/>
          <c:order val="2"/>
          <c:tx>
            <c:strRef>
              <c:f>Sheet1!$D$1</c:f>
              <c:strCache>
                <c:ptCount val="1"/>
                <c:pt idx="0">
                  <c:v>Arya</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Friendster</c:v>
                </c:pt>
              </c:strCache>
            </c:strRef>
          </c:cat>
          <c:val>
            <c:numRef>
              <c:f>Sheet1!$D$2</c:f>
              <c:numCache>
                <c:formatCode>General</c:formatCode>
                <c:ptCount val="1"/>
                <c:pt idx="0">
                  <c:v>13248</c:v>
                </c:pt>
              </c:numCache>
            </c:numRef>
          </c:val>
          <c:extLst>
            <c:ext xmlns:c16="http://schemas.microsoft.com/office/drawing/2014/chart" uri="{C3380CC4-5D6E-409C-BE32-E72D297353CC}">
              <c16:uniqueId val="{00000002-6A29-3A46-974C-03E1358665EF}"/>
            </c:ext>
          </c:extLst>
        </c:ser>
        <c:dLbls>
          <c:dLblPos val="outEnd"/>
          <c:showLegendKey val="0"/>
          <c:showVal val="1"/>
          <c:showCatName val="0"/>
          <c:showSerName val="0"/>
          <c:showPercent val="0"/>
          <c:showBubbleSize val="0"/>
        </c:dLbls>
        <c:gapWidth val="219"/>
        <c:overlap val="-27"/>
        <c:axId val="949673728"/>
        <c:axId val="949675376"/>
      </c:barChart>
      <c:catAx>
        <c:axId val="94967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49675376"/>
        <c:crosses val="autoZero"/>
        <c:auto val="1"/>
        <c:lblAlgn val="ctr"/>
        <c:lblOffset val="100"/>
        <c:noMultiLvlLbl val="0"/>
      </c:catAx>
      <c:valAx>
        <c:axId val="949675376"/>
        <c:scaling>
          <c:logBase val="10"/>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Time (s)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49673728"/>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2B6BC-EC6E-204C-810A-EBFCA329AEAF}" type="datetimeFigureOut">
              <a:rPr lang="en-US" smtClean="0"/>
              <a:t>4/18/23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FA9C6-C672-3948-8281-749DA86C2DC7}" type="slidenum">
              <a:rPr lang="en-US" smtClean="0"/>
              <a:t>‹#›</a:t>
            </a:fld>
            <a:endParaRPr lang="en-US"/>
          </a:p>
        </p:txBody>
      </p:sp>
    </p:spTree>
    <p:extLst>
      <p:ext uri="{BB962C8B-B14F-4D97-AF65-F5344CB8AC3E}">
        <p14:creationId xmlns:p14="http://schemas.microsoft.com/office/powerpoint/2010/main" val="319063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Thanks</a:t>
            </a:r>
            <a:r>
              <a:rPr lang="zh-CN" altLang="en-US" dirty="0"/>
              <a:t> </a:t>
            </a:r>
            <a:r>
              <a:rPr lang="en-US" altLang="zh-CN" dirty="0"/>
              <a:t>for</a:t>
            </a:r>
            <a:r>
              <a:rPr lang="zh-CN" altLang="en-US" dirty="0"/>
              <a:t> </a:t>
            </a:r>
            <a:r>
              <a:rPr lang="en-US" altLang="zh-CN" dirty="0"/>
              <a:t>the</a:t>
            </a:r>
            <a:r>
              <a:rPr lang="zh-CN" altLang="en-US" dirty="0"/>
              <a:t> </a:t>
            </a:r>
            <a:r>
              <a:rPr lang="en-US" altLang="zh-CN" dirty="0"/>
              <a:t>introduction.</a:t>
            </a:r>
            <a:r>
              <a:rPr lang="zh-CN" altLang="en-US" dirty="0"/>
              <a:t> </a:t>
            </a:r>
            <a:r>
              <a:rPr lang="en-US" dirty="0"/>
              <a:t>I am </a:t>
            </a:r>
            <a:r>
              <a:rPr lang="en-US" dirty="0" err="1"/>
              <a:t>Zeying</a:t>
            </a:r>
            <a:r>
              <a:rPr lang="en-US" altLang="zh-CN" dirty="0"/>
              <a:t>.</a:t>
            </a:r>
            <a:r>
              <a:rPr lang="zh-CN" altLang="en-US" dirty="0"/>
              <a:t> </a:t>
            </a:r>
            <a:r>
              <a:rPr lang="en-US" dirty="0"/>
              <a:t>Today I will talk about Arya, a scalable approximate graph pattern mining system.</a:t>
            </a:r>
            <a:r>
              <a:rPr lang="en-US" altLang="zh-CN" dirty="0"/>
              <a:t> This work is done in collaboration with Kan Wu at University of Wisconsin-Madison and my advisor Professor Alan Liu at Boston University. </a:t>
            </a:r>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1</a:t>
            </a:fld>
            <a:endParaRPr lang="en-US"/>
          </a:p>
        </p:txBody>
      </p:sp>
    </p:spTree>
    <p:extLst>
      <p:ext uri="{BB962C8B-B14F-4D97-AF65-F5344CB8AC3E}">
        <p14:creationId xmlns:p14="http://schemas.microsoft.com/office/powerpoint/2010/main" val="120939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ASAP cannot scale to complex patterns. On a 16-machine AWS EC2 cluster, Here it shows the running time of 5% error target and 10% error target. </a:t>
            </a:r>
          </a:p>
          <a:p>
            <a:r>
              <a:rPr lang="en-US" dirty="0"/>
              <a:t>ASAP takes more 20 minutes to mine a 5-node pattern 5-house in the large graph. </a:t>
            </a:r>
          </a:p>
          <a:p>
            <a:endParaRPr lang="en-US" dirty="0"/>
          </a:p>
          <a:p>
            <a:r>
              <a:rPr lang="en-US" dirty="0"/>
              <a:t>This is because ASAP needs larger number of samplers for more complex patterns. </a:t>
            </a:r>
          </a:p>
          <a:p>
            <a:r>
              <a:rPr lang="en-US" dirty="0"/>
              <a:t>For example, from 4-node to 5-node patterns, there is a Big O delta increase in the number of samplers. delta here is the maximum degree of the graph, which can be large, for example, 1000 (change to an example). </a:t>
            </a:r>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10</a:t>
            </a:fld>
            <a:endParaRPr lang="en-US"/>
          </a:p>
        </p:txBody>
      </p:sp>
    </p:spTree>
    <p:extLst>
      <p:ext uri="{BB962C8B-B14F-4D97-AF65-F5344CB8AC3E}">
        <p14:creationId xmlns:p14="http://schemas.microsoft.com/office/powerpoint/2010/main" val="74242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pattern complexity increasing, if continuing sampling the pattern as a whole unit, there is a large increase in the number of samplers required, which makes approximate mining unscalable.</a:t>
            </a:r>
          </a:p>
          <a:p>
            <a:endParaRPr lang="en-US" dirty="0"/>
          </a:p>
          <a:p>
            <a:r>
              <a:rPr lang="en-US" dirty="0"/>
              <a:t>So instead, we asked the question, can we reduce the complexity of the sampled pattern, and thus possibly reduce the number of samplers required, to scale the system?</a:t>
            </a:r>
          </a:p>
          <a:p>
            <a:endParaRPr lang="en-US" dirty="0"/>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11</a:t>
            </a:fld>
            <a:endParaRPr lang="en-US"/>
          </a:p>
        </p:txBody>
      </p:sp>
    </p:spTree>
    <p:extLst>
      <p:ext uri="{BB962C8B-B14F-4D97-AF65-F5344CB8AC3E}">
        <p14:creationId xmlns:p14="http://schemas.microsoft.com/office/powerpoint/2010/main" val="4171509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powerful graph decomposition theorem says that </a:t>
            </a:r>
            <a:r>
              <a:rPr lang="en-US" sz="1200" dirty="0">
                <a:solidFill>
                  <a:srgbClr val="0070C0"/>
                </a:solidFill>
                <a:latin typeface="Newslab Thin"/>
                <a:cs typeface="Newslab Thin"/>
              </a:rPr>
              <a:t>Solving an optimal fractional edge cover can decompose any patterns into a unique collection of odd cycles and stars, which meets optimal bounds for sampling arbitrary patterns.</a:t>
            </a:r>
            <a:endParaRPr lang="en-US" sz="1200" dirty="0">
              <a:solidFill>
                <a:schemeClr val="accent2"/>
              </a:solidFill>
              <a:latin typeface="Newslab Thin"/>
              <a:cs typeface="Newslab Th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decomposing 5Cycle-5Star pattern. Through optimal fractional edge cover, the pattern is decomposed into odd cycles and stars.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skip the details of decomposition. The optimal fractional edge cover assigns weights to odd cycles and stars which forms an edge cover.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 and 1 are from the edge cover of the 5-cycle</a:t>
            </a:r>
            <a:r>
              <a:rPr lang="en-US" altLang="zh-CN" dirty="0"/>
              <a:t>-5-star</a:t>
            </a:r>
            <a:r>
              <a:rPr lang="zh-CN" altLang="en-US" dirty="0"/>
              <a:t> </a:t>
            </a:r>
            <a:r>
              <a:rPr lang="en-US" altLang="zh-CN" dirty="0"/>
              <a:t>pattern</a:t>
            </a:r>
            <a:r>
              <a:rPr lang="zh-CN" altLang="en-US" dirty="0"/>
              <a:t> </a:t>
            </a:r>
            <a:r>
              <a:rPr lang="en-US" dirty="0"/>
              <a:t>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optimal fractional edge cover assigns 0.5 weight to every edge of the odd cycle and 1 weight to every petal of the star.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pattern sampling includes odd cycle sampling, star sampling and finally testing remaining edges to see whether these odd cycles and stars can form a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a more complex pattern next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 can we decompose into other sub-patterns? Yes, but manually. The theorem gives that, we can automatically get the decomposed cycles and stars using linear programming solver.</a:t>
            </a:r>
          </a:p>
        </p:txBody>
      </p:sp>
      <p:sp>
        <p:nvSpPr>
          <p:cNvPr id="4" name="Slide Number Placeholder 3"/>
          <p:cNvSpPr>
            <a:spLocks noGrp="1"/>
          </p:cNvSpPr>
          <p:nvPr>
            <p:ph type="sldNum" sz="quarter" idx="5"/>
          </p:nvPr>
        </p:nvSpPr>
        <p:spPr/>
        <p:txBody>
          <a:bodyPr/>
          <a:lstStyle/>
          <a:p>
            <a:fld id="{004FA9C6-C672-3948-8281-749DA86C2DC7}" type="slidenum">
              <a:rPr lang="en-US" smtClean="0"/>
              <a:t>12</a:t>
            </a:fld>
            <a:endParaRPr lang="en-US"/>
          </a:p>
        </p:txBody>
      </p:sp>
    </p:spTree>
    <p:extLst>
      <p:ext uri="{BB962C8B-B14F-4D97-AF65-F5344CB8AC3E}">
        <p14:creationId xmlns:p14="http://schemas.microsoft.com/office/powerpoint/2010/main" val="1136838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sampling steps include sampling individual sub-patterns. We use edge sampling to sample odd cycles and sample a star by getting the petal neighbors from a center node.</a:t>
            </a:r>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13</a:t>
            </a:fld>
            <a:endParaRPr lang="en-US"/>
          </a:p>
        </p:txBody>
      </p:sp>
    </p:spTree>
    <p:extLst>
      <p:ext uri="{BB962C8B-B14F-4D97-AF65-F5344CB8AC3E}">
        <p14:creationId xmlns:p14="http://schemas.microsoft.com/office/powerpoint/2010/main" val="1681182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decomposition-based pattern sampling is to test the remaining edges between sub-patterns and see whether it forms a complete pattern. </a:t>
            </a:r>
          </a:p>
          <a:p>
            <a:endParaRPr lang="en-US" dirty="0"/>
          </a:p>
          <a:p>
            <a:r>
              <a:rPr lang="en-US" dirty="0"/>
              <a:t>Once we sampled 5-cycle and 5-star separately with odd-cycle sampler and star sampler, </a:t>
            </a:r>
          </a:p>
          <a:p>
            <a:r>
              <a:rPr lang="en-US" dirty="0"/>
              <a:t>We can test whether the remaining edges exist in the graph. </a:t>
            </a:r>
          </a:p>
          <a:p>
            <a:endParaRPr lang="en-US" dirty="0"/>
          </a:p>
          <a:p>
            <a:r>
              <a:rPr lang="en-US" dirty="0"/>
              <a:t>This is the basic version of sampling. </a:t>
            </a:r>
          </a:p>
          <a:p>
            <a:endParaRPr lang="en-US" dirty="0"/>
          </a:p>
          <a:p>
            <a:r>
              <a:rPr lang="en-US" dirty="0"/>
              <a:t>=================</a:t>
            </a:r>
          </a:p>
          <a:p>
            <a:r>
              <a:rPr lang="en-US" dirty="0"/>
              <a:t>Decomposed into odd cycles and stars</a:t>
            </a:r>
          </a:p>
          <a:p>
            <a:r>
              <a:rPr lang="en-US" dirty="0"/>
              <a:t>Test remaining edges</a:t>
            </a:r>
          </a:p>
          <a:p>
            <a:endParaRPr lang="en-US" dirty="0"/>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14</a:t>
            </a:fld>
            <a:endParaRPr lang="en-US"/>
          </a:p>
        </p:txBody>
      </p:sp>
    </p:spTree>
    <p:extLst>
      <p:ext uri="{BB962C8B-B14F-4D97-AF65-F5344CB8AC3E}">
        <p14:creationId xmlns:p14="http://schemas.microsoft.com/office/powerpoint/2010/main" val="131679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basic sampling process.</a:t>
            </a:r>
          </a:p>
          <a:p>
            <a:r>
              <a:rPr lang="en-US" dirty="0"/>
              <a:t>To accelerate the computation, </a:t>
            </a:r>
          </a:p>
          <a:p>
            <a:r>
              <a:rPr lang="en-US" dirty="0"/>
              <a:t>We propose two optimizations. </a:t>
            </a:r>
          </a:p>
          <a:p>
            <a:pPr marL="228600" indent="-228600">
              <a:buAutoNum type="arabicPeriod"/>
            </a:pPr>
            <a:r>
              <a:rPr lang="en-US" dirty="0"/>
              <a:t>Failure-probability-aware sampling scheduling and </a:t>
            </a:r>
          </a:p>
          <a:p>
            <a:pPr marL="228600" indent="-228600">
              <a:buAutoNum type="arabicPeriod"/>
            </a:pPr>
            <a:r>
              <a:rPr lang="en-US" dirty="0"/>
              <a:t>cache and reuse sampled sub-patterns. </a:t>
            </a:r>
          </a:p>
          <a:p>
            <a:r>
              <a:rPr lang="en-US" dirty="0"/>
              <a:t>We focus on the first optimization in this talk and please check more details in our paper. </a:t>
            </a:r>
          </a:p>
        </p:txBody>
      </p:sp>
      <p:sp>
        <p:nvSpPr>
          <p:cNvPr id="4" name="Slide Number Placeholder 3"/>
          <p:cNvSpPr>
            <a:spLocks noGrp="1"/>
          </p:cNvSpPr>
          <p:nvPr>
            <p:ph type="sldNum" sz="quarter" idx="5"/>
          </p:nvPr>
        </p:nvSpPr>
        <p:spPr/>
        <p:txBody>
          <a:bodyPr/>
          <a:lstStyle/>
          <a:p>
            <a:fld id="{004FA9C6-C672-3948-8281-749DA86C2DC7}" type="slidenum">
              <a:rPr lang="en-US" smtClean="0"/>
              <a:t>15</a:t>
            </a:fld>
            <a:endParaRPr lang="en-US"/>
          </a:p>
        </p:txBody>
      </p:sp>
    </p:spTree>
    <p:extLst>
      <p:ext uri="{BB962C8B-B14F-4D97-AF65-F5344CB8AC3E}">
        <p14:creationId xmlns:p14="http://schemas.microsoft.com/office/powerpoint/2010/main" val="1604905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Change to 5-house: triangle and 1-star</a:t>
            </a:r>
          </a:p>
          <a:p>
            <a:endParaRPr lang="en-US" dirty="0"/>
          </a:p>
          <a:p>
            <a:r>
              <a:rPr lang="en-US" dirty="0"/>
              <a:t>Define “fail”</a:t>
            </a:r>
          </a:p>
          <a:p>
            <a:endParaRPr lang="en-US" dirty="0"/>
          </a:p>
          <a:p>
            <a:r>
              <a:rPr lang="en-US" dirty="0"/>
              <a:t>Through our offline or online profiling, we found that different sub-patterns have different sampling fail probabilities. </a:t>
            </a:r>
          </a:p>
          <a:p>
            <a:endParaRPr lang="en-US" dirty="0"/>
          </a:p>
          <a:p>
            <a:r>
              <a:rPr lang="en-US" dirty="0"/>
              <a:t>For example, 5-cycle is more likely to fail with probability of 95% percent; while an 5-star sampling only fails with 85% probability because it just needs 5 neighbors from a center node to form a star. </a:t>
            </a:r>
          </a:p>
          <a:p>
            <a:endParaRPr lang="en-US" dirty="0"/>
          </a:p>
          <a:p>
            <a:r>
              <a:rPr lang="en-US" dirty="0"/>
              <a:t>Then sub-pattern sampling order matters for the mining time. If a sub-pattern is going to fail, let it fail early and early prune the sampling trial to save computation. [explain more here]</a:t>
            </a:r>
          </a:p>
          <a:p>
            <a:endParaRPr lang="en-US" dirty="0"/>
          </a:p>
          <a:p>
            <a:r>
              <a:rPr lang="en-US" dirty="0"/>
              <a:t>===================</a:t>
            </a:r>
          </a:p>
          <a:p>
            <a:r>
              <a:rPr lang="en-US" dirty="0"/>
              <a:t>Q: how does profiling work? Given the graph and popular patterns, we can do offline profiling of failure probability. If the pattern and graph are new to the system, we use the first 10% of samplers to execute in normal order and collect failure probability data. Then we switch to the best order of execution. </a:t>
            </a:r>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16</a:t>
            </a:fld>
            <a:endParaRPr lang="en-US"/>
          </a:p>
        </p:txBody>
      </p:sp>
    </p:spTree>
    <p:extLst>
      <p:ext uri="{BB962C8B-B14F-4D97-AF65-F5344CB8AC3E}">
        <p14:creationId xmlns:p14="http://schemas.microsoft.com/office/powerpoint/2010/main" val="3966471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example, </a:t>
            </a:r>
          </a:p>
          <a:p>
            <a:r>
              <a:rPr lang="en-US" dirty="0"/>
              <a:t>If we sample 5-star first, 85% 5-star samplers fail. Then we have 15% probability to sample next sub-pattern 5-cycle. </a:t>
            </a:r>
          </a:p>
          <a:p>
            <a:r>
              <a:rPr lang="en-US" dirty="0"/>
              <a:t>However, if we sample 5-cycle first, with 95% of the samplers fail to form a 5-cycle. We only have 5% probability to sample next sub-pattern 5-star.</a:t>
            </a:r>
          </a:p>
          <a:p>
            <a:endParaRPr lang="en-US" dirty="0"/>
          </a:p>
          <a:p>
            <a:r>
              <a:rPr lang="en-US" dirty="0"/>
              <a:t>In our evaluation, we see the probability-aware sampler scheduling technique can improve the performance by 2 times for free. </a:t>
            </a:r>
          </a:p>
          <a:p>
            <a:endParaRPr lang="en-US" dirty="0"/>
          </a:p>
          <a:p>
            <a:r>
              <a:rPr lang="en-US" dirty="0"/>
              <a:t>================</a:t>
            </a:r>
          </a:p>
          <a:p>
            <a:r>
              <a:rPr lang="en-US" dirty="0"/>
              <a:t>Q: will change the accuracy? We don’t the change the correctness of the algorithm. Example 5house : the execution order doesn’t affect final estimation.</a:t>
            </a:r>
          </a:p>
          <a:p>
            <a:r>
              <a:rPr lang="en-US" dirty="0"/>
              <a:t>Q: most to address online; depend on pattern and graph workload, unseen workload. We don’t know the failure probability beforehand. Graph can be diverse. </a:t>
            </a:r>
          </a:p>
        </p:txBody>
      </p:sp>
      <p:sp>
        <p:nvSpPr>
          <p:cNvPr id="4" name="Slide Number Placeholder 3"/>
          <p:cNvSpPr>
            <a:spLocks noGrp="1"/>
          </p:cNvSpPr>
          <p:nvPr>
            <p:ph type="sldNum" sz="quarter" idx="5"/>
          </p:nvPr>
        </p:nvSpPr>
        <p:spPr/>
        <p:txBody>
          <a:bodyPr/>
          <a:lstStyle/>
          <a:p>
            <a:fld id="{004FA9C6-C672-3948-8281-749DA86C2DC7}" type="slidenum">
              <a:rPr lang="en-US" smtClean="0"/>
              <a:t>17</a:t>
            </a:fld>
            <a:endParaRPr lang="en-US"/>
          </a:p>
        </p:txBody>
      </p:sp>
    </p:spTree>
    <p:extLst>
      <p:ext uri="{BB962C8B-B14F-4D97-AF65-F5344CB8AC3E}">
        <p14:creationId xmlns:p14="http://schemas.microsoft.com/office/powerpoint/2010/main" val="2791882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Overall, Based on the sampling process, we have implemented Arya with multiple components.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a:t>
            </a:r>
            <a:r>
              <a:rPr lang="zh-CN" altLang="en-US" dirty="0"/>
              <a:t> </a:t>
            </a:r>
            <a:r>
              <a:rPr lang="en-US" altLang="zh-CN" dirty="0"/>
              <a:t>is</a:t>
            </a:r>
            <a:r>
              <a:rPr lang="zh-CN" altLang="en-US" dirty="0"/>
              <a:t> </a:t>
            </a:r>
            <a:r>
              <a:rPr lang="en-US" altLang="zh-CN" dirty="0"/>
              <a:t>the</a:t>
            </a:r>
            <a:r>
              <a:rPr lang="zh-CN" altLang="en-US" dirty="0"/>
              <a:t> </a:t>
            </a:r>
            <a:r>
              <a:rPr lang="en-US" altLang="zh-CN" dirty="0"/>
              <a:t>Arya</a:t>
            </a:r>
            <a:r>
              <a:rPr lang="zh-CN" altLang="en-US" dirty="0"/>
              <a:t> </a:t>
            </a:r>
            <a:r>
              <a:rPr lang="en-US" altLang="zh-CN" dirty="0"/>
              <a:t>workflow.</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[fix</a:t>
            </a:r>
            <a:r>
              <a:rPr lang="zh-CN" altLang="en-US" dirty="0"/>
              <a:t> </a:t>
            </a:r>
            <a:r>
              <a:rPr lang="en-US" altLang="zh-CN" dirty="0"/>
              <a:t>scripts</a:t>
            </a:r>
            <a:r>
              <a:rPr lang="zh-CN" altLang="en-US" dirty="0"/>
              <a:t> </a:t>
            </a:r>
            <a:r>
              <a:rPr lang="en-US" altLang="zh-CN" dirty="0"/>
              <a:t>here</a:t>
            </a:r>
            <a:r>
              <a:rPr lang="zh-CN" altLang="en-US" dirty="0"/>
              <a:t> </a:t>
            </a:r>
            <a:r>
              <a:rPr lang="en-US" altLang="zh-CN" dirty="0"/>
              <a:t>to</a:t>
            </a:r>
            <a:r>
              <a:rPr lang="zh-CN" altLang="en-US" dirty="0"/>
              <a:t> </a:t>
            </a:r>
            <a:r>
              <a:rPr lang="en-US" altLang="zh-CN" dirty="0"/>
              <a:t>be</a:t>
            </a:r>
            <a:r>
              <a:rPr lang="zh-CN" altLang="en-US" dirty="0"/>
              <a:t> </a:t>
            </a:r>
            <a:r>
              <a:rPr lang="en-US" altLang="zh-CN" dirty="0"/>
              <a:t>more</a:t>
            </a:r>
            <a:r>
              <a:rPr lang="zh-CN" altLang="en-US" dirty="0"/>
              <a:t> </a:t>
            </a:r>
            <a:r>
              <a:rPr lang="en-US" altLang="zh-CN" dirty="0"/>
              <a:t>detailed]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dirty="0"/>
              <a:t>The input to a pattern mining system is the graph and pattern. </a:t>
            </a:r>
          </a:p>
          <a:p>
            <a:endParaRPr lang="en-US" dirty="0"/>
          </a:p>
          <a:p>
            <a:endParaRPr lang="en-US" dirty="0"/>
          </a:p>
          <a:p>
            <a:r>
              <a:rPr lang="en-US" dirty="0"/>
              <a:t>Our pattern decomposer decomposes the pattern based on optimal fractional edge cover.</a:t>
            </a:r>
          </a:p>
          <a:p>
            <a:endParaRPr lang="en-US" dirty="0"/>
          </a:p>
          <a:p>
            <a:r>
              <a:rPr lang="en-US" dirty="0"/>
              <a:t>We give user two choices. Then the error-latency profile engine will give an estimation of the required number of samplers on a given error budget; or the user directly specifies the number of samplers to run.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Arya samples decomposed sub-patterns in parallel with a number of samplers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then estimates the pattern count and outputs sampled subgraphs.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18</a:t>
            </a:fld>
            <a:endParaRPr lang="en-US"/>
          </a:p>
        </p:txBody>
      </p:sp>
    </p:spTree>
    <p:extLst>
      <p:ext uri="{BB962C8B-B14F-4D97-AF65-F5344CB8AC3E}">
        <p14:creationId xmlns:p14="http://schemas.microsoft.com/office/powerpoint/2010/main" val="2409084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a:t>
            </a:r>
            <a:r>
              <a:rPr lang="zh-CN" altLang="en-US" dirty="0"/>
              <a:t> </a:t>
            </a:r>
            <a:r>
              <a:rPr lang="en-US" altLang="zh-CN" dirty="0"/>
              <a:t>have</a:t>
            </a:r>
            <a:r>
              <a:rPr lang="zh-CN" altLang="en-US" dirty="0"/>
              <a:t> </a:t>
            </a:r>
            <a:r>
              <a:rPr lang="en-US" altLang="zh-CN" dirty="0"/>
              <a:t>single</a:t>
            </a:r>
            <a:r>
              <a:rPr lang="zh-CN" altLang="en-US" dirty="0"/>
              <a:t> </a:t>
            </a:r>
            <a:r>
              <a:rPr lang="en-US" altLang="zh-CN" dirty="0"/>
              <a:t>machine</a:t>
            </a:r>
            <a:r>
              <a:rPr lang="zh-CN" altLang="en-US" dirty="0"/>
              <a:t> </a:t>
            </a:r>
            <a:r>
              <a:rPr lang="en-US" altLang="zh-CN" dirty="0"/>
              <a:t>implementation</a:t>
            </a:r>
            <a:r>
              <a:rPr lang="zh-CN" altLang="en-US" dirty="0"/>
              <a:t> </a:t>
            </a:r>
            <a:r>
              <a:rPr lang="en-US" altLang="zh-CN" dirty="0"/>
              <a:t>as</a:t>
            </a:r>
            <a:r>
              <a:rPr lang="zh-CN" altLang="en-US" dirty="0"/>
              <a:t> </a:t>
            </a:r>
            <a:r>
              <a:rPr lang="en-US" altLang="zh-CN" dirty="0"/>
              <a:t>well</a:t>
            </a:r>
            <a:r>
              <a:rPr lang="zh-CN" altLang="en-US" dirty="0"/>
              <a:t> </a:t>
            </a:r>
            <a:r>
              <a:rPr lang="en-US" altLang="zh-CN" dirty="0"/>
              <a:t>as</a:t>
            </a:r>
            <a:r>
              <a:rPr lang="zh-CN" altLang="en-US" dirty="0"/>
              <a:t> </a:t>
            </a:r>
            <a:r>
              <a:rPr lang="en-US" altLang="zh-CN" dirty="0"/>
              <a:t>distributed</a:t>
            </a:r>
            <a:r>
              <a:rPr lang="zh-CN" altLang="en-US" dirty="0"/>
              <a:t> </a:t>
            </a:r>
            <a:r>
              <a:rPr lang="en-US" altLang="zh-CN" dirty="0"/>
              <a:t>system</a:t>
            </a:r>
            <a:r>
              <a:rPr lang="zh-CN" altLang="en-US" dirty="0"/>
              <a:t> </a:t>
            </a:r>
            <a:r>
              <a:rPr lang="en-US" altLang="zh-CN" dirty="0"/>
              <a:t>implementation.</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implemented distributed Arya with OpenMP and MPI hybrid programming model, and Memcached key-value store as distributed storage.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evaluated Arya on median, large and giant graph data sets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Patterns from simple patterns, like 3-motifs, which includes a 2-star and a triangle, to complex patterns with more than 5 nodes, for example, 5-house and triangle-triangle.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our evaluation results are within 5% error budget.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details of patterns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animations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Copy pattern figures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Results are &lt; 5% error</a:t>
            </a:r>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19</a:t>
            </a:fld>
            <a:endParaRPr lang="en-US"/>
          </a:p>
        </p:txBody>
      </p:sp>
    </p:spTree>
    <p:extLst>
      <p:ext uri="{BB962C8B-B14F-4D97-AF65-F5344CB8AC3E}">
        <p14:creationId xmlns:p14="http://schemas.microsoft.com/office/powerpoint/2010/main" val="113420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Graph-structured Data are Ubiquitous. This kind of data represents real-world connections.</a:t>
            </a:r>
          </a:p>
          <a:p>
            <a:r>
              <a:rPr lang="en-US" dirty="0"/>
              <a:t>Such big graph data sets can be found in social networks, biology and so on. </a:t>
            </a:r>
          </a:p>
          <a:p>
            <a:r>
              <a:rPr lang="en-US" dirty="0"/>
              <a:t>For example, Twitter graph already reached ten billion edges in 2016 and a protein-protein graph can have 250 million edges.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2</a:t>
            </a:fld>
            <a:endParaRPr lang="en-US"/>
          </a:p>
        </p:txBody>
      </p:sp>
    </p:spTree>
    <p:extLst>
      <p:ext uri="{BB962C8B-B14F-4D97-AF65-F5344CB8AC3E}">
        <p14:creationId xmlns:p14="http://schemas.microsoft.com/office/powerpoint/2010/main" val="3503308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Next, we scaled Arya to distributed systems. This is distributed replicated graph setting. </a:t>
            </a:r>
          </a:p>
          <a:p>
            <a:r>
              <a:rPr lang="en-US" altLang="zh-CN" dirty="0"/>
              <a:t>Mining 5-house pattern on </a:t>
            </a:r>
            <a:r>
              <a:rPr lang="en-US" altLang="zh-CN" dirty="0" err="1"/>
              <a:t>mico</a:t>
            </a:r>
            <a:r>
              <a:rPr lang="en-US" altLang="zh-CN" dirty="0"/>
              <a:t>, </a:t>
            </a:r>
            <a:r>
              <a:rPr lang="en-US" altLang="zh-CN" dirty="0" err="1"/>
              <a:t>YoTube</a:t>
            </a:r>
            <a:r>
              <a:rPr lang="en-US" altLang="zh-CN" dirty="0"/>
              <a:t> and Twitter graph gives several hundreds of speed up compared with Fractal. Also in large graph Twitter, Arya also outperforms 300 times of speed up. </a:t>
            </a:r>
          </a:p>
          <a:p>
            <a:endParaRPr lang="en-US" altLang="zh-CN" dirty="0"/>
          </a:p>
          <a:p>
            <a:r>
              <a:rPr lang="en-US" altLang="zh-CN" dirty="0"/>
              <a:t>[</a:t>
            </a:r>
            <a:r>
              <a:rPr lang="en-US" altLang="zh-CN" dirty="0" err="1"/>
              <a:t>emphersize</a:t>
            </a:r>
            <a:r>
              <a:rPr lang="en-US" altLang="zh-CN" dirty="0"/>
              <a:t> here:]</a:t>
            </a:r>
          </a:p>
          <a:p>
            <a:r>
              <a:rPr lang="en-US" altLang="zh-CN" dirty="0"/>
              <a:t>Our comprehensive evaluation shows that Arya</a:t>
            </a:r>
            <a:r>
              <a:rPr lang="zh-CN" altLang="en-US" dirty="0"/>
              <a:t> </a:t>
            </a:r>
            <a:r>
              <a:rPr lang="en-US" altLang="zh-CN" dirty="0"/>
              <a:t>is</a:t>
            </a:r>
            <a:r>
              <a:rPr lang="zh-CN" altLang="en-US" dirty="0"/>
              <a:t> </a:t>
            </a:r>
            <a:r>
              <a:rPr lang="en-US" altLang="zh-CN" dirty="0"/>
              <a:t>up</a:t>
            </a:r>
            <a:r>
              <a:rPr lang="zh-CN" altLang="en-US" dirty="0"/>
              <a:t> </a:t>
            </a:r>
            <a:r>
              <a:rPr lang="en-US" altLang="zh-CN" dirty="0"/>
              <a:t>to</a:t>
            </a:r>
            <a:r>
              <a:rPr lang="zh-CN" altLang="en-US" dirty="0"/>
              <a:t> </a:t>
            </a:r>
            <a:r>
              <a:rPr lang="en-US" altLang="zh-CN" dirty="0"/>
              <a:t>20,000</a:t>
            </a:r>
            <a:r>
              <a:rPr lang="zh-CN" altLang="en-US" dirty="0"/>
              <a:t> </a:t>
            </a:r>
            <a:r>
              <a:rPr lang="en-US" altLang="zh-CN" dirty="0"/>
              <a:t>times</a:t>
            </a:r>
            <a:r>
              <a:rPr lang="zh-CN" altLang="en-US" dirty="0"/>
              <a:t> </a:t>
            </a:r>
            <a:r>
              <a:rPr lang="en-US" altLang="zh-CN" dirty="0"/>
              <a:t>faster</a:t>
            </a:r>
            <a:r>
              <a:rPr lang="zh-CN" altLang="en-US" dirty="0"/>
              <a:t> </a:t>
            </a:r>
            <a:r>
              <a:rPr lang="en-US" altLang="zh-CN" dirty="0"/>
              <a:t>than</a:t>
            </a:r>
            <a:r>
              <a:rPr lang="zh-CN" altLang="en-US" dirty="0"/>
              <a:t> </a:t>
            </a:r>
            <a:r>
              <a:rPr lang="en-US" altLang="zh-CN" dirty="0"/>
              <a:t>Fractal</a:t>
            </a:r>
            <a:r>
              <a:rPr lang="zh-CN" altLang="en-US" dirty="0"/>
              <a:t> </a:t>
            </a:r>
            <a:r>
              <a:rPr lang="en-US" altLang="zh-CN" dirty="0"/>
              <a:t>and</a:t>
            </a:r>
            <a:r>
              <a:rPr lang="zh-CN" altLang="en-US" dirty="0"/>
              <a:t> </a:t>
            </a:r>
            <a:r>
              <a:rPr lang="en-US" altLang="zh-CN" dirty="0"/>
              <a:t>up</a:t>
            </a:r>
            <a:r>
              <a:rPr lang="zh-CN" altLang="en-US" dirty="0"/>
              <a:t> </a:t>
            </a:r>
            <a:r>
              <a:rPr lang="en-US" altLang="zh-CN" dirty="0"/>
              <a:t>to</a:t>
            </a:r>
            <a:r>
              <a:rPr lang="zh-CN" altLang="en-US" dirty="0"/>
              <a:t> </a:t>
            </a:r>
            <a:r>
              <a:rPr lang="en-US" altLang="zh-CN" dirty="0"/>
              <a:t>1000 times</a:t>
            </a:r>
            <a:r>
              <a:rPr lang="zh-CN" altLang="en-US" dirty="0"/>
              <a:t> </a:t>
            </a:r>
            <a:r>
              <a:rPr lang="en-US" altLang="zh-CN" dirty="0"/>
              <a:t>faster</a:t>
            </a:r>
            <a:r>
              <a:rPr lang="zh-CN" altLang="en-US" dirty="0"/>
              <a:t> </a:t>
            </a:r>
            <a:r>
              <a:rPr lang="en-US" altLang="zh-CN" dirty="0"/>
              <a:t>than</a:t>
            </a:r>
            <a:r>
              <a:rPr lang="zh-CN" altLang="en-US" dirty="0"/>
              <a:t> </a:t>
            </a:r>
            <a:r>
              <a:rPr lang="en-US" altLang="zh-CN" dirty="0" err="1"/>
              <a:t>GraphPi</a:t>
            </a:r>
            <a:r>
              <a:rPr lang="zh-CN" altLang="en-US" dirty="0"/>
              <a:t> </a:t>
            </a:r>
            <a:r>
              <a:rPr lang="en-US" altLang="zh-CN" dirty="0"/>
              <a:t>in the</a:t>
            </a:r>
            <a:r>
              <a:rPr lang="zh-CN" altLang="en-US" dirty="0"/>
              <a:t> </a:t>
            </a:r>
            <a:r>
              <a:rPr lang="en-US" altLang="zh-CN" dirty="0"/>
              <a:t>distributed</a:t>
            </a:r>
            <a:r>
              <a:rPr lang="zh-CN" altLang="en-US" dirty="0"/>
              <a:t> </a:t>
            </a:r>
            <a:r>
              <a:rPr lang="en-US" altLang="zh-CN" dirty="0"/>
              <a:t>replicated</a:t>
            </a:r>
            <a:r>
              <a:rPr lang="zh-CN" altLang="en-US" dirty="0"/>
              <a:t> </a:t>
            </a:r>
            <a:r>
              <a:rPr lang="en-US" altLang="zh-CN" dirty="0"/>
              <a:t>graph</a:t>
            </a:r>
            <a:r>
              <a:rPr lang="zh-CN" altLang="en-US" dirty="0"/>
              <a:t> </a:t>
            </a:r>
            <a:r>
              <a:rPr lang="en-US" altLang="zh-CN" dirty="0"/>
              <a:t>setting within 5% error rate target.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20</a:t>
            </a:fld>
            <a:endParaRPr lang="en-US"/>
          </a:p>
        </p:txBody>
      </p:sp>
    </p:spTree>
    <p:extLst>
      <p:ext uri="{BB962C8B-B14F-4D97-AF65-F5344CB8AC3E}">
        <p14:creationId xmlns:p14="http://schemas.microsoft.com/office/powerpoint/2010/main" val="1590954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Next, we scaled Arya to distributed systems. This is distributed replicated graph setting. </a:t>
            </a:r>
          </a:p>
          <a:p>
            <a:r>
              <a:rPr lang="en-US" altLang="zh-CN" dirty="0"/>
              <a:t>Mining 5-house pattern on </a:t>
            </a:r>
            <a:r>
              <a:rPr lang="en-US" altLang="zh-CN" dirty="0" err="1"/>
              <a:t>mico</a:t>
            </a:r>
            <a:r>
              <a:rPr lang="en-US" altLang="zh-CN" dirty="0"/>
              <a:t>, </a:t>
            </a:r>
            <a:r>
              <a:rPr lang="en-US" altLang="zh-CN" dirty="0" err="1"/>
              <a:t>YoTube</a:t>
            </a:r>
            <a:r>
              <a:rPr lang="en-US" altLang="zh-CN" dirty="0"/>
              <a:t> and Twitter graph gives several hundreds of speed up compared with Fractal. Also in large graph Twitter, Arya also outperforms 300 times of speed up. </a:t>
            </a:r>
          </a:p>
          <a:p>
            <a:endParaRPr lang="en-US" altLang="zh-CN" dirty="0"/>
          </a:p>
          <a:p>
            <a:r>
              <a:rPr lang="en-US" altLang="zh-CN" dirty="0"/>
              <a:t>[</a:t>
            </a:r>
            <a:r>
              <a:rPr lang="en-US" altLang="zh-CN" dirty="0" err="1"/>
              <a:t>emphersize</a:t>
            </a:r>
            <a:r>
              <a:rPr lang="en-US" altLang="zh-CN" dirty="0"/>
              <a:t> here:]</a:t>
            </a:r>
          </a:p>
          <a:p>
            <a:r>
              <a:rPr lang="en-US" altLang="zh-CN" dirty="0"/>
              <a:t>Our comprehensive evaluation shows that Arya</a:t>
            </a:r>
            <a:r>
              <a:rPr lang="zh-CN" altLang="en-US" dirty="0"/>
              <a:t> </a:t>
            </a:r>
            <a:r>
              <a:rPr lang="en-US" altLang="zh-CN" dirty="0"/>
              <a:t>is</a:t>
            </a:r>
            <a:r>
              <a:rPr lang="zh-CN" altLang="en-US" dirty="0"/>
              <a:t> </a:t>
            </a:r>
            <a:r>
              <a:rPr lang="en-US" altLang="zh-CN" dirty="0"/>
              <a:t>up</a:t>
            </a:r>
            <a:r>
              <a:rPr lang="zh-CN" altLang="en-US" dirty="0"/>
              <a:t> </a:t>
            </a:r>
            <a:r>
              <a:rPr lang="en-US" altLang="zh-CN" dirty="0"/>
              <a:t>to</a:t>
            </a:r>
            <a:r>
              <a:rPr lang="zh-CN" altLang="en-US" dirty="0"/>
              <a:t> </a:t>
            </a:r>
            <a:r>
              <a:rPr lang="en-US" altLang="zh-CN" dirty="0"/>
              <a:t>20,000</a:t>
            </a:r>
            <a:r>
              <a:rPr lang="zh-CN" altLang="en-US" dirty="0"/>
              <a:t> </a:t>
            </a:r>
            <a:r>
              <a:rPr lang="en-US" altLang="zh-CN" dirty="0"/>
              <a:t>times</a:t>
            </a:r>
            <a:r>
              <a:rPr lang="zh-CN" altLang="en-US" dirty="0"/>
              <a:t> </a:t>
            </a:r>
            <a:r>
              <a:rPr lang="en-US" altLang="zh-CN" dirty="0"/>
              <a:t>faster</a:t>
            </a:r>
            <a:r>
              <a:rPr lang="zh-CN" altLang="en-US" dirty="0"/>
              <a:t> </a:t>
            </a:r>
            <a:r>
              <a:rPr lang="en-US" altLang="zh-CN" dirty="0"/>
              <a:t>than</a:t>
            </a:r>
            <a:r>
              <a:rPr lang="zh-CN" altLang="en-US" dirty="0"/>
              <a:t> </a:t>
            </a:r>
            <a:r>
              <a:rPr lang="en-US" altLang="zh-CN" dirty="0"/>
              <a:t>Fractal</a:t>
            </a:r>
            <a:r>
              <a:rPr lang="zh-CN" altLang="en-US" dirty="0"/>
              <a:t> </a:t>
            </a:r>
            <a:r>
              <a:rPr lang="en-US" altLang="zh-CN" dirty="0"/>
              <a:t>and</a:t>
            </a:r>
            <a:r>
              <a:rPr lang="zh-CN" altLang="en-US" dirty="0"/>
              <a:t> </a:t>
            </a:r>
            <a:r>
              <a:rPr lang="en-US" altLang="zh-CN" dirty="0"/>
              <a:t>up</a:t>
            </a:r>
            <a:r>
              <a:rPr lang="zh-CN" altLang="en-US" dirty="0"/>
              <a:t> </a:t>
            </a:r>
            <a:r>
              <a:rPr lang="en-US" altLang="zh-CN" dirty="0"/>
              <a:t>to</a:t>
            </a:r>
            <a:r>
              <a:rPr lang="zh-CN" altLang="en-US" dirty="0"/>
              <a:t> </a:t>
            </a:r>
            <a:r>
              <a:rPr lang="en-US" altLang="zh-CN" dirty="0"/>
              <a:t>1000 times</a:t>
            </a:r>
            <a:r>
              <a:rPr lang="zh-CN" altLang="en-US" dirty="0"/>
              <a:t> </a:t>
            </a:r>
            <a:r>
              <a:rPr lang="en-US" altLang="zh-CN" dirty="0"/>
              <a:t>faster</a:t>
            </a:r>
            <a:r>
              <a:rPr lang="zh-CN" altLang="en-US" dirty="0"/>
              <a:t> </a:t>
            </a:r>
            <a:r>
              <a:rPr lang="en-US" altLang="zh-CN" dirty="0"/>
              <a:t>than</a:t>
            </a:r>
            <a:r>
              <a:rPr lang="zh-CN" altLang="en-US" dirty="0"/>
              <a:t> </a:t>
            </a:r>
            <a:r>
              <a:rPr lang="en-US" altLang="zh-CN" dirty="0" err="1"/>
              <a:t>GraphPi</a:t>
            </a:r>
            <a:r>
              <a:rPr lang="zh-CN" altLang="en-US" dirty="0"/>
              <a:t> </a:t>
            </a:r>
            <a:r>
              <a:rPr lang="en-US" altLang="zh-CN" dirty="0"/>
              <a:t>in the</a:t>
            </a:r>
            <a:r>
              <a:rPr lang="zh-CN" altLang="en-US" dirty="0"/>
              <a:t> </a:t>
            </a:r>
            <a:r>
              <a:rPr lang="en-US" altLang="zh-CN" dirty="0"/>
              <a:t>distributed</a:t>
            </a:r>
            <a:r>
              <a:rPr lang="zh-CN" altLang="en-US" dirty="0"/>
              <a:t> </a:t>
            </a:r>
            <a:r>
              <a:rPr lang="en-US" altLang="zh-CN" dirty="0"/>
              <a:t>replicated</a:t>
            </a:r>
            <a:r>
              <a:rPr lang="zh-CN" altLang="en-US" dirty="0"/>
              <a:t> </a:t>
            </a:r>
            <a:r>
              <a:rPr lang="en-US" altLang="zh-CN" dirty="0"/>
              <a:t>graph</a:t>
            </a:r>
            <a:r>
              <a:rPr lang="zh-CN" altLang="en-US" dirty="0"/>
              <a:t> </a:t>
            </a:r>
            <a:r>
              <a:rPr lang="en-US" altLang="zh-CN" dirty="0"/>
              <a:t>setting within 5% error rate target.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21</a:t>
            </a:fld>
            <a:endParaRPr lang="en-US"/>
          </a:p>
        </p:txBody>
      </p:sp>
    </p:spTree>
    <p:extLst>
      <p:ext uri="{BB962C8B-B14F-4D97-AF65-F5344CB8AC3E}">
        <p14:creationId xmlns:p14="http://schemas.microsoft.com/office/powerpoint/2010/main" val="2825342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evaluated Arya compared with ASAP in the single machine setting.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median graph YouTube and complex pattern 5-house, and triangle-triangle, Arya is up to 150 times faster than ASAP when they both reach the 5% error target.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Arya outperforms ASAP for two reasons.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Arya requires a smaller number of samplers or similar ones as ASAP.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Each Arya’s sampler runs faster than ASAP because of edge sampling.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22</a:t>
            </a:fld>
            <a:endParaRPr lang="en-US"/>
          </a:p>
        </p:txBody>
      </p:sp>
    </p:spTree>
    <p:extLst>
      <p:ext uri="{BB962C8B-B14F-4D97-AF65-F5344CB8AC3E}">
        <p14:creationId xmlns:p14="http://schemas.microsoft.com/office/powerpoint/2010/main" val="4237755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Arya doesn’t always have the best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4-motif mining tasks, Arya is slower than deterministic mining solutions in Friendster graph,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is because Friendster is a sparse graph, but sampling-based approaches are hard to find a pattern when the graph is sparse.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future work, we plan to extend Arya to trillion-edge graph scenarios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select the best graph pattern mining algorithm (either exact or approximate) for different graph-pattern inputs.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no system is always the winner for all graph-pattern inputs.</a:t>
            </a:r>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23</a:t>
            </a:fld>
            <a:endParaRPr lang="en-US"/>
          </a:p>
        </p:txBody>
      </p:sp>
    </p:spTree>
    <p:extLst>
      <p:ext uri="{BB962C8B-B14F-4D97-AF65-F5344CB8AC3E}">
        <p14:creationId xmlns:p14="http://schemas.microsoft.com/office/powerpoint/2010/main" val="283640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a:t>
            </a:r>
          </a:p>
          <a:p>
            <a:r>
              <a:rPr lang="en-US" dirty="0"/>
              <a:t>Graph mining is an important and challenging task. With larger and denser graphs and more complex and arbitrary patterns, existing systems suffer from poor scalability issues.</a:t>
            </a:r>
          </a:p>
          <a:p>
            <a:endParaRPr lang="en-US" dirty="0"/>
          </a:p>
          <a:p>
            <a:r>
              <a:rPr lang="en-US" dirty="0"/>
              <a:t>Arya leverages graph decomposition theory and sampling techniques for fast and scalable pattern mining. </a:t>
            </a:r>
          </a:p>
          <a:p>
            <a:r>
              <a:rPr lang="en-US" dirty="0"/>
              <a:t>It outperforms existing exact and approximate pattern mining solutions by up to five orders of magnitude.</a:t>
            </a:r>
          </a:p>
          <a:p>
            <a:endParaRPr lang="en-US" dirty="0"/>
          </a:p>
          <a:p>
            <a:r>
              <a:rPr lang="en-US" dirty="0"/>
              <a:t>We open-sourced Arya at this </a:t>
            </a:r>
            <a:r>
              <a:rPr lang="en-US" dirty="0" err="1"/>
              <a:t>github</a:t>
            </a:r>
            <a:r>
              <a:rPr lang="en-US" dirty="0"/>
              <a:t> repo. </a:t>
            </a:r>
          </a:p>
          <a:p>
            <a:endParaRPr lang="en-US" dirty="0"/>
          </a:p>
          <a:p>
            <a:r>
              <a:rPr lang="en-US" dirty="0"/>
              <a:t>This brings the end of the talk. Thank you for listening. I am happy to take any questions. </a:t>
            </a:r>
          </a:p>
          <a:p>
            <a:endParaRPr lang="en-US" dirty="0"/>
          </a:p>
          <a:p>
            <a:r>
              <a:rPr lang="en-US" dirty="0"/>
              <a:t>==========================</a:t>
            </a:r>
          </a:p>
          <a:p>
            <a:r>
              <a:rPr lang="en-US" dirty="0"/>
              <a:t>Q: what’s the overhead of the decomposition solver? Several seconds to decompose a pattern into three sub-patterns. </a:t>
            </a:r>
          </a:p>
        </p:txBody>
      </p:sp>
      <p:sp>
        <p:nvSpPr>
          <p:cNvPr id="4" name="Slide Number Placeholder 3"/>
          <p:cNvSpPr>
            <a:spLocks noGrp="1"/>
          </p:cNvSpPr>
          <p:nvPr>
            <p:ph type="sldNum" sz="quarter" idx="5"/>
          </p:nvPr>
        </p:nvSpPr>
        <p:spPr/>
        <p:txBody>
          <a:bodyPr/>
          <a:lstStyle/>
          <a:p>
            <a:fld id="{004FA9C6-C672-3948-8281-749DA86C2DC7}" type="slidenum">
              <a:rPr lang="en-US" smtClean="0"/>
              <a:t>24</a:t>
            </a:fld>
            <a:endParaRPr lang="en-US"/>
          </a:p>
        </p:txBody>
      </p:sp>
    </p:spTree>
    <p:extLst>
      <p:ext uri="{BB962C8B-B14F-4D97-AF65-F5344CB8AC3E}">
        <p14:creationId xmlns:p14="http://schemas.microsoft.com/office/powerpoint/2010/main" val="160647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analytics task is graph pattern mining. It has many useful real-world applications. </a:t>
            </a:r>
          </a:p>
          <a:p>
            <a:endParaRPr lang="en-US" dirty="0"/>
          </a:p>
          <a:p>
            <a:r>
              <a:rPr lang="en-US" dirty="0"/>
              <a:t>For example, in social networks, pattern mining is used to spot connections between users and content and do advertisements based on these connections. </a:t>
            </a:r>
          </a:p>
          <a:p>
            <a:endParaRPr lang="en-US" dirty="0"/>
          </a:p>
          <a:p>
            <a:r>
              <a:rPr lang="en-US" dirty="0"/>
              <a:t>In biology, graph pattern mining can characterize protein-protein structures or interactions. </a:t>
            </a:r>
          </a:p>
          <a:p>
            <a:endParaRPr lang="en-US" dirty="0"/>
          </a:p>
          <a:p>
            <a:r>
              <a:rPr lang="en-US" dirty="0"/>
              <a:t>In finance, pattern mining can detect money laundering in financial transactions.</a:t>
            </a:r>
          </a:p>
          <a:p>
            <a:r>
              <a:rPr lang="en-US" dirty="0"/>
              <a:t>This a simple example of a transaction graph. The end nodes are users and banks.  On the edges, D stands for the deposits of money to the bank, and W stands for the withdrawal of money from the bank.</a:t>
            </a:r>
          </a:p>
          <a:p>
            <a:r>
              <a:rPr lang="en-US" dirty="0"/>
              <a:t>A user who performs small deposits followed by a large withdrawal can be considered a money laundering user. Such pattern can be described as combining two triangles, and one node is a user, the other three nodes are the banks.</a:t>
            </a:r>
          </a:p>
          <a:p>
            <a:r>
              <a:rPr lang="en-US" dirty="0"/>
              <a:t>Finding such pattern in the transaction is the kind of task called pattern mining. </a:t>
            </a:r>
          </a:p>
          <a:p>
            <a:endParaRPr lang="en-US" dirty="0"/>
          </a:p>
          <a:p>
            <a:r>
              <a:rPr lang="en-US" dirty="0"/>
              <a:t>======================</a:t>
            </a:r>
          </a:p>
          <a:p>
            <a:r>
              <a:rPr lang="en-US" dirty="0"/>
              <a:t>Q: predicate matching in transaction graph; pre-store the subgraph with only predicates appearing in the pattern. =&gt; reduce the searching space</a:t>
            </a:r>
          </a:p>
          <a:p>
            <a:r>
              <a:rPr lang="en-US" dirty="0"/>
              <a:t>Q: real-world example of only counting: trigger alert to see whether a pattern appears more frequently recently; data access frequency for cache prefetching</a:t>
            </a:r>
          </a:p>
          <a:p>
            <a:r>
              <a:rPr lang="en-US" dirty="0"/>
              <a:t>Q: Social networks: may need first spot communities and then count pattern frequencies. </a:t>
            </a:r>
          </a:p>
          <a:p>
            <a:r>
              <a:rPr lang="en-US" dirty="0"/>
              <a:t>Q: Biology protein-protein graph: to mine patterns with multiple dimension weights, our system doesn’t support; maybe machine learning should be combined. </a:t>
            </a:r>
          </a:p>
          <a:p>
            <a:r>
              <a:rPr lang="en-US" dirty="0"/>
              <a:t>Q: 5-house pattern is specifically used in Facebook? 5-house is a representative pattern. 5 or more, like ten-node patterns are used in real cases but these data is not revealed from the company.</a:t>
            </a:r>
          </a:p>
          <a:p>
            <a:endParaRPr lang="en-US" dirty="0"/>
          </a:p>
          <a:p>
            <a:endParaRPr lang="en-US" dirty="0"/>
          </a:p>
          <a:p>
            <a:r>
              <a:rPr lang="en-US" dirty="0"/>
              <a:t>Q:</a:t>
            </a:r>
          </a:p>
          <a:p>
            <a:r>
              <a:rPr lang="en-US" dirty="0"/>
              <a:t>Motivation: For </a:t>
            </a:r>
            <a:r>
              <a:rPr lang="en-US" dirty="0" err="1"/>
              <a:t>finatial</a:t>
            </a:r>
            <a:r>
              <a:rPr lang="en-US" dirty="0"/>
              <a:t> institution: detect the weird patterns for alerts</a:t>
            </a:r>
          </a:p>
          <a:p>
            <a:r>
              <a:rPr lang="en-US" dirty="0"/>
              <a:t>How you define the patterns? How to run ELP? Input: edges of pattern you want to mine, set the error target e.g., 5%, error latency profile build as the system, estimate the number of samplers; we use bootstrapping from simpler graphs (we can tell more offline).</a:t>
            </a:r>
          </a:p>
          <a:p>
            <a:endParaRPr lang="en-US" dirty="0"/>
          </a:p>
          <a:p>
            <a:r>
              <a:rPr lang="en-US" dirty="0"/>
              <a:t>Q: identify previous bottlenecks; we leverage theory to build the system; we have a lot of system techniques to accelerate </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004FA9C6-C672-3948-8281-749DA86C2DC7}" type="slidenum">
              <a:rPr lang="en-US" smtClean="0"/>
              <a:t>3</a:t>
            </a:fld>
            <a:endParaRPr lang="en-US"/>
          </a:p>
        </p:txBody>
      </p:sp>
    </p:spTree>
    <p:extLst>
      <p:ext uri="{BB962C8B-B14F-4D97-AF65-F5344CB8AC3E}">
        <p14:creationId xmlns:p14="http://schemas.microsoft.com/office/powerpoint/2010/main" val="252633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Formally, Graph pattern mining tasks focus on finding subgraph instances matching a given pattern of interest. </a:t>
            </a:r>
          </a:p>
          <a:p>
            <a:r>
              <a:rPr lang="en-US" dirty="0"/>
              <a:t>For example, if we consider finding a triangle pattern in this 5-node graph, the pattern mining algorithm will output a set of subgraphs matching a triangle, for example, the 4 triangles are highlighted in colors here. </a:t>
            </a:r>
          </a:p>
          <a:p>
            <a:endParaRPr lang="en-US" dirty="0"/>
          </a:p>
          <a:p>
            <a:r>
              <a:rPr lang="en-US" dirty="0"/>
              <a:t>In this work, we focus on counting the number of subgraphs matching a given pattern in the graph. </a:t>
            </a:r>
          </a:p>
        </p:txBody>
      </p:sp>
      <p:sp>
        <p:nvSpPr>
          <p:cNvPr id="4" name="Slide Number Placeholder 3"/>
          <p:cNvSpPr>
            <a:spLocks noGrp="1"/>
          </p:cNvSpPr>
          <p:nvPr>
            <p:ph type="sldNum" sz="quarter" idx="5"/>
          </p:nvPr>
        </p:nvSpPr>
        <p:spPr/>
        <p:txBody>
          <a:bodyPr/>
          <a:lstStyle/>
          <a:p>
            <a:fld id="{004FA9C6-C672-3948-8281-749DA86C2DC7}" type="slidenum">
              <a:rPr lang="en-US" smtClean="0"/>
              <a:t>4</a:t>
            </a:fld>
            <a:endParaRPr lang="en-US"/>
          </a:p>
        </p:txBody>
      </p:sp>
    </p:spTree>
    <p:extLst>
      <p:ext uri="{BB962C8B-B14F-4D97-AF65-F5344CB8AC3E}">
        <p14:creationId xmlns:p14="http://schemas.microsoft.com/office/powerpoint/2010/main" val="408035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[cut] List nodes and edges, not a detailed example.</a:t>
            </a:r>
          </a:p>
          <a:p>
            <a:endParaRPr lang="en-US" altLang="zh-CN" dirty="0"/>
          </a:p>
          <a:p>
            <a:r>
              <a:rPr lang="en-US" altLang="zh-CN" dirty="0"/>
              <a:t>Existing works fall into exact mining solutions and approximate mining solutions. </a:t>
            </a:r>
          </a:p>
          <a:p>
            <a:r>
              <a:rPr lang="en-US" altLang="zh-CN" dirty="0"/>
              <a:t>Existing</a:t>
            </a:r>
            <a:r>
              <a:rPr lang="zh-CN" altLang="en-US" dirty="0"/>
              <a:t> </a:t>
            </a:r>
            <a:r>
              <a:rPr lang="en-US" altLang="zh-CN" dirty="0"/>
              <a:t>exact mining solutions are to iterate every isomorphic subgraph with expansion methods. It starts from the simplest part of the graph, for example, one node. And then iterate every possible combinations of three nodes to see whether it can form a triangle. </a:t>
            </a:r>
          </a:p>
          <a:p>
            <a:r>
              <a:rPr lang="en-US" altLang="zh-CN" dirty="0"/>
              <a:t>=================================================</a:t>
            </a:r>
          </a:p>
          <a:p>
            <a:endParaRPr lang="en-US" altLang="zh-CN" dirty="0"/>
          </a:p>
          <a:p>
            <a:r>
              <a:rPr lang="en-US" altLang="zh-CN" dirty="0"/>
              <a:t>That is, given a graph and a pattern, we start with a simplest part of the pattern, for example a single node in the subgraph, and then expand it with the neighboring nodes iteratively. </a:t>
            </a:r>
          </a:p>
          <a:p>
            <a:r>
              <a:rPr lang="en-US" altLang="zh-CN" dirty="0"/>
              <a:t>For example, we start with node 1, and then expand to it’s neighbor 2. Next, we can expand to node 3 from node 2’s neighbor. The pattern has three nodes so we stop here. </a:t>
            </a:r>
          </a:p>
          <a:p>
            <a:r>
              <a:rPr lang="en-US" altLang="zh-CN" dirty="0"/>
              <a:t>We can verify node 1-2-3 forms a triangle. </a:t>
            </a:r>
          </a:p>
          <a:p>
            <a:r>
              <a:rPr lang="en-US" altLang="zh-CN" dirty="0"/>
              <a:t>Node 2 can also expand to node 5, however, not all expansion can form a triangle. </a:t>
            </a:r>
          </a:p>
          <a:p>
            <a:r>
              <a:rPr lang="en-US" altLang="zh-CN" dirty="0"/>
              <a:t>We can repeat the process by enumerating every possible combination in the original graph.</a:t>
            </a:r>
          </a:p>
          <a:p>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004FA9C6-C672-3948-8281-749DA86C2DC7}" type="slidenum">
              <a:rPr lang="en-US" smtClean="0"/>
              <a:t>5</a:t>
            </a:fld>
            <a:endParaRPr lang="en-US"/>
          </a:p>
        </p:txBody>
      </p:sp>
    </p:spTree>
    <p:extLst>
      <p:ext uri="{BB962C8B-B14F-4D97-AF65-F5344CB8AC3E}">
        <p14:creationId xmlns:p14="http://schemas.microsoft.com/office/powerpoint/2010/main" val="221840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pain point of exact mining solutions is it requires computing </a:t>
            </a:r>
            <a:r>
              <a:rPr lang="en-US" altLang="zh-CN" dirty="0"/>
              <a:t>and</a:t>
            </a:r>
            <a:r>
              <a:rPr lang="zh-CN" altLang="en-US" dirty="0"/>
              <a:t> </a:t>
            </a:r>
            <a:r>
              <a:rPr lang="en-US" altLang="zh-CN" dirty="0"/>
              <a:t>storing</a:t>
            </a:r>
            <a:r>
              <a:rPr lang="zh-CN" altLang="en-US" dirty="0"/>
              <a:t> </a:t>
            </a:r>
            <a:r>
              <a:rPr lang="en-US" altLang="zh-CN" dirty="0"/>
              <a:t>over</a:t>
            </a:r>
            <a:r>
              <a:rPr lang="zh-CN" altLang="en-US" dirty="0"/>
              <a:t> </a:t>
            </a:r>
            <a:r>
              <a:rPr lang="en-US" altLang="zh-CN" dirty="0"/>
              <a:t>large</a:t>
            </a:r>
            <a:r>
              <a:rPr lang="zh-CN" altLang="en-US" dirty="0"/>
              <a:t> </a:t>
            </a:r>
            <a:r>
              <a:rPr lang="en-US" altLang="zh-CN" dirty="0"/>
              <a:t>intermediate</a:t>
            </a:r>
            <a:r>
              <a:rPr lang="zh-CN" altLang="en-US" dirty="0"/>
              <a:t> </a:t>
            </a:r>
            <a:r>
              <a:rPr lang="en-US" altLang="zh-CN" dirty="0"/>
              <a:t>candidate</a:t>
            </a:r>
            <a:r>
              <a:rPr lang="zh-CN" altLang="en-US" dirty="0"/>
              <a:t> </a:t>
            </a:r>
            <a:r>
              <a:rPr lang="en-US" altLang="zh-CN" dirty="0"/>
              <a:t>sets,</a:t>
            </a:r>
            <a:r>
              <a:rPr lang="zh-CN" altLang="en-US" dirty="0"/>
              <a:t> </a:t>
            </a:r>
            <a:r>
              <a:rPr lang="en-US" altLang="zh-CN" dirty="0"/>
              <a:t>which grows</a:t>
            </a:r>
            <a:r>
              <a:rPr lang="zh-CN" altLang="en-US" dirty="0"/>
              <a:t> </a:t>
            </a:r>
            <a:r>
              <a:rPr lang="en-US" altLang="zh-CN" dirty="0"/>
              <a:t>exponentially</a:t>
            </a:r>
            <a:r>
              <a:rPr lang="zh-CN" altLang="en-US" dirty="0"/>
              <a:t> </a:t>
            </a:r>
            <a:r>
              <a:rPr lang="en-US" altLang="zh-CN" dirty="0"/>
              <a:t>with</a:t>
            </a:r>
            <a:r>
              <a:rPr lang="zh-CN" altLang="en-US" dirty="0"/>
              <a:t> </a:t>
            </a:r>
            <a:r>
              <a:rPr lang="en-US" altLang="zh-CN" dirty="0"/>
              <a:t>graph</a:t>
            </a:r>
            <a:r>
              <a:rPr lang="zh-CN" altLang="en-US" dirty="0"/>
              <a:t> </a:t>
            </a:r>
            <a:r>
              <a:rPr lang="en-US" altLang="zh-CN" dirty="0"/>
              <a:t>and</a:t>
            </a:r>
            <a:r>
              <a:rPr lang="zh-CN" altLang="en-US" dirty="0"/>
              <a:t> </a:t>
            </a:r>
            <a:r>
              <a:rPr lang="en-US" altLang="zh-CN" dirty="0"/>
              <a:t>pattern</a:t>
            </a:r>
            <a:r>
              <a:rPr lang="zh-CN" altLang="en-US" dirty="0"/>
              <a:t> </a:t>
            </a:r>
            <a:r>
              <a:rPr lang="en-US" altLang="zh-CN" dirty="0"/>
              <a:t>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Recent work improved exact mining by reducing redundant computation and storage, and using hardware accelerators like GPUs, </a:t>
            </a:r>
            <a:r>
              <a:rPr lang="en-US" altLang="zh-CN" dirty="0"/>
              <a:t>but</a:t>
            </a:r>
            <a:r>
              <a:rPr lang="zh-CN" altLang="en-US" dirty="0"/>
              <a:t> </a:t>
            </a:r>
            <a:r>
              <a:rPr lang="en-US" altLang="zh-CN" dirty="0"/>
              <a:t>the</a:t>
            </a:r>
            <a:r>
              <a:rPr lang="zh-CN" altLang="en-US" dirty="0"/>
              <a:t> </a:t>
            </a:r>
            <a:r>
              <a:rPr lang="en-US" altLang="zh-CN" dirty="0"/>
              <a:t>problem</a:t>
            </a:r>
            <a:r>
              <a:rPr lang="zh-CN" altLang="en-US" dirty="0"/>
              <a:t> </a:t>
            </a:r>
            <a:r>
              <a:rPr lang="en-US" altLang="zh-CN" dirty="0"/>
              <a:t>is</a:t>
            </a:r>
            <a:r>
              <a:rPr lang="zh-CN" altLang="en-US" dirty="0"/>
              <a:t> </a:t>
            </a:r>
            <a:r>
              <a:rPr lang="en-US" altLang="zh-CN" dirty="0"/>
              <a:t>still NP-Complete.</a:t>
            </a:r>
            <a:endParaRPr lang="en-US" dirty="0"/>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6</a:t>
            </a:fld>
            <a:endParaRPr lang="en-US"/>
          </a:p>
        </p:txBody>
      </p:sp>
    </p:spTree>
    <p:extLst>
      <p:ext uri="{BB962C8B-B14F-4D97-AF65-F5344CB8AC3E}">
        <p14:creationId xmlns:p14="http://schemas.microsoft.com/office/powerpoint/2010/main" val="424394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with a bunch of optimizations, it’s still challenging to scale for exact mining solutions. Here are some concrete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Arabesque is the first general pattern mining system with several techniques to reduce the intermediate data. It takes several hours to find simple patterns in a graph with about a billion edges.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More recent work </a:t>
            </a:r>
            <a:r>
              <a:rPr lang="en-US" baseline="0" dirty="0" err="1"/>
              <a:t>GraphPi</a:t>
            </a:r>
            <a:r>
              <a:rPr lang="en-US" baseline="0" dirty="0"/>
              <a:t> in HPC community further reduces redundancy in both the algorithm and system aspects. It still fails to complete a complex triangle-triangle pattern within a day.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Emph</a:t>
            </a:r>
            <a:r>
              <a:rPr lang="en-US" baseline="0" dirty="0"/>
              <a:t>: triangle-triangle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11 hours – server setting: Arabesque paper – 20-server cluster, each with 32 execution threads, 10GbE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24 hours – 16-server cluster, each with 20 threads, 10GbE network. 2.2 GHz.</a:t>
            </a:r>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7</a:t>
            </a:fld>
            <a:endParaRPr lang="en-US"/>
          </a:p>
        </p:txBody>
      </p:sp>
    </p:spTree>
    <p:extLst>
      <p:ext uri="{BB962C8B-B14F-4D97-AF65-F5344CB8AC3E}">
        <p14:creationId xmlns:p14="http://schemas.microsoft.com/office/powerpoint/2010/main" val="73957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through years of optimization on the exact mining solutions, it’s still hard to scale. </a:t>
            </a:r>
          </a:p>
          <a:p>
            <a:r>
              <a:rPr lang="en-US" dirty="0"/>
              <a:t>However, we do not always require 100% accuracy in pattern counting.  An observation is that many mining tasks do not need the exact number of instances or listing all the subgraphs</a:t>
            </a:r>
          </a:p>
          <a:p>
            <a:r>
              <a:rPr lang="en-US" dirty="0"/>
              <a:t>In fact, it’s very expensive to list all subgraphs for large graph pattern mining.</a:t>
            </a:r>
          </a:p>
          <a:p>
            <a:endParaRPr lang="en-US" dirty="0"/>
          </a:p>
          <a:p>
            <a:r>
              <a:rPr lang="en-US" dirty="0"/>
              <a:t>There are many approximate pattern mining research proposed in recent years. The general approach of applying approximation is to sample a subset of the input data and estimate the count based on the probability.</a:t>
            </a:r>
          </a:p>
          <a:p>
            <a:endParaRPr lang="en-US" dirty="0"/>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examples? Counting as an alert; data provenance graph, a pattern represents for data access pattern, only need the frequency of the access pattern for future cache prefetching statistics.)</a:t>
            </a:r>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8</a:t>
            </a:fld>
            <a:endParaRPr lang="en-US"/>
          </a:p>
        </p:txBody>
      </p:sp>
    </p:spTree>
    <p:extLst>
      <p:ext uri="{BB962C8B-B14F-4D97-AF65-F5344CB8AC3E}">
        <p14:creationId xmlns:p14="http://schemas.microsoft.com/office/powerpoint/2010/main" val="237665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sampling approach, ASAP is the first approximate graph pattern mining system. It u</a:t>
            </a:r>
            <a:r>
              <a:rPr lang="en-US" altLang="zh-CN" dirty="0"/>
              <a:t>ses</a:t>
            </a:r>
            <a:r>
              <a:rPr lang="zh-CN" altLang="en-US" dirty="0"/>
              <a:t> </a:t>
            </a:r>
            <a:r>
              <a:rPr lang="en-US" altLang="zh-CN" dirty="0"/>
              <a:t>neighborhood</a:t>
            </a:r>
            <a:r>
              <a:rPr lang="zh-CN" altLang="en-US" dirty="0"/>
              <a:t> </a:t>
            </a:r>
            <a:r>
              <a:rPr lang="en-US" altLang="zh-CN" dirty="0"/>
              <a:t>sampling.</a:t>
            </a:r>
          </a:p>
          <a:p>
            <a:endParaRPr lang="en-US" altLang="zh-CN" dirty="0"/>
          </a:p>
          <a:p>
            <a:r>
              <a:rPr lang="en-US" altLang="zh-CN" dirty="0"/>
              <a:t>Consider the same graph and the triangle pattern, In neighborhood sampling, we first sample an edge</a:t>
            </a:r>
          </a:p>
          <a:p>
            <a:r>
              <a:rPr lang="en-US" altLang="zh-CN" dirty="0"/>
              <a:t>Sample an edge, and sample a neighbor of the edge, and see whether it forms a triangle. </a:t>
            </a:r>
          </a:p>
          <a:p>
            <a:endParaRPr lang="en-US" altLang="zh-CN" dirty="0"/>
          </a:p>
          <a:p>
            <a:r>
              <a:rPr lang="en-US" dirty="0"/>
              <a:t>For each sampling trial, we can calculate the probability to sample such subgraphs. say how to calculate probability 1/8 and 1/4 (8 edges in the graph, one edge has 4 neighbor nodes) </a:t>
            </a:r>
          </a:p>
          <a:p>
            <a:r>
              <a:rPr lang="en-US" dirty="0"/>
              <a:t> </a:t>
            </a:r>
          </a:p>
          <a:p>
            <a:r>
              <a:rPr lang="en-US" dirty="0"/>
              <a:t>Each sampling trial may form a pattern or not, and it gives an estimated number of triangle counting from the inverse probability, for example, to be 32  triangles or 0. </a:t>
            </a:r>
          </a:p>
          <a:p>
            <a:endParaRPr lang="en-US" dirty="0"/>
          </a:p>
          <a:p>
            <a:r>
              <a:rPr lang="en-US" dirty="0"/>
              <a:t>By combining the sampling results together, we get an estimation of triangle counting. </a:t>
            </a:r>
          </a:p>
          <a:p>
            <a:endParaRPr lang="en-US" dirty="0"/>
          </a:p>
        </p:txBody>
      </p:sp>
      <p:sp>
        <p:nvSpPr>
          <p:cNvPr id="4" name="Slide Number Placeholder 3"/>
          <p:cNvSpPr>
            <a:spLocks noGrp="1"/>
          </p:cNvSpPr>
          <p:nvPr>
            <p:ph type="sldNum" sz="quarter" idx="5"/>
          </p:nvPr>
        </p:nvSpPr>
        <p:spPr/>
        <p:txBody>
          <a:bodyPr/>
          <a:lstStyle/>
          <a:p>
            <a:fld id="{004FA9C6-C672-3948-8281-749DA86C2DC7}" type="slidenum">
              <a:rPr lang="en-US" smtClean="0"/>
              <a:t>9</a:t>
            </a:fld>
            <a:endParaRPr lang="en-US"/>
          </a:p>
        </p:txBody>
      </p:sp>
    </p:spTree>
    <p:extLst>
      <p:ext uri="{BB962C8B-B14F-4D97-AF65-F5344CB8AC3E}">
        <p14:creationId xmlns:p14="http://schemas.microsoft.com/office/powerpoint/2010/main" val="301411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6BDB-1492-8B58-6B3E-B33B24176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A73F6-4CB0-42AF-AAE7-AA4DD22D3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772F5B-B665-601E-B758-F10D33307DDC}"/>
              </a:ext>
            </a:extLst>
          </p:cNvPr>
          <p:cNvSpPr>
            <a:spLocks noGrp="1"/>
          </p:cNvSpPr>
          <p:nvPr>
            <p:ph type="dt" sz="half" idx="10"/>
          </p:nvPr>
        </p:nvSpPr>
        <p:spPr/>
        <p:txBody>
          <a:bodyPr/>
          <a:lstStyle/>
          <a:p>
            <a:fld id="{25DACB36-4EAC-7A44-BEED-4CFC102BCDC9}" type="datetime1">
              <a:rPr lang="en-US" smtClean="0"/>
              <a:t>4/18/23</a:t>
            </a:fld>
            <a:endParaRPr lang="en-US"/>
          </a:p>
        </p:txBody>
      </p:sp>
      <p:sp>
        <p:nvSpPr>
          <p:cNvPr id="5" name="Footer Placeholder 4">
            <a:extLst>
              <a:ext uri="{FF2B5EF4-FFF2-40B4-BE49-F238E27FC236}">
                <a16:creationId xmlns:a16="http://schemas.microsoft.com/office/drawing/2014/main" id="{6635C43C-DE09-D702-AAD5-02837A49B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C7EF9-233A-2162-FC87-EB5DCB4D5ADD}"/>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209027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5055-4C7A-C53B-5320-0F213BAF11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2B6717-7650-5D66-3A4D-D4A7950D32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99C50-2EC6-70B8-33C7-009F22739909}"/>
              </a:ext>
            </a:extLst>
          </p:cNvPr>
          <p:cNvSpPr>
            <a:spLocks noGrp="1"/>
          </p:cNvSpPr>
          <p:nvPr>
            <p:ph type="dt" sz="half" idx="10"/>
          </p:nvPr>
        </p:nvSpPr>
        <p:spPr/>
        <p:txBody>
          <a:bodyPr/>
          <a:lstStyle/>
          <a:p>
            <a:fld id="{CC8A071E-6876-5743-91DC-3E0CCD3E978D}" type="datetime1">
              <a:rPr lang="en-US" smtClean="0"/>
              <a:t>4/18/23</a:t>
            </a:fld>
            <a:endParaRPr lang="en-US"/>
          </a:p>
        </p:txBody>
      </p:sp>
      <p:sp>
        <p:nvSpPr>
          <p:cNvPr id="5" name="Footer Placeholder 4">
            <a:extLst>
              <a:ext uri="{FF2B5EF4-FFF2-40B4-BE49-F238E27FC236}">
                <a16:creationId xmlns:a16="http://schemas.microsoft.com/office/drawing/2014/main" id="{C66A27BA-BB50-3480-16D7-FA2DC4F0C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70593-BA5A-3622-A70F-9242FB6ABF92}"/>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295146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253119-6BE0-122B-6D81-DCB68B11D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A729D4-D89D-5669-799D-58C7BC76EA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E44F9-7B24-0DE7-FFFE-1035203B5AF0}"/>
              </a:ext>
            </a:extLst>
          </p:cNvPr>
          <p:cNvSpPr>
            <a:spLocks noGrp="1"/>
          </p:cNvSpPr>
          <p:nvPr>
            <p:ph type="dt" sz="half" idx="10"/>
          </p:nvPr>
        </p:nvSpPr>
        <p:spPr/>
        <p:txBody>
          <a:bodyPr/>
          <a:lstStyle/>
          <a:p>
            <a:fld id="{2F0C8B45-AFAF-F047-96B4-7B2D4ECA6C14}" type="datetime1">
              <a:rPr lang="en-US" smtClean="0"/>
              <a:t>4/18/23</a:t>
            </a:fld>
            <a:endParaRPr lang="en-US"/>
          </a:p>
        </p:txBody>
      </p:sp>
      <p:sp>
        <p:nvSpPr>
          <p:cNvPr id="5" name="Footer Placeholder 4">
            <a:extLst>
              <a:ext uri="{FF2B5EF4-FFF2-40B4-BE49-F238E27FC236}">
                <a16:creationId xmlns:a16="http://schemas.microsoft.com/office/drawing/2014/main" id="{40E48493-A50A-1C14-5A74-A67A2A66F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3E20C-426E-5A1A-4230-E0994EEE416E}"/>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151316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7120-B6CC-2866-B6F2-BC2ED7D67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97AA4-7E58-EB50-FA3A-167F4E9B3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3ABB9-F541-45E4-0199-71AAC6AD334F}"/>
              </a:ext>
            </a:extLst>
          </p:cNvPr>
          <p:cNvSpPr>
            <a:spLocks noGrp="1"/>
          </p:cNvSpPr>
          <p:nvPr>
            <p:ph type="dt" sz="half" idx="10"/>
          </p:nvPr>
        </p:nvSpPr>
        <p:spPr/>
        <p:txBody>
          <a:bodyPr/>
          <a:lstStyle/>
          <a:p>
            <a:fld id="{036D4E15-A54B-CF48-81BE-3920D58F3C32}" type="datetime1">
              <a:rPr lang="en-US" smtClean="0"/>
              <a:t>4/18/23</a:t>
            </a:fld>
            <a:endParaRPr lang="en-US"/>
          </a:p>
        </p:txBody>
      </p:sp>
      <p:sp>
        <p:nvSpPr>
          <p:cNvPr id="5" name="Footer Placeholder 4">
            <a:extLst>
              <a:ext uri="{FF2B5EF4-FFF2-40B4-BE49-F238E27FC236}">
                <a16:creationId xmlns:a16="http://schemas.microsoft.com/office/drawing/2014/main" id="{B271F657-2A65-D0DB-F439-64A05E396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CEA9C-F496-0142-F5F6-9FF1AD05B32B}"/>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209107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76F2-5654-87A0-B214-A43AADDE7B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2DD094-5635-AEA2-8F73-F22D78DA1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87794F-F527-61A3-4365-5A5E54E0D268}"/>
              </a:ext>
            </a:extLst>
          </p:cNvPr>
          <p:cNvSpPr>
            <a:spLocks noGrp="1"/>
          </p:cNvSpPr>
          <p:nvPr>
            <p:ph type="dt" sz="half" idx="10"/>
          </p:nvPr>
        </p:nvSpPr>
        <p:spPr/>
        <p:txBody>
          <a:bodyPr/>
          <a:lstStyle/>
          <a:p>
            <a:fld id="{6092BA8B-12ED-314C-AEA1-CC9B8253E116}" type="datetime1">
              <a:rPr lang="en-US" smtClean="0"/>
              <a:t>4/18/23</a:t>
            </a:fld>
            <a:endParaRPr lang="en-US"/>
          </a:p>
        </p:txBody>
      </p:sp>
      <p:sp>
        <p:nvSpPr>
          <p:cNvPr id="5" name="Footer Placeholder 4">
            <a:extLst>
              <a:ext uri="{FF2B5EF4-FFF2-40B4-BE49-F238E27FC236}">
                <a16:creationId xmlns:a16="http://schemas.microsoft.com/office/drawing/2014/main" id="{EF376422-752D-5C11-D814-909FDC944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C3BE0-788E-1B50-1A26-11472580CDA5}"/>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50394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1122-EABC-0BAE-ACE8-76DDCBCF0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0BFD7-F9D2-DF58-24DB-C9B36A915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35D264-ED15-1B14-3405-9746C2C5B5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22AD1-18FD-FCD8-1EC6-D92DCD8BCDD7}"/>
              </a:ext>
            </a:extLst>
          </p:cNvPr>
          <p:cNvSpPr>
            <a:spLocks noGrp="1"/>
          </p:cNvSpPr>
          <p:nvPr>
            <p:ph type="dt" sz="half" idx="10"/>
          </p:nvPr>
        </p:nvSpPr>
        <p:spPr/>
        <p:txBody>
          <a:bodyPr/>
          <a:lstStyle/>
          <a:p>
            <a:fld id="{F4CAA724-D05B-0646-BD8E-429EC8B55724}" type="datetime1">
              <a:rPr lang="en-US" smtClean="0"/>
              <a:t>4/18/23</a:t>
            </a:fld>
            <a:endParaRPr lang="en-US"/>
          </a:p>
        </p:txBody>
      </p:sp>
      <p:sp>
        <p:nvSpPr>
          <p:cNvPr id="6" name="Footer Placeholder 5">
            <a:extLst>
              <a:ext uri="{FF2B5EF4-FFF2-40B4-BE49-F238E27FC236}">
                <a16:creationId xmlns:a16="http://schemas.microsoft.com/office/drawing/2014/main" id="{0B390CE2-A63A-7DF7-BE3C-31610AF2B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FC09D-5802-A141-96C6-26A1BC03FC8E}"/>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193538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D577-7BF9-21DD-C4DC-B9A7662592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595C7B-9F9D-36F9-E6F4-1F866B782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309A4C-545B-ADAD-EB5F-E30BE8A0EE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A82413-BA3E-25A2-2C8D-3BA17F940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147966-1FAE-0580-6E73-1A28B7A81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4FE111-D90B-78BF-EE48-74EBC471BF09}"/>
              </a:ext>
            </a:extLst>
          </p:cNvPr>
          <p:cNvSpPr>
            <a:spLocks noGrp="1"/>
          </p:cNvSpPr>
          <p:nvPr>
            <p:ph type="dt" sz="half" idx="10"/>
          </p:nvPr>
        </p:nvSpPr>
        <p:spPr/>
        <p:txBody>
          <a:bodyPr/>
          <a:lstStyle/>
          <a:p>
            <a:fld id="{E69138BB-D296-3E42-AC43-A01C793695F1}" type="datetime1">
              <a:rPr lang="en-US" smtClean="0"/>
              <a:t>4/18/23</a:t>
            </a:fld>
            <a:endParaRPr lang="en-US"/>
          </a:p>
        </p:txBody>
      </p:sp>
      <p:sp>
        <p:nvSpPr>
          <p:cNvPr id="8" name="Footer Placeholder 7">
            <a:extLst>
              <a:ext uri="{FF2B5EF4-FFF2-40B4-BE49-F238E27FC236}">
                <a16:creationId xmlns:a16="http://schemas.microsoft.com/office/drawing/2014/main" id="{58D18467-F60B-7FE2-0E00-AD6E8B4DF4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BA027-B775-7319-754E-D53C348B863A}"/>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403011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50D9-ACEF-4026-F8BD-4F74E094CD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F5765C-AA8C-42E1-A75C-96A9DD4414A8}"/>
              </a:ext>
            </a:extLst>
          </p:cNvPr>
          <p:cNvSpPr>
            <a:spLocks noGrp="1"/>
          </p:cNvSpPr>
          <p:nvPr>
            <p:ph type="dt" sz="half" idx="10"/>
          </p:nvPr>
        </p:nvSpPr>
        <p:spPr/>
        <p:txBody>
          <a:bodyPr/>
          <a:lstStyle/>
          <a:p>
            <a:fld id="{3F887219-6B5A-6A4A-92B9-884AF8D29067}" type="datetime1">
              <a:rPr lang="en-US" smtClean="0"/>
              <a:t>4/18/23</a:t>
            </a:fld>
            <a:endParaRPr lang="en-US"/>
          </a:p>
        </p:txBody>
      </p:sp>
      <p:sp>
        <p:nvSpPr>
          <p:cNvPr id="4" name="Footer Placeholder 3">
            <a:extLst>
              <a:ext uri="{FF2B5EF4-FFF2-40B4-BE49-F238E27FC236}">
                <a16:creationId xmlns:a16="http://schemas.microsoft.com/office/drawing/2014/main" id="{3245F27F-A4AC-505B-BEDA-05142BECFE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893683-AC04-1543-3BE4-1D7F62DEC795}"/>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109677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935ED7-8CFF-DE5A-283A-5B1E5F53A4DD}"/>
              </a:ext>
            </a:extLst>
          </p:cNvPr>
          <p:cNvSpPr>
            <a:spLocks noGrp="1"/>
          </p:cNvSpPr>
          <p:nvPr>
            <p:ph type="dt" sz="half" idx="10"/>
          </p:nvPr>
        </p:nvSpPr>
        <p:spPr/>
        <p:txBody>
          <a:bodyPr/>
          <a:lstStyle/>
          <a:p>
            <a:fld id="{5C37DAC4-13D1-AD4B-8EB3-D3387F0967B9}" type="datetime1">
              <a:rPr lang="en-US" smtClean="0"/>
              <a:t>4/18/23</a:t>
            </a:fld>
            <a:endParaRPr lang="en-US"/>
          </a:p>
        </p:txBody>
      </p:sp>
      <p:sp>
        <p:nvSpPr>
          <p:cNvPr id="3" name="Footer Placeholder 2">
            <a:extLst>
              <a:ext uri="{FF2B5EF4-FFF2-40B4-BE49-F238E27FC236}">
                <a16:creationId xmlns:a16="http://schemas.microsoft.com/office/drawing/2014/main" id="{293C18BC-6BF1-9654-19EA-8692EB37C7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D4B262-7162-48BC-0C73-383630D72F8C}"/>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2461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C0973-A911-4F9D-31FA-019F1ECD7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247C21-8243-B409-F7E9-DBDB0CEBC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CEEDA1-2FE7-507D-B5AD-581CA6C41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D66AC-907E-5A97-36BB-B8F8CC63B6D6}"/>
              </a:ext>
            </a:extLst>
          </p:cNvPr>
          <p:cNvSpPr>
            <a:spLocks noGrp="1"/>
          </p:cNvSpPr>
          <p:nvPr>
            <p:ph type="dt" sz="half" idx="10"/>
          </p:nvPr>
        </p:nvSpPr>
        <p:spPr/>
        <p:txBody>
          <a:bodyPr/>
          <a:lstStyle/>
          <a:p>
            <a:fld id="{9F94DFA5-DB78-FB48-A2B1-4DDE8ADC1ACE}" type="datetime1">
              <a:rPr lang="en-US" smtClean="0"/>
              <a:t>4/18/23</a:t>
            </a:fld>
            <a:endParaRPr lang="en-US"/>
          </a:p>
        </p:txBody>
      </p:sp>
      <p:sp>
        <p:nvSpPr>
          <p:cNvPr id="6" name="Footer Placeholder 5">
            <a:extLst>
              <a:ext uri="{FF2B5EF4-FFF2-40B4-BE49-F238E27FC236}">
                <a16:creationId xmlns:a16="http://schemas.microsoft.com/office/drawing/2014/main" id="{8A0E13B8-25DC-088E-83FE-86050FC2D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89275-A6CB-7719-C51A-4076BADD4D06}"/>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228692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D08E-C2C2-39FF-6162-508BEAF8B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46A450-45D9-5D9D-76C3-82DE1A66E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4532A0-DEDA-3D8B-B68C-6A6F40B61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8FC82-D1C9-5EA2-7F9E-BA51B0E67534}"/>
              </a:ext>
            </a:extLst>
          </p:cNvPr>
          <p:cNvSpPr>
            <a:spLocks noGrp="1"/>
          </p:cNvSpPr>
          <p:nvPr>
            <p:ph type="dt" sz="half" idx="10"/>
          </p:nvPr>
        </p:nvSpPr>
        <p:spPr/>
        <p:txBody>
          <a:bodyPr/>
          <a:lstStyle/>
          <a:p>
            <a:fld id="{7E728D30-FB10-F04D-AD2F-14BEFD02F027}" type="datetime1">
              <a:rPr lang="en-US" smtClean="0"/>
              <a:t>4/18/23</a:t>
            </a:fld>
            <a:endParaRPr lang="en-US"/>
          </a:p>
        </p:txBody>
      </p:sp>
      <p:sp>
        <p:nvSpPr>
          <p:cNvPr id="6" name="Footer Placeholder 5">
            <a:extLst>
              <a:ext uri="{FF2B5EF4-FFF2-40B4-BE49-F238E27FC236}">
                <a16:creationId xmlns:a16="http://schemas.microsoft.com/office/drawing/2014/main" id="{FD3EDE38-45F5-9492-31A3-78370F6D9B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A59B4-AA86-FBF9-7829-86E103B384DF}"/>
              </a:ext>
            </a:extLst>
          </p:cNvPr>
          <p:cNvSpPr>
            <a:spLocks noGrp="1"/>
          </p:cNvSpPr>
          <p:nvPr>
            <p:ph type="sldNum" sz="quarter" idx="12"/>
          </p:nvPr>
        </p:nvSpPr>
        <p:spPr/>
        <p:txBody>
          <a:bodyPr/>
          <a:lstStyle/>
          <a:p>
            <a:fld id="{EE990D7F-56FB-9745-84A4-6BC8EB4FDFF2}" type="slidenum">
              <a:rPr lang="en-US" smtClean="0"/>
              <a:t>‹#›</a:t>
            </a:fld>
            <a:endParaRPr lang="en-US"/>
          </a:p>
        </p:txBody>
      </p:sp>
    </p:spTree>
    <p:extLst>
      <p:ext uri="{BB962C8B-B14F-4D97-AF65-F5344CB8AC3E}">
        <p14:creationId xmlns:p14="http://schemas.microsoft.com/office/powerpoint/2010/main" val="168653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23EFA-E3EA-0AC3-31A4-F46745D6B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DC6FC8-87C6-9914-7509-1115E2FAC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5FDFF-6051-BB68-F0B2-2926D0040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9BCAA-9DD4-E346-826C-7FAF1C9F7EE1}" type="datetime1">
              <a:rPr lang="en-US" smtClean="0"/>
              <a:t>4/18/23</a:t>
            </a:fld>
            <a:endParaRPr lang="en-US"/>
          </a:p>
        </p:txBody>
      </p:sp>
      <p:sp>
        <p:nvSpPr>
          <p:cNvPr id="5" name="Footer Placeholder 4">
            <a:extLst>
              <a:ext uri="{FF2B5EF4-FFF2-40B4-BE49-F238E27FC236}">
                <a16:creationId xmlns:a16="http://schemas.microsoft.com/office/drawing/2014/main" id="{0547B487-69AC-9C42-9A5C-9D708A44E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35D531-98E7-803F-6523-3FA3AEFFE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90D7F-56FB-9745-84A4-6BC8EB4FDFF2}" type="slidenum">
              <a:rPr lang="en-US" smtClean="0"/>
              <a:t>‹#›</a:t>
            </a:fld>
            <a:endParaRPr lang="en-US"/>
          </a:p>
        </p:txBody>
      </p:sp>
    </p:spTree>
    <p:extLst>
      <p:ext uri="{BB962C8B-B14F-4D97-AF65-F5344CB8AC3E}">
        <p14:creationId xmlns:p14="http://schemas.microsoft.com/office/powerpoint/2010/main" val="3299786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Froot-NetSys/Ary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1530-23F3-F9D4-61DB-A5B2B464CB92}"/>
              </a:ext>
            </a:extLst>
          </p:cNvPr>
          <p:cNvSpPr>
            <a:spLocks noGrp="1"/>
          </p:cNvSpPr>
          <p:nvPr>
            <p:ph type="ctrTitle"/>
          </p:nvPr>
        </p:nvSpPr>
        <p:spPr>
          <a:xfrm>
            <a:off x="785446" y="736601"/>
            <a:ext cx="10621108" cy="2387600"/>
          </a:xfrm>
        </p:spPr>
        <p:txBody>
          <a:bodyPr>
            <a:normAutofit fontScale="90000"/>
          </a:bodyPr>
          <a:lstStyle/>
          <a:p>
            <a:r>
              <a:rPr lang="en-US" b="1" dirty="0"/>
              <a:t>Arya</a:t>
            </a:r>
            <a:r>
              <a:rPr lang="en-US" dirty="0"/>
              <a:t>: Arbitrary Graph Pattern Mining with Decomposition-based Sampling</a:t>
            </a:r>
          </a:p>
        </p:txBody>
      </p:sp>
      <p:sp>
        <p:nvSpPr>
          <p:cNvPr id="3" name="Subtitle 2">
            <a:extLst>
              <a:ext uri="{FF2B5EF4-FFF2-40B4-BE49-F238E27FC236}">
                <a16:creationId xmlns:a16="http://schemas.microsoft.com/office/drawing/2014/main" id="{020416CC-8DC1-901D-952C-CDD96744AE5F}"/>
              </a:ext>
            </a:extLst>
          </p:cNvPr>
          <p:cNvSpPr>
            <a:spLocks noGrp="1"/>
          </p:cNvSpPr>
          <p:nvPr>
            <p:ph type="subTitle" idx="1"/>
          </p:nvPr>
        </p:nvSpPr>
        <p:spPr/>
        <p:txBody>
          <a:bodyPr/>
          <a:lstStyle/>
          <a:p>
            <a:r>
              <a:rPr lang="en-US" dirty="0" err="1"/>
              <a:t>Zeying</a:t>
            </a:r>
            <a:r>
              <a:rPr lang="en-US" dirty="0"/>
              <a:t> Zhu</a:t>
            </a:r>
            <a:r>
              <a:rPr lang="en-US" baseline="30000" dirty="0"/>
              <a:t>*</a:t>
            </a:r>
            <a:r>
              <a:rPr lang="en-US" dirty="0"/>
              <a:t>, Kan Wu</a:t>
            </a:r>
            <a:r>
              <a:rPr lang="en-US" baseline="30000" dirty="0"/>
              <a:t>*</a:t>
            </a:r>
            <a:r>
              <a:rPr lang="en-US" dirty="0"/>
              <a:t>, Alan </a:t>
            </a:r>
            <a:r>
              <a:rPr lang="en-US" dirty="0" err="1"/>
              <a:t>Zaoxing</a:t>
            </a:r>
            <a:r>
              <a:rPr lang="en-US" dirty="0"/>
              <a:t> Liu</a:t>
            </a:r>
          </a:p>
          <a:p>
            <a:endParaRPr lang="en-US" dirty="0"/>
          </a:p>
        </p:txBody>
      </p:sp>
      <p:pic>
        <p:nvPicPr>
          <p:cNvPr id="4" name="Content Placeholder 4">
            <a:extLst>
              <a:ext uri="{FF2B5EF4-FFF2-40B4-BE49-F238E27FC236}">
                <a16:creationId xmlns:a16="http://schemas.microsoft.com/office/drawing/2014/main" id="{EE28F36F-D685-2850-6111-CE8C536429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2109" y="5046796"/>
            <a:ext cx="2214412" cy="992057"/>
          </a:xfrm>
          <a:prstGeom prst="rect">
            <a:avLst/>
          </a:prstGeom>
        </p:spPr>
      </p:pic>
      <p:pic>
        <p:nvPicPr>
          <p:cNvPr id="6" name="Picture 5" descr="Logo&#10;&#10;Description automatically generated">
            <a:extLst>
              <a:ext uri="{FF2B5EF4-FFF2-40B4-BE49-F238E27FC236}">
                <a16:creationId xmlns:a16="http://schemas.microsoft.com/office/drawing/2014/main" id="{04DA3906-77DD-B46E-64F8-EA8B842D0807}"/>
              </a:ext>
            </a:extLst>
          </p:cNvPr>
          <p:cNvPicPr>
            <a:picLocks noChangeAspect="1"/>
          </p:cNvPicPr>
          <p:nvPr/>
        </p:nvPicPr>
        <p:blipFill>
          <a:blip r:embed="rId5"/>
          <a:stretch>
            <a:fillRect/>
          </a:stretch>
        </p:blipFill>
        <p:spPr>
          <a:xfrm>
            <a:off x="6471208" y="5046796"/>
            <a:ext cx="2948871" cy="992058"/>
          </a:xfrm>
          <a:prstGeom prst="rect">
            <a:avLst/>
          </a:prstGeom>
        </p:spPr>
      </p:pic>
      <p:sp>
        <p:nvSpPr>
          <p:cNvPr id="9" name="Slide Number Placeholder 8">
            <a:extLst>
              <a:ext uri="{FF2B5EF4-FFF2-40B4-BE49-F238E27FC236}">
                <a16:creationId xmlns:a16="http://schemas.microsoft.com/office/drawing/2014/main" id="{AEE58E5A-6EAA-4DCC-E049-38101D564F31}"/>
              </a:ext>
            </a:extLst>
          </p:cNvPr>
          <p:cNvSpPr>
            <a:spLocks noGrp="1"/>
          </p:cNvSpPr>
          <p:nvPr>
            <p:ph type="sldNum" sz="quarter" idx="12"/>
          </p:nvPr>
        </p:nvSpPr>
        <p:spPr/>
        <p:txBody>
          <a:bodyPr/>
          <a:lstStyle/>
          <a:p>
            <a:fld id="{EE990D7F-56FB-9745-84A4-6BC8EB4FDFF2}" type="slidenum">
              <a:rPr lang="en-US" smtClean="0"/>
              <a:t>1</a:t>
            </a:fld>
            <a:endParaRPr lang="en-US" dirty="0"/>
          </a:p>
        </p:txBody>
      </p:sp>
    </p:spTree>
    <p:extLst>
      <p:ext uri="{BB962C8B-B14F-4D97-AF65-F5344CB8AC3E}">
        <p14:creationId xmlns:p14="http://schemas.microsoft.com/office/powerpoint/2010/main" val="187371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0618-6C01-150A-7057-D411929084BA}"/>
              </a:ext>
            </a:extLst>
          </p:cNvPr>
          <p:cNvSpPr>
            <a:spLocks noGrp="1"/>
          </p:cNvSpPr>
          <p:nvPr>
            <p:ph type="title"/>
          </p:nvPr>
        </p:nvSpPr>
        <p:spPr/>
        <p:txBody>
          <a:bodyPr/>
          <a:lstStyle/>
          <a:p>
            <a:r>
              <a:rPr lang="en-US" dirty="0"/>
              <a:t>ASAP Cannot Scale to Complex Patterns</a:t>
            </a:r>
          </a:p>
        </p:txBody>
      </p:sp>
      <p:graphicFrame>
        <p:nvGraphicFramePr>
          <p:cNvPr id="44" name="Chart 43">
            <a:extLst>
              <a:ext uri="{FF2B5EF4-FFF2-40B4-BE49-F238E27FC236}">
                <a16:creationId xmlns:a16="http://schemas.microsoft.com/office/drawing/2014/main" id="{8BDCC099-7D52-E12F-195B-8E109132209F}"/>
              </a:ext>
            </a:extLst>
          </p:cNvPr>
          <p:cNvGraphicFramePr>
            <a:graphicFrameLocks/>
          </p:cNvGraphicFramePr>
          <p:nvPr/>
        </p:nvGraphicFramePr>
        <p:xfrm>
          <a:off x="54656" y="2266251"/>
          <a:ext cx="6096000" cy="3993133"/>
        </p:xfrm>
        <a:graphic>
          <a:graphicData uri="http://schemas.openxmlformats.org/drawingml/2006/chart">
            <c:chart xmlns:c="http://schemas.openxmlformats.org/drawingml/2006/chart" xmlns:r="http://schemas.openxmlformats.org/officeDocument/2006/relationships" r:id="rId3"/>
          </a:graphicData>
        </a:graphic>
      </p:graphicFrame>
      <p:grpSp>
        <p:nvGrpSpPr>
          <p:cNvPr id="45" name="Group 44">
            <a:extLst>
              <a:ext uri="{FF2B5EF4-FFF2-40B4-BE49-F238E27FC236}">
                <a16:creationId xmlns:a16="http://schemas.microsoft.com/office/drawing/2014/main" id="{42A3E9BE-EE6F-24B6-DA7E-A368C4E4CB00}"/>
              </a:ext>
            </a:extLst>
          </p:cNvPr>
          <p:cNvGrpSpPr/>
          <p:nvPr/>
        </p:nvGrpSpPr>
        <p:grpSpPr>
          <a:xfrm>
            <a:off x="510215" y="1433422"/>
            <a:ext cx="5020971" cy="712515"/>
            <a:chOff x="4711700" y="923355"/>
            <a:chExt cx="3765728" cy="534386"/>
          </a:xfrm>
        </p:grpSpPr>
        <p:sp>
          <p:nvSpPr>
            <p:cNvPr id="46" name="Rectangle 45">
              <a:extLst>
                <a:ext uri="{FF2B5EF4-FFF2-40B4-BE49-F238E27FC236}">
                  <a16:creationId xmlns:a16="http://schemas.microsoft.com/office/drawing/2014/main" id="{DB2AFB4F-2057-69B1-FDB6-50E15E79AEBE}"/>
                </a:ext>
              </a:extLst>
            </p:cNvPr>
            <p:cNvSpPr/>
            <p:nvPr/>
          </p:nvSpPr>
          <p:spPr>
            <a:xfrm>
              <a:off x="4711700" y="923355"/>
              <a:ext cx="3765728" cy="534386"/>
            </a:xfrm>
            <a:prstGeom prst="rect">
              <a:avLst/>
            </a:prstGeom>
            <a:solidFill>
              <a:schemeClr val="bg1">
                <a:lumMod val="85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3200" b="1" dirty="0">
                  <a:solidFill>
                    <a:schemeClr val="tx1">
                      <a:lumMod val="85000"/>
                      <a:lumOff val="15000"/>
                    </a:schemeClr>
                  </a:solidFill>
                  <a:latin typeface="Source Sans Pro Light" panose="020B0403030403020204" pitchFamily="34" charset="0"/>
                  <a:ea typeface="Source Sans Pro Light" panose="020B0403030403020204" pitchFamily="34" charset="0"/>
                </a:rPr>
                <a:t>5-House</a:t>
              </a:r>
            </a:p>
          </p:txBody>
        </p:sp>
        <p:grpSp>
          <p:nvGrpSpPr>
            <p:cNvPr id="47" name="Group 46">
              <a:extLst>
                <a:ext uri="{FF2B5EF4-FFF2-40B4-BE49-F238E27FC236}">
                  <a16:creationId xmlns:a16="http://schemas.microsoft.com/office/drawing/2014/main" id="{8531620E-A655-CEEB-CB9D-690DE60A6FF2}"/>
                </a:ext>
              </a:extLst>
            </p:cNvPr>
            <p:cNvGrpSpPr/>
            <p:nvPr/>
          </p:nvGrpSpPr>
          <p:grpSpPr>
            <a:xfrm>
              <a:off x="7195016" y="950589"/>
              <a:ext cx="374184" cy="479917"/>
              <a:chOff x="7695976" y="1337639"/>
              <a:chExt cx="456351" cy="585302"/>
            </a:xfrm>
          </p:grpSpPr>
          <p:grpSp>
            <p:nvGrpSpPr>
              <p:cNvPr id="48" name="Group 47">
                <a:extLst>
                  <a:ext uri="{FF2B5EF4-FFF2-40B4-BE49-F238E27FC236}">
                    <a16:creationId xmlns:a16="http://schemas.microsoft.com/office/drawing/2014/main" id="{E6678CAD-F75C-E1BD-02E9-1EFDED4560B1}"/>
                  </a:ext>
                </a:extLst>
              </p:cNvPr>
              <p:cNvGrpSpPr/>
              <p:nvPr/>
            </p:nvGrpSpPr>
            <p:grpSpPr>
              <a:xfrm>
                <a:off x="7695976" y="1534841"/>
                <a:ext cx="456351" cy="388100"/>
                <a:chOff x="5413074" y="1003145"/>
                <a:chExt cx="456351" cy="388100"/>
              </a:xfrm>
            </p:grpSpPr>
            <p:sp>
              <p:nvSpPr>
                <p:cNvPr id="54" name="Oval 53">
                  <a:extLst>
                    <a:ext uri="{FF2B5EF4-FFF2-40B4-BE49-F238E27FC236}">
                      <a16:creationId xmlns:a16="http://schemas.microsoft.com/office/drawing/2014/main" id="{14A7F282-313B-2445-1A00-4E2BCD29C655}"/>
                    </a:ext>
                  </a:extLst>
                </p:cNvPr>
                <p:cNvSpPr/>
                <p:nvPr/>
              </p:nvSpPr>
              <p:spPr>
                <a:xfrm>
                  <a:off x="5413074" y="1007189"/>
                  <a:ext cx="114519" cy="11451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5" name="Oval 54">
                  <a:extLst>
                    <a:ext uri="{FF2B5EF4-FFF2-40B4-BE49-F238E27FC236}">
                      <a16:creationId xmlns:a16="http://schemas.microsoft.com/office/drawing/2014/main" id="{BAB4C018-1FB8-6F92-0DAB-80E4D17B845D}"/>
                    </a:ext>
                  </a:extLst>
                </p:cNvPr>
                <p:cNvSpPr/>
                <p:nvPr/>
              </p:nvSpPr>
              <p:spPr>
                <a:xfrm>
                  <a:off x="5748466" y="1003145"/>
                  <a:ext cx="120959" cy="1209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6" name="Oval 55">
                  <a:extLst>
                    <a:ext uri="{FF2B5EF4-FFF2-40B4-BE49-F238E27FC236}">
                      <a16:creationId xmlns:a16="http://schemas.microsoft.com/office/drawing/2014/main" id="{A506D9EA-8CD5-CDE0-38F6-7D6AB1C8E690}"/>
                    </a:ext>
                  </a:extLst>
                </p:cNvPr>
                <p:cNvSpPr/>
                <p:nvPr/>
              </p:nvSpPr>
              <p:spPr>
                <a:xfrm>
                  <a:off x="5753676" y="1275147"/>
                  <a:ext cx="110537" cy="11053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57" name="Straight Connector 56">
                  <a:extLst>
                    <a:ext uri="{FF2B5EF4-FFF2-40B4-BE49-F238E27FC236}">
                      <a16:creationId xmlns:a16="http://schemas.microsoft.com/office/drawing/2014/main" id="{283CCA22-C614-D84D-9395-70E3DB3C230B}"/>
                    </a:ext>
                  </a:extLst>
                </p:cNvPr>
                <p:cNvCxnSpPr>
                  <a:cxnSpLocks/>
                  <a:stCxn id="54" idx="6"/>
                  <a:endCxn id="55" idx="2"/>
                </p:cNvCxnSpPr>
                <p:nvPr/>
              </p:nvCxnSpPr>
              <p:spPr>
                <a:xfrm flipV="1">
                  <a:off x="5527593" y="1063625"/>
                  <a:ext cx="220873" cy="82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Oval 57">
                  <a:extLst>
                    <a:ext uri="{FF2B5EF4-FFF2-40B4-BE49-F238E27FC236}">
                      <a16:creationId xmlns:a16="http://schemas.microsoft.com/office/drawing/2014/main" id="{DD23B468-4792-A2E6-1ACC-24DE3DD011F3}"/>
                    </a:ext>
                  </a:extLst>
                </p:cNvPr>
                <p:cNvSpPr/>
                <p:nvPr/>
              </p:nvSpPr>
              <p:spPr>
                <a:xfrm>
                  <a:off x="5415064" y="1280708"/>
                  <a:ext cx="110537" cy="11053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59" name="Straight Connector 58">
                  <a:extLst>
                    <a:ext uri="{FF2B5EF4-FFF2-40B4-BE49-F238E27FC236}">
                      <a16:creationId xmlns:a16="http://schemas.microsoft.com/office/drawing/2014/main" id="{CAEE6BAA-B410-6A5D-CAA6-D09820831A3A}"/>
                    </a:ext>
                  </a:extLst>
                </p:cNvPr>
                <p:cNvCxnSpPr>
                  <a:cxnSpLocks/>
                  <a:stCxn id="54" idx="4"/>
                  <a:endCxn id="58" idx="0"/>
                </p:cNvCxnSpPr>
                <p:nvPr/>
              </p:nvCxnSpPr>
              <p:spPr>
                <a:xfrm flipH="1">
                  <a:off x="5470333" y="1121708"/>
                  <a:ext cx="1" cy="159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49" name="Straight Connector 48">
                <a:extLst>
                  <a:ext uri="{FF2B5EF4-FFF2-40B4-BE49-F238E27FC236}">
                    <a16:creationId xmlns:a16="http://schemas.microsoft.com/office/drawing/2014/main" id="{C92A0CCF-248C-1556-5041-F558111CE37D}"/>
                  </a:ext>
                </a:extLst>
              </p:cNvPr>
              <p:cNvCxnSpPr>
                <a:cxnSpLocks/>
                <a:stCxn id="55" idx="4"/>
                <a:endCxn id="56" idx="0"/>
              </p:cNvCxnSpPr>
              <p:nvPr/>
            </p:nvCxnSpPr>
            <p:spPr>
              <a:xfrm flipH="1">
                <a:off x="8091847" y="1655800"/>
                <a:ext cx="1" cy="1510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302C5C2-93E2-DF03-D821-E68DA6596AED}"/>
                  </a:ext>
                </a:extLst>
              </p:cNvPr>
              <p:cNvCxnSpPr>
                <a:cxnSpLocks/>
                <a:stCxn id="58" idx="6"/>
                <a:endCxn id="56" idx="2"/>
              </p:cNvCxnSpPr>
              <p:nvPr/>
            </p:nvCxnSpPr>
            <p:spPr>
              <a:xfrm flipV="1">
                <a:off x="7808503" y="1862112"/>
                <a:ext cx="228075" cy="55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A36BC67B-E1CC-69D5-3063-870EDC9D6B10}"/>
                  </a:ext>
                </a:extLst>
              </p:cNvPr>
              <p:cNvSpPr/>
              <p:nvPr/>
            </p:nvSpPr>
            <p:spPr>
              <a:xfrm>
                <a:off x="7865662" y="1337639"/>
                <a:ext cx="110537" cy="11053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52" name="Straight Connector 51">
                <a:extLst>
                  <a:ext uri="{FF2B5EF4-FFF2-40B4-BE49-F238E27FC236}">
                    <a16:creationId xmlns:a16="http://schemas.microsoft.com/office/drawing/2014/main" id="{C1FF3D08-0591-DF97-F38D-5ED98BF454B2}"/>
                  </a:ext>
                </a:extLst>
              </p:cNvPr>
              <p:cNvCxnSpPr>
                <a:cxnSpLocks/>
                <a:stCxn id="54" idx="0"/>
                <a:endCxn id="51" idx="3"/>
              </p:cNvCxnSpPr>
              <p:nvPr/>
            </p:nvCxnSpPr>
            <p:spPr>
              <a:xfrm flipV="1">
                <a:off x="7753236" y="1431988"/>
                <a:ext cx="128614" cy="10689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0BFAB449-4D0A-A07E-678A-2210B3423D7A}"/>
                  </a:ext>
                </a:extLst>
              </p:cNvPr>
              <p:cNvCxnSpPr>
                <a:cxnSpLocks/>
                <a:stCxn id="55" idx="0"/>
                <a:endCxn id="51" idx="5"/>
              </p:cNvCxnSpPr>
              <p:nvPr/>
            </p:nvCxnSpPr>
            <p:spPr>
              <a:xfrm flipH="1" flipV="1">
                <a:off x="7960011" y="1431988"/>
                <a:ext cx="131837" cy="1028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3" name="Rounded Rectangle 42">
                <a:extLst>
                  <a:ext uri="{FF2B5EF4-FFF2-40B4-BE49-F238E27FC236}">
                    <a16:creationId xmlns:a16="http://schemas.microsoft.com/office/drawing/2014/main" id="{EEDD1F6D-CD9D-D185-7121-96DEC1D7379D}"/>
                  </a:ext>
                </a:extLst>
              </p:cNvPr>
              <p:cNvSpPr/>
              <p:nvPr/>
            </p:nvSpPr>
            <p:spPr>
              <a:xfrm>
                <a:off x="5901377" y="1817568"/>
                <a:ext cx="6082635" cy="3989031"/>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57200" indent="-457200">
                  <a:buFont typeface="Arial" panose="020B0604020202020204" pitchFamily="34" charset="0"/>
                  <a:buChar char="•"/>
                </a:pPr>
                <a:r>
                  <a:rPr lang="en-US" altLang="zh-CN" sz="2800" dirty="0">
                    <a:solidFill>
                      <a:schemeClr val="tx1"/>
                    </a:solidFill>
                  </a:rPr>
                  <a:t>Need larger number of samplers for more complex patterns.</a:t>
                </a:r>
              </a:p>
              <a:p>
                <a:pPr marL="914400" lvl="1" indent="-457200">
                  <a:buFont typeface="Arial" panose="020B0604020202020204" pitchFamily="34" charset="0"/>
                  <a:buChar char="•"/>
                </a:pPr>
                <a:r>
                  <a:rPr lang="en-US" altLang="zh-CN" sz="2800" dirty="0">
                    <a:solidFill>
                      <a:schemeClr val="tx1"/>
                    </a:solidFill>
                  </a:rPr>
                  <a:t>From 4-node to 5-node patterns, there is a </a:t>
                </a:r>
                <a:r>
                  <a:rPr lang="en-US" sz="2800" dirty="0">
                    <a:solidFill>
                      <a:srgbClr val="C00000"/>
                    </a:solidFill>
                    <a:latin typeface="Helvetica" pitchFamily="2" charset="0"/>
                    <a:ea typeface="Source Sans Pro Light" charset="0"/>
                    <a:cs typeface="Source Sans Pro Light" charset="0"/>
                  </a:rPr>
                  <a:t>O(</a:t>
                </a:r>
                <a14:m>
                  <m:oMath xmlns:m="http://schemas.openxmlformats.org/officeDocument/2006/math">
                    <m:r>
                      <a:rPr lang="en-US" sz="2800" i="1">
                        <a:solidFill>
                          <a:srgbClr val="C00000"/>
                        </a:solidFill>
                        <a:latin typeface="Cambria Math" panose="02040503050406030204" pitchFamily="18" charset="0"/>
                        <a:ea typeface="Cambria Math" panose="02040503050406030204" pitchFamily="18" charset="0"/>
                        <a:cs typeface="Source Sans Pro Light" charset="0"/>
                      </a:rPr>
                      <m:t>∆</m:t>
                    </m:r>
                  </m:oMath>
                </a14:m>
                <a:r>
                  <a:rPr lang="en-US" sz="2800" dirty="0">
                    <a:solidFill>
                      <a:srgbClr val="C00000"/>
                    </a:solidFill>
                    <a:latin typeface="Helvetica" pitchFamily="2" charset="0"/>
                    <a:ea typeface="Source Sans Pro Light" charset="0"/>
                    <a:cs typeface="Source Sans Pro Light" charset="0"/>
                  </a:rPr>
                  <a:t>)</a:t>
                </a:r>
                <a:r>
                  <a:rPr lang="en-US" sz="2800" dirty="0">
                    <a:solidFill>
                      <a:schemeClr val="tx2"/>
                    </a:solidFill>
                    <a:latin typeface="Helvetica" pitchFamily="2" charset="0"/>
                    <a:ea typeface="Source Sans Pro Light" charset="0"/>
                    <a:cs typeface="Source Sans Pro Light" charset="0"/>
                  </a:rPr>
                  <a:t> </a:t>
                </a:r>
                <a:r>
                  <a:rPr lang="en-US" sz="2800" dirty="0">
                    <a:solidFill>
                      <a:schemeClr val="tx1"/>
                    </a:solidFill>
                  </a:rPr>
                  <a:t>increase.</a:t>
                </a:r>
              </a:p>
              <a:p>
                <a:pPr marL="914400" lvl="1" indent="-457200">
                  <a:buFont typeface="Arial" panose="020B0604020202020204" pitchFamily="34" charset="0"/>
                  <a:buChar char="•"/>
                </a:pPr>
                <a14:m>
                  <m:oMath xmlns:m="http://schemas.openxmlformats.org/officeDocument/2006/math">
                    <m:r>
                      <a:rPr lang="en-US" sz="2800" i="1">
                        <a:solidFill>
                          <a:srgbClr val="C00000"/>
                        </a:solidFill>
                        <a:latin typeface="Cambria Math" panose="02040503050406030204" pitchFamily="18" charset="0"/>
                        <a:ea typeface="Cambria Math" panose="02040503050406030204" pitchFamily="18" charset="0"/>
                        <a:cs typeface="Source Sans Pro Light" charset="0"/>
                      </a:rPr>
                      <m:t>∆</m:t>
                    </m:r>
                  </m:oMath>
                </a14:m>
                <a:r>
                  <a:rPr lang="en-US" altLang="zh-CN" sz="2800" dirty="0">
                    <a:solidFill>
                      <a:schemeClr val="tx1"/>
                    </a:solidFill>
                  </a:rPr>
                  <a:t> is the maximum degree of the graph.</a:t>
                </a:r>
              </a:p>
            </p:txBody>
          </p:sp>
        </mc:Choice>
        <mc:Fallback xmlns="">
          <p:sp>
            <p:nvSpPr>
              <p:cNvPr id="43" name="Rounded Rectangle 42">
                <a:extLst>
                  <a:ext uri="{FF2B5EF4-FFF2-40B4-BE49-F238E27FC236}">
                    <a16:creationId xmlns:a16="http://schemas.microsoft.com/office/drawing/2014/main" id="{EEDD1F6D-CD9D-D185-7121-96DEC1D7379D}"/>
                  </a:ext>
                </a:extLst>
              </p:cNvPr>
              <p:cNvSpPr>
                <a:spLocks noRot="1" noChangeAspect="1" noMove="1" noResize="1" noEditPoints="1" noAdjustHandles="1" noChangeArrowheads="1" noChangeShapeType="1" noTextEdit="1"/>
              </p:cNvSpPr>
              <p:nvPr/>
            </p:nvSpPr>
            <p:spPr>
              <a:xfrm>
                <a:off x="5901377" y="1817568"/>
                <a:ext cx="6082635" cy="3989031"/>
              </a:xfrm>
              <a:prstGeom prst="roundRect">
                <a:avLst/>
              </a:prstGeom>
              <a:blipFill>
                <a:blip r:embed="rId4"/>
                <a:stretch>
                  <a:fillRect/>
                </a:stretch>
              </a:blipFill>
              <a:ln>
                <a:noFill/>
              </a:ln>
              <a:effectLst/>
            </p:spPr>
            <p:txBody>
              <a:bodyPr/>
              <a:lstStyle/>
              <a:p>
                <a:r>
                  <a:rPr lang="en-US">
                    <a:noFill/>
                  </a:rPr>
                  <a:t> </a:t>
                </a:r>
              </a:p>
            </p:txBody>
          </p:sp>
        </mc:Fallback>
      </mc:AlternateContent>
      <p:sp>
        <p:nvSpPr>
          <p:cNvPr id="83" name="Slide Number Placeholder 82">
            <a:extLst>
              <a:ext uri="{FF2B5EF4-FFF2-40B4-BE49-F238E27FC236}">
                <a16:creationId xmlns:a16="http://schemas.microsoft.com/office/drawing/2014/main" id="{3074A058-95AF-BF9E-46D1-47750F3909E6}"/>
              </a:ext>
            </a:extLst>
          </p:cNvPr>
          <p:cNvSpPr>
            <a:spLocks noGrp="1"/>
          </p:cNvSpPr>
          <p:nvPr>
            <p:ph type="sldNum" sz="quarter" idx="12"/>
          </p:nvPr>
        </p:nvSpPr>
        <p:spPr/>
        <p:txBody>
          <a:bodyPr/>
          <a:lstStyle/>
          <a:p>
            <a:fld id="{EE990D7F-56FB-9745-84A4-6BC8EB4FDFF2}" type="slidenum">
              <a:rPr lang="en-US" smtClean="0"/>
              <a:t>10</a:t>
            </a:fld>
            <a:endParaRPr lang="en-US"/>
          </a:p>
        </p:txBody>
      </p:sp>
      <p:sp>
        <p:nvSpPr>
          <p:cNvPr id="3" name="TextBox 2">
            <a:extLst>
              <a:ext uri="{FF2B5EF4-FFF2-40B4-BE49-F238E27FC236}">
                <a16:creationId xmlns:a16="http://schemas.microsoft.com/office/drawing/2014/main" id="{E894BFB4-28AD-A0A7-3704-AA040E23378F}"/>
              </a:ext>
            </a:extLst>
          </p:cNvPr>
          <p:cNvSpPr txBox="1"/>
          <p:nvPr/>
        </p:nvSpPr>
        <p:spPr>
          <a:xfrm>
            <a:off x="2593133" y="5838034"/>
            <a:ext cx="805029" cy="400110"/>
          </a:xfrm>
          <a:prstGeom prst="rect">
            <a:avLst/>
          </a:prstGeom>
          <a:noFill/>
        </p:spPr>
        <p:txBody>
          <a:bodyPr wrap="none" rtlCol="0">
            <a:spAutoFit/>
          </a:bodyPr>
          <a:lstStyle/>
          <a:p>
            <a:r>
              <a:rPr lang="en-US" sz="2000" dirty="0">
                <a:solidFill>
                  <a:schemeClr val="bg2">
                    <a:lumMod val="50000"/>
                  </a:schemeClr>
                </a:solidFill>
              </a:rPr>
              <a:t>(1.5B)</a:t>
            </a:r>
          </a:p>
        </p:txBody>
      </p:sp>
      <p:sp>
        <p:nvSpPr>
          <p:cNvPr id="4" name="TextBox 3">
            <a:extLst>
              <a:ext uri="{FF2B5EF4-FFF2-40B4-BE49-F238E27FC236}">
                <a16:creationId xmlns:a16="http://schemas.microsoft.com/office/drawing/2014/main" id="{87903F69-6181-2BCD-3450-FBCD43907CCD}"/>
              </a:ext>
            </a:extLst>
          </p:cNvPr>
          <p:cNvSpPr txBox="1"/>
          <p:nvPr/>
        </p:nvSpPr>
        <p:spPr>
          <a:xfrm>
            <a:off x="4941415" y="5831651"/>
            <a:ext cx="805029" cy="400110"/>
          </a:xfrm>
          <a:prstGeom prst="rect">
            <a:avLst/>
          </a:prstGeom>
          <a:noFill/>
        </p:spPr>
        <p:txBody>
          <a:bodyPr wrap="none" rtlCol="0">
            <a:spAutoFit/>
          </a:bodyPr>
          <a:lstStyle/>
          <a:p>
            <a:r>
              <a:rPr lang="en-US" sz="2000" dirty="0">
                <a:solidFill>
                  <a:schemeClr val="bg2">
                    <a:lumMod val="50000"/>
                  </a:schemeClr>
                </a:solidFill>
              </a:rPr>
              <a:t>(3.7B)</a:t>
            </a:r>
          </a:p>
        </p:txBody>
      </p:sp>
      <p:sp>
        <p:nvSpPr>
          <p:cNvPr id="5" name="TextBox 4">
            <a:extLst>
              <a:ext uri="{FF2B5EF4-FFF2-40B4-BE49-F238E27FC236}">
                <a16:creationId xmlns:a16="http://schemas.microsoft.com/office/drawing/2014/main" id="{5AB35030-0005-7EE1-225F-088C30FEFB9A}"/>
              </a:ext>
            </a:extLst>
          </p:cNvPr>
          <p:cNvSpPr txBox="1"/>
          <p:nvPr/>
        </p:nvSpPr>
        <p:spPr>
          <a:xfrm>
            <a:off x="2309177" y="6292755"/>
            <a:ext cx="2177969" cy="400110"/>
          </a:xfrm>
          <a:prstGeom prst="rect">
            <a:avLst/>
          </a:prstGeom>
          <a:noFill/>
        </p:spPr>
        <p:txBody>
          <a:bodyPr wrap="none" rtlCol="0">
            <a:spAutoFit/>
          </a:bodyPr>
          <a:lstStyle/>
          <a:p>
            <a:r>
              <a:rPr lang="en-US" sz="2000" dirty="0"/>
              <a:t>16-machine cluster</a:t>
            </a:r>
          </a:p>
        </p:txBody>
      </p:sp>
    </p:spTree>
    <p:extLst>
      <p:ext uri="{BB962C8B-B14F-4D97-AF65-F5344CB8AC3E}">
        <p14:creationId xmlns:p14="http://schemas.microsoft.com/office/powerpoint/2010/main" val="20684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84C9B18-B5B3-8BAF-89CA-CC8B117F56E5}"/>
              </a:ext>
            </a:extLst>
          </p:cNvPr>
          <p:cNvSpPr txBox="1">
            <a:spLocks/>
          </p:cNvSpPr>
          <p:nvPr/>
        </p:nvSpPr>
        <p:spPr>
          <a:xfrm>
            <a:off x="1156965" y="2379662"/>
            <a:ext cx="98780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t>Can we </a:t>
            </a:r>
            <a:r>
              <a:rPr lang="en-US" altLang="zh-CN" b="1" dirty="0">
                <a:solidFill>
                  <a:srgbClr val="0070C0"/>
                </a:solidFill>
              </a:rPr>
              <a:t>reduce</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complexity</a:t>
            </a:r>
            <a:r>
              <a:rPr lang="zh-CN" altLang="en-US" b="1" dirty="0">
                <a:solidFill>
                  <a:srgbClr val="0070C0"/>
                </a:solidFill>
              </a:rPr>
              <a:t> </a:t>
            </a:r>
            <a:r>
              <a:rPr lang="en-US" altLang="zh-CN" dirty="0"/>
              <a:t>of</a:t>
            </a:r>
            <a:r>
              <a:rPr lang="zh-CN" altLang="en-US" dirty="0"/>
              <a:t> </a:t>
            </a:r>
            <a:r>
              <a:rPr lang="en-US" altLang="zh-CN" dirty="0"/>
              <a:t>the</a:t>
            </a:r>
            <a:r>
              <a:rPr lang="zh-CN" altLang="en-US" dirty="0"/>
              <a:t> </a:t>
            </a:r>
            <a:r>
              <a:rPr lang="en-US" altLang="zh-CN" dirty="0"/>
              <a:t>sampled pattern?</a:t>
            </a:r>
            <a:endParaRPr lang="en-US" dirty="0"/>
          </a:p>
        </p:txBody>
      </p:sp>
      <p:sp>
        <p:nvSpPr>
          <p:cNvPr id="4" name="Slide Number Placeholder 3">
            <a:extLst>
              <a:ext uri="{FF2B5EF4-FFF2-40B4-BE49-F238E27FC236}">
                <a16:creationId xmlns:a16="http://schemas.microsoft.com/office/drawing/2014/main" id="{8D593BCF-2067-C848-CCC4-045849FD250D}"/>
              </a:ext>
            </a:extLst>
          </p:cNvPr>
          <p:cNvSpPr>
            <a:spLocks noGrp="1"/>
          </p:cNvSpPr>
          <p:nvPr>
            <p:ph type="sldNum" sz="quarter" idx="12"/>
          </p:nvPr>
        </p:nvSpPr>
        <p:spPr/>
        <p:txBody>
          <a:bodyPr/>
          <a:lstStyle/>
          <a:p>
            <a:fld id="{EE990D7F-56FB-9745-84A4-6BC8EB4FDFF2}" type="slidenum">
              <a:rPr lang="en-US" smtClean="0"/>
              <a:t>11</a:t>
            </a:fld>
            <a:endParaRPr lang="en-US"/>
          </a:p>
        </p:txBody>
      </p:sp>
      <p:sp>
        <p:nvSpPr>
          <p:cNvPr id="2" name="Title 1">
            <a:extLst>
              <a:ext uri="{FF2B5EF4-FFF2-40B4-BE49-F238E27FC236}">
                <a16:creationId xmlns:a16="http://schemas.microsoft.com/office/drawing/2014/main" id="{B707C34B-1EBA-0AF7-8464-F051AC9A0E40}"/>
              </a:ext>
            </a:extLst>
          </p:cNvPr>
          <p:cNvSpPr txBox="1">
            <a:spLocks/>
          </p:cNvSpPr>
          <p:nvPr/>
        </p:nvSpPr>
        <p:spPr>
          <a:xfrm>
            <a:off x="801536" y="660501"/>
            <a:ext cx="10233498" cy="14429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If the patterns are more complex, it needs significantly more samplers and is less scalable.</a:t>
            </a:r>
          </a:p>
        </p:txBody>
      </p:sp>
      <p:sp>
        <p:nvSpPr>
          <p:cNvPr id="5" name="Title 1">
            <a:extLst>
              <a:ext uri="{FF2B5EF4-FFF2-40B4-BE49-F238E27FC236}">
                <a16:creationId xmlns:a16="http://schemas.microsoft.com/office/drawing/2014/main" id="{910305DC-D1BF-77CE-0353-60F3A777E66C}"/>
              </a:ext>
            </a:extLst>
          </p:cNvPr>
          <p:cNvSpPr>
            <a:spLocks noGrp="1"/>
          </p:cNvSpPr>
          <p:nvPr>
            <p:ph type="title"/>
          </p:nvPr>
        </p:nvSpPr>
        <p:spPr>
          <a:xfrm>
            <a:off x="324337" y="4368006"/>
            <a:ext cx="11543323" cy="1325563"/>
          </a:xfrm>
        </p:spPr>
        <p:txBody>
          <a:bodyPr>
            <a:normAutofit fontScale="90000"/>
          </a:bodyPr>
          <a:lstStyle/>
          <a:p>
            <a:pPr algn="ctr"/>
            <a:r>
              <a:rPr lang="en-US" dirty="0"/>
              <a:t>Our key idea is to</a:t>
            </a:r>
            <a:r>
              <a:rPr lang="zh-CN" altLang="en-US" dirty="0"/>
              <a:t> </a:t>
            </a:r>
            <a:r>
              <a:rPr lang="en-US" altLang="zh-CN" dirty="0"/>
              <a:t>leverage</a:t>
            </a:r>
            <a:r>
              <a:rPr lang="zh-CN" altLang="en-US" dirty="0"/>
              <a:t> </a:t>
            </a:r>
            <a:r>
              <a:rPr lang="en-US" altLang="zh-CN" b="1" dirty="0">
                <a:solidFill>
                  <a:srgbClr val="0070C0"/>
                </a:solidFill>
              </a:rPr>
              <a:t>graph</a:t>
            </a:r>
            <a:r>
              <a:rPr lang="zh-CN" altLang="en-US" b="1" dirty="0">
                <a:solidFill>
                  <a:srgbClr val="0070C0"/>
                </a:solidFill>
              </a:rPr>
              <a:t> </a:t>
            </a:r>
            <a:r>
              <a:rPr lang="en-US" altLang="zh-CN" b="1" dirty="0">
                <a:solidFill>
                  <a:srgbClr val="0070C0"/>
                </a:solidFill>
              </a:rPr>
              <a:t>decomposition</a:t>
            </a:r>
            <a:r>
              <a:rPr lang="zh-CN" altLang="en-US" b="1" dirty="0">
                <a:solidFill>
                  <a:srgbClr val="0070C0"/>
                </a:solidFill>
              </a:rPr>
              <a:t> </a:t>
            </a:r>
            <a:r>
              <a:rPr lang="en-US" altLang="zh-CN" b="1" dirty="0">
                <a:solidFill>
                  <a:srgbClr val="0070C0"/>
                </a:solidFill>
              </a:rPr>
              <a:t>theory </a:t>
            </a:r>
            <a:br>
              <a:rPr lang="en-US" altLang="zh-CN" b="1" dirty="0">
                <a:solidFill>
                  <a:srgbClr val="0070C0"/>
                </a:solidFill>
              </a:rPr>
            </a:br>
            <a:r>
              <a:rPr lang="en-US" altLang="zh-CN" dirty="0"/>
              <a:t>and </a:t>
            </a:r>
            <a:r>
              <a:rPr lang="en-US" altLang="zh-CN" b="1" dirty="0">
                <a:solidFill>
                  <a:srgbClr val="0070C0"/>
                </a:solidFill>
              </a:rPr>
              <a:t>sample different sub-patterns individually</a:t>
            </a:r>
            <a:r>
              <a:rPr lang="en-US" altLang="zh-CN" dirty="0"/>
              <a:t>.</a:t>
            </a:r>
            <a:endParaRPr lang="en-US" dirty="0"/>
          </a:p>
        </p:txBody>
      </p:sp>
    </p:spTree>
    <p:extLst>
      <p:ext uri="{BB962C8B-B14F-4D97-AF65-F5344CB8AC3E}">
        <p14:creationId xmlns:p14="http://schemas.microsoft.com/office/powerpoint/2010/main" val="262283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BED0-8E85-2E2B-E302-93DE22483DAF}"/>
              </a:ext>
            </a:extLst>
          </p:cNvPr>
          <p:cNvSpPr>
            <a:spLocks noGrp="1"/>
          </p:cNvSpPr>
          <p:nvPr>
            <p:ph type="title"/>
          </p:nvPr>
        </p:nvSpPr>
        <p:spPr/>
        <p:txBody>
          <a:bodyPr/>
          <a:lstStyle/>
          <a:p>
            <a:r>
              <a:rPr lang="en-US" dirty="0"/>
              <a:t>Graph Decomposition Theory</a:t>
            </a:r>
          </a:p>
        </p:txBody>
      </p:sp>
      <p:sp>
        <p:nvSpPr>
          <p:cNvPr id="43" name="Right Arrow 42">
            <a:extLst>
              <a:ext uri="{FF2B5EF4-FFF2-40B4-BE49-F238E27FC236}">
                <a16:creationId xmlns:a16="http://schemas.microsoft.com/office/drawing/2014/main" id="{8FD99288-AFE2-9917-C0CA-54F51332AFC7}"/>
              </a:ext>
            </a:extLst>
          </p:cNvPr>
          <p:cNvSpPr/>
          <p:nvPr/>
        </p:nvSpPr>
        <p:spPr>
          <a:xfrm flipV="1">
            <a:off x="2965799" y="3992125"/>
            <a:ext cx="1679508" cy="205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8D8C43B5-B052-F46D-9933-D6E130DE53C1}"/>
              </a:ext>
            </a:extLst>
          </p:cNvPr>
          <p:cNvSpPr txBox="1"/>
          <p:nvPr/>
        </p:nvSpPr>
        <p:spPr>
          <a:xfrm>
            <a:off x="2566294" y="4294539"/>
            <a:ext cx="2375822" cy="707886"/>
          </a:xfrm>
          <a:prstGeom prst="rect">
            <a:avLst/>
          </a:prstGeom>
          <a:noFill/>
        </p:spPr>
        <p:txBody>
          <a:bodyPr wrap="square" rtlCol="0">
            <a:spAutoFit/>
          </a:bodyPr>
          <a:lstStyle/>
          <a:p>
            <a:pPr algn="ctr"/>
            <a:r>
              <a:rPr lang="en-US" sz="2000" dirty="0"/>
              <a:t>Optimal fractional edge cover LP</a:t>
            </a:r>
          </a:p>
        </p:txBody>
      </p:sp>
      <p:sp>
        <p:nvSpPr>
          <p:cNvPr id="45" name="Right Arrow 44">
            <a:extLst>
              <a:ext uri="{FF2B5EF4-FFF2-40B4-BE49-F238E27FC236}">
                <a16:creationId xmlns:a16="http://schemas.microsoft.com/office/drawing/2014/main" id="{D38DDFC4-384B-600D-A607-9AB64215EBF5}"/>
              </a:ext>
            </a:extLst>
          </p:cNvPr>
          <p:cNvSpPr/>
          <p:nvPr/>
        </p:nvSpPr>
        <p:spPr>
          <a:xfrm flipV="1">
            <a:off x="7340813" y="3932676"/>
            <a:ext cx="1260073" cy="212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57605E1C-AAB0-EC2B-3C0E-334A0A333349}"/>
              </a:ext>
            </a:extLst>
          </p:cNvPr>
          <p:cNvSpPr txBox="1"/>
          <p:nvPr/>
        </p:nvSpPr>
        <p:spPr>
          <a:xfrm>
            <a:off x="7163823" y="4278879"/>
            <a:ext cx="1681286" cy="1015663"/>
          </a:xfrm>
          <a:prstGeom prst="rect">
            <a:avLst/>
          </a:prstGeom>
          <a:noFill/>
        </p:spPr>
        <p:txBody>
          <a:bodyPr wrap="square" rtlCol="0">
            <a:spAutoFit/>
          </a:bodyPr>
          <a:lstStyle/>
          <a:p>
            <a:r>
              <a:rPr lang="en-US" sz="2000" dirty="0"/>
              <a:t>Decomposed sub-patterns</a:t>
            </a:r>
          </a:p>
          <a:p>
            <a:endParaRPr lang="en-US" sz="2000" dirty="0"/>
          </a:p>
        </p:txBody>
      </p:sp>
      <p:sp>
        <p:nvSpPr>
          <p:cNvPr id="48" name="TextBox 47">
            <a:extLst>
              <a:ext uri="{FF2B5EF4-FFF2-40B4-BE49-F238E27FC236}">
                <a16:creationId xmlns:a16="http://schemas.microsoft.com/office/drawing/2014/main" id="{E38AD45E-ACA4-78F1-34BE-16F92EFC0CAD}"/>
              </a:ext>
            </a:extLst>
          </p:cNvPr>
          <p:cNvSpPr txBox="1"/>
          <p:nvPr/>
        </p:nvSpPr>
        <p:spPr>
          <a:xfrm>
            <a:off x="4295078" y="5340633"/>
            <a:ext cx="3617272" cy="646331"/>
          </a:xfrm>
          <a:prstGeom prst="rect">
            <a:avLst/>
          </a:prstGeom>
          <a:noFill/>
        </p:spPr>
        <p:txBody>
          <a:bodyPr wrap="none" rtlCol="0">
            <a:spAutoFit/>
          </a:bodyPr>
          <a:lstStyle/>
          <a:p>
            <a:r>
              <a:rPr lang="en-US" dirty="0"/>
              <a:t>Odd cycles with weight  0.5 on edge;</a:t>
            </a:r>
          </a:p>
          <a:p>
            <a:r>
              <a:rPr lang="en-US" dirty="0"/>
              <a:t>Stars with weight 1 on each edge</a:t>
            </a:r>
          </a:p>
        </p:txBody>
      </p:sp>
      <p:sp>
        <p:nvSpPr>
          <p:cNvPr id="4" name="Slide Number Placeholder 3">
            <a:extLst>
              <a:ext uri="{FF2B5EF4-FFF2-40B4-BE49-F238E27FC236}">
                <a16:creationId xmlns:a16="http://schemas.microsoft.com/office/drawing/2014/main" id="{BC01876B-DE86-13F8-EB57-33B619D3E0EA}"/>
              </a:ext>
            </a:extLst>
          </p:cNvPr>
          <p:cNvSpPr>
            <a:spLocks noGrp="1"/>
          </p:cNvSpPr>
          <p:nvPr>
            <p:ph type="sldNum" sz="quarter" idx="12"/>
          </p:nvPr>
        </p:nvSpPr>
        <p:spPr/>
        <p:txBody>
          <a:bodyPr/>
          <a:lstStyle/>
          <a:p>
            <a:fld id="{EE990D7F-56FB-9745-84A4-6BC8EB4FDFF2}" type="slidenum">
              <a:rPr lang="en-US" smtClean="0"/>
              <a:t>12</a:t>
            </a:fld>
            <a:endParaRPr lang="en-US"/>
          </a:p>
        </p:txBody>
      </p:sp>
      <p:sp>
        <p:nvSpPr>
          <p:cNvPr id="47" name="TextBox 46">
            <a:extLst>
              <a:ext uri="{FF2B5EF4-FFF2-40B4-BE49-F238E27FC236}">
                <a16:creationId xmlns:a16="http://schemas.microsoft.com/office/drawing/2014/main" id="{3B79C1BC-707C-F912-B987-D9C08B3DCAA1}"/>
              </a:ext>
            </a:extLst>
          </p:cNvPr>
          <p:cNvSpPr txBox="1"/>
          <p:nvPr/>
        </p:nvSpPr>
        <p:spPr>
          <a:xfrm>
            <a:off x="8901214" y="4942295"/>
            <a:ext cx="1199303" cy="400110"/>
          </a:xfrm>
          <a:prstGeom prst="rect">
            <a:avLst/>
          </a:prstGeom>
          <a:noFill/>
        </p:spPr>
        <p:txBody>
          <a:bodyPr wrap="none" rtlCol="0">
            <a:spAutoFit/>
          </a:bodyPr>
          <a:lstStyle/>
          <a:p>
            <a:r>
              <a:rPr lang="en-US" sz="2000" dirty="0"/>
              <a:t>Odd cycle</a:t>
            </a:r>
          </a:p>
        </p:txBody>
      </p:sp>
      <p:sp>
        <p:nvSpPr>
          <p:cNvPr id="50" name="TextBox 49">
            <a:extLst>
              <a:ext uri="{FF2B5EF4-FFF2-40B4-BE49-F238E27FC236}">
                <a16:creationId xmlns:a16="http://schemas.microsoft.com/office/drawing/2014/main" id="{EDE8DD0F-554D-53D7-72C5-C8E2512D63DC}"/>
              </a:ext>
            </a:extLst>
          </p:cNvPr>
          <p:cNvSpPr txBox="1"/>
          <p:nvPr/>
        </p:nvSpPr>
        <p:spPr>
          <a:xfrm>
            <a:off x="10647039" y="4957813"/>
            <a:ext cx="599908" cy="400110"/>
          </a:xfrm>
          <a:prstGeom prst="rect">
            <a:avLst/>
          </a:prstGeom>
          <a:noFill/>
        </p:spPr>
        <p:txBody>
          <a:bodyPr wrap="none" rtlCol="0">
            <a:spAutoFit/>
          </a:bodyPr>
          <a:lstStyle/>
          <a:p>
            <a:r>
              <a:rPr lang="en-US" sz="2000" dirty="0"/>
              <a:t>Star</a:t>
            </a:r>
          </a:p>
        </p:txBody>
      </p:sp>
      <p:sp>
        <p:nvSpPr>
          <p:cNvPr id="3" name="Text Placeholder 2">
            <a:extLst>
              <a:ext uri="{FF2B5EF4-FFF2-40B4-BE49-F238E27FC236}">
                <a16:creationId xmlns:a16="http://schemas.microsoft.com/office/drawing/2014/main" id="{90CFBE9E-1F37-EA61-6D40-C21811AA6A75}"/>
              </a:ext>
            </a:extLst>
          </p:cNvPr>
          <p:cNvSpPr txBox="1">
            <a:spLocks/>
          </p:cNvSpPr>
          <p:nvPr/>
        </p:nvSpPr>
        <p:spPr bwMode="auto">
          <a:xfrm>
            <a:off x="908879" y="1460008"/>
            <a:ext cx="10225815" cy="1366673"/>
          </a:xfrm>
          <a:prstGeom prst="rect">
            <a:avLst/>
          </a:prstGeom>
          <a:ln>
            <a:solidFill>
              <a:srgbClr val="00B0F0"/>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SzPct val="90000"/>
              <a:buFont typeface="Arial" pitchFamily="34" charset="0"/>
              <a:defRPr sz="2800" kern="1200">
                <a:solidFill>
                  <a:srgbClr val="404040"/>
                </a:solidFill>
                <a:latin typeface="Source Sans Pro Light"/>
                <a:ea typeface="MS PGothic" pitchFamily="34" charset="-128"/>
                <a:cs typeface="ＭＳ Ｐゴシック" charset="0"/>
              </a:defRPr>
            </a:lvl1pPr>
            <a:lvl2pPr marL="628650" indent="-171450" algn="l" defTabSz="457200" rtl="0" eaLnBrk="0" fontAlgn="base" hangingPunct="0">
              <a:spcBef>
                <a:spcPct val="20000"/>
              </a:spcBef>
              <a:spcAft>
                <a:spcPct val="0"/>
              </a:spcAft>
              <a:buSzPct val="90000"/>
              <a:buFont typeface="Arial" pitchFamily="34" charset="0"/>
              <a:buChar char="•"/>
              <a:defRPr sz="2400" kern="1200">
                <a:solidFill>
                  <a:srgbClr val="404040"/>
                </a:solidFill>
                <a:latin typeface="Source Sans Pro Light"/>
                <a:ea typeface="MS PGothic" pitchFamily="34" charset="-128"/>
                <a:cs typeface="+mn-cs"/>
              </a:defRPr>
            </a:lvl2pPr>
            <a:lvl3pPr marL="1089025" indent="-174625" algn="l" defTabSz="457200" rtl="0" eaLnBrk="0" fontAlgn="base" hangingPunct="0">
              <a:spcBef>
                <a:spcPct val="20000"/>
              </a:spcBef>
              <a:spcAft>
                <a:spcPct val="0"/>
              </a:spcAft>
              <a:buSzPct val="100000"/>
              <a:buFont typeface="Lucida Grande" charset="0"/>
              <a:buChar char="–"/>
              <a:defRPr sz="2000" kern="1200">
                <a:solidFill>
                  <a:srgbClr val="404040"/>
                </a:solidFill>
                <a:latin typeface="Source Sans Pro Light"/>
                <a:ea typeface="MS PGothic" pitchFamily="34" charset="-128"/>
                <a:cs typeface="+mn-cs"/>
              </a:defRPr>
            </a:lvl3pPr>
            <a:lvl4pPr marL="1541463" indent="-169863" algn="l" defTabSz="457200" rtl="0" eaLnBrk="0" fontAlgn="base" hangingPunct="0">
              <a:spcBef>
                <a:spcPct val="20000"/>
              </a:spcBef>
              <a:spcAft>
                <a:spcPct val="0"/>
              </a:spcAft>
              <a:buSzPct val="90000"/>
              <a:buFont typeface="Arial" pitchFamily="34" charset="0"/>
              <a:buChar char="•"/>
              <a:defRPr sz="2000" kern="1200">
                <a:solidFill>
                  <a:srgbClr val="404040"/>
                </a:solidFill>
                <a:latin typeface="Source Sans Pro Light"/>
                <a:ea typeface="MS PGothic" pitchFamily="34" charset="-128"/>
                <a:cs typeface="+mn-cs"/>
              </a:defRPr>
            </a:lvl4pPr>
            <a:lvl5pPr marL="2001838" indent="-173038" algn="l" defTabSz="457200" rtl="0" eaLnBrk="0" fontAlgn="base" hangingPunct="0">
              <a:spcBef>
                <a:spcPct val="20000"/>
              </a:spcBef>
              <a:spcAft>
                <a:spcPct val="0"/>
              </a:spcAft>
              <a:buFont typeface="Lucida Grande" charset="0"/>
              <a:buChar char="-"/>
              <a:defRPr sz="2000" kern="1200">
                <a:solidFill>
                  <a:srgbClr val="404040"/>
                </a:solidFill>
                <a:latin typeface="Source Sans Pro Ligh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pPr>
            <a:r>
              <a:rPr lang="en-US" sz="2400" b="1" dirty="0">
                <a:solidFill>
                  <a:srgbClr val="00B0F0"/>
                </a:solidFill>
                <a:latin typeface="Newslab Thin"/>
                <a:cs typeface="Newslab Thin"/>
              </a:rPr>
              <a:t>A powerful theorem </a:t>
            </a:r>
            <a:r>
              <a:rPr lang="en-US" sz="2400" dirty="0">
                <a:solidFill>
                  <a:srgbClr val="00B0F0"/>
                </a:solidFill>
                <a:latin typeface="Newslab Thin"/>
                <a:cs typeface="Newslab Thin"/>
              </a:rPr>
              <a:t>(informal) </a:t>
            </a:r>
            <a:r>
              <a:rPr lang="en-US" sz="2000" dirty="0">
                <a:solidFill>
                  <a:srgbClr val="00B0F0"/>
                </a:solidFill>
                <a:latin typeface="Newslab Thin"/>
                <a:cs typeface="Newslab Thin"/>
              </a:rPr>
              <a:t>[S. </a:t>
            </a:r>
            <a:r>
              <a:rPr lang="en-US" sz="2000" dirty="0" err="1">
                <a:solidFill>
                  <a:srgbClr val="00B0F0"/>
                </a:solidFill>
                <a:latin typeface="Newslab Thin"/>
                <a:cs typeface="Newslab Thin"/>
              </a:rPr>
              <a:t>Assadi</a:t>
            </a:r>
            <a:r>
              <a:rPr lang="en-US" sz="2000" dirty="0">
                <a:solidFill>
                  <a:srgbClr val="00B0F0"/>
                </a:solidFill>
                <a:latin typeface="Newslab Thin"/>
                <a:cs typeface="Newslab Thin"/>
              </a:rPr>
              <a:t> et al., 2019] </a:t>
            </a:r>
            <a:r>
              <a:rPr lang="en-US" sz="2400" b="1" dirty="0">
                <a:solidFill>
                  <a:srgbClr val="00B0F0"/>
                </a:solidFill>
                <a:latin typeface="Newslab Thin"/>
                <a:cs typeface="Newslab Thin"/>
              </a:rPr>
              <a:t>: </a:t>
            </a:r>
            <a:r>
              <a:rPr lang="en-US" sz="2400" dirty="0">
                <a:solidFill>
                  <a:srgbClr val="0070C0"/>
                </a:solidFill>
                <a:latin typeface="Newslab Thin"/>
                <a:cs typeface="Newslab Thin"/>
              </a:rPr>
              <a:t>Solving an optimal fractional edge cover can decompose any patterns into a unique collection of odd cycles and stars, which meets optimal bounds for sampling arbitrary patterns.</a:t>
            </a:r>
            <a:endParaRPr lang="en-US" sz="2400" dirty="0">
              <a:solidFill>
                <a:schemeClr val="accent2"/>
              </a:solidFill>
              <a:latin typeface="Newslab Thin"/>
              <a:cs typeface="Newslab Thin"/>
            </a:endParaRPr>
          </a:p>
          <a:p>
            <a:pPr>
              <a:lnSpc>
                <a:spcPct val="110000"/>
              </a:lnSpc>
              <a:buFont typeface="Wingdings" charset="2"/>
              <a:buChar char="§"/>
            </a:pPr>
            <a:endParaRPr lang="en-US" sz="2400" b="1" dirty="0">
              <a:solidFill>
                <a:schemeClr val="accent2"/>
              </a:solidFill>
              <a:latin typeface="Newslab Thin"/>
              <a:cs typeface="Newslab Thin"/>
            </a:endParaRPr>
          </a:p>
        </p:txBody>
      </p:sp>
      <p:grpSp>
        <p:nvGrpSpPr>
          <p:cNvPr id="80" name="Group 79">
            <a:extLst>
              <a:ext uri="{FF2B5EF4-FFF2-40B4-BE49-F238E27FC236}">
                <a16:creationId xmlns:a16="http://schemas.microsoft.com/office/drawing/2014/main" id="{599C649A-375F-3F49-BE74-FC9D52DE13E9}"/>
              </a:ext>
            </a:extLst>
          </p:cNvPr>
          <p:cNvGrpSpPr/>
          <p:nvPr/>
        </p:nvGrpSpPr>
        <p:grpSpPr>
          <a:xfrm>
            <a:off x="503018" y="3534825"/>
            <a:ext cx="2074858" cy="1325563"/>
            <a:chOff x="443854" y="3614941"/>
            <a:chExt cx="1716678" cy="1116455"/>
          </a:xfrm>
        </p:grpSpPr>
        <p:sp>
          <p:nvSpPr>
            <p:cNvPr id="67" name="Oval 4">
              <a:extLst>
                <a:ext uri="{FF2B5EF4-FFF2-40B4-BE49-F238E27FC236}">
                  <a16:creationId xmlns:a16="http://schemas.microsoft.com/office/drawing/2014/main" id="{4E130363-C39A-B420-2187-D4C93D4BD0C7}"/>
                </a:ext>
              </a:extLst>
            </p:cNvPr>
            <p:cNvSpPr/>
            <p:nvPr/>
          </p:nvSpPr>
          <p:spPr>
            <a:xfrm>
              <a:off x="722966" y="3614941"/>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Oval 5">
              <a:extLst>
                <a:ext uri="{FF2B5EF4-FFF2-40B4-BE49-F238E27FC236}">
                  <a16:creationId xmlns:a16="http://schemas.microsoft.com/office/drawing/2014/main" id="{4D33B838-D332-7C7C-C0A3-5B3602B66133}"/>
                </a:ext>
              </a:extLst>
            </p:cNvPr>
            <p:cNvSpPr/>
            <p:nvPr/>
          </p:nvSpPr>
          <p:spPr>
            <a:xfrm>
              <a:off x="443854" y="400364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Oval 6">
              <a:extLst>
                <a:ext uri="{FF2B5EF4-FFF2-40B4-BE49-F238E27FC236}">
                  <a16:creationId xmlns:a16="http://schemas.microsoft.com/office/drawing/2014/main" id="{330D8B1B-DE90-D43A-A286-866D9B619780}"/>
                </a:ext>
              </a:extLst>
            </p:cNvPr>
            <p:cNvSpPr/>
            <p:nvPr/>
          </p:nvSpPr>
          <p:spPr>
            <a:xfrm>
              <a:off x="1010644" y="400364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Oval 8">
              <a:extLst>
                <a:ext uri="{FF2B5EF4-FFF2-40B4-BE49-F238E27FC236}">
                  <a16:creationId xmlns:a16="http://schemas.microsoft.com/office/drawing/2014/main" id="{51FDB92D-5829-20A3-3D0D-4D8A3160F617}"/>
                </a:ext>
              </a:extLst>
            </p:cNvPr>
            <p:cNvSpPr/>
            <p:nvPr/>
          </p:nvSpPr>
          <p:spPr>
            <a:xfrm>
              <a:off x="443854" y="4525913"/>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Oval 9">
              <a:extLst>
                <a:ext uri="{FF2B5EF4-FFF2-40B4-BE49-F238E27FC236}">
                  <a16:creationId xmlns:a16="http://schemas.microsoft.com/office/drawing/2014/main" id="{0DB9CFAC-4D87-DEDB-13E3-014BEE60639D}"/>
                </a:ext>
              </a:extLst>
            </p:cNvPr>
            <p:cNvSpPr/>
            <p:nvPr/>
          </p:nvSpPr>
          <p:spPr>
            <a:xfrm>
              <a:off x="1010644" y="4525913"/>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2" name="Straight Connector 11">
              <a:extLst>
                <a:ext uri="{FF2B5EF4-FFF2-40B4-BE49-F238E27FC236}">
                  <a16:creationId xmlns:a16="http://schemas.microsoft.com/office/drawing/2014/main" id="{C4ABCA7A-C726-C5EF-F186-97CAA013F669}"/>
                </a:ext>
              </a:extLst>
            </p:cNvPr>
            <p:cNvCxnSpPr>
              <a:cxnSpLocks/>
              <a:stCxn id="67" idx="5"/>
              <a:endCxn id="69" idx="1"/>
            </p:cNvCxnSpPr>
            <p:nvPr/>
          </p:nvCxnSpPr>
          <p:spPr>
            <a:xfrm>
              <a:off x="898357" y="3790332"/>
              <a:ext cx="142379"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15">
              <a:extLst>
                <a:ext uri="{FF2B5EF4-FFF2-40B4-BE49-F238E27FC236}">
                  <a16:creationId xmlns:a16="http://schemas.microsoft.com/office/drawing/2014/main" id="{AB7F005C-0FB2-A8C5-59FF-F29D1E0E8191}"/>
                </a:ext>
              </a:extLst>
            </p:cNvPr>
            <p:cNvCxnSpPr>
              <a:cxnSpLocks/>
              <a:stCxn id="67" idx="3"/>
              <a:endCxn id="68" idx="7"/>
            </p:cNvCxnSpPr>
            <p:nvPr/>
          </p:nvCxnSpPr>
          <p:spPr>
            <a:xfrm flipH="1">
              <a:off x="619245" y="3790332"/>
              <a:ext cx="133813"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20">
              <a:extLst>
                <a:ext uri="{FF2B5EF4-FFF2-40B4-BE49-F238E27FC236}">
                  <a16:creationId xmlns:a16="http://schemas.microsoft.com/office/drawing/2014/main" id="{FC0820F5-4404-2BC7-D57D-E9B78F1C6A02}"/>
                </a:ext>
              </a:extLst>
            </p:cNvPr>
            <p:cNvCxnSpPr>
              <a:cxnSpLocks/>
              <a:stCxn id="70" idx="0"/>
              <a:endCxn id="68" idx="4"/>
            </p:cNvCxnSpPr>
            <p:nvPr/>
          </p:nvCxnSpPr>
          <p:spPr>
            <a:xfrm flipV="1">
              <a:off x="546596" y="4209127"/>
              <a:ext cx="0" cy="3167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23">
              <a:extLst>
                <a:ext uri="{FF2B5EF4-FFF2-40B4-BE49-F238E27FC236}">
                  <a16:creationId xmlns:a16="http://schemas.microsoft.com/office/drawing/2014/main" id="{FC61CC16-9402-C393-4A11-C8C0ADC733A0}"/>
                </a:ext>
              </a:extLst>
            </p:cNvPr>
            <p:cNvCxnSpPr>
              <a:cxnSpLocks/>
            </p:cNvCxnSpPr>
            <p:nvPr/>
          </p:nvCxnSpPr>
          <p:spPr>
            <a:xfrm flipV="1">
              <a:off x="1102521" y="4209127"/>
              <a:ext cx="0" cy="3167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27">
              <a:extLst>
                <a:ext uri="{FF2B5EF4-FFF2-40B4-BE49-F238E27FC236}">
                  <a16:creationId xmlns:a16="http://schemas.microsoft.com/office/drawing/2014/main" id="{E0FDF70F-5FA1-CFC6-FF76-A0DFE19CB42B}"/>
                </a:ext>
              </a:extLst>
            </p:cNvPr>
            <p:cNvCxnSpPr>
              <a:cxnSpLocks/>
              <a:stCxn id="70" idx="6"/>
              <a:endCxn id="71" idx="2"/>
            </p:cNvCxnSpPr>
            <p:nvPr/>
          </p:nvCxnSpPr>
          <p:spPr>
            <a:xfrm>
              <a:off x="649337" y="4628655"/>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12EF2DEC-98A2-8170-07F0-3B141D94E39C}"/>
                </a:ext>
              </a:extLst>
            </p:cNvPr>
            <p:cNvGrpSpPr/>
            <p:nvPr/>
          </p:nvGrpSpPr>
          <p:grpSpPr>
            <a:xfrm>
              <a:off x="1209290" y="3693509"/>
              <a:ext cx="951242" cy="845462"/>
              <a:chOff x="945012" y="5510888"/>
              <a:chExt cx="951242" cy="845462"/>
            </a:xfrm>
          </p:grpSpPr>
          <p:cxnSp>
            <p:nvCxnSpPr>
              <p:cNvPr id="61" name="Straight Connector 24">
                <a:extLst>
                  <a:ext uri="{FF2B5EF4-FFF2-40B4-BE49-F238E27FC236}">
                    <a16:creationId xmlns:a16="http://schemas.microsoft.com/office/drawing/2014/main" id="{B631D4A0-1E04-7699-AB4D-3D393BE68A45}"/>
                  </a:ext>
                </a:extLst>
              </p:cNvPr>
              <p:cNvCxnSpPr>
                <a:cxnSpLocks/>
              </p:cNvCxnSpPr>
              <p:nvPr/>
            </p:nvCxnSpPr>
            <p:spPr>
              <a:xfrm>
                <a:off x="1422269" y="5930083"/>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4">
                <a:extLst>
                  <a:ext uri="{FF2B5EF4-FFF2-40B4-BE49-F238E27FC236}">
                    <a16:creationId xmlns:a16="http://schemas.microsoft.com/office/drawing/2014/main" id="{EE8A6E70-9D59-8DAA-D6C0-888FBE20E561}"/>
                  </a:ext>
                </a:extLst>
              </p:cNvPr>
              <p:cNvSpPr/>
              <p:nvPr/>
            </p:nvSpPr>
            <p:spPr>
              <a:xfrm>
                <a:off x="987187" y="5510888"/>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
                <a:extLst>
                  <a:ext uri="{FF2B5EF4-FFF2-40B4-BE49-F238E27FC236}">
                    <a16:creationId xmlns:a16="http://schemas.microsoft.com/office/drawing/2014/main" id="{A8C318EB-3E1C-1DAD-A5C0-59475BEFA143}"/>
                  </a:ext>
                </a:extLst>
              </p:cNvPr>
              <p:cNvSpPr/>
              <p:nvPr/>
            </p:nvSpPr>
            <p:spPr>
              <a:xfrm>
                <a:off x="1233768" y="582302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5" name="Straight Connector 11">
                <a:extLst>
                  <a:ext uri="{FF2B5EF4-FFF2-40B4-BE49-F238E27FC236}">
                    <a16:creationId xmlns:a16="http://schemas.microsoft.com/office/drawing/2014/main" id="{5331A80C-44AF-EB12-A0D5-FC6997D56017}"/>
                  </a:ext>
                </a:extLst>
              </p:cNvPr>
              <p:cNvCxnSpPr>
                <a:cxnSpLocks/>
                <a:stCxn id="62" idx="5"/>
                <a:endCxn id="64" idx="1"/>
              </p:cNvCxnSpPr>
              <p:nvPr/>
            </p:nvCxnSpPr>
            <p:spPr>
              <a:xfrm>
                <a:off x="1162578" y="5686279"/>
                <a:ext cx="101282" cy="16684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24">
                <a:extLst>
                  <a:ext uri="{FF2B5EF4-FFF2-40B4-BE49-F238E27FC236}">
                    <a16:creationId xmlns:a16="http://schemas.microsoft.com/office/drawing/2014/main" id="{045D400F-DB8E-9694-1A1F-AEF814F61A2C}"/>
                  </a:ext>
                </a:extLst>
              </p:cNvPr>
              <p:cNvCxnSpPr>
                <a:cxnSpLocks/>
                <a:endCxn id="64" idx="2"/>
              </p:cNvCxnSpPr>
              <p:nvPr/>
            </p:nvCxnSpPr>
            <p:spPr>
              <a:xfrm>
                <a:off x="945012" y="5925769"/>
                <a:ext cx="28875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
                <a:extLst>
                  <a:ext uri="{FF2B5EF4-FFF2-40B4-BE49-F238E27FC236}">
                    <a16:creationId xmlns:a16="http://schemas.microsoft.com/office/drawing/2014/main" id="{8E0C0677-B8FC-0058-AC63-DBE2D7F70D52}"/>
                  </a:ext>
                </a:extLst>
              </p:cNvPr>
              <p:cNvSpPr/>
              <p:nvPr/>
            </p:nvSpPr>
            <p:spPr>
              <a:xfrm>
                <a:off x="983808" y="61508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9" name="Straight Connector 11">
                <a:extLst>
                  <a:ext uri="{FF2B5EF4-FFF2-40B4-BE49-F238E27FC236}">
                    <a16:creationId xmlns:a16="http://schemas.microsoft.com/office/drawing/2014/main" id="{8EDF1B4D-B874-B821-E3AB-449BD65ECA0B}"/>
                  </a:ext>
                </a:extLst>
              </p:cNvPr>
              <p:cNvCxnSpPr>
                <a:cxnSpLocks/>
                <a:stCxn id="58" idx="7"/>
                <a:endCxn id="64" idx="3"/>
              </p:cNvCxnSpPr>
              <p:nvPr/>
            </p:nvCxnSpPr>
            <p:spPr>
              <a:xfrm flipV="1">
                <a:off x="1159199" y="5998418"/>
                <a:ext cx="104661" cy="18254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4">
                <a:extLst>
                  <a:ext uri="{FF2B5EF4-FFF2-40B4-BE49-F238E27FC236}">
                    <a16:creationId xmlns:a16="http://schemas.microsoft.com/office/drawing/2014/main" id="{752EA77A-3AD1-92F1-AD5F-5274B1FD19EA}"/>
                  </a:ext>
                </a:extLst>
              </p:cNvPr>
              <p:cNvSpPr/>
              <p:nvPr/>
            </p:nvSpPr>
            <p:spPr>
              <a:xfrm>
                <a:off x="1476193" y="5523839"/>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4">
                <a:extLst>
                  <a:ext uri="{FF2B5EF4-FFF2-40B4-BE49-F238E27FC236}">
                    <a16:creationId xmlns:a16="http://schemas.microsoft.com/office/drawing/2014/main" id="{D82DEF75-1284-BEB1-BD42-5EA843402CBE}"/>
                  </a:ext>
                </a:extLst>
              </p:cNvPr>
              <p:cNvSpPr/>
              <p:nvPr/>
            </p:nvSpPr>
            <p:spPr>
              <a:xfrm>
                <a:off x="1446789" y="6145820"/>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5" name="Straight Connector 11">
                <a:extLst>
                  <a:ext uri="{FF2B5EF4-FFF2-40B4-BE49-F238E27FC236}">
                    <a16:creationId xmlns:a16="http://schemas.microsoft.com/office/drawing/2014/main" id="{8C4BF26B-352D-E931-03C8-8ADD44D9E46D}"/>
                  </a:ext>
                </a:extLst>
              </p:cNvPr>
              <p:cNvCxnSpPr>
                <a:cxnSpLocks/>
                <a:stCxn id="64" idx="7"/>
                <a:endCxn id="53" idx="3"/>
              </p:cNvCxnSpPr>
              <p:nvPr/>
            </p:nvCxnSpPr>
            <p:spPr>
              <a:xfrm flipV="1">
                <a:off x="1409159" y="5699230"/>
                <a:ext cx="97126" cy="15388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11">
                <a:extLst>
                  <a:ext uri="{FF2B5EF4-FFF2-40B4-BE49-F238E27FC236}">
                    <a16:creationId xmlns:a16="http://schemas.microsoft.com/office/drawing/2014/main" id="{D7EF6C81-1BF4-C0B8-8F38-C9C5D45664CB}"/>
                  </a:ext>
                </a:extLst>
              </p:cNvPr>
              <p:cNvCxnSpPr>
                <a:cxnSpLocks/>
              </p:cNvCxnSpPr>
              <p:nvPr/>
            </p:nvCxnSpPr>
            <p:spPr>
              <a:xfrm>
                <a:off x="1407151" y="5991421"/>
                <a:ext cx="142379"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5">
                <a:extLst>
                  <a:ext uri="{FF2B5EF4-FFF2-40B4-BE49-F238E27FC236}">
                    <a16:creationId xmlns:a16="http://schemas.microsoft.com/office/drawing/2014/main" id="{DB690794-5FE6-BE47-870D-68642C71A06C}"/>
                  </a:ext>
                </a:extLst>
              </p:cNvPr>
              <p:cNvSpPr/>
              <p:nvPr/>
            </p:nvSpPr>
            <p:spPr>
              <a:xfrm>
                <a:off x="1690771" y="583244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81" name="TextBox 80">
            <a:extLst>
              <a:ext uri="{FF2B5EF4-FFF2-40B4-BE49-F238E27FC236}">
                <a16:creationId xmlns:a16="http://schemas.microsoft.com/office/drawing/2014/main" id="{A93A3B55-A8D2-FB0D-FA8D-828603D200F9}"/>
              </a:ext>
            </a:extLst>
          </p:cNvPr>
          <p:cNvSpPr txBox="1"/>
          <p:nvPr/>
        </p:nvSpPr>
        <p:spPr>
          <a:xfrm>
            <a:off x="602827" y="5142350"/>
            <a:ext cx="1483098" cy="400110"/>
          </a:xfrm>
          <a:prstGeom prst="rect">
            <a:avLst/>
          </a:prstGeom>
          <a:noFill/>
        </p:spPr>
        <p:txBody>
          <a:bodyPr wrap="none" rtlCol="0">
            <a:spAutoFit/>
          </a:bodyPr>
          <a:lstStyle/>
          <a:p>
            <a:r>
              <a:rPr lang="en-US" sz="2000" dirty="0"/>
              <a:t>5Cycle-5Star</a:t>
            </a:r>
          </a:p>
        </p:txBody>
      </p:sp>
      <p:grpSp>
        <p:nvGrpSpPr>
          <p:cNvPr id="139" name="Group 138">
            <a:extLst>
              <a:ext uri="{FF2B5EF4-FFF2-40B4-BE49-F238E27FC236}">
                <a16:creationId xmlns:a16="http://schemas.microsoft.com/office/drawing/2014/main" id="{C9941C24-1F39-3FC5-2D03-F8D5762C7D1A}"/>
              </a:ext>
            </a:extLst>
          </p:cNvPr>
          <p:cNvGrpSpPr/>
          <p:nvPr/>
        </p:nvGrpSpPr>
        <p:grpSpPr>
          <a:xfrm>
            <a:off x="4691944" y="3481394"/>
            <a:ext cx="2332220" cy="1624943"/>
            <a:chOff x="4579210" y="3481394"/>
            <a:chExt cx="2332220" cy="1624943"/>
          </a:xfrm>
        </p:grpSpPr>
        <p:grpSp>
          <p:nvGrpSpPr>
            <p:cNvPr id="106" name="Group 105">
              <a:extLst>
                <a:ext uri="{FF2B5EF4-FFF2-40B4-BE49-F238E27FC236}">
                  <a16:creationId xmlns:a16="http://schemas.microsoft.com/office/drawing/2014/main" id="{795EDB07-7422-0D33-5C87-D96666AA25C1}"/>
                </a:ext>
              </a:extLst>
            </p:cNvPr>
            <p:cNvGrpSpPr/>
            <p:nvPr/>
          </p:nvGrpSpPr>
          <p:grpSpPr>
            <a:xfrm>
              <a:off x="4836572" y="3481394"/>
              <a:ext cx="2074858" cy="1325563"/>
              <a:chOff x="443854" y="3614941"/>
              <a:chExt cx="1716678" cy="1116455"/>
            </a:xfrm>
          </p:grpSpPr>
          <p:sp>
            <p:nvSpPr>
              <p:cNvPr id="107" name="Oval 4">
                <a:extLst>
                  <a:ext uri="{FF2B5EF4-FFF2-40B4-BE49-F238E27FC236}">
                    <a16:creationId xmlns:a16="http://schemas.microsoft.com/office/drawing/2014/main" id="{352142D8-880B-71B7-46B9-4F08636A23E8}"/>
                  </a:ext>
                </a:extLst>
              </p:cNvPr>
              <p:cNvSpPr/>
              <p:nvPr/>
            </p:nvSpPr>
            <p:spPr>
              <a:xfrm>
                <a:off x="722966" y="3614941"/>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Oval 5">
                <a:extLst>
                  <a:ext uri="{FF2B5EF4-FFF2-40B4-BE49-F238E27FC236}">
                    <a16:creationId xmlns:a16="http://schemas.microsoft.com/office/drawing/2014/main" id="{238249D9-9850-D1A1-DEC8-A8C2514BF6A2}"/>
                  </a:ext>
                </a:extLst>
              </p:cNvPr>
              <p:cNvSpPr/>
              <p:nvPr/>
            </p:nvSpPr>
            <p:spPr>
              <a:xfrm>
                <a:off x="443854" y="400364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Oval 6">
                <a:extLst>
                  <a:ext uri="{FF2B5EF4-FFF2-40B4-BE49-F238E27FC236}">
                    <a16:creationId xmlns:a16="http://schemas.microsoft.com/office/drawing/2014/main" id="{178F24CA-2CAB-99AD-DFE4-D3580EA0A074}"/>
                  </a:ext>
                </a:extLst>
              </p:cNvPr>
              <p:cNvSpPr/>
              <p:nvPr/>
            </p:nvSpPr>
            <p:spPr>
              <a:xfrm>
                <a:off x="1010644" y="400364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Oval 8">
                <a:extLst>
                  <a:ext uri="{FF2B5EF4-FFF2-40B4-BE49-F238E27FC236}">
                    <a16:creationId xmlns:a16="http://schemas.microsoft.com/office/drawing/2014/main" id="{9BEF74D4-004A-176F-C2C3-E86C999F76B5}"/>
                  </a:ext>
                </a:extLst>
              </p:cNvPr>
              <p:cNvSpPr/>
              <p:nvPr/>
            </p:nvSpPr>
            <p:spPr>
              <a:xfrm>
                <a:off x="443854" y="4525913"/>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Oval 9">
                <a:extLst>
                  <a:ext uri="{FF2B5EF4-FFF2-40B4-BE49-F238E27FC236}">
                    <a16:creationId xmlns:a16="http://schemas.microsoft.com/office/drawing/2014/main" id="{040A9D91-A07C-4C43-7A2C-48D11E2FA237}"/>
                  </a:ext>
                </a:extLst>
              </p:cNvPr>
              <p:cNvSpPr/>
              <p:nvPr/>
            </p:nvSpPr>
            <p:spPr>
              <a:xfrm>
                <a:off x="1010644" y="4525913"/>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2" name="Straight Connector 11">
                <a:extLst>
                  <a:ext uri="{FF2B5EF4-FFF2-40B4-BE49-F238E27FC236}">
                    <a16:creationId xmlns:a16="http://schemas.microsoft.com/office/drawing/2014/main" id="{2E62C254-581D-A959-726F-03C15F934DB9}"/>
                  </a:ext>
                </a:extLst>
              </p:cNvPr>
              <p:cNvCxnSpPr>
                <a:cxnSpLocks/>
                <a:stCxn id="107" idx="5"/>
                <a:endCxn id="109" idx="1"/>
              </p:cNvCxnSpPr>
              <p:nvPr/>
            </p:nvCxnSpPr>
            <p:spPr>
              <a:xfrm>
                <a:off x="898357" y="3790332"/>
                <a:ext cx="142379" cy="243404"/>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5">
                <a:extLst>
                  <a:ext uri="{FF2B5EF4-FFF2-40B4-BE49-F238E27FC236}">
                    <a16:creationId xmlns:a16="http://schemas.microsoft.com/office/drawing/2014/main" id="{90462534-581E-D522-DFE7-C4E1617523F4}"/>
                  </a:ext>
                </a:extLst>
              </p:cNvPr>
              <p:cNvCxnSpPr>
                <a:cxnSpLocks/>
                <a:stCxn id="107" idx="3"/>
                <a:endCxn id="108" idx="7"/>
              </p:cNvCxnSpPr>
              <p:nvPr/>
            </p:nvCxnSpPr>
            <p:spPr>
              <a:xfrm flipH="1">
                <a:off x="619245" y="3790332"/>
                <a:ext cx="133813" cy="243404"/>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Straight Connector 20">
                <a:extLst>
                  <a:ext uri="{FF2B5EF4-FFF2-40B4-BE49-F238E27FC236}">
                    <a16:creationId xmlns:a16="http://schemas.microsoft.com/office/drawing/2014/main" id="{7A7D2C01-6FBB-8924-5219-E4CBBBA54E3F}"/>
                  </a:ext>
                </a:extLst>
              </p:cNvPr>
              <p:cNvCxnSpPr>
                <a:cxnSpLocks/>
                <a:stCxn id="110" idx="0"/>
                <a:endCxn id="108" idx="4"/>
              </p:cNvCxnSpPr>
              <p:nvPr/>
            </p:nvCxnSpPr>
            <p:spPr>
              <a:xfrm flipV="1">
                <a:off x="546596" y="4209127"/>
                <a:ext cx="0" cy="316786"/>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23">
                <a:extLst>
                  <a:ext uri="{FF2B5EF4-FFF2-40B4-BE49-F238E27FC236}">
                    <a16:creationId xmlns:a16="http://schemas.microsoft.com/office/drawing/2014/main" id="{0EEFE31E-09B7-126B-7DE1-33AD232B39ED}"/>
                  </a:ext>
                </a:extLst>
              </p:cNvPr>
              <p:cNvCxnSpPr>
                <a:cxnSpLocks/>
              </p:cNvCxnSpPr>
              <p:nvPr/>
            </p:nvCxnSpPr>
            <p:spPr>
              <a:xfrm flipV="1">
                <a:off x="1102521" y="4209127"/>
                <a:ext cx="0" cy="316786"/>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6" name="Straight Connector 27">
                <a:extLst>
                  <a:ext uri="{FF2B5EF4-FFF2-40B4-BE49-F238E27FC236}">
                    <a16:creationId xmlns:a16="http://schemas.microsoft.com/office/drawing/2014/main" id="{F11AA16F-7D17-DCA6-4C3B-242E13F92070}"/>
                  </a:ext>
                </a:extLst>
              </p:cNvPr>
              <p:cNvCxnSpPr>
                <a:cxnSpLocks/>
                <a:stCxn id="110" idx="6"/>
                <a:endCxn id="111" idx="2"/>
              </p:cNvCxnSpPr>
              <p:nvPr/>
            </p:nvCxnSpPr>
            <p:spPr>
              <a:xfrm>
                <a:off x="649337" y="4628655"/>
                <a:ext cx="361307" cy="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2B8E94A6-DBCC-F095-D3CA-13829433B3EE}"/>
                  </a:ext>
                </a:extLst>
              </p:cNvPr>
              <p:cNvGrpSpPr/>
              <p:nvPr/>
            </p:nvGrpSpPr>
            <p:grpSpPr>
              <a:xfrm>
                <a:off x="1209290" y="3693509"/>
                <a:ext cx="951242" cy="845462"/>
                <a:chOff x="945012" y="5510888"/>
                <a:chExt cx="951242" cy="845462"/>
              </a:xfrm>
            </p:grpSpPr>
            <p:cxnSp>
              <p:nvCxnSpPr>
                <p:cNvPr id="118" name="Straight Connector 24">
                  <a:extLst>
                    <a:ext uri="{FF2B5EF4-FFF2-40B4-BE49-F238E27FC236}">
                      <a16:creationId xmlns:a16="http://schemas.microsoft.com/office/drawing/2014/main" id="{385C43B3-4B83-AFB8-6A4F-90EAADEB7DAD}"/>
                    </a:ext>
                  </a:extLst>
                </p:cNvPr>
                <p:cNvCxnSpPr>
                  <a:cxnSpLocks/>
                </p:cNvCxnSpPr>
                <p:nvPr/>
              </p:nvCxnSpPr>
              <p:spPr>
                <a:xfrm>
                  <a:off x="1422269" y="5930083"/>
                  <a:ext cx="361307"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19" name="Oval 4">
                  <a:extLst>
                    <a:ext uri="{FF2B5EF4-FFF2-40B4-BE49-F238E27FC236}">
                      <a16:creationId xmlns:a16="http://schemas.microsoft.com/office/drawing/2014/main" id="{ECD248C5-349D-2226-B5D7-02AB50165551}"/>
                    </a:ext>
                  </a:extLst>
                </p:cNvPr>
                <p:cNvSpPr/>
                <p:nvPr/>
              </p:nvSpPr>
              <p:spPr>
                <a:xfrm>
                  <a:off x="987187" y="5510888"/>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1" name="Straight Connector 11">
                  <a:extLst>
                    <a:ext uri="{FF2B5EF4-FFF2-40B4-BE49-F238E27FC236}">
                      <a16:creationId xmlns:a16="http://schemas.microsoft.com/office/drawing/2014/main" id="{55542897-7FE1-7DA0-8907-ADF48D0CFBC6}"/>
                    </a:ext>
                  </a:extLst>
                </p:cNvPr>
                <p:cNvCxnSpPr>
                  <a:cxnSpLocks/>
                  <a:stCxn id="119" idx="5"/>
                  <a:endCxn id="120" idx="1"/>
                </p:cNvCxnSpPr>
                <p:nvPr/>
              </p:nvCxnSpPr>
              <p:spPr>
                <a:xfrm>
                  <a:off x="1162578" y="5686279"/>
                  <a:ext cx="101282" cy="1668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24">
                  <a:extLst>
                    <a:ext uri="{FF2B5EF4-FFF2-40B4-BE49-F238E27FC236}">
                      <a16:creationId xmlns:a16="http://schemas.microsoft.com/office/drawing/2014/main" id="{8D7B7CC4-A094-C170-6A93-FFAE40CA4C86}"/>
                    </a:ext>
                  </a:extLst>
                </p:cNvPr>
                <p:cNvCxnSpPr>
                  <a:cxnSpLocks/>
                  <a:endCxn id="120" idx="2"/>
                </p:cNvCxnSpPr>
                <p:nvPr/>
              </p:nvCxnSpPr>
              <p:spPr>
                <a:xfrm>
                  <a:off x="945012" y="5925769"/>
                  <a:ext cx="28875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Oval 5">
                  <a:extLst>
                    <a:ext uri="{FF2B5EF4-FFF2-40B4-BE49-F238E27FC236}">
                      <a16:creationId xmlns:a16="http://schemas.microsoft.com/office/drawing/2014/main" id="{8CEDFE1D-6552-56D2-0141-4D4BEA30C0C4}"/>
                    </a:ext>
                  </a:extLst>
                </p:cNvPr>
                <p:cNvSpPr/>
                <p:nvPr/>
              </p:nvSpPr>
              <p:spPr>
                <a:xfrm>
                  <a:off x="983808" y="61508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4" name="Straight Connector 11">
                  <a:extLst>
                    <a:ext uri="{FF2B5EF4-FFF2-40B4-BE49-F238E27FC236}">
                      <a16:creationId xmlns:a16="http://schemas.microsoft.com/office/drawing/2014/main" id="{055B87C2-B10D-92B1-B2C1-FDDD12F2D0F9}"/>
                    </a:ext>
                  </a:extLst>
                </p:cNvPr>
                <p:cNvCxnSpPr>
                  <a:cxnSpLocks/>
                  <a:stCxn id="123" idx="7"/>
                  <a:endCxn id="120" idx="3"/>
                </p:cNvCxnSpPr>
                <p:nvPr/>
              </p:nvCxnSpPr>
              <p:spPr>
                <a:xfrm flipV="1">
                  <a:off x="1159199" y="5998418"/>
                  <a:ext cx="104661" cy="18254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Oval 4">
                  <a:extLst>
                    <a:ext uri="{FF2B5EF4-FFF2-40B4-BE49-F238E27FC236}">
                      <a16:creationId xmlns:a16="http://schemas.microsoft.com/office/drawing/2014/main" id="{5EAA0505-663B-391D-A503-DF293448BFA4}"/>
                    </a:ext>
                  </a:extLst>
                </p:cNvPr>
                <p:cNvSpPr/>
                <p:nvPr/>
              </p:nvSpPr>
              <p:spPr>
                <a:xfrm>
                  <a:off x="1476193" y="5523839"/>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Oval 4">
                  <a:extLst>
                    <a:ext uri="{FF2B5EF4-FFF2-40B4-BE49-F238E27FC236}">
                      <a16:creationId xmlns:a16="http://schemas.microsoft.com/office/drawing/2014/main" id="{D2C0E0D2-E868-8CC6-897D-14A1B11F99D5}"/>
                    </a:ext>
                  </a:extLst>
                </p:cNvPr>
                <p:cNvSpPr/>
                <p:nvPr/>
              </p:nvSpPr>
              <p:spPr>
                <a:xfrm>
                  <a:off x="1446789" y="6145820"/>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7" name="Straight Connector 11">
                  <a:extLst>
                    <a:ext uri="{FF2B5EF4-FFF2-40B4-BE49-F238E27FC236}">
                      <a16:creationId xmlns:a16="http://schemas.microsoft.com/office/drawing/2014/main" id="{FF5FB77E-3BC9-0B05-0E79-96EAC073283C}"/>
                    </a:ext>
                  </a:extLst>
                </p:cNvPr>
                <p:cNvCxnSpPr>
                  <a:cxnSpLocks/>
                  <a:stCxn id="120" idx="7"/>
                  <a:endCxn id="125" idx="3"/>
                </p:cNvCxnSpPr>
                <p:nvPr/>
              </p:nvCxnSpPr>
              <p:spPr>
                <a:xfrm flipV="1">
                  <a:off x="1409159" y="5699230"/>
                  <a:ext cx="97126" cy="15388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1">
                  <a:extLst>
                    <a:ext uri="{FF2B5EF4-FFF2-40B4-BE49-F238E27FC236}">
                      <a16:creationId xmlns:a16="http://schemas.microsoft.com/office/drawing/2014/main" id="{0559BFF7-FE5E-0B95-D61B-F4B212D31C57}"/>
                    </a:ext>
                  </a:extLst>
                </p:cNvPr>
                <p:cNvCxnSpPr>
                  <a:cxnSpLocks/>
                  <a:endCxn id="126" idx="0"/>
                </p:cNvCxnSpPr>
                <p:nvPr/>
              </p:nvCxnSpPr>
              <p:spPr>
                <a:xfrm>
                  <a:off x="1407151" y="5991421"/>
                  <a:ext cx="142379" cy="15439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29" name="Oval 5">
                  <a:extLst>
                    <a:ext uri="{FF2B5EF4-FFF2-40B4-BE49-F238E27FC236}">
                      <a16:creationId xmlns:a16="http://schemas.microsoft.com/office/drawing/2014/main" id="{39FCF8E3-D729-B00D-54A2-182E2736D943}"/>
                    </a:ext>
                  </a:extLst>
                </p:cNvPr>
                <p:cNvSpPr/>
                <p:nvPr/>
              </p:nvSpPr>
              <p:spPr>
                <a:xfrm>
                  <a:off x="1690771" y="583244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Oval 6">
                  <a:extLst>
                    <a:ext uri="{FF2B5EF4-FFF2-40B4-BE49-F238E27FC236}">
                      <a16:creationId xmlns:a16="http://schemas.microsoft.com/office/drawing/2014/main" id="{F5CEEF66-964A-F7C8-4190-9DBDF9F3ACB2}"/>
                    </a:ext>
                  </a:extLst>
                </p:cNvPr>
                <p:cNvSpPr/>
                <p:nvPr/>
              </p:nvSpPr>
              <p:spPr>
                <a:xfrm>
                  <a:off x="1233768" y="582302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130" name="TextBox 129">
              <a:extLst>
                <a:ext uri="{FF2B5EF4-FFF2-40B4-BE49-F238E27FC236}">
                  <a16:creationId xmlns:a16="http://schemas.microsoft.com/office/drawing/2014/main" id="{9CB480D6-B25F-2267-62F6-E1AC6AF4AB98}"/>
                </a:ext>
              </a:extLst>
            </p:cNvPr>
            <p:cNvSpPr txBox="1"/>
            <p:nvPr/>
          </p:nvSpPr>
          <p:spPr>
            <a:xfrm>
              <a:off x="4718848" y="3590445"/>
              <a:ext cx="588250" cy="409335"/>
            </a:xfrm>
            <a:prstGeom prst="rect">
              <a:avLst/>
            </a:prstGeom>
            <a:noFill/>
          </p:spPr>
          <p:txBody>
            <a:bodyPr wrap="none" rtlCol="0">
              <a:spAutoFit/>
            </a:bodyPr>
            <a:lstStyle/>
            <a:p>
              <a:r>
                <a:rPr lang="en-US" sz="1600" dirty="0">
                  <a:solidFill>
                    <a:srgbClr val="00B050"/>
                  </a:solidFill>
                </a:rPr>
                <a:t>0.5</a:t>
              </a:r>
            </a:p>
          </p:txBody>
        </p:sp>
        <p:sp>
          <p:nvSpPr>
            <p:cNvPr id="131" name="TextBox 130">
              <a:extLst>
                <a:ext uri="{FF2B5EF4-FFF2-40B4-BE49-F238E27FC236}">
                  <a16:creationId xmlns:a16="http://schemas.microsoft.com/office/drawing/2014/main" id="{59B95BA9-8BB7-AD6C-B56F-BEF00B969CD4}"/>
                </a:ext>
              </a:extLst>
            </p:cNvPr>
            <p:cNvSpPr txBox="1"/>
            <p:nvPr/>
          </p:nvSpPr>
          <p:spPr>
            <a:xfrm>
              <a:off x="5452151" y="3589474"/>
              <a:ext cx="466429" cy="338554"/>
            </a:xfrm>
            <a:prstGeom prst="rect">
              <a:avLst/>
            </a:prstGeom>
            <a:noFill/>
          </p:spPr>
          <p:txBody>
            <a:bodyPr wrap="square" rtlCol="0">
              <a:spAutoFit/>
            </a:bodyPr>
            <a:lstStyle/>
            <a:p>
              <a:r>
                <a:rPr lang="en-US" sz="1600" dirty="0">
                  <a:solidFill>
                    <a:srgbClr val="00B050"/>
                  </a:solidFill>
                </a:rPr>
                <a:t>0.5</a:t>
              </a:r>
            </a:p>
          </p:txBody>
        </p:sp>
        <p:sp>
          <p:nvSpPr>
            <p:cNvPr id="132" name="TextBox 131">
              <a:extLst>
                <a:ext uri="{FF2B5EF4-FFF2-40B4-BE49-F238E27FC236}">
                  <a16:creationId xmlns:a16="http://schemas.microsoft.com/office/drawing/2014/main" id="{3E68EEFA-17C5-3D6C-AD95-820D9A99F108}"/>
                </a:ext>
              </a:extLst>
            </p:cNvPr>
            <p:cNvSpPr txBox="1"/>
            <p:nvPr/>
          </p:nvSpPr>
          <p:spPr>
            <a:xfrm>
              <a:off x="5077433" y="4697002"/>
              <a:ext cx="588250" cy="409335"/>
            </a:xfrm>
            <a:prstGeom prst="rect">
              <a:avLst/>
            </a:prstGeom>
            <a:noFill/>
          </p:spPr>
          <p:txBody>
            <a:bodyPr wrap="none" rtlCol="0">
              <a:spAutoFit/>
            </a:bodyPr>
            <a:lstStyle/>
            <a:p>
              <a:r>
                <a:rPr lang="en-US" sz="1600" dirty="0">
                  <a:solidFill>
                    <a:srgbClr val="00B050"/>
                  </a:solidFill>
                </a:rPr>
                <a:t>0.5</a:t>
              </a:r>
            </a:p>
          </p:txBody>
        </p:sp>
        <p:sp>
          <p:nvSpPr>
            <p:cNvPr id="133" name="TextBox 132">
              <a:extLst>
                <a:ext uri="{FF2B5EF4-FFF2-40B4-BE49-F238E27FC236}">
                  <a16:creationId xmlns:a16="http://schemas.microsoft.com/office/drawing/2014/main" id="{3EBE77FD-643D-25E9-7828-F5B6F9DEB36E}"/>
                </a:ext>
              </a:extLst>
            </p:cNvPr>
            <p:cNvSpPr txBox="1"/>
            <p:nvPr/>
          </p:nvSpPr>
          <p:spPr>
            <a:xfrm>
              <a:off x="4579210" y="4227544"/>
              <a:ext cx="588250" cy="409335"/>
            </a:xfrm>
            <a:prstGeom prst="rect">
              <a:avLst/>
            </a:prstGeom>
            <a:noFill/>
          </p:spPr>
          <p:txBody>
            <a:bodyPr wrap="none" rtlCol="0">
              <a:spAutoFit/>
            </a:bodyPr>
            <a:lstStyle/>
            <a:p>
              <a:r>
                <a:rPr lang="en-US" sz="1600" dirty="0">
                  <a:solidFill>
                    <a:srgbClr val="00B050"/>
                  </a:solidFill>
                </a:rPr>
                <a:t>0.5</a:t>
              </a:r>
            </a:p>
          </p:txBody>
        </p:sp>
        <p:sp>
          <p:nvSpPr>
            <p:cNvPr id="134" name="TextBox 133">
              <a:extLst>
                <a:ext uri="{FF2B5EF4-FFF2-40B4-BE49-F238E27FC236}">
                  <a16:creationId xmlns:a16="http://schemas.microsoft.com/office/drawing/2014/main" id="{4627F0F8-8CBB-E2BB-3F7B-23D029AFD4D1}"/>
                </a:ext>
              </a:extLst>
            </p:cNvPr>
            <p:cNvSpPr txBox="1"/>
            <p:nvPr/>
          </p:nvSpPr>
          <p:spPr>
            <a:xfrm>
              <a:off x="5230434" y="4212374"/>
              <a:ext cx="588250" cy="409335"/>
            </a:xfrm>
            <a:prstGeom prst="rect">
              <a:avLst/>
            </a:prstGeom>
            <a:noFill/>
          </p:spPr>
          <p:txBody>
            <a:bodyPr wrap="none" rtlCol="0">
              <a:spAutoFit/>
            </a:bodyPr>
            <a:lstStyle/>
            <a:p>
              <a:r>
                <a:rPr lang="en-US" sz="1600" dirty="0">
                  <a:solidFill>
                    <a:srgbClr val="00B050"/>
                  </a:solidFill>
                </a:rPr>
                <a:t>0.5</a:t>
              </a:r>
            </a:p>
          </p:txBody>
        </p:sp>
        <p:sp>
          <p:nvSpPr>
            <p:cNvPr id="136" name="TextBox 135">
              <a:extLst>
                <a:ext uri="{FF2B5EF4-FFF2-40B4-BE49-F238E27FC236}">
                  <a16:creationId xmlns:a16="http://schemas.microsoft.com/office/drawing/2014/main" id="{4EAA75EE-8E77-8A96-08DC-5E036F11670B}"/>
                </a:ext>
              </a:extLst>
            </p:cNvPr>
            <p:cNvSpPr txBox="1"/>
            <p:nvPr/>
          </p:nvSpPr>
          <p:spPr>
            <a:xfrm>
              <a:off x="6010815" y="3565841"/>
              <a:ext cx="588250" cy="409335"/>
            </a:xfrm>
            <a:prstGeom prst="rect">
              <a:avLst/>
            </a:prstGeom>
            <a:noFill/>
          </p:spPr>
          <p:txBody>
            <a:bodyPr wrap="none" rtlCol="0">
              <a:spAutoFit/>
            </a:bodyPr>
            <a:lstStyle/>
            <a:p>
              <a:r>
                <a:rPr lang="en-US" sz="1600" dirty="0">
                  <a:solidFill>
                    <a:srgbClr val="FF0000"/>
                  </a:solidFill>
                </a:rPr>
                <a:t>1.0</a:t>
              </a:r>
            </a:p>
          </p:txBody>
        </p:sp>
        <p:sp>
          <p:nvSpPr>
            <p:cNvPr id="137" name="TextBox 136">
              <a:extLst>
                <a:ext uri="{FF2B5EF4-FFF2-40B4-BE49-F238E27FC236}">
                  <a16:creationId xmlns:a16="http://schemas.microsoft.com/office/drawing/2014/main" id="{4B6C09A3-4C6E-6AC5-745E-4C08B1734CFE}"/>
                </a:ext>
              </a:extLst>
            </p:cNvPr>
            <p:cNvSpPr txBox="1"/>
            <p:nvPr/>
          </p:nvSpPr>
          <p:spPr>
            <a:xfrm>
              <a:off x="6010814" y="4189860"/>
              <a:ext cx="528079" cy="338554"/>
            </a:xfrm>
            <a:prstGeom prst="rect">
              <a:avLst/>
            </a:prstGeom>
            <a:noFill/>
          </p:spPr>
          <p:txBody>
            <a:bodyPr wrap="square" rtlCol="0">
              <a:spAutoFit/>
            </a:bodyPr>
            <a:lstStyle/>
            <a:p>
              <a:r>
                <a:rPr lang="en-US" sz="1600" dirty="0">
                  <a:solidFill>
                    <a:srgbClr val="FF0000"/>
                  </a:solidFill>
                </a:rPr>
                <a:t>1.0</a:t>
              </a:r>
            </a:p>
          </p:txBody>
        </p:sp>
        <p:sp>
          <p:nvSpPr>
            <p:cNvPr id="138" name="TextBox 137">
              <a:extLst>
                <a:ext uri="{FF2B5EF4-FFF2-40B4-BE49-F238E27FC236}">
                  <a16:creationId xmlns:a16="http://schemas.microsoft.com/office/drawing/2014/main" id="{F65DBC80-7BBB-FE17-9534-EF6EB3577190}"/>
                </a:ext>
              </a:extLst>
            </p:cNvPr>
            <p:cNvSpPr txBox="1"/>
            <p:nvPr/>
          </p:nvSpPr>
          <p:spPr>
            <a:xfrm>
              <a:off x="6315647" y="3788272"/>
              <a:ext cx="588250" cy="409335"/>
            </a:xfrm>
            <a:prstGeom prst="rect">
              <a:avLst/>
            </a:prstGeom>
            <a:noFill/>
          </p:spPr>
          <p:txBody>
            <a:bodyPr wrap="none" rtlCol="0">
              <a:spAutoFit/>
            </a:bodyPr>
            <a:lstStyle/>
            <a:p>
              <a:r>
                <a:rPr lang="en-US" sz="1600" dirty="0">
                  <a:solidFill>
                    <a:srgbClr val="FF0000"/>
                  </a:solidFill>
                </a:rPr>
                <a:t>1.0</a:t>
              </a:r>
            </a:p>
          </p:txBody>
        </p:sp>
      </p:grpSp>
      <p:grpSp>
        <p:nvGrpSpPr>
          <p:cNvPr id="173" name="Group 172">
            <a:extLst>
              <a:ext uri="{FF2B5EF4-FFF2-40B4-BE49-F238E27FC236}">
                <a16:creationId xmlns:a16="http://schemas.microsoft.com/office/drawing/2014/main" id="{A441A61F-B17B-805C-4250-C29EED3AB36C}"/>
              </a:ext>
            </a:extLst>
          </p:cNvPr>
          <p:cNvGrpSpPr/>
          <p:nvPr/>
        </p:nvGrpSpPr>
        <p:grpSpPr>
          <a:xfrm>
            <a:off x="9037579" y="3403007"/>
            <a:ext cx="933405" cy="1325563"/>
            <a:chOff x="8924845" y="3403007"/>
            <a:chExt cx="933405" cy="1325563"/>
          </a:xfrm>
        </p:grpSpPr>
        <p:sp>
          <p:nvSpPr>
            <p:cNvPr id="150" name="Oval 4">
              <a:extLst>
                <a:ext uri="{FF2B5EF4-FFF2-40B4-BE49-F238E27FC236}">
                  <a16:creationId xmlns:a16="http://schemas.microsoft.com/office/drawing/2014/main" id="{DAE121DA-93D5-A4BE-4D1C-6FF3BE5C5E73}"/>
                </a:ext>
              </a:extLst>
            </p:cNvPr>
            <p:cNvSpPr/>
            <p:nvPr/>
          </p:nvSpPr>
          <p:spPr>
            <a:xfrm>
              <a:off x="9262193" y="3403007"/>
              <a:ext cx="248356" cy="2439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1" name="Oval 5">
              <a:extLst>
                <a:ext uri="{FF2B5EF4-FFF2-40B4-BE49-F238E27FC236}">
                  <a16:creationId xmlns:a16="http://schemas.microsoft.com/office/drawing/2014/main" id="{E2A131AF-A102-95E5-648A-73FB2854AA5B}"/>
                </a:ext>
              </a:extLst>
            </p:cNvPr>
            <p:cNvSpPr/>
            <p:nvPr/>
          </p:nvSpPr>
          <p:spPr>
            <a:xfrm>
              <a:off x="8924845" y="3864513"/>
              <a:ext cx="248356" cy="2439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2" name="Oval 6">
              <a:extLst>
                <a:ext uri="{FF2B5EF4-FFF2-40B4-BE49-F238E27FC236}">
                  <a16:creationId xmlns:a16="http://schemas.microsoft.com/office/drawing/2014/main" id="{3E37CD9E-CCCC-734C-F7DE-CB5E767EC691}"/>
                </a:ext>
              </a:extLst>
            </p:cNvPr>
            <p:cNvSpPr/>
            <p:nvPr/>
          </p:nvSpPr>
          <p:spPr>
            <a:xfrm>
              <a:off x="9609894" y="3864513"/>
              <a:ext cx="248356" cy="2439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3" name="Oval 8">
              <a:extLst>
                <a:ext uri="{FF2B5EF4-FFF2-40B4-BE49-F238E27FC236}">
                  <a16:creationId xmlns:a16="http://schemas.microsoft.com/office/drawing/2014/main" id="{551E2EA4-9279-A884-4E44-4FB523CA2373}"/>
                </a:ext>
              </a:extLst>
            </p:cNvPr>
            <p:cNvSpPr/>
            <p:nvPr/>
          </p:nvSpPr>
          <p:spPr>
            <a:xfrm>
              <a:off x="8924845" y="4484601"/>
              <a:ext cx="248356" cy="2439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4" name="Oval 9">
              <a:extLst>
                <a:ext uri="{FF2B5EF4-FFF2-40B4-BE49-F238E27FC236}">
                  <a16:creationId xmlns:a16="http://schemas.microsoft.com/office/drawing/2014/main" id="{FF5B19A4-CBE5-334B-27BB-864F2A8A7F0A}"/>
                </a:ext>
              </a:extLst>
            </p:cNvPr>
            <p:cNvSpPr/>
            <p:nvPr/>
          </p:nvSpPr>
          <p:spPr>
            <a:xfrm>
              <a:off x="9609894" y="4484601"/>
              <a:ext cx="248356" cy="2439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5" name="Straight Connector 11">
              <a:extLst>
                <a:ext uri="{FF2B5EF4-FFF2-40B4-BE49-F238E27FC236}">
                  <a16:creationId xmlns:a16="http://schemas.microsoft.com/office/drawing/2014/main" id="{9B602577-1B6F-076B-A386-07801B1216A3}"/>
                </a:ext>
              </a:extLst>
            </p:cNvPr>
            <p:cNvCxnSpPr>
              <a:cxnSpLocks/>
              <a:stCxn id="150" idx="5"/>
              <a:endCxn id="152" idx="1"/>
            </p:cNvCxnSpPr>
            <p:nvPr/>
          </p:nvCxnSpPr>
          <p:spPr>
            <a:xfrm>
              <a:off x="9474179" y="3611248"/>
              <a:ext cx="172086" cy="288993"/>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
              <a:extLst>
                <a:ext uri="{FF2B5EF4-FFF2-40B4-BE49-F238E27FC236}">
                  <a16:creationId xmlns:a16="http://schemas.microsoft.com/office/drawing/2014/main" id="{59F693C4-C4A0-050D-F1F8-1D78E507DBFB}"/>
                </a:ext>
              </a:extLst>
            </p:cNvPr>
            <p:cNvCxnSpPr>
              <a:cxnSpLocks/>
              <a:stCxn id="150" idx="3"/>
              <a:endCxn id="151" idx="7"/>
            </p:cNvCxnSpPr>
            <p:nvPr/>
          </p:nvCxnSpPr>
          <p:spPr>
            <a:xfrm flipH="1">
              <a:off x="9136831" y="3611248"/>
              <a:ext cx="161733" cy="288993"/>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7" name="Straight Connector 20">
              <a:extLst>
                <a:ext uri="{FF2B5EF4-FFF2-40B4-BE49-F238E27FC236}">
                  <a16:creationId xmlns:a16="http://schemas.microsoft.com/office/drawing/2014/main" id="{E220FCE8-F3A7-00FC-A7B7-E972EFAB2FAD}"/>
                </a:ext>
              </a:extLst>
            </p:cNvPr>
            <p:cNvCxnSpPr>
              <a:cxnSpLocks/>
              <a:stCxn id="153" idx="0"/>
              <a:endCxn id="151" idx="4"/>
            </p:cNvCxnSpPr>
            <p:nvPr/>
          </p:nvCxnSpPr>
          <p:spPr>
            <a:xfrm flipV="1">
              <a:off x="9049024" y="4108482"/>
              <a:ext cx="0" cy="376119"/>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8" name="Straight Connector 23">
              <a:extLst>
                <a:ext uri="{FF2B5EF4-FFF2-40B4-BE49-F238E27FC236}">
                  <a16:creationId xmlns:a16="http://schemas.microsoft.com/office/drawing/2014/main" id="{1D3BE231-E72A-F4E2-9FB3-21308F489EC7}"/>
                </a:ext>
              </a:extLst>
            </p:cNvPr>
            <p:cNvCxnSpPr>
              <a:cxnSpLocks/>
            </p:cNvCxnSpPr>
            <p:nvPr/>
          </p:nvCxnSpPr>
          <p:spPr>
            <a:xfrm flipV="1">
              <a:off x="9720941" y="4108482"/>
              <a:ext cx="0" cy="376119"/>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9" name="Straight Connector 27">
              <a:extLst>
                <a:ext uri="{FF2B5EF4-FFF2-40B4-BE49-F238E27FC236}">
                  <a16:creationId xmlns:a16="http://schemas.microsoft.com/office/drawing/2014/main" id="{6816680F-F69A-3D14-6888-75AA87299839}"/>
                </a:ext>
              </a:extLst>
            </p:cNvPr>
            <p:cNvCxnSpPr>
              <a:cxnSpLocks/>
              <a:stCxn id="153" idx="6"/>
              <a:endCxn id="154" idx="2"/>
            </p:cNvCxnSpPr>
            <p:nvPr/>
          </p:nvCxnSpPr>
          <p:spPr>
            <a:xfrm>
              <a:off x="9173201" y="4606586"/>
              <a:ext cx="436693" cy="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B9E05AEA-BD9E-899E-ED2A-AA78B618E663}"/>
              </a:ext>
            </a:extLst>
          </p:cNvPr>
          <p:cNvGrpSpPr/>
          <p:nvPr/>
        </p:nvGrpSpPr>
        <p:grpSpPr>
          <a:xfrm>
            <a:off x="10518944" y="3537538"/>
            <a:ext cx="1102825" cy="1003814"/>
            <a:chOff x="983808" y="5510888"/>
            <a:chExt cx="912446" cy="845462"/>
          </a:xfrm>
        </p:grpSpPr>
        <p:cxnSp>
          <p:nvCxnSpPr>
            <p:cNvPr id="161" name="Straight Connector 24">
              <a:extLst>
                <a:ext uri="{FF2B5EF4-FFF2-40B4-BE49-F238E27FC236}">
                  <a16:creationId xmlns:a16="http://schemas.microsoft.com/office/drawing/2014/main" id="{03591D37-4DE4-1DF8-D8FD-F534550B1751}"/>
                </a:ext>
              </a:extLst>
            </p:cNvPr>
            <p:cNvCxnSpPr>
              <a:cxnSpLocks/>
            </p:cNvCxnSpPr>
            <p:nvPr/>
          </p:nvCxnSpPr>
          <p:spPr>
            <a:xfrm>
              <a:off x="1422269" y="5930083"/>
              <a:ext cx="361307"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Oval 4">
              <a:extLst>
                <a:ext uri="{FF2B5EF4-FFF2-40B4-BE49-F238E27FC236}">
                  <a16:creationId xmlns:a16="http://schemas.microsoft.com/office/drawing/2014/main" id="{A7E62B7A-8051-DE1A-8916-923F79BDAD51}"/>
                </a:ext>
              </a:extLst>
            </p:cNvPr>
            <p:cNvSpPr/>
            <p:nvPr/>
          </p:nvSpPr>
          <p:spPr>
            <a:xfrm>
              <a:off x="987187" y="5510888"/>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4" name="Straight Connector 11">
              <a:extLst>
                <a:ext uri="{FF2B5EF4-FFF2-40B4-BE49-F238E27FC236}">
                  <a16:creationId xmlns:a16="http://schemas.microsoft.com/office/drawing/2014/main" id="{F163F7AC-F3DE-D572-A827-6F89470362F2}"/>
                </a:ext>
              </a:extLst>
            </p:cNvPr>
            <p:cNvCxnSpPr>
              <a:cxnSpLocks/>
              <a:stCxn id="162" idx="5"/>
              <a:endCxn id="163" idx="1"/>
            </p:cNvCxnSpPr>
            <p:nvPr/>
          </p:nvCxnSpPr>
          <p:spPr>
            <a:xfrm>
              <a:off x="1162578" y="5686279"/>
              <a:ext cx="101282" cy="1668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66" name="Oval 5">
              <a:extLst>
                <a:ext uri="{FF2B5EF4-FFF2-40B4-BE49-F238E27FC236}">
                  <a16:creationId xmlns:a16="http://schemas.microsoft.com/office/drawing/2014/main" id="{BC715CB9-AB02-2954-5C7A-64659BE64D22}"/>
                </a:ext>
              </a:extLst>
            </p:cNvPr>
            <p:cNvSpPr/>
            <p:nvPr/>
          </p:nvSpPr>
          <p:spPr>
            <a:xfrm>
              <a:off x="983808" y="61508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7" name="Straight Connector 11">
              <a:extLst>
                <a:ext uri="{FF2B5EF4-FFF2-40B4-BE49-F238E27FC236}">
                  <a16:creationId xmlns:a16="http://schemas.microsoft.com/office/drawing/2014/main" id="{F8CBDBB9-A817-BE21-D9B7-BEE9225462BC}"/>
                </a:ext>
              </a:extLst>
            </p:cNvPr>
            <p:cNvCxnSpPr>
              <a:cxnSpLocks/>
              <a:stCxn id="166" idx="7"/>
              <a:endCxn id="163" idx="3"/>
            </p:cNvCxnSpPr>
            <p:nvPr/>
          </p:nvCxnSpPr>
          <p:spPr>
            <a:xfrm flipV="1">
              <a:off x="1159199" y="5998418"/>
              <a:ext cx="104661" cy="18254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68" name="Oval 4">
              <a:extLst>
                <a:ext uri="{FF2B5EF4-FFF2-40B4-BE49-F238E27FC236}">
                  <a16:creationId xmlns:a16="http://schemas.microsoft.com/office/drawing/2014/main" id="{2B5F7C79-3719-1613-D810-D18E67D3B99E}"/>
                </a:ext>
              </a:extLst>
            </p:cNvPr>
            <p:cNvSpPr/>
            <p:nvPr/>
          </p:nvSpPr>
          <p:spPr>
            <a:xfrm>
              <a:off x="1476193" y="5523839"/>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Oval 4">
              <a:extLst>
                <a:ext uri="{FF2B5EF4-FFF2-40B4-BE49-F238E27FC236}">
                  <a16:creationId xmlns:a16="http://schemas.microsoft.com/office/drawing/2014/main" id="{8B8A3A74-BA5C-600E-1CFE-95DEDB3A6EAF}"/>
                </a:ext>
              </a:extLst>
            </p:cNvPr>
            <p:cNvSpPr/>
            <p:nvPr/>
          </p:nvSpPr>
          <p:spPr>
            <a:xfrm>
              <a:off x="1446789" y="6145820"/>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0" name="Straight Connector 11">
              <a:extLst>
                <a:ext uri="{FF2B5EF4-FFF2-40B4-BE49-F238E27FC236}">
                  <a16:creationId xmlns:a16="http://schemas.microsoft.com/office/drawing/2014/main" id="{FDF20BDB-F2AF-5618-70EA-A022EB084223}"/>
                </a:ext>
              </a:extLst>
            </p:cNvPr>
            <p:cNvCxnSpPr>
              <a:cxnSpLocks/>
              <a:stCxn id="163" idx="7"/>
              <a:endCxn id="168" idx="3"/>
            </p:cNvCxnSpPr>
            <p:nvPr/>
          </p:nvCxnSpPr>
          <p:spPr>
            <a:xfrm flipV="1">
              <a:off x="1409159" y="5699230"/>
              <a:ext cx="97126" cy="15388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1">
              <a:extLst>
                <a:ext uri="{FF2B5EF4-FFF2-40B4-BE49-F238E27FC236}">
                  <a16:creationId xmlns:a16="http://schemas.microsoft.com/office/drawing/2014/main" id="{995660E0-5316-D889-7616-B7F9F39005E2}"/>
                </a:ext>
              </a:extLst>
            </p:cNvPr>
            <p:cNvCxnSpPr>
              <a:cxnSpLocks/>
              <a:endCxn id="169" idx="0"/>
            </p:cNvCxnSpPr>
            <p:nvPr/>
          </p:nvCxnSpPr>
          <p:spPr>
            <a:xfrm>
              <a:off x="1407151" y="5991421"/>
              <a:ext cx="142379" cy="15439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72" name="Oval 5">
              <a:extLst>
                <a:ext uri="{FF2B5EF4-FFF2-40B4-BE49-F238E27FC236}">
                  <a16:creationId xmlns:a16="http://schemas.microsoft.com/office/drawing/2014/main" id="{7BE8AD1F-696B-2B2C-D57A-9586B50B4D33}"/>
                </a:ext>
              </a:extLst>
            </p:cNvPr>
            <p:cNvSpPr/>
            <p:nvPr/>
          </p:nvSpPr>
          <p:spPr>
            <a:xfrm>
              <a:off x="1690771" y="583244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3" name="Oval 6">
              <a:extLst>
                <a:ext uri="{FF2B5EF4-FFF2-40B4-BE49-F238E27FC236}">
                  <a16:creationId xmlns:a16="http://schemas.microsoft.com/office/drawing/2014/main" id="{7FA8B3F3-A8D9-2FB2-17BB-4101D6D30EA8}"/>
                </a:ext>
              </a:extLst>
            </p:cNvPr>
            <p:cNvSpPr/>
            <p:nvPr/>
          </p:nvSpPr>
          <p:spPr>
            <a:xfrm>
              <a:off x="1233768" y="582302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648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P spid="45" grpId="0" animBg="1"/>
      <p:bldP spid="46" grpId="0"/>
      <p:bldP spid="48" grpId="0"/>
      <p:bldP spid="47"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3792-E2B4-394A-18D8-DE4BD416FA6C}"/>
              </a:ext>
            </a:extLst>
          </p:cNvPr>
          <p:cNvSpPr>
            <a:spLocks noGrp="1"/>
          </p:cNvSpPr>
          <p:nvPr>
            <p:ph type="title"/>
          </p:nvPr>
        </p:nvSpPr>
        <p:spPr/>
        <p:txBody>
          <a:bodyPr/>
          <a:lstStyle/>
          <a:p>
            <a:r>
              <a:rPr lang="en-US" dirty="0"/>
              <a:t>Sample Individual Sub-patterns</a:t>
            </a:r>
          </a:p>
        </p:txBody>
      </p:sp>
      <p:sp>
        <p:nvSpPr>
          <p:cNvPr id="4" name="Slide Number Placeholder 3">
            <a:extLst>
              <a:ext uri="{FF2B5EF4-FFF2-40B4-BE49-F238E27FC236}">
                <a16:creationId xmlns:a16="http://schemas.microsoft.com/office/drawing/2014/main" id="{CE48BD26-DB90-1AFE-A41E-57E6F99A3D9D}"/>
              </a:ext>
            </a:extLst>
          </p:cNvPr>
          <p:cNvSpPr>
            <a:spLocks noGrp="1"/>
          </p:cNvSpPr>
          <p:nvPr>
            <p:ph type="sldNum" sz="quarter" idx="12"/>
          </p:nvPr>
        </p:nvSpPr>
        <p:spPr/>
        <p:txBody>
          <a:bodyPr/>
          <a:lstStyle/>
          <a:p>
            <a:fld id="{EE990D7F-56FB-9745-84A4-6BC8EB4FDFF2}" type="slidenum">
              <a:rPr lang="en-US" smtClean="0"/>
              <a:t>13</a:t>
            </a:fld>
            <a:endParaRPr lang="en-US"/>
          </a:p>
        </p:txBody>
      </p:sp>
      <p:grpSp>
        <p:nvGrpSpPr>
          <p:cNvPr id="50" name="Group 49">
            <a:extLst>
              <a:ext uri="{FF2B5EF4-FFF2-40B4-BE49-F238E27FC236}">
                <a16:creationId xmlns:a16="http://schemas.microsoft.com/office/drawing/2014/main" id="{FF794D13-C6E7-75D3-0B6F-9E449CE28491}"/>
              </a:ext>
            </a:extLst>
          </p:cNvPr>
          <p:cNvGrpSpPr/>
          <p:nvPr/>
        </p:nvGrpSpPr>
        <p:grpSpPr>
          <a:xfrm>
            <a:off x="2242881" y="4616708"/>
            <a:ext cx="7077652" cy="1074821"/>
            <a:chOff x="-634255" y="3084425"/>
            <a:chExt cx="10876439" cy="1654457"/>
          </a:xfrm>
        </p:grpSpPr>
        <p:grpSp>
          <p:nvGrpSpPr>
            <p:cNvPr id="51" name="组合 42">
              <a:extLst>
                <a:ext uri="{FF2B5EF4-FFF2-40B4-BE49-F238E27FC236}">
                  <a16:creationId xmlns:a16="http://schemas.microsoft.com/office/drawing/2014/main" id="{6DDFB8E3-275D-3658-1FC7-A2F8708CB904}"/>
                </a:ext>
              </a:extLst>
            </p:cNvPr>
            <p:cNvGrpSpPr/>
            <p:nvPr/>
          </p:nvGrpSpPr>
          <p:grpSpPr>
            <a:xfrm>
              <a:off x="1497654" y="3084425"/>
              <a:ext cx="1552715" cy="1552278"/>
              <a:chOff x="2711728" y="2027444"/>
              <a:chExt cx="984147" cy="951905"/>
            </a:xfrm>
          </p:grpSpPr>
          <p:grpSp>
            <p:nvGrpSpPr>
              <p:cNvPr id="72" name="组合 29">
                <a:extLst>
                  <a:ext uri="{FF2B5EF4-FFF2-40B4-BE49-F238E27FC236}">
                    <a16:creationId xmlns:a16="http://schemas.microsoft.com/office/drawing/2014/main" id="{9BF72575-24D2-BE4C-1684-63B6367630AF}"/>
                  </a:ext>
                </a:extLst>
              </p:cNvPr>
              <p:cNvGrpSpPr/>
              <p:nvPr/>
            </p:nvGrpSpPr>
            <p:grpSpPr>
              <a:xfrm>
                <a:off x="2711728" y="2027444"/>
                <a:ext cx="590895" cy="951905"/>
                <a:chOff x="4900384" y="2107924"/>
                <a:chExt cx="590895" cy="951905"/>
              </a:xfrm>
            </p:grpSpPr>
            <p:grpSp>
              <p:nvGrpSpPr>
                <p:cNvPr id="77" name="Group 72">
                  <a:extLst>
                    <a:ext uri="{FF2B5EF4-FFF2-40B4-BE49-F238E27FC236}">
                      <a16:creationId xmlns:a16="http://schemas.microsoft.com/office/drawing/2014/main" id="{634E9172-E6AB-3E9C-B930-5B4FAB7B936D}"/>
                    </a:ext>
                  </a:extLst>
                </p:cNvPr>
                <p:cNvGrpSpPr/>
                <p:nvPr/>
              </p:nvGrpSpPr>
              <p:grpSpPr>
                <a:xfrm>
                  <a:off x="4900384" y="2107924"/>
                  <a:ext cx="590895" cy="586193"/>
                  <a:chOff x="2945738" y="1970357"/>
                  <a:chExt cx="590895" cy="586193"/>
                </a:xfrm>
              </p:grpSpPr>
              <p:sp>
                <p:nvSpPr>
                  <p:cNvPr id="80" name="Oval 4">
                    <a:extLst>
                      <a:ext uri="{FF2B5EF4-FFF2-40B4-BE49-F238E27FC236}">
                        <a16:creationId xmlns:a16="http://schemas.microsoft.com/office/drawing/2014/main" id="{C7A4DE89-0F41-75BB-D50F-846666A53E24}"/>
                      </a:ext>
                    </a:extLst>
                  </p:cNvPr>
                  <p:cNvSpPr/>
                  <p:nvPr/>
                </p:nvSpPr>
                <p:spPr>
                  <a:xfrm>
                    <a:off x="3331150" y="197035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Oval 5">
                    <a:extLst>
                      <a:ext uri="{FF2B5EF4-FFF2-40B4-BE49-F238E27FC236}">
                        <a16:creationId xmlns:a16="http://schemas.microsoft.com/office/drawing/2014/main" id="{7DCD7CEA-BF96-89D6-DD05-D20920C11E01}"/>
                      </a:ext>
                    </a:extLst>
                  </p:cNvPr>
                  <p:cNvSpPr/>
                  <p:nvPr/>
                </p:nvSpPr>
                <p:spPr>
                  <a:xfrm>
                    <a:off x="2945738"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2" name="Oval 6">
                    <a:extLst>
                      <a:ext uri="{FF2B5EF4-FFF2-40B4-BE49-F238E27FC236}">
                        <a16:creationId xmlns:a16="http://schemas.microsoft.com/office/drawing/2014/main" id="{D6B0731A-C021-4452-2181-77B623F3632D}"/>
                      </a:ext>
                    </a:extLst>
                  </p:cNvPr>
                  <p:cNvSpPr/>
                  <p:nvPr/>
                </p:nvSpPr>
                <p:spPr>
                  <a:xfrm>
                    <a:off x="332882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3" name="Straight Connector 11">
                    <a:extLst>
                      <a:ext uri="{FF2B5EF4-FFF2-40B4-BE49-F238E27FC236}">
                        <a16:creationId xmlns:a16="http://schemas.microsoft.com/office/drawing/2014/main" id="{1EC8B11C-DAAF-F8B9-D233-20F90317935C}"/>
                      </a:ext>
                    </a:extLst>
                  </p:cNvPr>
                  <p:cNvCxnSpPr>
                    <a:cxnSpLocks/>
                    <a:stCxn id="80" idx="4"/>
                    <a:endCxn id="82" idx="0"/>
                  </p:cNvCxnSpPr>
                  <p:nvPr/>
                </p:nvCxnSpPr>
                <p:spPr>
                  <a:xfrm flipH="1">
                    <a:off x="3431571" y="2175840"/>
                    <a:ext cx="2321" cy="175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24">
                    <a:extLst>
                      <a:ext uri="{FF2B5EF4-FFF2-40B4-BE49-F238E27FC236}">
                        <a16:creationId xmlns:a16="http://schemas.microsoft.com/office/drawing/2014/main" id="{227C04A3-8C68-E518-F7C0-C62EA9D4360A}"/>
                      </a:ext>
                    </a:extLst>
                  </p:cNvPr>
                  <p:cNvCxnSpPr>
                    <a:cxnSpLocks/>
                    <a:stCxn id="81" idx="6"/>
                    <a:endCxn id="82" idx="2"/>
                  </p:cNvCxnSpPr>
                  <p:nvPr/>
                </p:nvCxnSpPr>
                <p:spPr>
                  <a:xfrm>
                    <a:off x="3151221" y="2453809"/>
                    <a:ext cx="1776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Oval 5">
                  <a:extLst>
                    <a:ext uri="{FF2B5EF4-FFF2-40B4-BE49-F238E27FC236}">
                      <a16:creationId xmlns:a16="http://schemas.microsoft.com/office/drawing/2014/main" id="{E65C5F02-A3A7-5C8F-01C8-79753E542536}"/>
                    </a:ext>
                  </a:extLst>
                </p:cNvPr>
                <p:cNvSpPr/>
                <p:nvPr/>
              </p:nvSpPr>
              <p:spPr>
                <a:xfrm>
                  <a:off x="5059773" y="285434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Connector 11">
                  <a:extLst>
                    <a:ext uri="{FF2B5EF4-FFF2-40B4-BE49-F238E27FC236}">
                      <a16:creationId xmlns:a16="http://schemas.microsoft.com/office/drawing/2014/main" id="{A3C713B6-4449-9A76-5113-7D3E0BD670D2}"/>
                    </a:ext>
                  </a:extLst>
                </p:cNvPr>
                <p:cNvCxnSpPr>
                  <a:cxnSpLocks/>
                  <a:stCxn id="78" idx="7"/>
                  <a:endCxn id="82" idx="3"/>
                </p:cNvCxnSpPr>
                <p:nvPr/>
              </p:nvCxnSpPr>
              <p:spPr>
                <a:xfrm flipV="1">
                  <a:off x="5235164" y="2664024"/>
                  <a:ext cx="78403" cy="2204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Oval 4">
                <a:extLst>
                  <a:ext uri="{FF2B5EF4-FFF2-40B4-BE49-F238E27FC236}">
                    <a16:creationId xmlns:a16="http://schemas.microsoft.com/office/drawing/2014/main" id="{6F6DC1E3-0A17-3041-8B74-A07177406BEE}"/>
                  </a:ext>
                </a:extLst>
              </p:cNvPr>
              <p:cNvSpPr/>
              <p:nvPr/>
            </p:nvSpPr>
            <p:spPr>
              <a:xfrm>
                <a:off x="3490392" y="2404599"/>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4">
                <a:extLst>
                  <a:ext uri="{FF2B5EF4-FFF2-40B4-BE49-F238E27FC236}">
                    <a16:creationId xmlns:a16="http://schemas.microsoft.com/office/drawing/2014/main" id="{772597D1-2C77-B74C-C282-FD7A8A9A609B}"/>
                  </a:ext>
                </a:extLst>
              </p:cNvPr>
              <p:cNvSpPr/>
              <p:nvPr/>
            </p:nvSpPr>
            <p:spPr>
              <a:xfrm>
                <a:off x="3323256" y="2772250"/>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58BBA8E6-5404-4E85-4618-55503DE80C6A}"/>
                  </a:ext>
                </a:extLst>
              </p:cNvPr>
              <p:cNvCxnSpPr>
                <a:cxnSpLocks/>
                <a:stCxn id="82" idx="6"/>
                <a:endCxn id="73" idx="2"/>
              </p:cNvCxnSpPr>
              <p:nvPr/>
            </p:nvCxnSpPr>
            <p:spPr>
              <a:xfrm flipV="1">
                <a:off x="3300302" y="2507341"/>
                <a:ext cx="190090" cy="355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11">
                <a:extLst>
                  <a:ext uri="{FF2B5EF4-FFF2-40B4-BE49-F238E27FC236}">
                    <a16:creationId xmlns:a16="http://schemas.microsoft.com/office/drawing/2014/main" id="{E6996AAD-E155-E17B-8FDE-37BDCCC84488}"/>
                  </a:ext>
                </a:extLst>
              </p:cNvPr>
              <p:cNvCxnSpPr>
                <a:cxnSpLocks/>
                <a:stCxn id="82" idx="5"/>
                <a:endCxn id="74" idx="1"/>
              </p:cNvCxnSpPr>
              <p:nvPr/>
            </p:nvCxnSpPr>
            <p:spPr>
              <a:xfrm>
                <a:off x="3270210" y="2583545"/>
                <a:ext cx="83138" cy="21879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34C99AEC-7004-FA9E-E01C-6E02D5D7B43F}"/>
                </a:ext>
              </a:extLst>
            </p:cNvPr>
            <p:cNvSpPr txBox="1"/>
            <p:nvPr/>
          </p:nvSpPr>
          <p:spPr>
            <a:xfrm>
              <a:off x="-634255" y="3354144"/>
              <a:ext cx="808298" cy="400110"/>
            </a:xfrm>
            <a:prstGeom prst="rect">
              <a:avLst/>
            </a:prstGeom>
            <a:noFill/>
          </p:spPr>
          <p:txBody>
            <a:bodyPr wrap="none" rtlCol="0">
              <a:spAutoFit/>
            </a:bodyPr>
            <a:lstStyle/>
            <a:p>
              <a:r>
                <a:rPr lang="en-US" sz="2000" dirty="0"/>
                <a:t>5-Star</a:t>
              </a:r>
            </a:p>
          </p:txBody>
        </p:sp>
        <p:sp>
          <p:nvSpPr>
            <p:cNvPr id="53" name="Oval 6">
              <a:extLst>
                <a:ext uri="{FF2B5EF4-FFF2-40B4-BE49-F238E27FC236}">
                  <a16:creationId xmlns:a16="http://schemas.microsoft.com/office/drawing/2014/main" id="{4F025AF2-6004-0476-B0EC-AD29BC5453B1}"/>
                </a:ext>
              </a:extLst>
            </p:cNvPr>
            <p:cNvSpPr/>
            <p:nvPr/>
          </p:nvSpPr>
          <p:spPr>
            <a:xfrm>
              <a:off x="5180353" y="3805909"/>
              <a:ext cx="324196" cy="335082"/>
            </a:xfrm>
            <a:prstGeom prst="ellipse">
              <a:avLst/>
            </a:prstGeom>
            <a:solidFill>
              <a:srgbClr val="FF7E7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6" name="Right Arrow 55">
              <a:extLst>
                <a:ext uri="{FF2B5EF4-FFF2-40B4-BE49-F238E27FC236}">
                  <a16:creationId xmlns:a16="http://schemas.microsoft.com/office/drawing/2014/main" id="{7DD56BF4-FF87-0939-DD17-26841BC69E83}"/>
                </a:ext>
              </a:extLst>
            </p:cNvPr>
            <p:cNvSpPr/>
            <p:nvPr/>
          </p:nvSpPr>
          <p:spPr>
            <a:xfrm>
              <a:off x="3513971" y="3831889"/>
              <a:ext cx="471348" cy="25348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10D63DDD-F332-FEBE-A6AA-F484115CECF4}"/>
                </a:ext>
              </a:extLst>
            </p:cNvPr>
            <p:cNvSpPr/>
            <p:nvPr/>
          </p:nvSpPr>
          <p:spPr>
            <a:xfrm>
              <a:off x="6827365" y="3852473"/>
              <a:ext cx="471348" cy="23290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组合 42">
              <a:extLst>
                <a:ext uri="{FF2B5EF4-FFF2-40B4-BE49-F238E27FC236}">
                  <a16:creationId xmlns:a16="http://schemas.microsoft.com/office/drawing/2014/main" id="{B9BC9CDD-965C-F29D-AB43-44A8E208CF2E}"/>
                </a:ext>
              </a:extLst>
            </p:cNvPr>
            <p:cNvGrpSpPr/>
            <p:nvPr/>
          </p:nvGrpSpPr>
          <p:grpSpPr>
            <a:xfrm>
              <a:off x="8689469" y="3186604"/>
              <a:ext cx="1552715" cy="1552278"/>
              <a:chOff x="2711728" y="2027444"/>
              <a:chExt cx="984147" cy="951905"/>
            </a:xfrm>
          </p:grpSpPr>
          <p:grpSp>
            <p:nvGrpSpPr>
              <p:cNvPr id="59" name="组合 29">
                <a:extLst>
                  <a:ext uri="{FF2B5EF4-FFF2-40B4-BE49-F238E27FC236}">
                    <a16:creationId xmlns:a16="http://schemas.microsoft.com/office/drawing/2014/main" id="{F0777876-14DD-5F3B-E11A-47C288F16AF0}"/>
                  </a:ext>
                </a:extLst>
              </p:cNvPr>
              <p:cNvGrpSpPr/>
              <p:nvPr/>
            </p:nvGrpSpPr>
            <p:grpSpPr>
              <a:xfrm>
                <a:off x="2711728" y="2027444"/>
                <a:ext cx="590895" cy="951905"/>
                <a:chOff x="4900384" y="2107924"/>
                <a:chExt cx="590895" cy="951905"/>
              </a:xfrm>
            </p:grpSpPr>
            <p:grpSp>
              <p:nvGrpSpPr>
                <p:cNvPr id="64" name="Group 72">
                  <a:extLst>
                    <a:ext uri="{FF2B5EF4-FFF2-40B4-BE49-F238E27FC236}">
                      <a16:creationId xmlns:a16="http://schemas.microsoft.com/office/drawing/2014/main" id="{B92E7650-5969-8D01-F5BD-50E88EFD7363}"/>
                    </a:ext>
                  </a:extLst>
                </p:cNvPr>
                <p:cNvGrpSpPr/>
                <p:nvPr/>
              </p:nvGrpSpPr>
              <p:grpSpPr>
                <a:xfrm>
                  <a:off x="4900384" y="2107924"/>
                  <a:ext cx="590895" cy="586193"/>
                  <a:chOff x="2945738" y="1970357"/>
                  <a:chExt cx="590895" cy="586193"/>
                </a:xfrm>
              </p:grpSpPr>
              <p:sp>
                <p:nvSpPr>
                  <p:cNvPr id="67" name="Oval 4">
                    <a:extLst>
                      <a:ext uri="{FF2B5EF4-FFF2-40B4-BE49-F238E27FC236}">
                        <a16:creationId xmlns:a16="http://schemas.microsoft.com/office/drawing/2014/main" id="{AC31B4A4-A36E-32E5-967E-7D6D7A362DD1}"/>
                      </a:ext>
                    </a:extLst>
                  </p:cNvPr>
                  <p:cNvSpPr/>
                  <p:nvPr/>
                </p:nvSpPr>
                <p:spPr>
                  <a:xfrm>
                    <a:off x="3331150" y="1970357"/>
                    <a:ext cx="205483" cy="205483"/>
                  </a:xfrm>
                  <a:prstGeom prst="ellipse">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Oval 5">
                    <a:extLst>
                      <a:ext uri="{FF2B5EF4-FFF2-40B4-BE49-F238E27FC236}">
                        <a16:creationId xmlns:a16="http://schemas.microsoft.com/office/drawing/2014/main" id="{3CAD6302-57D0-0A0E-1CB3-5224CF849EEA}"/>
                      </a:ext>
                    </a:extLst>
                  </p:cNvPr>
                  <p:cNvSpPr/>
                  <p:nvPr/>
                </p:nvSpPr>
                <p:spPr>
                  <a:xfrm>
                    <a:off x="2945738" y="2351067"/>
                    <a:ext cx="205483" cy="205483"/>
                  </a:xfrm>
                  <a:prstGeom prst="ellipse">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9" name="Oval 6">
                    <a:extLst>
                      <a:ext uri="{FF2B5EF4-FFF2-40B4-BE49-F238E27FC236}">
                        <a16:creationId xmlns:a16="http://schemas.microsoft.com/office/drawing/2014/main" id="{2DB47A10-DD13-0C6D-45F1-C33D41C40D46}"/>
                      </a:ext>
                    </a:extLst>
                  </p:cNvPr>
                  <p:cNvSpPr/>
                  <p:nvPr/>
                </p:nvSpPr>
                <p:spPr>
                  <a:xfrm>
                    <a:off x="3328829" y="2351067"/>
                    <a:ext cx="205483" cy="205483"/>
                  </a:xfrm>
                  <a:prstGeom prst="ellipse">
                    <a:avLst/>
                  </a:prstGeom>
                  <a:solidFill>
                    <a:srgbClr val="FF7E79"/>
                  </a:solidFill>
                  <a:ln>
                    <a:solidFill>
                      <a:srgbClr val="FF7E7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0" name="Straight Connector 11">
                    <a:extLst>
                      <a:ext uri="{FF2B5EF4-FFF2-40B4-BE49-F238E27FC236}">
                        <a16:creationId xmlns:a16="http://schemas.microsoft.com/office/drawing/2014/main" id="{22190C4A-B4B3-FEDF-6070-300DE4595798}"/>
                      </a:ext>
                    </a:extLst>
                  </p:cNvPr>
                  <p:cNvCxnSpPr>
                    <a:cxnSpLocks/>
                    <a:stCxn id="67" idx="4"/>
                    <a:endCxn id="69" idx="0"/>
                  </p:cNvCxnSpPr>
                  <p:nvPr/>
                </p:nvCxnSpPr>
                <p:spPr>
                  <a:xfrm flipH="1">
                    <a:off x="3431571" y="2175840"/>
                    <a:ext cx="2321" cy="175227"/>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24">
                    <a:extLst>
                      <a:ext uri="{FF2B5EF4-FFF2-40B4-BE49-F238E27FC236}">
                        <a16:creationId xmlns:a16="http://schemas.microsoft.com/office/drawing/2014/main" id="{A555CA8A-9EC2-F316-770D-04B559921A0E}"/>
                      </a:ext>
                    </a:extLst>
                  </p:cNvPr>
                  <p:cNvCxnSpPr>
                    <a:cxnSpLocks/>
                    <a:stCxn id="68" idx="6"/>
                    <a:endCxn id="69" idx="2"/>
                  </p:cNvCxnSpPr>
                  <p:nvPr/>
                </p:nvCxnSpPr>
                <p:spPr>
                  <a:xfrm>
                    <a:off x="3151221" y="2453809"/>
                    <a:ext cx="177608" cy="0"/>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65" name="Oval 5">
                  <a:extLst>
                    <a:ext uri="{FF2B5EF4-FFF2-40B4-BE49-F238E27FC236}">
                      <a16:creationId xmlns:a16="http://schemas.microsoft.com/office/drawing/2014/main" id="{D966EBD8-6189-DD2C-7A0E-C3E71AE76FB4}"/>
                    </a:ext>
                  </a:extLst>
                </p:cNvPr>
                <p:cNvSpPr/>
                <p:nvPr/>
              </p:nvSpPr>
              <p:spPr>
                <a:xfrm>
                  <a:off x="5059773" y="2854346"/>
                  <a:ext cx="205483" cy="205483"/>
                </a:xfrm>
                <a:prstGeom prst="ellipse">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6" name="Straight Connector 11">
                  <a:extLst>
                    <a:ext uri="{FF2B5EF4-FFF2-40B4-BE49-F238E27FC236}">
                      <a16:creationId xmlns:a16="http://schemas.microsoft.com/office/drawing/2014/main" id="{FB8ED654-12C3-225C-16F4-B93994403E95}"/>
                    </a:ext>
                  </a:extLst>
                </p:cNvPr>
                <p:cNvCxnSpPr>
                  <a:cxnSpLocks/>
                  <a:stCxn id="65" idx="7"/>
                  <a:endCxn id="69" idx="3"/>
                </p:cNvCxnSpPr>
                <p:nvPr/>
              </p:nvCxnSpPr>
              <p:spPr>
                <a:xfrm flipV="1">
                  <a:off x="5235164" y="2664024"/>
                  <a:ext cx="78403" cy="220414"/>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60" name="Oval 4">
                <a:extLst>
                  <a:ext uri="{FF2B5EF4-FFF2-40B4-BE49-F238E27FC236}">
                    <a16:creationId xmlns:a16="http://schemas.microsoft.com/office/drawing/2014/main" id="{C635AD74-EEC1-6578-6DB5-67EDEF0A33E5}"/>
                  </a:ext>
                </a:extLst>
              </p:cNvPr>
              <p:cNvSpPr/>
              <p:nvPr/>
            </p:nvSpPr>
            <p:spPr>
              <a:xfrm>
                <a:off x="3490392" y="2404599"/>
                <a:ext cx="205483" cy="205483"/>
              </a:xfrm>
              <a:prstGeom prst="ellipse">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4">
                <a:extLst>
                  <a:ext uri="{FF2B5EF4-FFF2-40B4-BE49-F238E27FC236}">
                    <a16:creationId xmlns:a16="http://schemas.microsoft.com/office/drawing/2014/main" id="{412181E7-9A23-6859-429D-83CFC0A00863}"/>
                  </a:ext>
                </a:extLst>
              </p:cNvPr>
              <p:cNvSpPr/>
              <p:nvPr/>
            </p:nvSpPr>
            <p:spPr>
              <a:xfrm>
                <a:off x="3323256" y="2772250"/>
                <a:ext cx="205483" cy="205483"/>
              </a:xfrm>
              <a:prstGeom prst="ellipse">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A04FF44-14B9-64D6-3DDC-204C77A878F6}"/>
                  </a:ext>
                </a:extLst>
              </p:cNvPr>
              <p:cNvCxnSpPr>
                <a:cxnSpLocks/>
                <a:stCxn id="69" idx="6"/>
                <a:endCxn id="60" idx="2"/>
              </p:cNvCxnSpPr>
              <p:nvPr/>
            </p:nvCxnSpPr>
            <p:spPr>
              <a:xfrm flipV="1">
                <a:off x="3300302" y="2507341"/>
                <a:ext cx="190090" cy="3555"/>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11">
                <a:extLst>
                  <a:ext uri="{FF2B5EF4-FFF2-40B4-BE49-F238E27FC236}">
                    <a16:creationId xmlns:a16="http://schemas.microsoft.com/office/drawing/2014/main" id="{B2927717-C1A4-81A0-09D1-DC349CE0828F}"/>
                  </a:ext>
                </a:extLst>
              </p:cNvPr>
              <p:cNvCxnSpPr>
                <a:cxnSpLocks/>
                <a:stCxn id="69" idx="5"/>
                <a:endCxn id="61" idx="1"/>
              </p:cNvCxnSpPr>
              <p:nvPr/>
            </p:nvCxnSpPr>
            <p:spPr>
              <a:xfrm>
                <a:off x="3270210" y="2583545"/>
                <a:ext cx="83138" cy="218798"/>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D716659E-0789-2E6C-5003-650C1C295562}"/>
              </a:ext>
            </a:extLst>
          </p:cNvPr>
          <p:cNvGrpSpPr/>
          <p:nvPr/>
        </p:nvGrpSpPr>
        <p:grpSpPr>
          <a:xfrm>
            <a:off x="2318160" y="2569651"/>
            <a:ext cx="6893859" cy="1141312"/>
            <a:chOff x="-40197" y="3052917"/>
            <a:chExt cx="10816359" cy="1884229"/>
          </a:xfrm>
        </p:grpSpPr>
        <p:sp>
          <p:nvSpPr>
            <p:cNvPr id="86" name="TextBox 85">
              <a:extLst>
                <a:ext uri="{FF2B5EF4-FFF2-40B4-BE49-F238E27FC236}">
                  <a16:creationId xmlns:a16="http://schemas.microsoft.com/office/drawing/2014/main" id="{71121DCD-CF4E-3D64-1606-951D623CD765}"/>
                </a:ext>
              </a:extLst>
            </p:cNvPr>
            <p:cNvSpPr txBox="1"/>
            <p:nvPr/>
          </p:nvSpPr>
          <p:spPr>
            <a:xfrm>
              <a:off x="-40197" y="3697789"/>
              <a:ext cx="938014" cy="400110"/>
            </a:xfrm>
            <a:prstGeom prst="rect">
              <a:avLst/>
            </a:prstGeom>
            <a:noFill/>
          </p:spPr>
          <p:txBody>
            <a:bodyPr wrap="none" rtlCol="0">
              <a:spAutoFit/>
            </a:bodyPr>
            <a:lstStyle/>
            <a:p>
              <a:r>
                <a:rPr lang="en-US" sz="2000" dirty="0"/>
                <a:t>5-Cycle</a:t>
              </a:r>
            </a:p>
          </p:txBody>
        </p:sp>
        <p:sp>
          <p:nvSpPr>
            <p:cNvPr id="90" name="Right Arrow 89">
              <a:extLst>
                <a:ext uri="{FF2B5EF4-FFF2-40B4-BE49-F238E27FC236}">
                  <a16:creationId xmlns:a16="http://schemas.microsoft.com/office/drawing/2014/main" id="{39D35C52-CFD9-78E1-9E42-34E3E5EC49C3}"/>
                </a:ext>
              </a:extLst>
            </p:cNvPr>
            <p:cNvSpPr/>
            <p:nvPr/>
          </p:nvSpPr>
          <p:spPr>
            <a:xfrm>
              <a:off x="3195021" y="3839952"/>
              <a:ext cx="430306" cy="25794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a:extLst>
                <a:ext uri="{FF2B5EF4-FFF2-40B4-BE49-F238E27FC236}">
                  <a16:creationId xmlns:a16="http://schemas.microsoft.com/office/drawing/2014/main" id="{AECA1426-B08A-32BB-848F-4224027CF1AD}"/>
                </a:ext>
              </a:extLst>
            </p:cNvPr>
            <p:cNvSpPr/>
            <p:nvPr/>
          </p:nvSpPr>
          <p:spPr>
            <a:xfrm>
              <a:off x="5822276" y="3861926"/>
              <a:ext cx="430306" cy="25794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a:extLst>
                <a:ext uri="{FF2B5EF4-FFF2-40B4-BE49-F238E27FC236}">
                  <a16:creationId xmlns:a16="http://schemas.microsoft.com/office/drawing/2014/main" id="{008D8771-DFF6-C36A-3166-7C87A6071C21}"/>
                </a:ext>
              </a:extLst>
            </p:cNvPr>
            <p:cNvSpPr/>
            <p:nvPr/>
          </p:nvSpPr>
          <p:spPr>
            <a:xfrm>
              <a:off x="8449531" y="3841769"/>
              <a:ext cx="430306" cy="25794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8360A2B4-B62C-A2DC-553B-DC9FBB18D281}"/>
                </a:ext>
              </a:extLst>
            </p:cNvPr>
            <p:cNvGrpSpPr/>
            <p:nvPr/>
          </p:nvGrpSpPr>
          <p:grpSpPr>
            <a:xfrm>
              <a:off x="1596924" y="3091813"/>
              <a:ext cx="1376089" cy="1845333"/>
              <a:chOff x="443854" y="3614941"/>
              <a:chExt cx="772273" cy="1116455"/>
            </a:xfrm>
          </p:grpSpPr>
          <p:sp>
            <p:nvSpPr>
              <p:cNvPr id="121" name="Oval 4">
                <a:extLst>
                  <a:ext uri="{FF2B5EF4-FFF2-40B4-BE49-F238E27FC236}">
                    <a16:creationId xmlns:a16="http://schemas.microsoft.com/office/drawing/2014/main" id="{AB47B00A-1C61-9659-9F35-5DAAEF2DC694}"/>
                  </a:ext>
                </a:extLst>
              </p:cNvPr>
              <p:cNvSpPr/>
              <p:nvPr/>
            </p:nvSpPr>
            <p:spPr>
              <a:xfrm>
                <a:off x="722966" y="3614941"/>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0E9AD663-55F2-9A0A-0187-6C8476477FB0}"/>
                  </a:ext>
                </a:extLst>
              </p:cNvPr>
              <p:cNvSpPr/>
              <p:nvPr/>
            </p:nvSpPr>
            <p:spPr>
              <a:xfrm>
                <a:off x="443854" y="400364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ECEA2FAF-CED7-C627-0EB6-CC31D6B62AF7}"/>
                  </a:ext>
                </a:extLst>
              </p:cNvPr>
              <p:cNvSpPr/>
              <p:nvPr/>
            </p:nvSpPr>
            <p:spPr>
              <a:xfrm>
                <a:off x="1010644" y="400364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Oval 8">
                <a:extLst>
                  <a:ext uri="{FF2B5EF4-FFF2-40B4-BE49-F238E27FC236}">
                    <a16:creationId xmlns:a16="http://schemas.microsoft.com/office/drawing/2014/main" id="{86AF5038-90A2-4BC3-E9A8-A5EEF8CECCCC}"/>
                  </a:ext>
                </a:extLst>
              </p:cNvPr>
              <p:cNvSpPr/>
              <p:nvPr/>
            </p:nvSpPr>
            <p:spPr>
              <a:xfrm>
                <a:off x="443854" y="4525913"/>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Oval 9">
                <a:extLst>
                  <a:ext uri="{FF2B5EF4-FFF2-40B4-BE49-F238E27FC236}">
                    <a16:creationId xmlns:a16="http://schemas.microsoft.com/office/drawing/2014/main" id="{CA4272FE-225C-4338-5D7B-589CF553EA8C}"/>
                  </a:ext>
                </a:extLst>
              </p:cNvPr>
              <p:cNvSpPr/>
              <p:nvPr/>
            </p:nvSpPr>
            <p:spPr>
              <a:xfrm>
                <a:off x="1010644" y="4525913"/>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Connector 11">
                <a:extLst>
                  <a:ext uri="{FF2B5EF4-FFF2-40B4-BE49-F238E27FC236}">
                    <a16:creationId xmlns:a16="http://schemas.microsoft.com/office/drawing/2014/main" id="{551BCA98-EC75-787E-1EE8-C8970B970FAD}"/>
                  </a:ext>
                </a:extLst>
              </p:cNvPr>
              <p:cNvCxnSpPr>
                <a:cxnSpLocks/>
                <a:stCxn id="121" idx="5"/>
                <a:endCxn id="123" idx="1"/>
              </p:cNvCxnSpPr>
              <p:nvPr/>
            </p:nvCxnSpPr>
            <p:spPr>
              <a:xfrm>
                <a:off x="898357" y="3790332"/>
                <a:ext cx="142379" cy="24340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5">
                <a:extLst>
                  <a:ext uri="{FF2B5EF4-FFF2-40B4-BE49-F238E27FC236}">
                    <a16:creationId xmlns:a16="http://schemas.microsoft.com/office/drawing/2014/main" id="{63D1FEEA-C44A-C3D2-426C-979A05FECD05}"/>
                  </a:ext>
                </a:extLst>
              </p:cNvPr>
              <p:cNvCxnSpPr>
                <a:cxnSpLocks/>
                <a:stCxn id="121" idx="3"/>
                <a:endCxn id="122" idx="7"/>
              </p:cNvCxnSpPr>
              <p:nvPr/>
            </p:nvCxnSpPr>
            <p:spPr>
              <a:xfrm flipH="1">
                <a:off x="619245" y="3790332"/>
                <a:ext cx="133813" cy="24340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20">
                <a:extLst>
                  <a:ext uri="{FF2B5EF4-FFF2-40B4-BE49-F238E27FC236}">
                    <a16:creationId xmlns:a16="http://schemas.microsoft.com/office/drawing/2014/main" id="{36A0076D-FAB2-BDE2-402C-0DA61ED70912}"/>
                  </a:ext>
                </a:extLst>
              </p:cNvPr>
              <p:cNvCxnSpPr>
                <a:cxnSpLocks/>
                <a:stCxn id="124" idx="0"/>
                <a:endCxn id="122" idx="4"/>
              </p:cNvCxnSpPr>
              <p:nvPr/>
            </p:nvCxnSpPr>
            <p:spPr>
              <a:xfrm flipV="1">
                <a:off x="546596" y="4209127"/>
                <a:ext cx="0" cy="316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23">
                <a:extLst>
                  <a:ext uri="{FF2B5EF4-FFF2-40B4-BE49-F238E27FC236}">
                    <a16:creationId xmlns:a16="http://schemas.microsoft.com/office/drawing/2014/main" id="{32F1DC57-6905-BE34-12F5-10F5727FECF1}"/>
                  </a:ext>
                </a:extLst>
              </p:cNvPr>
              <p:cNvCxnSpPr>
                <a:cxnSpLocks/>
              </p:cNvCxnSpPr>
              <p:nvPr/>
            </p:nvCxnSpPr>
            <p:spPr>
              <a:xfrm flipV="1">
                <a:off x="1102521" y="4209127"/>
                <a:ext cx="0" cy="316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27">
                <a:extLst>
                  <a:ext uri="{FF2B5EF4-FFF2-40B4-BE49-F238E27FC236}">
                    <a16:creationId xmlns:a16="http://schemas.microsoft.com/office/drawing/2014/main" id="{2FC82B08-4BE8-E99A-D650-03553E3CEA69}"/>
                  </a:ext>
                </a:extLst>
              </p:cNvPr>
              <p:cNvCxnSpPr>
                <a:cxnSpLocks/>
                <a:stCxn id="124" idx="6"/>
                <a:endCxn id="125" idx="2"/>
              </p:cNvCxnSpPr>
              <p:nvPr/>
            </p:nvCxnSpPr>
            <p:spPr>
              <a:xfrm>
                <a:off x="649337" y="4628655"/>
                <a:ext cx="36130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D076540E-135C-1581-4D3E-5E87F2729290}"/>
                </a:ext>
              </a:extLst>
            </p:cNvPr>
            <p:cNvGrpSpPr/>
            <p:nvPr/>
          </p:nvGrpSpPr>
          <p:grpSpPr>
            <a:xfrm>
              <a:off x="4128907" y="3083370"/>
              <a:ext cx="1376089" cy="1845333"/>
              <a:chOff x="443854" y="3614941"/>
              <a:chExt cx="772273" cy="1116455"/>
            </a:xfrm>
          </p:grpSpPr>
          <p:sp>
            <p:nvSpPr>
              <p:cNvPr id="115" name="Oval 4">
                <a:extLst>
                  <a:ext uri="{FF2B5EF4-FFF2-40B4-BE49-F238E27FC236}">
                    <a16:creationId xmlns:a16="http://schemas.microsoft.com/office/drawing/2014/main" id="{2F28312A-F5A1-7711-79F4-D9735CB5052A}"/>
                  </a:ext>
                </a:extLst>
              </p:cNvPr>
              <p:cNvSpPr/>
              <p:nvPr/>
            </p:nvSpPr>
            <p:spPr>
              <a:xfrm>
                <a:off x="722966" y="3614941"/>
                <a:ext cx="205483" cy="205483"/>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6" name="Oval 115">
                <a:extLst>
                  <a:ext uri="{FF2B5EF4-FFF2-40B4-BE49-F238E27FC236}">
                    <a16:creationId xmlns:a16="http://schemas.microsoft.com/office/drawing/2014/main" id="{7CFB7141-E6D0-6983-6B16-FC0FB70C66DD}"/>
                  </a:ext>
                </a:extLst>
              </p:cNvPr>
              <p:cNvSpPr/>
              <p:nvPr/>
            </p:nvSpPr>
            <p:spPr>
              <a:xfrm>
                <a:off x="1010644" y="4003644"/>
                <a:ext cx="205483" cy="205483"/>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Oval 8">
                <a:extLst>
                  <a:ext uri="{FF2B5EF4-FFF2-40B4-BE49-F238E27FC236}">
                    <a16:creationId xmlns:a16="http://schemas.microsoft.com/office/drawing/2014/main" id="{40B89283-0C14-6E0A-8962-D4128CA38016}"/>
                  </a:ext>
                </a:extLst>
              </p:cNvPr>
              <p:cNvSpPr/>
              <p:nvPr/>
            </p:nvSpPr>
            <p:spPr>
              <a:xfrm>
                <a:off x="443854" y="4525913"/>
                <a:ext cx="205483" cy="205483"/>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Oval 9">
                <a:extLst>
                  <a:ext uri="{FF2B5EF4-FFF2-40B4-BE49-F238E27FC236}">
                    <a16:creationId xmlns:a16="http://schemas.microsoft.com/office/drawing/2014/main" id="{758C089B-D363-F684-A843-B746848594F0}"/>
                  </a:ext>
                </a:extLst>
              </p:cNvPr>
              <p:cNvSpPr/>
              <p:nvPr/>
            </p:nvSpPr>
            <p:spPr>
              <a:xfrm>
                <a:off x="1010644" y="4525913"/>
                <a:ext cx="205483" cy="205483"/>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9" name="Straight Connector 11">
                <a:extLst>
                  <a:ext uri="{FF2B5EF4-FFF2-40B4-BE49-F238E27FC236}">
                    <a16:creationId xmlns:a16="http://schemas.microsoft.com/office/drawing/2014/main" id="{F6A1044D-CE04-79BD-EFAD-599C89DE76E6}"/>
                  </a:ext>
                </a:extLst>
              </p:cNvPr>
              <p:cNvCxnSpPr>
                <a:cxnSpLocks/>
                <a:stCxn id="115" idx="5"/>
                <a:endCxn id="116" idx="1"/>
              </p:cNvCxnSpPr>
              <p:nvPr/>
            </p:nvCxnSpPr>
            <p:spPr>
              <a:xfrm>
                <a:off x="898357" y="3790332"/>
                <a:ext cx="142380" cy="243404"/>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Straight Connector 27">
                <a:extLst>
                  <a:ext uri="{FF2B5EF4-FFF2-40B4-BE49-F238E27FC236}">
                    <a16:creationId xmlns:a16="http://schemas.microsoft.com/office/drawing/2014/main" id="{7527C07E-214E-B7D1-36B6-FC054A200727}"/>
                  </a:ext>
                </a:extLst>
              </p:cNvPr>
              <p:cNvCxnSpPr>
                <a:cxnSpLocks/>
                <a:stCxn id="117" idx="6"/>
                <a:endCxn id="118" idx="2"/>
              </p:cNvCxnSpPr>
              <p:nvPr/>
            </p:nvCxnSpPr>
            <p:spPr>
              <a:xfrm>
                <a:off x="649337" y="4628655"/>
                <a:ext cx="361307"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FC0F124C-A675-F4B2-1849-AF5CE4C6D2F1}"/>
                </a:ext>
              </a:extLst>
            </p:cNvPr>
            <p:cNvGrpSpPr/>
            <p:nvPr/>
          </p:nvGrpSpPr>
          <p:grpSpPr>
            <a:xfrm>
              <a:off x="6659577" y="3052917"/>
              <a:ext cx="1376089" cy="1845333"/>
              <a:chOff x="443854" y="3614941"/>
              <a:chExt cx="772273" cy="1116455"/>
            </a:xfrm>
          </p:grpSpPr>
          <p:sp>
            <p:nvSpPr>
              <p:cNvPr id="107" name="Oval 4">
                <a:extLst>
                  <a:ext uri="{FF2B5EF4-FFF2-40B4-BE49-F238E27FC236}">
                    <a16:creationId xmlns:a16="http://schemas.microsoft.com/office/drawing/2014/main" id="{C7D34813-8A64-FE68-0741-3B92C24CD779}"/>
                  </a:ext>
                </a:extLst>
              </p:cNvPr>
              <p:cNvSpPr/>
              <p:nvPr/>
            </p:nvSpPr>
            <p:spPr>
              <a:xfrm>
                <a:off x="722966" y="3614941"/>
                <a:ext cx="205483" cy="205483"/>
              </a:xfrm>
              <a:prstGeom prst="ellipse">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F82010CD-7FBC-F95B-DB73-4A125503F9F7}"/>
                  </a:ext>
                </a:extLst>
              </p:cNvPr>
              <p:cNvSpPr/>
              <p:nvPr/>
            </p:nvSpPr>
            <p:spPr>
              <a:xfrm>
                <a:off x="443854" y="4003644"/>
                <a:ext cx="205483" cy="205483"/>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0F2F7FD-04DD-AAE1-9A35-CB9D68A4548F}"/>
                  </a:ext>
                </a:extLst>
              </p:cNvPr>
              <p:cNvSpPr/>
              <p:nvPr/>
            </p:nvSpPr>
            <p:spPr>
              <a:xfrm>
                <a:off x="1010644" y="4003644"/>
                <a:ext cx="205483" cy="205483"/>
              </a:xfrm>
              <a:prstGeom prst="ellipse">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Oval 8">
                <a:extLst>
                  <a:ext uri="{FF2B5EF4-FFF2-40B4-BE49-F238E27FC236}">
                    <a16:creationId xmlns:a16="http://schemas.microsoft.com/office/drawing/2014/main" id="{1C04D1FA-72AC-AC94-4E0B-D761BFD2FB7C}"/>
                  </a:ext>
                </a:extLst>
              </p:cNvPr>
              <p:cNvSpPr/>
              <p:nvPr/>
            </p:nvSpPr>
            <p:spPr>
              <a:xfrm>
                <a:off x="443854" y="4525913"/>
                <a:ext cx="205483" cy="205483"/>
              </a:xfrm>
              <a:prstGeom prst="ellipse">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Oval 9">
                <a:extLst>
                  <a:ext uri="{FF2B5EF4-FFF2-40B4-BE49-F238E27FC236}">
                    <a16:creationId xmlns:a16="http://schemas.microsoft.com/office/drawing/2014/main" id="{3B54C12C-7AB6-F2E4-146E-44ADC3B40C62}"/>
                  </a:ext>
                </a:extLst>
              </p:cNvPr>
              <p:cNvSpPr/>
              <p:nvPr/>
            </p:nvSpPr>
            <p:spPr>
              <a:xfrm>
                <a:off x="1010644" y="4525913"/>
                <a:ext cx="205483" cy="205483"/>
              </a:xfrm>
              <a:prstGeom prst="ellipse">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2" name="Straight Connector 11">
                <a:extLst>
                  <a:ext uri="{FF2B5EF4-FFF2-40B4-BE49-F238E27FC236}">
                    <a16:creationId xmlns:a16="http://schemas.microsoft.com/office/drawing/2014/main" id="{B200D33E-BD11-CFF0-0E03-A3F5D82268F2}"/>
                  </a:ext>
                </a:extLst>
              </p:cNvPr>
              <p:cNvCxnSpPr>
                <a:cxnSpLocks/>
                <a:stCxn id="107" idx="5"/>
                <a:endCxn id="109" idx="1"/>
              </p:cNvCxnSpPr>
              <p:nvPr/>
            </p:nvCxnSpPr>
            <p:spPr>
              <a:xfrm>
                <a:off x="898357" y="3790332"/>
                <a:ext cx="142379" cy="243404"/>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3" name="Straight Connector 15">
                <a:extLst>
                  <a:ext uri="{FF2B5EF4-FFF2-40B4-BE49-F238E27FC236}">
                    <a16:creationId xmlns:a16="http://schemas.microsoft.com/office/drawing/2014/main" id="{7D117AD3-B8B6-7EC1-2D6C-27137F54CF3E}"/>
                  </a:ext>
                </a:extLst>
              </p:cNvPr>
              <p:cNvCxnSpPr>
                <a:cxnSpLocks/>
                <a:stCxn id="107" idx="3"/>
                <a:endCxn id="108" idx="7"/>
              </p:cNvCxnSpPr>
              <p:nvPr/>
            </p:nvCxnSpPr>
            <p:spPr>
              <a:xfrm flipH="1">
                <a:off x="619245" y="3790332"/>
                <a:ext cx="133813" cy="243404"/>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Straight Connector 27">
                <a:extLst>
                  <a:ext uri="{FF2B5EF4-FFF2-40B4-BE49-F238E27FC236}">
                    <a16:creationId xmlns:a16="http://schemas.microsoft.com/office/drawing/2014/main" id="{AF60C742-A85C-0707-BD08-94ED9182F46C}"/>
                  </a:ext>
                </a:extLst>
              </p:cNvPr>
              <p:cNvCxnSpPr>
                <a:cxnSpLocks/>
                <a:stCxn id="110" idx="6"/>
                <a:endCxn id="111" idx="2"/>
              </p:cNvCxnSpPr>
              <p:nvPr/>
            </p:nvCxnSpPr>
            <p:spPr>
              <a:xfrm>
                <a:off x="649337" y="4628655"/>
                <a:ext cx="361307"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12D9BBA5-39B8-666D-E924-5265C83C0DAE}"/>
                </a:ext>
              </a:extLst>
            </p:cNvPr>
            <p:cNvGrpSpPr/>
            <p:nvPr/>
          </p:nvGrpSpPr>
          <p:grpSpPr>
            <a:xfrm>
              <a:off x="9400073" y="3052917"/>
              <a:ext cx="1376089" cy="1845333"/>
              <a:chOff x="443854" y="3614941"/>
              <a:chExt cx="772273" cy="1116455"/>
            </a:xfrm>
          </p:grpSpPr>
          <p:sp>
            <p:nvSpPr>
              <p:cNvPr id="97" name="Oval 4">
                <a:extLst>
                  <a:ext uri="{FF2B5EF4-FFF2-40B4-BE49-F238E27FC236}">
                    <a16:creationId xmlns:a16="http://schemas.microsoft.com/office/drawing/2014/main" id="{20DF8FBD-1CE0-2FB0-B48B-E0A644A3B8DC}"/>
                  </a:ext>
                </a:extLst>
              </p:cNvPr>
              <p:cNvSpPr/>
              <p:nvPr/>
            </p:nvSpPr>
            <p:spPr>
              <a:xfrm>
                <a:off x="722966" y="3614941"/>
                <a:ext cx="205483" cy="205483"/>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1C9BC40E-319E-6286-1237-B6A3BA577383}"/>
                  </a:ext>
                </a:extLst>
              </p:cNvPr>
              <p:cNvSpPr/>
              <p:nvPr/>
            </p:nvSpPr>
            <p:spPr>
              <a:xfrm>
                <a:off x="443854" y="4003644"/>
                <a:ext cx="205483" cy="205483"/>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176D204-117D-0999-AF84-CA9998C39C7E}"/>
                  </a:ext>
                </a:extLst>
              </p:cNvPr>
              <p:cNvSpPr/>
              <p:nvPr/>
            </p:nvSpPr>
            <p:spPr>
              <a:xfrm>
                <a:off x="1010644" y="4003644"/>
                <a:ext cx="205483" cy="205483"/>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8">
                <a:extLst>
                  <a:ext uri="{FF2B5EF4-FFF2-40B4-BE49-F238E27FC236}">
                    <a16:creationId xmlns:a16="http://schemas.microsoft.com/office/drawing/2014/main" id="{13115E1D-F74B-7AB0-44F9-6A7ABA138FB2}"/>
                  </a:ext>
                </a:extLst>
              </p:cNvPr>
              <p:cNvSpPr/>
              <p:nvPr/>
            </p:nvSpPr>
            <p:spPr>
              <a:xfrm>
                <a:off x="443854" y="4525913"/>
                <a:ext cx="205483" cy="205483"/>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1" name="Oval 9">
                <a:extLst>
                  <a:ext uri="{FF2B5EF4-FFF2-40B4-BE49-F238E27FC236}">
                    <a16:creationId xmlns:a16="http://schemas.microsoft.com/office/drawing/2014/main" id="{E4CC8823-A993-9CD0-88CF-0706A8E7D265}"/>
                  </a:ext>
                </a:extLst>
              </p:cNvPr>
              <p:cNvSpPr/>
              <p:nvPr/>
            </p:nvSpPr>
            <p:spPr>
              <a:xfrm>
                <a:off x="1010644" y="4525913"/>
                <a:ext cx="205483" cy="205483"/>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2" name="Straight Connector 11">
                <a:extLst>
                  <a:ext uri="{FF2B5EF4-FFF2-40B4-BE49-F238E27FC236}">
                    <a16:creationId xmlns:a16="http://schemas.microsoft.com/office/drawing/2014/main" id="{03D7C0FC-666B-6313-BDBA-1A0337F56903}"/>
                  </a:ext>
                </a:extLst>
              </p:cNvPr>
              <p:cNvCxnSpPr>
                <a:cxnSpLocks/>
                <a:stCxn id="97" idx="5"/>
                <a:endCxn id="99" idx="1"/>
              </p:cNvCxnSpPr>
              <p:nvPr/>
            </p:nvCxnSpPr>
            <p:spPr>
              <a:xfrm>
                <a:off x="898357" y="3790332"/>
                <a:ext cx="142379" cy="243404"/>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3" name="Straight Connector 15">
                <a:extLst>
                  <a:ext uri="{FF2B5EF4-FFF2-40B4-BE49-F238E27FC236}">
                    <a16:creationId xmlns:a16="http://schemas.microsoft.com/office/drawing/2014/main" id="{80D8502F-620B-B183-5300-2288682826C7}"/>
                  </a:ext>
                </a:extLst>
              </p:cNvPr>
              <p:cNvCxnSpPr>
                <a:cxnSpLocks/>
                <a:stCxn id="97" idx="3"/>
                <a:endCxn id="98" idx="7"/>
              </p:cNvCxnSpPr>
              <p:nvPr/>
            </p:nvCxnSpPr>
            <p:spPr>
              <a:xfrm flipH="1">
                <a:off x="619245" y="3790332"/>
                <a:ext cx="133813" cy="243404"/>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Straight Connector 20">
                <a:extLst>
                  <a:ext uri="{FF2B5EF4-FFF2-40B4-BE49-F238E27FC236}">
                    <a16:creationId xmlns:a16="http://schemas.microsoft.com/office/drawing/2014/main" id="{93F6D1D3-C756-6612-8CED-B5BFA7532321}"/>
                  </a:ext>
                </a:extLst>
              </p:cNvPr>
              <p:cNvCxnSpPr>
                <a:cxnSpLocks/>
                <a:stCxn id="100" idx="0"/>
                <a:endCxn id="98" idx="4"/>
              </p:cNvCxnSpPr>
              <p:nvPr/>
            </p:nvCxnSpPr>
            <p:spPr>
              <a:xfrm flipV="1">
                <a:off x="546596" y="4209127"/>
                <a:ext cx="0" cy="316786"/>
              </a:xfrm>
              <a:prstGeom prst="line">
                <a:avLst/>
              </a:prstGeom>
              <a:ln w="317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23">
                <a:extLst>
                  <a:ext uri="{FF2B5EF4-FFF2-40B4-BE49-F238E27FC236}">
                    <a16:creationId xmlns:a16="http://schemas.microsoft.com/office/drawing/2014/main" id="{10E7BC64-CEA9-F6F2-D2F9-BF80E486FCF4}"/>
                  </a:ext>
                </a:extLst>
              </p:cNvPr>
              <p:cNvCxnSpPr>
                <a:cxnSpLocks/>
              </p:cNvCxnSpPr>
              <p:nvPr/>
            </p:nvCxnSpPr>
            <p:spPr>
              <a:xfrm flipV="1">
                <a:off x="1102521" y="4209127"/>
                <a:ext cx="0" cy="316786"/>
              </a:xfrm>
              <a:prstGeom prst="line">
                <a:avLst/>
              </a:prstGeom>
              <a:ln w="317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27">
                <a:extLst>
                  <a:ext uri="{FF2B5EF4-FFF2-40B4-BE49-F238E27FC236}">
                    <a16:creationId xmlns:a16="http://schemas.microsoft.com/office/drawing/2014/main" id="{18DD9668-0602-67FB-141C-6C3962D88E7C}"/>
                  </a:ext>
                </a:extLst>
              </p:cNvPr>
              <p:cNvCxnSpPr>
                <a:cxnSpLocks/>
                <a:stCxn id="100" idx="6"/>
                <a:endCxn id="101" idx="2"/>
              </p:cNvCxnSpPr>
              <p:nvPr/>
            </p:nvCxnSpPr>
            <p:spPr>
              <a:xfrm>
                <a:off x="649337" y="4628655"/>
                <a:ext cx="361307"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6" name="TextBox 5">
            <a:extLst>
              <a:ext uri="{FF2B5EF4-FFF2-40B4-BE49-F238E27FC236}">
                <a16:creationId xmlns:a16="http://schemas.microsoft.com/office/drawing/2014/main" id="{DA49AFA1-18E8-1570-408C-AD87899AC05F}"/>
              </a:ext>
            </a:extLst>
          </p:cNvPr>
          <p:cNvSpPr txBox="1"/>
          <p:nvPr/>
        </p:nvSpPr>
        <p:spPr>
          <a:xfrm>
            <a:off x="843452" y="3982097"/>
            <a:ext cx="6096000" cy="523220"/>
          </a:xfrm>
          <a:prstGeom prst="rect">
            <a:avLst/>
          </a:prstGeom>
          <a:noFill/>
        </p:spPr>
        <p:txBody>
          <a:bodyPr wrap="square">
            <a:spAutoFit/>
          </a:bodyPr>
          <a:lstStyle/>
          <a:p>
            <a:pPr marL="457200" indent="-457200">
              <a:buFont typeface="Arial" panose="020B0604020202020204" pitchFamily="34" charset="0"/>
              <a:buChar char="•"/>
            </a:pPr>
            <a:r>
              <a:rPr lang="en-US" sz="2800" dirty="0"/>
              <a:t>Star sampler</a:t>
            </a:r>
          </a:p>
        </p:txBody>
      </p:sp>
      <p:sp>
        <p:nvSpPr>
          <p:cNvPr id="10" name="TextBox 9">
            <a:extLst>
              <a:ext uri="{FF2B5EF4-FFF2-40B4-BE49-F238E27FC236}">
                <a16:creationId xmlns:a16="http://schemas.microsoft.com/office/drawing/2014/main" id="{50B022D9-6608-64ED-328E-F0C5759812E4}"/>
              </a:ext>
            </a:extLst>
          </p:cNvPr>
          <p:cNvSpPr txBox="1"/>
          <p:nvPr/>
        </p:nvSpPr>
        <p:spPr>
          <a:xfrm>
            <a:off x="843452" y="1801720"/>
            <a:ext cx="6096000" cy="800219"/>
          </a:xfrm>
          <a:prstGeom prst="rect">
            <a:avLst/>
          </a:prstGeom>
          <a:noFill/>
        </p:spPr>
        <p:txBody>
          <a:bodyPr wrap="square">
            <a:spAutoFit/>
          </a:bodyPr>
          <a:lstStyle/>
          <a:p>
            <a:pPr marL="457200" indent="-457200">
              <a:buFont typeface="Arial" panose="020B0604020202020204" pitchFamily="34" charset="0"/>
              <a:buChar char="•"/>
            </a:pPr>
            <a:r>
              <a:rPr lang="en-US" sz="2800" dirty="0"/>
              <a:t>Odd cycle sampler: edge sampling </a:t>
            </a:r>
          </a:p>
          <a:p>
            <a:endParaRPr lang="en-US" dirty="0"/>
          </a:p>
        </p:txBody>
      </p:sp>
    </p:spTree>
    <p:extLst>
      <p:ext uri="{BB962C8B-B14F-4D97-AF65-F5344CB8AC3E}">
        <p14:creationId xmlns:p14="http://schemas.microsoft.com/office/powerpoint/2010/main" val="29343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AB85-195E-3277-003E-1CD72BE3D959}"/>
              </a:ext>
            </a:extLst>
          </p:cNvPr>
          <p:cNvSpPr>
            <a:spLocks noGrp="1"/>
          </p:cNvSpPr>
          <p:nvPr>
            <p:ph type="title"/>
          </p:nvPr>
        </p:nvSpPr>
        <p:spPr/>
        <p:txBody>
          <a:bodyPr/>
          <a:lstStyle/>
          <a:p>
            <a:r>
              <a:rPr lang="en-US" dirty="0"/>
              <a:t>Form a Pattern</a:t>
            </a:r>
          </a:p>
        </p:txBody>
      </p:sp>
      <p:sp>
        <p:nvSpPr>
          <p:cNvPr id="3" name="Content Placeholder 2">
            <a:extLst>
              <a:ext uri="{FF2B5EF4-FFF2-40B4-BE49-F238E27FC236}">
                <a16:creationId xmlns:a16="http://schemas.microsoft.com/office/drawing/2014/main" id="{EBFF6291-0E14-00A8-235D-5393166E8471}"/>
              </a:ext>
            </a:extLst>
          </p:cNvPr>
          <p:cNvSpPr>
            <a:spLocks noGrp="1"/>
          </p:cNvSpPr>
          <p:nvPr>
            <p:ph idx="1"/>
          </p:nvPr>
        </p:nvSpPr>
        <p:spPr>
          <a:xfrm>
            <a:off x="838200" y="1825625"/>
            <a:ext cx="10515600" cy="779534"/>
          </a:xfrm>
        </p:spPr>
        <p:txBody>
          <a:bodyPr/>
          <a:lstStyle/>
          <a:p>
            <a:pPr marL="0" indent="0">
              <a:buNone/>
            </a:pPr>
            <a:r>
              <a:rPr lang="en-US" dirty="0"/>
              <a:t>Test remaining edges in 5Cycle-5Star.</a:t>
            </a:r>
          </a:p>
        </p:txBody>
      </p:sp>
      <p:sp>
        <p:nvSpPr>
          <p:cNvPr id="16" name="Slide Number Placeholder 15">
            <a:extLst>
              <a:ext uri="{FF2B5EF4-FFF2-40B4-BE49-F238E27FC236}">
                <a16:creationId xmlns:a16="http://schemas.microsoft.com/office/drawing/2014/main" id="{0977684A-F321-6E54-751A-09A41AC9FA5A}"/>
              </a:ext>
            </a:extLst>
          </p:cNvPr>
          <p:cNvSpPr>
            <a:spLocks noGrp="1"/>
          </p:cNvSpPr>
          <p:nvPr>
            <p:ph type="sldNum" sz="quarter" idx="12"/>
          </p:nvPr>
        </p:nvSpPr>
        <p:spPr/>
        <p:txBody>
          <a:bodyPr/>
          <a:lstStyle/>
          <a:p>
            <a:fld id="{EE990D7F-56FB-9745-84A4-6BC8EB4FDFF2}" type="slidenum">
              <a:rPr lang="en-US" smtClean="0"/>
              <a:t>14</a:t>
            </a:fld>
            <a:endParaRPr lang="en-US"/>
          </a:p>
        </p:txBody>
      </p:sp>
      <p:grpSp>
        <p:nvGrpSpPr>
          <p:cNvPr id="42" name="Group 41">
            <a:extLst>
              <a:ext uri="{FF2B5EF4-FFF2-40B4-BE49-F238E27FC236}">
                <a16:creationId xmlns:a16="http://schemas.microsoft.com/office/drawing/2014/main" id="{7C7AE7F8-A1D6-40A9-7FFD-F44032353EEF}"/>
              </a:ext>
            </a:extLst>
          </p:cNvPr>
          <p:cNvGrpSpPr/>
          <p:nvPr/>
        </p:nvGrpSpPr>
        <p:grpSpPr>
          <a:xfrm>
            <a:off x="1743095" y="2903502"/>
            <a:ext cx="1379690" cy="1906493"/>
            <a:chOff x="1743095" y="2903502"/>
            <a:chExt cx="1379690" cy="1906493"/>
          </a:xfrm>
        </p:grpSpPr>
        <p:sp>
          <p:nvSpPr>
            <p:cNvPr id="19" name="Oval 4">
              <a:extLst>
                <a:ext uri="{FF2B5EF4-FFF2-40B4-BE49-F238E27FC236}">
                  <a16:creationId xmlns:a16="http://schemas.microsoft.com/office/drawing/2014/main" id="{82ABF21B-2A9D-2D21-5346-A75BB0A99511}"/>
                </a:ext>
              </a:extLst>
            </p:cNvPr>
            <p:cNvSpPr/>
            <p:nvPr/>
          </p:nvSpPr>
          <p:spPr>
            <a:xfrm>
              <a:off x="2241737" y="2903502"/>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5">
              <a:extLst>
                <a:ext uri="{FF2B5EF4-FFF2-40B4-BE49-F238E27FC236}">
                  <a16:creationId xmlns:a16="http://schemas.microsoft.com/office/drawing/2014/main" id="{E6F96E6F-FF34-8DFE-FD3C-4BB6C43628B8}"/>
                </a:ext>
              </a:extLst>
            </p:cNvPr>
            <p:cNvSpPr/>
            <p:nvPr/>
          </p:nvSpPr>
          <p:spPr>
            <a:xfrm>
              <a:off x="1743095" y="3567263"/>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6">
              <a:extLst>
                <a:ext uri="{FF2B5EF4-FFF2-40B4-BE49-F238E27FC236}">
                  <a16:creationId xmlns:a16="http://schemas.microsoft.com/office/drawing/2014/main" id="{686BCB1C-DCD5-2C04-0792-AC5618BDD0FB}"/>
                </a:ext>
              </a:extLst>
            </p:cNvPr>
            <p:cNvSpPr/>
            <p:nvPr/>
          </p:nvSpPr>
          <p:spPr>
            <a:xfrm>
              <a:off x="2755683" y="3567263"/>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8">
              <a:extLst>
                <a:ext uri="{FF2B5EF4-FFF2-40B4-BE49-F238E27FC236}">
                  <a16:creationId xmlns:a16="http://schemas.microsoft.com/office/drawing/2014/main" id="{5B1E61BD-F9F9-DE3D-4114-429683A68831}"/>
                </a:ext>
              </a:extLst>
            </p:cNvPr>
            <p:cNvSpPr/>
            <p:nvPr/>
          </p:nvSpPr>
          <p:spPr>
            <a:xfrm>
              <a:off x="1743095" y="4459106"/>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9">
              <a:extLst>
                <a:ext uri="{FF2B5EF4-FFF2-40B4-BE49-F238E27FC236}">
                  <a16:creationId xmlns:a16="http://schemas.microsoft.com/office/drawing/2014/main" id="{7D78C064-ADF8-BC6B-7704-A4C6B392C109}"/>
                </a:ext>
              </a:extLst>
            </p:cNvPr>
            <p:cNvSpPr/>
            <p:nvPr/>
          </p:nvSpPr>
          <p:spPr>
            <a:xfrm>
              <a:off x="2755683" y="4459106"/>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4" name="Straight Connector 11">
              <a:extLst>
                <a:ext uri="{FF2B5EF4-FFF2-40B4-BE49-F238E27FC236}">
                  <a16:creationId xmlns:a16="http://schemas.microsoft.com/office/drawing/2014/main" id="{0379CD6D-6FC4-CC43-EE1F-129F5E14C353}"/>
                </a:ext>
              </a:extLst>
            </p:cNvPr>
            <p:cNvCxnSpPr>
              <a:cxnSpLocks/>
              <a:stCxn id="19" idx="5"/>
              <a:endCxn id="21" idx="1"/>
            </p:cNvCxnSpPr>
            <p:nvPr/>
          </p:nvCxnSpPr>
          <p:spPr>
            <a:xfrm>
              <a:off x="2555079" y="3203005"/>
              <a:ext cx="254365" cy="415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5">
              <a:extLst>
                <a:ext uri="{FF2B5EF4-FFF2-40B4-BE49-F238E27FC236}">
                  <a16:creationId xmlns:a16="http://schemas.microsoft.com/office/drawing/2014/main" id="{C3BFA182-F1FA-AAC6-2674-FEE4900A8EC4}"/>
                </a:ext>
              </a:extLst>
            </p:cNvPr>
            <p:cNvCxnSpPr>
              <a:cxnSpLocks/>
              <a:stCxn id="19" idx="3"/>
              <a:endCxn id="20" idx="7"/>
            </p:cNvCxnSpPr>
            <p:nvPr/>
          </p:nvCxnSpPr>
          <p:spPr>
            <a:xfrm flipH="1">
              <a:off x="2056437" y="3203005"/>
              <a:ext cx="239061" cy="415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0">
              <a:extLst>
                <a:ext uri="{FF2B5EF4-FFF2-40B4-BE49-F238E27FC236}">
                  <a16:creationId xmlns:a16="http://schemas.microsoft.com/office/drawing/2014/main" id="{96C99723-BB3E-ED09-D703-00F1CEE4F7CB}"/>
                </a:ext>
              </a:extLst>
            </p:cNvPr>
            <p:cNvCxnSpPr>
              <a:cxnSpLocks/>
              <a:stCxn id="22" idx="0"/>
              <a:endCxn id="20" idx="4"/>
            </p:cNvCxnSpPr>
            <p:nvPr/>
          </p:nvCxnSpPr>
          <p:spPr>
            <a:xfrm flipV="1">
              <a:off x="1926647" y="3918152"/>
              <a:ext cx="0" cy="5409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3">
              <a:extLst>
                <a:ext uri="{FF2B5EF4-FFF2-40B4-BE49-F238E27FC236}">
                  <a16:creationId xmlns:a16="http://schemas.microsoft.com/office/drawing/2014/main" id="{805A75D5-C1D6-E0B9-23C3-7E46971147E6}"/>
                </a:ext>
              </a:extLst>
            </p:cNvPr>
            <p:cNvCxnSpPr>
              <a:cxnSpLocks/>
            </p:cNvCxnSpPr>
            <p:nvPr/>
          </p:nvCxnSpPr>
          <p:spPr>
            <a:xfrm flipV="1">
              <a:off x="2919825" y="3918152"/>
              <a:ext cx="0" cy="5409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985931-F2BA-14F9-B22E-5876965BE311}"/>
                </a:ext>
              </a:extLst>
            </p:cNvPr>
            <p:cNvCxnSpPr>
              <a:cxnSpLocks/>
              <a:stCxn id="22" idx="6"/>
              <a:endCxn id="23" idx="2"/>
            </p:cNvCxnSpPr>
            <p:nvPr/>
          </p:nvCxnSpPr>
          <p:spPr>
            <a:xfrm>
              <a:off x="2110197" y="4634551"/>
              <a:ext cx="645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24">
            <a:extLst>
              <a:ext uri="{FF2B5EF4-FFF2-40B4-BE49-F238E27FC236}">
                <a16:creationId xmlns:a16="http://schemas.microsoft.com/office/drawing/2014/main" id="{EA8EA15C-C419-6D69-FCEE-3F1C1E34C56A}"/>
              </a:ext>
            </a:extLst>
          </p:cNvPr>
          <p:cNvCxnSpPr>
            <a:cxnSpLocks/>
            <a:stCxn id="21" idx="6"/>
          </p:cNvCxnSpPr>
          <p:nvPr/>
        </p:nvCxnSpPr>
        <p:spPr>
          <a:xfrm flipV="1">
            <a:off x="3122785" y="3723831"/>
            <a:ext cx="1146770" cy="18876"/>
          </a:xfrm>
          <a:prstGeom prst="line">
            <a:avLst/>
          </a:prstGeom>
          <a:ln w="38100">
            <a:prstDash val="sysDash"/>
          </a:ln>
        </p:spPr>
        <p:style>
          <a:lnRef idx="3">
            <a:schemeClr val="accent6"/>
          </a:lnRef>
          <a:fillRef idx="0">
            <a:schemeClr val="accent6"/>
          </a:fillRef>
          <a:effectRef idx="2">
            <a:schemeClr val="accent6"/>
          </a:effectRef>
          <a:fontRef idx="minor">
            <a:schemeClr val="tx1"/>
          </a:fontRef>
        </p:style>
      </p:cxnSp>
      <p:grpSp>
        <p:nvGrpSpPr>
          <p:cNvPr id="45" name="Group 44">
            <a:extLst>
              <a:ext uri="{FF2B5EF4-FFF2-40B4-BE49-F238E27FC236}">
                <a16:creationId xmlns:a16="http://schemas.microsoft.com/office/drawing/2014/main" id="{16283638-9566-9BF9-2566-7592EAD75656}"/>
              </a:ext>
            </a:extLst>
          </p:cNvPr>
          <p:cNvGrpSpPr/>
          <p:nvPr/>
        </p:nvGrpSpPr>
        <p:grpSpPr>
          <a:xfrm>
            <a:off x="3822993" y="3015369"/>
            <a:ext cx="1630114" cy="1443737"/>
            <a:chOff x="3822993" y="3015369"/>
            <a:chExt cx="1630114" cy="1443737"/>
          </a:xfrm>
        </p:grpSpPr>
        <p:cxnSp>
          <p:nvCxnSpPr>
            <p:cNvPr id="30" name="Straight Connector 24">
              <a:extLst>
                <a:ext uri="{FF2B5EF4-FFF2-40B4-BE49-F238E27FC236}">
                  <a16:creationId xmlns:a16="http://schemas.microsoft.com/office/drawing/2014/main" id="{657FDFA4-2C0F-5D20-16D2-954525634608}"/>
                </a:ext>
              </a:extLst>
            </p:cNvPr>
            <p:cNvCxnSpPr>
              <a:cxnSpLocks/>
            </p:cNvCxnSpPr>
            <p:nvPr/>
          </p:nvCxnSpPr>
          <p:spPr>
            <a:xfrm>
              <a:off x="4606318" y="3731199"/>
              <a:ext cx="6454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4">
              <a:extLst>
                <a:ext uri="{FF2B5EF4-FFF2-40B4-BE49-F238E27FC236}">
                  <a16:creationId xmlns:a16="http://schemas.microsoft.com/office/drawing/2014/main" id="{7E483B34-F10A-8075-701D-73A86873FE58}"/>
                </a:ext>
              </a:extLst>
            </p:cNvPr>
            <p:cNvSpPr/>
            <p:nvPr/>
          </p:nvSpPr>
          <p:spPr>
            <a:xfrm>
              <a:off x="3829030" y="3015369"/>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6">
              <a:extLst>
                <a:ext uri="{FF2B5EF4-FFF2-40B4-BE49-F238E27FC236}">
                  <a16:creationId xmlns:a16="http://schemas.microsoft.com/office/drawing/2014/main" id="{F94242A8-435E-B96F-0A0D-E4613060D3AD}"/>
                </a:ext>
              </a:extLst>
            </p:cNvPr>
            <p:cNvSpPr/>
            <p:nvPr/>
          </p:nvSpPr>
          <p:spPr>
            <a:xfrm>
              <a:off x="4269555" y="3548387"/>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11">
              <a:extLst>
                <a:ext uri="{FF2B5EF4-FFF2-40B4-BE49-F238E27FC236}">
                  <a16:creationId xmlns:a16="http://schemas.microsoft.com/office/drawing/2014/main" id="{B153CC28-423E-E138-1BE0-C5BC9782782C}"/>
                </a:ext>
              </a:extLst>
            </p:cNvPr>
            <p:cNvCxnSpPr>
              <a:cxnSpLocks/>
              <a:stCxn id="31" idx="5"/>
              <a:endCxn id="32" idx="1"/>
            </p:cNvCxnSpPr>
            <p:nvPr/>
          </p:nvCxnSpPr>
          <p:spPr>
            <a:xfrm>
              <a:off x="4142371" y="3314872"/>
              <a:ext cx="180944" cy="2849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5">
              <a:extLst>
                <a:ext uri="{FF2B5EF4-FFF2-40B4-BE49-F238E27FC236}">
                  <a16:creationId xmlns:a16="http://schemas.microsoft.com/office/drawing/2014/main" id="{05DA9E99-2599-93CB-BFE6-B3A8CDE2C36A}"/>
                </a:ext>
              </a:extLst>
            </p:cNvPr>
            <p:cNvSpPr/>
            <p:nvPr/>
          </p:nvSpPr>
          <p:spPr>
            <a:xfrm>
              <a:off x="3822993" y="4108217"/>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6" name="Straight Connector 11">
              <a:extLst>
                <a:ext uri="{FF2B5EF4-FFF2-40B4-BE49-F238E27FC236}">
                  <a16:creationId xmlns:a16="http://schemas.microsoft.com/office/drawing/2014/main" id="{EB600F8E-360B-B257-447D-333A6B9D04E9}"/>
                </a:ext>
              </a:extLst>
            </p:cNvPr>
            <p:cNvCxnSpPr>
              <a:cxnSpLocks/>
              <a:stCxn id="35" idx="7"/>
              <a:endCxn id="32" idx="3"/>
            </p:cNvCxnSpPr>
            <p:nvPr/>
          </p:nvCxnSpPr>
          <p:spPr>
            <a:xfrm flipV="1">
              <a:off x="4136335" y="3847890"/>
              <a:ext cx="186980" cy="3117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4">
              <a:extLst>
                <a:ext uri="{FF2B5EF4-FFF2-40B4-BE49-F238E27FC236}">
                  <a16:creationId xmlns:a16="http://schemas.microsoft.com/office/drawing/2014/main" id="{CBF8EF7F-B176-7795-F7A3-23BD61E25452}"/>
                </a:ext>
              </a:extLst>
            </p:cNvPr>
            <p:cNvSpPr/>
            <p:nvPr/>
          </p:nvSpPr>
          <p:spPr>
            <a:xfrm>
              <a:off x="4702655" y="3037485"/>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4">
              <a:extLst>
                <a:ext uri="{FF2B5EF4-FFF2-40B4-BE49-F238E27FC236}">
                  <a16:creationId xmlns:a16="http://schemas.microsoft.com/office/drawing/2014/main" id="{BE8D8AC5-6F0C-A57C-FEBC-5F5AC0FF36C7}"/>
                </a:ext>
              </a:extLst>
            </p:cNvPr>
            <p:cNvSpPr/>
            <p:nvPr/>
          </p:nvSpPr>
          <p:spPr>
            <a:xfrm>
              <a:off x="4650123" y="4099598"/>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9" name="Straight Connector 11">
              <a:extLst>
                <a:ext uri="{FF2B5EF4-FFF2-40B4-BE49-F238E27FC236}">
                  <a16:creationId xmlns:a16="http://schemas.microsoft.com/office/drawing/2014/main" id="{4A190F7E-F7C4-91D3-D3FE-DC18A6D2528A}"/>
                </a:ext>
              </a:extLst>
            </p:cNvPr>
            <p:cNvCxnSpPr>
              <a:cxnSpLocks/>
              <a:stCxn id="32" idx="7"/>
              <a:endCxn id="37" idx="3"/>
            </p:cNvCxnSpPr>
            <p:nvPr/>
          </p:nvCxnSpPr>
          <p:spPr>
            <a:xfrm flipV="1">
              <a:off x="4582896" y="3336988"/>
              <a:ext cx="173519" cy="262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11">
              <a:extLst>
                <a:ext uri="{FF2B5EF4-FFF2-40B4-BE49-F238E27FC236}">
                  <a16:creationId xmlns:a16="http://schemas.microsoft.com/office/drawing/2014/main" id="{1C3E13D0-050C-A4D2-280B-559388A36E0A}"/>
                </a:ext>
              </a:extLst>
            </p:cNvPr>
            <p:cNvCxnSpPr>
              <a:cxnSpLocks/>
            </p:cNvCxnSpPr>
            <p:nvPr/>
          </p:nvCxnSpPr>
          <p:spPr>
            <a:xfrm>
              <a:off x="4579309" y="3835942"/>
              <a:ext cx="254365" cy="415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5">
              <a:extLst>
                <a:ext uri="{FF2B5EF4-FFF2-40B4-BE49-F238E27FC236}">
                  <a16:creationId xmlns:a16="http://schemas.microsoft.com/office/drawing/2014/main" id="{5CD5C859-D9D1-565B-FE8F-C5681F894E39}"/>
                </a:ext>
              </a:extLst>
            </p:cNvPr>
            <p:cNvSpPr/>
            <p:nvPr/>
          </p:nvSpPr>
          <p:spPr>
            <a:xfrm>
              <a:off x="5086005" y="3564473"/>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173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AB85-195E-3277-003E-1CD72BE3D959}"/>
              </a:ext>
            </a:extLst>
          </p:cNvPr>
          <p:cNvSpPr>
            <a:spLocks noGrp="1"/>
          </p:cNvSpPr>
          <p:nvPr>
            <p:ph type="title"/>
          </p:nvPr>
        </p:nvSpPr>
        <p:spPr/>
        <p:txBody>
          <a:bodyPr/>
          <a:lstStyle/>
          <a:p>
            <a:r>
              <a:rPr lang="en-US" sz="4400" dirty="0"/>
              <a:t>Accelerate the computation</a:t>
            </a:r>
            <a:endParaRPr lang="en-US" dirty="0"/>
          </a:p>
        </p:txBody>
      </p:sp>
      <p:sp>
        <p:nvSpPr>
          <p:cNvPr id="3" name="Content Placeholder 2">
            <a:extLst>
              <a:ext uri="{FF2B5EF4-FFF2-40B4-BE49-F238E27FC236}">
                <a16:creationId xmlns:a16="http://schemas.microsoft.com/office/drawing/2014/main" id="{EBFF6291-0E14-00A8-235D-5393166E8471}"/>
              </a:ext>
            </a:extLst>
          </p:cNvPr>
          <p:cNvSpPr>
            <a:spLocks noGrp="1"/>
          </p:cNvSpPr>
          <p:nvPr>
            <p:ph idx="1"/>
          </p:nvPr>
        </p:nvSpPr>
        <p:spPr>
          <a:xfrm>
            <a:off x="838200" y="1825625"/>
            <a:ext cx="10515600" cy="779534"/>
          </a:xfrm>
        </p:spPr>
        <p:txBody>
          <a:bodyPr/>
          <a:lstStyle/>
          <a:p>
            <a:pPr marL="0" indent="0">
              <a:buNone/>
            </a:pPr>
            <a:r>
              <a:rPr lang="en-US" dirty="0"/>
              <a:t>Test remaining edges in 5Cycle-5Star.</a:t>
            </a:r>
          </a:p>
        </p:txBody>
      </p:sp>
      <p:sp>
        <p:nvSpPr>
          <p:cNvPr id="50" name="Slide Number Placeholder 49">
            <a:extLst>
              <a:ext uri="{FF2B5EF4-FFF2-40B4-BE49-F238E27FC236}">
                <a16:creationId xmlns:a16="http://schemas.microsoft.com/office/drawing/2014/main" id="{9306488B-9EB2-C3B0-BB85-A392F8B22EB5}"/>
              </a:ext>
            </a:extLst>
          </p:cNvPr>
          <p:cNvSpPr>
            <a:spLocks noGrp="1"/>
          </p:cNvSpPr>
          <p:nvPr>
            <p:ph type="sldNum" sz="quarter" idx="12"/>
          </p:nvPr>
        </p:nvSpPr>
        <p:spPr/>
        <p:txBody>
          <a:bodyPr/>
          <a:lstStyle/>
          <a:p>
            <a:fld id="{EE990D7F-56FB-9745-84A4-6BC8EB4FDFF2}" type="slidenum">
              <a:rPr lang="en-US" smtClean="0"/>
              <a:t>15</a:t>
            </a:fld>
            <a:endParaRPr lang="en-US"/>
          </a:p>
        </p:txBody>
      </p:sp>
      <p:sp>
        <p:nvSpPr>
          <p:cNvPr id="51" name="TextBox 50">
            <a:extLst>
              <a:ext uri="{FF2B5EF4-FFF2-40B4-BE49-F238E27FC236}">
                <a16:creationId xmlns:a16="http://schemas.microsoft.com/office/drawing/2014/main" id="{CAA09E9B-59F2-78AE-23F9-CDCC689496E5}"/>
              </a:ext>
            </a:extLst>
          </p:cNvPr>
          <p:cNvSpPr txBox="1"/>
          <p:nvPr/>
        </p:nvSpPr>
        <p:spPr>
          <a:xfrm>
            <a:off x="3822993" y="6258113"/>
            <a:ext cx="4312527" cy="461665"/>
          </a:xfrm>
          <a:prstGeom prst="rect">
            <a:avLst/>
          </a:prstGeom>
          <a:noFill/>
        </p:spPr>
        <p:txBody>
          <a:bodyPr wrap="none" rtlCol="0">
            <a:spAutoFit/>
          </a:bodyPr>
          <a:lstStyle/>
          <a:p>
            <a:r>
              <a:rPr lang="en-US" sz="2400" dirty="0"/>
              <a:t>(check more details in our paper)</a:t>
            </a:r>
          </a:p>
        </p:txBody>
      </p:sp>
      <p:grpSp>
        <p:nvGrpSpPr>
          <p:cNvPr id="49" name="Group 48">
            <a:extLst>
              <a:ext uri="{FF2B5EF4-FFF2-40B4-BE49-F238E27FC236}">
                <a16:creationId xmlns:a16="http://schemas.microsoft.com/office/drawing/2014/main" id="{B7BC6681-0285-B190-928C-1023B641BAEE}"/>
              </a:ext>
            </a:extLst>
          </p:cNvPr>
          <p:cNvGrpSpPr/>
          <p:nvPr/>
        </p:nvGrpSpPr>
        <p:grpSpPr>
          <a:xfrm>
            <a:off x="1743095" y="2903502"/>
            <a:ext cx="1379690" cy="1906493"/>
            <a:chOff x="1743095" y="2903502"/>
            <a:chExt cx="1379690" cy="1906493"/>
          </a:xfrm>
        </p:grpSpPr>
        <p:sp>
          <p:nvSpPr>
            <p:cNvPr id="55" name="Oval 4">
              <a:extLst>
                <a:ext uri="{FF2B5EF4-FFF2-40B4-BE49-F238E27FC236}">
                  <a16:creationId xmlns:a16="http://schemas.microsoft.com/office/drawing/2014/main" id="{18649C4B-901E-40E2-B922-578C2EC08951}"/>
                </a:ext>
              </a:extLst>
            </p:cNvPr>
            <p:cNvSpPr/>
            <p:nvPr/>
          </p:nvSpPr>
          <p:spPr>
            <a:xfrm>
              <a:off x="2241737" y="2903502"/>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
              <a:extLst>
                <a:ext uri="{FF2B5EF4-FFF2-40B4-BE49-F238E27FC236}">
                  <a16:creationId xmlns:a16="http://schemas.microsoft.com/office/drawing/2014/main" id="{C302879E-FC9D-7074-A6CE-E6B84CFD2293}"/>
                </a:ext>
              </a:extLst>
            </p:cNvPr>
            <p:cNvSpPr/>
            <p:nvPr/>
          </p:nvSpPr>
          <p:spPr>
            <a:xfrm>
              <a:off x="1743095" y="3567263"/>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6">
              <a:extLst>
                <a:ext uri="{FF2B5EF4-FFF2-40B4-BE49-F238E27FC236}">
                  <a16:creationId xmlns:a16="http://schemas.microsoft.com/office/drawing/2014/main" id="{C4C7AC60-B612-477E-5C08-2038BB66EC62}"/>
                </a:ext>
              </a:extLst>
            </p:cNvPr>
            <p:cNvSpPr/>
            <p:nvPr/>
          </p:nvSpPr>
          <p:spPr>
            <a:xfrm>
              <a:off x="2755683" y="3567263"/>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8">
              <a:extLst>
                <a:ext uri="{FF2B5EF4-FFF2-40B4-BE49-F238E27FC236}">
                  <a16:creationId xmlns:a16="http://schemas.microsoft.com/office/drawing/2014/main" id="{811FB804-A724-84E1-1575-53325FE58F8E}"/>
                </a:ext>
              </a:extLst>
            </p:cNvPr>
            <p:cNvSpPr/>
            <p:nvPr/>
          </p:nvSpPr>
          <p:spPr>
            <a:xfrm>
              <a:off x="1743095" y="4459106"/>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9">
              <a:extLst>
                <a:ext uri="{FF2B5EF4-FFF2-40B4-BE49-F238E27FC236}">
                  <a16:creationId xmlns:a16="http://schemas.microsoft.com/office/drawing/2014/main" id="{8D050668-83D5-FCF5-646C-9ED408371958}"/>
                </a:ext>
              </a:extLst>
            </p:cNvPr>
            <p:cNvSpPr/>
            <p:nvPr/>
          </p:nvSpPr>
          <p:spPr>
            <a:xfrm>
              <a:off x="2755683" y="4459106"/>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11">
              <a:extLst>
                <a:ext uri="{FF2B5EF4-FFF2-40B4-BE49-F238E27FC236}">
                  <a16:creationId xmlns:a16="http://schemas.microsoft.com/office/drawing/2014/main" id="{48B01AB7-92DC-00AF-FF7E-E449A2288773}"/>
                </a:ext>
              </a:extLst>
            </p:cNvPr>
            <p:cNvCxnSpPr>
              <a:cxnSpLocks/>
              <a:stCxn id="55" idx="5"/>
              <a:endCxn id="57" idx="1"/>
            </p:cNvCxnSpPr>
            <p:nvPr/>
          </p:nvCxnSpPr>
          <p:spPr>
            <a:xfrm>
              <a:off x="2555079" y="3203005"/>
              <a:ext cx="254365" cy="415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15">
              <a:extLst>
                <a:ext uri="{FF2B5EF4-FFF2-40B4-BE49-F238E27FC236}">
                  <a16:creationId xmlns:a16="http://schemas.microsoft.com/office/drawing/2014/main" id="{5701F6A3-F32C-555A-FCEB-2BEA705ABD6D}"/>
                </a:ext>
              </a:extLst>
            </p:cNvPr>
            <p:cNvCxnSpPr>
              <a:cxnSpLocks/>
              <a:stCxn id="55" idx="3"/>
              <a:endCxn id="56" idx="7"/>
            </p:cNvCxnSpPr>
            <p:nvPr/>
          </p:nvCxnSpPr>
          <p:spPr>
            <a:xfrm flipH="1">
              <a:off x="2056437" y="3203005"/>
              <a:ext cx="239061" cy="415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20">
              <a:extLst>
                <a:ext uri="{FF2B5EF4-FFF2-40B4-BE49-F238E27FC236}">
                  <a16:creationId xmlns:a16="http://schemas.microsoft.com/office/drawing/2014/main" id="{F01B01AB-E0D1-FC60-81DE-46E1B01524D9}"/>
                </a:ext>
              </a:extLst>
            </p:cNvPr>
            <p:cNvCxnSpPr>
              <a:cxnSpLocks/>
              <a:stCxn id="58" idx="0"/>
              <a:endCxn id="56" idx="4"/>
            </p:cNvCxnSpPr>
            <p:nvPr/>
          </p:nvCxnSpPr>
          <p:spPr>
            <a:xfrm flipV="1">
              <a:off x="1926647" y="3918152"/>
              <a:ext cx="0" cy="5409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23">
              <a:extLst>
                <a:ext uri="{FF2B5EF4-FFF2-40B4-BE49-F238E27FC236}">
                  <a16:creationId xmlns:a16="http://schemas.microsoft.com/office/drawing/2014/main" id="{C2976AED-4A68-0668-55F7-F719E91C5434}"/>
                </a:ext>
              </a:extLst>
            </p:cNvPr>
            <p:cNvCxnSpPr>
              <a:cxnSpLocks/>
            </p:cNvCxnSpPr>
            <p:nvPr/>
          </p:nvCxnSpPr>
          <p:spPr>
            <a:xfrm flipV="1">
              <a:off x="2919825" y="3918152"/>
              <a:ext cx="0" cy="5409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5533FCC-3FC5-854C-E1F7-6C27868C3004}"/>
                </a:ext>
              </a:extLst>
            </p:cNvPr>
            <p:cNvCxnSpPr>
              <a:cxnSpLocks/>
              <a:stCxn id="58" idx="6"/>
              <a:endCxn id="59" idx="2"/>
            </p:cNvCxnSpPr>
            <p:nvPr/>
          </p:nvCxnSpPr>
          <p:spPr>
            <a:xfrm>
              <a:off x="2110197" y="4634551"/>
              <a:ext cx="645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Straight Connector 24">
            <a:extLst>
              <a:ext uri="{FF2B5EF4-FFF2-40B4-BE49-F238E27FC236}">
                <a16:creationId xmlns:a16="http://schemas.microsoft.com/office/drawing/2014/main" id="{8DD3EF18-E5A0-B465-9960-31E7BC3295DE}"/>
              </a:ext>
            </a:extLst>
          </p:cNvPr>
          <p:cNvCxnSpPr>
            <a:cxnSpLocks/>
            <a:stCxn id="57" idx="6"/>
          </p:cNvCxnSpPr>
          <p:nvPr/>
        </p:nvCxnSpPr>
        <p:spPr>
          <a:xfrm flipV="1">
            <a:off x="3122785" y="3723831"/>
            <a:ext cx="1146770" cy="18876"/>
          </a:xfrm>
          <a:prstGeom prst="line">
            <a:avLst/>
          </a:prstGeom>
          <a:ln w="38100">
            <a:prstDash val="sysDash"/>
          </a:ln>
        </p:spPr>
        <p:style>
          <a:lnRef idx="3">
            <a:schemeClr val="accent6"/>
          </a:lnRef>
          <a:fillRef idx="0">
            <a:schemeClr val="accent6"/>
          </a:fillRef>
          <a:effectRef idx="2">
            <a:schemeClr val="accent6"/>
          </a:effectRef>
          <a:fontRef idx="minor">
            <a:schemeClr val="tx1"/>
          </a:fontRef>
        </p:style>
      </p:cxnSp>
      <p:grpSp>
        <p:nvGrpSpPr>
          <p:cNvPr id="66" name="Group 65">
            <a:extLst>
              <a:ext uri="{FF2B5EF4-FFF2-40B4-BE49-F238E27FC236}">
                <a16:creationId xmlns:a16="http://schemas.microsoft.com/office/drawing/2014/main" id="{C29E1FF4-F96B-BBBA-F889-7C0B93A8F991}"/>
              </a:ext>
            </a:extLst>
          </p:cNvPr>
          <p:cNvGrpSpPr/>
          <p:nvPr/>
        </p:nvGrpSpPr>
        <p:grpSpPr>
          <a:xfrm>
            <a:off x="3822993" y="3015369"/>
            <a:ext cx="1630114" cy="1443737"/>
            <a:chOff x="3822993" y="3015369"/>
            <a:chExt cx="1630114" cy="1443737"/>
          </a:xfrm>
        </p:grpSpPr>
        <p:cxnSp>
          <p:nvCxnSpPr>
            <p:cNvPr id="67" name="Straight Connector 24">
              <a:extLst>
                <a:ext uri="{FF2B5EF4-FFF2-40B4-BE49-F238E27FC236}">
                  <a16:creationId xmlns:a16="http://schemas.microsoft.com/office/drawing/2014/main" id="{3CA1C845-9A1D-1DFD-1747-CDF9C78D0D9A}"/>
                </a:ext>
              </a:extLst>
            </p:cNvPr>
            <p:cNvCxnSpPr>
              <a:cxnSpLocks/>
            </p:cNvCxnSpPr>
            <p:nvPr/>
          </p:nvCxnSpPr>
          <p:spPr>
            <a:xfrm>
              <a:off x="4606318" y="3731199"/>
              <a:ext cx="6454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4">
              <a:extLst>
                <a:ext uri="{FF2B5EF4-FFF2-40B4-BE49-F238E27FC236}">
                  <a16:creationId xmlns:a16="http://schemas.microsoft.com/office/drawing/2014/main" id="{DCA215EF-AEFD-C6DE-90D1-ED33FBAF7123}"/>
                </a:ext>
              </a:extLst>
            </p:cNvPr>
            <p:cNvSpPr/>
            <p:nvPr/>
          </p:nvSpPr>
          <p:spPr>
            <a:xfrm>
              <a:off x="3829030" y="3015369"/>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Oval 6">
              <a:extLst>
                <a:ext uri="{FF2B5EF4-FFF2-40B4-BE49-F238E27FC236}">
                  <a16:creationId xmlns:a16="http://schemas.microsoft.com/office/drawing/2014/main" id="{604A7FF1-BB75-D198-FEB8-C046C37CB53B}"/>
                </a:ext>
              </a:extLst>
            </p:cNvPr>
            <p:cNvSpPr/>
            <p:nvPr/>
          </p:nvSpPr>
          <p:spPr>
            <a:xfrm>
              <a:off x="4269555" y="3548387"/>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0" name="Straight Connector 11">
              <a:extLst>
                <a:ext uri="{FF2B5EF4-FFF2-40B4-BE49-F238E27FC236}">
                  <a16:creationId xmlns:a16="http://schemas.microsoft.com/office/drawing/2014/main" id="{FFF236A2-B73A-AD8E-9D33-B74546AB1F3D}"/>
                </a:ext>
              </a:extLst>
            </p:cNvPr>
            <p:cNvCxnSpPr>
              <a:cxnSpLocks/>
              <a:stCxn id="68" idx="5"/>
              <a:endCxn id="69" idx="1"/>
            </p:cNvCxnSpPr>
            <p:nvPr/>
          </p:nvCxnSpPr>
          <p:spPr>
            <a:xfrm>
              <a:off x="4142371" y="3314872"/>
              <a:ext cx="180944" cy="2849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5">
              <a:extLst>
                <a:ext uri="{FF2B5EF4-FFF2-40B4-BE49-F238E27FC236}">
                  <a16:creationId xmlns:a16="http://schemas.microsoft.com/office/drawing/2014/main" id="{D56616F3-4E42-60C1-836B-9F4762077B4E}"/>
                </a:ext>
              </a:extLst>
            </p:cNvPr>
            <p:cNvSpPr/>
            <p:nvPr/>
          </p:nvSpPr>
          <p:spPr>
            <a:xfrm>
              <a:off x="3822993" y="4108217"/>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2" name="Straight Connector 11">
              <a:extLst>
                <a:ext uri="{FF2B5EF4-FFF2-40B4-BE49-F238E27FC236}">
                  <a16:creationId xmlns:a16="http://schemas.microsoft.com/office/drawing/2014/main" id="{3E628A74-8154-8DF5-E7A8-46796811C12D}"/>
                </a:ext>
              </a:extLst>
            </p:cNvPr>
            <p:cNvCxnSpPr>
              <a:cxnSpLocks/>
              <a:stCxn id="71" idx="7"/>
              <a:endCxn id="69" idx="3"/>
            </p:cNvCxnSpPr>
            <p:nvPr/>
          </p:nvCxnSpPr>
          <p:spPr>
            <a:xfrm flipV="1">
              <a:off x="4136335" y="3847890"/>
              <a:ext cx="186980" cy="3117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4">
              <a:extLst>
                <a:ext uri="{FF2B5EF4-FFF2-40B4-BE49-F238E27FC236}">
                  <a16:creationId xmlns:a16="http://schemas.microsoft.com/office/drawing/2014/main" id="{6F20835B-005A-4CCB-C299-13CA4AD0C1F2}"/>
                </a:ext>
              </a:extLst>
            </p:cNvPr>
            <p:cNvSpPr/>
            <p:nvPr/>
          </p:nvSpPr>
          <p:spPr>
            <a:xfrm>
              <a:off x="4702655" y="3037485"/>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4">
              <a:extLst>
                <a:ext uri="{FF2B5EF4-FFF2-40B4-BE49-F238E27FC236}">
                  <a16:creationId xmlns:a16="http://schemas.microsoft.com/office/drawing/2014/main" id="{8A1F2E13-BCC3-4DC0-91C4-37871D154F3C}"/>
                </a:ext>
              </a:extLst>
            </p:cNvPr>
            <p:cNvSpPr/>
            <p:nvPr/>
          </p:nvSpPr>
          <p:spPr>
            <a:xfrm>
              <a:off x="4650123" y="4099598"/>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5" name="Straight Connector 11">
              <a:extLst>
                <a:ext uri="{FF2B5EF4-FFF2-40B4-BE49-F238E27FC236}">
                  <a16:creationId xmlns:a16="http://schemas.microsoft.com/office/drawing/2014/main" id="{8954A23A-2095-F43F-E2E8-73A3F4C2AB33}"/>
                </a:ext>
              </a:extLst>
            </p:cNvPr>
            <p:cNvCxnSpPr>
              <a:cxnSpLocks/>
              <a:stCxn id="69" idx="7"/>
              <a:endCxn id="73" idx="3"/>
            </p:cNvCxnSpPr>
            <p:nvPr/>
          </p:nvCxnSpPr>
          <p:spPr>
            <a:xfrm flipV="1">
              <a:off x="4582896" y="3336988"/>
              <a:ext cx="173519" cy="262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11">
              <a:extLst>
                <a:ext uri="{FF2B5EF4-FFF2-40B4-BE49-F238E27FC236}">
                  <a16:creationId xmlns:a16="http://schemas.microsoft.com/office/drawing/2014/main" id="{F2E05D55-E56C-D2FD-162D-E52E3EE934AC}"/>
                </a:ext>
              </a:extLst>
            </p:cNvPr>
            <p:cNvCxnSpPr>
              <a:cxnSpLocks/>
            </p:cNvCxnSpPr>
            <p:nvPr/>
          </p:nvCxnSpPr>
          <p:spPr>
            <a:xfrm>
              <a:off x="4579309" y="3835942"/>
              <a:ext cx="254365" cy="415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5">
              <a:extLst>
                <a:ext uri="{FF2B5EF4-FFF2-40B4-BE49-F238E27FC236}">
                  <a16:creationId xmlns:a16="http://schemas.microsoft.com/office/drawing/2014/main" id="{F7628918-4074-3001-EA1F-67DF7E8374F0}"/>
                </a:ext>
              </a:extLst>
            </p:cNvPr>
            <p:cNvSpPr/>
            <p:nvPr/>
          </p:nvSpPr>
          <p:spPr>
            <a:xfrm>
              <a:off x="5086005" y="3564473"/>
              <a:ext cx="367102" cy="3508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8" name="Rounded Rectangle 77">
            <a:extLst>
              <a:ext uri="{FF2B5EF4-FFF2-40B4-BE49-F238E27FC236}">
                <a16:creationId xmlns:a16="http://schemas.microsoft.com/office/drawing/2014/main" id="{AC05E184-18CF-1093-A1E2-FEC48295B260}"/>
              </a:ext>
            </a:extLst>
          </p:cNvPr>
          <p:cNvSpPr/>
          <p:nvPr/>
        </p:nvSpPr>
        <p:spPr>
          <a:xfrm>
            <a:off x="5916651" y="2301609"/>
            <a:ext cx="6082635" cy="3068665"/>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solidFill>
                  <a:schemeClr val="tx1"/>
                </a:solidFill>
              </a:rPr>
              <a:t>System optimizations:</a:t>
            </a:r>
          </a:p>
          <a:p>
            <a:pPr marL="285750" indent="-285750">
              <a:buFont typeface="Arial" panose="020B0604020202020204" pitchFamily="34" charset="0"/>
              <a:buChar char="•"/>
            </a:pPr>
            <a:r>
              <a:rPr lang="en-US" sz="3200" b="1" dirty="0">
                <a:solidFill>
                  <a:schemeClr val="accent1">
                    <a:lumMod val="75000"/>
                  </a:schemeClr>
                </a:solidFill>
              </a:rPr>
              <a:t>Failure-probability-aware sampler scheduling</a:t>
            </a:r>
          </a:p>
          <a:p>
            <a:pPr marL="285750" indent="-285750">
              <a:buFont typeface="Arial" panose="020B0604020202020204" pitchFamily="34" charset="0"/>
              <a:buChar char="•"/>
            </a:pPr>
            <a:r>
              <a:rPr lang="en-US" sz="3200" dirty="0">
                <a:solidFill>
                  <a:schemeClr val="accent1">
                    <a:lumMod val="75000"/>
                  </a:schemeClr>
                </a:solidFill>
              </a:rPr>
              <a:t>Cache and reuse </a:t>
            </a:r>
            <a:r>
              <a:rPr lang="en-US" sz="3200" dirty="0">
                <a:solidFill>
                  <a:schemeClr val="tx1"/>
                </a:solidFill>
              </a:rPr>
              <a:t>sampled sub-patterns</a:t>
            </a:r>
          </a:p>
        </p:txBody>
      </p:sp>
    </p:spTree>
    <p:extLst>
      <p:ext uri="{BB962C8B-B14F-4D97-AF65-F5344CB8AC3E}">
        <p14:creationId xmlns:p14="http://schemas.microsoft.com/office/powerpoint/2010/main" val="121195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4FDF-F7C3-C9B9-B071-67FD3401D738}"/>
              </a:ext>
            </a:extLst>
          </p:cNvPr>
          <p:cNvSpPr>
            <a:spLocks noGrp="1"/>
          </p:cNvSpPr>
          <p:nvPr>
            <p:ph type="title"/>
          </p:nvPr>
        </p:nvSpPr>
        <p:spPr>
          <a:xfrm>
            <a:off x="692409" y="383787"/>
            <a:ext cx="10807182" cy="1325563"/>
          </a:xfrm>
        </p:spPr>
        <p:txBody>
          <a:bodyPr/>
          <a:lstStyle/>
          <a:p>
            <a:r>
              <a:rPr lang="en-US" dirty="0"/>
              <a:t>The “Failure Probability” of Cycle/Star Samplers</a:t>
            </a:r>
          </a:p>
        </p:txBody>
      </p:sp>
      <p:sp>
        <p:nvSpPr>
          <p:cNvPr id="4" name="Oval 3">
            <a:extLst>
              <a:ext uri="{FF2B5EF4-FFF2-40B4-BE49-F238E27FC236}">
                <a16:creationId xmlns:a16="http://schemas.microsoft.com/office/drawing/2014/main" id="{1E52CDF2-62BD-A818-1F7E-3EC3A24A0069}"/>
              </a:ext>
            </a:extLst>
          </p:cNvPr>
          <p:cNvSpPr/>
          <p:nvPr/>
        </p:nvSpPr>
        <p:spPr>
          <a:xfrm>
            <a:off x="5882043" y="2820284"/>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3DF8B41-5C0E-2383-F0B8-DB45AE5E7DE3}"/>
              </a:ext>
            </a:extLst>
          </p:cNvPr>
          <p:cNvSpPr/>
          <p:nvPr/>
        </p:nvSpPr>
        <p:spPr>
          <a:xfrm>
            <a:off x="5356692" y="3550012"/>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66DCCF4-854D-743A-B146-5451F2FFF0C2}"/>
              </a:ext>
            </a:extLst>
          </p:cNvPr>
          <p:cNvSpPr/>
          <p:nvPr/>
        </p:nvSpPr>
        <p:spPr>
          <a:xfrm>
            <a:off x="6423518" y="3550012"/>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23D272D-C9DB-A2CC-8809-5F6117C2272D}"/>
              </a:ext>
            </a:extLst>
          </p:cNvPr>
          <p:cNvSpPr/>
          <p:nvPr/>
        </p:nvSpPr>
        <p:spPr>
          <a:xfrm>
            <a:off x="8570287" y="3210595"/>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14D4E04-5A42-CC54-5AEC-F7D2B79D9697}"/>
              </a:ext>
            </a:extLst>
          </p:cNvPr>
          <p:cNvSpPr/>
          <p:nvPr/>
        </p:nvSpPr>
        <p:spPr>
          <a:xfrm>
            <a:off x="9637113" y="3210595"/>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15362BD-F52A-C252-2EFE-291DE4E54F7E}"/>
              </a:ext>
            </a:extLst>
          </p:cNvPr>
          <p:cNvCxnSpPr>
            <a:cxnSpLocks/>
            <a:stCxn id="4" idx="5"/>
            <a:endCxn id="6" idx="1"/>
          </p:cNvCxnSpPr>
          <p:nvPr/>
        </p:nvCxnSpPr>
        <p:spPr>
          <a:xfrm>
            <a:off x="6212169" y="3149553"/>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ACAE5A-6604-1403-1F94-1A6BFC40B7F6}"/>
              </a:ext>
            </a:extLst>
          </p:cNvPr>
          <p:cNvCxnSpPr>
            <a:cxnSpLocks/>
            <a:stCxn id="4" idx="3"/>
            <a:endCxn id="5" idx="7"/>
          </p:cNvCxnSpPr>
          <p:nvPr/>
        </p:nvCxnSpPr>
        <p:spPr>
          <a:xfrm flipH="1">
            <a:off x="5686817" y="3149553"/>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CB533A-411A-E883-F735-D1BCE2232ED4}"/>
              </a:ext>
            </a:extLst>
          </p:cNvPr>
          <p:cNvCxnSpPr>
            <a:cxnSpLocks/>
            <a:stCxn id="5" idx="6"/>
            <a:endCxn id="6" idx="2"/>
          </p:cNvCxnSpPr>
          <p:nvPr/>
        </p:nvCxnSpPr>
        <p:spPr>
          <a:xfrm>
            <a:off x="5743457" y="3742894"/>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1DF060E-1963-D4DE-EFC4-3F0F73D02706}"/>
              </a:ext>
            </a:extLst>
          </p:cNvPr>
          <p:cNvCxnSpPr>
            <a:cxnSpLocks/>
            <a:stCxn id="7" idx="6"/>
            <a:endCxn id="8" idx="2"/>
          </p:cNvCxnSpPr>
          <p:nvPr/>
        </p:nvCxnSpPr>
        <p:spPr>
          <a:xfrm>
            <a:off x="8957052" y="3403477"/>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D6893901-5B37-2BFE-8CF6-DD2246E4BD51}"/>
              </a:ext>
            </a:extLst>
          </p:cNvPr>
          <p:cNvSpPr/>
          <p:nvPr/>
        </p:nvSpPr>
        <p:spPr>
          <a:xfrm>
            <a:off x="5228892" y="2726112"/>
            <a:ext cx="1709189" cy="1385542"/>
          </a:xfrm>
          <a:prstGeom prst="roundRect">
            <a:avLst/>
          </a:prstGeom>
          <a:noFill/>
          <a:ln w="34925">
            <a:prstDash val="sysDot"/>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6" name="Rounded Rectangle 15">
            <a:extLst>
              <a:ext uri="{FF2B5EF4-FFF2-40B4-BE49-F238E27FC236}">
                <a16:creationId xmlns:a16="http://schemas.microsoft.com/office/drawing/2014/main" id="{B509EB66-E199-3C56-E644-9544C6A21D1F}"/>
              </a:ext>
            </a:extLst>
          </p:cNvPr>
          <p:cNvSpPr/>
          <p:nvPr/>
        </p:nvSpPr>
        <p:spPr>
          <a:xfrm>
            <a:off x="8442487" y="3080432"/>
            <a:ext cx="1709189" cy="718696"/>
          </a:xfrm>
          <a:prstGeom prst="roundRect">
            <a:avLst/>
          </a:prstGeom>
          <a:noFill/>
          <a:ln w="34925">
            <a:prstDash val="sysDot"/>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7" name="TextBox 16">
            <a:extLst>
              <a:ext uri="{FF2B5EF4-FFF2-40B4-BE49-F238E27FC236}">
                <a16:creationId xmlns:a16="http://schemas.microsoft.com/office/drawing/2014/main" id="{629730C5-ADBF-B967-86DF-2A2406683243}"/>
              </a:ext>
            </a:extLst>
          </p:cNvPr>
          <p:cNvSpPr txBox="1"/>
          <p:nvPr/>
        </p:nvSpPr>
        <p:spPr>
          <a:xfrm>
            <a:off x="5101662" y="4258272"/>
            <a:ext cx="2341716" cy="830997"/>
          </a:xfrm>
          <a:prstGeom prst="rect">
            <a:avLst/>
          </a:prstGeom>
          <a:noFill/>
        </p:spPr>
        <p:txBody>
          <a:bodyPr wrap="square" rtlCol="0">
            <a:spAutoFit/>
          </a:bodyPr>
          <a:lstStyle/>
          <a:p>
            <a:r>
              <a:rPr lang="en-US" sz="2400" dirty="0">
                <a:solidFill>
                  <a:srgbClr val="C00000"/>
                </a:solidFill>
              </a:rPr>
              <a:t>More likely to fail</a:t>
            </a:r>
          </a:p>
          <a:p>
            <a:r>
              <a:rPr lang="en-US" sz="2400" dirty="0">
                <a:solidFill>
                  <a:srgbClr val="C00000"/>
                </a:solidFill>
              </a:rPr>
              <a:t>e.g., 92%</a:t>
            </a:r>
          </a:p>
        </p:txBody>
      </p:sp>
      <p:sp>
        <p:nvSpPr>
          <p:cNvPr id="18" name="TextBox 17">
            <a:extLst>
              <a:ext uri="{FF2B5EF4-FFF2-40B4-BE49-F238E27FC236}">
                <a16:creationId xmlns:a16="http://schemas.microsoft.com/office/drawing/2014/main" id="{2E226CD7-A048-4E05-EDF6-807A997B871C}"/>
              </a:ext>
            </a:extLst>
          </p:cNvPr>
          <p:cNvSpPr txBox="1"/>
          <p:nvPr/>
        </p:nvSpPr>
        <p:spPr>
          <a:xfrm>
            <a:off x="8636511" y="4279206"/>
            <a:ext cx="1477071" cy="461665"/>
          </a:xfrm>
          <a:prstGeom prst="rect">
            <a:avLst/>
          </a:prstGeom>
          <a:noFill/>
        </p:spPr>
        <p:txBody>
          <a:bodyPr wrap="none" rtlCol="0">
            <a:spAutoFit/>
          </a:bodyPr>
          <a:lstStyle/>
          <a:p>
            <a:r>
              <a:rPr lang="en-US" sz="2400" dirty="0">
                <a:solidFill>
                  <a:schemeClr val="accent6">
                    <a:lumMod val="75000"/>
                  </a:schemeClr>
                </a:solidFill>
              </a:rPr>
              <a:t>Do not fail</a:t>
            </a:r>
          </a:p>
        </p:txBody>
      </p:sp>
      <p:sp>
        <p:nvSpPr>
          <p:cNvPr id="25" name="Slide Number Placeholder 24">
            <a:extLst>
              <a:ext uri="{FF2B5EF4-FFF2-40B4-BE49-F238E27FC236}">
                <a16:creationId xmlns:a16="http://schemas.microsoft.com/office/drawing/2014/main" id="{E7B7A367-9BF7-39AA-309A-05B95BC85F46}"/>
              </a:ext>
            </a:extLst>
          </p:cNvPr>
          <p:cNvSpPr>
            <a:spLocks noGrp="1"/>
          </p:cNvSpPr>
          <p:nvPr>
            <p:ph type="sldNum" sz="quarter" idx="12"/>
          </p:nvPr>
        </p:nvSpPr>
        <p:spPr/>
        <p:txBody>
          <a:bodyPr/>
          <a:lstStyle/>
          <a:p>
            <a:fld id="{EE990D7F-56FB-9745-84A4-6BC8EB4FDFF2}" type="slidenum">
              <a:rPr lang="en-US" smtClean="0"/>
              <a:t>16</a:t>
            </a:fld>
            <a:endParaRPr lang="en-US"/>
          </a:p>
        </p:txBody>
      </p:sp>
      <p:grpSp>
        <p:nvGrpSpPr>
          <p:cNvPr id="30" name="Group 29">
            <a:extLst>
              <a:ext uri="{FF2B5EF4-FFF2-40B4-BE49-F238E27FC236}">
                <a16:creationId xmlns:a16="http://schemas.microsoft.com/office/drawing/2014/main" id="{A2A39ED8-F065-F2A6-CB79-B34D18E99C67}"/>
              </a:ext>
            </a:extLst>
          </p:cNvPr>
          <p:cNvGrpSpPr/>
          <p:nvPr/>
        </p:nvGrpSpPr>
        <p:grpSpPr>
          <a:xfrm>
            <a:off x="2067655" y="2669667"/>
            <a:ext cx="1367291" cy="1926528"/>
            <a:chOff x="1515523" y="2605159"/>
            <a:chExt cx="1453591" cy="2095967"/>
          </a:xfrm>
        </p:grpSpPr>
        <p:sp>
          <p:nvSpPr>
            <p:cNvPr id="3" name="Oval 2">
              <a:extLst>
                <a:ext uri="{FF2B5EF4-FFF2-40B4-BE49-F238E27FC236}">
                  <a16:creationId xmlns:a16="http://schemas.microsoft.com/office/drawing/2014/main" id="{A72319F8-B152-555B-48DE-E7BAF31F429B}"/>
                </a:ext>
              </a:extLst>
            </p:cNvPr>
            <p:cNvSpPr/>
            <p:nvPr/>
          </p:nvSpPr>
          <p:spPr>
            <a:xfrm>
              <a:off x="2040874" y="2605159"/>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A829BAA-CF60-D415-4B78-9C1BE60692B4}"/>
                </a:ext>
              </a:extLst>
            </p:cNvPr>
            <p:cNvSpPr/>
            <p:nvPr/>
          </p:nvSpPr>
          <p:spPr>
            <a:xfrm>
              <a:off x="1515523" y="3334887"/>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F9E9AF7-7CC3-FCA6-C2C1-055CC6C38EA3}"/>
                </a:ext>
              </a:extLst>
            </p:cNvPr>
            <p:cNvSpPr/>
            <p:nvPr/>
          </p:nvSpPr>
          <p:spPr>
            <a:xfrm>
              <a:off x="2582349" y="3334887"/>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9B9195F-329B-5A1D-5CF3-F9794B922E7A}"/>
                </a:ext>
              </a:extLst>
            </p:cNvPr>
            <p:cNvSpPr/>
            <p:nvPr/>
          </p:nvSpPr>
          <p:spPr>
            <a:xfrm>
              <a:off x="1515523" y="4315364"/>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06471E-3110-A40F-32D6-CF96F9B164A2}"/>
                </a:ext>
              </a:extLst>
            </p:cNvPr>
            <p:cNvSpPr/>
            <p:nvPr/>
          </p:nvSpPr>
          <p:spPr>
            <a:xfrm>
              <a:off x="2582349" y="4315364"/>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9681131-7718-6C6E-FBE6-5484558D2BAE}"/>
                </a:ext>
              </a:extLst>
            </p:cNvPr>
            <p:cNvCxnSpPr>
              <a:cxnSpLocks/>
              <a:stCxn id="3" idx="5"/>
              <a:endCxn id="12" idx="1"/>
            </p:cNvCxnSpPr>
            <p:nvPr/>
          </p:nvCxnSpPr>
          <p:spPr>
            <a:xfrm>
              <a:off x="2371000" y="2934428"/>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AA62DF-C2E5-4762-EFB0-DB76AD520D88}"/>
                </a:ext>
              </a:extLst>
            </p:cNvPr>
            <p:cNvCxnSpPr>
              <a:cxnSpLocks/>
              <a:stCxn id="3" idx="3"/>
              <a:endCxn id="11" idx="7"/>
            </p:cNvCxnSpPr>
            <p:nvPr/>
          </p:nvCxnSpPr>
          <p:spPr>
            <a:xfrm flipH="1">
              <a:off x="1845648" y="2934428"/>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86A693-A800-A258-D7D9-79CD239C7051}"/>
                </a:ext>
              </a:extLst>
            </p:cNvPr>
            <p:cNvCxnSpPr>
              <a:cxnSpLocks/>
              <a:stCxn id="19" idx="0"/>
              <a:endCxn id="11" idx="4"/>
            </p:cNvCxnSpPr>
            <p:nvPr/>
          </p:nvCxnSpPr>
          <p:spPr>
            <a:xfrm flipV="1">
              <a:off x="1708906" y="3720649"/>
              <a:ext cx="0" cy="594715"/>
            </a:xfrm>
            <a:prstGeom prst="line">
              <a:avLst/>
            </a:prstGeom>
            <a:ln w="31750" cap="flat" cmpd="sng" algn="ctr">
              <a:solidFill>
                <a:srgbClr val="92D050"/>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5E9CBB05-6822-BA9B-C6D0-6C0B9CE58CC0}"/>
                </a:ext>
              </a:extLst>
            </p:cNvPr>
            <p:cNvCxnSpPr>
              <a:cxnSpLocks/>
            </p:cNvCxnSpPr>
            <p:nvPr/>
          </p:nvCxnSpPr>
          <p:spPr>
            <a:xfrm flipV="1">
              <a:off x="2755282" y="3720649"/>
              <a:ext cx="0" cy="594715"/>
            </a:xfrm>
            <a:prstGeom prst="line">
              <a:avLst/>
            </a:prstGeom>
            <a:ln w="31750">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242501-6F2F-4F41-1D24-A333DE599217}"/>
                </a:ext>
              </a:extLst>
            </p:cNvPr>
            <p:cNvCxnSpPr>
              <a:cxnSpLocks/>
              <a:stCxn id="11" idx="6"/>
              <a:endCxn id="12" idx="2"/>
            </p:cNvCxnSpPr>
            <p:nvPr/>
          </p:nvCxnSpPr>
          <p:spPr>
            <a:xfrm>
              <a:off x="1902288" y="3527769"/>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88D9DD-BD96-2D4A-A865-53CFDECE8088}"/>
                </a:ext>
              </a:extLst>
            </p:cNvPr>
            <p:cNvCxnSpPr>
              <a:cxnSpLocks/>
              <a:stCxn id="19" idx="6"/>
              <a:endCxn id="20" idx="2"/>
            </p:cNvCxnSpPr>
            <p:nvPr/>
          </p:nvCxnSpPr>
          <p:spPr>
            <a:xfrm>
              <a:off x="1902288" y="4508246"/>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DE52CEF9-0D01-316E-4350-6C2A709EA61B}"/>
              </a:ext>
            </a:extLst>
          </p:cNvPr>
          <p:cNvSpPr txBox="1"/>
          <p:nvPr/>
        </p:nvSpPr>
        <p:spPr>
          <a:xfrm>
            <a:off x="1264167" y="1558075"/>
            <a:ext cx="10705466"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Different </a:t>
            </a:r>
            <a:r>
              <a:rPr lang="en-US" sz="2800" dirty="0" err="1"/>
              <a:t>subpatterns</a:t>
            </a:r>
            <a:r>
              <a:rPr lang="en-US" sz="2800" dirty="0"/>
              <a:t> have different sampling failure probabilities. </a:t>
            </a:r>
          </a:p>
          <a:p>
            <a:pPr marL="742950" lvl="1" indent="-285750">
              <a:buFont typeface="Arial" panose="020B0604020202020204" pitchFamily="34" charset="0"/>
              <a:buChar char="•"/>
            </a:pPr>
            <a:r>
              <a:rPr lang="en-US" sz="2800" dirty="0"/>
              <a:t>“Failure”: A sampler does not find the pattern</a:t>
            </a:r>
          </a:p>
        </p:txBody>
      </p:sp>
      <p:sp>
        <p:nvSpPr>
          <p:cNvPr id="32" name="TextBox 31">
            <a:extLst>
              <a:ext uri="{FF2B5EF4-FFF2-40B4-BE49-F238E27FC236}">
                <a16:creationId xmlns:a16="http://schemas.microsoft.com/office/drawing/2014/main" id="{C52BC278-820B-7EF3-91F9-40CD449B7627}"/>
              </a:ext>
            </a:extLst>
          </p:cNvPr>
          <p:cNvSpPr txBox="1"/>
          <p:nvPr/>
        </p:nvSpPr>
        <p:spPr>
          <a:xfrm>
            <a:off x="1264168" y="5149568"/>
            <a:ext cx="10705465"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dirty="0" err="1"/>
              <a:t>subpattern</a:t>
            </a:r>
            <a:r>
              <a:rPr lang="en-US" sz="2800" dirty="0"/>
              <a:t> sampling order matters for mining time!</a:t>
            </a:r>
          </a:p>
          <a:p>
            <a:pPr marL="742950" lvl="1" indent="-285750">
              <a:buFont typeface="Arial" panose="020B0604020202020204" pitchFamily="34" charset="0"/>
              <a:buChar char="•"/>
            </a:pPr>
            <a:r>
              <a:rPr lang="en-US" sz="2800" dirty="0"/>
              <a:t>If any </a:t>
            </a:r>
            <a:r>
              <a:rPr lang="en-US" sz="2800" dirty="0" err="1"/>
              <a:t>subpattern</a:t>
            </a:r>
            <a:r>
              <a:rPr lang="en-US" sz="2800" dirty="0"/>
              <a:t> sampling fails, the entire pattern sampling fails.</a:t>
            </a:r>
          </a:p>
          <a:p>
            <a:pPr marL="742950" lvl="1" indent="-285750">
              <a:buFont typeface="Arial" panose="020B0604020202020204" pitchFamily="34" charset="0"/>
              <a:buChar char="•"/>
            </a:pPr>
            <a:r>
              <a:rPr lang="en-US" sz="2800" dirty="0"/>
              <a:t>We can early terminate the sampling if there are any failures.</a:t>
            </a:r>
          </a:p>
          <a:p>
            <a:pPr marL="285750" indent="-285750">
              <a:buFont typeface="Arial" panose="020B0604020202020204" pitchFamily="34" charset="0"/>
              <a:buChar char="•"/>
            </a:pPr>
            <a:endParaRPr lang="en-US" sz="2800" dirty="0"/>
          </a:p>
        </p:txBody>
      </p:sp>
      <p:sp>
        <p:nvSpPr>
          <p:cNvPr id="33" name="Right Arrow 32">
            <a:extLst>
              <a:ext uri="{FF2B5EF4-FFF2-40B4-BE49-F238E27FC236}">
                <a16:creationId xmlns:a16="http://schemas.microsoft.com/office/drawing/2014/main" id="{7E186EDE-DF71-A62F-393B-5CB7EAC4C7D0}"/>
              </a:ext>
            </a:extLst>
          </p:cNvPr>
          <p:cNvSpPr/>
          <p:nvPr/>
        </p:nvSpPr>
        <p:spPr>
          <a:xfrm>
            <a:off x="3966533" y="3460965"/>
            <a:ext cx="710092" cy="338163"/>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03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4407-2A0B-2892-986E-E5EC32948554}"/>
              </a:ext>
            </a:extLst>
          </p:cNvPr>
          <p:cNvSpPr>
            <a:spLocks noGrp="1"/>
          </p:cNvSpPr>
          <p:nvPr>
            <p:ph type="title"/>
          </p:nvPr>
        </p:nvSpPr>
        <p:spPr>
          <a:xfrm>
            <a:off x="460310" y="402447"/>
            <a:ext cx="11271380" cy="1325563"/>
          </a:xfrm>
        </p:spPr>
        <p:txBody>
          <a:bodyPr/>
          <a:lstStyle/>
          <a:p>
            <a:r>
              <a:rPr lang="en-US" dirty="0"/>
              <a:t>Scheduling More-likely-to-fail </a:t>
            </a:r>
            <a:r>
              <a:rPr lang="en-US" dirty="0" err="1"/>
              <a:t>Subpatterns</a:t>
            </a:r>
            <a:r>
              <a:rPr lang="en-US" dirty="0"/>
              <a:t> First</a:t>
            </a:r>
          </a:p>
        </p:txBody>
      </p:sp>
      <p:sp>
        <p:nvSpPr>
          <p:cNvPr id="122" name="Rounded Rectangle 121">
            <a:extLst>
              <a:ext uri="{FF2B5EF4-FFF2-40B4-BE49-F238E27FC236}">
                <a16:creationId xmlns:a16="http://schemas.microsoft.com/office/drawing/2014/main" id="{96B44C7F-D7EB-7882-1D91-B63B834A59CA}"/>
              </a:ext>
            </a:extLst>
          </p:cNvPr>
          <p:cNvSpPr/>
          <p:nvPr/>
        </p:nvSpPr>
        <p:spPr>
          <a:xfrm>
            <a:off x="1784350" y="5321985"/>
            <a:ext cx="8826500" cy="840975"/>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800" dirty="0">
                <a:solidFill>
                  <a:schemeClr val="tx1"/>
                </a:solidFill>
              </a:rPr>
              <a:t>Improve the performance by 2x without affecting accuracy.</a:t>
            </a:r>
          </a:p>
        </p:txBody>
      </p:sp>
      <p:grpSp>
        <p:nvGrpSpPr>
          <p:cNvPr id="128" name="Group 127">
            <a:extLst>
              <a:ext uri="{FF2B5EF4-FFF2-40B4-BE49-F238E27FC236}">
                <a16:creationId xmlns:a16="http://schemas.microsoft.com/office/drawing/2014/main" id="{2C128773-4560-FA4E-CC60-ED86B1C7465E}"/>
              </a:ext>
            </a:extLst>
          </p:cNvPr>
          <p:cNvGrpSpPr/>
          <p:nvPr/>
        </p:nvGrpSpPr>
        <p:grpSpPr>
          <a:xfrm>
            <a:off x="1997304" y="1892297"/>
            <a:ext cx="3893667" cy="2809601"/>
            <a:chOff x="2874549" y="1728010"/>
            <a:chExt cx="3893667" cy="2809601"/>
          </a:xfrm>
        </p:grpSpPr>
        <p:sp>
          <p:nvSpPr>
            <p:cNvPr id="111" name="Oval 110">
              <a:extLst>
                <a:ext uri="{FF2B5EF4-FFF2-40B4-BE49-F238E27FC236}">
                  <a16:creationId xmlns:a16="http://schemas.microsoft.com/office/drawing/2014/main" id="{69F23A6C-8163-1274-7F45-15A3888B8D96}"/>
                </a:ext>
              </a:extLst>
            </p:cNvPr>
            <p:cNvSpPr/>
            <p:nvPr/>
          </p:nvSpPr>
          <p:spPr>
            <a:xfrm>
              <a:off x="2874549" y="172801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5BCEA6DB-CA84-8602-FD04-91AA2E10C622}"/>
                </a:ext>
              </a:extLst>
            </p:cNvPr>
            <p:cNvSpPr/>
            <p:nvPr/>
          </p:nvSpPr>
          <p:spPr>
            <a:xfrm>
              <a:off x="3941375" y="172801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1E03FC54-83C9-87D3-DDED-CCACA96BBC71}"/>
                </a:ext>
              </a:extLst>
            </p:cNvPr>
            <p:cNvCxnSpPr>
              <a:cxnSpLocks/>
              <a:stCxn id="111" idx="6"/>
              <a:endCxn id="112" idx="2"/>
            </p:cNvCxnSpPr>
            <p:nvPr/>
          </p:nvCxnSpPr>
          <p:spPr>
            <a:xfrm>
              <a:off x="3261314" y="1920892"/>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CF387979-55B7-6111-F3E5-60F0ADC33262}"/>
                </a:ext>
              </a:extLst>
            </p:cNvPr>
            <p:cNvSpPr/>
            <p:nvPr/>
          </p:nvSpPr>
          <p:spPr>
            <a:xfrm>
              <a:off x="3437606" y="3422121"/>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59EDC55B-8F9E-F708-19BF-82F42D6073E8}"/>
                </a:ext>
              </a:extLst>
            </p:cNvPr>
            <p:cNvSpPr/>
            <p:nvPr/>
          </p:nvSpPr>
          <p:spPr>
            <a:xfrm>
              <a:off x="2912255" y="4151849"/>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3E1930A7-79E9-117C-BF9B-718B71A6A1AC}"/>
                </a:ext>
              </a:extLst>
            </p:cNvPr>
            <p:cNvSpPr/>
            <p:nvPr/>
          </p:nvSpPr>
          <p:spPr>
            <a:xfrm>
              <a:off x="3979081" y="4151849"/>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7" name="Straight Connector 116">
              <a:extLst>
                <a:ext uri="{FF2B5EF4-FFF2-40B4-BE49-F238E27FC236}">
                  <a16:creationId xmlns:a16="http://schemas.microsoft.com/office/drawing/2014/main" id="{46D54801-9A72-621D-5F29-ECC4E1BE5948}"/>
                </a:ext>
              </a:extLst>
            </p:cNvPr>
            <p:cNvCxnSpPr>
              <a:cxnSpLocks/>
              <a:stCxn id="114" idx="5"/>
              <a:endCxn id="116" idx="1"/>
            </p:cNvCxnSpPr>
            <p:nvPr/>
          </p:nvCxnSpPr>
          <p:spPr>
            <a:xfrm>
              <a:off x="3767732" y="3751390"/>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6F82F2-EE58-E041-FB91-12F3A45620DD}"/>
                </a:ext>
              </a:extLst>
            </p:cNvPr>
            <p:cNvCxnSpPr>
              <a:cxnSpLocks/>
              <a:stCxn id="114" idx="3"/>
              <a:endCxn id="115" idx="7"/>
            </p:cNvCxnSpPr>
            <p:nvPr/>
          </p:nvCxnSpPr>
          <p:spPr>
            <a:xfrm flipH="1">
              <a:off x="3242380" y="3751390"/>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F796C6B-4B8C-D47D-7B29-2F408939862C}"/>
                </a:ext>
              </a:extLst>
            </p:cNvPr>
            <p:cNvCxnSpPr>
              <a:cxnSpLocks/>
              <a:stCxn id="115" idx="6"/>
              <a:endCxn id="116" idx="2"/>
            </p:cNvCxnSpPr>
            <p:nvPr/>
          </p:nvCxnSpPr>
          <p:spPr>
            <a:xfrm>
              <a:off x="3299020" y="4344731"/>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Down Arrow 120">
              <a:extLst>
                <a:ext uri="{FF2B5EF4-FFF2-40B4-BE49-F238E27FC236}">
                  <a16:creationId xmlns:a16="http://schemas.microsoft.com/office/drawing/2014/main" id="{8309F364-A37A-C002-CB2D-6DEE41A04451}"/>
                </a:ext>
              </a:extLst>
            </p:cNvPr>
            <p:cNvSpPr/>
            <p:nvPr/>
          </p:nvSpPr>
          <p:spPr>
            <a:xfrm>
              <a:off x="3446246" y="2304162"/>
              <a:ext cx="330125" cy="897907"/>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C7904495-30DD-7A8B-465B-51423FA669FA}"/>
                </a:ext>
              </a:extLst>
            </p:cNvPr>
            <p:cNvSpPr txBox="1"/>
            <p:nvPr/>
          </p:nvSpPr>
          <p:spPr>
            <a:xfrm>
              <a:off x="4693298" y="1728010"/>
              <a:ext cx="1005788" cy="461665"/>
            </a:xfrm>
            <a:prstGeom prst="rect">
              <a:avLst/>
            </a:prstGeom>
            <a:noFill/>
          </p:spPr>
          <p:txBody>
            <a:bodyPr wrap="none" rtlCol="0">
              <a:spAutoFit/>
            </a:bodyPr>
            <a:lstStyle/>
            <a:p>
              <a:r>
                <a:rPr lang="en-US" sz="2400" dirty="0"/>
                <a:t>0% fail</a:t>
              </a:r>
            </a:p>
          </p:txBody>
        </p:sp>
        <p:sp>
          <p:nvSpPr>
            <p:cNvPr id="125" name="TextBox 124">
              <a:extLst>
                <a:ext uri="{FF2B5EF4-FFF2-40B4-BE49-F238E27FC236}">
                  <a16:creationId xmlns:a16="http://schemas.microsoft.com/office/drawing/2014/main" id="{6132B705-9637-ED12-8A64-2FC76560FE44}"/>
                </a:ext>
              </a:extLst>
            </p:cNvPr>
            <p:cNvSpPr txBox="1"/>
            <p:nvPr/>
          </p:nvSpPr>
          <p:spPr>
            <a:xfrm>
              <a:off x="3901726" y="2453628"/>
              <a:ext cx="2866490" cy="461665"/>
            </a:xfrm>
            <a:prstGeom prst="rect">
              <a:avLst/>
            </a:prstGeom>
            <a:noFill/>
          </p:spPr>
          <p:txBody>
            <a:bodyPr wrap="none" rtlCol="0">
              <a:spAutoFit/>
            </a:bodyPr>
            <a:lstStyle/>
            <a:p>
              <a:r>
                <a:rPr lang="en-US" sz="2400" dirty="0">
                  <a:solidFill>
                    <a:srgbClr val="FF0000"/>
                  </a:solidFill>
                </a:rPr>
                <a:t>100% </a:t>
              </a:r>
              <a:r>
                <a:rPr lang="en-US" sz="2400" dirty="0"/>
                <a:t>sample triangle</a:t>
              </a:r>
            </a:p>
          </p:txBody>
        </p:sp>
      </p:grpSp>
      <p:grpSp>
        <p:nvGrpSpPr>
          <p:cNvPr id="129" name="Group 128">
            <a:extLst>
              <a:ext uri="{FF2B5EF4-FFF2-40B4-BE49-F238E27FC236}">
                <a16:creationId xmlns:a16="http://schemas.microsoft.com/office/drawing/2014/main" id="{8343165B-56B9-24A6-504A-561E33B911B6}"/>
              </a:ext>
            </a:extLst>
          </p:cNvPr>
          <p:cNvGrpSpPr/>
          <p:nvPr/>
        </p:nvGrpSpPr>
        <p:grpSpPr>
          <a:xfrm>
            <a:off x="6966042" y="1801787"/>
            <a:ext cx="3771020" cy="2758441"/>
            <a:chOff x="7496030" y="1728010"/>
            <a:chExt cx="3771020" cy="2758441"/>
          </a:xfrm>
        </p:grpSpPr>
        <p:sp>
          <p:nvSpPr>
            <p:cNvPr id="100" name="Oval 99">
              <a:extLst>
                <a:ext uri="{FF2B5EF4-FFF2-40B4-BE49-F238E27FC236}">
                  <a16:creationId xmlns:a16="http://schemas.microsoft.com/office/drawing/2014/main" id="{9E7687AF-F5BF-C7AF-E1F6-6BB6D395C26F}"/>
                </a:ext>
              </a:extLst>
            </p:cNvPr>
            <p:cNvSpPr/>
            <p:nvPr/>
          </p:nvSpPr>
          <p:spPr>
            <a:xfrm>
              <a:off x="8021381" y="172801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4DB16B0-2B85-10AD-8654-3AC90A43F62F}"/>
                </a:ext>
              </a:extLst>
            </p:cNvPr>
            <p:cNvSpPr/>
            <p:nvPr/>
          </p:nvSpPr>
          <p:spPr>
            <a:xfrm>
              <a:off x="7496030" y="245773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8EF2797-875F-06F9-BB9B-BBBAF9E43996}"/>
                </a:ext>
              </a:extLst>
            </p:cNvPr>
            <p:cNvSpPr/>
            <p:nvPr/>
          </p:nvSpPr>
          <p:spPr>
            <a:xfrm>
              <a:off x="8562856" y="245773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42254627-EB12-FA5A-933E-0C817302030E}"/>
                </a:ext>
              </a:extLst>
            </p:cNvPr>
            <p:cNvSpPr/>
            <p:nvPr/>
          </p:nvSpPr>
          <p:spPr>
            <a:xfrm>
              <a:off x="7496030" y="4100689"/>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5BFECE7-8CC3-0AD4-605C-6CCC635A3107}"/>
                </a:ext>
              </a:extLst>
            </p:cNvPr>
            <p:cNvSpPr/>
            <p:nvPr/>
          </p:nvSpPr>
          <p:spPr>
            <a:xfrm>
              <a:off x="8562856" y="4100689"/>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3885ADC5-7E5F-D88B-A70E-FF1D0CC69367}"/>
                </a:ext>
              </a:extLst>
            </p:cNvPr>
            <p:cNvCxnSpPr>
              <a:cxnSpLocks/>
              <a:stCxn id="100" idx="5"/>
              <a:endCxn id="102" idx="1"/>
            </p:cNvCxnSpPr>
            <p:nvPr/>
          </p:nvCxnSpPr>
          <p:spPr>
            <a:xfrm>
              <a:off x="8351507" y="205727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025302E-09B5-9663-1151-3A80E948DFE0}"/>
                </a:ext>
              </a:extLst>
            </p:cNvPr>
            <p:cNvCxnSpPr>
              <a:cxnSpLocks/>
              <a:stCxn id="100" idx="3"/>
              <a:endCxn id="101" idx="7"/>
            </p:cNvCxnSpPr>
            <p:nvPr/>
          </p:nvCxnSpPr>
          <p:spPr>
            <a:xfrm flipH="1">
              <a:off x="7826155" y="205727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E3973D3-52F1-47C0-18B7-AFC2180C68D2}"/>
                </a:ext>
              </a:extLst>
            </p:cNvPr>
            <p:cNvCxnSpPr>
              <a:cxnSpLocks/>
              <a:stCxn id="101" idx="6"/>
              <a:endCxn id="102" idx="2"/>
            </p:cNvCxnSpPr>
            <p:nvPr/>
          </p:nvCxnSpPr>
          <p:spPr>
            <a:xfrm>
              <a:off x="7882795" y="265062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47699F0-F50C-0E2A-8BEA-125F5F807287}"/>
                </a:ext>
              </a:extLst>
            </p:cNvPr>
            <p:cNvCxnSpPr>
              <a:cxnSpLocks/>
              <a:stCxn id="103" idx="6"/>
              <a:endCxn id="104" idx="2"/>
            </p:cNvCxnSpPr>
            <p:nvPr/>
          </p:nvCxnSpPr>
          <p:spPr>
            <a:xfrm>
              <a:off x="7882795" y="4293571"/>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Down Arrow 119">
              <a:extLst>
                <a:ext uri="{FF2B5EF4-FFF2-40B4-BE49-F238E27FC236}">
                  <a16:creationId xmlns:a16="http://schemas.microsoft.com/office/drawing/2014/main" id="{8AC77522-F696-0E22-D4F7-404E9CA7A956}"/>
                </a:ext>
              </a:extLst>
            </p:cNvPr>
            <p:cNvSpPr/>
            <p:nvPr/>
          </p:nvSpPr>
          <p:spPr>
            <a:xfrm>
              <a:off x="8078021" y="3005201"/>
              <a:ext cx="330125" cy="897907"/>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89E0BE7-10A2-9833-72A6-FB98B49F3523}"/>
                </a:ext>
              </a:extLst>
            </p:cNvPr>
            <p:cNvSpPr txBox="1"/>
            <p:nvPr/>
          </p:nvSpPr>
          <p:spPr>
            <a:xfrm>
              <a:off x="9218584" y="2030234"/>
              <a:ext cx="1161280" cy="461665"/>
            </a:xfrm>
            <a:prstGeom prst="rect">
              <a:avLst/>
            </a:prstGeom>
            <a:noFill/>
          </p:spPr>
          <p:txBody>
            <a:bodyPr wrap="none" rtlCol="0">
              <a:spAutoFit/>
            </a:bodyPr>
            <a:lstStyle/>
            <a:p>
              <a:r>
                <a:rPr lang="en-US" sz="2400" dirty="0"/>
                <a:t>92% fail</a:t>
              </a:r>
            </a:p>
          </p:txBody>
        </p:sp>
        <p:sp>
          <p:nvSpPr>
            <p:cNvPr id="127" name="TextBox 126">
              <a:extLst>
                <a:ext uri="{FF2B5EF4-FFF2-40B4-BE49-F238E27FC236}">
                  <a16:creationId xmlns:a16="http://schemas.microsoft.com/office/drawing/2014/main" id="{4E52B6EF-031C-70A5-89A9-11DD37254061}"/>
                </a:ext>
              </a:extLst>
            </p:cNvPr>
            <p:cNvSpPr txBox="1"/>
            <p:nvPr/>
          </p:nvSpPr>
          <p:spPr>
            <a:xfrm>
              <a:off x="8949621" y="3223321"/>
              <a:ext cx="2317429" cy="461665"/>
            </a:xfrm>
            <a:prstGeom prst="rect">
              <a:avLst/>
            </a:prstGeom>
            <a:noFill/>
          </p:spPr>
          <p:txBody>
            <a:bodyPr wrap="none" rtlCol="0">
              <a:spAutoFit/>
            </a:bodyPr>
            <a:lstStyle/>
            <a:p>
              <a:r>
                <a:rPr lang="en-US" sz="2400" dirty="0">
                  <a:solidFill>
                    <a:srgbClr val="00B050"/>
                  </a:solidFill>
                </a:rPr>
                <a:t>8% </a:t>
              </a:r>
              <a:r>
                <a:rPr lang="en-US" sz="2400" dirty="0"/>
                <a:t>sample 1-star</a:t>
              </a:r>
            </a:p>
          </p:txBody>
        </p:sp>
      </p:grpSp>
      <p:sp>
        <p:nvSpPr>
          <p:cNvPr id="130" name="Slide Number Placeholder 129">
            <a:extLst>
              <a:ext uri="{FF2B5EF4-FFF2-40B4-BE49-F238E27FC236}">
                <a16:creationId xmlns:a16="http://schemas.microsoft.com/office/drawing/2014/main" id="{4BD8FBB4-8CDA-53FE-412C-1DB0BCAFA6CA}"/>
              </a:ext>
            </a:extLst>
          </p:cNvPr>
          <p:cNvSpPr>
            <a:spLocks noGrp="1"/>
          </p:cNvSpPr>
          <p:nvPr>
            <p:ph type="sldNum" sz="quarter" idx="12"/>
          </p:nvPr>
        </p:nvSpPr>
        <p:spPr/>
        <p:txBody>
          <a:bodyPr/>
          <a:lstStyle/>
          <a:p>
            <a:fld id="{EE990D7F-56FB-9745-84A4-6BC8EB4FDFF2}" type="slidenum">
              <a:rPr lang="en-US" smtClean="0"/>
              <a:t>17</a:t>
            </a:fld>
            <a:endParaRPr lang="en-US"/>
          </a:p>
        </p:txBody>
      </p:sp>
    </p:spTree>
    <p:extLst>
      <p:ext uri="{BB962C8B-B14F-4D97-AF65-F5344CB8AC3E}">
        <p14:creationId xmlns:p14="http://schemas.microsoft.com/office/powerpoint/2010/main" val="385319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2"/>
                                        </p:tgtEl>
                                        <p:attrNameLst>
                                          <p:attrName>style.visibility</p:attrName>
                                        </p:attrNameLst>
                                      </p:cBhvr>
                                      <p:to>
                                        <p:strVal val="visible"/>
                                      </p:to>
                                    </p:set>
                                    <p:anim calcmode="lin" valueType="num">
                                      <p:cBhvr additive="base">
                                        <p:cTn id="11" dur="500" fill="hold"/>
                                        <p:tgtEl>
                                          <p:spTgt spid="122"/>
                                        </p:tgtEl>
                                        <p:attrNameLst>
                                          <p:attrName>ppt_x</p:attrName>
                                        </p:attrNameLst>
                                      </p:cBhvr>
                                      <p:tavLst>
                                        <p:tav tm="0">
                                          <p:val>
                                            <p:strVal val="#ppt_x"/>
                                          </p:val>
                                        </p:tav>
                                        <p:tav tm="100000">
                                          <p:val>
                                            <p:strVal val="#ppt_x"/>
                                          </p:val>
                                        </p:tav>
                                      </p:tavLst>
                                    </p:anim>
                                    <p:anim calcmode="lin" valueType="num">
                                      <p:cBhvr additive="base">
                                        <p:cTn id="1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A3B6-4D25-BEC4-BBD3-7833370535C3}"/>
              </a:ext>
            </a:extLst>
          </p:cNvPr>
          <p:cNvSpPr>
            <a:spLocks noGrp="1"/>
          </p:cNvSpPr>
          <p:nvPr>
            <p:ph type="title"/>
          </p:nvPr>
        </p:nvSpPr>
        <p:spPr/>
        <p:txBody>
          <a:bodyPr/>
          <a:lstStyle/>
          <a:p>
            <a:r>
              <a:rPr lang="en-US" dirty="0"/>
              <a:t>Putting It Together -- Arya</a:t>
            </a:r>
          </a:p>
        </p:txBody>
      </p:sp>
      <p:grpSp>
        <p:nvGrpSpPr>
          <p:cNvPr id="110" name="Group 109">
            <a:extLst>
              <a:ext uri="{FF2B5EF4-FFF2-40B4-BE49-F238E27FC236}">
                <a16:creationId xmlns:a16="http://schemas.microsoft.com/office/drawing/2014/main" id="{313A8932-9BE4-EA9B-DD6A-0D57AE72BCB9}"/>
              </a:ext>
            </a:extLst>
          </p:cNvPr>
          <p:cNvGrpSpPr/>
          <p:nvPr/>
        </p:nvGrpSpPr>
        <p:grpSpPr>
          <a:xfrm>
            <a:off x="4802726" y="2463419"/>
            <a:ext cx="2226964" cy="912500"/>
            <a:chOff x="4711351" y="3012436"/>
            <a:chExt cx="2226964" cy="912500"/>
          </a:xfrm>
        </p:grpSpPr>
        <p:sp>
          <p:nvSpPr>
            <p:cNvPr id="35" name="Rectangle 34">
              <a:extLst>
                <a:ext uri="{FF2B5EF4-FFF2-40B4-BE49-F238E27FC236}">
                  <a16:creationId xmlns:a16="http://schemas.microsoft.com/office/drawing/2014/main" id="{79C82F3A-BFA2-346E-5D18-FED6D22F6F52}"/>
                </a:ext>
              </a:extLst>
            </p:cNvPr>
            <p:cNvSpPr/>
            <p:nvPr/>
          </p:nvSpPr>
          <p:spPr>
            <a:xfrm>
              <a:off x="4711351" y="3012436"/>
              <a:ext cx="2226964" cy="908970"/>
            </a:xfrm>
            <a:prstGeom prst="rect">
              <a:avLst/>
            </a:prstGeom>
            <a:noFill/>
            <a:ln w="2222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r>
                <a:rPr lang="en-US" dirty="0"/>
                <a:t>Fractional Edge Cover </a:t>
              </a:r>
            </a:p>
            <a:p>
              <a:pPr algn="ctr"/>
              <a:r>
                <a:rPr lang="en-US" dirty="0"/>
                <a:t>LP Solver</a:t>
              </a:r>
            </a:p>
            <a:p>
              <a:pPr algn="ctr"/>
              <a:endParaRPr lang="en-US" dirty="0"/>
            </a:p>
            <a:p>
              <a:pPr algn="ctr"/>
              <a:endParaRPr lang="en-US" dirty="0"/>
            </a:p>
            <a:p>
              <a:pPr algn="ctr"/>
              <a:r>
                <a:rPr lang="en-US" dirty="0"/>
                <a:t> </a:t>
              </a:r>
            </a:p>
          </p:txBody>
        </p:sp>
        <p:sp>
          <p:nvSpPr>
            <p:cNvPr id="36" name="Rectangle 35">
              <a:extLst>
                <a:ext uri="{FF2B5EF4-FFF2-40B4-BE49-F238E27FC236}">
                  <a16:creationId xmlns:a16="http://schemas.microsoft.com/office/drawing/2014/main" id="{87916FFA-159B-4B73-D677-562F1E1FF29F}"/>
                </a:ext>
              </a:extLst>
            </p:cNvPr>
            <p:cNvSpPr/>
            <p:nvPr/>
          </p:nvSpPr>
          <p:spPr>
            <a:xfrm>
              <a:off x="4711351" y="3598419"/>
              <a:ext cx="2226964" cy="326517"/>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Pattern Decomposer</a:t>
              </a:r>
            </a:p>
          </p:txBody>
        </p:sp>
      </p:grpSp>
      <p:grpSp>
        <p:nvGrpSpPr>
          <p:cNvPr id="107" name="Group 106">
            <a:extLst>
              <a:ext uri="{FF2B5EF4-FFF2-40B4-BE49-F238E27FC236}">
                <a16:creationId xmlns:a16="http://schemas.microsoft.com/office/drawing/2014/main" id="{C5CD3A9F-8DF0-25F6-3651-B0667C1D7E3E}"/>
              </a:ext>
            </a:extLst>
          </p:cNvPr>
          <p:cNvGrpSpPr/>
          <p:nvPr/>
        </p:nvGrpSpPr>
        <p:grpSpPr>
          <a:xfrm>
            <a:off x="643664" y="1764739"/>
            <a:ext cx="2660926" cy="2244832"/>
            <a:chOff x="2072054" y="3018825"/>
            <a:chExt cx="2660926" cy="2244832"/>
          </a:xfrm>
        </p:grpSpPr>
        <p:sp>
          <p:nvSpPr>
            <p:cNvPr id="7" name="Rectangle 6">
              <a:extLst>
                <a:ext uri="{FF2B5EF4-FFF2-40B4-BE49-F238E27FC236}">
                  <a16:creationId xmlns:a16="http://schemas.microsoft.com/office/drawing/2014/main" id="{6209A794-2CBF-D4CB-4449-EFBC6D95542A}"/>
                </a:ext>
              </a:extLst>
            </p:cNvPr>
            <p:cNvSpPr/>
            <p:nvPr/>
          </p:nvSpPr>
          <p:spPr>
            <a:xfrm>
              <a:off x="2072054" y="3018825"/>
              <a:ext cx="2660926" cy="661896"/>
            </a:xfrm>
            <a:prstGeom prst="rect">
              <a:avLst/>
            </a:prstGeom>
            <a:ln w="22225"/>
          </p:spPr>
          <p:style>
            <a:lnRef idx="2">
              <a:schemeClr val="dk1"/>
            </a:lnRef>
            <a:fillRef idx="1">
              <a:schemeClr val="lt1"/>
            </a:fillRef>
            <a:effectRef idx="0">
              <a:schemeClr val="dk1"/>
            </a:effectRef>
            <a:fontRef idx="minor">
              <a:schemeClr val="dk1"/>
            </a:fontRef>
          </p:style>
          <p:txBody>
            <a:bodyPr rtlCol="0" anchor="ctr"/>
            <a:lstStyle/>
            <a:p>
              <a:r>
                <a:rPr lang="en-US" b="1" dirty="0" err="1"/>
                <a:t>Graph.size</a:t>
              </a:r>
              <a:r>
                <a:rPr lang="en-US" b="1" dirty="0"/>
                <a:t> </a:t>
              </a:r>
              <a:r>
                <a:rPr lang="en-US" dirty="0"/>
                <a:t>(1B)</a:t>
              </a:r>
            </a:p>
            <a:p>
              <a:r>
                <a:rPr lang="en-US" b="1" dirty="0"/>
                <a:t>Pattern</a:t>
              </a:r>
              <a:r>
                <a:rPr lang="en-US" dirty="0"/>
                <a:t>(5house, 5%, 0.95)</a:t>
              </a:r>
            </a:p>
          </p:txBody>
        </p:sp>
        <p:sp>
          <p:nvSpPr>
            <p:cNvPr id="8" name="TextBox 7">
              <a:extLst>
                <a:ext uri="{FF2B5EF4-FFF2-40B4-BE49-F238E27FC236}">
                  <a16:creationId xmlns:a16="http://schemas.microsoft.com/office/drawing/2014/main" id="{5285A224-B68F-1347-AF44-2E819D2A585B}"/>
                </a:ext>
              </a:extLst>
            </p:cNvPr>
            <p:cNvSpPr txBox="1"/>
            <p:nvPr/>
          </p:nvSpPr>
          <p:spPr>
            <a:xfrm>
              <a:off x="2331043" y="4894325"/>
              <a:ext cx="769506" cy="369332"/>
            </a:xfrm>
            <a:prstGeom prst="rect">
              <a:avLst/>
            </a:prstGeom>
            <a:noFill/>
          </p:spPr>
          <p:txBody>
            <a:bodyPr wrap="none" rtlCol="0">
              <a:spAutoFit/>
            </a:bodyPr>
            <a:lstStyle/>
            <a:p>
              <a:pPr algn="ctr"/>
              <a:r>
                <a:rPr lang="en-US" b="1" dirty="0"/>
                <a:t>Graph</a:t>
              </a:r>
            </a:p>
          </p:txBody>
        </p:sp>
        <p:sp>
          <p:nvSpPr>
            <p:cNvPr id="9" name="Oval 8">
              <a:extLst>
                <a:ext uri="{FF2B5EF4-FFF2-40B4-BE49-F238E27FC236}">
                  <a16:creationId xmlns:a16="http://schemas.microsoft.com/office/drawing/2014/main" id="{98047AB1-D19E-5917-97EF-5550F6B7470C}"/>
                </a:ext>
              </a:extLst>
            </p:cNvPr>
            <p:cNvSpPr/>
            <p:nvPr/>
          </p:nvSpPr>
          <p:spPr>
            <a:xfrm>
              <a:off x="2588285" y="431348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F96264D5-FD18-D37F-3242-D71289836028}"/>
                </a:ext>
              </a:extLst>
            </p:cNvPr>
            <p:cNvSpPr/>
            <p:nvPr/>
          </p:nvSpPr>
          <p:spPr>
            <a:xfrm>
              <a:off x="2309173" y="4702187"/>
              <a:ext cx="205483" cy="205483"/>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FC849D0D-91EE-91B3-236F-C8C6DA0AD891}"/>
                </a:ext>
              </a:extLst>
            </p:cNvPr>
            <p:cNvSpPr/>
            <p:nvPr/>
          </p:nvSpPr>
          <p:spPr>
            <a:xfrm>
              <a:off x="2875963" y="4702187"/>
              <a:ext cx="205483" cy="20548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90C6B058-985B-32A5-283C-9F16137E0C2F}"/>
                </a:ext>
              </a:extLst>
            </p:cNvPr>
            <p:cNvCxnSpPr>
              <a:cxnSpLocks/>
              <a:stCxn id="9" idx="5"/>
              <a:endCxn id="11" idx="1"/>
            </p:cNvCxnSpPr>
            <p:nvPr/>
          </p:nvCxnSpPr>
          <p:spPr>
            <a:xfrm>
              <a:off x="2763676" y="4488875"/>
              <a:ext cx="142379"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B22FD6-6ACC-B361-D2C1-F3EA9F02DB30}"/>
                </a:ext>
              </a:extLst>
            </p:cNvPr>
            <p:cNvCxnSpPr>
              <a:cxnSpLocks/>
              <a:stCxn id="9" idx="3"/>
              <a:endCxn id="10" idx="7"/>
            </p:cNvCxnSpPr>
            <p:nvPr/>
          </p:nvCxnSpPr>
          <p:spPr>
            <a:xfrm flipH="1">
              <a:off x="2484564" y="4488875"/>
              <a:ext cx="133813"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4853C7-323B-C03F-F88E-4E2BD8659496}"/>
                </a:ext>
              </a:extLst>
            </p:cNvPr>
            <p:cNvCxnSpPr>
              <a:cxnSpLocks/>
              <a:stCxn id="10" idx="6"/>
              <a:endCxn id="11" idx="2"/>
            </p:cNvCxnSpPr>
            <p:nvPr/>
          </p:nvCxnSpPr>
          <p:spPr>
            <a:xfrm>
              <a:off x="2514656" y="4804929"/>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2115D0A-BA2D-0AA2-8E8A-3E09318C2F3D}"/>
                </a:ext>
              </a:extLst>
            </p:cNvPr>
            <p:cNvSpPr/>
            <p:nvPr/>
          </p:nvSpPr>
          <p:spPr>
            <a:xfrm>
              <a:off x="2575312" y="3761124"/>
              <a:ext cx="205483" cy="2054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FEE23C46-3A1E-8668-78CA-FAC7216E72F4}"/>
                </a:ext>
              </a:extLst>
            </p:cNvPr>
            <p:cNvSpPr/>
            <p:nvPr/>
          </p:nvSpPr>
          <p:spPr>
            <a:xfrm>
              <a:off x="2279081" y="4069347"/>
              <a:ext cx="205483" cy="20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C3C1FC30-E58F-E13F-62D4-EE22A54B05DA}"/>
                </a:ext>
              </a:extLst>
            </p:cNvPr>
            <p:cNvSpPr/>
            <p:nvPr/>
          </p:nvSpPr>
          <p:spPr>
            <a:xfrm>
              <a:off x="2914164" y="4069346"/>
              <a:ext cx="205483" cy="2054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64A33839-A1D0-6926-9098-799535B3EA59}"/>
                </a:ext>
              </a:extLst>
            </p:cNvPr>
            <p:cNvCxnSpPr>
              <a:cxnSpLocks/>
              <a:stCxn id="17" idx="3"/>
              <a:endCxn id="9" idx="7"/>
            </p:cNvCxnSpPr>
            <p:nvPr/>
          </p:nvCxnSpPr>
          <p:spPr>
            <a:xfrm flipH="1">
              <a:off x="2763676" y="4244737"/>
              <a:ext cx="180580" cy="9883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EC1A53-49F4-BB5F-4DC8-026058CE8451}"/>
                </a:ext>
              </a:extLst>
            </p:cNvPr>
            <p:cNvCxnSpPr>
              <a:cxnSpLocks/>
              <a:stCxn id="9" idx="1"/>
              <a:endCxn id="16" idx="5"/>
            </p:cNvCxnSpPr>
            <p:nvPr/>
          </p:nvCxnSpPr>
          <p:spPr>
            <a:xfrm flipH="1" flipV="1">
              <a:off x="2454472" y="4244738"/>
              <a:ext cx="163905" cy="9883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24E5F-0338-89DA-CF5C-9FFCBE83F24C}"/>
                </a:ext>
              </a:extLst>
            </p:cNvPr>
            <p:cNvCxnSpPr>
              <a:cxnSpLocks/>
              <a:stCxn id="15" idx="3"/>
              <a:endCxn id="16" idx="7"/>
            </p:cNvCxnSpPr>
            <p:nvPr/>
          </p:nvCxnSpPr>
          <p:spPr>
            <a:xfrm flipH="1">
              <a:off x="2454472" y="3936515"/>
              <a:ext cx="150932" cy="1629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05D8AA-E407-1803-68CD-98A23FB9E838}"/>
                </a:ext>
              </a:extLst>
            </p:cNvPr>
            <p:cNvCxnSpPr>
              <a:cxnSpLocks/>
              <a:stCxn id="15" idx="5"/>
              <a:endCxn id="17" idx="1"/>
            </p:cNvCxnSpPr>
            <p:nvPr/>
          </p:nvCxnSpPr>
          <p:spPr>
            <a:xfrm>
              <a:off x="2750703" y="3936515"/>
              <a:ext cx="193553" cy="16292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9C5AFA-233D-00EA-65BA-C0FDD0710155}"/>
                </a:ext>
              </a:extLst>
            </p:cNvPr>
            <p:cNvCxnSpPr>
              <a:cxnSpLocks/>
              <a:stCxn id="17" idx="2"/>
              <a:endCxn id="16" idx="6"/>
            </p:cNvCxnSpPr>
            <p:nvPr/>
          </p:nvCxnSpPr>
          <p:spPr>
            <a:xfrm flipH="1">
              <a:off x="2484564" y="4172088"/>
              <a:ext cx="4296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B519813-BE00-35AE-8221-BD9B768587ED}"/>
                </a:ext>
              </a:extLst>
            </p:cNvPr>
            <p:cNvSpPr/>
            <p:nvPr/>
          </p:nvSpPr>
          <p:spPr>
            <a:xfrm>
              <a:off x="3690971" y="3820693"/>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F719487-856A-AD21-F2E0-934E809915E4}"/>
                </a:ext>
              </a:extLst>
            </p:cNvPr>
            <p:cNvSpPr/>
            <p:nvPr/>
          </p:nvSpPr>
          <p:spPr>
            <a:xfrm>
              <a:off x="3394740" y="412891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FD843D7E-1CCF-E11B-00C5-FC4BC50994E3}"/>
                </a:ext>
              </a:extLst>
            </p:cNvPr>
            <p:cNvSpPr/>
            <p:nvPr/>
          </p:nvSpPr>
          <p:spPr>
            <a:xfrm>
              <a:off x="4029823" y="4128915"/>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72B2681E-2A3B-64A6-F870-06B2EC7020A1}"/>
                </a:ext>
              </a:extLst>
            </p:cNvPr>
            <p:cNvCxnSpPr>
              <a:cxnSpLocks/>
            </p:cNvCxnSpPr>
            <p:nvPr/>
          </p:nvCxnSpPr>
          <p:spPr>
            <a:xfrm flipH="1">
              <a:off x="3564753" y="3983369"/>
              <a:ext cx="150932" cy="1629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FBCC61-CFD2-BA64-FEAC-28763172CF15}"/>
                </a:ext>
              </a:extLst>
            </p:cNvPr>
            <p:cNvCxnSpPr>
              <a:cxnSpLocks/>
            </p:cNvCxnSpPr>
            <p:nvPr/>
          </p:nvCxnSpPr>
          <p:spPr>
            <a:xfrm>
              <a:off x="3860984" y="3983369"/>
              <a:ext cx="193553" cy="16292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2980C2-B9E4-D8EE-32BD-9646E8867FA6}"/>
                </a:ext>
              </a:extLst>
            </p:cNvPr>
            <p:cNvCxnSpPr>
              <a:cxnSpLocks/>
            </p:cNvCxnSpPr>
            <p:nvPr/>
          </p:nvCxnSpPr>
          <p:spPr>
            <a:xfrm flipH="1">
              <a:off x="3594845" y="4218942"/>
              <a:ext cx="4296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6C555D-1C29-1EA2-4454-189B7BF2C641}"/>
                </a:ext>
              </a:extLst>
            </p:cNvPr>
            <p:cNvCxnSpPr/>
            <p:nvPr/>
          </p:nvCxnSpPr>
          <p:spPr>
            <a:xfrm>
              <a:off x="3273381" y="3766633"/>
              <a:ext cx="0" cy="1316807"/>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09DDDC-CD57-DA4C-61BB-2CA999990671}"/>
                </a:ext>
              </a:extLst>
            </p:cNvPr>
            <p:cNvSpPr txBox="1"/>
            <p:nvPr/>
          </p:nvSpPr>
          <p:spPr>
            <a:xfrm>
              <a:off x="3360542" y="4894325"/>
              <a:ext cx="890693" cy="369332"/>
            </a:xfrm>
            <a:prstGeom prst="rect">
              <a:avLst/>
            </a:prstGeom>
            <a:noFill/>
          </p:spPr>
          <p:txBody>
            <a:bodyPr wrap="none" rtlCol="0">
              <a:spAutoFit/>
            </a:bodyPr>
            <a:lstStyle/>
            <a:p>
              <a:pPr algn="ctr"/>
              <a:r>
                <a:rPr lang="en-US" b="1" dirty="0"/>
                <a:t>Pattern</a:t>
              </a:r>
            </a:p>
          </p:txBody>
        </p:sp>
        <p:cxnSp>
          <p:nvCxnSpPr>
            <p:cNvPr id="31" name="Straight Connector 30">
              <a:extLst>
                <a:ext uri="{FF2B5EF4-FFF2-40B4-BE49-F238E27FC236}">
                  <a16:creationId xmlns:a16="http://schemas.microsoft.com/office/drawing/2014/main" id="{B6C0B199-45BD-EBD5-0278-8F60A550354D}"/>
                </a:ext>
              </a:extLst>
            </p:cNvPr>
            <p:cNvCxnSpPr>
              <a:cxnSpLocks/>
              <a:stCxn id="16" idx="4"/>
              <a:endCxn id="10" idx="0"/>
            </p:cNvCxnSpPr>
            <p:nvPr/>
          </p:nvCxnSpPr>
          <p:spPr>
            <a:xfrm>
              <a:off x="2381823" y="4274830"/>
              <a:ext cx="30092" cy="42735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9F9A452-1A64-B7F5-30DD-CC2DCC9B8C9E}"/>
                </a:ext>
              </a:extLst>
            </p:cNvPr>
            <p:cNvCxnSpPr>
              <a:cxnSpLocks/>
              <a:stCxn id="17" idx="4"/>
              <a:endCxn id="11" idx="0"/>
            </p:cNvCxnSpPr>
            <p:nvPr/>
          </p:nvCxnSpPr>
          <p:spPr>
            <a:xfrm flipH="1">
              <a:off x="2978705" y="4274829"/>
              <a:ext cx="38201" cy="4273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4CD31686-5BCD-5704-6E5A-A2836059A500}"/>
                </a:ext>
              </a:extLst>
            </p:cNvPr>
            <p:cNvSpPr/>
            <p:nvPr/>
          </p:nvSpPr>
          <p:spPr>
            <a:xfrm>
              <a:off x="3397342" y="4648603"/>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A0DDC731-D7BC-9A6A-F92B-3428609F03CB}"/>
                </a:ext>
              </a:extLst>
            </p:cNvPr>
            <p:cNvSpPr/>
            <p:nvPr/>
          </p:nvSpPr>
          <p:spPr>
            <a:xfrm>
              <a:off x="4032425" y="4648602"/>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3CF663A2-671D-2FAB-F8E6-4784F599E369}"/>
                </a:ext>
              </a:extLst>
            </p:cNvPr>
            <p:cNvCxnSpPr>
              <a:cxnSpLocks/>
            </p:cNvCxnSpPr>
            <p:nvPr/>
          </p:nvCxnSpPr>
          <p:spPr>
            <a:xfrm flipH="1">
              <a:off x="3597447" y="4738629"/>
              <a:ext cx="4296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C0B40D5-1505-164F-0145-18B801B5CEA0}"/>
                </a:ext>
              </a:extLst>
            </p:cNvPr>
            <p:cNvCxnSpPr>
              <a:cxnSpLocks/>
              <a:stCxn id="37" idx="0"/>
              <a:endCxn id="24" idx="4"/>
            </p:cNvCxnSpPr>
            <p:nvPr/>
          </p:nvCxnSpPr>
          <p:spPr>
            <a:xfrm flipH="1" flipV="1">
              <a:off x="3497482" y="4334399"/>
              <a:ext cx="2602" cy="3142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01267AD-C326-5DB4-2702-AA3F36458D0B}"/>
                </a:ext>
              </a:extLst>
            </p:cNvPr>
            <p:cNvCxnSpPr>
              <a:cxnSpLocks/>
            </p:cNvCxnSpPr>
            <p:nvPr/>
          </p:nvCxnSpPr>
          <p:spPr>
            <a:xfrm flipV="1">
              <a:off x="4121916" y="4322842"/>
              <a:ext cx="9755" cy="3142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412887A-D74A-658A-E953-38CE2F3ECED3}"/>
              </a:ext>
            </a:extLst>
          </p:cNvPr>
          <p:cNvGrpSpPr/>
          <p:nvPr/>
        </p:nvGrpSpPr>
        <p:grpSpPr>
          <a:xfrm>
            <a:off x="8587987" y="4836890"/>
            <a:ext cx="2539769" cy="946442"/>
            <a:chOff x="7580176" y="3128894"/>
            <a:chExt cx="2539769" cy="946442"/>
          </a:xfrm>
        </p:grpSpPr>
        <p:sp>
          <p:nvSpPr>
            <p:cNvPr id="33" name="Rectangle 32">
              <a:extLst>
                <a:ext uri="{FF2B5EF4-FFF2-40B4-BE49-F238E27FC236}">
                  <a16:creationId xmlns:a16="http://schemas.microsoft.com/office/drawing/2014/main" id="{45BB83AF-34EC-361C-BFEF-8F1A05988DE1}"/>
                </a:ext>
              </a:extLst>
            </p:cNvPr>
            <p:cNvSpPr/>
            <p:nvPr/>
          </p:nvSpPr>
          <p:spPr>
            <a:xfrm>
              <a:off x="7580176" y="3128894"/>
              <a:ext cx="2539769" cy="946442"/>
            </a:xfrm>
            <a:prstGeom prst="rect">
              <a:avLst/>
            </a:prstGeom>
            <a:ln w="22225"/>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34" name="Rectangle 33">
              <a:extLst>
                <a:ext uri="{FF2B5EF4-FFF2-40B4-BE49-F238E27FC236}">
                  <a16:creationId xmlns:a16="http://schemas.microsoft.com/office/drawing/2014/main" id="{81DD7782-087D-483B-C92A-4DB61A61BFE3}"/>
                </a:ext>
              </a:extLst>
            </p:cNvPr>
            <p:cNvSpPr/>
            <p:nvPr/>
          </p:nvSpPr>
          <p:spPr>
            <a:xfrm>
              <a:off x="7580176" y="3733924"/>
              <a:ext cx="2526795" cy="33752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Parallel Sampling Engine</a:t>
              </a:r>
            </a:p>
          </p:txBody>
        </p:sp>
        <p:grpSp>
          <p:nvGrpSpPr>
            <p:cNvPr id="43" name="Group 42">
              <a:extLst>
                <a:ext uri="{FF2B5EF4-FFF2-40B4-BE49-F238E27FC236}">
                  <a16:creationId xmlns:a16="http://schemas.microsoft.com/office/drawing/2014/main" id="{0891E943-AAE9-A093-B515-C5E1FE5B9790}"/>
                </a:ext>
              </a:extLst>
            </p:cNvPr>
            <p:cNvGrpSpPr/>
            <p:nvPr/>
          </p:nvGrpSpPr>
          <p:grpSpPr>
            <a:xfrm>
              <a:off x="7757866" y="3201367"/>
              <a:ext cx="489504" cy="462419"/>
              <a:chOff x="7942173" y="1603793"/>
              <a:chExt cx="840566" cy="513706"/>
            </a:xfrm>
          </p:grpSpPr>
          <p:sp>
            <p:nvSpPr>
              <p:cNvPr id="101" name="Oval 100">
                <a:extLst>
                  <a:ext uri="{FF2B5EF4-FFF2-40B4-BE49-F238E27FC236}">
                    <a16:creationId xmlns:a16="http://schemas.microsoft.com/office/drawing/2014/main" id="{4423CF59-DF33-7195-50FF-C27B6439C2C5}"/>
                  </a:ext>
                </a:extLst>
              </p:cNvPr>
              <p:cNvSpPr/>
              <p:nvPr/>
            </p:nvSpPr>
            <p:spPr>
              <a:xfrm>
                <a:off x="8238404" y="1603793"/>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F31DB0E2-0AE8-B3F5-A682-05384614884A}"/>
                  </a:ext>
                </a:extLst>
              </p:cNvPr>
              <p:cNvSpPr/>
              <p:nvPr/>
            </p:nvSpPr>
            <p:spPr>
              <a:xfrm>
                <a:off x="7942173" y="191201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CE77F7BB-DF0F-76C4-B2D9-71CB8CEB46C4}"/>
                  </a:ext>
                </a:extLst>
              </p:cNvPr>
              <p:cNvSpPr/>
              <p:nvPr/>
            </p:nvSpPr>
            <p:spPr>
              <a:xfrm>
                <a:off x="8577256" y="1912015"/>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04" name="Straight Connector 103">
                <a:extLst>
                  <a:ext uri="{FF2B5EF4-FFF2-40B4-BE49-F238E27FC236}">
                    <a16:creationId xmlns:a16="http://schemas.microsoft.com/office/drawing/2014/main" id="{C6F2EED1-E882-1195-6170-1B17EF5B8917}"/>
                  </a:ext>
                </a:extLst>
              </p:cNvPr>
              <p:cNvCxnSpPr>
                <a:cxnSpLocks/>
              </p:cNvCxnSpPr>
              <p:nvPr/>
            </p:nvCxnSpPr>
            <p:spPr>
              <a:xfrm flipH="1">
                <a:off x="8112186" y="1766469"/>
                <a:ext cx="150932" cy="1629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FD2E224-A902-F1C3-617E-7247D33F43EB}"/>
                  </a:ext>
                </a:extLst>
              </p:cNvPr>
              <p:cNvCxnSpPr>
                <a:cxnSpLocks/>
              </p:cNvCxnSpPr>
              <p:nvPr/>
            </p:nvCxnSpPr>
            <p:spPr>
              <a:xfrm>
                <a:off x="8408417" y="1766469"/>
                <a:ext cx="193553" cy="16292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7C273DA-6022-DA70-DB87-4F9492F5B6A2}"/>
                  </a:ext>
                </a:extLst>
              </p:cNvPr>
              <p:cNvCxnSpPr>
                <a:cxnSpLocks/>
              </p:cNvCxnSpPr>
              <p:nvPr/>
            </p:nvCxnSpPr>
            <p:spPr>
              <a:xfrm flipH="1">
                <a:off x="8142278" y="2002042"/>
                <a:ext cx="4296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F19740E8-7EA2-3C9D-2798-D9297896DC51}"/>
                </a:ext>
              </a:extLst>
            </p:cNvPr>
            <p:cNvGrpSpPr/>
            <p:nvPr/>
          </p:nvGrpSpPr>
          <p:grpSpPr>
            <a:xfrm>
              <a:off x="8463027" y="3371288"/>
              <a:ext cx="549409" cy="181405"/>
              <a:chOff x="9298926" y="1790794"/>
              <a:chExt cx="840566" cy="205484"/>
            </a:xfrm>
          </p:grpSpPr>
          <p:sp>
            <p:nvSpPr>
              <p:cNvPr id="98" name="Oval 97">
                <a:extLst>
                  <a:ext uri="{FF2B5EF4-FFF2-40B4-BE49-F238E27FC236}">
                    <a16:creationId xmlns:a16="http://schemas.microsoft.com/office/drawing/2014/main" id="{EAB2CEF1-4C8E-4534-17BC-36A519EE14AA}"/>
                  </a:ext>
                </a:extLst>
              </p:cNvPr>
              <p:cNvSpPr/>
              <p:nvPr/>
            </p:nvSpPr>
            <p:spPr>
              <a:xfrm>
                <a:off x="9298926" y="1790795"/>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dirty="0"/>
              </a:p>
            </p:txBody>
          </p:sp>
          <p:sp>
            <p:nvSpPr>
              <p:cNvPr id="99" name="Oval 98">
                <a:extLst>
                  <a:ext uri="{FF2B5EF4-FFF2-40B4-BE49-F238E27FC236}">
                    <a16:creationId xmlns:a16="http://schemas.microsoft.com/office/drawing/2014/main" id="{E7A4A7CC-D244-A518-E491-626197E3BD31}"/>
                  </a:ext>
                </a:extLst>
              </p:cNvPr>
              <p:cNvSpPr/>
              <p:nvPr/>
            </p:nvSpPr>
            <p:spPr>
              <a:xfrm>
                <a:off x="9934009" y="179079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dirty="0"/>
              </a:p>
            </p:txBody>
          </p:sp>
          <p:cxnSp>
            <p:nvCxnSpPr>
              <p:cNvPr id="100" name="Straight Connector 99">
                <a:extLst>
                  <a:ext uri="{FF2B5EF4-FFF2-40B4-BE49-F238E27FC236}">
                    <a16:creationId xmlns:a16="http://schemas.microsoft.com/office/drawing/2014/main" id="{5FF42119-91ED-6420-BA3B-C0EF437DED29}"/>
                  </a:ext>
                </a:extLst>
              </p:cNvPr>
              <p:cNvCxnSpPr>
                <a:cxnSpLocks/>
              </p:cNvCxnSpPr>
              <p:nvPr/>
            </p:nvCxnSpPr>
            <p:spPr>
              <a:xfrm flipH="1">
                <a:off x="9499031" y="1880821"/>
                <a:ext cx="4296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F222F16A-BCB4-5A5D-E61E-1A3FA2250A5C}"/>
                </a:ext>
              </a:extLst>
            </p:cNvPr>
            <p:cNvSpPr txBox="1"/>
            <p:nvPr/>
          </p:nvSpPr>
          <p:spPr>
            <a:xfrm>
              <a:off x="9100797" y="3236371"/>
              <a:ext cx="348172" cy="369332"/>
            </a:xfrm>
            <a:prstGeom prst="rect">
              <a:avLst/>
            </a:prstGeom>
            <a:noFill/>
          </p:spPr>
          <p:txBody>
            <a:bodyPr wrap="none" rtlCol="0">
              <a:spAutoFit/>
            </a:bodyPr>
            <a:lstStyle/>
            <a:p>
              <a:r>
                <a:rPr lang="en-US" b="1" dirty="0"/>
                <a:t>…</a:t>
              </a:r>
            </a:p>
          </p:txBody>
        </p:sp>
        <p:cxnSp>
          <p:nvCxnSpPr>
            <p:cNvPr id="46" name="Straight Connector 45">
              <a:extLst>
                <a:ext uri="{FF2B5EF4-FFF2-40B4-BE49-F238E27FC236}">
                  <a16:creationId xmlns:a16="http://schemas.microsoft.com/office/drawing/2014/main" id="{AF52699C-3A6C-C375-1F07-3A8D2E6C7276}"/>
                </a:ext>
              </a:extLst>
            </p:cNvPr>
            <p:cNvCxnSpPr>
              <a:cxnSpLocks/>
            </p:cNvCxnSpPr>
            <p:nvPr/>
          </p:nvCxnSpPr>
          <p:spPr>
            <a:xfrm flipH="1" flipV="1">
              <a:off x="9570425" y="3309365"/>
              <a:ext cx="2602" cy="3142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8DBE4D-C23B-30E8-88C4-1709F1232226}"/>
                </a:ext>
              </a:extLst>
            </p:cNvPr>
            <p:cNvCxnSpPr>
              <a:cxnSpLocks/>
            </p:cNvCxnSpPr>
            <p:nvPr/>
          </p:nvCxnSpPr>
          <p:spPr>
            <a:xfrm flipH="1" flipV="1">
              <a:off x="9888936" y="3302407"/>
              <a:ext cx="2602" cy="3142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BF9575B6-D842-0DFF-BAEC-83825FA658E9}"/>
              </a:ext>
            </a:extLst>
          </p:cNvPr>
          <p:cNvGrpSpPr/>
          <p:nvPr/>
        </p:nvGrpSpPr>
        <p:grpSpPr>
          <a:xfrm>
            <a:off x="8904720" y="2122872"/>
            <a:ext cx="2435889" cy="1427970"/>
            <a:chOff x="4600576" y="626968"/>
            <a:chExt cx="2435889" cy="1427970"/>
          </a:xfrm>
        </p:grpSpPr>
        <p:pic>
          <p:nvPicPr>
            <p:cNvPr id="6" name="Picture 5">
              <a:extLst>
                <a:ext uri="{FF2B5EF4-FFF2-40B4-BE49-F238E27FC236}">
                  <a16:creationId xmlns:a16="http://schemas.microsoft.com/office/drawing/2014/main" id="{FA08EA6A-4D13-887D-FADF-34303673D9DB}"/>
                </a:ext>
              </a:extLst>
            </p:cNvPr>
            <p:cNvPicPr>
              <a:picLocks noChangeAspect="1"/>
            </p:cNvPicPr>
            <p:nvPr/>
          </p:nvPicPr>
          <p:blipFill>
            <a:blip r:embed="rId3"/>
            <a:stretch>
              <a:fillRect/>
            </a:stretch>
          </p:blipFill>
          <p:spPr>
            <a:xfrm>
              <a:off x="4879391" y="630855"/>
              <a:ext cx="969119" cy="726840"/>
            </a:xfrm>
            <a:prstGeom prst="rect">
              <a:avLst/>
            </a:prstGeom>
          </p:spPr>
        </p:pic>
        <p:sp>
          <p:nvSpPr>
            <p:cNvPr id="49" name="Rectangle 48">
              <a:extLst>
                <a:ext uri="{FF2B5EF4-FFF2-40B4-BE49-F238E27FC236}">
                  <a16:creationId xmlns:a16="http://schemas.microsoft.com/office/drawing/2014/main" id="{ED0675EF-7FDE-92A8-9B6A-9570B44E234A}"/>
                </a:ext>
              </a:extLst>
            </p:cNvPr>
            <p:cNvSpPr/>
            <p:nvPr/>
          </p:nvSpPr>
          <p:spPr>
            <a:xfrm>
              <a:off x="4600576" y="1420881"/>
              <a:ext cx="2435889" cy="634057"/>
            </a:xfrm>
            <a:prstGeom prst="rect">
              <a:avLst/>
            </a:prstGeom>
            <a:ln w="22225"/>
          </p:spPr>
          <p:style>
            <a:lnRef idx="2">
              <a:schemeClr val="dk1"/>
            </a:lnRef>
            <a:fillRef idx="1">
              <a:schemeClr val="lt1"/>
            </a:fillRef>
            <a:effectRef idx="0">
              <a:schemeClr val="dk1"/>
            </a:effectRef>
            <a:fontRef idx="minor">
              <a:schemeClr val="dk1"/>
            </a:fontRef>
          </p:style>
          <p:txBody>
            <a:bodyPr rtlCol="0" anchor="ctr"/>
            <a:lstStyle/>
            <a:p>
              <a:pPr algn="ctr"/>
              <a:r>
                <a:rPr lang="en-US" b="1" dirty="0"/>
                <a:t>Error-Latency Profile</a:t>
              </a:r>
            </a:p>
            <a:p>
              <a:pPr algn="ctr"/>
              <a:r>
                <a:rPr lang="en-US" b="1" dirty="0"/>
                <a:t>/ User Configuration</a:t>
              </a:r>
            </a:p>
          </p:txBody>
        </p:sp>
        <p:pic>
          <p:nvPicPr>
            <p:cNvPr id="51" name="Picture 50">
              <a:extLst>
                <a:ext uri="{FF2B5EF4-FFF2-40B4-BE49-F238E27FC236}">
                  <a16:creationId xmlns:a16="http://schemas.microsoft.com/office/drawing/2014/main" id="{CA5ACBEF-EC85-CE97-74AE-F48A48DEF2FD}"/>
                </a:ext>
              </a:extLst>
            </p:cNvPr>
            <p:cNvPicPr>
              <a:picLocks noChangeAspect="1"/>
            </p:cNvPicPr>
            <p:nvPr/>
          </p:nvPicPr>
          <p:blipFill>
            <a:blip r:embed="rId4"/>
            <a:stretch>
              <a:fillRect/>
            </a:stretch>
          </p:blipFill>
          <p:spPr>
            <a:xfrm>
              <a:off x="5749503" y="626968"/>
              <a:ext cx="981198" cy="735899"/>
            </a:xfrm>
            <a:prstGeom prst="rect">
              <a:avLst/>
            </a:prstGeom>
          </p:spPr>
        </p:pic>
      </p:grpSp>
      <p:sp>
        <p:nvSpPr>
          <p:cNvPr id="53" name="Rectangle 52">
            <a:extLst>
              <a:ext uri="{FF2B5EF4-FFF2-40B4-BE49-F238E27FC236}">
                <a16:creationId xmlns:a16="http://schemas.microsoft.com/office/drawing/2014/main" id="{898CEFD5-0868-0316-B9E2-42C450E939AC}"/>
              </a:ext>
            </a:extLst>
          </p:cNvPr>
          <p:cNvSpPr/>
          <p:nvPr/>
        </p:nvSpPr>
        <p:spPr>
          <a:xfrm>
            <a:off x="4844345" y="5031140"/>
            <a:ext cx="2234782" cy="605481"/>
          </a:xfrm>
          <a:prstGeom prst="rect">
            <a:avLst/>
          </a:prstGeom>
          <a:ln w="22225"/>
        </p:spPr>
        <p:style>
          <a:lnRef idx="2">
            <a:schemeClr val="dk1"/>
          </a:lnRef>
          <a:fillRef idx="1">
            <a:schemeClr val="lt1"/>
          </a:fillRef>
          <a:effectRef idx="0">
            <a:schemeClr val="dk1"/>
          </a:effectRef>
          <a:fontRef idx="minor">
            <a:schemeClr val="dk1"/>
          </a:fontRef>
        </p:style>
        <p:txBody>
          <a:bodyPr rtlCol="0" anchor="ctr"/>
          <a:lstStyle/>
          <a:p>
            <a:r>
              <a:rPr lang="en-US" b="1" dirty="0"/>
              <a:t>Count: </a:t>
            </a:r>
            <a:r>
              <a:rPr lang="en-US" dirty="0"/>
              <a:t>12345 +/- 617</a:t>
            </a:r>
          </a:p>
          <a:p>
            <a:r>
              <a:rPr lang="en-US" b="1" dirty="0"/>
              <a:t>Time: </a:t>
            </a:r>
            <a:r>
              <a:rPr lang="en-US" dirty="0"/>
              <a:t>12s</a:t>
            </a:r>
          </a:p>
        </p:txBody>
      </p:sp>
      <p:grpSp>
        <p:nvGrpSpPr>
          <p:cNvPr id="112" name="Group 111">
            <a:extLst>
              <a:ext uri="{FF2B5EF4-FFF2-40B4-BE49-F238E27FC236}">
                <a16:creationId xmlns:a16="http://schemas.microsoft.com/office/drawing/2014/main" id="{C681F071-18E0-3BAE-EBEC-306F5EC1BE55}"/>
              </a:ext>
            </a:extLst>
          </p:cNvPr>
          <p:cNvGrpSpPr/>
          <p:nvPr/>
        </p:nvGrpSpPr>
        <p:grpSpPr>
          <a:xfrm>
            <a:off x="902653" y="4776578"/>
            <a:ext cx="2389054" cy="1172089"/>
            <a:chOff x="4822916" y="4307476"/>
            <a:chExt cx="2389054" cy="1172089"/>
          </a:xfrm>
        </p:grpSpPr>
        <p:grpSp>
          <p:nvGrpSpPr>
            <p:cNvPr id="54" name="Group 53">
              <a:extLst>
                <a:ext uri="{FF2B5EF4-FFF2-40B4-BE49-F238E27FC236}">
                  <a16:creationId xmlns:a16="http://schemas.microsoft.com/office/drawing/2014/main" id="{F0A13F8E-A707-BCD2-A557-3FFF7D31DE55}"/>
                </a:ext>
              </a:extLst>
            </p:cNvPr>
            <p:cNvGrpSpPr/>
            <p:nvPr/>
          </p:nvGrpSpPr>
          <p:grpSpPr>
            <a:xfrm>
              <a:off x="4822916" y="4316511"/>
              <a:ext cx="581461" cy="659542"/>
              <a:chOff x="4362557" y="3110016"/>
              <a:chExt cx="840566" cy="924120"/>
            </a:xfrm>
          </p:grpSpPr>
          <p:sp>
            <p:nvSpPr>
              <p:cNvPr id="87" name="Oval 86">
                <a:extLst>
                  <a:ext uri="{FF2B5EF4-FFF2-40B4-BE49-F238E27FC236}">
                    <a16:creationId xmlns:a16="http://schemas.microsoft.com/office/drawing/2014/main" id="{F33FA0FB-3235-4134-FAAD-A508C42801F7}"/>
                  </a:ext>
                </a:extLst>
              </p:cNvPr>
              <p:cNvSpPr/>
              <p:nvPr/>
            </p:nvSpPr>
            <p:spPr>
              <a:xfrm>
                <a:off x="4392649" y="3828653"/>
                <a:ext cx="205483" cy="205483"/>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8" name="Oval 87">
                <a:extLst>
                  <a:ext uri="{FF2B5EF4-FFF2-40B4-BE49-F238E27FC236}">
                    <a16:creationId xmlns:a16="http://schemas.microsoft.com/office/drawing/2014/main" id="{76709026-F685-D181-003F-5BA0F313C111}"/>
                  </a:ext>
                </a:extLst>
              </p:cNvPr>
              <p:cNvSpPr/>
              <p:nvPr/>
            </p:nvSpPr>
            <p:spPr>
              <a:xfrm>
                <a:off x="4959439" y="3828653"/>
                <a:ext cx="205483" cy="20548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89" name="Straight Connector 88">
                <a:extLst>
                  <a:ext uri="{FF2B5EF4-FFF2-40B4-BE49-F238E27FC236}">
                    <a16:creationId xmlns:a16="http://schemas.microsoft.com/office/drawing/2014/main" id="{DC4C500B-9658-5ADF-2A82-68B820DB1B74}"/>
                  </a:ext>
                </a:extLst>
              </p:cNvPr>
              <p:cNvCxnSpPr>
                <a:cxnSpLocks/>
                <a:stCxn id="87" idx="6"/>
                <a:endCxn id="88" idx="2"/>
              </p:cNvCxnSpPr>
              <p:nvPr/>
            </p:nvCxnSpPr>
            <p:spPr>
              <a:xfrm>
                <a:off x="4598132" y="3931395"/>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2148D3CC-44B3-2589-D360-C76B419902C6}"/>
                  </a:ext>
                </a:extLst>
              </p:cNvPr>
              <p:cNvSpPr/>
              <p:nvPr/>
            </p:nvSpPr>
            <p:spPr>
              <a:xfrm>
                <a:off x="4658788" y="3110016"/>
                <a:ext cx="205483" cy="2054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C916BDFB-AB7A-3CFD-E503-D3F636DCF3D7}"/>
                  </a:ext>
                </a:extLst>
              </p:cNvPr>
              <p:cNvSpPr/>
              <p:nvPr/>
            </p:nvSpPr>
            <p:spPr>
              <a:xfrm>
                <a:off x="4362557" y="3418239"/>
                <a:ext cx="205483" cy="20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a:extLst>
                  <a:ext uri="{FF2B5EF4-FFF2-40B4-BE49-F238E27FC236}">
                    <a16:creationId xmlns:a16="http://schemas.microsoft.com/office/drawing/2014/main" id="{F631D332-D532-F4AF-056F-905A1765CF64}"/>
                  </a:ext>
                </a:extLst>
              </p:cNvPr>
              <p:cNvSpPr/>
              <p:nvPr/>
            </p:nvSpPr>
            <p:spPr>
              <a:xfrm>
                <a:off x="4997640" y="3418238"/>
                <a:ext cx="205483" cy="2054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3" name="Straight Connector 92">
                <a:extLst>
                  <a:ext uri="{FF2B5EF4-FFF2-40B4-BE49-F238E27FC236}">
                    <a16:creationId xmlns:a16="http://schemas.microsoft.com/office/drawing/2014/main" id="{39971513-8A5B-B2C4-4C5C-95C8837DF62B}"/>
                  </a:ext>
                </a:extLst>
              </p:cNvPr>
              <p:cNvCxnSpPr>
                <a:cxnSpLocks/>
                <a:stCxn id="90" idx="3"/>
                <a:endCxn id="91" idx="7"/>
              </p:cNvCxnSpPr>
              <p:nvPr/>
            </p:nvCxnSpPr>
            <p:spPr>
              <a:xfrm flipH="1">
                <a:off x="4537948" y="3285407"/>
                <a:ext cx="150932" cy="1629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B0B2E04-7DA6-4FAA-2D17-7CC0FBE20EB7}"/>
                  </a:ext>
                </a:extLst>
              </p:cNvPr>
              <p:cNvCxnSpPr>
                <a:cxnSpLocks/>
                <a:stCxn id="90" idx="5"/>
                <a:endCxn id="92" idx="1"/>
              </p:cNvCxnSpPr>
              <p:nvPr/>
            </p:nvCxnSpPr>
            <p:spPr>
              <a:xfrm>
                <a:off x="4834179" y="3285407"/>
                <a:ext cx="193553" cy="16292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EFAB5AF-ED83-D669-ADF1-1C99CD10514A}"/>
                  </a:ext>
                </a:extLst>
              </p:cNvPr>
              <p:cNvCxnSpPr>
                <a:cxnSpLocks/>
                <a:stCxn id="92" idx="2"/>
                <a:endCxn id="91" idx="6"/>
              </p:cNvCxnSpPr>
              <p:nvPr/>
            </p:nvCxnSpPr>
            <p:spPr>
              <a:xfrm flipH="1">
                <a:off x="4568040" y="3520980"/>
                <a:ext cx="4296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A93EB06-7EA4-749E-F40B-453A055BFD7F}"/>
                  </a:ext>
                </a:extLst>
              </p:cNvPr>
              <p:cNvCxnSpPr>
                <a:cxnSpLocks/>
                <a:stCxn id="91" idx="4"/>
                <a:endCxn id="87" idx="0"/>
              </p:cNvCxnSpPr>
              <p:nvPr/>
            </p:nvCxnSpPr>
            <p:spPr>
              <a:xfrm>
                <a:off x="4465299" y="3623722"/>
                <a:ext cx="30092" cy="2049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6439407-B4DD-58CA-256C-E95398227B41}"/>
                  </a:ext>
                </a:extLst>
              </p:cNvPr>
              <p:cNvCxnSpPr>
                <a:cxnSpLocks/>
                <a:stCxn id="92" idx="4"/>
                <a:endCxn id="88" idx="0"/>
              </p:cNvCxnSpPr>
              <p:nvPr/>
            </p:nvCxnSpPr>
            <p:spPr>
              <a:xfrm flipH="1">
                <a:off x="5062181" y="3623721"/>
                <a:ext cx="38201" cy="2049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BD7DBE6-722D-4D60-DA0E-4A0B0347D56A}"/>
                </a:ext>
              </a:extLst>
            </p:cNvPr>
            <p:cNvGrpSpPr/>
            <p:nvPr/>
          </p:nvGrpSpPr>
          <p:grpSpPr>
            <a:xfrm>
              <a:off x="5689042" y="4333097"/>
              <a:ext cx="577559" cy="726320"/>
              <a:chOff x="5262906" y="2967216"/>
              <a:chExt cx="840566" cy="1146546"/>
            </a:xfrm>
          </p:grpSpPr>
          <p:sp>
            <p:nvSpPr>
              <p:cNvPr id="76" name="Oval 75">
                <a:extLst>
                  <a:ext uri="{FF2B5EF4-FFF2-40B4-BE49-F238E27FC236}">
                    <a16:creationId xmlns:a16="http://schemas.microsoft.com/office/drawing/2014/main" id="{9AFE7544-92D5-79D6-7413-662B4998907A}"/>
                  </a:ext>
                </a:extLst>
              </p:cNvPr>
              <p:cNvSpPr/>
              <p:nvPr/>
            </p:nvSpPr>
            <p:spPr>
              <a:xfrm>
                <a:off x="5572110" y="351957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EEF475F0-255E-D42E-C99B-38A1458380B0}"/>
                  </a:ext>
                </a:extLst>
              </p:cNvPr>
              <p:cNvSpPr/>
              <p:nvPr/>
            </p:nvSpPr>
            <p:spPr>
              <a:xfrm>
                <a:off x="5292998" y="3908279"/>
                <a:ext cx="205483" cy="205483"/>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8" name="Straight Connector 77">
                <a:extLst>
                  <a:ext uri="{FF2B5EF4-FFF2-40B4-BE49-F238E27FC236}">
                    <a16:creationId xmlns:a16="http://schemas.microsoft.com/office/drawing/2014/main" id="{F6D308CD-DB8E-11C6-FFA0-80B65CB6CA8E}"/>
                  </a:ext>
                </a:extLst>
              </p:cNvPr>
              <p:cNvCxnSpPr>
                <a:cxnSpLocks/>
                <a:stCxn id="76" idx="3"/>
                <a:endCxn id="77" idx="7"/>
              </p:cNvCxnSpPr>
              <p:nvPr/>
            </p:nvCxnSpPr>
            <p:spPr>
              <a:xfrm flipH="1">
                <a:off x="5468389" y="3694967"/>
                <a:ext cx="133813"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DA597AD3-9498-7993-C51C-C33D8898B1F2}"/>
                  </a:ext>
                </a:extLst>
              </p:cNvPr>
              <p:cNvSpPr/>
              <p:nvPr/>
            </p:nvSpPr>
            <p:spPr>
              <a:xfrm>
                <a:off x="5559137" y="2967216"/>
                <a:ext cx="205483" cy="2054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497F1471-FD43-2800-33CC-2381DE8647AC}"/>
                  </a:ext>
                </a:extLst>
              </p:cNvPr>
              <p:cNvSpPr/>
              <p:nvPr/>
            </p:nvSpPr>
            <p:spPr>
              <a:xfrm>
                <a:off x="5262906" y="3275439"/>
                <a:ext cx="205483" cy="20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55CD0E52-16A5-96D9-B639-064ECBEB8A89}"/>
                  </a:ext>
                </a:extLst>
              </p:cNvPr>
              <p:cNvSpPr/>
              <p:nvPr/>
            </p:nvSpPr>
            <p:spPr>
              <a:xfrm>
                <a:off x="5897989" y="3275438"/>
                <a:ext cx="205483" cy="2054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2" name="Straight Connector 81">
                <a:extLst>
                  <a:ext uri="{FF2B5EF4-FFF2-40B4-BE49-F238E27FC236}">
                    <a16:creationId xmlns:a16="http://schemas.microsoft.com/office/drawing/2014/main" id="{02D81E5C-FDAC-1D0A-0E63-F451896D2F4F}"/>
                  </a:ext>
                </a:extLst>
              </p:cNvPr>
              <p:cNvCxnSpPr>
                <a:cxnSpLocks/>
                <a:stCxn id="81" idx="3"/>
                <a:endCxn id="76" idx="7"/>
              </p:cNvCxnSpPr>
              <p:nvPr/>
            </p:nvCxnSpPr>
            <p:spPr>
              <a:xfrm flipH="1">
                <a:off x="5747501" y="3450829"/>
                <a:ext cx="180580" cy="9883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CB98789-2B4B-1B66-524A-6D0FC3300430}"/>
                  </a:ext>
                </a:extLst>
              </p:cNvPr>
              <p:cNvCxnSpPr>
                <a:cxnSpLocks/>
                <a:stCxn id="76" idx="1"/>
                <a:endCxn id="80" idx="5"/>
              </p:cNvCxnSpPr>
              <p:nvPr/>
            </p:nvCxnSpPr>
            <p:spPr>
              <a:xfrm flipH="1" flipV="1">
                <a:off x="5438297" y="3450830"/>
                <a:ext cx="163905" cy="9883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05C0678-9C2C-132C-A220-871E77C52763}"/>
                  </a:ext>
                </a:extLst>
              </p:cNvPr>
              <p:cNvCxnSpPr>
                <a:cxnSpLocks/>
                <a:stCxn id="79" idx="3"/>
                <a:endCxn id="80" idx="7"/>
              </p:cNvCxnSpPr>
              <p:nvPr/>
            </p:nvCxnSpPr>
            <p:spPr>
              <a:xfrm flipH="1">
                <a:off x="5438297" y="3142607"/>
                <a:ext cx="150932" cy="1629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302EF76-562E-4932-A45C-BD5225E624E8}"/>
                  </a:ext>
                </a:extLst>
              </p:cNvPr>
              <p:cNvCxnSpPr>
                <a:cxnSpLocks/>
                <a:stCxn id="79" idx="5"/>
                <a:endCxn id="81" idx="1"/>
              </p:cNvCxnSpPr>
              <p:nvPr/>
            </p:nvCxnSpPr>
            <p:spPr>
              <a:xfrm>
                <a:off x="5734528" y="3142607"/>
                <a:ext cx="193553" cy="16292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F416E7E-FFF3-3787-D2AC-864026DF67F0}"/>
                  </a:ext>
                </a:extLst>
              </p:cNvPr>
              <p:cNvCxnSpPr>
                <a:cxnSpLocks/>
                <a:stCxn id="80" idx="4"/>
                <a:endCxn id="77" idx="0"/>
              </p:cNvCxnSpPr>
              <p:nvPr/>
            </p:nvCxnSpPr>
            <p:spPr>
              <a:xfrm>
                <a:off x="5365648" y="3480922"/>
                <a:ext cx="30092" cy="42735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3C59086-903E-7295-7678-4882A8789C56}"/>
                </a:ext>
              </a:extLst>
            </p:cNvPr>
            <p:cNvGrpSpPr/>
            <p:nvPr/>
          </p:nvGrpSpPr>
          <p:grpSpPr>
            <a:xfrm>
              <a:off x="6606584" y="4307476"/>
              <a:ext cx="605386" cy="752219"/>
              <a:chOff x="5860555" y="2983780"/>
              <a:chExt cx="840566" cy="1146546"/>
            </a:xfrm>
          </p:grpSpPr>
          <p:sp>
            <p:nvSpPr>
              <p:cNvPr id="65" name="Oval 64">
                <a:extLst>
                  <a:ext uri="{FF2B5EF4-FFF2-40B4-BE49-F238E27FC236}">
                    <a16:creationId xmlns:a16="http://schemas.microsoft.com/office/drawing/2014/main" id="{740B4376-8F0A-74F3-1BEA-5B66B7E45C72}"/>
                  </a:ext>
                </a:extLst>
              </p:cNvPr>
              <p:cNvSpPr/>
              <p:nvPr/>
            </p:nvSpPr>
            <p:spPr>
              <a:xfrm>
                <a:off x="6169759" y="3536140"/>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30082BAB-4920-A1D0-FBFA-4D905B7FED6E}"/>
                  </a:ext>
                </a:extLst>
              </p:cNvPr>
              <p:cNvSpPr/>
              <p:nvPr/>
            </p:nvSpPr>
            <p:spPr>
              <a:xfrm>
                <a:off x="6457437" y="3924843"/>
                <a:ext cx="205483" cy="20548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FB251E32-6618-C747-0C6C-D15054FE1BC4}"/>
                  </a:ext>
                </a:extLst>
              </p:cNvPr>
              <p:cNvCxnSpPr>
                <a:cxnSpLocks/>
                <a:stCxn id="65" idx="5"/>
                <a:endCxn id="66" idx="1"/>
              </p:cNvCxnSpPr>
              <p:nvPr/>
            </p:nvCxnSpPr>
            <p:spPr>
              <a:xfrm>
                <a:off x="6345150" y="3711531"/>
                <a:ext cx="142379"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A8C00DD-7DD1-A102-D6F8-97F669C50910}"/>
                  </a:ext>
                </a:extLst>
              </p:cNvPr>
              <p:cNvSpPr/>
              <p:nvPr/>
            </p:nvSpPr>
            <p:spPr>
              <a:xfrm>
                <a:off x="6156786" y="2983780"/>
                <a:ext cx="205483" cy="2054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A23E1DB2-A635-A6DE-DC54-404F5721C56E}"/>
                  </a:ext>
                </a:extLst>
              </p:cNvPr>
              <p:cNvSpPr/>
              <p:nvPr/>
            </p:nvSpPr>
            <p:spPr>
              <a:xfrm>
                <a:off x="5860555" y="3292003"/>
                <a:ext cx="205483" cy="20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8E2E1C25-EED3-D310-9551-30455B983CF7}"/>
                  </a:ext>
                </a:extLst>
              </p:cNvPr>
              <p:cNvSpPr/>
              <p:nvPr/>
            </p:nvSpPr>
            <p:spPr>
              <a:xfrm>
                <a:off x="6495638" y="3292002"/>
                <a:ext cx="205483" cy="2054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A420F3E-D552-B2D4-63A7-099EE1B5A877}"/>
                  </a:ext>
                </a:extLst>
              </p:cNvPr>
              <p:cNvCxnSpPr>
                <a:cxnSpLocks/>
                <a:stCxn id="70" idx="3"/>
                <a:endCxn id="65" idx="7"/>
              </p:cNvCxnSpPr>
              <p:nvPr/>
            </p:nvCxnSpPr>
            <p:spPr>
              <a:xfrm flipH="1">
                <a:off x="6345150" y="3467393"/>
                <a:ext cx="180580" cy="9883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1A342E4-2313-5337-3503-7698ED406F16}"/>
                  </a:ext>
                </a:extLst>
              </p:cNvPr>
              <p:cNvCxnSpPr>
                <a:cxnSpLocks/>
                <a:stCxn id="65" idx="1"/>
                <a:endCxn id="69" idx="5"/>
              </p:cNvCxnSpPr>
              <p:nvPr/>
            </p:nvCxnSpPr>
            <p:spPr>
              <a:xfrm flipH="1" flipV="1">
                <a:off x="6035946" y="3467394"/>
                <a:ext cx="163905" cy="9883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807C084-5C94-0B41-ADC2-3808BFEB4E25}"/>
                  </a:ext>
                </a:extLst>
              </p:cNvPr>
              <p:cNvCxnSpPr>
                <a:cxnSpLocks/>
                <a:stCxn id="68" idx="3"/>
                <a:endCxn id="69" idx="7"/>
              </p:cNvCxnSpPr>
              <p:nvPr/>
            </p:nvCxnSpPr>
            <p:spPr>
              <a:xfrm flipH="1">
                <a:off x="6035946" y="3159171"/>
                <a:ext cx="150932" cy="1629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2FB7A4-8C5D-B2F5-26F9-1870FD51684F}"/>
                  </a:ext>
                </a:extLst>
              </p:cNvPr>
              <p:cNvCxnSpPr>
                <a:cxnSpLocks/>
                <a:stCxn id="68" idx="5"/>
                <a:endCxn id="70" idx="1"/>
              </p:cNvCxnSpPr>
              <p:nvPr/>
            </p:nvCxnSpPr>
            <p:spPr>
              <a:xfrm>
                <a:off x="6332177" y="3159171"/>
                <a:ext cx="193553" cy="16292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519F185-A4CB-6738-4494-4ABE7D8A9C54}"/>
                  </a:ext>
                </a:extLst>
              </p:cNvPr>
              <p:cNvCxnSpPr>
                <a:cxnSpLocks/>
                <a:stCxn id="70" idx="4"/>
                <a:endCxn id="66" idx="0"/>
              </p:cNvCxnSpPr>
              <p:nvPr/>
            </p:nvCxnSpPr>
            <p:spPr>
              <a:xfrm flipH="1">
                <a:off x="6560179" y="3497485"/>
                <a:ext cx="38201" cy="4273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7BBCA8B2-31B2-F2EA-4D84-0EB00310A7C0}"/>
                </a:ext>
              </a:extLst>
            </p:cNvPr>
            <p:cNvSpPr txBox="1"/>
            <p:nvPr/>
          </p:nvSpPr>
          <p:spPr>
            <a:xfrm>
              <a:off x="6287695" y="4463164"/>
              <a:ext cx="348172" cy="369332"/>
            </a:xfrm>
            <a:prstGeom prst="rect">
              <a:avLst/>
            </a:prstGeom>
            <a:noFill/>
          </p:spPr>
          <p:txBody>
            <a:bodyPr wrap="none" rtlCol="0">
              <a:spAutoFit/>
            </a:bodyPr>
            <a:lstStyle/>
            <a:p>
              <a:r>
                <a:rPr lang="en-US" b="1" dirty="0"/>
                <a:t>…</a:t>
              </a:r>
            </a:p>
          </p:txBody>
        </p:sp>
        <p:sp>
          <p:nvSpPr>
            <p:cNvPr id="59" name="TextBox 58">
              <a:extLst>
                <a:ext uri="{FF2B5EF4-FFF2-40B4-BE49-F238E27FC236}">
                  <a16:creationId xmlns:a16="http://schemas.microsoft.com/office/drawing/2014/main" id="{7E2BEB67-925D-3686-28FE-8DF0D6227FCC}"/>
                </a:ext>
              </a:extLst>
            </p:cNvPr>
            <p:cNvSpPr txBox="1"/>
            <p:nvPr/>
          </p:nvSpPr>
          <p:spPr>
            <a:xfrm>
              <a:off x="5036317" y="5110233"/>
              <a:ext cx="2042290" cy="369332"/>
            </a:xfrm>
            <a:prstGeom prst="rect">
              <a:avLst/>
            </a:prstGeom>
            <a:noFill/>
          </p:spPr>
          <p:txBody>
            <a:bodyPr wrap="none" rtlCol="0">
              <a:spAutoFit/>
            </a:bodyPr>
            <a:lstStyle/>
            <a:p>
              <a:pPr algn="ctr"/>
              <a:r>
                <a:rPr lang="en-US" b="1" dirty="0"/>
                <a:t>Sampled subgraphs</a:t>
              </a:r>
            </a:p>
          </p:txBody>
        </p:sp>
      </p:grpSp>
      <p:grpSp>
        <p:nvGrpSpPr>
          <p:cNvPr id="108" name="Group 107">
            <a:extLst>
              <a:ext uri="{FF2B5EF4-FFF2-40B4-BE49-F238E27FC236}">
                <a16:creationId xmlns:a16="http://schemas.microsoft.com/office/drawing/2014/main" id="{41D4458F-F829-483D-C01C-C2126320C7C3}"/>
              </a:ext>
            </a:extLst>
          </p:cNvPr>
          <p:cNvGrpSpPr/>
          <p:nvPr/>
        </p:nvGrpSpPr>
        <p:grpSpPr>
          <a:xfrm>
            <a:off x="3644186" y="2951300"/>
            <a:ext cx="814772" cy="565026"/>
            <a:chOff x="3632816" y="2610414"/>
            <a:chExt cx="814772" cy="565026"/>
          </a:xfrm>
        </p:grpSpPr>
        <p:sp>
          <p:nvSpPr>
            <p:cNvPr id="48" name="Right Arrow 47">
              <a:extLst>
                <a:ext uri="{FF2B5EF4-FFF2-40B4-BE49-F238E27FC236}">
                  <a16:creationId xmlns:a16="http://schemas.microsoft.com/office/drawing/2014/main" id="{9DA27358-BCFC-FF3B-324A-7CC7D9726BF9}"/>
                </a:ext>
              </a:extLst>
            </p:cNvPr>
            <p:cNvSpPr/>
            <p:nvPr/>
          </p:nvSpPr>
          <p:spPr>
            <a:xfrm flipV="1">
              <a:off x="3632816" y="2610414"/>
              <a:ext cx="814772" cy="20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C1D2CB8-96BD-5B19-7193-14AAA2DFD250}"/>
                </a:ext>
              </a:extLst>
            </p:cNvPr>
            <p:cNvSpPr/>
            <p:nvPr/>
          </p:nvSpPr>
          <p:spPr>
            <a:xfrm>
              <a:off x="3872030" y="2867663"/>
              <a:ext cx="328204" cy="3077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grpSp>
        <p:nvGrpSpPr>
          <p:cNvPr id="109" name="Group 108">
            <a:extLst>
              <a:ext uri="{FF2B5EF4-FFF2-40B4-BE49-F238E27FC236}">
                <a16:creationId xmlns:a16="http://schemas.microsoft.com/office/drawing/2014/main" id="{51CF8DC4-396E-2DEA-7F00-BD4BA800DE04}"/>
              </a:ext>
            </a:extLst>
          </p:cNvPr>
          <p:cNvGrpSpPr/>
          <p:nvPr/>
        </p:nvGrpSpPr>
        <p:grpSpPr>
          <a:xfrm>
            <a:off x="7455964" y="2815260"/>
            <a:ext cx="1019036" cy="597155"/>
            <a:chOff x="5417439" y="2458624"/>
            <a:chExt cx="1019036" cy="597155"/>
          </a:xfrm>
        </p:grpSpPr>
        <p:sp>
          <p:nvSpPr>
            <p:cNvPr id="50" name="Right Arrow 49">
              <a:extLst>
                <a:ext uri="{FF2B5EF4-FFF2-40B4-BE49-F238E27FC236}">
                  <a16:creationId xmlns:a16="http://schemas.microsoft.com/office/drawing/2014/main" id="{3510CD45-C43B-61CC-E06F-9782B7CE949E}"/>
                </a:ext>
              </a:extLst>
            </p:cNvPr>
            <p:cNvSpPr/>
            <p:nvPr/>
          </p:nvSpPr>
          <p:spPr>
            <a:xfrm>
              <a:off x="5417439" y="2458624"/>
              <a:ext cx="1019036" cy="195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F111373-9229-9267-73E5-82C605A24FA4}"/>
                </a:ext>
              </a:extLst>
            </p:cNvPr>
            <p:cNvSpPr/>
            <p:nvPr/>
          </p:nvSpPr>
          <p:spPr>
            <a:xfrm>
              <a:off x="5762550" y="2748002"/>
              <a:ext cx="328204" cy="3077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grpSp>
        <p:nvGrpSpPr>
          <p:cNvPr id="116" name="Group 115">
            <a:extLst>
              <a:ext uri="{FF2B5EF4-FFF2-40B4-BE49-F238E27FC236}">
                <a16:creationId xmlns:a16="http://schemas.microsoft.com/office/drawing/2014/main" id="{11DEFFD5-B4C1-4B3B-D905-1D9DC20BD5A9}"/>
              </a:ext>
            </a:extLst>
          </p:cNvPr>
          <p:cNvGrpSpPr/>
          <p:nvPr/>
        </p:nvGrpSpPr>
        <p:grpSpPr>
          <a:xfrm>
            <a:off x="9601630" y="3790307"/>
            <a:ext cx="616119" cy="773800"/>
            <a:chOff x="7257518" y="2420683"/>
            <a:chExt cx="616119" cy="773800"/>
          </a:xfrm>
        </p:grpSpPr>
        <p:sp>
          <p:nvSpPr>
            <p:cNvPr id="42" name="Right Arrow 41">
              <a:extLst>
                <a:ext uri="{FF2B5EF4-FFF2-40B4-BE49-F238E27FC236}">
                  <a16:creationId xmlns:a16="http://schemas.microsoft.com/office/drawing/2014/main" id="{9251A265-7E6C-8638-230D-B2D022C02A2D}"/>
                </a:ext>
              </a:extLst>
            </p:cNvPr>
            <p:cNvSpPr/>
            <p:nvPr/>
          </p:nvSpPr>
          <p:spPr>
            <a:xfrm rot="5400000">
              <a:off x="6992373" y="2685828"/>
              <a:ext cx="773800" cy="243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5925B41-06C5-BFC1-1E1C-3652C08F4169}"/>
                </a:ext>
              </a:extLst>
            </p:cNvPr>
            <p:cNvSpPr/>
            <p:nvPr/>
          </p:nvSpPr>
          <p:spPr>
            <a:xfrm>
              <a:off x="7545433" y="2616134"/>
              <a:ext cx="328204" cy="3077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grpSp>
      <p:grpSp>
        <p:nvGrpSpPr>
          <p:cNvPr id="115" name="Group 114">
            <a:extLst>
              <a:ext uri="{FF2B5EF4-FFF2-40B4-BE49-F238E27FC236}">
                <a16:creationId xmlns:a16="http://schemas.microsoft.com/office/drawing/2014/main" id="{FF28A1F4-5CBB-EDEB-BB96-F72B8C0A0EF5}"/>
              </a:ext>
            </a:extLst>
          </p:cNvPr>
          <p:cNvGrpSpPr/>
          <p:nvPr/>
        </p:nvGrpSpPr>
        <p:grpSpPr>
          <a:xfrm>
            <a:off x="7459738" y="5202455"/>
            <a:ext cx="864745" cy="588054"/>
            <a:chOff x="8431104" y="4232809"/>
            <a:chExt cx="864745" cy="588054"/>
          </a:xfrm>
        </p:grpSpPr>
        <p:sp>
          <p:nvSpPr>
            <p:cNvPr id="52" name="Right Arrow 51">
              <a:extLst>
                <a:ext uri="{FF2B5EF4-FFF2-40B4-BE49-F238E27FC236}">
                  <a16:creationId xmlns:a16="http://schemas.microsoft.com/office/drawing/2014/main" id="{628AE1DD-ED3F-8F54-8BE3-F250238F8D1D}"/>
                </a:ext>
              </a:extLst>
            </p:cNvPr>
            <p:cNvSpPr/>
            <p:nvPr/>
          </p:nvSpPr>
          <p:spPr>
            <a:xfrm rot="10800000">
              <a:off x="8431104" y="4232809"/>
              <a:ext cx="864745" cy="195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DEBEF1E-0386-C615-B26E-F9B92C0F99FE}"/>
                </a:ext>
              </a:extLst>
            </p:cNvPr>
            <p:cNvSpPr/>
            <p:nvPr/>
          </p:nvSpPr>
          <p:spPr>
            <a:xfrm>
              <a:off x="8699707" y="4513086"/>
              <a:ext cx="328204" cy="3077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grpSp>
      <p:grpSp>
        <p:nvGrpSpPr>
          <p:cNvPr id="114" name="Group 113">
            <a:extLst>
              <a:ext uri="{FF2B5EF4-FFF2-40B4-BE49-F238E27FC236}">
                <a16:creationId xmlns:a16="http://schemas.microsoft.com/office/drawing/2014/main" id="{979D4FF6-ECA0-94BA-29DF-E27BA064942F}"/>
              </a:ext>
            </a:extLst>
          </p:cNvPr>
          <p:cNvGrpSpPr/>
          <p:nvPr/>
        </p:nvGrpSpPr>
        <p:grpSpPr>
          <a:xfrm>
            <a:off x="3665363" y="5263270"/>
            <a:ext cx="784390" cy="603054"/>
            <a:chOff x="6936327" y="4816952"/>
            <a:chExt cx="784390" cy="603054"/>
          </a:xfrm>
        </p:grpSpPr>
        <p:sp>
          <p:nvSpPr>
            <p:cNvPr id="55" name="Right Arrow 54">
              <a:extLst>
                <a:ext uri="{FF2B5EF4-FFF2-40B4-BE49-F238E27FC236}">
                  <a16:creationId xmlns:a16="http://schemas.microsoft.com/office/drawing/2014/main" id="{6F89B436-EAE2-6B54-A25F-B757AF2093FF}"/>
                </a:ext>
              </a:extLst>
            </p:cNvPr>
            <p:cNvSpPr/>
            <p:nvPr/>
          </p:nvSpPr>
          <p:spPr>
            <a:xfrm rot="10800000">
              <a:off x="6936327" y="4816952"/>
              <a:ext cx="784390" cy="178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E6B15E45-7BF3-6895-ECFA-FFBC84DE0275}"/>
                </a:ext>
              </a:extLst>
            </p:cNvPr>
            <p:cNvSpPr/>
            <p:nvPr/>
          </p:nvSpPr>
          <p:spPr>
            <a:xfrm>
              <a:off x="7137891" y="5082201"/>
              <a:ext cx="328204" cy="3378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grpSp>
      <p:sp>
        <p:nvSpPr>
          <p:cNvPr id="4" name="Slide Number Placeholder 3">
            <a:extLst>
              <a:ext uri="{FF2B5EF4-FFF2-40B4-BE49-F238E27FC236}">
                <a16:creationId xmlns:a16="http://schemas.microsoft.com/office/drawing/2014/main" id="{1BE4EE3B-805B-595B-C21E-41674E68A6A6}"/>
              </a:ext>
            </a:extLst>
          </p:cNvPr>
          <p:cNvSpPr>
            <a:spLocks noGrp="1"/>
          </p:cNvSpPr>
          <p:nvPr>
            <p:ph type="sldNum" sz="quarter" idx="12"/>
          </p:nvPr>
        </p:nvSpPr>
        <p:spPr/>
        <p:txBody>
          <a:bodyPr/>
          <a:lstStyle/>
          <a:p>
            <a:fld id="{EE990D7F-56FB-9745-84A4-6BC8EB4FDFF2}" type="slidenum">
              <a:rPr lang="en-US" smtClean="0"/>
              <a:t>18</a:t>
            </a:fld>
            <a:endParaRPr lang="en-US"/>
          </a:p>
        </p:txBody>
      </p:sp>
    </p:spTree>
    <p:extLst>
      <p:ext uri="{BB962C8B-B14F-4D97-AF65-F5344CB8AC3E}">
        <p14:creationId xmlns:p14="http://schemas.microsoft.com/office/powerpoint/2010/main" val="177361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81C8-BF82-EA5B-D4D4-C662DE8D1009}"/>
              </a:ext>
            </a:extLst>
          </p:cNvPr>
          <p:cNvSpPr>
            <a:spLocks noGrp="1"/>
          </p:cNvSpPr>
          <p:nvPr>
            <p:ph type="title"/>
          </p:nvPr>
        </p:nvSpPr>
        <p:spPr/>
        <p:txBody>
          <a:bodyPr/>
          <a:lstStyle/>
          <a:p>
            <a:r>
              <a:rPr lang="en-US" dirty="0"/>
              <a:t>Evaluation</a:t>
            </a:r>
          </a:p>
        </p:txBody>
      </p:sp>
      <p:sp>
        <p:nvSpPr>
          <p:cNvPr id="4" name="TextBox 3">
            <a:extLst>
              <a:ext uri="{FF2B5EF4-FFF2-40B4-BE49-F238E27FC236}">
                <a16:creationId xmlns:a16="http://schemas.microsoft.com/office/drawing/2014/main" id="{99AE20E5-8385-0C0E-8598-AE113E6FACB4}"/>
              </a:ext>
            </a:extLst>
          </p:cNvPr>
          <p:cNvSpPr txBox="1"/>
          <p:nvPr/>
        </p:nvSpPr>
        <p:spPr>
          <a:xfrm>
            <a:off x="4254278" y="3553562"/>
            <a:ext cx="3683444" cy="830997"/>
          </a:xfrm>
          <a:prstGeom prst="rect">
            <a:avLst/>
          </a:prstGeom>
          <a:noFill/>
        </p:spPr>
        <p:txBody>
          <a:bodyPr wrap="none" rtlCol="0">
            <a:spAutoFit/>
          </a:bodyPr>
          <a:lstStyle/>
          <a:p>
            <a:pPr marL="742950" lvl="1" indent="-285750">
              <a:buFont typeface="Arial" panose="020B0604020202020204" pitchFamily="34" charset="0"/>
              <a:buChar char="•"/>
            </a:pPr>
            <a:r>
              <a:rPr lang="en-US" sz="2400" dirty="0"/>
              <a:t>Twitter, 1.2B edges</a:t>
            </a:r>
          </a:p>
          <a:p>
            <a:pPr marL="742950" lvl="1" indent="-285750">
              <a:buFont typeface="Arial" panose="020B0604020202020204" pitchFamily="34" charset="0"/>
              <a:buChar char="•"/>
            </a:pPr>
            <a:r>
              <a:rPr lang="en-US" sz="2400" dirty="0"/>
              <a:t>Friendster, 1.8B edges</a:t>
            </a:r>
          </a:p>
        </p:txBody>
      </p:sp>
      <p:sp>
        <p:nvSpPr>
          <p:cNvPr id="5" name="TextBox 4">
            <a:extLst>
              <a:ext uri="{FF2B5EF4-FFF2-40B4-BE49-F238E27FC236}">
                <a16:creationId xmlns:a16="http://schemas.microsoft.com/office/drawing/2014/main" id="{8DF051C2-B96B-7A7F-528D-4FA46C0801C4}"/>
              </a:ext>
            </a:extLst>
          </p:cNvPr>
          <p:cNvSpPr txBox="1"/>
          <p:nvPr/>
        </p:nvSpPr>
        <p:spPr>
          <a:xfrm>
            <a:off x="7937722" y="3552564"/>
            <a:ext cx="3637150" cy="830997"/>
          </a:xfrm>
          <a:prstGeom prst="rect">
            <a:avLst/>
          </a:prstGeom>
          <a:noFill/>
        </p:spPr>
        <p:txBody>
          <a:bodyPr wrap="none" rtlCol="0">
            <a:spAutoFit/>
          </a:bodyPr>
          <a:lstStyle/>
          <a:p>
            <a:pPr marL="742950" lvl="1" indent="-285750">
              <a:buFont typeface="Arial" panose="020B0604020202020204" pitchFamily="34" charset="0"/>
              <a:buChar char="•"/>
            </a:pPr>
            <a:r>
              <a:rPr lang="en-US" sz="2400" dirty="0"/>
              <a:t>RMAT-5B, 5B edges</a:t>
            </a:r>
          </a:p>
          <a:p>
            <a:pPr marL="742950" lvl="1" indent="-285750">
              <a:buFont typeface="Arial" panose="020B0604020202020204" pitchFamily="34" charset="0"/>
              <a:buChar char="•"/>
            </a:pPr>
            <a:r>
              <a:rPr lang="en-US" sz="2400" dirty="0"/>
              <a:t>RMAT-10B, 10B edges</a:t>
            </a:r>
          </a:p>
        </p:txBody>
      </p:sp>
      <p:sp>
        <p:nvSpPr>
          <p:cNvPr id="6" name="TextBox 5">
            <a:extLst>
              <a:ext uri="{FF2B5EF4-FFF2-40B4-BE49-F238E27FC236}">
                <a16:creationId xmlns:a16="http://schemas.microsoft.com/office/drawing/2014/main" id="{C3424E89-1438-8B4E-8A34-626C1AF41E94}"/>
              </a:ext>
            </a:extLst>
          </p:cNvPr>
          <p:cNvSpPr txBox="1"/>
          <p:nvPr/>
        </p:nvSpPr>
        <p:spPr>
          <a:xfrm>
            <a:off x="838200" y="3553562"/>
            <a:ext cx="3592843" cy="830997"/>
          </a:xfrm>
          <a:prstGeom prst="rect">
            <a:avLst/>
          </a:prstGeom>
          <a:noFill/>
        </p:spPr>
        <p:txBody>
          <a:bodyPr wrap="none" rtlCol="0">
            <a:spAutoFit/>
          </a:bodyPr>
          <a:lstStyle/>
          <a:p>
            <a:pPr marL="742950" lvl="1" indent="-285750">
              <a:buFont typeface="Arial" panose="020B0604020202020204" pitchFamily="34" charset="0"/>
              <a:buChar char="•"/>
            </a:pPr>
            <a:r>
              <a:rPr lang="en-US" sz="2400" dirty="0" err="1"/>
              <a:t>Mico</a:t>
            </a:r>
            <a:r>
              <a:rPr lang="en-US" sz="2400" dirty="0"/>
              <a:t>, 1M edges</a:t>
            </a:r>
          </a:p>
          <a:p>
            <a:pPr marL="742950" lvl="1" indent="-285750">
              <a:buFont typeface="Arial" panose="020B0604020202020204" pitchFamily="34" charset="0"/>
              <a:buChar char="•"/>
            </a:pPr>
            <a:r>
              <a:rPr lang="en-US" sz="2400" dirty="0"/>
              <a:t>YouTube, 2.9M edges</a:t>
            </a:r>
          </a:p>
        </p:txBody>
      </p:sp>
      <p:sp>
        <p:nvSpPr>
          <p:cNvPr id="8" name="Slide Number Placeholder 7">
            <a:extLst>
              <a:ext uri="{FF2B5EF4-FFF2-40B4-BE49-F238E27FC236}">
                <a16:creationId xmlns:a16="http://schemas.microsoft.com/office/drawing/2014/main" id="{775A13CA-4D52-0A75-4CE7-208EE989A9AF}"/>
              </a:ext>
            </a:extLst>
          </p:cNvPr>
          <p:cNvSpPr>
            <a:spLocks noGrp="1"/>
          </p:cNvSpPr>
          <p:nvPr>
            <p:ph type="sldNum" sz="quarter" idx="12"/>
          </p:nvPr>
        </p:nvSpPr>
        <p:spPr/>
        <p:txBody>
          <a:bodyPr/>
          <a:lstStyle/>
          <a:p>
            <a:fld id="{EE990D7F-56FB-9745-84A4-6BC8EB4FDFF2}" type="slidenum">
              <a:rPr lang="en-US" smtClean="0"/>
              <a:t>19</a:t>
            </a:fld>
            <a:endParaRPr lang="en-US"/>
          </a:p>
        </p:txBody>
      </p:sp>
      <p:grpSp>
        <p:nvGrpSpPr>
          <p:cNvPr id="11" name="Group 10">
            <a:extLst>
              <a:ext uri="{FF2B5EF4-FFF2-40B4-BE49-F238E27FC236}">
                <a16:creationId xmlns:a16="http://schemas.microsoft.com/office/drawing/2014/main" id="{29A25B43-EB2D-2D0F-C3E9-964F787359EF}"/>
              </a:ext>
            </a:extLst>
          </p:cNvPr>
          <p:cNvGrpSpPr/>
          <p:nvPr/>
        </p:nvGrpSpPr>
        <p:grpSpPr>
          <a:xfrm>
            <a:off x="2062370" y="5752109"/>
            <a:ext cx="608468" cy="517467"/>
            <a:chOff x="5413074" y="1003145"/>
            <a:chExt cx="456351" cy="388100"/>
          </a:xfrm>
        </p:grpSpPr>
        <p:sp>
          <p:nvSpPr>
            <p:cNvPr id="12" name="Oval 11">
              <a:extLst>
                <a:ext uri="{FF2B5EF4-FFF2-40B4-BE49-F238E27FC236}">
                  <a16:creationId xmlns:a16="http://schemas.microsoft.com/office/drawing/2014/main" id="{4F48D3D4-DDCC-9DE4-EBF5-F00A715DB077}"/>
                </a:ext>
              </a:extLst>
            </p:cNvPr>
            <p:cNvSpPr/>
            <p:nvPr/>
          </p:nvSpPr>
          <p:spPr>
            <a:xfrm>
              <a:off x="5413074" y="1007189"/>
              <a:ext cx="114519" cy="11451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33C0FDB5-FE17-8A8D-514E-F58D621237FC}"/>
                </a:ext>
              </a:extLst>
            </p:cNvPr>
            <p:cNvSpPr/>
            <p:nvPr/>
          </p:nvSpPr>
          <p:spPr>
            <a:xfrm>
              <a:off x="5748466" y="1003145"/>
              <a:ext cx="120959" cy="1209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4" name="Straight Connector 13">
              <a:extLst>
                <a:ext uri="{FF2B5EF4-FFF2-40B4-BE49-F238E27FC236}">
                  <a16:creationId xmlns:a16="http://schemas.microsoft.com/office/drawing/2014/main" id="{8F1CFED2-6514-59E1-8AFA-B47C2E024574}"/>
                </a:ext>
              </a:extLst>
            </p:cNvPr>
            <p:cNvCxnSpPr>
              <a:cxnSpLocks/>
              <a:stCxn id="12" idx="6"/>
              <a:endCxn id="13" idx="2"/>
            </p:cNvCxnSpPr>
            <p:nvPr/>
          </p:nvCxnSpPr>
          <p:spPr>
            <a:xfrm flipV="1">
              <a:off x="5527593" y="1063625"/>
              <a:ext cx="220873" cy="82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0BA4D358-6ED7-AD0E-264D-AF222985A639}"/>
                </a:ext>
              </a:extLst>
            </p:cNvPr>
            <p:cNvSpPr/>
            <p:nvPr/>
          </p:nvSpPr>
          <p:spPr>
            <a:xfrm>
              <a:off x="5415064" y="1280708"/>
              <a:ext cx="110537" cy="11053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 name="Straight Connector 15">
              <a:extLst>
                <a:ext uri="{FF2B5EF4-FFF2-40B4-BE49-F238E27FC236}">
                  <a16:creationId xmlns:a16="http://schemas.microsoft.com/office/drawing/2014/main" id="{49E5A0EB-CC02-62CF-E978-45A83690FE04}"/>
                </a:ext>
              </a:extLst>
            </p:cNvPr>
            <p:cNvCxnSpPr>
              <a:cxnSpLocks/>
              <a:stCxn id="12" idx="4"/>
              <a:endCxn id="15" idx="0"/>
            </p:cNvCxnSpPr>
            <p:nvPr/>
          </p:nvCxnSpPr>
          <p:spPr>
            <a:xfrm flipH="1">
              <a:off x="5470333" y="1121708"/>
              <a:ext cx="1" cy="159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DFA55756-3BC8-D753-C06B-13D576194CFA}"/>
              </a:ext>
            </a:extLst>
          </p:cNvPr>
          <p:cNvGrpSpPr/>
          <p:nvPr/>
        </p:nvGrpSpPr>
        <p:grpSpPr>
          <a:xfrm>
            <a:off x="3003928" y="5752109"/>
            <a:ext cx="608468" cy="517467"/>
            <a:chOff x="5413074" y="1003145"/>
            <a:chExt cx="456351" cy="388100"/>
          </a:xfrm>
        </p:grpSpPr>
        <p:sp>
          <p:nvSpPr>
            <p:cNvPr id="18" name="Oval 17">
              <a:extLst>
                <a:ext uri="{FF2B5EF4-FFF2-40B4-BE49-F238E27FC236}">
                  <a16:creationId xmlns:a16="http://schemas.microsoft.com/office/drawing/2014/main" id="{343A47E1-3BCB-5DA9-D7EE-042153F628EA}"/>
                </a:ext>
              </a:extLst>
            </p:cNvPr>
            <p:cNvSpPr/>
            <p:nvPr/>
          </p:nvSpPr>
          <p:spPr>
            <a:xfrm>
              <a:off x="5413074" y="1007189"/>
              <a:ext cx="114519" cy="11451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9" name="Oval 18">
              <a:extLst>
                <a:ext uri="{FF2B5EF4-FFF2-40B4-BE49-F238E27FC236}">
                  <a16:creationId xmlns:a16="http://schemas.microsoft.com/office/drawing/2014/main" id="{ECB1EADB-8AC2-B2BB-4A47-18FF7B97BC9A}"/>
                </a:ext>
              </a:extLst>
            </p:cNvPr>
            <p:cNvSpPr/>
            <p:nvPr/>
          </p:nvSpPr>
          <p:spPr>
            <a:xfrm>
              <a:off x="5748466" y="1003145"/>
              <a:ext cx="120959" cy="1209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0" name="Straight Connector 19">
              <a:extLst>
                <a:ext uri="{FF2B5EF4-FFF2-40B4-BE49-F238E27FC236}">
                  <a16:creationId xmlns:a16="http://schemas.microsoft.com/office/drawing/2014/main" id="{01933ABB-5EA5-CE99-68B3-9AF134BC428D}"/>
                </a:ext>
              </a:extLst>
            </p:cNvPr>
            <p:cNvCxnSpPr>
              <a:cxnSpLocks/>
              <a:stCxn id="18" idx="6"/>
              <a:endCxn id="19" idx="2"/>
            </p:cNvCxnSpPr>
            <p:nvPr/>
          </p:nvCxnSpPr>
          <p:spPr>
            <a:xfrm flipV="1">
              <a:off x="5527593" y="1063625"/>
              <a:ext cx="220873" cy="82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93A567E5-1654-B097-5C5A-A0F5DE275DE9}"/>
                </a:ext>
              </a:extLst>
            </p:cNvPr>
            <p:cNvSpPr/>
            <p:nvPr/>
          </p:nvSpPr>
          <p:spPr>
            <a:xfrm>
              <a:off x="5415064" y="1280708"/>
              <a:ext cx="110537" cy="11053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2" name="Straight Connector 21">
              <a:extLst>
                <a:ext uri="{FF2B5EF4-FFF2-40B4-BE49-F238E27FC236}">
                  <a16:creationId xmlns:a16="http://schemas.microsoft.com/office/drawing/2014/main" id="{A2876D10-3187-A57B-E5AF-3D3D72F78A3D}"/>
                </a:ext>
              </a:extLst>
            </p:cNvPr>
            <p:cNvCxnSpPr>
              <a:cxnSpLocks/>
              <a:stCxn id="18" idx="4"/>
              <a:endCxn id="21" idx="0"/>
            </p:cNvCxnSpPr>
            <p:nvPr/>
          </p:nvCxnSpPr>
          <p:spPr>
            <a:xfrm flipH="1">
              <a:off x="5470333" y="1121708"/>
              <a:ext cx="1" cy="159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3" name="Straight Connector 22">
            <a:extLst>
              <a:ext uri="{FF2B5EF4-FFF2-40B4-BE49-F238E27FC236}">
                <a16:creationId xmlns:a16="http://schemas.microsoft.com/office/drawing/2014/main" id="{5AC854FF-D2A7-261C-F01C-4AA383CCFB1D}"/>
              </a:ext>
            </a:extLst>
          </p:cNvPr>
          <p:cNvCxnSpPr>
            <a:cxnSpLocks/>
            <a:stCxn id="19" idx="3"/>
            <a:endCxn id="21" idx="7"/>
          </p:cNvCxnSpPr>
          <p:nvPr/>
        </p:nvCxnSpPr>
        <p:spPr>
          <a:xfrm flipH="1">
            <a:off x="3132380" y="5889769"/>
            <a:ext cx="342356" cy="25400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E7AAB796-002B-95A0-D6CC-55E37D4B2E54}"/>
              </a:ext>
            </a:extLst>
          </p:cNvPr>
          <p:cNvGrpSpPr/>
          <p:nvPr/>
        </p:nvGrpSpPr>
        <p:grpSpPr>
          <a:xfrm>
            <a:off x="7465675" y="5752110"/>
            <a:ext cx="500520" cy="664566"/>
            <a:chOff x="2762039" y="1962364"/>
            <a:chExt cx="772273" cy="1116455"/>
          </a:xfrm>
        </p:grpSpPr>
        <p:sp>
          <p:nvSpPr>
            <p:cNvPr id="25" name="Oval 24">
              <a:extLst>
                <a:ext uri="{FF2B5EF4-FFF2-40B4-BE49-F238E27FC236}">
                  <a16:creationId xmlns:a16="http://schemas.microsoft.com/office/drawing/2014/main" id="{2A36A890-5C53-624C-EC0B-865F6BA7E933}"/>
                </a:ext>
              </a:extLst>
            </p:cNvPr>
            <p:cNvSpPr/>
            <p:nvPr/>
          </p:nvSpPr>
          <p:spPr>
            <a:xfrm>
              <a:off x="3041151" y="196236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D7925C5-112C-2296-C69A-2ADC32B2E456}"/>
                </a:ext>
              </a:extLst>
            </p:cNvPr>
            <p:cNvSpPr/>
            <p:nvPr/>
          </p:nvSpPr>
          <p:spPr>
            <a:xfrm>
              <a:off x="276203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3288621-D006-15E2-6C33-8DF3F3C00A80}"/>
                </a:ext>
              </a:extLst>
            </p:cNvPr>
            <p:cNvSpPr/>
            <p:nvPr/>
          </p:nvSpPr>
          <p:spPr>
            <a:xfrm>
              <a:off x="332882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F037236-8DF6-FF69-C41D-9440E9674322}"/>
                </a:ext>
              </a:extLst>
            </p:cNvPr>
            <p:cNvSpPr/>
            <p:nvPr/>
          </p:nvSpPr>
          <p:spPr>
            <a:xfrm>
              <a:off x="2762039" y="287333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E0CEB19-35D1-1FF9-4A52-0E89C20A191B}"/>
                </a:ext>
              </a:extLst>
            </p:cNvPr>
            <p:cNvSpPr/>
            <p:nvPr/>
          </p:nvSpPr>
          <p:spPr>
            <a:xfrm>
              <a:off x="3328829" y="287333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503E548-7EC1-7973-D41D-493FAD471133}"/>
                </a:ext>
              </a:extLst>
            </p:cNvPr>
            <p:cNvCxnSpPr>
              <a:cxnSpLocks/>
              <a:stCxn id="25" idx="5"/>
              <a:endCxn id="27" idx="1"/>
            </p:cNvCxnSpPr>
            <p:nvPr/>
          </p:nvCxnSpPr>
          <p:spPr>
            <a:xfrm>
              <a:off x="3216542" y="2137755"/>
              <a:ext cx="142379"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8C76B0B-9586-5362-433E-28A0DD178621}"/>
                </a:ext>
              </a:extLst>
            </p:cNvPr>
            <p:cNvCxnSpPr>
              <a:cxnSpLocks/>
              <a:stCxn id="25" idx="3"/>
              <a:endCxn id="26" idx="7"/>
            </p:cNvCxnSpPr>
            <p:nvPr/>
          </p:nvCxnSpPr>
          <p:spPr>
            <a:xfrm flipH="1">
              <a:off x="2937430" y="2137755"/>
              <a:ext cx="133813"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D1DAB53-CD65-4382-F734-4494DCB003BA}"/>
                </a:ext>
              </a:extLst>
            </p:cNvPr>
            <p:cNvCxnSpPr>
              <a:cxnSpLocks/>
              <a:stCxn id="28" idx="0"/>
              <a:endCxn id="26" idx="4"/>
            </p:cNvCxnSpPr>
            <p:nvPr/>
          </p:nvCxnSpPr>
          <p:spPr>
            <a:xfrm flipV="1">
              <a:off x="2864781" y="2556550"/>
              <a:ext cx="0" cy="3167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AEC7BFA-D4D8-B433-BC0B-37BA088C83C6}"/>
                </a:ext>
              </a:extLst>
            </p:cNvPr>
            <p:cNvCxnSpPr>
              <a:cxnSpLocks/>
            </p:cNvCxnSpPr>
            <p:nvPr/>
          </p:nvCxnSpPr>
          <p:spPr>
            <a:xfrm flipV="1">
              <a:off x="3420706" y="2556550"/>
              <a:ext cx="0" cy="3167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27B33A-315C-167E-CF68-6B5EAF681C0A}"/>
                </a:ext>
              </a:extLst>
            </p:cNvPr>
            <p:cNvCxnSpPr>
              <a:cxnSpLocks/>
              <a:stCxn id="26" idx="6"/>
              <a:endCxn id="27" idx="2"/>
            </p:cNvCxnSpPr>
            <p:nvPr/>
          </p:nvCxnSpPr>
          <p:spPr>
            <a:xfrm>
              <a:off x="2967522" y="2453809"/>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A158E2F-3D82-4779-DBE0-E858CB8B1E1B}"/>
                </a:ext>
              </a:extLst>
            </p:cNvPr>
            <p:cNvCxnSpPr>
              <a:cxnSpLocks/>
              <a:stCxn id="28" idx="6"/>
              <a:endCxn id="29" idx="2"/>
            </p:cNvCxnSpPr>
            <p:nvPr/>
          </p:nvCxnSpPr>
          <p:spPr>
            <a:xfrm>
              <a:off x="2967522" y="2976078"/>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23">
            <a:extLst>
              <a:ext uri="{FF2B5EF4-FFF2-40B4-BE49-F238E27FC236}">
                <a16:creationId xmlns:a16="http://schemas.microsoft.com/office/drawing/2014/main" id="{E948719F-04AE-72D3-708B-A56A7A53FF5E}"/>
              </a:ext>
            </a:extLst>
          </p:cNvPr>
          <p:cNvGrpSpPr/>
          <p:nvPr/>
        </p:nvGrpSpPr>
        <p:grpSpPr>
          <a:xfrm>
            <a:off x="8271627" y="5829290"/>
            <a:ext cx="1045931" cy="404822"/>
            <a:chOff x="3617353" y="2020878"/>
            <a:chExt cx="1859621" cy="595896"/>
          </a:xfrm>
        </p:grpSpPr>
        <p:grpSp>
          <p:nvGrpSpPr>
            <p:cNvPr id="37" name="Group 72">
              <a:extLst>
                <a:ext uri="{FF2B5EF4-FFF2-40B4-BE49-F238E27FC236}">
                  <a16:creationId xmlns:a16="http://schemas.microsoft.com/office/drawing/2014/main" id="{21390D6A-7BCC-FDEC-110D-3A53B7B9755D}"/>
                </a:ext>
              </a:extLst>
            </p:cNvPr>
            <p:cNvGrpSpPr/>
            <p:nvPr/>
          </p:nvGrpSpPr>
          <p:grpSpPr>
            <a:xfrm>
              <a:off x="3617353" y="2022588"/>
              <a:ext cx="772273" cy="594186"/>
              <a:chOff x="2762039" y="1962364"/>
              <a:chExt cx="772273" cy="594186"/>
            </a:xfrm>
          </p:grpSpPr>
          <p:sp>
            <p:nvSpPr>
              <p:cNvPr id="46" name="Oval 45">
                <a:extLst>
                  <a:ext uri="{FF2B5EF4-FFF2-40B4-BE49-F238E27FC236}">
                    <a16:creationId xmlns:a16="http://schemas.microsoft.com/office/drawing/2014/main" id="{86305386-C050-AAE7-A25E-1336A61CF978}"/>
                  </a:ext>
                </a:extLst>
              </p:cNvPr>
              <p:cNvSpPr/>
              <p:nvPr/>
            </p:nvSpPr>
            <p:spPr>
              <a:xfrm>
                <a:off x="3041151" y="196236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F6AFC73-0E7C-21DB-A9BA-09B9CA0FDD9A}"/>
                  </a:ext>
                </a:extLst>
              </p:cNvPr>
              <p:cNvSpPr/>
              <p:nvPr/>
            </p:nvSpPr>
            <p:spPr>
              <a:xfrm>
                <a:off x="276203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C330A7D-FA80-AA83-485B-189C4540B687}"/>
                  </a:ext>
                </a:extLst>
              </p:cNvPr>
              <p:cNvSpPr/>
              <p:nvPr/>
            </p:nvSpPr>
            <p:spPr>
              <a:xfrm>
                <a:off x="332882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9" name="Straight Connector 11">
                <a:extLst>
                  <a:ext uri="{FF2B5EF4-FFF2-40B4-BE49-F238E27FC236}">
                    <a16:creationId xmlns:a16="http://schemas.microsoft.com/office/drawing/2014/main" id="{8B8DE4DC-4D8D-3361-D655-576115D69DC7}"/>
                  </a:ext>
                </a:extLst>
              </p:cNvPr>
              <p:cNvCxnSpPr>
                <a:cxnSpLocks/>
                <a:stCxn id="46" idx="5"/>
                <a:endCxn id="48" idx="1"/>
              </p:cNvCxnSpPr>
              <p:nvPr/>
            </p:nvCxnSpPr>
            <p:spPr>
              <a:xfrm>
                <a:off x="3216542" y="2137755"/>
                <a:ext cx="142379"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15">
                <a:extLst>
                  <a:ext uri="{FF2B5EF4-FFF2-40B4-BE49-F238E27FC236}">
                    <a16:creationId xmlns:a16="http://schemas.microsoft.com/office/drawing/2014/main" id="{8435767A-ED75-1EB0-302C-C07C19207263}"/>
                  </a:ext>
                </a:extLst>
              </p:cNvPr>
              <p:cNvCxnSpPr>
                <a:cxnSpLocks/>
                <a:stCxn id="46" idx="3"/>
                <a:endCxn id="47" idx="7"/>
              </p:cNvCxnSpPr>
              <p:nvPr/>
            </p:nvCxnSpPr>
            <p:spPr>
              <a:xfrm flipH="1">
                <a:off x="2937430" y="2137755"/>
                <a:ext cx="133813"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24">
                <a:extLst>
                  <a:ext uri="{FF2B5EF4-FFF2-40B4-BE49-F238E27FC236}">
                    <a16:creationId xmlns:a16="http://schemas.microsoft.com/office/drawing/2014/main" id="{2CC62715-A71F-E366-7F61-428BE78C7184}"/>
                  </a:ext>
                </a:extLst>
              </p:cNvPr>
              <p:cNvCxnSpPr>
                <a:cxnSpLocks/>
                <a:stCxn id="47" idx="6"/>
                <a:endCxn id="48" idx="2"/>
              </p:cNvCxnSpPr>
              <p:nvPr/>
            </p:nvCxnSpPr>
            <p:spPr>
              <a:xfrm>
                <a:off x="2967522" y="2453809"/>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72">
              <a:extLst>
                <a:ext uri="{FF2B5EF4-FFF2-40B4-BE49-F238E27FC236}">
                  <a16:creationId xmlns:a16="http://schemas.microsoft.com/office/drawing/2014/main" id="{51161959-0CB0-E461-C46D-F9CC39DC43C1}"/>
                </a:ext>
              </a:extLst>
            </p:cNvPr>
            <p:cNvGrpSpPr/>
            <p:nvPr/>
          </p:nvGrpSpPr>
          <p:grpSpPr>
            <a:xfrm>
              <a:off x="4704701" y="2020878"/>
              <a:ext cx="772273" cy="594186"/>
              <a:chOff x="2762039" y="1962364"/>
              <a:chExt cx="772273" cy="594186"/>
            </a:xfrm>
          </p:grpSpPr>
          <p:sp>
            <p:nvSpPr>
              <p:cNvPr id="40" name="Oval 4">
                <a:extLst>
                  <a:ext uri="{FF2B5EF4-FFF2-40B4-BE49-F238E27FC236}">
                    <a16:creationId xmlns:a16="http://schemas.microsoft.com/office/drawing/2014/main" id="{CC318592-D924-1A2D-19D8-178A360B1454}"/>
                  </a:ext>
                </a:extLst>
              </p:cNvPr>
              <p:cNvSpPr/>
              <p:nvPr/>
            </p:nvSpPr>
            <p:spPr>
              <a:xfrm>
                <a:off x="3041151" y="196236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5">
                <a:extLst>
                  <a:ext uri="{FF2B5EF4-FFF2-40B4-BE49-F238E27FC236}">
                    <a16:creationId xmlns:a16="http://schemas.microsoft.com/office/drawing/2014/main" id="{E96F1AB0-BF04-A1F3-4279-95DA723E5DB1}"/>
                  </a:ext>
                </a:extLst>
              </p:cNvPr>
              <p:cNvSpPr/>
              <p:nvPr/>
            </p:nvSpPr>
            <p:spPr>
              <a:xfrm>
                <a:off x="276203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6">
                <a:extLst>
                  <a:ext uri="{FF2B5EF4-FFF2-40B4-BE49-F238E27FC236}">
                    <a16:creationId xmlns:a16="http://schemas.microsoft.com/office/drawing/2014/main" id="{4977D047-8FCB-D912-3843-AF70983F9B8B}"/>
                  </a:ext>
                </a:extLst>
              </p:cNvPr>
              <p:cNvSpPr/>
              <p:nvPr/>
            </p:nvSpPr>
            <p:spPr>
              <a:xfrm>
                <a:off x="332882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11">
                <a:extLst>
                  <a:ext uri="{FF2B5EF4-FFF2-40B4-BE49-F238E27FC236}">
                    <a16:creationId xmlns:a16="http://schemas.microsoft.com/office/drawing/2014/main" id="{54A092FB-E49C-A1BC-DD16-D52AD660418A}"/>
                  </a:ext>
                </a:extLst>
              </p:cNvPr>
              <p:cNvCxnSpPr>
                <a:cxnSpLocks/>
                <a:stCxn id="40" idx="5"/>
                <a:endCxn id="42" idx="1"/>
              </p:cNvCxnSpPr>
              <p:nvPr/>
            </p:nvCxnSpPr>
            <p:spPr>
              <a:xfrm>
                <a:off x="3216542" y="2137755"/>
                <a:ext cx="142379"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15">
                <a:extLst>
                  <a:ext uri="{FF2B5EF4-FFF2-40B4-BE49-F238E27FC236}">
                    <a16:creationId xmlns:a16="http://schemas.microsoft.com/office/drawing/2014/main" id="{566FCBE9-B5A8-EAA3-A185-DC103BBD0808}"/>
                  </a:ext>
                </a:extLst>
              </p:cNvPr>
              <p:cNvCxnSpPr>
                <a:cxnSpLocks/>
                <a:stCxn id="40" idx="3"/>
                <a:endCxn id="41" idx="7"/>
              </p:cNvCxnSpPr>
              <p:nvPr/>
            </p:nvCxnSpPr>
            <p:spPr>
              <a:xfrm flipH="1">
                <a:off x="2937430" y="2137755"/>
                <a:ext cx="133813"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24">
                <a:extLst>
                  <a:ext uri="{FF2B5EF4-FFF2-40B4-BE49-F238E27FC236}">
                    <a16:creationId xmlns:a16="http://schemas.microsoft.com/office/drawing/2014/main" id="{121B9045-EB2E-B0FC-BA1E-4FE69D93B6AF}"/>
                  </a:ext>
                </a:extLst>
              </p:cNvPr>
              <p:cNvCxnSpPr>
                <a:cxnSpLocks/>
                <a:stCxn id="41" idx="6"/>
                <a:endCxn id="42" idx="2"/>
              </p:cNvCxnSpPr>
              <p:nvPr/>
            </p:nvCxnSpPr>
            <p:spPr>
              <a:xfrm>
                <a:off x="2967522" y="2453809"/>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24">
              <a:extLst>
                <a:ext uri="{FF2B5EF4-FFF2-40B4-BE49-F238E27FC236}">
                  <a16:creationId xmlns:a16="http://schemas.microsoft.com/office/drawing/2014/main" id="{FDFEB966-FE5E-6821-17DD-0FD841E50F3F}"/>
                </a:ext>
              </a:extLst>
            </p:cNvPr>
            <p:cNvCxnSpPr>
              <a:cxnSpLocks/>
            </p:cNvCxnSpPr>
            <p:nvPr/>
          </p:nvCxnSpPr>
          <p:spPr>
            <a:xfrm>
              <a:off x="4343394" y="2516039"/>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2C10FBAA-D3D3-E65F-B056-B22390ACF15E}"/>
              </a:ext>
            </a:extLst>
          </p:cNvPr>
          <p:cNvGrpSpPr/>
          <p:nvPr/>
        </p:nvGrpSpPr>
        <p:grpSpPr>
          <a:xfrm>
            <a:off x="9701513" y="5719708"/>
            <a:ext cx="579737" cy="649863"/>
            <a:chOff x="3484148" y="1173502"/>
            <a:chExt cx="1057989" cy="1185053"/>
          </a:xfrm>
        </p:grpSpPr>
        <p:sp>
          <p:nvSpPr>
            <p:cNvPr id="53" name="Oval 52">
              <a:extLst>
                <a:ext uri="{FF2B5EF4-FFF2-40B4-BE49-F238E27FC236}">
                  <a16:creationId xmlns:a16="http://schemas.microsoft.com/office/drawing/2014/main" id="{FF9A0C38-E77B-03D9-674D-F98C4537C2C9}"/>
                </a:ext>
              </a:extLst>
            </p:cNvPr>
            <p:cNvSpPr/>
            <p:nvPr/>
          </p:nvSpPr>
          <p:spPr>
            <a:xfrm>
              <a:off x="3896465" y="1173502"/>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9992553-54F5-1083-F0E3-E1DC8CC16610}"/>
                </a:ext>
              </a:extLst>
            </p:cNvPr>
            <p:cNvSpPr/>
            <p:nvPr/>
          </p:nvSpPr>
          <p:spPr>
            <a:xfrm>
              <a:off x="3484148" y="1560501"/>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93D08F2-24D4-59FD-F622-82E82FEE2519}"/>
                </a:ext>
              </a:extLst>
            </p:cNvPr>
            <p:cNvSpPr/>
            <p:nvPr/>
          </p:nvSpPr>
          <p:spPr>
            <a:xfrm>
              <a:off x="4336654" y="1562205"/>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6" name="Straight Connector 11">
              <a:extLst>
                <a:ext uri="{FF2B5EF4-FFF2-40B4-BE49-F238E27FC236}">
                  <a16:creationId xmlns:a16="http://schemas.microsoft.com/office/drawing/2014/main" id="{16B9F940-F6DB-A944-F5DF-A9B049313A83}"/>
                </a:ext>
              </a:extLst>
            </p:cNvPr>
            <p:cNvCxnSpPr>
              <a:cxnSpLocks/>
              <a:stCxn id="53" idx="5"/>
              <a:endCxn id="55" idx="1"/>
            </p:cNvCxnSpPr>
            <p:nvPr/>
          </p:nvCxnSpPr>
          <p:spPr>
            <a:xfrm>
              <a:off x="4071856" y="1348893"/>
              <a:ext cx="294890"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15">
              <a:extLst>
                <a:ext uri="{FF2B5EF4-FFF2-40B4-BE49-F238E27FC236}">
                  <a16:creationId xmlns:a16="http://schemas.microsoft.com/office/drawing/2014/main" id="{8A1BD2F6-A192-4DE7-9909-E0FD7E3D0839}"/>
                </a:ext>
              </a:extLst>
            </p:cNvPr>
            <p:cNvCxnSpPr>
              <a:cxnSpLocks/>
              <a:stCxn id="53" idx="3"/>
              <a:endCxn id="54" idx="7"/>
            </p:cNvCxnSpPr>
            <p:nvPr/>
          </p:nvCxnSpPr>
          <p:spPr>
            <a:xfrm flipH="1">
              <a:off x="3659539" y="1348893"/>
              <a:ext cx="267018" cy="2417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24">
              <a:extLst>
                <a:ext uri="{FF2B5EF4-FFF2-40B4-BE49-F238E27FC236}">
                  <a16:creationId xmlns:a16="http://schemas.microsoft.com/office/drawing/2014/main" id="{3A6FB446-739F-3CB4-2C53-9DF83E56C454}"/>
                </a:ext>
              </a:extLst>
            </p:cNvPr>
            <p:cNvCxnSpPr>
              <a:cxnSpLocks/>
              <a:stCxn id="54" idx="6"/>
              <a:endCxn id="55" idx="2"/>
            </p:cNvCxnSpPr>
            <p:nvPr/>
          </p:nvCxnSpPr>
          <p:spPr>
            <a:xfrm>
              <a:off x="3689631" y="1663243"/>
              <a:ext cx="647023" cy="17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4">
              <a:extLst>
                <a:ext uri="{FF2B5EF4-FFF2-40B4-BE49-F238E27FC236}">
                  <a16:creationId xmlns:a16="http://schemas.microsoft.com/office/drawing/2014/main" id="{3EF424F6-C860-BF37-A5DE-51C8DC502D55}"/>
                </a:ext>
              </a:extLst>
            </p:cNvPr>
            <p:cNvSpPr/>
            <p:nvPr/>
          </p:nvSpPr>
          <p:spPr>
            <a:xfrm>
              <a:off x="3484148" y="2153072"/>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
              <a:extLst>
                <a:ext uri="{FF2B5EF4-FFF2-40B4-BE49-F238E27FC236}">
                  <a16:creationId xmlns:a16="http://schemas.microsoft.com/office/drawing/2014/main" id="{0706E14C-F6AD-A360-985D-4ACFDB82FE67}"/>
                </a:ext>
              </a:extLst>
            </p:cNvPr>
            <p:cNvSpPr/>
            <p:nvPr/>
          </p:nvSpPr>
          <p:spPr>
            <a:xfrm>
              <a:off x="4336653" y="2150180"/>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
              <a:extLst>
                <a:ext uri="{FF2B5EF4-FFF2-40B4-BE49-F238E27FC236}">
                  <a16:creationId xmlns:a16="http://schemas.microsoft.com/office/drawing/2014/main" id="{884A2061-F464-B2A8-AB5B-257E161A1B59}"/>
                </a:ext>
              </a:extLst>
            </p:cNvPr>
            <p:cNvSpPr/>
            <p:nvPr/>
          </p:nvSpPr>
          <p:spPr>
            <a:xfrm>
              <a:off x="3926557" y="2150180"/>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2" name="Straight Connector 24">
              <a:extLst>
                <a:ext uri="{FF2B5EF4-FFF2-40B4-BE49-F238E27FC236}">
                  <a16:creationId xmlns:a16="http://schemas.microsoft.com/office/drawing/2014/main" id="{905158E1-7F63-0361-4A0B-06442AB9FF2F}"/>
                </a:ext>
              </a:extLst>
            </p:cNvPr>
            <p:cNvCxnSpPr>
              <a:cxnSpLocks/>
              <a:stCxn id="59" idx="0"/>
              <a:endCxn id="54" idx="4"/>
            </p:cNvCxnSpPr>
            <p:nvPr/>
          </p:nvCxnSpPr>
          <p:spPr>
            <a:xfrm flipV="1">
              <a:off x="3586890" y="1765984"/>
              <a:ext cx="0" cy="3870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24">
              <a:extLst>
                <a:ext uri="{FF2B5EF4-FFF2-40B4-BE49-F238E27FC236}">
                  <a16:creationId xmlns:a16="http://schemas.microsoft.com/office/drawing/2014/main" id="{7F73855C-A502-4EDF-DF27-33A581466055}"/>
                </a:ext>
              </a:extLst>
            </p:cNvPr>
            <p:cNvCxnSpPr>
              <a:cxnSpLocks/>
            </p:cNvCxnSpPr>
            <p:nvPr/>
          </p:nvCxnSpPr>
          <p:spPr>
            <a:xfrm flipV="1">
              <a:off x="4439394" y="1763092"/>
              <a:ext cx="0" cy="3870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24">
              <a:extLst>
                <a:ext uri="{FF2B5EF4-FFF2-40B4-BE49-F238E27FC236}">
                  <a16:creationId xmlns:a16="http://schemas.microsoft.com/office/drawing/2014/main" id="{15B4A300-FCA0-0D51-E783-067393B77287}"/>
                </a:ext>
              </a:extLst>
            </p:cNvPr>
            <p:cNvCxnSpPr>
              <a:cxnSpLocks/>
              <a:stCxn id="61" idx="1"/>
              <a:endCxn id="54" idx="5"/>
            </p:cNvCxnSpPr>
            <p:nvPr/>
          </p:nvCxnSpPr>
          <p:spPr>
            <a:xfrm flipH="1" flipV="1">
              <a:off x="3659539" y="1735892"/>
              <a:ext cx="297110" cy="4443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24">
              <a:extLst>
                <a:ext uri="{FF2B5EF4-FFF2-40B4-BE49-F238E27FC236}">
                  <a16:creationId xmlns:a16="http://schemas.microsoft.com/office/drawing/2014/main" id="{3FB3A791-E2CE-7935-D5BA-AD164D1FC07C}"/>
                </a:ext>
              </a:extLst>
            </p:cNvPr>
            <p:cNvCxnSpPr>
              <a:cxnSpLocks/>
              <a:stCxn id="61" idx="7"/>
              <a:endCxn id="55" idx="3"/>
            </p:cNvCxnSpPr>
            <p:nvPr/>
          </p:nvCxnSpPr>
          <p:spPr>
            <a:xfrm flipV="1">
              <a:off x="4101948" y="1737596"/>
              <a:ext cx="264798" cy="44267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24">
              <a:extLst>
                <a:ext uri="{FF2B5EF4-FFF2-40B4-BE49-F238E27FC236}">
                  <a16:creationId xmlns:a16="http://schemas.microsoft.com/office/drawing/2014/main" id="{AAFE84A9-E014-4ED8-D4EF-1DC5795972FB}"/>
                </a:ext>
              </a:extLst>
            </p:cNvPr>
            <p:cNvCxnSpPr>
              <a:cxnSpLocks/>
              <a:stCxn id="59" idx="7"/>
              <a:endCxn id="55" idx="3"/>
            </p:cNvCxnSpPr>
            <p:nvPr/>
          </p:nvCxnSpPr>
          <p:spPr>
            <a:xfrm flipV="1">
              <a:off x="3659539" y="1737596"/>
              <a:ext cx="707207" cy="4455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24">
              <a:extLst>
                <a:ext uri="{FF2B5EF4-FFF2-40B4-BE49-F238E27FC236}">
                  <a16:creationId xmlns:a16="http://schemas.microsoft.com/office/drawing/2014/main" id="{BEEAA180-6B81-BDE4-5315-458FFBC9448F}"/>
                </a:ext>
              </a:extLst>
            </p:cNvPr>
            <p:cNvCxnSpPr>
              <a:cxnSpLocks/>
              <a:stCxn id="60" idx="1"/>
              <a:endCxn id="54" idx="5"/>
            </p:cNvCxnSpPr>
            <p:nvPr/>
          </p:nvCxnSpPr>
          <p:spPr>
            <a:xfrm flipH="1" flipV="1">
              <a:off x="3659539" y="1735892"/>
              <a:ext cx="707206" cy="4443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24">
              <a:extLst>
                <a:ext uri="{FF2B5EF4-FFF2-40B4-BE49-F238E27FC236}">
                  <a16:creationId xmlns:a16="http://schemas.microsoft.com/office/drawing/2014/main" id="{9E584A1A-6110-EA10-E9B1-F45BC2B86741}"/>
                </a:ext>
              </a:extLst>
            </p:cNvPr>
            <p:cNvCxnSpPr>
              <a:cxnSpLocks/>
              <a:stCxn id="61" idx="2"/>
              <a:endCxn id="59" idx="6"/>
            </p:cNvCxnSpPr>
            <p:nvPr/>
          </p:nvCxnSpPr>
          <p:spPr>
            <a:xfrm flipH="1">
              <a:off x="3689631" y="2252922"/>
              <a:ext cx="236926" cy="289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24">
              <a:extLst>
                <a:ext uri="{FF2B5EF4-FFF2-40B4-BE49-F238E27FC236}">
                  <a16:creationId xmlns:a16="http://schemas.microsoft.com/office/drawing/2014/main" id="{A402CD10-657C-9626-24C2-32C6D16C0ADF}"/>
                </a:ext>
              </a:extLst>
            </p:cNvPr>
            <p:cNvCxnSpPr>
              <a:cxnSpLocks/>
              <a:stCxn id="60" idx="2"/>
              <a:endCxn id="61" idx="6"/>
            </p:cNvCxnSpPr>
            <p:nvPr/>
          </p:nvCxnSpPr>
          <p:spPr>
            <a:xfrm flipH="1">
              <a:off x="4132040" y="2252922"/>
              <a:ext cx="204613"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F9D96431-CE0B-FB52-8DDB-CAA22B378A12}"/>
              </a:ext>
            </a:extLst>
          </p:cNvPr>
          <p:cNvSpPr txBox="1"/>
          <p:nvPr/>
        </p:nvSpPr>
        <p:spPr>
          <a:xfrm>
            <a:off x="8329413" y="1480695"/>
            <a:ext cx="2126480" cy="666786"/>
          </a:xfrm>
          <a:prstGeom prst="rect">
            <a:avLst/>
          </a:prstGeom>
          <a:noFill/>
        </p:spPr>
        <p:txBody>
          <a:bodyPr wrap="none" rtlCol="0">
            <a:spAutoFit/>
          </a:bodyPr>
          <a:lstStyle/>
          <a:p>
            <a:pPr algn="ctr"/>
            <a:r>
              <a:rPr lang="en-US" sz="3733" b="1" dirty="0">
                <a:solidFill>
                  <a:srgbClr val="00B0F0"/>
                </a:solidFill>
                <a:latin typeface="Newslab Thin" panose="02000000000000000000" pitchFamily="2" charset="0"/>
              </a:rPr>
              <a:t>&lt;5% error</a:t>
            </a:r>
          </a:p>
        </p:txBody>
      </p:sp>
      <p:sp>
        <p:nvSpPr>
          <p:cNvPr id="9" name="TextBox 8">
            <a:extLst>
              <a:ext uri="{FF2B5EF4-FFF2-40B4-BE49-F238E27FC236}">
                <a16:creationId xmlns:a16="http://schemas.microsoft.com/office/drawing/2014/main" id="{DF288B69-4665-8749-3E28-C4572B7687FE}"/>
              </a:ext>
            </a:extLst>
          </p:cNvPr>
          <p:cNvSpPr txBox="1"/>
          <p:nvPr/>
        </p:nvSpPr>
        <p:spPr>
          <a:xfrm>
            <a:off x="833030" y="3110820"/>
            <a:ext cx="8305800" cy="523220"/>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accent1"/>
                </a:solidFill>
              </a:rPr>
              <a:t>Evaluated on medium, large, and giant Graphs</a:t>
            </a:r>
          </a:p>
        </p:txBody>
      </p:sp>
      <p:sp>
        <p:nvSpPr>
          <p:cNvPr id="71" name="TextBox 70">
            <a:extLst>
              <a:ext uri="{FF2B5EF4-FFF2-40B4-BE49-F238E27FC236}">
                <a16:creationId xmlns:a16="http://schemas.microsoft.com/office/drawing/2014/main" id="{09846B49-62CC-5B6B-4D41-5137AE395956}"/>
              </a:ext>
            </a:extLst>
          </p:cNvPr>
          <p:cNvSpPr txBox="1"/>
          <p:nvPr/>
        </p:nvSpPr>
        <p:spPr>
          <a:xfrm>
            <a:off x="809188" y="1606876"/>
            <a:ext cx="7306112" cy="523220"/>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accent1"/>
                </a:solidFill>
              </a:rPr>
              <a:t>Distributed system implementation (11K LOC)</a:t>
            </a:r>
          </a:p>
        </p:txBody>
      </p:sp>
      <p:sp>
        <p:nvSpPr>
          <p:cNvPr id="73" name="TextBox 72">
            <a:extLst>
              <a:ext uri="{FF2B5EF4-FFF2-40B4-BE49-F238E27FC236}">
                <a16:creationId xmlns:a16="http://schemas.microsoft.com/office/drawing/2014/main" id="{6CEF8D2F-F167-A6E1-2949-11A27B434E92}"/>
              </a:ext>
            </a:extLst>
          </p:cNvPr>
          <p:cNvSpPr txBox="1"/>
          <p:nvPr/>
        </p:nvSpPr>
        <p:spPr>
          <a:xfrm>
            <a:off x="1292827" y="2081459"/>
            <a:ext cx="6096000" cy="830997"/>
          </a:xfrm>
          <a:prstGeom prst="rect">
            <a:avLst/>
          </a:prstGeom>
          <a:noFill/>
        </p:spPr>
        <p:txBody>
          <a:bodyPr wrap="square">
            <a:spAutoFit/>
          </a:bodyPr>
          <a:lstStyle/>
          <a:p>
            <a:pPr marL="342900" indent="-342900">
              <a:buFont typeface="Arial" panose="020B0604020202020204" pitchFamily="34" charset="0"/>
              <a:buChar char="•"/>
            </a:pPr>
            <a:r>
              <a:rPr lang="en-US" sz="2400" dirty="0"/>
              <a:t>OpenMP/MPI</a:t>
            </a:r>
          </a:p>
          <a:p>
            <a:pPr marL="342900" indent="-342900">
              <a:buFont typeface="Arial" panose="020B0604020202020204" pitchFamily="34" charset="0"/>
              <a:buChar char="•"/>
            </a:pPr>
            <a:r>
              <a:rPr lang="en-US" sz="2400" dirty="0"/>
              <a:t>Memcached key-value store</a:t>
            </a:r>
          </a:p>
        </p:txBody>
      </p:sp>
      <p:sp>
        <p:nvSpPr>
          <p:cNvPr id="75" name="TextBox 74">
            <a:extLst>
              <a:ext uri="{FF2B5EF4-FFF2-40B4-BE49-F238E27FC236}">
                <a16:creationId xmlns:a16="http://schemas.microsoft.com/office/drawing/2014/main" id="{A24D2D8E-E0B9-702F-3284-1B4B6130C224}"/>
              </a:ext>
            </a:extLst>
          </p:cNvPr>
          <p:cNvSpPr txBox="1"/>
          <p:nvPr/>
        </p:nvSpPr>
        <p:spPr>
          <a:xfrm>
            <a:off x="809188" y="4694038"/>
            <a:ext cx="6096000" cy="523220"/>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accent1"/>
                </a:solidFill>
              </a:rPr>
              <a:t>Patterns</a:t>
            </a:r>
          </a:p>
        </p:txBody>
      </p:sp>
      <p:sp>
        <p:nvSpPr>
          <p:cNvPr id="77" name="TextBox 76">
            <a:extLst>
              <a:ext uri="{FF2B5EF4-FFF2-40B4-BE49-F238E27FC236}">
                <a16:creationId xmlns:a16="http://schemas.microsoft.com/office/drawing/2014/main" id="{E0AAB04A-8CBF-F597-6203-8D8CCDA6AB79}"/>
              </a:ext>
            </a:extLst>
          </p:cNvPr>
          <p:cNvSpPr txBox="1"/>
          <p:nvPr/>
        </p:nvSpPr>
        <p:spPr>
          <a:xfrm>
            <a:off x="1292827" y="5157432"/>
            <a:ext cx="10714686" cy="461665"/>
          </a:xfrm>
          <a:prstGeom prst="rect">
            <a:avLst/>
          </a:prstGeom>
          <a:noFill/>
        </p:spPr>
        <p:txBody>
          <a:bodyPr wrap="square">
            <a:spAutoFit/>
          </a:bodyPr>
          <a:lstStyle/>
          <a:p>
            <a:pPr marL="342900" indent="-342900">
              <a:buFont typeface="Arial" panose="020B0604020202020204" pitchFamily="34" charset="0"/>
              <a:buChar char="•"/>
            </a:pPr>
            <a:r>
              <a:rPr lang="en-US" sz="2400" dirty="0"/>
              <a:t>3-Motifs (2 patterns), 4-Motifs (6 patterns), complex patterns (&gt;= 5 nodes)</a:t>
            </a:r>
          </a:p>
        </p:txBody>
      </p:sp>
    </p:spTree>
    <p:extLst>
      <p:ext uri="{BB962C8B-B14F-4D97-AF65-F5344CB8AC3E}">
        <p14:creationId xmlns:p14="http://schemas.microsoft.com/office/powerpoint/2010/main" val="1180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ppt_x"/>
                                          </p:val>
                                        </p:tav>
                                        <p:tav tm="100000">
                                          <p:val>
                                            <p:strVal val="#ppt_x"/>
                                          </p:val>
                                        </p:tav>
                                      </p:tavLst>
                                    </p:anim>
                                    <p:anim calcmode="lin" valueType="num">
                                      <p:cBhvr additive="base">
                                        <p:cTn id="3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0" grpId="0"/>
      <p:bldP spid="9" grpId="0"/>
      <p:bldP spid="75" grpId="0"/>
      <p:bldP spid="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F6E7-A110-EE3F-6CD7-212D8B517089}"/>
              </a:ext>
            </a:extLst>
          </p:cNvPr>
          <p:cNvSpPr>
            <a:spLocks noGrp="1"/>
          </p:cNvSpPr>
          <p:nvPr>
            <p:ph type="title"/>
          </p:nvPr>
        </p:nvSpPr>
        <p:spPr/>
        <p:txBody>
          <a:bodyPr/>
          <a:lstStyle/>
          <a:p>
            <a:r>
              <a:rPr lang="en-US" dirty="0"/>
              <a:t>Graph-structured Data are Ubiquitous</a:t>
            </a:r>
          </a:p>
        </p:txBody>
      </p:sp>
      <p:sp>
        <p:nvSpPr>
          <p:cNvPr id="4" name="TextBox 3">
            <a:extLst>
              <a:ext uri="{FF2B5EF4-FFF2-40B4-BE49-F238E27FC236}">
                <a16:creationId xmlns:a16="http://schemas.microsoft.com/office/drawing/2014/main" id="{E16FFDB6-CCCE-C550-C7DC-CD7E6DFC0873}"/>
              </a:ext>
            </a:extLst>
          </p:cNvPr>
          <p:cNvSpPr txBox="1"/>
          <p:nvPr/>
        </p:nvSpPr>
        <p:spPr>
          <a:xfrm>
            <a:off x="2654329" y="5730767"/>
            <a:ext cx="1649169" cy="369332"/>
          </a:xfrm>
          <a:prstGeom prst="rect">
            <a:avLst/>
          </a:prstGeom>
          <a:noFill/>
        </p:spPr>
        <p:txBody>
          <a:bodyPr wrap="none" rtlCol="0">
            <a:spAutoFit/>
          </a:bodyPr>
          <a:lstStyle/>
          <a:p>
            <a:r>
              <a:rPr lang="en-US" dirty="0"/>
              <a:t>Social networks</a:t>
            </a:r>
          </a:p>
        </p:txBody>
      </p:sp>
      <p:pic>
        <p:nvPicPr>
          <p:cNvPr id="1028" name="Picture 4" descr="Visualizing what connects us: Social network analysis in M&amp;E | IREX">
            <a:extLst>
              <a:ext uri="{FF2B5EF4-FFF2-40B4-BE49-F238E27FC236}">
                <a16:creationId xmlns:a16="http://schemas.microsoft.com/office/drawing/2014/main" id="{ABCFA90B-4A6A-F57A-CB1D-C79AF3361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86622"/>
            <a:ext cx="5452522" cy="40306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792CF1D-6717-42FE-1685-535C5C34F169}"/>
              </a:ext>
            </a:extLst>
          </p:cNvPr>
          <p:cNvSpPr txBox="1"/>
          <p:nvPr/>
        </p:nvSpPr>
        <p:spPr>
          <a:xfrm>
            <a:off x="8200157" y="5730767"/>
            <a:ext cx="2212913" cy="369332"/>
          </a:xfrm>
          <a:prstGeom prst="rect">
            <a:avLst/>
          </a:prstGeom>
          <a:noFill/>
        </p:spPr>
        <p:txBody>
          <a:bodyPr wrap="none" rtlCol="0">
            <a:spAutoFit/>
          </a:bodyPr>
          <a:lstStyle/>
          <a:p>
            <a:r>
              <a:rPr lang="en-US" dirty="0"/>
              <a:t>Protein-protein graph</a:t>
            </a:r>
          </a:p>
        </p:txBody>
      </p:sp>
      <p:sp>
        <p:nvSpPr>
          <p:cNvPr id="11" name="TextBox 10">
            <a:extLst>
              <a:ext uri="{FF2B5EF4-FFF2-40B4-BE49-F238E27FC236}">
                <a16:creationId xmlns:a16="http://schemas.microsoft.com/office/drawing/2014/main" id="{74A290BD-5B5B-811E-C6D1-D5276AF83014}"/>
              </a:ext>
            </a:extLst>
          </p:cNvPr>
          <p:cNvSpPr txBox="1"/>
          <p:nvPr/>
        </p:nvSpPr>
        <p:spPr>
          <a:xfrm>
            <a:off x="2136710" y="6028288"/>
            <a:ext cx="3215367" cy="369332"/>
          </a:xfrm>
          <a:prstGeom prst="rect">
            <a:avLst/>
          </a:prstGeom>
          <a:noFill/>
        </p:spPr>
        <p:txBody>
          <a:bodyPr wrap="none" rtlCol="0">
            <a:spAutoFit/>
          </a:bodyPr>
          <a:lstStyle/>
          <a:p>
            <a:r>
              <a:rPr lang="en-US" dirty="0"/>
              <a:t>Twitter graph: ten billion edges</a:t>
            </a:r>
            <a:r>
              <a:rPr lang="en-US" baseline="30000" dirty="0"/>
              <a:t>*</a:t>
            </a:r>
          </a:p>
        </p:txBody>
      </p:sp>
      <p:sp>
        <p:nvSpPr>
          <p:cNvPr id="12" name="TextBox 11">
            <a:extLst>
              <a:ext uri="{FF2B5EF4-FFF2-40B4-BE49-F238E27FC236}">
                <a16:creationId xmlns:a16="http://schemas.microsoft.com/office/drawing/2014/main" id="{A10A0EB0-56F0-904C-A843-737CA5D2E17C}"/>
              </a:ext>
            </a:extLst>
          </p:cNvPr>
          <p:cNvSpPr txBox="1"/>
          <p:nvPr/>
        </p:nvSpPr>
        <p:spPr>
          <a:xfrm>
            <a:off x="1888226" y="6340232"/>
            <a:ext cx="3976345" cy="276999"/>
          </a:xfrm>
          <a:prstGeom prst="rect">
            <a:avLst/>
          </a:prstGeom>
          <a:noFill/>
        </p:spPr>
        <p:txBody>
          <a:bodyPr wrap="none" rtlCol="0">
            <a:spAutoFit/>
          </a:bodyPr>
          <a:lstStyle/>
          <a:p>
            <a:r>
              <a:rPr lang="en-US" sz="1200" baseline="30000" dirty="0"/>
              <a:t>*</a:t>
            </a:r>
            <a:r>
              <a:rPr lang="en-US" sz="1200" dirty="0" err="1"/>
              <a:t>GraphJet</a:t>
            </a:r>
            <a:r>
              <a:rPr lang="en-US" sz="1200" dirty="0"/>
              <a:t>: Real-Time Content Recommendations at Twitter</a:t>
            </a:r>
          </a:p>
        </p:txBody>
      </p:sp>
      <p:pic>
        <p:nvPicPr>
          <p:cNvPr id="1030" name="Picture 6" descr="Protein Structure Networks">
            <a:extLst>
              <a:ext uri="{FF2B5EF4-FFF2-40B4-BE49-F238E27FC236}">
                <a16:creationId xmlns:a16="http://schemas.microsoft.com/office/drawing/2014/main" id="{8E964A0A-5466-9949-D53A-72C589A677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90" t="13337" r="3699" b="13989"/>
          <a:stretch/>
        </p:blipFill>
        <p:spPr bwMode="auto">
          <a:xfrm>
            <a:off x="6688109" y="1686622"/>
            <a:ext cx="4665691" cy="366918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017678-FD69-3D28-C362-8CBB99292FD2}"/>
              </a:ext>
            </a:extLst>
          </p:cNvPr>
          <p:cNvSpPr txBox="1"/>
          <p:nvPr/>
        </p:nvSpPr>
        <p:spPr>
          <a:xfrm>
            <a:off x="7317512" y="6028288"/>
            <a:ext cx="3893695" cy="369332"/>
          </a:xfrm>
          <a:prstGeom prst="rect">
            <a:avLst/>
          </a:prstGeom>
          <a:noFill/>
        </p:spPr>
        <p:txBody>
          <a:bodyPr wrap="none" rtlCol="0">
            <a:spAutoFit/>
          </a:bodyPr>
          <a:lstStyle/>
          <a:p>
            <a:r>
              <a:rPr lang="en-US" dirty="0"/>
              <a:t>~80 billion nodes and 250 million edges</a:t>
            </a:r>
          </a:p>
        </p:txBody>
      </p:sp>
      <p:sp>
        <p:nvSpPr>
          <p:cNvPr id="5" name="Slide Number Placeholder 4">
            <a:extLst>
              <a:ext uri="{FF2B5EF4-FFF2-40B4-BE49-F238E27FC236}">
                <a16:creationId xmlns:a16="http://schemas.microsoft.com/office/drawing/2014/main" id="{4B6CA537-20E9-3C8C-60E1-C8F0605363EB}"/>
              </a:ext>
            </a:extLst>
          </p:cNvPr>
          <p:cNvSpPr>
            <a:spLocks noGrp="1"/>
          </p:cNvSpPr>
          <p:nvPr>
            <p:ph type="sldNum" sz="quarter" idx="12"/>
          </p:nvPr>
        </p:nvSpPr>
        <p:spPr/>
        <p:txBody>
          <a:bodyPr/>
          <a:lstStyle/>
          <a:p>
            <a:fld id="{EE990D7F-56FB-9745-84A4-6BC8EB4FDFF2}" type="slidenum">
              <a:rPr lang="en-US" smtClean="0"/>
              <a:t>2</a:t>
            </a:fld>
            <a:endParaRPr lang="en-US"/>
          </a:p>
        </p:txBody>
      </p:sp>
    </p:spTree>
    <p:extLst>
      <p:ext uri="{BB962C8B-B14F-4D97-AF65-F5344CB8AC3E}">
        <p14:creationId xmlns:p14="http://schemas.microsoft.com/office/powerpoint/2010/main" val="790023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794A-A189-5AD7-7890-4722C4ECB8C8}"/>
              </a:ext>
            </a:extLst>
          </p:cNvPr>
          <p:cNvSpPr>
            <a:spLocks noGrp="1"/>
          </p:cNvSpPr>
          <p:nvPr>
            <p:ph type="title"/>
          </p:nvPr>
        </p:nvSpPr>
        <p:spPr/>
        <p:txBody>
          <a:bodyPr/>
          <a:lstStyle/>
          <a:p>
            <a:r>
              <a:rPr lang="en-US" dirty="0"/>
              <a:t>Evaluation: Exact Mining Systems</a:t>
            </a:r>
          </a:p>
        </p:txBody>
      </p:sp>
      <p:graphicFrame>
        <p:nvGraphicFramePr>
          <p:cNvPr id="4" name="Chart 3">
            <a:extLst>
              <a:ext uri="{FF2B5EF4-FFF2-40B4-BE49-F238E27FC236}">
                <a16:creationId xmlns:a16="http://schemas.microsoft.com/office/drawing/2014/main" id="{F640724E-A161-12FC-AD99-1F33869C4E7B}"/>
              </a:ext>
            </a:extLst>
          </p:cNvPr>
          <p:cNvGraphicFramePr/>
          <p:nvPr>
            <p:extLst>
              <p:ext uri="{D42A27DB-BD31-4B8C-83A1-F6EECF244321}">
                <p14:modId xmlns:p14="http://schemas.microsoft.com/office/powerpoint/2010/main" val="1477178903"/>
              </p:ext>
            </p:extLst>
          </p:nvPr>
        </p:nvGraphicFramePr>
        <p:xfrm>
          <a:off x="2031999" y="1690687"/>
          <a:ext cx="8381391" cy="48021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BC0D72D-AE1C-9786-A7F3-A779AA52852D}"/>
              </a:ext>
            </a:extLst>
          </p:cNvPr>
          <p:cNvSpPr txBox="1"/>
          <p:nvPr/>
        </p:nvSpPr>
        <p:spPr>
          <a:xfrm>
            <a:off x="911223" y="1642974"/>
            <a:ext cx="965329" cy="369332"/>
          </a:xfrm>
          <a:prstGeom prst="rect">
            <a:avLst/>
          </a:prstGeom>
          <a:noFill/>
        </p:spPr>
        <p:txBody>
          <a:bodyPr wrap="none" rtlCol="0">
            <a:spAutoFit/>
          </a:bodyPr>
          <a:lstStyle/>
          <a:p>
            <a:r>
              <a:rPr lang="en-US" dirty="0"/>
              <a:t>5-House</a:t>
            </a:r>
          </a:p>
        </p:txBody>
      </p:sp>
      <p:sp>
        <p:nvSpPr>
          <p:cNvPr id="6" name="Multiply 5">
            <a:extLst>
              <a:ext uri="{FF2B5EF4-FFF2-40B4-BE49-F238E27FC236}">
                <a16:creationId xmlns:a16="http://schemas.microsoft.com/office/drawing/2014/main" id="{AA7DD345-82C7-7C45-78AB-81B888C51AC5}"/>
              </a:ext>
            </a:extLst>
          </p:cNvPr>
          <p:cNvSpPr/>
          <p:nvPr/>
        </p:nvSpPr>
        <p:spPr>
          <a:xfrm>
            <a:off x="8173438" y="2237091"/>
            <a:ext cx="949637" cy="46434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y 6">
            <a:extLst>
              <a:ext uri="{FF2B5EF4-FFF2-40B4-BE49-F238E27FC236}">
                <a16:creationId xmlns:a16="http://schemas.microsoft.com/office/drawing/2014/main" id="{107566A1-811E-8104-731C-555A8985BD8D}"/>
              </a:ext>
            </a:extLst>
          </p:cNvPr>
          <p:cNvSpPr/>
          <p:nvPr/>
        </p:nvSpPr>
        <p:spPr>
          <a:xfrm>
            <a:off x="8689117" y="2249205"/>
            <a:ext cx="867917" cy="44011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758951F-A143-7E5F-B2FC-8303B33AA38A}"/>
              </a:ext>
            </a:extLst>
          </p:cNvPr>
          <p:cNvGrpSpPr/>
          <p:nvPr/>
        </p:nvGrpSpPr>
        <p:grpSpPr>
          <a:xfrm>
            <a:off x="1063062" y="2094245"/>
            <a:ext cx="669074" cy="909289"/>
            <a:chOff x="2762039" y="1962364"/>
            <a:chExt cx="772273" cy="1116455"/>
          </a:xfrm>
        </p:grpSpPr>
        <p:sp>
          <p:nvSpPr>
            <p:cNvPr id="9" name="Oval 8">
              <a:extLst>
                <a:ext uri="{FF2B5EF4-FFF2-40B4-BE49-F238E27FC236}">
                  <a16:creationId xmlns:a16="http://schemas.microsoft.com/office/drawing/2014/main" id="{6426C091-3F82-F172-6860-B3933E7EFCF0}"/>
                </a:ext>
              </a:extLst>
            </p:cNvPr>
            <p:cNvSpPr/>
            <p:nvPr/>
          </p:nvSpPr>
          <p:spPr>
            <a:xfrm>
              <a:off x="3041151" y="196236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DB418A-B951-2146-1DDD-EA173905C08B}"/>
                </a:ext>
              </a:extLst>
            </p:cNvPr>
            <p:cNvSpPr/>
            <p:nvPr/>
          </p:nvSpPr>
          <p:spPr>
            <a:xfrm>
              <a:off x="276203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0F304F-62DE-9291-B343-A79F9041A189}"/>
                </a:ext>
              </a:extLst>
            </p:cNvPr>
            <p:cNvSpPr/>
            <p:nvPr/>
          </p:nvSpPr>
          <p:spPr>
            <a:xfrm>
              <a:off x="332882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8AD9C59-96AB-E939-47DF-1B98415190CA}"/>
                </a:ext>
              </a:extLst>
            </p:cNvPr>
            <p:cNvSpPr/>
            <p:nvPr/>
          </p:nvSpPr>
          <p:spPr>
            <a:xfrm>
              <a:off x="2762039" y="287333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28B8007-6EDC-0B19-21D4-EEE33F1067D6}"/>
                </a:ext>
              </a:extLst>
            </p:cNvPr>
            <p:cNvSpPr/>
            <p:nvPr/>
          </p:nvSpPr>
          <p:spPr>
            <a:xfrm>
              <a:off x="3328829" y="287333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2DF8B50-FD57-3D0E-93DC-5691BA27BEC1}"/>
                </a:ext>
              </a:extLst>
            </p:cNvPr>
            <p:cNvCxnSpPr>
              <a:cxnSpLocks/>
              <a:stCxn id="9" idx="5"/>
              <a:endCxn id="11" idx="1"/>
            </p:cNvCxnSpPr>
            <p:nvPr/>
          </p:nvCxnSpPr>
          <p:spPr>
            <a:xfrm>
              <a:off x="3216542" y="2137755"/>
              <a:ext cx="142379"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1E7826-B10C-B8F1-1821-3C2957BBB9D3}"/>
                </a:ext>
              </a:extLst>
            </p:cNvPr>
            <p:cNvCxnSpPr>
              <a:cxnSpLocks/>
              <a:stCxn id="9" idx="3"/>
              <a:endCxn id="10" idx="7"/>
            </p:cNvCxnSpPr>
            <p:nvPr/>
          </p:nvCxnSpPr>
          <p:spPr>
            <a:xfrm flipH="1">
              <a:off x="2937430" y="2137755"/>
              <a:ext cx="133813"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1BBAF8-213A-89C5-A7FF-A8BCD2408538}"/>
                </a:ext>
              </a:extLst>
            </p:cNvPr>
            <p:cNvCxnSpPr>
              <a:cxnSpLocks/>
              <a:stCxn id="12" idx="0"/>
              <a:endCxn id="10" idx="4"/>
            </p:cNvCxnSpPr>
            <p:nvPr/>
          </p:nvCxnSpPr>
          <p:spPr>
            <a:xfrm flipV="1">
              <a:off x="2864781" y="2556550"/>
              <a:ext cx="0" cy="3167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3FF1FB-7064-E6F9-1BE1-0A8027ABD38A}"/>
                </a:ext>
              </a:extLst>
            </p:cNvPr>
            <p:cNvCxnSpPr>
              <a:cxnSpLocks/>
            </p:cNvCxnSpPr>
            <p:nvPr/>
          </p:nvCxnSpPr>
          <p:spPr>
            <a:xfrm flipV="1">
              <a:off x="3420706" y="2556550"/>
              <a:ext cx="0" cy="3167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C7487B-7536-7AAC-5765-0E5F60B0BD86}"/>
                </a:ext>
              </a:extLst>
            </p:cNvPr>
            <p:cNvCxnSpPr>
              <a:cxnSpLocks/>
              <a:stCxn id="10" idx="6"/>
              <a:endCxn id="11" idx="2"/>
            </p:cNvCxnSpPr>
            <p:nvPr/>
          </p:nvCxnSpPr>
          <p:spPr>
            <a:xfrm>
              <a:off x="2967522" y="2453809"/>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0ABAFF-B9EA-31E3-39E2-1910DF024386}"/>
                </a:ext>
              </a:extLst>
            </p:cNvPr>
            <p:cNvCxnSpPr>
              <a:cxnSpLocks/>
              <a:stCxn id="12" idx="6"/>
              <a:endCxn id="13" idx="2"/>
            </p:cNvCxnSpPr>
            <p:nvPr/>
          </p:nvCxnSpPr>
          <p:spPr>
            <a:xfrm>
              <a:off x="2967522" y="2976078"/>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540E91D1-9683-0ABF-0B46-9C4E580DEFE8}"/>
              </a:ext>
            </a:extLst>
          </p:cNvPr>
          <p:cNvSpPr txBox="1"/>
          <p:nvPr/>
        </p:nvSpPr>
        <p:spPr>
          <a:xfrm>
            <a:off x="9682544" y="2237030"/>
            <a:ext cx="784189" cy="461665"/>
          </a:xfrm>
          <a:prstGeom prst="rect">
            <a:avLst/>
          </a:prstGeom>
          <a:noFill/>
        </p:spPr>
        <p:txBody>
          <a:bodyPr wrap="none" rtlCol="0">
            <a:spAutoFit/>
          </a:bodyPr>
          <a:lstStyle/>
          <a:p>
            <a:r>
              <a:rPr lang="en-US" sz="2400" dirty="0"/>
              <a:t>330x</a:t>
            </a:r>
          </a:p>
        </p:txBody>
      </p:sp>
      <p:cxnSp>
        <p:nvCxnSpPr>
          <p:cNvPr id="27" name="Straight Arrow Connector 26">
            <a:extLst>
              <a:ext uri="{FF2B5EF4-FFF2-40B4-BE49-F238E27FC236}">
                <a16:creationId xmlns:a16="http://schemas.microsoft.com/office/drawing/2014/main" id="{262CA4FE-ACAD-266C-1D17-24BBB700601A}"/>
              </a:ext>
            </a:extLst>
          </p:cNvPr>
          <p:cNvCxnSpPr>
            <a:cxnSpLocks/>
          </p:cNvCxnSpPr>
          <p:nvPr/>
        </p:nvCxnSpPr>
        <p:spPr>
          <a:xfrm>
            <a:off x="9613410" y="2369023"/>
            <a:ext cx="0" cy="26894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Slide Number Placeholder 22">
            <a:extLst>
              <a:ext uri="{FF2B5EF4-FFF2-40B4-BE49-F238E27FC236}">
                <a16:creationId xmlns:a16="http://schemas.microsoft.com/office/drawing/2014/main" id="{C588C21E-60D0-033A-3A11-44F11DE96F63}"/>
              </a:ext>
            </a:extLst>
          </p:cNvPr>
          <p:cNvSpPr>
            <a:spLocks noGrp="1"/>
          </p:cNvSpPr>
          <p:nvPr>
            <p:ph type="sldNum" sz="quarter" idx="12"/>
          </p:nvPr>
        </p:nvSpPr>
        <p:spPr/>
        <p:txBody>
          <a:bodyPr/>
          <a:lstStyle/>
          <a:p>
            <a:fld id="{EE990D7F-56FB-9745-84A4-6BC8EB4FDFF2}" type="slidenum">
              <a:rPr lang="en-US" smtClean="0"/>
              <a:t>20</a:t>
            </a:fld>
            <a:endParaRPr lang="en-US"/>
          </a:p>
        </p:txBody>
      </p:sp>
      <p:sp>
        <p:nvSpPr>
          <p:cNvPr id="22" name="TextBox 21">
            <a:extLst>
              <a:ext uri="{FF2B5EF4-FFF2-40B4-BE49-F238E27FC236}">
                <a16:creationId xmlns:a16="http://schemas.microsoft.com/office/drawing/2014/main" id="{4D2AC786-43AB-B1DC-213E-6F73E345EACE}"/>
              </a:ext>
            </a:extLst>
          </p:cNvPr>
          <p:cNvSpPr txBox="1"/>
          <p:nvPr/>
        </p:nvSpPr>
        <p:spPr>
          <a:xfrm>
            <a:off x="4830477" y="3094067"/>
            <a:ext cx="1016625" cy="461665"/>
          </a:xfrm>
          <a:prstGeom prst="rect">
            <a:avLst/>
          </a:prstGeom>
          <a:noFill/>
        </p:spPr>
        <p:txBody>
          <a:bodyPr wrap="none" rtlCol="0">
            <a:spAutoFit/>
          </a:bodyPr>
          <a:lstStyle/>
          <a:p>
            <a:r>
              <a:rPr lang="en-US" sz="2400" dirty="0"/>
              <a:t>2,000x</a:t>
            </a:r>
          </a:p>
        </p:txBody>
      </p:sp>
      <p:cxnSp>
        <p:nvCxnSpPr>
          <p:cNvPr id="28" name="Straight Arrow Connector 27">
            <a:extLst>
              <a:ext uri="{FF2B5EF4-FFF2-40B4-BE49-F238E27FC236}">
                <a16:creationId xmlns:a16="http://schemas.microsoft.com/office/drawing/2014/main" id="{5B85E6D8-E7C4-E060-38CF-173CB5E90D9D}"/>
              </a:ext>
            </a:extLst>
          </p:cNvPr>
          <p:cNvCxnSpPr>
            <a:cxnSpLocks/>
          </p:cNvCxnSpPr>
          <p:nvPr/>
        </p:nvCxnSpPr>
        <p:spPr>
          <a:xfrm>
            <a:off x="4373334" y="2494499"/>
            <a:ext cx="693966" cy="193780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3ADB546-9DC0-B008-0EB7-FF3841143585}"/>
              </a:ext>
            </a:extLst>
          </p:cNvPr>
          <p:cNvCxnSpPr>
            <a:cxnSpLocks/>
          </p:cNvCxnSpPr>
          <p:nvPr/>
        </p:nvCxnSpPr>
        <p:spPr>
          <a:xfrm>
            <a:off x="6650081" y="2369023"/>
            <a:ext cx="732444" cy="118670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B98323E-4718-E7BC-FD92-CF954AEC954E}"/>
              </a:ext>
            </a:extLst>
          </p:cNvPr>
          <p:cNvSpPr txBox="1"/>
          <p:nvPr/>
        </p:nvSpPr>
        <p:spPr>
          <a:xfrm>
            <a:off x="7034613" y="2578175"/>
            <a:ext cx="784189" cy="461665"/>
          </a:xfrm>
          <a:prstGeom prst="rect">
            <a:avLst/>
          </a:prstGeom>
          <a:noFill/>
        </p:spPr>
        <p:txBody>
          <a:bodyPr wrap="none" rtlCol="0">
            <a:spAutoFit/>
          </a:bodyPr>
          <a:lstStyle/>
          <a:p>
            <a:r>
              <a:rPr lang="en-US" sz="2400" dirty="0"/>
              <a:t>140x</a:t>
            </a:r>
          </a:p>
        </p:txBody>
      </p:sp>
      <p:sp>
        <p:nvSpPr>
          <p:cNvPr id="35" name="TextBox 34">
            <a:extLst>
              <a:ext uri="{FF2B5EF4-FFF2-40B4-BE49-F238E27FC236}">
                <a16:creationId xmlns:a16="http://schemas.microsoft.com/office/drawing/2014/main" id="{23885170-0B37-71FA-C9D5-E249A6488BB2}"/>
              </a:ext>
            </a:extLst>
          </p:cNvPr>
          <p:cNvSpPr txBox="1"/>
          <p:nvPr/>
        </p:nvSpPr>
        <p:spPr>
          <a:xfrm>
            <a:off x="4478870" y="1373520"/>
            <a:ext cx="4601068" cy="461665"/>
          </a:xfrm>
          <a:prstGeom prst="rect">
            <a:avLst/>
          </a:prstGeom>
          <a:noFill/>
        </p:spPr>
        <p:txBody>
          <a:bodyPr wrap="none" rtlCol="0">
            <a:spAutoFit/>
          </a:bodyPr>
          <a:lstStyle/>
          <a:p>
            <a:r>
              <a:rPr lang="en-US" sz="2400" dirty="0"/>
              <a:t>Distributed replicated graph setting</a:t>
            </a:r>
          </a:p>
        </p:txBody>
      </p:sp>
    </p:spTree>
    <p:extLst>
      <p:ext uri="{BB962C8B-B14F-4D97-AF65-F5344CB8AC3E}">
        <p14:creationId xmlns:p14="http://schemas.microsoft.com/office/powerpoint/2010/main" val="3131952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794A-A189-5AD7-7890-4722C4ECB8C8}"/>
              </a:ext>
            </a:extLst>
          </p:cNvPr>
          <p:cNvSpPr>
            <a:spLocks noGrp="1"/>
          </p:cNvSpPr>
          <p:nvPr>
            <p:ph type="title"/>
          </p:nvPr>
        </p:nvSpPr>
        <p:spPr/>
        <p:txBody>
          <a:bodyPr/>
          <a:lstStyle/>
          <a:p>
            <a:r>
              <a:rPr lang="en-US" dirty="0"/>
              <a:t>Evaluation: Exact Mining Systems</a:t>
            </a:r>
          </a:p>
        </p:txBody>
      </p:sp>
      <p:graphicFrame>
        <p:nvGraphicFramePr>
          <p:cNvPr id="4" name="Chart 3">
            <a:extLst>
              <a:ext uri="{FF2B5EF4-FFF2-40B4-BE49-F238E27FC236}">
                <a16:creationId xmlns:a16="http://schemas.microsoft.com/office/drawing/2014/main" id="{F640724E-A161-12FC-AD99-1F33869C4E7B}"/>
              </a:ext>
            </a:extLst>
          </p:cNvPr>
          <p:cNvGraphicFramePr/>
          <p:nvPr/>
        </p:nvGraphicFramePr>
        <p:xfrm>
          <a:off x="2031999" y="1690687"/>
          <a:ext cx="8381391" cy="48021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BC0D72D-AE1C-9786-A7F3-A779AA52852D}"/>
              </a:ext>
            </a:extLst>
          </p:cNvPr>
          <p:cNvSpPr txBox="1"/>
          <p:nvPr/>
        </p:nvSpPr>
        <p:spPr>
          <a:xfrm>
            <a:off x="911223" y="1642974"/>
            <a:ext cx="965329" cy="369332"/>
          </a:xfrm>
          <a:prstGeom prst="rect">
            <a:avLst/>
          </a:prstGeom>
          <a:noFill/>
        </p:spPr>
        <p:txBody>
          <a:bodyPr wrap="none" rtlCol="0">
            <a:spAutoFit/>
          </a:bodyPr>
          <a:lstStyle/>
          <a:p>
            <a:r>
              <a:rPr lang="en-US" dirty="0"/>
              <a:t>5-House</a:t>
            </a:r>
          </a:p>
        </p:txBody>
      </p:sp>
      <p:sp>
        <p:nvSpPr>
          <p:cNvPr id="6" name="Multiply 5">
            <a:extLst>
              <a:ext uri="{FF2B5EF4-FFF2-40B4-BE49-F238E27FC236}">
                <a16:creationId xmlns:a16="http://schemas.microsoft.com/office/drawing/2014/main" id="{AA7DD345-82C7-7C45-78AB-81B888C51AC5}"/>
              </a:ext>
            </a:extLst>
          </p:cNvPr>
          <p:cNvSpPr/>
          <p:nvPr/>
        </p:nvSpPr>
        <p:spPr>
          <a:xfrm>
            <a:off x="8173438" y="2237091"/>
            <a:ext cx="949637" cy="46434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y 6">
            <a:extLst>
              <a:ext uri="{FF2B5EF4-FFF2-40B4-BE49-F238E27FC236}">
                <a16:creationId xmlns:a16="http://schemas.microsoft.com/office/drawing/2014/main" id="{107566A1-811E-8104-731C-555A8985BD8D}"/>
              </a:ext>
            </a:extLst>
          </p:cNvPr>
          <p:cNvSpPr/>
          <p:nvPr/>
        </p:nvSpPr>
        <p:spPr>
          <a:xfrm>
            <a:off x="8689117" y="2249205"/>
            <a:ext cx="867917" cy="44011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758951F-A143-7E5F-B2FC-8303B33AA38A}"/>
              </a:ext>
            </a:extLst>
          </p:cNvPr>
          <p:cNvGrpSpPr/>
          <p:nvPr/>
        </p:nvGrpSpPr>
        <p:grpSpPr>
          <a:xfrm>
            <a:off x="1063062" y="2094245"/>
            <a:ext cx="669074" cy="909289"/>
            <a:chOff x="2762039" y="1962364"/>
            <a:chExt cx="772273" cy="1116455"/>
          </a:xfrm>
        </p:grpSpPr>
        <p:sp>
          <p:nvSpPr>
            <p:cNvPr id="9" name="Oval 8">
              <a:extLst>
                <a:ext uri="{FF2B5EF4-FFF2-40B4-BE49-F238E27FC236}">
                  <a16:creationId xmlns:a16="http://schemas.microsoft.com/office/drawing/2014/main" id="{6426C091-3F82-F172-6860-B3933E7EFCF0}"/>
                </a:ext>
              </a:extLst>
            </p:cNvPr>
            <p:cNvSpPr/>
            <p:nvPr/>
          </p:nvSpPr>
          <p:spPr>
            <a:xfrm>
              <a:off x="3041151" y="1962364"/>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DB418A-B951-2146-1DDD-EA173905C08B}"/>
                </a:ext>
              </a:extLst>
            </p:cNvPr>
            <p:cNvSpPr/>
            <p:nvPr/>
          </p:nvSpPr>
          <p:spPr>
            <a:xfrm>
              <a:off x="276203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0F304F-62DE-9291-B343-A79F9041A189}"/>
                </a:ext>
              </a:extLst>
            </p:cNvPr>
            <p:cNvSpPr/>
            <p:nvPr/>
          </p:nvSpPr>
          <p:spPr>
            <a:xfrm>
              <a:off x="3328829" y="2351067"/>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8AD9C59-96AB-E939-47DF-1B98415190CA}"/>
                </a:ext>
              </a:extLst>
            </p:cNvPr>
            <p:cNvSpPr/>
            <p:nvPr/>
          </p:nvSpPr>
          <p:spPr>
            <a:xfrm>
              <a:off x="2762039" y="287333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28B8007-6EDC-0B19-21D4-EEE33F1067D6}"/>
                </a:ext>
              </a:extLst>
            </p:cNvPr>
            <p:cNvSpPr/>
            <p:nvPr/>
          </p:nvSpPr>
          <p:spPr>
            <a:xfrm>
              <a:off x="3328829" y="2873336"/>
              <a:ext cx="205483" cy="2054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2DF8B50-FD57-3D0E-93DC-5691BA27BEC1}"/>
                </a:ext>
              </a:extLst>
            </p:cNvPr>
            <p:cNvCxnSpPr>
              <a:cxnSpLocks/>
              <a:stCxn id="9" idx="5"/>
              <a:endCxn id="11" idx="1"/>
            </p:cNvCxnSpPr>
            <p:nvPr/>
          </p:nvCxnSpPr>
          <p:spPr>
            <a:xfrm>
              <a:off x="3216542" y="2137755"/>
              <a:ext cx="142379"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1E7826-B10C-B8F1-1821-3C2957BBB9D3}"/>
                </a:ext>
              </a:extLst>
            </p:cNvPr>
            <p:cNvCxnSpPr>
              <a:cxnSpLocks/>
              <a:stCxn id="9" idx="3"/>
              <a:endCxn id="10" idx="7"/>
            </p:cNvCxnSpPr>
            <p:nvPr/>
          </p:nvCxnSpPr>
          <p:spPr>
            <a:xfrm flipH="1">
              <a:off x="2937430" y="2137755"/>
              <a:ext cx="133813" cy="2434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1BBAF8-213A-89C5-A7FF-A8BCD2408538}"/>
                </a:ext>
              </a:extLst>
            </p:cNvPr>
            <p:cNvCxnSpPr>
              <a:cxnSpLocks/>
              <a:stCxn id="12" idx="0"/>
              <a:endCxn id="10" idx="4"/>
            </p:cNvCxnSpPr>
            <p:nvPr/>
          </p:nvCxnSpPr>
          <p:spPr>
            <a:xfrm flipV="1">
              <a:off x="2864781" y="2556550"/>
              <a:ext cx="0" cy="3167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3FF1FB-7064-E6F9-1BE1-0A8027ABD38A}"/>
                </a:ext>
              </a:extLst>
            </p:cNvPr>
            <p:cNvCxnSpPr>
              <a:cxnSpLocks/>
            </p:cNvCxnSpPr>
            <p:nvPr/>
          </p:nvCxnSpPr>
          <p:spPr>
            <a:xfrm flipV="1">
              <a:off x="3420706" y="2556550"/>
              <a:ext cx="0" cy="3167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C7487B-7536-7AAC-5765-0E5F60B0BD86}"/>
                </a:ext>
              </a:extLst>
            </p:cNvPr>
            <p:cNvCxnSpPr>
              <a:cxnSpLocks/>
              <a:stCxn id="10" idx="6"/>
              <a:endCxn id="11" idx="2"/>
            </p:cNvCxnSpPr>
            <p:nvPr/>
          </p:nvCxnSpPr>
          <p:spPr>
            <a:xfrm>
              <a:off x="2967522" y="2453809"/>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0ABAFF-B9EA-31E3-39E2-1910DF024386}"/>
                </a:ext>
              </a:extLst>
            </p:cNvPr>
            <p:cNvCxnSpPr>
              <a:cxnSpLocks/>
              <a:stCxn id="12" idx="6"/>
              <a:endCxn id="13" idx="2"/>
            </p:cNvCxnSpPr>
            <p:nvPr/>
          </p:nvCxnSpPr>
          <p:spPr>
            <a:xfrm>
              <a:off x="2967522" y="2976078"/>
              <a:ext cx="3613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540E91D1-9683-0ABF-0B46-9C4E580DEFE8}"/>
              </a:ext>
            </a:extLst>
          </p:cNvPr>
          <p:cNvSpPr txBox="1"/>
          <p:nvPr/>
        </p:nvSpPr>
        <p:spPr>
          <a:xfrm>
            <a:off x="9682544" y="2237030"/>
            <a:ext cx="784189" cy="461665"/>
          </a:xfrm>
          <a:prstGeom prst="rect">
            <a:avLst/>
          </a:prstGeom>
          <a:noFill/>
        </p:spPr>
        <p:txBody>
          <a:bodyPr wrap="none" rtlCol="0">
            <a:spAutoFit/>
          </a:bodyPr>
          <a:lstStyle/>
          <a:p>
            <a:r>
              <a:rPr lang="en-US" sz="2400" dirty="0"/>
              <a:t>330x</a:t>
            </a:r>
          </a:p>
        </p:txBody>
      </p:sp>
      <p:cxnSp>
        <p:nvCxnSpPr>
          <p:cNvPr id="27" name="Straight Arrow Connector 26">
            <a:extLst>
              <a:ext uri="{FF2B5EF4-FFF2-40B4-BE49-F238E27FC236}">
                <a16:creationId xmlns:a16="http://schemas.microsoft.com/office/drawing/2014/main" id="{262CA4FE-ACAD-266C-1D17-24BBB700601A}"/>
              </a:ext>
            </a:extLst>
          </p:cNvPr>
          <p:cNvCxnSpPr>
            <a:cxnSpLocks/>
          </p:cNvCxnSpPr>
          <p:nvPr/>
        </p:nvCxnSpPr>
        <p:spPr>
          <a:xfrm>
            <a:off x="9613410" y="2369023"/>
            <a:ext cx="0" cy="26894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7821565C-7CC6-FA22-DEB6-3E8B5604FC8A}"/>
              </a:ext>
            </a:extLst>
          </p:cNvPr>
          <p:cNvSpPr/>
          <p:nvPr/>
        </p:nvSpPr>
        <p:spPr>
          <a:xfrm>
            <a:off x="2713782" y="5640871"/>
            <a:ext cx="7446219" cy="966304"/>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Up to </a:t>
            </a:r>
            <a:r>
              <a:rPr lang="en-US" altLang="zh-CN" sz="2800" dirty="0">
                <a:solidFill>
                  <a:schemeClr val="tx1"/>
                </a:solidFill>
              </a:rPr>
              <a:t>2</a:t>
            </a:r>
            <a:r>
              <a:rPr lang="en-US" sz="2800" dirty="0">
                <a:solidFill>
                  <a:schemeClr val="tx1"/>
                </a:solidFill>
              </a:rPr>
              <a:t>0,000x faster than </a:t>
            </a:r>
            <a:r>
              <a:rPr lang="en-US" altLang="zh-CN" sz="2800" dirty="0">
                <a:solidFill>
                  <a:schemeClr val="tx1"/>
                </a:solidFill>
              </a:rPr>
              <a:t>Fractal</a:t>
            </a:r>
            <a:endParaRPr lang="en-US" sz="2800" dirty="0">
              <a:solidFill>
                <a:schemeClr val="tx1"/>
              </a:solidFill>
            </a:endParaRPr>
          </a:p>
          <a:p>
            <a:pPr algn="ctr"/>
            <a:r>
              <a:rPr lang="en-US" sz="2800" dirty="0">
                <a:solidFill>
                  <a:schemeClr val="tx1"/>
                </a:solidFill>
              </a:rPr>
              <a:t>Up to 1,000x faster than </a:t>
            </a:r>
            <a:r>
              <a:rPr lang="en-US" sz="2800" dirty="0" err="1">
                <a:solidFill>
                  <a:schemeClr val="tx1"/>
                </a:solidFill>
              </a:rPr>
              <a:t>GraphPi</a:t>
            </a:r>
            <a:endParaRPr lang="en-US" sz="2800" dirty="0">
              <a:solidFill>
                <a:schemeClr val="tx1"/>
              </a:solidFill>
            </a:endParaRPr>
          </a:p>
        </p:txBody>
      </p:sp>
      <p:sp>
        <p:nvSpPr>
          <p:cNvPr id="23" name="Slide Number Placeholder 22">
            <a:extLst>
              <a:ext uri="{FF2B5EF4-FFF2-40B4-BE49-F238E27FC236}">
                <a16:creationId xmlns:a16="http://schemas.microsoft.com/office/drawing/2014/main" id="{C588C21E-60D0-033A-3A11-44F11DE96F63}"/>
              </a:ext>
            </a:extLst>
          </p:cNvPr>
          <p:cNvSpPr>
            <a:spLocks noGrp="1"/>
          </p:cNvSpPr>
          <p:nvPr>
            <p:ph type="sldNum" sz="quarter" idx="12"/>
          </p:nvPr>
        </p:nvSpPr>
        <p:spPr/>
        <p:txBody>
          <a:bodyPr/>
          <a:lstStyle/>
          <a:p>
            <a:fld id="{EE990D7F-56FB-9745-84A4-6BC8EB4FDFF2}" type="slidenum">
              <a:rPr lang="en-US" smtClean="0"/>
              <a:t>21</a:t>
            </a:fld>
            <a:endParaRPr lang="en-US"/>
          </a:p>
        </p:txBody>
      </p:sp>
      <p:sp>
        <p:nvSpPr>
          <p:cNvPr id="22" name="TextBox 21">
            <a:extLst>
              <a:ext uri="{FF2B5EF4-FFF2-40B4-BE49-F238E27FC236}">
                <a16:creationId xmlns:a16="http://schemas.microsoft.com/office/drawing/2014/main" id="{4D2AC786-43AB-B1DC-213E-6F73E345EACE}"/>
              </a:ext>
            </a:extLst>
          </p:cNvPr>
          <p:cNvSpPr txBox="1"/>
          <p:nvPr/>
        </p:nvSpPr>
        <p:spPr>
          <a:xfrm>
            <a:off x="4830477" y="3094067"/>
            <a:ext cx="1016625" cy="461665"/>
          </a:xfrm>
          <a:prstGeom prst="rect">
            <a:avLst/>
          </a:prstGeom>
          <a:noFill/>
        </p:spPr>
        <p:txBody>
          <a:bodyPr wrap="none" rtlCol="0">
            <a:spAutoFit/>
          </a:bodyPr>
          <a:lstStyle/>
          <a:p>
            <a:r>
              <a:rPr lang="en-US" sz="2400" dirty="0"/>
              <a:t>2,000x</a:t>
            </a:r>
          </a:p>
        </p:txBody>
      </p:sp>
      <p:cxnSp>
        <p:nvCxnSpPr>
          <p:cNvPr id="28" name="Straight Arrow Connector 27">
            <a:extLst>
              <a:ext uri="{FF2B5EF4-FFF2-40B4-BE49-F238E27FC236}">
                <a16:creationId xmlns:a16="http://schemas.microsoft.com/office/drawing/2014/main" id="{5B85E6D8-E7C4-E060-38CF-173CB5E90D9D}"/>
              </a:ext>
            </a:extLst>
          </p:cNvPr>
          <p:cNvCxnSpPr>
            <a:cxnSpLocks/>
          </p:cNvCxnSpPr>
          <p:nvPr/>
        </p:nvCxnSpPr>
        <p:spPr>
          <a:xfrm>
            <a:off x="4373334" y="2494499"/>
            <a:ext cx="693966" cy="193780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3ADB546-9DC0-B008-0EB7-FF3841143585}"/>
              </a:ext>
            </a:extLst>
          </p:cNvPr>
          <p:cNvCxnSpPr>
            <a:cxnSpLocks/>
          </p:cNvCxnSpPr>
          <p:nvPr/>
        </p:nvCxnSpPr>
        <p:spPr>
          <a:xfrm>
            <a:off x="6650081" y="2369023"/>
            <a:ext cx="732444" cy="118670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B98323E-4718-E7BC-FD92-CF954AEC954E}"/>
              </a:ext>
            </a:extLst>
          </p:cNvPr>
          <p:cNvSpPr txBox="1"/>
          <p:nvPr/>
        </p:nvSpPr>
        <p:spPr>
          <a:xfrm>
            <a:off x="7034613" y="2578175"/>
            <a:ext cx="784189" cy="461665"/>
          </a:xfrm>
          <a:prstGeom prst="rect">
            <a:avLst/>
          </a:prstGeom>
          <a:noFill/>
        </p:spPr>
        <p:txBody>
          <a:bodyPr wrap="none" rtlCol="0">
            <a:spAutoFit/>
          </a:bodyPr>
          <a:lstStyle/>
          <a:p>
            <a:r>
              <a:rPr lang="en-US" sz="2400" dirty="0"/>
              <a:t>140x</a:t>
            </a:r>
          </a:p>
        </p:txBody>
      </p:sp>
      <p:sp>
        <p:nvSpPr>
          <p:cNvPr id="35" name="TextBox 34">
            <a:extLst>
              <a:ext uri="{FF2B5EF4-FFF2-40B4-BE49-F238E27FC236}">
                <a16:creationId xmlns:a16="http://schemas.microsoft.com/office/drawing/2014/main" id="{23885170-0B37-71FA-C9D5-E249A6488BB2}"/>
              </a:ext>
            </a:extLst>
          </p:cNvPr>
          <p:cNvSpPr txBox="1"/>
          <p:nvPr/>
        </p:nvSpPr>
        <p:spPr>
          <a:xfrm>
            <a:off x="4478870" y="1373520"/>
            <a:ext cx="4601068" cy="461665"/>
          </a:xfrm>
          <a:prstGeom prst="rect">
            <a:avLst/>
          </a:prstGeom>
          <a:noFill/>
        </p:spPr>
        <p:txBody>
          <a:bodyPr wrap="none" rtlCol="0">
            <a:spAutoFit/>
          </a:bodyPr>
          <a:lstStyle/>
          <a:p>
            <a:r>
              <a:rPr lang="en-US" sz="2400" dirty="0"/>
              <a:t>Distributed replicated graph setting</a:t>
            </a:r>
          </a:p>
        </p:txBody>
      </p:sp>
    </p:spTree>
    <p:extLst>
      <p:ext uri="{BB962C8B-B14F-4D97-AF65-F5344CB8AC3E}">
        <p14:creationId xmlns:p14="http://schemas.microsoft.com/office/powerpoint/2010/main" val="390992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8ECA-9B5C-5FA4-AAFE-FE95E08DF4C6}"/>
              </a:ext>
            </a:extLst>
          </p:cNvPr>
          <p:cNvSpPr>
            <a:spLocks noGrp="1"/>
          </p:cNvSpPr>
          <p:nvPr>
            <p:ph type="title"/>
          </p:nvPr>
        </p:nvSpPr>
        <p:spPr/>
        <p:txBody>
          <a:bodyPr/>
          <a:lstStyle/>
          <a:p>
            <a:r>
              <a:rPr lang="en-US" dirty="0"/>
              <a:t>Evaluation: Approximate Mining Systems</a:t>
            </a:r>
          </a:p>
        </p:txBody>
      </p:sp>
      <p:pic>
        <p:nvPicPr>
          <p:cNvPr id="5" name="Content Placeholder 4" descr="Diagram&#10;&#10;Description automatically generated with medium confidence">
            <a:extLst>
              <a:ext uri="{FF2B5EF4-FFF2-40B4-BE49-F238E27FC236}">
                <a16:creationId xmlns:a16="http://schemas.microsoft.com/office/drawing/2014/main" id="{FE393C35-74CE-62DD-4DCB-82B8AD7B35B1}"/>
              </a:ext>
            </a:extLst>
          </p:cNvPr>
          <p:cNvPicPr>
            <a:picLocks noGrp="1" noChangeAspect="1"/>
          </p:cNvPicPr>
          <p:nvPr>
            <p:ph idx="1"/>
          </p:nvPr>
        </p:nvPicPr>
        <p:blipFill rotWithShape="1">
          <a:blip r:embed="rId3"/>
          <a:srcRect l="48609" t="19150" b="9509"/>
          <a:stretch/>
        </p:blipFill>
        <p:spPr>
          <a:xfrm>
            <a:off x="2228306" y="1402529"/>
            <a:ext cx="7996345" cy="2887249"/>
          </a:xfrm>
        </p:spPr>
      </p:pic>
      <p:sp>
        <p:nvSpPr>
          <p:cNvPr id="7" name="TextBox 6">
            <a:extLst>
              <a:ext uri="{FF2B5EF4-FFF2-40B4-BE49-F238E27FC236}">
                <a16:creationId xmlns:a16="http://schemas.microsoft.com/office/drawing/2014/main" id="{8F4BEAF8-6ED3-E12F-69EA-58150CA90E0E}"/>
              </a:ext>
            </a:extLst>
          </p:cNvPr>
          <p:cNvSpPr txBox="1"/>
          <p:nvPr/>
        </p:nvSpPr>
        <p:spPr>
          <a:xfrm>
            <a:off x="5390137" y="2694323"/>
            <a:ext cx="870704" cy="461665"/>
          </a:xfrm>
          <a:prstGeom prst="rect">
            <a:avLst/>
          </a:prstGeom>
          <a:noFill/>
        </p:spPr>
        <p:txBody>
          <a:bodyPr wrap="square" rtlCol="0">
            <a:spAutoFit/>
          </a:bodyPr>
          <a:lstStyle/>
          <a:p>
            <a:r>
              <a:rPr lang="en-US" sz="2400" dirty="0"/>
              <a:t>150x</a:t>
            </a:r>
          </a:p>
        </p:txBody>
      </p:sp>
      <p:cxnSp>
        <p:nvCxnSpPr>
          <p:cNvPr id="8" name="Straight Arrow Connector 7">
            <a:extLst>
              <a:ext uri="{FF2B5EF4-FFF2-40B4-BE49-F238E27FC236}">
                <a16:creationId xmlns:a16="http://schemas.microsoft.com/office/drawing/2014/main" id="{C4304B98-FF79-986E-95E7-08416092AE11}"/>
              </a:ext>
            </a:extLst>
          </p:cNvPr>
          <p:cNvCxnSpPr>
            <a:cxnSpLocks/>
          </p:cNvCxnSpPr>
          <p:nvPr/>
        </p:nvCxnSpPr>
        <p:spPr>
          <a:xfrm>
            <a:off x="5390137" y="2376502"/>
            <a:ext cx="0" cy="130909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9EDF5CF5-6706-4A58-573B-3261B51B6B58}"/>
              </a:ext>
            </a:extLst>
          </p:cNvPr>
          <p:cNvSpPr/>
          <p:nvPr/>
        </p:nvSpPr>
        <p:spPr>
          <a:xfrm>
            <a:off x="1257512" y="4888021"/>
            <a:ext cx="9937931" cy="1325557"/>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2800" dirty="0">
                <a:solidFill>
                  <a:schemeClr val="tx1"/>
                </a:solidFill>
              </a:rPr>
              <a:t>Arya’s</a:t>
            </a:r>
            <a:r>
              <a:rPr lang="zh-CN" altLang="en-US" sz="2800" dirty="0">
                <a:solidFill>
                  <a:schemeClr val="tx1"/>
                </a:solidFill>
              </a:rPr>
              <a:t> </a:t>
            </a:r>
            <a:r>
              <a:rPr lang="en-US" altLang="zh-CN" sz="2800" dirty="0">
                <a:solidFill>
                  <a:schemeClr val="tx1"/>
                </a:solidFill>
              </a:rPr>
              <a:t>number</a:t>
            </a:r>
            <a:r>
              <a:rPr lang="zh-CN" altLang="en-US" sz="2800" dirty="0">
                <a:solidFill>
                  <a:schemeClr val="tx1"/>
                </a:solidFill>
              </a:rPr>
              <a:t> </a:t>
            </a:r>
            <a:r>
              <a:rPr lang="en-US" altLang="zh-CN" sz="2800" dirty="0">
                <a:solidFill>
                  <a:schemeClr val="tx1"/>
                </a:solidFill>
              </a:rPr>
              <a:t>of</a:t>
            </a:r>
            <a:r>
              <a:rPr lang="zh-CN" altLang="en-US" sz="2800" dirty="0">
                <a:solidFill>
                  <a:schemeClr val="tx1"/>
                </a:solidFill>
              </a:rPr>
              <a:t> </a:t>
            </a:r>
            <a:r>
              <a:rPr lang="en-US" altLang="zh-CN" sz="2800" dirty="0">
                <a:solidFill>
                  <a:schemeClr val="tx1"/>
                </a:solidFill>
              </a:rPr>
              <a:t>samplers</a:t>
            </a:r>
            <a:r>
              <a:rPr lang="zh-CN" altLang="en-US" sz="2800" dirty="0">
                <a:solidFill>
                  <a:schemeClr val="tx1"/>
                </a:solidFill>
              </a:rPr>
              <a:t> </a:t>
            </a:r>
            <a:r>
              <a:rPr lang="en-US" altLang="zh-CN" sz="2800" dirty="0">
                <a:solidFill>
                  <a:schemeClr val="tx1"/>
                </a:solidFill>
              </a:rPr>
              <a:t>is</a:t>
            </a:r>
            <a:r>
              <a:rPr lang="zh-CN" altLang="en-US" sz="2800" dirty="0">
                <a:solidFill>
                  <a:schemeClr val="tx1"/>
                </a:solidFill>
              </a:rPr>
              <a:t> </a:t>
            </a:r>
            <a:r>
              <a:rPr lang="en-US" altLang="zh-CN" sz="2800" dirty="0">
                <a:solidFill>
                  <a:schemeClr val="tx1"/>
                </a:solidFill>
              </a:rPr>
              <a:t>smaller</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or</a:t>
            </a:r>
            <a:r>
              <a:rPr lang="zh-CN" altLang="en-US" sz="2800" dirty="0">
                <a:solidFill>
                  <a:schemeClr val="tx1"/>
                </a:solidFill>
              </a:rPr>
              <a:t> </a:t>
            </a:r>
            <a:r>
              <a:rPr lang="en-US" altLang="zh-CN" sz="2800" dirty="0">
                <a:solidFill>
                  <a:schemeClr val="tx1"/>
                </a:solidFill>
              </a:rPr>
              <a:t>similar</a:t>
            </a:r>
            <a:r>
              <a:rPr lang="zh-CN" altLang="en-US" sz="2800" dirty="0">
                <a:solidFill>
                  <a:schemeClr val="tx1"/>
                </a:solidFill>
              </a:rPr>
              <a:t> </a:t>
            </a:r>
            <a:r>
              <a:rPr lang="en-US" altLang="zh-CN" sz="2800" dirty="0">
                <a:solidFill>
                  <a:schemeClr val="tx1"/>
                </a:solidFill>
              </a:rPr>
              <a:t>as</a:t>
            </a:r>
            <a:r>
              <a:rPr lang="zh-CN" altLang="en-US" sz="2800" dirty="0">
                <a:solidFill>
                  <a:schemeClr val="tx1"/>
                </a:solidFill>
              </a:rPr>
              <a:t> </a:t>
            </a:r>
            <a:r>
              <a:rPr lang="en-US" altLang="zh-CN" sz="2800" dirty="0">
                <a:solidFill>
                  <a:schemeClr val="tx1"/>
                </a:solidFill>
              </a:rPr>
              <a:t>ASAP. </a:t>
            </a:r>
            <a:r>
              <a:rPr lang="zh-CN" altLang="en-US" sz="2800" dirty="0">
                <a:solidFill>
                  <a:schemeClr val="tx1"/>
                </a:solidFill>
              </a:rPr>
              <a:t>    </a:t>
            </a:r>
            <a:endParaRPr lang="en-US" sz="2800" dirty="0">
              <a:solidFill>
                <a:schemeClr val="tx1"/>
              </a:solidFill>
            </a:endParaRPr>
          </a:p>
          <a:p>
            <a:pPr marL="285750" indent="-285750">
              <a:buFont typeface="Arial" panose="020B0604020202020204" pitchFamily="34" charset="0"/>
              <a:buChar char="•"/>
            </a:pPr>
            <a:r>
              <a:rPr lang="en-US" sz="2800" dirty="0">
                <a:solidFill>
                  <a:schemeClr val="tx1"/>
                </a:solidFill>
              </a:rPr>
              <a:t>Each Arya’s sampler runs faster</a:t>
            </a:r>
            <a:r>
              <a:rPr lang="zh-CN" altLang="en-US" sz="2800" dirty="0">
                <a:solidFill>
                  <a:schemeClr val="tx1"/>
                </a:solidFill>
              </a:rPr>
              <a:t> </a:t>
            </a:r>
            <a:r>
              <a:rPr lang="en-US" altLang="zh-CN" sz="2800" dirty="0">
                <a:solidFill>
                  <a:schemeClr val="tx1"/>
                </a:solidFill>
              </a:rPr>
              <a:t>because</a:t>
            </a:r>
            <a:r>
              <a:rPr lang="zh-CN" altLang="en-US" sz="2800" dirty="0">
                <a:solidFill>
                  <a:schemeClr val="tx1"/>
                </a:solidFill>
              </a:rPr>
              <a:t> </a:t>
            </a:r>
            <a:r>
              <a:rPr lang="en-US" altLang="zh-CN" sz="2800" dirty="0">
                <a:solidFill>
                  <a:schemeClr val="tx1"/>
                </a:solidFill>
              </a:rPr>
              <a:t>of</a:t>
            </a:r>
            <a:r>
              <a:rPr lang="zh-CN" altLang="en-US" sz="2800" dirty="0">
                <a:solidFill>
                  <a:schemeClr val="tx1"/>
                </a:solidFill>
              </a:rPr>
              <a:t> </a:t>
            </a:r>
            <a:r>
              <a:rPr lang="en-US" altLang="zh-CN" sz="2800" dirty="0">
                <a:solidFill>
                  <a:schemeClr val="tx1"/>
                </a:solidFill>
              </a:rPr>
              <a:t>edge</a:t>
            </a:r>
            <a:r>
              <a:rPr lang="zh-CN" altLang="en-US" sz="2800" dirty="0">
                <a:solidFill>
                  <a:schemeClr val="tx1"/>
                </a:solidFill>
              </a:rPr>
              <a:t> </a:t>
            </a:r>
            <a:r>
              <a:rPr lang="en-US" altLang="zh-CN" sz="2800" dirty="0">
                <a:solidFill>
                  <a:schemeClr val="tx1"/>
                </a:solidFill>
              </a:rPr>
              <a:t>sampling. </a:t>
            </a:r>
          </a:p>
        </p:txBody>
      </p:sp>
      <p:sp>
        <p:nvSpPr>
          <p:cNvPr id="14" name="TextBox 13">
            <a:extLst>
              <a:ext uri="{FF2B5EF4-FFF2-40B4-BE49-F238E27FC236}">
                <a16:creationId xmlns:a16="http://schemas.microsoft.com/office/drawing/2014/main" id="{3C6AA84F-A684-5315-14FF-24B14579B00F}"/>
              </a:ext>
            </a:extLst>
          </p:cNvPr>
          <p:cNvSpPr txBox="1"/>
          <p:nvPr/>
        </p:nvSpPr>
        <p:spPr>
          <a:xfrm>
            <a:off x="3307644" y="4404233"/>
            <a:ext cx="1871538" cy="369332"/>
          </a:xfrm>
          <a:prstGeom prst="rect">
            <a:avLst/>
          </a:prstGeom>
          <a:noFill/>
        </p:spPr>
        <p:txBody>
          <a:bodyPr wrap="none" rtlCol="0">
            <a:spAutoFit/>
          </a:bodyPr>
          <a:lstStyle/>
          <a:p>
            <a:r>
              <a:rPr lang="en-US" dirty="0"/>
              <a:t>YouTube, 5-House</a:t>
            </a:r>
          </a:p>
        </p:txBody>
      </p:sp>
      <p:sp>
        <p:nvSpPr>
          <p:cNvPr id="15" name="TextBox 14">
            <a:extLst>
              <a:ext uri="{FF2B5EF4-FFF2-40B4-BE49-F238E27FC236}">
                <a16:creationId xmlns:a16="http://schemas.microsoft.com/office/drawing/2014/main" id="{C8908874-143B-E96D-FA27-667210005389}"/>
              </a:ext>
            </a:extLst>
          </p:cNvPr>
          <p:cNvSpPr txBox="1"/>
          <p:nvPr/>
        </p:nvSpPr>
        <p:spPr>
          <a:xfrm>
            <a:off x="6914442" y="4404233"/>
            <a:ext cx="2642839" cy="369332"/>
          </a:xfrm>
          <a:prstGeom prst="rect">
            <a:avLst/>
          </a:prstGeom>
          <a:noFill/>
        </p:spPr>
        <p:txBody>
          <a:bodyPr wrap="none" rtlCol="0">
            <a:spAutoFit/>
          </a:bodyPr>
          <a:lstStyle/>
          <a:p>
            <a:r>
              <a:rPr lang="en-US" dirty="0"/>
              <a:t>YouTube, Triangle-Triangle</a:t>
            </a:r>
          </a:p>
        </p:txBody>
      </p:sp>
      <p:sp>
        <p:nvSpPr>
          <p:cNvPr id="16" name="Slide Number Placeholder 15">
            <a:extLst>
              <a:ext uri="{FF2B5EF4-FFF2-40B4-BE49-F238E27FC236}">
                <a16:creationId xmlns:a16="http://schemas.microsoft.com/office/drawing/2014/main" id="{3801B2FA-9CC7-630B-5E8E-EE9A0D9629B2}"/>
              </a:ext>
            </a:extLst>
          </p:cNvPr>
          <p:cNvSpPr>
            <a:spLocks noGrp="1"/>
          </p:cNvSpPr>
          <p:nvPr>
            <p:ph type="sldNum" sz="quarter" idx="12"/>
          </p:nvPr>
        </p:nvSpPr>
        <p:spPr/>
        <p:txBody>
          <a:bodyPr/>
          <a:lstStyle/>
          <a:p>
            <a:fld id="{EE990D7F-56FB-9745-84A4-6BC8EB4FDFF2}" type="slidenum">
              <a:rPr lang="en-US" smtClean="0"/>
              <a:t>22</a:t>
            </a:fld>
            <a:endParaRPr lang="en-US"/>
          </a:p>
        </p:txBody>
      </p:sp>
    </p:spTree>
    <p:extLst>
      <p:ext uri="{BB962C8B-B14F-4D97-AF65-F5344CB8AC3E}">
        <p14:creationId xmlns:p14="http://schemas.microsoft.com/office/powerpoint/2010/main" val="26936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8D3E-C5E3-9B41-4C71-E169C8E68F22}"/>
              </a:ext>
            </a:extLst>
          </p:cNvPr>
          <p:cNvSpPr>
            <a:spLocks noGrp="1"/>
          </p:cNvSpPr>
          <p:nvPr>
            <p:ph type="title"/>
          </p:nvPr>
        </p:nvSpPr>
        <p:spPr/>
        <p:txBody>
          <a:bodyPr/>
          <a:lstStyle/>
          <a:p>
            <a:r>
              <a:rPr lang="en-US" dirty="0"/>
              <a:t>Discussion and Future Work</a:t>
            </a:r>
          </a:p>
        </p:txBody>
      </p:sp>
      <p:sp>
        <p:nvSpPr>
          <p:cNvPr id="5" name="Slide Number Placeholder 4">
            <a:extLst>
              <a:ext uri="{FF2B5EF4-FFF2-40B4-BE49-F238E27FC236}">
                <a16:creationId xmlns:a16="http://schemas.microsoft.com/office/drawing/2014/main" id="{36426C5A-4659-887A-1AC5-85ACB7DBAEC5}"/>
              </a:ext>
            </a:extLst>
          </p:cNvPr>
          <p:cNvSpPr>
            <a:spLocks noGrp="1"/>
          </p:cNvSpPr>
          <p:nvPr>
            <p:ph type="sldNum" sz="quarter" idx="12"/>
          </p:nvPr>
        </p:nvSpPr>
        <p:spPr/>
        <p:txBody>
          <a:bodyPr/>
          <a:lstStyle/>
          <a:p>
            <a:fld id="{EE990D7F-56FB-9745-84A4-6BC8EB4FDFF2}" type="slidenum">
              <a:rPr lang="en-US" smtClean="0"/>
              <a:t>23</a:t>
            </a:fld>
            <a:endParaRPr lang="en-US"/>
          </a:p>
        </p:txBody>
      </p:sp>
      <p:graphicFrame>
        <p:nvGraphicFramePr>
          <p:cNvPr id="6" name="Chart 5">
            <a:extLst>
              <a:ext uri="{FF2B5EF4-FFF2-40B4-BE49-F238E27FC236}">
                <a16:creationId xmlns:a16="http://schemas.microsoft.com/office/drawing/2014/main" id="{704CE876-F1EC-FFF2-5C50-DB8A075CF381}"/>
              </a:ext>
            </a:extLst>
          </p:cNvPr>
          <p:cNvGraphicFramePr/>
          <p:nvPr>
            <p:extLst>
              <p:ext uri="{D42A27DB-BD31-4B8C-83A1-F6EECF244321}">
                <p14:modId xmlns:p14="http://schemas.microsoft.com/office/powerpoint/2010/main" val="2875043058"/>
              </p:ext>
            </p:extLst>
          </p:nvPr>
        </p:nvGraphicFramePr>
        <p:xfrm>
          <a:off x="191333" y="1663804"/>
          <a:ext cx="4384504" cy="457348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CE8FEDD3-658A-4A1E-5376-4F985DFFC64F}"/>
              </a:ext>
            </a:extLst>
          </p:cNvPr>
          <p:cNvSpPr txBox="1"/>
          <p:nvPr/>
        </p:nvSpPr>
        <p:spPr>
          <a:xfrm>
            <a:off x="2383585" y="1422649"/>
            <a:ext cx="1243417" cy="461665"/>
          </a:xfrm>
          <a:prstGeom prst="rect">
            <a:avLst/>
          </a:prstGeom>
          <a:noFill/>
        </p:spPr>
        <p:txBody>
          <a:bodyPr wrap="none" rtlCol="0">
            <a:spAutoFit/>
          </a:bodyPr>
          <a:lstStyle/>
          <a:p>
            <a:r>
              <a:rPr lang="en-US" sz="2400" dirty="0"/>
              <a:t>4-Motifs</a:t>
            </a:r>
          </a:p>
        </p:txBody>
      </p:sp>
      <p:sp>
        <p:nvSpPr>
          <p:cNvPr id="8" name="TextBox 7">
            <a:extLst>
              <a:ext uri="{FF2B5EF4-FFF2-40B4-BE49-F238E27FC236}">
                <a16:creationId xmlns:a16="http://schemas.microsoft.com/office/drawing/2014/main" id="{4AEC00EB-735F-5A6F-42A6-810CCBD05D33}"/>
              </a:ext>
            </a:extLst>
          </p:cNvPr>
          <p:cNvSpPr txBox="1"/>
          <p:nvPr/>
        </p:nvSpPr>
        <p:spPr>
          <a:xfrm>
            <a:off x="4125659" y="2527702"/>
            <a:ext cx="1144833" cy="461665"/>
          </a:xfrm>
          <a:prstGeom prst="rect">
            <a:avLst/>
          </a:prstGeom>
          <a:noFill/>
        </p:spPr>
        <p:txBody>
          <a:bodyPr wrap="square" rtlCol="0">
            <a:spAutoFit/>
          </a:bodyPr>
          <a:lstStyle/>
          <a:p>
            <a:r>
              <a:rPr lang="en-US" sz="2400" dirty="0"/>
              <a:t>1/6x</a:t>
            </a:r>
          </a:p>
        </p:txBody>
      </p:sp>
      <p:cxnSp>
        <p:nvCxnSpPr>
          <p:cNvPr id="9" name="Straight Arrow Connector 8">
            <a:extLst>
              <a:ext uri="{FF2B5EF4-FFF2-40B4-BE49-F238E27FC236}">
                <a16:creationId xmlns:a16="http://schemas.microsoft.com/office/drawing/2014/main" id="{77B49881-FA0A-A71D-A091-D7FFD6B79443}"/>
              </a:ext>
            </a:extLst>
          </p:cNvPr>
          <p:cNvCxnSpPr>
            <a:cxnSpLocks/>
          </p:cNvCxnSpPr>
          <p:nvPr/>
        </p:nvCxnSpPr>
        <p:spPr>
          <a:xfrm>
            <a:off x="4000680" y="2446505"/>
            <a:ext cx="0" cy="55553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49EB0D-AD57-1FDC-4310-C225335A0324}"/>
              </a:ext>
            </a:extLst>
          </p:cNvPr>
          <p:cNvSpPr txBox="1"/>
          <p:nvPr/>
        </p:nvSpPr>
        <p:spPr>
          <a:xfrm>
            <a:off x="5054600" y="2863610"/>
            <a:ext cx="6436870" cy="2677656"/>
          </a:xfrm>
          <a:prstGeom prst="rect">
            <a:avLst/>
          </a:prstGeom>
          <a:noFill/>
        </p:spPr>
        <p:txBody>
          <a:bodyPr wrap="square">
            <a:spAutoFit/>
          </a:bodyPr>
          <a:lstStyle/>
          <a:p>
            <a:pPr marL="457200" indent="-457200">
              <a:buFont typeface="Arial" panose="020B0604020202020204" pitchFamily="34" charset="0"/>
              <a:buChar char="•"/>
            </a:pPr>
            <a:r>
              <a:rPr lang="en-US" sz="2800" dirty="0"/>
              <a:t>Extending Arya to trillion-edge graph scenarios.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altLang="zh-CN" sz="2800" dirty="0"/>
              <a:t>Selecting </a:t>
            </a:r>
            <a:r>
              <a:rPr lang="en-US" sz="2800" dirty="0"/>
              <a:t>the best graph pattern mining algorithm for different graph-pattern inputs. </a:t>
            </a:r>
          </a:p>
        </p:txBody>
      </p:sp>
      <p:sp>
        <p:nvSpPr>
          <p:cNvPr id="12" name="TextBox 11">
            <a:extLst>
              <a:ext uri="{FF2B5EF4-FFF2-40B4-BE49-F238E27FC236}">
                <a16:creationId xmlns:a16="http://schemas.microsoft.com/office/drawing/2014/main" id="{B6CB6ADD-9D36-C996-7A07-DAC46BC6D89E}"/>
              </a:ext>
            </a:extLst>
          </p:cNvPr>
          <p:cNvSpPr txBox="1"/>
          <p:nvPr/>
        </p:nvSpPr>
        <p:spPr>
          <a:xfrm>
            <a:off x="5054600" y="1422649"/>
            <a:ext cx="6558400" cy="1231106"/>
          </a:xfrm>
          <a:prstGeom prst="rect">
            <a:avLst/>
          </a:prstGeom>
          <a:noFill/>
        </p:spPr>
        <p:txBody>
          <a:bodyPr wrap="square">
            <a:spAutoFit/>
          </a:bodyPr>
          <a:lstStyle/>
          <a:p>
            <a:pPr marL="457200" indent="-457200">
              <a:buFont typeface="Arial" panose="020B0604020202020204" pitchFamily="34" charset="0"/>
              <a:buChar char="•"/>
            </a:pPr>
            <a:r>
              <a:rPr lang="en-US" sz="2800" dirty="0"/>
              <a:t>Sampling-based approaches are hard to find a pattern when the graph is sparse.</a:t>
            </a:r>
          </a:p>
          <a:p>
            <a:endParaRPr lang="en-US" dirty="0"/>
          </a:p>
        </p:txBody>
      </p:sp>
    </p:spTree>
    <p:extLst>
      <p:ext uri="{BB962C8B-B14F-4D97-AF65-F5344CB8AC3E}">
        <p14:creationId xmlns:p14="http://schemas.microsoft.com/office/powerpoint/2010/main" val="49007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CBCC-FE3C-9599-23B6-46805810B01C}"/>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41975C84-D538-96D7-43D5-D35E6CB69CA9}"/>
              </a:ext>
            </a:extLst>
          </p:cNvPr>
          <p:cNvSpPr>
            <a:spLocks noGrp="1"/>
          </p:cNvSpPr>
          <p:nvPr>
            <p:ph idx="1"/>
          </p:nvPr>
        </p:nvSpPr>
        <p:spPr/>
        <p:txBody>
          <a:bodyPr>
            <a:normAutofit/>
          </a:bodyPr>
          <a:lstStyle/>
          <a:p>
            <a:r>
              <a:rPr lang="en-US" dirty="0"/>
              <a:t>Graph pattern mining </a:t>
            </a:r>
            <a:r>
              <a:rPr lang="en-US" altLang="zh-CN" dirty="0"/>
              <a:t>is</a:t>
            </a:r>
            <a:r>
              <a:rPr lang="zh-CN" altLang="en-US" dirty="0"/>
              <a:t> </a:t>
            </a:r>
            <a:r>
              <a:rPr lang="en-US" altLang="zh-CN" dirty="0"/>
              <a:t>important</a:t>
            </a:r>
            <a:r>
              <a:rPr lang="zh-CN" altLang="en-US" dirty="0"/>
              <a:t> </a:t>
            </a:r>
            <a:r>
              <a:rPr lang="en-US" altLang="zh-CN" dirty="0"/>
              <a:t>and</a:t>
            </a:r>
            <a:r>
              <a:rPr lang="zh-CN" altLang="en-US" dirty="0"/>
              <a:t> </a:t>
            </a:r>
            <a:r>
              <a:rPr lang="en-US" altLang="zh-CN" dirty="0"/>
              <a:t>challenging.</a:t>
            </a:r>
          </a:p>
          <a:p>
            <a:pPr lvl="1"/>
            <a:r>
              <a:rPr lang="en-US" altLang="zh-CN" dirty="0"/>
              <a:t>Larger and denser graphs and complex and arbitrary patterns.</a:t>
            </a:r>
          </a:p>
          <a:p>
            <a:pPr lvl="1"/>
            <a:r>
              <a:rPr lang="en-US" altLang="zh-CN" dirty="0"/>
              <a:t>Poor scalability of existing systems.</a:t>
            </a:r>
          </a:p>
          <a:p>
            <a:pPr lvl="1"/>
            <a:endParaRPr lang="en-US" dirty="0"/>
          </a:p>
          <a:p>
            <a:r>
              <a:rPr lang="en-US" dirty="0"/>
              <a:t>Arya leverages graph decomposition theory and sampling techniques for fast and scalable pattern mining</a:t>
            </a:r>
            <a:r>
              <a:rPr lang="en-US" altLang="zh-CN" dirty="0"/>
              <a:t>.</a:t>
            </a:r>
            <a:endParaRPr lang="en-US" dirty="0"/>
          </a:p>
          <a:p>
            <a:pPr lvl="1"/>
            <a:r>
              <a:rPr lang="en-US" dirty="0"/>
              <a:t>Outperforming </a:t>
            </a:r>
            <a:r>
              <a:rPr lang="en-US" altLang="zh-CN" dirty="0"/>
              <a:t>existing</a:t>
            </a:r>
            <a:r>
              <a:rPr lang="zh-CN" altLang="en-US" dirty="0"/>
              <a:t> </a:t>
            </a:r>
            <a:r>
              <a:rPr lang="en-US" altLang="zh-CN" dirty="0"/>
              <a:t>exact</a:t>
            </a:r>
            <a:r>
              <a:rPr lang="zh-CN" altLang="en-US" dirty="0"/>
              <a:t> </a:t>
            </a:r>
            <a:r>
              <a:rPr lang="en-US" altLang="zh-CN" dirty="0"/>
              <a:t>and</a:t>
            </a:r>
            <a:r>
              <a:rPr lang="zh-CN" altLang="en-US" dirty="0"/>
              <a:t> </a:t>
            </a:r>
            <a:r>
              <a:rPr lang="en-US" altLang="zh-CN" dirty="0"/>
              <a:t>approximate</a:t>
            </a:r>
            <a:r>
              <a:rPr lang="zh-CN" altLang="en-US" dirty="0"/>
              <a:t> </a:t>
            </a:r>
            <a:r>
              <a:rPr lang="en-US" altLang="zh-CN" dirty="0"/>
              <a:t>pattern</a:t>
            </a:r>
            <a:r>
              <a:rPr lang="zh-CN" altLang="en-US" dirty="0"/>
              <a:t> </a:t>
            </a:r>
            <a:r>
              <a:rPr lang="en-US" altLang="zh-CN" dirty="0"/>
              <a:t>mining</a:t>
            </a:r>
            <a:r>
              <a:rPr lang="zh-CN" altLang="en-US" dirty="0"/>
              <a:t> </a:t>
            </a:r>
            <a:r>
              <a:rPr lang="en-US" altLang="zh-CN" dirty="0"/>
              <a:t>solutions</a:t>
            </a:r>
            <a:r>
              <a:rPr lang="zh-CN" altLang="en-US" dirty="0"/>
              <a:t> </a:t>
            </a:r>
            <a:r>
              <a:rPr lang="en-US" altLang="zh-CN" dirty="0"/>
              <a:t>by</a:t>
            </a:r>
            <a:r>
              <a:rPr lang="zh-CN" altLang="en-US" dirty="0"/>
              <a:t> </a:t>
            </a:r>
            <a:r>
              <a:rPr lang="en-US" altLang="zh-CN" dirty="0"/>
              <a:t>up</a:t>
            </a:r>
            <a:r>
              <a:rPr lang="zh-CN" altLang="en-US" dirty="0"/>
              <a:t> </a:t>
            </a:r>
            <a:r>
              <a:rPr lang="en-US" altLang="zh-CN" dirty="0"/>
              <a:t>to</a:t>
            </a:r>
            <a:r>
              <a:rPr lang="zh-CN" altLang="en-US" dirty="0"/>
              <a:t> </a:t>
            </a:r>
            <a:r>
              <a:rPr lang="en-US" altLang="zh-CN" dirty="0"/>
              <a:t>five</a:t>
            </a:r>
            <a:r>
              <a:rPr lang="zh-CN" altLang="en-US" dirty="0"/>
              <a:t> </a:t>
            </a:r>
            <a:r>
              <a:rPr lang="en-US" altLang="zh-CN" dirty="0"/>
              <a:t>orders</a:t>
            </a:r>
            <a:r>
              <a:rPr lang="zh-CN" altLang="en-US" dirty="0"/>
              <a:t> </a:t>
            </a:r>
            <a:r>
              <a:rPr lang="en-US" altLang="zh-CN" dirty="0"/>
              <a:t>of</a:t>
            </a:r>
            <a:r>
              <a:rPr lang="zh-CN" altLang="en-US" dirty="0"/>
              <a:t> </a:t>
            </a:r>
            <a:r>
              <a:rPr lang="en-US" altLang="zh-CN" dirty="0"/>
              <a:t>magnitude.</a:t>
            </a:r>
            <a:r>
              <a:rPr lang="zh-CN" altLang="en-US" dirty="0"/>
              <a:t> </a:t>
            </a:r>
            <a:endParaRPr lang="en-US" dirty="0"/>
          </a:p>
          <a:p>
            <a:endParaRPr lang="en-US" dirty="0"/>
          </a:p>
          <a:p>
            <a:r>
              <a:rPr lang="en-US" dirty="0"/>
              <a:t>Open-sourced at</a:t>
            </a:r>
            <a:r>
              <a:rPr lang="zh-CN" altLang="en-US" dirty="0"/>
              <a:t> </a:t>
            </a:r>
            <a:r>
              <a:rPr lang="en-US" dirty="0">
                <a:solidFill>
                  <a:srgbClr val="0070C0"/>
                </a:solidFill>
                <a:hlinkClick r:id="rId3">
                  <a:extLst>
                    <a:ext uri="{A12FA001-AC4F-418D-AE19-62706E023703}">
                      <ahyp:hlinkClr xmlns:ahyp="http://schemas.microsoft.com/office/drawing/2018/hyperlinkcolor" val="tx"/>
                    </a:ext>
                  </a:extLst>
                </a:hlinkClick>
              </a:rPr>
              <a:t>https://github.com/Froot-NetSys/Arya</a:t>
            </a:r>
            <a:r>
              <a:rPr lang="en-US" dirty="0"/>
              <a:t>. </a:t>
            </a:r>
          </a:p>
          <a:p>
            <a:endParaRPr lang="en-US" dirty="0"/>
          </a:p>
        </p:txBody>
      </p:sp>
      <p:sp>
        <p:nvSpPr>
          <p:cNvPr id="5" name="Slide Number Placeholder 4">
            <a:extLst>
              <a:ext uri="{FF2B5EF4-FFF2-40B4-BE49-F238E27FC236}">
                <a16:creationId xmlns:a16="http://schemas.microsoft.com/office/drawing/2014/main" id="{E7C7324D-D60B-4D8E-ABC9-9377B8A524F7}"/>
              </a:ext>
            </a:extLst>
          </p:cNvPr>
          <p:cNvSpPr>
            <a:spLocks noGrp="1"/>
          </p:cNvSpPr>
          <p:nvPr>
            <p:ph type="sldNum" sz="quarter" idx="12"/>
          </p:nvPr>
        </p:nvSpPr>
        <p:spPr/>
        <p:txBody>
          <a:bodyPr/>
          <a:lstStyle/>
          <a:p>
            <a:fld id="{EE990D7F-56FB-9745-84A4-6BC8EB4FDFF2}" type="slidenum">
              <a:rPr lang="en-US" smtClean="0"/>
              <a:t>24</a:t>
            </a:fld>
            <a:endParaRPr lang="en-US"/>
          </a:p>
        </p:txBody>
      </p:sp>
    </p:spTree>
    <p:extLst>
      <p:ext uri="{BB962C8B-B14F-4D97-AF65-F5344CB8AC3E}">
        <p14:creationId xmlns:p14="http://schemas.microsoft.com/office/powerpoint/2010/main" val="76625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F6E7-A110-EE3F-6CD7-212D8B517089}"/>
              </a:ext>
            </a:extLst>
          </p:cNvPr>
          <p:cNvSpPr>
            <a:spLocks noGrp="1"/>
          </p:cNvSpPr>
          <p:nvPr>
            <p:ph type="title"/>
          </p:nvPr>
        </p:nvSpPr>
        <p:spPr/>
        <p:txBody>
          <a:bodyPr/>
          <a:lstStyle/>
          <a:p>
            <a:r>
              <a:rPr lang="en-US" dirty="0"/>
              <a:t>Pattern Mining is An Important Analytics Task</a:t>
            </a:r>
          </a:p>
        </p:txBody>
      </p:sp>
      <p:sp>
        <p:nvSpPr>
          <p:cNvPr id="5" name="Content Placeholder 4">
            <a:extLst>
              <a:ext uri="{FF2B5EF4-FFF2-40B4-BE49-F238E27FC236}">
                <a16:creationId xmlns:a16="http://schemas.microsoft.com/office/drawing/2014/main" id="{1265EE39-19CF-57F9-741D-68AF33A8BAC7}"/>
              </a:ext>
            </a:extLst>
          </p:cNvPr>
          <p:cNvSpPr>
            <a:spLocks noGrp="1"/>
          </p:cNvSpPr>
          <p:nvPr>
            <p:ph idx="1"/>
          </p:nvPr>
        </p:nvSpPr>
        <p:spPr>
          <a:xfrm>
            <a:off x="838200" y="1825625"/>
            <a:ext cx="10515600" cy="2708668"/>
          </a:xfrm>
        </p:spPr>
        <p:txBody>
          <a:bodyPr/>
          <a:lstStyle/>
          <a:p>
            <a:r>
              <a:rPr lang="en-US" dirty="0"/>
              <a:t>Social networks</a:t>
            </a:r>
          </a:p>
          <a:p>
            <a:pPr lvl="1"/>
            <a:r>
              <a:rPr lang="en-US" dirty="0"/>
              <a:t>Spot communities and advertise to users</a:t>
            </a:r>
          </a:p>
          <a:p>
            <a:r>
              <a:rPr lang="en-US" dirty="0"/>
              <a:t>Biology</a:t>
            </a:r>
          </a:p>
          <a:p>
            <a:pPr lvl="1"/>
            <a:r>
              <a:rPr lang="en-US" dirty="0"/>
              <a:t>Characterize protein-protein structures or interactions</a:t>
            </a:r>
          </a:p>
          <a:p>
            <a:r>
              <a:rPr lang="en-US" dirty="0"/>
              <a:t>Finance</a:t>
            </a:r>
          </a:p>
          <a:p>
            <a:pPr lvl="1"/>
            <a:r>
              <a:rPr lang="en-US" dirty="0"/>
              <a:t>Money laundering detection</a:t>
            </a:r>
          </a:p>
        </p:txBody>
      </p:sp>
      <p:grpSp>
        <p:nvGrpSpPr>
          <p:cNvPr id="61" name="Group 60">
            <a:extLst>
              <a:ext uri="{FF2B5EF4-FFF2-40B4-BE49-F238E27FC236}">
                <a16:creationId xmlns:a16="http://schemas.microsoft.com/office/drawing/2014/main" id="{D63C637B-1FEF-916E-C8FA-D5B9CAADDF0C}"/>
              </a:ext>
            </a:extLst>
          </p:cNvPr>
          <p:cNvGrpSpPr/>
          <p:nvPr/>
        </p:nvGrpSpPr>
        <p:grpSpPr>
          <a:xfrm>
            <a:off x="1979002" y="5923474"/>
            <a:ext cx="384561" cy="384561"/>
            <a:chOff x="4926380" y="3585927"/>
            <a:chExt cx="384561" cy="384561"/>
          </a:xfrm>
        </p:grpSpPr>
        <p:sp>
          <p:nvSpPr>
            <p:cNvPr id="105" name="Oval 104">
              <a:extLst>
                <a:ext uri="{FF2B5EF4-FFF2-40B4-BE49-F238E27FC236}">
                  <a16:creationId xmlns:a16="http://schemas.microsoft.com/office/drawing/2014/main" id="{6839C2FB-FFC4-1F18-A600-7E3EAFFC6C2E}"/>
                </a:ext>
              </a:extLst>
            </p:cNvPr>
            <p:cNvSpPr/>
            <p:nvPr/>
          </p:nvSpPr>
          <p:spPr>
            <a:xfrm>
              <a:off x="4926380" y="3585927"/>
              <a:ext cx="384561" cy="384561"/>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4" descr="female user icon by dagobert83">
              <a:extLst>
                <a:ext uri="{FF2B5EF4-FFF2-40B4-BE49-F238E27FC236}">
                  <a16:creationId xmlns:a16="http://schemas.microsoft.com/office/drawing/2014/main" id="{58BFFCA6-DB5A-84AA-885E-CD33EB20C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737" y="3591379"/>
              <a:ext cx="317779" cy="317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60879DBF-59ED-30B4-5DF0-46A3B844BB5A}"/>
              </a:ext>
            </a:extLst>
          </p:cNvPr>
          <p:cNvGrpSpPr/>
          <p:nvPr/>
        </p:nvGrpSpPr>
        <p:grpSpPr>
          <a:xfrm>
            <a:off x="4779674" y="6236544"/>
            <a:ext cx="384561" cy="384561"/>
            <a:chOff x="4469469" y="2912736"/>
            <a:chExt cx="384561" cy="384561"/>
          </a:xfrm>
        </p:grpSpPr>
        <p:sp>
          <p:nvSpPr>
            <p:cNvPr id="103" name="Oval 102">
              <a:extLst>
                <a:ext uri="{FF2B5EF4-FFF2-40B4-BE49-F238E27FC236}">
                  <a16:creationId xmlns:a16="http://schemas.microsoft.com/office/drawing/2014/main" id="{8125352F-B6EF-D228-3E00-DC537FDFD789}"/>
                </a:ext>
              </a:extLst>
            </p:cNvPr>
            <p:cNvSpPr/>
            <p:nvPr/>
          </p:nvSpPr>
          <p:spPr>
            <a:xfrm>
              <a:off x="4469469" y="2912736"/>
              <a:ext cx="384561" cy="384561"/>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descr="male user icon by acspike">
              <a:extLst>
                <a:ext uri="{FF2B5EF4-FFF2-40B4-BE49-F238E27FC236}">
                  <a16:creationId xmlns:a16="http://schemas.microsoft.com/office/drawing/2014/main" id="{100A93BF-1B94-69E3-E4EF-9B88AA1D2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4723" y="2923485"/>
              <a:ext cx="314053" cy="3140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98B71567-94E5-9CCB-B7CC-A101565DA0E1}"/>
              </a:ext>
            </a:extLst>
          </p:cNvPr>
          <p:cNvGrpSpPr/>
          <p:nvPr/>
        </p:nvGrpSpPr>
        <p:grpSpPr>
          <a:xfrm>
            <a:off x="1806687" y="4889235"/>
            <a:ext cx="384561" cy="409750"/>
            <a:chOff x="4629678" y="4214399"/>
            <a:chExt cx="384561" cy="409750"/>
          </a:xfrm>
        </p:grpSpPr>
        <p:sp>
          <p:nvSpPr>
            <p:cNvPr id="101" name="Oval 100">
              <a:extLst>
                <a:ext uri="{FF2B5EF4-FFF2-40B4-BE49-F238E27FC236}">
                  <a16:creationId xmlns:a16="http://schemas.microsoft.com/office/drawing/2014/main" id="{EF4A835F-C5A1-B165-450E-28BE47686ECA}"/>
                </a:ext>
              </a:extLst>
            </p:cNvPr>
            <p:cNvSpPr/>
            <p:nvPr/>
          </p:nvSpPr>
          <p:spPr>
            <a:xfrm>
              <a:off x="4629678" y="4227500"/>
              <a:ext cx="384561" cy="384561"/>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9C54A462-CE7A-DEF0-CBFD-B6EF1F3D69F2}"/>
                </a:ext>
              </a:extLst>
            </p:cNvPr>
            <p:cNvPicPr>
              <a:picLocks noChangeAspect="1"/>
            </p:cNvPicPr>
            <p:nvPr/>
          </p:nvPicPr>
          <p:blipFill>
            <a:blip r:embed="rId5"/>
            <a:stretch>
              <a:fillRect/>
            </a:stretch>
          </p:blipFill>
          <p:spPr>
            <a:xfrm>
              <a:off x="4637947" y="4214399"/>
              <a:ext cx="350336" cy="409750"/>
            </a:xfrm>
            <a:prstGeom prst="rect">
              <a:avLst/>
            </a:prstGeom>
          </p:spPr>
        </p:pic>
      </p:grpSp>
      <p:grpSp>
        <p:nvGrpSpPr>
          <p:cNvPr id="64" name="Group 63">
            <a:extLst>
              <a:ext uri="{FF2B5EF4-FFF2-40B4-BE49-F238E27FC236}">
                <a16:creationId xmlns:a16="http://schemas.microsoft.com/office/drawing/2014/main" id="{B80C5550-AADB-C4A3-9329-FD170C4F1699}"/>
              </a:ext>
            </a:extLst>
          </p:cNvPr>
          <p:cNvGrpSpPr/>
          <p:nvPr/>
        </p:nvGrpSpPr>
        <p:grpSpPr>
          <a:xfrm>
            <a:off x="3708743" y="5326509"/>
            <a:ext cx="384561" cy="384561"/>
            <a:chOff x="6002056" y="3598870"/>
            <a:chExt cx="384561" cy="384561"/>
          </a:xfrm>
        </p:grpSpPr>
        <p:sp>
          <p:nvSpPr>
            <p:cNvPr id="99" name="Oval 98">
              <a:extLst>
                <a:ext uri="{FF2B5EF4-FFF2-40B4-BE49-F238E27FC236}">
                  <a16:creationId xmlns:a16="http://schemas.microsoft.com/office/drawing/2014/main" id="{2698A6A0-0B53-CAC5-3F5A-172E961A38D3}"/>
                </a:ext>
              </a:extLst>
            </p:cNvPr>
            <p:cNvSpPr/>
            <p:nvPr/>
          </p:nvSpPr>
          <p:spPr>
            <a:xfrm>
              <a:off x="6002056" y="3598870"/>
              <a:ext cx="384561" cy="38456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549DFEBE-3B4D-04A9-CB4D-F0E110CBF200}"/>
                </a:ext>
              </a:extLst>
            </p:cNvPr>
            <p:cNvPicPr>
              <a:picLocks noChangeAspect="1"/>
            </p:cNvPicPr>
            <p:nvPr/>
          </p:nvPicPr>
          <p:blipFill>
            <a:blip r:embed="rId6"/>
            <a:stretch>
              <a:fillRect/>
            </a:stretch>
          </p:blipFill>
          <p:spPr>
            <a:xfrm>
              <a:off x="6033420" y="3606908"/>
              <a:ext cx="321832" cy="321832"/>
            </a:xfrm>
            <a:prstGeom prst="rect">
              <a:avLst/>
            </a:prstGeom>
            <a:effectLst>
              <a:glow rad="63500">
                <a:schemeClr val="bg1">
                  <a:alpha val="40000"/>
                </a:schemeClr>
              </a:glow>
            </a:effectLst>
          </p:spPr>
        </p:pic>
      </p:grpSp>
      <p:sp>
        <p:nvSpPr>
          <p:cNvPr id="65" name="Oval 64">
            <a:extLst>
              <a:ext uri="{FF2B5EF4-FFF2-40B4-BE49-F238E27FC236}">
                <a16:creationId xmlns:a16="http://schemas.microsoft.com/office/drawing/2014/main" id="{E45EE2F2-7565-DEE1-7888-30508965A33D}"/>
              </a:ext>
            </a:extLst>
          </p:cNvPr>
          <p:cNvSpPr/>
          <p:nvPr/>
        </p:nvSpPr>
        <p:spPr>
          <a:xfrm>
            <a:off x="2875883" y="5279365"/>
            <a:ext cx="226120" cy="22612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a:t>
            </a:r>
          </a:p>
        </p:txBody>
      </p:sp>
      <p:cxnSp>
        <p:nvCxnSpPr>
          <p:cNvPr id="66" name="Straight Connector 65">
            <a:extLst>
              <a:ext uri="{FF2B5EF4-FFF2-40B4-BE49-F238E27FC236}">
                <a16:creationId xmlns:a16="http://schemas.microsoft.com/office/drawing/2014/main" id="{1B36E44C-1C0D-6B1E-1796-7A4F725C8286}"/>
              </a:ext>
            </a:extLst>
          </p:cNvPr>
          <p:cNvCxnSpPr>
            <a:cxnSpLocks/>
            <a:stCxn id="65" idx="2"/>
            <a:endCxn id="101" idx="5"/>
          </p:cNvCxnSpPr>
          <p:nvPr/>
        </p:nvCxnSpPr>
        <p:spPr>
          <a:xfrm flipH="1" flipV="1">
            <a:off x="2134930" y="5230579"/>
            <a:ext cx="740953" cy="161846"/>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25B6B1D-75FB-09B4-DA42-06AFCB41F347}"/>
              </a:ext>
            </a:extLst>
          </p:cNvPr>
          <p:cNvCxnSpPr>
            <a:cxnSpLocks/>
            <a:stCxn id="99" idx="2"/>
            <a:endCxn id="65" idx="5"/>
          </p:cNvCxnSpPr>
          <p:nvPr/>
        </p:nvCxnSpPr>
        <p:spPr>
          <a:xfrm flipH="1" flipV="1">
            <a:off x="3068888" y="5472370"/>
            <a:ext cx="639855" cy="46420"/>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sp>
        <p:nvSpPr>
          <p:cNvPr id="68" name="Oval 67">
            <a:extLst>
              <a:ext uri="{FF2B5EF4-FFF2-40B4-BE49-F238E27FC236}">
                <a16:creationId xmlns:a16="http://schemas.microsoft.com/office/drawing/2014/main" id="{138D5EA0-E865-F9F0-1214-E9986338E5FF}"/>
              </a:ext>
            </a:extLst>
          </p:cNvPr>
          <p:cNvSpPr/>
          <p:nvPr/>
        </p:nvSpPr>
        <p:spPr>
          <a:xfrm>
            <a:off x="2847625" y="5810893"/>
            <a:ext cx="226120" cy="22612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a:t>
            </a:r>
          </a:p>
        </p:txBody>
      </p:sp>
      <p:sp>
        <p:nvSpPr>
          <p:cNvPr id="69" name="Oval 68">
            <a:extLst>
              <a:ext uri="{FF2B5EF4-FFF2-40B4-BE49-F238E27FC236}">
                <a16:creationId xmlns:a16="http://schemas.microsoft.com/office/drawing/2014/main" id="{D8AF53C8-F814-DE82-62AE-93BEB0C24550}"/>
              </a:ext>
            </a:extLst>
          </p:cNvPr>
          <p:cNvSpPr/>
          <p:nvPr/>
        </p:nvSpPr>
        <p:spPr>
          <a:xfrm>
            <a:off x="2650408" y="6180907"/>
            <a:ext cx="226120" cy="22612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a:t>
            </a:r>
          </a:p>
        </p:txBody>
      </p:sp>
      <p:sp>
        <p:nvSpPr>
          <p:cNvPr id="70" name="Oval 69">
            <a:extLst>
              <a:ext uri="{FF2B5EF4-FFF2-40B4-BE49-F238E27FC236}">
                <a16:creationId xmlns:a16="http://schemas.microsoft.com/office/drawing/2014/main" id="{E2693990-5461-308C-2890-BE5134B0B9ED}"/>
              </a:ext>
            </a:extLst>
          </p:cNvPr>
          <p:cNvSpPr/>
          <p:nvPr/>
        </p:nvSpPr>
        <p:spPr>
          <a:xfrm>
            <a:off x="4235686" y="5858065"/>
            <a:ext cx="226120" cy="22612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a:t>
            </a:r>
          </a:p>
        </p:txBody>
      </p:sp>
      <p:grpSp>
        <p:nvGrpSpPr>
          <p:cNvPr id="71" name="Group 70">
            <a:extLst>
              <a:ext uri="{FF2B5EF4-FFF2-40B4-BE49-F238E27FC236}">
                <a16:creationId xmlns:a16="http://schemas.microsoft.com/office/drawing/2014/main" id="{4C6C5A19-E33B-8662-1F81-89A52250E4B8}"/>
              </a:ext>
            </a:extLst>
          </p:cNvPr>
          <p:cNvGrpSpPr/>
          <p:nvPr/>
        </p:nvGrpSpPr>
        <p:grpSpPr>
          <a:xfrm>
            <a:off x="3193810" y="6252201"/>
            <a:ext cx="384561" cy="384561"/>
            <a:chOff x="6002056" y="3598870"/>
            <a:chExt cx="384561" cy="384561"/>
          </a:xfrm>
        </p:grpSpPr>
        <p:sp>
          <p:nvSpPr>
            <p:cNvPr id="97" name="Oval 96">
              <a:extLst>
                <a:ext uri="{FF2B5EF4-FFF2-40B4-BE49-F238E27FC236}">
                  <a16:creationId xmlns:a16="http://schemas.microsoft.com/office/drawing/2014/main" id="{8FA492CF-71BD-7555-F499-E407F6DE8C79}"/>
                </a:ext>
              </a:extLst>
            </p:cNvPr>
            <p:cNvSpPr/>
            <p:nvPr/>
          </p:nvSpPr>
          <p:spPr>
            <a:xfrm>
              <a:off x="6002056" y="3598870"/>
              <a:ext cx="384561" cy="38456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0D28A498-D93B-FE9C-F4B9-6B859D011E3F}"/>
                </a:ext>
              </a:extLst>
            </p:cNvPr>
            <p:cNvPicPr>
              <a:picLocks noChangeAspect="1"/>
            </p:cNvPicPr>
            <p:nvPr/>
          </p:nvPicPr>
          <p:blipFill>
            <a:blip r:embed="rId6"/>
            <a:stretch>
              <a:fillRect/>
            </a:stretch>
          </p:blipFill>
          <p:spPr>
            <a:xfrm>
              <a:off x="6033420" y="3606908"/>
              <a:ext cx="321832" cy="321832"/>
            </a:xfrm>
            <a:prstGeom prst="rect">
              <a:avLst/>
            </a:prstGeom>
            <a:effectLst>
              <a:glow rad="63500">
                <a:schemeClr val="bg1">
                  <a:alpha val="40000"/>
                </a:schemeClr>
              </a:glow>
            </a:effectLst>
          </p:spPr>
        </p:pic>
      </p:grpSp>
      <p:cxnSp>
        <p:nvCxnSpPr>
          <p:cNvPr id="72" name="Straight Connector 71">
            <a:extLst>
              <a:ext uri="{FF2B5EF4-FFF2-40B4-BE49-F238E27FC236}">
                <a16:creationId xmlns:a16="http://schemas.microsoft.com/office/drawing/2014/main" id="{6E6C68C2-29A3-1BFB-8DFC-465BB9E36737}"/>
              </a:ext>
            </a:extLst>
          </p:cNvPr>
          <p:cNvCxnSpPr>
            <a:cxnSpLocks/>
            <a:stCxn id="69" idx="1"/>
            <a:endCxn id="105" idx="6"/>
          </p:cNvCxnSpPr>
          <p:nvPr/>
        </p:nvCxnSpPr>
        <p:spPr>
          <a:xfrm flipH="1" flipV="1">
            <a:off x="2363563" y="6115755"/>
            <a:ext cx="319960" cy="98267"/>
          </a:xfrm>
          <a:prstGeom prst="line">
            <a:avLst/>
          </a:prstGeom>
          <a:ln w="15875">
            <a:headEnd type="triangle"/>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0F6BAE19-BC58-E767-205E-CFFF35B9081E}"/>
              </a:ext>
            </a:extLst>
          </p:cNvPr>
          <p:cNvCxnSpPr>
            <a:cxnSpLocks/>
            <a:stCxn id="97" idx="2"/>
            <a:endCxn id="69" idx="6"/>
          </p:cNvCxnSpPr>
          <p:nvPr/>
        </p:nvCxnSpPr>
        <p:spPr>
          <a:xfrm flipH="1" flipV="1">
            <a:off x="2876528" y="6293967"/>
            <a:ext cx="317282" cy="150515"/>
          </a:xfrm>
          <a:prstGeom prst="line">
            <a:avLst/>
          </a:prstGeom>
          <a:ln w="15875">
            <a:headEnd type="triangle"/>
          </a:ln>
          <a:effectLst/>
        </p:spPr>
        <p:style>
          <a:lnRef idx="1">
            <a:schemeClr val="dk1"/>
          </a:lnRef>
          <a:fillRef idx="0">
            <a:schemeClr val="dk1"/>
          </a:fillRef>
          <a:effectRef idx="0">
            <a:schemeClr val="dk1"/>
          </a:effectRef>
          <a:fontRef idx="minor">
            <a:schemeClr val="tx1"/>
          </a:fontRef>
        </p:style>
      </p:cxnSp>
      <p:grpSp>
        <p:nvGrpSpPr>
          <p:cNvPr id="74" name="Group 73">
            <a:extLst>
              <a:ext uri="{FF2B5EF4-FFF2-40B4-BE49-F238E27FC236}">
                <a16:creationId xmlns:a16="http://schemas.microsoft.com/office/drawing/2014/main" id="{8DB7D69B-F506-25DB-9ED9-8F063A6EEF6F}"/>
              </a:ext>
            </a:extLst>
          </p:cNvPr>
          <p:cNvGrpSpPr/>
          <p:nvPr/>
        </p:nvGrpSpPr>
        <p:grpSpPr>
          <a:xfrm>
            <a:off x="4743443" y="5171706"/>
            <a:ext cx="384561" cy="384561"/>
            <a:chOff x="6002056" y="3598870"/>
            <a:chExt cx="384561" cy="384561"/>
          </a:xfrm>
        </p:grpSpPr>
        <p:sp>
          <p:nvSpPr>
            <p:cNvPr id="95" name="Oval 94">
              <a:extLst>
                <a:ext uri="{FF2B5EF4-FFF2-40B4-BE49-F238E27FC236}">
                  <a16:creationId xmlns:a16="http://schemas.microsoft.com/office/drawing/2014/main" id="{D464FC0B-E2CB-6934-205B-50547D066D08}"/>
                </a:ext>
              </a:extLst>
            </p:cNvPr>
            <p:cNvSpPr/>
            <p:nvPr/>
          </p:nvSpPr>
          <p:spPr>
            <a:xfrm>
              <a:off x="6002056" y="3598870"/>
              <a:ext cx="384561" cy="38456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A1D9CC8-1A0B-1C69-0161-B55FDD6E6EF4}"/>
                </a:ext>
              </a:extLst>
            </p:cNvPr>
            <p:cNvPicPr>
              <a:picLocks noChangeAspect="1"/>
            </p:cNvPicPr>
            <p:nvPr/>
          </p:nvPicPr>
          <p:blipFill>
            <a:blip r:embed="rId6"/>
            <a:stretch>
              <a:fillRect/>
            </a:stretch>
          </p:blipFill>
          <p:spPr>
            <a:xfrm>
              <a:off x="6033420" y="3606908"/>
              <a:ext cx="321832" cy="321832"/>
            </a:xfrm>
            <a:prstGeom prst="rect">
              <a:avLst/>
            </a:prstGeom>
            <a:effectLst>
              <a:glow rad="63500">
                <a:schemeClr val="bg1">
                  <a:alpha val="40000"/>
                </a:schemeClr>
              </a:glow>
            </a:effectLst>
          </p:spPr>
        </p:pic>
      </p:grpSp>
      <p:cxnSp>
        <p:nvCxnSpPr>
          <p:cNvPr id="75" name="Straight Connector 74">
            <a:extLst>
              <a:ext uri="{FF2B5EF4-FFF2-40B4-BE49-F238E27FC236}">
                <a16:creationId xmlns:a16="http://schemas.microsoft.com/office/drawing/2014/main" id="{13CFA946-45F6-0B1D-CAFF-D23D667938D8}"/>
              </a:ext>
            </a:extLst>
          </p:cNvPr>
          <p:cNvCxnSpPr>
            <a:cxnSpLocks/>
            <a:endCxn id="70" idx="1"/>
          </p:cNvCxnSpPr>
          <p:nvPr/>
        </p:nvCxnSpPr>
        <p:spPr>
          <a:xfrm>
            <a:off x="4061939" y="5656379"/>
            <a:ext cx="206862" cy="234801"/>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3B03FE2-59E4-28EE-80FE-1B42BA1F4927}"/>
              </a:ext>
            </a:extLst>
          </p:cNvPr>
          <p:cNvCxnSpPr>
            <a:cxnSpLocks/>
            <a:stCxn id="70" idx="5"/>
          </p:cNvCxnSpPr>
          <p:nvPr/>
        </p:nvCxnSpPr>
        <p:spPr>
          <a:xfrm>
            <a:off x="4428691" y="6051070"/>
            <a:ext cx="398135" cy="234801"/>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sp>
        <p:nvSpPr>
          <p:cNvPr id="77" name="Oval 76">
            <a:extLst>
              <a:ext uri="{FF2B5EF4-FFF2-40B4-BE49-F238E27FC236}">
                <a16:creationId xmlns:a16="http://schemas.microsoft.com/office/drawing/2014/main" id="{4C75F380-E377-B6FB-C8B4-ED9E336C263E}"/>
              </a:ext>
            </a:extLst>
          </p:cNvPr>
          <p:cNvSpPr/>
          <p:nvPr/>
        </p:nvSpPr>
        <p:spPr>
          <a:xfrm>
            <a:off x="4783694" y="5719993"/>
            <a:ext cx="226120" cy="22612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a:t>
            </a:r>
          </a:p>
        </p:txBody>
      </p:sp>
      <p:cxnSp>
        <p:nvCxnSpPr>
          <p:cNvPr id="78" name="Straight Connector 77">
            <a:extLst>
              <a:ext uri="{FF2B5EF4-FFF2-40B4-BE49-F238E27FC236}">
                <a16:creationId xmlns:a16="http://schemas.microsoft.com/office/drawing/2014/main" id="{7359A328-CE65-91C4-6F6E-16367D2ECD44}"/>
              </a:ext>
            </a:extLst>
          </p:cNvPr>
          <p:cNvCxnSpPr>
            <a:cxnSpLocks/>
            <a:stCxn id="77" idx="4"/>
            <a:endCxn id="104" idx="0"/>
          </p:cNvCxnSpPr>
          <p:nvPr/>
        </p:nvCxnSpPr>
        <p:spPr>
          <a:xfrm>
            <a:off x="4896754" y="5946113"/>
            <a:ext cx="75201" cy="301180"/>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1B5AD96-9BD7-58CF-C592-36B1D1BDBD5B}"/>
              </a:ext>
            </a:extLst>
          </p:cNvPr>
          <p:cNvCxnSpPr>
            <a:cxnSpLocks/>
            <a:stCxn id="95" idx="4"/>
            <a:endCxn id="77" idx="0"/>
          </p:cNvCxnSpPr>
          <p:nvPr/>
        </p:nvCxnSpPr>
        <p:spPr>
          <a:xfrm flipH="1">
            <a:off x="4896754" y="5556267"/>
            <a:ext cx="38970" cy="163726"/>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987B3CA5-09BD-E677-8EB7-FA7E5C5344E2}"/>
              </a:ext>
            </a:extLst>
          </p:cNvPr>
          <p:cNvCxnSpPr>
            <a:cxnSpLocks/>
            <a:stCxn id="95" idx="6"/>
          </p:cNvCxnSpPr>
          <p:nvPr/>
        </p:nvCxnSpPr>
        <p:spPr>
          <a:xfrm flipV="1">
            <a:off x="5128004" y="5334547"/>
            <a:ext cx="290523" cy="29440"/>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65F4FF2-5883-FEDE-B9CA-8DEBAC5DD5D5}"/>
              </a:ext>
            </a:extLst>
          </p:cNvPr>
          <p:cNvCxnSpPr>
            <a:cxnSpLocks/>
            <a:endCxn id="96" idx="0"/>
          </p:cNvCxnSpPr>
          <p:nvPr/>
        </p:nvCxnSpPr>
        <p:spPr>
          <a:xfrm flipH="1">
            <a:off x="4935723" y="4885502"/>
            <a:ext cx="74091" cy="294242"/>
          </a:xfrm>
          <a:prstGeom prst="line">
            <a:avLst/>
          </a:prstGeom>
          <a:ln w="12700">
            <a:headEnd type="none"/>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433B465-6DF1-B782-CCAE-9962C9570A20}"/>
              </a:ext>
            </a:extLst>
          </p:cNvPr>
          <p:cNvCxnSpPr>
            <a:cxnSpLocks/>
            <a:stCxn id="99" idx="3"/>
            <a:endCxn id="98" idx="0"/>
          </p:cNvCxnSpPr>
          <p:nvPr/>
        </p:nvCxnSpPr>
        <p:spPr>
          <a:xfrm flipH="1">
            <a:off x="3386090" y="5654752"/>
            <a:ext cx="378971" cy="605487"/>
          </a:xfrm>
          <a:prstGeom prst="line">
            <a:avLst/>
          </a:prstGeom>
          <a:ln w="12700">
            <a:headEnd type="none"/>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D6AE14B-F163-06A2-618A-D847DA301B60}"/>
              </a:ext>
            </a:extLst>
          </p:cNvPr>
          <p:cNvCxnSpPr>
            <a:cxnSpLocks/>
            <a:stCxn id="95" idx="2"/>
            <a:endCxn id="100" idx="3"/>
          </p:cNvCxnSpPr>
          <p:nvPr/>
        </p:nvCxnSpPr>
        <p:spPr>
          <a:xfrm flipH="1">
            <a:off x="4061939" y="5363987"/>
            <a:ext cx="681504" cy="131476"/>
          </a:xfrm>
          <a:prstGeom prst="line">
            <a:avLst/>
          </a:prstGeom>
          <a:ln w="12700">
            <a:headEnd type="none"/>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62A629CA-1B53-AC7B-20A6-F30C11578551}"/>
              </a:ext>
            </a:extLst>
          </p:cNvPr>
          <p:cNvCxnSpPr>
            <a:cxnSpLocks/>
            <a:stCxn id="68" idx="2"/>
            <a:endCxn id="102" idx="2"/>
          </p:cNvCxnSpPr>
          <p:nvPr/>
        </p:nvCxnSpPr>
        <p:spPr>
          <a:xfrm flipH="1" flipV="1">
            <a:off x="1990124" y="5298985"/>
            <a:ext cx="857501" cy="624968"/>
          </a:xfrm>
          <a:prstGeom prst="line">
            <a:avLst/>
          </a:prstGeom>
          <a:ln w="6350">
            <a:headEnd type="triangle"/>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F25D440E-080F-8F4E-2F85-804EE4F81327}"/>
              </a:ext>
            </a:extLst>
          </p:cNvPr>
          <p:cNvCxnSpPr>
            <a:cxnSpLocks/>
            <a:endCxn id="68" idx="5"/>
          </p:cNvCxnSpPr>
          <p:nvPr/>
        </p:nvCxnSpPr>
        <p:spPr>
          <a:xfrm flipH="1" flipV="1">
            <a:off x="3040630" y="6003898"/>
            <a:ext cx="184546" cy="304138"/>
          </a:xfrm>
          <a:prstGeom prst="line">
            <a:avLst/>
          </a:prstGeom>
          <a:ln w="6350">
            <a:headEnd type="triangle"/>
          </a:ln>
          <a:effectLst/>
        </p:spPr>
        <p:style>
          <a:lnRef idx="1">
            <a:schemeClr val="dk1"/>
          </a:lnRef>
          <a:fillRef idx="0">
            <a:schemeClr val="dk1"/>
          </a:fillRef>
          <a:effectRef idx="0">
            <a:schemeClr val="dk1"/>
          </a:effectRef>
          <a:fontRef idx="minor">
            <a:schemeClr val="tx1"/>
          </a:fontRef>
        </p:style>
      </p:cxnSp>
      <p:sp>
        <p:nvSpPr>
          <p:cNvPr id="86" name="Oval 85">
            <a:extLst>
              <a:ext uri="{FF2B5EF4-FFF2-40B4-BE49-F238E27FC236}">
                <a16:creationId xmlns:a16="http://schemas.microsoft.com/office/drawing/2014/main" id="{9B510DBD-66D9-A601-0D2C-E57F2758C503}"/>
              </a:ext>
            </a:extLst>
          </p:cNvPr>
          <p:cNvSpPr/>
          <p:nvPr/>
        </p:nvSpPr>
        <p:spPr>
          <a:xfrm>
            <a:off x="2904805" y="4800191"/>
            <a:ext cx="226120" cy="22612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W</a:t>
            </a:r>
          </a:p>
        </p:txBody>
      </p:sp>
      <p:cxnSp>
        <p:nvCxnSpPr>
          <p:cNvPr id="87" name="Straight Connector 86">
            <a:extLst>
              <a:ext uri="{FF2B5EF4-FFF2-40B4-BE49-F238E27FC236}">
                <a16:creationId xmlns:a16="http://schemas.microsoft.com/office/drawing/2014/main" id="{BA7077ED-ABDF-78BC-4035-BDBA25CEA99B}"/>
              </a:ext>
            </a:extLst>
          </p:cNvPr>
          <p:cNvCxnSpPr>
            <a:cxnSpLocks/>
            <a:stCxn id="86" idx="5"/>
          </p:cNvCxnSpPr>
          <p:nvPr/>
        </p:nvCxnSpPr>
        <p:spPr>
          <a:xfrm>
            <a:off x="3097810" y="4993196"/>
            <a:ext cx="1702823" cy="221033"/>
          </a:xfrm>
          <a:prstGeom prst="line">
            <a:avLst/>
          </a:prstGeom>
          <a:ln w="41275">
            <a:headEnd type="triangle"/>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6D75184-32D8-84CD-867A-5074C9A1EC19}"/>
              </a:ext>
            </a:extLst>
          </p:cNvPr>
          <p:cNvCxnSpPr>
            <a:cxnSpLocks/>
            <a:endCxn id="86" idx="2"/>
          </p:cNvCxnSpPr>
          <p:nvPr/>
        </p:nvCxnSpPr>
        <p:spPr>
          <a:xfrm flipV="1">
            <a:off x="2147901" y="4913251"/>
            <a:ext cx="756904" cy="69294"/>
          </a:xfrm>
          <a:prstGeom prst="line">
            <a:avLst/>
          </a:prstGeom>
          <a:ln w="41275">
            <a:headEnd type="triangle"/>
          </a:ln>
          <a:effectLst/>
        </p:spPr>
        <p:style>
          <a:lnRef idx="1">
            <a:schemeClr val="dk1"/>
          </a:lnRef>
          <a:fillRef idx="0">
            <a:schemeClr val="dk1"/>
          </a:fillRef>
          <a:effectRef idx="0">
            <a:schemeClr val="dk1"/>
          </a:effectRef>
          <a:fontRef idx="minor">
            <a:schemeClr val="tx1"/>
          </a:fontRef>
        </p:style>
      </p:cxnSp>
      <p:sp>
        <p:nvSpPr>
          <p:cNvPr id="89" name="Oval 88">
            <a:extLst>
              <a:ext uri="{FF2B5EF4-FFF2-40B4-BE49-F238E27FC236}">
                <a16:creationId xmlns:a16="http://schemas.microsoft.com/office/drawing/2014/main" id="{0CB32C1A-D630-132E-B37A-F741699F5745}"/>
              </a:ext>
            </a:extLst>
          </p:cNvPr>
          <p:cNvSpPr/>
          <p:nvPr/>
        </p:nvSpPr>
        <p:spPr>
          <a:xfrm>
            <a:off x="5089035" y="5678947"/>
            <a:ext cx="226120" cy="22612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W</a:t>
            </a:r>
          </a:p>
        </p:txBody>
      </p:sp>
      <p:cxnSp>
        <p:nvCxnSpPr>
          <p:cNvPr id="90" name="Straight Connector 89">
            <a:extLst>
              <a:ext uri="{FF2B5EF4-FFF2-40B4-BE49-F238E27FC236}">
                <a16:creationId xmlns:a16="http://schemas.microsoft.com/office/drawing/2014/main" id="{CE5BCF0F-6E5A-3B29-F466-71C0DC30C510}"/>
              </a:ext>
            </a:extLst>
          </p:cNvPr>
          <p:cNvCxnSpPr>
            <a:cxnSpLocks/>
            <a:stCxn id="103" idx="7"/>
            <a:endCxn id="89" idx="4"/>
          </p:cNvCxnSpPr>
          <p:nvPr/>
        </p:nvCxnSpPr>
        <p:spPr>
          <a:xfrm flipV="1">
            <a:off x="5107917" y="5905067"/>
            <a:ext cx="94178" cy="387795"/>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C8D7011-8ED2-DB4E-9599-16CA5B3195B8}"/>
              </a:ext>
            </a:extLst>
          </p:cNvPr>
          <p:cNvCxnSpPr>
            <a:cxnSpLocks/>
            <a:stCxn id="89" idx="0"/>
            <a:endCxn id="95" idx="5"/>
          </p:cNvCxnSpPr>
          <p:nvPr/>
        </p:nvCxnSpPr>
        <p:spPr>
          <a:xfrm flipH="1" flipV="1">
            <a:off x="5071686" y="5499949"/>
            <a:ext cx="130409" cy="178998"/>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sp>
        <p:nvSpPr>
          <p:cNvPr id="92" name="Oval 91">
            <a:extLst>
              <a:ext uri="{FF2B5EF4-FFF2-40B4-BE49-F238E27FC236}">
                <a16:creationId xmlns:a16="http://schemas.microsoft.com/office/drawing/2014/main" id="{2637B72C-98A1-4C05-46E5-28C21F4271B2}"/>
              </a:ext>
            </a:extLst>
          </p:cNvPr>
          <p:cNvSpPr/>
          <p:nvPr/>
        </p:nvSpPr>
        <p:spPr>
          <a:xfrm>
            <a:off x="3840105" y="6128432"/>
            <a:ext cx="226120" cy="22612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a:t>
            </a:r>
          </a:p>
        </p:txBody>
      </p:sp>
      <p:cxnSp>
        <p:nvCxnSpPr>
          <p:cNvPr id="93" name="Straight Connector 92">
            <a:extLst>
              <a:ext uri="{FF2B5EF4-FFF2-40B4-BE49-F238E27FC236}">
                <a16:creationId xmlns:a16="http://schemas.microsoft.com/office/drawing/2014/main" id="{8FC2BFBF-D07B-0450-3612-B52D167092F8}"/>
              </a:ext>
            </a:extLst>
          </p:cNvPr>
          <p:cNvCxnSpPr>
            <a:cxnSpLocks/>
            <a:stCxn id="99" idx="4"/>
            <a:endCxn id="92" idx="0"/>
          </p:cNvCxnSpPr>
          <p:nvPr/>
        </p:nvCxnSpPr>
        <p:spPr>
          <a:xfrm>
            <a:off x="3901024" y="5711070"/>
            <a:ext cx="52141" cy="417362"/>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B4F1ABE-7026-0365-476E-6C696BD4E1FF}"/>
              </a:ext>
            </a:extLst>
          </p:cNvPr>
          <p:cNvCxnSpPr>
            <a:cxnSpLocks/>
          </p:cNvCxnSpPr>
          <p:nvPr/>
        </p:nvCxnSpPr>
        <p:spPr>
          <a:xfrm>
            <a:off x="3960719" y="6358892"/>
            <a:ext cx="85747" cy="315443"/>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sp>
        <p:nvSpPr>
          <p:cNvPr id="109" name="Rounded Rectangle 108">
            <a:extLst>
              <a:ext uri="{FF2B5EF4-FFF2-40B4-BE49-F238E27FC236}">
                <a16:creationId xmlns:a16="http://schemas.microsoft.com/office/drawing/2014/main" id="{43F00D18-5D9E-1A89-25AF-49B3CD7FF4E2}"/>
              </a:ext>
            </a:extLst>
          </p:cNvPr>
          <p:cNvSpPr/>
          <p:nvPr/>
        </p:nvSpPr>
        <p:spPr>
          <a:xfrm>
            <a:off x="6605431" y="4991226"/>
            <a:ext cx="4537186" cy="124531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i="1" dirty="0">
                <a:solidFill>
                  <a:schemeClr val="tx1"/>
                </a:solidFill>
                <a:latin typeface="Helvetica" pitchFamily="2" charset="0"/>
              </a:rPr>
              <a:t>Small deposits followed </a:t>
            </a:r>
            <a:br>
              <a:rPr lang="en-US" sz="2000" i="1" dirty="0">
                <a:solidFill>
                  <a:schemeClr val="tx1"/>
                </a:solidFill>
                <a:latin typeface="Helvetica" pitchFamily="2" charset="0"/>
              </a:rPr>
            </a:br>
            <a:r>
              <a:rPr lang="en-US" sz="2000" i="1" dirty="0">
                <a:solidFill>
                  <a:schemeClr val="tx1"/>
                </a:solidFill>
                <a:latin typeface="Helvetica" pitchFamily="2" charset="0"/>
              </a:rPr>
              <a:t>by a large withdrawal</a:t>
            </a:r>
          </a:p>
        </p:txBody>
      </p:sp>
      <p:grpSp>
        <p:nvGrpSpPr>
          <p:cNvPr id="110" name="Group 109">
            <a:extLst>
              <a:ext uri="{FF2B5EF4-FFF2-40B4-BE49-F238E27FC236}">
                <a16:creationId xmlns:a16="http://schemas.microsoft.com/office/drawing/2014/main" id="{D199BDAF-5E71-0573-AA80-48249FBABEFB}"/>
              </a:ext>
            </a:extLst>
          </p:cNvPr>
          <p:cNvGrpSpPr/>
          <p:nvPr/>
        </p:nvGrpSpPr>
        <p:grpSpPr>
          <a:xfrm>
            <a:off x="9662559" y="5261279"/>
            <a:ext cx="1271051" cy="854475"/>
            <a:chOff x="7518227" y="515465"/>
            <a:chExt cx="1049844" cy="778387"/>
          </a:xfrm>
          <a:effectLst>
            <a:glow rad="63500">
              <a:schemeClr val="bg1">
                <a:alpha val="40000"/>
              </a:schemeClr>
            </a:glow>
          </a:effectLst>
        </p:grpSpPr>
        <p:sp>
          <p:nvSpPr>
            <p:cNvPr id="111" name="Oval 110">
              <a:extLst>
                <a:ext uri="{FF2B5EF4-FFF2-40B4-BE49-F238E27FC236}">
                  <a16:creationId xmlns:a16="http://schemas.microsoft.com/office/drawing/2014/main" id="{EB944C32-51A3-844B-A164-D052400E6B44}"/>
                </a:ext>
              </a:extLst>
            </p:cNvPr>
            <p:cNvSpPr/>
            <p:nvPr/>
          </p:nvSpPr>
          <p:spPr>
            <a:xfrm>
              <a:off x="8012062" y="845614"/>
              <a:ext cx="99577" cy="99577"/>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p:txBody>
        </p:sp>
        <p:sp>
          <p:nvSpPr>
            <p:cNvPr id="112" name="Oval 111">
              <a:extLst>
                <a:ext uri="{FF2B5EF4-FFF2-40B4-BE49-F238E27FC236}">
                  <a16:creationId xmlns:a16="http://schemas.microsoft.com/office/drawing/2014/main" id="{F63B554F-4230-4EA6-4FBF-4FB1C8D7E7DE}"/>
                </a:ext>
              </a:extLst>
            </p:cNvPr>
            <p:cNvSpPr/>
            <p:nvPr/>
          </p:nvSpPr>
          <p:spPr>
            <a:xfrm>
              <a:off x="7518228" y="532823"/>
              <a:ext cx="169350" cy="16935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a:extLst>
                <a:ext uri="{FF2B5EF4-FFF2-40B4-BE49-F238E27FC236}">
                  <a16:creationId xmlns:a16="http://schemas.microsoft.com/office/drawing/2014/main" id="{0EBE643A-5145-1830-500A-6E0B60D4701B}"/>
                </a:ext>
              </a:extLst>
            </p:cNvPr>
            <p:cNvCxnSpPr>
              <a:cxnSpLocks/>
              <a:stCxn id="111" idx="2"/>
              <a:endCxn id="112" idx="5"/>
            </p:cNvCxnSpPr>
            <p:nvPr/>
          </p:nvCxnSpPr>
          <p:spPr>
            <a:xfrm flipH="1" flipV="1">
              <a:off x="7662777" y="677372"/>
              <a:ext cx="349285" cy="218031"/>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5F050265-2A87-6AD8-3735-639EAE14900D}"/>
                </a:ext>
              </a:extLst>
            </p:cNvPr>
            <p:cNvCxnSpPr>
              <a:cxnSpLocks/>
              <a:stCxn id="123" idx="1"/>
              <a:endCxn id="111" idx="5"/>
            </p:cNvCxnSpPr>
            <p:nvPr/>
          </p:nvCxnSpPr>
          <p:spPr>
            <a:xfrm flipH="1" flipV="1">
              <a:off x="8097056" y="930608"/>
              <a:ext cx="326466" cy="203099"/>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B953D0F2-C00B-30DA-A94A-F9C6E1425560}"/>
                </a:ext>
              </a:extLst>
            </p:cNvPr>
            <p:cNvSpPr/>
            <p:nvPr/>
          </p:nvSpPr>
          <p:spPr>
            <a:xfrm>
              <a:off x="8398721" y="515465"/>
              <a:ext cx="169350" cy="16935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796B624A-0CCD-7CA3-F231-6EBE98D84F91}"/>
                </a:ext>
              </a:extLst>
            </p:cNvPr>
            <p:cNvSpPr/>
            <p:nvPr/>
          </p:nvSpPr>
          <p:spPr>
            <a:xfrm>
              <a:off x="7553114" y="860970"/>
              <a:ext cx="99577" cy="99577"/>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p:txBody>
        </p:sp>
        <p:cxnSp>
          <p:nvCxnSpPr>
            <p:cNvPr id="117" name="Straight Connector 116">
              <a:extLst>
                <a:ext uri="{FF2B5EF4-FFF2-40B4-BE49-F238E27FC236}">
                  <a16:creationId xmlns:a16="http://schemas.microsoft.com/office/drawing/2014/main" id="{357F9336-E1AB-A973-CB42-406BB7530509}"/>
                </a:ext>
              </a:extLst>
            </p:cNvPr>
            <p:cNvCxnSpPr>
              <a:cxnSpLocks/>
              <a:stCxn id="116" idx="0"/>
              <a:endCxn id="112" idx="4"/>
            </p:cNvCxnSpPr>
            <p:nvPr/>
          </p:nvCxnSpPr>
          <p:spPr>
            <a:xfrm flipV="1">
              <a:off x="7602903" y="702173"/>
              <a:ext cx="0" cy="158797"/>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022D00F-5504-E397-DBBD-38ABF9C1D823}"/>
                </a:ext>
              </a:extLst>
            </p:cNvPr>
            <p:cNvCxnSpPr>
              <a:cxnSpLocks/>
              <a:stCxn id="115" idx="4"/>
              <a:endCxn id="123" idx="0"/>
            </p:cNvCxnSpPr>
            <p:nvPr/>
          </p:nvCxnSpPr>
          <p:spPr>
            <a:xfrm>
              <a:off x="8483396" y="684815"/>
              <a:ext cx="0" cy="424091"/>
            </a:xfrm>
            <a:prstGeom prst="line">
              <a:avLst/>
            </a:prstGeom>
            <a:ln w="12700">
              <a:headEnd type="none"/>
            </a:ln>
            <a:effectLst/>
          </p:spPr>
          <p:style>
            <a:lnRef idx="1">
              <a:schemeClr val="dk1"/>
            </a:lnRef>
            <a:fillRef idx="0">
              <a:schemeClr val="dk1"/>
            </a:fillRef>
            <a:effectRef idx="0">
              <a:schemeClr val="dk1"/>
            </a:effectRef>
            <a:fontRef idx="minor">
              <a:schemeClr val="tx1"/>
            </a:fontRef>
          </p:style>
        </p:cxnSp>
        <p:sp>
          <p:nvSpPr>
            <p:cNvPr id="119" name="Oval 118">
              <a:extLst>
                <a:ext uri="{FF2B5EF4-FFF2-40B4-BE49-F238E27FC236}">
                  <a16:creationId xmlns:a16="http://schemas.microsoft.com/office/drawing/2014/main" id="{F1BBAF0F-B8D4-B324-7FB8-70B598CDAF9A}"/>
                </a:ext>
              </a:extLst>
            </p:cNvPr>
            <p:cNvSpPr/>
            <p:nvPr/>
          </p:nvSpPr>
          <p:spPr>
            <a:xfrm>
              <a:off x="8010865" y="557501"/>
              <a:ext cx="99577" cy="99577"/>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p>
          </p:txBody>
        </p:sp>
        <p:cxnSp>
          <p:nvCxnSpPr>
            <p:cNvPr id="120" name="Straight Connector 119">
              <a:extLst>
                <a:ext uri="{FF2B5EF4-FFF2-40B4-BE49-F238E27FC236}">
                  <a16:creationId xmlns:a16="http://schemas.microsoft.com/office/drawing/2014/main" id="{48C1A3CC-819E-772F-0B8A-2C82686032FC}"/>
                </a:ext>
              </a:extLst>
            </p:cNvPr>
            <p:cNvCxnSpPr>
              <a:cxnSpLocks/>
              <a:stCxn id="119" idx="6"/>
              <a:endCxn id="115" idx="2"/>
            </p:cNvCxnSpPr>
            <p:nvPr/>
          </p:nvCxnSpPr>
          <p:spPr>
            <a:xfrm flipV="1">
              <a:off x="8110442" y="600140"/>
              <a:ext cx="288279" cy="7150"/>
            </a:xfrm>
            <a:prstGeom prst="line">
              <a:avLst/>
            </a:prstGeom>
            <a:ln w="41275">
              <a:headEnd type="triangle"/>
            </a:ln>
            <a:effectLst/>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73CA9FF-108D-E2E9-2628-7622D4A49184}"/>
                </a:ext>
              </a:extLst>
            </p:cNvPr>
            <p:cNvCxnSpPr>
              <a:cxnSpLocks/>
              <a:endCxn id="119" idx="2"/>
            </p:cNvCxnSpPr>
            <p:nvPr/>
          </p:nvCxnSpPr>
          <p:spPr>
            <a:xfrm flipV="1">
              <a:off x="7681737" y="607290"/>
              <a:ext cx="329128" cy="6182"/>
            </a:xfrm>
            <a:prstGeom prst="line">
              <a:avLst/>
            </a:prstGeom>
            <a:ln w="41275">
              <a:headEnd type="triangle"/>
            </a:ln>
            <a:effectLst/>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BE57B38A-169E-D4F4-8393-A084C528C700}"/>
                </a:ext>
              </a:extLst>
            </p:cNvPr>
            <p:cNvCxnSpPr>
              <a:cxnSpLocks/>
              <a:stCxn id="124" idx="0"/>
              <a:endCxn id="116" idx="4"/>
            </p:cNvCxnSpPr>
            <p:nvPr/>
          </p:nvCxnSpPr>
          <p:spPr>
            <a:xfrm flipV="1">
              <a:off x="7602902" y="960547"/>
              <a:ext cx="1" cy="163955"/>
            </a:xfrm>
            <a:prstGeom prst="line">
              <a:avLst/>
            </a:prstGeom>
            <a:ln w="12700">
              <a:headEnd type="triangle"/>
            </a:ln>
            <a:effectLst/>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a16="http://schemas.microsoft.com/office/drawing/2014/main" id="{136D2D81-88B1-7396-5C78-8B0683C93768}"/>
                </a:ext>
              </a:extLst>
            </p:cNvPr>
            <p:cNvSpPr/>
            <p:nvPr/>
          </p:nvSpPr>
          <p:spPr>
            <a:xfrm>
              <a:off x="8398721" y="1108906"/>
              <a:ext cx="169350" cy="16935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97771BB-218B-5D04-26BF-626A0398A841}"/>
                </a:ext>
              </a:extLst>
            </p:cNvPr>
            <p:cNvSpPr/>
            <p:nvPr/>
          </p:nvSpPr>
          <p:spPr>
            <a:xfrm>
              <a:off x="7518227" y="1124502"/>
              <a:ext cx="169350" cy="16935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3C56FA59-8359-0CF3-50E9-4A10E331B728}"/>
                </a:ext>
              </a:extLst>
            </p:cNvPr>
            <p:cNvCxnSpPr>
              <a:cxnSpLocks/>
              <a:stCxn id="124" idx="6"/>
              <a:endCxn id="123" idx="2"/>
            </p:cNvCxnSpPr>
            <p:nvPr/>
          </p:nvCxnSpPr>
          <p:spPr>
            <a:xfrm flipV="1">
              <a:off x="7687577" y="1193581"/>
              <a:ext cx="711144" cy="15596"/>
            </a:xfrm>
            <a:prstGeom prst="line">
              <a:avLst/>
            </a:prstGeom>
            <a:ln w="12700">
              <a:headEnd type="none"/>
            </a:ln>
            <a:effectLst/>
          </p:spPr>
          <p:style>
            <a:lnRef idx="1">
              <a:schemeClr val="dk1"/>
            </a:lnRef>
            <a:fillRef idx="0">
              <a:schemeClr val="dk1"/>
            </a:fillRef>
            <a:effectRef idx="0">
              <a:schemeClr val="dk1"/>
            </a:effectRef>
            <a:fontRef idx="minor">
              <a:schemeClr val="tx1"/>
            </a:fontRef>
          </p:style>
        </p:cxnSp>
      </p:grpSp>
      <p:sp>
        <p:nvSpPr>
          <p:cNvPr id="126" name="Slide Number Placeholder 125">
            <a:extLst>
              <a:ext uri="{FF2B5EF4-FFF2-40B4-BE49-F238E27FC236}">
                <a16:creationId xmlns:a16="http://schemas.microsoft.com/office/drawing/2014/main" id="{2339309B-F45C-9F91-AB52-1BF1903C1FEA}"/>
              </a:ext>
            </a:extLst>
          </p:cNvPr>
          <p:cNvSpPr>
            <a:spLocks noGrp="1"/>
          </p:cNvSpPr>
          <p:nvPr>
            <p:ph type="sldNum" sz="quarter" idx="12"/>
          </p:nvPr>
        </p:nvSpPr>
        <p:spPr/>
        <p:txBody>
          <a:bodyPr/>
          <a:lstStyle/>
          <a:p>
            <a:fld id="{EE990D7F-56FB-9745-84A4-6BC8EB4FDFF2}" type="slidenum">
              <a:rPr lang="en-US" smtClean="0"/>
              <a:t>3</a:t>
            </a:fld>
            <a:endParaRPr lang="en-US"/>
          </a:p>
        </p:txBody>
      </p:sp>
      <p:sp>
        <p:nvSpPr>
          <p:cNvPr id="3" name="TextBox 2">
            <a:extLst>
              <a:ext uri="{FF2B5EF4-FFF2-40B4-BE49-F238E27FC236}">
                <a16:creationId xmlns:a16="http://schemas.microsoft.com/office/drawing/2014/main" id="{8D843BB2-141C-5F39-2D43-DBDB13948A8D}"/>
              </a:ext>
            </a:extLst>
          </p:cNvPr>
          <p:cNvSpPr txBox="1"/>
          <p:nvPr/>
        </p:nvSpPr>
        <p:spPr>
          <a:xfrm>
            <a:off x="7534533" y="4553201"/>
            <a:ext cx="2850780" cy="400110"/>
          </a:xfrm>
          <a:prstGeom prst="rect">
            <a:avLst/>
          </a:prstGeom>
          <a:noFill/>
        </p:spPr>
        <p:txBody>
          <a:bodyPr wrap="none" rtlCol="0">
            <a:spAutoFit/>
          </a:bodyPr>
          <a:lstStyle/>
          <a:p>
            <a:r>
              <a:rPr lang="en-US" sz="2000" dirty="0"/>
              <a:t>A simple pattern example</a:t>
            </a:r>
          </a:p>
        </p:txBody>
      </p:sp>
    </p:spTree>
    <p:extLst>
      <p:ext uri="{BB962C8B-B14F-4D97-AF65-F5344CB8AC3E}">
        <p14:creationId xmlns:p14="http://schemas.microsoft.com/office/powerpoint/2010/main" val="358683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anim calcmode="lin" valueType="num">
                                      <p:cBhvr additive="base">
                                        <p:cTn id="11" dur="500" fill="hold"/>
                                        <p:tgtEl>
                                          <p:spTgt spid="109"/>
                                        </p:tgtEl>
                                        <p:attrNameLst>
                                          <p:attrName>ppt_x</p:attrName>
                                        </p:attrNameLst>
                                      </p:cBhvr>
                                      <p:tavLst>
                                        <p:tav tm="0">
                                          <p:val>
                                            <p:strVal val="#ppt_x"/>
                                          </p:val>
                                        </p:tav>
                                        <p:tav tm="100000">
                                          <p:val>
                                            <p:strVal val="#ppt_x"/>
                                          </p:val>
                                        </p:tav>
                                      </p:tavLst>
                                    </p:anim>
                                    <p:anim calcmode="lin" valueType="num">
                                      <p:cBhvr additive="base">
                                        <p:cTn id="12" dur="500" fill="hold"/>
                                        <p:tgtEl>
                                          <p:spTgt spid="10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fill="hold"/>
                                        <p:tgtEl>
                                          <p:spTgt spid="110"/>
                                        </p:tgtEl>
                                        <p:attrNameLst>
                                          <p:attrName>ppt_x</p:attrName>
                                        </p:attrNameLst>
                                      </p:cBhvr>
                                      <p:tavLst>
                                        <p:tav tm="0">
                                          <p:val>
                                            <p:strVal val="#ppt_x"/>
                                          </p:val>
                                        </p:tav>
                                        <p:tav tm="100000">
                                          <p:val>
                                            <p:strVal val="#ppt_x"/>
                                          </p:val>
                                        </p:tav>
                                      </p:tavLst>
                                    </p:anim>
                                    <p:anim calcmode="lin" valueType="num">
                                      <p:cBhvr additive="base">
                                        <p:cTn id="16"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E0D2-1AA2-71DC-4DCB-2EEEBF4A8A58}"/>
              </a:ext>
            </a:extLst>
          </p:cNvPr>
          <p:cNvSpPr>
            <a:spLocks noGrp="1"/>
          </p:cNvSpPr>
          <p:nvPr>
            <p:ph type="title"/>
          </p:nvPr>
        </p:nvSpPr>
        <p:spPr>
          <a:xfrm>
            <a:off x="393080" y="378744"/>
            <a:ext cx="12096206" cy="1325563"/>
          </a:xfrm>
        </p:spPr>
        <p:txBody>
          <a:bodyPr/>
          <a:lstStyle/>
          <a:p>
            <a:r>
              <a:rPr lang="en-US" dirty="0"/>
              <a:t>Graph Pattern Mining</a:t>
            </a:r>
          </a:p>
        </p:txBody>
      </p:sp>
      <p:sp>
        <p:nvSpPr>
          <p:cNvPr id="3" name="Content Placeholder 2">
            <a:extLst>
              <a:ext uri="{FF2B5EF4-FFF2-40B4-BE49-F238E27FC236}">
                <a16:creationId xmlns:a16="http://schemas.microsoft.com/office/drawing/2014/main" id="{B5467744-D7A5-6DB8-A878-52A35E9E86F4}"/>
              </a:ext>
            </a:extLst>
          </p:cNvPr>
          <p:cNvSpPr>
            <a:spLocks noGrp="1"/>
          </p:cNvSpPr>
          <p:nvPr>
            <p:ph idx="1"/>
          </p:nvPr>
        </p:nvSpPr>
        <p:spPr>
          <a:xfrm>
            <a:off x="838200" y="1705078"/>
            <a:ext cx="10515600" cy="516359"/>
          </a:xfrm>
        </p:spPr>
        <p:txBody>
          <a:bodyPr/>
          <a:lstStyle/>
          <a:p>
            <a:pPr marL="0" indent="0">
              <a:buNone/>
            </a:pPr>
            <a:r>
              <a:rPr lang="en-US" dirty="0">
                <a:solidFill>
                  <a:srgbClr val="0070C0"/>
                </a:solidFill>
              </a:rPr>
              <a:t>Find all subgraph instances matching a given pattern of interest. </a:t>
            </a:r>
          </a:p>
          <a:p>
            <a:endParaRPr lang="en-US" dirty="0">
              <a:solidFill>
                <a:srgbClr val="0070C0"/>
              </a:solidFill>
            </a:endParaRPr>
          </a:p>
        </p:txBody>
      </p:sp>
      <p:grpSp>
        <p:nvGrpSpPr>
          <p:cNvPr id="4" name="Group 3">
            <a:extLst>
              <a:ext uri="{FF2B5EF4-FFF2-40B4-BE49-F238E27FC236}">
                <a16:creationId xmlns:a16="http://schemas.microsoft.com/office/drawing/2014/main" id="{1656AF9B-0CFE-053E-175E-1639B8093812}"/>
              </a:ext>
            </a:extLst>
          </p:cNvPr>
          <p:cNvGrpSpPr/>
          <p:nvPr/>
        </p:nvGrpSpPr>
        <p:grpSpPr>
          <a:xfrm>
            <a:off x="4487350" y="3325255"/>
            <a:ext cx="838234" cy="682678"/>
            <a:chOff x="4464911" y="2605160"/>
            <a:chExt cx="1453591" cy="1115490"/>
          </a:xfrm>
        </p:grpSpPr>
        <p:sp>
          <p:nvSpPr>
            <p:cNvPr id="5" name="Oval 4">
              <a:extLst>
                <a:ext uri="{FF2B5EF4-FFF2-40B4-BE49-F238E27FC236}">
                  <a16:creationId xmlns:a16="http://schemas.microsoft.com/office/drawing/2014/main" id="{12712679-FC4E-AC24-2A0F-9EF1A6140D3D}"/>
                </a:ext>
              </a:extLst>
            </p:cNvPr>
            <p:cNvSpPr/>
            <p:nvPr/>
          </p:nvSpPr>
          <p:spPr>
            <a:xfrm>
              <a:off x="4990262" y="2605160"/>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C7EE1214-B29A-0AFC-E5FD-993B8FB365DE}"/>
                </a:ext>
              </a:extLst>
            </p:cNvPr>
            <p:cNvSpPr/>
            <p:nvPr/>
          </p:nvSpPr>
          <p:spPr>
            <a:xfrm>
              <a:off x="4464911" y="3334888"/>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E3ECD2B-8AE2-9657-95B2-03380915E222}"/>
                </a:ext>
              </a:extLst>
            </p:cNvPr>
            <p:cNvSpPr/>
            <p:nvPr/>
          </p:nvSpPr>
          <p:spPr>
            <a:xfrm>
              <a:off x="5531737" y="3334888"/>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CA7985C-73F9-2B81-58AD-2FBE28562C5D}"/>
                </a:ext>
              </a:extLst>
            </p:cNvPr>
            <p:cNvCxnSpPr>
              <a:cxnSpLocks/>
              <a:stCxn id="5" idx="5"/>
              <a:endCxn id="7"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2EBCC3E-043D-02C7-C39A-E34D447226A4}"/>
                </a:ext>
              </a:extLst>
            </p:cNvPr>
            <p:cNvCxnSpPr>
              <a:cxnSpLocks/>
              <a:stCxn id="5" idx="3"/>
              <a:endCxn id="6"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D6AFC0-E3C4-41D8-75B3-E84DED7CCF12}"/>
                </a:ext>
              </a:extLst>
            </p:cNvPr>
            <p:cNvCxnSpPr>
              <a:cxnSpLocks/>
              <a:stCxn id="6" idx="6"/>
              <a:endCxn id="7"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79EDC4D-7F4C-B250-AF83-9E8CF49F213D}"/>
              </a:ext>
            </a:extLst>
          </p:cNvPr>
          <p:cNvGrpSpPr/>
          <p:nvPr/>
        </p:nvGrpSpPr>
        <p:grpSpPr>
          <a:xfrm>
            <a:off x="2440255" y="3103640"/>
            <a:ext cx="843064" cy="1125907"/>
            <a:chOff x="2048036" y="3104037"/>
            <a:chExt cx="843064" cy="1125907"/>
          </a:xfrm>
        </p:grpSpPr>
        <p:grpSp>
          <p:nvGrpSpPr>
            <p:cNvPr id="11" name="Group 10">
              <a:extLst>
                <a:ext uri="{FF2B5EF4-FFF2-40B4-BE49-F238E27FC236}">
                  <a16:creationId xmlns:a16="http://schemas.microsoft.com/office/drawing/2014/main" id="{975D81FC-A8F8-8802-E29E-1ADAD0F6D468}"/>
                </a:ext>
              </a:extLst>
            </p:cNvPr>
            <p:cNvGrpSpPr/>
            <p:nvPr/>
          </p:nvGrpSpPr>
          <p:grpSpPr>
            <a:xfrm>
              <a:off x="2048036" y="3547266"/>
              <a:ext cx="838234" cy="682678"/>
              <a:chOff x="4464911" y="2605160"/>
              <a:chExt cx="1453591" cy="1115490"/>
            </a:xfrm>
          </p:grpSpPr>
          <p:sp>
            <p:nvSpPr>
              <p:cNvPr id="12" name="Oval 11">
                <a:extLst>
                  <a:ext uri="{FF2B5EF4-FFF2-40B4-BE49-F238E27FC236}">
                    <a16:creationId xmlns:a16="http://schemas.microsoft.com/office/drawing/2014/main" id="{192306E1-CA26-5CA7-855E-59F10342A7BA}"/>
                  </a:ext>
                </a:extLst>
              </p:cNvPr>
              <p:cNvSpPr/>
              <p:nvPr/>
            </p:nvSpPr>
            <p:spPr>
              <a:xfrm>
                <a:off x="4990262" y="260516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F15F41-79D8-2560-B504-3FAC48C89EF9}"/>
                  </a:ext>
                </a:extLst>
              </p:cNvPr>
              <p:cNvSpPr/>
              <p:nvPr/>
            </p:nvSpPr>
            <p:spPr>
              <a:xfrm>
                <a:off x="4464911"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F53FBF2-466A-2FCF-9C8C-A98548034E78}"/>
                  </a:ext>
                </a:extLst>
              </p:cNvPr>
              <p:cNvSpPr/>
              <p:nvPr/>
            </p:nvSpPr>
            <p:spPr>
              <a:xfrm>
                <a:off x="5531737"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F6B0680-4D7C-DE8D-6F8E-EF0074A2FA56}"/>
                  </a:ext>
                </a:extLst>
              </p:cNvPr>
              <p:cNvCxnSpPr>
                <a:cxnSpLocks/>
                <a:stCxn id="12" idx="5"/>
                <a:endCxn id="14"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2FBA65-28FA-9985-8539-2242BA847046}"/>
                  </a:ext>
                </a:extLst>
              </p:cNvPr>
              <p:cNvCxnSpPr>
                <a:cxnSpLocks/>
                <a:stCxn id="12" idx="3"/>
                <a:endCxn id="13"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312E32C-2363-7EF3-54B2-8548AF02F6BC}"/>
                  </a:ext>
                </a:extLst>
              </p:cNvPr>
              <p:cNvCxnSpPr>
                <a:cxnSpLocks/>
                <a:stCxn id="13" idx="6"/>
                <a:endCxn id="14"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BF1E84A-DA32-B791-52AA-329545FBFCCD}"/>
                </a:ext>
              </a:extLst>
            </p:cNvPr>
            <p:cNvGrpSpPr/>
            <p:nvPr/>
          </p:nvGrpSpPr>
          <p:grpSpPr>
            <a:xfrm rot="10800000">
              <a:off x="2052866" y="3104037"/>
              <a:ext cx="838234" cy="682678"/>
              <a:chOff x="4464911" y="2605160"/>
              <a:chExt cx="1453591" cy="1115490"/>
            </a:xfrm>
          </p:grpSpPr>
          <p:sp>
            <p:nvSpPr>
              <p:cNvPr id="19" name="Oval 18">
                <a:extLst>
                  <a:ext uri="{FF2B5EF4-FFF2-40B4-BE49-F238E27FC236}">
                    <a16:creationId xmlns:a16="http://schemas.microsoft.com/office/drawing/2014/main" id="{567A2605-FF14-4F3E-960A-5A0EA6FDCFEA}"/>
                  </a:ext>
                </a:extLst>
              </p:cNvPr>
              <p:cNvSpPr/>
              <p:nvPr/>
            </p:nvSpPr>
            <p:spPr>
              <a:xfrm rot="21137812">
                <a:off x="4990262" y="2605160"/>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1BE669E-2B87-AFAB-E305-DC52FFAB342F}"/>
                  </a:ext>
                </a:extLst>
              </p:cNvPr>
              <p:cNvSpPr/>
              <p:nvPr/>
            </p:nvSpPr>
            <p:spPr>
              <a:xfrm>
                <a:off x="4464911"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719996-2201-1BD0-CCFB-7B3EFF4C814B}"/>
                  </a:ext>
                </a:extLst>
              </p:cNvPr>
              <p:cNvSpPr/>
              <p:nvPr/>
            </p:nvSpPr>
            <p:spPr>
              <a:xfrm>
                <a:off x="5531737"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1460F4A6-CC28-B267-0313-88DDFD015F79}"/>
                  </a:ext>
                </a:extLst>
              </p:cNvPr>
              <p:cNvCxnSpPr>
                <a:cxnSpLocks/>
                <a:stCxn id="19" idx="5"/>
                <a:endCxn id="21" idx="1"/>
              </p:cNvCxnSpPr>
              <p:nvPr/>
            </p:nvCxnSpPr>
            <p:spPr>
              <a:xfrm flipH="1" flipV="1">
                <a:off x="5338555" y="2915927"/>
                <a:ext cx="249823" cy="47545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8B9D774-3298-410C-257A-B643A5AC1491}"/>
                  </a:ext>
                </a:extLst>
              </p:cNvPr>
              <p:cNvCxnSpPr>
                <a:cxnSpLocks/>
                <a:stCxn id="19" idx="3"/>
                <a:endCxn id="20" idx="7"/>
              </p:cNvCxnSpPr>
              <p:nvPr/>
            </p:nvCxnSpPr>
            <p:spPr>
              <a:xfrm flipV="1">
                <a:off x="4795035" y="2950468"/>
                <a:ext cx="272503" cy="440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F18056-49D8-6B4C-3DA5-C7B6779C057B}"/>
                  </a:ext>
                </a:extLst>
              </p:cNvPr>
              <p:cNvCxnSpPr>
                <a:cxnSpLocks/>
                <a:stCxn id="20" idx="6"/>
                <a:endCxn id="21"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896B10-01AF-054F-9F96-C4D4569F0AA9}"/>
                </a:ext>
              </a:extLst>
            </p:cNvPr>
            <p:cNvCxnSpPr>
              <a:stCxn id="21" idx="0"/>
              <a:endCxn id="13" idx="0"/>
            </p:cNvCxnSpPr>
            <p:nvPr/>
          </p:nvCxnSpPr>
          <p:spPr>
            <a:xfrm flipH="1">
              <a:off x="2159553" y="3340123"/>
              <a:ext cx="4830" cy="653735"/>
            </a:xfrm>
            <a:prstGeom prst="line">
              <a:avLst/>
            </a:prstGeom>
            <a:ln w="3175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737AF75E-215B-9984-C6BC-0C6C4A7C0AE3}"/>
                </a:ext>
              </a:extLst>
            </p:cNvPr>
            <p:cNvCxnSpPr>
              <a:cxnSpLocks/>
              <a:endCxn id="14" idx="0"/>
            </p:cNvCxnSpPr>
            <p:nvPr/>
          </p:nvCxnSpPr>
          <p:spPr>
            <a:xfrm flipH="1">
              <a:off x="2774753" y="3321313"/>
              <a:ext cx="13122" cy="672545"/>
            </a:xfrm>
            <a:prstGeom prst="line">
              <a:avLst/>
            </a:prstGeom>
            <a:ln w="31750"/>
          </p:spPr>
          <p:style>
            <a:lnRef idx="3">
              <a:schemeClr val="dk1"/>
            </a:lnRef>
            <a:fillRef idx="0">
              <a:schemeClr val="dk1"/>
            </a:fillRef>
            <a:effectRef idx="2">
              <a:schemeClr val="dk1"/>
            </a:effectRef>
            <a:fontRef idx="minor">
              <a:schemeClr val="tx1"/>
            </a:fontRef>
          </p:style>
        </p:cxnSp>
      </p:grpSp>
      <p:sp>
        <p:nvSpPr>
          <p:cNvPr id="30" name="TextBox 29">
            <a:extLst>
              <a:ext uri="{FF2B5EF4-FFF2-40B4-BE49-F238E27FC236}">
                <a16:creationId xmlns:a16="http://schemas.microsoft.com/office/drawing/2014/main" id="{FE4C2DC2-DD3B-27E9-02C2-07627EAFE204}"/>
              </a:ext>
            </a:extLst>
          </p:cNvPr>
          <p:cNvSpPr txBox="1"/>
          <p:nvPr/>
        </p:nvSpPr>
        <p:spPr>
          <a:xfrm>
            <a:off x="2481683" y="2396640"/>
            <a:ext cx="760208" cy="369332"/>
          </a:xfrm>
          <a:prstGeom prst="rect">
            <a:avLst/>
          </a:prstGeom>
          <a:noFill/>
        </p:spPr>
        <p:txBody>
          <a:bodyPr wrap="none" rtlCol="0">
            <a:spAutoFit/>
          </a:bodyPr>
          <a:lstStyle/>
          <a:p>
            <a:r>
              <a:rPr lang="en-US" dirty="0"/>
              <a:t>Graph</a:t>
            </a:r>
          </a:p>
        </p:txBody>
      </p:sp>
      <p:sp>
        <p:nvSpPr>
          <p:cNvPr id="31" name="TextBox 30">
            <a:extLst>
              <a:ext uri="{FF2B5EF4-FFF2-40B4-BE49-F238E27FC236}">
                <a16:creationId xmlns:a16="http://schemas.microsoft.com/office/drawing/2014/main" id="{64F30CFF-54CC-7F89-A67E-D98A920754FC}"/>
              </a:ext>
            </a:extLst>
          </p:cNvPr>
          <p:cNvSpPr txBox="1"/>
          <p:nvPr/>
        </p:nvSpPr>
        <p:spPr>
          <a:xfrm>
            <a:off x="4516257" y="2425749"/>
            <a:ext cx="872355" cy="369332"/>
          </a:xfrm>
          <a:prstGeom prst="rect">
            <a:avLst/>
          </a:prstGeom>
          <a:noFill/>
        </p:spPr>
        <p:txBody>
          <a:bodyPr wrap="none" rtlCol="0">
            <a:spAutoFit/>
          </a:bodyPr>
          <a:lstStyle/>
          <a:p>
            <a:r>
              <a:rPr lang="en-US" dirty="0"/>
              <a:t>Pattern</a:t>
            </a:r>
          </a:p>
        </p:txBody>
      </p:sp>
      <p:sp>
        <p:nvSpPr>
          <p:cNvPr id="32" name="TextBox 31">
            <a:extLst>
              <a:ext uri="{FF2B5EF4-FFF2-40B4-BE49-F238E27FC236}">
                <a16:creationId xmlns:a16="http://schemas.microsoft.com/office/drawing/2014/main" id="{DBEB6FD2-D145-A37F-8AC3-37F89FDDACB1}"/>
              </a:ext>
            </a:extLst>
          </p:cNvPr>
          <p:cNvSpPr txBox="1"/>
          <p:nvPr/>
        </p:nvSpPr>
        <p:spPr>
          <a:xfrm>
            <a:off x="4419271" y="4451997"/>
            <a:ext cx="925382" cy="369332"/>
          </a:xfrm>
          <a:prstGeom prst="rect">
            <a:avLst/>
          </a:prstGeom>
          <a:noFill/>
        </p:spPr>
        <p:txBody>
          <a:bodyPr wrap="none" rtlCol="0">
            <a:spAutoFit/>
          </a:bodyPr>
          <a:lstStyle/>
          <a:p>
            <a:r>
              <a:rPr lang="en-US" dirty="0"/>
              <a:t>Triangle</a:t>
            </a:r>
          </a:p>
        </p:txBody>
      </p:sp>
      <p:sp>
        <p:nvSpPr>
          <p:cNvPr id="33" name="TextBox 32">
            <a:extLst>
              <a:ext uri="{FF2B5EF4-FFF2-40B4-BE49-F238E27FC236}">
                <a16:creationId xmlns:a16="http://schemas.microsoft.com/office/drawing/2014/main" id="{D01C1504-FBF3-9445-870B-E5A02F2A4E55}"/>
              </a:ext>
            </a:extLst>
          </p:cNvPr>
          <p:cNvSpPr txBox="1"/>
          <p:nvPr/>
        </p:nvSpPr>
        <p:spPr>
          <a:xfrm>
            <a:off x="6921373" y="2387213"/>
            <a:ext cx="1162562" cy="369332"/>
          </a:xfrm>
          <a:prstGeom prst="rect">
            <a:avLst/>
          </a:prstGeom>
          <a:noFill/>
        </p:spPr>
        <p:txBody>
          <a:bodyPr wrap="none" rtlCol="0">
            <a:spAutoFit/>
          </a:bodyPr>
          <a:lstStyle/>
          <a:p>
            <a:r>
              <a:rPr lang="en-US" dirty="0"/>
              <a:t>Subgraphs</a:t>
            </a:r>
          </a:p>
        </p:txBody>
      </p:sp>
      <p:grpSp>
        <p:nvGrpSpPr>
          <p:cNvPr id="34" name="Group 33">
            <a:extLst>
              <a:ext uri="{FF2B5EF4-FFF2-40B4-BE49-F238E27FC236}">
                <a16:creationId xmlns:a16="http://schemas.microsoft.com/office/drawing/2014/main" id="{36962BB7-F9F6-CFA6-6C81-7B450E8D3207}"/>
              </a:ext>
            </a:extLst>
          </p:cNvPr>
          <p:cNvGrpSpPr/>
          <p:nvPr/>
        </p:nvGrpSpPr>
        <p:grpSpPr>
          <a:xfrm>
            <a:off x="6500175" y="2998389"/>
            <a:ext cx="843064" cy="1125905"/>
            <a:chOff x="2048036" y="3104039"/>
            <a:chExt cx="843064" cy="1125905"/>
          </a:xfrm>
        </p:grpSpPr>
        <p:grpSp>
          <p:nvGrpSpPr>
            <p:cNvPr id="35" name="Group 34">
              <a:extLst>
                <a:ext uri="{FF2B5EF4-FFF2-40B4-BE49-F238E27FC236}">
                  <a16:creationId xmlns:a16="http://schemas.microsoft.com/office/drawing/2014/main" id="{8BEBA35A-1CF5-C764-FF28-C8ECDCDFFE2A}"/>
                </a:ext>
              </a:extLst>
            </p:cNvPr>
            <p:cNvGrpSpPr/>
            <p:nvPr/>
          </p:nvGrpSpPr>
          <p:grpSpPr>
            <a:xfrm>
              <a:off x="2048036" y="3547266"/>
              <a:ext cx="838234" cy="682678"/>
              <a:chOff x="4464911" y="2605160"/>
              <a:chExt cx="1453591" cy="1115490"/>
            </a:xfrm>
          </p:grpSpPr>
          <p:sp>
            <p:nvSpPr>
              <p:cNvPr id="45" name="Oval 44">
                <a:extLst>
                  <a:ext uri="{FF2B5EF4-FFF2-40B4-BE49-F238E27FC236}">
                    <a16:creationId xmlns:a16="http://schemas.microsoft.com/office/drawing/2014/main" id="{9822C1F3-9A97-3433-BDA0-047B19AE0234}"/>
                  </a:ext>
                </a:extLst>
              </p:cNvPr>
              <p:cNvSpPr/>
              <p:nvPr/>
            </p:nvSpPr>
            <p:spPr>
              <a:xfrm>
                <a:off x="4990262" y="260516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CCD90A3-E9BB-E7EE-0132-08B318CCC1A0}"/>
                  </a:ext>
                </a:extLst>
              </p:cNvPr>
              <p:cNvSpPr/>
              <p:nvPr/>
            </p:nvSpPr>
            <p:spPr>
              <a:xfrm>
                <a:off x="4464911"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6083FDC-AD9E-BDD1-8756-55B3E5DA9521}"/>
                  </a:ext>
                </a:extLst>
              </p:cNvPr>
              <p:cNvSpPr/>
              <p:nvPr/>
            </p:nvSpPr>
            <p:spPr>
              <a:xfrm>
                <a:off x="5531737"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C7A458B0-728E-8E28-B852-BEB28BF4A74B}"/>
                  </a:ext>
                </a:extLst>
              </p:cNvPr>
              <p:cNvCxnSpPr>
                <a:cxnSpLocks/>
                <a:stCxn id="45" idx="5"/>
                <a:endCxn id="47"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84D0FB7-000B-462A-70E4-91EAC90B997D}"/>
                  </a:ext>
                </a:extLst>
              </p:cNvPr>
              <p:cNvCxnSpPr>
                <a:cxnSpLocks/>
                <a:stCxn id="45" idx="3"/>
                <a:endCxn id="46"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13DC36A-DA86-1F51-47FD-32AAB022534D}"/>
                  </a:ext>
                </a:extLst>
              </p:cNvPr>
              <p:cNvCxnSpPr>
                <a:cxnSpLocks/>
                <a:stCxn id="46" idx="6"/>
                <a:endCxn id="47"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B4D7CFD7-BD93-56C9-4027-B17C06DAE650}"/>
                </a:ext>
              </a:extLst>
            </p:cNvPr>
            <p:cNvGrpSpPr/>
            <p:nvPr/>
          </p:nvGrpSpPr>
          <p:grpSpPr>
            <a:xfrm rot="10800000">
              <a:off x="2052866" y="3104039"/>
              <a:ext cx="838234" cy="698169"/>
              <a:chOff x="4464911" y="2579847"/>
              <a:chExt cx="1453591" cy="1140803"/>
            </a:xfrm>
          </p:grpSpPr>
          <p:sp>
            <p:nvSpPr>
              <p:cNvPr id="39" name="Oval 38">
                <a:extLst>
                  <a:ext uri="{FF2B5EF4-FFF2-40B4-BE49-F238E27FC236}">
                    <a16:creationId xmlns:a16="http://schemas.microsoft.com/office/drawing/2014/main" id="{37F34247-074B-B40E-06FC-A8462399C6DA}"/>
                  </a:ext>
                </a:extLst>
              </p:cNvPr>
              <p:cNvSpPr/>
              <p:nvPr/>
            </p:nvSpPr>
            <p:spPr>
              <a:xfrm>
                <a:off x="4974006" y="2579847"/>
                <a:ext cx="444933" cy="483098"/>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35422F6-5B46-AD52-E35B-31BA1A68B926}"/>
                  </a:ext>
                </a:extLst>
              </p:cNvPr>
              <p:cNvSpPr/>
              <p:nvPr/>
            </p:nvSpPr>
            <p:spPr>
              <a:xfrm>
                <a:off x="4464911" y="3334888"/>
                <a:ext cx="386765" cy="385762"/>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37FF536-96A4-3457-FCA8-BC72205140E6}"/>
                  </a:ext>
                </a:extLst>
              </p:cNvPr>
              <p:cNvSpPr/>
              <p:nvPr/>
            </p:nvSpPr>
            <p:spPr>
              <a:xfrm>
                <a:off x="5531737" y="3334888"/>
                <a:ext cx="386765" cy="385762"/>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B966EB6-6EE8-FAC2-56C5-67414CA68757}"/>
                  </a:ext>
                </a:extLst>
              </p:cNvPr>
              <p:cNvCxnSpPr>
                <a:cxnSpLocks/>
                <a:stCxn id="39" idx="5"/>
                <a:endCxn id="41" idx="1"/>
              </p:cNvCxnSpPr>
              <p:nvPr/>
            </p:nvCxnSpPr>
            <p:spPr>
              <a:xfrm rot="10800000" flipH="1" flipV="1">
                <a:off x="5353780" y="2992196"/>
                <a:ext cx="234598" cy="399184"/>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FBD2593-D6F5-5E8E-9223-32B0799E8B45}"/>
                  </a:ext>
                </a:extLst>
              </p:cNvPr>
              <p:cNvCxnSpPr>
                <a:cxnSpLocks/>
                <a:stCxn id="39" idx="3"/>
                <a:endCxn id="40" idx="7"/>
              </p:cNvCxnSpPr>
              <p:nvPr/>
            </p:nvCxnSpPr>
            <p:spPr>
              <a:xfrm rot="10800000" flipV="1">
                <a:off x="4795035" y="2992196"/>
                <a:ext cx="244130" cy="399184"/>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CB01AC7-DB9E-78F7-65FE-D091ED0C4D49}"/>
                  </a:ext>
                </a:extLst>
              </p:cNvPr>
              <p:cNvCxnSpPr>
                <a:cxnSpLocks/>
                <a:stCxn id="40" idx="6"/>
                <a:endCxn id="41" idx="2"/>
              </p:cNvCxnSpPr>
              <p:nvPr/>
            </p:nvCxnSpPr>
            <p:spPr>
              <a:xfrm>
                <a:off x="4851676" y="3527770"/>
                <a:ext cx="680061" cy="0"/>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a:extLst>
                <a:ext uri="{FF2B5EF4-FFF2-40B4-BE49-F238E27FC236}">
                  <a16:creationId xmlns:a16="http://schemas.microsoft.com/office/drawing/2014/main" id="{92ED7524-2AA2-0904-5DF8-2C6A7E2A1C02}"/>
                </a:ext>
              </a:extLst>
            </p:cNvPr>
            <p:cNvCxnSpPr>
              <a:stCxn id="41" idx="0"/>
              <a:endCxn id="46" idx="0"/>
            </p:cNvCxnSpPr>
            <p:nvPr/>
          </p:nvCxnSpPr>
          <p:spPr>
            <a:xfrm flipH="1">
              <a:off x="2159553" y="3340123"/>
              <a:ext cx="4830" cy="653735"/>
            </a:xfrm>
            <a:prstGeom prst="line">
              <a:avLst/>
            </a:prstGeom>
            <a:ln w="3175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2BA9989F-9B88-90F7-6ED9-6648FCD7066A}"/>
                </a:ext>
              </a:extLst>
            </p:cNvPr>
            <p:cNvCxnSpPr>
              <a:cxnSpLocks/>
              <a:endCxn id="47" idx="0"/>
            </p:cNvCxnSpPr>
            <p:nvPr/>
          </p:nvCxnSpPr>
          <p:spPr>
            <a:xfrm flipH="1">
              <a:off x="2774753" y="3321313"/>
              <a:ext cx="13122" cy="672545"/>
            </a:xfrm>
            <a:prstGeom prst="line">
              <a:avLst/>
            </a:prstGeom>
            <a:ln w="31750"/>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9761D16B-5698-A5C5-9277-7989B4C77212}"/>
              </a:ext>
            </a:extLst>
          </p:cNvPr>
          <p:cNvGrpSpPr/>
          <p:nvPr/>
        </p:nvGrpSpPr>
        <p:grpSpPr>
          <a:xfrm>
            <a:off x="7935367" y="3044719"/>
            <a:ext cx="843064" cy="1125910"/>
            <a:chOff x="2048036" y="3104034"/>
            <a:chExt cx="843064" cy="1125910"/>
          </a:xfrm>
        </p:grpSpPr>
        <p:grpSp>
          <p:nvGrpSpPr>
            <p:cNvPr id="54" name="Group 53">
              <a:extLst>
                <a:ext uri="{FF2B5EF4-FFF2-40B4-BE49-F238E27FC236}">
                  <a16:creationId xmlns:a16="http://schemas.microsoft.com/office/drawing/2014/main" id="{C480C5CE-F143-D25B-0461-62BCE16F9394}"/>
                </a:ext>
              </a:extLst>
            </p:cNvPr>
            <p:cNvGrpSpPr/>
            <p:nvPr/>
          </p:nvGrpSpPr>
          <p:grpSpPr>
            <a:xfrm>
              <a:off x="2048036" y="3547266"/>
              <a:ext cx="838234" cy="682678"/>
              <a:chOff x="4464911" y="2605160"/>
              <a:chExt cx="1453591" cy="1115490"/>
            </a:xfrm>
          </p:grpSpPr>
          <p:sp>
            <p:nvSpPr>
              <p:cNvPr id="64" name="Oval 63">
                <a:extLst>
                  <a:ext uri="{FF2B5EF4-FFF2-40B4-BE49-F238E27FC236}">
                    <a16:creationId xmlns:a16="http://schemas.microsoft.com/office/drawing/2014/main" id="{866E5846-959C-AC26-316F-6F8A193ED9B7}"/>
                  </a:ext>
                </a:extLst>
              </p:cNvPr>
              <p:cNvSpPr/>
              <p:nvPr/>
            </p:nvSpPr>
            <p:spPr>
              <a:xfrm>
                <a:off x="4990262" y="260516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2D0E621-D832-26D6-F3CD-07C6C94DE142}"/>
                  </a:ext>
                </a:extLst>
              </p:cNvPr>
              <p:cNvSpPr/>
              <p:nvPr/>
            </p:nvSpPr>
            <p:spPr>
              <a:xfrm>
                <a:off x="4464911" y="3334888"/>
                <a:ext cx="386765" cy="385762"/>
              </a:xfrm>
              <a:prstGeom prst="ellipse">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1A497F8-1350-EA2B-9B46-9C4FD159ABDC}"/>
                  </a:ext>
                </a:extLst>
              </p:cNvPr>
              <p:cNvSpPr/>
              <p:nvPr/>
            </p:nvSpPr>
            <p:spPr>
              <a:xfrm>
                <a:off x="5531737" y="3334888"/>
                <a:ext cx="386765" cy="385762"/>
              </a:xfrm>
              <a:prstGeom prst="ellipse">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D45783B4-A35C-F7C9-FBBC-56F2217E0A9E}"/>
                  </a:ext>
                </a:extLst>
              </p:cNvPr>
              <p:cNvCxnSpPr>
                <a:cxnSpLocks/>
                <a:stCxn id="64" idx="5"/>
                <a:endCxn id="66" idx="1"/>
              </p:cNvCxnSpPr>
              <p:nvPr/>
            </p:nvCxnSpPr>
            <p:spPr>
              <a:xfrm>
                <a:off x="5320388" y="2934429"/>
                <a:ext cx="267989" cy="456952"/>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4648973-1EB3-C329-90E4-BF5E847E429C}"/>
                  </a:ext>
                </a:extLst>
              </p:cNvPr>
              <p:cNvCxnSpPr>
                <a:cxnSpLocks/>
                <a:stCxn id="64" idx="3"/>
                <a:endCxn id="65" idx="7"/>
              </p:cNvCxnSpPr>
              <p:nvPr/>
            </p:nvCxnSpPr>
            <p:spPr>
              <a:xfrm flipH="1">
                <a:off x="4795036" y="2934429"/>
                <a:ext cx="251866" cy="456952"/>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34877C3-A29B-1102-6797-39F76B7A6D9A}"/>
                  </a:ext>
                </a:extLst>
              </p:cNvPr>
              <p:cNvCxnSpPr>
                <a:cxnSpLocks/>
                <a:stCxn id="65" idx="6"/>
                <a:endCxn id="66" idx="2"/>
              </p:cNvCxnSpPr>
              <p:nvPr/>
            </p:nvCxnSpPr>
            <p:spPr>
              <a:xfrm>
                <a:off x="4851676" y="3527770"/>
                <a:ext cx="680061"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4BB4452D-F83E-ED5D-72F5-D4A4E5A0B5F3}"/>
                </a:ext>
              </a:extLst>
            </p:cNvPr>
            <p:cNvGrpSpPr/>
            <p:nvPr/>
          </p:nvGrpSpPr>
          <p:grpSpPr>
            <a:xfrm rot="10800000">
              <a:off x="2052866" y="3104034"/>
              <a:ext cx="838234" cy="704027"/>
              <a:chOff x="4464911" y="2570277"/>
              <a:chExt cx="1453591" cy="1150373"/>
            </a:xfrm>
          </p:grpSpPr>
          <p:sp>
            <p:nvSpPr>
              <p:cNvPr id="58" name="Oval 57">
                <a:extLst>
                  <a:ext uri="{FF2B5EF4-FFF2-40B4-BE49-F238E27FC236}">
                    <a16:creationId xmlns:a16="http://schemas.microsoft.com/office/drawing/2014/main" id="{0E60EBAB-109B-4A59-747F-D9A6681B6162}"/>
                  </a:ext>
                </a:extLst>
              </p:cNvPr>
              <p:cNvSpPr/>
              <p:nvPr/>
            </p:nvSpPr>
            <p:spPr>
              <a:xfrm>
                <a:off x="4986164" y="2570277"/>
                <a:ext cx="426366" cy="456950"/>
              </a:xfrm>
              <a:prstGeom prst="ellipse">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57290ED-C585-7E3D-A4B8-82D367746ECA}"/>
                  </a:ext>
                </a:extLst>
              </p:cNvPr>
              <p:cNvSpPr/>
              <p:nvPr/>
            </p:nvSpPr>
            <p:spPr>
              <a:xfrm>
                <a:off x="4464911"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7FEE9B9-D405-D984-08F1-CDE4ED8D8169}"/>
                  </a:ext>
                </a:extLst>
              </p:cNvPr>
              <p:cNvSpPr/>
              <p:nvPr/>
            </p:nvSpPr>
            <p:spPr>
              <a:xfrm>
                <a:off x="5531737"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9261342B-391C-496F-9B03-73B321B1E80B}"/>
                  </a:ext>
                </a:extLst>
              </p:cNvPr>
              <p:cNvCxnSpPr>
                <a:cxnSpLocks/>
                <a:stCxn id="58" idx="5"/>
                <a:endCxn id="60" idx="1"/>
              </p:cNvCxnSpPr>
              <p:nvPr/>
            </p:nvCxnSpPr>
            <p:spPr>
              <a:xfrm rot="10800000" flipH="1" flipV="1">
                <a:off x="5350090" y="2960309"/>
                <a:ext cx="238288" cy="4310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5110925-03B9-F654-E164-AAD2F4966AAD}"/>
                  </a:ext>
                </a:extLst>
              </p:cNvPr>
              <p:cNvCxnSpPr>
                <a:cxnSpLocks/>
                <a:stCxn id="58" idx="3"/>
                <a:endCxn id="59" idx="7"/>
              </p:cNvCxnSpPr>
              <p:nvPr/>
            </p:nvCxnSpPr>
            <p:spPr>
              <a:xfrm rot="10800000" flipV="1">
                <a:off x="4795035" y="2960309"/>
                <a:ext cx="253569" cy="4310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FFEA24C-CF0A-CC42-7F57-24689D3B11D7}"/>
                  </a:ext>
                </a:extLst>
              </p:cNvPr>
              <p:cNvCxnSpPr>
                <a:cxnSpLocks/>
                <a:stCxn id="59" idx="6"/>
                <a:endCxn id="60"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2AF15431-2D50-ABF5-5B14-09B990E945CF}"/>
                </a:ext>
              </a:extLst>
            </p:cNvPr>
            <p:cNvCxnSpPr>
              <a:stCxn id="60" idx="0"/>
              <a:endCxn id="65" idx="0"/>
            </p:cNvCxnSpPr>
            <p:nvPr/>
          </p:nvCxnSpPr>
          <p:spPr>
            <a:xfrm flipH="1">
              <a:off x="2159553" y="3340123"/>
              <a:ext cx="4830" cy="653735"/>
            </a:xfrm>
            <a:prstGeom prst="line">
              <a:avLst/>
            </a:prstGeom>
            <a:ln w="31750"/>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A290EDE2-7525-F00D-B832-7F52A36EC8D7}"/>
                </a:ext>
              </a:extLst>
            </p:cNvPr>
            <p:cNvCxnSpPr>
              <a:cxnSpLocks/>
              <a:endCxn id="66" idx="0"/>
            </p:cNvCxnSpPr>
            <p:nvPr/>
          </p:nvCxnSpPr>
          <p:spPr>
            <a:xfrm flipH="1">
              <a:off x="2774753" y="3321313"/>
              <a:ext cx="13122" cy="672545"/>
            </a:xfrm>
            <a:prstGeom prst="line">
              <a:avLst/>
            </a:prstGeom>
            <a:ln w="31750"/>
          </p:spPr>
          <p:style>
            <a:lnRef idx="3">
              <a:schemeClr val="dk1"/>
            </a:lnRef>
            <a:fillRef idx="0">
              <a:schemeClr val="dk1"/>
            </a:fillRef>
            <a:effectRef idx="2">
              <a:schemeClr val="dk1"/>
            </a:effectRef>
            <a:fontRef idx="minor">
              <a:schemeClr val="tx1"/>
            </a:fontRef>
          </p:style>
        </p:cxnSp>
      </p:grpSp>
      <p:grpSp>
        <p:nvGrpSpPr>
          <p:cNvPr id="80" name="Group 79">
            <a:extLst>
              <a:ext uri="{FF2B5EF4-FFF2-40B4-BE49-F238E27FC236}">
                <a16:creationId xmlns:a16="http://schemas.microsoft.com/office/drawing/2014/main" id="{61DD3770-696B-035E-9FEF-9D5EC45DA826}"/>
              </a:ext>
            </a:extLst>
          </p:cNvPr>
          <p:cNvGrpSpPr/>
          <p:nvPr/>
        </p:nvGrpSpPr>
        <p:grpSpPr>
          <a:xfrm>
            <a:off x="6493111" y="4451997"/>
            <a:ext cx="843064" cy="1125905"/>
            <a:chOff x="2048036" y="3104039"/>
            <a:chExt cx="843064" cy="1125905"/>
          </a:xfrm>
        </p:grpSpPr>
        <p:grpSp>
          <p:nvGrpSpPr>
            <p:cNvPr id="81" name="Group 80">
              <a:extLst>
                <a:ext uri="{FF2B5EF4-FFF2-40B4-BE49-F238E27FC236}">
                  <a16:creationId xmlns:a16="http://schemas.microsoft.com/office/drawing/2014/main" id="{591A7B81-35B5-DB4C-2C76-ABED5726CF54}"/>
                </a:ext>
              </a:extLst>
            </p:cNvPr>
            <p:cNvGrpSpPr/>
            <p:nvPr/>
          </p:nvGrpSpPr>
          <p:grpSpPr>
            <a:xfrm>
              <a:off x="2048036" y="3547266"/>
              <a:ext cx="838234" cy="682678"/>
              <a:chOff x="4464911" y="2605160"/>
              <a:chExt cx="1453591" cy="1115490"/>
            </a:xfrm>
          </p:grpSpPr>
          <p:sp>
            <p:nvSpPr>
              <p:cNvPr id="91" name="Oval 90">
                <a:extLst>
                  <a:ext uri="{FF2B5EF4-FFF2-40B4-BE49-F238E27FC236}">
                    <a16:creationId xmlns:a16="http://schemas.microsoft.com/office/drawing/2014/main" id="{F96D2EAD-1FB7-8466-7F05-F8D812DE59DE}"/>
                  </a:ext>
                </a:extLst>
              </p:cNvPr>
              <p:cNvSpPr/>
              <p:nvPr/>
            </p:nvSpPr>
            <p:spPr>
              <a:xfrm>
                <a:off x="4990262" y="260516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06769182-B9CA-A7C3-A9B2-C7B5685E3885}"/>
                  </a:ext>
                </a:extLst>
              </p:cNvPr>
              <p:cNvSpPr/>
              <p:nvPr/>
            </p:nvSpPr>
            <p:spPr>
              <a:xfrm>
                <a:off x="4464911" y="3334888"/>
                <a:ext cx="386765" cy="385762"/>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1EAD46B-2B30-44A3-8ADD-BE7D0D4C7066}"/>
                  </a:ext>
                </a:extLst>
              </p:cNvPr>
              <p:cNvSpPr/>
              <p:nvPr/>
            </p:nvSpPr>
            <p:spPr>
              <a:xfrm>
                <a:off x="5531737"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F4B93D0B-C55E-075C-2BE4-8D67D1D27282}"/>
                  </a:ext>
                </a:extLst>
              </p:cNvPr>
              <p:cNvCxnSpPr>
                <a:cxnSpLocks/>
                <a:stCxn id="91" idx="5"/>
                <a:endCxn id="93"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373B19D-8097-592C-8006-5C5433A6024C}"/>
                  </a:ext>
                </a:extLst>
              </p:cNvPr>
              <p:cNvCxnSpPr>
                <a:cxnSpLocks/>
                <a:stCxn id="91" idx="3"/>
                <a:endCxn id="92" idx="7"/>
              </p:cNvCxnSpPr>
              <p:nvPr/>
            </p:nvCxnSpPr>
            <p:spPr>
              <a:xfrm flipH="1">
                <a:off x="4795036" y="2934429"/>
                <a:ext cx="251866" cy="456952"/>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353D1BD-B3DA-E4D0-27A0-15DB59B8C77F}"/>
                  </a:ext>
                </a:extLst>
              </p:cNvPr>
              <p:cNvCxnSpPr>
                <a:cxnSpLocks/>
                <a:stCxn id="92" idx="6"/>
                <a:endCxn id="93"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5B0FC6B9-9E1D-86DA-4122-67C27EDDC946}"/>
                </a:ext>
              </a:extLst>
            </p:cNvPr>
            <p:cNvGrpSpPr/>
            <p:nvPr/>
          </p:nvGrpSpPr>
          <p:grpSpPr>
            <a:xfrm rot="10800000">
              <a:off x="2052866" y="3104039"/>
              <a:ext cx="838234" cy="698169"/>
              <a:chOff x="4464911" y="2579847"/>
              <a:chExt cx="1453591" cy="1140803"/>
            </a:xfrm>
          </p:grpSpPr>
          <p:sp>
            <p:nvSpPr>
              <p:cNvPr id="85" name="Oval 84">
                <a:extLst>
                  <a:ext uri="{FF2B5EF4-FFF2-40B4-BE49-F238E27FC236}">
                    <a16:creationId xmlns:a16="http://schemas.microsoft.com/office/drawing/2014/main" id="{B41D2BC9-4E50-D318-087E-F8F598445A00}"/>
                  </a:ext>
                </a:extLst>
              </p:cNvPr>
              <p:cNvSpPr/>
              <p:nvPr/>
            </p:nvSpPr>
            <p:spPr>
              <a:xfrm>
                <a:off x="4974006" y="2579847"/>
                <a:ext cx="444933" cy="483098"/>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2A5A8461-8E0E-3681-2A2A-F12FA08D6879}"/>
                  </a:ext>
                </a:extLst>
              </p:cNvPr>
              <p:cNvSpPr/>
              <p:nvPr/>
            </p:nvSpPr>
            <p:spPr>
              <a:xfrm>
                <a:off x="4464911" y="3334888"/>
                <a:ext cx="386765" cy="385762"/>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A7100EE-AC11-69B2-94FD-E4C3F3D3FD31}"/>
                  </a:ext>
                </a:extLst>
              </p:cNvPr>
              <p:cNvSpPr/>
              <p:nvPr/>
            </p:nvSpPr>
            <p:spPr>
              <a:xfrm>
                <a:off x="5531737" y="3334888"/>
                <a:ext cx="386765" cy="385762"/>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B9AFA359-A32B-53F1-7FAB-9B296D9F0F18}"/>
                  </a:ext>
                </a:extLst>
              </p:cNvPr>
              <p:cNvCxnSpPr>
                <a:cxnSpLocks/>
                <a:stCxn id="85" idx="5"/>
                <a:endCxn id="87" idx="1"/>
              </p:cNvCxnSpPr>
              <p:nvPr/>
            </p:nvCxnSpPr>
            <p:spPr>
              <a:xfrm rot="10800000" flipH="1" flipV="1">
                <a:off x="5353780" y="2992196"/>
                <a:ext cx="234598" cy="399184"/>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9036A74-7452-8706-DDD8-F34B34F9F290}"/>
                  </a:ext>
                </a:extLst>
              </p:cNvPr>
              <p:cNvCxnSpPr>
                <a:cxnSpLocks/>
                <a:stCxn id="85" idx="3"/>
                <a:endCxn id="86" idx="7"/>
              </p:cNvCxnSpPr>
              <p:nvPr/>
            </p:nvCxnSpPr>
            <p:spPr>
              <a:xfrm rot="10800000" flipV="1">
                <a:off x="4795035" y="2992196"/>
                <a:ext cx="244130" cy="39918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FFDBFEE-AE39-213F-CDAC-CF8A083E48D9}"/>
                  </a:ext>
                </a:extLst>
              </p:cNvPr>
              <p:cNvCxnSpPr>
                <a:cxnSpLocks/>
                <a:stCxn id="86" idx="6"/>
                <a:endCxn id="87" idx="2"/>
              </p:cNvCxnSpPr>
              <p:nvPr/>
            </p:nvCxnSpPr>
            <p:spPr>
              <a:xfrm>
                <a:off x="4851676" y="3527770"/>
                <a:ext cx="680061" cy="0"/>
              </a:xfrm>
              <a:prstGeom prst="line">
                <a:avLst/>
              </a:prstGeom>
              <a:solidFill>
                <a:schemeClr val="tx1"/>
              </a:solidFill>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Straight Connector 82">
              <a:extLst>
                <a:ext uri="{FF2B5EF4-FFF2-40B4-BE49-F238E27FC236}">
                  <a16:creationId xmlns:a16="http://schemas.microsoft.com/office/drawing/2014/main" id="{9AA2919A-AEAC-6A0D-6F22-581E25E720BC}"/>
                </a:ext>
              </a:extLst>
            </p:cNvPr>
            <p:cNvCxnSpPr>
              <a:stCxn id="87" idx="0"/>
              <a:endCxn id="92" idx="0"/>
            </p:cNvCxnSpPr>
            <p:nvPr/>
          </p:nvCxnSpPr>
          <p:spPr>
            <a:xfrm flipH="1">
              <a:off x="2159553" y="3340123"/>
              <a:ext cx="4830" cy="653735"/>
            </a:xfrm>
            <a:prstGeom prst="line">
              <a:avLst/>
            </a:prstGeom>
            <a:ln w="31750">
              <a:solidFill>
                <a:srgbClr val="92D050"/>
              </a:solidFill>
            </a:ln>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C6645072-B15A-1815-7803-AE117923EF72}"/>
                </a:ext>
              </a:extLst>
            </p:cNvPr>
            <p:cNvCxnSpPr>
              <a:cxnSpLocks/>
              <a:endCxn id="93" idx="0"/>
            </p:cNvCxnSpPr>
            <p:nvPr/>
          </p:nvCxnSpPr>
          <p:spPr>
            <a:xfrm flipH="1">
              <a:off x="2774753" y="3321313"/>
              <a:ext cx="13122" cy="672545"/>
            </a:xfrm>
            <a:prstGeom prst="line">
              <a:avLst/>
            </a:prstGeom>
            <a:ln w="31750"/>
          </p:spPr>
          <p:style>
            <a:lnRef idx="3">
              <a:schemeClr val="dk1"/>
            </a:lnRef>
            <a:fillRef idx="0">
              <a:schemeClr val="dk1"/>
            </a:fillRef>
            <a:effectRef idx="2">
              <a:schemeClr val="dk1"/>
            </a:effectRef>
            <a:fontRef idx="minor">
              <a:schemeClr val="tx1"/>
            </a:fontRef>
          </p:style>
        </p:cxnSp>
      </p:grpSp>
      <p:grpSp>
        <p:nvGrpSpPr>
          <p:cNvPr id="97" name="Group 96">
            <a:extLst>
              <a:ext uri="{FF2B5EF4-FFF2-40B4-BE49-F238E27FC236}">
                <a16:creationId xmlns:a16="http://schemas.microsoft.com/office/drawing/2014/main" id="{E8D87B11-E34A-E699-62D7-AD8F92D1142B}"/>
              </a:ext>
            </a:extLst>
          </p:cNvPr>
          <p:cNvGrpSpPr/>
          <p:nvPr/>
        </p:nvGrpSpPr>
        <p:grpSpPr>
          <a:xfrm>
            <a:off x="7895780" y="4474470"/>
            <a:ext cx="843064" cy="1125905"/>
            <a:chOff x="2048036" y="3104039"/>
            <a:chExt cx="843064" cy="1125905"/>
          </a:xfrm>
        </p:grpSpPr>
        <p:grpSp>
          <p:nvGrpSpPr>
            <p:cNvPr id="98" name="Group 97">
              <a:extLst>
                <a:ext uri="{FF2B5EF4-FFF2-40B4-BE49-F238E27FC236}">
                  <a16:creationId xmlns:a16="http://schemas.microsoft.com/office/drawing/2014/main" id="{5D95206D-4642-FFE5-8E2B-BF577DB49F8B}"/>
                </a:ext>
              </a:extLst>
            </p:cNvPr>
            <p:cNvGrpSpPr/>
            <p:nvPr/>
          </p:nvGrpSpPr>
          <p:grpSpPr>
            <a:xfrm>
              <a:off x="2048036" y="3547266"/>
              <a:ext cx="838234" cy="682678"/>
              <a:chOff x="4464911" y="2605160"/>
              <a:chExt cx="1453591" cy="1115490"/>
            </a:xfrm>
          </p:grpSpPr>
          <p:sp>
            <p:nvSpPr>
              <p:cNvPr id="108" name="Oval 107">
                <a:extLst>
                  <a:ext uri="{FF2B5EF4-FFF2-40B4-BE49-F238E27FC236}">
                    <a16:creationId xmlns:a16="http://schemas.microsoft.com/office/drawing/2014/main" id="{6E60C114-9C35-59CA-B364-B355C7B6773D}"/>
                  </a:ext>
                </a:extLst>
              </p:cNvPr>
              <p:cNvSpPr/>
              <p:nvPr/>
            </p:nvSpPr>
            <p:spPr>
              <a:xfrm>
                <a:off x="4990262" y="260516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D6B04B5-3122-E3A0-95A1-BB95DD37E922}"/>
                  </a:ext>
                </a:extLst>
              </p:cNvPr>
              <p:cNvSpPr/>
              <p:nvPr/>
            </p:nvSpPr>
            <p:spPr>
              <a:xfrm>
                <a:off x="4464911" y="3334888"/>
                <a:ext cx="386765" cy="385762"/>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A938D593-C414-6258-94D9-3B5497786D97}"/>
                  </a:ext>
                </a:extLst>
              </p:cNvPr>
              <p:cNvSpPr/>
              <p:nvPr/>
            </p:nvSpPr>
            <p:spPr>
              <a:xfrm>
                <a:off x="5531737" y="3334888"/>
                <a:ext cx="386765" cy="385762"/>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0E5886E6-65D5-8C31-8901-AB84BDE160E1}"/>
                  </a:ext>
                </a:extLst>
              </p:cNvPr>
              <p:cNvCxnSpPr>
                <a:cxnSpLocks/>
                <a:stCxn id="108" idx="5"/>
                <a:endCxn id="110" idx="1"/>
              </p:cNvCxnSpPr>
              <p:nvPr/>
            </p:nvCxnSpPr>
            <p:spPr>
              <a:xfrm>
                <a:off x="5320388" y="2934429"/>
                <a:ext cx="267989" cy="456952"/>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FACDD0F-EB47-84A8-4CBC-789AA52F9645}"/>
                  </a:ext>
                </a:extLst>
              </p:cNvPr>
              <p:cNvCxnSpPr>
                <a:cxnSpLocks/>
                <a:stCxn id="108" idx="3"/>
                <a:endCxn id="109"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FF6CA17-ECA8-206A-8B13-A27A5118AFCF}"/>
                  </a:ext>
                </a:extLst>
              </p:cNvPr>
              <p:cNvCxnSpPr>
                <a:cxnSpLocks/>
                <a:stCxn id="109" idx="6"/>
                <a:endCxn id="110"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B0D54E76-E285-4347-D2B6-75E8391EA574}"/>
                </a:ext>
              </a:extLst>
            </p:cNvPr>
            <p:cNvGrpSpPr/>
            <p:nvPr/>
          </p:nvGrpSpPr>
          <p:grpSpPr>
            <a:xfrm rot="10800000">
              <a:off x="2052866" y="3104039"/>
              <a:ext cx="838234" cy="698169"/>
              <a:chOff x="4464911" y="2579847"/>
              <a:chExt cx="1453591" cy="1140803"/>
            </a:xfrm>
          </p:grpSpPr>
          <p:sp>
            <p:nvSpPr>
              <p:cNvPr id="102" name="Oval 101">
                <a:extLst>
                  <a:ext uri="{FF2B5EF4-FFF2-40B4-BE49-F238E27FC236}">
                    <a16:creationId xmlns:a16="http://schemas.microsoft.com/office/drawing/2014/main" id="{E2AF73AB-C97A-9503-9091-AEEBDBBC866A}"/>
                  </a:ext>
                </a:extLst>
              </p:cNvPr>
              <p:cNvSpPr/>
              <p:nvPr/>
            </p:nvSpPr>
            <p:spPr>
              <a:xfrm>
                <a:off x="4974006" y="2579847"/>
                <a:ext cx="444933" cy="483098"/>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99DA99A5-3AD2-DEC6-10E2-E947FF9BDF9C}"/>
                  </a:ext>
                </a:extLst>
              </p:cNvPr>
              <p:cNvSpPr/>
              <p:nvPr/>
            </p:nvSpPr>
            <p:spPr>
              <a:xfrm>
                <a:off x="4464911" y="3334888"/>
                <a:ext cx="386765" cy="385762"/>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2F7175C6-8B70-3569-FD8C-512185F94AF2}"/>
                  </a:ext>
                </a:extLst>
              </p:cNvPr>
              <p:cNvSpPr/>
              <p:nvPr/>
            </p:nvSpPr>
            <p:spPr>
              <a:xfrm>
                <a:off x="5531737" y="3334888"/>
                <a:ext cx="386765" cy="385762"/>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958DAD5B-C3EC-01BE-E869-FE56275FEE36}"/>
                  </a:ext>
                </a:extLst>
              </p:cNvPr>
              <p:cNvCxnSpPr>
                <a:cxnSpLocks/>
                <a:stCxn id="102" idx="5"/>
                <a:endCxn id="104" idx="1"/>
              </p:cNvCxnSpPr>
              <p:nvPr/>
            </p:nvCxnSpPr>
            <p:spPr>
              <a:xfrm rot="10800000" flipH="1" flipV="1">
                <a:off x="5353780" y="2992196"/>
                <a:ext cx="234598" cy="39918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CBA989-4CC7-F53F-B8A7-82AB4DD8DFB3}"/>
                  </a:ext>
                </a:extLst>
              </p:cNvPr>
              <p:cNvCxnSpPr>
                <a:cxnSpLocks/>
                <a:stCxn id="102" idx="3"/>
                <a:endCxn id="103" idx="7"/>
              </p:cNvCxnSpPr>
              <p:nvPr/>
            </p:nvCxnSpPr>
            <p:spPr>
              <a:xfrm rot="10800000" flipV="1">
                <a:off x="4795035" y="2992196"/>
                <a:ext cx="244130" cy="39918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4E7483E-3BB9-6F9B-0F79-D7A966CB1312}"/>
                  </a:ext>
                </a:extLst>
              </p:cNvPr>
              <p:cNvCxnSpPr>
                <a:cxnSpLocks/>
                <a:stCxn id="103" idx="6"/>
                <a:endCxn id="104" idx="2"/>
              </p:cNvCxnSpPr>
              <p:nvPr/>
            </p:nvCxnSpPr>
            <p:spPr>
              <a:xfrm>
                <a:off x="4851676" y="3527770"/>
                <a:ext cx="680061" cy="0"/>
              </a:xfrm>
              <a:prstGeom prst="line">
                <a:avLst/>
              </a:prstGeom>
              <a:solidFill>
                <a:schemeClr val="tx1"/>
              </a:solidFill>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96FA3061-EDF8-A8ED-5E07-0565A3D6F4B8}"/>
                </a:ext>
              </a:extLst>
            </p:cNvPr>
            <p:cNvCxnSpPr>
              <a:stCxn id="104" idx="0"/>
              <a:endCxn id="109" idx="0"/>
            </p:cNvCxnSpPr>
            <p:nvPr/>
          </p:nvCxnSpPr>
          <p:spPr>
            <a:xfrm flipH="1">
              <a:off x="2159553" y="3340123"/>
              <a:ext cx="4830" cy="653735"/>
            </a:xfrm>
            <a:prstGeom prst="line">
              <a:avLst/>
            </a:prstGeom>
            <a:ln w="31750">
              <a:solidFill>
                <a:schemeClr val="tx1"/>
              </a:solidFill>
            </a:ln>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602E6B10-0491-E48C-6BB4-41AC86C2EBAD}"/>
                </a:ext>
              </a:extLst>
            </p:cNvPr>
            <p:cNvCxnSpPr>
              <a:cxnSpLocks/>
              <a:endCxn id="110" idx="0"/>
            </p:cNvCxnSpPr>
            <p:nvPr/>
          </p:nvCxnSpPr>
          <p:spPr>
            <a:xfrm flipH="1">
              <a:off x="2774753" y="3321313"/>
              <a:ext cx="13122" cy="672545"/>
            </a:xfrm>
            <a:prstGeom prst="line">
              <a:avLst/>
            </a:prstGeom>
            <a:ln w="31750">
              <a:solidFill>
                <a:schemeClr val="accent2"/>
              </a:solidFill>
            </a:ln>
          </p:spPr>
          <p:style>
            <a:lnRef idx="3">
              <a:schemeClr val="dk1"/>
            </a:lnRef>
            <a:fillRef idx="0">
              <a:schemeClr val="dk1"/>
            </a:fillRef>
            <a:effectRef idx="2">
              <a:schemeClr val="dk1"/>
            </a:effectRef>
            <a:fontRef idx="minor">
              <a:schemeClr val="tx1"/>
            </a:fontRef>
          </p:style>
        </p:cxnSp>
      </p:grpSp>
      <p:sp>
        <p:nvSpPr>
          <p:cNvPr id="28" name="Slide Number Placeholder 27">
            <a:extLst>
              <a:ext uri="{FF2B5EF4-FFF2-40B4-BE49-F238E27FC236}">
                <a16:creationId xmlns:a16="http://schemas.microsoft.com/office/drawing/2014/main" id="{64FDE7EF-558D-FF94-B3E0-D03902DAE4A2}"/>
              </a:ext>
            </a:extLst>
          </p:cNvPr>
          <p:cNvSpPr>
            <a:spLocks noGrp="1"/>
          </p:cNvSpPr>
          <p:nvPr>
            <p:ph type="sldNum" sz="quarter" idx="12"/>
          </p:nvPr>
        </p:nvSpPr>
        <p:spPr/>
        <p:txBody>
          <a:bodyPr/>
          <a:lstStyle/>
          <a:p>
            <a:fld id="{EE990D7F-56FB-9745-84A4-6BC8EB4FDFF2}" type="slidenum">
              <a:rPr lang="en-US" smtClean="0"/>
              <a:t>4</a:t>
            </a:fld>
            <a:endParaRPr lang="en-US"/>
          </a:p>
        </p:txBody>
      </p:sp>
      <p:sp>
        <p:nvSpPr>
          <p:cNvPr id="51" name="Rounded Rectangle 50">
            <a:extLst>
              <a:ext uri="{FF2B5EF4-FFF2-40B4-BE49-F238E27FC236}">
                <a16:creationId xmlns:a16="http://schemas.microsoft.com/office/drawing/2014/main" id="{98AA740C-C751-506E-ECCB-006032F8B900}"/>
              </a:ext>
            </a:extLst>
          </p:cNvPr>
          <p:cNvSpPr/>
          <p:nvPr/>
        </p:nvSpPr>
        <p:spPr>
          <a:xfrm>
            <a:off x="2901276" y="5795067"/>
            <a:ext cx="6389448" cy="689841"/>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Counting the number of any subgraphs</a:t>
            </a:r>
          </a:p>
        </p:txBody>
      </p:sp>
    </p:spTree>
    <p:extLst>
      <p:ext uri="{BB962C8B-B14F-4D97-AF65-F5344CB8AC3E}">
        <p14:creationId xmlns:p14="http://schemas.microsoft.com/office/powerpoint/2010/main" val="140133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A76-1A17-4924-7312-06DE394B6DAB}"/>
              </a:ext>
            </a:extLst>
          </p:cNvPr>
          <p:cNvSpPr>
            <a:spLocks noGrp="1"/>
          </p:cNvSpPr>
          <p:nvPr>
            <p:ph type="title"/>
          </p:nvPr>
        </p:nvSpPr>
        <p:spPr/>
        <p:txBody>
          <a:bodyPr/>
          <a:lstStyle/>
          <a:p>
            <a:r>
              <a:rPr lang="en-US" dirty="0"/>
              <a:t>Exact Mining Solutions</a:t>
            </a:r>
          </a:p>
        </p:txBody>
      </p:sp>
      <p:sp>
        <p:nvSpPr>
          <p:cNvPr id="3" name="TextBox 2">
            <a:extLst>
              <a:ext uri="{FF2B5EF4-FFF2-40B4-BE49-F238E27FC236}">
                <a16:creationId xmlns:a16="http://schemas.microsoft.com/office/drawing/2014/main" id="{91C814B4-DEEF-ABE7-E557-B8B560483876}"/>
              </a:ext>
            </a:extLst>
          </p:cNvPr>
          <p:cNvSpPr txBox="1"/>
          <p:nvPr/>
        </p:nvSpPr>
        <p:spPr>
          <a:xfrm>
            <a:off x="3868931" y="1496142"/>
            <a:ext cx="5175969" cy="523220"/>
          </a:xfrm>
          <a:prstGeom prst="rect">
            <a:avLst/>
          </a:prstGeom>
          <a:noFill/>
        </p:spPr>
        <p:txBody>
          <a:bodyPr wrap="none" rtlCol="0">
            <a:spAutoFit/>
          </a:bodyPr>
          <a:lstStyle/>
          <a:p>
            <a:r>
              <a:rPr lang="en-US" sz="2800" dirty="0">
                <a:solidFill>
                  <a:srgbClr val="0070C0"/>
                </a:solidFill>
              </a:rPr>
              <a:t>Iterate every isomorphic subgraph</a:t>
            </a:r>
          </a:p>
        </p:txBody>
      </p:sp>
      <p:grpSp>
        <p:nvGrpSpPr>
          <p:cNvPr id="6" name="Group 5">
            <a:extLst>
              <a:ext uri="{FF2B5EF4-FFF2-40B4-BE49-F238E27FC236}">
                <a16:creationId xmlns:a16="http://schemas.microsoft.com/office/drawing/2014/main" id="{C620B800-51B4-3ABD-926F-146336903053}"/>
              </a:ext>
            </a:extLst>
          </p:cNvPr>
          <p:cNvGrpSpPr/>
          <p:nvPr/>
        </p:nvGrpSpPr>
        <p:grpSpPr>
          <a:xfrm>
            <a:off x="666081" y="4840931"/>
            <a:ext cx="838234" cy="682678"/>
            <a:chOff x="4464911" y="2605160"/>
            <a:chExt cx="1453591" cy="1115490"/>
          </a:xfrm>
        </p:grpSpPr>
        <p:sp>
          <p:nvSpPr>
            <p:cNvPr id="7" name="Oval 6">
              <a:extLst>
                <a:ext uri="{FF2B5EF4-FFF2-40B4-BE49-F238E27FC236}">
                  <a16:creationId xmlns:a16="http://schemas.microsoft.com/office/drawing/2014/main" id="{D2912BFE-2FE8-2572-AFD6-2116C62AAB13}"/>
                </a:ext>
              </a:extLst>
            </p:cNvPr>
            <p:cNvSpPr/>
            <p:nvPr/>
          </p:nvSpPr>
          <p:spPr>
            <a:xfrm>
              <a:off x="4990262" y="2605160"/>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E162C35-D665-A99D-7AD6-E6AA5499879E}"/>
                </a:ext>
              </a:extLst>
            </p:cNvPr>
            <p:cNvSpPr/>
            <p:nvPr/>
          </p:nvSpPr>
          <p:spPr>
            <a:xfrm>
              <a:off x="4464911" y="3334888"/>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4AE3BFE-415D-14E9-8876-A92B01747DFC}"/>
                </a:ext>
              </a:extLst>
            </p:cNvPr>
            <p:cNvSpPr/>
            <p:nvPr/>
          </p:nvSpPr>
          <p:spPr>
            <a:xfrm>
              <a:off x="5531737" y="3334888"/>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021672FA-7FA9-9665-4DED-ECFE71F68B9F}"/>
                </a:ext>
              </a:extLst>
            </p:cNvPr>
            <p:cNvCxnSpPr>
              <a:cxnSpLocks/>
              <a:stCxn id="7" idx="5"/>
              <a:endCxn id="9"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5EA07DA-6C5C-C8F6-61B3-5BD96C542257}"/>
                </a:ext>
              </a:extLst>
            </p:cNvPr>
            <p:cNvCxnSpPr>
              <a:cxnSpLocks/>
              <a:stCxn id="7" idx="3"/>
              <a:endCxn id="8"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249195-69BA-49E6-C18E-118EA96001DE}"/>
                </a:ext>
              </a:extLst>
            </p:cNvPr>
            <p:cNvCxnSpPr>
              <a:cxnSpLocks/>
              <a:stCxn id="8" idx="6"/>
              <a:endCxn id="9"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3FA7C167-C140-4BFF-F1A5-10C4BF110AE8}"/>
              </a:ext>
            </a:extLst>
          </p:cNvPr>
          <p:cNvGrpSpPr/>
          <p:nvPr/>
        </p:nvGrpSpPr>
        <p:grpSpPr>
          <a:xfrm>
            <a:off x="725993" y="2691288"/>
            <a:ext cx="843064" cy="1125907"/>
            <a:chOff x="2048036" y="3104037"/>
            <a:chExt cx="843064" cy="1125907"/>
          </a:xfrm>
        </p:grpSpPr>
        <p:grpSp>
          <p:nvGrpSpPr>
            <p:cNvPr id="14" name="Group 13">
              <a:extLst>
                <a:ext uri="{FF2B5EF4-FFF2-40B4-BE49-F238E27FC236}">
                  <a16:creationId xmlns:a16="http://schemas.microsoft.com/office/drawing/2014/main" id="{3F26E688-9A9A-C56E-9824-72CF612001EE}"/>
                </a:ext>
              </a:extLst>
            </p:cNvPr>
            <p:cNvGrpSpPr/>
            <p:nvPr/>
          </p:nvGrpSpPr>
          <p:grpSpPr>
            <a:xfrm>
              <a:off x="2048036" y="3547266"/>
              <a:ext cx="838234" cy="682678"/>
              <a:chOff x="4464911" y="2605160"/>
              <a:chExt cx="1453591" cy="1115490"/>
            </a:xfrm>
          </p:grpSpPr>
          <p:sp>
            <p:nvSpPr>
              <p:cNvPr id="24" name="Oval 23">
                <a:extLst>
                  <a:ext uri="{FF2B5EF4-FFF2-40B4-BE49-F238E27FC236}">
                    <a16:creationId xmlns:a16="http://schemas.microsoft.com/office/drawing/2014/main" id="{637737AF-A73F-D3CA-C899-74F378970AC7}"/>
                  </a:ext>
                </a:extLst>
              </p:cNvPr>
              <p:cNvSpPr/>
              <p:nvPr/>
            </p:nvSpPr>
            <p:spPr>
              <a:xfrm>
                <a:off x="4990262" y="260516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226B0DD-6A45-86B0-B67A-13965B5138A8}"/>
                  </a:ext>
                </a:extLst>
              </p:cNvPr>
              <p:cNvSpPr/>
              <p:nvPr/>
            </p:nvSpPr>
            <p:spPr>
              <a:xfrm>
                <a:off x="4464911"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26" name="Oval 25">
                <a:extLst>
                  <a:ext uri="{FF2B5EF4-FFF2-40B4-BE49-F238E27FC236}">
                    <a16:creationId xmlns:a16="http://schemas.microsoft.com/office/drawing/2014/main" id="{9C7E8C1A-3923-5FD2-F9CD-C4C963EDC165}"/>
                  </a:ext>
                </a:extLst>
              </p:cNvPr>
              <p:cNvSpPr/>
              <p:nvPr/>
            </p:nvSpPr>
            <p:spPr>
              <a:xfrm>
                <a:off x="5531737"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a:t>
                </a:r>
              </a:p>
            </p:txBody>
          </p:sp>
          <p:cxnSp>
            <p:nvCxnSpPr>
              <p:cNvPr id="27" name="Straight Connector 26">
                <a:extLst>
                  <a:ext uri="{FF2B5EF4-FFF2-40B4-BE49-F238E27FC236}">
                    <a16:creationId xmlns:a16="http://schemas.microsoft.com/office/drawing/2014/main" id="{BE9D3557-5ECD-3052-79DE-B0B8B5CC3C53}"/>
                  </a:ext>
                </a:extLst>
              </p:cNvPr>
              <p:cNvCxnSpPr>
                <a:cxnSpLocks/>
                <a:stCxn id="24" idx="5"/>
                <a:endCxn id="26"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01A9B4-7633-2314-6B4C-F9FEDD32B6F8}"/>
                  </a:ext>
                </a:extLst>
              </p:cNvPr>
              <p:cNvCxnSpPr>
                <a:cxnSpLocks/>
                <a:stCxn id="24" idx="3"/>
                <a:endCxn id="25"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BA8E9E-FED4-CB5E-8E0F-23EC5DCB122B}"/>
                  </a:ext>
                </a:extLst>
              </p:cNvPr>
              <p:cNvCxnSpPr>
                <a:cxnSpLocks/>
                <a:stCxn id="25" idx="6"/>
                <a:endCxn id="26"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7EB6586F-1D2E-EADB-C907-7F995D3D627A}"/>
                </a:ext>
              </a:extLst>
            </p:cNvPr>
            <p:cNvGrpSpPr/>
            <p:nvPr/>
          </p:nvGrpSpPr>
          <p:grpSpPr>
            <a:xfrm rot="10800000">
              <a:off x="2052866" y="3104037"/>
              <a:ext cx="838234" cy="682678"/>
              <a:chOff x="4464911" y="2605160"/>
              <a:chExt cx="1453591" cy="1115490"/>
            </a:xfrm>
          </p:grpSpPr>
          <p:sp>
            <p:nvSpPr>
              <p:cNvPr id="18" name="Oval 17">
                <a:extLst>
                  <a:ext uri="{FF2B5EF4-FFF2-40B4-BE49-F238E27FC236}">
                    <a16:creationId xmlns:a16="http://schemas.microsoft.com/office/drawing/2014/main" id="{1E724E3C-3945-924F-1A87-AB92F1ED878F}"/>
                  </a:ext>
                </a:extLst>
              </p:cNvPr>
              <p:cNvSpPr/>
              <p:nvPr/>
            </p:nvSpPr>
            <p:spPr>
              <a:xfrm rot="10984545">
                <a:off x="4990262" y="2605160"/>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9" name="Oval 18">
                <a:extLst>
                  <a:ext uri="{FF2B5EF4-FFF2-40B4-BE49-F238E27FC236}">
                    <a16:creationId xmlns:a16="http://schemas.microsoft.com/office/drawing/2014/main" id="{A64BA211-432A-1A2D-AAF4-DE24C06811AF}"/>
                  </a:ext>
                </a:extLst>
              </p:cNvPr>
              <p:cNvSpPr/>
              <p:nvPr/>
            </p:nvSpPr>
            <p:spPr>
              <a:xfrm rot="10800000">
                <a:off x="4464911" y="3334887"/>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20" name="Oval 19">
                <a:extLst>
                  <a:ext uri="{FF2B5EF4-FFF2-40B4-BE49-F238E27FC236}">
                    <a16:creationId xmlns:a16="http://schemas.microsoft.com/office/drawing/2014/main" id="{998D95A4-EBBB-CCA6-6BDE-A815524C8134}"/>
                  </a:ext>
                </a:extLst>
              </p:cNvPr>
              <p:cNvSpPr/>
              <p:nvPr/>
            </p:nvSpPr>
            <p:spPr>
              <a:xfrm rot="10800000">
                <a:off x="5531736" y="3334887"/>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0EC0C2D8-BA75-09A6-9F99-CFF307B48562}"/>
                  </a:ext>
                </a:extLst>
              </p:cNvPr>
              <p:cNvCxnSpPr>
                <a:cxnSpLocks/>
                <a:stCxn id="18" idx="1"/>
                <a:endCxn id="20" idx="5"/>
              </p:cNvCxnSpPr>
              <p:nvPr/>
            </p:nvCxnSpPr>
            <p:spPr>
              <a:xfrm rot="10800000" flipH="1" flipV="1">
                <a:off x="5312423" y="2941146"/>
                <a:ext cx="275954" cy="45023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F6F575-2D47-EF2E-196D-A75F2A7B4C2D}"/>
                  </a:ext>
                </a:extLst>
              </p:cNvPr>
              <p:cNvCxnSpPr>
                <a:cxnSpLocks/>
                <a:stCxn id="18" idx="7"/>
                <a:endCxn id="19" idx="3"/>
              </p:cNvCxnSpPr>
              <p:nvPr/>
            </p:nvCxnSpPr>
            <p:spPr>
              <a:xfrm rot="10800000" flipV="1">
                <a:off x="4795035" y="2927319"/>
                <a:ext cx="244298" cy="4640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04EDB2-E237-90C5-BC4E-09C598A41A00}"/>
                  </a:ext>
                </a:extLst>
              </p:cNvPr>
              <p:cNvCxnSpPr>
                <a:cxnSpLocks/>
                <a:stCxn id="19" idx="2"/>
                <a:endCxn id="20" idx="6"/>
              </p:cNvCxnSpPr>
              <p:nvPr/>
            </p:nvCxnSpPr>
            <p:spPr>
              <a:xfrm rot="10800000" flipH="1">
                <a:off x="4851677" y="3527769"/>
                <a:ext cx="68005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a:extLst>
                <a:ext uri="{FF2B5EF4-FFF2-40B4-BE49-F238E27FC236}">
                  <a16:creationId xmlns:a16="http://schemas.microsoft.com/office/drawing/2014/main" id="{008DBCA7-3786-7C12-E00E-45B52E5BFCA9}"/>
                </a:ext>
              </a:extLst>
            </p:cNvPr>
            <p:cNvCxnSpPr>
              <a:cxnSpLocks/>
              <a:stCxn id="20" idx="4"/>
              <a:endCxn id="25" idx="0"/>
            </p:cNvCxnSpPr>
            <p:nvPr/>
          </p:nvCxnSpPr>
          <p:spPr>
            <a:xfrm flipH="1">
              <a:off x="2159553" y="3340123"/>
              <a:ext cx="4830" cy="653735"/>
            </a:xfrm>
            <a:prstGeom prst="line">
              <a:avLst/>
            </a:prstGeom>
            <a:ln w="3175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1F401-2B9C-4AA7-5505-5EA2C4E6AC7A}"/>
                </a:ext>
              </a:extLst>
            </p:cNvPr>
            <p:cNvCxnSpPr>
              <a:cxnSpLocks/>
              <a:endCxn id="26" idx="0"/>
            </p:cNvCxnSpPr>
            <p:nvPr/>
          </p:nvCxnSpPr>
          <p:spPr>
            <a:xfrm flipH="1">
              <a:off x="2774753" y="3321313"/>
              <a:ext cx="13122" cy="672545"/>
            </a:xfrm>
            <a:prstGeom prst="line">
              <a:avLst/>
            </a:prstGeom>
            <a:ln w="31750"/>
          </p:spPr>
          <p:style>
            <a:lnRef idx="3">
              <a:schemeClr val="dk1"/>
            </a:lnRef>
            <a:fillRef idx="0">
              <a:schemeClr val="dk1"/>
            </a:fillRef>
            <a:effectRef idx="2">
              <a:schemeClr val="dk1"/>
            </a:effectRef>
            <a:fontRef idx="minor">
              <a:schemeClr val="tx1"/>
            </a:fontRef>
          </p:style>
        </p:cxnSp>
      </p:grpSp>
      <p:sp>
        <p:nvSpPr>
          <p:cNvPr id="30" name="TextBox 29">
            <a:extLst>
              <a:ext uri="{FF2B5EF4-FFF2-40B4-BE49-F238E27FC236}">
                <a16:creationId xmlns:a16="http://schemas.microsoft.com/office/drawing/2014/main" id="{68EB5B99-F3EE-31A3-C7D7-806D6339A342}"/>
              </a:ext>
            </a:extLst>
          </p:cNvPr>
          <p:cNvSpPr txBox="1"/>
          <p:nvPr/>
        </p:nvSpPr>
        <p:spPr>
          <a:xfrm>
            <a:off x="744107" y="2140835"/>
            <a:ext cx="760208" cy="369332"/>
          </a:xfrm>
          <a:prstGeom prst="rect">
            <a:avLst/>
          </a:prstGeom>
          <a:noFill/>
        </p:spPr>
        <p:txBody>
          <a:bodyPr wrap="none" rtlCol="0">
            <a:spAutoFit/>
          </a:bodyPr>
          <a:lstStyle/>
          <a:p>
            <a:r>
              <a:rPr lang="en-US" dirty="0"/>
              <a:t>Graph</a:t>
            </a:r>
          </a:p>
        </p:txBody>
      </p:sp>
      <p:sp>
        <p:nvSpPr>
          <p:cNvPr id="31" name="TextBox 30">
            <a:extLst>
              <a:ext uri="{FF2B5EF4-FFF2-40B4-BE49-F238E27FC236}">
                <a16:creationId xmlns:a16="http://schemas.microsoft.com/office/drawing/2014/main" id="{6E7E23AF-1F2D-D74C-8D82-5DA821B9976C}"/>
              </a:ext>
            </a:extLst>
          </p:cNvPr>
          <p:cNvSpPr txBox="1"/>
          <p:nvPr/>
        </p:nvSpPr>
        <p:spPr>
          <a:xfrm>
            <a:off x="668558" y="4195103"/>
            <a:ext cx="872355" cy="369332"/>
          </a:xfrm>
          <a:prstGeom prst="rect">
            <a:avLst/>
          </a:prstGeom>
          <a:noFill/>
        </p:spPr>
        <p:txBody>
          <a:bodyPr wrap="none" rtlCol="0">
            <a:spAutoFit/>
          </a:bodyPr>
          <a:lstStyle/>
          <a:p>
            <a:r>
              <a:rPr lang="en-US" dirty="0"/>
              <a:t>Pattern</a:t>
            </a:r>
          </a:p>
        </p:txBody>
      </p:sp>
      <p:cxnSp>
        <p:nvCxnSpPr>
          <p:cNvPr id="390" name="Straight Connector 389">
            <a:extLst>
              <a:ext uri="{FF2B5EF4-FFF2-40B4-BE49-F238E27FC236}">
                <a16:creationId xmlns:a16="http://schemas.microsoft.com/office/drawing/2014/main" id="{39D979C7-9DDE-F1DC-D67C-634F4B76D46D}"/>
              </a:ext>
            </a:extLst>
          </p:cNvPr>
          <p:cNvCxnSpPr>
            <a:cxnSpLocks/>
          </p:cNvCxnSpPr>
          <p:nvPr/>
        </p:nvCxnSpPr>
        <p:spPr>
          <a:xfrm>
            <a:off x="2144625" y="1406919"/>
            <a:ext cx="0" cy="5248405"/>
          </a:xfrm>
          <a:prstGeom prst="line">
            <a:avLst/>
          </a:prstGeom>
        </p:spPr>
        <p:style>
          <a:lnRef idx="3">
            <a:schemeClr val="accent3"/>
          </a:lnRef>
          <a:fillRef idx="0">
            <a:schemeClr val="accent3"/>
          </a:fillRef>
          <a:effectRef idx="2">
            <a:schemeClr val="accent3"/>
          </a:effectRef>
          <a:fontRef idx="minor">
            <a:schemeClr val="tx1"/>
          </a:fontRef>
        </p:style>
      </p:cxnSp>
      <p:sp>
        <p:nvSpPr>
          <p:cNvPr id="35" name="Slide Number Placeholder 34">
            <a:extLst>
              <a:ext uri="{FF2B5EF4-FFF2-40B4-BE49-F238E27FC236}">
                <a16:creationId xmlns:a16="http://schemas.microsoft.com/office/drawing/2014/main" id="{24C56306-9D9C-DC7A-5C55-41EF339AF7B0}"/>
              </a:ext>
            </a:extLst>
          </p:cNvPr>
          <p:cNvSpPr>
            <a:spLocks noGrp="1"/>
          </p:cNvSpPr>
          <p:nvPr>
            <p:ph type="sldNum" sz="quarter" idx="12"/>
          </p:nvPr>
        </p:nvSpPr>
        <p:spPr/>
        <p:txBody>
          <a:bodyPr/>
          <a:lstStyle/>
          <a:p>
            <a:fld id="{EE990D7F-56FB-9745-84A4-6BC8EB4FDFF2}" type="slidenum">
              <a:rPr lang="en-US" smtClean="0"/>
              <a:t>5</a:t>
            </a:fld>
            <a:endParaRPr lang="en-US"/>
          </a:p>
        </p:txBody>
      </p:sp>
      <p:grpSp>
        <p:nvGrpSpPr>
          <p:cNvPr id="470" name="Group 469">
            <a:extLst>
              <a:ext uri="{FF2B5EF4-FFF2-40B4-BE49-F238E27FC236}">
                <a16:creationId xmlns:a16="http://schemas.microsoft.com/office/drawing/2014/main" id="{503BC74F-3D46-9B62-921C-2BA038751713}"/>
              </a:ext>
            </a:extLst>
          </p:cNvPr>
          <p:cNvGrpSpPr/>
          <p:nvPr/>
        </p:nvGrpSpPr>
        <p:grpSpPr>
          <a:xfrm>
            <a:off x="3838134" y="2719826"/>
            <a:ext cx="296207" cy="2010231"/>
            <a:chOff x="4558206" y="3277845"/>
            <a:chExt cx="296207" cy="2010231"/>
          </a:xfrm>
        </p:grpSpPr>
        <p:grpSp>
          <p:nvGrpSpPr>
            <p:cNvPr id="412" name="Group 411">
              <a:extLst>
                <a:ext uri="{FF2B5EF4-FFF2-40B4-BE49-F238E27FC236}">
                  <a16:creationId xmlns:a16="http://schemas.microsoft.com/office/drawing/2014/main" id="{84154EBB-6565-BBDA-0FB8-DCD3748AC9E6}"/>
                </a:ext>
              </a:extLst>
            </p:cNvPr>
            <p:cNvGrpSpPr/>
            <p:nvPr/>
          </p:nvGrpSpPr>
          <p:grpSpPr>
            <a:xfrm>
              <a:off x="4558206" y="3277845"/>
              <a:ext cx="296207" cy="1573935"/>
              <a:chOff x="3180065" y="2451526"/>
              <a:chExt cx="222155" cy="1180451"/>
            </a:xfrm>
          </p:grpSpPr>
          <p:sp>
            <p:nvSpPr>
              <p:cNvPr id="413" name="Oval 412">
                <a:extLst>
                  <a:ext uri="{FF2B5EF4-FFF2-40B4-BE49-F238E27FC236}">
                    <a16:creationId xmlns:a16="http://schemas.microsoft.com/office/drawing/2014/main" id="{ACF49991-69A5-E766-7C14-2657D417D09C}"/>
                  </a:ext>
                </a:extLst>
              </p:cNvPr>
              <p:cNvSpPr>
                <a:spLocks noChangeAspect="1"/>
              </p:cNvSpPr>
              <p:nvPr/>
            </p:nvSpPr>
            <p:spPr>
              <a:xfrm>
                <a:off x="3185263" y="2451526"/>
                <a:ext cx="213574" cy="213574"/>
              </a:xfrm>
              <a:prstGeom prst="ellipse">
                <a:avLst/>
              </a:prstGeom>
              <a:solidFill>
                <a:srgbClr val="5B9BD5"/>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grpSp>
            <p:nvGrpSpPr>
              <p:cNvPr id="414" name="Group 413">
                <a:extLst>
                  <a:ext uri="{FF2B5EF4-FFF2-40B4-BE49-F238E27FC236}">
                    <a16:creationId xmlns:a16="http://schemas.microsoft.com/office/drawing/2014/main" id="{3434B7BD-57CD-FEA1-BE4C-B6156E467F53}"/>
                  </a:ext>
                </a:extLst>
              </p:cNvPr>
              <p:cNvGrpSpPr/>
              <p:nvPr/>
            </p:nvGrpSpPr>
            <p:grpSpPr>
              <a:xfrm>
                <a:off x="3180065" y="2778738"/>
                <a:ext cx="222155" cy="853239"/>
                <a:chOff x="3180065" y="2778738"/>
                <a:chExt cx="222155" cy="853239"/>
              </a:xfrm>
            </p:grpSpPr>
            <p:sp>
              <p:nvSpPr>
                <p:cNvPr id="415" name="Oval 414">
                  <a:extLst>
                    <a:ext uri="{FF2B5EF4-FFF2-40B4-BE49-F238E27FC236}">
                      <a16:creationId xmlns:a16="http://schemas.microsoft.com/office/drawing/2014/main" id="{0F6D5861-8696-1A1F-C4A2-7909F84345CD}"/>
                    </a:ext>
                  </a:extLst>
                </p:cNvPr>
                <p:cNvSpPr>
                  <a:spLocks noChangeAspect="1"/>
                </p:cNvSpPr>
                <p:nvPr/>
              </p:nvSpPr>
              <p:spPr>
                <a:xfrm>
                  <a:off x="3188646" y="2778738"/>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sp>
              <p:nvSpPr>
                <p:cNvPr id="416" name="Oval 415">
                  <a:extLst>
                    <a:ext uri="{FF2B5EF4-FFF2-40B4-BE49-F238E27FC236}">
                      <a16:creationId xmlns:a16="http://schemas.microsoft.com/office/drawing/2014/main" id="{E938D34C-089C-8BE9-4B19-A9B62B3264DD}"/>
                    </a:ext>
                  </a:extLst>
                </p:cNvPr>
                <p:cNvSpPr>
                  <a:spLocks noChangeAspect="1"/>
                </p:cNvSpPr>
                <p:nvPr/>
              </p:nvSpPr>
              <p:spPr>
                <a:xfrm>
                  <a:off x="3188646" y="3088172"/>
                  <a:ext cx="213574" cy="213574"/>
                </a:xfrm>
                <a:prstGeom prst="ellipse">
                  <a:avLst/>
                </a:prstGeom>
                <a:solidFill>
                  <a:srgbClr val="D9615F"/>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sp>
              <p:nvSpPr>
                <p:cNvPr id="417" name="Oval 416">
                  <a:extLst>
                    <a:ext uri="{FF2B5EF4-FFF2-40B4-BE49-F238E27FC236}">
                      <a16:creationId xmlns:a16="http://schemas.microsoft.com/office/drawing/2014/main" id="{3F842B01-B164-0FC4-5279-0DE8B9D8A841}"/>
                    </a:ext>
                  </a:extLst>
                </p:cNvPr>
                <p:cNvSpPr>
                  <a:spLocks noChangeAspect="1"/>
                </p:cNvSpPr>
                <p:nvPr/>
              </p:nvSpPr>
              <p:spPr>
                <a:xfrm>
                  <a:off x="3180065" y="3418403"/>
                  <a:ext cx="213574" cy="213574"/>
                </a:xfrm>
                <a:prstGeom prst="ellipse">
                  <a:avLst/>
                </a:prstGeom>
                <a:solidFill>
                  <a:srgbClr val="70AD47"/>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grpSp>
        </p:grpSp>
        <p:sp>
          <p:nvSpPr>
            <p:cNvPr id="469" name="Oval 468">
              <a:extLst>
                <a:ext uri="{FF2B5EF4-FFF2-40B4-BE49-F238E27FC236}">
                  <a16:creationId xmlns:a16="http://schemas.microsoft.com/office/drawing/2014/main" id="{86006AE4-A6D1-A584-7D2C-63DA44385001}"/>
                </a:ext>
              </a:extLst>
            </p:cNvPr>
            <p:cNvSpPr>
              <a:spLocks noChangeAspect="1"/>
            </p:cNvSpPr>
            <p:nvPr/>
          </p:nvSpPr>
          <p:spPr>
            <a:xfrm>
              <a:off x="4565137" y="5003311"/>
              <a:ext cx="284766" cy="284765"/>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grpSp>
      <p:grpSp>
        <p:nvGrpSpPr>
          <p:cNvPr id="483" name="Group 482">
            <a:extLst>
              <a:ext uri="{FF2B5EF4-FFF2-40B4-BE49-F238E27FC236}">
                <a16:creationId xmlns:a16="http://schemas.microsoft.com/office/drawing/2014/main" id="{7E045FD0-3861-A060-A0CA-4FECC0B0B315}"/>
              </a:ext>
            </a:extLst>
          </p:cNvPr>
          <p:cNvGrpSpPr/>
          <p:nvPr/>
        </p:nvGrpSpPr>
        <p:grpSpPr>
          <a:xfrm>
            <a:off x="5817218" y="2669242"/>
            <a:ext cx="3019162" cy="2078282"/>
            <a:chOff x="5384966" y="2629404"/>
            <a:chExt cx="3019162" cy="2078282"/>
          </a:xfrm>
        </p:grpSpPr>
        <p:grpSp>
          <p:nvGrpSpPr>
            <p:cNvPr id="419" name="Group 418">
              <a:extLst>
                <a:ext uri="{FF2B5EF4-FFF2-40B4-BE49-F238E27FC236}">
                  <a16:creationId xmlns:a16="http://schemas.microsoft.com/office/drawing/2014/main" id="{6A2B876D-DA88-E6EC-FCD5-6FD69A42B65A}"/>
                </a:ext>
              </a:extLst>
            </p:cNvPr>
            <p:cNvGrpSpPr/>
            <p:nvPr/>
          </p:nvGrpSpPr>
          <p:grpSpPr>
            <a:xfrm>
              <a:off x="5389002" y="2643987"/>
              <a:ext cx="870648" cy="284765"/>
              <a:chOff x="4358426" y="2568437"/>
              <a:chExt cx="652986" cy="213574"/>
            </a:xfrm>
          </p:grpSpPr>
          <p:sp>
            <p:nvSpPr>
              <p:cNvPr id="466" name="Oval 465">
                <a:extLst>
                  <a:ext uri="{FF2B5EF4-FFF2-40B4-BE49-F238E27FC236}">
                    <a16:creationId xmlns:a16="http://schemas.microsoft.com/office/drawing/2014/main" id="{F3574676-0867-DF40-1245-DD4D92E8FB7F}"/>
                  </a:ext>
                </a:extLst>
              </p:cNvPr>
              <p:cNvSpPr>
                <a:spLocks noChangeAspect="1"/>
              </p:cNvSpPr>
              <p:nvPr/>
            </p:nvSpPr>
            <p:spPr>
              <a:xfrm>
                <a:off x="4358426" y="2568437"/>
                <a:ext cx="213574" cy="213574"/>
              </a:xfrm>
              <a:prstGeom prst="ellipse">
                <a:avLst/>
              </a:prstGeom>
              <a:solidFill>
                <a:srgbClr val="5B9BD5"/>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sp>
            <p:nvSpPr>
              <p:cNvPr id="467" name="Oval 466">
                <a:extLst>
                  <a:ext uri="{FF2B5EF4-FFF2-40B4-BE49-F238E27FC236}">
                    <a16:creationId xmlns:a16="http://schemas.microsoft.com/office/drawing/2014/main" id="{3209FA40-0479-4035-36EA-9F4118193685}"/>
                  </a:ext>
                </a:extLst>
              </p:cNvPr>
              <p:cNvSpPr>
                <a:spLocks noChangeAspect="1"/>
              </p:cNvSpPr>
              <p:nvPr/>
            </p:nvSpPr>
            <p:spPr>
              <a:xfrm>
                <a:off x="4797838"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cxnSp>
            <p:nvCxnSpPr>
              <p:cNvPr id="468" name="Straight Arrow Connector 467">
                <a:extLst>
                  <a:ext uri="{FF2B5EF4-FFF2-40B4-BE49-F238E27FC236}">
                    <a16:creationId xmlns:a16="http://schemas.microsoft.com/office/drawing/2014/main" id="{CA9C1115-8758-187F-F258-C4E5A3CA9971}"/>
                  </a:ext>
                </a:extLst>
              </p:cNvPr>
              <p:cNvCxnSpPr>
                <a:cxnSpLocks/>
                <a:stCxn id="467" idx="2"/>
                <a:endCxn id="466"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20" name="Group 419">
              <a:extLst>
                <a:ext uri="{FF2B5EF4-FFF2-40B4-BE49-F238E27FC236}">
                  <a16:creationId xmlns:a16="http://schemas.microsoft.com/office/drawing/2014/main" id="{FDFB1467-1AFF-0772-944E-5EB566D45964}"/>
                </a:ext>
              </a:extLst>
            </p:cNvPr>
            <p:cNvGrpSpPr/>
            <p:nvPr/>
          </p:nvGrpSpPr>
          <p:grpSpPr>
            <a:xfrm>
              <a:off x="6480143" y="2636329"/>
              <a:ext cx="870648" cy="284765"/>
              <a:chOff x="4358426" y="2568437"/>
              <a:chExt cx="652986" cy="213574"/>
            </a:xfrm>
          </p:grpSpPr>
          <p:sp>
            <p:nvSpPr>
              <p:cNvPr id="463" name="Oval 462">
                <a:extLst>
                  <a:ext uri="{FF2B5EF4-FFF2-40B4-BE49-F238E27FC236}">
                    <a16:creationId xmlns:a16="http://schemas.microsoft.com/office/drawing/2014/main" id="{86379832-637C-7704-7739-C86D13462C15}"/>
                  </a:ext>
                </a:extLst>
              </p:cNvPr>
              <p:cNvSpPr>
                <a:spLocks noChangeAspect="1"/>
              </p:cNvSpPr>
              <p:nvPr/>
            </p:nvSpPr>
            <p:spPr>
              <a:xfrm>
                <a:off x="4358426" y="2568437"/>
                <a:ext cx="213574" cy="213574"/>
              </a:xfrm>
              <a:prstGeom prst="ellipse">
                <a:avLst/>
              </a:prstGeom>
              <a:solidFill>
                <a:srgbClr val="5B9BD5"/>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sp>
            <p:nvSpPr>
              <p:cNvPr id="464" name="Oval 463">
                <a:extLst>
                  <a:ext uri="{FF2B5EF4-FFF2-40B4-BE49-F238E27FC236}">
                    <a16:creationId xmlns:a16="http://schemas.microsoft.com/office/drawing/2014/main" id="{2957F650-D009-622A-1559-5524CB94FE67}"/>
                  </a:ext>
                </a:extLst>
              </p:cNvPr>
              <p:cNvSpPr>
                <a:spLocks noChangeAspect="1"/>
              </p:cNvSpPr>
              <p:nvPr/>
            </p:nvSpPr>
            <p:spPr>
              <a:xfrm>
                <a:off x="4797838"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cxnSp>
            <p:nvCxnSpPr>
              <p:cNvPr id="465" name="Straight Arrow Connector 464">
                <a:extLst>
                  <a:ext uri="{FF2B5EF4-FFF2-40B4-BE49-F238E27FC236}">
                    <a16:creationId xmlns:a16="http://schemas.microsoft.com/office/drawing/2014/main" id="{E868317D-2DCB-F5AC-CC54-1971AC155C4C}"/>
                  </a:ext>
                </a:extLst>
              </p:cNvPr>
              <p:cNvCxnSpPr>
                <a:cxnSpLocks/>
                <a:stCxn id="464" idx="2"/>
                <a:endCxn id="463"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21" name="Group 420">
              <a:extLst>
                <a:ext uri="{FF2B5EF4-FFF2-40B4-BE49-F238E27FC236}">
                  <a16:creationId xmlns:a16="http://schemas.microsoft.com/office/drawing/2014/main" id="{C39B844A-D548-78A0-F49C-D237BB44FE24}"/>
                </a:ext>
              </a:extLst>
            </p:cNvPr>
            <p:cNvGrpSpPr/>
            <p:nvPr/>
          </p:nvGrpSpPr>
          <p:grpSpPr>
            <a:xfrm>
              <a:off x="7521194" y="2629404"/>
              <a:ext cx="870648" cy="284765"/>
              <a:chOff x="4358426" y="2568437"/>
              <a:chExt cx="652986" cy="213574"/>
            </a:xfrm>
          </p:grpSpPr>
          <p:sp>
            <p:nvSpPr>
              <p:cNvPr id="460" name="Oval 459">
                <a:extLst>
                  <a:ext uri="{FF2B5EF4-FFF2-40B4-BE49-F238E27FC236}">
                    <a16:creationId xmlns:a16="http://schemas.microsoft.com/office/drawing/2014/main" id="{A2C90852-BDFF-B384-9AEA-1F1B5CE49F9A}"/>
                  </a:ext>
                </a:extLst>
              </p:cNvPr>
              <p:cNvSpPr>
                <a:spLocks noChangeAspect="1"/>
              </p:cNvSpPr>
              <p:nvPr/>
            </p:nvSpPr>
            <p:spPr>
              <a:xfrm>
                <a:off x="4358426" y="2568437"/>
                <a:ext cx="213574" cy="213574"/>
              </a:xfrm>
              <a:prstGeom prst="ellipse">
                <a:avLst/>
              </a:prstGeom>
              <a:solidFill>
                <a:srgbClr val="5B9BD5"/>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sp>
            <p:nvSpPr>
              <p:cNvPr id="461" name="Oval 460">
                <a:extLst>
                  <a:ext uri="{FF2B5EF4-FFF2-40B4-BE49-F238E27FC236}">
                    <a16:creationId xmlns:a16="http://schemas.microsoft.com/office/drawing/2014/main" id="{8DFBBAD9-B107-6F82-E06A-8E69B3044606}"/>
                  </a:ext>
                </a:extLst>
              </p:cNvPr>
              <p:cNvSpPr>
                <a:spLocks noChangeAspect="1"/>
              </p:cNvSpPr>
              <p:nvPr/>
            </p:nvSpPr>
            <p:spPr>
              <a:xfrm>
                <a:off x="4797838"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cxnSp>
            <p:nvCxnSpPr>
              <p:cNvPr id="462" name="Straight Arrow Connector 461">
                <a:extLst>
                  <a:ext uri="{FF2B5EF4-FFF2-40B4-BE49-F238E27FC236}">
                    <a16:creationId xmlns:a16="http://schemas.microsoft.com/office/drawing/2014/main" id="{62942749-450C-5887-CB45-59BE61684D83}"/>
                  </a:ext>
                </a:extLst>
              </p:cNvPr>
              <p:cNvCxnSpPr>
                <a:cxnSpLocks/>
                <a:stCxn id="461" idx="2"/>
                <a:endCxn id="460"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22" name="Group 421">
              <a:extLst>
                <a:ext uri="{FF2B5EF4-FFF2-40B4-BE49-F238E27FC236}">
                  <a16:creationId xmlns:a16="http://schemas.microsoft.com/office/drawing/2014/main" id="{7DEDA752-AFE9-AEAC-6AC0-D73399E3B89E}"/>
                </a:ext>
              </a:extLst>
            </p:cNvPr>
            <p:cNvGrpSpPr/>
            <p:nvPr/>
          </p:nvGrpSpPr>
          <p:grpSpPr>
            <a:xfrm>
              <a:off x="5384966" y="3085471"/>
              <a:ext cx="3009781" cy="1151565"/>
              <a:chOff x="4332307" y="2868511"/>
              <a:chExt cx="2257336" cy="863674"/>
            </a:xfrm>
          </p:grpSpPr>
          <p:grpSp>
            <p:nvGrpSpPr>
              <p:cNvPr id="423" name="Group 422">
                <a:extLst>
                  <a:ext uri="{FF2B5EF4-FFF2-40B4-BE49-F238E27FC236}">
                    <a16:creationId xmlns:a16="http://schemas.microsoft.com/office/drawing/2014/main" id="{9489DEA7-661A-B549-7AB8-8051A827F998}"/>
                  </a:ext>
                </a:extLst>
              </p:cNvPr>
              <p:cNvGrpSpPr/>
              <p:nvPr/>
            </p:nvGrpSpPr>
            <p:grpSpPr>
              <a:xfrm>
                <a:off x="4335334" y="2870675"/>
                <a:ext cx="652986" cy="213574"/>
                <a:chOff x="4358426" y="2568437"/>
                <a:chExt cx="652986" cy="213574"/>
              </a:xfrm>
            </p:grpSpPr>
            <p:sp>
              <p:nvSpPr>
                <p:cNvPr id="457" name="Oval 456">
                  <a:extLst>
                    <a:ext uri="{FF2B5EF4-FFF2-40B4-BE49-F238E27FC236}">
                      <a16:creationId xmlns:a16="http://schemas.microsoft.com/office/drawing/2014/main" id="{0860C4AD-6531-3646-02F6-24BCA64AE750}"/>
                    </a:ext>
                  </a:extLst>
                </p:cNvPr>
                <p:cNvSpPr>
                  <a:spLocks noChangeAspect="1"/>
                </p:cNvSpPr>
                <p:nvPr/>
              </p:nvSpPr>
              <p:spPr>
                <a:xfrm>
                  <a:off x="4358426"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sp>
              <p:nvSpPr>
                <p:cNvPr id="458" name="Oval 457">
                  <a:extLst>
                    <a:ext uri="{FF2B5EF4-FFF2-40B4-BE49-F238E27FC236}">
                      <a16:creationId xmlns:a16="http://schemas.microsoft.com/office/drawing/2014/main" id="{365C482D-B164-24AE-B0AB-C8B14D42E775}"/>
                    </a:ext>
                  </a:extLst>
                </p:cNvPr>
                <p:cNvSpPr>
                  <a:spLocks noChangeAspect="1"/>
                </p:cNvSpPr>
                <p:nvPr/>
              </p:nvSpPr>
              <p:spPr>
                <a:xfrm>
                  <a:off x="4797838"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cxnSp>
              <p:nvCxnSpPr>
                <p:cNvPr id="459" name="Straight Arrow Connector 458">
                  <a:extLst>
                    <a:ext uri="{FF2B5EF4-FFF2-40B4-BE49-F238E27FC236}">
                      <a16:creationId xmlns:a16="http://schemas.microsoft.com/office/drawing/2014/main" id="{51CFA0D3-7447-B730-5521-239EFA2DF6EB}"/>
                    </a:ext>
                  </a:extLst>
                </p:cNvPr>
                <p:cNvCxnSpPr>
                  <a:cxnSpLocks/>
                  <a:stCxn id="458" idx="2"/>
                  <a:endCxn id="457"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24" name="Group 423">
                <a:extLst>
                  <a:ext uri="{FF2B5EF4-FFF2-40B4-BE49-F238E27FC236}">
                    <a16:creationId xmlns:a16="http://schemas.microsoft.com/office/drawing/2014/main" id="{DED194BE-C0AF-2EAD-802D-26B79A480F98}"/>
                  </a:ext>
                </a:extLst>
              </p:cNvPr>
              <p:cNvGrpSpPr/>
              <p:nvPr/>
            </p:nvGrpSpPr>
            <p:grpSpPr>
              <a:xfrm>
                <a:off x="5934478" y="2868838"/>
                <a:ext cx="652986" cy="213574"/>
                <a:chOff x="4358426" y="2568437"/>
                <a:chExt cx="652986" cy="213574"/>
              </a:xfrm>
            </p:grpSpPr>
            <p:sp>
              <p:nvSpPr>
                <p:cNvPr id="454" name="Oval 453">
                  <a:extLst>
                    <a:ext uri="{FF2B5EF4-FFF2-40B4-BE49-F238E27FC236}">
                      <a16:creationId xmlns:a16="http://schemas.microsoft.com/office/drawing/2014/main" id="{A6BEA526-6043-C9A1-342A-511BBB6D539F}"/>
                    </a:ext>
                  </a:extLst>
                </p:cNvPr>
                <p:cNvSpPr>
                  <a:spLocks noChangeAspect="1"/>
                </p:cNvSpPr>
                <p:nvPr/>
              </p:nvSpPr>
              <p:spPr>
                <a:xfrm>
                  <a:off x="4358426"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sp>
              <p:nvSpPr>
                <p:cNvPr id="455" name="Oval 454">
                  <a:extLst>
                    <a:ext uri="{FF2B5EF4-FFF2-40B4-BE49-F238E27FC236}">
                      <a16:creationId xmlns:a16="http://schemas.microsoft.com/office/drawing/2014/main" id="{CC647712-C4EF-95B7-8735-BF08DF55FE88}"/>
                    </a:ext>
                  </a:extLst>
                </p:cNvPr>
                <p:cNvSpPr>
                  <a:spLocks noChangeAspect="1"/>
                </p:cNvSpPr>
                <p:nvPr/>
              </p:nvSpPr>
              <p:spPr>
                <a:xfrm>
                  <a:off x="4797838" y="2568437"/>
                  <a:ext cx="213574" cy="213574"/>
                </a:xfrm>
                <a:prstGeom prst="ellipse">
                  <a:avLst/>
                </a:prstGeom>
                <a:solidFill>
                  <a:srgbClr val="47A1F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cxnSp>
              <p:nvCxnSpPr>
                <p:cNvPr id="456" name="Straight Arrow Connector 455">
                  <a:extLst>
                    <a:ext uri="{FF2B5EF4-FFF2-40B4-BE49-F238E27FC236}">
                      <a16:creationId xmlns:a16="http://schemas.microsoft.com/office/drawing/2014/main" id="{57BB9EB5-1A14-BA11-EC30-ABB52B904B9E}"/>
                    </a:ext>
                  </a:extLst>
                </p:cNvPr>
                <p:cNvCxnSpPr>
                  <a:cxnSpLocks/>
                  <a:stCxn id="455" idx="2"/>
                  <a:endCxn id="454"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25" name="Group 424">
                <a:extLst>
                  <a:ext uri="{FF2B5EF4-FFF2-40B4-BE49-F238E27FC236}">
                    <a16:creationId xmlns:a16="http://schemas.microsoft.com/office/drawing/2014/main" id="{12EF634B-50A0-410D-9DD7-B28A372C9E75}"/>
                  </a:ext>
                </a:extLst>
              </p:cNvPr>
              <p:cNvGrpSpPr/>
              <p:nvPr/>
            </p:nvGrpSpPr>
            <p:grpSpPr>
              <a:xfrm>
                <a:off x="4332307" y="3181966"/>
                <a:ext cx="2257336" cy="550219"/>
                <a:chOff x="4332307" y="3181966"/>
                <a:chExt cx="2257336" cy="550219"/>
              </a:xfrm>
            </p:grpSpPr>
            <p:grpSp>
              <p:nvGrpSpPr>
                <p:cNvPr id="430" name="Group 429">
                  <a:extLst>
                    <a:ext uri="{FF2B5EF4-FFF2-40B4-BE49-F238E27FC236}">
                      <a16:creationId xmlns:a16="http://schemas.microsoft.com/office/drawing/2014/main" id="{CB1605FA-8716-110C-F049-54416E5A8C8A}"/>
                    </a:ext>
                  </a:extLst>
                </p:cNvPr>
                <p:cNvGrpSpPr/>
                <p:nvPr/>
              </p:nvGrpSpPr>
              <p:grpSpPr>
                <a:xfrm>
                  <a:off x="4336840" y="3181966"/>
                  <a:ext cx="652986" cy="213574"/>
                  <a:chOff x="4358426" y="2568437"/>
                  <a:chExt cx="652986" cy="213574"/>
                </a:xfrm>
              </p:grpSpPr>
              <p:sp>
                <p:nvSpPr>
                  <p:cNvPr id="451" name="Oval 450">
                    <a:extLst>
                      <a:ext uri="{FF2B5EF4-FFF2-40B4-BE49-F238E27FC236}">
                        <a16:creationId xmlns:a16="http://schemas.microsoft.com/office/drawing/2014/main" id="{A66428EB-BDC1-3441-59E9-C8AACB544957}"/>
                      </a:ext>
                    </a:extLst>
                  </p:cNvPr>
                  <p:cNvSpPr>
                    <a:spLocks noChangeAspect="1"/>
                  </p:cNvSpPr>
                  <p:nvPr/>
                </p:nvSpPr>
                <p:spPr>
                  <a:xfrm>
                    <a:off x="4358426"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sp>
                <p:nvSpPr>
                  <p:cNvPr id="452" name="Oval 451">
                    <a:extLst>
                      <a:ext uri="{FF2B5EF4-FFF2-40B4-BE49-F238E27FC236}">
                        <a16:creationId xmlns:a16="http://schemas.microsoft.com/office/drawing/2014/main" id="{37D56066-34A0-3985-E272-FE19B06BF3FB}"/>
                      </a:ext>
                    </a:extLst>
                  </p:cNvPr>
                  <p:cNvSpPr>
                    <a:spLocks noChangeAspect="1"/>
                  </p:cNvSpPr>
                  <p:nvPr/>
                </p:nvSpPr>
                <p:spPr>
                  <a:xfrm>
                    <a:off x="4797838"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cxnSp>
                <p:nvCxnSpPr>
                  <p:cNvPr id="453" name="Straight Arrow Connector 452">
                    <a:extLst>
                      <a:ext uri="{FF2B5EF4-FFF2-40B4-BE49-F238E27FC236}">
                        <a16:creationId xmlns:a16="http://schemas.microsoft.com/office/drawing/2014/main" id="{1F0788C1-61E1-ADDF-2ED1-E5C324396D4E}"/>
                      </a:ext>
                    </a:extLst>
                  </p:cNvPr>
                  <p:cNvCxnSpPr>
                    <a:cxnSpLocks/>
                    <a:stCxn id="452" idx="2"/>
                    <a:endCxn id="451"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31" name="Group 430">
                  <a:extLst>
                    <a:ext uri="{FF2B5EF4-FFF2-40B4-BE49-F238E27FC236}">
                      <a16:creationId xmlns:a16="http://schemas.microsoft.com/office/drawing/2014/main" id="{CE98D458-2D98-1246-702A-4D59802DEB74}"/>
                    </a:ext>
                  </a:extLst>
                </p:cNvPr>
                <p:cNvGrpSpPr/>
                <p:nvPr/>
              </p:nvGrpSpPr>
              <p:grpSpPr>
                <a:xfrm>
                  <a:off x="5150174" y="3197106"/>
                  <a:ext cx="652986" cy="213574"/>
                  <a:chOff x="4358426" y="2568437"/>
                  <a:chExt cx="652986" cy="213574"/>
                </a:xfrm>
              </p:grpSpPr>
              <p:sp>
                <p:nvSpPr>
                  <p:cNvPr id="448" name="Oval 447">
                    <a:extLst>
                      <a:ext uri="{FF2B5EF4-FFF2-40B4-BE49-F238E27FC236}">
                        <a16:creationId xmlns:a16="http://schemas.microsoft.com/office/drawing/2014/main" id="{81FB2CA9-C2BF-7F98-EEB9-7AB5340307C7}"/>
                      </a:ext>
                    </a:extLst>
                  </p:cNvPr>
                  <p:cNvSpPr>
                    <a:spLocks noChangeAspect="1"/>
                  </p:cNvSpPr>
                  <p:nvPr/>
                </p:nvSpPr>
                <p:spPr>
                  <a:xfrm>
                    <a:off x="4358426"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sp>
                <p:nvSpPr>
                  <p:cNvPr id="449" name="Oval 448">
                    <a:extLst>
                      <a:ext uri="{FF2B5EF4-FFF2-40B4-BE49-F238E27FC236}">
                        <a16:creationId xmlns:a16="http://schemas.microsoft.com/office/drawing/2014/main" id="{403C5326-F91C-6095-2B3B-19C5177A35B8}"/>
                      </a:ext>
                    </a:extLst>
                  </p:cNvPr>
                  <p:cNvSpPr>
                    <a:spLocks noChangeAspect="1"/>
                  </p:cNvSpPr>
                  <p:nvPr/>
                </p:nvSpPr>
                <p:spPr>
                  <a:xfrm>
                    <a:off x="4797838" y="2568437"/>
                    <a:ext cx="213574" cy="213574"/>
                  </a:xfrm>
                  <a:prstGeom prst="ellipse">
                    <a:avLst/>
                  </a:prstGeom>
                  <a:solidFill>
                    <a:srgbClr val="4286F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cxnSp>
                <p:nvCxnSpPr>
                  <p:cNvPr id="450" name="Straight Arrow Connector 449">
                    <a:extLst>
                      <a:ext uri="{FF2B5EF4-FFF2-40B4-BE49-F238E27FC236}">
                        <a16:creationId xmlns:a16="http://schemas.microsoft.com/office/drawing/2014/main" id="{63C11D89-0D00-82A9-4596-5BF8990217B8}"/>
                      </a:ext>
                    </a:extLst>
                  </p:cNvPr>
                  <p:cNvCxnSpPr>
                    <a:cxnSpLocks/>
                    <a:stCxn id="449" idx="2"/>
                    <a:endCxn id="448"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32" name="Group 431">
                  <a:extLst>
                    <a:ext uri="{FF2B5EF4-FFF2-40B4-BE49-F238E27FC236}">
                      <a16:creationId xmlns:a16="http://schemas.microsoft.com/office/drawing/2014/main" id="{45C249B6-B971-F25C-3195-F453C9056067}"/>
                    </a:ext>
                  </a:extLst>
                </p:cNvPr>
                <p:cNvGrpSpPr/>
                <p:nvPr/>
              </p:nvGrpSpPr>
              <p:grpSpPr>
                <a:xfrm>
                  <a:off x="5934478" y="3189491"/>
                  <a:ext cx="652986" cy="213574"/>
                  <a:chOff x="4358426" y="2568437"/>
                  <a:chExt cx="652986" cy="213574"/>
                </a:xfrm>
              </p:grpSpPr>
              <p:sp>
                <p:nvSpPr>
                  <p:cNvPr id="445" name="Oval 444">
                    <a:extLst>
                      <a:ext uri="{FF2B5EF4-FFF2-40B4-BE49-F238E27FC236}">
                        <a16:creationId xmlns:a16="http://schemas.microsoft.com/office/drawing/2014/main" id="{8E45FDB8-3C0B-6E45-2CA3-CA413B1B294D}"/>
                      </a:ext>
                    </a:extLst>
                  </p:cNvPr>
                  <p:cNvSpPr>
                    <a:spLocks noChangeAspect="1"/>
                  </p:cNvSpPr>
                  <p:nvPr/>
                </p:nvSpPr>
                <p:spPr>
                  <a:xfrm>
                    <a:off x="4358426"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sp>
                <p:nvSpPr>
                  <p:cNvPr id="446" name="Oval 445">
                    <a:extLst>
                      <a:ext uri="{FF2B5EF4-FFF2-40B4-BE49-F238E27FC236}">
                        <a16:creationId xmlns:a16="http://schemas.microsoft.com/office/drawing/2014/main" id="{C92A0FAF-A557-C34B-27A9-E09F0A998A59}"/>
                      </a:ext>
                    </a:extLst>
                  </p:cNvPr>
                  <p:cNvSpPr>
                    <a:spLocks noChangeAspect="1"/>
                  </p:cNvSpPr>
                  <p:nvPr/>
                </p:nvSpPr>
                <p:spPr>
                  <a:xfrm>
                    <a:off x="4797838"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cxnSp>
                <p:nvCxnSpPr>
                  <p:cNvPr id="447" name="Straight Arrow Connector 446">
                    <a:extLst>
                      <a:ext uri="{FF2B5EF4-FFF2-40B4-BE49-F238E27FC236}">
                        <a16:creationId xmlns:a16="http://schemas.microsoft.com/office/drawing/2014/main" id="{2271E52C-43F3-CDDA-1D6C-20E39A709B73}"/>
                      </a:ext>
                    </a:extLst>
                  </p:cNvPr>
                  <p:cNvCxnSpPr>
                    <a:cxnSpLocks/>
                    <a:stCxn id="446" idx="2"/>
                    <a:endCxn id="445"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33" name="Group 432">
                  <a:extLst>
                    <a:ext uri="{FF2B5EF4-FFF2-40B4-BE49-F238E27FC236}">
                      <a16:creationId xmlns:a16="http://schemas.microsoft.com/office/drawing/2014/main" id="{3CAC1726-780D-3B86-B5D3-15F0E58BBD94}"/>
                    </a:ext>
                  </a:extLst>
                </p:cNvPr>
                <p:cNvGrpSpPr/>
                <p:nvPr/>
              </p:nvGrpSpPr>
              <p:grpSpPr>
                <a:xfrm>
                  <a:off x="4332307" y="3509150"/>
                  <a:ext cx="652986" cy="213574"/>
                  <a:chOff x="4358426" y="2568437"/>
                  <a:chExt cx="652986" cy="213574"/>
                </a:xfrm>
              </p:grpSpPr>
              <p:sp>
                <p:nvSpPr>
                  <p:cNvPr id="442" name="Oval 441">
                    <a:extLst>
                      <a:ext uri="{FF2B5EF4-FFF2-40B4-BE49-F238E27FC236}">
                        <a16:creationId xmlns:a16="http://schemas.microsoft.com/office/drawing/2014/main" id="{C11F4F94-1917-1642-DE52-93D9F6387E94}"/>
                      </a:ext>
                    </a:extLst>
                  </p:cNvPr>
                  <p:cNvSpPr>
                    <a:spLocks noChangeAspect="1"/>
                  </p:cNvSpPr>
                  <p:nvPr/>
                </p:nvSpPr>
                <p:spPr>
                  <a:xfrm>
                    <a:off x="4358426"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sp>
                <p:nvSpPr>
                  <p:cNvPr id="443" name="Oval 442">
                    <a:extLst>
                      <a:ext uri="{FF2B5EF4-FFF2-40B4-BE49-F238E27FC236}">
                        <a16:creationId xmlns:a16="http://schemas.microsoft.com/office/drawing/2014/main" id="{1D11BD87-67B2-29B2-0A28-D5F40FF8C852}"/>
                      </a:ext>
                    </a:extLst>
                  </p:cNvPr>
                  <p:cNvSpPr>
                    <a:spLocks noChangeAspect="1"/>
                  </p:cNvSpPr>
                  <p:nvPr/>
                </p:nvSpPr>
                <p:spPr>
                  <a:xfrm>
                    <a:off x="4797838" y="2568437"/>
                    <a:ext cx="213574" cy="213574"/>
                  </a:xfrm>
                  <a:prstGeom prst="ellipse">
                    <a:avLst/>
                  </a:prstGeom>
                  <a:solidFill>
                    <a:srgbClr val="47A1F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cxnSp>
                <p:nvCxnSpPr>
                  <p:cNvPr id="444" name="Straight Arrow Connector 443">
                    <a:extLst>
                      <a:ext uri="{FF2B5EF4-FFF2-40B4-BE49-F238E27FC236}">
                        <a16:creationId xmlns:a16="http://schemas.microsoft.com/office/drawing/2014/main" id="{72306A9E-A87A-B2CE-66F8-ABDAF2E8A023}"/>
                      </a:ext>
                    </a:extLst>
                  </p:cNvPr>
                  <p:cNvCxnSpPr>
                    <a:cxnSpLocks/>
                    <a:stCxn id="443" idx="2"/>
                    <a:endCxn id="442"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34" name="Group 433">
                  <a:extLst>
                    <a:ext uri="{FF2B5EF4-FFF2-40B4-BE49-F238E27FC236}">
                      <a16:creationId xmlns:a16="http://schemas.microsoft.com/office/drawing/2014/main" id="{00CA4BA9-1B5B-270E-CFF1-E8279B598DEC}"/>
                    </a:ext>
                  </a:extLst>
                </p:cNvPr>
                <p:cNvGrpSpPr/>
                <p:nvPr/>
              </p:nvGrpSpPr>
              <p:grpSpPr>
                <a:xfrm>
                  <a:off x="5150174" y="3512197"/>
                  <a:ext cx="652986" cy="213574"/>
                  <a:chOff x="4358426" y="2568437"/>
                  <a:chExt cx="652986" cy="213574"/>
                </a:xfrm>
              </p:grpSpPr>
              <p:sp>
                <p:nvSpPr>
                  <p:cNvPr id="439" name="Oval 438">
                    <a:extLst>
                      <a:ext uri="{FF2B5EF4-FFF2-40B4-BE49-F238E27FC236}">
                        <a16:creationId xmlns:a16="http://schemas.microsoft.com/office/drawing/2014/main" id="{C5925558-FCB3-E9DA-E0AF-09EE3D442BC8}"/>
                      </a:ext>
                    </a:extLst>
                  </p:cNvPr>
                  <p:cNvSpPr>
                    <a:spLocks noChangeAspect="1"/>
                  </p:cNvSpPr>
                  <p:nvPr/>
                </p:nvSpPr>
                <p:spPr>
                  <a:xfrm>
                    <a:off x="4358426"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sp>
                <p:nvSpPr>
                  <p:cNvPr id="440" name="Oval 439">
                    <a:extLst>
                      <a:ext uri="{FF2B5EF4-FFF2-40B4-BE49-F238E27FC236}">
                        <a16:creationId xmlns:a16="http://schemas.microsoft.com/office/drawing/2014/main" id="{7DCEF257-751F-1B48-24A8-64E76299B6C4}"/>
                      </a:ext>
                    </a:extLst>
                  </p:cNvPr>
                  <p:cNvSpPr>
                    <a:spLocks noChangeAspect="1"/>
                  </p:cNvSpPr>
                  <p:nvPr/>
                </p:nvSpPr>
                <p:spPr>
                  <a:xfrm>
                    <a:off x="4797838"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cxnSp>
                <p:nvCxnSpPr>
                  <p:cNvPr id="441" name="Straight Arrow Connector 440">
                    <a:extLst>
                      <a:ext uri="{FF2B5EF4-FFF2-40B4-BE49-F238E27FC236}">
                        <a16:creationId xmlns:a16="http://schemas.microsoft.com/office/drawing/2014/main" id="{F205BB93-1E2A-4EE0-7246-B195E84EA3F1}"/>
                      </a:ext>
                    </a:extLst>
                  </p:cNvPr>
                  <p:cNvCxnSpPr>
                    <a:cxnSpLocks/>
                    <a:stCxn id="440" idx="2"/>
                    <a:endCxn id="439"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35" name="Group 434">
                  <a:extLst>
                    <a:ext uri="{FF2B5EF4-FFF2-40B4-BE49-F238E27FC236}">
                      <a16:creationId xmlns:a16="http://schemas.microsoft.com/office/drawing/2014/main" id="{050D9E55-4520-4E30-66C6-8A6AD41D054D}"/>
                    </a:ext>
                  </a:extLst>
                </p:cNvPr>
                <p:cNvGrpSpPr/>
                <p:nvPr/>
              </p:nvGrpSpPr>
              <p:grpSpPr>
                <a:xfrm>
                  <a:off x="5936657" y="3518611"/>
                  <a:ext cx="652986" cy="213574"/>
                  <a:chOff x="4358426" y="2568437"/>
                  <a:chExt cx="652986" cy="213574"/>
                </a:xfrm>
              </p:grpSpPr>
              <p:sp>
                <p:nvSpPr>
                  <p:cNvPr id="436" name="Oval 435">
                    <a:extLst>
                      <a:ext uri="{FF2B5EF4-FFF2-40B4-BE49-F238E27FC236}">
                        <a16:creationId xmlns:a16="http://schemas.microsoft.com/office/drawing/2014/main" id="{8BCF086F-D49B-9325-D34A-4B7ECEECF4BF}"/>
                      </a:ext>
                    </a:extLst>
                  </p:cNvPr>
                  <p:cNvSpPr>
                    <a:spLocks noChangeAspect="1"/>
                  </p:cNvSpPr>
                  <p:nvPr/>
                </p:nvSpPr>
                <p:spPr>
                  <a:xfrm>
                    <a:off x="4358426"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sp>
                <p:nvSpPr>
                  <p:cNvPr id="437" name="Oval 436">
                    <a:extLst>
                      <a:ext uri="{FF2B5EF4-FFF2-40B4-BE49-F238E27FC236}">
                        <a16:creationId xmlns:a16="http://schemas.microsoft.com/office/drawing/2014/main" id="{86CB06FC-7AAF-7736-03BD-5DE4C2A1C647}"/>
                      </a:ext>
                    </a:extLst>
                  </p:cNvPr>
                  <p:cNvSpPr>
                    <a:spLocks noChangeAspect="1"/>
                  </p:cNvSpPr>
                  <p:nvPr/>
                </p:nvSpPr>
                <p:spPr>
                  <a:xfrm>
                    <a:off x="4797838"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cxnSp>
                <p:nvCxnSpPr>
                  <p:cNvPr id="438" name="Straight Arrow Connector 437">
                    <a:extLst>
                      <a:ext uri="{FF2B5EF4-FFF2-40B4-BE49-F238E27FC236}">
                        <a16:creationId xmlns:a16="http://schemas.microsoft.com/office/drawing/2014/main" id="{7E87EAFF-2383-D621-05E8-2EE6CBDD269B}"/>
                      </a:ext>
                    </a:extLst>
                  </p:cNvPr>
                  <p:cNvCxnSpPr>
                    <a:cxnSpLocks/>
                    <a:stCxn id="437" idx="2"/>
                    <a:endCxn id="436"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grpSp>
            <p:nvGrpSpPr>
              <p:cNvPr id="426" name="Group 425">
                <a:extLst>
                  <a:ext uri="{FF2B5EF4-FFF2-40B4-BE49-F238E27FC236}">
                    <a16:creationId xmlns:a16="http://schemas.microsoft.com/office/drawing/2014/main" id="{1DC1133C-7790-16D9-A4C8-44716CE6E909}"/>
                  </a:ext>
                </a:extLst>
              </p:cNvPr>
              <p:cNvGrpSpPr/>
              <p:nvPr/>
            </p:nvGrpSpPr>
            <p:grpSpPr>
              <a:xfrm>
                <a:off x="5153690" y="2868511"/>
                <a:ext cx="652986" cy="213574"/>
                <a:chOff x="4358426" y="2568437"/>
                <a:chExt cx="652986" cy="213574"/>
              </a:xfrm>
            </p:grpSpPr>
            <p:sp>
              <p:nvSpPr>
                <p:cNvPr id="427" name="Oval 426">
                  <a:extLst>
                    <a:ext uri="{FF2B5EF4-FFF2-40B4-BE49-F238E27FC236}">
                      <a16:creationId xmlns:a16="http://schemas.microsoft.com/office/drawing/2014/main" id="{71C4E15F-6618-227D-E15F-9106A0068862}"/>
                    </a:ext>
                  </a:extLst>
                </p:cNvPr>
                <p:cNvSpPr>
                  <a:spLocks noChangeAspect="1"/>
                </p:cNvSpPr>
                <p:nvPr/>
              </p:nvSpPr>
              <p:spPr>
                <a:xfrm>
                  <a:off x="4358426"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sp>
              <p:nvSpPr>
                <p:cNvPr id="428" name="Oval 427">
                  <a:extLst>
                    <a:ext uri="{FF2B5EF4-FFF2-40B4-BE49-F238E27FC236}">
                      <a16:creationId xmlns:a16="http://schemas.microsoft.com/office/drawing/2014/main" id="{5CE36455-2331-5A83-995A-A9E89738487E}"/>
                    </a:ext>
                  </a:extLst>
                </p:cNvPr>
                <p:cNvSpPr>
                  <a:spLocks noChangeAspect="1"/>
                </p:cNvSpPr>
                <p:nvPr/>
              </p:nvSpPr>
              <p:spPr>
                <a:xfrm>
                  <a:off x="4797838"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cxnSp>
              <p:nvCxnSpPr>
                <p:cNvPr id="429" name="Straight Arrow Connector 428">
                  <a:extLst>
                    <a:ext uri="{FF2B5EF4-FFF2-40B4-BE49-F238E27FC236}">
                      <a16:creationId xmlns:a16="http://schemas.microsoft.com/office/drawing/2014/main" id="{3B9FDF1D-8F3D-E307-9371-9F81E2BCE088}"/>
                    </a:ext>
                  </a:extLst>
                </p:cNvPr>
                <p:cNvCxnSpPr>
                  <a:cxnSpLocks/>
                  <a:stCxn id="428" idx="2"/>
                  <a:endCxn id="427"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grpSp>
          <p:nvGrpSpPr>
            <p:cNvPr id="471" name="Group 470">
              <a:extLst>
                <a:ext uri="{FF2B5EF4-FFF2-40B4-BE49-F238E27FC236}">
                  <a16:creationId xmlns:a16="http://schemas.microsoft.com/office/drawing/2014/main" id="{A6A7470C-7FEA-8F33-927E-B17A6814FD80}"/>
                </a:ext>
              </a:extLst>
            </p:cNvPr>
            <p:cNvGrpSpPr/>
            <p:nvPr/>
          </p:nvGrpSpPr>
          <p:grpSpPr>
            <a:xfrm>
              <a:off x="5401288" y="4422921"/>
              <a:ext cx="870648" cy="284765"/>
              <a:chOff x="4358426" y="2568437"/>
              <a:chExt cx="652986" cy="213574"/>
            </a:xfrm>
          </p:grpSpPr>
          <p:sp>
            <p:nvSpPr>
              <p:cNvPr id="472" name="Oval 471">
                <a:extLst>
                  <a:ext uri="{FF2B5EF4-FFF2-40B4-BE49-F238E27FC236}">
                    <a16:creationId xmlns:a16="http://schemas.microsoft.com/office/drawing/2014/main" id="{5C5FF371-ADDD-BDD8-3AC3-EBEE5E8282FB}"/>
                  </a:ext>
                </a:extLst>
              </p:cNvPr>
              <p:cNvSpPr>
                <a:spLocks noChangeAspect="1"/>
              </p:cNvSpPr>
              <p:nvPr/>
            </p:nvSpPr>
            <p:spPr>
              <a:xfrm>
                <a:off x="4358426"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sp>
            <p:nvSpPr>
              <p:cNvPr id="473" name="Oval 472">
                <a:extLst>
                  <a:ext uri="{FF2B5EF4-FFF2-40B4-BE49-F238E27FC236}">
                    <a16:creationId xmlns:a16="http://schemas.microsoft.com/office/drawing/2014/main" id="{8601564E-61E1-AC88-A703-F61DAA74C46E}"/>
                  </a:ext>
                </a:extLst>
              </p:cNvPr>
              <p:cNvSpPr>
                <a:spLocks noChangeAspect="1"/>
              </p:cNvSpPr>
              <p:nvPr/>
            </p:nvSpPr>
            <p:spPr>
              <a:xfrm>
                <a:off x="4797838"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cxnSp>
            <p:nvCxnSpPr>
              <p:cNvPr id="474" name="Straight Arrow Connector 473">
                <a:extLst>
                  <a:ext uri="{FF2B5EF4-FFF2-40B4-BE49-F238E27FC236}">
                    <a16:creationId xmlns:a16="http://schemas.microsoft.com/office/drawing/2014/main" id="{33DEBEF0-F951-FC02-58CB-B5B3126E0E1B}"/>
                  </a:ext>
                </a:extLst>
              </p:cNvPr>
              <p:cNvCxnSpPr>
                <a:cxnSpLocks/>
                <a:stCxn id="473" idx="2"/>
                <a:endCxn id="472"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75" name="Group 474">
              <a:extLst>
                <a:ext uri="{FF2B5EF4-FFF2-40B4-BE49-F238E27FC236}">
                  <a16:creationId xmlns:a16="http://schemas.microsoft.com/office/drawing/2014/main" id="{2C9403CE-672C-4D5C-D406-D67B7D76EE98}"/>
                </a:ext>
              </a:extLst>
            </p:cNvPr>
            <p:cNvGrpSpPr/>
            <p:nvPr/>
          </p:nvGrpSpPr>
          <p:grpSpPr>
            <a:xfrm>
              <a:off x="6492429" y="4415263"/>
              <a:ext cx="870648" cy="284765"/>
              <a:chOff x="4358426" y="2568437"/>
              <a:chExt cx="652986" cy="213574"/>
            </a:xfrm>
          </p:grpSpPr>
          <p:sp>
            <p:nvSpPr>
              <p:cNvPr id="476" name="Oval 475">
                <a:extLst>
                  <a:ext uri="{FF2B5EF4-FFF2-40B4-BE49-F238E27FC236}">
                    <a16:creationId xmlns:a16="http://schemas.microsoft.com/office/drawing/2014/main" id="{4D7E4410-6277-3615-0814-DD51942F170F}"/>
                  </a:ext>
                </a:extLst>
              </p:cNvPr>
              <p:cNvSpPr>
                <a:spLocks noChangeAspect="1"/>
              </p:cNvSpPr>
              <p:nvPr/>
            </p:nvSpPr>
            <p:spPr>
              <a:xfrm>
                <a:off x="4358426"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sp>
            <p:nvSpPr>
              <p:cNvPr id="477" name="Oval 476">
                <a:extLst>
                  <a:ext uri="{FF2B5EF4-FFF2-40B4-BE49-F238E27FC236}">
                    <a16:creationId xmlns:a16="http://schemas.microsoft.com/office/drawing/2014/main" id="{22F6FCA2-F050-BE9A-AB96-5568E0BB8339}"/>
                  </a:ext>
                </a:extLst>
              </p:cNvPr>
              <p:cNvSpPr>
                <a:spLocks noChangeAspect="1"/>
              </p:cNvSpPr>
              <p:nvPr/>
            </p:nvSpPr>
            <p:spPr>
              <a:xfrm>
                <a:off x="4797838"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cxnSp>
            <p:nvCxnSpPr>
              <p:cNvPr id="478" name="Straight Arrow Connector 477">
                <a:extLst>
                  <a:ext uri="{FF2B5EF4-FFF2-40B4-BE49-F238E27FC236}">
                    <a16:creationId xmlns:a16="http://schemas.microsoft.com/office/drawing/2014/main" id="{B972BEC3-E6AA-1535-7E99-74A55EA2BFA8}"/>
                  </a:ext>
                </a:extLst>
              </p:cNvPr>
              <p:cNvCxnSpPr>
                <a:cxnSpLocks/>
                <a:stCxn id="477" idx="2"/>
                <a:endCxn id="476"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79" name="Group 478">
              <a:extLst>
                <a:ext uri="{FF2B5EF4-FFF2-40B4-BE49-F238E27FC236}">
                  <a16:creationId xmlns:a16="http://schemas.microsoft.com/office/drawing/2014/main" id="{677EC366-B779-7DAE-1A79-D7091B290D85}"/>
                </a:ext>
              </a:extLst>
            </p:cNvPr>
            <p:cNvGrpSpPr/>
            <p:nvPr/>
          </p:nvGrpSpPr>
          <p:grpSpPr>
            <a:xfrm>
              <a:off x="7533480" y="4408338"/>
              <a:ext cx="870648" cy="284765"/>
              <a:chOff x="4358426" y="2568437"/>
              <a:chExt cx="652986" cy="213574"/>
            </a:xfrm>
          </p:grpSpPr>
          <p:sp>
            <p:nvSpPr>
              <p:cNvPr id="480" name="Oval 479">
                <a:extLst>
                  <a:ext uri="{FF2B5EF4-FFF2-40B4-BE49-F238E27FC236}">
                    <a16:creationId xmlns:a16="http://schemas.microsoft.com/office/drawing/2014/main" id="{DE25FA6C-5999-AAFC-7628-4065D48B2BCD}"/>
                  </a:ext>
                </a:extLst>
              </p:cNvPr>
              <p:cNvSpPr>
                <a:spLocks noChangeAspect="1"/>
              </p:cNvSpPr>
              <p:nvPr/>
            </p:nvSpPr>
            <p:spPr>
              <a:xfrm>
                <a:off x="4358426"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sp>
            <p:nvSpPr>
              <p:cNvPr id="481" name="Oval 480">
                <a:extLst>
                  <a:ext uri="{FF2B5EF4-FFF2-40B4-BE49-F238E27FC236}">
                    <a16:creationId xmlns:a16="http://schemas.microsoft.com/office/drawing/2014/main" id="{C7E67B58-A835-7E98-B7C8-9BDF5C200716}"/>
                  </a:ext>
                </a:extLst>
              </p:cNvPr>
              <p:cNvSpPr>
                <a:spLocks noChangeAspect="1"/>
              </p:cNvSpPr>
              <p:nvPr/>
            </p:nvSpPr>
            <p:spPr>
              <a:xfrm>
                <a:off x="4797838"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cxnSp>
            <p:nvCxnSpPr>
              <p:cNvPr id="482" name="Straight Arrow Connector 481">
                <a:extLst>
                  <a:ext uri="{FF2B5EF4-FFF2-40B4-BE49-F238E27FC236}">
                    <a16:creationId xmlns:a16="http://schemas.microsoft.com/office/drawing/2014/main" id="{F322EEA6-2D53-9329-002E-BEF77E801DD2}"/>
                  </a:ext>
                </a:extLst>
              </p:cNvPr>
              <p:cNvCxnSpPr>
                <a:cxnSpLocks/>
                <a:stCxn id="481" idx="2"/>
                <a:endCxn id="480"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spTree>
    <p:extLst>
      <p:ext uri="{BB962C8B-B14F-4D97-AF65-F5344CB8AC3E}">
        <p14:creationId xmlns:p14="http://schemas.microsoft.com/office/powerpoint/2010/main" val="217790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239">
            <a:extLst>
              <a:ext uri="{FF2B5EF4-FFF2-40B4-BE49-F238E27FC236}">
                <a16:creationId xmlns:a16="http://schemas.microsoft.com/office/drawing/2014/main" id="{D89912CD-5913-1DCE-03A3-649A47DB892C}"/>
              </a:ext>
            </a:extLst>
          </p:cNvPr>
          <p:cNvGrpSpPr/>
          <p:nvPr/>
        </p:nvGrpSpPr>
        <p:grpSpPr>
          <a:xfrm>
            <a:off x="3838134" y="2669242"/>
            <a:ext cx="4998246" cy="2078282"/>
            <a:chOff x="3838134" y="2669242"/>
            <a:chExt cx="4998246" cy="2078282"/>
          </a:xfrm>
        </p:grpSpPr>
        <p:grpSp>
          <p:nvGrpSpPr>
            <p:cNvPr id="6" name="Group 5">
              <a:extLst>
                <a:ext uri="{FF2B5EF4-FFF2-40B4-BE49-F238E27FC236}">
                  <a16:creationId xmlns:a16="http://schemas.microsoft.com/office/drawing/2014/main" id="{38461267-09B6-E11A-5FB3-DD5A9178A3D4}"/>
                </a:ext>
              </a:extLst>
            </p:cNvPr>
            <p:cNvGrpSpPr/>
            <p:nvPr/>
          </p:nvGrpSpPr>
          <p:grpSpPr>
            <a:xfrm>
              <a:off x="3838134" y="2719826"/>
              <a:ext cx="296207" cy="2010231"/>
              <a:chOff x="4558206" y="3277845"/>
              <a:chExt cx="296207" cy="2010231"/>
            </a:xfrm>
          </p:grpSpPr>
          <p:grpSp>
            <p:nvGrpSpPr>
              <p:cNvPr id="7" name="Group 6">
                <a:extLst>
                  <a:ext uri="{FF2B5EF4-FFF2-40B4-BE49-F238E27FC236}">
                    <a16:creationId xmlns:a16="http://schemas.microsoft.com/office/drawing/2014/main" id="{C2759F1C-6D1B-5FB8-6AB3-D8FC4ECD3A9B}"/>
                  </a:ext>
                </a:extLst>
              </p:cNvPr>
              <p:cNvGrpSpPr/>
              <p:nvPr/>
            </p:nvGrpSpPr>
            <p:grpSpPr>
              <a:xfrm>
                <a:off x="4558206" y="3277845"/>
                <a:ext cx="296207" cy="1573935"/>
                <a:chOff x="3180065" y="2451526"/>
                <a:chExt cx="222155" cy="1180451"/>
              </a:xfrm>
            </p:grpSpPr>
            <p:sp>
              <p:nvSpPr>
                <p:cNvPr id="9" name="Oval 8">
                  <a:extLst>
                    <a:ext uri="{FF2B5EF4-FFF2-40B4-BE49-F238E27FC236}">
                      <a16:creationId xmlns:a16="http://schemas.microsoft.com/office/drawing/2014/main" id="{BB740D25-09CD-9195-769D-209A15B5125E}"/>
                    </a:ext>
                  </a:extLst>
                </p:cNvPr>
                <p:cNvSpPr>
                  <a:spLocks noChangeAspect="1"/>
                </p:cNvSpPr>
                <p:nvPr/>
              </p:nvSpPr>
              <p:spPr>
                <a:xfrm>
                  <a:off x="3185263" y="2451526"/>
                  <a:ext cx="213574" cy="213574"/>
                </a:xfrm>
                <a:prstGeom prst="ellipse">
                  <a:avLst/>
                </a:prstGeom>
                <a:solidFill>
                  <a:srgbClr val="5B9BD5"/>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grpSp>
              <p:nvGrpSpPr>
                <p:cNvPr id="10" name="Group 9">
                  <a:extLst>
                    <a:ext uri="{FF2B5EF4-FFF2-40B4-BE49-F238E27FC236}">
                      <a16:creationId xmlns:a16="http://schemas.microsoft.com/office/drawing/2014/main" id="{1A85AC09-7C44-C83C-81C5-BC2EDEFC4507}"/>
                    </a:ext>
                  </a:extLst>
                </p:cNvPr>
                <p:cNvGrpSpPr/>
                <p:nvPr/>
              </p:nvGrpSpPr>
              <p:grpSpPr>
                <a:xfrm>
                  <a:off x="3180065" y="2778738"/>
                  <a:ext cx="222155" cy="853239"/>
                  <a:chOff x="3180065" y="2778738"/>
                  <a:chExt cx="222155" cy="853239"/>
                </a:xfrm>
              </p:grpSpPr>
              <p:sp>
                <p:nvSpPr>
                  <p:cNvPr id="11" name="Oval 10">
                    <a:extLst>
                      <a:ext uri="{FF2B5EF4-FFF2-40B4-BE49-F238E27FC236}">
                        <a16:creationId xmlns:a16="http://schemas.microsoft.com/office/drawing/2014/main" id="{5080D1AF-8DE5-43E2-EF55-3B78FF4B71F7}"/>
                      </a:ext>
                    </a:extLst>
                  </p:cNvPr>
                  <p:cNvSpPr>
                    <a:spLocks noChangeAspect="1"/>
                  </p:cNvSpPr>
                  <p:nvPr/>
                </p:nvSpPr>
                <p:spPr>
                  <a:xfrm>
                    <a:off x="3188646" y="2778738"/>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sp>
                <p:nvSpPr>
                  <p:cNvPr id="12" name="Oval 11">
                    <a:extLst>
                      <a:ext uri="{FF2B5EF4-FFF2-40B4-BE49-F238E27FC236}">
                        <a16:creationId xmlns:a16="http://schemas.microsoft.com/office/drawing/2014/main" id="{EEA0D8EA-4C71-5D8F-42ED-1E193F8A139B}"/>
                      </a:ext>
                    </a:extLst>
                  </p:cNvPr>
                  <p:cNvSpPr>
                    <a:spLocks noChangeAspect="1"/>
                  </p:cNvSpPr>
                  <p:nvPr/>
                </p:nvSpPr>
                <p:spPr>
                  <a:xfrm>
                    <a:off x="3188646" y="3088172"/>
                    <a:ext cx="213574" cy="213574"/>
                  </a:xfrm>
                  <a:prstGeom prst="ellipse">
                    <a:avLst/>
                  </a:prstGeom>
                  <a:solidFill>
                    <a:srgbClr val="D9615F"/>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sp>
                <p:nvSpPr>
                  <p:cNvPr id="13" name="Oval 12">
                    <a:extLst>
                      <a:ext uri="{FF2B5EF4-FFF2-40B4-BE49-F238E27FC236}">
                        <a16:creationId xmlns:a16="http://schemas.microsoft.com/office/drawing/2014/main" id="{21656E62-A709-C4F3-4898-7DB8191F15B8}"/>
                      </a:ext>
                    </a:extLst>
                  </p:cNvPr>
                  <p:cNvSpPr>
                    <a:spLocks noChangeAspect="1"/>
                  </p:cNvSpPr>
                  <p:nvPr/>
                </p:nvSpPr>
                <p:spPr>
                  <a:xfrm>
                    <a:off x="3180065" y="3418403"/>
                    <a:ext cx="213574" cy="213574"/>
                  </a:xfrm>
                  <a:prstGeom prst="ellipse">
                    <a:avLst/>
                  </a:prstGeom>
                  <a:solidFill>
                    <a:srgbClr val="70AD47"/>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grpSp>
          </p:grpSp>
          <p:sp>
            <p:nvSpPr>
              <p:cNvPr id="8" name="Oval 7">
                <a:extLst>
                  <a:ext uri="{FF2B5EF4-FFF2-40B4-BE49-F238E27FC236}">
                    <a16:creationId xmlns:a16="http://schemas.microsoft.com/office/drawing/2014/main" id="{A1C40FAB-E0F6-C87E-109E-8731980F10EE}"/>
                  </a:ext>
                </a:extLst>
              </p:cNvPr>
              <p:cNvSpPr>
                <a:spLocks noChangeAspect="1"/>
              </p:cNvSpPr>
              <p:nvPr/>
            </p:nvSpPr>
            <p:spPr>
              <a:xfrm>
                <a:off x="4565137" y="5003311"/>
                <a:ext cx="284766" cy="284765"/>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grpSp>
        <p:grpSp>
          <p:nvGrpSpPr>
            <p:cNvPr id="14" name="Group 13">
              <a:extLst>
                <a:ext uri="{FF2B5EF4-FFF2-40B4-BE49-F238E27FC236}">
                  <a16:creationId xmlns:a16="http://schemas.microsoft.com/office/drawing/2014/main" id="{28BDB080-49E3-604E-AE4D-6FFC516BC038}"/>
                </a:ext>
              </a:extLst>
            </p:cNvPr>
            <p:cNvGrpSpPr/>
            <p:nvPr/>
          </p:nvGrpSpPr>
          <p:grpSpPr>
            <a:xfrm>
              <a:off x="5817218" y="2669242"/>
              <a:ext cx="3019162" cy="2078282"/>
              <a:chOff x="5384966" y="2629404"/>
              <a:chExt cx="3019162" cy="2078282"/>
            </a:xfrm>
          </p:grpSpPr>
          <p:grpSp>
            <p:nvGrpSpPr>
              <p:cNvPr id="15" name="Group 14">
                <a:extLst>
                  <a:ext uri="{FF2B5EF4-FFF2-40B4-BE49-F238E27FC236}">
                    <a16:creationId xmlns:a16="http://schemas.microsoft.com/office/drawing/2014/main" id="{7590E72D-83A6-29E4-AF80-250F8A9A020A}"/>
                  </a:ext>
                </a:extLst>
              </p:cNvPr>
              <p:cNvGrpSpPr/>
              <p:nvPr/>
            </p:nvGrpSpPr>
            <p:grpSpPr>
              <a:xfrm>
                <a:off x="5389002" y="2643987"/>
                <a:ext cx="870648" cy="284765"/>
                <a:chOff x="4358426" y="2568437"/>
                <a:chExt cx="652986" cy="213574"/>
              </a:xfrm>
            </p:grpSpPr>
            <p:sp>
              <p:nvSpPr>
                <p:cNvPr id="237" name="Oval 236">
                  <a:extLst>
                    <a:ext uri="{FF2B5EF4-FFF2-40B4-BE49-F238E27FC236}">
                      <a16:creationId xmlns:a16="http://schemas.microsoft.com/office/drawing/2014/main" id="{4598934E-8982-1509-27EA-302356BB3FFE}"/>
                    </a:ext>
                  </a:extLst>
                </p:cNvPr>
                <p:cNvSpPr>
                  <a:spLocks noChangeAspect="1"/>
                </p:cNvSpPr>
                <p:nvPr/>
              </p:nvSpPr>
              <p:spPr>
                <a:xfrm>
                  <a:off x="4358426" y="2568437"/>
                  <a:ext cx="213574" cy="213574"/>
                </a:xfrm>
                <a:prstGeom prst="ellipse">
                  <a:avLst/>
                </a:prstGeom>
                <a:solidFill>
                  <a:srgbClr val="5B9BD5"/>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sp>
              <p:nvSpPr>
                <p:cNvPr id="238" name="Oval 237">
                  <a:extLst>
                    <a:ext uri="{FF2B5EF4-FFF2-40B4-BE49-F238E27FC236}">
                      <a16:creationId xmlns:a16="http://schemas.microsoft.com/office/drawing/2014/main" id="{E0794BC9-1C6D-9020-CCB9-6B7265EFFAD9}"/>
                    </a:ext>
                  </a:extLst>
                </p:cNvPr>
                <p:cNvSpPr>
                  <a:spLocks noChangeAspect="1"/>
                </p:cNvSpPr>
                <p:nvPr/>
              </p:nvSpPr>
              <p:spPr>
                <a:xfrm>
                  <a:off x="4797838"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cxnSp>
              <p:nvCxnSpPr>
                <p:cNvPr id="239" name="Straight Arrow Connector 238">
                  <a:extLst>
                    <a:ext uri="{FF2B5EF4-FFF2-40B4-BE49-F238E27FC236}">
                      <a16:creationId xmlns:a16="http://schemas.microsoft.com/office/drawing/2014/main" id="{006E6A2B-9F53-8A2D-10C2-9E85447D96E8}"/>
                    </a:ext>
                  </a:extLst>
                </p:cNvPr>
                <p:cNvCxnSpPr>
                  <a:cxnSpLocks/>
                  <a:stCxn id="238" idx="2"/>
                  <a:endCxn id="237"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16" name="Group 15">
                <a:extLst>
                  <a:ext uri="{FF2B5EF4-FFF2-40B4-BE49-F238E27FC236}">
                    <a16:creationId xmlns:a16="http://schemas.microsoft.com/office/drawing/2014/main" id="{6877108D-1CD2-E58E-9AB7-997D5DCB3835}"/>
                  </a:ext>
                </a:extLst>
              </p:cNvPr>
              <p:cNvGrpSpPr/>
              <p:nvPr/>
            </p:nvGrpSpPr>
            <p:grpSpPr>
              <a:xfrm>
                <a:off x="6480143" y="2636329"/>
                <a:ext cx="870648" cy="284765"/>
                <a:chOff x="4358426" y="2568437"/>
                <a:chExt cx="652986" cy="213574"/>
              </a:xfrm>
            </p:grpSpPr>
            <p:sp>
              <p:nvSpPr>
                <p:cNvPr id="234" name="Oval 233">
                  <a:extLst>
                    <a:ext uri="{FF2B5EF4-FFF2-40B4-BE49-F238E27FC236}">
                      <a16:creationId xmlns:a16="http://schemas.microsoft.com/office/drawing/2014/main" id="{7935BF10-A0C0-3780-80C5-8EC544407345}"/>
                    </a:ext>
                  </a:extLst>
                </p:cNvPr>
                <p:cNvSpPr>
                  <a:spLocks noChangeAspect="1"/>
                </p:cNvSpPr>
                <p:nvPr/>
              </p:nvSpPr>
              <p:spPr>
                <a:xfrm>
                  <a:off x="4358426" y="2568437"/>
                  <a:ext cx="213574" cy="213574"/>
                </a:xfrm>
                <a:prstGeom prst="ellipse">
                  <a:avLst/>
                </a:prstGeom>
                <a:solidFill>
                  <a:srgbClr val="5B9BD5"/>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sp>
              <p:nvSpPr>
                <p:cNvPr id="235" name="Oval 234">
                  <a:extLst>
                    <a:ext uri="{FF2B5EF4-FFF2-40B4-BE49-F238E27FC236}">
                      <a16:creationId xmlns:a16="http://schemas.microsoft.com/office/drawing/2014/main" id="{3E33DFFE-AC64-6E3E-43F3-DA19A5B63D1B}"/>
                    </a:ext>
                  </a:extLst>
                </p:cNvPr>
                <p:cNvSpPr>
                  <a:spLocks noChangeAspect="1"/>
                </p:cNvSpPr>
                <p:nvPr/>
              </p:nvSpPr>
              <p:spPr>
                <a:xfrm>
                  <a:off x="4797838"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cxnSp>
              <p:nvCxnSpPr>
                <p:cNvPr id="236" name="Straight Arrow Connector 235">
                  <a:extLst>
                    <a:ext uri="{FF2B5EF4-FFF2-40B4-BE49-F238E27FC236}">
                      <a16:creationId xmlns:a16="http://schemas.microsoft.com/office/drawing/2014/main" id="{2831E02A-3A47-C354-CC08-76CA2CA28BB6}"/>
                    </a:ext>
                  </a:extLst>
                </p:cNvPr>
                <p:cNvCxnSpPr>
                  <a:cxnSpLocks/>
                  <a:stCxn id="235" idx="2"/>
                  <a:endCxn id="234"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17" name="Group 16">
                <a:extLst>
                  <a:ext uri="{FF2B5EF4-FFF2-40B4-BE49-F238E27FC236}">
                    <a16:creationId xmlns:a16="http://schemas.microsoft.com/office/drawing/2014/main" id="{1894DB4A-902D-BD32-FDC8-B00EEFFD5384}"/>
                  </a:ext>
                </a:extLst>
              </p:cNvPr>
              <p:cNvGrpSpPr/>
              <p:nvPr/>
            </p:nvGrpSpPr>
            <p:grpSpPr>
              <a:xfrm>
                <a:off x="7521194" y="2629404"/>
                <a:ext cx="870648" cy="284765"/>
                <a:chOff x="4358426" y="2568437"/>
                <a:chExt cx="652986" cy="213574"/>
              </a:xfrm>
            </p:grpSpPr>
            <p:sp>
              <p:nvSpPr>
                <p:cNvPr id="231" name="Oval 230">
                  <a:extLst>
                    <a:ext uri="{FF2B5EF4-FFF2-40B4-BE49-F238E27FC236}">
                      <a16:creationId xmlns:a16="http://schemas.microsoft.com/office/drawing/2014/main" id="{3B6D9931-1D59-CB69-DDFF-CE91710199D1}"/>
                    </a:ext>
                  </a:extLst>
                </p:cNvPr>
                <p:cNvSpPr>
                  <a:spLocks noChangeAspect="1"/>
                </p:cNvSpPr>
                <p:nvPr/>
              </p:nvSpPr>
              <p:spPr>
                <a:xfrm>
                  <a:off x="4358426" y="2568437"/>
                  <a:ext cx="213574" cy="213574"/>
                </a:xfrm>
                <a:prstGeom prst="ellipse">
                  <a:avLst/>
                </a:prstGeom>
                <a:solidFill>
                  <a:srgbClr val="5B9BD5"/>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sp>
              <p:nvSpPr>
                <p:cNvPr id="232" name="Oval 231">
                  <a:extLst>
                    <a:ext uri="{FF2B5EF4-FFF2-40B4-BE49-F238E27FC236}">
                      <a16:creationId xmlns:a16="http://schemas.microsoft.com/office/drawing/2014/main" id="{42A37B5D-57E6-33E1-7A1D-0FEEDF2D8947}"/>
                    </a:ext>
                  </a:extLst>
                </p:cNvPr>
                <p:cNvSpPr>
                  <a:spLocks noChangeAspect="1"/>
                </p:cNvSpPr>
                <p:nvPr/>
              </p:nvSpPr>
              <p:spPr>
                <a:xfrm>
                  <a:off x="4797838"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cxnSp>
              <p:nvCxnSpPr>
                <p:cNvPr id="233" name="Straight Arrow Connector 232">
                  <a:extLst>
                    <a:ext uri="{FF2B5EF4-FFF2-40B4-BE49-F238E27FC236}">
                      <a16:creationId xmlns:a16="http://schemas.microsoft.com/office/drawing/2014/main" id="{4981819D-6AD1-CB00-C36A-12BD3ADC8B84}"/>
                    </a:ext>
                  </a:extLst>
                </p:cNvPr>
                <p:cNvCxnSpPr>
                  <a:cxnSpLocks/>
                  <a:stCxn id="232" idx="2"/>
                  <a:endCxn id="231"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18" name="Group 17">
                <a:extLst>
                  <a:ext uri="{FF2B5EF4-FFF2-40B4-BE49-F238E27FC236}">
                    <a16:creationId xmlns:a16="http://schemas.microsoft.com/office/drawing/2014/main" id="{85ABCC8B-4784-12F0-9679-9FD4CE05A4AB}"/>
                  </a:ext>
                </a:extLst>
              </p:cNvPr>
              <p:cNvGrpSpPr/>
              <p:nvPr/>
            </p:nvGrpSpPr>
            <p:grpSpPr>
              <a:xfrm>
                <a:off x="5384966" y="3085471"/>
                <a:ext cx="3009781" cy="1151565"/>
                <a:chOff x="4332307" y="2868511"/>
                <a:chExt cx="2257336" cy="863674"/>
              </a:xfrm>
            </p:grpSpPr>
            <p:grpSp>
              <p:nvGrpSpPr>
                <p:cNvPr id="31" name="Group 30">
                  <a:extLst>
                    <a:ext uri="{FF2B5EF4-FFF2-40B4-BE49-F238E27FC236}">
                      <a16:creationId xmlns:a16="http://schemas.microsoft.com/office/drawing/2014/main" id="{8C7F2C98-8D23-2387-8B0B-8583EBEDE00E}"/>
                    </a:ext>
                  </a:extLst>
                </p:cNvPr>
                <p:cNvGrpSpPr/>
                <p:nvPr/>
              </p:nvGrpSpPr>
              <p:grpSpPr>
                <a:xfrm>
                  <a:off x="4335334" y="2870675"/>
                  <a:ext cx="652986" cy="213574"/>
                  <a:chOff x="4358426" y="2568437"/>
                  <a:chExt cx="652986" cy="213574"/>
                </a:xfrm>
              </p:grpSpPr>
              <p:sp>
                <p:nvSpPr>
                  <p:cNvPr id="228" name="Oval 227">
                    <a:extLst>
                      <a:ext uri="{FF2B5EF4-FFF2-40B4-BE49-F238E27FC236}">
                        <a16:creationId xmlns:a16="http://schemas.microsoft.com/office/drawing/2014/main" id="{048F50CA-5A77-0271-CDF9-735AF7F970D3}"/>
                      </a:ext>
                    </a:extLst>
                  </p:cNvPr>
                  <p:cNvSpPr>
                    <a:spLocks noChangeAspect="1"/>
                  </p:cNvSpPr>
                  <p:nvPr/>
                </p:nvSpPr>
                <p:spPr>
                  <a:xfrm>
                    <a:off x="4358426"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sp>
                <p:nvSpPr>
                  <p:cNvPr id="229" name="Oval 228">
                    <a:extLst>
                      <a:ext uri="{FF2B5EF4-FFF2-40B4-BE49-F238E27FC236}">
                        <a16:creationId xmlns:a16="http://schemas.microsoft.com/office/drawing/2014/main" id="{449A93AD-8E6C-8D5A-C1EC-2514C9B4A37B}"/>
                      </a:ext>
                    </a:extLst>
                  </p:cNvPr>
                  <p:cNvSpPr>
                    <a:spLocks noChangeAspect="1"/>
                  </p:cNvSpPr>
                  <p:nvPr/>
                </p:nvSpPr>
                <p:spPr>
                  <a:xfrm>
                    <a:off x="4797838"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cxnSp>
                <p:nvCxnSpPr>
                  <p:cNvPr id="230" name="Straight Arrow Connector 229">
                    <a:extLst>
                      <a:ext uri="{FF2B5EF4-FFF2-40B4-BE49-F238E27FC236}">
                        <a16:creationId xmlns:a16="http://schemas.microsoft.com/office/drawing/2014/main" id="{BA003182-2BCE-8E8F-A93A-EF8AFDC6F6F7}"/>
                      </a:ext>
                    </a:extLst>
                  </p:cNvPr>
                  <p:cNvCxnSpPr>
                    <a:cxnSpLocks/>
                    <a:stCxn id="229" idx="2"/>
                    <a:endCxn id="228"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33" name="Group 32">
                  <a:extLst>
                    <a:ext uri="{FF2B5EF4-FFF2-40B4-BE49-F238E27FC236}">
                      <a16:creationId xmlns:a16="http://schemas.microsoft.com/office/drawing/2014/main" id="{F56DB5B3-3F4B-5671-4485-48BE5DF313F1}"/>
                    </a:ext>
                  </a:extLst>
                </p:cNvPr>
                <p:cNvGrpSpPr/>
                <p:nvPr/>
              </p:nvGrpSpPr>
              <p:grpSpPr>
                <a:xfrm>
                  <a:off x="5934478" y="2868838"/>
                  <a:ext cx="652986" cy="213574"/>
                  <a:chOff x="4358426" y="2568437"/>
                  <a:chExt cx="652986" cy="213574"/>
                </a:xfrm>
              </p:grpSpPr>
              <p:sp>
                <p:nvSpPr>
                  <p:cNvPr id="225" name="Oval 224">
                    <a:extLst>
                      <a:ext uri="{FF2B5EF4-FFF2-40B4-BE49-F238E27FC236}">
                        <a16:creationId xmlns:a16="http://schemas.microsoft.com/office/drawing/2014/main" id="{5497D7C1-EF1D-85FC-A7EF-BFF32A771F98}"/>
                      </a:ext>
                    </a:extLst>
                  </p:cNvPr>
                  <p:cNvSpPr>
                    <a:spLocks noChangeAspect="1"/>
                  </p:cNvSpPr>
                  <p:nvPr/>
                </p:nvSpPr>
                <p:spPr>
                  <a:xfrm>
                    <a:off x="4358426"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sp>
                <p:nvSpPr>
                  <p:cNvPr id="226" name="Oval 225">
                    <a:extLst>
                      <a:ext uri="{FF2B5EF4-FFF2-40B4-BE49-F238E27FC236}">
                        <a16:creationId xmlns:a16="http://schemas.microsoft.com/office/drawing/2014/main" id="{A7DE6935-E121-BC22-B100-5459A56C8B4D}"/>
                      </a:ext>
                    </a:extLst>
                  </p:cNvPr>
                  <p:cNvSpPr>
                    <a:spLocks noChangeAspect="1"/>
                  </p:cNvSpPr>
                  <p:nvPr/>
                </p:nvSpPr>
                <p:spPr>
                  <a:xfrm>
                    <a:off x="4797838" y="2568437"/>
                    <a:ext cx="213574" cy="213574"/>
                  </a:xfrm>
                  <a:prstGeom prst="ellipse">
                    <a:avLst/>
                  </a:prstGeom>
                  <a:solidFill>
                    <a:srgbClr val="47A1F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cxnSp>
                <p:nvCxnSpPr>
                  <p:cNvPr id="227" name="Straight Arrow Connector 226">
                    <a:extLst>
                      <a:ext uri="{FF2B5EF4-FFF2-40B4-BE49-F238E27FC236}">
                        <a16:creationId xmlns:a16="http://schemas.microsoft.com/office/drawing/2014/main" id="{1A5EFAF2-CF79-45B1-6485-7EB87F1A4EAE}"/>
                      </a:ext>
                    </a:extLst>
                  </p:cNvPr>
                  <p:cNvCxnSpPr>
                    <a:cxnSpLocks/>
                    <a:stCxn id="226" idx="2"/>
                    <a:endCxn id="225"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35" name="Group 34">
                  <a:extLst>
                    <a:ext uri="{FF2B5EF4-FFF2-40B4-BE49-F238E27FC236}">
                      <a16:creationId xmlns:a16="http://schemas.microsoft.com/office/drawing/2014/main" id="{B3F0E9B8-8C91-BCAB-4355-4B66043EBE25}"/>
                    </a:ext>
                  </a:extLst>
                </p:cNvPr>
                <p:cNvGrpSpPr/>
                <p:nvPr/>
              </p:nvGrpSpPr>
              <p:grpSpPr>
                <a:xfrm>
                  <a:off x="4332307" y="3181966"/>
                  <a:ext cx="2257336" cy="550219"/>
                  <a:chOff x="4332307" y="3181966"/>
                  <a:chExt cx="2257336" cy="550219"/>
                </a:xfrm>
              </p:grpSpPr>
              <p:grpSp>
                <p:nvGrpSpPr>
                  <p:cNvPr id="40" name="Group 39">
                    <a:extLst>
                      <a:ext uri="{FF2B5EF4-FFF2-40B4-BE49-F238E27FC236}">
                        <a16:creationId xmlns:a16="http://schemas.microsoft.com/office/drawing/2014/main" id="{CFDA90A5-F00D-073B-17AE-7B4E6E0C812D}"/>
                      </a:ext>
                    </a:extLst>
                  </p:cNvPr>
                  <p:cNvGrpSpPr/>
                  <p:nvPr/>
                </p:nvGrpSpPr>
                <p:grpSpPr>
                  <a:xfrm>
                    <a:off x="4336840" y="3181966"/>
                    <a:ext cx="652986" cy="213574"/>
                    <a:chOff x="4358426" y="2568437"/>
                    <a:chExt cx="652986" cy="213574"/>
                  </a:xfrm>
                </p:grpSpPr>
                <p:sp>
                  <p:nvSpPr>
                    <p:cNvPr id="222" name="Oval 221">
                      <a:extLst>
                        <a:ext uri="{FF2B5EF4-FFF2-40B4-BE49-F238E27FC236}">
                          <a16:creationId xmlns:a16="http://schemas.microsoft.com/office/drawing/2014/main" id="{0AA2D94A-9C40-6EC6-7EA4-5F9379EC98BB}"/>
                        </a:ext>
                      </a:extLst>
                    </p:cNvPr>
                    <p:cNvSpPr>
                      <a:spLocks noChangeAspect="1"/>
                    </p:cNvSpPr>
                    <p:nvPr/>
                  </p:nvSpPr>
                  <p:spPr>
                    <a:xfrm>
                      <a:off x="4358426"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sp>
                  <p:nvSpPr>
                    <p:cNvPr id="223" name="Oval 222">
                      <a:extLst>
                        <a:ext uri="{FF2B5EF4-FFF2-40B4-BE49-F238E27FC236}">
                          <a16:creationId xmlns:a16="http://schemas.microsoft.com/office/drawing/2014/main" id="{35FB9B46-61DC-D695-8765-220108614F6C}"/>
                        </a:ext>
                      </a:extLst>
                    </p:cNvPr>
                    <p:cNvSpPr>
                      <a:spLocks noChangeAspect="1"/>
                    </p:cNvSpPr>
                    <p:nvPr/>
                  </p:nvSpPr>
                  <p:spPr>
                    <a:xfrm>
                      <a:off x="4797838"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cxnSp>
                  <p:nvCxnSpPr>
                    <p:cNvPr id="224" name="Straight Arrow Connector 223">
                      <a:extLst>
                        <a:ext uri="{FF2B5EF4-FFF2-40B4-BE49-F238E27FC236}">
                          <a16:creationId xmlns:a16="http://schemas.microsoft.com/office/drawing/2014/main" id="{89FD0C71-A5A1-500D-D4AA-24EBB823C0BA}"/>
                        </a:ext>
                      </a:extLst>
                    </p:cNvPr>
                    <p:cNvCxnSpPr>
                      <a:cxnSpLocks/>
                      <a:stCxn id="223" idx="2"/>
                      <a:endCxn id="222"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1" name="Group 40">
                    <a:extLst>
                      <a:ext uri="{FF2B5EF4-FFF2-40B4-BE49-F238E27FC236}">
                        <a16:creationId xmlns:a16="http://schemas.microsoft.com/office/drawing/2014/main" id="{783C4D17-321B-13D8-5CC9-8407306377B8}"/>
                      </a:ext>
                    </a:extLst>
                  </p:cNvPr>
                  <p:cNvGrpSpPr/>
                  <p:nvPr/>
                </p:nvGrpSpPr>
                <p:grpSpPr>
                  <a:xfrm>
                    <a:off x="5150174" y="3197106"/>
                    <a:ext cx="652986" cy="213574"/>
                    <a:chOff x="4358426" y="2568437"/>
                    <a:chExt cx="652986" cy="213574"/>
                  </a:xfrm>
                </p:grpSpPr>
                <p:sp>
                  <p:nvSpPr>
                    <p:cNvPr id="58" name="Oval 57">
                      <a:extLst>
                        <a:ext uri="{FF2B5EF4-FFF2-40B4-BE49-F238E27FC236}">
                          <a16:creationId xmlns:a16="http://schemas.microsoft.com/office/drawing/2014/main" id="{C471CBC8-F2E2-4AFE-BB58-8F3C39F79AB8}"/>
                        </a:ext>
                      </a:extLst>
                    </p:cNvPr>
                    <p:cNvSpPr>
                      <a:spLocks noChangeAspect="1"/>
                    </p:cNvSpPr>
                    <p:nvPr/>
                  </p:nvSpPr>
                  <p:spPr>
                    <a:xfrm>
                      <a:off x="4358426"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sp>
                  <p:nvSpPr>
                    <p:cNvPr id="59" name="Oval 58">
                      <a:extLst>
                        <a:ext uri="{FF2B5EF4-FFF2-40B4-BE49-F238E27FC236}">
                          <a16:creationId xmlns:a16="http://schemas.microsoft.com/office/drawing/2014/main" id="{1E09B10F-E4C0-BBF5-197B-F279B4CE6C50}"/>
                        </a:ext>
                      </a:extLst>
                    </p:cNvPr>
                    <p:cNvSpPr>
                      <a:spLocks noChangeAspect="1"/>
                    </p:cNvSpPr>
                    <p:nvPr/>
                  </p:nvSpPr>
                  <p:spPr>
                    <a:xfrm>
                      <a:off x="4797838" y="2568437"/>
                      <a:ext cx="213574" cy="213574"/>
                    </a:xfrm>
                    <a:prstGeom prst="ellipse">
                      <a:avLst/>
                    </a:prstGeom>
                    <a:solidFill>
                      <a:srgbClr val="4286F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cxnSp>
                  <p:nvCxnSpPr>
                    <p:cNvPr id="221" name="Straight Arrow Connector 220">
                      <a:extLst>
                        <a:ext uri="{FF2B5EF4-FFF2-40B4-BE49-F238E27FC236}">
                          <a16:creationId xmlns:a16="http://schemas.microsoft.com/office/drawing/2014/main" id="{2E9AA7C0-3BB4-6510-3D0A-F127D0E46A40}"/>
                        </a:ext>
                      </a:extLst>
                    </p:cNvPr>
                    <p:cNvCxnSpPr>
                      <a:cxnSpLocks/>
                      <a:stCxn id="59" idx="2"/>
                      <a:endCxn id="58"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2" name="Group 41">
                    <a:extLst>
                      <a:ext uri="{FF2B5EF4-FFF2-40B4-BE49-F238E27FC236}">
                        <a16:creationId xmlns:a16="http://schemas.microsoft.com/office/drawing/2014/main" id="{3F4037E1-C1CE-5E6B-8FF3-4B324749E516}"/>
                      </a:ext>
                    </a:extLst>
                  </p:cNvPr>
                  <p:cNvGrpSpPr/>
                  <p:nvPr/>
                </p:nvGrpSpPr>
                <p:grpSpPr>
                  <a:xfrm>
                    <a:off x="5934478" y="3189491"/>
                    <a:ext cx="652986" cy="213574"/>
                    <a:chOff x="4358426" y="2568437"/>
                    <a:chExt cx="652986" cy="213574"/>
                  </a:xfrm>
                </p:grpSpPr>
                <p:sp>
                  <p:nvSpPr>
                    <p:cNvPr id="55" name="Oval 54">
                      <a:extLst>
                        <a:ext uri="{FF2B5EF4-FFF2-40B4-BE49-F238E27FC236}">
                          <a16:creationId xmlns:a16="http://schemas.microsoft.com/office/drawing/2014/main" id="{0B36807B-2267-A2DC-42CE-D5C2E85930D3}"/>
                        </a:ext>
                      </a:extLst>
                    </p:cNvPr>
                    <p:cNvSpPr>
                      <a:spLocks noChangeAspect="1"/>
                    </p:cNvSpPr>
                    <p:nvPr/>
                  </p:nvSpPr>
                  <p:spPr>
                    <a:xfrm>
                      <a:off x="4358426"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sp>
                  <p:nvSpPr>
                    <p:cNvPr id="56" name="Oval 55">
                      <a:extLst>
                        <a:ext uri="{FF2B5EF4-FFF2-40B4-BE49-F238E27FC236}">
                          <a16:creationId xmlns:a16="http://schemas.microsoft.com/office/drawing/2014/main" id="{95EC891C-17AC-140D-3618-C3095F0B653B}"/>
                        </a:ext>
                      </a:extLst>
                    </p:cNvPr>
                    <p:cNvSpPr>
                      <a:spLocks noChangeAspect="1"/>
                    </p:cNvSpPr>
                    <p:nvPr/>
                  </p:nvSpPr>
                  <p:spPr>
                    <a:xfrm>
                      <a:off x="4797838"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cxnSp>
                  <p:nvCxnSpPr>
                    <p:cNvPr id="57" name="Straight Arrow Connector 56">
                      <a:extLst>
                        <a:ext uri="{FF2B5EF4-FFF2-40B4-BE49-F238E27FC236}">
                          <a16:creationId xmlns:a16="http://schemas.microsoft.com/office/drawing/2014/main" id="{E8FC5219-203E-E3B0-5CBF-CEF011CA7DAF}"/>
                        </a:ext>
                      </a:extLst>
                    </p:cNvPr>
                    <p:cNvCxnSpPr>
                      <a:cxnSpLocks/>
                      <a:stCxn id="56" idx="2"/>
                      <a:endCxn id="55"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3" name="Group 42">
                    <a:extLst>
                      <a:ext uri="{FF2B5EF4-FFF2-40B4-BE49-F238E27FC236}">
                        <a16:creationId xmlns:a16="http://schemas.microsoft.com/office/drawing/2014/main" id="{1AA907B2-9177-FAE3-6E7E-ED403DE3E21D}"/>
                      </a:ext>
                    </a:extLst>
                  </p:cNvPr>
                  <p:cNvGrpSpPr/>
                  <p:nvPr/>
                </p:nvGrpSpPr>
                <p:grpSpPr>
                  <a:xfrm>
                    <a:off x="4332307" y="3509150"/>
                    <a:ext cx="652986" cy="213574"/>
                    <a:chOff x="4358426" y="2568437"/>
                    <a:chExt cx="652986" cy="213574"/>
                  </a:xfrm>
                </p:grpSpPr>
                <p:sp>
                  <p:nvSpPr>
                    <p:cNvPr id="52" name="Oval 51">
                      <a:extLst>
                        <a:ext uri="{FF2B5EF4-FFF2-40B4-BE49-F238E27FC236}">
                          <a16:creationId xmlns:a16="http://schemas.microsoft.com/office/drawing/2014/main" id="{4A4E12E1-E364-D1AD-901E-7B07C519104A}"/>
                        </a:ext>
                      </a:extLst>
                    </p:cNvPr>
                    <p:cNvSpPr>
                      <a:spLocks noChangeAspect="1"/>
                    </p:cNvSpPr>
                    <p:nvPr/>
                  </p:nvSpPr>
                  <p:spPr>
                    <a:xfrm>
                      <a:off x="4358426"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sp>
                  <p:nvSpPr>
                    <p:cNvPr id="53" name="Oval 52">
                      <a:extLst>
                        <a:ext uri="{FF2B5EF4-FFF2-40B4-BE49-F238E27FC236}">
                          <a16:creationId xmlns:a16="http://schemas.microsoft.com/office/drawing/2014/main" id="{6BA1181A-0C0F-91AC-A320-6A81C5960E8C}"/>
                        </a:ext>
                      </a:extLst>
                    </p:cNvPr>
                    <p:cNvSpPr>
                      <a:spLocks noChangeAspect="1"/>
                    </p:cNvSpPr>
                    <p:nvPr/>
                  </p:nvSpPr>
                  <p:spPr>
                    <a:xfrm>
                      <a:off x="4797838" y="2568437"/>
                      <a:ext cx="213574" cy="213574"/>
                    </a:xfrm>
                    <a:prstGeom prst="ellipse">
                      <a:avLst/>
                    </a:prstGeom>
                    <a:solidFill>
                      <a:srgbClr val="47A1F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1</a:t>
                      </a:r>
                    </a:p>
                  </p:txBody>
                </p:sp>
                <p:cxnSp>
                  <p:nvCxnSpPr>
                    <p:cNvPr id="54" name="Straight Arrow Connector 53">
                      <a:extLst>
                        <a:ext uri="{FF2B5EF4-FFF2-40B4-BE49-F238E27FC236}">
                          <a16:creationId xmlns:a16="http://schemas.microsoft.com/office/drawing/2014/main" id="{69E32B6C-35B6-AA9A-BAB7-F5B703AA9667}"/>
                        </a:ext>
                      </a:extLst>
                    </p:cNvPr>
                    <p:cNvCxnSpPr>
                      <a:cxnSpLocks/>
                      <a:stCxn id="53" idx="2"/>
                      <a:endCxn id="52"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4" name="Group 43">
                    <a:extLst>
                      <a:ext uri="{FF2B5EF4-FFF2-40B4-BE49-F238E27FC236}">
                        <a16:creationId xmlns:a16="http://schemas.microsoft.com/office/drawing/2014/main" id="{F2726FE4-8EB3-4443-AC9C-588B14B0B4C9}"/>
                      </a:ext>
                    </a:extLst>
                  </p:cNvPr>
                  <p:cNvGrpSpPr/>
                  <p:nvPr/>
                </p:nvGrpSpPr>
                <p:grpSpPr>
                  <a:xfrm>
                    <a:off x="5150174" y="3512197"/>
                    <a:ext cx="652986" cy="213574"/>
                    <a:chOff x="4358426" y="2568437"/>
                    <a:chExt cx="652986" cy="213574"/>
                  </a:xfrm>
                </p:grpSpPr>
                <p:sp>
                  <p:nvSpPr>
                    <p:cNvPr id="49" name="Oval 48">
                      <a:extLst>
                        <a:ext uri="{FF2B5EF4-FFF2-40B4-BE49-F238E27FC236}">
                          <a16:creationId xmlns:a16="http://schemas.microsoft.com/office/drawing/2014/main" id="{80035E7F-10FB-006F-D1D3-4407F55A0ACB}"/>
                        </a:ext>
                      </a:extLst>
                    </p:cNvPr>
                    <p:cNvSpPr>
                      <a:spLocks noChangeAspect="1"/>
                    </p:cNvSpPr>
                    <p:nvPr/>
                  </p:nvSpPr>
                  <p:spPr>
                    <a:xfrm>
                      <a:off x="4358426"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sp>
                  <p:nvSpPr>
                    <p:cNvPr id="50" name="Oval 49">
                      <a:extLst>
                        <a:ext uri="{FF2B5EF4-FFF2-40B4-BE49-F238E27FC236}">
                          <a16:creationId xmlns:a16="http://schemas.microsoft.com/office/drawing/2014/main" id="{F6086B41-E7A1-0F99-A34A-8780175FDBE4}"/>
                        </a:ext>
                      </a:extLst>
                    </p:cNvPr>
                    <p:cNvSpPr>
                      <a:spLocks noChangeAspect="1"/>
                    </p:cNvSpPr>
                    <p:nvPr/>
                  </p:nvSpPr>
                  <p:spPr>
                    <a:xfrm>
                      <a:off x="4797838"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cxnSp>
                  <p:nvCxnSpPr>
                    <p:cNvPr id="51" name="Straight Arrow Connector 50">
                      <a:extLst>
                        <a:ext uri="{FF2B5EF4-FFF2-40B4-BE49-F238E27FC236}">
                          <a16:creationId xmlns:a16="http://schemas.microsoft.com/office/drawing/2014/main" id="{C61E273D-2D1F-23A3-35F7-49EF9FA7E262}"/>
                        </a:ext>
                      </a:extLst>
                    </p:cNvPr>
                    <p:cNvCxnSpPr>
                      <a:cxnSpLocks/>
                      <a:stCxn id="50" idx="2"/>
                      <a:endCxn id="49"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45" name="Group 44">
                    <a:extLst>
                      <a:ext uri="{FF2B5EF4-FFF2-40B4-BE49-F238E27FC236}">
                        <a16:creationId xmlns:a16="http://schemas.microsoft.com/office/drawing/2014/main" id="{82EA6B21-3B63-511D-D8F0-1BA37318B3C5}"/>
                      </a:ext>
                    </a:extLst>
                  </p:cNvPr>
                  <p:cNvGrpSpPr/>
                  <p:nvPr/>
                </p:nvGrpSpPr>
                <p:grpSpPr>
                  <a:xfrm>
                    <a:off x="5936657" y="3518611"/>
                    <a:ext cx="652986" cy="213574"/>
                    <a:chOff x="4358426" y="2568437"/>
                    <a:chExt cx="652986" cy="213574"/>
                  </a:xfrm>
                </p:grpSpPr>
                <p:sp>
                  <p:nvSpPr>
                    <p:cNvPr id="46" name="Oval 45">
                      <a:extLst>
                        <a:ext uri="{FF2B5EF4-FFF2-40B4-BE49-F238E27FC236}">
                          <a16:creationId xmlns:a16="http://schemas.microsoft.com/office/drawing/2014/main" id="{E4BB044A-7B52-3029-4728-5C7A7B4F5069}"/>
                        </a:ext>
                      </a:extLst>
                    </p:cNvPr>
                    <p:cNvSpPr>
                      <a:spLocks noChangeAspect="1"/>
                    </p:cNvSpPr>
                    <p:nvPr/>
                  </p:nvSpPr>
                  <p:spPr>
                    <a:xfrm>
                      <a:off x="4358426"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sp>
                  <p:nvSpPr>
                    <p:cNvPr id="47" name="Oval 46">
                      <a:extLst>
                        <a:ext uri="{FF2B5EF4-FFF2-40B4-BE49-F238E27FC236}">
                          <a16:creationId xmlns:a16="http://schemas.microsoft.com/office/drawing/2014/main" id="{1B6B65C1-A74B-CBE7-87FC-3E4420D0E8AA}"/>
                        </a:ext>
                      </a:extLst>
                    </p:cNvPr>
                    <p:cNvSpPr>
                      <a:spLocks noChangeAspect="1"/>
                    </p:cNvSpPr>
                    <p:nvPr/>
                  </p:nvSpPr>
                  <p:spPr>
                    <a:xfrm>
                      <a:off x="4797838"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cxnSp>
                  <p:nvCxnSpPr>
                    <p:cNvPr id="48" name="Straight Arrow Connector 47">
                      <a:extLst>
                        <a:ext uri="{FF2B5EF4-FFF2-40B4-BE49-F238E27FC236}">
                          <a16:creationId xmlns:a16="http://schemas.microsoft.com/office/drawing/2014/main" id="{8BF1BA4C-410A-4C97-C63F-2AD32AA3A11D}"/>
                        </a:ext>
                      </a:extLst>
                    </p:cNvPr>
                    <p:cNvCxnSpPr>
                      <a:cxnSpLocks/>
                      <a:stCxn id="47" idx="2"/>
                      <a:endCxn id="46"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grpSp>
              <p:nvGrpSpPr>
                <p:cNvPr id="36" name="Group 35">
                  <a:extLst>
                    <a:ext uri="{FF2B5EF4-FFF2-40B4-BE49-F238E27FC236}">
                      <a16:creationId xmlns:a16="http://schemas.microsoft.com/office/drawing/2014/main" id="{F99F905A-D15A-2362-ACD3-BF2F99DF9FD7}"/>
                    </a:ext>
                  </a:extLst>
                </p:cNvPr>
                <p:cNvGrpSpPr/>
                <p:nvPr/>
              </p:nvGrpSpPr>
              <p:grpSpPr>
                <a:xfrm>
                  <a:off x="5153690" y="2868511"/>
                  <a:ext cx="652986" cy="213574"/>
                  <a:chOff x="4358426" y="2568437"/>
                  <a:chExt cx="652986" cy="213574"/>
                </a:xfrm>
              </p:grpSpPr>
              <p:sp>
                <p:nvSpPr>
                  <p:cNvPr id="37" name="Oval 36">
                    <a:extLst>
                      <a:ext uri="{FF2B5EF4-FFF2-40B4-BE49-F238E27FC236}">
                        <a16:creationId xmlns:a16="http://schemas.microsoft.com/office/drawing/2014/main" id="{B74E2A2E-7FC8-FD97-1D43-1411590DA516}"/>
                      </a:ext>
                    </a:extLst>
                  </p:cNvPr>
                  <p:cNvSpPr>
                    <a:spLocks noChangeAspect="1"/>
                  </p:cNvSpPr>
                  <p:nvPr/>
                </p:nvSpPr>
                <p:spPr>
                  <a:xfrm>
                    <a:off x="4358426"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sp>
                <p:nvSpPr>
                  <p:cNvPr id="38" name="Oval 37">
                    <a:extLst>
                      <a:ext uri="{FF2B5EF4-FFF2-40B4-BE49-F238E27FC236}">
                        <a16:creationId xmlns:a16="http://schemas.microsoft.com/office/drawing/2014/main" id="{79E23B67-44B1-85BA-5E69-F22825089225}"/>
                      </a:ext>
                    </a:extLst>
                  </p:cNvPr>
                  <p:cNvSpPr>
                    <a:spLocks noChangeAspect="1"/>
                  </p:cNvSpPr>
                  <p:nvPr/>
                </p:nvSpPr>
                <p:spPr>
                  <a:xfrm>
                    <a:off x="4797838"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cxnSp>
                <p:nvCxnSpPr>
                  <p:cNvPr id="39" name="Straight Arrow Connector 38">
                    <a:extLst>
                      <a:ext uri="{FF2B5EF4-FFF2-40B4-BE49-F238E27FC236}">
                        <a16:creationId xmlns:a16="http://schemas.microsoft.com/office/drawing/2014/main" id="{E707CADB-1AAB-D0C2-18DA-DD7A44754BE0}"/>
                      </a:ext>
                    </a:extLst>
                  </p:cNvPr>
                  <p:cNvCxnSpPr>
                    <a:cxnSpLocks/>
                    <a:stCxn id="38" idx="2"/>
                    <a:endCxn id="37"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grpSp>
            <p:nvGrpSpPr>
              <p:cNvPr id="19" name="Group 18">
                <a:extLst>
                  <a:ext uri="{FF2B5EF4-FFF2-40B4-BE49-F238E27FC236}">
                    <a16:creationId xmlns:a16="http://schemas.microsoft.com/office/drawing/2014/main" id="{95CB4AC0-E843-27D7-A6BC-42AE17F3B68F}"/>
                  </a:ext>
                </a:extLst>
              </p:cNvPr>
              <p:cNvGrpSpPr/>
              <p:nvPr/>
            </p:nvGrpSpPr>
            <p:grpSpPr>
              <a:xfrm>
                <a:off x="5401288" y="4422921"/>
                <a:ext cx="870648" cy="284765"/>
                <a:chOff x="4358426" y="2568437"/>
                <a:chExt cx="652986" cy="213574"/>
              </a:xfrm>
            </p:grpSpPr>
            <p:sp>
              <p:nvSpPr>
                <p:cNvPr id="28" name="Oval 27">
                  <a:extLst>
                    <a:ext uri="{FF2B5EF4-FFF2-40B4-BE49-F238E27FC236}">
                      <a16:creationId xmlns:a16="http://schemas.microsoft.com/office/drawing/2014/main" id="{BE4CD21E-EBD2-47F6-AFD3-9D294B350D0A}"/>
                    </a:ext>
                  </a:extLst>
                </p:cNvPr>
                <p:cNvSpPr>
                  <a:spLocks noChangeAspect="1"/>
                </p:cNvSpPr>
                <p:nvPr/>
              </p:nvSpPr>
              <p:spPr>
                <a:xfrm>
                  <a:off x="4358426"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sp>
              <p:nvSpPr>
                <p:cNvPr id="29" name="Oval 28">
                  <a:extLst>
                    <a:ext uri="{FF2B5EF4-FFF2-40B4-BE49-F238E27FC236}">
                      <a16:creationId xmlns:a16="http://schemas.microsoft.com/office/drawing/2014/main" id="{5328A00D-4CF0-6C91-6AEA-6B17B2875F3D}"/>
                    </a:ext>
                  </a:extLst>
                </p:cNvPr>
                <p:cNvSpPr>
                  <a:spLocks noChangeAspect="1"/>
                </p:cNvSpPr>
                <p:nvPr/>
              </p:nvSpPr>
              <p:spPr>
                <a:xfrm>
                  <a:off x="4797838" y="2568437"/>
                  <a:ext cx="213574" cy="213574"/>
                </a:xfrm>
                <a:prstGeom prst="ellipse">
                  <a:avLst/>
                </a:prstGeom>
                <a:solidFill>
                  <a:srgbClr val="7030A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2</a:t>
                  </a:r>
                </a:p>
              </p:txBody>
            </p:sp>
            <p:cxnSp>
              <p:nvCxnSpPr>
                <p:cNvPr id="30" name="Straight Arrow Connector 29">
                  <a:extLst>
                    <a:ext uri="{FF2B5EF4-FFF2-40B4-BE49-F238E27FC236}">
                      <a16:creationId xmlns:a16="http://schemas.microsoft.com/office/drawing/2014/main" id="{17592E1A-D86C-6BE0-503B-04F760DE1588}"/>
                    </a:ext>
                  </a:extLst>
                </p:cNvPr>
                <p:cNvCxnSpPr>
                  <a:cxnSpLocks/>
                  <a:stCxn id="29" idx="2"/>
                  <a:endCxn id="28"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20" name="Group 19">
                <a:extLst>
                  <a:ext uri="{FF2B5EF4-FFF2-40B4-BE49-F238E27FC236}">
                    <a16:creationId xmlns:a16="http://schemas.microsoft.com/office/drawing/2014/main" id="{A79A92C6-B5DA-247B-D6ED-A8F0156D9610}"/>
                  </a:ext>
                </a:extLst>
              </p:cNvPr>
              <p:cNvGrpSpPr/>
              <p:nvPr/>
            </p:nvGrpSpPr>
            <p:grpSpPr>
              <a:xfrm>
                <a:off x="6492429" y="4415263"/>
                <a:ext cx="870648" cy="284765"/>
                <a:chOff x="4358426" y="2568437"/>
                <a:chExt cx="652986" cy="213574"/>
              </a:xfrm>
            </p:grpSpPr>
            <p:sp>
              <p:nvSpPr>
                <p:cNvPr id="25" name="Oval 24">
                  <a:extLst>
                    <a:ext uri="{FF2B5EF4-FFF2-40B4-BE49-F238E27FC236}">
                      <a16:creationId xmlns:a16="http://schemas.microsoft.com/office/drawing/2014/main" id="{77704DA8-4DC6-4A0B-0B18-3F19BAC62185}"/>
                    </a:ext>
                  </a:extLst>
                </p:cNvPr>
                <p:cNvSpPr>
                  <a:spLocks noChangeAspect="1"/>
                </p:cNvSpPr>
                <p:nvPr/>
              </p:nvSpPr>
              <p:spPr>
                <a:xfrm>
                  <a:off x="4358426"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sp>
              <p:nvSpPr>
                <p:cNvPr id="26" name="Oval 25">
                  <a:extLst>
                    <a:ext uri="{FF2B5EF4-FFF2-40B4-BE49-F238E27FC236}">
                      <a16:creationId xmlns:a16="http://schemas.microsoft.com/office/drawing/2014/main" id="{DF532E4A-8BBA-ADD8-EDD5-63000D8C5E93}"/>
                    </a:ext>
                  </a:extLst>
                </p:cNvPr>
                <p:cNvSpPr>
                  <a:spLocks noChangeAspect="1"/>
                </p:cNvSpPr>
                <p:nvPr/>
              </p:nvSpPr>
              <p:spPr>
                <a:xfrm>
                  <a:off x="4797838" y="2568437"/>
                  <a:ext cx="213574" cy="213574"/>
                </a:xfrm>
                <a:prstGeom prst="ellipse">
                  <a:avLst/>
                </a:prstGeom>
                <a:solidFill>
                  <a:schemeClr val="accent2"/>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3</a:t>
                  </a:r>
                </a:p>
              </p:txBody>
            </p:sp>
            <p:cxnSp>
              <p:nvCxnSpPr>
                <p:cNvPr id="27" name="Straight Arrow Connector 26">
                  <a:extLst>
                    <a:ext uri="{FF2B5EF4-FFF2-40B4-BE49-F238E27FC236}">
                      <a16:creationId xmlns:a16="http://schemas.microsoft.com/office/drawing/2014/main" id="{32F47AF9-8ABE-942C-2F34-A6243FA442F3}"/>
                    </a:ext>
                  </a:extLst>
                </p:cNvPr>
                <p:cNvCxnSpPr>
                  <a:cxnSpLocks/>
                  <a:stCxn id="26" idx="2"/>
                  <a:endCxn id="25"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nvGrpSpPr>
              <p:cNvPr id="21" name="Group 20">
                <a:extLst>
                  <a:ext uri="{FF2B5EF4-FFF2-40B4-BE49-F238E27FC236}">
                    <a16:creationId xmlns:a16="http://schemas.microsoft.com/office/drawing/2014/main" id="{33D017FF-81B6-5E33-2B50-2CE0CC188F9D}"/>
                  </a:ext>
                </a:extLst>
              </p:cNvPr>
              <p:cNvGrpSpPr/>
              <p:nvPr/>
            </p:nvGrpSpPr>
            <p:grpSpPr>
              <a:xfrm>
                <a:off x="7533480" y="4408338"/>
                <a:ext cx="870648" cy="284765"/>
                <a:chOff x="4358426" y="2568437"/>
                <a:chExt cx="652986" cy="213574"/>
              </a:xfrm>
            </p:grpSpPr>
            <p:sp>
              <p:nvSpPr>
                <p:cNvPr id="22" name="Oval 21">
                  <a:extLst>
                    <a:ext uri="{FF2B5EF4-FFF2-40B4-BE49-F238E27FC236}">
                      <a16:creationId xmlns:a16="http://schemas.microsoft.com/office/drawing/2014/main" id="{97CE9B4B-6E3B-579D-A2F9-500A90AAB51F}"/>
                    </a:ext>
                  </a:extLst>
                </p:cNvPr>
                <p:cNvSpPr>
                  <a:spLocks noChangeAspect="1"/>
                </p:cNvSpPr>
                <p:nvPr/>
              </p:nvSpPr>
              <p:spPr>
                <a:xfrm>
                  <a:off x="4358426" y="2568437"/>
                  <a:ext cx="213574" cy="213574"/>
                </a:xfrm>
                <a:prstGeom prst="ellipse">
                  <a:avLst/>
                </a:prstGeom>
                <a:solidFill>
                  <a:srgbClr val="002060"/>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5</a:t>
                  </a:r>
                </a:p>
              </p:txBody>
            </p:sp>
            <p:sp>
              <p:nvSpPr>
                <p:cNvPr id="23" name="Oval 22">
                  <a:extLst>
                    <a:ext uri="{FF2B5EF4-FFF2-40B4-BE49-F238E27FC236}">
                      <a16:creationId xmlns:a16="http://schemas.microsoft.com/office/drawing/2014/main" id="{7BDFE8D5-E848-8AB5-46F5-462AF2977A83}"/>
                    </a:ext>
                  </a:extLst>
                </p:cNvPr>
                <p:cNvSpPr>
                  <a:spLocks noChangeAspect="1"/>
                </p:cNvSpPr>
                <p:nvPr/>
              </p:nvSpPr>
              <p:spPr>
                <a:xfrm>
                  <a:off x="4797838" y="2568437"/>
                  <a:ext cx="213574" cy="213574"/>
                </a:xfrm>
                <a:prstGeom prst="ellipse">
                  <a:avLst/>
                </a:prstGeom>
                <a:solidFill>
                  <a:schemeClr val="accent6"/>
                </a:solidFill>
                <a:ln w="12700" cap="flat" cmpd="sng" algn="ctr">
                  <a:noFill/>
                  <a:prstDash val="solid"/>
                  <a:miter lim="800000"/>
                </a:ln>
                <a:effectLst/>
              </p:spPr>
              <p:txBody>
                <a:bodyPr rtlCol="0" anchor="ctr"/>
                <a:lstStyle/>
                <a:p>
                  <a:pPr algn="ctr" defTabSz="1219170">
                    <a:defRPr/>
                  </a:pPr>
                  <a:r>
                    <a:rPr lang="en-US" sz="1867" kern="0" dirty="0">
                      <a:solidFill>
                        <a:srgbClr val="FFFFFF"/>
                      </a:solidFill>
                      <a:latin typeface="Arial" panose="020B0604020202020204"/>
                      <a:ea typeface=""/>
                      <a:cs typeface=""/>
                    </a:rPr>
                    <a:t>4</a:t>
                  </a:r>
                </a:p>
              </p:txBody>
            </p:sp>
            <p:cxnSp>
              <p:nvCxnSpPr>
                <p:cNvPr id="24" name="Straight Arrow Connector 23">
                  <a:extLst>
                    <a:ext uri="{FF2B5EF4-FFF2-40B4-BE49-F238E27FC236}">
                      <a16:creationId xmlns:a16="http://schemas.microsoft.com/office/drawing/2014/main" id="{33F0D598-8746-4625-F940-550FF436DC33}"/>
                    </a:ext>
                  </a:extLst>
                </p:cNvPr>
                <p:cNvCxnSpPr>
                  <a:cxnSpLocks/>
                  <a:stCxn id="23" idx="2"/>
                  <a:endCxn id="22" idx="6"/>
                </p:cNvCxnSpPr>
                <p:nvPr/>
              </p:nvCxnSpPr>
              <p:spPr>
                <a:xfrm flipH="1">
                  <a:off x="4572000" y="2675224"/>
                  <a:ext cx="225838" cy="0"/>
                </a:xfrm>
                <a:prstGeom prst="straightConnector1">
                  <a:avLst/>
                </a:prstGeom>
                <a:noFill/>
                <a:ln w="28575" cap="flat" cmpd="sng" algn="ctr">
                  <a:solidFill>
                    <a:srgbClr val="000000"/>
                  </a:solidFill>
                  <a:prstDash val="solid"/>
                  <a:miter lim="800000"/>
                  <a:headEnd type="none" w="lg" len="lg"/>
                  <a:tailEnd type="none" w="lg" len="med"/>
                </a:ln>
                <a:effectLst/>
              </p:spPr>
            </p:cxnSp>
          </p:grpSp>
        </p:grpSp>
      </p:grpSp>
      <p:sp>
        <p:nvSpPr>
          <p:cNvPr id="2" name="Title 1">
            <a:extLst>
              <a:ext uri="{FF2B5EF4-FFF2-40B4-BE49-F238E27FC236}">
                <a16:creationId xmlns:a16="http://schemas.microsoft.com/office/drawing/2014/main" id="{16C57A76-1A17-4924-7312-06DE394B6DAB}"/>
              </a:ext>
            </a:extLst>
          </p:cNvPr>
          <p:cNvSpPr>
            <a:spLocks noGrp="1"/>
          </p:cNvSpPr>
          <p:nvPr>
            <p:ph type="title"/>
          </p:nvPr>
        </p:nvSpPr>
        <p:spPr/>
        <p:txBody>
          <a:bodyPr/>
          <a:lstStyle/>
          <a:p>
            <a:r>
              <a:rPr lang="en-US" dirty="0"/>
              <a:t>Exact Mining Solutions</a:t>
            </a:r>
          </a:p>
        </p:txBody>
      </p:sp>
      <p:sp>
        <p:nvSpPr>
          <p:cNvPr id="3" name="TextBox 2">
            <a:extLst>
              <a:ext uri="{FF2B5EF4-FFF2-40B4-BE49-F238E27FC236}">
                <a16:creationId xmlns:a16="http://schemas.microsoft.com/office/drawing/2014/main" id="{91C814B4-DEEF-ABE7-E557-B8B560483876}"/>
              </a:ext>
            </a:extLst>
          </p:cNvPr>
          <p:cNvSpPr txBox="1"/>
          <p:nvPr/>
        </p:nvSpPr>
        <p:spPr>
          <a:xfrm>
            <a:off x="3868931" y="1496142"/>
            <a:ext cx="5175969" cy="523220"/>
          </a:xfrm>
          <a:prstGeom prst="rect">
            <a:avLst/>
          </a:prstGeom>
          <a:noFill/>
        </p:spPr>
        <p:txBody>
          <a:bodyPr wrap="none" rtlCol="0">
            <a:spAutoFit/>
          </a:bodyPr>
          <a:lstStyle/>
          <a:p>
            <a:r>
              <a:rPr lang="en-US" sz="2800" dirty="0">
                <a:solidFill>
                  <a:srgbClr val="0070C0"/>
                </a:solidFill>
              </a:rPr>
              <a:t>Iterate every isomorphic subgraph</a:t>
            </a:r>
          </a:p>
        </p:txBody>
      </p:sp>
      <p:cxnSp>
        <p:nvCxnSpPr>
          <p:cNvPr id="390" name="Straight Connector 389">
            <a:extLst>
              <a:ext uri="{FF2B5EF4-FFF2-40B4-BE49-F238E27FC236}">
                <a16:creationId xmlns:a16="http://schemas.microsoft.com/office/drawing/2014/main" id="{39D979C7-9DDE-F1DC-D67C-634F4B76D46D}"/>
              </a:ext>
            </a:extLst>
          </p:cNvPr>
          <p:cNvCxnSpPr>
            <a:cxnSpLocks/>
          </p:cNvCxnSpPr>
          <p:nvPr/>
        </p:nvCxnSpPr>
        <p:spPr>
          <a:xfrm>
            <a:off x="2144625" y="1406919"/>
            <a:ext cx="0" cy="5248405"/>
          </a:xfrm>
          <a:prstGeom prst="line">
            <a:avLst/>
          </a:prstGeom>
        </p:spPr>
        <p:style>
          <a:lnRef idx="3">
            <a:schemeClr val="accent3"/>
          </a:lnRef>
          <a:fillRef idx="0">
            <a:schemeClr val="accent3"/>
          </a:fillRef>
          <a:effectRef idx="2">
            <a:schemeClr val="accent3"/>
          </a:effectRef>
          <a:fontRef idx="minor">
            <a:schemeClr val="tx1"/>
          </a:fontRef>
        </p:style>
      </p:cxnSp>
      <p:sp>
        <p:nvSpPr>
          <p:cNvPr id="4" name="Rectangle 3">
            <a:extLst>
              <a:ext uri="{FF2B5EF4-FFF2-40B4-BE49-F238E27FC236}">
                <a16:creationId xmlns:a16="http://schemas.microsoft.com/office/drawing/2014/main" id="{6FD7D814-FC84-659D-9D94-3BB31BF9B247}"/>
              </a:ext>
            </a:extLst>
          </p:cNvPr>
          <p:cNvSpPr/>
          <p:nvPr/>
        </p:nvSpPr>
        <p:spPr>
          <a:xfrm>
            <a:off x="2764655" y="1998483"/>
            <a:ext cx="9326085" cy="4656841"/>
          </a:xfrm>
          <a:prstGeom prst="rect">
            <a:avLst/>
          </a:prstGeom>
          <a:solidFill>
            <a:schemeClr val="bg1">
              <a:alpha val="9428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8EDD13E-0917-45C7-60C5-7DF972E7692B}"/>
              </a:ext>
            </a:extLst>
          </p:cNvPr>
          <p:cNvSpPr txBox="1"/>
          <p:nvPr/>
        </p:nvSpPr>
        <p:spPr>
          <a:xfrm>
            <a:off x="2975307" y="3684731"/>
            <a:ext cx="7708318" cy="1384995"/>
          </a:xfrm>
          <a:prstGeom prst="rect">
            <a:avLst/>
          </a:prstGeom>
          <a:noFill/>
        </p:spPr>
        <p:txBody>
          <a:bodyPr wrap="square" rtlCol="0">
            <a:spAutoFit/>
          </a:bodyPr>
          <a:lstStyle/>
          <a:p>
            <a:r>
              <a:rPr lang="en-US" sz="2800" dirty="0"/>
              <a:t>Optimizations: reduce redundant enumeration, </a:t>
            </a:r>
          </a:p>
          <a:p>
            <a:r>
              <a:rPr lang="en-US" sz="2800" dirty="0"/>
              <a:t>	system optimizations, hardware accelerators,</a:t>
            </a:r>
          </a:p>
          <a:p>
            <a:r>
              <a:rPr lang="en-US" sz="2800" dirty="0"/>
              <a:t>		       but still </a:t>
            </a:r>
            <a:r>
              <a:rPr lang="en-US" sz="2800" b="1" dirty="0"/>
              <a:t>NP-Complete</a:t>
            </a:r>
          </a:p>
        </p:txBody>
      </p:sp>
      <p:sp>
        <p:nvSpPr>
          <p:cNvPr id="32" name="TextBox 31">
            <a:extLst>
              <a:ext uri="{FF2B5EF4-FFF2-40B4-BE49-F238E27FC236}">
                <a16:creationId xmlns:a16="http://schemas.microsoft.com/office/drawing/2014/main" id="{3BD42668-B347-1CA3-3E90-E054FCFC8CD2}"/>
              </a:ext>
            </a:extLst>
          </p:cNvPr>
          <p:cNvSpPr txBox="1"/>
          <p:nvPr/>
        </p:nvSpPr>
        <p:spPr>
          <a:xfrm>
            <a:off x="2975307" y="2591821"/>
            <a:ext cx="7539180" cy="523220"/>
          </a:xfrm>
          <a:prstGeom prst="rect">
            <a:avLst/>
          </a:prstGeom>
          <a:noFill/>
        </p:spPr>
        <p:txBody>
          <a:bodyPr wrap="none" rtlCol="0">
            <a:spAutoFit/>
          </a:bodyPr>
          <a:lstStyle/>
          <a:p>
            <a:r>
              <a:rPr lang="en-US" sz="2800" dirty="0"/>
              <a:t>Exponentially growing intermediate candidate sets</a:t>
            </a:r>
          </a:p>
        </p:txBody>
      </p:sp>
      <p:sp>
        <p:nvSpPr>
          <p:cNvPr id="34" name="Slide Number Placeholder 33">
            <a:extLst>
              <a:ext uri="{FF2B5EF4-FFF2-40B4-BE49-F238E27FC236}">
                <a16:creationId xmlns:a16="http://schemas.microsoft.com/office/drawing/2014/main" id="{4EB8DBF4-39F8-D823-BCAA-BCC432EDA081}"/>
              </a:ext>
            </a:extLst>
          </p:cNvPr>
          <p:cNvSpPr>
            <a:spLocks noGrp="1"/>
          </p:cNvSpPr>
          <p:nvPr>
            <p:ph type="sldNum" sz="quarter" idx="12"/>
          </p:nvPr>
        </p:nvSpPr>
        <p:spPr/>
        <p:txBody>
          <a:bodyPr/>
          <a:lstStyle/>
          <a:p>
            <a:fld id="{EE990D7F-56FB-9745-84A4-6BC8EB4FDFF2}" type="slidenum">
              <a:rPr lang="en-US" smtClean="0"/>
              <a:t>6</a:t>
            </a:fld>
            <a:endParaRPr lang="en-US"/>
          </a:p>
        </p:txBody>
      </p:sp>
      <p:grpSp>
        <p:nvGrpSpPr>
          <p:cNvPr id="60" name="Group 59">
            <a:extLst>
              <a:ext uri="{FF2B5EF4-FFF2-40B4-BE49-F238E27FC236}">
                <a16:creationId xmlns:a16="http://schemas.microsoft.com/office/drawing/2014/main" id="{3DF3C4CA-35ED-89C0-4CF4-CA526F2F052C}"/>
              </a:ext>
            </a:extLst>
          </p:cNvPr>
          <p:cNvGrpSpPr/>
          <p:nvPr/>
        </p:nvGrpSpPr>
        <p:grpSpPr>
          <a:xfrm>
            <a:off x="666081" y="4840931"/>
            <a:ext cx="838234" cy="682678"/>
            <a:chOff x="4464911" y="2605160"/>
            <a:chExt cx="1453591" cy="1115490"/>
          </a:xfrm>
        </p:grpSpPr>
        <p:sp>
          <p:nvSpPr>
            <p:cNvPr id="61" name="Oval 60">
              <a:extLst>
                <a:ext uri="{FF2B5EF4-FFF2-40B4-BE49-F238E27FC236}">
                  <a16:creationId xmlns:a16="http://schemas.microsoft.com/office/drawing/2014/main" id="{C1EBD1B6-FC0D-B30F-9E9D-5B4362F5B64E}"/>
                </a:ext>
              </a:extLst>
            </p:cNvPr>
            <p:cNvSpPr/>
            <p:nvPr/>
          </p:nvSpPr>
          <p:spPr>
            <a:xfrm>
              <a:off x="4990262" y="2605160"/>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B4AA301A-0762-D588-E344-CC9609D2B211}"/>
                </a:ext>
              </a:extLst>
            </p:cNvPr>
            <p:cNvSpPr/>
            <p:nvPr/>
          </p:nvSpPr>
          <p:spPr>
            <a:xfrm>
              <a:off x="4464911" y="3334888"/>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A4B08204-239F-B478-B79D-AB18DE574367}"/>
                </a:ext>
              </a:extLst>
            </p:cNvPr>
            <p:cNvSpPr/>
            <p:nvPr/>
          </p:nvSpPr>
          <p:spPr>
            <a:xfrm>
              <a:off x="5531737" y="3334888"/>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92" name="Straight Connector 191">
              <a:extLst>
                <a:ext uri="{FF2B5EF4-FFF2-40B4-BE49-F238E27FC236}">
                  <a16:creationId xmlns:a16="http://schemas.microsoft.com/office/drawing/2014/main" id="{815A61FC-DBDE-BC6A-B39D-2A1925F1DAF9}"/>
                </a:ext>
              </a:extLst>
            </p:cNvPr>
            <p:cNvCxnSpPr>
              <a:cxnSpLocks/>
              <a:stCxn id="61" idx="5"/>
              <a:endCxn id="63"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FEA90E8-32E0-88E8-B424-1CD44519FBCB}"/>
                </a:ext>
              </a:extLst>
            </p:cNvPr>
            <p:cNvCxnSpPr>
              <a:cxnSpLocks/>
              <a:stCxn id="61" idx="3"/>
              <a:endCxn id="62"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9C5C854-ACB7-0762-51F2-1F97BCD063B3}"/>
                </a:ext>
              </a:extLst>
            </p:cNvPr>
            <p:cNvCxnSpPr>
              <a:cxnSpLocks/>
              <a:stCxn id="62" idx="6"/>
              <a:endCxn id="63"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295DBC05-64E0-94E5-B935-FD048DFB39CA}"/>
              </a:ext>
            </a:extLst>
          </p:cNvPr>
          <p:cNvGrpSpPr/>
          <p:nvPr/>
        </p:nvGrpSpPr>
        <p:grpSpPr>
          <a:xfrm>
            <a:off x="725993" y="2691288"/>
            <a:ext cx="843064" cy="1125907"/>
            <a:chOff x="2048036" y="3104037"/>
            <a:chExt cx="843064" cy="1125907"/>
          </a:xfrm>
        </p:grpSpPr>
        <p:grpSp>
          <p:nvGrpSpPr>
            <p:cNvPr id="196" name="Group 195">
              <a:extLst>
                <a:ext uri="{FF2B5EF4-FFF2-40B4-BE49-F238E27FC236}">
                  <a16:creationId xmlns:a16="http://schemas.microsoft.com/office/drawing/2014/main" id="{3AB166E9-0DF4-CA8A-17BB-A5EF3E722548}"/>
                </a:ext>
              </a:extLst>
            </p:cNvPr>
            <p:cNvGrpSpPr/>
            <p:nvPr/>
          </p:nvGrpSpPr>
          <p:grpSpPr>
            <a:xfrm>
              <a:off x="2048036" y="3547266"/>
              <a:ext cx="838234" cy="682678"/>
              <a:chOff x="4464911" y="2605160"/>
              <a:chExt cx="1453591" cy="1115490"/>
            </a:xfrm>
          </p:grpSpPr>
          <p:sp>
            <p:nvSpPr>
              <p:cNvPr id="213" name="Oval 212">
                <a:extLst>
                  <a:ext uri="{FF2B5EF4-FFF2-40B4-BE49-F238E27FC236}">
                    <a16:creationId xmlns:a16="http://schemas.microsoft.com/office/drawing/2014/main" id="{2DF99770-0484-EA0A-A715-90607B0E071B}"/>
                  </a:ext>
                </a:extLst>
              </p:cNvPr>
              <p:cNvSpPr/>
              <p:nvPr/>
            </p:nvSpPr>
            <p:spPr>
              <a:xfrm>
                <a:off x="4990262" y="260516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0D4DD55C-139A-FB74-C219-E33BAF92140A}"/>
                  </a:ext>
                </a:extLst>
              </p:cNvPr>
              <p:cNvSpPr/>
              <p:nvPr/>
            </p:nvSpPr>
            <p:spPr>
              <a:xfrm>
                <a:off x="4464911"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215" name="Oval 214">
                <a:extLst>
                  <a:ext uri="{FF2B5EF4-FFF2-40B4-BE49-F238E27FC236}">
                    <a16:creationId xmlns:a16="http://schemas.microsoft.com/office/drawing/2014/main" id="{1D1A8F79-0418-2247-266E-8B0A41868EAA}"/>
                  </a:ext>
                </a:extLst>
              </p:cNvPr>
              <p:cNvSpPr/>
              <p:nvPr/>
            </p:nvSpPr>
            <p:spPr>
              <a:xfrm>
                <a:off x="5531737"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a:t>
                </a:r>
              </a:p>
            </p:txBody>
          </p:sp>
          <p:cxnSp>
            <p:nvCxnSpPr>
              <p:cNvPr id="216" name="Straight Connector 215">
                <a:extLst>
                  <a:ext uri="{FF2B5EF4-FFF2-40B4-BE49-F238E27FC236}">
                    <a16:creationId xmlns:a16="http://schemas.microsoft.com/office/drawing/2014/main" id="{96FBA4AA-4D23-CBC0-4B27-387BCD71DB1C}"/>
                  </a:ext>
                </a:extLst>
              </p:cNvPr>
              <p:cNvCxnSpPr>
                <a:cxnSpLocks/>
                <a:stCxn id="213" idx="5"/>
                <a:endCxn id="215"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04CB00A-74B4-EC01-E467-776936C87C7F}"/>
                  </a:ext>
                </a:extLst>
              </p:cNvPr>
              <p:cNvCxnSpPr>
                <a:cxnSpLocks/>
                <a:stCxn id="213" idx="3"/>
                <a:endCxn id="214"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7C98AB7-90D8-23D7-CF45-4FDE5BB90E09}"/>
                  </a:ext>
                </a:extLst>
              </p:cNvPr>
              <p:cNvCxnSpPr>
                <a:cxnSpLocks/>
                <a:stCxn id="214" idx="6"/>
                <a:endCxn id="215"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81108F7-4174-71CA-1BBE-D2DE8BC36E39}"/>
                </a:ext>
              </a:extLst>
            </p:cNvPr>
            <p:cNvGrpSpPr/>
            <p:nvPr/>
          </p:nvGrpSpPr>
          <p:grpSpPr>
            <a:xfrm rot="10800000">
              <a:off x="2052866" y="3104037"/>
              <a:ext cx="838234" cy="682678"/>
              <a:chOff x="4464911" y="2605160"/>
              <a:chExt cx="1453591" cy="1115490"/>
            </a:xfrm>
          </p:grpSpPr>
          <p:sp>
            <p:nvSpPr>
              <p:cNvPr id="200" name="Oval 199">
                <a:extLst>
                  <a:ext uri="{FF2B5EF4-FFF2-40B4-BE49-F238E27FC236}">
                    <a16:creationId xmlns:a16="http://schemas.microsoft.com/office/drawing/2014/main" id="{6DDBA836-A5D2-C8C9-CE7C-97055BDE2F0B}"/>
                  </a:ext>
                </a:extLst>
              </p:cNvPr>
              <p:cNvSpPr/>
              <p:nvPr/>
            </p:nvSpPr>
            <p:spPr>
              <a:xfrm rot="10984545">
                <a:off x="4990262" y="2605160"/>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01" name="Oval 200">
                <a:extLst>
                  <a:ext uri="{FF2B5EF4-FFF2-40B4-BE49-F238E27FC236}">
                    <a16:creationId xmlns:a16="http://schemas.microsoft.com/office/drawing/2014/main" id="{586959DA-3469-E215-71BC-8CB291E6DC56}"/>
                  </a:ext>
                </a:extLst>
              </p:cNvPr>
              <p:cNvSpPr/>
              <p:nvPr/>
            </p:nvSpPr>
            <p:spPr>
              <a:xfrm rot="10800000">
                <a:off x="4464911" y="3334887"/>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202" name="Oval 201">
                <a:extLst>
                  <a:ext uri="{FF2B5EF4-FFF2-40B4-BE49-F238E27FC236}">
                    <a16:creationId xmlns:a16="http://schemas.microsoft.com/office/drawing/2014/main" id="{FF7212E4-7601-636E-B699-A57A97D0277F}"/>
                  </a:ext>
                </a:extLst>
              </p:cNvPr>
              <p:cNvSpPr/>
              <p:nvPr/>
            </p:nvSpPr>
            <p:spPr>
              <a:xfrm rot="10800000">
                <a:off x="5531736" y="3334887"/>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cxnSp>
            <p:nvCxnSpPr>
              <p:cNvPr id="203" name="Straight Connector 202">
                <a:extLst>
                  <a:ext uri="{FF2B5EF4-FFF2-40B4-BE49-F238E27FC236}">
                    <a16:creationId xmlns:a16="http://schemas.microsoft.com/office/drawing/2014/main" id="{5AD61728-1DF0-19E3-E498-D50E08CE11D7}"/>
                  </a:ext>
                </a:extLst>
              </p:cNvPr>
              <p:cNvCxnSpPr>
                <a:cxnSpLocks/>
                <a:stCxn id="200" idx="1"/>
                <a:endCxn id="202" idx="5"/>
              </p:cNvCxnSpPr>
              <p:nvPr/>
            </p:nvCxnSpPr>
            <p:spPr>
              <a:xfrm rot="10800000" flipH="1" flipV="1">
                <a:off x="5312423" y="2941146"/>
                <a:ext cx="275954" cy="45023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4A5B17D-7C7F-9EBE-EB9C-7E5ACAF284A2}"/>
                  </a:ext>
                </a:extLst>
              </p:cNvPr>
              <p:cNvCxnSpPr>
                <a:cxnSpLocks/>
                <a:stCxn id="200" idx="7"/>
                <a:endCxn id="201" idx="3"/>
              </p:cNvCxnSpPr>
              <p:nvPr/>
            </p:nvCxnSpPr>
            <p:spPr>
              <a:xfrm rot="10800000" flipV="1">
                <a:off x="4795035" y="2927319"/>
                <a:ext cx="244298" cy="4640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BD2E7DDF-5171-759E-8783-0F743B332DA1}"/>
                  </a:ext>
                </a:extLst>
              </p:cNvPr>
              <p:cNvCxnSpPr>
                <a:cxnSpLocks/>
                <a:stCxn id="201" idx="2"/>
                <a:endCxn id="202" idx="6"/>
              </p:cNvCxnSpPr>
              <p:nvPr/>
            </p:nvCxnSpPr>
            <p:spPr>
              <a:xfrm rot="10800000" flipH="1">
                <a:off x="4851677" y="3527769"/>
                <a:ext cx="68005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8" name="Straight Connector 197">
              <a:extLst>
                <a:ext uri="{FF2B5EF4-FFF2-40B4-BE49-F238E27FC236}">
                  <a16:creationId xmlns:a16="http://schemas.microsoft.com/office/drawing/2014/main" id="{EBC5FC42-9BB2-5089-FFFC-06CF0E7567C0}"/>
                </a:ext>
              </a:extLst>
            </p:cNvPr>
            <p:cNvCxnSpPr>
              <a:cxnSpLocks/>
              <a:stCxn id="202" idx="4"/>
              <a:endCxn id="214" idx="0"/>
            </p:cNvCxnSpPr>
            <p:nvPr/>
          </p:nvCxnSpPr>
          <p:spPr>
            <a:xfrm flipH="1">
              <a:off x="2159553" y="3340123"/>
              <a:ext cx="4830" cy="653735"/>
            </a:xfrm>
            <a:prstGeom prst="line">
              <a:avLst/>
            </a:prstGeom>
            <a:ln w="31750"/>
          </p:spPr>
          <p:style>
            <a:lnRef idx="3">
              <a:schemeClr val="dk1"/>
            </a:lnRef>
            <a:fillRef idx="0">
              <a:schemeClr val="dk1"/>
            </a:fillRef>
            <a:effectRef idx="2">
              <a:schemeClr val="dk1"/>
            </a:effectRef>
            <a:fontRef idx="minor">
              <a:schemeClr val="tx1"/>
            </a:fontRef>
          </p:style>
        </p:cxnSp>
        <p:cxnSp>
          <p:nvCxnSpPr>
            <p:cNvPr id="199" name="Straight Connector 198">
              <a:extLst>
                <a:ext uri="{FF2B5EF4-FFF2-40B4-BE49-F238E27FC236}">
                  <a16:creationId xmlns:a16="http://schemas.microsoft.com/office/drawing/2014/main" id="{1418FF0A-3D75-551B-90B1-59B2B72EEC99}"/>
                </a:ext>
              </a:extLst>
            </p:cNvPr>
            <p:cNvCxnSpPr>
              <a:cxnSpLocks/>
              <a:endCxn id="215" idx="0"/>
            </p:cNvCxnSpPr>
            <p:nvPr/>
          </p:nvCxnSpPr>
          <p:spPr>
            <a:xfrm flipH="1">
              <a:off x="2774753" y="3321313"/>
              <a:ext cx="13122" cy="672545"/>
            </a:xfrm>
            <a:prstGeom prst="line">
              <a:avLst/>
            </a:prstGeom>
            <a:ln w="31750"/>
          </p:spPr>
          <p:style>
            <a:lnRef idx="3">
              <a:schemeClr val="dk1"/>
            </a:lnRef>
            <a:fillRef idx="0">
              <a:schemeClr val="dk1"/>
            </a:fillRef>
            <a:effectRef idx="2">
              <a:schemeClr val="dk1"/>
            </a:effectRef>
            <a:fontRef idx="minor">
              <a:schemeClr val="tx1"/>
            </a:fontRef>
          </p:style>
        </p:cxnSp>
      </p:grpSp>
      <p:sp>
        <p:nvSpPr>
          <p:cNvPr id="219" name="TextBox 218">
            <a:extLst>
              <a:ext uri="{FF2B5EF4-FFF2-40B4-BE49-F238E27FC236}">
                <a16:creationId xmlns:a16="http://schemas.microsoft.com/office/drawing/2014/main" id="{9E0FA000-FC7F-1602-4610-4E8F249BD728}"/>
              </a:ext>
            </a:extLst>
          </p:cNvPr>
          <p:cNvSpPr txBox="1"/>
          <p:nvPr/>
        </p:nvSpPr>
        <p:spPr>
          <a:xfrm>
            <a:off x="744107" y="2140835"/>
            <a:ext cx="760208" cy="369332"/>
          </a:xfrm>
          <a:prstGeom prst="rect">
            <a:avLst/>
          </a:prstGeom>
          <a:noFill/>
        </p:spPr>
        <p:txBody>
          <a:bodyPr wrap="none" rtlCol="0">
            <a:spAutoFit/>
          </a:bodyPr>
          <a:lstStyle/>
          <a:p>
            <a:r>
              <a:rPr lang="en-US" dirty="0"/>
              <a:t>Graph</a:t>
            </a:r>
          </a:p>
        </p:txBody>
      </p:sp>
      <p:sp>
        <p:nvSpPr>
          <p:cNvPr id="220" name="TextBox 219">
            <a:extLst>
              <a:ext uri="{FF2B5EF4-FFF2-40B4-BE49-F238E27FC236}">
                <a16:creationId xmlns:a16="http://schemas.microsoft.com/office/drawing/2014/main" id="{C16E7EF9-BB4A-310D-F2DA-346250C817A3}"/>
              </a:ext>
            </a:extLst>
          </p:cNvPr>
          <p:cNvSpPr txBox="1"/>
          <p:nvPr/>
        </p:nvSpPr>
        <p:spPr>
          <a:xfrm>
            <a:off x="668558" y="4195103"/>
            <a:ext cx="872355" cy="369332"/>
          </a:xfrm>
          <a:prstGeom prst="rect">
            <a:avLst/>
          </a:prstGeom>
          <a:noFill/>
        </p:spPr>
        <p:txBody>
          <a:bodyPr wrap="none" rtlCol="0">
            <a:spAutoFit/>
          </a:bodyPr>
          <a:lstStyle/>
          <a:p>
            <a:r>
              <a:rPr lang="en-US" dirty="0"/>
              <a:t>Pattern</a:t>
            </a:r>
          </a:p>
        </p:txBody>
      </p:sp>
      <p:sp>
        <p:nvSpPr>
          <p:cNvPr id="241" name="TextBox 240">
            <a:extLst>
              <a:ext uri="{FF2B5EF4-FFF2-40B4-BE49-F238E27FC236}">
                <a16:creationId xmlns:a16="http://schemas.microsoft.com/office/drawing/2014/main" id="{353AF4D8-2E38-1C6E-1FBF-142B07555D32}"/>
              </a:ext>
            </a:extLst>
          </p:cNvPr>
          <p:cNvSpPr txBox="1"/>
          <p:nvPr/>
        </p:nvSpPr>
        <p:spPr>
          <a:xfrm>
            <a:off x="2686756" y="26416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28340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84FE-2176-2DBC-B62E-FB3D8ED73EC2}"/>
              </a:ext>
            </a:extLst>
          </p:cNvPr>
          <p:cNvSpPr>
            <a:spLocks noGrp="1"/>
          </p:cNvSpPr>
          <p:nvPr>
            <p:ph type="title"/>
          </p:nvPr>
        </p:nvSpPr>
        <p:spPr/>
        <p:txBody>
          <a:bodyPr/>
          <a:lstStyle/>
          <a:p>
            <a:r>
              <a:rPr lang="en-US" dirty="0"/>
              <a:t>Scalability Challenge in Exact Mining </a:t>
            </a:r>
          </a:p>
        </p:txBody>
      </p:sp>
      <p:grpSp>
        <p:nvGrpSpPr>
          <p:cNvPr id="31" name="Group 30">
            <a:extLst>
              <a:ext uri="{FF2B5EF4-FFF2-40B4-BE49-F238E27FC236}">
                <a16:creationId xmlns:a16="http://schemas.microsoft.com/office/drawing/2014/main" id="{B8971174-0726-43EE-9FE5-11D3775AE9F4}"/>
              </a:ext>
            </a:extLst>
          </p:cNvPr>
          <p:cNvGrpSpPr/>
          <p:nvPr/>
        </p:nvGrpSpPr>
        <p:grpSpPr>
          <a:xfrm>
            <a:off x="2922843" y="2179264"/>
            <a:ext cx="2488182" cy="3762309"/>
            <a:chOff x="3439689" y="1242861"/>
            <a:chExt cx="2488182" cy="3762309"/>
          </a:xfrm>
        </p:grpSpPr>
        <p:grpSp>
          <p:nvGrpSpPr>
            <p:cNvPr id="32" name="Group 31">
              <a:extLst>
                <a:ext uri="{FF2B5EF4-FFF2-40B4-BE49-F238E27FC236}">
                  <a16:creationId xmlns:a16="http://schemas.microsoft.com/office/drawing/2014/main" id="{280D7307-1DC1-5451-167B-6C00C1B37A24}"/>
                </a:ext>
              </a:extLst>
            </p:cNvPr>
            <p:cNvGrpSpPr/>
            <p:nvPr/>
          </p:nvGrpSpPr>
          <p:grpSpPr>
            <a:xfrm>
              <a:off x="3893927" y="1242861"/>
              <a:ext cx="1195829" cy="3319264"/>
              <a:chOff x="3907188" y="1024136"/>
              <a:chExt cx="1195829" cy="3319264"/>
            </a:xfrm>
          </p:grpSpPr>
          <p:grpSp>
            <p:nvGrpSpPr>
              <p:cNvPr id="34" name="Group 33">
                <a:extLst>
                  <a:ext uri="{FF2B5EF4-FFF2-40B4-BE49-F238E27FC236}">
                    <a16:creationId xmlns:a16="http://schemas.microsoft.com/office/drawing/2014/main" id="{89A7CFD2-6B10-8228-304E-F98E6D589FF2}"/>
                  </a:ext>
                </a:extLst>
              </p:cNvPr>
              <p:cNvGrpSpPr/>
              <p:nvPr/>
            </p:nvGrpSpPr>
            <p:grpSpPr>
              <a:xfrm>
                <a:off x="3907188" y="1024136"/>
                <a:ext cx="1195829" cy="3305810"/>
                <a:chOff x="3171127" y="1031756"/>
                <a:chExt cx="1195829" cy="3305810"/>
              </a:xfrm>
            </p:grpSpPr>
            <p:sp>
              <p:nvSpPr>
                <p:cNvPr id="37" name="Rectangle 36">
                  <a:extLst>
                    <a:ext uri="{FF2B5EF4-FFF2-40B4-BE49-F238E27FC236}">
                      <a16:creationId xmlns:a16="http://schemas.microsoft.com/office/drawing/2014/main" id="{888C49BC-EE56-BE73-35EC-A668E8963376}"/>
                    </a:ext>
                  </a:extLst>
                </p:cNvPr>
                <p:cNvSpPr/>
                <p:nvPr/>
              </p:nvSpPr>
              <p:spPr>
                <a:xfrm>
                  <a:off x="3171127" y="4174901"/>
                  <a:ext cx="558800" cy="15683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F5BA388-78E4-3CD5-014C-EF882106816C}"/>
                    </a:ext>
                  </a:extLst>
                </p:cNvPr>
                <p:cNvSpPr/>
                <p:nvPr/>
              </p:nvSpPr>
              <p:spPr>
                <a:xfrm>
                  <a:off x="3808156" y="1031756"/>
                  <a:ext cx="558800" cy="33058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D1AA02B5-6982-8701-ECA5-26BC531FD641}"/>
                  </a:ext>
                </a:extLst>
              </p:cNvPr>
              <p:cNvSpPr txBox="1"/>
              <p:nvPr/>
            </p:nvSpPr>
            <p:spPr>
              <a:xfrm rot="16200000">
                <a:off x="3526749" y="3274247"/>
                <a:ext cx="1324402" cy="461665"/>
              </a:xfrm>
              <a:prstGeom prst="rect">
                <a:avLst/>
              </a:prstGeom>
              <a:noFill/>
            </p:spPr>
            <p:txBody>
              <a:bodyPr wrap="none" rtlCol="0">
                <a:spAutoFit/>
              </a:bodyPr>
              <a:lstStyle/>
              <a:p>
                <a:r>
                  <a:rPr lang="en-US" sz="2400" b="1" dirty="0">
                    <a:latin typeface="Source Sans Pro Light" charset="0"/>
                    <a:ea typeface="Source Sans Pro Light" charset="0"/>
                    <a:cs typeface="Source Sans Pro Light" charset="0"/>
                  </a:rPr>
                  <a:t>~1 billion</a:t>
                </a:r>
              </a:p>
            </p:txBody>
          </p:sp>
          <p:sp>
            <p:nvSpPr>
              <p:cNvPr id="36" name="TextBox 35">
                <a:extLst>
                  <a:ext uri="{FF2B5EF4-FFF2-40B4-BE49-F238E27FC236}">
                    <a16:creationId xmlns:a16="http://schemas.microsoft.com/office/drawing/2014/main" id="{DB41BF61-5262-AFDF-A862-945C1C13C79F}"/>
                  </a:ext>
                </a:extLst>
              </p:cNvPr>
              <p:cNvSpPr txBox="1"/>
              <p:nvPr/>
            </p:nvSpPr>
            <p:spPr>
              <a:xfrm rot="16200000">
                <a:off x="4170472" y="3485633"/>
                <a:ext cx="1253869" cy="461665"/>
              </a:xfrm>
              <a:prstGeom prst="rect">
                <a:avLst/>
              </a:prstGeom>
              <a:noFill/>
            </p:spPr>
            <p:txBody>
              <a:bodyPr wrap="none" rtlCol="0">
                <a:spAutoFit/>
              </a:bodyPr>
              <a:lstStyle/>
              <a:p>
                <a:r>
                  <a:rPr lang="en-US" sz="2400" b="1" dirty="0">
                    <a:solidFill>
                      <a:schemeClr val="bg1"/>
                    </a:solidFill>
                    <a:latin typeface="Source Sans Pro Light" charset="0"/>
                    <a:ea typeface="Source Sans Pro Light" charset="0"/>
                    <a:cs typeface="Source Sans Pro Light" charset="0"/>
                  </a:rPr>
                  <a:t>11 hours</a:t>
                </a:r>
              </a:p>
            </p:txBody>
          </p:sp>
        </p:grpSp>
        <p:sp>
          <p:nvSpPr>
            <p:cNvPr id="33" name="TextBox 32">
              <a:extLst>
                <a:ext uri="{FF2B5EF4-FFF2-40B4-BE49-F238E27FC236}">
                  <a16:creationId xmlns:a16="http://schemas.microsoft.com/office/drawing/2014/main" id="{13CC5711-AA24-3E39-19E1-CD89E7823551}"/>
                </a:ext>
              </a:extLst>
            </p:cNvPr>
            <p:cNvSpPr txBox="1"/>
            <p:nvPr/>
          </p:nvSpPr>
          <p:spPr>
            <a:xfrm>
              <a:off x="3439689" y="4543505"/>
              <a:ext cx="2488182" cy="461665"/>
            </a:xfrm>
            <a:prstGeom prst="rect">
              <a:avLst/>
            </a:prstGeom>
            <a:noFill/>
          </p:spPr>
          <p:txBody>
            <a:bodyPr wrap="none" rtlCol="0">
              <a:spAutoFit/>
            </a:bodyPr>
            <a:lstStyle/>
            <a:p>
              <a:r>
                <a:rPr lang="en-US" sz="2400" dirty="0">
                  <a:latin typeface="Source Sans Pro Light" charset="0"/>
                  <a:ea typeface="Source Sans Pro Light" charset="0"/>
                  <a:cs typeface="Source Sans Pro Light" charset="0"/>
                </a:rPr>
                <a:t>Motifs with size = 3</a:t>
              </a:r>
            </a:p>
          </p:txBody>
        </p:sp>
      </p:grpSp>
      <p:cxnSp>
        <p:nvCxnSpPr>
          <p:cNvPr id="39" name="Straight Connector 38">
            <a:extLst>
              <a:ext uri="{FF2B5EF4-FFF2-40B4-BE49-F238E27FC236}">
                <a16:creationId xmlns:a16="http://schemas.microsoft.com/office/drawing/2014/main" id="{DA5AEC2C-6807-7904-18BC-80D51E1D2D1D}"/>
              </a:ext>
            </a:extLst>
          </p:cNvPr>
          <p:cNvCxnSpPr/>
          <p:nvPr/>
        </p:nvCxnSpPr>
        <p:spPr>
          <a:xfrm>
            <a:off x="2034073" y="1893703"/>
            <a:ext cx="0" cy="3862578"/>
          </a:xfrm>
          <a:prstGeom prst="line">
            <a:avLst/>
          </a:prstGeom>
          <a:ln w="25400">
            <a:solidFill>
              <a:srgbClr val="00B0F0"/>
            </a:solidFill>
            <a:prstDash val="solid"/>
            <a:head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8E92342-CF81-EBC6-F21A-FA49872882CA}"/>
              </a:ext>
            </a:extLst>
          </p:cNvPr>
          <p:cNvSpPr txBox="1"/>
          <p:nvPr/>
        </p:nvSpPr>
        <p:spPr>
          <a:xfrm rot="16200000">
            <a:off x="1076802" y="3526112"/>
            <a:ext cx="1444626" cy="477054"/>
          </a:xfrm>
          <a:prstGeom prst="rect">
            <a:avLst/>
          </a:prstGeom>
          <a:noFill/>
        </p:spPr>
        <p:txBody>
          <a:bodyPr wrap="none" rtlCol="0">
            <a:spAutoFit/>
          </a:bodyPr>
          <a:lstStyle/>
          <a:p>
            <a:r>
              <a:rPr lang="en-US" b="1" dirty="0">
                <a:solidFill>
                  <a:srgbClr val="00B0F0"/>
                </a:solidFill>
                <a:latin typeface="Source Sans Pro Light" charset="0"/>
                <a:ea typeface="Source Sans Pro Light" charset="0"/>
                <a:cs typeface="Source Sans Pro Light" charset="0"/>
              </a:rPr>
              <a:t>Log scale</a:t>
            </a:r>
          </a:p>
        </p:txBody>
      </p:sp>
      <p:sp>
        <p:nvSpPr>
          <p:cNvPr id="41" name="TextBox 40">
            <a:extLst>
              <a:ext uri="{FF2B5EF4-FFF2-40B4-BE49-F238E27FC236}">
                <a16:creationId xmlns:a16="http://schemas.microsoft.com/office/drawing/2014/main" id="{4E2A242D-B1EA-D357-9CAF-FECADAE3A1B5}"/>
              </a:ext>
            </a:extLst>
          </p:cNvPr>
          <p:cNvSpPr txBox="1"/>
          <p:nvPr/>
        </p:nvSpPr>
        <p:spPr>
          <a:xfrm>
            <a:off x="2328228" y="2935843"/>
            <a:ext cx="1391727" cy="707886"/>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000" dirty="0">
                <a:latin typeface="Newslab Thin" panose="02000000000000000000" pitchFamily="2" charset="0"/>
              </a:rPr>
              <a:t>Arabesque </a:t>
            </a:r>
            <a:br>
              <a:rPr lang="en-US" sz="2000" dirty="0">
                <a:latin typeface="Newslab Thin" panose="02000000000000000000" pitchFamily="2" charset="0"/>
              </a:rPr>
            </a:br>
            <a:r>
              <a:rPr lang="en-US" sz="2000" dirty="0">
                <a:latin typeface="Newslab Thin" panose="02000000000000000000" pitchFamily="2" charset="0"/>
              </a:rPr>
              <a:t>(SOSP ‘15)</a:t>
            </a:r>
          </a:p>
        </p:txBody>
      </p:sp>
      <p:grpSp>
        <p:nvGrpSpPr>
          <p:cNvPr id="42" name="Group 41">
            <a:extLst>
              <a:ext uri="{FF2B5EF4-FFF2-40B4-BE49-F238E27FC236}">
                <a16:creationId xmlns:a16="http://schemas.microsoft.com/office/drawing/2014/main" id="{BCE79EA2-940C-A58F-E4E8-CF7B3D863F6B}"/>
              </a:ext>
            </a:extLst>
          </p:cNvPr>
          <p:cNvGrpSpPr/>
          <p:nvPr/>
        </p:nvGrpSpPr>
        <p:grpSpPr>
          <a:xfrm>
            <a:off x="6687180" y="1756948"/>
            <a:ext cx="3195105" cy="4247583"/>
            <a:chOff x="3443636" y="795802"/>
            <a:chExt cx="3195105" cy="4247583"/>
          </a:xfrm>
        </p:grpSpPr>
        <p:grpSp>
          <p:nvGrpSpPr>
            <p:cNvPr id="43" name="Group 42">
              <a:extLst>
                <a:ext uri="{FF2B5EF4-FFF2-40B4-BE49-F238E27FC236}">
                  <a16:creationId xmlns:a16="http://schemas.microsoft.com/office/drawing/2014/main" id="{E7E29509-FB7C-DD6A-E69B-6DA4DC33B06B}"/>
                </a:ext>
              </a:extLst>
            </p:cNvPr>
            <p:cNvGrpSpPr/>
            <p:nvPr/>
          </p:nvGrpSpPr>
          <p:grpSpPr>
            <a:xfrm>
              <a:off x="3893927" y="795802"/>
              <a:ext cx="1195829" cy="3772157"/>
              <a:chOff x="3907188" y="577077"/>
              <a:chExt cx="1195829" cy="3772157"/>
            </a:xfrm>
          </p:grpSpPr>
          <p:grpSp>
            <p:nvGrpSpPr>
              <p:cNvPr id="45" name="Group 44">
                <a:extLst>
                  <a:ext uri="{FF2B5EF4-FFF2-40B4-BE49-F238E27FC236}">
                    <a16:creationId xmlns:a16="http://schemas.microsoft.com/office/drawing/2014/main" id="{AB143904-65B1-5C5C-CAA7-D8623B47B9F6}"/>
                  </a:ext>
                </a:extLst>
              </p:cNvPr>
              <p:cNvGrpSpPr/>
              <p:nvPr/>
            </p:nvGrpSpPr>
            <p:grpSpPr>
              <a:xfrm>
                <a:off x="3907188" y="577077"/>
                <a:ext cx="1195829" cy="3752869"/>
                <a:chOff x="3171127" y="584697"/>
                <a:chExt cx="1195829" cy="3752869"/>
              </a:xfrm>
            </p:grpSpPr>
            <p:sp>
              <p:nvSpPr>
                <p:cNvPr id="48" name="Rectangle 47">
                  <a:extLst>
                    <a:ext uri="{FF2B5EF4-FFF2-40B4-BE49-F238E27FC236}">
                      <a16:creationId xmlns:a16="http://schemas.microsoft.com/office/drawing/2014/main" id="{CE1CA703-57AA-7FFD-E2B9-77452EFC23ED}"/>
                    </a:ext>
                  </a:extLst>
                </p:cNvPr>
                <p:cNvSpPr/>
                <p:nvPr/>
              </p:nvSpPr>
              <p:spPr>
                <a:xfrm>
                  <a:off x="3171127" y="4193521"/>
                  <a:ext cx="558800" cy="13821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19EC2D7-C03F-767C-E7FC-6A2197305D46}"/>
                    </a:ext>
                  </a:extLst>
                </p:cNvPr>
                <p:cNvSpPr/>
                <p:nvPr/>
              </p:nvSpPr>
              <p:spPr>
                <a:xfrm>
                  <a:off x="3808156" y="584697"/>
                  <a:ext cx="558800" cy="375286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76C05CB5-B152-F151-9248-ED16B8E98A38}"/>
                  </a:ext>
                </a:extLst>
              </p:cNvPr>
              <p:cNvSpPr txBox="1"/>
              <p:nvPr/>
            </p:nvSpPr>
            <p:spPr>
              <a:xfrm rot="16200000">
                <a:off x="3380117" y="3119611"/>
                <a:ext cx="1612942" cy="461665"/>
              </a:xfrm>
              <a:prstGeom prst="rect">
                <a:avLst/>
              </a:prstGeom>
              <a:noFill/>
            </p:spPr>
            <p:txBody>
              <a:bodyPr wrap="none" rtlCol="0">
                <a:spAutoFit/>
              </a:bodyPr>
              <a:lstStyle/>
              <a:p>
                <a:r>
                  <a:rPr lang="en-US" sz="2400" b="1" dirty="0">
                    <a:latin typeface="Source Sans Pro Light" charset="0"/>
                    <a:ea typeface="Source Sans Pro Light" charset="0"/>
                    <a:cs typeface="Source Sans Pro Light" charset="0"/>
                  </a:rPr>
                  <a:t>~1.2 billion</a:t>
                </a:r>
              </a:p>
            </p:txBody>
          </p:sp>
          <p:sp>
            <p:nvSpPr>
              <p:cNvPr id="47" name="TextBox 46">
                <a:extLst>
                  <a:ext uri="{FF2B5EF4-FFF2-40B4-BE49-F238E27FC236}">
                    <a16:creationId xmlns:a16="http://schemas.microsoft.com/office/drawing/2014/main" id="{5FC8B783-F90C-181D-D94F-EB62270F748F}"/>
                  </a:ext>
                </a:extLst>
              </p:cNvPr>
              <p:cNvSpPr txBox="1"/>
              <p:nvPr/>
            </p:nvSpPr>
            <p:spPr>
              <a:xfrm rot="16200000">
                <a:off x="4094892" y="3389676"/>
                <a:ext cx="1457450" cy="461665"/>
              </a:xfrm>
              <a:prstGeom prst="rect">
                <a:avLst/>
              </a:prstGeom>
              <a:noFill/>
            </p:spPr>
            <p:txBody>
              <a:bodyPr wrap="none" rtlCol="0">
                <a:spAutoFit/>
              </a:bodyPr>
              <a:lstStyle/>
              <a:p>
                <a:r>
                  <a:rPr lang="en-US" sz="2400" b="1" dirty="0">
                    <a:solidFill>
                      <a:schemeClr val="bg1"/>
                    </a:solidFill>
                    <a:latin typeface="Source Sans Pro Light" charset="0"/>
                    <a:ea typeface="Source Sans Pro Light" charset="0"/>
                    <a:cs typeface="Source Sans Pro Light" charset="0"/>
                  </a:rPr>
                  <a:t>&gt;24 hours</a:t>
                </a:r>
              </a:p>
            </p:txBody>
          </p:sp>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90F7194-8DDC-4A0A-FF14-F4020690E9DF}"/>
                    </a:ext>
                  </a:extLst>
                </p:cNvPr>
                <p:cNvSpPr txBox="1"/>
                <p:nvPr/>
              </p:nvSpPr>
              <p:spPr>
                <a:xfrm>
                  <a:off x="3443636" y="4581720"/>
                  <a:ext cx="3195105" cy="461665"/>
                </a:xfrm>
                <a:prstGeom prst="rect">
                  <a:avLst/>
                </a:prstGeom>
                <a:noFill/>
              </p:spPr>
              <p:txBody>
                <a:bodyPr wrap="none" rtlCol="0">
                  <a:spAutoFit/>
                </a:bodyPr>
                <a:lstStyle/>
                <a:p>
                  <a14:m>
                    <m:oMath xmlns:m="http://schemas.openxmlformats.org/officeDocument/2006/math">
                      <m:r>
                        <a:rPr lang="en-US" sz="2400" i="1" dirty="0" smtClean="0">
                          <a:latin typeface="Cambria Math" panose="02040503050406030204" pitchFamily="18" charset="0"/>
                          <a:ea typeface="Cambria Math" panose="02040503050406030204" pitchFamily="18" charset="0"/>
                          <a:cs typeface="Source Sans Pro Light" charset="0"/>
                        </a:rPr>
                        <m:t>∆</m:t>
                      </m:r>
                      <m:r>
                        <a:rPr lang="en-US" sz="2400" b="0" i="1" dirty="0" smtClean="0">
                          <a:latin typeface="Cambria Math" panose="02040503050406030204" pitchFamily="18" charset="0"/>
                          <a:ea typeface="Cambria Math" panose="02040503050406030204" pitchFamily="18" charset="0"/>
                          <a:cs typeface="Source Sans Pro Light" charset="0"/>
                        </a:rPr>
                        <m:t>_∆</m:t>
                      </m:r>
                    </m:oMath>
                  </a14:m>
                  <a:r>
                    <a:rPr lang="en-US" sz="2400" dirty="0">
                      <a:latin typeface="Source Sans Pro Light" charset="0"/>
                      <a:ea typeface="Source Sans Pro Light" charset="0"/>
                      <a:cs typeface="Source Sans Pro Light" charset="0"/>
                    </a:rPr>
                    <a:t> Pattern with size = 6</a:t>
                  </a:r>
                </a:p>
              </p:txBody>
            </p:sp>
          </mc:Choice>
          <mc:Fallback xmlns="">
            <p:sp>
              <p:nvSpPr>
                <p:cNvPr id="21" name="TextBox 20">
                  <a:extLst>
                    <a:ext uri="{FF2B5EF4-FFF2-40B4-BE49-F238E27FC236}">
                      <a16:creationId xmlns:a16="http://schemas.microsoft.com/office/drawing/2014/main" id="{C3769803-CBC6-6FC9-C16A-7BC5C6761AD3}"/>
                    </a:ext>
                  </a:extLst>
                </p:cNvPr>
                <p:cNvSpPr txBox="1">
                  <a:spLocks noRot="1" noChangeAspect="1" noMove="1" noResize="1" noEditPoints="1" noAdjustHandles="1" noChangeArrowheads="1" noChangeShapeType="1" noTextEdit="1"/>
                </p:cNvSpPr>
                <p:nvPr/>
              </p:nvSpPr>
              <p:spPr>
                <a:xfrm>
                  <a:off x="3443636" y="4581720"/>
                  <a:ext cx="3195105" cy="461665"/>
                </a:xfrm>
                <a:prstGeom prst="rect">
                  <a:avLst/>
                </a:prstGeom>
                <a:blipFill>
                  <a:blip r:embed="rId4"/>
                  <a:stretch>
                    <a:fillRect t="-10811" r="-2381" b="-29730"/>
                  </a:stretch>
                </a:blipFill>
              </p:spPr>
              <p:txBody>
                <a:bodyPr/>
                <a:lstStyle/>
                <a:p>
                  <a:r>
                    <a:rPr lang="en-US">
                      <a:noFill/>
                    </a:rPr>
                    <a:t> </a:t>
                  </a:r>
                </a:p>
              </p:txBody>
            </p:sp>
          </mc:Fallback>
        </mc:AlternateContent>
      </p:grpSp>
      <p:sp>
        <p:nvSpPr>
          <p:cNvPr id="50" name="TextBox 49">
            <a:extLst>
              <a:ext uri="{FF2B5EF4-FFF2-40B4-BE49-F238E27FC236}">
                <a16:creationId xmlns:a16="http://schemas.microsoft.com/office/drawing/2014/main" id="{C56241FF-F2D9-1C71-93F6-8EEBBAFB8D03}"/>
              </a:ext>
            </a:extLst>
          </p:cNvPr>
          <p:cNvSpPr txBox="1"/>
          <p:nvPr/>
        </p:nvSpPr>
        <p:spPr>
          <a:xfrm>
            <a:off x="8899272" y="3019429"/>
            <a:ext cx="1079142" cy="646331"/>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000" dirty="0" err="1">
                <a:latin typeface="Newslab Thin" panose="02000000000000000000" pitchFamily="2" charset="0"/>
              </a:rPr>
              <a:t>GraphPi</a:t>
            </a:r>
            <a:r>
              <a:rPr lang="en-US" sz="2000" dirty="0">
                <a:latin typeface="Newslab Thin" panose="02000000000000000000" pitchFamily="2" charset="0"/>
              </a:rPr>
              <a:t> </a:t>
            </a:r>
            <a:br>
              <a:rPr lang="en-US" sz="2000" dirty="0">
                <a:latin typeface="Newslab Thin" panose="02000000000000000000" pitchFamily="2" charset="0"/>
              </a:rPr>
            </a:br>
            <a:r>
              <a:rPr lang="en-US" sz="1600" dirty="0">
                <a:latin typeface="Newslab Thin" panose="02000000000000000000" pitchFamily="2" charset="0"/>
              </a:rPr>
              <a:t>(SC ’21)</a:t>
            </a:r>
            <a:endParaRPr lang="en-US" sz="2000" dirty="0">
              <a:latin typeface="Newslab Thin" panose="02000000000000000000" pitchFamily="2" charset="0"/>
            </a:endParaRPr>
          </a:p>
        </p:txBody>
      </p:sp>
      <p:pic>
        <p:nvPicPr>
          <p:cNvPr id="59" name="Picture 4" descr="High Performance Computing (HPC) – Office of Information Technology – The  University of Texas at Arlington">
            <a:extLst>
              <a:ext uri="{FF2B5EF4-FFF2-40B4-BE49-F238E27FC236}">
                <a16:creationId xmlns:a16="http://schemas.microsoft.com/office/drawing/2014/main" id="{3081D609-DA26-2932-2947-02DF2094FD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9272" y="3832169"/>
            <a:ext cx="1079142" cy="494607"/>
          </a:xfrm>
          <a:prstGeom prst="rect">
            <a:avLst/>
          </a:prstGeom>
          <a:noFill/>
          <a:extLst>
            <a:ext uri="{909E8E84-426E-40DD-AFC4-6F175D3DCCD1}">
              <a14:hiddenFill xmlns:a14="http://schemas.microsoft.com/office/drawing/2010/main">
                <a:solidFill>
                  <a:srgbClr val="FFFFFF"/>
                </a:solidFill>
              </a14:hiddenFill>
            </a:ext>
          </a:extLst>
        </p:spPr>
      </p:pic>
      <p:sp>
        <p:nvSpPr>
          <p:cNvPr id="62" name="Slide Number Placeholder 61">
            <a:extLst>
              <a:ext uri="{FF2B5EF4-FFF2-40B4-BE49-F238E27FC236}">
                <a16:creationId xmlns:a16="http://schemas.microsoft.com/office/drawing/2014/main" id="{F002CBAF-3309-34FE-5EFA-9B5D9916945A}"/>
              </a:ext>
            </a:extLst>
          </p:cNvPr>
          <p:cNvSpPr>
            <a:spLocks noGrp="1"/>
          </p:cNvSpPr>
          <p:nvPr>
            <p:ph type="sldNum" sz="quarter" idx="12"/>
          </p:nvPr>
        </p:nvSpPr>
        <p:spPr/>
        <p:txBody>
          <a:bodyPr/>
          <a:lstStyle/>
          <a:p>
            <a:fld id="{EE990D7F-56FB-9745-84A4-6BC8EB4FDFF2}" type="slidenum">
              <a:rPr lang="en-US" smtClean="0"/>
              <a:t>7</a:t>
            </a:fld>
            <a:endParaRPr lang="en-US"/>
          </a:p>
        </p:txBody>
      </p:sp>
    </p:spTree>
    <p:extLst>
      <p:ext uri="{BB962C8B-B14F-4D97-AF65-F5344CB8AC3E}">
        <p14:creationId xmlns:p14="http://schemas.microsoft.com/office/powerpoint/2010/main" val="224062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9"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dissolve">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5DEA-10F5-D44E-96B7-EF1F0F4ED0D0}"/>
              </a:ext>
            </a:extLst>
          </p:cNvPr>
          <p:cNvSpPr>
            <a:spLocks noGrp="1"/>
          </p:cNvSpPr>
          <p:nvPr>
            <p:ph type="title"/>
          </p:nvPr>
        </p:nvSpPr>
        <p:spPr/>
        <p:txBody>
          <a:bodyPr/>
          <a:lstStyle/>
          <a:p>
            <a:r>
              <a:rPr lang="en-US" dirty="0"/>
              <a:t>Approximate Pattern Mining</a:t>
            </a:r>
          </a:p>
        </p:txBody>
      </p:sp>
      <p:sp>
        <p:nvSpPr>
          <p:cNvPr id="3" name="Content Placeholder 2">
            <a:extLst>
              <a:ext uri="{FF2B5EF4-FFF2-40B4-BE49-F238E27FC236}">
                <a16:creationId xmlns:a16="http://schemas.microsoft.com/office/drawing/2014/main" id="{2F476F20-C685-D2CA-EDB2-E34165BDDBDB}"/>
              </a:ext>
            </a:extLst>
          </p:cNvPr>
          <p:cNvSpPr>
            <a:spLocks noGrp="1"/>
          </p:cNvSpPr>
          <p:nvPr>
            <p:ph idx="1"/>
          </p:nvPr>
        </p:nvSpPr>
        <p:spPr>
          <a:xfrm>
            <a:off x="838200" y="1825625"/>
            <a:ext cx="10515600" cy="1754326"/>
          </a:xfrm>
        </p:spPr>
        <p:txBody>
          <a:bodyPr>
            <a:normAutofit lnSpcReduction="10000"/>
          </a:bodyPr>
          <a:lstStyle/>
          <a:p>
            <a:r>
              <a:rPr lang="en-US" dirty="0"/>
              <a:t>Many mining tasks do not need exact answers.</a:t>
            </a:r>
          </a:p>
          <a:p>
            <a:pPr lvl="1"/>
            <a:r>
              <a:rPr lang="en-US" dirty="0"/>
              <a:t>Output density of certain patterns</a:t>
            </a:r>
          </a:p>
          <a:p>
            <a:r>
              <a:rPr lang="en-US" dirty="0"/>
              <a:t>List some but not all subgraphs for large graphs.</a:t>
            </a:r>
          </a:p>
          <a:p>
            <a:pPr lvl="1"/>
            <a:r>
              <a:rPr lang="en-US" dirty="0"/>
              <a:t>Output representative ones</a:t>
            </a:r>
          </a:p>
          <a:p>
            <a:endParaRPr lang="en-US" dirty="0"/>
          </a:p>
          <a:p>
            <a:endParaRPr lang="en-US" dirty="0"/>
          </a:p>
        </p:txBody>
      </p:sp>
      <p:sp>
        <p:nvSpPr>
          <p:cNvPr id="5" name="TextBox 4">
            <a:extLst>
              <a:ext uri="{FF2B5EF4-FFF2-40B4-BE49-F238E27FC236}">
                <a16:creationId xmlns:a16="http://schemas.microsoft.com/office/drawing/2014/main" id="{D14E76E9-93F2-4CCD-D111-43CA6BA9FA5F}"/>
              </a:ext>
            </a:extLst>
          </p:cNvPr>
          <p:cNvSpPr txBox="1"/>
          <p:nvPr/>
        </p:nvSpPr>
        <p:spPr>
          <a:xfrm>
            <a:off x="107599" y="3818109"/>
            <a:ext cx="11976802" cy="1754326"/>
          </a:xfrm>
          <a:prstGeom prst="rect">
            <a:avLst/>
          </a:prstGeom>
          <a:noFill/>
        </p:spPr>
        <p:txBody>
          <a:bodyPr wrap="square">
            <a:spAutoFit/>
          </a:bodyPr>
          <a:lstStyle/>
          <a:p>
            <a:pPr algn="ctr"/>
            <a:r>
              <a:rPr lang="en-US" altLang="zh-CN" sz="3600" dirty="0">
                <a:solidFill>
                  <a:srgbClr val="0070C0"/>
                </a:solidFill>
              </a:rPr>
              <a:t>General</a:t>
            </a:r>
            <a:r>
              <a:rPr lang="zh-CN" altLang="en-US" sz="3600" dirty="0">
                <a:solidFill>
                  <a:srgbClr val="0070C0"/>
                </a:solidFill>
              </a:rPr>
              <a:t> </a:t>
            </a:r>
            <a:r>
              <a:rPr lang="en-US" altLang="zh-CN" sz="3600" dirty="0">
                <a:solidFill>
                  <a:srgbClr val="0070C0"/>
                </a:solidFill>
              </a:rPr>
              <a:t>approximate</a:t>
            </a:r>
            <a:r>
              <a:rPr lang="zh-CN" altLang="en-US" sz="3600" dirty="0">
                <a:solidFill>
                  <a:srgbClr val="0070C0"/>
                </a:solidFill>
              </a:rPr>
              <a:t> </a:t>
            </a:r>
            <a:r>
              <a:rPr lang="en-US" altLang="zh-CN" sz="3600" dirty="0">
                <a:solidFill>
                  <a:srgbClr val="0070C0"/>
                </a:solidFill>
              </a:rPr>
              <a:t>approach:</a:t>
            </a:r>
          </a:p>
          <a:p>
            <a:pPr algn="ctr"/>
            <a:r>
              <a:rPr lang="en-US" altLang="zh-CN" sz="3600" dirty="0">
                <a:solidFill>
                  <a:srgbClr val="0070C0"/>
                </a:solidFill>
              </a:rPr>
              <a:t>Sample</a:t>
            </a:r>
            <a:r>
              <a:rPr lang="zh-CN" altLang="en-US" sz="3600" dirty="0">
                <a:solidFill>
                  <a:srgbClr val="0070C0"/>
                </a:solidFill>
              </a:rPr>
              <a:t> </a:t>
            </a:r>
            <a:r>
              <a:rPr lang="en-US" altLang="zh-CN" sz="3600" dirty="0">
                <a:solidFill>
                  <a:srgbClr val="0070C0"/>
                </a:solidFill>
              </a:rPr>
              <a:t>a subset of the input data and estimate the count based on the probability. </a:t>
            </a:r>
            <a:endParaRPr lang="en-US" sz="3600" dirty="0">
              <a:solidFill>
                <a:srgbClr val="0070C0"/>
              </a:solidFill>
            </a:endParaRPr>
          </a:p>
        </p:txBody>
      </p:sp>
      <p:sp>
        <p:nvSpPr>
          <p:cNvPr id="6" name="Slide Number Placeholder 5">
            <a:extLst>
              <a:ext uri="{FF2B5EF4-FFF2-40B4-BE49-F238E27FC236}">
                <a16:creationId xmlns:a16="http://schemas.microsoft.com/office/drawing/2014/main" id="{371047A6-6A03-89F1-62B8-79CA84B0F5C1}"/>
              </a:ext>
            </a:extLst>
          </p:cNvPr>
          <p:cNvSpPr>
            <a:spLocks noGrp="1"/>
          </p:cNvSpPr>
          <p:nvPr>
            <p:ph type="sldNum" sz="quarter" idx="12"/>
          </p:nvPr>
        </p:nvSpPr>
        <p:spPr/>
        <p:txBody>
          <a:bodyPr/>
          <a:lstStyle/>
          <a:p>
            <a:fld id="{EE990D7F-56FB-9745-84A4-6BC8EB4FDFF2}" type="slidenum">
              <a:rPr lang="en-US" smtClean="0"/>
              <a:t>8</a:t>
            </a:fld>
            <a:endParaRPr lang="en-US"/>
          </a:p>
        </p:txBody>
      </p:sp>
    </p:spTree>
    <p:extLst>
      <p:ext uri="{BB962C8B-B14F-4D97-AF65-F5344CB8AC3E}">
        <p14:creationId xmlns:p14="http://schemas.microsoft.com/office/powerpoint/2010/main" val="130643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5DEA-10F5-D44E-96B7-EF1F0F4ED0D0}"/>
              </a:ext>
            </a:extLst>
          </p:cNvPr>
          <p:cNvSpPr>
            <a:spLocks noGrp="1"/>
          </p:cNvSpPr>
          <p:nvPr>
            <p:ph type="title"/>
          </p:nvPr>
        </p:nvSpPr>
        <p:spPr>
          <a:xfrm>
            <a:off x="549731" y="355961"/>
            <a:ext cx="11092537" cy="1325563"/>
          </a:xfrm>
        </p:spPr>
        <p:txBody>
          <a:bodyPr/>
          <a:lstStyle/>
          <a:p>
            <a:r>
              <a:rPr lang="en-US" dirty="0"/>
              <a:t>Using Neighborhood Sampling [ASAP, OSDI’18]</a:t>
            </a:r>
          </a:p>
        </p:txBody>
      </p:sp>
      <p:sp>
        <p:nvSpPr>
          <p:cNvPr id="5" name="TextBox 4">
            <a:extLst>
              <a:ext uri="{FF2B5EF4-FFF2-40B4-BE49-F238E27FC236}">
                <a16:creationId xmlns:a16="http://schemas.microsoft.com/office/drawing/2014/main" id="{D14E76E9-93F2-4CCD-D111-43CA6BA9FA5F}"/>
              </a:ext>
            </a:extLst>
          </p:cNvPr>
          <p:cNvSpPr txBox="1"/>
          <p:nvPr/>
        </p:nvSpPr>
        <p:spPr>
          <a:xfrm>
            <a:off x="3687874" y="1426260"/>
            <a:ext cx="6943725" cy="954107"/>
          </a:xfrm>
          <a:prstGeom prst="rect">
            <a:avLst/>
          </a:prstGeom>
          <a:noFill/>
        </p:spPr>
        <p:txBody>
          <a:bodyPr wrap="square">
            <a:spAutoFit/>
          </a:bodyPr>
          <a:lstStyle/>
          <a:p>
            <a:pPr algn="ctr"/>
            <a:r>
              <a:rPr lang="en-US" altLang="zh-CN" sz="2800" dirty="0">
                <a:solidFill>
                  <a:srgbClr val="0070C0"/>
                </a:solidFill>
              </a:rPr>
              <a:t>Sample a subset of the input data and estimate count based on probability</a:t>
            </a:r>
            <a:endParaRPr lang="en-US" sz="2800" dirty="0">
              <a:solidFill>
                <a:srgbClr val="0070C0"/>
              </a:solidFill>
            </a:endParaRPr>
          </a:p>
        </p:txBody>
      </p:sp>
      <p:cxnSp>
        <p:nvCxnSpPr>
          <p:cNvPr id="60" name="Straight Connector 59">
            <a:extLst>
              <a:ext uri="{FF2B5EF4-FFF2-40B4-BE49-F238E27FC236}">
                <a16:creationId xmlns:a16="http://schemas.microsoft.com/office/drawing/2014/main" id="{B0F511C5-93B1-EACA-D2A4-2648851F75A3}"/>
              </a:ext>
            </a:extLst>
          </p:cNvPr>
          <p:cNvCxnSpPr>
            <a:cxnSpLocks/>
          </p:cNvCxnSpPr>
          <p:nvPr/>
        </p:nvCxnSpPr>
        <p:spPr>
          <a:xfrm>
            <a:off x="2144625" y="1406919"/>
            <a:ext cx="0" cy="5248405"/>
          </a:xfrm>
          <a:prstGeom prst="line">
            <a:avLst/>
          </a:prstGeom>
        </p:spPr>
        <p:style>
          <a:lnRef idx="3">
            <a:schemeClr val="accent3"/>
          </a:lnRef>
          <a:fillRef idx="0">
            <a:schemeClr val="accent3"/>
          </a:fillRef>
          <a:effectRef idx="2">
            <a:schemeClr val="accent3"/>
          </a:effectRef>
          <a:fontRef idx="minor">
            <a:schemeClr val="tx1"/>
          </a:fontRef>
        </p:style>
      </p:cxnSp>
      <p:sp>
        <p:nvSpPr>
          <p:cNvPr id="62" name="Oval 61">
            <a:extLst>
              <a:ext uri="{FF2B5EF4-FFF2-40B4-BE49-F238E27FC236}">
                <a16:creationId xmlns:a16="http://schemas.microsoft.com/office/drawing/2014/main" id="{B0DA5680-F7BC-A637-625A-3C04FCA757B9}"/>
              </a:ext>
            </a:extLst>
          </p:cNvPr>
          <p:cNvSpPr/>
          <p:nvPr/>
        </p:nvSpPr>
        <p:spPr>
          <a:xfrm>
            <a:off x="4078907" y="2562298"/>
            <a:ext cx="223034" cy="236086"/>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3</a:t>
            </a:r>
          </a:p>
        </p:txBody>
      </p:sp>
      <p:sp>
        <p:nvSpPr>
          <p:cNvPr id="63" name="Oval 62">
            <a:extLst>
              <a:ext uri="{FF2B5EF4-FFF2-40B4-BE49-F238E27FC236}">
                <a16:creationId xmlns:a16="http://schemas.microsoft.com/office/drawing/2014/main" id="{D40625DE-7805-EE10-DB9B-D0E80970D0FF}"/>
              </a:ext>
            </a:extLst>
          </p:cNvPr>
          <p:cNvSpPr/>
          <p:nvPr/>
        </p:nvSpPr>
        <p:spPr>
          <a:xfrm>
            <a:off x="3775956" y="3008890"/>
            <a:ext cx="223034" cy="236086"/>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64" name="Oval 63">
            <a:extLst>
              <a:ext uri="{FF2B5EF4-FFF2-40B4-BE49-F238E27FC236}">
                <a16:creationId xmlns:a16="http://schemas.microsoft.com/office/drawing/2014/main" id="{240F362A-0803-8CA8-0D25-5D62B0AE4609}"/>
              </a:ext>
            </a:extLst>
          </p:cNvPr>
          <p:cNvSpPr/>
          <p:nvPr/>
        </p:nvSpPr>
        <p:spPr>
          <a:xfrm>
            <a:off x="4391156" y="3008890"/>
            <a:ext cx="223034" cy="236086"/>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cxnSp>
        <p:nvCxnSpPr>
          <p:cNvPr id="65" name="Straight Connector 64">
            <a:extLst>
              <a:ext uri="{FF2B5EF4-FFF2-40B4-BE49-F238E27FC236}">
                <a16:creationId xmlns:a16="http://schemas.microsoft.com/office/drawing/2014/main" id="{F3803BDC-76FE-AD2F-B261-0B8C1D78E2A0}"/>
              </a:ext>
            </a:extLst>
          </p:cNvPr>
          <p:cNvCxnSpPr>
            <a:cxnSpLocks/>
            <a:stCxn id="62" idx="5"/>
            <a:endCxn id="64" idx="1"/>
          </p:cNvCxnSpPr>
          <p:nvPr/>
        </p:nvCxnSpPr>
        <p:spPr>
          <a:xfrm>
            <a:off x="4269279" y="2763810"/>
            <a:ext cx="154540" cy="279654"/>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CB29836-5196-F78A-8B19-076AB0B55FDE}"/>
              </a:ext>
            </a:extLst>
          </p:cNvPr>
          <p:cNvCxnSpPr>
            <a:cxnSpLocks/>
            <a:stCxn id="62" idx="3"/>
            <a:endCxn id="63" idx="7"/>
          </p:cNvCxnSpPr>
          <p:nvPr/>
        </p:nvCxnSpPr>
        <p:spPr>
          <a:xfrm flipH="1">
            <a:off x="3966327" y="2763810"/>
            <a:ext cx="145242" cy="27965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D7FD73-AB1E-26EB-2EDF-6F886F4D41B0}"/>
              </a:ext>
            </a:extLst>
          </p:cNvPr>
          <p:cNvCxnSpPr>
            <a:cxnSpLocks/>
            <a:stCxn id="63" idx="6"/>
            <a:endCxn id="64" idx="2"/>
          </p:cNvCxnSpPr>
          <p:nvPr/>
        </p:nvCxnSpPr>
        <p:spPr>
          <a:xfrm>
            <a:off x="3998990" y="3126934"/>
            <a:ext cx="392167"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3A3082A7-FB1F-BF11-F8E1-F4329BD8B687}"/>
              </a:ext>
            </a:extLst>
          </p:cNvPr>
          <p:cNvSpPr/>
          <p:nvPr/>
        </p:nvSpPr>
        <p:spPr>
          <a:xfrm>
            <a:off x="3499006" y="3776096"/>
            <a:ext cx="223034" cy="236085"/>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526DF1AC-CE24-2F2B-B605-9459B971D980}"/>
              </a:ext>
            </a:extLst>
          </p:cNvPr>
          <p:cNvSpPr/>
          <p:nvPr/>
        </p:nvSpPr>
        <p:spPr>
          <a:xfrm>
            <a:off x="4095439" y="3776095"/>
            <a:ext cx="223034" cy="236086"/>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4E99DA8A-A97D-9249-8970-5BF35DED8D6E}"/>
              </a:ext>
            </a:extLst>
          </p:cNvPr>
          <p:cNvSpPr/>
          <p:nvPr/>
        </p:nvSpPr>
        <p:spPr>
          <a:xfrm>
            <a:off x="4710639" y="3776096"/>
            <a:ext cx="223034" cy="236085"/>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2</a:t>
            </a:r>
          </a:p>
        </p:txBody>
      </p:sp>
      <p:cxnSp>
        <p:nvCxnSpPr>
          <p:cNvPr id="73" name="Straight Connector 72">
            <a:extLst>
              <a:ext uri="{FF2B5EF4-FFF2-40B4-BE49-F238E27FC236}">
                <a16:creationId xmlns:a16="http://schemas.microsoft.com/office/drawing/2014/main" id="{E84D9669-6937-BBEC-8783-011CC9DBF1EA}"/>
              </a:ext>
            </a:extLst>
          </p:cNvPr>
          <p:cNvCxnSpPr>
            <a:cxnSpLocks/>
            <a:stCxn id="69" idx="6"/>
            <a:endCxn id="70" idx="2"/>
          </p:cNvCxnSpPr>
          <p:nvPr/>
        </p:nvCxnSpPr>
        <p:spPr>
          <a:xfrm flipV="1">
            <a:off x="3722040" y="3894138"/>
            <a:ext cx="373399" cy="1"/>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094352A-B82A-1FFF-D03E-540E6554BF05}"/>
              </a:ext>
            </a:extLst>
          </p:cNvPr>
          <p:cNvCxnSpPr>
            <a:cxnSpLocks/>
            <a:stCxn id="70" idx="6"/>
            <a:endCxn id="71" idx="2"/>
          </p:cNvCxnSpPr>
          <p:nvPr/>
        </p:nvCxnSpPr>
        <p:spPr>
          <a:xfrm>
            <a:off x="4318473" y="3894139"/>
            <a:ext cx="392167"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10758394-AB84-2085-D834-B37C7DFAF9AF}"/>
              </a:ext>
            </a:extLst>
          </p:cNvPr>
          <p:cNvSpPr/>
          <p:nvPr/>
        </p:nvSpPr>
        <p:spPr>
          <a:xfrm>
            <a:off x="3473090" y="5015462"/>
            <a:ext cx="223034" cy="236085"/>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98" name="Oval 97">
            <a:extLst>
              <a:ext uri="{FF2B5EF4-FFF2-40B4-BE49-F238E27FC236}">
                <a16:creationId xmlns:a16="http://schemas.microsoft.com/office/drawing/2014/main" id="{4BB0D234-3C04-9A51-38BC-762A4BDCA56B}"/>
              </a:ext>
            </a:extLst>
          </p:cNvPr>
          <p:cNvSpPr/>
          <p:nvPr/>
        </p:nvSpPr>
        <p:spPr>
          <a:xfrm>
            <a:off x="4069523" y="5015461"/>
            <a:ext cx="223034" cy="236086"/>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99" name="Oval 98">
            <a:extLst>
              <a:ext uri="{FF2B5EF4-FFF2-40B4-BE49-F238E27FC236}">
                <a16:creationId xmlns:a16="http://schemas.microsoft.com/office/drawing/2014/main" id="{01E9033B-D98C-DFF4-EA79-E0A2AB605ABB}"/>
              </a:ext>
            </a:extLst>
          </p:cNvPr>
          <p:cNvSpPr/>
          <p:nvPr/>
        </p:nvSpPr>
        <p:spPr>
          <a:xfrm>
            <a:off x="4684723" y="5015462"/>
            <a:ext cx="223034" cy="236085"/>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1</a:t>
            </a:r>
          </a:p>
        </p:txBody>
      </p:sp>
      <p:cxnSp>
        <p:nvCxnSpPr>
          <p:cNvPr id="100" name="Straight Connector 99">
            <a:extLst>
              <a:ext uri="{FF2B5EF4-FFF2-40B4-BE49-F238E27FC236}">
                <a16:creationId xmlns:a16="http://schemas.microsoft.com/office/drawing/2014/main" id="{882E14B7-53A1-DDCD-4445-51409DE4007C}"/>
              </a:ext>
            </a:extLst>
          </p:cNvPr>
          <p:cNvCxnSpPr>
            <a:cxnSpLocks/>
            <a:stCxn id="97" idx="6"/>
            <a:endCxn id="98" idx="2"/>
          </p:cNvCxnSpPr>
          <p:nvPr/>
        </p:nvCxnSpPr>
        <p:spPr>
          <a:xfrm flipV="1">
            <a:off x="3696124" y="5133504"/>
            <a:ext cx="373399" cy="1"/>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4E3CF47-62AB-26C5-A413-B7D95B66697B}"/>
              </a:ext>
            </a:extLst>
          </p:cNvPr>
          <p:cNvCxnSpPr>
            <a:cxnSpLocks/>
            <a:stCxn id="98" idx="6"/>
            <a:endCxn id="99" idx="2"/>
          </p:cNvCxnSpPr>
          <p:nvPr/>
        </p:nvCxnSpPr>
        <p:spPr>
          <a:xfrm>
            <a:off x="4292557" y="5133505"/>
            <a:ext cx="392167"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83BD2656-3852-5D33-E815-1D787400EC12}"/>
              </a:ext>
            </a:extLst>
          </p:cNvPr>
          <p:cNvSpPr txBox="1"/>
          <p:nvPr/>
        </p:nvSpPr>
        <p:spPr>
          <a:xfrm>
            <a:off x="2618293" y="5490732"/>
            <a:ext cx="3296428" cy="461665"/>
          </a:xfrm>
          <a:prstGeom prst="rect">
            <a:avLst/>
          </a:prstGeom>
          <a:noFill/>
        </p:spPr>
        <p:txBody>
          <a:bodyPr wrap="square" rtlCol="0">
            <a:spAutoFit/>
          </a:bodyPr>
          <a:lstStyle/>
          <a:p>
            <a:pPr algn="ctr"/>
            <a:r>
              <a:rPr lang="en-US" sz="2400" dirty="0"/>
              <a:t>Neighborhood sampling</a:t>
            </a:r>
            <a:endParaRPr lang="en-US" sz="2400" baseline="30000" dirty="0"/>
          </a:p>
        </p:txBody>
      </p:sp>
      <p:sp>
        <p:nvSpPr>
          <p:cNvPr id="104" name="TextBox 103">
            <a:extLst>
              <a:ext uri="{FF2B5EF4-FFF2-40B4-BE49-F238E27FC236}">
                <a16:creationId xmlns:a16="http://schemas.microsoft.com/office/drawing/2014/main" id="{C97D4B5F-FD12-F7AA-5A3F-7D44A3A9F790}"/>
              </a:ext>
            </a:extLst>
          </p:cNvPr>
          <p:cNvSpPr txBox="1"/>
          <p:nvPr/>
        </p:nvSpPr>
        <p:spPr>
          <a:xfrm>
            <a:off x="4008023" y="4318122"/>
            <a:ext cx="397866" cy="461665"/>
          </a:xfrm>
          <a:prstGeom prst="rect">
            <a:avLst/>
          </a:prstGeom>
          <a:noFill/>
        </p:spPr>
        <p:txBody>
          <a:bodyPr wrap="none" rtlCol="0">
            <a:spAutoFit/>
          </a:bodyPr>
          <a:lstStyle/>
          <a:p>
            <a:r>
              <a:rPr lang="en-US" sz="2400" dirty="0"/>
              <a:t>…</a:t>
            </a:r>
          </a:p>
        </p:txBody>
      </p:sp>
      <p:sp>
        <p:nvSpPr>
          <p:cNvPr id="106" name="TextBox 105">
            <a:extLst>
              <a:ext uri="{FF2B5EF4-FFF2-40B4-BE49-F238E27FC236}">
                <a16:creationId xmlns:a16="http://schemas.microsoft.com/office/drawing/2014/main" id="{6790EF26-0956-6657-C95D-377FE56564A1}"/>
              </a:ext>
            </a:extLst>
          </p:cNvPr>
          <p:cNvSpPr txBox="1"/>
          <p:nvPr/>
        </p:nvSpPr>
        <p:spPr>
          <a:xfrm>
            <a:off x="6127115" y="5502497"/>
            <a:ext cx="1532664" cy="461665"/>
          </a:xfrm>
          <a:prstGeom prst="rect">
            <a:avLst/>
          </a:prstGeom>
          <a:noFill/>
        </p:spPr>
        <p:txBody>
          <a:bodyPr wrap="none" rtlCol="0">
            <a:spAutoFit/>
          </a:bodyPr>
          <a:lstStyle/>
          <a:p>
            <a:r>
              <a:rPr lang="en-US" sz="2400" dirty="0"/>
              <a:t>Probability</a:t>
            </a:r>
          </a:p>
        </p:txBody>
      </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DE3CF533-3BD8-D9AD-7CD0-708BFF39ED00}"/>
                  </a:ext>
                </a:extLst>
              </p:cNvPr>
              <p:cNvSpPr txBox="1"/>
              <p:nvPr/>
            </p:nvSpPr>
            <p:spPr>
              <a:xfrm>
                <a:off x="5991361" y="2634018"/>
                <a:ext cx="1818255"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32</m:t>
                          </m:r>
                        </m:den>
                      </m:f>
                    </m:oMath>
                  </m:oMathPara>
                </a14:m>
                <a:endParaRPr lang="en-US" dirty="0"/>
              </a:p>
            </p:txBody>
          </p:sp>
        </mc:Choice>
        <mc:Fallback xmlns="">
          <p:sp>
            <p:nvSpPr>
              <p:cNvPr id="107" name="TextBox 106">
                <a:extLst>
                  <a:ext uri="{FF2B5EF4-FFF2-40B4-BE49-F238E27FC236}">
                    <a16:creationId xmlns:a16="http://schemas.microsoft.com/office/drawing/2014/main" id="{DE3CF533-3BD8-D9AD-7CD0-708BFF39ED00}"/>
                  </a:ext>
                </a:extLst>
              </p:cNvPr>
              <p:cNvSpPr txBox="1">
                <a:spLocks noRot="1" noChangeAspect="1" noMove="1" noResize="1" noEditPoints="1" noAdjustHandles="1" noChangeArrowheads="1" noChangeShapeType="1" noTextEdit="1"/>
              </p:cNvSpPr>
              <p:nvPr/>
            </p:nvSpPr>
            <p:spPr>
              <a:xfrm>
                <a:off x="5991361" y="2634018"/>
                <a:ext cx="1818255" cy="612732"/>
              </a:xfrm>
              <a:prstGeom prst="rect">
                <a:avLst/>
              </a:prstGeom>
              <a:blipFill>
                <a:blip r:embed="rId3"/>
                <a:stretch>
                  <a:fillRect b="-4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ACEE5937-4118-98D4-A0D6-5C2EDB8446D1}"/>
                  </a:ext>
                </a:extLst>
              </p:cNvPr>
              <p:cNvSpPr txBox="1"/>
              <p:nvPr/>
            </p:nvSpPr>
            <p:spPr>
              <a:xfrm>
                <a:off x="5998697" y="3493208"/>
                <a:ext cx="182357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32</m:t>
                          </m:r>
                        </m:den>
                      </m:f>
                    </m:oMath>
                  </m:oMathPara>
                </a14:m>
                <a:endParaRPr lang="en-US" dirty="0"/>
              </a:p>
            </p:txBody>
          </p:sp>
        </mc:Choice>
        <mc:Fallback xmlns="">
          <p:sp>
            <p:nvSpPr>
              <p:cNvPr id="108" name="TextBox 107">
                <a:extLst>
                  <a:ext uri="{FF2B5EF4-FFF2-40B4-BE49-F238E27FC236}">
                    <a16:creationId xmlns:a16="http://schemas.microsoft.com/office/drawing/2014/main" id="{ACEE5937-4118-98D4-A0D6-5C2EDB8446D1}"/>
                  </a:ext>
                </a:extLst>
              </p:cNvPr>
              <p:cNvSpPr txBox="1">
                <a:spLocks noRot="1" noChangeAspect="1" noMove="1" noResize="1" noEditPoints="1" noAdjustHandles="1" noChangeArrowheads="1" noChangeShapeType="1" noTextEdit="1"/>
              </p:cNvSpPr>
              <p:nvPr/>
            </p:nvSpPr>
            <p:spPr>
              <a:xfrm>
                <a:off x="5998697" y="3493208"/>
                <a:ext cx="1823576" cy="612732"/>
              </a:xfrm>
              <a:prstGeom prst="rect">
                <a:avLst/>
              </a:prstGeom>
              <a:blipFill>
                <a:blip r:embed="rId4"/>
                <a:stretch>
                  <a:fillRect b="-2041"/>
                </a:stretch>
              </a:blipFill>
            </p:spPr>
            <p:txBody>
              <a:bodyPr/>
              <a:lstStyle/>
              <a:p>
                <a:r>
                  <a:rPr lang="en-US">
                    <a:noFill/>
                  </a:rPr>
                  <a:t> </a:t>
                </a:r>
              </a:p>
            </p:txBody>
          </p:sp>
        </mc:Fallback>
      </mc:AlternateContent>
      <p:sp>
        <p:nvSpPr>
          <p:cNvPr id="110" name="TextBox 109">
            <a:extLst>
              <a:ext uri="{FF2B5EF4-FFF2-40B4-BE49-F238E27FC236}">
                <a16:creationId xmlns:a16="http://schemas.microsoft.com/office/drawing/2014/main" id="{E03A7758-855B-74BC-BD3B-BE957C67306E}"/>
              </a:ext>
            </a:extLst>
          </p:cNvPr>
          <p:cNvSpPr txBox="1"/>
          <p:nvPr/>
        </p:nvSpPr>
        <p:spPr>
          <a:xfrm>
            <a:off x="6700595" y="4137526"/>
            <a:ext cx="397866" cy="461665"/>
          </a:xfrm>
          <a:prstGeom prst="rect">
            <a:avLst/>
          </a:prstGeom>
          <a:noFill/>
        </p:spPr>
        <p:txBody>
          <a:bodyPr wrap="none" rtlCol="0">
            <a:spAutoFit/>
          </a:bodyPr>
          <a:lstStyle/>
          <a:p>
            <a:r>
              <a:rPr lang="en-US" sz="2400" dirty="0"/>
              <a:t>…</a:t>
            </a:r>
          </a:p>
        </p:txBody>
      </p:sp>
      <p:sp>
        <p:nvSpPr>
          <p:cNvPr id="111" name="Right Brace 110">
            <a:extLst>
              <a:ext uri="{FF2B5EF4-FFF2-40B4-BE49-F238E27FC236}">
                <a16:creationId xmlns:a16="http://schemas.microsoft.com/office/drawing/2014/main" id="{FADDD2BA-10B6-A0FC-4E13-350EF133BB00}"/>
              </a:ext>
            </a:extLst>
          </p:cNvPr>
          <p:cNvSpPr/>
          <p:nvPr/>
        </p:nvSpPr>
        <p:spPr>
          <a:xfrm>
            <a:off x="9381006" y="2997533"/>
            <a:ext cx="491320" cy="216059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D08B628-761E-EBCF-0500-4B668247BE1A}"/>
              </a:ext>
            </a:extLst>
          </p:cNvPr>
          <p:cNvSpPr txBox="1"/>
          <p:nvPr/>
        </p:nvSpPr>
        <p:spPr>
          <a:xfrm>
            <a:off x="8051572" y="5499888"/>
            <a:ext cx="1602042" cy="461665"/>
          </a:xfrm>
          <a:prstGeom prst="rect">
            <a:avLst/>
          </a:prstGeom>
          <a:noFill/>
        </p:spPr>
        <p:txBody>
          <a:bodyPr wrap="none" rtlCol="0">
            <a:spAutoFit/>
          </a:bodyPr>
          <a:lstStyle/>
          <a:p>
            <a:r>
              <a:rPr lang="en-US" sz="2400" dirty="0"/>
              <a:t>△ Counting</a:t>
            </a:r>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D5F5A5D5-59E8-7399-856F-EDDC9B0CA7AC}"/>
                  </a:ext>
                </a:extLst>
              </p:cNvPr>
              <p:cNvSpPr txBox="1"/>
              <p:nvPr/>
            </p:nvSpPr>
            <p:spPr>
              <a:xfrm>
                <a:off x="8338777" y="2893325"/>
                <a:ext cx="10045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=32</m:t>
                      </m:r>
                    </m:oMath>
                  </m:oMathPara>
                </a14:m>
                <a:endParaRPr lang="en-US" dirty="0"/>
              </a:p>
            </p:txBody>
          </p:sp>
        </mc:Choice>
        <mc:Fallback xmlns="">
          <p:sp>
            <p:nvSpPr>
              <p:cNvPr id="113" name="TextBox 112">
                <a:extLst>
                  <a:ext uri="{FF2B5EF4-FFF2-40B4-BE49-F238E27FC236}">
                    <a16:creationId xmlns:a16="http://schemas.microsoft.com/office/drawing/2014/main" id="{D5F5A5D5-59E8-7399-856F-EDDC9B0CA7AC}"/>
                  </a:ext>
                </a:extLst>
              </p:cNvPr>
              <p:cNvSpPr txBox="1">
                <a:spLocks noRot="1" noChangeAspect="1" noMove="1" noResize="1" noEditPoints="1" noAdjustHandles="1" noChangeArrowheads="1" noChangeShapeType="1" noTextEdit="1"/>
              </p:cNvSpPr>
              <p:nvPr/>
            </p:nvSpPr>
            <p:spPr>
              <a:xfrm>
                <a:off x="8338777" y="2893325"/>
                <a:ext cx="10045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D335B5F2-23C7-A712-9099-67ED5DBA8DDF}"/>
                  </a:ext>
                </a:extLst>
              </p:cNvPr>
              <p:cNvSpPr txBox="1"/>
              <p:nvPr/>
            </p:nvSpPr>
            <p:spPr>
              <a:xfrm>
                <a:off x="8331594" y="3629214"/>
                <a:ext cx="881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m:oMathPara>
                </a14:m>
                <a:endParaRPr lang="en-US" dirty="0"/>
              </a:p>
            </p:txBody>
          </p:sp>
        </mc:Choice>
        <mc:Fallback xmlns="">
          <p:sp>
            <p:nvSpPr>
              <p:cNvPr id="114" name="TextBox 113">
                <a:extLst>
                  <a:ext uri="{FF2B5EF4-FFF2-40B4-BE49-F238E27FC236}">
                    <a16:creationId xmlns:a16="http://schemas.microsoft.com/office/drawing/2014/main" id="{D335B5F2-23C7-A712-9099-67ED5DBA8DDF}"/>
                  </a:ext>
                </a:extLst>
              </p:cNvPr>
              <p:cNvSpPr txBox="1">
                <a:spLocks noRot="1" noChangeAspect="1" noMove="1" noResize="1" noEditPoints="1" noAdjustHandles="1" noChangeArrowheads="1" noChangeShapeType="1" noTextEdit="1"/>
              </p:cNvSpPr>
              <p:nvPr/>
            </p:nvSpPr>
            <p:spPr>
              <a:xfrm>
                <a:off x="8331594" y="3629214"/>
                <a:ext cx="88158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FB81B9B8-6A7B-5370-F897-82768DDBEB22}"/>
                  </a:ext>
                </a:extLst>
              </p:cNvPr>
              <p:cNvSpPr txBox="1"/>
              <p:nvPr/>
            </p:nvSpPr>
            <p:spPr>
              <a:xfrm>
                <a:off x="8340322" y="4807145"/>
                <a:ext cx="8956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𝑛</m:t>
                          </m:r>
                        </m:sub>
                      </m:sSub>
                      <m:r>
                        <a:rPr lang="en-US" b="0" i="1" smtClean="0">
                          <a:latin typeface="Cambria Math" panose="02040503050406030204" pitchFamily="18" charset="0"/>
                        </a:rPr>
                        <m:t>=0</m:t>
                      </m:r>
                    </m:oMath>
                  </m:oMathPara>
                </a14:m>
                <a:endParaRPr lang="en-US" dirty="0"/>
              </a:p>
            </p:txBody>
          </p:sp>
        </mc:Choice>
        <mc:Fallback xmlns="">
          <p:sp>
            <p:nvSpPr>
              <p:cNvPr id="115" name="TextBox 114">
                <a:extLst>
                  <a:ext uri="{FF2B5EF4-FFF2-40B4-BE49-F238E27FC236}">
                    <a16:creationId xmlns:a16="http://schemas.microsoft.com/office/drawing/2014/main" id="{FB81B9B8-6A7B-5370-F897-82768DDBEB22}"/>
                  </a:ext>
                </a:extLst>
              </p:cNvPr>
              <p:cNvSpPr txBox="1">
                <a:spLocks noRot="1" noChangeAspect="1" noMove="1" noResize="1" noEditPoints="1" noAdjustHandles="1" noChangeArrowheads="1" noChangeShapeType="1" noTextEdit="1"/>
              </p:cNvSpPr>
              <p:nvPr/>
            </p:nvSpPr>
            <p:spPr>
              <a:xfrm>
                <a:off x="8340322" y="4807145"/>
                <a:ext cx="895694" cy="369332"/>
              </a:xfrm>
              <a:prstGeom prst="rect">
                <a:avLst/>
              </a:prstGeom>
              <a:blipFill>
                <a:blip r:embed="rId7"/>
                <a:stretch>
                  <a:fillRect/>
                </a:stretch>
              </a:blipFill>
            </p:spPr>
            <p:txBody>
              <a:bodyPr/>
              <a:lstStyle/>
              <a:p>
                <a:r>
                  <a:rPr lang="en-US">
                    <a:noFill/>
                  </a:rPr>
                  <a:t> </a:t>
                </a:r>
              </a:p>
            </p:txBody>
          </p:sp>
        </mc:Fallback>
      </mc:AlternateContent>
      <p:sp>
        <p:nvSpPr>
          <p:cNvPr id="116" name="TextBox 115">
            <a:extLst>
              <a:ext uri="{FF2B5EF4-FFF2-40B4-BE49-F238E27FC236}">
                <a16:creationId xmlns:a16="http://schemas.microsoft.com/office/drawing/2014/main" id="{5831562D-B275-445B-DD5D-C359E3A62978}"/>
              </a:ext>
            </a:extLst>
          </p:cNvPr>
          <p:cNvSpPr txBox="1"/>
          <p:nvPr/>
        </p:nvSpPr>
        <p:spPr>
          <a:xfrm>
            <a:off x="8563992" y="4230659"/>
            <a:ext cx="397866" cy="461665"/>
          </a:xfrm>
          <a:prstGeom prst="rect">
            <a:avLst/>
          </a:prstGeom>
          <a:noFill/>
        </p:spPr>
        <p:txBody>
          <a:bodyPr wrap="none" rtlCol="0">
            <a:spAutoFit/>
          </a:bodyPr>
          <a:lstStyle/>
          <a:p>
            <a:r>
              <a:rPr lang="en-US" sz="2400" dirty="0"/>
              <a:t>…</a:t>
            </a:r>
          </a:p>
        </p:txBody>
      </p:sp>
      <p:sp>
        <p:nvSpPr>
          <p:cNvPr id="118" name="TextBox 117">
            <a:extLst>
              <a:ext uri="{FF2B5EF4-FFF2-40B4-BE49-F238E27FC236}">
                <a16:creationId xmlns:a16="http://schemas.microsoft.com/office/drawing/2014/main" id="{35C01683-3432-0E7C-CDF4-EBD712CDEE2B}"/>
              </a:ext>
            </a:extLst>
          </p:cNvPr>
          <p:cNvSpPr txBox="1"/>
          <p:nvPr/>
        </p:nvSpPr>
        <p:spPr>
          <a:xfrm>
            <a:off x="10358639" y="5469839"/>
            <a:ext cx="955133" cy="461665"/>
          </a:xfrm>
          <a:prstGeom prst="rect">
            <a:avLst/>
          </a:prstGeom>
          <a:noFill/>
        </p:spPr>
        <p:txBody>
          <a:bodyPr wrap="none" rtlCol="0">
            <a:spAutoFit/>
          </a:bodyPr>
          <a:lstStyle/>
          <a:p>
            <a:r>
              <a:rPr lang="en-US" sz="2400" dirty="0"/>
              <a:t>Result</a:t>
            </a:r>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F27F90E9-62C9-71DD-8BF5-46E37EEA3E83}"/>
                  </a:ext>
                </a:extLst>
              </p:cNvPr>
              <p:cNvSpPr txBox="1"/>
              <p:nvPr/>
            </p:nvSpPr>
            <p:spPr>
              <a:xfrm>
                <a:off x="5988810" y="4709095"/>
                <a:ext cx="1835952"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32</m:t>
                          </m:r>
                        </m:den>
                      </m:f>
                    </m:oMath>
                  </m:oMathPara>
                </a14:m>
                <a:endParaRPr lang="en-US" dirty="0"/>
              </a:p>
            </p:txBody>
          </p:sp>
        </mc:Choice>
        <mc:Fallback xmlns="">
          <p:sp>
            <p:nvSpPr>
              <p:cNvPr id="119" name="TextBox 118">
                <a:extLst>
                  <a:ext uri="{FF2B5EF4-FFF2-40B4-BE49-F238E27FC236}">
                    <a16:creationId xmlns:a16="http://schemas.microsoft.com/office/drawing/2014/main" id="{F27F90E9-62C9-71DD-8BF5-46E37EEA3E83}"/>
                  </a:ext>
                </a:extLst>
              </p:cNvPr>
              <p:cNvSpPr txBox="1">
                <a:spLocks noRot="1" noChangeAspect="1" noMove="1" noResize="1" noEditPoints="1" noAdjustHandles="1" noChangeArrowheads="1" noChangeShapeType="1" noTextEdit="1"/>
              </p:cNvSpPr>
              <p:nvPr/>
            </p:nvSpPr>
            <p:spPr>
              <a:xfrm>
                <a:off x="5988810" y="4709095"/>
                <a:ext cx="1835952" cy="612732"/>
              </a:xfrm>
              <a:prstGeom prst="rect">
                <a:avLst/>
              </a:prstGeom>
              <a:blipFill>
                <a:blip r:embed="rId8"/>
                <a:stretch>
                  <a:fillRect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FF279CC1-8FFF-563B-193C-534321C702E6}"/>
                  </a:ext>
                </a:extLst>
              </p:cNvPr>
              <p:cNvSpPr txBox="1"/>
              <p:nvPr/>
            </p:nvSpPr>
            <p:spPr>
              <a:xfrm>
                <a:off x="10157812" y="3587898"/>
                <a:ext cx="1365630"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altLang="zh-CN"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nary>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oMath>
                  </m:oMathPara>
                </a14:m>
                <a:endParaRPr lang="en-US" dirty="0"/>
              </a:p>
            </p:txBody>
          </p:sp>
        </mc:Choice>
        <mc:Fallback xmlns="">
          <p:sp>
            <p:nvSpPr>
              <p:cNvPr id="120" name="TextBox 119">
                <a:extLst>
                  <a:ext uri="{FF2B5EF4-FFF2-40B4-BE49-F238E27FC236}">
                    <a16:creationId xmlns:a16="http://schemas.microsoft.com/office/drawing/2014/main" id="{FF279CC1-8FFF-563B-193C-534321C702E6}"/>
                  </a:ext>
                </a:extLst>
              </p:cNvPr>
              <p:cNvSpPr txBox="1">
                <a:spLocks noRot="1" noChangeAspect="1" noMove="1" noResize="1" noEditPoints="1" noAdjustHandles="1" noChangeArrowheads="1" noChangeShapeType="1" noTextEdit="1"/>
              </p:cNvSpPr>
              <p:nvPr/>
            </p:nvSpPr>
            <p:spPr>
              <a:xfrm>
                <a:off x="10157812" y="3587898"/>
                <a:ext cx="1365630" cy="848566"/>
              </a:xfrm>
              <a:prstGeom prst="rect">
                <a:avLst/>
              </a:prstGeom>
              <a:blipFill>
                <a:blip r:embed="rId9"/>
                <a:stretch>
                  <a:fillRect l="-40367" t="-98529" b="-1529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9DA697-1020-09B4-5B8E-9F61671CCD00}"/>
              </a:ext>
            </a:extLst>
          </p:cNvPr>
          <p:cNvSpPr>
            <a:spLocks noGrp="1"/>
          </p:cNvSpPr>
          <p:nvPr>
            <p:ph type="sldNum" sz="quarter" idx="12"/>
          </p:nvPr>
        </p:nvSpPr>
        <p:spPr/>
        <p:txBody>
          <a:bodyPr/>
          <a:lstStyle/>
          <a:p>
            <a:fld id="{EE990D7F-56FB-9745-84A4-6BC8EB4FDFF2}" type="slidenum">
              <a:rPr lang="en-US" smtClean="0"/>
              <a:t>9</a:t>
            </a:fld>
            <a:endParaRPr lang="en-US"/>
          </a:p>
        </p:txBody>
      </p:sp>
      <p:grpSp>
        <p:nvGrpSpPr>
          <p:cNvPr id="3" name="Group 2">
            <a:extLst>
              <a:ext uri="{FF2B5EF4-FFF2-40B4-BE49-F238E27FC236}">
                <a16:creationId xmlns:a16="http://schemas.microsoft.com/office/drawing/2014/main" id="{9CE4F2B2-71B7-32E1-1574-FB93A4A44B21}"/>
              </a:ext>
            </a:extLst>
          </p:cNvPr>
          <p:cNvGrpSpPr/>
          <p:nvPr/>
        </p:nvGrpSpPr>
        <p:grpSpPr>
          <a:xfrm>
            <a:off x="666081" y="4840931"/>
            <a:ext cx="838234" cy="682678"/>
            <a:chOff x="4464911" y="2605160"/>
            <a:chExt cx="1453591" cy="1115490"/>
          </a:xfrm>
        </p:grpSpPr>
        <p:sp>
          <p:nvSpPr>
            <p:cNvPr id="6" name="Oval 5">
              <a:extLst>
                <a:ext uri="{FF2B5EF4-FFF2-40B4-BE49-F238E27FC236}">
                  <a16:creationId xmlns:a16="http://schemas.microsoft.com/office/drawing/2014/main" id="{5CEFE712-2D28-4183-44EF-15D6C175BF73}"/>
                </a:ext>
              </a:extLst>
            </p:cNvPr>
            <p:cNvSpPr/>
            <p:nvPr/>
          </p:nvSpPr>
          <p:spPr>
            <a:xfrm>
              <a:off x="4990262" y="2605160"/>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D6AB21EF-7E1A-C551-0FC2-441194E1E169}"/>
                </a:ext>
              </a:extLst>
            </p:cNvPr>
            <p:cNvSpPr/>
            <p:nvPr/>
          </p:nvSpPr>
          <p:spPr>
            <a:xfrm>
              <a:off x="4464911" y="3334888"/>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83CF38B-D046-4D46-31CC-A30C7E2A6DE1}"/>
                </a:ext>
              </a:extLst>
            </p:cNvPr>
            <p:cNvSpPr/>
            <p:nvPr/>
          </p:nvSpPr>
          <p:spPr>
            <a:xfrm>
              <a:off x="5531737" y="3334888"/>
              <a:ext cx="386765" cy="385762"/>
            </a:xfrm>
            <a:prstGeom prst="ellipse">
              <a:avLst/>
            </a:prstGeom>
            <a:solidFill>
              <a:srgbClr val="AAAA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79C8ECBF-91E7-1B63-B215-8101AE4BF297}"/>
                </a:ext>
              </a:extLst>
            </p:cNvPr>
            <p:cNvCxnSpPr>
              <a:cxnSpLocks/>
              <a:stCxn id="6" idx="5"/>
              <a:endCxn id="8"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A6258E-E610-2A9A-351B-33806564B2F9}"/>
                </a:ext>
              </a:extLst>
            </p:cNvPr>
            <p:cNvCxnSpPr>
              <a:cxnSpLocks/>
              <a:stCxn id="6" idx="3"/>
              <a:endCxn id="7"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34EB41-1C4A-0668-258A-31CE04D38867}"/>
                </a:ext>
              </a:extLst>
            </p:cNvPr>
            <p:cNvCxnSpPr>
              <a:cxnSpLocks/>
              <a:stCxn id="7" idx="6"/>
              <a:endCxn id="8"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93CB4DF7-08EC-0FFE-1971-20B5F3457A0B}"/>
              </a:ext>
            </a:extLst>
          </p:cNvPr>
          <p:cNvGrpSpPr/>
          <p:nvPr/>
        </p:nvGrpSpPr>
        <p:grpSpPr>
          <a:xfrm>
            <a:off x="725993" y="2691288"/>
            <a:ext cx="843064" cy="1125907"/>
            <a:chOff x="2048036" y="3104037"/>
            <a:chExt cx="843064" cy="1125907"/>
          </a:xfrm>
        </p:grpSpPr>
        <p:grpSp>
          <p:nvGrpSpPr>
            <p:cNvPr id="13" name="Group 12">
              <a:extLst>
                <a:ext uri="{FF2B5EF4-FFF2-40B4-BE49-F238E27FC236}">
                  <a16:creationId xmlns:a16="http://schemas.microsoft.com/office/drawing/2014/main" id="{92CB76A3-FA4E-6313-1E2F-C857A4E872BC}"/>
                </a:ext>
              </a:extLst>
            </p:cNvPr>
            <p:cNvGrpSpPr/>
            <p:nvPr/>
          </p:nvGrpSpPr>
          <p:grpSpPr>
            <a:xfrm>
              <a:off x="2048036" y="3547266"/>
              <a:ext cx="838234" cy="682678"/>
              <a:chOff x="4464911" y="2605160"/>
              <a:chExt cx="1453591" cy="1115490"/>
            </a:xfrm>
          </p:grpSpPr>
          <p:sp>
            <p:nvSpPr>
              <p:cNvPr id="23" name="Oval 22">
                <a:extLst>
                  <a:ext uri="{FF2B5EF4-FFF2-40B4-BE49-F238E27FC236}">
                    <a16:creationId xmlns:a16="http://schemas.microsoft.com/office/drawing/2014/main" id="{D4C53578-038A-73DE-F079-828872C761D1}"/>
                  </a:ext>
                </a:extLst>
              </p:cNvPr>
              <p:cNvSpPr/>
              <p:nvPr/>
            </p:nvSpPr>
            <p:spPr>
              <a:xfrm>
                <a:off x="4990262" y="2605160"/>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3EA5E05-3725-FBB6-C906-F6E2B4EAF7F4}"/>
                  </a:ext>
                </a:extLst>
              </p:cNvPr>
              <p:cNvSpPr/>
              <p:nvPr/>
            </p:nvSpPr>
            <p:spPr>
              <a:xfrm>
                <a:off x="4464911"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25" name="Oval 24">
                <a:extLst>
                  <a:ext uri="{FF2B5EF4-FFF2-40B4-BE49-F238E27FC236}">
                    <a16:creationId xmlns:a16="http://schemas.microsoft.com/office/drawing/2014/main" id="{A46587E1-6CA8-6C31-B27F-ABCA3B186181}"/>
                  </a:ext>
                </a:extLst>
              </p:cNvPr>
              <p:cNvSpPr/>
              <p:nvPr/>
            </p:nvSpPr>
            <p:spPr>
              <a:xfrm>
                <a:off x="5531737" y="3334888"/>
                <a:ext cx="386765" cy="385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a:t>
                </a:r>
              </a:p>
            </p:txBody>
          </p:sp>
          <p:cxnSp>
            <p:nvCxnSpPr>
              <p:cNvPr id="26" name="Straight Connector 25">
                <a:extLst>
                  <a:ext uri="{FF2B5EF4-FFF2-40B4-BE49-F238E27FC236}">
                    <a16:creationId xmlns:a16="http://schemas.microsoft.com/office/drawing/2014/main" id="{05712E8C-5D80-4639-5F46-AC9F7F0C43E8}"/>
                  </a:ext>
                </a:extLst>
              </p:cNvPr>
              <p:cNvCxnSpPr>
                <a:cxnSpLocks/>
                <a:stCxn id="23" idx="5"/>
                <a:endCxn id="25" idx="1"/>
              </p:cNvCxnSpPr>
              <p:nvPr/>
            </p:nvCxnSpPr>
            <p:spPr>
              <a:xfrm>
                <a:off x="5320388" y="2934429"/>
                <a:ext cx="267989"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922DFA0-2028-E4C8-12D3-5A158D717A15}"/>
                  </a:ext>
                </a:extLst>
              </p:cNvPr>
              <p:cNvCxnSpPr>
                <a:cxnSpLocks/>
                <a:stCxn id="23" idx="3"/>
                <a:endCxn id="24" idx="7"/>
              </p:cNvCxnSpPr>
              <p:nvPr/>
            </p:nvCxnSpPr>
            <p:spPr>
              <a:xfrm flipH="1">
                <a:off x="4795036" y="2934429"/>
                <a:ext cx="251866" cy="4569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D6BE77-9E54-D4E3-0959-CE6A423D5F6E}"/>
                  </a:ext>
                </a:extLst>
              </p:cNvPr>
              <p:cNvCxnSpPr>
                <a:cxnSpLocks/>
                <a:stCxn id="24" idx="6"/>
                <a:endCxn id="25" idx="2"/>
              </p:cNvCxnSpPr>
              <p:nvPr/>
            </p:nvCxnSpPr>
            <p:spPr>
              <a:xfrm>
                <a:off x="4851676" y="3527770"/>
                <a:ext cx="68006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1AA9877-B53B-D106-995B-9998330CBFCC}"/>
                </a:ext>
              </a:extLst>
            </p:cNvPr>
            <p:cNvGrpSpPr/>
            <p:nvPr/>
          </p:nvGrpSpPr>
          <p:grpSpPr>
            <a:xfrm rot="10800000">
              <a:off x="2052866" y="3104037"/>
              <a:ext cx="838234" cy="682678"/>
              <a:chOff x="4464911" y="2605160"/>
              <a:chExt cx="1453591" cy="1115490"/>
            </a:xfrm>
          </p:grpSpPr>
          <p:sp>
            <p:nvSpPr>
              <p:cNvPr id="17" name="Oval 16">
                <a:extLst>
                  <a:ext uri="{FF2B5EF4-FFF2-40B4-BE49-F238E27FC236}">
                    <a16:creationId xmlns:a16="http://schemas.microsoft.com/office/drawing/2014/main" id="{876C4F0E-19D8-89C5-E9A4-7EF7BB2D516E}"/>
                  </a:ext>
                </a:extLst>
              </p:cNvPr>
              <p:cNvSpPr/>
              <p:nvPr/>
            </p:nvSpPr>
            <p:spPr>
              <a:xfrm rot="10984545">
                <a:off x="4990262" y="2605160"/>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0122E9B2-3071-3F82-6331-86D56E072D54}"/>
                  </a:ext>
                </a:extLst>
              </p:cNvPr>
              <p:cNvSpPr/>
              <p:nvPr/>
            </p:nvSpPr>
            <p:spPr>
              <a:xfrm rot="10800000">
                <a:off x="4464911" y="3334887"/>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EE686687-532B-3471-1079-72D41FEE9A27}"/>
                  </a:ext>
                </a:extLst>
              </p:cNvPr>
              <p:cNvSpPr/>
              <p:nvPr/>
            </p:nvSpPr>
            <p:spPr>
              <a:xfrm rot="10800000">
                <a:off x="5531736" y="3334887"/>
                <a:ext cx="386766" cy="3857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cxnSp>
            <p:nvCxnSpPr>
              <p:cNvPr id="20" name="Straight Connector 19">
                <a:extLst>
                  <a:ext uri="{FF2B5EF4-FFF2-40B4-BE49-F238E27FC236}">
                    <a16:creationId xmlns:a16="http://schemas.microsoft.com/office/drawing/2014/main" id="{0E0A2AEA-890E-5945-56A0-BDD155009010}"/>
                  </a:ext>
                </a:extLst>
              </p:cNvPr>
              <p:cNvCxnSpPr>
                <a:cxnSpLocks/>
                <a:stCxn id="17" idx="1"/>
                <a:endCxn id="19" idx="5"/>
              </p:cNvCxnSpPr>
              <p:nvPr/>
            </p:nvCxnSpPr>
            <p:spPr>
              <a:xfrm rot="10800000" flipH="1" flipV="1">
                <a:off x="5312423" y="2941146"/>
                <a:ext cx="275954" cy="45023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8C811D-EA82-8D7F-376D-3F98383AF5B5}"/>
                  </a:ext>
                </a:extLst>
              </p:cNvPr>
              <p:cNvCxnSpPr>
                <a:cxnSpLocks/>
                <a:stCxn id="17" idx="7"/>
                <a:endCxn id="18" idx="3"/>
              </p:cNvCxnSpPr>
              <p:nvPr/>
            </p:nvCxnSpPr>
            <p:spPr>
              <a:xfrm rot="10800000" flipV="1">
                <a:off x="4795035" y="2927319"/>
                <a:ext cx="244298" cy="4640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B6386A-A2BA-79A5-1F7B-F83871CA56EA}"/>
                  </a:ext>
                </a:extLst>
              </p:cNvPr>
              <p:cNvCxnSpPr>
                <a:cxnSpLocks/>
                <a:stCxn id="18" idx="2"/>
                <a:endCxn id="19" idx="6"/>
              </p:cNvCxnSpPr>
              <p:nvPr/>
            </p:nvCxnSpPr>
            <p:spPr>
              <a:xfrm rot="10800000" flipH="1">
                <a:off x="4851677" y="3527769"/>
                <a:ext cx="68005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209B53F6-10D3-FE73-18A1-4A6E8E031C1F}"/>
                </a:ext>
              </a:extLst>
            </p:cNvPr>
            <p:cNvCxnSpPr>
              <a:cxnSpLocks/>
              <a:stCxn id="19" idx="4"/>
              <a:endCxn id="24" idx="0"/>
            </p:cNvCxnSpPr>
            <p:nvPr/>
          </p:nvCxnSpPr>
          <p:spPr>
            <a:xfrm flipH="1">
              <a:off x="2159553" y="3340123"/>
              <a:ext cx="4830" cy="653735"/>
            </a:xfrm>
            <a:prstGeom prst="line">
              <a:avLst/>
            </a:prstGeom>
            <a:ln w="31750"/>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09F5C09-55BA-F30D-AC99-1B4C1F60F87C}"/>
                </a:ext>
              </a:extLst>
            </p:cNvPr>
            <p:cNvCxnSpPr>
              <a:cxnSpLocks/>
              <a:endCxn id="25" idx="0"/>
            </p:cNvCxnSpPr>
            <p:nvPr/>
          </p:nvCxnSpPr>
          <p:spPr>
            <a:xfrm flipH="1">
              <a:off x="2774753" y="3321313"/>
              <a:ext cx="13122" cy="672545"/>
            </a:xfrm>
            <a:prstGeom prst="line">
              <a:avLst/>
            </a:prstGeom>
            <a:ln w="31750"/>
          </p:spPr>
          <p:style>
            <a:lnRef idx="3">
              <a:schemeClr val="dk1"/>
            </a:lnRef>
            <a:fillRef idx="0">
              <a:schemeClr val="dk1"/>
            </a:fillRef>
            <a:effectRef idx="2">
              <a:schemeClr val="dk1"/>
            </a:effectRef>
            <a:fontRef idx="minor">
              <a:schemeClr val="tx1"/>
            </a:fontRef>
          </p:style>
        </p:cxnSp>
      </p:grpSp>
      <p:sp>
        <p:nvSpPr>
          <p:cNvPr id="29" name="TextBox 28">
            <a:extLst>
              <a:ext uri="{FF2B5EF4-FFF2-40B4-BE49-F238E27FC236}">
                <a16:creationId xmlns:a16="http://schemas.microsoft.com/office/drawing/2014/main" id="{F50931A5-1625-AFFA-1524-622465B75C0D}"/>
              </a:ext>
            </a:extLst>
          </p:cNvPr>
          <p:cNvSpPr txBox="1"/>
          <p:nvPr/>
        </p:nvSpPr>
        <p:spPr>
          <a:xfrm>
            <a:off x="744107" y="2140835"/>
            <a:ext cx="760208" cy="369332"/>
          </a:xfrm>
          <a:prstGeom prst="rect">
            <a:avLst/>
          </a:prstGeom>
          <a:noFill/>
        </p:spPr>
        <p:txBody>
          <a:bodyPr wrap="none" rtlCol="0">
            <a:spAutoFit/>
          </a:bodyPr>
          <a:lstStyle/>
          <a:p>
            <a:r>
              <a:rPr lang="en-US" dirty="0"/>
              <a:t>Graph</a:t>
            </a:r>
          </a:p>
        </p:txBody>
      </p:sp>
      <p:sp>
        <p:nvSpPr>
          <p:cNvPr id="30" name="TextBox 29">
            <a:extLst>
              <a:ext uri="{FF2B5EF4-FFF2-40B4-BE49-F238E27FC236}">
                <a16:creationId xmlns:a16="http://schemas.microsoft.com/office/drawing/2014/main" id="{FFD02037-1BFE-9FCC-0CBE-1DCA1F94E5C8}"/>
              </a:ext>
            </a:extLst>
          </p:cNvPr>
          <p:cNvSpPr txBox="1"/>
          <p:nvPr/>
        </p:nvSpPr>
        <p:spPr>
          <a:xfrm>
            <a:off x="668558" y="4195103"/>
            <a:ext cx="872355" cy="369332"/>
          </a:xfrm>
          <a:prstGeom prst="rect">
            <a:avLst/>
          </a:prstGeom>
          <a:noFill/>
        </p:spPr>
        <p:txBody>
          <a:bodyPr wrap="none" rtlCol="0">
            <a:spAutoFit/>
          </a:bodyPr>
          <a:lstStyle/>
          <a:p>
            <a:r>
              <a:rPr lang="en-US" dirty="0"/>
              <a:t>Pattern</a:t>
            </a:r>
          </a:p>
        </p:txBody>
      </p:sp>
      <p:sp>
        <p:nvSpPr>
          <p:cNvPr id="31" name="Rounded Rectangle 30">
            <a:extLst>
              <a:ext uri="{FF2B5EF4-FFF2-40B4-BE49-F238E27FC236}">
                <a16:creationId xmlns:a16="http://schemas.microsoft.com/office/drawing/2014/main" id="{14BE6CEB-43F2-4D9A-DC3E-9D59199129D1}"/>
              </a:ext>
            </a:extLst>
          </p:cNvPr>
          <p:cNvSpPr/>
          <p:nvPr/>
        </p:nvSpPr>
        <p:spPr>
          <a:xfrm>
            <a:off x="4318228" y="6108489"/>
            <a:ext cx="5150438" cy="65235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57200" indent="-457200">
              <a:buFont typeface="Arial" panose="020B0604020202020204" pitchFamily="34" charset="0"/>
              <a:buChar char="•"/>
            </a:pPr>
            <a:r>
              <a:rPr lang="en-US" altLang="zh-CN" sz="2800" dirty="0">
                <a:solidFill>
                  <a:schemeClr val="tx1"/>
                </a:solidFill>
              </a:rPr>
              <a:t>Up to 258x speed up in ASAP</a:t>
            </a:r>
          </a:p>
        </p:txBody>
      </p:sp>
    </p:spTree>
    <p:extLst>
      <p:ext uri="{BB962C8B-B14F-4D97-AF65-F5344CB8AC3E}">
        <p14:creationId xmlns:p14="http://schemas.microsoft.com/office/powerpoint/2010/main" val="107370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ppt_x"/>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9" grpId="0" animBg="1"/>
      <p:bldP spid="70" grpId="0" animBg="1"/>
      <p:bldP spid="71" grpId="0" animBg="1"/>
      <p:bldP spid="97" grpId="0" animBg="1"/>
      <p:bldP spid="98" grpId="0" animBg="1"/>
      <p:bldP spid="99" grpId="0" animBg="1"/>
      <p:bldP spid="103" grpId="0"/>
      <p:bldP spid="104" grpId="0"/>
      <p:bldP spid="106" grpId="0"/>
      <p:bldP spid="107" grpId="0"/>
      <p:bldP spid="108" grpId="0"/>
      <p:bldP spid="110" grpId="0"/>
      <p:bldP spid="111" grpId="0" animBg="1"/>
      <p:bldP spid="112" grpId="0"/>
      <p:bldP spid="113" grpId="0"/>
      <p:bldP spid="114" grpId="0"/>
      <p:bldP spid="115" grpId="0"/>
      <p:bldP spid="116" grpId="0"/>
      <p:bldP spid="118" grpId="0"/>
      <p:bldP spid="119" grpId="0"/>
      <p:bldP spid="120" grpId="0"/>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11506</TotalTime>
  <Words>3878</Words>
  <Application>Microsoft Macintosh PowerPoint</Application>
  <PresentationFormat>Widescreen</PresentationFormat>
  <Paragraphs>581</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Newslab Thin</vt:lpstr>
      <vt:lpstr>Arial</vt:lpstr>
      <vt:lpstr>Calibri</vt:lpstr>
      <vt:lpstr>Calibri Light</vt:lpstr>
      <vt:lpstr>Cambria Math</vt:lpstr>
      <vt:lpstr>Helvetica</vt:lpstr>
      <vt:lpstr>Source Sans Pro Light</vt:lpstr>
      <vt:lpstr>Wingdings</vt:lpstr>
      <vt:lpstr>Office Theme</vt:lpstr>
      <vt:lpstr>Arya: Arbitrary Graph Pattern Mining with Decomposition-based Sampling</vt:lpstr>
      <vt:lpstr>Graph-structured Data are Ubiquitous</vt:lpstr>
      <vt:lpstr>Pattern Mining is An Important Analytics Task</vt:lpstr>
      <vt:lpstr>Graph Pattern Mining</vt:lpstr>
      <vt:lpstr>Exact Mining Solutions</vt:lpstr>
      <vt:lpstr>Exact Mining Solutions</vt:lpstr>
      <vt:lpstr>Scalability Challenge in Exact Mining </vt:lpstr>
      <vt:lpstr>Approximate Pattern Mining</vt:lpstr>
      <vt:lpstr>Using Neighborhood Sampling [ASAP, OSDI’18]</vt:lpstr>
      <vt:lpstr>ASAP Cannot Scale to Complex Patterns</vt:lpstr>
      <vt:lpstr>Our key idea is to leverage graph decomposition theory  and sample different sub-patterns individually.</vt:lpstr>
      <vt:lpstr>Graph Decomposition Theory</vt:lpstr>
      <vt:lpstr>Sample Individual Sub-patterns</vt:lpstr>
      <vt:lpstr>Form a Pattern</vt:lpstr>
      <vt:lpstr>Accelerate the computation</vt:lpstr>
      <vt:lpstr>The “Failure Probability” of Cycle/Star Samplers</vt:lpstr>
      <vt:lpstr>Scheduling More-likely-to-fail Subpatterns First</vt:lpstr>
      <vt:lpstr>Putting It Together -- Arya</vt:lpstr>
      <vt:lpstr>Evaluation</vt:lpstr>
      <vt:lpstr>Evaluation: Exact Mining Systems</vt:lpstr>
      <vt:lpstr>Evaluation: Exact Mining Systems</vt:lpstr>
      <vt:lpstr>Evaluation: Approximate Mining Systems</vt:lpstr>
      <vt:lpstr>Discussion and Future Work</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 Zeying</dc:creator>
  <cp:lastModifiedBy>Zhu, Zeying</cp:lastModifiedBy>
  <cp:revision>4344</cp:revision>
  <dcterms:created xsi:type="dcterms:W3CDTF">2023-03-07T20:04:29Z</dcterms:created>
  <dcterms:modified xsi:type="dcterms:W3CDTF">2023-04-19T02:04:00Z</dcterms:modified>
</cp:coreProperties>
</file>