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7" r:id="rId4"/>
    <p:sldId id="318" r:id="rId5"/>
    <p:sldId id="328" r:id="rId6"/>
    <p:sldId id="259" r:id="rId7"/>
    <p:sldId id="294" r:id="rId8"/>
    <p:sldId id="260" r:id="rId9"/>
    <p:sldId id="295" r:id="rId10"/>
    <p:sldId id="261" r:id="rId11"/>
    <p:sldId id="296" r:id="rId12"/>
    <p:sldId id="262" r:id="rId13"/>
    <p:sldId id="264" r:id="rId14"/>
    <p:sldId id="329" r:id="rId15"/>
    <p:sldId id="309" r:id="rId16"/>
    <p:sldId id="297" r:id="rId17"/>
    <p:sldId id="332" r:id="rId18"/>
    <p:sldId id="278" r:id="rId19"/>
    <p:sldId id="298" r:id="rId20"/>
    <p:sldId id="320" r:id="rId21"/>
    <p:sldId id="323" r:id="rId22"/>
    <p:sldId id="324" r:id="rId23"/>
    <p:sldId id="325" r:id="rId24"/>
    <p:sldId id="333" r:id="rId25"/>
    <p:sldId id="299" r:id="rId26"/>
    <p:sldId id="334" r:id="rId27"/>
    <p:sldId id="322" r:id="rId28"/>
    <p:sldId id="337" r:id="rId29"/>
    <p:sldId id="335" r:id="rId30"/>
    <p:sldId id="338" r:id="rId31"/>
    <p:sldId id="336" r:id="rId32"/>
    <p:sldId id="339" r:id="rId33"/>
    <p:sldId id="308" r:id="rId34"/>
    <p:sldId id="289" r:id="rId35"/>
    <p:sldId id="326" r:id="rId36"/>
    <p:sldId id="327" r:id="rId37"/>
    <p:sldId id="314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93"/>
    <a:srgbClr val="E3ACFF"/>
    <a:srgbClr val="B14AFF"/>
    <a:srgbClr val="FBAFAE"/>
    <a:srgbClr val="FF5F5C"/>
    <a:srgbClr val="F3C8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7393"/>
  </p:normalViewPr>
  <p:slideViewPr>
    <p:cSldViewPr snapToGrid="0">
      <p:cViewPr varScale="1">
        <p:scale>
          <a:sx n="125" d="100"/>
          <a:sy n="125" d="100"/>
        </p:scale>
        <p:origin x="2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167C-3BA5-9C40-9231-317DF0D84F3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B358B-E41B-1645-AEF4-C093E96D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8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3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14F7-DB2A-19D7-FE62-3E23EC45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60720-16CE-CAA9-E3D2-9DDCB948E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ED5CE-4FC7-F4E7-4336-36621B11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4DA03-7BE4-89DD-F3B2-34460DAF6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4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4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6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0573-DCE0-FE68-5779-DC5C8496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48D6E-5ACB-023B-05BC-3F961C3E8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2655C-2494-AFE2-C47B-1358439DA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0B31C-1158-5008-DD6C-0063C0201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8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93AA6-BCED-016E-51E9-8241622D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10CCC-1248-F7D8-C218-DBD94B144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B0EF5-31EE-7043-62D9-7D2432D33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02D78-8C75-74C4-82FD-9226070D4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8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7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6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8E91-CC1C-47A6-3EDB-E5B80CDE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4AF93-47C6-68E5-5725-15D1EB869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5CA53-B3C6-2B62-2248-BC8726FD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8A9D-EAA4-ADD3-3095-68841BD6F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5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8E91-CC1C-47A6-3EDB-E5B80CDE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4AF93-47C6-68E5-5725-15D1EB869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5CA53-B3C6-2B62-2248-BC8726FD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8A9D-EAA4-ADD3-3095-68841BD6F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0A73-FDA8-E1AB-9E35-91FA3343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2A972-9706-263E-7C91-4F8F98C2B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0525C-8305-FB6C-1EBB-353A3B5D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3540-01A4-7EE9-E377-281E667AB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0A73-FDA8-E1AB-9E35-91FA3343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2A972-9706-263E-7C91-4F8F98C2B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0525C-8305-FB6C-1EBB-353A3B5D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3540-01A4-7EE9-E377-281E667AB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3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1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70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8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3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7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NimbusRomNo9L"/>
              </a:rPr>
              <a:t>In conclusion,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NimbusRomNo9L"/>
            </a:endParaRPr>
          </a:p>
          <a:p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open-sourced </a:t>
            </a:r>
            <a:r>
              <a:rPr lang="en-US" err="1"/>
              <a:t>NetMigrate</a:t>
            </a:r>
            <a:r>
              <a:rPr lang="en-US"/>
              <a:t> at this </a:t>
            </a:r>
            <a:r>
              <a:rPr lang="en-US" err="1"/>
              <a:t>github</a:t>
            </a:r>
            <a:r>
              <a:rPr lang="en-US"/>
              <a:t> repo.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brings the end of the talk.  Thank you and I am happy to take any questions.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7653-D258-3D73-061F-09885B1F2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DD0EE-F77E-BEC2-75E2-520EB502D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B6830-14A4-2D2E-1D88-35A704059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2ADB-BFE0-4903-1495-2B02C1225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NimbusRomNo9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B358B-E41B-1645-AEF4-C093E96D2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518C-D5AE-1EE2-2AB4-DE42D87A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91657-AE3F-B45A-E9F4-C1B62BF8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B2DA-69CA-92D5-F966-0080F450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2993-2AE1-BC41-8DDC-22F06C48AB32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7BE-1687-4A31-34E1-DAC40FAE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DFB3-0CDB-52BC-8D64-790C0185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9A83-0EA3-31D8-B54A-FCDABC97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7D36-6624-B77E-BE05-1068CC16C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7782-E5C3-B087-0F85-64277165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1A3-C88E-634E-B727-588A8AEAF37F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BAD9-98E7-48B3-A8F9-988915D6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6969-66BE-9B8E-BD3B-C3E8744D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820A5-B248-9632-7BA7-01A40498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25815-CB2D-5FE4-70BE-D6C98CDD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C11A-2AC9-9E31-7477-40C3FEF1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D3B9-2264-A74E-A21D-9DEF7142E60C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315C-C9D9-DD44-B981-3C6B7346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820E-91CA-710A-5B76-D9870B37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CA54-6BD0-9F6D-1F84-97B21554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1826-91EA-390E-7D3D-A6F2D3C7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DB6E-CF83-ECC1-21E9-72DAC2B1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A899-0591-5043-91A7-7631B7944F22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78F2-C52A-CC0A-B667-80FF9DE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4F00-0909-A40B-0F5F-14B8DD4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3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9413-4463-EE29-7AC9-6B5AF138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A999-05DA-0B3E-4714-3FE42313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2E82-81B0-B3D4-B49A-C6F984F9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4C7C-27AF-C34C-A8A6-8F3864075113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55C2-630E-3387-0E4F-7145C20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524E-2DA2-7BA4-6A6D-79EC62E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E479-4B0E-CDD7-0E65-F6E6BB5B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A0FA-6A69-BF98-66D9-626663576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EBFB-EE49-7930-701A-985EE1381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5ECB-DF33-AFD5-16FA-3437053F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39-A3C0-9D4E-9BE7-B66B5325597C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E4E3-C8E7-EE12-D544-4E16BE02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EAEF-D910-B2B7-7267-E5130AD2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B1EC-F0F0-60AB-C42A-1D55485F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41910-CAB2-1262-3D8A-1CDAA373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479C7-49F9-E3C3-B1C0-C30FFDF48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D8D49-3D55-A6C2-C555-8AA69CE4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479A6-09F8-98B6-1361-E77B522F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B359-3481-3BD5-0B3F-4F96E4DF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D3D1-599A-6F43-8ACD-C39BC73B3E82}" type="datetime1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B34B8-DBF9-8B25-F7A3-E074B3A6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9FAF8-58E7-F260-6726-A469DF7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54C5-D25F-2A2F-3A0A-588C972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220BF-4A57-FD13-F614-E3358AD2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BA94-8856-424B-8229-D8AE9D8965E4}" type="datetime1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2122-0683-B398-3654-7AD2C7A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52354-7B5C-9BF7-5634-E5A44F48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8DA5D-D45E-F4B2-C21C-27F53089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7089-CC5D-824E-B303-C629E504B257}" type="datetime1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1B8CB-920A-4A27-6CFD-A239B1FD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BA77-55BC-C88E-F329-3936A227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C714-7EB7-7E87-EF52-92E98A3D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2C46-914C-1306-F333-0C4F5F63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EE022-C612-5E95-3ACE-8D77CD2A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D90-BFE7-2557-0ADA-74B5BD35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0D7D-7361-4647-928F-12F227D48044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8AD0-BD10-FEE4-5E1B-2F9A306B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CFE6-283E-8D61-3840-79D7C2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CAD9-212E-531A-09AE-5CF2F1B0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E325C-8522-21D6-3CA0-AD9185F8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25B10-C31B-B586-460F-BDCEBE550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8DE9-FC84-30A6-054A-D278853B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836-DDDD-F447-981E-593B8096E263}" type="datetime1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1ADE2-13B4-280B-9D73-7DF60F97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00AA-368C-6568-D276-6B21C026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50FF1-936C-D849-E742-493B1CA9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F00C3-B32D-9F8F-6D95-61ACC7F7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A9BA-7823-DEC0-153E-D5889498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94F-E390-0146-BDA0-6F4720FAD646}" type="datetime1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B696-DCE1-FF06-A249-C8C585B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5A45-BE39-675E-6CAC-29C1F3C95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3A03-51D0-E847-A25E-7B42719D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ot-NetSys/NetMigr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D4D-E64E-39F0-A0CC-B3024A66B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In-Memory Key-Value Store Live Migration with </a:t>
            </a:r>
            <a:r>
              <a:rPr lang="en-US" err="1"/>
              <a:t>NetMigrate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E9D84-76D0-34DC-696E-6A896AC73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err="1"/>
              <a:t>Zeying</a:t>
            </a:r>
            <a:r>
              <a:rPr lang="en-US"/>
              <a:t> Zhu, </a:t>
            </a:r>
            <a:r>
              <a:rPr lang="en-US" err="1"/>
              <a:t>Yibo</a:t>
            </a:r>
            <a:r>
              <a:rPr lang="en-US"/>
              <a:t> Zhao, Alan </a:t>
            </a:r>
            <a:r>
              <a:rPr lang="en-US" err="1"/>
              <a:t>Zaoxing</a:t>
            </a:r>
            <a:r>
              <a:rPr lang="en-US"/>
              <a:t> Liu</a:t>
            </a:r>
          </a:p>
        </p:txBody>
      </p:sp>
      <p:pic>
        <p:nvPicPr>
          <p:cNvPr id="1026" name="Picture 2" descr="University of Maryland Primary logo">
            <a:extLst>
              <a:ext uri="{FF2B5EF4-FFF2-40B4-BE49-F238E27FC236}">
                <a16:creationId xmlns:a16="http://schemas.microsoft.com/office/drawing/2014/main" id="{F01D783B-D5C7-D283-F6E0-58A07DC7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19" y="4985950"/>
            <a:ext cx="3954162" cy="13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1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Hybrid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25091-528F-AFA3-EE66-7962003F6E8F}"/>
              </a:ext>
            </a:extLst>
          </p:cNvPr>
          <p:cNvSpPr txBox="1"/>
          <p:nvPr/>
        </p:nvSpPr>
        <p:spPr>
          <a:xfrm>
            <a:off x="0" y="6488668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Fulva</a:t>
            </a:r>
            <a:r>
              <a:rPr lang="zh-CN" altLang="en-US"/>
              <a:t> </a:t>
            </a:r>
            <a:r>
              <a:rPr lang="en-US" altLang="zh-CN"/>
              <a:t>[SRDS</a:t>
            </a:r>
            <a:r>
              <a:rPr lang="zh-CN" altLang="en-US"/>
              <a:t> </a:t>
            </a:r>
            <a:r>
              <a:rPr lang="en-US" altLang="zh-CN"/>
              <a:t>‘19]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F84E5-9377-9F7A-6D2F-676FFE4646EA}"/>
              </a:ext>
            </a:extLst>
          </p:cNvPr>
          <p:cNvSpPr txBox="1"/>
          <p:nvPr/>
        </p:nvSpPr>
        <p:spPr>
          <a:xfrm>
            <a:off x="2628076" y="1353173"/>
            <a:ext cx="816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both source and destination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destination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29C4C0-E421-AFA6-17F7-C2BB190B08E8}"/>
              </a:ext>
            </a:extLst>
          </p:cNvPr>
          <p:cNvGrpSpPr/>
          <p:nvPr/>
        </p:nvGrpSpPr>
        <p:grpSpPr>
          <a:xfrm>
            <a:off x="1287967" y="3913101"/>
            <a:ext cx="1925367" cy="2387702"/>
            <a:chOff x="1287967" y="3913101"/>
            <a:chExt cx="1925367" cy="2387702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1BB55D07-98F4-256F-BDFA-AF4A77419FB3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7CEB17-C3B3-3FC7-C2E9-F98C51FAE5C4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4FCF95-8E7A-D17A-A707-C7F9C6C6EF15}"/>
              </a:ext>
            </a:extLst>
          </p:cNvPr>
          <p:cNvGrpSpPr/>
          <p:nvPr/>
        </p:nvGrpSpPr>
        <p:grpSpPr>
          <a:xfrm>
            <a:off x="8954961" y="3905909"/>
            <a:ext cx="1925367" cy="2401683"/>
            <a:chOff x="8954961" y="3905909"/>
            <a:chExt cx="1925367" cy="2401683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3F70BA7-3C44-CDEA-6EDC-A3DFE1C1C910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470380-C9DC-5F9C-A0BC-A0F19272B8BD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6E4D5-71F3-274E-D8BE-999EFD45977C}"/>
              </a:ext>
            </a:extLst>
          </p:cNvPr>
          <p:cNvGrpSpPr/>
          <p:nvPr/>
        </p:nvGrpSpPr>
        <p:grpSpPr>
          <a:xfrm>
            <a:off x="3807863" y="4645211"/>
            <a:ext cx="4655656" cy="446563"/>
            <a:chOff x="3807863" y="4645211"/>
            <a:chExt cx="4655656" cy="44656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2A64C5-3AFE-DCC9-A5F7-01252D596D7A}"/>
                </a:ext>
              </a:extLst>
            </p:cNvPr>
            <p:cNvCxnSpPr>
              <a:cxnSpLocks/>
            </p:cNvCxnSpPr>
            <p:nvPr/>
          </p:nvCxnSpPr>
          <p:spPr>
            <a:xfrm>
              <a:off x="3807863" y="5073819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AE7413-640A-919C-1A76-6A363D73DBB1}"/>
                </a:ext>
              </a:extLst>
            </p:cNvPr>
            <p:cNvSpPr txBox="1"/>
            <p:nvPr/>
          </p:nvSpPr>
          <p:spPr>
            <a:xfrm>
              <a:off x="5138736" y="4645211"/>
              <a:ext cx="1821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4D77DA-62C3-4A4E-610F-683DAAFBA8CD}"/>
              </a:ext>
            </a:extLst>
          </p:cNvPr>
          <p:cNvGrpSpPr/>
          <p:nvPr/>
        </p:nvGrpSpPr>
        <p:grpSpPr>
          <a:xfrm>
            <a:off x="2746841" y="2428975"/>
            <a:ext cx="6605249" cy="581801"/>
            <a:chOff x="2174068" y="2412349"/>
            <a:chExt cx="6605249" cy="5818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438343-117D-7443-2C4E-879FE301FD97}"/>
                </a:ext>
              </a:extLst>
            </p:cNvPr>
            <p:cNvSpPr/>
            <p:nvPr/>
          </p:nvSpPr>
          <p:spPr>
            <a:xfrm>
              <a:off x="2174068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14DCB-8864-923E-F709-51766CD941FC}"/>
                </a:ext>
              </a:extLst>
            </p:cNvPr>
            <p:cNvSpPr/>
            <p:nvPr/>
          </p:nvSpPr>
          <p:spPr>
            <a:xfrm>
              <a:off x="3865330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BE8E1-F4EC-AFB2-8D48-EF647F1ACA4E}"/>
                </a:ext>
              </a:extLst>
            </p:cNvPr>
            <p:cNvSpPr/>
            <p:nvPr/>
          </p:nvSpPr>
          <p:spPr>
            <a:xfrm>
              <a:off x="7636317" y="2414185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E19C91-0CD1-5921-227D-BF10987E4999}"/>
                </a:ext>
              </a:extLst>
            </p:cNvPr>
            <p:cNvSpPr txBox="1"/>
            <p:nvPr/>
          </p:nvSpPr>
          <p:spPr>
            <a:xfrm>
              <a:off x="6135316" y="253248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C380CEA-D8B8-107C-ED75-8F7798A252AC}"/>
              </a:ext>
            </a:extLst>
          </p:cNvPr>
          <p:cNvSpPr/>
          <p:nvPr/>
        </p:nvSpPr>
        <p:spPr>
          <a:xfrm>
            <a:off x="9634768" y="1953705"/>
            <a:ext cx="2338065" cy="1095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Bookkeeping migration states: migrated keys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DF2B38-0059-289B-7A04-0026D452705B}"/>
              </a:ext>
            </a:extLst>
          </p:cNvPr>
          <p:cNvGrpSpPr/>
          <p:nvPr/>
        </p:nvGrpSpPr>
        <p:grpSpPr>
          <a:xfrm>
            <a:off x="3318341" y="2955749"/>
            <a:ext cx="6599304" cy="950160"/>
            <a:chOff x="3318341" y="2955749"/>
            <a:chExt cx="6599304" cy="9501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E78EE9-5226-8452-862F-431015817E83}"/>
                </a:ext>
              </a:extLst>
            </p:cNvPr>
            <p:cNvCxnSpPr>
              <a:cxnSpLocks/>
              <a:stCxn id="12" idx="2"/>
              <a:endCxn id="7" idx="1"/>
            </p:cNvCxnSpPr>
            <p:nvPr/>
          </p:nvCxnSpPr>
          <p:spPr>
            <a:xfrm>
              <a:off x="5009603" y="2955749"/>
              <a:ext cx="4908042" cy="950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E8166D-28B1-AA6C-2038-06497D4F32FE}"/>
                </a:ext>
              </a:extLst>
            </p:cNvPr>
            <p:cNvCxnSpPr>
              <a:cxnSpLocks/>
              <a:stCxn id="11" idx="2"/>
              <a:endCxn id="7" idx="1"/>
            </p:cNvCxnSpPr>
            <p:nvPr/>
          </p:nvCxnSpPr>
          <p:spPr>
            <a:xfrm>
              <a:off x="3318341" y="2955749"/>
              <a:ext cx="6599304" cy="950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C04551-6BFF-1C45-925B-1623D50BFFE8}"/>
                </a:ext>
              </a:extLst>
            </p:cNvPr>
            <p:cNvCxnSpPr>
              <a:cxnSpLocks/>
              <a:stCxn id="13" idx="2"/>
              <a:endCxn id="7" idx="1"/>
            </p:cNvCxnSpPr>
            <p:nvPr/>
          </p:nvCxnSpPr>
          <p:spPr>
            <a:xfrm>
              <a:off x="8780590" y="2957585"/>
              <a:ext cx="1137055" cy="9483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F1AFD-C387-6721-0664-86BC5C6FE5E9}"/>
              </a:ext>
            </a:extLst>
          </p:cNvPr>
          <p:cNvGrpSpPr/>
          <p:nvPr/>
        </p:nvGrpSpPr>
        <p:grpSpPr>
          <a:xfrm>
            <a:off x="2250651" y="2955749"/>
            <a:ext cx="6529939" cy="957352"/>
            <a:chOff x="2250651" y="2955749"/>
            <a:chExt cx="6529939" cy="95735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5BF6F0-3B5F-51E8-B18F-107C3F83F1AE}"/>
                </a:ext>
              </a:extLst>
            </p:cNvPr>
            <p:cNvCxnSpPr>
              <a:cxnSpLocks/>
              <a:stCxn id="12" idx="2"/>
              <a:endCxn id="8" idx="1"/>
            </p:cNvCxnSpPr>
            <p:nvPr/>
          </p:nvCxnSpPr>
          <p:spPr>
            <a:xfrm flipH="1">
              <a:off x="2250651" y="2955749"/>
              <a:ext cx="2758952" cy="957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C02C99-1FC1-9B03-066D-34A0380C2343}"/>
                </a:ext>
              </a:extLst>
            </p:cNvPr>
            <p:cNvCxnSpPr>
              <a:cxnSpLocks/>
              <a:stCxn id="11" idx="2"/>
              <a:endCxn id="8" idx="1"/>
            </p:cNvCxnSpPr>
            <p:nvPr/>
          </p:nvCxnSpPr>
          <p:spPr>
            <a:xfrm flipH="1">
              <a:off x="2250651" y="2955749"/>
              <a:ext cx="1067690" cy="957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8BF236-D126-50F4-F785-4D9EF8BD5292}"/>
                </a:ext>
              </a:extLst>
            </p:cNvPr>
            <p:cNvCxnSpPr>
              <a:cxnSpLocks/>
              <a:stCxn id="13" idx="2"/>
              <a:endCxn id="8" idx="1"/>
            </p:cNvCxnSpPr>
            <p:nvPr/>
          </p:nvCxnSpPr>
          <p:spPr>
            <a:xfrm flipH="1">
              <a:off x="2250651" y="2957585"/>
              <a:ext cx="6529939" cy="9555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BF2325A-11AC-B215-146B-3292602CE01E}"/>
              </a:ext>
            </a:extLst>
          </p:cNvPr>
          <p:cNvSpPr txBox="1"/>
          <p:nvPr/>
        </p:nvSpPr>
        <p:spPr>
          <a:xfrm>
            <a:off x="10055112" y="3220603"/>
            <a:ext cx="994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AA3CB5-5E1F-39EC-164D-445EE132BA63}"/>
              </a:ext>
            </a:extLst>
          </p:cNvPr>
          <p:cNvSpPr txBox="1"/>
          <p:nvPr/>
        </p:nvSpPr>
        <p:spPr>
          <a:xfrm>
            <a:off x="8938379" y="3220602"/>
            <a:ext cx="9099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READ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1AF005-C841-5214-E8F6-4E87DADDA855}"/>
              </a:ext>
            </a:extLst>
          </p:cNvPr>
          <p:cNvGrpSpPr/>
          <p:nvPr/>
        </p:nvGrpSpPr>
        <p:grpSpPr>
          <a:xfrm>
            <a:off x="2350294" y="3517782"/>
            <a:ext cx="7118965" cy="464222"/>
            <a:chOff x="1320811" y="3241695"/>
            <a:chExt cx="7118965" cy="4642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CB520D-E0C4-0EAA-50D8-537D931E9265}"/>
                </a:ext>
              </a:extLst>
            </p:cNvPr>
            <p:cNvSpPr txBox="1"/>
            <p:nvPr/>
          </p:nvSpPr>
          <p:spPr>
            <a:xfrm>
              <a:off x="1320811" y="3241695"/>
              <a:ext cx="1859676" cy="461665"/>
            </a:xfrm>
            <a:prstGeom prst="rect">
              <a:avLst/>
            </a:prstGeom>
            <a:solidFill>
              <a:srgbClr val="FF959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/>
                <a:t>Double-READ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42BAD2-D45A-0338-CC85-5E76F7326B7A}"/>
                </a:ext>
              </a:extLst>
            </p:cNvPr>
            <p:cNvSpPr txBox="1"/>
            <p:nvPr/>
          </p:nvSpPr>
          <p:spPr>
            <a:xfrm>
              <a:off x="6580100" y="3244252"/>
              <a:ext cx="1859676" cy="461665"/>
            </a:xfrm>
            <a:prstGeom prst="rect">
              <a:avLst/>
            </a:prstGeom>
            <a:solidFill>
              <a:srgbClr val="FF959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/>
                <a:t>Double-READ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EC86A-E5B8-6850-059B-774B0B66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10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D10CCC-C015-44C0-E58D-940C63CA37E0}"/>
              </a:ext>
            </a:extLst>
          </p:cNvPr>
          <p:cNvSpPr/>
          <p:nvPr/>
        </p:nvSpPr>
        <p:spPr>
          <a:xfrm>
            <a:off x="8954960" y="3913101"/>
            <a:ext cx="1925367" cy="1931025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4C716E0-4ECC-4CB3-7335-060C92C8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46322"/>
              </p:ext>
            </p:extLst>
          </p:nvPr>
        </p:nvGraphicFramePr>
        <p:xfrm>
          <a:off x="9158830" y="4430847"/>
          <a:ext cx="1542299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99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B0A5B76-BAF0-F1E1-1327-A15377FAAAB7}"/>
              </a:ext>
            </a:extLst>
          </p:cNvPr>
          <p:cNvSpPr/>
          <p:nvPr/>
        </p:nvSpPr>
        <p:spPr>
          <a:xfrm>
            <a:off x="9158830" y="5031625"/>
            <a:ext cx="1542299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Migrated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34522C9F-77BC-288A-D640-34864E898B21}"/>
              </a:ext>
            </a:extLst>
          </p:cNvPr>
          <p:cNvSpPr/>
          <p:nvPr/>
        </p:nvSpPr>
        <p:spPr>
          <a:xfrm>
            <a:off x="1283559" y="3915336"/>
            <a:ext cx="1925367" cy="1931025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83DDC5-6DB6-26BE-ADB9-4F318F90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17989"/>
              </p:ext>
            </p:extLst>
          </p:nvPr>
        </p:nvGraphicFramePr>
        <p:xfrm>
          <a:off x="1490870" y="4467012"/>
          <a:ext cx="1510747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47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 animBg="1"/>
      <p:bldP spid="24" grpId="0" animBg="1"/>
      <p:bldP spid="39" grpId="0" animBg="1"/>
      <p:bldP spid="6" grpId="0" animBg="1"/>
      <p:bldP spid="25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ED5-2416-55BC-B2C1-F6EB4FB2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Hybrid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pic>
        <p:nvPicPr>
          <p:cNvPr id="6" name="Picture 5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CC36BC59-1480-5073-8645-A2AB1EBCC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1336260" y="3712358"/>
            <a:ext cx="755374" cy="755374"/>
          </a:xfrm>
          <a:prstGeom prst="rect">
            <a:avLst/>
          </a:prstGeom>
        </p:spPr>
      </p:pic>
      <p:pic>
        <p:nvPicPr>
          <p:cNvPr id="7" name="Picture 6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8E061AB3-5486-F22A-1165-AE021E5DB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1336260" y="2644015"/>
            <a:ext cx="755374" cy="755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450B75-FB7F-3C13-686E-19D449615C05}"/>
              </a:ext>
            </a:extLst>
          </p:cNvPr>
          <p:cNvSpPr txBox="1"/>
          <p:nvPr/>
        </p:nvSpPr>
        <p:spPr>
          <a:xfrm>
            <a:off x="2240722" y="2603355"/>
            <a:ext cx="8835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Leverage both so performance is better when most of data is in the source.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4D1D3-6CBD-024E-0ADE-53442D8A44B2}"/>
              </a:ext>
            </a:extLst>
          </p:cNvPr>
          <p:cNvSpPr txBox="1"/>
          <p:nvPr/>
        </p:nvSpPr>
        <p:spPr>
          <a:xfrm>
            <a:off x="2240722" y="3775234"/>
            <a:ext cx="8835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Double-read incurs large bandwidth overhead between clients and servers (~50%) because of no fine-grained state tracking.</a:t>
            </a:r>
            <a:endParaRPr lang="en-US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B2FD-2D72-9011-28C5-5BE6A8B5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C7C17-1555-F45C-79C5-1D3B8C4B3E00}"/>
              </a:ext>
            </a:extLst>
          </p:cNvPr>
          <p:cNvSpPr txBox="1"/>
          <p:nvPr/>
        </p:nvSpPr>
        <p:spPr>
          <a:xfrm>
            <a:off x="2628076" y="1353173"/>
            <a:ext cx="816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both source and destination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destination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A068D-B770-4F78-3E02-AD8383CF839E}"/>
              </a:ext>
            </a:extLst>
          </p:cNvPr>
          <p:cNvSpPr txBox="1"/>
          <p:nvPr/>
        </p:nvSpPr>
        <p:spPr>
          <a:xfrm>
            <a:off x="0" y="6488668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Fulva</a:t>
            </a:r>
            <a:r>
              <a:rPr lang="zh-CN" altLang="en-US"/>
              <a:t> </a:t>
            </a:r>
            <a:r>
              <a:rPr lang="en-US" altLang="zh-CN"/>
              <a:t>[SRDS</a:t>
            </a:r>
            <a:r>
              <a:rPr lang="zh-CN" altLang="en-US"/>
              <a:t> </a:t>
            </a:r>
            <a:r>
              <a:rPr lang="en-US" altLang="zh-CN"/>
              <a:t>‘19]</a:t>
            </a:r>
          </a:p>
        </p:txBody>
      </p:sp>
    </p:spTree>
    <p:extLst>
      <p:ext uri="{BB962C8B-B14F-4D97-AF65-F5344CB8AC3E}">
        <p14:creationId xmlns:p14="http://schemas.microsoft.com/office/powerpoint/2010/main" val="3564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4E90526-60ED-1B6D-DC53-62EBE103A326}"/>
              </a:ext>
            </a:extLst>
          </p:cNvPr>
          <p:cNvSpPr/>
          <p:nvPr/>
        </p:nvSpPr>
        <p:spPr>
          <a:xfrm rot="9285483">
            <a:off x="1845979" y="2738974"/>
            <a:ext cx="6850574" cy="255363"/>
          </a:xfrm>
          <a:prstGeom prst="parallelogram">
            <a:avLst>
              <a:gd name="adj" fmla="val 46316"/>
            </a:avLst>
          </a:prstGeom>
          <a:solidFill>
            <a:srgbClr val="E3A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3DAAEB-DC77-52BE-6940-02A49478C089}"/>
              </a:ext>
            </a:extLst>
          </p:cNvPr>
          <p:cNvCxnSpPr>
            <a:cxnSpLocks/>
          </p:cNvCxnSpPr>
          <p:nvPr/>
        </p:nvCxnSpPr>
        <p:spPr>
          <a:xfrm flipV="1">
            <a:off x="2062581" y="2109788"/>
            <a:ext cx="0" cy="3622675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00AA86-9944-2C7A-B62B-52AECEB94739}"/>
              </a:ext>
            </a:extLst>
          </p:cNvPr>
          <p:cNvCxnSpPr>
            <a:cxnSpLocks/>
          </p:cNvCxnSpPr>
          <p:nvPr/>
        </p:nvCxnSpPr>
        <p:spPr>
          <a:xfrm>
            <a:off x="2062581" y="5732463"/>
            <a:ext cx="6527592" cy="0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8CD951-0769-AEBC-EEA3-097D4F15D436}"/>
              </a:ext>
            </a:extLst>
          </p:cNvPr>
          <p:cNvSpPr/>
          <p:nvPr/>
        </p:nvSpPr>
        <p:spPr>
          <a:xfrm>
            <a:off x="5947660" y="3429000"/>
            <a:ext cx="6167037" cy="1900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>
                <a:solidFill>
                  <a:schemeClr val="tx1"/>
                </a:solidFill>
              </a:rPr>
              <a:t>Design Goals of </a:t>
            </a:r>
            <a:r>
              <a:rPr lang="en-US" sz="2700" err="1">
                <a:solidFill>
                  <a:schemeClr val="tx1"/>
                </a:solidFill>
              </a:rPr>
              <a:t>NetMigrate</a:t>
            </a:r>
            <a:r>
              <a:rPr lang="en-US" sz="270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Minimal query performance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Low extra overhead from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Acceptable and tunable migration 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Live Migration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74E6F-1265-8A6E-4AEE-D03D8CCFDEB5}"/>
              </a:ext>
            </a:extLst>
          </p:cNvPr>
          <p:cNvSpPr txBox="1"/>
          <p:nvPr/>
        </p:nvSpPr>
        <p:spPr>
          <a:xfrm>
            <a:off x="8681421" y="5459160"/>
            <a:ext cx="21881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migration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1CCEDB-293D-82DD-0313-D1901D69E477}"/>
              </a:ext>
            </a:extLst>
          </p:cNvPr>
          <p:cNvSpPr txBox="1"/>
          <p:nvPr/>
        </p:nvSpPr>
        <p:spPr>
          <a:xfrm>
            <a:off x="325202" y="1634775"/>
            <a:ext cx="28450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Query performance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A9312-182D-3140-8A60-11B915FE3E96}"/>
              </a:ext>
            </a:extLst>
          </p:cNvPr>
          <p:cNvSpPr/>
          <p:nvPr/>
        </p:nvSpPr>
        <p:spPr>
          <a:xfrm>
            <a:off x="2545846" y="4912635"/>
            <a:ext cx="359185" cy="355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A3F6F1-6287-2DBC-3669-70DD6577D252}"/>
              </a:ext>
            </a:extLst>
          </p:cNvPr>
          <p:cNvSpPr txBox="1"/>
          <p:nvPr/>
        </p:nvSpPr>
        <p:spPr>
          <a:xfrm>
            <a:off x="2250708" y="5251659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Rocksteady (Destination)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3E531425-E89D-08F2-8515-EBCE6E6989E8}"/>
              </a:ext>
            </a:extLst>
          </p:cNvPr>
          <p:cNvSpPr/>
          <p:nvPr/>
        </p:nvSpPr>
        <p:spPr>
          <a:xfrm>
            <a:off x="4231483" y="4010012"/>
            <a:ext cx="425523" cy="36683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DB5324-2658-FC18-2B15-2B299AC45E85}"/>
              </a:ext>
            </a:extLst>
          </p:cNvPr>
          <p:cNvSpPr txBox="1"/>
          <p:nvPr/>
        </p:nvSpPr>
        <p:spPr>
          <a:xfrm>
            <a:off x="3991892" y="4443278"/>
            <a:ext cx="164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Fulva (Hybrid)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91F93F-5566-00D4-AEB8-791193015DBB}"/>
              </a:ext>
            </a:extLst>
          </p:cNvPr>
          <p:cNvSpPr/>
          <p:nvPr/>
        </p:nvSpPr>
        <p:spPr>
          <a:xfrm>
            <a:off x="6950635" y="2827830"/>
            <a:ext cx="428198" cy="4338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6DEAF-1C32-A207-5952-0B06979EBA04}"/>
              </a:ext>
            </a:extLst>
          </p:cNvPr>
          <p:cNvSpPr txBox="1"/>
          <p:nvPr/>
        </p:nvSpPr>
        <p:spPr>
          <a:xfrm>
            <a:off x="7434845" y="2879941"/>
            <a:ext cx="159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Source-based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B85ED-50EF-FE66-242A-00295B89FFF3}"/>
              </a:ext>
            </a:extLst>
          </p:cNvPr>
          <p:cNvSpPr txBox="1"/>
          <p:nvPr/>
        </p:nvSpPr>
        <p:spPr>
          <a:xfrm>
            <a:off x="4156266" y="2178990"/>
            <a:ext cx="161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NetMigrate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CF188-AC53-A19A-65FC-BAAE86FA4885}"/>
              </a:ext>
            </a:extLst>
          </p:cNvPr>
          <p:cNvSpPr txBox="1"/>
          <p:nvPr/>
        </p:nvSpPr>
        <p:spPr>
          <a:xfrm>
            <a:off x="239956" y="61855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B833C1-58D1-D36A-FB5D-0048F577AFB2}"/>
              </a:ext>
            </a:extLst>
          </p:cNvPr>
          <p:cNvSpPr/>
          <p:nvPr/>
        </p:nvSpPr>
        <p:spPr>
          <a:xfrm>
            <a:off x="1433906" y="6014607"/>
            <a:ext cx="8699496" cy="6626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Tradeoff between query performance and migration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27AB1-F52A-C91F-DEE0-59AAD34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3" grpId="0" animBg="1"/>
      <p:bldP spid="26" grpId="0" animBg="1"/>
      <p:bldP spid="27" grpId="0"/>
      <p:bldP spid="28" grpId="0" animBg="1"/>
      <p:bldP spid="29" grpId="0"/>
      <p:bldP spid="30" grpId="0" animBg="1"/>
      <p:bldP spid="31" grpId="0"/>
      <p:bldP spid="39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5C2347-D0EB-6F3B-B490-358EB259DCFB}"/>
              </a:ext>
            </a:extLst>
          </p:cNvPr>
          <p:cNvSpPr/>
          <p:nvPr/>
        </p:nvSpPr>
        <p:spPr>
          <a:xfrm>
            <a:off x="340475" y="2149638"/>
            <a:ext cx="4738973" cy="3415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rgbClr val="00B0F0"/>
                </a:solidFill>
              </a:rPr>
              <a:t>Key Idea: Programmable Top-of-Rack switches to track the migration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Centralized view of all data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Real-time information of who owns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BD52B-9CB9-9C2C-618B-D6B30DB67496}"/>
              </a:ext>
            </a:extLst>
          </p:cNvPr>
          <p:cNvSpPr txBox="1"/>
          <p:nvPr/>
        </p:nvSpPr>
        <p:spPr>
          <a:xfrm>
            <a:off x="478095" y="457147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5F5C"/>
                </a:solidFill>
              </a:rPr>
              <a:t>Existing solutions don’t know where the data is and pay cost of going to wrong places.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26CB8-1E9D-649D-4B39-AAE16C70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9D0F1E-1957-3D9D-B3AB-8C2B1E51CE92}"/>
              </a:ext>
            </a:extLst>
          </p:cNvPr>
          <p:cNvGrpSpPr/>
          <p:nvPr/>
        </p:nvGrpSpPr>
        <p:grpSpPr>
          <a:xfrm>
            <a:off x="5326687" y="1431612"/>
            <a:ext cx="6823744" cy="4924738"/>
            <a:chOff x="4843910" y="1290685"/>
            <a:chExt cx="6823744" cy="492473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D3B9D42-DCF4-F6BD-C0D9-06A72B3C4101}"/>
                </a:ext>
              </a:extLst>
            </p:cNvPr>
            <p:cNvSpPr/>
            <p:nvPr/>
          </p:nvSpPr>
          <p:spPr>
            <a:xfrm>
              <a:off x="7486164" y="1290685"/>
              <a:ext cx="1347969" cy="59179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92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3A61BE8-C3D5-F6DF-1721-891A62A300FF}"/>
                </a:ext>
              </a:extLst>
            </p:cNvPr>
            <p:cNvSpPr/>
            <p:nvPr/>
          </p:nvSpPr>
          <p:spPr>
            <a:xfrm>
              <a:off x="7481321" y="1319911"/>
              <a:ext cx="1347969" cy="59179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92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79F0F05-6949-F358-BB28-19046D66D5DC}"/>
                </a:ext>
              </a:extLst>
            </p:cNvPr>
            <p:cNvSpPr/>
            <p:nvPr/>
          </p:nvSpPr>
          <p:spPr>
            <a:xfrm>
              <a:off x="7435658" y="1349135"/>
              <a:ext cx="1347969" cy="59179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920">
                  <a:solidFill>
                    <a:schemeClr val="tx1"/>
                  </a:solidFill>
                </a:rPr>
                <a:t>Clients</a:t>
              </a: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961DEEF3-249A-FB06-4EAF-F4450E291869}"/>
                </a:ext>
              </a:extLst>
            </p:cNvPr>
            <p:cNvSpPr/>
            <p:nvPr/>
          </p:nvSpPr>
          <p:spPr>
            <a:xfrm>
              <a:off x="4980582" y="4675252"/>
              <a:ext cx="876729" cy="66028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C7239F-BF34-81CF-12E5-829D859C3330}"/>
                </a:ext>
              </a:extLst>
            </p:cNvPr>
            <p:cNvSpPr/>
            <p:nvPr/>
          </p:nvSpPr>
          <p:spPr>
            <a:xfrm>
              <a:off x="6123588" y="4688435"/>
              <a:ext cx="876729" cy="66028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920"/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EF19DF0F-E387-B225-C076-DF05EA7AB2AC}"/>
                </a:ext>
              </a:extLst>
            </p:cNvPr>
            <p:cNvSpPr/>
            <p:nvPr/>
          </p:nvSpPr>
          <p:spPr>
            <a:xfrm>
              <a:off x="8418086" y="4697171"/>
              <a:ext cx="876729" cy="66028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31E544-BC19-0800-6118-7B613BD7FCE2}"/>
                </a:ext>
              </a:extLst>
            </p:cNvPr>
            <p:cNvSpPr txBox="1"/>
            <p:nvPr/>
          </p:nvSpPr>
          <p:spPr>
            <a:xfrm>
              <a:off x="9684480" y="4715442"/>
              <a:ext cx="922638" cy="61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13"/>
                <a:t>…</a:t>
              </a:r>
              <a:endParaRPr lang="en-CN" sz="3413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21E6959-517A-90E5-E27D-C1294DEFE7AF}"/>
                </a:ext>
              </a:extLst>
            </p:cNvPr>
            <p:cNvSpPr/>
            <p:nvPr/>
          </p:nvSpPr>
          <p:spPr>
            <a:xfrm>
              <a:off x="5513049" y="2245865"/>
              <a:ext cx="2377061" cy="35587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920"/>
                <a:t>ToR Switch Controller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8099E855-DFA5-5040-034C-4CFA5396AADD}"/>
                </a:ext>
              </a:extLst>
            </p:cNvPr>
            <p:cNvSpPr/>
            <p:nvPr/>
          </p:nvSpPr>
          <p:spPr>
            <a:xfrm>
              <a:off x="10320954" y="4691380"/>
              <a:ext cx="876729" cy="66028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920"/>
            </a:p>
          </p:txBody>
        </p:sp>
        <p:sp>
          <p:nvSpPr>
            <p:cNvPr id="54" name="Can 53">
              <a:extLst>
                <a:ext uri="{FF2B5EF4-FFF2-40B4-BE49-F238E27FC236}">
                  <a16:creationId xmlns:a16="http://schemas.microsoft.com/office/drawing/2014/main" id="{6F13D362-38C8-ABF1-63D9-BC2CB9C40DD5}"/>
                </a:ext>
              </a:extLst>
            </p:cNvPr>
            <p:cNvSpPr/>
            <p:nvPr/>
          </p:nvSpPr>
          <p:spPr>
            <a:xfrm>
              <a:off x="7261903" y="4697171"/>
              <a:ext cx="876729" cy="66028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92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F25138-D1C5-D333-8800-B6367DCCDC8D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8109643" y="1940926"/>
              <a:ext cx="5045" cy="7481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7048EB-0E33-061F-AA0C-0D0F5A8C4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1574" y="2573459"/>
              <a:ext cx="6" cy="1429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3B5F37-7B01-E493-04FC-D5B30346FA8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5418940" y="4236438"/>
              <a:ext cx="7" cy="4388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7E57F-756A-E841-46D3-AC4F8EFA0CB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561945" y="4236438"/>
              <a:ext cx="8" cy="4519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16414-7434-7937-D097-3C8664536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262" y="4236438"/>
              <a:ext cx="5" cy="460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D7D4B8-592E-57D2-9ABD-EBC8F7F388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1927" y="4236438"/>
              <a:ext cx="0" cy="460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7010A6-F7D0-B280-CF8B-6A0D23FCC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59265" y="4236438"/>
              <a:ext cx="0" cy="4681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22421D-79C2-4C43-6642-86C5056740B4}"/>
                </a:ext>
              </a:extLst>
            </p:cNvPr>
            <p:cNvSpPr txBox="1"/>
            <p:nvPr/>
          </p:nvSpPr>
          <p:spPr>
            <a:xfrm>
              <a:off x="9014182" y="2166157"/>
              <a:ext cx="2611843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920"/>
                <a:t>Key-Value Storage Rack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3C487F-A5FE-F851-A701-4AABA2EB79AE}"/>
                </a:ext>
              </a:extLst>
            </p:cNvPr>
            <p:cNvSpPr txBox="1"/>
            <p:nvPr/>
          </p:nvSpPr>
          <p:spPr>
            <a:xfrm>
              <a:off x="9921080" y="5823839"/>
              <a:ext cx="174657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920"/>
                <a:t>Storage Servers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02BA3-1598-7898-37B7-7E4EECA476FD}"/>
                </a:ext>
              </a:extLst>
            </p:cNvPr>
            <p:cNvSpPr txBox="1"/>
            <p:nvPr/>
          </p:nvSpPr>
          <p:spPr>
            <a:xfrm>
              <a:off x="7352944" y="4839565"/>
              <a:ext cx="720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Source </a:t>
              </a:r>
            </a:p>
            <a:p>
              <a:pPr algn="ctr"/>
              <a:r>
                <a:rPr lang="en-US" sz="1400"/>
                <a:t>KV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251074-CF59-DA70-C3C6-79078CF5BEB9}"/>
                </a:ext>
              </a:extLst>
            </p:cNvPr>
            <p:cNvSpPr txBox="1"/>
            <p:nvPr/>
          </p:nvSpPr>
          <p:spPr>
            <a:xfrm>
              <a:off x="8338638" y="4844786"/>
              <a:ext cx="1047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Destination KV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0DC24D-13BB-0ECA-39B5-ED2632F99D70}"/>
                </a:ext>
              </a:extLst>
            </p:cNvPr>
            <p:cNvSpPr txBox="1"/>
            <p:nvPr/>
          </p:nvSpPr>
          <p:spPr>
            <a:xfrm>
              <a:off x="4843910" y="5827625"/>
              <a:ext cx="223779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/>
                <a:t>Migration Instance 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686070-3099-F4CF-0DA4-75AEE01CA71B}"/>
                </a:ext>
              </a:extLst>
            </p:cNvPr>
            <p:cNvSpPr txBox="1"/>
            <p:nvPr/>
          </p:nvSpPr>
          <p:spPr>
            <a:xfrm>
              <a:off x="7236278" y="5820608"/>
              <a:ext cx="223779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/>
                <a:t>Migration Instance 2</a:t>
              </a:r>
            </a:p>
          </p:txBody>
        </p:sp>
        <p:sp>
          <p:nvSpPr>
            <p:cNvPr id="68" name="Circular Arrow 67">
              <a:extLst>
                <a:ext uri="{FF2B5EF4-FFF2-40B4-BE49-F238E27FC236}">
                  <a16:creationId xmlns:a16="http://schemas.microsoft.com/office/drawing/2014/main" id="{A5249E85-5860-A159-3394-8E7014D7FCE0}"/>
                </a:ext>
              </a:extLst>
            </p:cNvPr>
            <p:cNvSpPr/>
            <p:nvPr/>
          </p:nvSpPr>
          <p:spPr>
            <a:xfrm rot="10619399">
              <a:off x="5279509" y="4883188"/>
              <a:ext cx="1562390" cy="1046210"/>
            </a:xfrm>
            <a:prstGeom prst="circularArrow">
              <a:avLst>
                <a:gd name="adj1" fmla="val 10397"/>
                <a:gd name="adj2" fmla="val 1012243"/>
                <a:gd name="adj3" fmla="val 20403021"/>
                <a:gd name="adj4" fmla="val 10918147"/>
                <a:gd name="adj5" fmla="val 189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Circular Arrow 68">
              <a:extLst>
                <a:ext uri="{FF2B5EF4-FFF2-40B4-BE49-F238E27FC236}">
                  <a16:creationId xmlns:a16="http://schemas.microsoft.com/office/drawing/2014/main" id="{9197045B-1CB2-0977-26D2-9A09CE96D53E}"/>
                </a:ext>
              </a:extLst>
            </p:cNvPr>
            <p:cNvSpPr/>
            <p:nvPr/>
          </p:nvSpPr>
          <p:spPr>
            <a:xfrm rot="10641696">
              <a:off x="7554597" y="4901349"/>
              <a:ext cx="1562390" cy="1046210"/>
            </a:xfrm>
            <a:prstGeom prst="circularArrow">
              <a:avLst>
                <a:gd name="adj1" fmla="val 10397"/>
                <a:gd name="adj2" fmla="val 1012243"/>
                <a:gd name="adj3" fmla="val 20403021"/>
                <a:gd name="adj4" fmla="val 10918147"/>
                <a:gd name="adj5" fmla="val 189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14575A-D93D-FA54-D394-EAD70CCE871A}"/>
                </a:ext>
              </a:extLst>
            </p:cNvPr>
            <p:cNvSpPr txBox="1"/>
            <p:nvPr/>
          </p:nvSpPr>
          <p:spPr>
            <a:xfrm>
              <a:off x="6046929" y="4839323"/>
              <a:ext cx="1047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Destination KV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53CE1B-39A6-0E85-2B6D-6D1D35B3E538}"/>
                </a:ext>
              </a:extLst>
            </p:cNvPr>
            <p:cNvSpPr txBox="1"/>
            <p:nvPr/>
          </p:nvSpPr>
          <p:spPr>
            <a:xfrm>
              <a:off x="5075642" y="4832691"/>
              <a:ext cx="720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Source </a:t>
              </a:r>
            </a:p>
            <a:p>
              <a:pPr algn="ctr"/>
              <a:r>
                <a:rPr lang="en-US" sz="1400"/>
                <a:t>KV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2E43E3F-4607-213B-8F06-1B5BE03E3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21" b="1852"/>
            <a:stretch/>
          </p:blipFill>
          <p:spPr>
            <a:xfrm>
              <a:off x="4895870" y="2671543"/>
              <a:ext cx="6355442" cy="179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3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FA22-2C19-A943-59AC-AF3D9E3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491" y="6271509"/>
            <a:ext cx="2743200" cy="365125"/>
          </a:xfrm>
        </p:spPr>
        <p:txBody>
          <a:bodyPr/>
          <a:lstStyle/>
          <a:p>
            <a:fld id="{42BE3A03-51D0-E847-A25E-7B42719D685B}" type="slidenum">
              <a:rPr lang="en-US" smtClean="0"/>
              <a:t>14</a:t>
            </a:fld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21205EF-D915-5466-7678-885E0B091D6B}"/>
              </a:ext>
            </a:extLst>
          </p:cNvPr>
          <p:cNvSpPr/>
          <p:nvPr/>
        </p:nvSpPr>
        <p:spPr>
          <a:xfrm>
            <a:off x="5261433" y="772208"/>
            <a:ext cx="1347969" cy="591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92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5DE6CDF-967D-F046-AA68-47E0B4705DF8}"/>
              </a:ext>
            </a:extLst>
          </p:cNvPr>
          <p:cNvSpPr/>
          <p:nvPr/>
        </p:nvSpPr>
        <p:spPr>
          <a:xfrm>
            <a:off x="5256590" y="801434"/>
            <a:ext cx="1347969" cy="591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92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95386CB-7D77-F8AC-745C-DBAD844B3E5E}"/>
              </a:ext>
            </a:extLst>
          </p:cNvPr>
          <p:cNvSpPr/>
          <p:nvPr/>
        </p:nvSpPr>
        <p:spPr>
          <a:xfrm>
            <a:off x="5210927" y="830658"/>
            <a:ext cx="1347969" cy="591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92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4C37EFB-88D7-A8AC-6F4A-7233CBBB5DF4}"/>
              </a:ext>
            </a:extLst>
          </p:cNvPr>
          <p:cNvSpPr/>
          <p:nvPr/>
        </p:nvSpPr>
        <p:spPr>
          <a:xfrm>
            <a:off x="2755851" y="4467865"/>
            <a:ext cx="1475392" cy="1148587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B9D4A36-5A17-CB59-88CB-9FB08B11AAD8}"/>
              </a:ext>
            </a:extLst>
          </p:cNvPr>
          <p:cNvSpPr/>
          <p:nvPr/>
        </p:nvSpPr>
        <p:spPr>
          <a:xfrm>
            <a:off x="5840362" y="4520010"/>
            <a:ext cx="1475392" cy="114858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92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14C719-EB91-5A10-CB95-93DD650BAFDB}"/>
              </a:ext>
            </a:extLst>
          </p:cNvPr>
          <p:cNvSpPr txBox="1"/>
          <p:nvPr/>
        </p:nvSpPr>
        <p:spPr>
          <a:xfrm>
            <a:off x="7459749" y="4508056"/>
            <a:ext cx="922638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/>
              <a:t>…</a:t>
            </a:r>
            <a:endParaRPr lang="en-CN" sz="3413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3409DB7-B057-A6C1-A724-201FE1FDDFA2}"/>
              </a:ext>
            </a:extLst>
          </p:cNvPr>
          <p:cNvSpPr/>
          <p:nvPr/>
        </p:nvSpPr>
        <p:spPr>
          <a:xfrm>
            <a:off x="2651301" y="2170593"/>
            <a:ext cx="6477311" cy="18584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920"/>
          </a:p>
          <a:p>
            <a:pPr algn="ctr"/>
            <a:endParaRPr lang="en-CN" sz="1920"/>
          </a:p>
          <a:p>
            <a:pPr algn="ctr"/>
            <a:endParaRPr lang="en-CN" sz="1920"/>
          </a:p>
          <a:p>
            <a:pPr algn="ctr"/>
            <a:endParaRPr lang="en-CN" sz="1920"/>
          </a:p>
          <a:p>
            <a:r>
              <a:rPr lang="en-CN" sz="1920"/>
              <a:t>ToR Switch Data Plane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504691B-8D34-F2D9-AB81-5B1E874142B6}"/>
              </a:ext>
            </a:extLst>
          </p:cNvPr>
          <p:cNvSpPr/>
          <p:nvPr/>
        </p:nvSpPr>
        <p:spPr>
          <a:xfrm>
            <a:off x="3288318" y="1727388"/>
            <a:ext cx="2377061" cy="3558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920"/>
              <a:t>ToR Switch Controller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48C25C2A-F468-4E1B-8EB7-C5237F2C7D70}"/>
              </a:ext>
            </a:extLst>
          </p:cNvPr>
          <p:cNvSpPr/>
          <p:nvPr/>
        </p:nvSpPr>
        <p:spPr>
          <a:xfrm>
            <a:off x="8096224" y="4483993"/>
            <a:ext cx="1341640" cy="114858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92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B6AC21-70ED-DD02-8794-31B51F6D7C8B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>
            <a:off x="5884912" y="1422449"/>
            <a:ext cx="5045" cy="748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67019E-3EDD-8C43-CA82-9BCC8C5B68A7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4476843" y="2083263"/>
            <a:ext cx="6" cy="1429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8D77DA-5B5A-EECE-F0EE-C8DBBDE6417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493546" y="3999737"/>
            <a:ext cx="1" cy="468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596F34-5A7F-F172-57F5-A2AFA5902B9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578058" y="4116382"/>
            <a:ext cx="0" cy="40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E0CAB2-C32D-2963-3A5B-AE49F346840E}"/>
              </a:ext>
            </a:extLst>
          </p:cNvPr>
          <p:cNvCxnSpPr>
            <a:cxnSpLocks/>
          </p:cNvCxnSpPr>
          <p:nvPr/>
        </p:nvCxnSpPr>
        <p:spPr>
          <a:xfrm>
            <a:off x="8732497" y="4029052"/>
            <a:ext cx="0" cy="468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3E70DE5-C3AC-BBD2-5E8E-1717A4F2BE32}"/>
              </a:ext>
            </a:extLst>
          </p:cNvPr>
          <p:cNvSpPr txBox="1"/>
          <p:nvPr/>
        </p:nvSpPr>
        <p:spPr>
          <a:xfrm>
            <a:off x="7696349" y="5616453"/>
            <a:ext cx="17465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920"/>
              <a:t>Storage Servers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2C5537-E58B-7F21-24E6-980415DED5A8}"/>
              </a:ext>
            </a:extLst>
          </p:cNvPr>
          <p:cNvSpPr txBox="1"/>
          <p:nvPr/>
        </p:nvSpPr>
        <p:spPr>
          <a:xfrm>
            <a:off x="3707050" y="5853737"/>
            <a:ext cx="205665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Migration Instance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BF963E-3CD8-5F87-4378-01A1588CEC74}"/>
              </a:ext>
            </a:extLst>
          </p:cNvPr>
          <p:cNvSpPr txBox="1"/>
          <p:nvPr/>
        </p:nvSpPr>
        <p:spPr>
          <a:xfrm>
            <a:off x="5916891" y="4862506"/>
            <a:ext cx="137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Destination KV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481F24-35F5-6B54-D10A-6166416464DE}"/>
              </a:ext>
            </a:extLst>
          </p:cNvPr>
          <p:cNvSpPr txBox="1"/>
          <p:nvPr/>
        </p:nvSpPr>
        <p:spPr>
          <a:xfrm>
            <a:off x="2792510" y="4858655"/>
            <a:ext cx="14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Source </a:t>
            </a:r>
          </a:p>
          <a:p>
            <a:pPr algn="ctr"/>
            <a:r>
              <a:rPr lang="en-US" sz="2000"/>
              <a:t>KV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0293D4C-DE11-EB80-BF80-6320E1956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1" b="1852"/>
          <a:stretch/>
        </p:blipFill>
        <p:spPr>
          <a:xfrm>
            <a:off x="2516629" y="2156221"/>
            <a:ext cx="6921247" cy="196016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07C9C49-B14D-C92F-D384-8EE077845047}"/>
              </a:ext>
            </a:extLst>
          </p:cNvPr>
          <p:cNvSpPr txBox="1"/>
          <p:nvPr/>
        </p:nvSpPr>
        <p:spPr>
          <a:xfrm>
            <a:off x="8431491" y="2439531"/>
            <a:ext cx="261184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920"/>
              <a:t>Key-Value Storage 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A8C81-66DD-EEE0-BB99-0F997A30A1F3}"/>
              </a:ext>
            </a:extLst>
          </p:cNvPr>
          <p:cNvSpPr/>
          <p:nvPr/>
        </p:nvSpPr>
        <p:spPr>
          <a:xfrm>
            <a:off x="4396849" y="2702915"/>
            <a:ext cx="2733707" cy="497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Look up migration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94792-9AB2-FA4C-C2A9-BD8B3691E0F9}"/>
              </a:ext>
            </a:extLst>
          </p:cNvPr>
          <p:cNvSpPr/>
          <p:nvPr/>
        </p:nvSpPr>
        <p:spPr>
          <a:xfrm>
            <a:off x="6439189" y="1126553"/>
            <a:ext cx="1261790" cy="410016"/>
          </a:xfrm>
          <a:prstGeom prst="rect">
            <a:avLst/>
          </a:prstGeom>
          <a:solidFill>
            <a:srgbClr val="E3A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9528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C -0.04636 0.06852 -0.09258 0.13727 -0.10508 0.166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08 0.16644 L -0.28985 0.45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9 0.17385 C -0.05808 0.29908 -0.03112 0.42431 -0.01992 0.474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7" grpId="1" animBg="1"/>
      <p:bldP spid="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DFC-96E7-509D-58F6-13E9C188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/>
              <a:t>A Typical Programmable Switch Architecture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9EB257-C77A-FCD7-C6E1-B72FC7775C15}"/>
              </a:ext>
            </a:extLst>
          </p:cNvPr>
          <p:cNvSpPr txBox="1"/>
          <p:nvPr/>
        </p:nvSpPr>
        <p:spPr>
          <a:xfrm>
            <a:off x="1012038" y="1561336"/>
            <a:ext cx="101256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Flexible programmability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/>
              <a:t>Parse, read and update custom fields </a:t>
            </a:r>
            <a:r>
              <a:rPr lang="en-US" sz="2800" b="1"/>
              <a:t>at line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Registers</a:t>
            </a:r>
            <a:r>
              <a:rPr lang="en-US" sz="2800" b="1"/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/>
              <a:t>Store </a:t>
            </a:r>
            <a:r>
              <a:rPr lang="en-US" altLang="zh-CN" sz="2800"/>
              <a:t>data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High line-rate packet processing 12.4 </a:t>
            </a:r>
            <a:r>
              <a:rPr lang="en-US" sz="2800" err="1">
                <a:solidFill>
                  <a:schemeClr val="tx1"/>
                </a:solidFill>
              </a:rPr>
              <a:t>Tbps</a:t>
            </a:r>
            <a:endParaRPr lang="en-US" sz="280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sz="2800"/>
          </a:p>
          <a:p>
            <a:endParaRPr lang="en-US"/>
          </a:p>
        </p:txBody>
      </p:sp>
      <p:sp>
        <p:nvSpPr>
          <p:cNvPr id="127" name="Slide Number Placeholder 126">
            <a:extLst>
              <a:ext uri="{FF2B5EF4-FFF2-40B4-BE49-F238E27FC236}">
                <a16:creationId xmlns:a16="http://schemas.microsoft.com/office/drawing/2014/main" id="{FFF49411-AE06-E4EC-CC50-408E533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15</a:t>
            </a:fld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642F85-F51A-23B2-2370-49AE7E019C11}"/>
              </a:ext>
            </a:extLst>
          </p:cNvPr>
          <p:cNvGrpSpPr/>
          <p:nvPr/>
        </p:nvGrpSpPr>
        <p:grpSpPr>
          <a:xfrm>
            <a:off x="654133" y="4324232"/>
            <a:ext cx="381108" cy="1191971"/>
            <a:chOff x="232623" y="4946161"/>
            <a:chExt cx="381108" cy="1191971"/>
          </a:xfrm>
        </p:grpSpPr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AB3B068B-8379-2FD8-3E0D-F4FB57A70EAE}"/>
                </a:ext>
              </a:extLst>
            </p:cNvPr>
            <p:cNvCxnSpPr/>
            <p:nvPr/>
          </p:nvCxnSpPr>
          <p:spPr>
            <a:xfrm flipV="1">
              <a:off x="236105" y="494616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DDE735A7-DA89-038E-0124-19800794B03A}"/>
                </a:ext>
              </a:extLst>
            </p:cNvPr>
            <p:cNvCxnSpPr/>
            <p:nvPr/>
          </p:nvCxnSpPr>
          <p:spPr>
            <a:xfrm flipV="1">
              <a:off x="233518" y="506046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F6047878-8311-BADC-8CC4-95FF987BBB09}"/>
                </a:ext>
              </a:extLst>
            </p:cNvPr>
            <p:cNvCxnSpPr/>
            <p:nvPr/>
          </p:nvCxnSpPr>
          <p:spPr>
            <a:xfrm flipV="1">
              <a:off x="236105" y="5181690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A3F90E16-5016-A7D7-3143-11DC1C408B4E}"/>
                </a:ext>
              </a:extLst>
            </p:cNvPr>
            <p:cNvCxnSpPr/>
            <p:nvPr/>
          </p:nvCxnSpPr>
          <p:spPr>
            <a:xfrm flipV="1">
              <a:off x="236105" y="529726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89807EFE-8C28-6855-8DBF-2B35B56F58D4}"/>
                </a:ext>
              </a:extLst>
            </p:cNvPr>
            <p:cNvCxnSpPr/>
            <p:nvPr/>
          </p:nvCxnSpPr>
          <p:spPr>
            <a:xfrm flipV="1">
              <a:off x="236105" y="541737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A606F741-553C-F933-3EEC-B28AD7B7E7BA}"/>
                </a:ext>
              </a:extLst>
            </p:cNvPr>
            <p:cNvCxnSpPr/>
            <p:nvPr/>
          </p:nvCxnSpPr>
          <p:spPr>
            <a:xfrm flipV="1">
              <a:off x="236878" y="5536710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C8E85B13-4E53-D3B7-F150-65543567827C}"/>
                </a:ext>
              </a:extLst>
            </p:cNvPr>
            <p:cNvCxnSpPr/>
            <p:nvPr/>
          </p:nvCxnSpPr>
          <p:spPr>
            <a:xfrm flipV="1">
              <a:off x="236105" y="565793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8C0EA102-CEBA-55B9-68D6-3B7D780C9D03}"/>
                </a:ext>
              </a:extLst>
            </p:cNvPr>
            <p:cNvCxnSpPr/>
            <p:nvPr/>
          </p:nvCxnSpPr>
          <p:spPr>
            <a:xfrm flipV="1">
              <a:off x="236878" y="5778049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A88FEB96-CF54-54C7-9BA2-DCA5BBA271E0}"/>
                </a:ext>
              </a:extLst>
            </p:cNvPr>
            <p:cNvCxnSpPr/>
            <p:nvPr/>
          </p:nvCxnSpPr>
          <p:spPr>
            <a:xfrm flipV="1">
              <a:off x="237651" y="589738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B9A50591-51B4-64A4-A1D9-03F0D6941C10}"/>
                </a:ext>
              </a:extLst>
            </p:cNvPr>
            <p:cNvCxnSpPr/>
            <p:nvPr/>
          </p:nvCxnSpPr>
          <p:spPr>
            <a:xfrm flipV="1">
              <a:off x="236105" y="6018799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300A252D-5EA3-DFD3-9875-3335E6FE72E6}"/>
                </a:ext>
              </a:extLst>
            </p:cNvPr>
            <p:cNvCxnSpPr/>
            <p:nvPr/>
          </p:nvCxnSpPr>
          <p:spPr>
            <a:xfrm flipV="1">
              <a:off x="232623" y="6138132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8EAAAB28-47E4-FF39-88AC-BE6DC2C0604B}"/>
              </a:ext>
            </a:extLst>
          </p:cNvPr>
          <p:cNvSpPr txBox="1"/>
          <p:nvPr/>
        </p:nvSpPr>
        <p:spPr>
          <a:xfrm>
            <a:off x="2518943" y="3744913"/>
            <a:ext cx="1979759" cy="359436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charset="0"/>
                <a:ea typeface="Calisto MT" charset="0"/>
                <a:cs typeface="Calisto MT" charset="0"/>
              </a:rPr>
              <a:t>Match + Action 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ADB6671-49E2-B503-9205-3BBFD20733A5}"/>
              </a:ext>
            </a:extLst>
          </p:cNvPr>
          <p:cNvCxnSpPr/>
          <p:nvPr/>
        </p:nvCxnSpPr>
        <p:spPr>
          <a:xfrm>
            <a:off x="1941494" y="4989897"/>
            <a:ext cx="740182" cy="12164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F61DD77-E0CB-8A2E-9FA7-357FC4AFC862}"/>
              </a:ext>
            </a:extLst>
          </p:cNvPr>
          <p:cNvCxnSpPr/>
          <p:nvPr/>
        </p:nvCxnSpPr>
        <p:spPr>
          <a:xfrm>
            <a:off x="9514037" y="5002061"/>
            <a:ext cx="722055" cy="724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470E052-43A6-F0D1-3712-2C34C8873D39}"/>
              </a:ext>
            </a:extLst>
          </p:cNvPr>
          <p:cNvCxnSpPr/>
          <p:nvPr/>
        </p:nvCxnSpPr>
        <p:spPr>
          <a:xfrm>
            <a:off x="4281694" y="5002061"/>
            <a:ext cx="466899" cy="0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E9E09B9-A448-32A0-B8CB-80BEF4BCB9BF}"/>
              </a:ext>
            </a:extLst>
          </p:cNvPr>
          <p:cNvSpPr txBox="1"/>
          <p:nvPr/>
        </p:nvSpPr>
        <p:spPr>
          <a:xfrm>
            <a:off x="412467" y="6240403"/>
            <a:ext cx="26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charset="0"/>
                <a:ea typeface="Calisto MT" charset="0"/>
                <a:cs typeface="Calisto MT" charset="0"/>
              </a:rPr>
              <a:t>Programmable Parser</a:t>
            </a:r>
          </a:p>
        </p:txBody>
      </p:sp>
      <p:sp>
        <p:nvSpPr>
          <p:cNvPr id="257" name="Left Brace 256">
            <a:extLst>
              <a:ext uri="{FF2B5EF4-FFF2-40B4-BE49-F238E27FC236}">
                <a16:creationId xmlns:a16="http://schemas.microsoft.com/office/drawing/2014/main" id="{CD833479-84FF-B716-943D-E50FDE46E9A5}"/>
              </a:ext>
            </a:extLst>
          </p:cNvPr>
          <p:cNvSpPr/>
          <p:nvPr/>
        </p:nvSpPr>
        <p:spPr>
          <a:xfrm rot="5400000" flipH="1">
            <a:off x="5986722" y="2649667"/>
            <a:ext cx="222268" cy="6832361"/>
          </a:xfrm>
          <a:prstGeom prst="leftBrace">
            <a:avLst>
              <a:gd name="adj1" fmla="val 43551"/>
              <a:gd name="adj2" fmla="val 49888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0597B0-1137-F200-47A0-80F875FFC0AE}"/>
              </a:ext>
            </a:extLst>
          </p:cNvPr>
          <p:cNvSpPr txBox="1"/>
          <p:nvPr/>
        </p:nvSpPr>
        <p:spPr>
          <a:xfrm>
            <a:off x="3759200" y="6240403"/>
            <a:ext cx="463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charset="0"/>
                <a:ea typeface="Calisto MT" charset="0"/>
                <a:cs typeface="Calisto MT" charset="0"/>
              </a:rPr>
              <a:t>Programmable Match-Action Pipeline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6DEE29C-F2DE-D18F-8793-C47A26E5FF48}"/>
              </a:ext>
            </a:extLst>
          </p:cNvPr>
          <p:cNvGrpSpPr/>
          <p:nvPr/>
        </p:nvGrpSpPr>
        <p:grpSpPr>
          <a:xfrm>
            <a:off x="2681676" y="4125913"/>
            <a:ext cx="1600018" cy="1752295"/>
            <a:chOff x="3149782" y="4741634"/>
            <a:chExt cx="1600018" cy="1752295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2917DA5-A5BB-1190-85F4-7D0428B13C5C}"/>
                </a:ext>
              </a:extLst>
            </p:cNvPr>
            <p:cNvSpPr/>
            <p:nvPr/>
          </p:nvSpPr>
          <p:spPr>
            <a:xfrm>
              <a:off x="3149782" y="4741634"/>
              <a:ext cx="1600018" cy="175229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81639" tIns="40820" rIns="81639" bIns="408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230A9E9D-ED6E-1C20-DEB1-A58292469640}"/>
                </a:ext>
              </a:extLst>
            </p:cNvPr>
            <p:cNvGrpSpPr/>
            <p:nvPr/>
          </p:nvGrpSpPr>
          <p:grpSpPr>
            <a:xfrm>
              <a:off x="3272125" y="4804479"/>
              <a:ext cx="1401475" cy="335744"/>
              <a:chOff x="5681006" y="4648202"/>
              <a:chExt cx="1410023" cy="335744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FF8CD655-F7BC-9DDE-F8E3-EAB065C0C92F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Memory</a:t>
                </a: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1842A48A-3364-FA8F-B9A7-0A799E536A76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59" name="Trapezoid 358">
                  <a:extLst>
                    <a:ext uri="{FF2B5EF4-FFF2-40B4-BE49-F238E27FC236}">
                      <a16:creationId xmlns:a16="http://schemas.microsoft.com/office/drawing/2014/main" id="{C1E73B06-E503-4D01-7FA5-8E5AE22C5F5B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1A82B103-D8A2-398B-9FAA-0B03E12C301D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ALU</a:t>
                  </a:r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CF52609-C389-31EF-1C12-77399F132D29}"/>
                </a:ext>
              </a:extLst>
            </p:cNvPr>
            <p:cNvGrpSpPr/>
            <p:nvPr/>
          </p:nvGrpSpPr>
          <p:grpSpPr>
            <a:xfrm>
              <a:off x="3266149" y="5270124"/>
              <a:ext cx="1401475" cy="335744"/>
              <a:chOff x="5681006" y="4648202"/>
              <a:chExt cx="1410023" cy="335744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A7081E7F-36E4-FA67-416E-1C0C9609BDFC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D2B86C7D-1E85-365B-32F3-132FE5C02BCC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55" name="Trapezoid 354">
                  <a:extLst>
                    <a:ext uri="{FF2B5EF4-FFF2-40B4-BE49-F238E27FC236}">
                      <a16:creationId xmlns:a16="http://schemas.microsoft.com/office/drawing/2014/main" id="{187E8E47-3B97-26E8-CB34-0F5D4260054D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AD7709EE-E1B0-073C-8758-3028C2D90C01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E403084E-BFF4-2E31-06EF-D53B565AAD44}"/>
                </a:ext>
              </a:extLst>
            </p:cNvPr>
            <p:cNvGrpSpPr/>
            <p:nvPr/>
          </p:nvGrpSpPr>
          <p:grpSpPr>
            <a:xfrm>
              <a:off x="3265712" y="6050181"/>
              <a:ext cx="1401475" cy="335744"/>
              <a:chOff x="5681006" y="4648202"/>
              <a:chExt cx="1410023" cy="335744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7168EAAB-7A81-845C-06FF-B63A4A9A5E08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F3029461-955C-5083-1815-DF864AFBB596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51" name="Trapezoid 350">
                  <a:extLst>
                    <a:ext uri="{FF2B5EF4-FFF2-40B4-BE49-F238E27FC236}">
                      <a16:creationId xmlns:a16="http://schemas.microsoft.com/office/drawing/2014/main" id="{33C2785A-B03F-4DDA-4DC4-A628B8CABDC8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DAB299A-E2EE-3EE7-DFDF-A4DED71897C4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E16DB1F5-74EA-5E93-A9E4-E52C6DFEDC82}"/>
                </a:ext>
              </a:extLst>
            </p:cNvPr>
            <p:cNvSpPr txBox="1"/>
            <p:nvPr/>
          </p:nvSpPr>
          <p:spPr>
            <a:xfrm rot="5400000">
              <a:off x="3509358" y="557644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"/>
                </a:rPr>
                <a:t>…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B8C6A3F-DBF1-50DE-73BD-9F6094DC0F6C}"/>
              </a:ext>
            </a:extLst>
          </p:cNvPr>
          <p:cNvGrpSpPr/>
          <p:nvPr/>
        </p:nvGrpSpPr>
        <p:grpSpPr>
          <a:xfrm>
            <a:off x="4748593" y="4125913"/>
            <a:ext cx="1600018" cy="1752295"/>
            <a:chOff x="3149782" y="4741634"/>
            <a:chExt cx="1600018" cy="175229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6B3494D5-F5B4-A03A-B198-978AF319CBAF}"/>
                </a:ext>
              </a:extLst>
            </p:cNvPr>
            <p:cNvSpPr/>
            <p:nvPr/>
          </p:nvSpPr>
          <p:spPr>
            <a:xfrm>
              <a:off x="3149782" y="4741634"/>
              <a:ext cx="1600018" cy="175229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81639" tIns="40820" rIns="81639" bIns="408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85C5B689-6784-F294-ED54-7B6EA94D453C}"/>
                </a:ext>
              </a:extLst>
            </p:cNvPr>
            <p:cNvGrpSpPr/>
            <p:nvPr/>
          </p:nvGrpSpPr>
          <p:grpSpPr>
            <a:xfrm>
              <a:off x="3272125" y="4804479"/>
              <a:ext cx="1401475" cy="335744"/>
              <a:chOff x="5681006" y="4648202"/>
              <a:chExt cx="1410023" cy="335744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4D8EBA2F-25DE-5880-9EBC-A8908AB509BE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0F1F0327-6139-50A1-5C5F-848A64538F4A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42" name="Trapezoid 341">
                  <a:extLst>
                    <a:ext uri="{FF2B5EF4-FFF2-40B4-BE49-F238E27FC236}">
                      <a16:creationId xmlns:a16="http://schemas.microsoft.com/office/drawing/2014/main" id="{70607D58-B9E2-01AD-C613-5A76EB801720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F13AAD85-7B36-FDD1-4C76-2C57FF026A20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E1E47E9-9622-ADBC-0E01-BE85DC1A9B53}"/>
                </a:ext>
              </a:extLst>
            </p:cNvPr>
            <p:cNvGrpSpPr/>
            <p:nvPr/>
          </p:nvGrpSpPr>
          <p:grpSpPr>
            <a:xfrm>
              <a:off x="3266149" y="5270124"/>
              <a:ext cx="1401475" cy="335744"/>
              <a:chOff x="5681006" y="4648202"/>
              <a:chExt cx="1410023" cy="335744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E114AF35-E18A-956A-0FAC-5179D60905E0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E0F4229A-9C1D-7588-B23A-25E2CDDCC104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38" name="Trapezoid 337">
                  <a:extLst>
                    <a:ext uri="{FF2B5EF4-FFF2-40B4-BE49-F238E27FC236}">
                      <a16:creationId xmlns:a16="http://schemas.microsoft.com/office/drawing/2014/main" id="{21F07CA3-A37F-4A75-3D1C-54A2B502B092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36F9AB9F-CA19-3DD0-115D-397D20B167A2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6F497A00-366D-D00F-B1ED-DAE68BC730AE}"/>
                </a:ext>
              </a:extLst>
            </p:cNvPr>
            <p:cNvGrpSpPr/>
            <p:nvPr/>
          </p:nvGrpSpPr>
          <p:grpSpPr>
            <a:xfrm>
              <a:off x="3265712" y="6050181"/>
              <a:ext cx="1401475" cy="335744"/>
              <a:chOff x="5681006" y="4648202"/>
              <a:chExt cx="1410023" cy="335744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8EBD1338-AD09-82D0-67BD-4F7FBF39FD08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1D3430D-78B6-BCAB-9B5A-6EBC33A89CED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34" name="Trapezoid 333">
                  <a:extLst>
                    <a:ext uri="{FF2B5EF4-FFF2-40B4-BE49-F238E27FC236}">
                      <a16:creationId xmlns:a16="http://schemas.microsoft.com/office/drawing/2014/main" id="{57AED209-C00A-CDC2-EE7A-0E20869AB54D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B878098-E776-54C1-719C-19B592BB9A8F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83F7806-FE52-C16A-1412-B3BFCEA55C33}"/>
                </a:ext>
              </a:extLst>
            </p:cNvPr>
            <p:cNvSpPr txBox="1"/>
            <p:nvPr/>
          </p:nvSpPr>
          <p:spPr>
            <a:xfrm rot="5400000">
              <a:off x="3509358" y="557644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"/>
                </a:rPr>
                <a:t>…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C9D656-56DF-D824-026A-0E051AEDE71F}"/>
              </a:ext>
            </a:extLst>
          </p:cNvPr>
          <p:cNvGrpSpPr/>
          <p:nvPr/>
        </p:nvGrpSpPr>
        <p:grpSpPr>
          <a:xfrm>
            <a:off x="7914019" y="4125913"/>
            <a:ext cx="1600018" cy="1752295"/>
            <a:chOff x="3149782" y="4741634"/>
            <a:chExt cx="1600018" cy="1752295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81E53FA9-5F43-7FAE-4E21-6A7C3B2D291A}"/>
                </a:ext>
              </a:extLst>
            </p:cNvPr>
            <p:cNvSpPr/>
            <p:nvPr/>
          </p:nvSpPr>
          <p:spPr>
            <a:xfrm>
              <a:off x="3149782" y="4741634"/>
              <a:ext cx="1600018" cy="175229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81639" tIns="40820" rIns="81639" bIns="4082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B36450C2-75B8-6F8A-4833-FBC983EA5798}"/>
                </a:ext>
              </a:extLst>
            </p:cNvPr>
            <p:cNvGrpSpPr/>
            <p:nvPr/>
          </p:nvGrpSpPr>
          <p:grpSpPr>
            <a:xfrm>
              <a:off x="3272125" y="4804479"/>
              <a:ext cx="1401475" cy="335744"/>
              <a:chOff x="5681006" y="4648202"/>
              <a:chExt cx="1410023" cy="335744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8588253D-C4B2-8085-0DEE-5530B46DA020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9524948E-A68E-4CCE-4136-D917C60CBA37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25" name="Trapezoid 324">
                  <a:extLst>
                    <a:ext uri="{FF2B5EF4-FFF2-40B4-BE49-F238E27FC236}">
                      <a16:creationId xmlns:a16="http://schemas.microsoft.com/office/drawing/2014/main" id="{A441D933-F8CF-9472-078F-335F662CE6BD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4AD62F6-65A5-7D4C-1996-2E31B8459B6E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A9220E00-41F4-817D-29E4-0EF4A7FD5773}"/>
                </a:ext>
              </a:extLst>
            </p:cNvPr>
            <p:cNvGrpSpPr/>
            <p:nvPr/>
          </p:nvGrpSpPr>
          <p:grpSpPr>
            <a:xfrm>
              <a:off x="3266149" y="5270124"/>
              <a:ext cx="1401475" cy="335744"/>
              <a:chOff x="5681006" y="4648202"/>
              <a:chExt cx="1410023" cy="335744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D5464F1-B472-5C32-EA0B-3AD1EC308D0C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2F09B918-777B-C970-1F04-61F3E2C27B38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21" name="Trapezoid 320">
                  <a:extLst>
                    <a:ext uri="{FF2B5EF4-FFF2-40B4-BE49-F238E27FC236}">
                      <a16:creationId xmlns:a16="http://schemas.microsoft.com/office/drawing/2014/main" id="{6F5E2462-32C5-9AD3-8EB1-71FEC0F9C86B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67B0DF91-1BCC-1A1C-9072-C043AFDC5231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9AE53851-BFE4-7641-FC32-41B72D0EEF31}"/>
                </a:ext>
              </a:extLst>
            </p:cNvPr>
            <p:cNvGrpSpPr/>
            <p:nvPr/>
          </p:nvGrpSpPr>
          <p:grpSpPr>
            <a:xfrm>
              <a:off x="3265712" y="6050181"/>
              <a:ext cx="1401475" cy="335744"/>
              <a:chOff x="5681006" y="4648202"/>
              <a:chExt cx="1410023" cy="335744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01F59BB2-4E04-3862-EE4D-C0C6A3256EC0}"/>
                  </a:ext>
                </a:extLst>
              </p:cNvPr>
              <p:cNvSpPr/>
              <p:nvPr/>
            </p:nvSpPr>
            <p:spPr>
              <a:xfrm>
                <a:off x="5681006" y="4648202"/>
                <a:ext cx="837098" cy="33574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45720" rIns="4572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6A87891-9FFB-7078-2787-47B84B46544F}"/>
                  </a:ext>
                </a:extLst>
              </p:cNvPr>
              <p:cNvGrpSpPr/>
              <p:nvPr/>
            </p:nvGrpSpPr>
            <p:grpSpPr>
              <a:xfrm>
                <a:off x="6654800" y="4648202"/>
                <a:ext cx="436229" cy="328931"/>
                <a:chOff x="6706550" y="4648202"/>
                <a:chExt cx="436229" cy="328931"/>
              </a:xfrm>
            </p:grpSpPr>
            <p:sp>
              <p:nvSpPr>
                <p:cNvPr id="317" name="Trapezoid 316">
                  <a:extLst>
                    <a:ext uri="{FF2B5EF4-FFF2-40B4-BE49-F238E27FC236}">
                      <a16:creationId xmlns:a16="http://schemas.microsoft.com/office/drawing/2014/main" id="{56481713-86C1-03CE-31FD-FE63CF38584A}"/>
                    </a:ext>
                  </a:extLst>
                </p:cNvPr>
                <p:cNvSpPr/>
                <p:nvPr/>
              </p:nvSpPr>
              <p:spPr>
                <a:xfrm rot="5400000">
                  <a:off x="6755376" y="4599376"/>
                  <a:ext cx="328931" cy="426583"/>
                </a:xfrm>
                <a:prstGeom prst="trapezoid">
                  <a:avLst>
                    <a:gd name="adj" fmla="val 23483"/>
                  </a:avLst>
                </a:prstGeom>
                <a:solidFill>
                  <a:srgbClr val="9BBB59">
                    <a:lumMod val="75000"/>
                  </a:srgbClr>
                </a:soli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25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973A053A-8971-B0E7-B3C6-4E8C4A289E1D}"/>
                    </a:ext>
                  </a:extLst>
                </p:cNvPr>
                <p:cNvSpPr/>
                <p:nvPr/>
              </p:nvSpPr>
              <p:spPr>
                <a:xfrm>
                  <a:off x="6731000" y="4679798"/>
                  <a:ext cx="411779" cy="24622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defTabSz="914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0830EC9-652A-C1F8-AC53-480630A9456A}"/>
                </a:ext>
              </a:extLst>
            </p:cNvPr>
            <p:cNvSpPr txBox="1"/>
            <p:nvPr/>
          </p:nvSpPr>
          <p:spPr>
            <a:xfrm rot="5400000">
              <a:off x="3509358" y="557644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"/>
                </a:rPr>
                <a:t>…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A929421-6C0C-4D2D-D980-E4A820B97768}"/>
              </a:ext>
            </a:extLst>
          </p:cNvPr>
          <p:cNvCxnSpPr/>
          <p:nvPr/>
        </p:nvCxnSpPr>
        <p:spPr>
          <a:xfrm>
            <a:off x="6348611" y="5002060"/>
            <a:ext cx="466899" cy="0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F782092-3158-8D9D-4237-84A904201581}"/>
              </a:ext>
            </a:extLst>
          </p:cNvPr>
          <p:cNvSpPr txBox="1"/>
          <p:nvPr/>
        </p:nvSpPr>
        <p:spPr>
          <a:xfrm>
            <a:off x="6815171" y="45245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1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"/>
              </a:rPr>
              <a:t>…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37D8FD9A-6E0B-EAD4-72F4-AACD22B27293}"/>
              </a:ext>
            </a:extLst>
          </p:cNvPr>
          <p:cNvSpPr/>
          <p:nvPr/>
        </p:nvSpPr>
        <p:spPr>
          <a:xfrm>
            <a:off x="1218908" y="4114169"/>
            <a:ext cx="722586" cy="1751456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16621" tIns="0" rIns="116621" bIns="58311" rtlCol="0" anchor="ctr"/>
          <a:lstStyle/>
          <a:p>
            <a:pPr marL="0" marR="0" lvl="0" indent="0" algn="ctr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BD7E41C-4334-7E8C-7EB9-796810ACFA3E}"/>
              </a:ext>
            </a:extLst>
          </p:cNvPr>
          <p:cNvSpPr/>
          <p:nvPr/>
        </p:nvSpPr>
        <p:spPr>
          <a:xfrm>
            <a:off x="1302244" y="4283233"/>
            <a:ext cx="228600" cy="255141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6888C63-2682-3241-52D2-84FDBC7DD236}"/>
              </a:ext>
            </a:extLst>
          </p:cNvPr>
          <p:cNvSpPr/>
          <p:nvPr/>
        </p:nvSpPr>
        <p:spPr>
          <a:xfrm>
            <a:off x="1322799" y="4798649"/>
            <a:ext cx="228600" cy="255141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649AB5C-4464-874B-0698-90B6FDDE2611}"/>
              </a:ext>
            </a:extLst>
          </p:cNvPr>
          <p:cNvSpPr/>
          <p:nvPr/>
        </p:nvSpPr>
        <p:spPr>
          <a:xfrm>
            <a:off x="1608083" y="4590732"/>
            <a:ext cx="228600" cy="255141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B99B37E-DEE6-A9A8-60C7-C1DBEF9E7677}"/>
              </a:ext>
            </a:extLst>
          </p:cNvPr>
          <p:cNvSpPr/>
          <p:nvPr/>
        </p:nvSpPr>
        <p:spPr>
          <a:xfrm>
            <a:off x="1305604" y="5216595"/>
            <a:ext cx="228600" cy="255141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17C49DC-945C-1B05-B86E-77CAED606C74}"/>
              </a:ext>
            </a:extLst>
          </p:cNvPr>
          <p:cNvSpPr/>
          <p:nvPr/>
        </p:nvSpPr>
        <p:spPr>
          <a:xfrm>
            <a:off x="1634171" y="5455581"/>
            <a:ext cx="228600" cy="255141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F102D43E-D8A4-8693-D011-497E498B69EB}"/>
              </a:ext>
            </a:extLst>
          </p:cNvPr>
          <p:cNvCxnSpPr/>
          <p:nvPr/>
        </p:nvCxnSpPr>
        <p:spPr>
          <a:xfrm rot="16200000" flipH="1">
            <a:off x="1415713" y="4284063"/>
            <a:ext cx="307499" cy="305839"/>
          </a:xfrm>
          <a:prstGeom prst="curvedConnector3">
            <a:avLst>
              <a:gd name="adj1" fmla="val -193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FA470C29-1F1D-E526-FFCD-24D6FA20EA41}"/>
              </a:ext>
            </a:extLst>
          </p:cNvPr>
          <p:cNvCxnSpPr/>
          <p:nvPr/>
        </p:nvCxnSpPr>
        <p:spPr>
          <a:xfrm rot="16200000" flipH="1">
            <a:off x="1296684" y="4658232"/>
            <a:ext cx="260275" cy="20555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EAF235EB-610D-B1BE-5497-BEF11B4665E7}"/>
              </a:ext>
            </a:extLst>
          </p:cNvPr>
          <p:cNvCxnSpPr/>
          <p:nvPr/>
        </p:nvCxnSpPr>
        <p:spPr>
          <a:xfrm rot="5400000" flipH="1" flipV="1">
            <a:off x="1715748" y="4724938"/>
            <a:ext cx="127570" cy="114300"/>
          </a:xfrm>
          <a:prstGeom prst="curvedConnector4">
            <a:avLst>
              <a:gd name="adj1" fmla="val -95831"/>
              <a:gd name="adj2" fmla="val 163291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B4D762FC-79FE-FE48-2A3D-CAB85F9D6479}"/>
              </a:ext>
            </a:extLst>
          </p:cNvPr>
          <p:cNvCxnSpPr/>
          <p:nvPr/>
        </p:nvCxnSpPr>
        <p:spPr>
          <a:xfrm rot="5400000">
            <a:off x="1320055" y="5022659"/>
            <a:ext cx="535657" cy="107357"/>
          </a:xfrm>
          <a:prstGeom prst="curved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5CDE4FF6-2AE3-E64B-A668-FE0BF3EFDE9F}"/>
              </a:ext>
            </a:extLst>
          </p:cNvPr>
          <p:cNvCxnSpPr/>
          <p:nvPr/>
        </p:nvCxnSpPr>
        <p:spPr>
          <a:xfrm>
            <a:off x="1551399" y="4926220"/>
            <a:ext cx="197072" cy="529361"/>
          </a:xfrm>
          <a:prstGeom prst="curved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4CFA2150-1ED3-4B1E-DAE9-DC5E64A77CCC}"/>
              </a:ext>
            </a:extLst>
          </p:cNvPr>
          <p:cNvCxnSpPr/>
          <p:nvPr/>
        </p:nvCxnSpPr>
        <p:spPr>
          <a:xfrm rot="5400000" flipH="1">
            <a:off x="1464695" y="5426945"/>
            <a:ext cx="238986" cy="328567"/>
          </a:xfrm>
          <a:prstGeom prst="curvedConnector3">
            <a:avLst>
              <a:gd name="adj1" fmla="val -40662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15BD3C-91F6-74B9-6BA4-D9DB8DC1A92F}"/>
              </a:ext>
            </a:extLst>
          </p:cNvPr>
          <p:cNvCxnSpPr/>
          <p:nvPr/>
        </p:nvCxnSpPr>
        <p:spPr>
          <a:xfrm>
            <a:off x="7461502" y="4990147"/>
            <a:ext cx="466899" cy="0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10F75D3-68CA-62BF-4A07-1E76826D5C3E}"/>
              </a:ext>
            </a:extLst>
          </p:cNvPr>
          <p:cNvGrpSpPr/>
          <p:nvPr/>
        </p:nvGrpSpPr>
        <p:grpSpPr>
          <a:xfrm>
            <a:off x="10236092" y="4127057"/>
            <a:ext cx="722586" cy="1751456"/>
            <a:chOff x="10047014" y="4631572"/>
            <a:chExt cx="722586" cy="175145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1AA6A32-9529-7BEF-FC9D-F10182D0B6EA}"/>
                </a:ext>
              </a:extLst>
            </p:cNvPr>
            <p:cNvSpPr/>
            <p:nvPr/>
          </p:nvSpPr>
          <p:spPr>
            <a:xfrm>
              <a:off x="10047014" y="4631572"/>
              <a:ext cx="722586" cy="1751456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16621" tIns="0" rIns="116621" bIns="58311" rtlCol="0" anchor="ctr"/>
            <a:lstStyle/>
            <a:p>
              <a:pPr marL="0" marR="0" lvl="0" indent="0" algn="ctr" defTabSz="45720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A4DC915-1E32-62D8-E62A-B0F1DFD4B49F}"/>
                </a:ext>
              </a:extLst>
            </p:cNvPr>
            <p:cNvGrpSpPr/>
            <p:nvPr/>
          </p:nvGrpSpPr>
          <p:grpSpPr>
            <a:xfrm>
              <a:off x="10121356" y="4867778"/>
              <a:ext cx="553077" cy="1303193"/>
              <a:chOff x="7610131" y="2193196"/>
              <a:chExt cx="553077" cy="1214716"/>
            </a:xfrm>
            <a:solidFill>
              <a:srgbClr val="F79646">
                <a:lumMod val="60000"/>
                <a:lumOff val="40000"/>
              </a:srgbClr>
            </a:solidFill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4E6612BF-8892-A936-2A48-E7D55186B9BC}"/>
                  </a:ext>
                </a:extLst>
              </p:cNvPr>
              <p:cNvGrpSpPr/>
              <p:nvPr/>
            </p:nvGrpSpPr>
            <p:grpSpPr>
              <a:xfrm>
                <a:off x="7610131" y="2193196"/>
                <a:ext cx="552334" cy="519142"/>
                <a:chOff x="8131589" y="4009362"/>
                <a:chExt cx="552334" cy="692189"/>
              </a:xfrm>
              <a:grpFill/>
            </p:grpSpPr>
            <p:grpSp>
              <p:nvGrpSpPr>
                <p:cNvPr id="302" name="Group 65">
                  <a:extLst>
                    <a:ext uri="{FF2B5EF4-FFF2-40B4-BE49-F238E27FC236}">
                      <a16:creationId xmlns:a16="http://schemas.microsoft.com/office/drawing/2014/main" id="{D291411B-93DD-DB5B-B370-58B9041F4BE9}"/>
                    </a:ext>
                  </a:extLst>
                </p:cNvPr>
                <p:cNvGrpSpPr/>
                <p:nvPr/>
              </p:nvGrpSpPr>
              <p:grpSpPr>
                <a:xfrm>
                  <a:off x="8131589" y="4009362"/>
                  <a:ext cx="551591" cy="228624"/>
                  <a:chOff x="7660968" y="1751777"/>
                  <a:chExt cx="1040580" cy="450645"/>
                </a:xfrm>
                <a:grpFill/>
              </p:grpSpPr>
              <p:sp>
                <p:nvSpPr>
                  <p:cNvPr id="307" name="Freeform 306">
                    <a:extLst>
                      <a:ext uri="{FF2B5EF4-FFF2-40B4-BE49-F238E27FC236}">
                        <a16:creationId xmlns:a16="http://schemas.microsoft.com/office/drawing/2014/main" id="{023422BE-87F2-E7FF-CEAE-4DBFBE99290B}"/>
                      </a:ext>
                    </a:extLst>
                  </p:cNvPr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2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308" name="Straight Connector 307">
                    <a:extLst>
                      <a:ext uri="{FF2B5EF4-FFF2-40B4-BE49-F238E27FC236}">
                        <a16:creationId xmlns:a16="http://schemas.microsoft.com/office/drawing/2014/main" id="{DFC8FDFB-60CC-9C36-FDBE-E6842DDF8F7E}"/>
                      </a:ext>
                    </a:extLst>
                  </p:cNvPr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5B1F46A2-E859-D443-9CC1-F582AE06210F}"/>
                      </a:ext>
                    </a:extLst>
                  </p:cNvPr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03" name="Group 70">
                  <a:extLst>
                    <a:ext uri="{FF2B5EF4-FFF2-40B4-BE49-F238E27FC236}">
                      <a16:creationId xmlns:a16="http://schemas.microsoft.com/office/drawing/2014/main" id="{C7C0E9EF-F592-1111-4A4F-1511B9BAE31E}"/>
                    </a:ext>
                  </a:extLst>
                </p:cNvPr>
                <p:cNvGrpSpPr/>
                <p:nvPr/>
              </p:nvGrpSpPr>
              <p:grpSpPr>
                <a:xfrm>
                  <a:off x="8132332" y="4472927"/>
                  <a:ext cx="551591" cy="228624"/>
                  <a:chOff x="7660968" y="1751777"/>
                  <a:chExt cx="1040580" cy="450645"/>
                </a:xfrm>
                <a:grpFill/>
              </p:grpSpPr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BB048F38-A2DB-ED6B-2593-9AF9C7FEA2C1}"/>
                      </a:ext>
                    </a:extLst>
                  </p:cNvPr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2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91A385ED-90A5-64DE-B75C-9A983E3802CA}"/>
                      </a:ext>
                    </a:extLst>
                  </p:cNvPr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FCC402A6-BA0E-234C-558A-138718B5CA83}"/>
                      </a:ext>
                    </a:extLst>
                  </p:cNvPr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E78333A9-CA2A-B02A-5042-7871F11CCF00}"/>
                  </a:ext>
                </a:extLst>
              </p:cNvPr>
              <p:cNvGrpSpPr/>
              <p:nvPr/>
            </p:nvGrpSpPr>
            <p:grpSpPr>
              <a:xfrm>
                <a:off x="7610874" y="2888770"/>
                <a:ext cx="552334" cy="519142"/>
                <a:chOff x="8131589" y="4009362"/>
                <a:chExt cx="552334" cy="692189"/>
              </a:xfrm>
              <a:grpFill/>
            </p:grpSpPr>
            <p:grpSp>
              <p:nvGrpSpPr>
                <p:cNvPr id="294" name="Group 65">
                  <a:extLst>
                    <a:ext uri="{FF2B5EF4-FFF2-40B4-BE49-F238E27FC236}">
                      <a16:creationId xmlns:a16="http://schemas.microsoft.com/office/drawing/2014/main" id="{3BD1640B-7FEA-F23C-93C7-EBEA44CB95C0}"/>
                    </a:ext>
                  </a:extLst>
                </p:cNvPr>
                <p:cNvGrpSpPr/>
                <p:nvPr/>
              </p:nvGrpSpPr>
              <p:grpSpPr>
                <a:xfrm>
                  <a:off x="8131589" y="4009362"/>
                  <a:ext cx="551591" cy="228624"/>
                  <a:chOff x="7660968" y="1751777"/>
                  <a:chExt cx="1040580" cy="450645"/>
                </a:xfrm>
                <a:grpFill/>
              </p:grpSpPr>
              <p:sp>
                <p:nvSpPr>
                  <p:cNvPr id="299" name="Freeform 298">
                    <a:extLst>
                      <a:ext uri="{FF2B5EF4-FFF2-40B4-BE49-F238E27FC236}">
                        <a16:creationId xmlns:a16="http://schemas.microsoft.com/office/drawing/2014/main" id="{A433FB7B-1F38-1D5A-F220-F7C168966CE9}"/>
                      </a:ext>
                    </a:extLst>
                  </p:cNvPr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2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45BA893A-AA37-DFCA-5FF0-1AB6D8CF994C}"/>
                      </a:ext>
                    </a:extLst>
                  </p:cNvPr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ABC80204-83B9-06EE-A397-EBAA9F950870}"/>
                      </a:ext>
                    </a:extLst>
                  </p:cNvPr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295" name="Group 70">
                  <a:extLst>
                    <a:ext uri="{FF2B5EF4-FFF2-40B4-BE49-F238E27FC236}">
                      <a16:creationId xmlns:a16="http://schemas.microsoft.com/office/drawing/2014/main" id="{416CD699-893A-013C-6B9F-488234F86A99}"/>
                    </a:ext>
                  </a:extLst>
                </p:cNvPr>
                <p:cNvGrpSpPr/>
                <p:nvPr/>
              </p:nvGrpSpPr>
              <p:grpSpPr>
                <a:xfrm>
                  <a:off x="8132332" y="4472927"/>
                  <a:ext cx="551591" cy="228624"/>
                  <a:chOff x="7660968" y="1751777"/>
                  <a:chExt cx="1040580" cy="450645"/>
                </a:xfrm>
                <a:grpFill/>
              </p:grpSpPr>
              <p:sp>
                <p:nvSpPr>
                  <p:cNvPr id="296" name="Freeform 295">
                    <a:extLst>
                      <a:ext uri="{FF2B5EF4-FFF2-40B4-BE49-F238E27FC236}">
                        <a16:creationId xmlns:a16="http://schemas.microsoft.com/office/drawing/2014/main" id="{AE7C728B-A353-0E1C-CDCA-48186A6868E0}"/>
                      </a:ext>
                    </a:extLst>
                  </p:cNvPr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2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44D44505-60E0-65ED-99D4-E82750A98ABE}"/>
                      </a:ext>
                    </a:extLst>
                  </p:cNvPr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FECB59BB-C4A0-CFFD-061A-F6FD89391053}"/>
                      </a:ext>
                    </a:extLst>
                  </p:cNvPr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B58E819-1FB6-0637-02B1-5D8D4815C7F1}"/>
              </a:ext>
            </a:extLst>
          </p:cNvPr>
          <p:cNvGrpSpPr/>
          <p:nvPr/>
        </p:nvGrpSpPr>
        <p:grpSpPr>
          <a:xfrm>
            <a:off x="11139575" y="4350842"/>
            <a:ext cx="381108" cy="1191971"/>
            <a:chOff x="232623" y="4946161"/>
            <a:chExt cx="381108" cy="1191971"/>
          </a:xfrm>
        </p:grpSpPr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ED30D330-8754-2ED5-6F86-BEBDE60311F7}"/>
                </a:ext>
              </a:extLst>
            </p:cNvPr>
            <p:cNvCxnSpPr/>
            <p:nvPr/>
          </p:nvCxnSpPr>
          <p:spPr>
            <a:xfrm flipV="1">
              <a:off x="236105" y="494616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C5E92821-7FE1-7DEB-3D06-DAF6D657CDB9}"/>
                </a:ext>
              </a:extLst>
            </p:cNvPr>
            <p:cNvCxnSpPr/>
            <p:nvPr/>
          </p:nvCxnSpPr>
          <p:spPr>
            <a:xfrm flipV="1">
              <a:off x="233518" y="506046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4358A84C-24BE-5508-58D2-5D938CDAE785}"/>
                </a:ext>
              </a:extLst>
            </p:cNvPr>
            <p:cNvCxnSpPr/>
            <p:nvPr/>
          </p:nvCxnSpPr>
          <p:spPr>
            <a:xfrm flipV="1">
              <a:off x="236105" y="5181690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CBDD769C-B2D3-2694-15A7-90A7CB4E3B7E}"/>
                </a:ext>
              </a:extLst>
            </p:cNvPr>
            <p:cNvCxnSpPr/>
            <p:nvPr/>
          </p:nvCxnSpPr>
          <p:spPr>
            <a:xfrm flipV="1">
              <a:off x="236105" y="529726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1E1B9C1-85FB-51F1-06BA-8858B05AC7CC}"/>
                </a:ext>
              </a:extLst>
            </p:cNvPr>
            <p:cNvCxnSpPr/>
            <p:nvPr/>
          </p:nvCxnSpPr>
          <p:spPr>
            <a:xfrm flipV="1">
              <a:off x="236105" y="541737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660AE35F-B125-1116-5FC5-1909671C6E80}"/>
                </a:ext>
              </a:extLst>
            </p:cNvPr>
            <p:cNvCxnSpPr/>
            <p:nvPr/>
          </p:nvCxnSpPr>
          <p:spPr>
            <a:xfrm flipV="1">
              <a:off x="236878" y="5536710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5773CE12-EF76-0BB7-7228-13581459271C}"/>
                </a:ext>
              </a:extLst>
            </p:cNvPr>
            <p:cNvCxnSpPr/>
            <p:nvPr/>
          </p:nvCxnSpPr>
          <p:spPr>
            <a:xfrm flipV="1">
              <a:off x="236105" y="5657938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94D9840-2D02-D177-11B8-FFAE3196AD23}"/>
                </a:ext>
              </a:extLst>
            </p:cNvPr>
            <p:cNvCxnSpPr/>
            <p:nvPr/>
          </p:nvCxnSpPr>
          <p:spPr>
            <a:xfrm flipV="1">
              <a:off x="236878" y="5778049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8AF800BA-67B2-11C0-326C-EEA74A680FE3}"/>
                </a:ext>
              </a:extLst>
            </p:cNvPr>
            <p:cNvCxnSpPr/>
            <p:nvPr/>
          </p:nvCxnSpPr>
          <p:spPr>
            <a:xfrm flipV="1">
              <a:off x="237651" y="5897381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15749E8-28EE-864F-BB4E-5CCAF7CF3581}"/>
                </a:ext>
              </a:extLst>
            </p:cNvPr>
            <p:cNvCxnSpPr/>
            <p:nvPr/>
          </p:nvCxnSpPr>
          <p:spPr>
            <a:xfrm flipV="1">
              <a:off x="236105" y="6018799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EEDEBD7C-49B7-9A92-BAED-F33F08EFC371}"/>
                </a:ext>
              </a:extLst>
            </p:cNvPr>
            <p:cNvCxnSpPr/>
            <p:nvPr/>
          </p:nvCxnSpPr>
          <p:spPr>
            <a:xfrm flipV="1">
              <a:off x="232623" y="6138132"/>
              <a:ext cx="376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42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095586-0730-DECD-F243-70C16159177F}"/>
              </a:ext>
            </a:extLst>
          </p:cNvPr>
          <p:cNvSpPr/>
          <p:nvPr/>
        </p:nvSpPr>
        <p:spPr>
          <a:xfrm>
            <a:off x="774700" y="1738887"/>
            <a:ext cx="10898528" cy="329759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9253A-8845-AC70-D471-6F6F01C3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of </a:t>
            </a:r>
            <a:r>
              <a:rPr lang="en-US" err="1"/>
              <a:t>NetMigrate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A2FE-CCBF-8D6B-99D0-9C08290E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98529" cy="1374775"/>
          </a:xfrm>
        </p:spPr>
        <p:txBody>
          <a:bodyPr>
            <a:normAutofit/>
          </a:bodyPr>
          <a:lstStyle/>
          <a:p>
            <a:r>
              <a:rPr lang="en-US"/>
              <a:t>Challenge #1: How to </a:t>
            </a:r>
            <a:r>
              <a:rPr lang="en-US">
                <a:solidFill>
                  <a:srgbClr val="00B0F0"/>
                </a:solidFill>
              </a:rPr>
              <a:t>track</a:t>
            </a:r>
            <a:r>
              <a:rPr lang="en-US"/>
              <a:t> fine-grained migration states?</a:t>
            </a:r>
          </a:p>
          <a:p>
            <a:pPr lvl="1"/>
            <a:r>
              <a:rPr lang="en-US" sz="2600"/>
              <a:t>On-switch resources are limited</a:t>
            </a:r>
            <a:r>
              <a:rPr lang="zh-CN" altLang="en-US" sz="2600"/>
              <a:t> </a:t>
            </a:r>
            <a:r>
              <a:rPr lang="en-US" altLang="zh-CN" sz="2600"/>
              <a:t>(e.g., 64MB SRAM vs. Millions of KV pairs)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BC448-10BB-D64B-1D10-CCB68A42F6DB}"/>
              </a:ext>
            </a:extLst>
          </p:cNvPr>
          <p:cNvSpPr txBox="1">
            <a:spLocks/>
          </p:cNvSpPr>
          <p:nvPr/>
        </p:nvSpPr>
        <p:spPr>
          <a:xfrm>
            <a:off x="838200" y="3370263"/>
            <a:ext cx="10515600" cy="166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Challenge #2: How to</a:t>
            </a:r>
            <a:r>
              <a:rPr lang="zh-CN" altLang="en-US"/>
              <a:t> </a:t>
            </a:r>
            <a:r>
              <a:rPr lang="en-US" altLang="zh-CN">
                <a:solidFill>
                  <a:srgbClr val="00B0F0"/>
                </a:solidFill>
              </a:rPr>
              <a:t>query</a:t>
            </a:r>
            <a:r>
              <a:rPr lang="en-US" altLang="zh-CN"/>
              <a:t> during migration</a:t>
            </a:r>
            <a:r>
              <a:rPr lang="en-US"/>
              <a:t>?</a:t>
            </a:r>
          </a:p>
          <a:p>
            <a:pPr lvl="1"/>
            <a:r>
              <a:rPr lang="en-US"/>
              <a:t>Maintain data consistency during migration.</a:t>
            </a:r>
          </a:p>
          <a:p>
            <a:pPr lvl="2"/>
            <a:r>
              <a:rPr lang="en-US" sz="2400"/>
              <a:t>Read-After-Write, Write-After-Read, Write-After-Write.</a:t>
            </a:r>
          </a:p>
          <a:p>
            <a:pPr marL="457200" lvl="1" indent="0">
              <a:buNone/>
            </a:pPr>
            <a:endParaRPr lang="en-US" sz="2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BD0DE2-D6FF-5044-D112-E2BA1DC26935}"/>
              </a:ext>
            </a:extLst>
          </p:cNvPr>
          <p:cNvSpPr txBox="1">
            <a:spLocks/>
          </p:cNvSpPr>
          <p:nvPr/>
        </p:nvSpPr>
        <p:spPr>
          <a:xfrm>
            <a:off x="838199" y="5206342"/>
            <a:ext cx="10515600" cy="97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Challenge #3: How to support dynamic migration policies?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1BFE5-6535-D5B3-31A6-1DA96A0A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581F-79B5-B463-A835-F4BF1EAB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590-04C3-C975-3401-22F00E8E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of </a:t>
            </a:r>
            <a:r>
              <a:rPr lang="en-US" err="1"/>
              <a:t>NetMigrate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4AFE-DD51-8B41-7E84-C22C1243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98529" cy="1374775"/>
          </a:xfrm>
        </p:spPr>
        <p:txBody>
          <a:bodyPr>
            <a:normAutofit/>
          </a:bodyPr>
          <a:lstStyle/>
          <a:p>
            <a:r>
              <a:rPr lang="en-US"/>
              <a:t>Challenge #1: How to </a:t>
            </a:r>
            <a:r>
              <a:rPr lang="en-US">
                <a:solidFill>
                  <a:srgbClr val="00B0F0"/>
                </a:solidFill>
              </a:rPr>
              <a:t>track</a:t>
            </a:r>
            <a:r>
              <a:rPr lang="en-US"/>
              <a:t> fine-grained migration states?</a:t>
            </a:r>
          </a:p>
          <a:p>
            <a:pPr lvl="1"/>
            <a:r>
              <a:rPr lang="en-US" sz="2600"/>
              <a:t>On-switch resources are limited</a:t>
            </a:r>
            <a:r>
              <a:rPr lang="zh-CN" altLang="en-US" sz="2600"/>
              <a:t> </a:t>
            </a:r>
            <a:r>
              <a:rPr lang="en-US" altLang="zh-CN" sz="2600"/>
              <a:t>(e.g., 64MB SRAM vs. Millions of KV pairs)</a:t>
            </a:r>
          </a:p>
          <a:p>
            <a:pPr lvl="1"/>
            <a:endParaRPr lang="en-US" sz="26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3368A3-30A1-8432-986B-BACEB3489C44}"/>
              </a:ext>
            </a:extLst>
          </p:cNvPr>
          <p:cNvSpPr txBox="1">
            <a:spLocks/>
          </p:cNvSpPr>
          <p:nvPr/>
        </p:nvSpPr>
        <p:spPr>
          <a:xfrm>
            <a:off x="838200" y="3370263"/>
            <a:ext cx="10515600" cy="166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Challenge #2: How to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query during migration</a:t>
            </a:r>
            <a:r>
              <a:rPr lang="en-US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Maintain data consistency during migration.</a:t>
            </a:r>
          </a:p>
          <a:p>
            <a:pPr lvl="2"/>
            <a:r>
              <a:rPr lang="en-US" sz="2400">
                <a:solidFill>
                  <a:schemeClr val="bg2">
                    <a:lumMod val="90000"/>
                  </a:schemeClr>
                </a:solidFill>
              </a:rPr>
              <a:t>Read-After-Write, Write-After-Read, Write-After-Write.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63923-8636-D53D-71EB-109753A7E5B2}"/>
              </a:ext>
            </a:extLst>
          </p:cNvPr>
          <p:cNvSpPr txBox="1">
            <a:spLocks/>
          </p:cNvSpPr>
          <p:nvPr/>
        </p:nvSpPr>
        <p:spPr>
          <a:xfrm>
            <a:off x="838199" y="5036479"/>
            <a:ext cx="10515600" cy="97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Challenge #3: How to support dynamic migration policies?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0D248-34BB-3CAD-658B-67802375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809"/>
            <a:ext cx="13277850" cy="1325563"/>
          </a:xfrm>
        </p:spPr>
        <p:txBody>
          <a:bodyPr>
            <a:normAutofit/>
          </a:bodyPr>
          <a:lstStyle/>
          <a:p>
            <a:r>
              <a:rPr lang="en-US" sz="4300"/>
              <a:t>Shrink Record Granularity for Limited Switch Resources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60830-4649-56AE-3E86-1340597C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97696"/>
              </p:ext>
            </p:extLst>
          </p:nvPr>
        </p:nvGraphicFramePr>
        <p:xfrm>
          <a:off x="2022063" y="337710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52141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9987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184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4820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03926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503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350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56443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089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5946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98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94AA13-668A-C639-A140-7D1808399B04}"/>
              </a:ext>
            </a:extLst>
          </p:cNvPr>
          <p:cNvSpPr txBox="1"/>
          <p:nvPr/>
        </p:nvSpPr>
        <p:spPr>
          <a:xfrm>
            <a:off x="3707484" y="2623218"/>
            <a:ext cx="456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KVS</a:t>
            </a:r>
            <a:r>
              <a:rPr lang="zh-CN" altLang="en-US" sz="2800"/>
              <a:t> </a:t>
            </a:r>
            <a:r>
              <a:rPr lang="en-US" altLang="zh-CN" sz="2800"/>
              <a:t>data</a:t>
            </a:r>
            <a:r>
              <a:rPr lang="zh-CN" altLang="en-US" sz="2800"/>
              <a:t> </a:t>
            </a:r>
            <a:r>
              <a:rPr lang="en-US" altLang="zh-CN" sz="2800"/>
              <a:t>structure:</a:t>
            </a:r>
            <a:r>
              <a:rPr lang="zh-CN" altLang="en-US" sz="2800"/>
              <a:t> </a:t>
            </a:r>
            <a:r>
              <a:rPr lang="en-US" altLang="zh-CN" sz="2800"/>
              <a:t>hash</a:t>
            </a:r>
            <a:r>
              <a:rPr lang="zh-CN" altLang="en-US" sz="2800"/>
              <a:t> </a:t>
            </a:r>
            <a:r>
              <a:rPr lang="en-US" altLang="zh-CN" sz="2800"/>
              <a:t>table</a:t>
            </a:r>
            <a:endParaRPr lang="en-US" sz="280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55C6210-2442-F54A-3CF5-6CA055FC7234}"/>
              </a:ext>
            </a:extLst>
          </p:cNvPr>
          <p:cNvSpPr/>
          <p:nvPr/>
        </p:nvSpPr>
        <p:spPr>
          <a:xfrm rot="5400000">
            <a:off x="3342700" y="2520263"/>
            <a:ext cx="650683" cy="3249798"/>
          </a:xfrm>
          <a:prstGeom prst="rightBrace">
            <a:avLst>
              <a:gd name="adj1" fmla="val 8333"/>
              <a:gd name="adj2" fmla="val 49488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E916-2E88-E570-F543-95AEE4B2B546}"/>
              </a:ext>
            </a:extLst>
          </p:cNvPr>
          <p:cNvSpPr txBox="1"/>
          <p:nvPr/>
        </p:nvSpPr>
        <p:spPr>
          <a:xfrm>
            <a:off x="2739465" y="4443312"/>
            <a:ext cx="1287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/>
              <a:t>Group</a:t>
            </a:r>
            <a:r>
              <a:rPr lang="zh-CN" altLang="en-US" sz="2600" b="1" i="1"/>
              <a:t> </a:t>
            </a:r>
            <a:r>
              <a:rPr lang="en-US" altLang="zh-CN" sz="2600" b="1" i="1"/>
              <a:t>1</a:t>
            </a:r>
            <a:endParaRPr lang="en-US" sz="2600" b="1" i="1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9E42C3-A218-7159-BAB8-97BE1F939D53}"/>
              </a:ext>
            </a:extLst>
          </p:cNvPr>
          <p:cNvSpPr/>
          <p:nvPr/>
        </p:nvSpPr>
        <p:spPr>
          <a:xfrm rot="5400000">
            <a:off x="6613136" y="2561977"/>
            <a:ext cx="588333" cy="3228719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E0BA3-AA68-BAC6-75F3-75BFB76259FC}"/>
              </a:ext>
            </a:extLst>
          </p:cNvPr>
          <p:cNvSpPr txBox="1"/>
          <p:nvPr/>
        </p:nvSpPr>
        <p:spPr>
          <a:xfrm>
            <a:off x="5989263" y="4463191"/>
            <a:ext cx="1287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/>
              <a:t>Group</a:t>
            </a:r>
            <a:r>
              <a:rPr lang="zh-CN" altLang="en-US" sz="2600" b="1" i="1"/>
              <a:t> </a:t>
            </a:r>
            <a:r>
              <a:rPr lang="en-US" altLang="zh-CN" sz="2600" b="1" i="1"/>
              <a:t>2</a:t>
            </a:r>
            <a:endParaRPr lang="en-US" sz="26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5A76B-8A1A-F30D-CB4B-349F02FCF0EE}"/>
              </a:ext>
            </a:extLst>
          </p:cNvPr>
          <p:cNvSpPr txBox="1"/>
          <p:nvPr/>
        </p:nvSpPr>
        <p:spPr>
          <a:xfrm>
            <a:off x="9250201" y="439874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/>
              <a:t>…</a:t>
            </a:r>
            <a:endParaRPr lang="en-US" sz="2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504E-C6AB-88C1-F860-54A30124A231}"/>
              </a:ext>
            </a:extLst>
          </p:cNvPr>
          <p:cNvSpPr txBox="1"/>
          <p:nvPr/>
        </p:nvSpPr>
        <p:spPr>
          <a:xfrm>
            <a:off x="2758666" y="5498486"/>
            <a:ext cx="6916509" cy="578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/>
              <a:t>Track migration in a coarser record</a:t>
            </a:r>
            <a:r>
              <a:rPr lang="zh-CN" altLang="en-US" sz="2800"/>
              <a:t> </a:t>
            </a:r>
            <a:r>
              <a:rPr lang="en-US" altLang="zh-CN" sz="2800"/>
              <a:t>granularity</a:t>
            </a:r>
            <a:endParaRPr lang="en-US" sz="280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0B4B77E-2CF7-AC09-6BC6-10A492AD8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21261"/>
              </p:ext>
            </p:extLst>
          </p:nvPr>
        </p:nvGraphicFramePr>
        <p:xfrm>
          <a:off x="2022062" y="3368122"/>
          <a:ext cx="3249800" cy="37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450">
                  <a:extLst>
                    <a:ext uri="{9D8B030D-6E8A-4147-A177-3AD203B41FA5}">
                      <a16:colId xmlns:a16="http://schemas.microsoft.com/office/drawing/2014/main" val="1134682870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973817857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49474812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172252050"/>
                    </a:ext>
                  </a:extLst>
                </a:gridCol>
              </a:tblGrid>
              <a:tr h="379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3966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5484C-1C7E-EAAF-282A-70744902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99893-DDB3-EF47-1629-ACCC74E06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7039"/>
              </p:ext>
            </p:extLst>
          </p:nvPr>
        </p:nvGraphicFramePr>
        <p:xfrm>
          <a:off x="5271862" y="3356914"/>
          <a:ext cx="3249800" cy="37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450">
                  <a:extLst>
                    <a:ext uri="{9D8B030D-6E8A-4147-A177-3AD203B41FA5}">
                      <a16:colId xmlns:a16="http://schemas.microsoft.com/office/drawing/2014/main" val="1134682870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973817857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49474812"/>
                    </a:ext>
                  </a:extLst>
                </a:gridCol>
                <a:gridCol w="812450">
                  <a:extLst>
                    <a:ext uri="{9D8B030D-6E8A-4147-A177-3AD203B41FA5}">
                      <a16:colId xmlns:a16="http://schemas.microsoft.com/office/drawing/2014/main" val="3172252050"/>
                    </a:ext>
                  </a:extLst>
                </a:gridCol>
              </a:tblGrid>
              <a:tr h="379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396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E3FA061-B097-F4B4-330D-562223B0E3F0}"/>
              </a:ext>
            </a:extLst>
          </p:cNvPr>
          <p:cNvSpPr txBox="1"/>
          <p:nvPr/>
        </p:nvSpPr>
        <p:spPr>
          <a:xfrm>
            <a:off x="809625" y="1809488"/>
            <a:ext cx="1104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On-switch resources are limited</a:t>
            </a:r>
            <a:r>
              <a:rPr lang="zh-CN" altLang="en-US" sz="2800"/>
              <a:t> </a:t>
            </a:r>
            <a:r>
              <a:rPr lang="en-US" altLang="zh-CN" sz="2800"/>
              <a:t>(e.g., 64MB SRAM vs. Millions of KV pairs)</a:t>
            </a:r>
          </a:p>
        </p:txBody>
      </p:sp>
    </p:spTree>
    <p:extLst>
      <p:ext uri="{BB962C8B-B14F-4D97-AF65-F5344CB8AC3E}">
        <p14:creationId xmlns:p14="http://schemas.microsoft.com/office/powerpoint/2010/main" val="321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c 45">
            <a:extLst>
              <a:ext uri="{FF2B5EF4-FFF2-40B4-BE49-F238E27FC236}">
                <a16:creationId xmlns:a16="http://schemas.microsoft.com/office/drawing/2014/main" id="{86C617E6-02BD-81A3-1FAA-613131EB2F43}"/>
              </a:ext>
            </a:extLst>
          </p:cNvPr>
          <p:cNvSpPr/>
          <p:nvPr/>
        </p:nvSpPr>
        <p:spPr>
          <a:xfrm>
            <a:off x="3921346" y="5051370"/>
            <a:ext cx="3633197" cy="1435103"/>
          </a:xfrm>
          <a:prstGeom prst="arc">
            <a:avLst>
              <a:gd name="adj1" fmla="val 11745709"/>
              <a:gd name="adj2" fmla="val 20740986"/>
            </a:avLst>
          </a:prstGeom>
          <a:noFill/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8AC31-A0E8-A0C3-2F04-BF12C058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States to Understand Data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3FDA6-0DA7-F88A-84FE-A2B81E492BBA}"/>
              </a:ext>
            </a:extLst>
          </p:cNvPr>
          <p:cNvSpPr txBox="1"/>
          <p:nvPr/>
        </p:nvSpPr>
        <p:spPr>
          <a:xfrm>
            <a:off x="1012204" y="1554981"/>
            <a:ext cx="1016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Group migration states:</a:t>
            </a:r>
            <a:r>
              <a:rPr lang="en-US" sz="2800" b="1">
                <a:solidFill>
                  <a:schemeClr val="accent5"/>
                </a:solidFill>
              </a:rPr>
              <a:t> migrated, ongoing-migration, not-migrated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DFDC33-DCE8-8858-422A-8330A8DB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4304"/>
              </p:ext>
            </p:extLst>
          </p:nvPr>
        </p:nvGraphicFramePr>
        <p:xfrm>
          <a:off x="2085008" y="23634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521419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9987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184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4820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03926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503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350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56443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089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5946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98305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27BF202F-5401-4D65-DDD3-518538E5A58F}"/>
              </a:ext>
            </a:extLst>
          </p:cNvPr>
          <p:cNvSpPr/>
          <p:nvPr/>
        </p:nvSpPr>
        <p:spPr>
          <a:xfrm rot="5400000">
            <a:off x="3526102" y="1394317"/>
            <a:ext cx="404034" cy="3244058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FF5AE-1353-7589-5029-720165029A48}"/>
              </a:ext>
            </a:extLst>
          </p:cNvPr>
          <p:cNvSpPr txBox="1"/>
          <p:nvPr/>
        </p:nvSpPr>
        <p:spPr>
          <a:xfrm>
            <a:off x="2802410" y="3204362"/>
            <a:ext cx="1287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/>
              <a:t>Group</a:t>
            </a:r>
            <a:r>
              <a:rPr lang="zh-CN" altLang="en-US" sz="2600" b="1" i="1"/>
              <a:t> </a:t>
            </a:r>
            <a:r>
              <a:rPr lang="en-US" altLang="zh-CN" sz="2600" b="1" i="1"/>
              <a:t>1</a:t>
            </a:r>
            <a:endParaRPr lang="en-US" sz="2600" b="1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E4478-35DF-3BAA-AA20-6A1F8E317753}"/>
              </a:ext>
            </a:extLst>
          </p:cNvPr>
          <p:cNvSpPr txBox="1"/>
          <p:nvPr/>
        </p:nvSpPr>
        <p:spPr>
          <a:xfrm>
            <a:off x="6052202" y="3224241"/>
            <a:ext cx="12875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/>
              <a:t>Group</a:t>
            </a:r>
            <a:r>
              <a:rPr lang="zh-CN" altLang="en-US" sz="2600" b="1" i="1"/>
              <a:t> </a:t>
            </a:r>
            <a:r>
              <a:rPr lang="en-US" altLang="zh-CN" sz="2600" b="1" i="1"/>
              <a:t>2</a:t>
            </a:r>
            <a:endParaRPr lang="en-US" sz="2600" b="1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3BB56-AFBB-7DB4-E293-D18D0F8E254B}"/>
              </a:ext>
            </a:extLst>
          </p:cNvPr>
          <p:cNvSpPr txBox="1"/>
          <p:nvPr/>
        </p:nvSpPr>
        <p:spPr>
          <a:xfrm>
            <a:off x="8886496" y="320436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/>
              <a:t>…</a:t>
            </a:r>
            <a:endParaRPr lang="en-US" sz="26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BDA8DAD-0405-A1BE-C782-AAE9A0C41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49031"/>
              </p:ext>
            </p:extLst>
          </p:nvPr>
        </p:nvGraphicFramePr>
        <p:xfrm>
          <a:off x="2085008" y="2354457"/>
          <a:ext cx="32651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85">
                  <a:extLst>
                    <a:ext uri="{9D8B030D-6E8A-4147-A177-3AD203B41FA5}">
                      <a16:colId xmlns:a16="http://schemas.microsoft.com/office/drawing/2014/main" val="1134682870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3973817857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252448459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34947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3966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FD740167-6F2B-F904-522A-F300764F5BC4}"/>
              </a:ext>
            </a:extLst>
          </p:cNvPr>
          <p:cNvSpPr/>
          <p:nvPr/>
        </p:nvSpPr>
        <p:spPr>
          <a:xfrm rot="5400000">
            <a:off x="6826372" y="1393822"/>
            <a:ext cx="327168" cy="3244057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63463D-B481-BC48-22AE-314E352B9E81}"/>
              </a:ext>
            </a:extLst>
          </p:cNvPr>
          <p:cNvGrpSpPr/>
          <p:nvPr/>
        </p:nvGrpSpPr>
        <p:grpSpPr>
          <a:xfrm>
            <a:off x="2257696" y="4138099"/>
            <a:ext cx="1925367" cy="2386393"/>
            <a:chOff x="1428746" y="4106482"/>
            <a:chExt cx="1925367" cy="2386393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99B9D758-B70F-AF19-610E-07C3B2266ECD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07C8A8-33B7-8CC5-0645-64B10CC3FA6D}"/>
                </a:ext>
              </a:extLst>
            </p:cNvPr>
            <p:cNvSpPr txBox="1"/>
            <p:nvPr/>
          </p:nvSpPr>
          <p:spPr>
            <a:xfrm>
              <a:off x="1746348" y="6092765"/>
              <a:ext cx="1290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370BF9-9931-C7A3-5F74-71C71A662A64}"/>
              </a:ext>
            </a:extLst>
          </p:cNvPr>
          <p:cNvGrpSpPr/>
          <p:nvPr/>
        </p:nvGrpSpPr>
        <p:grpSpPr>
          <a:xfrm>
            <a:off x="7376627" y="4102060"/>
            <a:ext cx="1925367" cy="2401683"/>
            <a:chOff x="8954961" y="3905909"/>
            <a:chExt cx="1925367" cy="24016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FE2F89-42F2-FA0D-445B-30780FE9D538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DBA58E4F-1D7F-2BA3-E99B-6F082B130D9A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74E2C-40BD-5D35-A62F-DE29DE366CE0}"/>
              </a:ext>
            </a:extLst>
          </p:cNvPr>
          <p:cNvSpPr/>
          <p:nvPr/>
        </p:nvSpPr>
        <p:spPr>
          <a:xfrm>
            <a:off x="2491496" y="5409769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F0154-8137-5BA7-46BA-7561A31F2D38}"/>
              </a:ext>
            </a:extLst>
          </p:cNvPr>
          <p:cNvSpPr txBox="1"/>
          <p:nvPr/>
        </p:nvSpPr>
        <p:spPr>
          <a:xfrm>
            <a:off x="2261062" y="2278267"/>
            <a:ext cx="3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F532F-6548-0C85-D387-5A6C036990A0}"/>
              </a:ext>
            </a:extLst>
          </p:cNvPr>
          <p:cNvSpPr txBox="1"/>
          <p:nvPr/>
        </p:nvSpPr>
        <p:spPr>
          <a:xfrm>
            <a:off x="3107680" y="2278267"/>
            <a:ext cx="3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28E65F-ADFB-79EC-AF30-2C31081B3CBB}"/>
              </a:ext>
            </a:extLst>
          </p:cNvPr>
          <p:cNvSpPr txBox="1"/>
          <p:nvPr/>
        </p:nvSpPr>
        <p:spPr>
          <a:xfrm>
            <a:off x="3947063" y="2264266"/>
            <a:ext cx="3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00E1FBC-41C5-B4C1-7855-8D04B47B4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25533"/>
              </p:ext>
            </p:extLst>
          </p:nvPr>
        </p:nvGraphicFramePr>
        <p:xfrm>
          <a:off x="5346845" y="2360235"/>
          <a:ext cx="32651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85">
                  <a:extLst>
                    <a:ext uri="{9D8B030D-6E8A-4147-A177-3AD203B41FA5}">
                      <a16:colId xmlns:a16="http://schemas.microsoft.com/office/drawing/2014/main" val="1134682870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3973817857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252448459"/>
                    </a:ext>
                  </a:extLst>
                </a:gridCol>
                <a:gridCol w="816285">
                  <a:extLst>
                    <a:ext uri="{9D8B030D-6E8A-4147-A177-3AD203B41FA5}">
                      <a16:colId xmlns:a16="http://schemas.microsoft.com/office/drawing/2014/main" val="34947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3966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3F22AE7-708C-6408-2166-32C438C2A960}"/>
              </a:ext>
            </a:extLst>
          </p:cNvPr>
          <p:cNvSpPr txBox="1"/>
          <p:nvPr/>
        </p:nvSpPr>
        <p:spPr>
          <a:xfrm>
            <a:off x="4747574" y="2264266"/>
            <a:ext cx="3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51B39C-0C2D-E3C5-D477-F93BF52F22F7}"/>
              </a:ext>
            </a:extLst>
          </p:cNvPr>
          <p:cNvSpPr/>
          <p:nvPr/>
        </p:nvSpPr>
        <p:spPr>
          <a:xfrm>
            <a:off x="3336438" y="5397234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6178D-BC09-6921-D80C-560D5CD3C411}"/>
              </a:ext>
            </a:extLst>
          </p:cNvPr>
          <p:cNvSpPr/>
          <p:nvPr/>
        </p:nvSpPr>
        <p:spPr>
          <a:xfrm>
            <a:off x="2491495" y="4725345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6B6B0A-A79E-885D-D3FF-F73B9756898C}"/>
              </a:ext>
            </a:extLst>
          </p:cNvPr>
          <p:cNvSpPr/>
          <p:nvPr/>
        </p:nvSpPr>
        <p:spPr>
          <a:xfrm>
            <a:off x="3332969" y="4725345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CA9F26-7FB3-F521-925D-1E2D95960330}"/>
              </a:ext>
            </a:extLst>
          </p:cNvPr>
          <p:cNvSpPr txBox="1"/>
          <p:nvPr/>
        </p:nvSpPr>
        <p:spPr>
          <a:xfrm>
            <a:off x="9379770" y="5103611"/>
            <a:ext cx="132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</a:rPr>
              <a:t>migrated</a:t>
            </a:r>
            <a:endParaRPr 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61884E-29C1-1E7B-AA77-B73591A7DEEE}"/>
              </a:ext>
            </a:extLst>
          </p:cNvPr>
          <p:cNvSpPr txBox="1"/>
          <p:nvPr/>
        </p:nvSpPr>
        <p:spPr>
          <a:xfrm>
            <a:off x="4668600" y="5409769"/>
            <a:ext cx="253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</a:rPr>
              <a:t>ongoing-migration</a:t>
            </a:r>
            <a:endParaRPr lang="en-US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D90E68-C225-E033-3D02-2C1EE5AF9FB0}"/>
              </a:ext>
            </a:extLst>
          </p:cNvPr>
          <p:cNvSpPr txBox="1"/>
          <p:nvPr/>
        </p:nvSpPr>
        <p:spPr>
          <a:xfrm>
            <a:off x="391504" y="4984582"/>
            <a:ext cx="18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</a:rPr>
              <a:t>not-migrated</a:t>
            </a:r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E0B7C-8408-079C-F9D9-9594275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11471 -0.03588 C 0.13867 -0.04422 0.17448 -0.04838 0.21224 -0.04838 C 0.25507 -0.04838 0.28932 -0.04422 0.31328 -0.03588 L 0.42812 2.96296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1549 -0.02222 C 0.13945 -0.02708 0.17565 -0.02963 0.21354 -0.02963 C 0.25664 -0.02963 0.29114 -0.02708 0.3151 -0.02222 L 0.43073 -1.85185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14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11549 -0.05301 C 0.13945 -0.06505 0.17565 -0.0713 0.21354 -0.0713 C 0.25664 -0.0713 0.29114 -0.06505 0.3151 -0.05301 L 0.43073 -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356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11549 -0.04491 C 0.13945 -0.05486 0.17565 -0.06019 0.21354 -0.06019 C 0.25664 -0.06019 0.29114 -0.05486 0.3151 -0.04491 L 0.43073 1.48148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7" grpId="0" animBg="1"/>
      <p:bldP spid="18" grpId="0"/>
      <p:bldP spid="20" grpId="0"/>
      <p:bldP spid="21" grpId="0"/>
      <p:bldP spid="23" grpId="0" animBg="1"/>
      <p:bldP spid="33" grpId="0" animBg="1"/>
      <p:bldP spid="33" grpId="1" animBg="1"/>
      <p:bldP spid="38" grpId="0"/>
      <p:bldP spid="39" grpId="0"/>
      <p:bldP spid="40" grpId="0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E280-AF58-0AAE-3D1F-FA7F6D8D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In-Memory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D5E-D6B9-7887-D39F-CD0B9A22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Key-value stores are widely used </a:t>
            </a:r>
            <a:endParaRPr lang="en-US" altLang="zh-CN" dirty="0"/>
          </a:p>
          <a:p>
            <a:pPr lvl="1"/>
            <a:r>
              <a:rPr lang="en-US" altLang="zh-CN" dirty="0">
                <a:ea typeface="等线"/>
              </a:rPr>
              <a:t>F</a:t>
            </a:r>
            <a:r>
              <a:rPr lang="en-US" dirty="0"/>
              <a:t>eature store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of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machine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learning inference</a:t>
            </a:r>
            <a:endParaRPr lang="en-US" dirty="0">
              <a:ea typeface="等线"/>
            </a:endParaRPr>
          </a:p>
          <a:p>
            <a:pPr lvl="1"/>
            <a:r>
              <a:rPr lang="en-US" altLang="zh-CN" dirty="0">
                <a:ea typeface="等线"/>
              </a:rPr>
              <a:t>In-memory caching</a:t>
            </a:r>
            <a:endParaRPr lang="en-US" altLang="zh-CN" dirty="0">
              <a:ea typeface="等线"/>
              <a:cs typeface="Calibri"/>
            </a:endParaRPr>
          </a:p>
          <a:p>
            <a:pPr lvl="1"/>
            <a:r>
              <a:rPr lang="en-US" altLang="zh-CN" dirty="0">
                <a:ea typeface="等线"/>
              </a:rPr>
              <a:t>Real-time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analytics</a:t>
            </a:r>
            <a:r>
              <a:rPr lang="zh-CN" altLang="en-US" dirty="0">
                <a:ea typeface="等线"/>
              </a:rPr>
              <a:t>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ea typeface="等线"/>
              </a:rPr>
              <a:t>Data amount is large</a:t>
            </a:r>
            <a:endParaRPr lang="en-US" altLang="zh-CN" dirty="0">
              <a:ea typeface="等线"/>
              <a:cs typeface="Calibri"/>
            </a:endParaRPr>
          </a:p>
          <a:p>
            <a:pPr lvl="1"/>
            <a:r>
              <a:rPr lang="en-US" altLang="zh-CN" dirty="0">
                <a:ea typeface="等线"/>
              </a:rPr>
              <a:t>Store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b</a:t>
            </a:r>
            <a:r>
              <a:rPr lang="en-US" dirty="0"/>
              <a:t>illions of records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Retrieve millions of records under low latency constraints</a:t>
            </a:r>
            <a:endParaRPr lang="en-US" dirty="0">
              <a:ea typeface="Calibri"/>
              <a:cs typeface="Calibri"/>
            </a:endParaRPr>
          </a:p>
          <a:p>
            <a:pPr lvl="1"/>
            <a:endParaRPr lang="en-US" altLang="zh-CN" dirty="0"/>
          </a:p>
        </p:txBody>
      </p:sp>
      <p:pic>
        <p:nvPicPr>
          <p:cNvPr id="5" name="Picture 4" descr="A logo of a stack of red cubes&#10;&#10;Description automatically generated">
            <a:extLst>
              <a:ext uri="{FF2B5EF4-FFF2-40B4-BE49-F238E27FC236}">
                <a16:creationId xmlns:a16="http://schemas.microsoft.com/office/drawing/2014/main" id="{0FFBEA5D-2EEE-67B7-122A-43167AC1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36" y="5192677"/>
            <a:ext cx="2175744" cy="13685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AC5ACD-9699-9F84-DDC9-0C95D7F0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07" y="5415893"/>
            <a:ext cx="1884821" cy="92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508790-2091-0719-743F-048C6619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91" y="5291359"/>
            <a:ext cx="1561573" cy="10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2DAD31-E04C-FC82-0620-79765BB4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02" y="5460208"/>
            <a:ext cx="2224485" cy="8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3578A-3B57-AF19-2924-982150D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8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936-189F-4657-1809-73D4349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Ownership Tracking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B3A9-5A0C-C985-A984-960C184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EAC5F-C8C9-5BA9-4ADD-E17640E924AB}"/>
              </a:ext>
            </a:extLst>
          </p:cNvPr>
          <p:cNvGrpSpPr/>
          <p:nvPr/>
        </p:nvGrpSpPr>
        <p:grpSpPr>
          <a:xfrm>
            <a:off x="2257696" y="4138099"/>
            <a:ext cx="1925367" cy="2509503"/>
            <a:chOff x="1428746" y="4106482"/>
            <a:chExt cx="1925367" cy="2509503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2779BDA-7217-B3C9-AC11-5F05C023882A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39794-9244-C3A0-97DD-B06200E8AB86}"/>
                </a:ext>
              </a:extLst>
            </p:cNvPr>
            <p:cNvSpPr txBox="1"/>
            <p:nvPr/>
          </p:nvSpPr>
          <p:spPr>
            <a:xfrm>
              <a:off x="1525871" y="6092765"/>
              <a:ext cx="1731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Source KV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16B215-776E-D3B0-B618-CEE13247F6B4}"/>
              </a:ext>
            </a:extLst>
          </p:cNvPr>
          <p:cNvGrpSpPr/>
          <p:nvPr/>
        </p:nvGrpSpPr>
        <p:grpSpPr>
          <a:xfrm>
            <a:off x="8031131" y="4193357"/>
            <a:ext cx="2331729" cy="2454245"/>
            <a:chOff x="9158831" y="3976457"/>
            <a:chExt cx="2331729" cy="2454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8BB2B-CAC8-13BC-22F7-5CB50F5787E6}"/>
                </a:ext>
              </a:extLst>
            </p:cNvPr>
            <p:cNvSpPr txBox="1"/>
            <p:nvPr/>
          </p:nvSpPr>
          <p:spPr>
            <a:xfrm>
              <a:off x="9158831" y="5907482"/>
              <a:ext cx="23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Destination 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191D4C14-97DA-BBD2-DFB4-3642437D6221}"/>
                </a:ext>
              </a:extLst>
            </p:cNvPr>
            <p:cNvSpPr/>
            <p:nvPr/>
          </p:nvSpPr>
          <p:spPr>
            <a:xfrm>
              <a:off x="9313297" y="3976457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532AF-D642-6574-D2F0-900C360B7FAA}"/>
              </a:ext>
            </a:extLst>
          </p:cNvPr>
          <p:cNvSpPr/>
          <p:nvPr/>
        </p:nvSpPr>
        <p:spPr>
          <a:xfrm>
            <a:off x="3921346" y="181791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E870A-75B1-6541-5D6B-AB78A756E76C}"/>
              </a:ext>
            </a:extLst>
          </p:cNvPr>
          <p:cNvSpPr txBox="1"/>
          <p:nvPr/>
        </p:nvSpPr>
        <p:spPr>
          <a:xfrm>
            <a:off x="5181601" y="3381084"/>
            <a:ext cx="152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ToR</a:t>
            </a:r>
            <a:r>
              <a:rPr lang="en-US" sz="2400"/>
              <a:t> 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F51D5-1767-B5B7-D743-B5A7C1A60CD5}"/>
              </a:ext>
            </a:extLst>
          </p:cNvPr>
          <p:cNvSpPr txBox="1"/>
          <p:nvPr/>
        </p:nvSpPr>
        <p:spPr>
          <a:xfrm>
            <a:off x="4085936" y="19920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BF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8FE5DC-D0B9-174D-F3F5-102F5B37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0712"/>
              </p:ext>
            </p:extLst>
          </p:nvPr>
        </p:nvGraphicFramePr>
        <p:xfrm>
          <a:off x="4807186" y="202274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3BF0EB3-C8BF-B355-EE0C-B8D16FCD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53494"/>
              </p:ext>
            </p:extLst>
          </p:nvPr>
        </p:nvGraphicFramePr>
        <p:xfrm>
          <a:off x="4807186" y="264897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15413-9830-7014-B8DE-4D388D55EF28}"/>
              </a:ext>
            </a:extLst>
          </p:cNvPr>
          <p:cNvSpPr txBox="1"/>
          <p:nvPr/>
        </p:nvSpPr>
        <p:spPr>
          <a:xfrm>
            <a:off x="4036292" y="264897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0EF5B-944F-66DA-D0DA-DE4D04E8C190}"/>
              </a:ext>
            </a:extLst>
          </p:cNvPr>
          <p:cNvCxnSpPr>
            <a:endCxn id="10" idx="1"/>
          </p:cNvCxnSpPr>
          <p:nvPr/>
        </p:nvCxnSpPr>
        <p:spPr>
          <a:xfrm flipH="1">
            <a:off x="3220380" y="3325826"/>
            <a:ext cx="962683" cy="8122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AC432-1DFF-3616-B826-B6C73754D3A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56790" y="3325826"/>
            <a:ext cx="1191491" cy="86753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E28F3-AC67-E1BB-5965-BF8311A9F2F3}"/>
              </a:ext>
            </a:extLst>
          </p:cNvPr>
          <p:cNvSpPr/>
          <p:nvPr/>
        </p:nvSpPr>
        <p:spPr>
          <a:xfrm>
            <a:off x="2467247" y="5072063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D45D59-580A-95BD-C6E1-3184FFDE6BAF}"/>
              </a:ext>
            </a:extLst>
          </p:cNvPr>
          <p:cNvSpPr/>
          <p:nvPr/>
        </p:nvSpPr>
        <p:spPr>
          <a:xfrm>
            <a:off x="3274815" y="5077846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005A5-6680-B246-1869-1DBCA864AEBC}"/>
              </a:ext>
            </a:extLst>
          </p:cNvPr>
          <p:cNvSpPr/>
          <p:nvPr/>
        </p:nvSpPr>
        <p:spPr>
          <a:xfrm>
            <a:off x="2354821" y="4974771"/>
            <a:ext cx="1681471" cy="729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27CFDE-3FA6-CAF2-F0EB-3E8A48DAAB4B}"/>
              </a:ext>
            </a:extLst>
          </p:cNvPr>
          <p:cNvSpPr txBox="1"/>
          <p:nvPr/>
        </p:nvSpPr>
        <p:spPr>
          <a:xfrm>
            <a:off x="1110634" y="5044866"/>
            <a:ext cx="109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44A4A-6160-B0D9-9E60-CBF57E2719B4}"/>
              </a:ext>
            </a:extLst>
          </p:cNvPr>
          <p:cNvSpPr txBox="1"/>
          <p:nvPr/>
        </p:nvSpPr>
        <p:spPr>
          <a:xfrm>
            <a:off x="8185597" y="2745911"/>
            <a:ext cx="3873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</a:rPr>
              <a:t>Track ongoing-migration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278F7-14A2-2CDF-DBF4-92C004BD2B62}"/>
              </a:ext>
            </a:extLst>
          </p:cNvPr>
          <p:cNvSpPr txBox="1"/>
          <p:nvPr/>
        </p:nvSpPr>
        <p:spPr>
          <a:xfrm>
            <a:off x="8414404" y="1802100"/>
            <a:ext cx="31791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</a:rPr>
              <a:t>Track migrated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2A03E-1E45-A0F8-89F5-2C04A7D27290}"/>
              </a:ext>
            </a:extLst>
          </p:cNvPr>
          <p:cNvSpPr txBox="1"/>
          <p:nvPr/>
        </p:nvSpPr>
        <p:spPr>
          <a:xfrm>
            <a:off x="724619" y="2035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03CBF-F30E-A495-C5CE-0EEE3E6711D0}"/>
              </a:ext>
            </a:extLst>
          </p:cNvPr>
          <p:cNvSpPr txBox="1"/>
          <p:nvPr/>
        </p:nvSpPr>
        <p:spPr>
          <a:xfrm>
            <a:off x="786969" y="2667428"/>
            <a:ext cx="31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6D1A-BA31-FEFC-607E-C566726203FD}"/>
              </a:ext>
            </a:extLst>
          </p:cNvPr>
          <p:cNvSpPr txBox="1"/>
          <p:nvPr/>
        </p:nvSpPr>
        <p:spPr>
          <a:xfrm>
            <a:off x="1352127" y="1952950"/>
            <a:ext cx="181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 </a:t>
            </a:r>
          </a:p>
        </p:txBody>
      </p:sp>
    </p:spTree>
    <p:extLst>
      <p:ext uri="{BB962C8B-B14F-4D97-AF65-F5344CB8AC3E}">
        <p14:creationId xmlns:p14="http://schemas.microsoft.com/office/powerpoint/2010/main" val="288000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936-189F-4657-1809-73D4349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Started Migration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B3A9-5A0C-C985-A984-960C184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EAC5F-C8C9-5BA9-4ADD-E17640E924AB}"/>
              </a:ext>
            </a:extLst>
          </p:cNvPr>
          <p:cNvGrpSpPr/>
          <p:nvPr/>
        </p:nvGrpSpPr>
        <p:grpSpPr>
          <a:xfrm>
            <a:off x="2257696" y="4138099"/>
            <a:ext cx="1925367" cy="2509503"/>
            <a:chOff x="1428746" y="4106482"/>
            <a:chExt cx="1925367" cy="2509503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2779BDA-7217-B3C9-AC11-5F05C023882A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39794-9244-C3A0-97DD-B06200E8AB86}"/>
                </a:ext>
              </a:extLst>
            </p:cNvPr>
            <p:cNvSpPr txBox="1"/>
            <p:nvPr/>
          </p:nvSpPr>
          <p:spPr>
            <a:xfrm>
              <a:off x="1525871" y="6092765"/>
              <a:ext cx="1731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Source KV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16B215-776E-D3B0-B618-CEE13247F6B4}"/>
              </a:ext>
            </a:extLst>
          </p:cNvPr>
          <p:cNvGrpSpPr/>
          <p:nvPr/>
        </p:nvGrpSpPr>
        <p:grpSpPr>
          <a:xfrm>
            <a:off x="8031131" y="4193357"/>
            <a:ext cx="2331729" cy="2454245"/>
            <a:chOff x="9158831" y="3976457"/>
            <a:chExt cx="2331729" cy="2454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8BB2B-CAC8-13BC-22F7-5CB50F5787E6}"/>
                </a:ext>
              </a:extLst>
            </p:cNvPr>
            <p:cNvSpPr txBox="1"/>
            <p:nvPr/>
          </p:nvSpPr>
          <p:spPr>
            <a:xfrm>
              <a:off x="9158831" y="5907482"/>
              <a:ext cx="23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Destination 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191D4C14-97DA-BBD2-DFB4-3642437D6221}"/>
                </a:ext>
              </a:extLst>
            </p:cNvPr>
            <p:cNvSpPr/>
            <p:nvPr/>
          </p:nvSpPr>
          <p:spPr>
            <a:xfrm>
              <a:off x="9313297" y="3976457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532AF-D642-6574-D2F0-900C360B7FAA}"/>
              </a:ext>
            </a:extLst>
          </p:cNvPr>
          <p:cNvSpPr/>
          <p:nvPr/>
        </p:nvSpPr>
        <p:spPr>
          <a:xfrm>
            <a:off x="3921346" y="181791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E870A-75B1-6541-5D6B-AB78A756E76C}"/>
              </a:ext>
            </a:extLst>
          </p:cNvPr>
          <p:cNvSpPr txBox="1"/>
          <p:nvPr/>
        </p:nvSpPr>
        <p:spPr>
          <a:xfrm>
            <a:off x="5181601" y="3381084"/>
            <a:ext cx="152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ToR</a:t>
            </a:r>
            <a:r>
              <a:rPr lang="en-US" sz="2400"/>
              <a:t> 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F51D5-1767-B5B7-D743-B5A7C1A60CD5}"/>
              </a:ext>
            </a:extLst>
          </p:cNvPr>
          <p:cNvSpPr txBox="1"/>
          <p:nvPr/>
        </p:nvSpPr>
        <p:spPr>
          <a:xfrm>
            <a:off x="4085936" y="19920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8FE5DC-D0B9-174D-F3F5-102F5B379735}"/>
              </a:ext>
            </a:extLst>
          </p:cNvPr>
          <p:cNvGraphicFramePr>
            <a:graphicFrameLocks noGrp="1"/>
          </p:cNvGraphicFramePr>
          <p:nvPr/>
        </p:nvGraphicFramePr>
        <p:xfrm>
          <a:off x="4807186" y="202274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3BF0EB3-C8BF-B355-EE0C-B8D16FCD8A75}"/>
              </a:ext>
            </a:extLst>
          </p:cNvPr>
          <p:cNvGraphicFramePr>
            <a:graphicFrameLocks noGrp="1"/>
          </p:cNvGraphicFramePr>
          <p:nvPr/>
        </p:nvGraphicFramePr>
        <p:xfrm>
          <a:off x="4807186" y="264897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15413-9830-7014-B8DE-4D388D55EF28}"/>
              </a:ext>
            </a:extLst>
          </p:cNvPr>
          <p:cNvSpPr txBox="1"/>
          <p:nvPr/>
        </p:nvSpPr>
        <p:spPr>
          <a:xfrm>
            <a:off x="4036292" y="264897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0EF5B-944F-66DA-D0DA-DE4D04E8C190}"/>
              </a:ext>
            </a:extLst>
          </p:cNvPr>
          <p:cNvCxnSpPr>
            <a:endCxn id="10" idx="1"/>
          </p:cNvCxnSpPr>
          <p:nvPr/>
        </p:nvCxnSpPr>
        <p:spPr>
          <a:xfrm flipH="1">
            <a:off x="3220380" y="3325826"/>
            <a:ext cx="962683" cy="8122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AC432-1DFF-3616-B826-B6C73754D3A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56790" y="3325826"/>
            <a:ext cx="1191491" cy="86753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BB9A427-5B62-1BEF-8CA8-BBB3AD10E894}"/>
              </a:ext>
            </a:extLst>
          </p:cNvPr>
          <p:cNvSpPr/>
          <p:nvPr/>
        </p:nvSpPr>
        <p:spPr>
          <a:xfrm>
            <a:off x="2467247" y="5072063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1FB49-E931-5ABF-6FA5-3BCBBE18A6BC}"/>
              </a:ext>
            </a:extLst>
          </p:cNvPr>
          <p:cNvSpPr/>
          <p:nvPr/>
        </p:nvSpPr>
        <p:spPr>
          <a:xfrm>
            <a:off x="3274815" y="5077846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E06-7AE1-0667-5BFE-0EAB3B92AAB4}"/>
              </a:ext>
            </a:extLst>
          </p:cNvPr>
          <p:cNvSpPr txBox="1"/>
          <p:nvPr/>
        </p:nvSpPr>
        <p:spPr>
          <a:xfrm>
            <a:off x="8185597" y="2745911"/>
            <a:ext cx="3873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</a:rPr>
              <a:t>Track ongoing-migration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84D5A-3B89-33F1-67A5-34CEAAE6E543}"/>
              </a:ext>
            </a:extLst>
          </p:cNvPr>
          <p:cNvSpPr txBox="1"/>
          <p:nvPr/>
        </p:nvSpPr>
        <p:spPr>
          <a:xfrm>
            <a:off x="8414404" y="1802100"/>
            <a:ext cx="31791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</a:rPr>
              <a:t>Track migrated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8C9F-1974-26AF-A300-E5788C197142}"/>
              </a:ext>
            </a:extLst>
          </p:cNvPr>
          <p:cNvSpPr txBox="1"/>
          <p:nvPr/>
        </p:nvSpPr>
        <p:spPr>
          <a:xfrm>
            <a:off x="786969" y="2667428"/>
            <a:ext cx="31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A4EA6-8931-D508-F670-914E6C57EF26}"/>
              </a:ext>
            </a:extLst>
          </p:cNvPr>
          <p:cNvSpPr txBox="1"/>
          <p:nvPr/>
        </p:nvSpPr>
        <p:spPr>
          <a:xfrm>
            <a:off x="1352127" y="1952950"/>
            <a:ext cx="181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4617D-E6E6-32E8-9944-C59E4DC25B42}"/>
              </a:ext>
            </a:extLst>
          </p:cNvPr>
          <p:cNvSpPr/>
          <p:nvPr/>
        </p:nvSpPr>
        <p:spPr>
          <a:xfrm>
            <a:off x="2354821" y="4974771"/>
            <a:ext cx="1681471" cy="729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2DABE3-623E-C0D8-7772-393D64BABDEF}"/>
              </a:ext>
            </a:extLst>
          </p:cNvPr>
          <p:cNvSpPr txBox="1"/>
          <p:nvPr/>
        </p:nvSpPr>
        <p:spPr>
          <a:xfrm>
            <a:off x="1110634" y="5044866"/>
            <a:ext cx="109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32224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936-189F-4657-1809-73D4349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Ongoing Migration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B3A9-5A0C-C985-A984-960C184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22</a:t>
            </a:fld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95E00F2-C3BA-4029-62A7-79605E349115}"/>
              </a:ext>
            </a:extLst>
          </p:cNvPr>
          <p:cNvSpPr/>
          <p:nvPr/>
        </p:nvSpPr>
        <p:spPr>
          <a:xfrm>
            <a:off x="4202238" y="4364830"/>
            <a:ext cx="4088660" cy="1944507"/>
          </a:xfrm>
          <a:prstGeom prst="arc">
            <a:avLst>
              <a:gd name="adj1" fmla="val 11336366"/>
              <a:gd name="adj2" fmla="val 20942552"/>
            </a:avLst>
          </a:prstGeom>
          <a:noFill/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EAC5F-C8C9-5BA9-4ADD-E17640E924AB}"/>
              </a:ext>
            </a:extLst>
          </p:cNvPr>
          <p:cNvGrpSpPr/>
          <p:nvPr/>
        </p:nvGrpSpPr>
        <p:grpSpPr>
          <a:xfrm>
            <a:off x="2257696" y="4138099"/>
            <a:ext cx="1925367" cy="2509503"/>
            <a:chOff x="1428746" y="4106482"/>
            <a:chExt cx="1925367" cy="2509503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2779BDA-7217-B3C9-AC11-5F05C023882A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39794-9244-C3A0-97DD-B06200E8AB86}"/>
                </a:ext>
              </a:extLst>
            </p:cNvPr>
            <p:cNvSpPr txBox="1"/>
            <p:nvPr/>
          </p:nvSpPr>
          <p:spPr>
            <a:xfrm>
              <a:off x="1525871" y="6092765"/>
              <a:ext cx="1731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Source KV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16B215-776E-D3B0-B618-CEE13247F6B4}"/>
              </a:ext>
            </a:extLst>
          </p:cNvPr>
          <p:cNvGrpSpPr/>
          <p:nvPr/>
        </p:nvGrpSpPr>
        <p:grpSpPr>
          <a:xfrm>
            <a:off x="8031131" y="4193357"/>
            <a:ext cx="2331729" cy="2454245"/>
            <a:chOff x="9158831" y="3976457"/>
            <a:chExt cx="2331729" cy="2454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8BB2B-CAC8-13BC-22F7-5CB50F5787E6}"/>
                </a:ext>
              </a:extLst>
            </p:cNvPr>
            <p:cNvSpPr txBox="1"/>
            <p:nvPr/>
          </p:nvSpPr>
          <p:spPr>
            <a:xfrm>
              <a:off x="9158831" y="5907482"/>
              <a:ext cx="23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Destination 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191D4C14-97DA-BBD2-DFB4-3642437D6221}"/>
                </a:ext>
              </a:extLst>
            </p:cNvPr>
            <p:cNvSpPr/>
            <p:nvPr/>
          </p:nvSpPr>
          <p:spPr>
            <a:xfrm>
              <a:off x="9313297" y="3976457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532AF-D642-6574-D2F0-900C360B7FAA}"/>
              </a:ext>
            </a:extLst>
          </p:cNvPr>
          <p:cNvSpPr/>
          <p:nvPr/>
        </p:nvSpPr>
        <p:spPr>
          <a:xfrm>
            <a:off x="3921346" y="181791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E870A-75B1-6541-5D6B-AB78A756E76C}"/>
              </a:ext>
            </a:extLst>
          </p:cNvPr>
          <p:cNvSpPr txBox="1"/>
          <p:nvPr/>
        </p:nvSpPr>
        <p:spPr>
          <a:xfrm>
            <a:off x="5181601" y="3381084"/>
            <a:ext cx="152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ToR</a:t>
            </a:r>
            <a:r>
              <a:rPr lang="en-US" sz="2400"/>
              <a:t> 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F51D5-1767-B5B7-D743-B5A7C1A60CD5}"/>
              </a:ext>
            </a:extLst>
          </p:cNvPr>
          <p:cNvSpPr txBox="1"/>
          <p:nvPr/>
        </p:nvSpPr>
        <p:spPr>
          <a:xfrm>
            <a:off x="4085936" y="19920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8FE5DC-D0B9-174D-F3F5-102F5B379735}"/>
              </a:ext>
            </a:extLst>
          </p:cNvPr>
          <p:cNvGraphicFramePr>
            <a:graphicFrameLocks noGrp="1"/>
          </p:cNvGraphicFramePr>
          <p:nvPr/>
        </p:nvGraphicFramePr>
        <p:xfrm>
          <a:off x="4807186" y="202274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3BF0EB3-C8BF-B355-EE0C-B8D16FCD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9578"/>
              </p:ext>
            </p:extLst>
          </p:nvPr>
        </p:nvGraphicFramePr>
        <p:xfrm>
          <a:off x="4807186" y="264897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15413-9830-7014-B8DE-4D388D55EF28}"/>
              </a:ext>
            </a:extLst>
          </p:cNvPr>
          <p:cNvSpPr txBox="1"/>
          <p:nvPr/>
        </p:nvSpPr>
        <p:spPr>
          <a:xfrm>
            <a:off x="4036292" y="264897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0EF5B-944F-66DA-D0DA-DE4D04E8C190}"/>
              </a:ext>
            </a:extLst>
          </p:cNvPr>
          <p:cNvCxnSpPr>
            <a:endCxn id="10" idx="1"/>
          </p:cNvCxnSpPr>
          <p:nvPr/>
        </p:nvCxnSpPr>
        <p:spPr>
          <a:xfrm flipH="1">
            <a:off x="3220380" y="3325826"/>
            <a:ext cx="962683" cy="8122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AC432-1DFF-3616-B826-B6C73754D3A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56790" y="3325826"/>
            <a:ext cx="1191491" cy="86753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E28F3-AC67-E1BB-5965-BF8311A9F2F3}"/>
              </a:ext>
            </a:extLst>
          </p:cNvPr>
          <p:cNvSpPr/>
          <p:nvPr/>
        </p:nvSpPr>
        <p:spPr>
          <a:xfrm>
            <a:off x="5894909" y="4585137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6E5C45-22C1-2CE3-AE5C-20413F6088AB}"/>
              </a:ext>
            </a:extLst>
          </p:cNvPr>
          <p:cNvSpPr/>
          <p:nvPr/>
        </p:nvSpPr>
        <p:spPr>
          <a:xfrm>
            <a:off x="3274815" y="5077846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96802-E767-8F95-8063-473DFBEC6628}"/>
              </a:ext>
            </a:extLst>
          </p:cNvPr>
          <p:cNvSpPr txBox="1"/>
          <p:nvPr/>
        </p:nvSpPr>
        <p:spPr>
          <a:xfrm>
            <a:off x="8185597" y="2745911"/>
            <a:ext cx="3873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</a:rPr>
              <a:t>Track ongoing-migration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502F4-0078-9972-AA9E-AE7912C40503}"/>
              </a:ext>
            </a:extLst>
          </p:cNvPr>
          <p:cNvSpPr txBox="1"/>
          <p:nvPr/>
        </p:nvSpPr>
        <p:spPr>
          <a:xfrm>
            <a:off x="8414404" y="1802100"/>
            <a:ext cx="31791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</a:rPr>
              <a:t>Track migrated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0420F-486D-EA7C-3FEF-174BFADC7F8A}"/>
              </a:ext>
            </a:extLst>
          </p:cNvPr>
          <p:cNvSpPr txBox="1"/>
          <p:nvPr/>
        </p:nvSpPr>
        <p:spPr>
          <a:xfrm>
            <a:off x="786969" y="2667428"/>
            <a:ext cx="31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DD39A-DA1A-297E-E396-0A71330F655D}"/>
              </a:ext>
            </a:extLst>
          </p:cNvPr>
          <p:cNvSpPr txBox="1"/>
          <p:nvPr/>
        </p:nvSpPr>
        <p:spPr>
          <a:xfrm>
            <a:off x="1352127" y="1952950"/>
            <a:ext cx="181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5FF88-ED6F-9EE1-6C3F-6291BBD49B34}"/>
              </a:ext>
            </a:extLst>
          </p:cNvPr>
          <p:cNvSpPr/>
          <p:nvPr/>
        </p:nvSpPr>
        <p:spPr>
          <a:xfrm>
            <a:off x="2354821" y="4974771"/>
            <a:ext cx="1681471" cy="729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16C51-10AD-3818-C649-E107978E5F20}"/>
              </a:ext>
            </a:extLst>
          </p:cNvPr>
          <p:cNvSpPr txBox="1"/>
          <p:nvPr/>
        </p:nvSpPr>
        <p:spPr>
          <a:xfrm>
            <a:off x="1110634" y="5044866"/>
            <a:ext cx="109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236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484 -0.0625 C 0.07825 -0.07639 0.09856 -0.08357 0.11979 -0.08357 C 0.14401 -0.08357 0.16341 -0.07639 0.17682 -0.0625 L 0.24179 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936-189F-4657-1809-73D4349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 Migration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B3A9-5A0C-C985-A984-960C1848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23</a:t>
            </a:fld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95E00F2-C3BA-4029-62A7-79605E349115}"/>
              </a:ext>
            </a:extLst>
          </p:cNvPr>
          <p:cNvSpPr/>
          <p:nvPr/>
        </p:nvSpPr>
        <p:spPr>
          <a:xfrm>
            <a:off x="4202238" y="4364830"/>
            <a:ext cx="4088660" cy="1944507"/>
          </a:xfrm>
          <a:prstGeom prst="arc">
            <a:avLst>
              <a:gd name="adj1" fmla="val 11336366"/>
              <a:gd name="adj2" fmla="val 20942552"/>
            </a:avLst>
          </a:prstGeom>
          <a:noFill/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EAC5F-C8C9-5BA9-4ADD-E17640E924AB}"/>
              </a:ext>
            </a:extLst>
          </p:cNvPr>
          <p:cNvGrpSpPr/>
          <p:nvPr/>
        </p:nvGrpSpPr>
        <p:grpSpPr>
          <a:xfrm>
            <a:off x="2257696" y="4138099"/>
            <a:ext cx="1925367" cy="2509503"/>
            <a:chOff x="1428746" y="4106482"/>
            <a:chExt cx="1925367" cy="2509503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2779BDA-7217-B3C9-AC11-5F05C023882A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39794-9244-C3A0-97DD-B06200E8AB86}"/>
                </a:ext>
              </a:extLst>
            </p:cNvPr>
            <p:cNvSpPr txBox="1"/>
            <p:nvPr/>
          </p:nvSpPr>
          <p:spPr>
            <a:xfrm>
              <a:off x="1525871" y="6092765"/>
              <a:ext cx="1731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Source KV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16B215-776E-D3B0-B618-CEE13247F6B4}"/>
              </a:ext>
            </a:extLst>
          </p:cNvPr>
          <p:cNvGrpSpPr/>
          <p:nvPr/>
        </p:nvGrpSpPr>
        <p:grpSpPr>
          <a:xfrm>
            <a:off x="8031131" y="4193357"/>
            <a:ext cx="2331729" cy="2454245"/>
            <a:chOff x="9158831" y="3976457"/>
            <a:chExt cx="2331729" cy="2454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8BB2B-CAC8-13BC-22F7-5CB50F5787E6}"/>
                </a:ext>
              </a:extLst>
            </p:cNvPr>
            <p:cNvSpPr txBox="1"/>
            <p:nvPr/>
          </p:nvSpPr>
          <p:spPr>
            <a:xfrm>
              <a:off x="9158831" y="5907482"/>
              <a:ext cx="23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Destination 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191D4C14-97DA-BBD2-DFB4-3642437D6221}"/>
                </a:ext>
              </a:extLst>
            </p:cNvPr>
            <p:cNvSpPr/>
            <p:nvPr/>
          </p:nvSpPr>
          <p:spPr>
            <a:xfrm>
              <a:off x="9313297" y="3976457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532AF-D642-6574-D2F0-900C360B7FAA}"/>
              </a:ext>
            </a:extLst>
          </p:cNvPr>
          <p:cNvSpPr/>
          <p:nvPr/>
        </p:nvSpPr>
        <p:spPr>
          <a:xfrm>
            <a:off x="3921346" y="181791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E870A-75B1-6541-5D6B-AB78A756E76C}"/>
              </a:ext>
            </a:extLst>
          </p:cNvPr>
          <p:cNvSpPr txBox="1"/>
          <p:nvPr/>
        </p:nvSpPr>
        <p:spPr>
          <a:xfrm>
            <a:off x="5181601" y="3381084"/>
            <a:ext cx="152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ToR</a:t>
            </a:r>
            <a:r>
              <a:rPr lang="en-US" sz="2400"/>
              <a:t> 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F51D5-1767-B5B7-D743-B5A7C1A60CD5}"/>
              </a:ext>
            </a:extLst>
          </p:cNvPr>
          <p:cNvSpPr txBox="1"/>
          <p:nvPr/>
        </p:nvSpPr>
        <p:spPr>
          <a:xfrm>
            <a:off x="4085936" y="19920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8FE5DC-D0B9-174D-F3F5-102F5B37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8750"/>
              </p:ext>
            </p:extLst>
          </p:nvPr>
        </p:nvGraphicFramePr>
        <p:xfrm>
          <a:off x="4807186" y="202274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3BF0EB3-C8BF-B355-EE0C-B8D16FCD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5694"/>
              </p:ext>
            </p:extLst>
          </p:nvPr>
        </p:nvGraphicFramePr>
        <p:xfrm>
          <a:off x="4807186" y="264897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15413-9830-7014-B8DE-4D388D55EF28}"/>
              </a:ext>
            </a:extLst>
          </p:cNvPr>
          <p:cNvSpPr txBox="1"/>
          <p:nvPr/>
        </p:nvSpPr>
        <p:spPr>
          <a:xfrm>
            <a:off x="4036292" y="264897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0EF5B-944F-66DA-D0DA-DE4D04E8C190}"/>
              </a:ext>
            </a:extLst>
          </p:cNvPr>
          <p:cNvCxnSpPr>
            <a:endCxn id="10" idx="1"/>
          </p:cNvCxnSpPr>
          <p:nvPr/>
        </p:nvCxnSpPr>
        <p:spPr>
          <a:xfrm flipH="1">
            <a:off x="3220380" y="3325826"/>
            <a:ext cx="962683" cy="8122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AC432-1DFF-3616-B826-B6C73754D3A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56790" y="3325826"/>
            <a:ext cx="1191491" cy="86753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E28F3-AC67-E1BB-5965-BF8311A9F2F3}"/>
              </a:ext>
            </a:extLst>
          </p:cNvPr>
          <p:cNvSpPr/>
          <p:nvPr/>
        </p:nvSpPr>
        <p:spPr>
          <a:xfrm>
            <a:off x="9336287" y="5103611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C6072-2E95-C271-C022-09E8BBB70A65}"/>
              </a:ext>
            </a:extLst>
          </p:cNvPr>
          <p:cNvSpPr/>
          <p:nvPr/>
        </p:nvSpPr>
        <p:spPr>
          <a:xfrm>
            <a:off x="8445364" y="5103611"/>
            <a:ext cx="598017" cy="5184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7B99-59C1-8761-A36A-8592DD53F5E3}"/>
              </a:ext>
            </a:extLst>
          </p:cNvPr>
          <p:cNvSpPr txBox="1"/>
          <p:nvPr/>
        </p:nvSpPr>
        <p:spPr>
          <a:xfrm>
            <a:off x="8185597" y="2745911"/>
            <a:ext cx="3873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</a:rPr>
              <a:t>Track ongoing-migration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B8762-9050-FB69-0229-EFB611B48268}"/>
              </a:ext>
            </a:extLst>
          </p:cNvPr>
          <p:cNvSpPr txBox="1"/>
          <p:nvPr/>
        </p:nvSpPr>
        <p:spPr>
          <a:xfrm>
            <a:off x="8414404" y="1802100"/>
            <a:ext cx="31791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</a:rPr>
              <a:t>Track migrated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F0C4C-E9DA-4470-FF5A-16683C3BC039}"/>
              </a:ext>
            </a:extLst>
          </p:cNvPr>
          <p:cNvSpPr txBox="1"/>
          <p:nvPr/>
        </p:nvSpPr>
        <p:spPr>
          <a:xfrm>
            <a:off x="786969" y="2667428"/>
            <a:ext cx="31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2B70E-B1F7-A00E-7DF4-5B1EDA4E43D5}"/>
              </a:ext>
            </a:extLst>
          </p:cNvPr>
          <p:cNvSpPr txBox="1"/>
          <p:nvPr/>
        </p:nvSpPr>
        <p:spPr>
          <a:xfrm>
            <a:off x="1352127" y="1952950"/>
            <a:ext cx="181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Bloom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E3A9F-6F96-05DE-99A8-8F440479BE25}"/>
              </a:ext>
            </a:extLst>
          </p:cNvPr>
          <p:cNvSpPr/>
          <p:nvPr/>
        </p:nvSpPr>
        <p:spPr>
          <a:xfrm>
            <a:off x="8332368" y="5007847"/>
            <a:ext cx="1681471" cy="729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B65876-89D9-1987-5D51-F69667AAAFE8}"/>
              </a:ext>
            </a:extLst>
          </p:cNvPr>
          <p:cNvSpPr txBox="1"/>
          <p:nvPr/>
        </p:nvSpPr>
        <p:spPr>
          <a:xfrm>
            <a:off x="10223960" y="5098865"/>
            <a:ext cx="109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25237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2C448-53C3-F238-5872-E2EBF1F0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F702-F8AE-E21B-7742-8AEFBFBD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of </a:t>
            </a:r>
            <a:r>
              <a:rPr lang="en-US" err="1"/>
              <a:t>NetMigrate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BE22-4115-CD50-F905-411B37B2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98529" cy="13747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Challenge #1: How to track fine-grained migration states?</a:t>
            </a:r>
          </a:p>
          <a:p>
            <a:pPr lvl="1"/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On-switch resources are limited</a:t>
            </a:r>
            <a:r>
              <a:rPr lang="zh-CN" altLang="en-US" sz="28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sz="2800">
                <a:solidFill>
                  <a:schemeClr val="bg2">
                    <a:lumMod val="90000"/>
                  </a:schemeClr>
                </a:solidFill>
              </a:rPr>
              <a:t>(e.g., 64MB SRAM vs. Millions of KV pairs)</a:t>
            </a:r>
          </a:p>
          <a:p>
            <a:pPr lvl="1"/>
            <a:endParaRPr lang="en-US" sz="260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7484E5-2C51-B080-B0B6-2DBB08F61111}"/>
              </a:ext>
            </a:extLst>
          </p:cNvPr>
          <p:cNvSpPr txBox="1">
            <a:spLocks/>
          </p:cNvSpPr>
          <p:nvPr/>
        </p:nvSpPr>
        <p:spPr>
          <a:xfrm>
            <a:off x="838200" y="3370263"/>
            <a:ext cx="10515600" cy="166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Challenge #2: How to</a:t>
            </a:r>
            <a:r>
              <a:rPr lang="zh-CN" altLang="en-US"/>
              <a:t> </a:t>
            </a:r>
            <a:r>
              <a:rPr lang="en-US" altLang="zh-CN">
                <a:solidFill>
                  <a:srgbClr val="00B0F0"/>
                </a:solidFill>
              </a:rPr>
              <a:t>query</a:t>
            </a:r>
            <a:r>
              <a:rPr lang="en-US" altLang="zh-CN"/>
              <a:t> during migration</a:t>
            </a:r>
            <a:r>
              <a:rPr lang="en-US"/>
              <a:t>?</a:t>
            </a:r>
          </a:p>
          <a:p>
            <a:pPr lvl="1"/>
            <a:r>
              <a:rPr lang="en-US"/>
              <a:t>Maintain data consistency during migration.</a:t>
            </a:r>
          </a:p>
          <a:p>
            <a:pPr lvl="2"/>
            <a:r>
              <a:rPr lang="en-US" sz="2400"/>
              <a:t>Read-After-Write, Write-After-Read, Write-After-Write.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07E223-B9BE-D18C-2BB1-261551C6DA27}"/>
              </a:ext>
            </a:extLst>
          </p:cNvPr>
          <p:cNvSpPr txBox="1">
            <a:spLocks/>
          </p:cNvSpPr>
          <p:nvPr/>
        </p:nvSpPr>
        <p:spPr>
          <a:xfrm>
            <a:off x="838199" y="5036479"/>
            <a:ext cx="10515600" cy="97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Challenge #3: How to support dynamic migration policies?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FC83-D6D5-2BF7-DF1F-F544AA7A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C44781-6CF8-CFD7-A552-BE6820AABC8E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BABC2-6321-CD8B-E777-0AE63E2D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Data is Consistent When Not Started Migration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3B521-6E42-1757-2424-FF4DA5512778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6D37E062-58EC-A1DE-71D6-40BCD036C51A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A1C464-6B17-13EC-381B-11BCF2604B6A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348F5B-DC35-99D8-25E5-D775B4F6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67999"/>
              </p:ext>
            </p:extLst>
          </p:nvPr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24C3857-CBFA-8808-BD7C-94858D89208F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C6E69E-638E-DD5F-B5B4-B2539194ADA6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3DA315-9E6B-17A2-3C2A-A8A71AD0E2BC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EB37F0-DDD3-126F-A244-AB1B89A829E9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C4D85-ED4A-AAEA-ED4E-001275822746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162D91-BBCB-92B2-D158-F8D041CAD517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DF46DB5D-479A-1BC6-2221-8AC1E85029DD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BB4E7E-9820-A418-28E3-90E7FE9FB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94164"/>
              </p:ext>
            </p:extLst>
          </p:nvPr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57C77069-D71B-2288-1AFB-DDC4B5854902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9585CB-8FFF-353A-209D-05616CB3CDF4}"/>
              </a:ext>
            </a:extLst>
          </p:cNvPr>
          <p:cNvGrpSpPr/>
          <p:nvPr/>
        </p:nvGrpSpPr>
        <p:grpSpPr>
          <a:xfrm>
            <a:off x="1527458" y="3385664"/>
            <a:ext cx="2168876" cy="461665"/>
            <a:chOff x="4153447" y="3196041"/>
            <a:chExt cx="2168876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9E62B8-ACE8-19AB-870C-ACF79FC09631}"/>
                </a:ext>
              </a:extLst>
            </p:cNvPr>
            <p:cNvSpPr txBox="1"/>
            <p:nvPr/>
          </p:nvSpPr>
          <p:spPr>
            <a:xfrm>
              <a:off x="4153447" y="3196041"/>
              <a:ext cx="8658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/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4B41C5-A282-7412-725C-07015DDB740D}"/>
                </a:ext>
              </a:extLst>
            </p:cNvPr>
            <p:cNvSpPr txBox="1"/>
            <p:nvPr/>
          </p:nvSpPr>
          <p:spPr>
            <a:xfrm>
              <a:off x="5327938" y="3196041"/>
              <a:ext cx="9943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/>
                <a:t>WRITE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66086-25A3-7AEA-D581-2541AF7F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25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FE632-F008-4AED-7F83-0C2328AF66E8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956AB5-3FBE-5203-B900-5C9710753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04508"/>
              </p:ext>
            </p:extLst>
          </p:nvPr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C6CBB2C-AD88-4742-C2D8-1AAA4AA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85011"/>
              </p:ext>
            </p:extLst>
          </p:nvPr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BD5785C-DDAC-F153-7882-5B38387EA9C1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89185E9-4FA2-F653-2893-B6D3F31959C0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316DA4F-CEE8-7BEF-34B3-9AE2186324FD}"/>
              </a:ext>
            </a:extLst>
          </p:cNvPr>
          <p:cNvSpPr/>
          <p:nvPr/>
        </p:nvSpPr>
        <p:spPr>
          <a:xfrm rot="3497761">
            <a:off x="3601426" y="3560185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1BA4-4E7F-C503-B1CD-E41A0E9F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23058-7D38-23C0-0E93-CCF7B19E77EB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7A28-327B-B43E-44B8-F1892B81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Data is Consistent When Finished Migration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EF41B9-478B-57C1-D004-ED61B00D47CB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264273E6-8274-08C2-C2F1-46468513E3A8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B2BD3-D0ED-0682-B1C2-55669D1397AB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71CE27-8092-CFFE-BDB0-A36A78A6B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12165"/>
              </p:ext>
            </p:extLst>
          </p:nvPr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DE1AF5E-3F2B-6E29-BC81-0DE4266E93F7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3228E7-7AF4-3F35-5570-29CF2C27F9A1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B50E69-3AD8-BE75-0332-8AF06DFB8064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7E17-CECC-057C-036B-C7B891E8442C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0D88C1-A9DA-2FF6-C789-8829FCA6BD0C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4125C5-8F83-F925-209D-529695153CC2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1F4B2841-AB90-BE48-1CDD-0E19850F077B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C25BD9F-1856-1262-A1BB-52254035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59816"/>
              </p:ext>
            </p:extLst>
          </p:nvPr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443F1321-1233-0180-06ED-AE6909C55705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2D6FC1-1938-CEF4-233B-01669619DA2A}"/>
              </a:ext>
            </a:extLst>
          </p:cNvPr>
          <p:cNvGrpSpPr/>
          <p:nvPr/>
        </p:nvGrpSpPr>
        <p:grpSpPr>
          <a:xfrm>
            <a:off x="8638588" y="3357315"/>
            <a:ext cx="2168876" cy="461665"/>
            <a:chOff x="4153447" y="3196041"/>
            <a:chExt cx="2168876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EC07DA-D049-B3D1-98E0-CAE05BE1C003}"/>
                </a:ext>
              </a:extLst>
            </p:cNvPr>
            <p:cNvSpPr txBox="1"/>
            <p:nvPr/>
          </p:nvSpPr>
          <p:spPr>
            <a:xfrm>
              <a:off x="4153447" y="3196041"/>
              <a:ext cx="8658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3CD483-D2C6-B958-67FE-A3C67E9A5974}"/>
                </a:ext>
              </a:extLst>
            </p:cNvPr>
            <p:cNvSpPr txBox="1"/>
            <p:nvPr/>
          </p:nvSpPr>
          <p:spPr>
            <a:xfrm>
              <a:off x="5327938" y="3196041"/>
              <a:ext cx="9943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/>
                <a:t>WRITE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0A8E2-6E5B-AC54-17FC-6E8402D7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26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FEBB5-7733-F26A-26D4-8334C3572DA4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17CFC16-360E-3632-0018-87A011BD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39681"/>
              </p:ext>
            </p:extLst>
          </p:nvPr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258F789-B6BF-7200-ED17-4F5EA0A89573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20FAA11-28CC-92D9-36BB-CF508C086F59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798689A-23CC-565D-D4F0-233FD92CB787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6CEE844-B3B0-292C-159B-12001FAAAF1D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E50D-7B63-2CF9-FC27-90CEFB44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58CC-3BFE-4AAA-F3ED-A65FE21F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8" y="238459"/>
            <a:ext cx="11668393" cy="1325563"/>
          </a:xfrm>
        </p:spPr>
        <p:txBody>
          <a:bodyPr/>
          <a:lstStyle/>
          <a:p>
            <a:r>
              <a:rPr lang="en-US" dirty="0"/>
              <a:t>An Inconsistent Example When Ongoing 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FAE7-56D8-B99E-FD3A-707B769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27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D367F-583E-AD30-1D8F-01170D2643AF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4ECDA-C85D-EABA-9CE8-14359D260997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038900DE-3CC0-8A0C-A4EF-A5151B9F6062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29E20-3583-7778-CF72-74F13D3A0455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0186592-8AE7-9BF2-C782-F74C66D9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32949"/>
              </p:ext>
            </p:extLst>
          </p:nvPr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FC19C971-E275-39AE-6580-47B690CF93DD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EFF7B5-4DE2-70D2-B904-2EAC131A8C44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A6B88-0182-8313-9AA6-08D5D4ABD5A9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956E23D-DB7A-CE42-84F1-CBCF1C65EAC9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9CF753-CAF2-8E72-4976-281468D91D52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39260B-47AC-38C7-F06F-04EBF8196A90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15EB3780-5844-F82A-4762-13BDEA918E19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2228228-2ADF-748E-82CE-5A6B9A60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70886"/>
              </p:ext>
            </p:extLst>
          </p:nvPr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064C49F6-C5F0-CF75-6B15-4356E1EBE748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21EAB9-86D3-2829-94F8-6532F4E6C612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5D4CC92-3165-F4F3-B44E-87D2C12C91F2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02FB422-0FAB-04C5-409F-88E128FC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51593"/>
              </p:ext>
            </p:extLst>
          </p:nvPr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E87FCCC-B9E8-D8C3-BD24-E6C27D5BA880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78C65225-314D-936E-0B5B-0C4448CE08E4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B83A1-E250-3221-6A1B-B6C08E47FEEB}"/>
              </a:ext>
            </a:extLst>
          </p:cNvPr>
          <p:cNvSpPr txBox="1"/>
          <p:nvPr/>
        </p:nvSpPr>
        <p:spPr>
          <a:xfrm>
            <a:off x="8703755" y="3293942"/>
            <a:ext cx="994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54C059D-1BB7-53E5-467C-6FE73E4FA333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D05CE1-3D13-B11F-39E0-E3EBDE7CFAD5}"/>
              </a:ext>
            </a:extLst>
          </p:cNvPr>
          <p:cNvSpPr txBox="1"/>
          <p:nvPr/>
        </p:nvSpPr>
        <p:spPr>
          <a:xfrm>
            <a:off x="706056" y="1863524"/>
            <a:ext cx="266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Read-After-Write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487B7E-95FC-C3DF-E7FD-991D1257137D}"/>
              </a:ext>
            </a:extLst>
          </p:cNvPr>
          <p:cNvSpPr/>
          <p:nvPr/>
        </p:nvSpPr>
        <p:spPr>
          <a:xfrm>
            <a:off x="8198244" y="5212768"/>
            <a:ext cx="1523834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926FD-41C8-CAF3-E113-6AEA440BFDB7}"/>
              </a:ext>
            </a:extLst>
          </p:cNvPr>
          <p:cNvSpPr txBox="1"/>
          <p:nvPr/>
        </p:nvSpPr>
        <p:spPr>
          <a:xfrm>
            <a:off x="2742991" y="3325307"/>
            <a:ext cx="865814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17876FF-CB68-4A42-86BF-FA6824CF2647}"/>
              </a:ext>
            </a:extLst>
          </p:cNvPr>
          <p:cNvSpPr/>
          <p:nvPr/>
        </p:nvSpPr>
        <p:spPr>
          <a:xfrm rot="3497761">
            <a:off x="3601426" y="3560185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7" grpId="1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E50D-7B63-2CF9-FC27-90CEFB44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58CC-3BFE-4AAA-F3ED-A65FE21F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8" y="238459"/>
            <a:ext cx="11668393" cy="1325563"/>
          </a:xfrm>
        </p:spPr>
        <p:txBody>
          <a:bodyPr/>
          <a:lstStyle/>
          <a:p>
            <a:r>
              <a:rPr lang="en-US" dirty="0"/>
              <a:t>An Inconsistent Example When Ongoing 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FAE7-56D8-B99E-FD3A-707B769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28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D367F-583E-AD30-1D8F-01170D2643AF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4ECDA-C85D-EABA-9CE8-14359D260997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038900DE-3CC0-8A0C-A4EF-A5151B9F6062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29E20-3583-7778-CF72-74F13D3A0455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0186592-8AE7-9BF2-C782-F74C66D9EE74}"/>
              </a:ext>
            </a:extLst>
          </p:cNvPr>
          <p:cNvGraphicFramePr>
            <a:graphicFrameLocks noGrp="1"/>
          </p:cNvGraphicFramePr>
          <p:nvPr/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FC19C971-E275-39AE-6580-47B690CF93DD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EFF7B5-4DE2-70D2-B904-2EAC131A8C44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A6B88-0182-8313-9AA6-08D5D4ABD5A9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956E23D-DB7A-CE42-84F1-CBCF1C65EAC9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9CF753-CAF2-8E72-4976-281468D91D52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39260B-47AC-38C7-F06F-04EBF8196A90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15EB3780-5844-F82A-4762-13BDEA918E19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2228228-2ADF-748E-82CE-5A6B9A6084B6}"/>
              </a:ext>
            </a:extLst>
          </p:cNvPr>
          <p:cNvGraphicFramePr>
            <a:graphicFrameLocks noGrp="1"/>
          </p:cNvGraphicFramePr>
          <p:nvPr/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064C49F6-C5F0-CF75-6B15-4356E1EBE748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21EAB9-86D3-2829-94F8-6532F4E6C612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5D4CC92-3165-F4F3-B44E-87D2C12C91F2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02FB422-0FAB-04C5-409F-88E128FCC7A3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E87FCCC-B9E8-D8C3-BD24-E6C27D5BA880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78C65225-314D-936E-0B5B-0C4448CE08E4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B83A1-E250-3221-6A1B-B6C08E47FEEB}"/>
              </a:ext>
            </a:extLst>
          </p:cNvPr>
          <p:cNvSpPr txBox="1"/>
          <p:nvPr/>
        </p:nvSpPr>
        <p:spPr>
          <a:xfrm>
            <a:off x="8703755" y="3293942"/>
            <a:ext cx="994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54C059D-1BB7-53E5-467C-6FE73E4FA333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D05CE1-3D13-B11F-39E0-E3EBDE7CFAD5}"/>
              </a:ext>
            </a:extLst>
          </p:cNvPr>
          <p:cNvSpPr txBox="1"/>
          <p:nvPr/>
        </p:nvSpPr>
        <p:spPr>
          <a:xfrm>
            <a:off x="706056" y="1863524"/>
            <a:ext cx="266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Read-After-Write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487B7E-95FC-C3DF-E7FD-991D1257137D}"/>
              </a:ext>
            </a:extLst>
          </p:cNvPr>
          <p:cNvSpPr/>
          <p:nvPr/>
        </p:nvSpPr>
        <p:spPr>
          <a:xfrm>
            <a:off x="8198244" y="5212768"/>
            <a:ext cx="1523834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926FD-41C8-CAF3-E113-6AEA440BFDB7}"/>
              </a:ext>
            </a:extLst>
          </p:cNvPr>
          <p:cNvSpPr txBox="1"/>
          <p:nvPr/>
        </p:nvSpPr>
        <p:spPr>
          <a:xfrm>
            <a:off x="2742991" y="3325307"/>
            <a:ext cx="865814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17876FF-CB68-4A42-86BF-FA6824CF2647}"/>
              </a:ext>
            </a:extLst>
          </p:cNvPr>
          <p:cNvSpPr/>
          <p:nvPr/>
        </p:nvSpPr>
        <p:spPr>
          <a:xfrm rot="3497761">
            <a:off x="3601426" y="3560185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A74E900-C18B-7313-463D-7D9BF31453C5}"/>
              </a:ext>
            </a:extLst>
          </p:cNvPr>
          <p:cNvSpPr/>
          <p:nvPr/>
        </p:nvSpPr>
        <p:spPr>
          <a:xfrm>
            <a:off x="624334" y="4738965"/>
            <a:ext cx="11277600" cy="12427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 sure where the key is located because of tracking at group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 sure whether there was a WRITE due to no tracking on every WRITE.</a:t>
            </a:r>
          </a:p>
        </p:txBody>
      </p:sp>
    </p:spTree>
    <p:extLst>
      <p:ext uri="{BB962C8B-B14F-4D97-AF65-F5344CB8AC3E}">
        <p14:creationId xmlns:p14="http://schemas.microsoft.com/office/powerpoint/2010/main" val="5074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1EF9-F633-FFD7-801D-15BB776AC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0B8955-0935-7BBB-D77C-B82669823217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69744-3D16-A34F-6125-2277E0FF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Data is Consistent When Ongoing Migration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5E3435-DD66-723F-3841-9425F2231D73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8B13ABAB-6B19-F0B1-FF10-3BF79D2AE8FE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4F1EDD-8CC1-04D8-A9F4-09E0FCCE9F8B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FD09640-AAEF-A3A8-1BC7-40A394661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48216"/>
              </p:ext>
            </p:extLst>
          </p:nvPr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CBB33-CCD8-F16D-ED9C-DADAD1F8CCDB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A06EDB-BB7D-E642-3C6C-8BF061112203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A30892-E8F5-64A3-7AC9-0288B54E3566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1FA4B-D382-CE7C-830F-8FAFEFDB8F57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B42BBB-8314-756D-50D6-EB0B0BA09270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0F25-3EF9-8F29-C458-DAEB40B6EEAF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B23D9CCE-4E15-A9EF-2FEA-907908926347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CF05F6D-2B34-3644-12F2-0B59045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71837"/>
              </p:ext>
            </p:extLst>
          </p:nvPr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F55010E-4AC0-27EB-542C-3431652D714A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2D898-2AEE-9640-ADF1-AB31BF8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29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E633A-8CBD-50EA-F5D3-BC8723F1D6C6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CE3A8D1-9E34-1F4D-B84E-8A3EDB006008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57E4456-2903-8E63-90FE-FE6C8D332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3838"/>
              </p:ext>
            </p:extLst>
          </p:nvPr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2707A30-50F6-3572-5B40-14C716B061B3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4E94737-1A3F-6017-138C-0730FA5A538E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27EDC2F-1A22-BBE0-A937-10E528BA72F5}"/>
              </a:ext>
            </a:extLst>
          </p:cNvPr>
          <p:cNvSpPr/>
          <p:nvPr/>
        </p:nvSpPr>
        <p:spPr>
          <a:xfrm rot="3497761">
            <a:off x="3601426" y="3560185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5E082-200F-467B-A0A6-E70050F2EA08}"/>
              </a:ext>
            </a:extLst>
          </p:cNvPr>
          <p:cNvSpPr txBox="1"/>
          <p:nvPr/>
        </p:nvSpPr>
        <p:spPr>
          <a:xfrm>
            <a:off x="8829241" y="3382628"/>
            <a:ext cx="18596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Double-READ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5B338-697F-0160-58FB-B760651913A7}"/>
              </a:ext>
            </a:extLst>
          </p:cNvPr>
          <p:cNvSpPr txBox="1"/>
          <p:nvPr/>
        </p:nvSpPr>
        <p:spPr>
          <a:xfrm>
            <a:off x="8534656" y="2648036"/>
            <a:ext cx="994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A1771-1698-BCF9-D72B-F8666541E1B9}"/>
              </a:ext>
            </a:extLst>
          </p:cNvPr>
          <p:cNvSpPr txBox="1"/>
          <p:nvPr/>
        </p:nvSpPr>
        <p:spPr>
          <a:xfrm>
            <a:off x="1753674" y="3319414"/>
            <a:ext cx="18596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Double-READ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6444F93-8141-3506-4D88-01C95C6C8BA4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E280-AF58-0AAE-3D1F-FA7F6D8D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Migration is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 </a:t>
            </a:r>
            <a:r>
              <a:rPr lang="en-US" altLang="zh-CN"/>
              <a:t>Technique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662C-32EC-8397-3D1C-E532B7FF57C0}"/>
              </a:ext>
            </a:extLst>
          </p:cNvPr>
          <p:cNvSpPr txBox="1"/>
          <p:nvPr/>
        </p:nvSpPr>
        <p:spPr>
          <a:xfrm>
            <a:off x="1046604" y="1555098"/>
            <a:ext cx="100987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/>
              <a:t>No</a:t>
            </a:r>
            <a:r>
              <a:rPr lang="zh-CN" altLang="en-US" sz="2600"/>
              <a:t> </a:t>
            </a:r>
            <a:r>
              <a:rPr lang="en-US" altLang="zh-CN" sz="2600"/>
              <a:t>service</a:t>
            </a:r>
            <a:r>
              <a:rPr lang="zh-CN" altLang="en-US" sz="2600"/>
              <a:t> </a:t>
            </a:r>
            <a:r>
              <a:rPr lang="en-US" altLang="zh-CN" sz="2600"/>
              <a:t>downtime</a:t>
            </a:r>
            <a:r>
              <a:rPr lang="zh-CN" altLang="en-US" sz="2600"/>
              <a:t> </a:t>
            </a:r>
            <a:r>
              <a:rPr lang="en-US" altLang="zh-CN" sz="2600"/>
              <a:t>during key-value shard migration between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Why migrate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Load balancing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B9855-3E53-8F95-AE37-2C4D07E1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D8D0B-3580-829D-8340-47EB9606C4E6}"/>
              </a:ext>
            </a:extLst>
          </p:cNvPr>
          <p:cNvGrpSpPr/>
          <p:nvPr/>
        </p:nvGrpSpPr>
        <p:grpSpPr>
          <a:xfrm>
            <a:off x="3330853" y="4117350"/>
            <a:ext cx="1925367" cy="2439055"/>
            <a:chOff x="1428746" y="4106482"/>
            <a:chExt cx="1925367" cy="2439055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64DD0AB-50DD-DAB7-83F5-53EC33FE8F5B}"/>
                </a:ext>
              </a:extLst>
            </p:cNvPr>
            <p:cNvSpPr/>
            <p:nvPr/>
          </p:nvSpPr>
          <p:spPr>
            <a:xfrm>
              <a:off x="1428746" y="4106482"/>
              <a:ext cx="1925367" cy="193102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77B070-E8CB-D288-7846-561214C7B9AE}"/>
                </a:ext>
              </a:extLst>
            </p:cNvPr>
            <p:cNvSpPr txBox="1"/>
            <p:nvPr/>
          </p:nvSpPr>
          <p:spPr>
            <a:xfrm>
              <a:off x="1736667" y="6145427"/>
              <a:ext cx="1361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KV server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E20D89-6909-3A5C-A5AD-78ED45A7FE45}"/>
                </a:ext>
              </a:extLst>
            </p:cNvPr>
            <p:cNvSpPr/>
            <p:nvPr/>
          </p:nvSpPr>
          <p:spPr>
            <a:xfrm>
              <a:off x="1635626" y="5033146"/>
              <a:ext cx="598017" cy="5184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DE6A99-E137-36E6-B5C1-9C4634DD3714}"/>
                </a:ext>
              </a:extLst>
            </p:cNvPr>
            <p:cNvSpPr/>
            <p:nvPr/>
          </p:nvSpPr>
          <p:spPr>
            <a:xfrm>
              <a:off x="2551090" y="5033146"/>
              <a:ext cx="598017" cy="5184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FFC9B0-C152-5F2C-939B-FE4B4BE291A8}"/>
              </a:ext>
            </a:extLst>
          </p:cNvPr>
          <p:cNvGrpSpPr/>
          <p:nvPr/>
        </p:nvGrpSpPr>
        <p:grpSpPr>
          <a:xfrm>
            <a:off x="6567873" y="4102060"/>
            <a:ext cx="1925367" cy="2401683"/>
            <a:chOff x="4665766" y="4091192"/>
            <a:chExt cx="1925367" cy="24016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55A17A-8D3B-EEEA-DBAF-5444E088F3D8}"/>
                </a:ext>
              </a:extLst>
            </p:cNvPr>
            <p:cNvGrpSpPr/>
            <p:nvPr/>
          </p:nvGrpSpPr>
          <p:grpSpPr>
            <a:xfrm>
              <a:off x="4665766" y="4091192"/>
              <a:ext cx="1925367" cy="2401683"/>
              <a:chOff x="8954961" y="3905909"/>
              <a:chExt cx="1925367" cy="24016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9ADF0-636C-86ED-F785-78F5069369AC}"/>
                  </a:ext>
                </a:extLst>
              </p:cNvPr>
              <p:cNvSpPr txBox="1"/>
              <p:nvPr/>
            </p:nvSpPr>
            <p:spPr>
              <a:xfrm>
                <a:off x="9158831" y="5907482"/>
                <a:ext cx="136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KV server 2</a:t>
                </a:r>
              </a:p>
            </p:txBody>
          </p:sp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5667082C-BF7A-27C0-2737-21B0A87480D5}"/>
                  </a:ext>
                </a:extLst>
              </p:cNvPr>
              <p:cNvSpPr/>
              <p:nvPr/>
            </p:nvSpPr>
            <p:spPr>
              <a:xfrm>
                <a:off x="8954961" y="3905909"/>
                <a:ext cx="1925367" cy="1931025"/>
              </a:xfrm>
              <a:prstGeom prst="ca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79FF28-784D-DA33-FCA2-A8D08E65A228}"/>
                </a:ext>
              </a:extLst>
            </p:cNvPr>
            <p:cNvSpPr/>
            <p:nvPr/>
          </p:nvSpPr>
          <p:spPr>
            <a:xfrm>
              <a:off x="4939266" y="5033146"/>
              <a:ext cx="598017" cy="51847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8434-340A-67F6-1CEF-ABB69A318E06}"/>
              </a:ext>
            </a:extLst>
          </p:cNvPr>
          <p:cNvSpPr/>
          <p:nvPr/>
        </p:nvSpPr>
        <p:spPr>
          <a:xfrm>
            <a:off x="4377911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EE94E-F21B-0E7D-D57F-2024C45619FD}"/>
              </a:ext>
            </a:extLst>
          </p:cNvPr>
          <p:cNvSpPr/>
          <p:nvPr/>
        </p:nvSpPr>
        <p:spPr>
          <a:xfrm>
            <a:off x="6296390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A436C-E42D-0A6B-BB1A-AD4149A0B485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3836742" y="3487989"/>
            <a:ext cx="1112669" cy="1556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420CD5-3526-1E7C-F708-5ED330E7B75F}"/>
              </a:ext>
            </a:extLst>
          </p:cNvPr>
          <p:cNvSpPr txBox="1"/>
          <p:nvPr/>
        </p:nvSpPr>
        <p:spPr>
          <a:xfrm>
            <a:off x="3872309" y="36684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F5E7BA-81ED-44BB-FDCA-201BBAA2F6F0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4752206" y="3487989"/>
            <a:ext cx="2115684" cy="1556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3B13E6-B0DF-19EC-9456-016202B9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30" y="5224493"/>
            <a:ext cx="971807" cy="971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8C750-5717-89AF-279F-3BEA50C84C0D}"/>
              </a:ext>
            </a:extLst>
          </p:cNvPr>
          <p:cNvSpPr/>
          <p:nvPr/>
        </p:nvSpPr>
        <p:spPr>
          <a:xfrm>
            <a:off x="2168875" y="3960110"/>
            <a:ext cx="506151" cy="19157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DABAD-2D62-8C55-D2C7-0EF0FF99BEF2}"/>
              </a:ext>
            </a:extLst>
          </p:cNvPr>
          <p:cNvSpPr txBox="1"/>
          <p:nvPr/>
        </p:nvSpPr>
        <p:spPr>
          <a:xfrm>
            <a:off x="1069675" y="4727275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1BD48-E270-B5BB-BDFF-C58481070E56}"/>
              </a:ext>
            </a:extLst>
          </p:cNvPr>
          <p:cNvSpPr/>
          <p:nvPr/>
        </p:nvSpPr>
        <p:spPr>
          <a:xfrm>
            <a:off x="8954219" y="5527833"/>
            <a:ext cx="463788" cy="365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/>
      <p:bldP spid="5" grpId="0" animBg="1"/>
      <p:bldP spid="14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1EF9-F633-FFD7-801D-15BB776AC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0B8955-0935-7BBB-D77C-B82669823217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69744-3D16-A34F-6125-2277E0FF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Data is Consistent When Ongoing Migration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5E3435-DD66-723F-3841-9425F2231D73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8B13ABAB-6B19-F0B1-FF10-3BF79D2AE8FE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4F1EDD-8CC1-04D8-A9F4-09E0FCCE9F8B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FD09640-AAEF-A3A8-1BC7-40A39466156D}"/>
              </a:ext>
            </a:extLst>
          </p:cNvPr>
          <p:cNvGraphicFramePr>
            <a:graphicFrameLocks noGrp="1"/>
          </p:cNvGraphicFramePr>
          <p:nvPr/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CBB33-CCD8-F16D-ED9C-DADAD1F8CCDB}"/>
              </a:ext>
            </a:extLst>
          </p:cNvPr>
          <p:cNvGrpSpPr/>
          <p:nvPr/>
        </p:nvGrpSpPr>
        <p:grpSpPr>
          <a:xfrm>
            <a:off x="4881387" y="4800119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A06EDB-BB7D-E642-3C6C-8BF061112203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A30892-E8F5-64A3-7AC9-0288B54E3566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1FA4B-D382-CE7C-830F-8FAFEFDB8F57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B42BBB-8314-756D-50D6-EB0B0BA09270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0F25-3EF9-8F29-C458-DAEB40B6EEAF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B23D9CCE-4E15-A9EF-2FEA-907908926347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CF05F6D-2B34-3644-12F2-0B59045CEE77}"/>
              </a:ext>
            </a:extLst>
          </p:cNvPr>
          <p:cNvGraphicFramePr>
            <a:graphicFrameLocks noGrp="1"/>
          </p:cNvGraphicFramePr>
          <p:nvPr/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F55010E-4AC0-27EB-542C-3431652D714A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2D898-2AEE-9640-ADF1-AB31BF8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E633A-8CBD-50EA-F5D3-BC8723F1D6C6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CE3A8D1-9E34-1F4D-B84E-8A3EDB006008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57E4456-2903-8E63-90FE-FE6C8D332D9D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2707A30-50F6-3572-5B40-14C716B061B3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4E94737-1A3F-6017-138C-0730FA5A538E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27EDC2F-1A22-BBE0-A937-10E528BA72F5}"/>
              </a:ext>
            </a:extLst>
          </p:cNvPr>
          <p:cNvSpPr/>
          <p:nvPr/>
        </p:nvSpPr>
        <p:spPr>
          <a:xfrm rot="3497761">
            <a:off x="3601426" y="3560185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5E082-200F-467B-A0A6-E70050F2EA08}"/>
              </a:ext>
            </a:extLst>
          </p:cNvPr>
          <p:cNvSpPr txBox="1"/>
          <p:nvPr/>
        </p:nvSpPr>
        <p:spPr>
          <a:xfrm>
            <a:off x="8829241" y="3382628"/>
            <a:ext cx="18596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Double-READ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5B338-697F-0160-58FB-B760651913A7}"/>
              </a:ext>
            </a:extLst>
          </p:cNvPr>
          <p:cNvSpPr txBox="1"/>
          <p:nvPr/>
        </p:nvSpPr>
        <p:spPr>
          <a:xfrm>
            <a:off x="8534656" y="2648036"/>
            <a:ext cx="9943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A1771-1698-BCF9-D72B-F8666541E1B9}"/>
              </a:ext>
            </a:extLst>
          </p:cNvPr>
          <p:cNvSpPr txBox="1"/>
          <p:nvPr/>
        </p:nvSpPr>
        <p:spPr>
          <a:xfrm>
            <a:off x="1753674" y="3319414"/>
            <a:ext cx="18596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Double-READ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6444F93-8141-3506-4D88-01C95C6C8BA4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16B246-E16F-4459-E66D-A9C3E80EC85F}"/>
              </a:ext>
            </a:extLst>
          </p:cNvPr>
          <p:cNvSpPr/>
          <p:nvPr/>
        </p:nvSpPr>
        <p:spPr>
          <a:xfrm>
            <a:off x="2365267" y="4743301"/>
            <a:ext cx="7712055" cy="9531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Data consistency is maintained by Double-READ.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Overhead caused by Double-READ is negligible. </a:t>
            </a:r>
          </a:p>
        </p:txBody>
      </p:sp>
    </p:spTree>
    <p:extLst>
      <p:ext uri="{BB962C8B-B14F-4D97-AF65-F5344CB8AC3E}">
        <p14:creationId xmlns:p14="http://schemas.microsoft.com/office/powerpoint/2010/main" val="316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0830-8FFD-7D4A-0143-53E9884C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FD7CF7-9CB8-7304-4B94-14ACD3B4E6FE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D11E-9911-FB3A-6841-272ABE74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Data is Consistent even with False Positives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6478E9-E9AE-913B-CC29-1595AF189BBB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757483C9-EAAC-2B35-6A74-B27BC8607A2D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E9E7E9-4BAE-C242-8F10-D8E4C0C1961F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AC8D92-EAB7-16F2-4E14-376204855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538"/>
              </p:ext>
            </p:extLst>
          </p:nvPr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BB892-B33F-BE4F-02B0-9DBCD95725B5}"/>
              </a:ext>
            </a:extLst>
          </p:cNvPr>
          <p:cNvGrpSpPr/>
          <p:nvPr/>
        </p:nvGrpSpPr>
        <p:grpSpPr>
          <a:xfrm>
            <a:off x="4962075" y="4519934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ACC9FB-0029-9AD4-DD50-574BD7DAEF5A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39ED01-F557-4B95-55E6-A3F1AFD13A51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8DFE8-DA48-F53C-06A0-CE750E42E018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402960-1D6D-5AB1-CC45-7980F4AD63B8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368BE7-F2FC-D6AA-63AE-8577A275DF2B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A2E06B23-F004-F49F-C294-0A59A379E0F7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D6B718C-ECE6-DD37-43E7-267123CA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28916"/>
              </p:ext>
            </p:extLst>
          </p:nvPr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6ECA3B91-6F2B-2031-E3C7-EA0EC4985BF1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D56C2-432E-35AC-ED48-99123642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31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20EA2-47C7-7AD6-1694-00E901E64288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A5C7882-A6B4-62B5-31F7-45132D59E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83639"/>
              </p:ext>
            </p:extLst>
          </p:nvPr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B021A5-87D3-FDA9-E564-8A5AD0746BEB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A9F296-7C48-623D-C393-E9D71785B354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F015B33-9C36-E956-60D8-6884670EC64C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03EA-CBE4-D802-F57A-A5D2C0653EF2}"/>
              </a:ext>
            </a:extLst>
          </p:cNvPr>
          <p:cNvSpPr txBox="1"/>
          <p:nvPr/>
        </p:nvSpPr>
        <p:spPr>
          <a:xfrm>
            <a:off x="513962" y="1601517"/>
            <a:ext cx="388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Updated due to hash collision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912298B-2EE2-235F-DF68-704380FC040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667687" y="852969"/>
            <a:ext cx="798832" cy="3219257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851F02-BAE4-D98E-7966-F1B044A8F033}"/>
              </a:ext>
            </a:extLst>
          </p:cNvPr>
          <p:cNvGrpSpPr/>
          <p:nvPr/>
        </p:nvGrpSpPr>
        <p:grpSpPr>
          <a:xfrm>
            <a:off x="4962075" y="5180389"/>
            <a:ext cx="2234187" cy="415483"/>
            <a:chOff x="3709508" y="4962882"/>
            <a:chExt cx="4480345" cy="41548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8C012C-D9FA-A237-EF76-7815A079A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508" y="5378365"/>
              <a:ext cx="4480345" cy="0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C99B56-F720-2F73-EF2D-9A83B773301A}"/>
                </a:ext>
              </a:extLst>
            </p:cNvPr>
            <p:cNvSpPr txBox="1"/>
            <p:nvPr/>
          </p:nvSpPr>
          <p:spPr>
            <a:xfrm>
              <a:off x="4607267" y="4962882"/>
              <a:ext cx="2684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PriorityPull</a:t>
              </a:r>
              <a:endParaRPr lang="en-US" sz="20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D5A52A8-0969-BBF1-F5E5-9599AB82AFE2}"/>
              </a:ext>
            </a:extLst>
          </p:cNvPr>
          <p:cNvSpPr txBox="1"/>
          <p:nvPr/>
        </p:nvSpPr>
        <p:spPr>
          <a:xfrm>
            <a:off x="4379556" y="6492875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(check more details in our paper)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4EFC4E-A27A-21C7-70DC-01181165DF7E}"/>
              </a:ext>
            </a:extLst>
          </p:cNvPr>
          <p:cNvGrpSpPr/>
          <p:nvPr/>
        </p:nvGrpSpPr>
        <p:grpSpPr>
          <a:xfrm>
            <a:off x="8835303" y="3105810"/>
            <a:ext cx="2168876" cy="461665"/>
            <a:chOff x="4153447" y="3196041"/>
            <a:chExt cx="2168876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C522A0-3482-52DB-D7E9-BF6DEE000618}"/>
                </a:ext>
              </a:extLst>
            </p:cNvPr>
            <p:cNvSpPr txBox="1"/>
            <p:nvPr/>
          </p:nvSpPr>
          <p:spPr>
            <a:xfrm>
              <a:off x="4153447" y="3196041"/>
              <a:ext cx="8658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/>
                <a:t>READ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C9C5D1-47B7-578F-12D8-D6F6F59EB42B}"/>
                </a:ext>
              </a:extLst>
            </p:cNvPr>
            <p:cNvSpPr txBox="1"/>
            <p:nvPr/>
          </p:nvSpPr>
          <p:spPr>
            <a:xfrm>
              <a:off x="5327938" y="3196041"/>
              <a:ext cx="9943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/>
                <a:t>WRITE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655E0C-FF15-739C-D830-DF5CA38877D8}"/>
              </a:ext>
            </a:extLst>
          </p:cNvPr>
          <p:cNvSpPr txBox="1"/>
          <p:nvPr/>
        </p:nvSpPr>
        <p:spPr>
          <a:xfrm>
            <a:off x="8843819" y="3116182"/>
            <a:ext cx="865814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READ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97F4C373-3C27-26F7-D864-7D695DED8B8F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91F051-B917-94FD-E273-58D8A539A8BF}"/>
              </a:ext>
            </a:extLst>
          </p:cNvPr>
          <p:cNvSpPr/>
          <p:nvPr/>
        </p:nvSpPr>
        <p:spPr>
          <a:xfrm>
            <a:off x="8198244" y="4888377"/>
            <a:ext cx="1541025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Migrated</a:t>
            </a:r>
          </a:p>
        </p:txBody>
      </p:sp>
    </p:spTree>
    <p:extLst>
      <p:ext uri="{BB962C8B-B14F-4D97-AF65-F5344CB8AC3E}">
        <p14:creationId xmlns:p14="http://schemas.microsoft.com/office/powerpoint/2010/main" val="8214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0830-8FFD-7D4A-0143-53E9884C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FD7CF7-9CB8-7304-4B94-14ACD3B4E6FE}"/>
              </a:ext>
            </a:extLst>
          </p:cNvPr>
          <p:cNvSpPr/>
          <p:nvPr/>
        </p:nvSpPr>
        <p:spPr>
          <a:xfrm>
            <a:off x="4089170" y="2469974"/>
            <a:ext cx="4264251" cy="150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D11E-9911-FB3A-6841-272ABE74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Data is Consistent even with False Positives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6478E9-E9AE-913B-CC29-1595AF189BBB}"/>
              </a:ext>
            </a:extLst>
          </p:cNvPr>
          <p:cNvGrpSpPr/>
          <p:nvPr/>
        </p:nvGrpSpPr>
        <p:grpSpPr>
          <a:xfrm>
            <a:off x="2266399" y="4076922"/>
            <a:ext cx="1925367" cy="2387702"/>
            <a:chOff x="1287967" y="3913101"/>
            <a:chExt cx="1925367" cy="2387702"/>
          </a:xfrm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757483C9-EAAC-2B35-6A74-B27BC8607A2D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E9E7E9-4BAE-C242-8F10-D8E4C0C1961F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AC8D92-EAB7-16F2-4E14-3762048552D9}"/>
              </a:ext>
            </a:extLst>
          </p:cNvPr>
          <p:cNvGraphicFramePr>
            <a:graphicFrameLocks noGrp="1"/>
          </p:cNvGraphicFramePr>
          <p:nvPr/>
        </p:nvGraphicFramePr>
        <p:xfrm>
          <a:off x="2487767" y="4599582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BB892-B33F-BE4F-02B0-9DBCD95725B5}"/>
              </a:ext>
            </a:extLst>
          </p:cNvPr>
          <p:cNvGrpSpPr/>
          <p:nvPr/>
        </p:nvGrpSpPr>
        <p:grpSpPr>
          <a:xfrm>
            <a:off x="4962075" y="4519934"/>
            <a:ext cx="2267850" cy="484629"/>
            <a:chOff x="3799394" y="4106514"/>
            <a:chExt cx="4655656" cy="484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ACC9FB-0029-9AD4-DD50-574BD7DAEF5A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39ED01-F557-4B95-55E6-A3F1AFD13A51}"/>
                </a:ext>
              </a:extLst>
            </p:cNvPr>
            <p:cNvSpPr txBox="1"/>
            <p:nvPr/>
          </p:nvSpPr>
          <p:spPr>
            <a:xfrm>
              <a:off x="3873967" y="4106514"/>
              <a:ext cx="3757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8DFE8-DA48-F53C-06A0-CE750E42E018}"/>
              </a:ext>
            </a:extLst>
          </p:cNvPr>
          <p:cNvSpPr/>
          <p:nvPr/>
        </p:nvSpPr>
        <p:spPr>
          <a:xfrm>
            <a:off x="5685588" y="1397426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402960-1D6D-5AB1-CC45-7980F4AD63B8}"/>
              </a:ext>
            </a:extLst>
          </p:cNvPr>
          <p:cNvGrpSpPr/>
          <p:nvPr/>
        </p:nvGrpSpPr>
        <p:grpSpPr>
          <a:xfrm>
            <a:off x="7994374" y="4083906"/>
            <a:ext cx="1925367" cy="2401683"/>
            <a:chOff x="8954961" y="3905909"/>
            <a:chExt cx="1925367" cy="24016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368BE7-F2FC-D6AA-63AE-8577A275DF2B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A2E06B23-F004-F49F-C294-0A59A379E0F7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D6B718C-ECE6-DD37-43E7-267123CA85E9}"/>
              </a:ext>
            </a:extLst>
          </p:cNvPr>
          <p:cNvGraphicFramePr>
            <a:graphicFrameLocks noGrp="1"/>
          </p:cNvGraphicFramePr>
          <p:nvPr/>
        </p:nvGraphicFramePr>
        <p:xfrm>
          <a:off x="8198244" y="4613758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6ECA3B91-6F2B-2031-E3C7-EA0EC4985BF1}"/>
              </a:ext>
            </a:extLst>
          </p:cNvPr>
          <p:cNvSpPr/>
          <p:nvPr/>
        </p:nvSpPr>
        <p:spPr>
          <a:xfrm>
            <a:off x="5727868" y="1469844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D56C2-432E-35AC-ED48-99123642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20EA2-47C7-7AD6-1694-00E901E64288}"/>
              </a:ext>
            </a:extLst>
          </p:cNvPr>
          <p:cNvSpPr txBox="1"/>
          <p:nvPr/>
        </p:nvSpPr>
        <p:spPr>
          <a:xfrm>
            <a:off x="4253760" y="26441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BF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A5C7882-A6B4-62B5-31F7-45132D59E38B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2674804"/>
          <a:ext cx="3149604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523255740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3986691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B021A5-87D3-FDA9-E564-8A5AD0746BEB}"/>
              </a:ext>
            </a:extLst>
          </p:cNvPr>
          <p:cNvGraphicFramePr>
            <a:graphicFrameLocks noGrp="1"/>
          </p:cNvGraphicFramePr>
          <p:nvPr/>
        </p:nvGraphicFramePr>
        <p:xfrm>
          <a:off x="4975010" y="3301037"/>
          <a:ext cx="2099736" cy="4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>
                  <a:extLst>
                    <a:ext uri="{9D8B030D-6E8A-4147-A177-3AD203B41FA5}">
                      <a16:colId xmlns:a16="http://schemas.microsoft.com/office/drawing/2014/main" val="3012003963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643078157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91408075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3311716195"/>
                    </a:ext>
                  </a:extLst>
                </a:gridCol>
              </a:tblGrid>
              <a:tr h="4003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67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A9F296-7C48-623D-C393-E9D71785B354}"/>
              </a:ext>
            </a:extLst>
          </p:cNvPr>
          <p:cNvSpPr txBox="1"/>
          <p:nvPr/>
        </p:nvSpPr>
        <p:spPr>
          <a:xfrm>
            <a:off x="4204116" y="330103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CBF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F015B33-9C36-E956-60D8-6884670EC64C}"/>
              </a:ext>
            </a:extLst>
          </p:cNvPr>
          <p:cNvSpPr/>
          <p:nvPr/>
        </p:nvSpPr>
        <p:spPr>
          <a:xfrm>
            <a:off x="6096000" y="1979554"/>
            <a:ext cx="355600" cy="61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03EA-CBE4-D802-F57A-A5D2C0653EF2}"/>
              </a:ext>
            </a:extLst>
          </p:cNvPr>
          <p:cNvSpPr txBox="1"/>
          <p:nvPr/>
        </p:nvSpPr>
        <p:spPr>
          <a:xfrm>
            <a:off x="513962" y="1601517"/>
            <a:ext cx="388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Updated due to hash collision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912298B-2EE2-235F-DF68-704380FC040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667687" y="852969"/>
            <a:ext cx="798832" cy="3219257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851F02-BAE4-D98E-7966-F1B044A8F033}"/>
              </a:ext>
            </a:extLst>
          </p:cNvPr>
          <p:cNvGrpSpPr/>
          <p:nvPr/>
        </p:nvGrpSpPr>
        <p:grpSpPr>
          <a:xfrm>
            <a:off x="4962075" y="5180389"/>
            <a:ext cx="2234187" cy="415483"/>
            <a:chOff x="3709508" y="4962882"/>
            <a:chExt cx="4480345" cy="41548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8C012C-D9FA-A237-EF76-7815A079A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508" y="5378365"/>
              <a:ext cx="4480345" cy="0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C99B56-F720-2F73-EF2D-9A83B773301A}"/>
                </a:ext>
              </a:extLst>
            </p:cNvPr>
            <p:cNvSpPr txBox="1"/>
            <p:nvPr/>
          </p:nvSpPr>
          <p:spPr>
            <a:xfrm>
              <a:off x="4607267" y="4962882"/>
              <a:ext cx="2684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PriorityPull</a:t>
              </a:r>
              <a:endParaRPr lang="en-US" sz="20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D5A52A8-0969-BBF1-F5E5-9599AB82AFE2}"/>
              </a:ext>
            </a:extLst>
          </p:cNvPr>
          <p:cNvSpPr txBox="1"/>
          <p:nvPr/>
        </p:nvSpPr>
        <p:spPr>
          <a:xfrm>
            <a:off x="4379556" y="6492875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(check more details in our paper)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4EFC4E-A27A-21C7-70DC-01181165DF7E}"/>
              </a:ext>
            </a:extLst>
          </p:cNvPr>
          <p:cNvGrpSpPr/>
          <p:nvPr/>
        </p:nvGrpSpPr>
        <p:grpSpPr>
          <a:xfrm>
            <a:off x="8835303" y="3105810"/>
            <a:ext cx="2168876" cy="461665"/>
            <a:chOff x="4153447" y="3196041"/>
            <a:chExt cx="2168876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C522A0-3482-52DB-D7E9-BF6DEE000618}"/>
                </a:ext>
              </a:extLst>
            </p:cNvPr>
            <p:cNvSpPr txBox="1"/>
            <p:nvPr/>
          </p:nvSpPr>
          <p:spPr>
            <a:xfrm>
              <a:off x="4153447" y="3196041"/>
              <a:ext cx="8658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/>
                <a:t>READ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C9C5D1-47B7-578F-12D8-D6F6F59EB42B}"/>
                </a:ext>
              </a:extLst>
            </p:cNvPr>
            <p:cNvSpPr txBox="1"/>
            <p:nvPr/>
          </p:nvSpPr>
          <p:spPr>
            <a:xfrm>
              <a:off x="5327938" y="3196041"/>
              <a:ext cx="9943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/>
                <a:t>WRITE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655E0C-FF15-739C-D830-DF5CA38877D8}"/>
              </a:ext>
            </a:extLst>
          </p:cNvPr>
          <p:cNvSpPr txBox="1"/>
          <p:nvPr/>
        </p:nvSpPr>
        <p:spPr>
          <a:xfrm>
            <a:off x="8843819" y="3116182"/>
            <a:ext cx="865814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READ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97F4C373-3C27-26F7-D864-7D695DED8B8F}"/>
              </a:ext>
            </a:extLst>
          </p:cNvPr>
          <p:cNvSpPr/>
          <p:nvPr/>
        </p:nvSpPr>
        <p:spPr>
          <a:xfrm rot="18443319">
            <a:off x="8386717" y="3500929"/>
            <a:ext cx="355600" cy="1059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91F051-B917-94FD-E273-58D8A539A8BF}"/>
              </a:ext>
            </a:extLst>
          </p:cNvPr>
          <p:cNvSpPr/>
          <p:nvPr/>
        </p:nvSpPr>
        <p:spPr>
          <a:xfrm>
            <a:off x="8198244" y="4888377"/>
            <a:ext cx="1541025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Migrated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6DA74F-70B0-6FB8-A3A5-DB510C98999B}"/>
              </a:ext>
            </a:extLst>
          </p:cNvPr>
          <p:cNvSpPr txBox="1"/>
          <p:nvPr/>
        </p:nvSpPr>
        <p:spPr>
          <a:xfrm>
            <a:off x="2738912" y="5803395"/>
            <a:ext cx="6642665" cy="578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Overhead from false positives is negligible</a:t>
            </a:r>
          </a:p>
        </p:txBody>
      </p:sp>
    </p:spTree>
    <p:extLst>
      <p:ext uri="{BB962C8B-B14F-4D97-AF65-F5344CB8AC3E}">
        <p14:creationId xmlns:p14="http://schemas.microsoft.com/office/powerpoint/2010/main" val="17609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8EC2-75F5-627C-8BAC-7630DE72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Together: </a:t>
            </a:r>
            <a:r>
              <a:rPr lang="en-US" err="1"/>
              <a:t>NetMigrate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F3A50-DEDC-EDD7-0574-17DE0DD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DD11C-6692-8EBD-50D7-D7E374AB51B5}"/>
              </a:ext>
            </a:extLst>
          </p:cNvPr>
          <p:cNvGrpSpPr/>
          <p:nvPr/>
        </p:nvGrpSpPr>
        <p:grpSpPr>
          <a:xfrm>
            <a:off x="704192" y="1585584"/>
            <a:ext cx="8712501" cy="2571292"/>
            <a:chOff x="2540002" y="1690688"/>
            <a:chExt cx="6749993" cy="226564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F446BE4-09B5-701C-6BCF-C7DAC326361E}"/>
                </a:ext>
              </a:extLst>
            </p:cNvPr>
            <p:cNvSpPr/>
            <p:nvPr/>
          </p:nvSpPr>
          <p:spPr>
            <a:xfrm>
              <a:off x="2540002" y="2213601"/>
              <a:ext cx="6477311" cy="17427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800"/>
            </a:p>
            <a:p>
              <a:pPr algn="ctr"/>
              <a:endParaRPr lang="en-CN" sz="2800"/>
            </a:p>
            <a:p>
              <a:pPr algn="ctr"/>
              <a:endParaRPr lang="en-CN" sz="2800"/>
            </a:p>
            <a:p>
              <a:pPr algn="ctr"/>
              <a:r>
                <a:rPr lang="en-CN" sz="2800"/>
                <a:t>ToR Switch Data Plane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2F682-E3AD-EDD0-117A-9C3550A01ECF}"/>
                </a:ext>
              </a:extLst>
            </p:cNvPr>
            <p:cNvSpPr/>
            <p:nvPr/>
          </p:nvSpPr>
          <p:spPr>
            <a:xfrm>
              <a:off x="2665796" y="2488506"/>
              <a:ext cx="999994" cy="6644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/>
                <a:t>Routing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D338F85-E737-6B13-2775-8CC1855D1A87}"/>
                </a:ext>
              </a:extLst>
            </p:cNvPr>
            <p:cNvSpPr/>
            <p:nvPr/>
          </p:nvSpPr>
          <p:spPr>
            <a:xfrm>
              <a:off x="2670243" y="1714802"/>
              <a:ext cx="2377061" cy="3558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400"/>
                <a:t>ToR Switch 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964748-51F0-2AB8-597D-93D3BF8AF7C5}"/>
                </a:ext>
              </a:extLst>
            </p:cNvPr>
            <p:cNvSpPr/>
            <p:nvPr/>
          </p:nvSpPr>
          <p:spPr>
            <a:xfrm>
              <a:off x="3761630" y="2492301"/>
              <a:ext cx="3144319" cy="654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Migration State</a:t>
              </a:r>
            </a:p>
            <a:p>
              <a:pPr algn="ctr"/>
              <a:r>
                <a:rPr lang="en-US" sz="2400"/>
                <a:t>(Probabilistic Data Structure</a:t>
              </a:r>
              <a:r>
                <a:rPr lang="en-US" altLang="zh-CN" sz="2400"/>
                <a:t>s</a:t>
              </a:r>
              <a:r>
                <a:rPr lang="en-US" sz="2400"/>
                <a:t>)</a:t>
              </a:r>
              <a:endParaRPr lang="en-CN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31721C-A482-32D9-19A6-467440FE8A0A}"/>
                </a:ext>
              </a:extLst>
            </p:cNvPr>
            <p:cNvSpPr/>
            <p:nvPr/>
          </p:nvSpPr>
          <p:spPr>
            <a:xfrm>
              <a:off x="7011430" y="2488082"/>
              <a:ext cx="1874254" cy="6544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/>
                <a:t>Migration </a:t>
              </a:r>
              <a:r>
                <a:rPr lang="en-US" sz="2400"/>
                <a:t>Instance </a:t>
              </a:r>
              <a:r>
                <a:rPr lang="en-CN" sz="2400"/>
                <a:t>Table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0566BA-1CED-18D9-502E-598D687F79B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858768" y="2070677"/>
              <a:ext cx="6" cy="1429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E41418-0348-42AA-720A-24073E898E9E}"/>
                </a:ext>
              </a:extLst>
            </p:cNvPr>
            <p:cNvSpPr txBox="1"/>
            <p:nvPr/>
          </p:nvSpPr>
          <p:spPr>
            <a:xfrm>
              <a:off x="6678152" y="1690688"/>
              <a:ext cx="2611843" cy="4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400"/>
                <a:t>Key-Value Storage Rack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C8D4FDD-C0F2-0C0F-8845-DA74EAA3FB0C}"/>
                </a:ext>
              </a:extLst>
            </p:cNvPr>
            <p:cNvGrpSpPr/>
            <p:nvPr/>
          </p:nvGrpSpPr>
          <p:grpSpPr>
            <a:xfrm>
              <a:off x="7195125" y="3369690"/>
              <a:ext cx="1327052" cy="489856"/>
              <a:chOff x="2930980" y="2738928"/>
              <a:chExt cx="2729473" cy="1149251"/>
            </a:xfrm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CA50B5C1-0211-1B0E-5451-03BF560AEFE2}"/>
                  </a:ext>
                </a:extLst>
              </p:cNvPr>
              <p:cNvSpPr/>
              <p:nvPr/>
            </p:nvSpPr>
            <p:spPr>
              <a:xfrm>
                <a:off x="3047881" y="2970933"/>
                <a:ext cx="2495670" cy="538154"/>
              </a:xfrm>
              <a:prstGeom prst="parallelogram">
                <a:avLst>
                  <a:gd name="adj" fmla="val 105864"/>
                </a:avLst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2" descr="Network Switch Logo">
                <a:extLst>
                  <a:ext uri="{FF2B5EF4-FFF2-40B4-BE49-F238E27FC236}">
                    <a16:creationId xmlns:a16="http://schemas.microsoft.com/office/drawing/2014/main" id="{79A783A2-54FE-9C42-928B-5E6C7FD949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0980" y="2738928"/>
                <a:ext cx="2729473" cy="1149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8F80744B-30A7-3660-C603-12918B777E85}"/>
              </a:ext>
            </a:extLst>
          </p:cNvPr>
          <p:cNvSpPr/>
          <p:nvPr/>
        </p:nvSpPr>
        <p:spPr>
          <a:xfrm>
            <a:off x="9935230" y="2226370"/>
            <a:ext cx="980090" cy="574669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0AF0E70F-26CE-F762-E9A3-D04CBBC7DB8A}"/>
              </a:ext>
            </a:extLst>
          </p:cNvPr>
          <p:cNvSpPr/>
          <p:nvPr/>
        </p:nvSpPr>
        <p:spPr>
          <a:xfrm>
            <a:off x="10084457" y="2541230"/>
            <a:ext cx="980090" cy="574669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1D440-B288-F50C-FE4D-1DFF1E7FE3EF}"/>
              </a:ext>
            </a:extLst>
          </p:cNvPr>
          <p:cNvSpPr txBox="1"/>
          <p:nvPr/>
        </p:nvSpPr>
        <p:spPr>
          <a:xfrm>
            <a:off x="11064547" y="2588915"/>
            <a:ext cx="110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Servers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AB1B9E3-1F65-48E0-FEE2-F417E323203B}"/>
              </a:ext>
            </a:extLst>
          </p:cNvPr>
          <p:cNvSpPr/>
          <p:nvPr/>
        </p:nvSpPr>
        <p:spPr>
          <a:xfrm>
            <a:off x="9999369" y="3415114"/>
            <a:ext cx="980090" cy="574669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7E996-F3DA-DEED-0AA5-92CF92DBECE3}"/>
              </a:ext>
            </a:extLst>
          </p:cNvPr>
          <p:cNvSpPr txBox="1"/>
          <p:nvPr/>
        </p:nvSpPr>
        <p:spPr>
          <a:xfrm>
            <a:off x="11142196" y="3500224"/>
            <a:ext cx="102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Clients</a:t>
            </a: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7B7C9D44-830D-1260-D564-CDD8AA10E78F}"/>
              </a:ext>
            </a:extLst>
          </p:cNvPr>
          <p:cNvSpPr/>
          <p:nvPr/>
        </p:nvSpPr>
        <p:spPr>
          <a:xfrm>
            <a:off x="10148596" y="3629161"/>
            <a:ext cx="980090" cy="574669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C4D64E-1732-D2F9-F29B-DEBC41906F63}"/>
              </a:ext>
            </a:extLst>
          </p:cNvPr>
          <p:cNvCxnSpPr>
            <a:cxnSpLocks/>
          </p:cNvCxnSpPr>
          <p:nvPr/>
        </p:nvCxnSpPr>
        <p:spPr>
          <a:xfrm>
            <a:off x="9064731" y="2588915"/>
            <a:ext cx="720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EED291-D5DF-4D1F-C127-22F52E501726}"/>
              </a:ext>
            </a:extLst>
          </p:cNvPr>
          <p:cNvCxnSpPr>
            <a:cxnSpLocks/>
          </p:cNvCxnSpPr>
          <p:nvPr/>
        </p:nvCxnSpPr>
        <p:spPr>
          <a:xfrm>
            <a:off x="9056493" y="3629161"/>
            <a:ext cx="720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11B511-FCB4-0364-5C9F-71D24A71E22E}"/>
              </a:ext>
            </a:extLst>
          </p:cNvPr>
          <p:cNvCxnSpPr>
            <a:cxnSpLocks/>
          </p:cNvCxnSpPr>
          <p:nvPr/>
        </p:nvCxnSpPr>
        <p:spPr>
          <a:xfrm flipH="1">
            <a:off x="9056493" y="2801039"/>
            <a:ext cx="6983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498CF5-B386-9ACE-AEA6-7AF6DCF8D2F1}"/>
              </a:ext>
            </a:extLst>
          </p:cNvPr>
          <p:cNvCxnSpPr>
            <a:cxnSpLocks/>
          </p:cNvCxnSpPr>
          <p:nvPr/>
        </p:nvCxnSpPr>
        <p:spPr>
          <a:xfrm flipH="1">
            <a:off x="9029641" y="3853176"/>
            <a:ext cx="6983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51CEB7-1FD8-CACC-F396-FA68AF1B40AE}"/>
              </a:ext>
            </a:extLst>
          </p:cNvPr>
          <p:cNvSpPr/>
          <p:nvPr/>
        </p:nvSpPr>
        <p:spPr>
          <a:xfrm>
            <a:off x="884703" y="4456089"/>
            <a:ext cx="10321547" cy="18849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Leveraging probabilistic data structures on the switch to track three migration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Query protocol guaranteeing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The overhead caused by false positives and unsure states is small. </a:t>
            </a:r>
          </a:p>
        </p:txBody>
      </p:sp>
    </p:spTree>
    <p:extLst>
      <p:ext uri="{BB962C8B-B14F-4D97-AF65-F5344CB8AC3E}">
        <p14:creationId xmlns:p14="http://schemas.microsoft.com/office/powerpoint/2010/main" val="3769786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9979-E726-FE74-D2E5-1CF9C283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272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accent1"/>
                </a:solidFill>
              </a:rPr>
              <a:t>Testbed</a:t>
            </a:r>
          </a:p>
          <a:p>
            <a:pPr lvl="1"/>
            <a:r>
              <a:rPr lang="en-US"/>
              <a:t>6.5 </a:t>
            </a:r>
            <a:r>
              <a:rPr lang="en-US" err="1"/>
              <a:t>Tbps</a:t>
            </a:r>
            <a:r>
              <a:rPr lang="en-US"/>
              <a:t> Intel Tofino switch</a:t>
            </a:r>
          </a:p>
          <a:p>
            <a:pPr lvl="1"/>
            <a:r>
              <a:rPr lang="en-US"/>
              <a:t>3 servers each with an 8-core CPU</a:t>
            </a:r>
            <a:r>
              <a:rPr lang="en-US" altLang="zh-CN"/>
              <a:t>,</a:t>
            </a:r>
            <a:r>
              <a:rPr lang="en-US"/>
              <a:t> a 40G NIC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64GB</a:t>
            </a:r>
            <a:r>
              <a:rPr lang="zh-CN" altLang="en-US"/>
              <a:t> </a:t>
            </a:r>
            <a:r>
              <a:rPr lang="en-US" altLang="zh-CN"/>
              <a:t>memory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Baselines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Source-based migration protocol</a:t>
            </a:r>
            <a:r>
              <a:rPr lang="en-US"/>
              <a:t>, Rocksteady, Fulva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Workloads</a:t>
            </a:r>
          </a:p>
          <a:p>
            <a:pPr lvl="1"/>
            <a:r>
              <a:rPr lang="en-US"/>
              <a:t>Migrating 256 million KV pairs (~16GB), with 4B key, 64B value</a:t>
            </a:r>
          </a:p>
          <a:p>
            <a:pPr lvl="1"/>
            <a:r>
              <a:rPr lang="en-US"/>
              <a:t>YCSB with 0%, </a:t>
            </a:r>
            <a:r>
              <a:rPr lang="en-US">
                <a:solidFill>
                  <a:schemeClr val="accent1"/>
                </a:solidFill>
              </a:rPr>
              <a:t>5%</a:t>
            </a:r>
            <a:r>
              <a:rPr lang="en-US"/>
              <a:t>, 10%, 20%, 30% write ratio</a:t>
            </a:r>
          </a:p>
          <a:p>
            <a:pPr lvl="1"/>
            <a:r>
              <a:rPr lang="en-US"/>
              <a:t>Source CPU budgets: </a:t>
            </a:r>
            <a:r>
              <a:rPr lang="en-US">
                <a:solidFill>
                  <a:schemeClr val="accent1"/>
                </a:solidFill>
              </a:rPr>
              <a:t>100%</a:t>
            </a:r>
            <a:r>
              <a:rPr lang="en-US"/>
              <a:t>, 70%, 40%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63DB-EDDB-C60F-7D78-895CAEB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C8BA-B95E-AE31-723E-294798F2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Overall</a:t>
            </a:r>
            <a:r>
              <a:rPr lang="zh-CN" altLang="en-US"/>
              <a:t> </a:t>
            </a:r>
            <a:r>
              <a:rPr lang="en-US" altLang="zh-CN"/>
              <a:t>performance</a:t>
            </a:r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zh-CN" altLang="en-US"/>
              <a:t> </a:t>
            </a:r>
            <a:r>
              <a:rPr lang="en-US" altLang="zh-CN"/>
              <a:t>Throughput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54D2-CD45-2939-53F6-8066E3CE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35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B8CDED-2004-63D8-0104-9C36AA5DC120}"/>
              </a:ext>
            </a:extLst>
          </p:cNvPr>
          <p:cNvSpPr/>
          <p:nvPr/>
        </p:nvSpPr>
        <p:spPr>
          <a:xfrm>
            <a:off x="491489" y="5458546"/>
            <a:ext cx="11209021" cy="8978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32%</a:t>
            </a:r>
            <a:r>
              <a:rPr lang="en-US" sz="2800" dirty="0">
                <a:solidFill>
                  <a:schemeClr val="tx1"/>
                </a:solidFill>
              </a:rPr>
              <a:t> to 78% average throughput improvement compared to Source-based, Rocksteady, Fulva with similar migration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E59EE-30C7-44FD-D375-7B8368F8BA86}"/>
              </a:ext>
            </a:extLst>
          </p:cNvPr>
          <p:cNvSpPr txBox="1"/>
          <p:nvPr/>
        </p:nvSpPr>
        <p:spPr>
          <a:xfrm>
            <a:off x="1073368" y="1616370"/>
            <a:ext cx="10970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Setting: YCSB-B</a:t>
            </a:r>
            <a:r>
              <a:rPr lang="zh-CN" altLang="en-US" sz="2800"/>
              <a:t> </a:t>
            </a:r>
            <a:r>
              <a:rPr lang="en-US" altLang="zh-CN" sz="2800"/>
              <a:t>(5%) write ratio,</a:t>
            </a:r>
            <a:r>
              <a:rPr lang="zh-CN" altLang="en-US" sz="2800"/>
              <a:t> </a:t>
            </a:r>
            <a:r>
              <a:rPr lang="en-US" altLang="zh-CN" sz="2800"/>
              <a:t>source</a:t>
            </a:r>
            <a:r>
              <a:rPr lang="zh-CN" altLang="en-US" sz="2800"/>
              <a:t> </a:t>
            </a:r>
            <a:r>
              <a:rPr lang="en-US" altLang="zh-CN" sz="2800"/>
              <a:t>node</a:t>
            </a:r>
            <a:r>
              <a:rPr lang="zh-CN" altLang="en-US" sz="2800"/>
              <a:t> </a:t>
            </a:r>
            <a:r>
              <a:rPr lang="en-US" altLang="zh-CN" sz="2800"/>
              <a:t>is</a:t>
            </a:r>
            <a:r>
              <a:rPr lang="zh-CN" altLang="en-US" sz="2800"/>
              <a:t> </a:t>
            </a:r>
            <a:r>
              <a:rPr lang="en-US" altLang="zh-CN" sz="2800"/>
              <a:t>not</a:t>
            </a:r>
            <a:r>
              <a:rPr lang="zh-CN" altLang="en-US" sz="2800"/>
              <a:t> </a:t>
            </a:r>
            <a:r>
              <a:rPr lang="en-US" altLang="zh-CN" sz="2800"/>
              <a:t>overloaded (100%)</a:t>
            </a:r>
          </a:p>
        </p:txBody>
      </p:sp>
      <p:pic>
        <p:nvPicPr>
          <p:cNvPr id="16" name="Picture 1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EFC825D-6F69-F9E6-60A1-8C865EC8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9" y="2452266"/>
            <a:ext cx="5346191" cy="2562554"/>
          </a:xfrm>
          <a:prstGeom prst="rect">
            <a:avLst/>
          </a:prstGeom>
        </p:spPr>
      </p:pic>
      <p:pic>
        <p:nvPicPr>
          <p:cNvPr id="18" name="Picture 17" descr="A graph of a number of blue dots&#10;&#10;Description automatically generated with medium confidence">
            <a:extLst>
              <a:ext uri="{FF2B5EF4-FFF2-40B4-BE49-F238E27FC236}">
                <a16:creationId xmlns:a16="http://schemas.microsoft.com/office/drawing/2014/main" id="{776FE98D-22EB-5258-0936-DCB515E8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78" y="2520415"/>
            <a:ext cx="5204013" cy="24944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BED168C-6850-DDCF-58B0-6DCC160AFCC0}"/>
              </a:ext>
            </a:extLst>
          </p:cNvPr>
          <p:cNvSpPr/>
          <p:nvPr/>
        </p:nvSpPr>
        <p:spPr>
          <a:xfrm>
            <a:off x="8243297" y="2577567"/>
            <a:ext cx="895546" cy="694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6F38-DFCC-D68F-791E-63E09E6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Overall</a:t>
            </a:r>
            <a:r>
              <a:rPr lang="zh-CN" altLang="en-US"/>
              <a:t> </a:t>
            </a:r>
            <a:r>
              <a:rPr lang="en-US" altLang="zh-CN"/>
              <a:t>performance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Median</a:t>
            </a:r>
            <a:r>
              <a:rPr lang="zh-CN" altLang="en-US"/>
              <a:t> </a:t>
            </a:r>
            <a:r>
              <a:rPr lang="en-US" altLang="zh-CN"/>
              <a:t>Latency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A6453-5899-6415-0264-697F3DA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18020A-5B47-61FC-3B2C-CF36E162D487}"/>
              </a:ext>
            </a:extLst>
          </p:cNvPr>
          <p:cNvSpPr/>
          <p:nvPr/>
        </p:nvSpPr>
        <p:spPr>
          <a:xfrm>
            <a:off x="2466550" y="5472855"/>
            <a:ext cx="7258895" cy="9943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49% to 65% average median latency reduction.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Up to 39% average 99% tail-latency reduction.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7C02-5B64-DAA5-ADBA-371683FB478C}"/>
              </a:ext>
            </a:extLst>
          </p:cNvPr>
          <p:cNvSpPr txBox="1"/>
          <p:nvPr/>
        </p:nvSpPr>
        <p:spPr>
          <a:xfrm>
            <a:off x="1073368" y="1616370"/>
            <a:ext cx="10970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Setting: YCSB-B</a:t>
            </a:r>
            <a:r>
              <a:rPr lang="zh-CN" altLang="en-US" sz="2800"/>
              <a:t> </a:t>
            </a:r>
            <a:r>
              <a:rPr lang="en-US" altLang="zh-CN" sz="2800"/>
              <a:t>(5%) write ratio,</a:t>
            </a:r>
            <a:r>
              <a:rPr lang="zh-CN" altLang="en-US" sz="2800"/>
              <a:t> </a:t>
            </a:r>
            <a:r>
              <a:rPr lang="en-US" altLang="zh-CN" sz="2800"/>
              <a:t>source</a:t>
            </a:r>
            <a:r>
              <a:rPr lang="zh-CN" altLang="en-US" sz="2800"/>
              <a:t> </a:t>
            </a:r>
            <a:r>
              <a:rPr lang="en-US" altLang="zh-CN" sz="2800"/>
              <a:t>node</a:t>
            </a:r>
            <a:r>
              <a:rPr lang="zh-CN" altLang="en-US" sz="2800"/>
              <a:t> </a:t>
            </a:r>
            <a:r>
              <a:rPr lang="en-US" altLang="zh-CN" sz="2800"/>
              <a:t>is</a:t>
            </a:r>
            <a:r>
              <a:rPr lang="zh-CN" altLang="en-US" sz="2800"/>
              <a:t> </a:t>
            </a:r>
            <a:r>
              <a:rPr lang="en-US" altLang="zh-CN" sz="2800"/>
              <a:t>not</a:t>
            </a:r>
            <a:r>
              <a:rPr lang="zh-CN" altLang="en-US" sz="2800"/>
              <a:t> </a:t>
            </a:r>
            <a:r>
              <a:rPr lang="en-US" altLang="zh-CN" sz="2800"/>
              <a:t>overloaded (100%)</a:t>
            </a:r>
          </a:p>
        </p:txBody>
      </p:sp>
      <p:pic>
        <p:nvPicPr>
          <p:cNvPr id="8" name="Picture 7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18F3842-F7C3-0508-A898-76E4843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4" y="2404350"/>
            <a:ext cx="5034986" cy="2472449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5BF870A-AEBA-F39E-D062-9A47B5FA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405830"/>
            <a:ext cx="5034986" cy="24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F40C7-C1A5-7BA8-5A4B-08B9CD52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B3A2C6-F558-E0F9-BBB9-DBD33AA0E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482588"/>
                  </p:ext>
                </p:extLst>
              </p:nvPr>
            </p:nvGraphicFramePr>
            <p:xfrm>
              <a:off x="1264369" y="1786082"/>
              <a:ext cx="9663261" cy="2926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1087">
                      <a:extLst>
                        <a:ext uri="{9D8B030D-6E8A-4147-A177-3AD203B41FA5}">
                          <a16:colId xmlns:a16="http://schemas.microsoft.com/office/drawing/2014/main" val="3186337111"/>
                        </a:ext>
                      </a:extLst>
                    </a:gridCol>
                    <a:gridCol w="1842192">
                      <a:extLst>
                        <a:ext uri="{9D8B030D-6E8A-4147-A177-3AD203B41FA5}">
                          <a16:colId xmlns:a16="http://schemas.microsoft.com/office/drawing/2014/main" val="3458986248"/>
                        </a:ext>
                      </a:extLst>
                    </a:gridCol>
                    <a:gridCol w="4599982">
                      <a:extLst>
                        <a:ext uri="{9D8B030D-6E8A-4147-A177-3AD203B41FA5}">
                          <a16:colId xmlns:a16="http://schemas.microsoft.com/office/drawing/2014/main" val="2325217352"/>
                        </a:ext>
                      </a:extLst>
                    </a:gridCol>
                  </a:tblGrid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Protocols/Overhead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Client-side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Server-side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738937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Rocksteady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7%~12%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42653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Source-based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Proportional to write rati</a:t>
                          </a:r>
                          <a:r>
                            <a:rPr lang="en-US" altLang="zh-CN" sz="2800"/>
                            <a:t>o</a:t>
                          </a:r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075616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Fulva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~</a:t>
                          </a:r>
                          <a:r>
                            <a:rPr lang="en-US" altLang="zh-CN" sz="2800"/>
                            <a:t>50</a:t>
                          </a:r>
                          <a:r>
                            <a:rPr lang="en-US" sz="2800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65280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err="1"/>
                            <a:t>NetMigrate</a:t>
                          </a:r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&lt;0.05%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&lt;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800"/>
                            <a:t>% </a:t>
                          </a:r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781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B3A2C6-F558-E0F9-BBB9-DBD33AA0E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482588"/>
                  </p:ext>
                </p:extLst>
              </p:nvPr>
            </p:nvGraphicFramePr>
            <p:xfrm>
              <a:off x="1264369" y="1786082"/>
              <a:ext cx="9663261" cy="2926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1087">
                      <a:extLst>
                        <a:ext uri="{9D8B030D-6E8A-4147-A177-3AD203B41FA5}">
                          <a16:colId xmlns:a16="http://schemas.microsoft.com/office/drawing/2014/main" val="3186337111"/>
                        </a:ext>
                      </a:extLst>
                    </a:gridCol>
                    <a:gridCol w="1842192">
                      <a:extLst>
                        <a:ext uri="{9D8B030D-6E8A-4147-A177-3AD203B41FA5}">
                          <a16:colId xmlns:a16="http://schemas.microsoft.com/office/drawing/2014/main" val="3458986248"/>
                        </a:ext>
                      </a:extLst>
                    </a:gridCol>
                    <a:gridCol w="4599982">
                      <a:extLst>
                        <a:ext uri="{9D8B030D-6E8A-4147-A177-3AD203B41FA5}">
                          <a16:colId xmlns:a16="http://schemas.microsoft.com/office/drawing/2014/main" val="2325217352"/>
                        </a:ext>
                      </a:extLst>
                    </a:gridCol>
                  </a:tblGrid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Protocols/Overhead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Client-side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Server-side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738937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Rocksteady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7%~12%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42653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Source-based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Proportional to write rati</a:t>
                          </a:r>
                          <a:r>
                            <a:rPr lang="en-US" altLang="zh-CN" sz="2800"/>
                            <a:t>o</a:t>
                          </a:r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075616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Fulva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~</a:t>
                          </a:r>
                          <a:r>
                            <a:rPr lang="en-US" altLang="zh-CN" sz="2800"/>
                            <a:t>50</a:t>
                          </a:r>
                          <a:r>
                            <a:rPr lang="en-US" sz="2800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065280"/>
                      </a:ext>
                    </a:extLst>
                  </a:tr>
                  <a:tr h="585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err="1"/>
                            <a:t>NetMigrate</a:t>
                          </a:r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&lt;0.05%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199" t="-411458" r="-53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7816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CADC04-284D-B310-E417-EEAE8F6EEAA1}"/>
              </a:ext>
            </a:extLst>
          </p:cNvPr>
          <p:cNvSpPr txBox="1"/>
          <p:nvPr/>
        </p:nvSpPr>
        <p:spPr>
          <a:xfrm>
            <a:off x="2592372" y="5230991"/>
            <a:ext cx="71549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Extra</a:t>
            </a:r>
            <a:r>
              <a:rPr lang="zh-CN" altLang="en-US" sz="2800"/>
              <a:t> </a:t>
            </a:r>
            <a:r>
              <a:rPr lang="en-US" altLang="zh-CN" sz="2800"/>
              <a:t>network bandwidth</a:t>
            </a:r>
            <a:r>
              <a:rPr lang="zh-CN" altLang="en-US" sz="2800"/>
              <a:t> </a:t>
            </a:r>
            <a:r>
              <a:rPr lang="en-US" altLang="zh-CN" sz="2800"/>
              <a:t>overhead </a:t>
            </a:r>
          </a:p>
          <a:p>
            <a:pPr algn="ctr"/>
            <a:r>
              <a:rPr lang="en-US" altLang="zh-CN" sz="2400"/>
              <a:t>between clients and servers (client-side) </a:t>
            </a:r>
          </a:p>
          <a:p>
            <a:pPr algn="ctr"/>
            <a:r>
              <a:rPr lang="en-US" altLang="zh-CN" sz="2400"/>
              <a:t>or between servers (server-side)</a:t>
            </a:r>
          </a:p>
        </p:txBody>
      </p:sp>
    </p:spTree>
    <p:extLst>
      <p:ext uri="{BB962C8B-B14F-4D97-AF65-F5344CB8AC3E}">
        <p14:creationId xmlns:p14="http://schemas.microsoft.com/office/powerpoint/2010/main" val="377483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E280-AF58-0AAE-3D1F-FA7F6D8D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D5E-D6B9-7887-D39F-CD0B9A22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KV store live migration techniques still suffer from low query-serving performance and high overhead. </a:t>
            </a:r>
          </a:p>
          <a:p>
            <a:pPr lvl="1"/>
            <a:endParaRPr lang="en-US" dirty="0"/>
          </a:p>
          <a:p>
            <a:r>
              <a:rPr lang="en-US" dirty="0"/>
              <a:t>We propose </a:t>
            </a:r>
            <a:r>
              <a:rPr lang="en-US" dirty="0" err="1"/>
              <a:t>NetMigrate</a:t>
            </a:r>
            <a:r>
              <a:rPr lang="en-US" dirty="0"/>
              <a:t>, a network-based hybrid live migration approach.</a:t>
            </a:r>
          </a:p>
          <a:p>
            <a:pPr lvl="1"/>
            <a:r>
              <a:rPr lang="en-US" dirty="0"/>
              <a:t>Track fine-grained migration states in programmable data plane.</a:t>
            </a:r>
          </a:p>
          <a:p>
            <a:pPr lvl="1"/>
            <a:r>
              <a:rPr lang="en-US" dirty="0"/>
              <a:t>Provide enhanced throughput and low migration overheads.</a:t>
            </a:r>
          </a:p>
          <a:p>
            <a:pPr lvl="1"/>
            <a:endParaRPr lang="en-US" dirty="0"/>
          </a:p>
          <a:p>
            <a:r>
              <a:rPr lang="en-US" dirty="0"/>
              <a:t>Open-sourced at </a:t>
            </a:r>
            <a:r>
              <a:rPr lang="en-US" dirty="0">
                <a:hlinkClick r:id="rId3"/>
              </a:rPr>
              <a:t>https://github.com/Froot-NetSys/NetMigrate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BB6F-17C0-D07A-4EFD-AABF072C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51339-A62A-B0D8-54A0-30BC4BD2D2A0}"/>
              </a:ext>
            </a:extLst>
          </p:cNvPr>
          <p:cNvSpPr txBox="1"/>
          <p:nvPr/>
        </p:nvSpPr>
        <p:spPr>
          <a:xfrm>
            <a:off x="6459660" y="5908100"/>
            <a:ext cx="292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you! Q&amp;A</a:t>
            </a:r>
          </a:p>
        </p:txBody>
      </p:sp>
      <p:pic>
        <p:nvPicPr>
          <p:cNvPr id="7" name="Picture 6" descr="A white sign with black text&#10;&#10;Description automatically generated">
            <a:extLst>
              <a:ext uri="{FF2B5EF4-FFF2-40B4-BE49-F238E27FC236}">
                <a16:creationId xmlns:a16="http://schemas.microsoft.com/office/drawing/2014/main" id="{9C2A1A77-F935-7055-D791-B34453EB8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51" y="5679450"/>
            <a:ext cx="3344174" cy="10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E280-AF58-0AAE-3D1F-FA7F6D8D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Migration is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 </a:t>
            </a:r>
            <a:r>
              <a:rPr lang="en-US" altLang="zh-CN"/>
              <a:t>Technique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662C-32EC-8397-3D1C-E532B7FF57C0}"/>
              </a:ext>
            </a:extLst>
          </p:cNvPr>
          <p:cNvSpPr txBox="1"/>
          <p:nvPr/>
        </p:nvSpPr>
        <p:spPr>
          <a:xfrm>
            <a:off x="1046604" y="1555098"/>
            <a:ext cx="1009879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No</a:t>
            </a:r>
            <a:r>
              <a:rPr lang="zh-CN" altLang="en-US" sz="2600" dirty="0"/>
              <a:t> </a:t>
            </a:r>
            <a:r>
              <a:rPr lang="en-US" altLang="zh-CN" sz="2600" dirty="0"/>
              <a:t>service</a:t>
            </a:r>
            <a:r>
              <a:rPr lang="zh-CN" altLang="en-US" sz="2600" dirty="0"/>
              <a:t> </a:t>
            </a:r>
            <a:r>
              <a:rPr lang="en-US" altLang="zh-CN" sz="2600" dirty="0"/>
              <a:t>downtime</a:t>
            </a:r>
            <a:r>
              <a:rPr lang="zh-CN" altLang="en-US" sz="2600" dirty="0"/>
              <a:t> </a:t>
            </a:r>
            <a:r>
              <a:rPr lang="en-US" altLang="zh-CN" sz="2600" dirty="0"/>
              <a:t>during key-value shard migration between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Why migrate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Load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Spatial locality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Horizontal scaling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B9855-3E53-8F95-AE37-2C4D07E1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4</a:t>
            </a:fld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64DD0AB-50DD-DAB7-83F5-53EC33FE8F5B}"/>
              </a:ext>
            </a:extLst>
          </p:cNvPr>
          <p:cNvSpPr/>
          <p:nvPr/>
        </p:nvSpPr>
        <p:spPr>
          <a:xfrm>
            <a:off x="3340184" y="4117350"/>
            <a:ext cx="1925367" cy="193102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7B070-E8CB-D288-7846-561214C7B9AE}"/>
              </a:ext>
            </a:extLst>
          </p:cNvPr>
          <p:cNvSpPr txBox="1"/>
          <p:nvPr/>
        </p:nvSpPr>
        <p:spPr>
          <a:xfrm>
            <a:off x="3619093" y="6156295"/>
            <a:ext cx="136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KV server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20D89-6909-3A5C-A5AD-78ED45A7FE45}"/>
              </a:ext>
            </a:extLst>
          </p:cNvPr>
          <p:cNvSpPr/>
          <p:nvPr/>
        </p:nvSpPr>
        <p:spPr>
          <a:xfrm>
            <a:off x="3547064" y="5044014"/>
            <a:ext cx="598017" cy="51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FFC9B0-C152-5F2C-939B-FE4B4BE291A8}"/>
              </a:ext>
            </a:extLst>
          </p:cNvPr>
          <p:cNvGrpSpPr/>
          <p:nvPr/>
        </p:nvGrpSpPr>
        <p:grpSpPr>
          <a:xfrm>
            <a:off x="6577204" y="4102060"/>
            <a:ext cx="1925367" cy="2401683"/>
            <a:chOff x="4665766" y="4091192"/>
            <a:chExt cx="1925367" cy="24016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55A17A-8D3B-EEEA-DBAF-5444E088F3D8}"/>
                </a:ext>
              </a:extLst>
            </p:cNvPr>
            <p:cNvGrpSpPr/>
            <p:nvPr/>
          </p:nvGrpSpPr>
          <p:grpSpPr>
            <a:xfrm>
              <a:off x="4665766" y="4091192"/>
              <a:ext cx="1925367" cy="2401683"/>
              <a:chOff x="8954961" y="3905909"/>
              <a:chExt cx="1925367" cy="2401683"/>
            </a:xfrm>
          </p:grpSpPr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5667082C-BF7A-27C0-2737-21B0A87480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54961" y="3905909"/>
                <a:ext cx="1925367" cy="1931025"/>
              </a:xfrm>
              <a:prstGeom prst="ca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9ADF0-636C-86ED-F785-78F5069369AC}"/>
                  </a:ext>
                </a:extLst>
              </p:cNvPr>
              <p:cNvSpPr txBox="1"/>
              <p:nvPr/>
            </p:nvSpPr>
            <p:spPr>
              <a:xfrm>
                <a:off x="9158831" y="5907482"/>
                <a:ext cx="136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KV server 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79FF28-784D-DA33-FCA2-A8D08E65A228}"/>
                </a:ext>
              </a:extLst>
            </p:cNvPr>
            <p:cNvSpPr/>
            <p:nvPr/>
          </p:nvSpPr>
          <p:spPr>
            <a:xfrm>
              <a:off x="4939266" y="5033146"/>
              <a:ext cx="598017" cy="51847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E6A99-E137-36E6-B5C1-9C4634DD3714}"/>
              </a:ext>
            </a:extLst>
          </p:cNvPr>
          <p:cNvSpPr/>
          <p:nvPr/>
        </p:nvSpPr>
        <p:spPr>
          <a:xfrm>
            <a:off x="7240878" y="4453803"/>
            <a:ext cx="598017" cy="51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8434-340A-67F6-1CEF-ABB69A318E06}"/>
              </a:ext>
            </a:extLst>
          </p:cNvPr>
          <p:cNvSpPr/>
          <p:nvPr/>
        </p:nvSpPr>
        <p:spPr>
          <a:xfrm>
            <a:off x="4387242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EE94E-F21B-0E7D-D57F-2024C45619FD}"/>
              </a:ext>
            </a:extLst>
          </p:cNvPr>
          <p:cNvSpPr/>
          <p:nvPr/>
        </p:nvSpPr>
        <p:spPr>
          <a:xfrm>
            <a:off x="6305721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A436C-E42D-0A6B-BB1A-AD4149A0B485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3846073" y="3487989"/>
            <a:ext cx="1112669" cy="1556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420CD5-3526-1E7C-F708-5ED330E7B75F}"/>
              </a:ext>
            </a:extLst>
          </p:cNvPr>
          <p:cNvSpPr txBox="1"/>
          <p:nvPr/>
        </p:nvSpPr>
        <p:spPr>
          <a:xfrm>
            <a:off x="3881640" y="36684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F5E7BA-81ED-44BB-FDCA-201BBAA2F6F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77221" y="3487989"/>
            <a:ext cx="584424" cy="9419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D935E8-A54E-FC90-5C8F-EECE80EB32D3}"/>
              </a:ext>
            </a:extLst>
          </p:cNvPr>
          <p:cNvSpPr/>
          <p:nvPr/>
        </p:nvSpPr>
        <p:spPr>
          <a:xfrm>
            <a:off x="2168875" y="4819725"/>
            <a:ext cx="506151" cy="10732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18927-8CE8-8806-88E8-5690A710C3B5}"/>
              </a:ext>
            </a:extLst>
          </p:cNvPr>
          <p:cNvSpPr txBox="1"/>
          <p:nvPr/>
        </p:nvSpPr>
        <p:spPr>
          <a:xfrm>
            <a:off x="1069675" y="4727275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6BE0A-AF21-8A62-A1CC-468AD8E84650}"/>
              </a:ext>
            </a:extLst>
          </p:cNvPr>
          <p:cNvSpPr/>
          <p:nvPr/>
        </p:nvSpPr>
        <p:spPr>
          <a:xfrm>
            <a:off x="8954219" y="5527833"/>
            <a:ext cx="463788" cy="365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0960E-CB39-7404-BE43-B2CC909D5714}"/>
              </a:ext>
            </a:extLst>
          </p:cNvPr>
          <p:cNvSpPr/>
          <p:nvPr/>
        </p:nvSpPr>
        <p:spPr>
          <a:xfrm>
            <a:off x="8946362" y="4773356"/>
            <a:ext cx="471645" cy="75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04D31-EBB5-836C-37A5-F46293D4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291-0199-19F1-8F15-D6B8A44F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Migration is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 </a:t>
            </a:r>
            <a:r>
              <a:rPr lang="en-US" altLang="zh-CN"/>
              <a:t>Technique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B6147-69B6-E417-BB02-6D557D26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5</a:t>
            </a:fld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27EEE42-42FE-EAE2-4B8B-78495639EF82}"/>
              </a:ext>
            </a:extLst>
          </p:cNvPr>
          <p:cNvSpPr/>
          <p:nvPr/>
        </p:nvSpPr>
        <p:spPr>
          <a:xfrm>
            <a:off x="3340184" y="4117350"/>
            <a:ext cx="1925367" cy="1931025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E71D8-6EC2-9C19-FCD4-76578350B419}"/>
              </a:ext>
            </a:extLst>
          </p:cNvPr>
          <p:cNvSpPr txBox="1"/>
          <p:nvPr/>
        </p:nvSpPr>
        <p:spPr>
          <a:xfrm>
            <a:off x="3619093" y="6156295"/>
            <a:ext cx="136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KV server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223E5-4570-9D0D-8269-9729ABC87666}"/>
              </a:ext>
            </a:extLst>
          </p:cNvPr>
          <p:cNvSpPr/>
          <p:nvPr/>
        </p:nvSpPr>
        <p:spPr>
          <a:xfrm>
            <a:off x="3547064" y="5044014"/>
            <a:ext cx="598017" cy="51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9C0FAD-4C46-A62C-84E9-3F9C294D6203}"/>
              </a:ext>
            </a:extLst>
          </p:cNvPr>
          <p:cNvGrpSpPr/>
          <p:nvPr/>
        </p:nvGrpSpPr>
        <p:grpSpPr>
          <a:xfrm>
            <a:off x="6577204" y="4102060"/>
            <a:ext cx="1925367" cy="2401683"/>
            <a:chOff x="4665766" y="4091192"/>
            <a:chExt cx="1925367" cy="24016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7FA980-7CDD-FA41-5221-C3B5CE3FFAE9}"/>
                </a:ext>
              </a:extLst>
            </p:cNvPr>
            <p:cNvGrpSpPr/>
            <p:nvPr/>
          </p:nvGrpSpPr>
          <p:grpSpPr>
            <a:xfrm>
              <a:off x="4665766" y="4091192"/>
              <a:ext cx="1925367" cy="2401683"/>
              <a:chOff x="8954961" y="3905909"/>
              <a:chExt cx="1925367" cy="2401683"/>
            </a:xfrm>
          </p:grpSpPr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AA4AC640-068E-3F0D-3AA8-61DA10B663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54961" y="3905909"/>
                <a:ext cx="1925367" cy="1931025"/>
              </a:xfrm>
              <a:prstGeom prst="ca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67D31-CFA0-7882-AA5E-1252C56887E0}"/>
                  </a:ext>
                </a:extLst>
              </p:cNvPr>
              <p:cNvSpPr txBox="1"/>
              <p:nvPr/>
            </p:nvSpPr>
            <p:spPr>
              <a:xfrm>
                <a:off x="9158831" y="5907482"/>
                <a:ext cx="136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KV server 2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8549A2-BBF0-D427-3155-3027349D822E}"/>
                </a:ext>
              </a:extLst>
            </p:cNvPr>
            <p:cNvSpPr/>
            <p:nvPr/>
          </p:nvSpPr>
          <p:spPr>
            <a:xfrm>
              <a:off x="4939266" y="5033146"/>
              <a:ext cx="598017" cy="51847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C72847-49CB-5D40-47B9-8DC748F995B9}"/>
                </a:ext>
              </a:extLst>
            </p:cNvPr>
            <p:cNvSpPr/>
            <p:nvPr/>
          </p:nvSpPr>
          <p:spPr>
            <a:xfrm>
              <a:off x="5810782" y="5033146"/>
              <a:ext cx="598017" cy="51847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ACCF2-1D1B-9823-D412-5818D53AB1AB}"/>
              </a:ext>
            </a:extLst>
          </p:cNvPr>
          <p:cNvSpPr/>
          <p:nvPr/>
        </p:nvSpPr>
        <p:spPr>
          <a:xfrm>
            <a:off x="4462528" y="5044014"/>
            <a:ext cx="598017" cy="51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256A5-011B-A9B5-DB98-9657E1F08189}"/>
              </a:ext>
            </a:extLst>
          </p:cNvPr>
          <p:cNvSpPr/>
          <p:nvPr/>
        </p:nvSpPr>
        <p:spPr>
          <a:xfrm>
            <a:off x="4387242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F97BD-6523-28AB-3065-79CF24CC14FF}"/>
              </a:ext>
            </a:extLst>
          </p:cNvPr>
          <p:cNvSpPr/>
          <p:nvPr/>
        </p:nvSpPr>
        <p:spPr>
          <a:xfrm>
            <a:off x="6305721" y="2961215"/>
            <a:ext cx="1143000" cy="52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C7E0F1-4D8B-ED42-99DD-2F66AAAFFE2D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3846073" y="3487989"/>
            <a:ext cx="1112669" cy="1556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EC5E66-A60B-FDDB-D38F-FF7D39308AAE}"/>
              </a:ext>
            </a:extLst>
          </p:cNvPr>
          <p:cNvSpPr txBox="1"/>
          <p:nvPr/>
        </p:nvSpPr>
        <p:spPr>
          <a:xfrm>
            <a:off x="3881640" y="36684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69135-A663-CB4B-01E6-5DE49BE405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77221" y="3487989"/>
            <a:ext cx="584424" cy="9419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36164FC-40C1-9A15-F1E3-F0824AAB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61" y="5224493"/>
            <a:ext cx="971807" cy="971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8A7279-F274-FFAC-0D37-820FE66339C4}"/>
              </a:ext>
            </a:extLst>
          </p:cNvPr>
          <p:cNvSpPr/>
          <p:nvPr/>
        </p:nvSpPr>
        <p:spPr>
          <a:xfrm>
            <a:off x="2270760" y="2819400"/>
            <a:ext cx="7818120" cy="3737005"/>
          </a:xfrm>
          <a:prstGeom prst="rect">
            <a:avLst/>
          </a:prstGeom>
          <a:solidFill>
            <a:schemeClr val="bg1">
              <a:alpha val="9753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C7D4E-170C-EC51-B28E-BD2094EBB361}"/>
              </a:ext>
            </a:extLst>
          </p:cNvPr>
          <p:cNvSpPr txBox="1"/>
          <p:nvPr/>
        </p:nvSpPr>
        <p:spPr>
          <a:xfrm>
            <a:off x="1046604" y="1555098"/>
            <a:ext cx="1009879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No</a:t>
            </a:r>
            <a:r>
              <a:rPr lang="zh-CN" altLang="en-US" sz="2600" dirty="0"/>
              <a:t> </a:t>
            </a:r>
            <a:r>
              <a:rPr lang="en-US" altLang="zh-CN" sz="2600" dirty="0"/>
              <a:t>service</a:t>
            </a:r>
            <a:r>
              <a:rPr lang="zh-CN" altLang="en-US" sz="2600" dirty="0"/>
              <a:t> </a:t>
            </a:r>
            <a:r>
              <a:rPr lang="en-US" altLang="zh-CN" sz="2600" dirty="0"/>
              <a:t>downtime</a:t>
            </a:r>
            <a:r>
              <a:rPr lang="zh-CN" altLang="en-US" sz="2600" dirty="0"/>
              <a:t> </a:t>
            </a:r>
            <a:r>
              <a:rPr lang="en-US" altLang="zh-CN" sz="2600" dirty="0"/>
              <a:t>during key-value shard migration between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Why migrate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Load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Spatial locality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Horizontal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Existing</a:t>
            </a:r>
            <a:r>
              <a:rPr lang="zh-CN" altLang="en-US" sz="2600" dirty="0"/>
              <a:t> </a:t>
            </a:r>
            <a:r>
              <a:rPr lang="en-US" altLang="zh-CN" sz="2600" dirty="0"/>
              <a:t>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Source-based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Destination-based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7643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Source-based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E2AB-CF11-0230-B26A-6C57F57FC589}"/>
              </a:ext>
            </a:extLst>
          </p:cNvPr>
          <p:cNvSpPr txBox="1"/>
          <p:nvPr/>
        </p:nvSpPr>
        <p:spPr>
          <a:xfrm>
            <a:off x="0" y="645328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RAMCloud</a:t>
            </a:r>
            <a:r>
              <a:rPr lang="zh-CN" altLang="en-US"/>
              <a:t> </a:t>
            </a:r>
            <a:r>
              <a:rPr lang="en-US" altLang="zh-CN"/>
              <a:t>[TOCS</a:t>
            </a:r>
            <a:r>
              <a:rPr lang="zh-CN" altLang="en-US"/>
              <a:t> </a:t>
            </a:r>
            <a:r>
              <a:rPr lang="en-US" altLang="zh-CN"/>
              <a:t>‘15], Remus [SIGMOD’22]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74BCA-55A2-DBD7-D9DB-14AE9A50281C}"/>
              </a:ext>
            </a:extLst>
          </p:cNvPr>
          <p:cNvSpPr txBox="1"/>
          <p:nvPr/>
        </p:nvSpPr>
        <p:spPr>
          <a:xfrm>
            <a:off x="3729683" y="1330829"/>
            <a:ext cx="4104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source 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source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54AF35-7581-FE10-73B4-0BD81667010D}"/>
              </a:ext>
            </a:extLst>
          </p:cNvPr>
          <p:cNvGrpSpPr/>
          <p:nvPr/>
        </p:nvGrpSpPr>
        <p:grpSpPr>
          <a:xfrm>
            <a:off x="1287967" y="3913101"/>
            <a:ext cx="1925367" cy="2387702"/>
            <a:chOff x="1287967" y="3913101"/>
            <a:chExt cx="1925367" cy="2387702"/>
          </a:xfrm>
        </p:grpSpPr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DCF6415F-4DDB-CED4-4984-4EEEA6AA67A9}"/>
                </a:ext>
              </a:extLst>
            </p:cNvPr>
            <p:cNvSpPr/>
            <p:nvPr/>
          </p:nvSpPr>
          <p:spPr>
            <a:xfrm>
              <a:off x="1287967" y="3913101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271C9C-952B-2E64-F936-1AA7C887B58A}"/>
                </a:ext>
              </a:extLst>
            </p:cNvPr>
            <p:cNvSpPr txBox="1"/>
            <p:nvPr/>
          </p:nvSpPr>
          <p:spPr>
            <a:xfrm>
              <a:off x="1634423" y="5900693"/>
              <a:ext cx="123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Source KV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5E7277-D002-40F7-30B2-63FEB6C9BC6B}"/>
              </a:ext>
            </a:extLst>
          </p:cNvPr>
          <p:cNvGrpSpPr/>
          <p:nvPr/>
        </p:nvGrpSpPr>
        <p:grpSpPr>
          <a:xfrm>
            <a:off x="3799394" y="4144580"/>
            <a:ext cx="4655656" cy="446563"/>
            <a:chOff x="3799394" y="4144580"/>
            <a:chExt cx="4655656" cy="44656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1B47D2-CCB5-6997-DBE8-E102446C0E48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007B2B-3CCD-1469-9626-9038180D03E3}"/>
                </a:ext>
              </a:extLst>
            </p:cNvPr>
            <p:cNvSpPr txBox="1"/>
            <p:nvPr/>
          </p:nvSpPr>
          <p:spPr>
            <a:xfrm>
              <a:off x="5130267" y="4144580"/>
              <a:ext cx="1821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ECC5DF-76FC-EA90-C619-3C86E057DDBF}"/>
              </a:ext>
            </a:extLst>
          </p:cNvPr>
          <p:cNvGrpSpPr/>
          <p:nvPr/>
        </p:nvGrpSpPr>
        <p:grpSpPr>
          <a:xfrm>
            <a:off x="3799393" y="5040582"/>
            <a:ext cx="4655657" cy="400110"/>
            <a:chOff x="3799393" y="5040582"/>
            <a:chExt cx="4655657" cy="40011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67E49CA-BA20-06A2-E940-1FB12782C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3" y="5440692"/>
              <a:ext cx="4655657" cy="0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FC017F-E8F9-B304-9482-B61E36709E61}"/>
                </a:ext>
              </a:extLst>
            </p:cNvPr>
            <p:cNvSpPr txBox="1"/>
            <p:nvPr/>
          </p:nvSpPr>
          <p:spPr>
            <a:xfrm>
              <a:off x="5284234" y="5040582"/>
              <a:ext cx="1685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Dirty data logs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A89A0B-61A9-1739-F8D9-F75546B6B0E3}"/>
              </a:ext>
            </a:extLst>
          </p:cNvPr>
          <p:cNvGrpSpPr/>
          <p:nvPr/>
        </p:nvGrpSpPr>
        <p:grpSpPr>
          <a:xfrm>
            <a:off x="2824596" y="2422519"/>
            <a:ext cx="6605249" cy="581801"/>
            <a:chOff x="2174068" y="2412349"/>
            <a:chExt cx="6605249" cy="5818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ACAB87-40E8-A0BF-2BF5-EC71ACAE534C}"/>
                </a:ext>
              </a:extLst>
            </p:cNvPr>
            <p:cNvSpPr/>
            <p:nvPr/>
          </p:nvSpPr>
          <p:spPr>
            <a:xfrm>
              <a:off x="2174068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30EB8-EE0B-7C51-E0FA-3545AD148FE8}"/>
                </a:ext>
              </a:extLst>
            </p:cNvPr>
            <p:cNvSpPr/>
            <p:nvPr/>
          </p:nvSpPr>
          <p:spPr>
            <a:xfrm>
              <a:off x="3865330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A8B345-01D6-B933-4DE4-B658E25279CA}"/>
                </a:ext>
              </a:extLst>
            </p:cNvPr>
            <p:cNvSpPr/>
            <p:nvPr/>
          </p:nvSpPr>
          <p:spPr>
            <a:xfrm>
              <a:off x="7636317" y="2414185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40BE0E-9B3D-9523-F9A9-C94CD64BA8D3}"/>
                </a:ext>
              </a:extLst>
            </p:cNvPr>
            <p:cNvSpPr txBox="1"/>
            <p:nvPr/>
          </p:nvSpPr>
          <p:spPr>
            <a:xfrm>
              <a:off x="6135316" y="253248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5649FF-1B49-6A73-B60F-098F650C0969}"/>
              </a:ext>
            </a:extLst>
          </p:cNvPr>
          <p:cNvGrpSpPr/>
          <p:nvPr/>
        </p:nvGrpSpPr>
        <p:grpSpPr>
          <a:xfrm>
            <a:off x="8954961" y="3905909"/>
            <a:ext cx="1925367" cy="2401683"/>
            <a:chOff x="8954961" y="3905909"/>
            <a:chExt cx="1925367" cy="24016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EB1C89-010C-332E-102A-C5EA1A200D74}"/>
                </a:ext>
              </a:extLst>
            </p:cNvPr>
            <p:cNvSpPr txBox="1"/>
            <p:nvPr/>
          </p:nvSpPr>
          <p:spPr>
            <a:xfrm>
              <a:off x="9158831" y="5907482"/>
              <a:ext cx="1721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Destination KV</a:t>
              </a: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1227C156-1CCA-A63E-924B-151C21950EB5}"/>
                </a:ext>
              </a:extLst>
            </p:cNvPr>
            <p:cNvSpPr/>
            <p:nvPr/>
          </p:nvSpPr>
          <p:spPr>
            <a:xfrm>
              <a:off x="8954961" y="3905909"/>
              <a:ext cx="1925367" cy="1931025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DE2A21-60CC-8285-6F8B-54AC4BCC1945}"/>
              </a:ext>
            </a:extLst>
          </p:cNvPr>
          <p:cNvGrpSpPr/>
          <p:nvPr/>
        </p:nvGrpSpPr>
        <p:grpSpPr>
          <a:xfrm>
            <a:off x="2250651" y="2949293"/>
            <a:ext cx="6607694" cy="963808"/>
            <a:chOff x="2250651" y="2949293"/>
            <a:chExt cx="6607694" cy="96380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6CBD050-2557-56C3-C860-B9CC717DE7BF}"/>
                </a:ext>
              </a:extLst>
            </p:cNvPr>
            <p:cNvGrpSpPr/>
            <p:nvPr/>
          </p:nvGrpSpPr>
          <p:grpSpPr>
            <a:xfrm>
              <a:off x="2250651" y="2949293"/>
              <a:ext cx="6607694" cy="963808"/>
              <a:chOff x="2250651" y="2949293"/>
              <a:chExt cx="6607694" cy="96380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C33FE6B-D896-57E3-D4D5-EE8AF1FC605B}"/>
                  </a:ext>
                </a:extLst>
              </p:cNvPr>
              <p:cNvCxnSpPr>
                <a:cxnSpLocks/>
                <a:stCxn id="15" idx="2"/>
                <a:endCxn id="11" idx="1"/>
              </p:cNvCxnSpPr>
              <p:nvPr/>
            </p:nvCxnSpPr>
            <p:spPr>
              <a:xfrm flipH="1">
                <a:off x="2250651" y="2949293"/>
                <a:ext cx="1145445" cy="9638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EE8254C-6CE2-8507-D236-3DEC2C65ACA3}"/>
                  </a:ext>
                </a:extLst>
              </p:cNvPr>
              <p:cNvCxnSpPr>
                <a:cxnSpLocks/>
                <a:stCxn id="16" idx="2"/>
                <a:endCxn id="11" idx="1"/>
              </p:cNvCxnSpPr>
              <p:nvPr/>
            </p:nvCxnSpPr>
            <p:spPr>
              <a:xfrm flipH="1">
                <a:off x="2250651" y="2949293"/>
                <a:ext cx="2836707" cy="9638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F6A415D-2BD0-E2CB-36E7-E57EE28981B7}"/>
                  </a:ext>
                </a:extLst>
              </p:cNvPr>
              <p:cNvCxnSpPr>
                <a:cxnSpLocks/>
                <a:stCxn id="17" idx="2"/>
                <a:endCxn id="11" idx="1"/>
              </p:cNvCxnSpPr>
              <p:nvPr/>
            </p:nvCxnSpPr>
            <p:spPr>
              <a:xfrm flipH="1">
                <a:off x="2250651" y="2951129"/>
                <a:ext cx="6607694" cy="9619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790E3C-3D5D-98F8-61FF-BE909B5A96B0}"/>
                </a:ext>
              </a:extLst>
            </p:cNvPr>
            <p:cNvGrpSpPr/>
            <p:nvPr/>
          </p:nvGrpSpPr>
          <p:grpSpPr>
            <a:xfrm>
              <a:off x="4153447" y="3196041"/>
              <a:ext cx="2168876" cy="461665"/>
              <a:chOff x="4153447" y="3196041"/>
              <a:chExt cx="2168876" cy="4616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806D24-8ABC-0F60-2DA5-EEEF5A9D9E45}"/>
                  </a:ext>
                </a:extLst>
              </p:cNvPr>
              <p:cNvSpPr txBox="1"/>
              <p:nvPr/>
            </p:nvSpPr>
            <p:spPr>
              <a:xfrm>
                <a:off x="4153447" y="3196041"/>
                <a:ext cx="86581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READ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EFE901-73C9-DA7B-935B-8BB4A433EABC}"/>
                  </a:ext>
                </a:extLst>
              </p:cNvPr>
              <p:cNvSpPr txBox="1"/>
              <p:nvPr/>
            </p:nvSpPr>
            <p:spPr>
              <a:xfrm>
                <a:off x="5327938" y="3196041"/>
                <a:ext cx="9943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WRITE</a:t>
                </a:r>
              </a:p>
            </p:txBody>
          </p:sp>
        </p:grp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4C0FAEB-2E80-6CCC-3936-1EF6E9E0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57870"/>
              </p:ext>
            </p:extLst>
          </p:nvPr>
        </p:nvGraphicFramePr>
        <p:xfrm>
          <a:off x="9158831" y="4435761"/>
          <a:ext cx="1523834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834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412D9899-7434-D094-EC19-A47AD1BAB053}"/>
              </a:ext>
            </a:extLst>
          </p:cNvPr>
          <p:cNvSpPr txBox="1"/>
          <p:nvPr/>
        </p:nvSpPr>
        <p:spPr>
          <a:xfrm>
            <a:off x="5327937" y="3196041"/>
            <a:ext cx="994385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3AFDDB-9E6C-9276-62B0-C3F72A4BB51E}"/>
              </a:ext>
            </a:extLst>
          </p:cNvPr>
          <p:cNvSpPr/>
          <p:nvPr/>
        </p:nvSpPr>
        <p:spPr>
          <a:xfrm>
            <a:off x="9158831" y="4708868"/>
            <a:ext cx="1523834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FA6CC-1E0C-DE71-3ECD-F90145FA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A5FE0BC-478B-7A0A-5E25-D0B549AC60C4}"/>
              </a:ext>
            </a:extLst>
          </p:cNvPr>
          <p:cNvSpPr/>
          <p:nvPr/>
        </p:nvSpPr>
        <p:spPr>
          <a:xfrm>
            <a:off x="1296770" y="3921199"/>
            <a:ext cx="1925367" cy="1931025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76416B5-DE6F-D0B4-C593-7CAD5A0DA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5884"/>
              </p:ext>
            </p:extLst>
          </p:nvPr>
        </p:nvGraphicFramePr>
        <p:xfrm>
          <a:off x="1509335" y="4435761"/>
          <a:ext cx="1522100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00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D8A96432-DF06-4712-D7A8-85A00668E5C7}"/>
              </a:ext>
            </a:extLst>
          </p:cNvPr>
          <p:cNvSpPr/>
          <p:nvPr/>
        </p:nvSpPr>
        <p:spPr>
          <a:xfrm>
            <a:off x="1509335" y="4717364"/>
            <a:ext cx="1522100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9749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3" grpId="0" animBg="1"/>
      <p:bldP spid="72" grpId="0" animBg="1"/>
      <p:bldP spid="7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30E6-5F78-3EC0-A5E6-6E00DD26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Source-based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pic>
        <p:nvPicPr>
          <p:cNvPr id="6" name="Picture 5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CBBDDE2B-204D-B8FF-7533-301090FC3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1372703" y="3282135"/>
            <a:ext cx="755374" cy="755374"/>
          </a:xfrm>
          <a:prstGeom prst="rect">
            <a:avLst/>
          </a:prstGeom>
        </p:spPr>
      </p:pic>
      <p:pic>
        <p:nvPicPr>
          <p:cNvPr id="7" name="Picture 6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5938F2B5-89A7-0D48-6B0E-7BAA3C115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1372703" y="4215273"/>
            <a:ext cx="755374" cy="75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52ACF-B027-B467-9015-022BDD94B3EF}"/>
              </a:ext>
            </a:extLst>
          </p:cNvPr>
          <p:cNvSpPr txBox="1"/>
          <p:nvPr/>
        </p:nvSpPr>
        <p:spPr>
          <a:xfrm>
            <a:off x="2267225" y="3438523"/>
            <a:ext cx="766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Extra dirty data transfer from source to destination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F1266-9DC6-77A9-D974-9E7CFAEC3F80}"/>
              </a:ext>
            </a:extLst>
          </p:cNvPr>
          <p:cNvSpPr txBox="1"/>
          <p:nvPr/>
        </p:nvSpPr>
        <p:spPr>
          <a:xfrm>
            <a:off x="2267225" y="4316632"/>
            <a:ext cx="583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Downtime when terminating migration</a:t>
            </a:r>
          </a:p>
        </p:txBody>
      </p:sp>
      <p:pic>
        <p:nvPicPr>
          <p:cNvPr id="10" name="Picture 9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8C44B6B9-A3FC-434D-D604-F4DDD1C8F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1372703" y="2386820"/>
            <a:ext cx="755374" cy="75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E45D5-78D3-05B5-248A-15805EBFE5E7}"/>
              </a:ext>
            </a:extLst>
          </p:cNvPr>
          <p:cNvSpPr txBox="1"/>
          <p:nvPr/>
        </p:nvSpPr>
        <p:spPr>
          <a:xfrm>
            <a:off x="2267225" y="2310514"/>
            <a:ext cx="8552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Low</a:t>
            </a:r>
            <a:r>
              <a:rPr lang="zh-CN" altLang="en-US" sz="2800"/>
              <a:t> </a:t>
            </a:r>
            <a:r>
              <a:rPr lang="en-US" altLang="zh-CN" sz="2800"/>
              <a:t>query</a:t>
            </a:r>
            <a:r>
              <a:rPr lang="zh-CN" altLang="en-US" sz="2800"/>
              <a:t> </a:t>
            </a:r>
            <a:r>
              <a:rPr lang="en-US" altLang="zh-CN" sz="2800"/>
              <a:t>latency during migration</a:t>
            </a:r>
            <a:r>
              <a:rPr lang="zh-CN" altLang="en-US" sz="2800"/>
              <a:t> </a:t>
            </a:r>
            <a:r>
              <a:rPr lang="en-US" altLang="zh-CN" sz="2800"/>
              <a:t>because</a:t>
            </a:r>
            <a:r>
              <a:rPr lang="zh-CN" altLang="en-US" sz="2800"/>
              <a:t> </a:t>
            </a:r>
            <a:r>
              <a:rPr lang="en-US" altLang="zh-CN" sz="2800"/>
              <a:t>source</a:t>
            </a:r>
            <a:r>
              <a:rPr lang="zh-CN" altLang="en-US" sz="2800"/>
              <a:t> </a:t>
            </a:r>
            <a:r>
              <a:rPr lang="en-US" altLang="zh-CN" sz="2800"/>
              <a:t>node</a:t>
            </a:r>
            <a:r>
              <a:rPr lang="zh-CN" altLang="en-US" sz="2800"/>
              <a:t> </a:t>
            </a:r>
            <a:r>
              <a:rPr lang="en-US" altLang="zh-CN" sz="2800"/>
              <a:t>already</a:t>
            </a:r>
            <a:r>
              <a:rPr lang="zh-CN" altLang="en-US" sz="2800"/>
              <a:t> </a:t>
            </a:r>
            <a:r>
              <a:rPr lang="en-US" altLang="zh-CN" sz="2800"/>
              <a:t>has</a:t>
            </a:r>
            <a:r>
              <a:rPr lang="zh-CN" altLang="en-US" sz="2800"/>
              <a:t> </a:t>
            </a:r>
            <a:r>
              <a:rPr lang="en-US" altLang="zh-CN" sz="2800"/>
              <a:t>the</a:t>
            </a:r>
            <a:r>
              <a:rPr lang="zh-CN" altLang="en-US" sz="2800"/>
              <a:t> </a:t>
            </a:r>
            <a:r>
              <a:rPr lang="en-US" altLang="zh-CN" sz="2800"/>
              <a:t>queried</a:t>
            </a:r>
            <a:r>
              <a:rPr lang="zh-CN" altLang="en-US" sz="2800"/>
              <a:t> </a:t>
            </a:r>
            <a:r>
              <a:rPr lang="en-US" altLang="zh-CN" sz="280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12D4-FBCE-DCC9-5006-F3A2F9D0A0C4}"/>
              </a:ext>
            </a:extLst>
          </p:cNvPr>
          <p:cNvSpPr txBox="1"/>
          <p:nvPr/>
        </p:nvSpPr>
        <p:spPr>
          <a:xfrm>
            <a:off x="0" y="645328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RAMCloud</a:t>
            </a:r>
            <a:r>
              <a:rPr lang="zh-CN" altLang="en-US"/>
              <a:t> </a:t>
            </a:r>
            <a:r>
              <a:rPr lang="en-US" altLang="zh-CN"/>
              <a:t>[TOCS</a:t>
            </a:r>
            <a:r>
              <a:rPr lang="zh-CN" altLang="en-US"/>
              <a:t> </a:t>
            </a:r>
            <a:r>
              <a:rPr lang="en-US" altLang="zh-CN"/>
              <a:t>‘15], Remus [SIGMOD’22]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EDF6-EB9F-F3AB-1233-DC1D477D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2DFFA-3D05-ED67-0E11-010C72462A9E}"/>
              </a:ext>
            </a:extLst>
          </p:cNvPr>
          <p:cNvSpPr txBox="1"/>
          <p:nvPr/>
        </p:nvSpPr>
        <p:spPr>
          <a:xfrm>
            <a:off x="3729683" y="1330829"/>
            <a:ext cx="4104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source 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source</a:t>
            </a:r>
          </a:p>
        </p:txBody>
      </p:sp>
    </p:spTree>
    <p:extLst>
      <p:ext uri="{BB962C8B-B14F-4D97-AF65-F5344CB8AC3E}">
        <p14:creationId xmlns:p14="http://schemas.microsoft.com/office/powerpoint/2010/main" val="3136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 22">
            <a:extLst>
              <a:ext uri="{FF2B5EF4-FFF2-40B4-BE49-F238E27FC236}">
                <a16:creationId xmlns:a16="http://schemas.microsoft.com/office/drawing/2014/main" id="{C217914D-09E7-DDBD-C3D7-434897F39AE8}"/>
              </a:ext>
            </a:extLst>
          </p:cNvPr>
          <p:cNvSpPr/>
          <p:nvPr/>
        </p:nvSpPr>
        <p:spPr>
          <a:xfrm>
            <a:off x="8954961" y="3905909"/>
            <a:ext cx="1925367" cy="193102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3A217-A9C9-5DE9-F355-91BEFF7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Destination-based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555A-B456-68E3-F162-0FBD311A0906}"/>
              </a:ext>
            </a:extLst>
          </p:cNvPr>
          <p:cNvSpPr txBox="1"/>
          <p:nvPr/>
        </p:nvSpPr>
        <p:spPr>
          <a:xfrm>
            <a:off x="3619163" y="1329580"/>
            <a:ext cx="5016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destination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destination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1C43E37-7D81-0C52-55D9-4DEECDE84563}"/>
              </a:ext>
            </a:extLst>
          </p:cNvPr>
          <p:cNvSpPr/>
          <p:nvPr/>
        </p:nvSpPr>
        <p:spPr>
          <a:xfrm>
            <a:off x="1287967" y="3913101"/>
            <a:ext cx="1925367" cy="193102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F9881-9596-4659-588C-D3FB594BF4C3}"/>
              </a:ext>
            </a:extLst>
          </p:cNvPr>
          <p:cNvSpPr txBox="1"/>
          <p:nvPr/>
        </p:nvSpPr>
        <p:spPr>
          <a:xfrm>
            <a:off x="1634423" y="5900693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Source KV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84552-0C15-67FC-8D8D-A553DAD211E0}"/>
              </a:ext>
            </a:extLst>
          </p:cNvPr>
          <p:cNvSpPr txBox="1"/>
          <p:nvPr/>
        </p:nvSpPr>
        <p:spPr>
          <a:xfrm>
            <a:off x="9158831" y="5907482"/>
            <a:ext cx="1721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Destination KV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4D02C0-7D94-6AB6-D7F1-51ACA0FBCE64}"/>
              </a:ext>
            </a:extLst>
          </p:cNvPr>
          <p:cNvGrpSpPr/>
          <p:nvPr/>
        </p:nvGrpSpPr>
        <p:grpSpPr>
          <a:xfrm>
            <a:off x="3799394" y="4144580"/>
            <a:ext cx="4655656" cy="446563"/>
            <a:chOff x="3799394" y="4144580"/>
            <a:chExt cx="4655656" cy="44656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E38EAC-99CC-63C2-336E-188BB9FF52E6}"/>
                </a:ext>
              </a:extLst>
            </p:cNvPr>
            <p:cNvCxnSpPr>
              <a:cxnSpLocks/>
            </p:cNvCxnSpPr>
            <p:nvPr/>
          </p:nvCxnSpPr>
          <p:spPr>
            <a:xfrm>
              <a:off x="3799394" y="4573188"/>
              <a:ext cx="4655656" cy="17955"/>
            </a:xfrm>
            <a:prstGeom prst="straightConnector1">
              <a:avLst/>
            </a:prstGeom>
            <a:ln w="152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3270E1-E338-2B68-61D6-B1F24A66F521}"/>
                </a:ext>
              </a:extLst>
            </p:cNvPr>
            <p:cNvSpPr txBox="1"/>
            <p:nvPr/>
          </p:nvSpPr>
          <p:spPr>
            <a:xfrm>
              <a:off x="5130267" y="4144580"/>
              <a:ext cx="1821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Migrate all 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1D9CBF-1F76-160E-8EDF-60A849442813}"/>
              </a:ext>
            </a:extLst>
          </p:cNvPr>
          <p:cNvGrpSpPr/>
          <p:nvPr/>
        </p:nvGrpSpPr>
        <p:grpSpPr>
          <a:xfrm>
            <a:off x="3727765" y="4998378"/>
            <a:ext cx="4695567" cy="446563"/>
            <a:chOff x="3727765" y="4998378"/>
            <a:chExt cx="4695567" cy="44656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105A2C-43EF-C770-4B41-B238EEE58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7765" y="5444941"/>
              <a:ext cx="4695567" cy="0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99451B-7602-9417-B850-DAB4AA56C822}"/>
                </a:ext>
              </a:extLst>
            </p:cNvPr>
            <p:cNvSpPr txBox="1"/>
            <p:nvPr/>
          </p:nvSpPr>
          <p:spPr>
            <a:xfrm>
              <a:off x="4645817" y="4998378"/>
              <a:ext cx="3280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PriorityPull</a:t>
              </a:r>
              <a:r>
                <a:rPr lang="en-US" sz="2000"/>
                <a:t> not-migrated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CCA0DD-A683-9336-750E-DAB08A8813EE}"/>
              </a:ext>
            </a:extLst>
          </p:cNvPr>
          <p:cNvGrpSpPr/>
          <p:nvPr/>
        </p:nvGrpSpPr>
        <p:grpSpPr>
          <a:xfrm>
            <a:off x="2793374" y="2473026"/>
            <a:ext cx="6605249" cy="581801"/>
            <a:chOff x="2174068" y="2412349"/>
            <a:chExt cx="6605249" cy="5818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ED3799-D201-E197-B34B-B0E649147FD1}"/>
                </a:ext>
              </a:extLst>
            </p:cNvPr>
            <p:cNvSpPr/>
            <p:nvPr/>
          </p:nvSpPr>
          <p:spPr>
            <a:xfrm>
              <a:off x="2174068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D509B0-A3A0-7954-E834-14EC46E41980}"/>
                </a:ext>
              </a:extLst>
            </p:cNvPr>
            <p:cNvSpPr/>
            <p:nvPr/>
          </p:nvSpPr>
          <p:spPr>
            <a:xfrm>
              <a:off x="3865330" y="2412349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DCDB72-95B7-959B-3E95-44C1A95FD556}"/>
                </a:ext>
              </a:extLst>
            </p:cNvPr>
            <p:cNvSpPr/>
            <p:nvPr/>
          </p:nvSpPr>
          <p:spPr>
            <a:xfrm>
              <a:off x="7636317" y="2414185"/>
              <a:ext cx="1143000" cy="52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Client 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7CA51-8D33-5433-769B-3814DDA9953B}"/>
                </a:ext>
              </a:extLst>
            </p:cNvPr>
            <p:cNvSpPr txBox="1"/>
            <p:nvPr/>
          </p:nvSpPr>
          <p:spPr>
            <a:xfrm>
              <a:off x="6135316" y="253248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67A7A8-E858-180B-4432-E14B7617D442}"/>
              </a:ext>
            </a:extLst>
          </p:cNvPr>
          <p:cNvGrpSpPr/>
          <p:nvPr/>
        </p:nvGrpSpPr>
        <p:grpSpPr>
          <a:xfrm>
            <a:off x="3364874" y="2999800"/>
            <a:ext cx="6552771" cy="906109"/>
            <a:chOff x="3364874" y="2999800"/>
            <a:chExt cx="6552771" cy="906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77B24C-4DC6-940C-218A-B0CE98CC156A}"/>
                </a:ext>
              </a:extLst>
            </p:cNvPr>
            <p:cNvCxnSpPr>
              <a:cxnSpLocks/>
              <a:stCxn id="10" idx="2"/>
              <a:endCxn id="23" idx="1"/>
            </p:cNvCxnSpPr>
            <p:nvPr/>
          </p:nvCxnSpPr>
          <p:spPr>
            <a:xfrm>
              <a:off x="3364874" y="2999800"/>
              <a:ext cx="6552771" cy="9061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079A0D-ED27-BA04-B85D-48FDC02EDC64}"/>
                </a:ext>
              </a:extLst>
            </p:cNvPr>
            <p:cNvCxnSpPr>
              <a:cxnSpLocks/>
              <a:stCxn id="11" idx="2"/>
              <a:endCxn id="23" idx="1"/>
            </p:cNvCxnSpPr>
            <p:nvPr/>
          </p:nvCxnSpPr>
          <p:spPr>
            <a:xfrm>
              <a:off x="5056136" y="2999800"/>
              <a:ext cx="4861509" cy="9061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B15009-8957-F8EC-33E6-34D62C3A3E3E}"/>
                </a:ext>
              </a:extLst>
            </p:cNvPr>
            <p:cNvCxnSpPr>
              <a:cxnSpLocks/>
              <a:stCxn id="12" idx="2"/>
              <a:endCxn id="23" idx="1"/>
            </p:cNvCxnSpPr>
            <p:nvPr/>
          </p:nvCxnSpPr>
          <p:spPr>
            <a:xfrm>
              <a:off x="8827123" y="3001636"/>
              <a:ext cx="1090522" cy="904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3D4D1E-C707-58A1-3E78-AAA939C51792}"/>
                </a:ext>
              </a:extLst>
            </p:cNvPr>
            <p:cNvSpPr txBox="1"/>
            <p:nvPr/>
          </p:nvSpPr>
          <p:spPr>
            <a:xfrm>
              <a:off x="6647601" y="3106587"/>
              <a:ext cx="8658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/>
                <a:t>READ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FCDA84-D73D-722A-8423-6E40370C9CF0}"/>
                </a:ext>
              </a:extLst>
            </p:cNvPr>
            <p:cNvSpPr txBox="1"/>
            <p:nvPr/>
          </p:nvSpPr>
          <p:spPr>
            <a:xfrm>
              <a:off x="7926139" y="3106587"/>
              <a:ext cx="9943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/>
                <a:t>WRITE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28D8F7-8EAB-51AF-3967-C1A856F78C53}"/>
              </a:ext>
            </a:extLst>
          </p:cNvPr>
          <p:cNvSpPr txBox="1"/>
          <p:nvPr/>
        </p:nvSpPr>
        <p:spPr>
          <a:xfrm>
            <a:off x="6647601" y="3106587"/>
            <a:ext cx="865814" cy="461665"/>
          </a:xfrm>
          <a:prstGeom prst="rect">
            <a:avLst/>
          </a:prstGeom>
          <a:solidFill>
            <a:srgbClr val="FF959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637B2-1CD9-579F-34EE-B5A1CF02B2A1}"/>
              </a:ext>
            </a:extLst>
          </p:cNvPr>
          <p:cNvSpPr txBox="1"/>
          <p:nvPr/>
        </p:nvSpPr>
        <p:spPr>
          <a:xfrm>
            <a:off x="0" y="6492875"/>
            <a:ext cx="22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Rocksteady</a:t>
            </a:r>
            <a:r>
              <a:rPr lang="zh-CN" altLang="en-US"/>
              <a:t> </a:t>
            </a:r>
            <a:r>
              <a:rPr lang="en-US" altLang="zh-CN"/>
              <a:t>[SOSP’17]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223F6-49C7-328C-184E-479BB69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8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F8E6AFC-EA8D-05A6-7AD4-7832CB30AF26}"/>
              </a:ext>
            </a:extLst>
          </p:cNvPr>
          <p:cNvSpPr/>
          <p:nvPr/>
        </p:nvSpPr>
        <p:spPr>
          <a:xfrm>
            <a:off x="8954961" y="3908081"/>
            <a:ext cx="1925367" cy="1931025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00EF84C-FE04-FF2D-8C93-AEBE43588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58767"/>
              </p:ext>
            </p:extLst>
          </p:nvPr>
        </p:nvGraphicFramePr>
        <p:xfrm>
          <a:off x="1492143" y="4467012"/>
          <a:ext cx="1489596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596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25C4C59-B4A3-9810-D762-F50FAB8B3A7B}"/>
              </a:ext>
            </a:extLst>
          </p:cNvPr>
          <p:cNvSpPr/>
          <p:nvPr/>
        </p:nvSpPr>
        <p:spPr>
          <a:xfrm>
            <a:off x="1492143" y="5066860"/>
            <a:ext cx="1489596" cy="3081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E83C3ED-1A4F-F670-21A1-CFE54104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17754"/>
              </p:ext>
            </p:extLst>
          </p:nvPr>
        </p:nvGraphicFramePr>
        <p:xfrm>
          <a:off x="9158830" y="4430847"/>
          <a:ext cx="1541025" cy="1249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025">
                  <a:extLst>
                    <a:ext uri="{9D8B030D-6E8A-4147-A177-3AD203B41FA5}">
                      <a16:colId xmlns:a16="http://schemas.microsoft.com/office/drawing/2014/main" val="2985698315"/>
                    </a:ext>
                  </a:extLst>
                </a:gridCol>
              </a:tblGrid>
              <a:tr h="262841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58353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12858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86205"/>
                  </a:ext>
                </a:extLst>
              </a:tr>
              <a:tr h="32889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572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286BBE3-4825-FA70-B2E3-F4082621EC43}"/>
              </a:ext>
            </a:extLst>
          </p:cNvPr>
          <p:cNvSpPr/>
          <p:nvPr/>
        </p:nvSpPr>
        <p:spPr>
          <a:xfrm>
            <a:off x="9158830" y="5031792"/>
            <a:ext cx="1541025" cy="308113"/>
          </a:xfrm>
          <a:prstGeom prst="rect">
            <a:avLst/>
          </a:prstGeom>
          <a:solidFill>
            <a:srgbClr val="FF9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Migrated</a:t>
            </a:r>
          </a:p>
        </p:txBody>
      </p:sp>
    </p:spTree>
    <p:extLst>
      <p:ext uri="{BB962C8B-B14F-4D97-AF65-F5344CB8AC3E}">
        <p14:creationId xmlns:p14="http://schemas.microsoft.com/office/powerpoint/2010/main" val="35454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 animBg="1"/>
      <p:bldP spid="6" grpId="0" animBg="1"/>
      <p:bldP spid="38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6259-FA07-05BD-F98B-27008D2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Destination-based</a:t>
            </a:r>
            <a:r>
              <a:rPr lang="zh-CN" altLang="en-US"/>
              <a:t> </a:t>
            </a:r>
            <a:r>
              <a:rPr lang="en-US" altLang="zh-CN"/>
              <a:t>Migration</a:t>
            </a:r>
            <a:endParaRPr lang="en-US"/>
          </a:p>
        </p:txBody>
      </p:sp>
      <p:pic>
        <p:nvPicPr>
          <p:cNvPr id="5" name="Picture 4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9A1D6EB0-0917-1804-25BF-71F44D85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1361660" y="3381019"/>
            <a:ext cx="755374" cy="755374"/>
          </a:xfrm>
          <a:prstGeom prst="rect">
            <a:avLst/>
          </a:prstGeom>
        </p:spPr>
      </p:pic>
      <p:pic>
        <p:nvPicPr>
          <p:cNvPr id="6" name="Picture 5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77F2CA52-3F53-4BB6-660F-FE842EE3F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1361660" y="4314157"/>
            <a:ext cx="755374" cy="755374"/>
          </a:xfrm>
          <a:prstGeom prst="rect">
            <a:avLst/>
          </a:prstGeom>
        </p:spPr>
      </p:pic>
      <p:pic>
        <p:nvPicPr>
          <p:cNvPr id="7" name="Picture 6" descr="A set of icons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1B70BC4D-F403-CFDE-47BA-EE2DDC8DD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1361660" y="2485704"/>
            <a:ext cx="755374" cy="75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1E7CE-3684-AF6B-7E4A-6035B15DDD88}"/>
              </a:ext>
            </a:extLst>
          </p:cNvPr>
          <p:cNvSpPr txBox="1"/>
          <p:nvPr/>
        </p:nvSpPr>
        <p:spPr>
          <a:xfrm>
            <a:off x="2365512" y="4458513"/>
            <a:ext cx="4214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Low</a:t>
            </a:r>
            <a:r>
              <a:rPr lang="zh-CN" altLang="en-US" sz="2800"/>
              <a:t> </a:t>
            </a:r>
            <a:r>
              <a:rPr lang="en-US" altLang="zh-CN" sz="2800"/>
              <a:t>throughput (drop 66%)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14EFD-8029-5BEF-EA85-F9389EBE0017}"/>
              </a:ext>
            </a:extLst>
          </p:cNvPr>
          <p:cNvSpPr txBox="1"/>
          <p:nvPr/>
        </p:nvSpPr>
        <p:spPr>
          <a:xfrm>
            <a:off x="2365513" y="3360050"/>
            <a:ext cx="8464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/>
              <a:t>High query latency due to missed data access in the destination (increase 100%~400%)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13DFD-6708-C8B6-A273-C6A69BE80FA8}"/>
              </a:ext>
            </a:extLst>
          </p:cNvPr>
          <p:cNvSpPr txBox="1"/>
          <p:nvPr/>
        </p:nvSpPr>
        <p:spPr>
          <a:xfrm>
            <a:off x="2365512" y="2560935"/>
            <a:ext cx="8575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Quickly shift source node’s pressure, short migration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5734C-2C2F-B9F3-5902-90184EA7450F}"/>
              </a:ext>
            </a:extLst>
          </p:cNvPr>
          <p:cNvSpPr txBox="1"/>
          <p:nvPr/>
        </p:nvSpPr>
        <p:spPr>
          <a:xfrm>
            <a:off x="0" y="6492875"/>
            <a:ext cx="22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Rocksteady</a:t>
            </a:r>
            <a:r>
              <a:rPr lang="zh-CN" altLang="en-US"/>
              <a:t> </a:t>
            </a:r>
            <a:r>
              <a:rPr lang="en-US" altLang="zh-CN"/>
              <a:t>[SOSP’17]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A605C-60D1-F2B2-ADEE-FBFAC6DC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3A03-51D0-E847-A25E-7B42719D685B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182-D714-0001-2DC8-7D7C8A114E29}"/>
              </a:ext>
            </a:extLst>
          </p:cNvPr>
          <p:cNvSpPr txBox="1"/>
          <p:nvPr/>
        </p:nvSpPr>
        <p:spPr>
          <a:xfrm>
            <a:off x="3619163" y="1329580"/>
            <a:ext cx="5016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</a:rPr>
              <a:t>READ: served by destination</a:t>
            </a:r>
          </a:p>
          <a:p>
            <a:r>
              <a:rPr lang="en-US" altLang="zh-CN" sz="3000" b="1">
                <a:solidFill>
                  <a:schemeClr val="accent1"/>
                </a:solidFill>
              </a:rPr>
              <a:t>WRITE: served by destination</a:t>
            </a:r>
          </a:p>
        </p:txBody>
      </p:sp>
    </p:spTree>
    <p:extLst>
      <p:ext uri="{BB962C8B-B14F-4D97-AF65-F5344CB8AC3E}">
        <p14:creationId xmlns:p14="http://schemas.microsoft.com/office/powerpoint/2010/main" val="34770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1727</Words>
  <Application>Microsoft Macintosh PowerPoint</Application>
  <PresentationFormat>Widescreen</PresentationFormat>
  <Paragraphs>579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等线</vt:lpstr>
      <vt:lpstr>NimbusRomNo9L</vt:lpstr>
      <vt:lpstr>Arial</vt:lpstr>
      <vt:lpstr>Calibri</vt:lpstr>
      <vt:lpstr>Calibri Light</vt:lpstr>
      <vt:lpstr>Calisto MT</vt:lpstr>
      <vt:lpstr>Cambria Math</vt:lpstr>
      <vt:lpstr>Wingdings</vt:lpstr>
      <vt:lpstr>Office Theme</vt:lpstr>
      <vt:lpstr>In-Memory Key-Value Store Live Migration with NetMigrate</vt:lpstr>
      <vt:lpstr>In-Memory Key-Value Stores</vt:lpstr>
      <vt:lpstr>Live Migration is A Key Technique </vt:lpstr>
      <vt:lpstr>Live Migration is A Key Technique </vt:lpstr>
      <vt:lpstr>Live Migration is A Key Technique </vt:lpstr>
      <vt:lpstr>Source-based Migration</vt:lpstr>
      <vt:lpstr>Source-based Migration</vt:lpstr>
      <vt:lpstr>Destination-based Migration</vt:lpstr>
      <vt:lpstr>Destination-based Migration</vt:lpstr>
      <vt:lpstr>Hybrid Migration</vt:lpstr>
      <vt:lpstr>Hybrid Migration</vt:lpstr>
      <vt:lpstr>Existing Live Migration Systems</vt:lpstr>
      <vt:lpstr>PowerPoint Presentation</vt:lpstr>
      <vt:lpstr>PowerPoint Presentation</vt:lpstr>
      <vt:lpstr>A Typical Programmable Switch Architecture</vt:lpstr>
      <vt:lpstr>Design Challenges of NetMigrate</vt:lpstr>
      <vt:lpstr>Design Challenges of NetMigrate</vt:lpstr>
      <vt:lpstr>Shrink Record Granularity for Limited Switch Resources</vt:lpstr>
      <vt:lpstr>Three States to Understand Data Location</vt:lpstr>
      <vt:lpstr>Probabilistic Ownership Tracking </vt:lpstr>
      <vt:lpstr>Not Started Migration</vt:lpstr>
      <vt:lpstr>Ongoing Migration</vt:lpstr>
      <vt:lpstr>Finished Migration</vt:lpstr>
      <vt:lpstr>Design Challenges of NetMigrate</vt:lpstr>
      <vt:lpstr>Data is Consistent When Not Started Migration</vt:lpstr>
      <vt:lpstr>Data is Consistent When Finished Migration</vt:lpstr>
      <vt:lpstr>An Inconsistent Example When Ongoing Migration</vt:lpstr>
      <vt:lpstr>An Inconsistent Example When Ongoing Migration</vt:lpstr>
      <vt:lpstr>Data is Consistent When Ongoing Migration</vt:lpstr>
      <vt:lpstr>Data is Consistent When Ongoing Migration</vt:lpstr>
      <vt:lpstr>Data is Consistent even with False Positives</vt:lpstr>
      <vt:lpstr>Data is Consistent even with False Positives</vt:lpstr>
      <vt:lpstr>Putting It Together: NetMigrate </vt:lpstr>
      <vt:lpstr>Evaluation</vt:lpstr>
      <vt:lpstr>Overall performance -- Throughput</vt:lpstr>
      <vt:lpstr>Overall performance – Median Latency</vt:lpstr>
      <vt:lpstr>Network Overhead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Key-Value Store Live Migration with NetMigrate</dc:title>
  <dc:creator>Zeying Zhu</dc:creator>
  <cp:lastModifiedBy>Zeying Zhu</cp:lastModifiedBy>
  <cp:revision>145</cp:revision>
  <dcterms:created xsi:type="dcterms:W3CDTF">2024-02-05T18:12:27Z</dcterms:created>
  <dcterms:modified xsi:type="dcterms:W3CDTF">2024-03-03T19:03:52Z</dcterms:modified>
</cp:coreProperties>
</file>