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57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801"/>
    <a:srgbClr val="F41508"/>
    <a:srgbClr val="F8B551"/>
    <a:srgbClr val="E42304"/>
    <a:srgbClr val="F68E06"/>
    <a:srgbClr val="DB241D"/>
    <a:srgbClr val="E5A3A3"/>
    <a:srgbClr val="FF6D6D"/>
    <a:srgbClr val="FBFBFB"/>
    <a:srgbClr val="8B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99816" autoAdjust="0"/>
  </p:normalViewPr>
  <p:slideViewPr>
    <p:cSldViewPr snapToGrid="0">
      <p:cViewPr varScale="1">
        <p:scale>
          <a:sx n="71" d="100"/>
          <a:sy n="71" d="100"/>
        </p:scale>
        <p:origin x="-7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A763A-D6BE-460E-84EA-D9FF9C21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03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EE0AF-E28C-4A16-8169-1A752C79C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99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EE0AF-E28C-4A16-8169-1A752C79C6F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5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红色, 天空&#10;&#10;已生成高可信度的说明"/>
          <p:cNvPicPr>
            <a:picLocks noChangeAspect="1"/>
          </p:cNvPicPr>
          <p:nvPr userDrawn="1"/>
        </p:nvPicPr>
        <p:blipFill>
          <a:blip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0" y="77470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2019/11/12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0820-097C-4D64-A1E6-9F5146BC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0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50" r:id="rId14"/>
  </p:sldLayoutIdLst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2655" y="561330"/>
            <a:ext cx="111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交易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812" y="14657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2654" y="1281063"/>
            <a:ext cx="10475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交易的输入和输出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u"/>
            </a:pP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zh-CN" dirty="0" smtClean="0"/>
              <a:t>UTXO</a:t>
            </a:r>
            <a:r>
              <a:rPr lang="zh-CN" altLang="en-US" dirty="0" smtClean="0"/>
              <a:t>：比特</a:t>
            </a:r>
            <a:r>
              <a:rPr lang="zh-CN" altLang="en-US" dirty="0"/>
              <a:t>币交易的基本单位是未经</a:t>
            </a:r>
            <a:r>
              <a:rPr lang="zh-CN" altLang="en-US" dirty="0" smtClean="0"/>
              <a:t>使用的</a:t>
            </a:r>
            <a:r>
              <a:rPr lang="zh-CN" altLang="en-US" dirty="0"/>
              <a:t>⼀个交易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UTXO</a:t>
            </a:r>
            <a:r>
              <a:rPr lang="zh-CN" altLang="en-US" dirty="0" smtClean="0"/>
              <a:t>是不可再</a:t>
            </a:r>
            <a:r>
              <a:rPr lang="zh-CN" altLang="en-US" dirty="0"/>
              <a:t>分割、被所有者锁住或记录于区块链中的</a:t>
            </a:r>
            <a:r>
              <a:rPr lang="zh-CN" altLang="en-US" dirty="0" smtClean="0"/>
              <a:t>并被整个网络</a:t>
            </a:r>
            <a:r>
              <a:rPr lang="zh-CN" altLang="en-US" dirty="0"/>
              <a:t>识别成货币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实际上， 并不存在</a:t>
            </a:r>
            <a:r>
              <a:rPr lang="zh-CN" altLang="en-US" dirty="0" smtClean="0"/>
              <a:t>储存比特</a:t>
            </a:r>
            <a:r>
              <a:rPr lang="zh-CN" altLang="en-US" dirty="0"/>
              <a:t>币地址或</a:t>
            </a:r>
            <a:r>
              <a:rPr lang="zh-CN" altLang="en-US" dirty="0" smtClean="0"/>
              <a:t>账</a:t>
            </a:r>
            <a:r>
              <a:rPr lang="zh-CN" altLang="en-US" dirty="0"/>
              <a:t>户</a:t>
            </a:r>
            <a:r>
              <a:rPr lang="zh-CN" altLang="en-US" dirty="0" smtClean="0"/>
              <a:t>余额</a:t>
            </a:r>
            <a:r>
              <a:rPr lang="zh-CN" altLang="en-US" dirty="0"/>
              <a:t>的地点</a:t>
            </a:r>
            <a:r>
              <a:rPr lang="zh-CN" altLang="en-US" dirty="0" smtClean="0"/>
              <a:t>，只有</a:t>
            </a:r>
            <a:r>
              <a:rPr lang="zh-CN" altLang="en-US" dirty="0"/>
              <a:t>被所有者锁住的</a:t>
            </a:r>
            <a:r>
              <a:rPr lang="zh-CN" altLang="en-US" dirty="0" smtClean="0"/>
              <a:t>、分散</a:t>
            </a:r>
            <a:r>
              <a:rPr lang="zh-CN" altLang="en-US" dirty="0"/>
              <a:t>的</a:t>
            </a:r>
            <a:r>
              <a:rPr lang="en-US" altLang="zh-CN" dirty="0" smtClean="0"/>
              <a:t>UTXO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比特</a:t>
            </a:r>
            <a:r>
              <a:rPr lang="zh-CN" altLang="en-US" dirty="0"/>
              <a:t>币钱包通过扫描区块链并聚合所有属于</a:t>
            </a:r>
            <a:r>
              <a:rPr lang="zh-CN" altLang="en-US" dirty="0" smtClean="0"/>
              <a:t>该</a:t>
            </a:r>
            <a:r>
              <a:rPr lang="zh-CN" altLang="en-US" dirty="0"/>
              <a:t>用</a:t>
            </a:r>
            <a:r>
              <a:rPr lang="zh-CN" altLang="en-US" dirty="0" smtClean="0"/>
              <a:t>户的</a:t>
            </a:r>
            <a:r>
              <a:rPr lang="en-US" altLang="zh-CN" dirty="0" smtClean="0"/>
              <a:t>UTXO</a:t>
            </a:r>
            <a:r>
              <a:rPr lang="zh-CN" altLang="en-US" dirty="0" smtClean="0"/>
              <a:t>来</a:t>
            </a:r>
            <a:r>
              <a:rPr lang="zh-CN" altLang="en-US" dirty="0"/>
              <a:t>计算</a:t>
            </a:r>
            <a:r>
              <a:rPr lang="zh-CN" altLang="en-US" dirty="0" smtClean="0"/>
              <a:t>该</a:t>
            </a:r>
            <a:r>
              <a:rPr lang="zh-CN" altLang="en-US" dirty="0"/>
              <a:t>用</a:t>
            </a:r>
            <a:r>
              <a:rPr lang="zh-CN" altLang="en-US" dirty="0" smtClean="0"/>
              <a:t>户的余额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742950" lvl="1" indent="-285750">
              <a:buFont typeface="Wingdings" pitchFamily="2" charset="2"/>
              <a:buChar char="p"/>
            </a:pPr>
            <a:r>
              <a:rPr lang="zh-CN" altLang="en-US" dirty="0" smtClean="0"/>
              <a:t>不可分割性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/>
              <a:t>UTXO</a:t>
            </a:r>
            <a:r>
              <a:rPr lang="zh-CN" altLang="en-US" dirty="0"/>
              <a:t>可以是任意值， 但只要它被创造出来了， 就像不能被切成两半的硬币⼀样不可再分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若一个</a:t>
            </a:r>
            <a:r>
              <a:rPr lang="en-US" altLang="zh-CN" dirty="0" smtClean="0"/>
              <a:t>UTXO</a:t>
            </a:r>
            <a:r>
              <a:rPr lang="zh-CN" altLang="en-US" dirty="0" smtClean="0"/>
              <a:t>比一笔交易的需求量大，它仍会被当做整体消耗</a:t>
            </a:r>
            <a:r>
              <a:rPr lang="zh-CN" altLang="en-US" dirty="0"/>
              <a:t>掉， 但同时会在交易中⽣成</a:t>
            </a:r>
            <a:r>
              <a:rPr lang="zh-CN" altLang="en-US" dirty="0" smtClean="0"/>
              <a:t>零头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p"/>
            </a:pPr>
            <a:r>
              <a:rPr lang="zh-CN" altLang="en-US" dirty="0"/>
              <a:t>被交易消耗的</a:t>
            </a:r>
            <a:r>
              <a:rPr lang="en-US" altLang="zh-CN" dirty="0"/>
              <a:t>UTXO</a:t>
            </a:r>
            <a:r>
              <a:rPr lang="zh-CN" altLang="en-US" dirty="0"/>
              <a:t>被称为交易输⼊， 由交易创建的</a:t>
            </a:r>
            <a:r>
              <a:rPr lang="en-US" altLang="zh-CN" dirty="0"/>
              <a:t>UTXO</a:t>
            </a:r>
            <a:r>
              <a:rPr lang="zh-CN" altLang="en-US" dirty="0"/>
              <a:t>被称为交易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给某⼈发送⽐特币实际上是创造新的</a:t>
            </a:r>
            <a:r>
              <a:rPr lang="en-US" altLang="zh-CN" dirty="0" smtClean="0"/>
              <a:t>UTXO</a:t>
            </a:r>
          </a:p>
        </p:txBody>
      </p:sp>
    </p:spTree>
    <p:extLst>
      <p:ext uri="{BB962C8B-B14F-4D97-AF65-F5344CB8AC3E}">
        <p14:creationId xmlns:p14="http://schemas.microsoft.com/office/powerpoint/2010/main" val="12494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2655" y="561330"/>
            <a:ext cx="111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交易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812" y="14657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2654" y="1281063"/>
            <a:ext cx="10475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 smtClean="0"/>
              <a:t>交易的输入和输出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u"/>
            </a:pP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p"/>
            </a:pPr>
            <a:r>
              <a:rPr lang="zh-CN" altLang="en-US" dirty="0"/>
              <a:t>支付条件（障碍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交易输出时定义了⽀付输出所必须被满⾜的条件的障碍，或者叫锁定脚本，特定的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zh-CN" altLang="en-US" dirty="0"/>
              <a:t>解锁脚本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若想⽀付</a:t>
            </a:r>
            <a:r>
              <a:rPr lang="en-US" altLang="zh-CN" dirty="0"/>
              <a:t>UTXO</a:t>
            </a:r>
            <a:r>
              <a:rPr lang="zh-CN" altLang="en-US" dirty="0"/>
              <a:t>， ⼀个交易的输⼊也需要包含⼀个解锁脚本， ⽤来满⾜</a:t>
            </a:r>
            <a:r>
              <a:rPr lang="en-US" altLang="zh-CN" dirty="0"/>
              <a:t>UTXO</a:t>
            </a:r>
            <a:r>
              <a:rPr lang="zh-CN" altLang="en-US" dirty="0"/>
              <a:t>的⽀付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zh-CN" altLang="en-US" dirty="0"/>
              <a:t>交易费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矿⼯依据许多不同的标准，按重要性对交易进⾏排序，这包括费⽤，并且甚⾄可能在某种特定情况下免费处理交易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交易费影响处理优先级：交易费不⾜或者没有交易费的交易可能会被推迟甚至不被</a:t>
            </a:r>
            <a:r>
              <a:rPr lang="zh-CN" altLang="en-US" dirty="0" smtClean="0"/>
              <a:t>处理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17" y="4697383"/>
            <a:ext cx="6962331" cy="120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1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484095"/>
            <a:ext cx="4397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交易脚本和脚本语言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083" y="1364415"/>
            <a:ext cx="779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⽐特币交易验证并不基于⼀个不变的模式， ⽽是通过运⾏脚本语⾔来实现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5083" y="1785755"/>
            <a:ext cx="1050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解锁脚本是每</a:t>
            </a:r>
            <a:r>
              <a:rPr lang="zh-CN" altLang="en-US" dirty="0" smtClean="0"/>
              <a:t>⼀笔</a:t>
            </a:r>
            <a:r>
              <a:rPr lang="zh-CN" altLang="en-US" dirty="0"/>
              <a:t>⽐特币交易输出的⼀部分， ⽽且往往含有⼀个被⽤⼾的⽐特币钱包（通过⽤⼾的私钥） ⽣成的数字签名。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90" y="2432086"/>
            <a:ext cx="70199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53353" y="4784436"/>
            <a:ext cx="1044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OP_EQUAL</a:t>
            </a:r>
            <a:r>
              <a:rPr lang="zh-CN" altLang="en-US" dirty="0"/>
              <a:t>从堆栈移除两个项⽬ ， 假如⼆者相等则推送真（表</a:t>
            </a:r>
            <a:r>
              <a:rPr lang="zh-CN" altLang="en-US" dirty="0" smtClean="0"/>
              <a:t>⽰为</a:t>
            </a:r>
            <a:r>
              <a:rPr lang="en-US" altLang="zh-CN" dirty="0"/>
              <a:t>1</a:t>
            </a:r>
            <a:r>
              <a:rPr lang="zh-CN" altLang="en-US" dirty="0" smtClean="0"/>
              <a:t>），假如</a:t>
            </a:r>
            <a:r>
              <a:rPr lang="zh-CN" altLang="en-US" dirty="0"/>
              <a:t>⼆者不等则推送为假（表⽰为</a:t>
            </a:r>
            <a:r>
              <a:rPr lang="en-US" altLang="zh-CN" dirty="0"/>
              <a:t>0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30476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399" y="484095"/>
            <a:ext cx="993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 </a:t>
            </a:r>
            <a:r>
              <a:rPr lang="en-US" altLang="zh-CN" sz="3200" dirty="0" smtClean="0">
                <a:ea typeface="+mj-ea"/>
              </a:rPr>
              <a:t>P2PKH</a:t>
            </a:r>
            <a:r>
              <a:rPr lang="zh-CN" altLang="en-US" sz="3200" dirty="0">
                <a:ea typeface="+mj-ea"/>
              </a:rPr>
              <a:t>（</a:t>
            </a:r>
            <a:r>
              <a:rPr lang="en-US" altLang="zh-CN" sz="3200" dirty="0" smtClean="0">
                <a:ea typeface="+mj-ea"/>
              </a:rPr>
              <a:t>Pay-to-Public-Key-Hash</a:t>
            </a:r>
            <a:r>
              <a:rPr lang="zh-CN" altLang="en-US" sz="3200" dirty="0" smtClean="0">
                <a:ea typeface="+mj-ea"/>
              </a:rPr>
              <a:t>）</a:t>
            </a:r>
            <a:r>
              <a:rPr lang="en-US" altLang="zh-CN" sz="3200" dirty="0">
                <a:ea typeface="+mj-ea"/>
              </a:rPr>
              <a:t>——</a:t>
            </a:r>
            <a:r>
              <a:rPr lang="zh-CN" altLang="en-US" sz="3200" dirty="0" smtClean="0">
                <a:ea typeface="+mj-ea"/>
              </a:rPr>
              <a:t>一种交易模式</a:t>
            </a:r>
            <a:endParaRPr lang="zh-CN" altLang="en-US" sz="3200" dirty="0"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8870"/>
            <a:ext cx="57912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94" y="1283182"/>
            <a:ext cx="45339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4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399" y="484095"/>
            <a:ext cx="993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 </a:t>
            </a:r>
            <a:r>
              <a:rPr lang="en-US" altLang="zh-CN" sz="3200" dirty="0" smtClean="0">
                <a:ea typeface="+mj-ea"/>
              </a:rPr>
              <a:t>P2PKH</a:t>
            </a:r>
            <a:r>
              <a:rPr lang="zh-CN" altLang="en-US" sz="3200" dirty="0">
                <a:ea typeface="+mj-ea"/>
              </a:rPr>
              <a:t>（</a:t>
            </a:r>
            <a:r>
              <a:rPr lang="en-US" altLang="zh-CN" sz="3200" dirty="0" smtClean="0">
                <a:ea typeface="+mj-ea"/>
              </a:rPr>
              <a:t>Pay-to-Public-Key-Hash</a:t>
            </a:r>
            <a:r>
              <a:rPr lang="zh-CN" altLang="en-US" sz="3200" dirty="0" smtClean="0">
                <a:ea typeface="+mj-ea"/>
              </a:rPr>
              <a:t>）</a:t>
            </a:r>
            <a:r>
              <a:rPr lang="en-US" altLang="zh-CN" sz="3200" dirty="0">
                <a:ea typeface="+mj-ea"/>
              </a:rPr>
              <a:t>——</a:t>
            </a:r>
            <a:r>
              <a:rPr lang="zh-CN" altLang="en-US" sz="3200" dirty="0" smtClean="0">
                <a:ea typeface="+mj-ea"/>
              </a:rPr>
              <a:t>一种交易模式</a:t>
            </a:r>
            <a:endParaRPr lang="zh-CN" altLang="en-US" sz="3200" dirty="0"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62" y="1364415"/>
            <a:ext cx="46672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2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5329" y="6084332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484095"/>
            <a:ext cx="3227294" cy="880320"/>
          </a:xfrm>
          <a:custGeom>
            <a:avLst/>
            <a:gdLst>
              <a:gd name="connsiteX0" fmla="*/ 0 w 6427694"/>
              <a:gd name="connsiteY0" fmla="*/ 0 h 369332"/>
              <a:gd name="connsiteX1" fmla="*/ 6427694 w 6427694"/>
              <a:gd name="connsiteY1" fmla="*/ 0 h 369332"/>
              <a:gd name="connsiteX2" fmla="*/ 6427694 w 6427694"/>
              <a:gd name="connsiteY2" fmla="*/ 369332 h 369332"/>
              <a:gd name="connsiteX3" fmla="*/ 0 w 6427694"/>
              <a:gd name="connsiteY3" fmla="*/ 369332 h 369332"/>
              <a:gd name="connsiteX4" fmla="*/ 0 w 6427694"/>
              <a:gd name="connsiteY4" fmla="*/ 0 h 369332"/>
              <a:gd name="connsiteX0" fmla="*/ 26894 w 6454588"/>
              <a:gd name="connsiteY0" fmla="*/ 0 h 839979"/>
              <a:gd name="connsiteX1" fmla="*/ 6454588 w 6454588"/>
              <a:gd name="connsiteY1" fmla="*/ 0 h 839979"/>
              <a:gd name="connsiteX2" fmla="*/ 6454588 w 6454588"/>
              <a:gd name="connsiteY2" fmla="*/ 369332 h 839979"/>
              <a:gd name="connsiteX3" fmla="*/ 0 w 6454588"/>
              <a:gd name="connsiteY3" fmla="*/ 839979 h 839979"/>
              <a:gd name="connsiteX4" fmla="*/ 26894 w 6454588"/>
              <a:gd name="connsiteY4" fmla="*/ 0 h 839979"/>
              <a:gd name="connsiteX0" fmla="*/ 26894 w 6454588"/>
              <a:gd name="connsiteY0" fmla="*/ 0 h 880320"/>
              <a:gd name="connsiteX1" fmla="*/ 6454588 w 6454588"/>
              <a:gd name="connsiteY1" fmla="*/ 0 h 880320"/>
              <a:gd name="connsiteX2" fmla="*/ 6441141 w 6454588"/>
              <a:gd name="connsiteY2" fmla="*/ 880320 h 880320"/>
              <a:gd name="connsiteX3" fmla="*/ 0 w 6454588"/>
              <a:gd name="connsiteY3" fmla="*/ 839979 h 880320"/>
              <a:gd name="connsiteX4" fmla="*/ 26894 w 6454588"/>
              <a:gd name="connsiteY4" fmla="*/ 0 h 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588" h="880320">
                <a:moveTo>
                  <a:pt x="26894" y="0"/>
                </a:moveTo>
                <a:lnTo>
                  <a:pt x="6454588" y="0"/>
                </a:lnTo>
                <a:lnTo>
                  <a:pt x="6441141" y="880320"/>
                </a:lnTo>
                <a:lnTo>
                  <a:pt x="0" y="839979"/>
                </a:lnTo>
                <a:lnTo>
                  <a:pt x="26894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399" y="484095"/>
            <a:ext cx="993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私</a:t>
            </a:r>
            <a:r>
              <a:rPr lang="zh-CN" altLang="en-US" sz="3200" dirty="0" smtClean="0">
                <a:latin typeface="+mj-ea"/>
                <a:ea typeface="+mj-ea"/>
              </a:rPr>
              <a:t>钥（</a:t>
            </a:r>
            <a:r>
              <a:rPr lang="en-US" altLang="zh-CN" sz="3200" dirty="0" smtClean="0">
                <a:latin typeface="+mj-ea"/>
                <a:ea typeface="+mj-ea"/>
              </a:rPr>
              <a:t>k</a:t>
            </a:r>
            <a:r>
              <a:rPr lang="zh-CN" altLang="en-US" sz="3200" dirty="0" smtClean="0">
                <a:latin typeface="+mj-ea"/>
                <a:ea typeface="+mj-ea"/>
              </a:rPr>
              <a:t>）和公钥（</a:t>
            </a:r>
            <a:r>
              <a:rPr lang="en-US" altLang="zh-CN" sz="3200" dirty="0" smtClean="0">
                <a:latin typeface="+mj-ea"/>
                <a:ea typeface="+mj-ea"/>
              </a:rPr>
              <a:t>K</a:t>
            </a:r>
            <a:r>
              <a:rPr lang="zh-CN" altLang="en-US" sz="3200" dirty="0" smtClean="0">
                <a:latin typeface="+mj-ea"/>
                <a:ea typeface="+mj-ea"/>
              </a:rPr>
              <a:t>）</a:t>
            </a:r>
            <a:endParaRPr lang="zh-CN" altLang="en-US" sz="3200" dirty="0"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593015"/>
            <a:ext cx="100012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3306" y="4531659"/>
            <a:ext cx="672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K=k</a:t>
            </a:r>
            <a:r>
              <a:rPr lang="zh-CN" altLang="en-US" sz="4800" dirty="0" smtClean="0"/>
              <a:t>*</a:t>
            </a:r>
            <a:r>
              <a:rPr lang="en-US" altLang="zh-CN" sz="4800" dirty="0" smtClean="0"/>
              <a:t>G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844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467</Words>
  <Application>Microsoft Office PowerPoint</Application>
  <PresentationFormat>自定义</PresentationFormat>
  <Paragraphs>46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张振永</dc:creator>
  <cp:keywords>www.1ppt.com</cp:keywords>
  <dc:description>www.1ppt.com</dc:description>
  <cp:lastModifiedBy>Microsoft</cp:lastModifiedBy>
  <cp:revision>258</cp:revision>
  <dcterms:created xsi:type="dcterms:W3CDTF">2017-08-18T03:02:00Z</dcterms:created>
  <dcterms:modified xsi:type="dcterms:W3CDTF">2019-11-12T01:28:50Z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