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801"/>
    <a:srgbClr val="F41508"/>
    <a:srgbClr val="F8B551"/>
    <a:srgbClr val="E42304"/>
    <a:srgbClr val="F68E06"/>
    <a:srgbClr val="DB241D"/>
    <a:srgbClr val="E5A3A3"/>
    <a:srgbClr val="FF6D6D"/>
    <a:srgbClr val="FBFBFB"/>
    <a:srgbClr val="8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9816" autoAdjust="0"/>
  </p:normalViewPr>
  <p:slideViewPr>
    <p:cSldViewPr snapToGrid="0">
      <p:cViewPr varScale="1">
        <p:scale>
          <a:sx n="71" d="100"/>
          <a:sy n="71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A763A-D6BE-460E-84EA-D9FF9C21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03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E0AF-E28C-4A16-8169-1A752C79C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99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红色, 天空&#10;&#10;已生成高可信度的说明"/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0" y="77470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50" r:id="rId14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171017"/>
            <a:ext cx="10201275" cy="3467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6230" y="5835099"/>
            <a:ext cx="96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2019/11/12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66447" y="5248381"/>
            <a:ext cx="225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汇报人：张振永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6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5" y="618565"/>
            <a:ext cx="1922929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Incentive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5689" y="1600200"/>
            <a:ext cx="7490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Coinbase</a:t>
            </a:r>
            <a:r>
              <a:rPr lang="zh-CN" altLang="en-US" sz="2800" dirty="0" smtClean="0"/>
              <a:t>交易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Transaction fees</a:t>
            </a:r>
          </a:p>
          <a:p>
            <a:pPr marL="914400" lvl="1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2800" dirty="0" smtClean="0"/>
              <a:t>UTXO</a:t>
            </a:r>
          </a:p>
        </p:txBody>
      </p:sp>
      <p:pic>
        <p:nvPicPr>
          <p:cNvPr id="2053" name="Picture 5" descr="http://n.sinaimg.cn/finance/transform/20170222/R0TD-fyarref64735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89" y="3769391"/>
            <a:ext cx="3798787" cy="2845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5b0988e595225.cdn.sohucs.com/images/20180712/6785b9bcfefc4318926c8ed469813fd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04703"/>
            <a:ext cx="6096000" cy="641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79774" y="3275395"/>
            <a:ext cx="2581837" cy="2769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2009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月每个区块奖励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个比特币</a:t>
            </a:r>
          </a:p>
        </p:txBody>
      </p:sp>
    </p:spTree>
    <p:extLst>
      <p:ext uri="{BB962C8B-B14F-4D97-AF65-F5344CB8AC3E}">
        <p14:creationId xmlns:p14="http://schemas.microsoft.com/office/powerpoint/2010/main" val="21350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4" y="618565"/>
            <a:ext cx="5768787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Combining and Splitting Value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83" y="1641664"/>
            <a:ext cx="24574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1294" y="3474812"/>
            <a:ext cx="1506071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Privacy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65" y="4405789"/>
            <a:ext cx="64103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" y="1582499"/>
            <a:ext cx="3263154" cy="175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14" y="1582499"/>
            <a:ext cx="3361768" cy="17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1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4" y="618565"/>
            <a:ext cx="3536577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/>
              <a:t>Calculations——1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719" y="1842247"/>
            <a:ext cx="7046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/>
              <a:t>𝑝 </a:t>
            </a:r>
            <a:r>
              <a:rPr lang="en-US" altLang="zh-CN" sz="2800" dirty="0"/>
              <a:t>= </a:t>
            </a:r>
            <a:r>
              <a:rPr lang="zh-CN" altLang="en-US" sz="2800" dirty="0"/>
              <a:t>诚实节点制造出下一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区块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概率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/>
              <a:t>𝑞 </a:t>
            </a:r>
            <a:r>
              <a:rPr lang="en-US" altLang="zh-CN" sz="2800" dirty="0"/>
              <a:t>= </a:t>
            </a:r>
            <a:r>
              <a:rPr lang="zh-CN" altLang="en-US" sz="2800" dirty="0"/>
              <a:t>攻击者制造出下一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区块</a:t>
            </a:r>
            <a:r>
              <a:rPr lang="zh-CN" altLang="en-US" sz="2800" dirty="0" smtClean="0"/>
              <a:t>的概率</a:t>
            </a:r>
            <a:endParaRPr lang="zh-CN" alt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/>
              <a:t>𝑞𝑧 </a:t>
            </a:r>
            <a:r>
              <a:rPr lang="en-US" altLang="zh-CN" sz="2800" dirty="0"/>
              <a:t>= </a:t>
            </a:r>
            <a:r>
              <a:rPr lang="zh-CN" altLang="en-US" sz="2800" dirty="0"/>
              <a:t>攻击者最终消弭了</a:t>
            </a:r>
            <a:r>
              <a:rPr lang="en-US" altLang="zh-CN" sz="2800" dirty="0"/>
              <a:t>z</a:t>
            </a:r>
            <a:r>
              <a:rPr lang="zh-CN" altLang="en-US" sz="2800" dirty="0"/>
              <a:t>个区块的落后差距</a:t>
            </a:r>
            <a:endParaRPr lang="en-US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3" y="2003612"/>
            <a:ext cx="3936468" cy="170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9" y="3993778"/>
            <a:ext cx="1083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b="1" dirty="0" smtClean="0"/>
              <a:t>考虑一</a:t>
            </a:r>
            <a:r>
              <a:rPr lang="zh-CN" altLang="en-US" sz="2000" b="1" dirty="0"/>
              <a:t>个收款人需要等待多长时间，才能足够确信付款人已经难以更改</a:t>
            </a:r>
            <a:r>
              <a:rPr lang="zh-CN" altLang="en-US" sz="2000" b="1" dirty="0" smtClean="0"/>
              <a:t>交易了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3719" y="4558555"/>
            <a:ext cx="10838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zh-CN" altLang="en-US" sz="2000" dirty="0" smtClean="0"/>
              <a:t>我们</a:t>
            </a:r>
            <a:r>
              <a:rPr lang="zh-CN" altLang="en-US" sz="2000" dirty="0"/>
              <a:t>假设付款人是一个支付攻击者，希望让收款人在一段时间内相信他已经付过款了</a:t>
            </a:r>
            <a:r>
              <a:rPr lang="zh-CN" altLang="en-US" sz="2000" dirty="0" smtClean="0"/>
              <a:t>，然后</a:t>
            </a:r>
            <a:r>
              <a:rPr lang="zh-CN" altLang="en-US" sz="2000" dirty="0"/>
              <a:t>立即将支付的款项重新支付给</a:t>
            </a:r>
            <a:r>
              <a:rPr lang="zh-CN" altLang="en-US" sz="2000" dirty="0" smtClean="0"/>
              <a:t>自己，虽然收款人此时会</a:t>
            </a:r>
            <a:r>
              <a:rPr lang="zh-CN" altLang="en-US" sz="2000" dirty="0"/>
              <a:t>发现这一点，但为时已晚。</a:t>
            </a:r>
          </a:p>
        </p:txBody>
      </p:sp>
    </p:spTree>
    <p:extLst>
      <p:ext uri="{BB962C8B-B14F-4D97-AF65-F5344CB8AC3E}">
        <p14:creationId xmlns:p14="http://schemas.microsoft.com/office/powerpoint/2010/main" val="156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1294" y="618565"/>
            <a:ext cx="3536577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/>
              <a:t>Calculations——2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292" y="1613647"/>
            <a:ext cx="35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解决方法：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41294" y="2312894"/>
            <a:ext cx="104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收款人生成了新的一对密钥组合，然后只预留一个较短的时间将公钥发送给</a:t>
            </a:r>
            <a:r>
              <a:rPr lang="zh-CN" altLang="en-US" dirty="0" smtClean="0"/>
              <a:t>付款人（在即将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之前）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1292" y="2877671"/>
            <a:ext cx="341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防止以下情况发生：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292" y="3594842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付款人</a:t>
            </a:r>
            <a:r>
              <a:rPr lang="zh-CN" altLang="en-US" b="1" dirty="0"/>
              <a:t>预先准备</a:t>
            </a:r>
            <a:r>
              <a:rPr lang="zh-CN" altLang="en-US" dirty="0"/>
              <a:t>好一个区块链然后持续地对此区块进行运算，直到运气</a:t>
            </a:r>
            <a:r>
              <a:rPr lang="zh-CN" altLang="en-US" dirty="0" smtClean="0"/>
              <a:t>让他</a:t>
            </a:r>
            <a:r>
              <a:rPr lang="zh-CN" altLang="en-US" dirty="0"/>
              <a:t>的区块链超越了诚实链条，方才立即执行支付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3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1294" y="618565"/>
            <a:ext cx="3536577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/>
              <a:t>Calculations——3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415" y="1496973"/>
            <a:ext cx="20955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1294" y="1707776"/>
            <a:ext cx="749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在只</a:t>
            </a:r>
            <a:r>
              <a:rPr lang="zh-CN" altLang="en-US" dirty="0"/>
              <a:t>预留一个较短的时间将公钥发送给付款人 </a:t>
            </a:r>
            <a:r>
              <a:rPr lang="zh-CN" altLang="en-US" dirty="0" smtClean="0"/>
              <a:t>情况</a:t>
            </a:r>
            <a:r>
              <a:rPr lang="zh-CN" altLang="en-US" dirty="0"/>
              <a:t>下，交易一旦发出，攻击者就</a:t>
            </a:r>
            <a:r>
              <a:rPr lang="zh-CN" altLang="en-US" dirty="0" smtClean="0"/>
              <a:t>开始</a:t>
            </a:r>
            <a:r>
              <a:rPr lang="zh-CN" altLang="en-US" dirty="0"/>
              <a:t>秘密地准备一条包含了该交易替代版本的平行链条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然后收款人将等待交易出现在首个区块中， 然后在等到</a:t>
            </a:r>
            <a:r>
              <a:rPr lang="en-US" altLang="zh-CN" dirty="0"/>
              <a:t>z</a:t>
            </a:r>
            <a:r>
              <a:rPr lang="zh-CN" altLang="en-US" dirty="0"/>
              <a:t>个区块链接其后。 此时，他</a:t>
            </a:r>
            <a:r>
              <a:rPr lang="zh-CN" altLang="en-US" dirty="0" smtClean="0"/>
              <a:t>仍然不能</a:t>
            </a:r>
            <a:r>
              <a:rPr lang="zh-CN" altLang="en-US" dirty="0"/>
              <a:t>确切知道攻击者已经进展了多少个区块，但是假设诚实区块将耗费平均预期时间以产生</a:t>
            </a:r>
            <a:r>
              <a:rPr lang="zh-CN" altLang="en-US" dirty="0" smtClean="0"/>
              <a:t>一个</a:t>
            </a:r>
            <a:r>
              <a:rPr lang="zh-CN" altLang="en-US" dirty="0"/>
              <a:t>区块，那么攻击者的潜在进展就是一个泊松分布， 分布的期望值为：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98" y="3462102"/>
            <a:ext cx="1057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1294" y="4224102"/>
            <a:ext cx="714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此情形，为了计算攻击者追赶上的概率，我们将攻击者取得进展区块数量的泊松分布</a:t>
            </a:r>
            <a:r>
              <a:rPr lang="zh-CN" altLang="en-US" dirty="0" smtClean="0"/>
              <a:t>的概率密度</a:t>
            </a:r>
            <a:r>
              <a:rPr lang="zh-CN" altLang="en-US" dirty="0"/>
              <a:t>，乘以在该数量下攻击者依然能够追赶上的</a:t>
            </a:r>
            <a:r>
              <a:rPr lang="zh-CN" altLang="en-US" dirty="0" smtClean="0"/>
              <a:t>概率，整理后得到如下式子：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98" y="5339515"/>
            <a:ext cx="2971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9426388" y="5567082"/>
            <a:ext cx="1775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01400" y="5567082"/>
            <a:ext cx="0" cy="22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426388" y="5787190"/>
            <a:ext cx="1775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9426388" y="5567082"/>
            <a:ext cx="0" cy="22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324415" y="3462102"/>
            <a:ext cx="1876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201400" y="3462102"/>
            <a:ext cx="0" cy="15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052" idx="1"/>
          </p:cNvCxnSpPr>
          <p:nvPr/>
        </p:nvCxnSpPr>
        <p:spPr>
          <a:xfrm flipH="1">
            <a:off x="9324415" y="3616285"/>
            <a:ext cx="1876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052" idx="1"/>
          </p:cNvCxnSpPr>
          <p:nvPr/>
        </p:nvCxnSpPr>
        <p:spPr>
          <a:xfrm>
            <a:off x="9324415" y="3462102"/>
            <a:ext cx="0" cy="15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4" y="1597486"/>
            <a:ext cx="10219764" cy="175432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Q1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：怎样基于密码学原理？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Q2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：不需要第三方，那么第三方的工作谁来做？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Q3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：怎样解决双重支付问题？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294" y="618565"/>
            <a:ext cx="1963271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Summary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294" y="3684495"/>
            <a:ext cx="10219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此论文提出了一种不需要信用中介的电子支付</a:t>
            </a:r>
            <a:r>
              <a:rPr lang="zh-CN" altLang="en-US" sz="2000" dirty="0"/>
              <a:t>系统，</a:t>
            </a:r>
            <a:r>
              <a:rPr lang="zh-CN" altLang="en-US" sz="2000" dirty="0" smtClean="0"/>
              <a:t>为了解决双重支付问题，提出</a:t>
            </a:r>
            <a:r>
              <a:rPr lang="zh-CN" altLang="en-US" sz="2000" dirty="0"/>
              <a:t>了一种采用工作量证明机制的点对点网络来记录交易的公开信息，</a:t>
            </a:r>
            <a:r>
              <a:rPr lang="zh-CN" altLang="en-US" sz="2000" b="1" dirty="0" smtClean="0"/>
              <a:t>只要</a:t>
            </a:r>
            <a:r>
              <a:rPr lang="zh-CN" altLang="en-US" sz="2000" b="1" dirty="0"/>
              <a:t>诚实的节点能够控制绝大多数的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计算能力</a:t>
            </a:r>
            <a:r>
              <a:rPr lang="zh-CN" altLang="en-US" sz="2000" dirty="0"/>
              <a:t>，就能使得攻击者事实上难以改变交易</a:t>
            </a:r>
            <a:r>
              <a:rPr lang="zh-CN" altLang="en-US" sz="2000" dirty="0" smtClean="0"/>
              <a:t>记录；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节点都</a:t>
            </a:r>
            <a:r>
              <a:rPr lang="zh-CN" altLang="en-US" sz="2000" b="1" dirty="0"/>
              <a:t>不需要明确自己的身份</a:t>
            </a:r>
            <a:r>
              <a:rPr lang="zh-CN" altLang="en-US" sz="2000" dirty="0"/>
              <a:t>，由于交易信息的流动路径并无任何要求，所以</a:t>
            </a:r>
            <a:r>
              <a:rPr lang="zh-CN" altLang="en-US" sz="2000" dirty="0" smtClean="0"/>
              <a:t>只需</a:t>
            </a:r>
            <a:r>
              <a:rPr lang="zh-CN" altLang="en-US" sz="2000" dirty="0"/>
              <a:t>要尽其最大努力传播即</a:t>
            </a:r>
            <a:r>
              <a:rPr lang="zh-CN" altLang="en-US" sz="2000" dirty="0" smtClean="0"/>
              <a:t>可；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节点</a:t>
            </a:r>
            <a:r>
              <a:rPr lang="zh-CN" altLang="en-US" sz="2000" dirty="0"/>
              <a:t>可以</a:t>
            </a:r>
            <a:r>
              <a:rPr lang="zh-CN" altLang="en-US" sz="2000" b="1" dirty="0"/>
              <a:t>随时离开网络</a:t>
            </a:r>
            <a:r>
              <a:rPr lang="zh-CN" altLang="en-US" sz="2000" dirty="0" smtClean="0"/>
              <a:t>，而</a:t>
            </a:r>
            <a:r>
              <a:rPr lang="zh-CN" altLang="en-US" sz="2000" dirty="0"/>
              <a:t>想重新加入网络也非常</a:t>
            </a:r>
            <a:r>
              <a:rPr lang="zh-CN" altLang="en-US" sz="2000" dirty="0" smtClean="0"/>
              <a:t>容易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因为只需</a:t>
            </a:r>
            <a:r>
              <a:rPr lang="zh-CN" altLang="en-US" sz="2000" dirty="0"/>
              <a:t>要补充接收离开期间的工作量证明链条即可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节点</a:t>
            </a:r>
            <a:r>
              <a:rPr lang="zh-CN" altLang="en-US" sz="2000" dirty="0"/>
              <a:t>通过自己的</a:t>
            </a:r>
            <a:r>
              <a:rPr lang="en-US" altLang="zh-CN" sz="2000" dirty="0"/>
              <a:t>CPU</a:t>
            </a:r>
            <a:r>
              <a:rPr lang="zh-CN" altLang="en-US" sz="2000" dirty="0"/>
              <a:t>计算力进行投票，</a:t>
            </a:r>
            <a:r>
              <a:rPr lang="zh-CN" altLang="en-US" sz="2000" b="1" dirty="0" smtClean="0"/>
              <a:t>表决他们</a:t>
            </a:r>
            <a:r>
              <a:rPr lang="zh-CN" altLang="en-US" sz="2000" b="1" dirty="0"/>
              <a:t>对有效区块的确认</a:t>
            </a:r>
            <a:r>
              <a:rPr lang="zh-CN" altLang="en-US" sz="2000" dirty="0"/>
              <a:t>，他们不断延长有效的区块链来表达自己的确认，并拒绝在无效的</a:t>
            </a:r>
            <a:r>
              <a:rPr lang="zh-CN" altLang="en-US" sz="2000" dirty="0" smtClean="0"/>
              <a:t>区块之后</a:t>
            </a:r>
            <a:r>
              <a:rPr lang="zh-CN" altLang="en-US" sz="2000" dirty="0"/>
              <a:t>延长区块以表示拒绝。 </a:t>
            </a:r>
          </a:p>
        </p:txBody>
      </p:sp>
    </p:spTree>
    <p:extLst>
      <p:ext uri="{BB962C8B-B14F-4D97-AF65-F5344CB8AC3E}">
        <p14:creationId xmlns:p14="http://schemas.microsoft.com/office/powerpoint/2010/main" val="28138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19300"/>
            <a:ext cx="9619876" cy="279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发表论文以来，中本聪的真实身份长期不为外界所知，维基解密创始人朱利安</a:t>
            </a:r>
            <a:r>
              <a:rPr lang="en-US" altLang="zh-CN" sz="2400" dirty="0"/>
              <a:t>·</a:t>
            </a:r>
            <a:r>
              <a:rPr lang="zh-CN" altLang="en-US" sz="2400" dirty="0"/>
              <a:t>阿桑奇宣称中本聪是一位密码朋克（</a:t>
            </a:r>
            <a:r>
              <a:rPr lang="en-US" altLang="zh-CN" sz="2400" dirty="0"/>
              <a:t>Cypherpunk</a:t>
            </a:r>
            <a:r>
              <a:rPr lang="zh-CN" altLang="en-US" sz="2400" dirty="0" smtClean="0"/>
              <a:t>）。</a:t>
            </a:r>
            <a:r>
              <a:rPr lang="zh-CN" altLang="en-US" sz="2400" dirty="0"/>
              <a:t>另外，有人称“中本聪是一名无政府主义者，他的初衷并不希望数字加密货币被某国政府或中央银行控制，而是希望其成为全球自由流动、不受政府监管和控制的货币。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--------</a:t>
            </a:r>
            <a:r>
              <a:rPr lang="zh-CN" altLang="en-US" sz="2400" dirty="0" smtClean="0"/>
              <a:t>来源自维基百科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1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8" name="Picture 4" descr="https://encrypted-tbn0.gstatic.com/images?q=tbn%3AANd9GcT78118OK9mFIjFjKM0zyW8XYbCJFumCndJYU0qFbSvzLyhvbJ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9" y="1115077"/>
            <a:ext cx="2905125" cy="15716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%3AANd9GcSnd4WmqUtJPYXNZXj1Qki7ml-yeYfJtmkqs8W2UyQSl0kN_yy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66" y="1033555"/>
            <a:ext cx="2847975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60" y="3029378"/>
            <a:ext cx="6200775" cy="3105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18" y="538163"/>
            <a:ext cx="2867025" cy="578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504825"/>
            <a:ext cx="2867025" cy="584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86" y="519113"/>
            <a:ext cx="2876550" cy="581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5" y="618565"/>
            <a:ext cx="2487706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现有的问题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9517" y="1411941"/>
            <a:ext cx="9870142" cy="4524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互联网上的交易，几乎都需要可信赖的第三方处理支付信息；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受制于“基于信用</a:t>
            </a:r>
            <a:r>
              <a:rPr lang="zh-CN" altLang="en-US" sz="2400" dirty="0" smtClean="0"/>
              <a:t>的模式</a:t>
            </a:r>
            <a:r>
              <a:rPr lang="zh-CN" altLang="en-US" sz="2400" dirty="0"/>
              <a:t>” </a:t>
            </a:r>
            <a:r>
              <a:rPr lang="en-US" altLang="zh-CN" sz="2400" dirty="0"/>
              <a:t>(trust based model)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弱点；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人们无法实现完全不可逆的</a:t>
            </a:r>
            <a:r>
              <a:rPr lang="zh-CN" altLang="en-US" sz="2400" dirty="0" smtClean="0"/>
              <a:t>交易；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金融中介的存在</a:t>
            </a:r>
            <a:r>
              <a:rPr lang="zh-CN" altLang="en-US" sz="2400" dirty="0" smtClean="0"/>
              <a:t>，会</a:t>
            </a:r>
            <a:r>
              <a:rPr lang="zh-CN" altLang="en-US" sz="2400" dirty="0"/>
              <a:t>增加交易的</a:t>
            </a:r>
            <a:r>
              <a:rPr lang="zh-CN" altLang="en-US" sz="2400" dirty="0" smtClean="0"/>
              <a:t>成本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限制</a:t>
            </a:r>
            <a:r>
              <a:rPr lang="zh-CN" altLang="en-US" sz="2400" dirty="0"/>
              <a:t>了实际可行的</a:t>
            </a:r>
            <a:r>
              <a:rPr lang="zh-CN" altLang="en-US" sz="2400" dirty="0" smtClean="0"/>
              <a:t>最小交易</a:t>
            </a:r>
            <a:r>
              <a:rPr lang="zh-CN" altLang="en-US" sz="2400" dirty="0"/>
              <a:t>规模，也限制了日常的小额支付</a:t>
            </a:r>
            <a:r>
              <a:rPr lang="zh-CN" altLang="en-US" sz="2400" dirty="0" smtClean="0"/>
              <a:t>交易；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客户与商家之间存在欺诈性交易；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76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2084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4" y="618565"/>
            <a:ext cx="2622178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645" y="1377862"/>
            <a:ext cx="10219764" cy="175432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需要一种电子支付系统，他是基于密码学原理而不基于信用；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交易过程中，不需要第三方中介的参与；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解决双重支付问题；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296" y="3339342"/>
            <a:ext cx="1963269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cs typeface="Times New Roman" pitchFamily="18" charset="0"/>
              </a:rPr>
              <a:t>Question</a:t>
            </a:r>
            <a:endParaRPr lang="zh-CN" altLang="en-US" sz="3600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4681" y="4125533"/>
            <a:ext cx="10219764" cy="175432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Q1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：怎样基于密码学原理？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Q2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：不需要第三方，那么第三方的工作谁来做？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cs typeface="Times New Roman" pitchFamily="18" charset="0"/>
              </a:rPr>
              <a:t>Q3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：怎样解决双重支付问题？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4" y="618565"/>
            <a:ext cx="2662517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Transactions 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17" y="1828520"/>
            <a:ext cx="57912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600202"/>
            <a:ext cx="3630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Public Key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Private Key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Verify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Sign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Publicly announced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Timestamp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7567" y="1785530"/>
            <a:ext cx="1739900" cy="266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1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5" y="618565"/>
            <a:ext cx="3523130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Timestamp server 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94" y="2386294"/>
            <a:ext cx="51530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0613" y="1869141"/>
            <a:ext cx="43971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Item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Block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Hash</a:t>
            </a:r>
            <a:r>
              <a:rPr lang="zh-CN" altLang="en-US" sz="2800" dirty="0" smtClean="0"/>
              <a:t>值广播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Chain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562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5" y="618565"/>
            <a:ext cx="2877670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Proof-of-Work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719" y="1842247"/>
            <a:ext cx="4397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Nonce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Tx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Prev </a:t>
            </a:r>
            <a:r>
              <a:rPr lang="en-US" altLang="zh-CN" sz="2800" dirty="0" smtClean="0"/>
              <a:t>Hash</a:t>
            </a: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56" y="2262190"/>
            <a:ext cx="56292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1295" y="4128247"/>
            <a:ext cx="8955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en-US" altLang="zh-CN" sz="2800" dirty="0"/>
              <a:t>the proof-of-work difficulty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cs typeface="Times New Roman" pitchFamily="18" charset="0"/>
              </a:rPr>
              <a:t>取决于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cs typeface="Times New Roman" pitchFamily="18" charset="0"/>
              </a:rPr>
              <a:t>一个变化的平均数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cs typeface="Times New Roman" pitchFamily="18" charset="0"/>
              </a:rPr>
              <a:t>——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cs typeface="Times New Roman" pitchFamily="18" charset="0"/>
              </a:rPr>
              <a:t>每小时生成区块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cs typeface="Times New Roman" pitchFamily="18" charset="0"/>
              </a:rPr>
              <a:t>数量，如果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cs typeface="Times New Roman" pitchFamily="18" charset="0"/>
              </a:rPr>
              <a:t>区块产生得太快，难度就会增加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chemeClr val="dk1"/>
              </a:solidFill>
              <a:latin typeface="+mn-ea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chemeClr val="dk1"/>
              </a:solidFill>
              <a:latin typeface="+mn-ea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dk1"/>
                </a:solidFill>
                <a:latin typeface="+mn-ea"/>
                <a:cs typeface="Times New Roman" pitchFamily="18" charset="0"/>
              </a:rPr>
              <a:t>同时这种机制也能解决集体投票中，谁是大多数的问题。</a:t>
            </a:r>
            <a:endParaRPr lang="zh-CN" altLang="en-US" sz="2400" dirty="0">
              <a:solidFill>
                <a:schemeClr val="dk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295" y="618565"/>
            <a:ext cx="1801905" cy="64633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Network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242" y="1600200"/>
            <a:ext cx="74900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New Transaction--</a:t>
            </a:r>
            <a:r>
              <a:rPr lang="en-US" altLang="zh-CN" sz="2800" dirty="0" smtClean="0">
                <a:sym typeface="Wingdings" pitchFamily="2" charset="2"/>
              </a:rPr>
              <a:t>--&gt;</a:t>
            </a:r>
            <a:r>
              <a:rPr lang="en-US" altLang="zh-CN" sz="2800" dirty="0">
                <a:sym typeface="Wingdings" pitchFamily="2" charset="2"/>
              </a:rPr>
              <a:t>B</a:t>
            </a:r>
            <a:r>
              <a:rPr lang="en-US" altLang="zh-CN" sz="2800" dirty="0" smtClean="0"/>
              <a:t>roadcast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New Transaction</a:t>
            </a:r>
            <a:r>
              <a:rPr lang="en-US" altLang="zh-CN" sz="2800" dirty="0" smtClean="0">
                <a:sym typeface="Wingdings" pitchFamily="2" charset="2"/>
              </a:rPr>
              <a:t>----&gt;Block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Nodes----&gt;Proof-of-work----&gt;Broadcast</a:t>
            </a:r>
          </a:p>
          <a:p>
            <a:pPr marL="16573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Acceptance----&gt;New Block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/>
          </a:p>
        </p:txBody>
      </p:sp>
      <p:pic>
        <p:nvPicPr>
          <p:cNvPr id="2050" name="Picture 2" descr="http://n.sinaimg.cn/finance/transform/55/w550h305/20180528/USaQ-hcaquev22967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02" y="273611"/>
            <a:ext cx="5238750" cy="2905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04987"/>
            <a:ext cx="56292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39235" y="4706471"/>
            <a:ext cx="1546412" cy="1436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666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675</Words>
  <Application>Microsoft Office PowerPoint</Application>
  <PresentationFormat>自定义</PresentationFormat>
  <Paragraphs>104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张振永</dc:creator>
  <cp:keywords>www.1ppt.com</cp:keywords>
  <dc:description>www.1ppt.com</dc:description>
  <cp:lastModifiedBy>Microsoft</cp:lastModifiedBy>
  <cp:revision>243</cp:revision>
  <dcterms:created xsi:type="dcterms:W3CDTF">2017-08-18T03:02:00Z</dcterms:created>
  <dcterms:modified xsi:type="dcterms:W3CDTF">2019-11-11T16:39:40Z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