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8" r:id="rId4"/>
    <p:sldId id="278" r:id="rId5"/>
    <p:sldId id="288" r:id="rId6"/>
    <p:sldId id="289" r:id="rId7"/>
    <p:sldId id="290" r:id="rId8"/>
    <p:sldId id="272" r:id="rId9"/>
    <p:sldId id="283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1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38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18E0F-6463-4EB7-BF69-D360B7107215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9523C-81EF-49C5-B05F-A69A6329DEB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2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2BE03-08FE-4C6D-AAE2-E42F8BE0608D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0724-8779-4D1C-8349-4A9275CDFD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B9C2-D786-45E9-81B0-34F4D8F4C866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3242-6699-47A7-AE7C-50A11D0A47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0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B081-101B-4376-96A3-065F07D7D199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297A-5340-4AF3-87E6-BB6EC498FF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1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447BC-0E82-4687-B7FF-0B8DFC259CE6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6878-3BDA-443C-BCBF-814D83B7F5D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8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30BA5-2318-455F-9D8D-FBFB69D44E84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3BED3-613C-4FB5-AE8D-3F93695F87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79C6-D827-4D46-A3C0-CE68AF543DF6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AEED7-B9D7-40D3-8E00-A574F1D72C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7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5091-D546-4740-9490-9AF76FED5C41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C3FD-6677-4E99-B0A2-21D2CB4A45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9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4DEC-DA1E-45CE-BBCC-5948E1250D40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F4EDD-9457-4780-A87D-1A7E8F3DB32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24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1F67-B2E3-45A7-8DE4-6221D27BF9FD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623C-D16E-454E-91D7-7ED4F83020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2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C0A2-6CFC-4BDE-89DA-B24ADD9E25F5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833EC-8F0F-4361-8991-E81FE4BBDD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1D0F1-10D8-43B0-A768-0AD13D74F920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D0A3-8AD4-4A94-BAAE-1557558401B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0F80-BF14-4DA0-B839-092B3988665C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9FB0D-C326-461D-94CD-DD69CFB759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36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A0AC-AB61-42D6-9415-3C89FD354AA5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B680-B087-4D84-A629-AC37F9B479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21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4EB53-4001-4B56-BA9C-91F3507BCFFD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253D0-5FE2-43DD-8473-E95F74AC28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F676-48FC-459C-82C4-50E702DF1DCB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A84BD-2A5A-411A-A8AF-4695A448DE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F916-16D9-43F3-8422-4F1C902C0AA7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4745-378F-4A9D-B538-7E7A52B044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3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5CBE-621C-4D45-A19D-2DC4820690B8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BEDCA-C94E-43D2-9A9F-1686B54123E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4C7D-68A9-4E56-82CE-C027D86E6F1F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53FD2-CEA4-4C04-B032-FDBCE0DE75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9C24F-F474-46CA-BF8C-A2C08D426167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3F2E-AE83-420E-89D7-4A91CD8639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15AB3-0059-4941-BF35-B81E10562DB2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0E38-9581-4190-AA54-16570CF58B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12B9F-4CB8-42AF-9D0D-689EE0FEC48D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44DD-82E1-4C6D-BED8-97C2AAD0D84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3B2A9-05E6-46A9-9896-E880F0783EB6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EE027-72B1-4973-8E06-96B2B25791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5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6A20935-E31D-4DFE-A360-F84204F8AE7D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161077-3391-4558-B104-8A3F216606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31" name="图片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550DD5-AB05-45F7-B97B-D63754B7093C}" type="datetime1">
              <a:rPr lang="zh-CN" altLang="en-US"/>
              <a:pPr>
                <a:defRPr/>
              </a:pPr>
              <a:t>2017/2/27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5B7475-1C12-4C2C-8684-F14914FC09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g_blurred_backgrounds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748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61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sz="6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OAuth2.0</a:t>
            </a:r>
            <a:endParaRPr lang="zh-CN" altLang="en-US" sz="6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38488" y="4624388"/>
            <a:ext cx="7188200" cy="1754187"/>
          </a:xfrm>
        </p:spPr>
        <p:txBody>
          <a:bodyPr/>
          <a:lstStyle/>
          <a:p>
            <a:pPr algn="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邢铭哲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2989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四种方式：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721" y="1685178"/>
            <a:ext cx="10714383" cy="295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授权码模式（</a:t>
            </a:r>
            <a:r>
              <a:rPr lang="en-US" altLang="zh-CN" sz="3200" dirty="0">
                <a:solidFill>
                  <a:srgbClr val="00B0F0"/>
                </a:solidFill>
              </a:rPr>
              <a:t>authorization code</a:t>
            </a:r>
            <a:r>
              <a:rPr lang="zh-CN" altLang="en-US" sz="3200" dirty="0">
                <a:solidFill>
                  <a:srgbClr val="00B0F0"/>
                </a:solidFill>
              </a:rPr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简化模式（</a:t>
            </a:r>
            <a:r>
              <a:rPr lang="en-US" altLang="zh-CN" sz="3200" dirty="0">
                <a:solidFill>
                  <a:srgbClr val="00B0F0"/>
                </a:solidFill>
              </a:rPr>
              <a:t>implicit</a:t>
            </a:r>
            <a:r>
              <a:rPr lang="zh-CN" altLang="en-US" sz="3200" dirty="0">
                <a:solidFill>
                  <a:srgbClr val="00B0F0"/>
                </a:solidFill>
              </a:rPr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密码模式（</a:t>
            </a:r>
            <a:r>
              <a:rPr lang="en-US" altLang="zh-CN" sz="3200" dirty="0">
                <a:solidFill>
                  <a:srgbClr val="00B0F0"/>
                </a:solidFill>
              </a:rPr>
              <a:t>resource owner password credentials</a:t>
            </a:r>
            <a:r>
              <a:rPr lang="zh-CN" altLang="en-US" sz="3200" dirty="0">
                <a:solidFill>
                  <a:srgbClr val="00B0F0"/>
                </a:solidFill>
              </a:rPr>
              <a:t>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客户端模式（</a:t>
            </a:r>
            <a:r>
              <a:rPr lang="en-US" altLang="zh-CN" sz="3200" dirty="0">
                <a:solidFill>
                  <a:srgbClr val="00B0F0"/>
                </a:solidFill>
              </a:rPr>
              <a:t>client credentials</a:t>
            </a:r>
            <a:r>
              <a:rPr lang="zh-CN" altLang="en-US" sz="3200" dirty="0">
                <a:solidFill>
                  <a:srgbClr val="00B0F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553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2989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流程图：</a:t>
            </a:r>
          </a:p>
        </p:txBody>
      </p:sp>
      <p:pic>
        <p:nvPicPr>
          <p:cNvPr id="2050" name="Picture 2" descr="http://image.beekka.com/blog/2014/bg2014051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55" y="1451055"/>
            <a:ext cx="9359762" cy="50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2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93637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）是功能最完整、流程最严密的授权模式。它的特点就是通过客户端的后台服务器，与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服务提供商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  <a:r>
              <a:rPr lang="zh-CN" altLang="en-US" dirty="0">
                <a:solidFill>
                  <a:schemeClr val="accent1"/>
                </a:solidFill>
              </a:rPr>
              <a:t>的认证服务器进行互动。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4" name="Picture 2" descr="授权码模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0" y="1761233"/>
            <a:ext cx="8555107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5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6130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060" y="1024287"/>
            <a:ext cx="11025809" cy="58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）用户访问客户端，后者将前者导向认证服务器。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）用户选择是否给予客户端授权。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）假设用户给予授权，认证服务器将用户导向客户端事先指定的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重定向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URI"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redirection URI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），同时附上一个授权码。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D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）客户端收到授权码，附上早先的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重定向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URI"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，向认证服务器申请令牌。这一步是在客户端的后台的服务器上完成的，对用户不可见。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）认证服务器核对了授权码和重定向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，确认无误后，向客户端发送访问令牌（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access token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）和更新令牌（</a:t>
            </a:r>
            <a:r>
              <a:rPr lang="en-US" altLang="zh-CN" sz="2800" dirty="0">
                <a:solidFill>
                  <a:srgbClr val="00B0F0"/>
                </a:solidFill>
                <a:latin typeface="Consolas" panose="020B0609020204030204" pitchFamily="49" charset="0"/>
              </a:rPr>
              <a:t>refresh token</a:t>
            </a:r>
            <a:r>
              <a:rPr lang="zh-CN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）。</a:t>
            </a:r>
            <a:endParaRPr lang="zh-CN" altLang="en-US" sz="2800" b="0" i="0" u="none" strike="noStrike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5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6130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060" y="1024287"/>
            <a:ext cx="1102580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B0F0"/>
                </a:solidFill>
              </a:rPr>
              <a:t>A</a:t>
            </a:r>
            <a:r>
              <a:rPr lang="zh-CN" altLang="en-US" sz="2800" dirty="0">
                <a:solidFill>
                  <a:srgbClr val="00B0F0"/>
                </a:solidFill>
              </a:rPr>
              <a:t>步骤中，客户端申请认证的</a:t>
            </a:r>
            <a:r>
              <a:rPr lang="en-US" altLang="zh-CN" sz="2800" dirty="0">
                <a:solidFill>
                  <a:srgbClr val="00B0F0"/>
                </a:solidFill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</a:rPr>
              <a:t>，包含以下参数：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response_type</a:t>
            </a:r>
            <a:r>
              <a:rPr lang="zh-CN" altLang="en-US" sz="2800" dirty="0">
                <a:solidFill>
                  <a:srgbClr val="00B0F0"/>
                </a:solidFill>
              </a:rPr>
              <a:t>：表示授权类型，必选项，此处的值固定为</a:t>
            </a:r>
            <a:r>
              <a:rPr lang="en-US" altLang="zh-CN" sz="2800" dirty="0">
                <a:solidFill>
                  <a:srgbClr val="00B0F0"/>
                </a:solidFill>
              </a:rPr>
              <a:t>"code"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client_id</a:t>
            </a:r>
            <a:r>
              <a:rPr lang="zh-CN" altLang="en-US" sz="2800" dirty="0">
                <a:solidFill>
                  <a:srgbClr val="00B0F0"/>
                </a:solidFill>
              </a:rPr>
              <a:t>：表示客户端的</a:t>
            </a:r>
            <a:r>
              <a:rPr lang="en-US" altLang="zh-CN" sz="2800" dirty="0">
                <a:solidFill>
                  <a:srgbClr val="00B0F0"/>
                </a:solidFill>
              </a:rPr>
              <a:t>ID</a:t>
            </a:r>
            <a:r>
              <a:rPr lang="zh-CN" altLang="en-US" sz="2800" dirty="0">
                <a:solidFill>
                  <a:srgbClr val="00B0F0"/>
                </a:solidFill>
              </a:rPr>
              <a:t>，必选项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redirect_uri</a:t>
            </a:r>
            <a:r>
              <a:rPr lang="zh-CN" altLang="en-US" sz="2800" dirty="0">
                <a:solidFill>
                  <a:srgbClr val="00B0F0"/>
                </a:solidFill>
              </a:rPr>
              <a:t>：表示重定向</a:t>
            </a:r>
            <a:r>
              <a:rPr lang="en-US" altLang="zh-CN" sz="2800" dirty="0">
                <a:solidFill>
                  <a:srgbClr val="00B0F0"/>
                </a:solidFill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</a:rPr>
              <a:t>，可选项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scope</a:t>
            </a:r>
            <a:r>
              <a:rPr lang="zh-CN" altLang="en-US" sz="2800" dirty="0">
                <a:solidFill>
                  <a:srgbClr val="00B0F0"/>
                </a:solidFill>
              </a:rPr>
              <a:t>：表示申请的权限范围，可选项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state</a:t>
            </a:r>
            <a:r>
              <a:rPr lang="zh-CN" altLang="en-US" sz="2800" dirty="0">
                <a:solidFill>
                  <a:srgbClr val="00B0F0"/>
                </a:solidFill>
              </a:rPr>
              <a:t>：表示客户端的当前状态，可以指定任意值，认证服务器会原封不动地返回这个值。</a:t>
            </a:r>
          </a:p>
        </p:txBody>
      </p:sp>
    </p:spTree>
    <p:extLst>
      <p:ext uri="{BB962C8B-B14F-4D97-AF65-F5344CB8AC3E}">
        <p14:creationId xmlns:p14="http://schemas.microsoft.com/office/powerpoint/2010/main" val="320647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6130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060" y="1024287"/>
            <a:ext cx="110258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B0F0"/>
                </a:solidFill>
              </a:rPr>
              <a:t>C</a:t>
            </a:r>
            <a:r>
              <a:rPr lang="zh-CN" altLang="en-US" sz="2800" dirty="0">
                <a:solidFill>
                  <a:srgbClr val="00B0F0"/>
                </a:solidFill>
              </a:rPr>
              <a:t>步骤中，服务器回应客户端的</a:t>
            </a:r>
            <a:r>
              <a:rPr lang="en-US" altLang="zh-CN" sz="2800" dirty="0">
                <a:solidFill>
                  <a:srgbClr val="00B0F0"/>
                </a:solidFill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</a:rPr>
              <a:t>，包含以下参数：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code</a:t>
            </a:r>
            <a:r>
              <a:rPr lang="zh-CN" altLang="en-US" sz="2800" dirty="0">
                <a:solidFill>
                  <a:srgbClr val="00B0F0"/>
                </a:solidFill>
              </a:rPr>
              <a:t>：表示授权码，必选项。该码的有效期应该很短，通常设为</a:t>
            </a:r>
            <a:r>
              <a:rPr lang="en-US" altLang="zh-CN" sz="2800" dirty="0">
                <a:solidFill>
                  <a:srgbClr val="00B0F0"/>
                </a:solidFill>
              </a:rPr>
              <a:t>10</a:t>
            </a:r>
            <a:r>
              <a:rPr lang="zh-CN" altLang="en-US" sz="2800" dirty="0">
                <a:solidFill>
                  <a:srgbClr val="00B0F0"/>
                </a:solidFill>
              </a:rPr>
              <a:t>分钟，客户端只能使用该码一次，否则会被授权服务器拒绝。该码与客户端</a:t>
            </a:r>
            <a:r>
              <a:rPr lang="en-US" altLang="zh-CN" sz="2800" dirty="0">
                <a:solidFill>
                  <a:srgbClr val="00B0F0"/>
                </a:solidFill>
              </a:rPr>
              <a:t>ID</a:t>
            </a:r>
            <a:r>
              <a:rPr lang="zh-CN" altLang="en-US" sz="2800" dirty="0">
                <a:solidFill>
                  <a:srgbClr val="00B0F0"/>
                </a:solidFill>
              </a:rPr>
              <a:t>和重定向</a:t>
            </a:r>
            <a:r>
              <a:rPr lang="en-US" altLang="zh-CN" sz="2800" dirty="0">
                <a:solidFill>
                  <a:srgbClr val="00B0F0"/>
                </a:solidFill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</a:rPr>
              <a:t>，是一一对应关系。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state</a:t>
            </a:r>
            <a:r>
              <a:rPr lang="zh-CN" altLang="en-US" sz="2800" dirty="0">
                <a:solidFill>
                  <a:srgbClr val="00B0F0"/>
                </a:solidFill>
              </a:rPr>
              <a:t>：如果客户端的请求中包含这个参数，认证服务器的回应也必须一模一样包含这个参数。</a:t>
            </a:r>
          </a:p>
        </p:txBody>
      </p:sp>
    </p:spTree>
    <p:extLst>
      <p:ext uri="{BB962C8B-B14F-4D97-AF65-F5344CB8AC3E}">
        <p14:creationId xmlns:p14="http://schemas.microsoft.com/office/powerpoint/2010/main" val="37287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6130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060" y="1024287"/>
            <a:ext cx="114366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B0F0"/>
                </a:solidFill>
              </a:rPr>
              <a:t>D</a:t>
            </a:r>
            <a:r>
              <a:rPr lang="zh-CN" altLang="en-US" sz="2800" dirty="0">
                <a:solidFill>
                  <a:srgbClr val="00B0F0"/>
                </a:solidFill>
              </a:rPr>
              <a:t>步骤中，客户端向认证服务器申请令牌的</a:t>
            </a:r>
            <a:r>
              <a:rPr lang="en-US" altLang="zh-CN" sz="2800" dirty="0">
                <a:solidFill>
                  <a:srgbClr val="00B0F0"/>
                </a:solidFill>
              </a:rPr>
              <a:t>HTTP</a:t>
            </a:r>
            <a:r>
              <a:rPr lang="zh-CN" altLang="en-US" sz="2800" dirty="0">
                <a:solidFill>
                  <a:srgbClr val="00B0F0"/>
                </a:solidFill>
              </a:rPr>
              <a:t>请求，包含以下参数：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grant_type</a:t>
            </a:r>
            <a:r>
              <a:rPr lang="zh-CN" altLang="en-US" sz="2800" dirty="0">
                <a:solidFill>
                  <a:srgbClr val="00B0F0"/>
                </a:solidFill>
              </a:rPr>
              <a:t>：表示使用的授权模式，必选项，此处的值固定为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en-US" altLang="zh-CN" sz="2800" dirty="0" err="1">
                <a:solidFill>
                  <a:srgbClr val="00B0F0"/>
                </a:solidFill>
              </a:rPr>
              <a:t>authorization_code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code</a:t>
            </a:r>
            <a:r>
              <a:rPr lang="zh-CN" altLang="en-US" sz="2800" dirty="0">
                <a:solidFill>
                  <a:srgbClr val="00B0F0"/>
                </a:solidFill>
              </a:rPr>
              <a:t>：表示上一步获得的授权码，必选项。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redirect_uri</a:t>
            </a:r>
            <a:r>
              <a:rPr lang="zh-CN" altLang="en-US" sz="2800" dirty="0">
                <a:solidFill>
                  <a:srgbClr val="00B0F0"/>
                </a:solidFill>
              </a:rPr>
              <a:t>：表示重定向</a:t>
            </a:r>
            <a:r>
              <a:rPr lang="en-US" altLang="zh-CN" sz="2800" dirty="0">
                <a:solidFill>
                  <a:srgbClr val="00B0F0"/>
                </a:solidFill>
              </a:rPr>
              <a:t>URI</a:t>
            </a:r>
            <a:r>
              <a:rPr lang="zh-CN" altLang="en-US" sz="2800" dirty="0">
                <a:solidFill>
                  <a:srgbClr val="00B0F0"/>
                </a:solidFill>
              </a:rPr>
              <a:t>，必选项，且必须与</a:t>
            </a:r>
            <a:r>
              <a:rPr lang="en-US" altLang="zh-CN" sz="2800" dirty="0">
                <a:solidFill>
                  <a:srgbClr val="00B0F0"/>
                </a:solidFill>
              </a:rPr>
              <a:t>A</a:t>
            </a:r>
            <a:r>
              <a:rPr lang="zh-CN" altLang="en-US" sz="2800" dirty="0">
                <a:solidFill>
                  <a:srgbClr val="00B0F0"/>
                </a:solidFill>
              </a:rPr>
              <a:t>步骤中的该参数值保持一致。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client_id</a:t>
            </a:r>
            <a:r>
              <a:rPr lang="zh-CN" altLang="en-US" sz="2800" dirty="0">
                <a:solidFill>
                  <a:srgbClr val="00B0F0"/>
                </a:solidFill>
              </a:rPr>
              <a:t>：表示客户端</a:t>
            </a:r>
            <a:r>
              <a:rPr lang="en-US" altLang="zh-CN" sz="2800" dirty="0">
                <a:solidFill>
                  <a:srgbClr val="00B0F0"/>
                </a:solidFill>
              </a:rPr>
              <a:t>ID</a:t>
            </a:r>
            <a:r>
              <a:rPr lang="zh-CN" altLang="en-US" sz="2800" dirty="0">
                <a:solidFill>
                  <a:srgbClr val="00B0F0"/>
                </a:solidFill>
              </a:rPr>
              <a:t>，必选项。</a:t>
            </a:r>
          </a:p>
        </p:txBody>
      </p:sp>
    </p:spTree>
    <p:extLst>
      <p:ext uri="{BB962C8B-B14F-4D97-AF65-F5344CB8AC3E}">
        <p14:creationId xmlns:p14="http://schemas.microsoft.com/office/powerpoint/2010/main" val="307042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6130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授权码模式（</a:t>
            </a:r>
            <a:r>
              <a:rPr lang="en-US" altLang="zh-CN" dirty="0">
                <a:solidFill>
                  <a:schemeClr val="accent1"/>
                </a:solidFill>
              </a:rPr>
              <a:t>authorization code</a:t>
            </a:r>
            <a:r>
              <a:rPr lang="zh-CN" altLang="en-US" dirty="0">
                <a:solidFill>
                  <a:schemeClr val="accent1"/>
                </a:solidFill>
              </a:rPr>
              <a:t>）流程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052" y="1050791"/>
            <a:ext cx="11868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B0F0"/>
                </a:solidFill>
              </a:rPr>
              <a:t>E</a:t>
            </a:r>
            <a:r>
              <a:rPr lang="zh-CN" altLang="en-US" sz="2800" dirty="0">
                <a:solidFill>
                  <a:srgbClr val="00B0F0"/>
                </a:solidFill>
              </a:rPr>
              <a:t>步骤中，认证服务器发送的</a:t>
            </a:r>
            <a:r>
              <a:rPr lang="en-US" altLang="zh-CN" sz="2800" dirty="0">
                <a:solidFill>
                  <a:srgbClr val="00B0F0"/>
                </a:solidFill>
              </a:rPr>
              <a:t>HTTP</a:t>
            </a:r>
            <a:r>
              <a:rPr lang="zh-CN" altLang="en-US" sz="2800" dirty="0">
                <a:solidFill>
                  <a:srgbClr val="00B0F0"/>
                </a:solidFill>
              </a:rPr>
              <a:t>回复，包含以下参数：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access_token</a:t>
            </a:r>
            <a:r>
              <a:rPr lang="zh-CN" altLang="en-US" sz="2800" dirty="0">
                <a:solidFill>
                  <a:srgbClr val="00B0F0"/>
                </a:solidFill>
              </a:rPr>
              <a:t>：表示访问令牌，必选项。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token_type</a:t>
            </a:r>
            <a:r>
              <a:rPr lang="zh-CN" altLang="en-US" sz="2800" dirty="0">
                <a:solidFill>
                  <a:srgbClr val="00B0F0"/>
                </a:solidFill>
              </a:rPr>
              <a:t>：表示令牌类型，该值大小写不敏感，必选项，可以是</a:t>
            </a:r>
            <a:r>
              <a:rPr lang="en-US" altLang="zh-CN" sz="2800" dirty="0">
                <a:solidFill>
                  <a:srgbClr val="00B0F0"/>
                </a:solidFill>
              </a:rPr>
              <a:t>bearer</a:t>
            </a:r>
            <a:r>
              <a:rPr lang="zh-CN" altLang="en-US" sz="2800" dirty="0">
                <a:solidFill>
                  <a:srgbClr val="00B0F0"/>
                </a:solidFill>
              </a:rPr>
              <a:t>类型或</a:t>
            </a:r>
            <a:r>
              <a:rPr lang="en-US" altLang="zh-CN" sz="2800" dirty="0">
                <a:solidFill>
                  <a:srgbClr val="00B0F0"/>
                </a:solidFill>
              </a:rPr>
              <a:t>mac</a:t>
            </a:r>
            <a:r>
              <a:rPr lang="zh-CN" altLang="en-US" sz="2800" dirty="0">
                <a:solidFill>
                  <a:srgbClr val="00B0F0"/>
                </a:solidFill>
              </a:rPr>
              <a:t>类型。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expires_in</a:t>
            </a:r>
            <a:r>
              <a:rPr lang="zh-CN" altLang="en-US" sz="2800" dirty="0">
                <a:solidFill>
                  <a:srgbClr val="00B0F0"/>
                </a:solidFill>
              </a:rPr>
              <a:t>：表示过期时间，单位为秒。如果省略该参数，必须其他方式设置过期时间。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refresh_token</a:t>
            </a:r>
            <a:r>
              <a:rPr lang="zh-CN" altLang="en-US" sz="2800" dirty="0">
                <a:solidFill>
                  <a:srgbClr val="00B0F0"/>
                </a:solidFill>
              </a:rPr>
              <a:t>：表示更新令牌，用来获取下一次的访问令牌，可选项。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scope</a:t>
            </a:r>
            <a:r>
              <a:rPr lang="zh-CN" altLang="en-US" sz="2800" dirty="0">
                <a:solidFill>
                  <a:srgbClr val="00B0F0"/>
                </a:solidFill>
              </a:rPr>
              <a:t>：表示权限范围，如果与客户端申请的范围一致，此项可省略。</a:t>
            </a:r>
          </a:p>
        </p:txBody>
      </p:sp>
    </p:spTree>
    <p:extLst>
      <p:ext uri="{BB962C8B-B14F-4D97-AF65-F5344CB8AC3E}">
        <p14:creationId xmlns:p14="http://schemas.microsoft.com/office/powerpoint/2010/main" val="18904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0" y="376238"/>
            <a:ext cx="24196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更新令牌流程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060" y="1024287"/>
            <a:ext cx="110258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</a:rPr>
              <a:t>如果用户访问的时候，客户端的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访问令牌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已经过期，则需要使用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更新令牌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申请一个新的访问令牌。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</a:rPr>
              <a:t>客户端发出更新令牌的</a:t>
            </a:r>
            <a:r>
              <a:rPr lang="en-US" altLang="zh-CN" sz="2800" dirty="0">
                <a:solidFill>
                  <a:srgbClr val="00B0F0"/>
                </a:solidFill>
              </a:rPr>
              <a:t>HTTP</a:t>
            </a:r>
            <a:r>
              <a:rPr lang="zh-CN" altLang="en-US" sz="2800" dirty="0">
                <a:solidFill>
                  <a:srgbClr val="00B0F0"/>
                </a:solidFill>
              </a:rPr>
              <a:t>请求，包含以下参数：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g</a:t>
            </a:r>
            <a:r>
              <a:rPr lang="en-US" altLang="zh-CN" sz="2800" dirty="0" err="1">
                <a:solidFill>
                  <a:srgbClr val="00B0F0"/>
                </a:solidFill>
              </a:rPr>
              <a:t>rant_type</a:t>
            </a:r>
            <a:r>
              <a:rPr lang="zh-CN" altLang="en-US" sz="2800" dirty="0">
                <a:solidFill>
                  <a:srgbClr val="00B0F0"/>
                </a:solidFill>
              </a:rPr>
              <a:t>：表示使用的授权模式，此处的值固定为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en-US" altLang="zh-CN" sz="2800" dirty="0" err="1">
                <a:solidFill>
                  <a:srgbClr val="00B0F0"/>
                </a:solidFill>
              </a:rPr>
              <a:t>refreshtoken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，必选项。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B0F0"/>
                </a:solidFill>
              </a:rPr>
              <a:t>refresh_token</a:t>
            </a:r>
            <a:r>
              <a:rPr lang="zh-CN" altLang="en-US" sz="2800" dirty="0">
                <a:solidFill>
                  <a:srgbClr val="00B0F0"/>
                </a:solidFill>
              </a:rPr>
              <a:t>：表示早前收到的更新令牌，必选项。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scope</a:t>
            </a:r>
            <a:r>
              <a:rPr lang="zh-CN" altLang="en-US" sz="2800" dirty="0">
                <a:solidFill>
                  <a:srgbClr val="00B0F0"/>
                </a:solidFill>
              </a:rPr>
              <a:t>：表示申请的授权范围，不可以超出上一次申请的范围，如果省略该参数，则表示与上一次一致。</a:t>
            </a:r>
          </a:p>
        </p:txBody>
      </p:sp>
    </p:spTree>
    <p:extLst>
      <p:ext uri="{BB962C8B-B14F-4D97-AF65-F5344CB8AC3E}">
        <p14:creationId xmlns:p14="http://schemas.microsoft.com/office/powerpoint/2010/main" val="404418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g_blurred_backgrounds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45"/>
            <a:ext cx="12192000" cy="68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32560" y="2607743"/>
            <a:ext cx="8726881" cy="1470477"/>
          </a:xfrm>
        </p:spPr>
        <p:txBody>
          <a:bodyPr/>
          <a:lstStyle/>
          <a:p>
            <a:r>
              <a:rPr lang="zh-CN" altLang="zh-CN" sz="69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9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zh-CN" sz="695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3"/>
          <p:cNvSpPr>
            <a:spLocks noChangeArrowheads="1"/>
          </p:cNvSpPr>
          <p:nvPr/>
        </p:nvSpPr>
        <p:spPr bwMode="auto">
          <a:xfrm>
            <a:off x="6069013" y="1587500"/>
            <a:ext cx="14081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P</a:t>
            </a:r>
            <a:endParaRPr lang="zh-CN" altLang="en-US" sz="1380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</p:txBody>
      </p:sp>
      <p:sp>
        <p:nvSpPr>
          <p:cNvPr id="4099" name="文本框 14"/>
          <p:cNvSpPr>
            <a:spLocks noChangeArrowheads="1"/>
          </p:cNvSpPr>
          <p:nvPr/>
        </p:nvSpPr>
        <p:spPr bwMode="auto">
          <a:xfrm>
            <a:off x="6926263" y="2462213"/>
            <a:ext cx="13573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</a:rPr>
              <a:t>art</a:t>
            </a:r>
            <a:endParaRPr lang="zh-CN" altLang="en-US" sz="600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4100" name="文本框 15"/>
          <p:cNvSpPr>
            <a:spLocks noChangeArrowheads="1"/>
          </p:cNvSpPr>
          <p:nvPr/>
        </p:nvSpPr>
        <p:spPr bwMode="auto">
          <a:xfrm>
            <a:off x="8066088" y="1763713"/>
            <a:ext cx="40322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>
                <a:solidFill>
                  <a:srgbClr val="519CD6"/>
                </a:solidFill>
                <a:latin typeface="Helvetica LT Std" pitchFamily="2" charset="0"/>
                <a:ea typeface="Hiragino Sans GB W3" pitchFamily="2" charset="-122"/>
                <a:sym typeface="Helvetica LT Std" pitchFamily="2" charset="0"/>
              </a:rPr>
              <a:t>1</a:t>
            </a:r>
            <a:endParaRPr lang="zh-CN" altLang="en-US" sz="11500" b="1">
              <a:solidFill>
                <a:srgbClr val="519CD6"/>
              </a:solidFill>
              <a:latin typeface="Helvetica LT Std" pitchFamily="2" charset="0"/>
              <a:ea typeface="Hiragino Sans GB W3" pitchFamily="2" charset="-122"/>
              <a:sym typeface="Helvetica LT Std" pitchFamily="2" charset="0"/>
            </a:endParaRPr>
          </a:p>
        </p:txBody>
      </p:sp>
      <p:sp>
        <p:nvSpPr>
          <p:cNvPr id="4101" name="文本框 16"/>
          <p:cNvSpPr>
            <a:spLocks noChangeArrowheads="1"/>
          </p:cNvSpPr>
          <p:nvPr/>
        </p:nvSpPr>
        <p:spPr bwMode="auto">
          <a:xfrm>
            <a:off x="6100763" y="3582988"/>
            <a:ext cx="2182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err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Laravel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2" name="直接连接符 18"/>
          <p:cNvSpPr>
            <a:spLocks noChangeShapeType="1"/>
          </p:cNvSpPr>
          <p:nvPr/>
        </p:nvSpPr>
        <p:spPr bwMode="auto">
          <a:xfrm>
            <a:off x="6076950" y="3484563"/>
            <a:ext cx="298132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直接连接符 19"/>
          <p:cNvSpPr>
            <a:spLocks noChangeShapeType="1"/>
          </p:cNvSpPr>
          <p:nvPr/>
        </p:nvSpPr>
        <p:spPr bwMode="auto">
          <a:xfrm>
            <a:off x="6076950" y="4279900"/>
            <a:ext cx="298132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4" name="组合 7"/>
          <p:cNvGrpSpPr>
            <a:grpSpLocks/>
          </p:cNvGrpSpPr>
          <p:nvPr/>
        </p:nvGrpSpPr>
        <p:grpSpPr bwMode="auto">
          <a:xfrm>
            <a:off x="2817813" y="1854200"/>
            <a:ext cx="2543175" cy="2824163"/>
            <a:chOff x="0" y="0"/>
            <a:chExt cx="2542903" cy="2823396"/>
          </a:xfrm>
        </p:grpSpPr>
        <p:sp>
          <p:nvSpPr>
            <p:cNvPr id="4105" name="圆角矩形 6"/>
            <p:cNvSpPr>
              <a:spLocks noChangeArrowheads="1"/>
            </p:cNvSpPr>
            <p:nvPr/>
          </p:nvSpPr>
          <p:spPr bwMode="auto"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任意多边形 12"/>
            <p:cNvSpPr>
              <a:spLocks noChangeArrowheads="1"/>
            </p:cNvSpPr>
            <p:nvPr/>
          </p:nvSpPr>
          <p:spPr bwMode="auto">
            <a:xfrm rot="2700000">
              <a:off x="446064" y="862720"/>
              <a:ext cx="2386795" cy="1534558"/>
            </a:xfrm>
            <a:custGeom>
              <a:avLst/>
              <a:gdLst>
                <a:gd name="T0" fmla="*/ 0 w 2386795"/>
                <a:gd name="T1" fmla="*/ 0 h 1534558"/>
                <a:gd name="T2" fmla="*/ 1712713 w 2386795"/>
                <a:gd name="T3" fmla="*/ 10255 h 1534558"/>
                <a:gd name="T4" fmla="*/ 2328976 w 2386795"/>
                <a:gd name="T5" fmla="*/ 626518 h 1534558"/>
                <a:gd name="T6" fmla="*/ 2328976 w 2386795"/>
                <a:gd name="T7" fmla="*/ 905692 h 1534558"/>
                <a:gd name="T8" fmla="*/ 1700110 w 2386795"/>
                <a:gd name="T9" fmla="*/ 1534558 h 1534558"/>
                <a:gd name="T10" fmla="*/ 825725 w 2386795"/>
                <a:gd name="T11" fmla="*/ 1534558 h 1534558"/>
                <a:gd name="T12" fmla="*/ 825725 w 2386795"/>
                <a:gd name="T13" fmla="*/ 825725 h 1534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86795"/>
                <a:gd name="T22" fmla="*/ 0 h 1534558"/>
                <a:gd name="T23" fmla="*/ 2386795 w 2386795"/>
                <a:gd name="T24" fmla="*/ 1534558 h 1534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0" y="376238"/>
            <a:ext cx="291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9774" y="1656522"/>
            <a:ext cx="8945217" cy="44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模型（</a:t>
            </a:r>
            <a:r>
              <a:rPr lang="en-US" altLang="zh-CN" sz="3200" dirty="0">
                <a:solidFill>
                  <a:srgbClr val="00B0F0"/>
                </a:solidFill>
              </a:rPr>
              <a:t>Model</a:t>
            </a:r>
            <a:r>
              <a:rPr lang="zh-CN" altLang="en-US" sz="3200" dirty="0">
                <a:solidFill>
                  <a:srgbClr val="00B0F0"/>
                </a:solidFill>
              </a:rPr>
              <a:t>）：是应用程序中用于处理应用程序数据逻辑的部分。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视图（</a:t>
            </a:r>
            <a:r>
              <a:rPr lang="en-US" altLang="zh-CN" sz="3200" dirty="0">
                <a:solidFill>
                  <a:srgbClr val="00B0F0"/>
                </a:solidFill>
              </a:rPr>
              <a:t>View</a:t>
            </a:r>
            <a:r>
              <a:rPr lang="zh-CN" altLang="en-US" sz="3200" dirty="0">
                <a:solidFill>
                  <a:srgbClr val="00B0F0"/>
                </a:solidFill>
              </a:rPr>
              <a:t>）：是应用程序中处理数据显示的部分。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控制器（</a:t>
            </a:r>
            <a:r>
              <a:rPr lang="en-US" altLang="zh-CN" sz="3200" dirty="0">
                <a:solidFill>
                  <a:srgbClr val="00B0F0"/>
                </a:solidFill>
              </a:rPr>
              <a:t>Controller</a:t>
            </a:r>
            <a:r>
              <a:rPr lang="zh-CN" altLang="en-US" sz="3200" dirty="0">
                <a:solidFill>
                  <a:srgbClr val="00B0F0"/>
                </a:solidFill>
              </a:rPr>
              <a:t>）：是应用程序中处理用户交互的部分。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0" y="376238"/>
            <a:ext cx="291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Composer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8382" y="1378225"/>
            <a:ext cx="10151165" cy="36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00B0F0"/>
                </a:solidFill>
              </a:rPr>
              <a:t>Composer </a:t>
            </a:r>
            <a:r>
              <a:rPr lang="zh-CN" altLang="en-US" sz="3200" dirty="0">
                <a:solidFill>
                  <a:srgbClr val="00B0F0"/>
                </a:solidFill>
              </a:rPr>
              <a:t>是 </a:t>
            </a:r>
            <a:r>
              <a:rPr lang="en-US" altLang="zh-CN" sz="3200" dirty="0">
                <a:solidFill>
                  <a:srgbClr val="00B0F0"/>
                </a:solidFill>
              </a:rPr>
              <a:t>PHP </a:t>
            </a:r>
            <a:r>
              <a:rPr lang="zh-CN" altLang="en-US" sz="3200" dirty="0">
                <a:solidFill>
                  <a:srgbClr val="00B0F0"/>
                </a:solidFill>
              </a:rPr>
              <a:t>的一个依赖管理工具。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它在每个项目的基础上进行管理，在你项目的某个目录中（例如 </a:t>
            </a:r>
            <a:r>
              <a:rPr lang="en-US" altLang="zh-CN" sz="3200" dirty="0">
                <a:solidFill>
                  <a:srgbClr val="00B0F0"/>
                </a:solidFill>
              </a:rPr>
              <a:t>vendor</a:t>
            </a:r>
            <a:r>
              <a:rPr lang="zh-CN" altLang="en-US" sz="3200" dirty="0">
                <a:solidFill>
                  <a:srgbClr val="00B0F0"/>
                </a:solidFill>
              </a:rPr>
              <a:t>）进行安装。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B0F0"/>
                </a:solidFill>
              </a:rPr>
              <a:t>在项目中声明所依赖的外部工具库，</a:t>
            </a:r>
            <a:r>
              <a:rPr lang="en-US" altLang="zh-CN" sz="3200" dirty="0">
                <a:solidFill>
                  <a:srgbClr val="00B0F0"/>
                </a:solidFill>
              </a:rPr>
              <a:t>Composer</a:t>
            </a:r>
            <a:r>
              <a:rPr lang="zh-CN" altLang="en-US" sz="3200" dirty="0">
                <a:solidFill>
                  <a:srgbClr val="00B0F0"/>
                </a:solidFill>
              </a:rPr>
              <a:t>会自动安装这些工具库及依赖的库文件。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0" y="376238"/>
            <a:ext cx="740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Composer 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将这样为你解决问题：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82" y="1378225"/>
            <a:ext cx="10151165" cy="324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你有一个项目依赖于若干个库。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其中一些库依赖于其他库。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你声明你所依赖的东西。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Composer </a:t>
            </a:r>
            <a:r>
              <a:rPr lang="zh-CN" altLang="en-US" sz="2800" dirty="0">
                <a:solidFill>
                  <a:srgbClr val="00B0F0"/>
                </a:solidFill>
              </a:rPr>
              <a:t>会找出哪个版本的包需要安装，并安装它们（将它们下载到你的项目中）。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5149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Composer 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常用命令：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82" y="1378225"/>
            <a:ext cx="101511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初始化</a:t>
            </a:r>
            <a:r>
              <a:rPr lang="en-US" altLang="zh-CN" sz="2800" dirty="0">
                <a:solidFill>
                  <a:srgbClr val="00B0F0"/>
                </a:solidFill>
              </a:rPr>
              <a:t>	</a:t>
            </a:r>
            <a:r>
              <a:rPr lang="en-US" altLang="zh-CN" sz="2800" dirty="0" err="1">
                <a:solidFill>
                  <a:srgbClr val="00B0F0"/>
                </a:solidFill>
              </a:rPr>
              <a:t>init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00B0F0"/>
                </a:solidFill>
              </a:rPr>
              <a:t>安装</a:t>
            </a:r>
            <a:r>
              <a:rPr lang="en-US" altLang="zh-CN" sz="2800" dirty="0">
                <a:solidFill>
                  <a:srgbClr val="00B0F0"/>
                </a:solidFill>
              </a:rPr>
              <a:t>	install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</a:rPr>
              <a:t>更新</a:t>
            </a:r>
            <a:r>
              <a:rPr lang="en-US" altLang="zh-CN" sz="2800" dirty="0">
                <a:solidFill>
                  <a:srgbClr val="00B0F0"/>
                </a:solidFill>
              </a:rPr>
              <a:t>	update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</a:rPr>
              <a:t>声明依赖</a:t>
            </a:r>
            <a:r>
              <a:rPr lang="en-US" altLang="zh-CN" sz="2800" dirty="0">
                <a:solidFill>
                  <a:srgbClr val="00B0F0"/>
                </a:solidFill>
              </a:rPr>
              <a:t>	require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</a:rPr>
              <a:t>展示</a:t>
            </a:r>
            <a:r>
              <a:rPr lang="en-US" altLang="zh-CN" sz="2800" dirty="0">
                <a:solidFill>
                  <a:srgbClr val="00B0F0"/>
                </a:solidFill>
              </a:rPr>
              <a:t>	show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</a:rPr>
              <a:t>创建项目</a:t>
            </a:r>
            <a:r>
              <a:rPr lang="en-US" altLang="zh-CN" sz="2800" dirty="0">
                <a:solidFill>
                  <a:srgbClr val="00B0F0"/>
                </a:solidFill>
              </a:rPr>
              <a:t>	create-project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B0F0"/>
                </a:solidFill>
              </a:rPr>
              <a:t>自动加载索引</a:t>
            </a:r>
            <a:r>
              <a:rPr lang="en-US" altLang="zh-CN" sz="2800" dirty="0">
                <a:solidFill>
                  <a:srgbClr val="00B0F0"/>
                </a:solidFill>
              </a:rPr>
              <a:t>	dump-autoload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2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3"/>
          <p:cNvSpPr>
            <a:spLocks noChangeArrowheads="1"/>
          </p:cNvSpPr>
          <p:nvPr/>
        </p:nvSpPr>
        <p:spPr bwMode="auto">
          <a:xfrm>
            <a:off x="5937250" y="1611313"/>
            <a:ext cx="14081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  <a:sym typeface="方正大黑简体" pitchFamily="1" charset="-122"/>
              </a:rPr>
              <a:t>P</a:t>
            </a:r>
            <a:endParaRPr lang="zh-CN" altLang="en-US" sz="1380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  <a:sym typeface="方正大黑简体" pitchFamily="1" charset="-122"/>
            </a:endParaRPr>
          </a:p>
        </p:txBody>
      </p:sp>
      <p:sp>
        <p:nvSpPr>
          <p:cNvPr id="12291" name="文本框 14"/>
          <p:cNvSpPr>
            <a:spLocks noChangeArrowheads="1"/>
          </p:cNvSpPr>
          <p:nvPr/>
        </p:nvSpPr>
        <p:spPr bwMode="auto">
          <a:xfrm>
            <a:off x="6794500" y="2486025"/>
            <a:ext cx="1412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DDA44F"/>
                </a:solidFill>
                <a:latin typeface="方正大黑简体" pitchFamily="1" charset="-122"/>
                <a:ea typeface="方正大黑简体" pitchFamily="1" charset="-122"/>
              </a:rPr>
              <a:t>art</a:t>
            </a:r>
            <a:endParaRPr lang="zh-CN" altLang="en-US" sz="6000">
              <a:solidFill>
                <a:srgbClr val="DDA44F"/>
              </a:solidFill>
              <a:latin typeface="方正大黑简体" pitchFamily="1" charset="-122"/>
              <a:ea typeface="方正大黑简体" pitchFamily="1" charset="-122"/>
            </a:endParaRPr>
          </a:p>
        </p:txBody>
      </p:sp>
      <p:sp>
        <p:nvSpPr>
          <p:cNvPr id="12292" name="文本框 15"/>
          <p:cNvSpPr>
            <a:spLocks noChangeArrowheads="1"/>
          </p:cNvSpPr>
          <p:nvPr/>
        </p:nvSpPr>
        <p:spPr bwMode="auto">
          <a:xfrm>
            <a:off x="7934325" y="1787525"/>
            <a:ext cx="4032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500" b="1">
                <a:solidFill>
                  <a:srgbClr val="519CD6"/>
                </a:solidFill>
                <a:latin typeface="Helvetica LT Std" pitchFamily="2" charset="0"/>
                <a:ea typeface="Hiragino Sans GB W3" pitchFamily="2" charset="-122"/>
                <a:sym typeface="Helvetica LT Std" pitchFamily="2" charset="0"/>
              </a:rPr>
              <a:t>2</a:t>
            </a:r>
            <a:endParaRPr lang="zh-CN" altLang="en-US" sz="11500" b="1">
              <a:solidFill>
                <a:srgbClr val="519CD6"/>
              </a:solidFill>
              <a:latin typeface="Helvetica LT Std" pitchFamily="2" charset="0"/>
              <a:ea typeface="Hiragino Sans GB W3" pitchFamily="2" charset="-122"/>
              <a:sym typeface="Helvetica LT Std" pitchFamily="2" charset="0"/>
            </a:endParaRPr>
          </a:p>
        </p:txBody>
      </p:sp>
      <p:sp>
        <p:nvSpPr>
          <p:cNvPr id="12293" name="文本框 16"/>
          <p:cNvSpPr>
            <a:spLocks noChangeArrowheads="1"/>
          </p:cNvSpPr>
          <p:nvPr/>
        </p:nvSpPr>
        <p:spPr bwMode="auto">
          <a:xfrm>
            <a:off x="5969000" y="3606800"/>
            <a:ext cx="263166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OAuth 2.0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18"/>
          <p:cNvSpPr>
            <a:spLocks noChangeShapeType="1"/>
          </p:cNvSpPr>
          <p:nvPr/>
        </p:nvSpPr>
        <p:spPr bwMode="auto">
          <a:xfrm>
            <a:off x="5945188" y="3508375"/>
            <a:ext cx="2979737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直接连接符 19"/>
          <p:cNvSpPr>
            <a:spLocks noChangeShapeType="1"/>
          </p:cNvSpPr>
          <p:nvPr/>
        </p:nvSpPr>
        <p:spPr bwMode="auto">
          <a:xfrm>
            <a:off x="5945188" y="4302125"/>
            <a:ext cx="2979737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6" name="组合 31"/>
          <p:cNvGrpSpPr>
            <a:grpSpLocks/>
          </p:cNvGrpSpPr>
          <p:nvPr/>
        </p:nvGrpSpPr>
        <p:grpSpPr bwMode="auto">
          <a:xfrm>
            <a:off x="2724150" y="1897063"/>
            <a:ext cx="2543175" cy="2543175"/>
            <a:chOff x="0" y="0"/>
            <a:chExt cx="2542903" cy="2542903"/>
          </a:xfrm>
        </p:grpSpPr>
        <p:sp>
          <p:nvSpPr>
            <p:cNvPr id="12297" name="圆角矩形 21"/>
            <p:cNvSpPr>
              <a:spLocks noChangeArrowheads="1"/>
            </p:cNvSpPr>
            <p:nvPr/>
          </p:nvSpPr>
          <p:spPr bwMode="auto"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8" name="任意多边形 30"/>
            <p:cNvSpPr>
              <a:spLocks noChangeArrowheads="1"/>
            </p:cNvSpPr>
            <p:nvPr/>
          </p:nvSpPr>
          <p:spPr bwMode="auto">
            <a:xfrm>
              <a:off x="371589" y="637588"/>
              <a:ext cx="2171314" cy="1905315"/>
            </a:xfrm>
            <a:custGeom>
              <a:avLst/>
              <a:gdLst>
                <a:gd name="T0" fmla="*/ 1791020 w 2171314"/>
                <a:gd name="T1" fmla="*/ 0 h 1905315"/>
                <a:gd name="T2" fmla="*/ 2171314 w 2171314"/>
                <a:gd name="T3" fmla="*/ 658689 h 1905315"/>
                <a:gd name="T4" fmla="*/ 2171314 w 2171314"/>
                <a:gd name="T5" fmla="*/ 1707909 h 1905315"/>
                <a:gd name="T6" fmla="*/ 1973908 w 2171314"/>
                <a:gd name="T7" fmla="*/ 1905315 h 1905315"/>
                <a:gd name="T8" fmla="*/ 562678 w 2171314"/>
                <a:gd name="T9" fmla="*/ 1905315 h 1905315"/>
                <a:gd name="T10" fmla="*/ 0 w 2171314"/>
                <a:gd name="T11" fmla="*/ 930728 h 1905315"/>
                <a:gd name="T12" fmla="*/ 0 w 2171314"/>
                <a:gd name="T13" fmla="*/ 512341 h 1905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1314"/>
                <a:gd name="T22" fmla="*/ 0 h 1905315"/>
                <a:gd name="T23" fmla="*/ 2171314 w 2171314"/>
                <a:gd name="T24" fmla="*/ 1905315 h 19053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lnTo>
                    <a:pt x="1791020" y="0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2299" name="组合 5"/>
            <p:cNvGrpSpPr>
              <a:grpSpLocks/>
            </p:cNvGrpSpPr>
            <p:nvPr/>
          </p:nvGrpSpPr>
          <p:grpSpPr bwMode="auto">
            <a:xfrm>
              <a:off x="381114" y="483825"/>
              <a:ext cx="1780673" cy="1662167"/>
              <a:chOff x="0" y="0"/>
              <a:chExt cx="1780673" cy="1662167"/>
            </a:xfrm>
          </p:grpSpPr>
          <p:sp>
            <p:nvSpPr>
              <p:cNvPr id="12300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0673" cy="1340542"/>
              </a:xfrm>
              <a:prstGeom prst="roundRect">
                <a:avLst>
                  <a:gd name="adj" fmla="val 9426"/>
                </a:avLst>
              </a:prstGeom>
              <a:solidFill>
                <a:srgbClr val="FFF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301" name="直角三角形 4"/>
              <p:cNvSpPr>
                <a:spLocks noChangeArrowheads="1"/>
              </p:cNvSpPr>
              <p:nvPr/>
            </p:nvSpPr>
            <p:spPr bwMode="auto">
              <a:xfrm flipV="1">
                <a:off x="443805" y="1226341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2989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OAuth 2.0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2816" y="2372138"/>
            <a:ext cx="1071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dirty="0">
                <a:solidFill>
                  <a:srgbClr val="00B0F0"/>
                </a:solidFill>
              </a:rPr>
              <a:t>OAuth</a:t>
            </a:r>
            <a:r>
              <a:rPr lang="zh-CN" altLang="en-US" sz="3200" dirty="0">
                <a:solidFill>
                  <a:srgbClr val="00B0F0"/>
                </a:solidFill>
              </a:rPr>
              <a:t>是一个关于授权（</a:t>
            </a:r>
            <a:r>
              <a:rPr lang="en-US" altLang="zh-CN" sz="3200" dirty="0">
                <a:solidFill>
                  <a:srgbClr val="00B0F0"/>
                </a:solidFill>
              </a:rPr>
              <a:t>authorization</a:t>
            </a:r>
            <a:r>
              <a:rPr lang="zh-CN" altLang="en-US" sz="3200" dirty="0">
                <a:solidFill>
                  <a:srgbClr val="00B0F0"/>
                </a:solidFill>
              </a:rPr>
              <a:t>）的开放网络标准，在全世界得到广泛应用，目前的版本是</a:t>
            </a:r>
            <a:r>
              <a:rPr lang="en-US" altLang="zh-CN" sz="3200" dirty="0">
                <a:solidFill>
                  <a:srgbClr val="00B0F0"/>
                </a:solidFill>
              </a:rPr>
              <a:t>2.0</a:t>
            </a:r>
            <a:r>
              <a:rPr lang="zh-CN" altLang="en-US" sz="3200" dirty="0">
                <a:solidFill>
                  <a:srgbClr val="00B0F0"/>
                </a:solidFill>
              </a:rPr>
              <a:t>版。</a:t>
            </a:r>
            <a:endParaRPr lang="zh-CN" altLang="zh-C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>
            <a:spLocks noChangeArrowheads="1"/>
          </p:cNvSpPr>
          <p:nvPr/>
        </p:nvSpPr>
        <p:spPr bwMode="auto">
          <a:xfrm>
            <a:off x="482601" y="376238"/>
            <a:ext cx="2989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名词定义：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721" y="1022569"/>
            <a:ext cx="10714383" cy="517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B0F0"/>
                </a:solidFill>
              </a:rPr>
              <a:t>Third-party application</a:t>
            </a:r>
            <a:r>
              <a:rPr lang="zh-CN" altLang="en-US" sz="2800" dirty="0">
                <a:solidFill>
                  <a:srgbClr val="00B0F0"/>
                </a:solidFill>
              </a:rPr>
              <a:t>：第三方应用程序，本文中又称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客户端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</a:rPr>
              <a:t>client</a:t>
            </a:r>
            <a:r>
              <a:rPr lang="zh-CN" altLang="en-US" sz="2800" dirty="0">
                <a:solidFill>
                  <a:srgbClr val="00B0F0"/>
                </a:solidFill>
              </a:rPr>
              <a:t>），即上一节例子中的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云冲印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B0F0"/>
                </a:solidFill>
              </a:rPr>
              <a:t>Resource Owner</a:t>
            </a:r>
            <a:r>
              <a:rPr lang="zh-CN" altLang="en-US" sz="2800" dirty="0">
                <a:solidFill>
                  <a:srgbClr val="00B0F0"/>
                </a:solidFill>
              </a:rPr>
              <a:t>：资源所有者，本文中又称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用户</a:t>
            </a:r>
            <a:r>
              <a:rPr lang="en-US" altLang="zh-CN" sz="2800" dirty="0">
                <a:solidFill>
                  <a:srgbClr val="00B0F0"/>
                </a:solidFill>
              </a:rPr>
              <a:t>"</a:t>
            </a:r>
            <a:r>
              <a:rPr lang="zh-CN" altLang="en-US" sz="2800" dirty="0">
                <a:solidFill>
                  <a:srgbClr val="00B0F0"/>
                </a:solidFill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</a:rPr>
              <a:t>user</a:t>
            </a:r>
            <a:r>
              <a:rPr lang="zh-CN" altLang="en-US" sz="2800" dirty="0">
                <a:solidFill>
                  <a:srgbClr val="00B0F0"/>
                </a:solidFill>
              </a:rPr>
              <a:t>）。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B0F0"/>
                </a:solidFill>
              </a:rPr>
              <a:t>Authorization server</a:t>
            </a:r>
            <a:r>
              <a:rPr lang="zh-CN" altLang="en-US" sz="2800" dirty="0">
                <a:solidFill>
                  <a:srgbClr val="00B0F0"/>
                </a:solidFill>
              </a:rPr>
              <a:t>：认证服务器，即服务提供商专门用来处理认证的服务器。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B0F0"/>
                </a:solidFill>
              </a:rPr>
              <a:t>Resource server</a:t>
            </a:r>
            <a:r>
              <a:rPr lang="zh-CN" altLang="en-US" sz="2800" dirty="0">
                <a:solidFill>
                  <a:srgbClr val="00B0F0"/>
                </a:solidFill>
              </a:rPr>
              <a:t>：资源服务器，即服务提供商存放用户生成的资源的服务器。它与认证服务器，可以是同一台服务器，也可以是不同的服务器。</a:t>
            </a:r>
          </a:p>
        </p:txBody>
      </p:sp>
    </p:spTree>
    <p:extLst>
      <p:ext uri="{BB962C8B-B14F-4D97-AF65-F5344CB8AC3E}">
        <p14:creationId xmlns:p14="http://schemas.microsoft.com/office/powerpoint/2010/main" val="73581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Pages>0</Pages>
  <Words>1061</Words>
  <Characters>0</Characters>
  <Application>Microsoft Office PowerPoint</Application>
  <DocSecurity>0</DocSecurity>
  <PresentationFormat>宽屏</PresentationFormat>
  <Lines>0</Lines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Helvetica LT Std</vt:lpstr>
      <vt:lpstr>Hiragino Sans GB W3</vt:lpstr>
      <vt:lpstr>方正大黑简体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自定义设计方案</vt:lpstr>
      <vt:lpstr>Laravel &amp; OAuth2.0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Nee</dc:creator>
  <cp:keywords/>
  <dc:description/>
  <cp:lastModifiedBy>邢铭哲</cp:lastModifiedBy>
  <cp:revision>152</cp:revision>
  <dcterms:created xsi:type="dcterms:W3CDTF">2013-10-24T14:40:00Z</dcterms:created>
  <dcterms:modified xsi:type="dcterms:W3CDTF">2017-02-27T13:13:21Z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