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4" r:id="rId3"/>
    <p:sldId id="257" r:id="rId5"/>
    <p:sldId id="267" r:id="rId6"/>
    <p:sldId id="268" r:id="rId7"/>
    <p:sldId id="265" r:id="rId8"/>
    <p:sldId id="269" r:id="rId9"/>
    <p:sldId id="270" r:id="rId10"/>
    <p:sldId id="308" r:id="rId11"/>
    <p:sldId id="307" r:id="rId12"/>
    <p:sldId id="310" r:id="rId13"/>
    <p:sldId id="272" r:id="rId14"/>
    <p:sldId id="273" r:id="rId15"/>
    <p:sldId id="293" r:id="rId16"/>
    <p:sldId id="280" r:id="rId17"/>
    <p:sldId id="284" r:id="rId18"/>
    <p:sldId id="290" r:id="rId19"/>
    <p:sldId id="289" r:id="rId20"/>
    <p:sldId id="301" r:id="rId21"/>
    <p:sldId id="282" r:id="rId22"/>
    <p:sldId id="302" r:id="rId23"/>
    <p:sldId id="303" r:id="rId24"/>
    <p:sldId id="291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16E"/>
    <a:srgbClr val="0589F9"/>
    <a:srgbClr val="F02957"/>
    <a:srgbClr val="4E5ACB"/>
    <a:srgbClr val="316DDF"/>
    <a:srgbClr val="8A3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76553"/>
  </p:normalViewPr>
  <p:slideViewPr>
    <p:cSldViewPr snapToGrid="0" snapToObjects="1">
      <p:cViewPr varScale="1">
        <p:scale>
          <a:sx n="87" d="100"/>
          <a:sy n="87" d="100"/>
        </p:scale>
        <p:origin x="1584" y="96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2DF2-658D-324B-82BB-001FE701ED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分布式 ：真正的从控制系统克隆。版本库丢了，本地代码还是真实存在的</a:t>
            </a:r>
            <a:endParaRPr kumimoji="1" lang="en-US" altLang="zh-CN" dirty="0"/>
          </a:p>
          <a:p>
            <a:r>
              <a:rPr kumimoji="1" lang="zh-CN" altLang="en-US" dirty="0"/>
              <a:t>集中式：只是一个快照。如果版本库丢了，本地的快照也都没用了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19" y="3105834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文件时光机 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我们与</a:t>
            </a:r>
            <a:r>
              <a:rPr kumimoji="1"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的日常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7498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工作目录，暂存区，仓库之间的关系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34135"/>
            <a:ext cx="8077200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6684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与我们的日常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7946" y="1468059"/>
            <a:ext cx="11124609" cy="5019452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9424136" y="3866849"/>
            <a:ext cx="1953744" cy="1435261"/>
            <a:chOff x="1241976" y="1515170"/>
            <a:chExt cx="1953744" cy="1435261"/>
          </a:xfrm>
        </p:grpSpPr>
        <p:sp>
          <p:nvSpPr>
            <p:cNvPr id="13" name="文档 12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332843" y="3866851"/>
            <a:ext cx="2015841" cy="1435261"/>
            <a:chOff x="5119282" y="1515170"/>
            <a:chExt cx="2015841" cy="1435261"/>
          </a:xfrm>
        </p:grpSpPr>
        <p:sp>
          <p:nvSpPr>
            <p:cNvPr id="16" name="卡片 15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3488827" y="3866849"/>
            <a:ext cx="1953744" cy="1435261"/>
            <a:chOff x="9028772" y="1515170"/>
            <a:chExt cx="1953744" cy="1435261"/>
          </a:xfrm>
        </p:grpSpPr>
        <p:sp>
          <p:nvSpPr>
            <p:cNvPr id="19" name="磁盘 18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本地仓库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87404" y="3866849"/>
            <a:ext cx="1953744" cy="1435261"/>
            <a:chOff x="9028772" y="1515170"/>
            <a:chExt cx="1953744" cy="1435261"/>
          </a:xfrm>
        </p:grpSpPr>
        <p:sp>
          <p:nvSpPr>
            <p:cNvPr id="22" name="磁盘 21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Remote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远程仓库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" name="环形箭头 3"/>
          <p:cNvSpPr/>
          <p:nvPr/>
        </p:nvSpPr>
        <p:spPr>
          <a:xfrm rot="10235180">
            <a:off x="8058519" y="4708771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/>
          <p:cNvSpPr/>
          <p:nvPr/>
        </p:nvSpPr>
        <p:spPr>
          <a:xfrm rot="10396222">
            <a:off x="5132578" y="4714418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环形箭头 24"/>
          <p:cNvSpPr/>
          <p:nvPr/>
        </p:nvSpPr>
        <p:spPr>
          <a:xfrm rot="10306329">
            <a:off x="2260648" y="4693096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 rot="21141236">
            <a:off x="2124232" y="3410284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21363415">
            <a:off x="4295382" y="3051168"/>
            <a:ext cx="5807675" cy="3175667"/>
          </a:xfrm>
          <a:prstGeom prst="circularArrow">
            <a:avLst>
              <a:gd name="adj1" fmla="val 1098"/>
              <a:gd name="adj2" fmla="val 290784"/>
              <a:gd name="adj3" fmla="val 20422916"/>
              <a:gd name="adj4" fmla="val 12190252"/>
              <a:gd name="adj5" fmla="val 4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环形箭头 28"/>
          <p:cNvSpPr/>
          <p:nvPr/>
        </p:nvSpPr>
        <p:spPr>
          <a:xfrm>
            <a:off x="900138" y="2130808"/>
            <a:ext cx="10208586" cy="5523471"/>
          </a:xfrm>
          <a:prstGeom prst="circularArrow">
            <a:avLst>
              <a:gd name="adj1" fmla="val 714"/>
              <a:gd name="adj2" fmla="val 157541"/>
              <a:gd name="adj3" fmla="val 20629548"/>
              <a:gd name="adj4" fmla="val 11625706"/>
              <a:gd name="adj5" fmla="val 33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08473" y="5900338"/>
            <a:ext cx="59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0853" y="5896527"/>
            <a:ext cx="987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69808" y="5894138"/>
            <a:ext cx="68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233" y="3136177"/>
            <a:ext cx="117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37356" y="2733989"/>
            <a:ext cx="112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422" y="1892303"/>
            <a:ext cx="66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946" y="974382"/>
            <a:ext cx="175560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日常工作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080" y="1790256"/>
            <a:ext cx="10426147" cy="60939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查看远程仓库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–v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添加源仓库地址为远程仓库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add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&lt;name&gt;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&lt;remote&gt;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远程仓库重命名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remote rename  old  new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66525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本地仓库与远程仓库的关联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4" y="1962150"/>
            <a:ext cx="4887093" cy="36461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克隆仓库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&lt;repository&gt;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查看当前文件的状态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status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提交到暂存区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pathspec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7450" y="2131695"/>
            <a:ext cx="3774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提交到本地仓库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-m "...”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提交内容到远程仓库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push &lt;remote&gt;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7704" y="2052422"/>
            <a:ext cx="9395867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文件撤销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不覆盖工作区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版本回退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--(soft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mixed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hard)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&lt;HEAD~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)&gt;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&lt;commit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20820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花式撤销 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本地版本库回退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62" y="3486150"/>
            <a:ext cx="55118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020" y="2287270"/>
            <a:ext cx="4319270" cy="37846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比较工作区与暂存区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比较工作区与本地版本库中最近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一次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的内容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差异比较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0160" y="2309495"/>
            <a:ext cx="33108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比较暂存区与本地版本库中最近一次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的内容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diff -- cached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比较两个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之间的差异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diff &lt;commit-i d&gt; &lt;commit-id&gt;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3222" y="1805813"/>
            <a:ext cx="8879416" cy="44310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查看状态</a:t>
            </a:r>
            <a:endParaRPr kumimoji="1"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查看日志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log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fileName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查看历史操作记录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5" y="1962150"/>
            <a:ext cx="3658235" cy="36461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查看分支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branch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创建新分支</a:t>
            </a:r>
            <a:endParaRPr kumimoji="1" lang="en-US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&lt;name&gt;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切换分支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  &lt;name&gt;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7470" y="2114550"/>
            <a:ext cx="412686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创建并切换分支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 –b &lt;name&gt;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删除本地分支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branch –d &lt;name&gt;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删除远程分支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push -d  &lt;origin&gt;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7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51" y="1725202"/>
            <a:ext cx="10273057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0807" y="3925416"/>
            <a:ext cx="3537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1" lang="zh-CN" altLang="en-US" sz="6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6406" y="1891554"/>
            <a:ext cx="5064924" cy="324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版本控制系统背景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基础原理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日常开发中</a:t>
            </a:r>
            <a:r>
              <a:rPr kumimoji="1" lang="en-US" altLang="zh-CN" sz="3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715" y="2028825"/>
            <a:ext cx="6385560" cy="42462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&lt;branch&gt;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Icode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927404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分支合并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处理冲突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6" y="4397515"/>
            <a:ext cx="5866569" cy="18476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93050" y="1971040"/>
            <a:ext cx="334200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merge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解决冲突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add &lt;</a:t>
            </a: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pathspec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-m "...” 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02" y="1828800"/>
            <a:ext cx="10320290" cy="45819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0935" y="2123209"/>
            <a:ext cx="48039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命令大纲及常用命令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命令大纲及全部命令列表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 –a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展示具体命令说明手册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&lt;command&gt;     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(version control system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VCS),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是一种记录一个或若干文件内容变化，以便将来查阅特定版本修订情况的系统。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9501" y="3456379"/>
            <a:ext cx="896180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可以把它想象成一个文件时光机，有了它你就可以将某个文件回溯到之前的状态，甚至将整个项目都回退到过去某个时间点的状态；你可以比较文件的变化细节，查出是谁的修改在哪里引入了问题代码，即便你不小心错删了一些文件也能够通过它很方便的找回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版本控制系统演进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0851" y="10117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本地版本控制系统</a:t>
            </a:r>
            <a:endParaRPr lang="zh-CN" altLang="en-US" i="0" dirty="0">
              <a:solidFill>
                <a:srgbClr val="4E443C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2140" y="1522750"/>
            <a:ext cx="3388749" cy="4409955"/>
          </a:xfrm>
          <a:prstGeom prst="roundRect">
            <a:avLst/>
          </a:prstGeom>
          <a:noFill/>
          <a:ln w="31750">
            <a:solidFill>
              <a:srgbClr val="D6216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898559" y="1522749"/>
            <a:ext cx="3825359" cy="4409955"/>
          </a:xfrm>
          <a:prstGeom prst="roundRect">
            <a:avLst/>
          </a:prstGeom>
          <a:noFill/>
          <a:ln w="31750">
            <a:solidFill>
              <a:srgbClr val="316DD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96653" y="1522749"/>
            <a:ext cx="3526364" cy="4409955"/>
          </a:xfrm>
          <a:prstGeom prst="roundRect">
            <a:avLst/>
          </a:prstGeom>
          <a:noFill/>
          <a:ln w="31750">
            <a:solidFill>
              <a:srgbClr val="8A33A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82146" y="10117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集中化的版本控制系统</a:t>
            </a:r>
            <a:endParaRPr lang="zh-CN" altLang="en-US" dirty="0">
              <a:solidFill>
                <a:srgbClr val="4E44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79067" y="102120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分布式版本控制系统</a:t>
            </a:r>
            <a:endParaRPr lang="zh-CN" altLang="en-US" dirty="0">
              <a:solidFill>
                <a:srgbClr val="4E44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079" y="1796143"/>
            <a:ext cx="2862435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1219" y="18914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本地计算机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219" y="3265714"/>
            <a:ext cx="1886009" cy="22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64113" y="33565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876393" y="3859601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20" name="圆角矩形 19"/>
          <p:cNvSpPr/>
          <p:nvPr/>
        </p:nvSpPr>
        <p:spPr>
          <a:xfrm>
            <a:off x="1876392" y="4431700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1876392" y="4964493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3" name="直线连接符 22"/>
          <p:cNvCxnSpPr>
            <a:stCxn id="21" idx="0"/>
            <a:endCxn id="20" idx="2"/>
          </p:cNvCxnSpPr>
          <p:nvPr/>
        </p:nvCxnSpPr>
        <p:spPr>
          <a:xfrm flipV="1">
            <a:off x="2464221" y="4790928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2464217" y="4235752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887274" y="2433801"/>
            <a:ext cx="1175657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30" name="肘形连接符 29"/>
          <p:cNvCxnSpPr>
            <a:stCxn id="19" idx="1"/>
            <a:endCxn id="28" idx="1"/>
          </p:cNvCxnSpPr>
          <p:nvPr/>
        </p:nvCxnSpPr>
        <p:spPr>
          <a:xfrm rot="10800000" flipH="1">
            <a:off x="1876392" y="2613415"/>
            <a:ext cx="10881" cy="1425800"/>
          </a:xfrm>
          <a:prstGeom prst="bentConnector3">
            <a:avLst>
              <a:gd name="adj1" fmla="val -93040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3580" y="2837298"/>
            <a:ext cx="10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1040" y="1796143"/>
            <a:ext cx="1737921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74326" y="2350648"/>
            <a:ext cx="1404257" cy="297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149868" y="2461337"/>
            <a:ext cx="87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56009" y="3046190"/>
            <a:ext cx="1062664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42" name="圆角矩形 41"/>
          <p:cNvSpPr/>
          <p:nvPr/>
        </p:nvSpPr>
        <p:spPr>
          <a:xfrm>
            <a:off x="6056008" y="3854377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6056008" y="4647465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44" name="直线连接符 43"/>
          <p:cNvCxnSpPr>
            <a:stCxn id="43" idx="0"/>
            <a:endCxn id="42" idx="2"/>
          </p:cNvCxnSpPr>
          <p:nvPr/>
        </p:nvCxnSpPr>
        <p:spPr>
          <a:xfrm flipV="1">
            <a:off x="6587341" y="4213605"/>
            <a:ext cx="0" cy="43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42" idx="0"/>
            <a:endCxn id="41" idx="2"/>
          </p:cNvCxnSpPr>
          <p:nvPr/>
        </p:nvCxnSpPr>
        <p:spPr>
          <a:xfrm flipV="1">
            <a:off x="6587341" y="3405418"/>
            <a:ext cx="0" cy="44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4226" y="1891214"/>
            <a:ext cx="12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中央服务器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44700" y="1796144"/>
            <a:ext cx="1369347" cy="1834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253479" y="3772533"/>
            <a:ext cx="1360568" cy="189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448270" y="1891214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49632" y="3875051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511820" y="2657684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4520962" y="4647465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72" name="直线箭头连接符 71"/>
          <p:cNvCxnSpPr>
            <a:endCxn id="70" idx="3"/>
          </p:cNvCxnSpPr>
          <p:nvPr/>
        </p:nvCxnSpPr>
        <p:spPr>
          <a:xfrm flipH="1">
            <a:off x="5374871" y="4322534"/>
            <a:ext cx="499455" cy="50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69" idx="3"/>
          </p:cNvCxnSpPr>
          <p:nvPr/>
        </p:nvCxnSpPr>
        <p:spPr>
          <a:xfrm flipH="1" flipV="1">
            <a:off x="5365729" y="2837298"/>
            <a:ext cx="515438" cy="53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624453" y="1642495"/>
            <a:ext cx="2411477" cy="185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864127" y="2040008"/>
            <a:ext cx="1886009" cy="1316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407021" y="20400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242362" y="2410605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7" name="圆角矩形 86"/>
          <p:cNvSpPr/>
          <p:nvPr/>
        </p:nvSpPr>
        <p:spPr>
          <a:xfrm>
            <a:off x="9242361" y="2904680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89" name="直线连接符 88"/>
          <p:cNvCxnSpPr>
            <a:stCxn id="81" idx="2"/>
            <a:endCxn id="87" idx="0"/>
          </p:cNvCxnSpPr>
          <p:nvPr/>
        </p:nvCxnSpPr>
        <p:spPr>
          <a:xfrm flipH="1">
            <a:off x="9830190" y="2720030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430079" y="16588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16522" y="3584702"/>
            <a:ext cx="1747312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814438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855799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38546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95" name="圆角矩形 94"/>
          <p:cNvSpPr/>
          <p:nvPr/>
        </p:nvSpPr>
        <p:spPr>
          <a:xfrm>
            <a:off x="838546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96" name="直线连接符 95"/>
          <p:cNvCxnSpPr/>
          <p:nvPr/>
        </p:nvCxnSpPr>
        <p:spPr>
          <a:xfrm flipH="1">
            <a:off x="890236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49576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849236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02" name="直线箭头连接符 101"/>
          <p:cNvCxnSpPr>
            <a:stCxn id="93" idx="0"/>
            <a:endCxn id="100" idx="2"/>
          </p:cNvCxnSpPr>
          <p:nvPr/>
        </p:nvCxnSpPr>
        <p:spPr>
          <a:xfrm flipH="1" flipV="1">
            <a:off x="891931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1" idx="0"/>
          </p:cNvCxnSpPr>
          <p:nvPr/>
        </p:nvCxnSpPr>
        <p:spPr>
          <a:xfrm flipV="1">
            <a:off x="8890178" y="3468014"/>
            <a:ext cx="440108" cy="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888286" y="3584702"/>
            <a:ext cx="1725557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000116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1041477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024224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111" name="圆角矩形 110"/>
          <p:cNvSpPr/>
          <p:nvPr/>
        </p:nvSpPr>
        <p:spPr>
          <a:xfrm>
            <a:off x="1024224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112" name="直线连接符 111"/>
          <p:cNvCxnSpPr/>
          <p:nvPr/>
        </p:nvCxnSpPr>
        <p:spPr>
          <a:xfrm flipH="1">
            <a:off x="1075914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035254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34914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15" name="直线箭头连接符 114"/>
          <p:cNvCxnSpPr/>
          <p:nvPr/>
        </p:nvCxnSpPr>
        <p:spPr>
          <a:xfrm flipH="1" flipV="1">
            <a:off x="1077609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H="1" flipV="1">
            <a:off x="10300078" y="3468013"/>
            <a:ext cx="386344" cy="1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基础原理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增量变化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1472565"/>
            <a:ext cx="9775825" cy="3912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全量变化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1478280"/>
            <a:ext cx="10960100" cy="4335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4515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工作区及文件状态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3" name="组 72"/>
          <p:cNvGrpSpPr/>
          <p:nvPr/>
        </p:nvGrpSpPr>
        <p:grpSpPr>
          <a:xfrm>
            <a:off x="1241976" y="1515170"/>
            <a:ext cx="1953744" cy="1435261"/>
            <a:chOff x="1241976" y="1515170"/>
            <a:chExt cx="1953744" cy="1435261"/>
          </a:xfrm>
        </p:grpSpPr>
        <p:sp>
          <p:nvSpPr>
            <p:cNvPr id="9" name="文档 8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119282" y="1515170"/>
            <a:ext cx="2015841" cy="1435261"/>
            <a:chOff x="5119282" y="1515170"/>
            <a:chExt cx="2015841" cy="1435261"/>
          </a:xfrm>
        </p:grpSpPr>
        <p:sp>
          <p:nvSpPr>
            <p:cNvPr id="10" name="卡片 9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9028772" y="1515170"/>
            <a:ext cx="1953744" cy="1435261"/>
            <a:chOff x="9028772" y="1515170"/>
            <a:chExt cx="1953744" cy="1435261"/>
          </a:xfrm>
        </p:grpSpPr>
        <p:sp>
          <p:nvSpPr>
            <p:cNvPr id="11" name="磁盘 10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470940" y="3529306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</a:rPr>
              <a:t>untracked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70940" y="504751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modified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17234" y="354152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staged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260030" y="5066162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committed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2" idx="3"/>
            <a:endCxn id="25" idx="1"/>
          </p:cNvCxnSpPr>
          <p:nvPr/>
        </p:nvCxnSpPr>
        <p:spPr>
          <a:xfrm>
            <a:off x="2962167" y="3782341"/>
            <a:ext cx="2455067" cy="1221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4" idx="0"/>
            <a:endCxn id="25" idx="2"/>
          </p:cNvCxnSpPr>
          <p:nvPr/>
        </p:nvCxnSpPr>
        <p:spPr>
          <a:xfrm flipV="1">
            <a:off x="2216554" y="4047592"/>
            <a:ext cx="3946294" cy="99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1"/>
            <a:endCxn id="24" idx="3"/>
          </p:cNvCxnSpPr>
          <p:nvPr/>
        </p:nvCxnSpPr>
        <p:spPr>
          <a:xfrm flipH="1" flipV="1">
            <a:off x="2962167" y="5300548"/>
            <a:ext cx="6297863" cy="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5" idx="3"/>
            <a:endCxn id="26" idx="0"/>
          </p:cNvCxnSpPr>
          <p:nvPr/>
        </p:nvCxnSpPr>
        <p:spPr>
          <a:xfrm>
            <a:off x="6908461" y="3794558"/>
            <a:ext cx="3097183" cy="1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5754" y="3465816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549945" y="408298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70134" y="4980643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95720" y="423550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1918</Words>
  <Application>WPS 演示</Application>
  <PresentationFormat>宽屏</PresentationFormat>
  <Paragraphs>313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Arial</vt:lpstr>
      <vt:lpstr>微软雅黑</vt:lpstr>
      <vt:lpstr>黑体</vt:lpstr>
      <vt:lpstr>等线 Light</vt:lpstr>
      <vt:lpstr>等线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193</cp:revision>
  <dcterms:created xsi:type="dcterms:W3CDTF">2018-01-19T07:28:00Z</dcterms:created>
  <dcterms:modified xsi:type="dcterms:W3CDTF">2019-11-21T14:31:58Z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