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81" r:id="rId4"/>
    <p:sldId id="268" r:id="rId5"/>
    <p:sldId id="257" r:id="rId6"/>
    <p:sldId id="265" r:id="rId7"/>
    <p:sldId id="277" r:id="rId9"/>
    <p:sldId id="258" r:id="rId10"/>
    <p:sldId id="271" r:id="rId11"/>
    <p:sldId id="272" r:id="rId12"/>
    <p:sldId id="278" r:id="rId13"/>
    <p:sldId id="274" r:id="rId14"/>
    <p:sldId id="269" r:id="rId15"/>
    <p:sldId id="259" r:id="rId16"/>
    <p:sldId id="270" r:id="rId17"/>
    <p:sldId id="282" r:id="rId18"/>
    <p:sldId id="260" r:id="rId19"/>
    <p:sldId id="261" r:id="rId20"/>
    <p:sldId id="279" r:id="rId21"/>
    <p:sldId id="262" r:id="rId22"/>
    <p:sldId id="273" r:id="rId23"/>
    <p:sldId id="280" r:id="rId24"/>
    <p:sldId id="263" r:id="rId25"/>
    <p:sldId id="275" r:id="rId26"/>
    <p:sldId id="276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9374B2-96A1-4BC3-834D-2BB3096DD7C3}">
          <p14:sldIdLst>
            <p14:sldId id="256"/>
            <p14:sldId id="281"/>
            <p14:sldId id="268"/>
            <p14:sldId id="257"/>
            <p14:sldId id="265"/>
            <p14:sldId id="277"/>
          </p14:sldIdLst>
        </p14:section>
        <p14:section name="无标题节" id="{8C49A224-8CEF-4834-B291-7E6C9F052453}">
          <p14:sldIdLst>
            <p14:sldId id="258"/>
            <p14:sldId id="271"/>
            <p14:sldId id="272"/>
            <p14:sldId id="278"/>
            <p14:sldId id="274"/>
            <p14:sldId id="269"/>
            <p14:sldId id="259"/>
            <p14:sldId id="270"/>
            <p14:sldId id="282"/>
            <p14:sldId id="260"/>
            <p14:sldId id="261"/>
            <p14:sldId id="279"/>
            <p14:sldId id="262"/>
            <p14:sldId id="273"/>
            <p14:sldId id="280"/>
            <p14:sldId id="263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18" autoAdjust="0"/>
  </p:normalViewPr>
  <p:slideViewPr>
    <p:cSldViewPr snapToGrid="0">
      <p:cViewPr varScale="1">
        <p:scale>
          <a:sx n="87" d="100"/>
          <a:sy n="87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kzd666/p/5750937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224/zhangyu20/unittest-learning/blob/master/junit-sample-demo/src/test/java/com/example/mockito/MockitoSampleTest.java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6" Type="http://schemas.openxmlformats.org/officeDocument/2006/relationships/hyperlink" Target="http://192.168.0.224/zhangyu20/unittest-learning/blob/master/springmvc-test-demo/src/test/java/clientSide" TargetMode="External"/><Relationship Id="rId5" Type="http://schemas.openxmlformats.org/officeDocument/2006/relationships/hyperlink" Target="http://192.168.0.224/zhangyu20/unittest-learning/blob/master/springmvc-test-demo/src/test/java/com/example/dbunit/LoginControllerTest.java" TargetMode="External"/><Relationship Id="rId4" Type="http://schemas.openxmlformats.org/officeDocument/2006/relationships/hyperlink" Target="http://192.168.0.224/zhangyu20/unittest-learning/tree/master/springmvc-test-demo/src/test/java/com/example/dbunit/service" TargetMode="External"/><Relationship Id="rId3" Type="http://schemas.openxmlformats.org/officeDocument/2006/relationships/hyperlink" Target="http://192.168.0.224/zhangyu20/unittest-learning/tree/master/dbunit-mybatis-dem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测试用例通常会被频繁地触发执行，执行过程必须完全自动化才有意义。如果单元测试的输出结果需要人工介入检查，那么它一定是不合格的。单元测试中不允许使用 System.out 来进行人工验证，而必须使用断言来验证。</a:t>
            </a:r>
            <a:endParaRPr lang="zh-CN" altLang="en-US"/>
          </a:p>
          <a:p>
            <a:r>
              <a:rPr lang="zh-CN" altLang="en-US"/>
              <a:t> 为了保证单元测试稳定可靠且便于维护，需要保证其独立性。用例之间不允许互相调用，也不允许出现执行次序的先后依赖。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这样有利于代码目录标准化。良好的方法命名能够让开发者在测试发生错误时，快速了解出现问题的位置和影响。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各种</a:t>
            </a:r>
            <a:r>
              <a:rPr lang="en-US" altLang="zh-CN" dirty="0"/>
              <a:t>Mock</a:t>
            </a:r>
            <a:r>
              <a:rPr lang="zh-CN" altLang="en-US" dirty="0"/>
              <a:t>工具比较：</a:t>
            </a:r>
            <a:r>
              <a:rPr lang="en-US" altLang="zh-CN" dirty="0">
                <a:hlinkClick r:id="rId3"/>
              </a:rPr>
              <a:t>https://www.cnblogs.com/kzd666/p/5750937.html</a:t>
            </a:r>
            <a:endParaRPr lang="en-US" altLang="zh-CN" dirty="0"/>
          </a:p>
          <a:p>
            <a:r>
              <a:rPr lang="en-US" altLang="zh-CN" dirty="0"/>
              <a:t>mocks are not stubs: https://martinfowler.com/articles/mocksArentStubs.html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Stub</a:t>
            </a:r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无法对其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when(…).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thenReturn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当我们连续两次为同一个方法使用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的时候，他只会只用最新的一次。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http://192.168.0.224/zhangyu20/unittest-learning/blob/master/junit-sample-demo/src/test/java/com/example/mockito/MockitoSampleTest.java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Dao</a:t>
            </a:r>
            <a:r>
              <a:rPr lang="zh-CN" altLang="en-US" dirty="0"/>
              <a:t>层：</a:t>
            </a:r>
            <a:r>
              <a:rPr lang="en-US" altLang="zh-CN" dirty="0">
                <a:hlinkClick r:id="rId3"/>
              </a:rPr>
              <a:t>http://192.168.0.224/zhangyu20/unittest-learning/tree/master/dbunit-mybatis-demo</a:t>
            </a:r>
            <a:endParaRPr lang="en-US" altLang="zh-CN" dirty="0"/>
          </a:p>
          <a:p>
            <a:r>
              <a:rPr lang="en-US" altLang="zh-CN" dirty="0"/>
              <a:t>Service</a:t>
            </a:r>
            <a:r>
              <a:rPr lang="zh-CN" altLang="en-US" dirty="0"/>
              <a:t>层：</a:t>
            </a:r>
            <a:r>
              <a:rPr lang="en-US" altLang="zh-CN" dirty="0">
                <a:hlinkClick r:id="rId4"/>
              </a:rPr>
              <a:t>http://192.168.0.224/zhangyu20/unittest-learning/tree/master/springmvc-test-demo/src/test/java/com/example/dbunit/service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层 </a:t>
            </a:r>
            <a:r>
              <a:rPr lang="en-US" altLang="zh-CN" dirty="0" err="1"/>
              <a:t>server-side:</a:t>
            </a:r>
            <a:r>
              <a:rPr lang="en-US" altLang="zh-CN" dirty="0" err="1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://192.168.0.224/zhangyu20/</a:t>
            </a:r>
            <a:r>
              <a:rPr lang="en-US" altLang="zh-CN" dirty="0" err="1">
                <a:hlinkClick r:id="rId5"/>
              </a:rPr>
              <a:t>unittest</a:t>
            </a:r>
            <a:r>
              <a:rPr lang="en-US" altLang="zh-CN" dirty="0">
                <a:hlinkClick r:id="rId5"/>
              </a:rPr>
              <a:t>-learning/blob/master/</a:t>
            </a:r>
            <a:r>
              <a:rPr lang="en-US" altLang="zh-CN" dirty="0" err="1">
                <a:hlinkClick r:id="rId5"/>
              </a:rPr>
              <a:t>springmvc</a:t>
            </a:r>
            <a:r>
              <a:rPr lang="en-US" altLang="zh-CN" dirty="0">
                <a:hlinkClick r:id="rId5"/>
              </a:rPr>
              <a:t>-test-demo/</a:t>
            </a:r>
            <a:r>
              <a:rPr lang="en-US" altLang="zh-CN" dirty="0" err="1">
                <a:hlinkClick r:id="rId5"/>
              </a:rPr>
              <a:t>src</a:t>
            </a:r>
            <a:r>
              <a:rPr lang="en-US" altLang="zh-CN" dirty="0">
                <a:hlinkClick r:id="rId5"/>
              </a:rPr>
              <a:t>/test/java/com/example/</a:t>
            </a:r>
            <a:r>
              <a:rPr lang="en-US" altLang="zh-CN" dirty="0" err="1">
                <a:hlinkClick r:id="rId5"/>
              </a:rPr>
              <a:t>dbunit</a:t>
            </a:r>
            <a:r>
              <a:rPr lang="en-US" altLang="zh-CN" dirty="0">
                <a:hlinkClick r:id="rId5"/>
              </a:rPr>
              <a:t>/LoginControllerTest.java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Client-side: </a:t>
            </a:r>
            <a:r>
              <a:rPr lang="en-US" altLang="zh-CN" dirty="0">
                <a:hlinkClick r:id="rId6"/>
              </a:rPr>
              <a:t>http://192.168.0.224/zhangyu20/unittest-learning/blob/master/springmvc-test-demo/src/test/java/clientSide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ock-server.com/" TargetMode="Externa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mockito/mockito" TargetMode="Externa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rtinfowler.com/articles/mocksArentStubs.html" TargetMode="Externa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单元测试的道与术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张育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2019.6.5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3339" y="4142791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道：方法论  术：方法实践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171" y="2464513"/>
            <a:ext cx="8539065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单元测试常见问题和解决方案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编写单元测试常见问题和解决方案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327" y="2340840"/>
            <a:ext cx="8825345" cy="3681557"/>
          </a:xfrm>
        </p:spPr>
        <p:txBody>
          <a:bodyPr/>
          <a:lstStyle/>
          <a:p>
            <a:r>
              <a:rPr lang="zh-CN" altLang="en-US" dirty="0"/>
              <a:t>解除依赖</a:t>
            </a:r>
            <a:endParaRPr lang="zh-CN" altLang="en-US" dirty="0"/>
          </a:p>
          <a:p>
            <a:r>
              <a:rPr lang="en-US" altLang="zh-CN" dirty="0"/>
              <a:t>Web</a:t>
            </a:r>
            <a:r>
              <a:rPr lang="zh-CN" altLang="en-US" dirty="0"/>
              <a:t>项目怎么做单元测试？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2904" y="962803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itchFamily="34" charset="0"/>
              </a:rPr>
              <a:t>测试</a:t>
            </a:r>
            <a:r>
              <a:rPr lang="en-US" altLang="zh-CN" dirty="0">
                <a:solidFill>
                  <a:srgbClr val="333333"/>
                </a:solidFill>
                <a:latin typeface="Helvetica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Helvetica" pitchFamily="34" charset="0"/>
              </a:rPr>
              <a:t>类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677702" y="125599"/>
            <a:ext cx="9101935" cy="2740435"/>
            <a:chOff x="1129063" y="125600"/>
            <a:chExt cx="9101935" cy="2740435"/>
          </a:xfrm>
        </p:grpSpPr>
        <p:pic>
          <p:nvPicPr>
            <p:cNvPr id="1026" name="Picture 2" descr="https://media.techtarget.com/tss/static/articles/content/JMockTestDrivenDev/images/image004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063" y="125601"/>
              <a:ext cx="4498677" cy="2740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media.techtarget.com/tss/static/articles/content/JMockTestDrivenDev/images/image01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661" y="125600"/>
              <a:ext cx="2553337" cy="274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箭头: 右 4"/>
            <p:cNvSpPr/>
            <p:nvPr/>
          </p:nvSpPr>
          <p:spPr>
            <a:xfrm>
              <a:off x="5851468" y="1179017"/>
              <a:ext cx="1366683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mock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如何解决依赖？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7061"/>
          </a:xfrm>
        </p:spPr>
        <p:txBody>
          <a:bodyPr>
            <a:normAutofit/>
          </a:bodyPr>
          <a:lstStyle/>
          <a:p>
            <a:r>
              <a:rPr lang="en-US" altLang="zh-CN" dirty="0"/>
              <a:t>mock</a:t>
            </a:r>
            <a:endParaRPr lang="en-US" altLang="zh-CN" dirty="0"/>
          </a:p>
          <a:p>
            <a:pPr lvl="1"/>
            <a:r>
              <a:rPr lang="en-US" altLang="zh-CN" dirty="0"/>
              <a:t>Mockito </a:t>
            </a:r>
            <a:endParaRPr lang="en-US" altLang="zh-CN" dirty="0"/>
          </a:p>
          <a:p>
            <a:pPr lvl="1"/>
            <a:r>
              <a:rPr lang="en-US" altLang="zh-CN" dirty="0" err="1"/>
              <a:t>EasyMock</a:t>
            </a:r>
            <a:endParaRPr lang="en-US" altLang="zh-CN" dirty="0"/>
          </a:p>
          <a:p>
            <a:pPr lvl="1"/>
            <a:r>
              <a:rPr lang="en-US" altLang="zh-CN" dirty="0" err="1"/>
              <a:t>PowerMock</a:t>
            </a:r>
            <a:r>
              <a:rPr lang="en-US" altLang="zh-CN" dirty="0"/>
              <a:t> </a:t>
            </a:r>
            <a:r>
              <a:rPr lang="zh-CN" altLang="en-US" sz="1400" dirty="0"/>
              <a:t>对静态函数、构造函数、私有函数、</a:t>
            </a:r>
            <a:r>
              <a:rPr lang="en-US" altLang="zh-CN" sz="1400" dirty="0"/>
              <a:t>Final </a:t>
            </a:r>
            <a:r>
              <a:rPr lang="zh-CN" altLang="en-US" sz="1400" dirty="0"/>
              <a:t>函数以及系统函数的模拟。</a:t>
            </a:r>
            <a:endParaRPr lang="en-US" altLang="zh-CN" sz="1400" dirty="0"/>
          </a:p>
          <a:p>
            <a:pPr lvl="1"/>
            <a:r>
              <a:rPr lang="en-US" altLang="zh-CN" dirty="0" err="1"/>
              <a:t>Jmockit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外部服务</a:t>
            </a:r>
            <a:endParaRPr lang="en-US" altLang="zh-CN" dirty="0"/>
          </a:p>
          <a:p>
            <a:pPr lvl="1"/>
            <a:r>
              <a:rPr lang="en-US" altLang="zh-CN" dirty="0" err="1">
                <a:hlinkClick r:id="rId1"/>
              </a:rPr>
              <a:t>MockServer</a:t>
            </a:r>
            <a:r>
              <a:rPr lang="en-US" altLang="zh-CN" dirty="0"/>
              <a:t> http/https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自定义</a:t>
            </a:r>
            <a:r>
              <a:rPr lang="en-US" altLang="zh-CN" dirty="0"/>
              <a:t>Mock Server</a:t>
            </a:r>
            <a:endParaRPr lang="zh-CN" altLang="en-US" sz="1400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" y="1690688"/>
            <a:ext cx="5601482" cy="383911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隔离框架 </a:t>
            </a:r>
            <a:r>
              <a:rPr lang="en-US" altLang="zh-CN" dirty="0" err="1"/>
              <a:t>mockito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25415" y="1690688"/>
            <a:ext cx="5328385" cy="3588669"/>
            <a:chOff x="6025415" y="2290813"/>
            <a:chExt cx="5328385" cy="3588669"/>
          </a:xfrm>
        </p:grpSpPr>
        <p:sp>
          <p:nvSpPr>
            <p:cNvPr id="2" name="文本框 1"/>
            <p:cNvSpPr txBox="1"/>
            <p:nvPr/>
          </p:nvSpPr>
          <p:spPr>
            <a:xfrm>
              <a:off x="6025415" y="229081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mock</a:t>
              </a:r>
              <a:endParaRPr lang="zh-CN" altLang="en-US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5415" y="2936420"/>
              <a:ext cx="4133850" cy="32385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025415" y="3610243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stub</a:t>
              </a:r>
              <a:endParaRPr lang="zh-CN" altLang="en-US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4197856"/>
              <a:ext cx="4286250" cy="39052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096000" y="4895968"/>
              <a:ext cx="7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verify</a:t>
              </a:r>
              <a:endParaRPr lang="zh-CN" altLang="en-US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8375" y="5517532"/>
              <a:ext cx="5305425" cy="361950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731520" y="6006165"/>
            <a:ext cx="366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5"/>
              </a:rPr>
              <a:t>https://github.com/mockito/mockito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概念区分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6232" y="1942207"/>
            <a:ext cx="8893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2400" dirty="0"/>
              <a:t>Stub</a:t>
            </a:r>
            <a:r>
              <a:rPr lang="zh-CN" altLang="en-US" sz="2400" dirty="0"/>
              <a:t>对象用来提供测试时所需要的测试数据，可以对各种交互设置相应的回应。 </a:t>
            </a:r>
            <a:r>
              <a:rPr lang="en-US" altLang="zh-CN" sz="2400" dirty="0"/>
              <a:t>Mockito</a:t>
            </a:r>
            <a:r>
              <a:rPr lang="zh-CN" altLang="en-US" sz="2400" dirty="0"/>
              <a:t>中</a:t>
            </a:r>
            <a:r>
              <a:rPr lang="en-US" altLang="zh-CN" sz="2400" dirty="0"/>
              <a:t>when(…).</a:t>
            </a:r>
            <a:r>
              <a:rPr lang="en-US" altLang="zh-CN" sz="2400" dirty="0" err="1"/>
              <a:t>thenReturn</a:t>
            </a:r>
            <a:r>
              <a:rPr lang="en-US" altLang="zh-CN" sz="2400" dirty="0"/>
              <a:t>(…)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2400" dirty="0"/>
              <a:t>Mock</a:t>
            </a:r>
            <a:r>
              <a:rPr lang="zh-CN" altLang="en-US" sz="2400" dirty="0"/>
              <a:t>对象用来验证测试中所依赖对象间的交互是否能够达到预期。</a:t>
            </a:r>
            <a:r>
              <a:rPr lang="en-US" altLang="zh-CN" sz="2400" dirty="0"/>
              <a:t>Mockito</a:t>
            </a:r>
            <a:r>
              <a:rPr lang="zh-CN" altLang="en-US" sz="2400" dirty="0"/>
              <a:t>中用</a:t>
            </a:r>
            <a:r>
              <a:rPr lang="en-US" altLang="zh-CN" sz="2400" dirty="0"/>
              <a:t>verify(…).</a:t>
            </a:r>
            <a:r>
              <a:rPr lang="en-US" altLang="zh-CN" sz="2400" dirty="0" err="1"/>
              <a:t>methodXxx</a:t>
            </a:r>
            <a:r>
              <a:rPr lang="en-US" altLang="zh-CN" sz="2400" dirty="0"/>
              <a:t>(…) </a:t>
            </a:r>
            <a:r>
              <a:rPr lang="zh-CN" altLang="en-US" sz="2400" dirty="0"/>
              <a:t>语法来验证 </a:t>
            </a:r>
            <a:r>
              <a:rPr lang="en-US" altLang="zh-CN" sz="2400" dirty="0" err="1"/>
              <a:t>methodXxx</a:t>
            </a:r>
            <a:r>
              <a:rPr lang="en-US" altLang="zh-CN" sz="2400" dirty="0"/>
              <a:t> </a:t>
            </a:r>
            <a:r>
              <a:rPr lang="zh-CN" altLang="en-US" sz="2400" dirty="0"/>
              <a:t>方法是否按照预期进行了调用。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399395" y="4349755"/>
            <a:ext cx="5551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Martin Fowler  </a:t>
            </a:r>
            <a:r>
              <a:rPr lang="zh-CN" altLang="en-US" sz="2400" dirty="0"/>
              <a:t>：</a:t>
            </a:r>
            <a:r>
              <a:rPr lang="en-US" altLang="zh-CN" sz="2400" dirty="0">
                <a:hlinkClick r:id="rId1"/>
              </a:rPr>
              <a:t>mocks are not stubs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Mockito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创建 </a:t>
            </a:r>
            <a:r>
              <a:rPr lang="en-US" altLang="zh-CN" dirty="0"/>
              <a:t>Mock </a:t>
            </a:r>
            <a:r>
              <a:rPr lang="zh-CN" altLang="en-US" dirty="0"/>
              <a:t>对象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配置 </a:t>
            </a:r>
            <a:r>
              <a:rPr lang="en-US" altLang="zh-CN" dirty="0"/>
              <a:t>Mock </a:t>
            </a:r>
            <a:r>
              <a:rPr lang="zh-CN" altLang="en-US" dirty="0"/>
              <a:t>对象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校验 </a:t>
            </a:r>
            <a:r>
              <a:rPr lang="en-US" altLang="zh-CN" dirty="0"/>
              <a:t>Mock </a:t>
            </a:r>
            <a:r>
              <a:rPr lang="zh-CN" altLang="en-US" dirty="0"/>
              <a:t>对象的方法调用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spy() </a:t>
            </a:r>
            <a:r>
              <a:rPr lang="zh-CN" altLang="en-US" dirty="0"/>
              <a:t>部分模拟对象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参数匹配器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0311" y="2137568"/>
            <a:ext cx="3657600" cy="20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311" y="2761720"/>
            <a:ext cx="3895725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70" y="3429000"/>
            <a:ext cx="4581525" cy="352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970" y="4229630"/>
            <a:ext cx="5304897" cy="26271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项目怎么做单元测试？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层</a:t>
            </a:r>
            <a:endParaRPr lang="zh-CN" altLang="en-US" dirty="0"/>
          </a:p>
          <a:p>
            <a:pPr lvl="1"/>
            <a:r>
              <a:rPr lang="en-US" altLang="zh-CN" dirty="0" err="1"/>
              <a:t>dbunit</a:t>
            </a:r>
            <a:r>
              <a:rPr lang="zh-CN" altLang="en-US" dirty="0"/>
              <a:t>框架</a:t>
            </a:r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en-US" altLang="zh-CN" dirty="0"/>
              <a:t>Service</a:t>
            </a:r>
            <a:r>
              <a:rPr lang="zh-CN" altLang="en-US" dirty="0"/>
              <a:t>层</a:t>
            </a:r>
            <a:endParaRPr lang="zh-CN" altLang="en-US" dirty="0"/>
          </a:p>
          <a:p>
            <a:pPr lvl="1"/>
            <a:r>
              <a:rPr lang="en-US" altLang="zh-CN" dirty="0" err="1"/>
              <a:t>mockito</a:t>
            </a:r>
            <a:r>
              <a:rPr lang="zh-CN" altLang="en-US" dirty="0"/>
              <a:t>框架</a:t>
            </a:r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en-US" altLang="zh-CN" dirty="0"/>
              <a:t>Controller</a:t>
            </a:r>
            <a:r>
              <a:rPr lang="zh-CN" altLang="en-US" dirty="0"/>
              <a:t>层</a:t>
            </a:r>
            <a:endParaRPr lang="zh-CN" altLang="en-US" dirty="0"/>
          </a:p>
          <a:p>
            <a:pPr lvl="1"/>
            <a:r>
              <a:rPr lang="en-US" altLang="zh-CN" dirty="0"/>
              <a:t>Server-side</a:t>
            </a:r>
            <a:endParaRPr lang="en-US" altLang="zh-CN" dirty="0"/>
          </a:p>
          <a:p>
            <a:pPr lvl="2"/>
            <a:r>
              <a:rPr lang="en-US" altLang="zh-CN" dirty="0"/>
              <a:t>spring-test </a:t>
            </a:r>
            <a:endParaRPr lang="en-US" altLang="zh-CN" dirty="0"/>
          </a:p>
          <a:p>
            <a:pPr lvl="1"/>
            <a:r>
              <a:rPr lang="en-US" altLang="zh-CN" dirty="0"/>
              <a:t>Client-side</a:t>
            </a:r>
            <a:endParaRPr lang="en-US" altLang="zh-CN" dirty="0"/>
          </a:p>
          <a:p>
            <a:pPr lvl="2"/>
            <a:r>
              <a:rPr lang="en-US" altLang="zh-CN" dirty="0" err="1"/>
              <a:t>RestTemplate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12" y="2249909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4.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代码覆盖率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代码覆盖率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jacoco</a:t>
            </a:r>
            <a:r>
              <a:rPr lang="en-US" altLang="zh-CN" dirty="0"/>
              <a:t> + sonar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怎样提高代码覆盖率？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局限性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What?</a:t>
            </a:r>
            <a:endParaRPr lang="en-US" altLang="zh-CN" dirty="0"/>
          </a:p>
          <a:p>
            <a:r>
              <a:rPr lang="en-US" altLang="zh-CN" dirty="0"/>
              <a:t>Why?</a:t>
            </a:r>
            <a:endParaRPr lang="en-US" altLang="zh-CN" dirty="0"/>
          </a:p>
          <a:p>
            <a:r>
              <a:rPr lang="en-US" altLang="zh-CN" dirty="0"/>
              <a:t>How?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08171" y="240864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提高代码质量，常见衡量指标：代码覆盖率，局限性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08202" y="187422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单元测试的定义，特征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道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89451" y="28976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怎么写单元测试？常见问题解决思路？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微观特征</a:t>
            </a:r>
            <a:r>
              <a:rPr lang="en-US" altLang="zh-CN" dirty="0"/>
              <a:t>-</a:t>
            </a:r>
            <a:r>
              <a:rPr lang="zh-CN" altLang="en-US" dirty="0"/>
              <a:t> BCDE原则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B: Border </a:t>
            </a:r>
            <a:r>
              <a:rPr lang="en-US" altLang="zh-CN" dirty="0" err="1"/>
              <a:t>边界值测试，包括循环边界、特殊取值、特殊时间点、数据顺序等</a:t>
            </a:r>
            <a:r>
              <a:rPr lang="en-US" altLang="zh-CN" dirty="0"/>
              <a:t>。</a:t>
            </a:r>
            <a:endParaRPr lang="en-US" altLang="zh-CN" dirty="0"/>
          </a:p>
          <a:p>
            <a:r>
              <a:rPr lang="en-US" altLang="zh-CN" dirty="0"/>
              <a:t>C: Correct </a:t>
            </a:r>
            <a:r>
              <a:rPr lang="en-US" altLang="zh-CN" dirty="0" err="1"/>
              <a:t>正确的输入,并得到预期的结果</a:t>
            </a:r>
            <a:r>
              <a:rPr lang="en-US" altLang="zh-CN" dirty="0"/>
              <a:t>。</a:t>
            </a:r>
            <a:endParaRPr lang="en-US" altLang="zh-CN" dirty="0"/>
          </a:p>
          <a:p>
            <a:r>
              <a:rPr lang="en-US" altLang="zh-CN" dirty="0"/>
              <a:t>D: Design </a:t>
            </a:r>
            <a:r>
              <a:rPr lang="en-US" altLang="zh-CN" dirty="0" err="1"/>
              <a:t>与设计文档相结合，来编写单元测试</a:t>
            </a:r>
            <a:r>
              <a:rPr lang="en-US" altLang="zh-CN" dirty="0"/>
              <a:t>。 </a:t>
            </a:r>
            <a:endParaRPr lang="en-US" altLang="zh-CN" dirty="0"/>
          </a:p>
          <a:p>
            <a:r>
              <a:rPr lang="en-US" altLang="zh-CN" dirty="0"/>
              <a:t>E : Error </a:t>
            </a:r>
            <a:r>
              <a:rPr lang="en-US" altLang="zh-CN" dirty="0" err="1"/>
              <a:t>单元测试的目标是证明程序有错，而不是程序无错</a:t>
            </a:r>
            <a:r>
              <a:rPr lang="en-US" altLang="zh-CN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290" y="250183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其他：持续集成、自动化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持续集成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把单元测试执行、代码覆盖率统计和持续集成流水线做集成</a:t>
            </a:r>
            <a:endParaRPr lang="en-US" altLang="zh-CN" sz="2400" dirty="0"/>
          </a:p>
          <a:p>
            <a:r>
              <a:rPr lang="zh-CN" altLang="en-US" dirty="0"/>
              <a:t>质量检查的依据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“单元测试通过率”和“代码覆盖率”为标准来决定本次代码递交是否能够被接受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256931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Q&amp;A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256931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谢谢聆听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单元测试的定义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第一个单元测试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编写单元测试常见问题和解决方案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代码覆盖率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其他：持续集成、自动化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86790" y="2275205"/>
            <a:ext cx="9035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单元测试（英语：Unit Testing）又称为模块测试, 是针对程序模块（软件设计的最小单位）来进行正确性检验的测试工作。程序单元是应用的最小可测试部件。在过程化编程中，一个单元就是单个程序、函数、过程等；对于面向对象编程，最小单元就是方法，包括基类（超类）、抽象类、或者派生类（子类）中的方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8587"/>
          </a:xfrm>
        </p:spPr>
        <p:txBody>
          <a:bodyPr/>
          <a:lstStyle/>
          <a:p>
            <a:r>
              <a:rPr lang="zh-CN" altLang="en-US" dirty="0"/>
              <a:t>宏观上,单元测试要符合AIR原则</a:t>
            </a:r>
            <a:endParaRPr lang="zh-CN" altLang="en-US" dirty="0"/>
          </a:p>
          <a:p>
            <a:pPr lvl="1"/>
            <a:r>
              <a:rPr lang="zh-CN" altLang="en-US" dirty="0"/>
              <a:t> A : Automatic （自动化）</a:t>
            </a:r>
            <a:endParaRPr lang="zh-CN" altLang="en-US" dirty="0"/>
          </a:p>
          <a:p>
            <a:pPr lvl="1"/>
            <a:r>
              <a:rPr lang="zh-CN" altLang="en-US" dirty="0"/>
              <a:t> I : Independent （独立性） </a:t>
            </a:r>
            <a:endParaRPr lang="zh-CN" altLang="en-US" dirty="0"/>
          </a:p>
          <a:p>
            <a:pPr lvl="1"/>
            <a:r>
              <a:rPr lang="zh-CN" altLang="en-US" dirty="0"/>
              <a:t> R : Repeatable （可重复）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3979149"/>
            <a:ext cx="10515600" cy="201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微观上,单元测试的代码层面要符合BCDE原则</a:t>
            </a:r>
            <a:endParaRPr lang="zh-CN" altLang="en-US" dirty="0"/>
          </a:p>
          <a:p>
            <a:pPr lvl="1"/>
            <a:r>
              <a:rPr lang="en-US" altLang="zh-CN" dirty="0"/>
              <a:t> B: Border </a:t>
            </a:r>
            <a:r>
              <a:rPr lang="en-US" altLang="zh-CN" dirty="0" err="1"/>
              <a:t>边界值测试，包括循环边界、特殊取值、特殊时间点、数据顺序等</a:t>
            </a:r>
            <a:r>
              <a:rPr lang="en-US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 C: Correct </a:t>
            </a:r>
            <a:r>
              <a:rPr lang="en-US" altLang="zh-CN" dirty="0" err="1"/>
              <a:t>正确的输入,并得到预期的结果</a:t>
            </a:r>
            <a:r>
              <a:rPr lang="en-US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 D: Design </a:t>
            </a:r>
            <a:r>
              <a:rPr lang="en-US" altLang="zh-CN" dirty="0" err="1"/>
              <a:t>与设计文档相结合，来编写单元测试</a:t>
            </a:r>
            <a:r>
              <a:rPr lang="en-US" altLang="zh-CN" dirty="0"/>
              <a:t>。 </a:t>
            </a:r>
            <a:endParaRPr lang="en-US" altLang="zh-CN" dirty="0"/>
          </a:p>
          <a:p>
            <a:pPr lvl="1"/>
            <a:r>
              <a:rPr lang="en-US" altLang="zh-CN" dirty="0"/>
              <a:t> E : Error </a:t>
            </a:r>
            <a:r>
              <a:rPr lang="en-US" altLang="zh-CN" dirty="0" err="1"/>
              <a:t>单元测试的目标是证明程序有错，而不是程序无错</a:t>
            </a:r>
            <a:r>
              <a:rPr lang="en-US" altLang="zh-CN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546" y="2352546"/>
            <a:ext cx="5907833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第一个单元测试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第一个单元测试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手工编写单元测试，</a:t>
            </a:r>
            <a:r>
              <a:rPr lang="en-US" altLang="zh-CN" dirty="0"/>
              <a:t>main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利用测试框架，如</a:t>
            </a:r>
            <a:r>
              <a:rPr lang="en-US" altLang="zh-CN" dirty="0"/>
              <a:t>Junit, TestNG</a:t>
            </a:r>
            <a:endParaRPr lang="en-US" altLang="zh-CN" dirty="0"/>
          </a:p>
          <a:p>
            <a:pPr lvl="1"/>
            <a:r>
              <a:rPr lang="zh-CN" altLang="en-US" dirty="0"/>
              <a:t>可读性</a:t>
            </a:r>
            <a:endParaRPr lang="zh-CN" altLang="en-US" dirty="0"/>
          </a:p>
          <a:p>
            <a:pPr lvl="1"/>
            <a:r>
              <a:rPr lang="zh-CN" altLang="en-US" dirty="0"/>
              <a:t>可维护性（结构化，结果验证）</a:t>
            </a:r>
            <a:endParaRPr lang="zh-CN" altLang="en-US" dirty="0"/>
          </a:p>
          <a:p>
            <a:pPr lvl="1"/>
            <a:r>
              <a:rPr lang="zh-CN" altLang="en-US" dirty="0"/>
              <a:t>可视化（结合</a:t>
            </a:r>
            <a:r>
              <a:rPr lang="en-US" altLang="zh-CN" dirty="0"/>
              <a:t>IDE</a:t>
            </a:r>
            <a:r>
              <a:rPr lang="zh-CN" altLang="en-US" dirty="0"/>
              <a:t>可视化查看运行结果，成功用例个数，失败用例个数）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单元测试代码必须写在工程目录 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/test/java</a:t>
            </a:r>
            <a:r>
              <a:rPr lang="en-US" altLang="zh-CN" dirty="0"/>
              <a:t> </a:t>
            </a:r>
            <a:r>
              <a:rPr lang="zh-CN" altLang="en-US" dirty="0"/>
              <a:t>下，不允许写在业务代码目录下，因为主流 </a:t>
            </a:r>
            <a:r>
              <a:rPr lang="en-US" altLang="zh-CN" dirty="0"/>
              <a:t>Java </a:t>
            </a:r>
            <a:r>
              <a:rPr lang="zh-CN" altLang="en-US" dirty="0"/>
              <a:t>测试框架如 </a:t>
            </a:r>
            <a:r>
              <a:rPr lang="en-US" altLang="zh-CN" dirty="0"/>
              <a:t>JUnit, TestNG </a:t>
            </a:r>
            <a:r>
              <a:rPr lang="zh-CN" altLang="en-US" dirty="0"/>
              <a:t>测试代码都是默认放在 </a:t>
            </a:r>
            <a:r>
              <a:rPr lang="en-US" altLang="zh-CN" dirty="0" err="1"/>
              <a:t>src</a:t>
            </a:r>
            <a:r>
              <a:rPr lang="en-US" altLang="zh-CN" dirty="0"/>
              <a:t>/test/java</a:t>
            </a:r>
            <a:r>
              <a:rPr lang="zh-CN" altLang="en-US" dirty="0"/>
              <a:t>下的。</a:t>
            </a:r>
            <a:endParaRPr lang="en-US" altLang="zh-CN" dirty="0"/>
          </a:p>
          <a:p>
            <a:r>
              <a:rPr lang="zh-CN" altLang="en-US" dirty="0"/>
              <a:t>测试资源文件则放在 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/test/</a:t>
            </a:r>
            <a:r>
              <a:rPr lang="en-US" altLang="zh-CN" dirty="0" err="1">
                <a:solidFill>
                  <a:srgbClr val="FF0000"/>
                </a:solidFill>
              </a:rPr>
              <a:t>resouces</a:t>
            </a:r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单元测试类名：</a:t>
            </a:r>
            <a:r>
              <a:rPr lang="zh-CN" altLang="en-US" dirty="0">
                <a:solidFill>
                  <a:srgbClr val="FF0000"/>
                </a:solidFill>
              </a:rPr>
              <a:t>待测试类名</a:t>
            </a:r>
            <a:r>
              <a:rPr lang="en-US" altLang="zh-CN" dirty="0">
                <a:solidFill>
                  <a:srgbClr val="FF0000"/>
                </a:solidFill>
              </a:rPr>
              <a:t>+Test.java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单元测试方法名：</a:t>
            </a:r>
            <a:r>
              <a:rPr lang="en-US" altLang="zh-CN" dirty="0">
                <a:solidFill>
                  <a:srgbClr val="FF0000"/>
                </a:solidFill>
              </a:rPr>
              <a:t>test+</a:t>
            </a:r>
            <a:r>
              <a:rPr lang="zh-CN" altLang="en-US" dirty="0">
                <a:solidFill>
                  <a:srgbClr val="FF0000"/>
                </a:solidFill>
              </a:rPr>
              <a:t>功能</a:t>
            </a:r>
            <a:r>
              <a:rPr lang="en-US" altLang="zh-CN" dirty="0">
                <a:solidFill>
                  <a:srgbClr val="FF0000"/>
                </a:solidFill>
              </a:rPr>
              <a:t>+with+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01" y="437110"/>
            <a:ext cx="7339682" cy="62984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1436" y="207818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Junit4</a:t>
            </a:r>
            <a:r>
              <a:rPr lang="zh-CN" altLang="en-US" dirty="0"/>
              <a:t>为例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表格</Application>
  <PresentationFormat>宽屏</PresentationFormat>
  <Paragraphs>163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方正书宋_GBK</vt:lpstr>
      <vt:lpstr>Wingdings</vt:lpstr>
      <vt:lpstr>微软雅黑</vt:lpstr>
      <vt:lpstr>Microsoft YaHei Light</vt:lpstr>
      <vt:lpstr>Helvetica</vt:lpstr>
      <vt:lpstr>苹方-简</vt:lpstr>
      <vt:lpstr>Calibri</vt:lpstr>
      <vt:lpstr>宋体</vt:lpstr>
      <vt:lpstr>Arial Unicode MS</vt:lpstr>
      <vt:lpstr>Calibri Light</vt:lpstr>
      <vt:lpstr>Helvetica Neue</vt:lpstr>
      <vt:lpstr>汉仪书宋二KW</vt:lpstr>
      <vt:lpstr>Office 主题</vt:lpstr>
      <vt:lpstr>单元测试的道与术</vt:lpstr>
      <vt:lpstr>道</vt:lpstr>
      <vt:lpstr>大纲</vt:lpstr>
      <vt:lpstr>1.定义</vt:lpstr>
      <vt:lpstr>特征</vt:lpstr>
      <vt:lpstr>2.第一个单元测试</vt:lpstr>
      <vt:lpstr>2.第一个单元测试</vt:lpstr>
      <vt:lpstr>命名</vt:lpstr>
      <vt:lpstr>生命周期</vt:lpstr>
      <vt:lpstr>3.单元测试常见问题和解决方案</vt:lpstr>
      <vt:lpstr>3.编写单元测试常见问题和解决方案</vt:lpstr>
      <vt:lpstr>PowerPoint 演示文稿</vt:lpstr>
      <vt:lpstr>3.1 如何解决依赖？</vt:lpstr>
      <vt:lpstr>隔离框架 mockito</vt:lpstr>
      <vt:lpstr>概念区分</vt:lpstr>
      <vt:lpstr>Mockito的使用</vt:lpstr>
      <vt:lpstr>3.2 web项目怎么做单元测试？</vt:lpstr>
      <vt:lpstr>4.代码覆盖率</vt:lpstr>
      <vt:lpstr>4.代码覆盖率</vt:lpstr>
      <vt:lpstr>微观特征- BCDE原则</vt:lpstr>
      <vt:lpstr>5.其他：持续集成、自动化</vt:lpstr>
      <vt:lpstr>5.其他</vt:lpstr>
      <vt:lpstr>Q&amp;A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sophia</dc:creator>
  <cp:lastModifiedBy>sophia</cp:lastModifiedBy>
  <cp:revision>209</cp:revision>
  <dcterms:created xsi:type="dcterms:W3CDTF">2019-07-31T15:20:38Z</dcterms:created>
  <dcterms:modified xsi:type="dcterms:W3CDTF">2019-07-31T15:20:38Z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2052-1.0.1.1348</vt:lpwstr>
  </property>
</Properties>
</file>