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2" r:id="rId6"/>
    <p:sldId id="260" r:id="rId7"/>
    <p:sldId id="265" r:id="rId8"/>
    <p:sldId id="261" r:id="rId9"/>
    <p:sldId id="263" r:id="rId10"/>
    <p:sldId id="264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66FF"/>
    <a:srgbClr val="DDDDF7"/>
    <a:srgbClr val="6600FF"/>
    <a:srgbClr val="7948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12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F8ABBA-F971-433C-8896-19F20281AE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DDB40E5-F592-4987-BD6E-C0EE16ABC5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8B4185-FE8E-4690-9E72-F2AD6DB75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32603-82B9-4FFE-BF74-BB7D2B8CFF3D}" type="datetimeFigureOut">
              <a:rPr lang="ko-KR" altLang="en-US" smtClean="0"/>
              <a:t>2022-01-03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4EABD5-271D-4CF4-BB11-EFC2878BC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371DC4-2702-4917-A4B3-B11BF7659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F2D6C-C5A6-4F0F-A17D-B1FA1FD9D7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0815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4091CC-234A-40CB-994C-03AE79F0F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B2138F9-6D89-4AC6-A632-DB02B3D164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819F60-D149-4C4B-B4DB-FFFB1B81F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32603-82B9-4FFE-BF74-BB7D2B8CFF3D}" type="datetimeFigureOut">
              <a:rPr lang="ko-KR" altLang="en-US" smtClean="0"/>
              <a:t>2022-01-03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2D0AF6-F264-4B05-882B-3D5653E4C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7C9D5B-830E-441F-8330-F609B5F37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F2D6C-C5A6-4F0F-A17D-B1FA1FD9D7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4230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1AE6F62-38F2-4DF2-86F1-295BA9937A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64E41AD-5296-48CB-B2F5-003106FEDE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5D63C7-C4F1-4796-A972-BBF421E1E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32603-82B9-4FFE-BF74-BB7D2B8CFF3D}" type="datetimeFigureOut">
              <a:rPr lang="ko-KR" altLang="en-US" smtClean="0"/>
              <a:t>2022-01-03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78B94D-FF5C-4361-A880-C1F094BC0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EF24C1-6EF5-428B-AB69-D031E9B9F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F2D6C-C5A6-4F0F-A17D-B1FA1FD9D7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380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4B7764-1566-484C-A252-437FDCAAB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55B511-660E-4DED-A36A-28B9D39E39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2713EC-67AE-44E9-A84A-6E972D11B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32603-82B9-4FFE-BF74-BB7D2B8CFF3D}" type="datetimeFigureOut">
              <a:rPr lang="ko-KR" altLang="en-US" smtClean="0"/>
              <a:t>2022-01-03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AB6ED7-DC1E-43B5-8D8C-2680A858E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D15FF9-D3A0-423A-8388-9DAC3E7FF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F2D6C-C5A6-4F0F-A17D-B1FA1FD9D7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0104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532122-6CC3-448B-98AE-74979306E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A9D39F4-9303-438E-BFD3-D929C51933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7F374D-FCC8-4EB5-8137-2FB629484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32603-82B9-4FFE-BF74-BB7D2B8CFF3D}" type="datetimeFigureOut">
              <a:rPr lang="ko-KR" altLang="en-US" smtClean="0"/>
              <a:t>2022-01-03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AC8044-20DE-4A3E-98E2-1B8083E26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D4332A-9AA8-4A95-AB29-9F5B51F3B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F2D6C-C5A6-4F0F-A17D-B1FA1FD9D7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2960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11DF52-7162-4B48-BBF5-4AC79E016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3364AE-885E-4027-A8FC-0A11228081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547D407-E62A-4303-A5B1-C3F373F142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8E5EE7F-9E50-416F-AFBD-81118614A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32603-82B9-4FFE-BF74-BB7D2B8CFF3D}" type="datetimeFigureOut">
              <a:rPr lang="ko-KR" altLang="en-US" smtClean="0"/>
              <a:t>2022-01-03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44E445B-58AF-45E0-A2C3-B28F8FDB2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49D33E5-D87C-45A1-AF63-0E4AAE160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F2D6C-C5A6-4F0F-A17D-B1FA1FD9D7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5024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11A955-567B-4821-BD46-B8A106880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C3BCC90-A7A7-4F06-BAA5-08688087DC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06C46E3-42B2-41F9-BE51-9A9A7C9EA2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92909B6-59A1-42DC-8C37-E563E45213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DC0506F-9BDC-4983-A886-639D8F290A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E71D17D-8344-4136-8BB5-A20E528AB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32603-82B9-4FFE-BF74-BB7D2B8CFF3D}" type="datetimeFigureOut">
              <a:rPr lang="ko-KR" altLang="en-US" smtClean="0"/>
              <a:t>2022-01-03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814495A-3E35-48EF-85C8-7C34B4E43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5AF3563-BB85-43D1-AB3B-5C3578FD0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F2D6C-C5A6-4F0F-A17D-B1FA1FD9D7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1739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CF818A-7FA2-471D-A1FA-38ADC97D8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F41381B-2A7A-4969-876E-9BBE25CCD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32603-82B9-4FFE-BF74-BB7D2B8CFF3D}" type="datetimeFigureOut">
              <a:rPr lang="ko-KR" altLang="en-US" smtClean="0"/>
              <a:t>2022-01-03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A833E94-A25B-40F9-AC89-37CDF32AE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0F3650D-7F3D-4E25-B4BE-3E84DF66A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F2D6C-C5A6-4F0F-A17D-B1FA1FD9D7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3136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240E035-8081-4761-A67E-EF4D47B3A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32603-82B9-4FFE-BF74-BB7D2B8CFF3D}" type="datetimeFigureOut">
              <a:rPr lang="ko-KR" altLang="en-US" smtClean="0"/>
              <a:t>2022-01-03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B4C1CE0-96B9-4276-BCAA-19D25B308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13183D4-0A0E-4F8F-A6B5-3A8A84B9C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F2D6C-C5A6-4F0F-A17D-B1FA1FD9D7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060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D70E03-A13B-4EC1-B8BC-8076F851B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5E145B-19B3-47AD-98D6-9C1E9B6AC6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C0BBC0B-9351-4ABC-8542-101585B28B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0068423-49B6-41BC-8DE9-D3A8F6C3A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32603-82B9-4FFE-BF74-BB7D2B8CFF3D}" type="datetimeFigureOut">
              <a:rPr lang="ko-KR" altLang="en-US" smtClean="0"/>
              <a:t>2022-01-03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5A7155-4776-46A4-A7AB-BF51491AD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914D61C-4082-4C76-9309-EF6731860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F2D6C-C5A6-4F0F-A17D-B1FA1FD9D7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473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A1D64A-D1DA-4413-91C1-B0344BE54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9C9EB76-84CD-47A2-80C5-DFB0D4D006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630AC59-AADF-4117-BBE6-E338F82450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4266F07-B813-47C9-9D90-89AACEF9C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32603-82B9-4FFE-BF74-BB7D2B8CFF3D}" type="datetimeFigureOut">
              <a:rPr lang="ko-KR" altLang="en-US" smtClean="0"/>
              <a:t>2022-01-03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040385-BF20-4F18-8C04-0D1383B90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8AFF47D-9D9F-4E35-9A31-55B62F5EC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F2D6C-C5A6-4F0F-A17D-B1FA1FD9D7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8119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5BEFDF9-D2FC-4DE4-9645-AC5E9D728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8765AA6-0C14-46BE-9D3E-FA96A7C048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6D9021-41CC-42D6-B606-FD04CBA7C2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832603-82B9-4FFE-BF74-BB7D2B8CFF3D}" type="datetimeFigureOut">
              <a:rPr lang="ko-KR" altLang="en-US" smtClean="0"/>
              <a:t>2022-01-03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4E0984-CB13-4B46-87BD-65EE564A1B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747C3C-F377-415A-B403-2852EF0ECD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7F2D6C-C5A6-4F0F-A17D-B1FA1FD9D7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071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8FACAAF5-D13D-4D7C-9C02-6D660C5806F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87" b="12206"/>
          <a:stretch/>
        </p:blipFill>
        <p:spPr>
          <a:xfrm>
            <a:off x="0" y="1"/>
            <a:ext cx="12192000" cy="6858000"/>
          </a:xfrm>
          <a:prstGeom prst="rect">
            <a:avLst/>
          </a:prstGeom>
          <a:effectLst/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60987607-6581-4E44-87FE-046388064504}"/>
              </a:ext>
            </a:extLst>
          </p:cNvPr>
          <p:cNvSpPr/>
          <p:nvPr/>
        </p:nvSpPr>
        <p:spPr>
          <a:xfrm>
            <a:off x="0" y="0"/>
            <a:ext cx="7391400" cy="6858000"/>
          </a:xfrm>
          <a:prstGeom prst="rect">
            <a:avLst/>
          </a:prstGeom>
          <a:solidFill>
            <a:schemeClr val="bg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1A2816-F891-4973-8500-D271D023235B}"/>
              </a:ext>
            </a:extLst>
          </p:cNvPr>
          <p:cNvSpPr txBox="1"/>
          <p:nvPr/>
        </p:nvSpPr>
        <p:spPr>
          <a:xfrm>
            <a:off x="827843" y="1659279"/>
            <a:ext cx="609452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7200" dirty="0">
                <a:solidFill>
                  <a:srgbClr val="6600FF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Database </a:t>
            </a:r>
            <a:br>
              <a:rPr lang="en-US" altLang="ko-KR" sz="7200" dirty="0">
                <a:solidFill>
                  <a:srgbClr val="6600FF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</a:br>
            <a:r>
              <a:rPr lang="en-US" altLang="ko-KR" sz="7200" dirty="0">
                <a:solidFill>
                  <a:srgbClr val="6600FF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Description</a:t>
            </a:r>
            <a:endParaRPr lang="ko-KR" altLang="en-US" sz="7200" dirty="0">
              <a:solidFill>
                <a:srgbClr val="6600FF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0AD7E014-70D6-451B-A4FB-C572D1D474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7487774"/>
              </p:ext>
            </p:extLst>
          </p:nvPr>
        </p:nvGraphicFramePr>
        <p:xfrm>
          <a:off x="827843" y="5079451"/>
          <a:ext cx="5661659" cy="980440"/>
        </p:xfrm>
        <a:graphic>
          <a:graphicData uri="http://schemas.openxmlformats.org/drawingml/2006/table">
            <a:tbl>
              <a:tblPr firstCol="1">
                <a:tableStyleId>{5C22544A-7EE6-4342-B048-85BDC9FD1C3A}</a:tableStyleId>
              </a:tblPr>
              <a:tblGrid>
                <a:gridCol w="2093511">
                  <a:extLst>
                    <a:ext uri="{9D8B030D-6E8A-4147-A177-3AD203B41FA5}">
                      <a16:colId xmlns:a16="http://schemas.microsoft.com/office/drawing/2014/main" val="423759548"/>
                    </a:ext>
                  </a:extLst>
                </a:gridCol>
                <a:gridCol w="3568148">
                  <a:extLst>
                    <a:ext uri="{9D8B030D-6E8A-4147-A177-3AD203B41FA5}">
                      <a16:colId xmlns:a16="http://schemas.microsoft.com/office/drawing/2014/main" val="192760758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작성일</a:t>
                      </a:r>
                    </a:p>
                  </a:txBody>
                  <a:tcPr anchor="ctr">
                    <a:solidFill>
                      <a:srgbClr val="6600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2022</a:t>
                      </a:r>
                      <a:r>
                        <a:rPr lang="ko-KR" alt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년 </a:t>
                      </a:r>
                      <a:r>
                        <a:rPr lang="en-US" altLang="ko-KR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1</a:t>
                      </a:r>
                      <a:r>
                        <a:rPr lang="ko-KR" alt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월 </a:t>
                      </a:r>
                      <a:r>
                        <a:rPr lang="en-US" altLang="ko-KR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3</a:t>
                      </a:r>
                      <a:r>
                        <a:rPr lang="ko-KR" alt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일</a:t>
                      </a:r>
                      <a:endParaRPr lang="en-US" altLang="ko-KR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6136915"/>
                  </a:ext>
                </a:extLst>
              </a:tr>
              <a:tr h="3009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프로젝트명</a:t>
                      </a:r>
                    </a:p>
                  </a:txBody>
                  <a:tcPr anchor="ctr">
                    <a:solidFill>
                      <a:srgbClr val="6600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도서관 커뮤니티 </a:t>
                      </a:r>
                      <a:r>
                        <a:rPr lang="en-US" altLang="ko-KR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[</a:t>
                      </a:r>
                      <a:r>
                        <a:rPr lang="ko-KR" alt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오도독 인천</a:t>
                      </a:r>
                      <a:r>
                        <a:rPr lang="en-US" altLang="ko-KR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]</a:t>
                      </a:r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7157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이름</a:t>
                      </a:r>
                    </a:p>
                  </a:txBody>
                  <a:tcPr anchor="ctr">
                    <a:solidFill>
                      <a:srgbClr val="6600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박지원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625277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0A52DA8-1430-4938-ADBD-0C59FC7FA58C}"/>
              </a:ext>
            </a:extLst>
          </p:cNvPr>
          <p:cNvSpPr txBox="1"/>
          <p:nvPr/>
        </p:nvSpPr>
        <p:spPr>
          <a:xfrm>
            <a:off x="827843" y="447261"/>
            <a:ext cx="5750292" cy="7682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accent5">
                    <a:lumMod val="50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인천일보아카데미</a:t>
            </a:r>
            <a:endParaRPr lang="en-US" altLang="ko-KR" sz="1600" dirty="0">
              <a:solidFill>
                <a:schemeClr val="accent5">
                  <a:lumMod val="50000"/>
                </a:schemeClr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 err="1">
                <a:solidFill>
                  <a:schemeClr val="accent5">
                    <a:lumMod val="50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파이어베이스를</a:t>
            </a:r>
            <a:r>
              <a:rPr lang="ko-KR" altLang="en-US" sz="1600" dirty="0">
                <a:solidFill>
                  <a:schemeClr val="accent5">
                    <a:lumMod val="50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활용한 </a:t>
            </a:r>
            <a:r>
              <a:rPr lang="ko-KR" altLang="en-US" sz="1600" dirty="0" err="1">
                <a:solidFill>
                  <a:schemeClr val="accent5">
                    <a:lumMod val="50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스마트콘텐츠</a:t>
            </a:r>
            <a:r>
              <a:rPr lang="ko-KR" altLang="en-US" sz="1600" dirty="0">
                <a:solidFill>
                  <a:schemeClr val="accent5">
                    <a:lumMod val="50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서비스개발자 양성과정</a:t>
            </a:r>
            <a:endParaRPr lang="en-US" altLang="ko-KR" sz="1600" dirty="0">
              <a:solidFill>
                <a:schemeClr val="accent5">
                  <a:lumMod val="50000"/>
                </a:schemeClr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733458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BF9916BC-D796-48D4-AC8D-A00845A3E4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1425408"/>
              </p:ext>
            </p:extLst>
          </p:nvPr>
        </p:nvGraphicFramePr>
        <p:xfrm>
          <a:off x="492760" y="1419548"/>
          <a:ext cx="11231881" cy="4991577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656550">
                  <a:extLst>
                    <a:ext uri="{9D8B030D-6E8A-4147-A177-3AD203B41FA5}">
                      <a16:colId xmlns:a16="http://schemas.microsoft.com/office/drawing/2014/main" val="3299733678"/>
                    </a:ext>
                  </a:extLst>
                </a:gridCol>
                <a:gridCol w="1682069">
                  <a:extLst>
                    <a:ext uri="{9D8B030D-6E8A-4147-A177-3AD203B41FA5}">
                      <a16:colId xmlns:a16="http://schemas.microsoft.com/office/drawing/2014/main" val="3854077233"/>
                    </a:ext>
                  </a:extLst>
                </a:gridCol>
                <a:gridCol w="1873337">
                  <a:extLst>
                    <a:ext uri="{9D8B030D-6E8A-4147-A177-3AD203B41FA5}">
                      <a16:colId xmlns:a16="http://schemas.microsoft.com/office/drawing/2014/main" val="2851978791"/>
                    </a:ext>
                  </a:extLst>
                </a:gridCol>
                <a:gridCol w="796270">
                  <a:extLst>
                    <a:ext uri="{9D8B030D-6E8A-4147-A177-3AD203B41FA5}">
                      <a16:colId xmlns:a16="http://schemas.microsoft.com/office/drawing/2014/main" val="867304107"/>
                    </a:ext>
                  </a:extLst>
                </a:gridCol>
                <a:gridCol w="759644">
                  <a:extLst>
                    <a:ext uri="{9D8B030D-6E8A-4147-A177-3AD203B41FA5}">
                      <a16:colId xmlns:a16="http://schemas.microsoft.com/office/drawing/2014/main" val="270898510"/>
                    </a:ext>
                  </a:extLst>
                </a:gridCol>
                <a:gridCol w="759644">
                  <a:extLst>
                    <a:ext uri="{9D8B030D-6E8A-4147-A177-3AD203B41FA5}">
                      <a16:colId xmlns:a16="http://schemas.microsoft.com/office/drawing/2014/main" val="561658927"/>
                    </a:ext>
                  </a:extLst>
                </a:gridCol>
                <a:gridCol w="1313099">
                  <a:extLst>
                    <a:ext uri="{9D8B030D-6E8A-4147-A177-3AD203B41FA5}">
                      <a16:colId xmlns:a16="http://schemas.microsoft.com/office/drawing/2014/main" val="787287434"/>
                    </a:ext>
                  </a:extLst>
                </a:gridCol>
                <a:gridCol w="3391268">
                  <a:extLst>
                    <a:ext uri="{9D8B030D-6E8A-4147-A177-3AD203B41FA5}">
                      <a16:colId xmlns:a16="http://schemas.microsoft.com/office/drawing/2014/main" val="1622336092"/>
                    </a:ext>
                  </a:extLst>
                </a:gridCol>
              </a:tblGrid>
              <a:tr h="4580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컬럼</a:t>
                      </a:r>
                      <a:endParaRPr lang="ko-KR" altLang="en-US" sz="14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anchor="ctr"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타입</a:t>
                      </a:r>
                      <a:r>
                        <a:rPr lang="en-US" altLang="ko-KR" sz="140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(</a:t>
                      </a:r>
                      <a:r>
                        <a:rPr lang="ko-KR" altLang="en-US" sz="140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크기</a:t>
                      </a:r>
                      <a:r>
                        <a:rPr lang="en-US" altLang="ko-KR" sz="140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)</a:t>
                      </a:r>
                      <a:endParaRPr lang="ko-KR" altLang="en-US" sz="14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anchor="ctr"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null</a:t>
                      </a:r>
                      <a:endParaRPr lang="ko-KR" altLang="en-US" sz="14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anchor="ctr"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기본값</a:t>
                      </a:r>
                      <a:endParaRPr lang="ko-KR" altLang="en-US" sz="14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anchor="ctr"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Key</a:t>
                      </a:r>
                      <a:endParaRPr lang="ko-KR" altLang="en-US" sz="14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anchor="ctr"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제약조건</a:t>
                      </a:r>
                      <a:endParaRPr lang="ko-KR" altLang="en-US" sz="14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anchor="ctr"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컬럼설명</a:t>
                      </a:r>
                      <a:endParaRPr lang="ko-KR" altLang="en-US" sz="14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anchor="ctr">
                    <a:solidFill>
                      <a:srgbClr val="99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0701480"/>
                  </a:ext>
                </a:extLst>
              </a:tr>
              <a:tr h="4485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1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r_number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Bigint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n.n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Pk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2359267"/>
                  </a:ext>
                </a:extLst>
              </a:tr>
              <a:tr h="4485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2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f_id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varchar(10)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n.n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로그인 한 사람</a:t>
                      </a: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5075617"/>
                  </a:ext>
                </a:extLst>
              </a:tr>
              <a:tr h="4485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3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b_number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Bigint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n.n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Odd_Book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의 </a:t>
                      </a:r>
                      <a:r>
                        <a:rPr lang="en-US" altLang="ko-KR" sz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b_number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를 참조</a:t>
                      </a: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2513142"/>
                  </a:ext>
                </a:extLst>
              </a:tr>
              <a:tr h="4485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4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b_name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varchar(100)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n.n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도서명</a:t>
                      </a: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5013574"/>
                  </a:ext>
                </a:extLst>
              </a:tr>
              <a:tr h="4485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5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r_contents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varchar(500)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n.n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리뷰내용</a:t>
                      </a: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1967923"/>
                  </a:ext>
                </a:extLst>
              </a:tr>
              <a:tr h="4485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6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r_rating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Int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별점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7998199"/>
                  </a:ext>
                </a:extLst>
              </a:tr>
              <a:tr h="448597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0053205"/>
                  </a:ext>
                </a:extLst>
              </a:tr>
              <a:tr h="1393320">
                <a:tc gridSpan="8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로그인 한 상태에서만 리뷰를 남길 수 있습니다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.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174601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444D583-6522-41F8-86AB-2E5C8F6800EB}"/>
              </a:ext>
            </a:extLst>
          </p:cNvPr>
          <p:cNvSpPr txBox="1"/>
          <p:nvPr/>
        </p:nvSpPr>
        <p:spPr>
          <a:xfrm>
            <a:off x="427990" y="138518"/>
            <a:ext cx="10610850" cy="3222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rgbClr val="9966FF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인천일보아카데미 </a:t>
            </a:r>
            <a:r>
              <a:rPr lang="en-US" altLang="ko-KR" sz="1200" dirty="0">
                <a:solidFill>
                  <a:srgbClr val="9966FF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| </a:t>
            </a:r>
            <a:r>
              <a:rPr lang="ko-KR" altLang="en-US" sz="1200" dirty="0" err="1">
                <a:solidFill>
                  <a:srgbClr val="9966FF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파이어베이스를</a:t>
            </a:r>
            <a:r>
              <a:rPr lang="ko-KR" altLang="en-US" sz="1200" dirty="0">
                <a:solidFill>
                  <a:srgbClr val="9966FF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활용한 </a:t>
            </a:r>
            <a:r>
              <a:rPr lang="ko-KR" altLang="en-US" sz="1200" dirty="0" err="1">
                <a:solidFill>
                  <a:srgbClr val="9966FF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스마트콘텐츠</a:t>
            </a:r>
            <a:r>
              <a:rPr lang="ko-KR" altLang="en-US" sz="1200" dirty="0">
                <a:solidFill>
                  <a:srgbClr val="9966FF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서비스개발자 양성과정</a:t>
            </a:r>
            <a:endParaRPr lang="en-US" altLang="ko-KR" sz="1200" dirty="0">
              <a:solidFill>
                <a:srgbClr val="9966FF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86E57D-B5AC-42ED-B606-1784DA3CFB58}"/>
              </a:ext>
            </a:extLst>
          </p:cNvPr>
          <p:cNvSpPr txBox="1"/>
          <p:nvPr/>
        </p:nvSpPr>
        <p:spPr>
          <a:xfrm>
            <a:off x="417830" y="592499"/>
            <a:ext cx="10610850" cy="6837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테이블 이름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:  </a:t>
            </a:r>
            <a:r>
              <a:rPr lang="en-US" altLang="ko-K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odd_review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테이블 목적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: 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오도독 리뷰 관리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53643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BF9916BC-D796-48D4-AC8D-A00845A3E4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6729061"/>
              </p:ext>
            </p:extLst>
          </p:nvPr>
        </p:nvGraphicFramePr>
        <p:xfrm>
          <a:off x="492760" y="1419549"/>
          <a:ext cx="11231882" cy="4981254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656550">
                  <a:extLst>
                    <a:ext uri="{9D8B030D-6E8A-4147-A177-3AD203B41FA5}">
                      <a16:colId xmlns:a16="http://schemas.microsoft.com/office/drawing/2014/main" val="3299733678"/>
                    </a:ext>
                  </a:extLst>
                </a:gridCol>
                <a:gridCol w="1682069">
                  <a:extLst>
                    <a:ext uri="{9D8B030D-6E8A-4147-A177-3AD203B41FA5}">
                      <a16:colId xmlns:a16="http://schemas.microsoft.com/office/drawing/2014/main" val="3854077233"/>
                    </a:ext>
                  </a:extLst>
                </a:gridCol>
                <a:gridCol w="1873337">
                  <a:extLst>
                    <a:ext uri="{9D8B030D-6E8A-4147-A177-3AD203B41FA5}">
                      <a16:colId xmlns:a16="http://schemas.microsoft.com/office/drawing/2014/main" val="2851978791"/>
                    </a:ext>
                  </a:extLst>
                </a:gridCol>
                <a:gridCol w="796270">
                  <a:extLst>
                    <a:ext uri="{9D8B030D-6E8A-4147-A177-3AD203B41FA5}">
                      <a16:colId xmlns:a16="http://schemas.microsoft.com/office/drawing/2014/main" val="867304107"/>
                    </a:ext>
                  </a:extLst>
                </a:gridCol>
                <a:gridCol w="759645">
                  <a:extLst>
                    <a:ext uri="{9D8B030D-6E8A-4147-A177-3AD203B41FA5}">
                      <a16:colId xmlns:a16="http://schemas.microsoft.com/office/drawing/2014/main" val="270898510"/>
                    </a:ext>
                  </a:extLst>
                </a:gridCol>
                <a:gridCol w="759644">
                  <a:extLst>
                    <a:ext uri="{9D8B030D-6E8A-4147-A177-3AD203B41FA5}">
                      <a16:colId xmlns:a16="http://schemas.microsoft.com/office/drawing/2014/main" val="561658927"/>
                    </a:ext>
                  </a:extLst>
                </a:gridCol>
                <a:gridCol w="1313099">
                  <a:extLst>
                    <a:ext uri="{9D8B030D-6E8A-4147-A177-3AD203B41FA5}">
                      <a16:colId xmlns:a16="http://schemas.microsoft.com/office/drawing/2014/main" val="787287434"/>
                    </a:ext>
                  </a:extLst>
                </a:gridCol>
                <a:gridCol w="3391268">
                  <a:extLst>
                    <a:ext uri="{9D8B030D-6E8A-4147-A177-3AD203B41FA5}">
                      <a16:colId xmlns:a16="http://schemas.microsoft.com/office/drawing/2014/main" val="1622336092"/>
                    </a:ext>
                  </a:extLst>
                </a:gridCol>
              </a:tblGrid>
              <a:tr h="4725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컬럼</a:t>
                      </a:r>
                    </a:p>
                  </a:txBody>
                  <a:tcPr anchor="ctr"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타입</a:t>
                      </a:r>
                      <a:r>
                        <a:rPr lang="en-US" altLang="ko-KR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(</a:t>
                      </a:r>
                      <a:r>
                        <a:rPr lang="ko-KR" altLang="en-US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크기</a:t>
                      </a:r>
                      <a:r>
                        <a:rPr lang="en-US" altLang="ko-KR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)</a:t>
                      </a:r>
                      <a:endParaRPr lang="ko-KR" altLang="en-US" sz="14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anchor="ctr"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null</a:t>
                      </a:r>
                      <a:endParaRPr lang="ko-KR" altLang="en-US" sz="14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anchor="ctr"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기본값</a:t>
                      </a:r>
                    </a:p>
                  </a:txBody>
                  <a:tcPr anchor="ctr"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key</a:t>
                      </a:r>
                      <a:endParaRPr lang="ko-KR" altLang="en-US" sz="14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anchor="ctr"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제약조건</a:t>
                      </a:r>
                    </a:p>
                  </a:txBody>
                  <a:tcPr anchor="ctr"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컬럼설명</a:t>
                      </a:r>
                    </a:p>
                  </a:txBody>
                  <a:tcPr anchor="ctr">
                    <a:solidFill>
                      <a:srgbClr val="99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0701480"/>
                  </a:ext>
                </a:extLst>
              </a:tr>
              <a:tr h="3879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1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f_number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bigint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n.n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pk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Auto increment, 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회원번호</a:t>
                      </a: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2359267"/>
                  </a:ext>
                </a:extLst>
              </a:tr>
              <a:tr h="3879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2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f_id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Varchar(10)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n.n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unique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아이디</a:t>
                      </a: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5075617"/>
                  </a:ext>
                </a:extLst>
              </a:tr>
              <a:tr h="3879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3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f_pw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varchar(15) 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n.n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비밀번호</a:t>
                      </a: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2513142"/>
                  </a:ext>
                </a:extLst>
              </a:tr>
              <a:tr h="3879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4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f_name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varchar(10) 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n.n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이름</a:t>
                      </a: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5013574"/>
                  </a:ext>
                </a:extLst>
              </a:tr>
              <a:tr h="3879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5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f_address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varchar(50) 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n.n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주소</a:t>
                      </a: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1967923"/>
                  </a:ext>
                </a:extLst>
              </a:tr>
              <a:tr h="3879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6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f_phone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varchar(13) 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n.n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unique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연락처</a:t>
                      </a: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7998199"/>
                  </a:ext>
                </a:extLst>
              </a:tr>
              <a:tr h="3879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7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f_filename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varchar(50) 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프로필사진 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 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파일명</a:t>
                      </a: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0053205"/>
                  </a:ext>
                </a:extLst>
              </a:tr>
              <a:tr h="3879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8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f_point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Int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n.n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0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포인트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(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글 쓰거나 도서기부 시 적립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)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1746019"/>
                  </a:ext>
                </a:extLst>
              </a:tr>
              <a:tr h="38799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15011"/>
                  </a:ext>
                </a:extLst>
              </a:tr>
              <a:tr h="1016776">
                <a:tc gridSpan="8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굳이 회원가입을 하지 않아도 홈페이지 이용은 가능하나</a:t>
                      </a:r>
                      <a:endParaRPr lang="en-US" altLang="ko-KR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이벤트참가 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/ </a:t>
                      </a:r>
                      <a:r>
                        <a:rPr lang="ko-KR" altLang="en-US" sz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원데이클래스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/ 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봉사활동 등의 활동을 할 경우 회원만 신청할 수 있도록 진행 예정입니다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.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278208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444D583-6522-41F8-86AB-2E5C8F6800EB}"/>
              </a:ext>
            </a:extLst>
          </p:cNvPr>
          <p:cNvSpPr txBox="1"/>
          <p:nvPr/>
        </p:nvSpPr>
        <p:spPr>
          <a:xfrm>
            <a:off x="427990" y="138518"/>
            <a:ext cx="10610850" cy="3222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rgbClr val="9966FF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인천일보아카데미 </a:t>
            </a:r>
            <a:r>
              <a:rPr lang="en-US" altLang="ko-KR" sz="1200" dirty="0">
                <a:solidFill>
                  <a:srgbClr val="9966FF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| </a:t>
            </a:r>
            <a:r>
              <a:rPr lang="ko-KR" altLang="en-US" sz="1200" dirty="0" err="1">
                <a:solidFill>
                  <a:srgbClr val="9966FF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파이어베이스를</a:t>
            </a:r>
            <a:r>
              <a:rPr lang="ko-KR" altLang="en-US" sz="1200" dirty="0">
                <a:solidFill>
                  <a:srgbClr val="9966FF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활용한 </a:t>
            </a:r>
            <a:r>
              <a:rPr lang="ko-KR" altLang="en-US" sz="1200" dirty="0" err="1">
                <a:solidFill>
                  <a:srgbClr val="9966FF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스마트콘텐츠</a:t>
            </a:r>
            <a:r>
              <a:rPr lang="ko-KR" altLang="en-US" sz="1200" dirty="0">
                <a:solidFill>
                  <a:srgbClr val="9966FF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서비스개발자 양성과정</a:t>
            </a:r>
            <a:endParaRPr lang="en-US" altLang="ko-KR" sz="1200" dirty="0">
              <a:solidFill>
                <a:srgbClr val="9966FF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86E57D-B5AC-42ED-B606-1784DA3CFB58}"/>
              </a:ext>
            </a:extLst>
          </p:cNvPr>
          <p:cNvSpPr txBox="1"/>
          <p:nvPr/>
        </p:nvSpPr>
        <p:spPr>
          <a:xfrm>
            <a:off x="417830" y="592499"/>
            <a:ext cx="10610850" cy="6837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테이블 이름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:  </a:t>
            </a:r>
            <a:r>
              <a:rPr lang="en-US" altLang="ko-K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odd_family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테이블 목적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: 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오도독 회원관리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1906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BF9916BC-D796-48D4-AC8D-A00845A3E4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6762219"/>
              </p:ext>
            </p:extLst>
          </p:nvPr>
        </p:nvGraphicFramePr>
        <p:xfrm>
          <a:off x="492760" y="1419548"/>
          <a:ext cx="11231881" cy="4982281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656550">
                  <a:extLst>
                    <a:ext uri="{9D8B030D-6E8A-4147-A177-3AD203B41FA5}">
                      <a16:colId xmlns:a16="http://schemas.microsoft.com/office/drawing/2014/main" val="3299733678"/>
                    </a:ext>
                  </a:extLst>
                </a:gridCol>
                <a:gridCol w="1682069">
                  <a:extLst>
                    <a:ext uri="{9D8B030D-6E8A-4147-A177-3AD203B41FA5}">
                      <a16:colId xmlns:a16="http://schemas.microsoft.com/office/drawing/2014/main" val="3854077233"/>
                    </a:ext>
                  </a:extLst>
                </a:gridCol>
                <a:gridCol w="1873337">
                  <a:extLst>
                    <a:ext uri="{9D8B030D-6E8A-4147-A177-3AD203B41FA5}">
                      <a16:colId xmlns:a16="http://schemas.microsoft.com/office/drawing/2014/main" val="2851978791"/>
                    </a:ext>
                  </a:extLst>
                </a:gridCol>
                <a:gridCol w="796270">
                  <a:extLst>
                    <a:ext uri="{9D8B030D-6E8A-4147-A177-3AD203B41FA5}">
                      <a16:colId xmlns:a16="http://schemas.microsoft.com/office/drawing/2014/main" val="867304107"/>
                    </a:ext>
                  </a:extLst>
                </a:gridCol>
                <a:gridCol w="759644">
                  <a:extLst>
                    <a:ext uri="{9D8B030D-6E8A-4147-A177-3AD203B41FA5}">
                      <a16:colId xmlns:a16="http://schemas.microsoft.com/office/drawing/2014/main" val="270898510"/>
                    </a:ext>
                  </a:extLst>
                </a:gridCol>
                <a:gridCol w="759644">
                  <a:extLst>
                    <a:ext uri="{9D8B030D-6E8A-4147-A177-3AD203B41FA5}">
                      <a16:colId xmlns:a16="http://schemas.microsoft.com/office/drawing/2014/main" val="561658927"/>
                    </a:ext>
                  </a:extLst>
                </a:gridCol>
                <a:gridCol w="1313099">
                  <a:extLst>
                    <a:ext uri="{9D8B030D-6E8A-4147-A177-3AD203B41FA5}">
                      <a16:colId xmlns:a16="http://schemas.microsoft.com/office/drawing/2014/main" val="787287434"/>
                    </a:ext>
                  </a:extLst>
                </a:gridCol>
                <a:gridCol w="3391268">
                  <a:extLst>
                    <a:ext uri="{9D8B030D-6E8A-4147-A177-3AD203B41FA5}">
                      <a16:colId xmlns:a16="http://schemas.microsoft.com/office/drawing/2014/main" val="1622336092"/>
                    </a:ext>
                  </a:extLst>
                </a:gridCol>
              </a:tblGrid>
              <a:tr h="4580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컬럼</a:t>
                      </a:r>
                    </a:p>
                  </a:txBody>
                  <a:tcPr anchor="ctr"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타입</a:t>
                      </a:r>
                      <a:r>
                        <a:rPr lang="en-US" altLang="ko-KR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(</a:t>
                      </a:r>
                      <a:r>
                        <a:rPr lang="ko-KR" altLang="en-US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크기</a:t>
                      </a:r>
                      <a:r>
                        <a:rPr lang="en-US" altLang="ko-KR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)</a:t>
                      </a:r>
                      <a:endParaRPr lang="ko-KR" altLang="en-US" sz="14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anchor="ctr"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null</a:t>
                      </a:r>
                      <a:endParaRPr lang="ko-KR" altLang="en-US" sz="14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anchor="ctr"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기본값</a:t>
                      </a:r>
                    </a:p>
                  </a:txBody>
                  <a:tcPr anchor="ctr"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key</a:t>
                      </a:r>
                      <a:endParaRPr lang="ko-KR" altLang="en-US" sz="14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anchor="ctr"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제약조건</a:t>
                      </a:r>
                    </a:p>
                  </a:txBody>
                  <a:tcPr anchor="ctr"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컬럼설명</a:t>
                      </a:r>
                    </a:p>
                  </a:txBody>
                  <a:tcPr anchor="ctr">
                    <a:solidFill>
                      <a:srgbClr val="99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0701480"/>
                  </a:ext>
                </a:extLst>
              </a:tr>
              <a:tr h="4644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1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l-number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Bigint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n.n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Pk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도서관 고유 번호 부여</a:t>
                      </a: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2359267"/>
                  </a:ext>
                </a:extLst>
              </a:tr>
              <a:tr h="4644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2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l-name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varchar(150)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n.n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Unique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도서관 이름</a:t>
                      </a: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5075617"/>
                  </a:ext>
                </a:extLst>
              </a:tr>
              <a:tr h="4032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3-1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l-location1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varchar(50)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n.n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도서관 위치</a:t>
                      </a: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2513142"/>
                  </a:ext>
                </a:extLst>
              </a:tr>
              <a:tr h="4181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3-2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l-location2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varchar(50)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1060071"/>
                  </a:ext>
                </a:extLst>
              </a:tr>
              <a:tr h="4517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3-3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l_postNum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Int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7520592"/>
                  </a:ext>
                </a:extLst>
              </a:tr>
              <a:tr h="4644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4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l-</a:t>
                      </a:r>
                      <a:r>
                        <a:rPr lang="en-US" altLang="ko-KR" sz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tel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Varchar(15)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n.n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도서관 전화번호</a:t>
                      </a: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5013574"/>
                  </a:ext>
                </a:extLst>
              </a:tr>
              <a:tr h="4644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5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l-link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varchar(50)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n.n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도서관 홈페이지</a:t>
                      </a: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1967923"/>
                  </a:ext>
                </a:extLst>
              </a:tr>
              <a:tr h="1393320">
                <a:tc gridSpan="8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Db 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설계 이후 사용하지 않는 컬럼을 제거하였습니다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.</a:t>
                      </a: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174601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444D583-6522-41F8-86AB-2E5C8F6800EB}"/>
              </a:ext>
            </a:extLst>
          </p:cNvPr>
          <p:cNvSpPr txBox="1"/>
          <p:nvPr/>
        </p:nvSpPr>
        <p:spPr>
          <a:xfrm>
            <a:off x="427990" y="138518"/>
            <a:ext cx="10610850" cy="3222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rgbClr val="9966FF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인천일보아카데미 </a:t>
            </a:r>
            <a:r>
              <a:rPr lang="en-US" altLang="ko-KR" sz="1200" dirty="0">
                <a:solidFill>
                  <a:srgbClr val="9966FF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| </a:t>
            </a:r>
            <a:r>
              <a:rPr lang="ko-KR" altLang="en-US" sz="1200" dirty="0" err="1">
                <a:solidFill>
                  <a:srgbClr val="9966FF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파이어베이스를</a:t>
            </a:r>
            <a:r>
              <a:rPr lang="ko-KR" altLang="en-US" sz="1200" dirty="0">
                <a:solidFill>
                  <a:srgbClr val="9966FF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활용한 </a:t>
            </a:r>
            <a:r>
              <a:rPr lang="ko-KR" altLang="en-US" sz="1200" dirty="0" err="1">
                <a:solidFill>
                  <a:srgbClr val="9966FF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스마트콘텐츠</a:t>
            </a:r>
            <a:r>
              <a:rPr lang="ko-KR" altLang="en-US" sz="1200" dirty="0">
                <a:solidFill>
                  <a:srgbClr val="9966FF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서비스개발자 양성과정</a:t>
            </a:r>
            <a:endParaRPr lang="en-US" altLang="ko-KR" sz="1200" dirty="0">
              <a:solidFill>
                <a:srgbClr val="9966FF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86E57D-B5AC-42ED-B606-1784DA3CFB58}"/>
              </a:ext>
            </a:extLst>
          </p:cNvPr>
          <p:cNvSpPr txBox="1"/>
          <p:nvPr/>
        </p:nvSpPr>
        <p:spPr>
          <a:xfrm>
            <a:off x="417830" y="592499"/>
            <a:ext cx="10610850" cy="6837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테이블 이름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:  </a:t>
            </a:r>
            <a:r>
              <a:rPr lang="en-US" altLang="ko-K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odd_library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테이블 목적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: 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오도독 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-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도서관 정보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1384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BF9916BC-D796-48D4-AC8D-A00845A3E4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5015409"/>
              </p:ext>
            </p:extLst>
          </p:nvPr>
        </p:nvGraphicFramePr>
        <p:xfrm>
          <a:off x="492760" y="1419548"/>
          <a:ext cx="11231882" cy="5002668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656550">
                  <a:extLst>
                    <a:ext uri="{9D8B030D-6E8A-4147-A177-3AD203B41FA5}">
                      <a16:colId xmlns:a16="http://schemas.microsoft.com/office/drawing/2014/main" val="3299733678"/>
                    </a:ext>
                  </a:extLst>
                </a:gridCol>
                <a:gridCol w="1682069">
                  <a:extLst>
                    <a:ext uri="{9D8B030D-6E8A-4147-A177-3AD203B41FA5}">
                      <a16:colId xmlns:a16="http://schemas.microsoft.com/office/drawing/2014/main" val="3854077233"/>
                    </a:ext>
                  </a:extLst>
                </a:gridCol>
                <a:gridCol w="1873337">
                  <a:extLst>
                    <a:ext uri="{9D8B030D-6E8A-4147-A177-3AD203B41FA5}">
                      <a16:colId xmlns:a16="http://schemas.microsoft.com/office/drawing/2014/main" val="2851978791"/>
                    </a:ext>
                  </a:extLst>
                </a:gridCol>
                <a:gridCol w="796270">
                  <a:extLst>
                    <a:ext uri="{9D8B030D-6E8A-4147-A177-3AD203B41FA5}">
                      <a16:colId xmlns:a16="http://schemas.microsoft.com/office/drawing/2014/main" val="867304107"/>
                    </a:ext>
                  </a:extLst>
                </a:gridCol>
                <a:gridCol w="759645">
                  <a:extLst>
                    <a:ext uri="{9D8B030D-6E8A-4147-A177-3AD203B41FA5}">
                      <a16:colId xmlns:a16="http://schemas.microsoft.com/office/drawing/2014/main" val="270898510"/>
                    </a:ext>
                  </a:extLst>
                </a:gridCol>
                <a:gridCol w="759644">
                  <a:extLst>
                    <a:ext uri="{9D8B030D-6E8A-4147-A177-3AD203B41FA5}">
                      <a16:colId xmlns:a16="http://schemas.microsoft.com/office/drawing/2014/main" val="561658927"/>
                    </a:ext>
                  </a:extLst>
                </a:gridCol>
                <a:gridCol w="1313099">
                  <a:extLst>
                    <a:ext uri="{9D8B030D-6E8A-4147-A177-3AD203B41FA5}">
                      <a16:colId xmlns:a16="http://schemas.microsoft.com/office/drawing/2014/main" val="787287434"/>
                    </a:ext>
                  </a:extLst>
                </a:gridCol>
                <a:gridCol w="3391268">
                  <a:extLst>
                    <a:ext uri="{9D8B030D-6E8A-4147-A177-3AD203B41FA5}">
                      <a16:colId xmlns:a16="http://schemas.microsoft.com/office/drawing/2014/main" val="1622336092"/>
                    </a:ext>
                  </a:extLst>
                </a:gridCol>
              </a:tblGrid>
              <a:tr h="4580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번호</a:t>
                      </a:r>
                      <a:endParaRPr lang="ko-KR" altLang="en-US" sz="14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anchor="ctr"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컬럼</a:t>
                      </a:r>
                      <a:endParaRPr lang="ko-KR" altLang="en-US" sz="14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anchor="ctr"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타입</a:t>
                      </a:r>
                      <a:r>
                        <a:rPr lang="en-US" altLang="ko-KR" sz="140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(</a:t>
                      </a:r>
                      <a:r>
                        <a:rPr lang="ko-KR" altLang="en-US" sz="140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크기</a:t>
                      </a:r>
                      <a:r>
                        <a:rPr lang="en-US" altLang="ko-KR" sz="140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)</a:t>
                      </a:r>
                      <a:endParaRPr lang="ko-KR" altLang="en-US" sz="14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anchor="ctr"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null</a:t>
                      </a:r>
                      <a:endParaRPr lang="ko-KR" altLang="en-US" sz="14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anchor="ctr"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기본값</a:t>
                      </a:r>
                      <a:endParaRPr lang="ko-KR" altLang="en-US" sz="14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anchor="ctr"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key</a:t>
                      </a:r>
                      <a:endParaRPr lang="ko-KR" altLang="en-US" sz="14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anchor="ctr"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제약조건</a:t>
                      </a:r>
                      <a:endParaRPr lang="ko-KR" altLang="en-US" sz="14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anchor="ctr"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컬럼설명</a:t>
                      </a:r>
                      <a:endParaRPr lang="ko-KR" altLang="en-US" sz="14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anchor="ctr">
                    <a:solidFill>
                      <a:srgbClr val="99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0701480"/>
                  </a:ext>
                </a:extLst>
              </a:tr>
              <a:tr h="4196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1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l-number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Bigint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n.n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Unique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Odd-Library table</a:t>
                      </a:r>
                      <a:r>
                        <a:rPr lang="ko-KR" alt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 참조 받아올것</a:t>
                      </a:r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!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2359267"/>
                  </a:ext>
                </a:extLst>
              </a:tr>
              <a:tr h="4196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2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e-number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Bigint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n.n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Pk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Auto increment, </a:t>
                      </a:r>
                      <a:r>
                        <a:rPr lang="ko-KR" alt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도서관 행사 번호 부여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5075617"/>
                  </a:ext>
                </a:extLst>
              </a:tr>
              <a:tr h="4196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3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e-name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varchar(30)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n.n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Unique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행사명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2513142"/>
                  </a:ext>
                </a:extLst>
              </a:tr>
              <a:tr h="4196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4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e-contents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varchar(100)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n.n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행사내용 </a:t>
                      </a:r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100</a:t>
                      </a:r>
                      <a:r>
                        <a:rPr lang="ko-KR" alt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자이내로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5013574"/>
                  </a:ext>
                </a:extLst>
              </a:tr>
              <a:tr h="4196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5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e-date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datetime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n.n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날짜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1967923"/>
                  </a:ext>
                </a:extLst>
              </a:tr>
              <a:tr h="4196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6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e-hits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int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n.n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0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7998199"/>
                  </a:ext>
                </a:extLst>
              </a:tr>
              <a:tr h="4196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7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e-pp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int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0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참가인원</a:t>
                      </a: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0053205"/>
                  </a:ext>
                </a:extLst>
              </a:tr>
              <a:tr h="41962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8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e-</a:t>
                      </a:r>
                      <a:r>
                        <a:rPr lang="en-US" altLang="ko-KR" sz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maxpp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int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0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모집인원</a:t>
                      </a: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1746019"/>
                  </a:ext>
                </a:extLst>
              </a:tr>
              <a:tr h="41962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9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f_number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Bigint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n.n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Unique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 Odd-family table </a:t>
                      </a:r>
                      <a:r>
                        <a:rPr lang="ko-KR" alt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참조 받아올것</a:t>
                      </a:r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!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1873410"/>
                  </a:ext>
                </a:extLst>
              </a:tr>
              <a:tr h="767956">
                <a:tc gridSpan="8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도서관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오도독 센터 내 행사 내용 출력을 위한 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table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입니다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.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참석인원 제한이 있는 경우 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e-people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에서 확인 가능 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/ 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회원은 인터넷을 이용해 행사 참가 예약이 가능합니다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.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99577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444D583-6522-41F8-86AB-2E5C8F6800EB}"/>
              </a:ext>
            </a:extLst>
          </p:cNvPr>
          <p:cNvSpPr txBox="1"/>
          <p:nvPr/>
        </p:nvSpPr>
        <p:spPr>
          <a:xfrm>
            <a:off x="427990" y="138518"/>
            <a:ext cx="10610850" cy="3222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rgbClr val="9966FF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인천일보아카데미 </a:t>
            </a:r>
            <a:r>
              <a:rPr lang="en-US" altLang="ko-KR" sz="1200" dirty="0">
                <a:solidFill>
                  <a:srgbClr val="9966FF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| </a:t>
            </a:r>
            <a:r>
              <a:rPr lang="ko-KR" altLang="en-US" sz="1200" dirty="0" err="1">
                <a:solidFill>
                  <a:srgbClr val="9966FF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파이어베이스를</a:t>
            </a:r>
            <a:r>
              <a:rPr lang="ko-KR" altLang="en-US" sz="1200" dirty="0">
                <a:solidFill>
                  <a:srgbClr val="9966FF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활용한 </a:t>
            </a:r>
            <a:r>
              <a:rPr lang="ko-KR" altLang="en-US" sz="1200" dirty="0" err="1">
                <a:solidFill>
                  <a:srgbClr val="9966FF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스마트콘텐츠</a:t>
            </a:r>
            <a:r>
              <a:rPr lang="ko-KR" altLang="en-US" sz="1200" dirty="0">
                <a:solidFill>
                  <a:srgbClr val="9966FF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서비스개발자 양성과정</a:t>
            </a:r>
            <a:endParaRPr lang="en-US" altLang="ko-KR" sz="1200" dirty="0">
              <a:solidFill>
                <a:srgbClr val="9966FF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86E57D-B5AC-42ED-B606-1784DA3CFB58}"/>
              </a:ext>
            </a:extLst>
          </p:cNvPr>
          <p:cNvSpPr txBox="1"/>
          <p:nvPr/>
        </p:nvSpPr>
        <p:spPr>
          <a:xfrm>
            <a:off x="417830" y="592499"/>
            <a:ext cx="10610850" cy="6837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테이블 이름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:  </a:t>
            </a:r>
            <a:r>
              <a:rPr lang="en-US" altLang="ko-K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odd_event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테이블 목적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: 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오도독 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-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도서관 행사관리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40414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BF9916BC-D796-48D4-AC8D-A00845A3E4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0939793"/>
              </p:ext>
            </p:extLst>
          </p:nvPr>
        </p:nvGraphicFramePr>
        <p:xfrm>
          <a:off x="492760" y="1419548"/>
          <a:ext cx="11231882" cy="5040242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656550">
                  <a:extLst>
                    <a:ext uri="{9D8B030D-6E8A-4147-A177-3AD203B41FA5}">
                      <a16:colId xmlns:a16="http://schemas.microsoft.com/office/drawing/2014/main" val="3299733678"/>
                    </a:ext>
                  </a:extLst>
                </a:gridCol>
                <a:gridCol w="1682069">
                  <a:extLst>
                    <a:ext uri="{9D8B030D-6E8A-4147-A177-3AD203B41FA5}">
                      <a16:colId xmlns:a16="http://schemas.microsoft.com/office/drawing/2014/main" val="3854077233"/>
                    </a:ext>
                  </a:extLst>
                </a:gridCol>
                <a:gridCol w="1873337">
                  <a:extLst>
                    <a:ext uri="{9D8B030D-6E8A-4147-A177-3AD203B41FA5}">
                      <a16:colId xmlns:a16="http://schemas.microsoft.com/office/drawing/2014/main" val="2851978791"/>
                    </a:ext>
                  </a:extLst>
                </a:gridCol>
                <a:gridCol w="796270">
                  <a:extLst>
                    <a:ext uri="{9D8B030D-6E8A-4147-A177-3AD203B41FA5}">
                      <a16:colId xmlns:a16="http://schemas.microsoft.com/office/drawing/2014/main" val="867304107"/>
                    </a:ext>
                  </a:extLst>
                </a:gridCol>
                <a:gridCol w="759645">
                  <a:extLst>
                    <a:ext uri="{9D8B030D-6E8A-4147-A177-3AD203B41FA5}">
                      <a16:colId xmlns:a16="http://schemas.microsoft.com/office/drawing/2014/main" val="270898510"/>
                    </a:ext>
                  </a:extLst>
                </a:gridCol>
                <a:gridCol w="759644">
                  <a:extLst>
                    <a:ext uri="{9D8B030D-6E8A-4147-A177-3AD203B41FA5}">
                      <a16:colId xmlns:a16="http://schemas.microsoft.com/office/drawing/2014/main" val="561658927"/>
                    </a:ext>
                  </a:extLst>
                </a:gridCol>
                <a:gridCol w="1313099">
                  <a:extLst>
                    <a:ext uri="{9D8B030D-6E8A-4147-A177-3AD203B41FA5}">
                      <a16:colId xmlns:a16="http://schemas.microsoft.com/office/drawing/2014/main" val="787287434"/>
                    </a:ext>
                  </a:extLst>
                </a:gridCol>
                <a:gridCol w="3391268">
                  <a:extLst>
                    <a:ext uri="{9D8B030D-6E8A-4147-A177-3AD203B41FA5}">
                      <a16:colId xmlns:a16="http://schemas.microsoft.com/office/drawing/2014/main" val="1622336092"/>
                    </a:ext>
                  </a:extLst>
                </a:gridCol>
              </a:tblGrid>
              <a:tr h="4580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번호</a:t>
                      </a:r>
                      <a:endParaRPr lang="ko-KR" altLang="en-US" sz="14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anchor="ctr"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컬럼</a:t>
                      </a:r>
                      <a:endParaRPr lang="ko-KR" altLang="en-US" sz="14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anchor="ctr"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타입</a:t>
                      </a:r>
                      <a:r>
                        <a:rPr lang="en-US" altLang="ko-KR" sz="140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(</a:t>
                      </a:r>
                      <a:r>
                        <a:rPr lang="ko-KR" altLang="en-US" sz="140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크기</a:t>
                      </a:r>
                      <a:r>
                        <a:rPr lang="en-US" altLang="ko-KR" sz="140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)</a:t>
                      </a:r>
                      <a:endParaRPr lang="ko-KR" altLang="en-US" sz="14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anchor="ctr"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null</a:t>
                      </a:r>
                      <a:endParaRPr lang="ko-KR" altLang="en-US" sz="14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anchor="ctr"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기본값</a:t>
                      </a:r>
                      <a:endParaRPr lang="ko-KR" altLang="en-US" sz="14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anchor="ctr"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key</a:t>
                      </a:r>
                      <a:endParaRPr lang="ko-KR" altLang="en-US" sz="14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anchor="ctr"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제약조건</a:t>
                      </a:r>
                      <a:endParaRPr lang="ko-KR" altLang="en-US" sz="14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anchor="ctr"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컬럼설명</a:t>
                      </a:r>
                      <a:endParaRPr lang="ko-KR" altLang="en-US" sz="14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anchor="ctr">
                    <a:solidFill>
                      <a:srgbClr val="99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0701480"/>
                  </a:ext>
                </a:extLst>
              </a:tr>
              <a:tr h="4196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1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b_number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bigint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n.n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pk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도서에 고유 번호 부여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2359267"/>
                  </a:ext>
                </a:extLst>
              </a:tr>
              <a:tr h="4196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2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b_name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varchar(100)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n.n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도서 이름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5075617"/>
                  </a:ext>
                </a:extLst>
              </a:tr>
              <a:tr h="4196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3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b_writer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varchar(100)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n.n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작가 이름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2513142"/>
                  </a:ext>
                </a:extLst>
              </a:tr>
              <a:tr h="4196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4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b_company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varchar(50)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strike="sng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  <a:p>
                      <a:pPr algn="ctr" latinLnBrk="1"/>
                      <a:endParaRPr lang="ko-KR" altLang="en-US" sz="1200" strike="sng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출판사를 작성합니다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.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5013574"/>
                  </a:ext>
                </a:extLst>
              </a:tr>
              <a:tr h="4196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5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l-name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Varchar(150)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해당 도서를 보유중인 도서관 번호를 입력합니다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.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1967923"/>
                  </a:ext>
                </a:extLst>
              </a:tr>
              <a:tr h="4196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6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b_year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Varchar(10)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출판연도를 작성합니다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.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7998199"/>
                  </a:ext>
                </a:extLst>
              </a:tr>
              <a:tr h="4196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7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0053205"/>
                  </a:ext>
                </a:extLst>
              </a:tr>
              <a:tr h="1607208">
                <a:tc gridSpan="8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도서의 데이터를 담는 테이블입니다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.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실제 도서관련 </a:t>
                      </a:r>
                      <a:r>
                        <a:rPr lang="en-US" altLang="ko-KR" sz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db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를 이용해 제 </a:t>
                      </a:r>
                      <a:r>
                        <a:rPr lang="en-US" altLang="ko-KR" sz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db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에 접목하니 예상했던 폼과 많이 달라지게 되었습니다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.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기존에는 도서관 이름 대신 고유번호인 </a:t>
                      </a:r>
                      <a:r>
                        <a:rPr lang="en-US" altLang="ko-KR" sz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l_numbe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를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 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사용하려 하였으나 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 </a:t>
                      </a:r>
                      <a:r>
                        <a:rPr lang="en-US" altLang="ko-KR" sz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l_name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으로 변경하여 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controller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에서 새로운 기능을 추가했습니다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.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174601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444D583-6522-41F8-86AB-2E5C8F6800EB}"/>
              </a:ext>
            </a:extLst>
          </p:cNvPr>
          <p:cNvSpPr txBox="1"/>
          <p:nvPr/>
        </p:nvSpPr>
        <p:spPr>
          <a:xfrm>
            <a:off x="427990" y="138518"/>
            <a:ext cx="10610850" cy="3222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rgbClr val="9966FF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인천일보아카데미 </a:t>
            </a:r>
            <a:r>
              <a:rPr lang="en-US" altLang="ko-KR" sz="1200" dirty="0">
                <a:solidFill>
                  <a:srgbClr val="9966FF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| </a:t>
            </a:r>
            <a:r>
              <a:rPr lang="ko-KR" altLang="en-US" sz="1200" dirty="0" err="1">
                <a:solidFill>
                  <a:srgbClr val="9966FF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파이어베이스를</a:t>
            </a:r>
            <a:r>
              <a:rPr lang="ko-KR" altLang="en-US" sz="1200" dirty="0">
                <a:solidFill>
                  <a:srgbClr val="9966FF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활용한 </a:t>
            </a:r>
            <a:r>
              <a:rPr lang="ko-KR" altLang="en-US" sz="1200" dirty="0" err="1">
                <a:solidFill>
                  <a:srgbClr val="9966FF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스마트콘텐츠</a:t>
            </a:r>
            <a:r>
              <a:rPr lang="ko-KR" altLang="en-US" sz="1200" dirty="0">
                <a:solidFill>
                  <a:srgbClr val="9966FF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서비스개발자 양성과정</a:t>
            </a:r>
            <a:endParaRPr lang="en-US" altLang="ko-KR" sz="1200" dirty="0">
              <a:solidFill>
                <a:srgbClr val="9966FF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86E57D-B5AC-42ED-B606-1784DA3CFB58}"/>
              </a:ext>
            </a:extLst>
          </p:cNvPr>
          <p:cNvSpPr txBox="1"/>
          <p:nvPr/>
        </p:nvSpPr>
        <p:spPr>
          <a:xfrm>
            <a:off x="417830" y="592499"/>
            <a:ext cx="10610850" cy="6837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테이블 이름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:  </a:t>
            </a:r>
            <a:r>
              <a:rPr lang="en-US" altLang="ko-K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odd_book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테이블 목적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: 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오도독 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-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도서관 도서관리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67050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BF9916BC-D796-48D4-AC8D-A00845A3E4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3332088"/>
              </p:ext>
            </p:extLst>
          </p:nvPr>
        </p:nvGraphicFramePr>
        <p:xfrm>
          <a:off x="492760" y="1419548"/>
          <a:ext cx="11231882" cy="4744851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656550">
                  <a:extLst>
                    <a:ext uri="{9D8B030D-6E8A-4147-A177-3AD203B41FA5}">
                      <a16:colId xmlns:a16="http://schemas.microsoft.com/office/drawing/2014/main" val="3299733678"/>
                    </a:ext>
                  </a:extLst>
                </a:gridCol>
                <a:gridCol w="1682069">
                  <a:extLst>
                    <a:ext uri="{9D8B030D-6E8A-4147-A177-3AD203B41FA5}">
                      <a16:colId xmlns:a16="http://schemas.microsoft.com/office/drawing/2014/main" val="3854077233"/>
                    </a:ext>
                  </a:extLst>
                </a:gridCol>
                <a:gridCol w="1873337">
                  <a:extLst>
                    <a:ext uri="{9D8B030D-6E8A-4147-A177-3AD203B41FA5}">
                      <a16:colId xmlns:a16="http://schemas.microsoft.com/office/drawing/2014/main" val="2851978791"/>
                    </a:ext>
                  </a:extLst>
                </a:gridCol>
                <a:gridCol w="796270">
                  <a:extLst>
                    <a:ext uri="{9D8B030D-6E8A-4147-A177-3AD203B41FA5}">
                      <a16:colId xmlns:a16="http://schemas.microsoft.com/office/drawing/2014/main" val="867304107"/>
                    </a:ext>
                  </a:extLst>
                </a:gridCol>
                <a:gridCol w="759645">
                  <a:extLst>
                    <a:ext uri="{9D8B030D-6E8A-4147-A177-3AD203B41FA5}">
                      <a16:colId xmlns:a16="http://schemas.microsoft.com/office/drawing/2014/main" val="270898510"/>
                    </a:ext>
                  </a:extLst>
                </a:gridCol>
                <a:gridCol w="759644">
                  <a:extLst>
                    <a:ext uri="{9D8B030D-6E8A-4147-A177-3AD203B41FA5}">
                      <a16:colId xmlns:a16="http://schemas.microsoft.com/office/drawing/2014/main" val="561658927"/>
                    </a:ext>
                  </a:extLst>
                </a:gridCol>
                <a:gridCol w="1313099">
                  <a:extLst>
                    <a:ext uri="{9D8B030D-6E8A-4147-A177-3AD203B41FA5}">
                      <a16:colId xmlns:a16="http://schemas.microsoft.com/office/drawing/2014/main" val="787287434"/>
                    </a:ext>
                  </a:extLst>
                </a:gridCol>
                <a:gridCol w="3391268">
                  <a:extLst>
                    <a:ext uri="{9D8B030D-6E8A-4147-A177-3AD203B41FA5}">
                      <a16:colId xmlns:a16="http://schemas.microsoft.com/office/drawing/2014/main" val="1622336092"/>
                    </a:ext>
                  </a:extLst>
                </a:gridCol>
              </a:tblGrid>
              <a:tr h="4580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-</a:t>
                      </a:r>
                      <a:endParaRPr lang="ko-KR" altLang="en-US" sz="14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anchor="ctr"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컬럼</a:t>
                      </a:r>
                    </a:p>
                  </a:txBody>
                  <a:tcPr anchor="ctr"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타입</a:t>
                      </a:r>
                      <a:r>
                        <a:rPr lang="en-US" altLang="ko-KR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(</a:t>
                      </a:r>
                      <a:r>
                        <a:rPr lang="ko-KR" altLang="en-US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크기</a:t>
                      </a:r>
                      <a:r>
                        <a:rPr lang="en-US" altLang="ko-KR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)</a:t>
                      </a:r>
                      <a:endParaRPr lang="ko-KR" altLang="en-US" sz="14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anchor="ctr"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null</a:t>
                      </a:r>
                      <a:endParaRPr lang="ko-KR" altLang="en-US" sz="14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anchor="ctr"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기본값</a:t>
                      </a:r>
                    </a:p>
                  </a:txBody>
                  <a:tcPr anchor="ctr"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key</a:t>
                      </a:r>
                      <a:endParaRPr lang="ko-KR" altLang="en-US" sz="14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anchor="ctr"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제약조건</a:t>
                      </a:r>
                    </a:p>
                  </a:txBody>
                  <a:tcPr anchor="ctr"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컬럼설명</a:t>
                      </a:r>
                    </a:p>
                  </a:txBody>
                  <a:tcPr anchor="ctr">
                    <a:solidFill>
                      <a:srgbClr val="99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0701480"/>
                  </a:ext>
                </a:extLst>
              </a:tr>
              <a:tr h="4485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1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w-number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Bigint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n.n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pk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글 번호</a:t>
                      </a: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2359267"/>
                  </a:ext>
                </a:extLst>
              </a:tr>
              <a:tr h="4485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2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w-category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varchar(10)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n.n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게시판 카테고리</a:t>
                      </a: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5075617"/>
                  </a:ext>
                </a:extLst>
              </a:tr>
              <a:tr h="4485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3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f-id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varchar(10)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n.n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로그인 한 사람</a:t>
                      </a: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2513142"/>
                  </a:ext>
                </a:extLst>
              </a:tr>
              <a:tr h="4485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4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w-title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varchar(30)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n.n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제목</a:t>
                      </a: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5013574"/>
                  </a:ext>
                </a:extLst>
              </a:tr>
              <a:tr h="4485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5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w-contents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varchar(1000)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n.n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내용</a:t>
                      </a: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1967923"/>
                  </a:ext>
                </a:extLst>
              </a:tr>
              <a:tr h="4485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6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w-filename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Varchar(50)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파일이름</a:t>
                      </a: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7998199"/>
                  </a:ext>
                </a:extLst>
              </a:tr>
              <a:tr h="4485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7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w_hits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int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0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조회수</a:t>
                      </a: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0053205"/>
                  </a:ext>
                </a:extLst>
              </a:tr>
              <a:tr h="44993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8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w_date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timestamp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글 작성시간</a:t>
                      </a: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1746019"/>
                  </a:ext>
                </a:extLst>
              </a:tr>
              <a:tr h="696660">
                <a:tc gridSpan="8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535570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444D583-6522-41F8-86AB-2E5C8F6800EB}"/>
              </a:ext>
            </a:extLst>
          </p:cNvPr>
          <p:cNvSpPr txBox="1"/>
          <p:nvPr/>
        </p:nvSpPr>
        <p:spPr>
          <a:xfrm>
            <a:off x="427990" y="138518"/>
            <a:ext cx="10610850" cy="3222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rgbClr val="9966FF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인천일보아카데미 </a:t>
            </a:r>
            <a:r>
              <a:rPr lang="en-US" altLang="ko-KR" sz="1200" dirty="0">
                <a:solidFill>
                  <a:srgbClr val="9966FF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| </a:t>
            </a:r>
            <a:r>
              <a:rPr lang="ko-KR" altLang="en-US" sz="1200" dirty="0" err="1">
                <a:solidFill>
                  <a:srgbClr val="9966FF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파이어베이스를</a:t>
            </a:r>
            <a:r>
              <a:rPr lang="ko-KR" altLang="en-US" sz="1200" dirty="0">
                <a:solidFill>
                  <a:srgbClr val="9966FF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활용한 </a:t>
            </a:r>
            <a:r>
              <a:rPr lang="ko-KR" altLang="en-US" sz="1200" dirty="0" err="1">
                <a:solidFill>
                  <a:srgbClr val="9966FF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스마트콘텐츠</a:t>
            </a:r>
            <a:r>
              <a:rPr lang="ko-KR" altLang="en-US" sz="1200" dirty="0">
                <a:solidFill>
                  <a:srgbClr val="9966FF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서비스개발자 양성과정</a:t>
            </a:r>
            <a:endParaRPr lang="en-US" altLang="ko-KR" sz="1200" dirty="0">
              <a:solidFill>
                <a:srgbClr val="9966FF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86E57D-B5AC-42ED-B606-1784DA3CFB58}"/>
              </a:ext>
            </a:extLst>
          </p:cNvPr>
          <p:cNvSpPr txBox="1"/>
          <p:nvPr/>
        </p:nvSpPr>
        <p:spPr>
          <a:xfrm>
            <a:off x="417830" y="592499"/>
            <a:ext cx="10610850" cy="6837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테이블 이름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:  </a:t>
            </a:r>
            <a:r>
              <a:rPr lang="en-US" altLang="ko-K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odd_write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테이블 목적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: 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오도독 게시판 관리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08714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BF9916BC-D796-48D4-AC8D-A00845A3E4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469166"/>
              </p:ext>
            </p:extLst>
          </p:nvPr>
        </p:nvGraphicFramePr>
        <p:xfrm>
          <a:off x="492760" y="1419548"/>
          <a:ext cx="11231882" cy="4744851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656550">
                  <a:extLst>
                    <a:ext uri="{9D8B030D-6E8A-4147-A177-3AD203B41FA5}">
                      <a16:colId xmlns:a16="http://schemas.microsoft.com/office/drawing/2014/main" val="3299733678"/>
                    </a:ext>
                  </a:extLst>
                </a:gridCol>
                <a:gridCol w="1682069">
                  <a:extLst>
                    <a:ext uri="{9D8B030D-6E8A-4147-A177-3AD203B41FA5}">
                      <a16:colId xmlns:a16="http://schemas.microsoft.com/office/drawing/2014/main" val="3854077233"/>
                    </a:ext>
                  </a:extLst>
                </a:gridCol>
                <a:gridCol w="1873337">
                  <a:extLst>
                    <a:ext uri="{9D8B030D-6E8A-4147-A177-3AD203B41FA5}">
                      <a16:colId xmlns:a16="http://schemas.microsoft.com/office/drawing/2014/main" val="2851978791"/>
                    </a:ext>
                  </a:extLst>
                </a:gridCol>
                <a:gridCol w="796270">
                  <a:extLst>
                    <a:ext uri="{9D8B030D-6E8A-4147-A177-3AD203B41FA5}">
                      <a16:colId xmlns:a16="http://schemas.microsoft.com/office/drawing/2014/main" val="867304107"/>
                    </a:ext>
                  </a:extLst>
                </a:gridCol>
                <a:gridCol w="759645">
                  <a:extLst>
                    <a:ext uri="{9D8B030D-6E8A-4147-A177-3AD203B41FA5}">
                      <a16:colId xmlns:a16="http://schemas.microsoft.com/office/drawing/2014/main" val="270898510"/>
                    </a:ext>
                  </a:extLst>
                </a:gridCol>
                <a:gridCol w="759644">
                  <a:extLst>
                    <a:ext uri="{9D8B030D-6E8A-4147-A177-3AD203B41FA5}">
                      <a16:colId xmlns:a16="http://schemas.microsoft.com/office/drawing/2014/main" val="561658927"/>
                    </a:ext>
                  </a:extLst>
                </a:gridCol>
                <a:gridCol w="1313099">
                  <a:extLst>
                    <a:ext uri="{9D8B030D-6E8A-4147-A177-3AD203B41FA5}">
                      <a16:colId xmlns:a16="http://schemas.microsoft.com/office/drawing/2014/main" val="787287434"/>
                    </a:ext>
                  </a:extLst>
                </a:gridCol>
                <a:gridCol w="3391268">
                  <a:extLst>
                    <a:ext uri="{9D8B030D-6E8A-4147-A177-3AD203B41FA5}">
                      <a16:colId xmlns:a16="http://schemas.microsoft.com/office/drawing/2014/main" val="1622336092"/>
                    </a:ext>
                  </a:extLst>
                </a:gridCol>
              </a:tblGrid>
              <a:tr h="4580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-</a:t>
                      </a:r>
                      <a:endParaRPr lang="ko-KR" altLang="en-US" sz="14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anchor="ctr"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컬럼</a:t>
                      </a:r>
                    </a:p>
                  </a:txBody>
                  <a:tcPr anchor="ctr"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타입</a:t>
                      </a:r>
                      <a:r>
                        <a:rPr lang="en-US" altLang="ko-KR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(</a:t>
                      </a:r>
                      <a:r>
                        <a:rPr lang="ko-KR" altLang="en-US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크기</a:t>
                      </a:r>
                      <a:r>
                        <a:rPr lang="en-US" altLang="ko-KR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)</a:t>
                      </a:r>
                      <a:endParaRPr lang="ko-KR" altLang="en-US" sz="14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anchor="ctr"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null</a:t>
                      </a:r>
                      <a:endParaRPr lang="ko-KR" altLang="en-US" sz="14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anchor="ctr"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기본값</a:t>
                      </a:r>
                    </a:p>
                  </a:txBody>
                  <a:tcPr anchor="ctr"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key</a:t>
                      </a:r>
                      <a:endParaRPr lang="ko-KR" altLang="en-US" sz="14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anchor="ctr"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제약조건</a:t>
                      </a:r>
                    </a:p>
                  </a:txBody>
                  <a:tcPr anchor="ctr"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컬럼설명</a:t>
                      </a:r>
                    </a:p>
                  </a:txBody>
                  <a:tcPr anchor="ctr">
                    <a:solidFill>
                      <a:srgbClr val="99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0701480"/>
                  </a:ext>
                </a:extLst>
              </a:tr>
              <a:tr h="4485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1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w-number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Bigint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n.n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pk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글 번호</a:t>
                      </a: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2359267"/>
                  </a:ext>
                </a:extLst>
              </a:tr>
              <a:tr h="4485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2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w-category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varchar(10)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n.n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게시판 카테고리</a:t>
                      </a: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5075617"/>
                  </a:ext>
                </a:extLst>
              </a:tr>
              <a:tr h="4485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3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f-id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varchar(10)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n.n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로그인 한 사람</a:t>
                      </a: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2513142"/>
                  </a:ext>
                </a:extLst>
              </a:tr>
              <a:tr h="4485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4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w-title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varchar(30)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n.n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제목</a:t>
                      </a: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5013574"/>
                  </a:ext>
                </a:extLst>
              </a:tr>
              <a:tr h="4485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5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w-contents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varchar(1000)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n.n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내용</a:t>
                      </a: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1967923"/>
                  </a:ext>
                </a:extLst>
              </a:tr>
              <a:tr h="4485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6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w-filename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Varchar(50)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파일이름</a:t>
                      </a: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7998199"/>
                  </a:ext>
                </a:extLst>
              </a:tr>
              <a:tr h="4485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7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w_hits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int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0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조회수</a:t>
                      </a: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0053205"/>
                  </a:ext>
                </a:extLst>
              </a:tr>
              <a:tr h="44993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8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w_date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timestamp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글 작성시간</a:t>
                      </a: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1746019"/>
                  </a:ext>
                </a:extLst>
              </a:tr>
              <a:tr h="696660">
                <a:tc gridSpan="8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공지사항을 위한 테이블입니다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. 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컬럼명은 </a:t>
                      </a:r>
                      <a:r>
                        <a:rPr lang="en-US" altLang="ko-KR" sz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odd_write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와 동일합니다</a:t>
                      </a:r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.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535570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444D583-6522-41F8-86AB-2E5C8F6800EB}"/>
              </a:ext>
            </a:extLst>
          </p:cNvPr>
          <p:cNvSpPr txBox="1"/>
          <p:nvPr/>
        </p:nvSpPr>
        <p:spPr>
          <a:xfrm>
            <a:off x="427990" y="138518"/>
            <a:ext cx="10610850" cy="3222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rgbClr val="9966FF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인천일보아카데미 </a:t>
            </a:r>
            <a:r>
              <a:rPr lang="en-US" altLang="ko-KR" sz="1200" dirty="0">
                <a:solidFill>
                  <a:srgbClr val="9966FF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| </a:t>
            </a:r>
            <a:r>
              <a:rPr lang="ko-KR" altLang="en-US" sz="1200" dirty="0" err="1">
                <a:solidFill>
                  <a:srgbClr val="9966FF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파이어베이스를</a:t>
            </a:r>
            <a:r>
              <a:rPr lang="ko-KR" altLang="en-US" sz="1200" dirty="0">
                <a:solidFill>
                  <a:srgbClr val="9966FF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활용한 </a:t>
            </a:r>
            <a:r>
              <a:rPr lang="ko-KR" altLang="en-US" sz="1200" dirty="0" err="1">
                <a:solidFill>
                  <a:srgbClr val="9966FF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스마트콘텐츠</a:t>
            </a:r>
            <a:r>
              <a:rPr lang="ko-KR" altLang="en-US" sz="1200" dirty="0">
                <a:solidFill>
                  <a:srgbClr val="9966FF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서비스개발자 양성과정</a:t>
            </a:r>
            <a:endParaRPr lang="en-US" altLang="ko-KR" sz="1200" dirty="0">
              <a:solidFill>
                <a:srgbClr val="9966FF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86E57D-B5AC-42ED-B606-1784DA3CFB58}"/>
              </a:ext>
            </a:extLst>
          </p:cNvPr>
          <p:cNvSpPr txBox="1"/>
          <p:nvPr/>
        </p:nvSpPr>
        <p:spPr>
          <a:xfrm>
            <a:off x="417830" y="592499"/>
            <a:ext cx="10610850" cy="6837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테이블 이름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:  </a:t>
            </a:r>
            <a:r>
              <a:rPr lang="en-US" altLang="ko-K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odd_notice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테이블 목적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: 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오도독 공지사항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72892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BF9916BC-D796-48D4-AC8D-A00845A3E4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0785198"/>
              </p:ext>
            </p:extLst>
          </p:nvPr>
        </p:nvGraphicFramePr>
        <p:xfrm>
          <a:off x="492760" y="1419548"/>
          <a:ext cx="11231881" cy="4991577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656550">
                  <a:extLst>
                    <a:ext uri="{9D8B030D-6E8A-4147-A177-3AD203B41FA5}">
                      <a16:colId xmlns:a16="http://schemas.microsoft.com/office/drawing/2014/main" val="3299733678"/>
                    </a:ext>
                  </a:extLst>
                </a:gridCol>
                <a:gridCol w="1682069">
                  <a:extLst>
                    <a:ext uri="{9D8B030D-6E8A-4147-A177-3AD203B41FA5}">
                      <a16:colId xmlns:a16="http://schemas.microsoft.com/office/drawing/2014/main" val="3854077233"/>
                    </a:ext>
                  </a:extLst>
                </a:gridCol>
                <a:gridCol w="1873337">
                  <a:extLst>
                    <a:ext uri="{9D8B030D-6E8A-4147-A177-3AD203B41FA5}">
                      <a16:colId xmlns:a16="http://schemas.microsoft.com/office/drawing/2014/main" val="2851978791"/>
                    </a:ext>
                  </a:extLst>
                </a:gridCol>
                <a:gridCol w="796270">
                  <a:extLst>
                    <a:ext uri="{9D8B030D-6E8A-4147-A177-3AD203B41FA5}">
                      <a16:colId xmlns:a16="http://schemas.microsoft.com/office/drawing/2014/main" val="867304107"/>
                    </a:ext>
                  </a:extLst>
                </a:gridCol>
                <a:gridCol w="759644">
                  <a:extLst>
                    <a:ext uri="{9D8B030D-6E8A-4147-A177-3AD203B41FA5}">
                      <a16:colId xmlns:a16="http://schemas.microsoft.com/office/drawing/2014/main" val="270898510"/>
                    </a:ext>
                  </a:extLst>
                </a:gridCol>
                <a:gridCol w="759644">
                  <a:extLst>
                    <a:ext uri="{9D8B030D-6E8A-4147-A177-3AD203B41FA5}">
                      <a16:colId xmlns:a16="http://schemas.microsoft.com/office/drawing/2014/main" val="561658927"/>
                    </a:ext>
                  </a:extLst>
                </a:gridCol>
                <a:gridCol w="1313099">
                  <a:extLst>
                    <a:ext uri="{9D8B030D-6E8A-4147-A177-3AD203B41FA5}">
                      <a16:colId xmlns:a16="http://schemas.microsoft.com/office/drawing/2014/main" val="787287434"/>
                    </a:ext>
                  </a:extLst>
                </a:gridCol>
                <a:gridCol w="3391268">
                  <a:extLst>
                    <a:ext uri="{9D8B030D-6E8A-4147-A177-3AD203B41FA5}">
                      <a16:colId xmlns:a16="http://schemas.microsoft.com/office/drawing/2014/main" val="1622336092"/>
                    </a:ext>
                  </a:extLst>
                </a:gridCol>
              </a:tblGrid>
              <a:tr h="4580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컬럼</a:t>
                      </a:r>
                    </a:p>
                  </a:txBody>
                  <a:tcPr anchor="ctr"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타입</a:t>
                      </a:r>
                      <a:r>
                        <a:rPr lang="en-US" altLang="ko-KR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(</a:t>
                      </a:r>
                      <a:r>
                        <a:rPr lang="ko-KR" altLang="en-US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크기</a:t>
                      </a:r>
                      <a:r>
                        <a:rPr lang="en-US" altLang="ko-KR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)</a:t>
                      </a:r>
                      <a:endParaRPr lang="ko-KR" altLang="en-US" sz="14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anchor="ctr"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null</a:t>
                      </a:r>
                      <a:endParaRPr lang="ko-KR" altLang="en-US" sz="14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anchor="ctr"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기본값</a:t>
                      </a:r>
                    </a:p>
                  </a:txBody>
                  <a:tcPr anchor="ctr"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key</a:t>
                      </a:r>
                      <a:endParaRPr lang="ko-KR" altLang="en-US" sz="14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anchor="ctr"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제약조건</a:t>
                      </a:r>
                    </a:p>
                  </a:txBody>
                  <a:tcPr anchor="ctr"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컬럼설명</a:t>
                      </a:r>
                    </a:p>
                  </a:txBody>
                  <a:tcPr anchor="ctr">
                    <a:solidFill>
                      <a:srgbClr val="99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0701480"/>
                  </a:ext>
                </a:extLst>
              </a:tr>
              <a:tr h="4485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1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w-number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Bigint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n.n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글 번호</a:t>
                      </a: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2359267"/>
                  </a:ext>
                </a:extLst>
              </a:tr>
              <a:tr h="4485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2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c-number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Bigint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n.n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pk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댓글 번호</a:t>
                      </a: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5075617"/>
                  </a:ext>
                </a:extLst>
              </a:tr>
              <a:tr h="4485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3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c-writer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varchar(10)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n.n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로그인 한 사람</a:t>
                      </a: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2513142"/>
                  </a:ext>
                </a:extLst>
              </a:tr>
              <a:tr h="4485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4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c-contents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varchar(100)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n.n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댓글 내용</a:t>
                      </a: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5013574"/>
                  </a:ext>
                </a:extLst>
              </a:tr>
              <a:tr h="4485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5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c_date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Timestamp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n.n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댓글 작성한 날짜</a:t>
                      </a: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1967923"/>
                  </a:ext>
                </a:extLst>
              </a:tr>
              <a:tr h="448597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7998199"/>
                  </a:ext>
                </a:extLst>
              </a:tr>
              <a:tr h="448597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0053205"/>
                  </a:ext>
                </a:extLst>
              </a:tr>
              <a:tr h="1393320">
                <a:tc gridSpan="8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174601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444D583-6522-41F8-86AB-2E5C8F6800EB}"/>
              </a:ext>
            </a:extLst>
          </p:cNvPr>
          <p:cNvSpPr txBox="1"/>
          <p:nvPr/>
        </p:nvSpPr>
        <p:spPr>
          <a:xfrm>
            <a:off x="427990" y="138518"/>
            <a:ext cx="10610850" cy="3222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rgbClr val="9966FF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인천일보아카데미 </a:t>
            </a:r>
            <a:r>
              <a:rPr lang="en-US" altLang="ko-KR" sz="1200" dirty="0">
                <a:solidFill>
                  <a:srgbClr val="9966FF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| </a:t>
            </a:r>
            <a:r>
              <a:rPr lang="ko-KR" altLang="en-US" sz="1200" dirty="0" err="1">
                <a:solidFill>
                  <a:srgbClr val="9966FF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파이어베이스를</a:t>
            </a:r>
            <a:r>
              <a:rPr lang="ko-KR" altLang="en-US" sz="1200" dirty="0">
                <a:solidFill>
                  <a:srgbClr val="9966FF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활용한 </a:t>
            </a:r>
            <a:r>
              <a:rPr lang="ko-KR" altLang="en-US" sz="1200" dirty="0" err="1">
                <a:solidFill>
                  <a:srgbClr val="9966FF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스마트콘텐츠</a:t>
            </a:r>
            <a:r>
              <a:rPr lang="ko-KR" altLang="en-US" sz="1200" dirty="0">
                <a:solidFill>
                  <a:srgbClr val="9966FF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서비스개발자 양성과정</a:t>
            </a:r>
            <a:endParaRPr lang="en-US" altLang="ko-KR" sz="1200" dirty="0">
              <a:solidFill>
                <a:srgbClr val="9966FF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86E57D-B5AC-42ED-B606-1784DA3CFB58}"/>
              </a:ext>
            </a:extLst>
          </p:cNvPr>
          <p:cNvSpPr txBox="1"/>
          <p:nvPr/>
        </p:nvSpPr>
        <p:spPr>
          <a:xfrm>
            <a:off x="417830" y="592499"/>
            <a:ext cx="10610850" cy="6837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테이블 이름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:  </a:t>
            </a:r>
            <a:r>
              <a:rPr lang="en-US" altLang="ko-K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odd_comment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테이블 목적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: 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오도독 댓글 관리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895884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BF9916BC-D796-48D4-AC8D-A00845A3E4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8573827"/>
              </p:ext>
            </p:extLst>
          </p:nvPr>
        </p:nvGraphicFramePr>
        <p:xfrm>
          <a:off x="492760" y="1419548"/>
          <a:ext cx="11231881" cy="500018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656550">
                  <a:extLst>
                    <a:ext uri="{9D8B030D-6E8A-4147-A177-3AD203B41FA5}">
                      <a16:colId xmlns:a16="http://schemas.microsoft.com/office/drawing/2014/main" val="3299733678"/>
                    </a:ext>
                  </a:extLst>
                </a:gridCol>
                <a:gridCol w="1682069">
                  <a:extLst>
                    <a:ext uri="{9D8B030D-6E8A-4147-A177-3AD203B41FA5}">
                      <a16:colId xmlns:a16="http://schemas.microsoft.com/office/drawing/2014/main" val="3854077233"/>
                    </a:ext>
                  </a:extLst>
                </a:gridCol>
                <a:gridCol w="1873337">
                  <a:extLst>
                    <a:ext uri="{9D8B030D-6E8A-4147-A177-3AD203B41FA5}">
                      <a16:colId xmlns:a16="http://schemas.microsoft.com/office/drawing/2014/main" val="2851978791"/>
                    </a:ext>
                  </a:extLst>
                </a:gridCol>
                <a:gridCol w="796270">
                  <a:extLst>
                    <a:ext uri="{9D8B030D-6E8A-4147-A177-3AD203B41FA5}">
                      <a16:colId xmlns:a16="http://schemas.microsoft.com/office/drawing/2014/main" val="867304107"/>
                    </a:ext>
                  </a:extLst>
                </a:gridCol>
                <a:gridCol w="759644">
                  <a:extLst>
                    <a:ext uri="{9D8B030D-6E8A-4147-A177-3AD203B41FA5}">
                      <a16:colId xmlns:a16="http://schemas.microsoft.com/office/drawing/2014/main" val="270898510"/>
                    </a:ext>
                  </a:extLst>
                </a:gridCol>
                <a:gridCol w="759644">
                  <a:extLst>
                    <a:ext uri="{9D8B030D-6E8A-4147-A177-3AD203B41FA5}">
                      <a16:colId xmlns:a16="http://schemas.microsoft.com/office/drawing/2014/main" val="561658927"/>
                    </a:ext>
                  </a:extLst>
                </a:gridCol>
                <a:gridCol w="1313099">
                  <a:extLst>
                    <a:ext uri="{9D8B030D-6E8A-4147-A177-3AD203B41FA5}">
                      <a16:colId xmlns:a16="http://schemas.microsoft.com/office/drawing/2014/main" val="787287434"/>
                    </a:ext>
                  </a:extLst>
                </a:gridCol>
                <a:gridCol w="3391268">
                  <a:extLst>
                    <a:ext uri="{9D8B030D-6E8A-4147-A177-3AD203B41FA5}">
                      <a16:colId xmlns:a16="http://schemas.microsoft.com/office/drawing/2014/main" val="1622336092"/>
                    </a:ext>
                  </a:extLst>
                </a:gridCol>
              </a:tblGrid>
              <a:tr h="4580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컬럼</a:t>
                      </a:r>
                      <a:endParaRPr lang="ko-KR" altLang="en-US" sz="14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anchor="ctr"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타입</a:t>
                      </a:r>
                      <a:r>
                        <a:rPr lang="en-US" altLang="ko-KR" sz="140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(</a:t>
                      </a:r>
                      <a:r>
                        <a:rPr lang="ko-KR" altLang="en-US" sz="140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크기</a:t>
                      </a:r>
                      <a:r>
                        <a:rPr lang="en-US" altLang="ko-KR" sz="140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)</a:t>
                      </a:r>
                      <a:endParaRPr lang="ko-KR" altLang="en-US" sz="14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anchor="ctr"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null</a:t>
                      </a:r>
                      <a:endParaRPr lang="ko-KR" altLang="en-US" sz="14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anchor="ctr"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기본값</a:t>
                      </a:r>
                      <a:endParaRPr lang="ko-KR" altLang="en-US" sz="14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anchor="ctr"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Key</a:t>
                      </a:r>
                      <a:endParaRPr lang="ko-KR" altLang="en-US" sz="14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anchor="ctr"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제약조건</a:t>
                      </a:r>
                      <a:endParaRPr lang="ko-KR" altLang="en-US" sz="14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anchor="ctr"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컬럼설명</a:t>
                      </a:r>
                      <a:endParaRPr lang="ko-KR" altLang="en-US" sz="14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anchor="ctr">
                    <a:solidFill>
                      <a:srgbClr val="99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0701480"/>
                  </a:ext>
                </a:extLst>
              </a:tr>
              <a:tr h="4485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1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t-number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Bigint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n.n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Pk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2359267"/>
                  </a:ext>
                </a:extLst>
              </a:tr>
              <a:tr h="4485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2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t-check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varchar(10)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n.n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기부 시 상태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: 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보유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 / 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구매 시 상태 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: 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기증완료</a:t>
                      </a:r>
                      <a:endParaRPr lang="en-US" altLang="ko-KR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(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구매차트에서 사라짐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)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5075617"/>
                  </a:ext>
                </a:extLst>
              </a:tr>
              <a:tr h="4485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3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b-name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varchar(100)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n.n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도서명</a:t>
                      </a: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2513142"/>
                  </a:ext>
                </a:extLst>
              </a:tr>
              <a:tr h="4485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4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b-writer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varchar(100)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n.n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작가명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5013574"/>
                  </a:ext>
                </a:extLst>
              </a:tr>
              <a:tr h="4485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5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t_id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varchar(10)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n.n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거래 한 사람의 아이디</a:t>
                      </a: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1967923"/>
                  </a:ext>
                </a:extLst>
              </a:tr>
              <a:tr h="4485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6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l_name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varchar(100)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기증한 도서관 이름 출력</a:t>
                      </a: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7998199"/>
                  </a:ext>
                </a:extLst>
              </a:tr>
              <a:tr h="448597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0053205"/>
                  </a:ext>
                </a:extLst>
              </a:tr>
              <a:tr h="1393320">
                <a:tc gridSpan="8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174601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444D583-6522-41F8-86AB-2E5C8F6800EB}"/>
              </a:ext>
            </a:extLst>
          </p:cNvPr>
          <p:cNvSpPr txBox="1"/>
          <p:nvPr/>
        </p:nvSpPr>
        <p:spPr>
          <a:xfrm>
            <a:off x="427990" y="138518"/>
            <a:ext cx="10610850" cy="3222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rgbClr val="9966FF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인천일보아카데미 </a:t>
            </a:r>
            <a:r>
              <a:rPr lang="en-US" altLang="ko-KR" sz="1200" dirty="0">
                <a:solidFill>
                  <a:srgbClr val="9966FF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| </a:t>
            </a:r>
            <a:r>
              <a:rPr lang="ko-KR" altLang="en-US" sz="1200" dirty="0" err="1">
                <a:solidFill>
                  <a:srgbClr val="9966FF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파이어베이스를</a:t>
            </a:r>
            <a:r>
              <a:rPr lang="ko-KR" altLang="en-US" sz="1200" dirty="0">
                <a:solidFill>
                  <a:srgbClr val="9966FF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활용한 </a:t>
            </a:r>
            <a:r>
              <a:rPr lang="ko-KR" altLang="en-US" sz="1200" dirty="0" err="1">
                <a:solidFill>
                  <a:srgbClr val="9966FF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스마트콘텐츠</a:t>
            </a:r>
            <a:r>
              <a:rPr lang="ko-KR" altLang="en-US" sz="1200" dirty="0">
                <a:solidFill>
                  <a:srgbClr val="9966FF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서비스개발자 양성과정</a:t>
            </a:r>
            <a:endParaRPr lang="en-US" altLang="ko-KR" sz="1200" dirty="0">
              <a:solidFill>
                <a:srgbClr val="9966FF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86E57D-B5AC-42ED-B606-1784DA3CFB58}"/>
              </a:ext>
            </a:extLst>
          </p:cNvPr>
          <p:cNvSpPr txBox="1"/>
          <p:nvPr/>
        </p:nvSpPr>
        <p:spPr>
          <a:xfrm>
            <a:off x="417830" y="592499"/>
            <a:ext cx="10610850" cy="6837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테이블 이름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:  </a:t>
            </a:r>
            <a:r>
              <a:rPr lang="en-US" altLang="ko-K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odd_trade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테이블 목적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: 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오도독 거래 관리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027406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2057</TotalTime>
  <Words>1251</Words>
  <Application>Microsoft Office PowerPoint</Application>
  <PresentationFormat>와이드스크린</PresentationFormat>
  <Paragraphs>591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맑은 고딕</vt:lpstr>
      <vt:lpstr>에스코어 드림 5 Medium</vt:lpstr>
      <vt:lpstr>에스코어 드림 6 Bold</vt:lpstr>
      <vt:lpstr>여기어때 잘난체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지원</dc:creator>
  <cp:lastModifiedBy>지원</cp:lastModifiedBy>
  <cp:revision>33</cp:revision>
  <dcterms:created xsi:type="dcterms:W3CDTF">2021-12-14T05:12:19Z</dcterms:created>
  <dcterms:modified xsi:type="dcterms:W3CDTF">2022-01-03T08:15:20Z</dcterms:modified>
</cp:coreProperties>
</file>