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DDDDF7"/>
    <a:srgbClr val="6600FF"/>
    <a:srgbClr val="794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2" d="100"/>
          <a:sy n="82" d="100"/>
        </p:scale>
        <p:origin x="7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8ABBA-F971-433C-8896-19F20281A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DB40E5-F592-4987-BD6E-C0EE16ABC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8B4185-FE8E-4690-9E72-F2AD6DB7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2603-82B9-4FFE-BF74-BB7D2B8CFF3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ABD5-271D-4CF4-BB11-EFC2878B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371DC4-2702-4917-A4B3-B11BF765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2D6C-C5A6-4F0F-A17D-B1FA1FD9D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81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091CC-234A-40CB-994C-03AE79F0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2138F9-6D89-4AC6-A632-DB02B3D16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19F60-D149-4C4B-B4DB-FFFB1B81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2603-82B9-4FFE-BF74-BB7D2B8CFF3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2D0AF6-F264-4B05-882B-3D5653E4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7C9D5B-830E-441F-8330-F609B5F37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2D6C-C5A6-4F0F-A17D-B1FA1FD9D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23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E6F62-38F2-4DF2-86F1-295BA9937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4E41AD-5296-48CB-B2F5-003106FED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D63C7-C4F1-4796-A972-BBF421E1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2603-82B9-4FFE-BF74-BB7D2B8CFF3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78B94D-FF5C-4361-A880-C1F094BC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F24C1-6EF5-428B-AB69-D031E9B9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2D6C-C5A6-4F0F-A17D-B1FA1FD9D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38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B7764-1566-484C-A252-437FDCAAB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55B511-660E-4DED-A36A-28B9D39E3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2713EC-67AE-44E9-A84A-6E972D11B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2603-82B9-4FFE-BF74-BB7D2B8CFF3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AB6ED7-DC1E-43B5-8D8C-2680A858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15FF9-D3A0-423A-8388-9DAC3E7F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2D6C-C5A6-4F0F-A17D-B1FA1FD9D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10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32122-6CC3-448B-98AE-74979306E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9D39F4-9303-438E-BFD3-D929C5193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F374D-FCC8-4EB5-8137-2FB629484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2603-82B9-4FFE-BF74-BB7D2B8CFF3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AC8044-20DE-4A3E-98E2-1B8083E26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D4332A-9AA8-4A95-AB29-9F5B51F3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2D6C-C5A6-4F0F-A17D-B1FA1FD9D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96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1DF52-7162-4B48-BBF5-4AC79E01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364AE-885E-4027-A8FC-0A1122808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47D407-E62A-4303-A5B1-C3F373F14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E5EE7F-9E50-416F-AFBD-81118614A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2603-82B9-4FFE-BF74-BB7D2B8CFF3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4E445B-58AF-45E0-A2C3-B28F8FDB2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9D33E5-D87C-45A1-AF63-0E4AAE16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2D6C-C5A6-4F0F-A17D-B1FA1FD9D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02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1A955-567B-4821-BD46-B8A106880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3BCC90-A7A7-4F06-BAA5-08688087D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6C46E3-42B2-41F9-BE51-9A9A7C9EA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2909B6-59A1-42DC-8C37-E563E4521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C0506F-9BDC-4983-A886-639D8F290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71D17D-8344-4136-8BB5-A20E528A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2603-82B9-4FFE-BF74-BB7D2B8CFF3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14495A-3E35-48EF-85C8-7C34B4E4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AF3563-BB85-43D1-AB3B-5C3578FD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2D6C-C5A6-4F0F-A17D-B1FA1FD9D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73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F818A-7FA2-471D-A1FA-38ADC97D8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41381B-2A7A-4969-876E-9BBE25CCD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2603-82B9-4FFE-BF74-BB7D2B8CFF3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833E94-A25B-40F9-AC89-37CDF32AE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F3650D-7F3D-4E25-B4BE-3E84DF66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2D6C-C5A6-4F0F-A17D-B1FA1FD9D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13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40E035-8081-4761-A67E-EF4D47B3A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2603-82B9-4FFE-BF74-BB7D2B8CFF3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C1CE0-96B9-4276-BCAA-19D25B30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3183D4-0A0E-4F8F-A6B5-3A8A84B9C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2D6C-C5A6-4F0F-A17D-B1FA1FD9D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6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70E03-A13B-4EC1-B8BC-8076F851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5E145B-19B3-47AD-98D6-9C1E9B6AC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0BBC0B-9351-4ABC-8542-101585B28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068423-49B6-41BC-8DE9-D3A8F6C3A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2603-82B9-4FFE-BF74-BB7D2B8CFF3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5A7155-4776-46A4-A7AB-BF51491A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14D61C-4082-4C76-9309-EF673186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2D6C-C5A6-4F0F-A17D-B1FA1FD9D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7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1D64A-D1DA-4413-91C1-B0344BE54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C9EB76-84CD-47A2-80C5-DFB0D4D00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30AC59-AADF-4117-BBE6-E338F8245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266F07-B813-47C9-9D90-89AACEF9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2603-82B9-4FFE-BF74-BB7D2B8CFF3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040385-BF20-4F18-8C04-0D1383B9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AFF47D-9D9F-4E35-9A31-55B62F5E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2D6C-C5A6-4F0F-A17D-B1FA1FD9D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11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BEFDF9-D2FC-4DE4-9645-AC5E9D72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765AA6-0C14-46BE-9D3E-FA96A7C04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6D9021-41CC-42D6-B606-FD04CBA7C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32603-82B9-4FFE-BF74-BB7D2B8CFF3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E0984-CB13-4B46-87BD-65EE564A1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747C3C-F377-415A-B403-2852EF0EC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F2D6C-C5A6-4F0F-A17D-B1FA1FD9D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FACAAF5-D13D-4D7C-9C02-6D660C5806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7" b="12206"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effectLst/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0987607-6581-4E44-87FE-046388064504}"/>
              </a:ext>
            </a:extLst>
          </p:cNvPr>
          <p:cNvSpPr/>
          <p:nvPr/>
        </p:nvSpPr>
        <p:spPr>
          <a:xfrm>
            <a:off x="0" y="0"/>
            <a:ext cx="7391400" cy="68580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1A2816-F891-4973-8500-D271D023235B}"/>
              </a:ext>
            </a:extLst>
          </p:cNvPr>
          <p:cNvSpPr txBox="1"/>
          <p:nvPr/>
        </p:nvSpPr>
        <p:spPr>
          <a:xfrm>
            <a:off x="827843" y="1659279"/>
            <a:ext cx="6094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200" dirty="0">
                <a:solidFill>
                  <a:srgbClr val="6600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Database </a:t>
            </a:r>
            <a:br>
              <a:rPr lang="en-US" altLang="ko-KR" sz="7200" dirty="0">
                <a:solidFill>
                  <a:srgbClr val="6600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</a:br>
            <a:r>
              <a:rPr lang="en-US" altLang="ko-KR" sz="7200" dirty="0">
                <a:solidFill>
                  <a:srgbClr val="6600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Description</a:t>
            </a:r>
            <a:endParaRPr lang="ko-KR" altLang="en-US" sz="7200" dirty="0">
              <a:solidFill>
                <a:srgbClr val="6600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AD7E014-70D6-451B-A4FB-C572D1D47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487774"/>
              </p:ext>
            </p:extLst>
          </p:nvPr>
        </p:nvGraphicFramePr>
        <p:xfrm>
          <a:off x="827843" y="5079451"/>
          <a:ext cx="5661659" cy="98044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093511">
                  <a:extLst>
                    <a:ext uri="{9D8B030D-6E8A-4147-A177-3AD203B41FA5}">
                      <a16:colId xmlns:a16="http://schemas.microsoft.com/office/drawing/2014/main" val="423759548"/>
                    </a:ext>
                  </a:extLst>
                </a:gridCol>
                <a:gridCol w="3568148">
                  <a:extLst>
                    <a:ext uri="{9D8B030D-6E8A-4147-A177-3AD203B41FA5}">
                      <a16:colId xmlns:a16="http://schemas.microsoft.com/office/drawing/2014/main" val="19276075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작성일</a:t>
                      </a:r>
                    </a:p>
                  </a:txBody>
                  <a:tcPr anchor="ctr"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2022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년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월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일</a:t>
                      </a:r>
                      <a:endParaRPr lang="en-US" altLang="ko-K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6136915"/>
                  </a:ext>
                </a:extLst>
              </a:tr>
              <a:tr h="300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프로젝트명</a:t>
                      </a:r>
                    </a:p>
                  </a:txBody>
                  <a:tcPr anchor="ctr"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도서관 커뮤니티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[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오도독 인천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]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15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박지원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625277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0A52DA8-1430-4938-ADBD-0C59FC7FA58C}"/>
              </a:ext>
            </a:extLst>
          </p:cNvPr>
          <p:cNvSpPr txBox="1"/>
          <p:nvPr/>
        </p:nvSpPr>
        <p:spPr>
          <a:xfrm>
            <a:off x="827843" y="447261"/>
            <a:ext cx="5750292" cy="768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인천일보아카데미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chemeClr val="accent5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파이어베이스를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활용한 </a:t>
            </a:r>
            <a:r>
              <a:rPr lang="ko-KR" altLang="en-US" sz="1600" dirty="0" err="1">
                <a:solidFill>
                  <a:schemeClr val="accent5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스마트콘텐츠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서비스개발자 양성과정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3345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F9916BC-D796-48D4-AC8D-A00845A3E4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9998480"/>
              </p:ext>
            </p:extLst>
          </p:nvPr>
        </p:nvGraphicFramePr>
        <p:xfrm>
          <a:off x="492760" y="1419549"/>
          <a:ext cx="11231882" cy="498125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56550">
                  <a:extLst>
                    <a:ext uri="{9D8B030D-6E8A-4147-A177-3AD203B41FA5}">
                      <a16:colId xmlns:a16="http://schemas.microsoft.com/office/drawing/2014/main" val="3299733678"/>
                    </a:ext>
                  </a:extLst>
                </a:gridCol>
                <a:gridCol w="1682069">
                  <a:extLst>
                    <a:ext uri="{9D8B030D-6E8A-4147-A177-3AD203B41FA5}">
                      <a16:colId xmlns:a16="http://schemas.microsoft.com/office/drawing/2014/main" val="3854077233"/>
                    </a:ext>
                  </a:extLst>
                </a:gridCol>
                <a:gridCol w="1873337">
                  <a:extLst>
                    <a:ext uri="{9D8B030D-6E8A-4147-A177-3AD203B41FA5}">
                      <a16:colId xmlns:a16="http://schemas.microsoft.com/office/drawing/2014/main" val="2851978791"/>
                    </a:ext>
                  </a:extLst>
                </a:gridCol>
                <a:gridCol w="796270">
                  <a:extLst>
                    <a:ext uri="{9D8B030D-6E8A-4147-A177-3AD203B41FA5}">
                      <a16:colId xmlns:a16="http://schemas.microsoft.com/office/drawing/2014/main" val="867304107"/>
                    </a:ext>
                  </a:extLst>
                </a:gridCol>
                <a:gridCol w="759645">
                  <a:extLst>
                    <a:ext uri="{9D8B030D-6E8A-4147-A177-3AD203B41FA5}">
                      <a16:colId xmlns:a16="http://schemas.microsoft.com/office/drawing/2014/main" val="270898510"/>
                    </a:ext>
                  </a:extLst>
                </a:gridCol>
                <a:gridCol w="759644">
                  <a:extLst>
                    <a:ext uri="{9D8B030D-6E8A-4147-A177-3AD203B41FA5}">
                      <a16:colId xmlns:a16="http://schemas.microsoft.com/office/drawing/2014/main" val="561658927"/>
                    </a:ext>
                  </a:extLst>
                </a:gridCol>
                <a:gridCol w="1313099">
                  <a:extLst>
                    <a:ext uri="{9D8B030D-6E8A-4147-A177-3AD203B41FA5}">
                      <a16:colId xmlns:a16="http://schemas.microsoft.com/office/drawing/2014/main" val="787287434"/>
                    </a:ext>
                  </a:extLst>
                </a:gridCol>
                <a:gridCol w="3391268">
                  <a:extLst>
                    <a:ext uri="{9D8B030D-6E8A-4147-A177-3AD203B41FA5}">
                      <a16:colId xmlns:a16="http://schemas.microsoft.com/office/drawing/2014/main" val="1622336092"/>
                    </a:ext>
                  </a:extLst>
                </a:gridCol>
              </a:tblGrid>
              <a:tr h="4725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타입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(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크기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)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null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기본값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key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제약조건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컬럼설명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701480"/>
                  </a:ext>
                </a:extLst>
              </a:tr>
              <a:tr h="38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f_number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bigint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pk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Auto increment,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회원번호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359267"/>
                  </a:ext>
                </a:extLst>
              </a:tr>
              <a:tr h="38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f_id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unique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아이디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75617"/>
                  </a:ext>
                </a:extLst>
              </a:tr>
              <a:tr h="38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f_pw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varchar(15) 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비밀번호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513142"/>
                  </a:ext>
                </a:extLst>
              </a:tr>
              <a:tr h="38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4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f_name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varchar(10) 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013574"/>
                  </a:ext>
                </a:extLst>
              </a:tr>
              <a:tr h="38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5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f_address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varchar(50) 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주소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67923"/>
                  </a:ext>
                </a:extLst>
              </a:tr>
              <a:tr h="38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6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f_phone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varchar(13) 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unique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연락처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998199"/>
                  </a:ext>
                </a:extLst>
              </a:tr>
              <a:tr h="38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7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f_filename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varchar(50) 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프로필사진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파일명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053205"/>
                  </a:ext>
                </a:extLst>
              </a:tr>
              <a:tr h="38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8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f_point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포인트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글 쓰거나 도서기부 시 적립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746019"/>
                  </a:ext>
                </a:extLst>
              </a:tr>
              <a:tr h="3879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5011"/>
                  </a:ext>
                </a:extLst>
              </a:tr>
              <a:tr h="3879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782082"/>
                  </a:ext>
                </a:extLst>
              </a:tr>
              <a:tr h="628783">
                <a:tc gridSpan="8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굳이 회원가입을 하지 않아도 홈페이지 이용은 가능하나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이벤트참가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/ </a:t>
                      </a:r>
                      <a:r>
                        <a:rPr lang="ko-KR" altLang="en-US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원데이클래스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봉사활동 등의 활동을 할 경우 회원만 신청할 수 있도록 진행 예정입니다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21319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44D583-6522-41F8-86AB-2E5C8F6800EB}"/>
              </a:ext>
            </a:extLst>
          </p:cNvPr>
          <p:cNvSpPr txBox="1"/>
          <p:nvPr/>
        </p:nvSpPr>
        <p:spPr>
          <a:xfrm>
            <a:off x="427990" y="138518"/>
            <a:ext cx="10610850" cy="3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인천일보아카데미 </a:t>
            </a:r>
            <a:r>
              <a:rPr lang="en-US" altLang="ko-KR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|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파이어베이스를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활용한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스마트콘텐츠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서비스개발자 양성과정</a:t>
            </a:r>
            <a:endParaRPr lang="en-US" altLang="ko-KR" sz="1200" dirty="0">
              <a:solidFill>
                <a:srgbClr val="9966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86E57D-B5AC-42ED-B606-1784DA3CFB58}"/>
              </a:ext>
            </a:extLst>
          </p:cNvPr>
          <p:cNvSpPr txBox="1"/>
          <p:nvPr/>
        </p:nvSpPr>
        <p:spPr>
          <a:xfrm>
            <a:off x="417830" y="592499"/>
            <a:ext cx="10610850" cy="68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이름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odd_family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목적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오도독 회원관리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906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F9916BC-D796-48D4-AC8D-A00845A3E4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762219"/>
              </p:ext>
            </p:extLst>
          </p:nvPr>
        </p:nvGraphicFramePr>
        <p:xfrm>
          <a:off x="492760" y="1419548"/>
          <a:ext cx="11231881" cy="49822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56550">
                  <a:extLst>
                    <a:ext uri="{9D8B030D-6E8A-4147-A177-3AD203B41FA5}">
                      <a16:colId xmlns:a16="http://schemas.microsoft.com/office/drawing/2014/main" val="3299733678"/>
                    </a:ext>
                  </a:extLst>
                </a:gridCol>
                <a:gridCol w="1682069">
                  <a:extLst>
                    <a:ext uri="{9D8B030D-6E8A-4147-A177-3AD203B41FA5}">
                      <a16:colId xmlns:a16="http://schemas.microsoft.com/office/drawing/2014/main" val="3854077233"/>
                    </a:ext>
                  </a:extLst>
                </a:gridCol>
                <a:gridCol w="1873337">
                  <a:extLst>
                    <a:ext uri="{9D8B030D-6E8A-4147-A177-3AD203B41FA5}">
                      <a16:colId xmlns:a16="http://schemas.microsoft.com/office/drawing/2014/main" val="2851978791"/>
                    </a:ext>
                  </a:extLst>
                </a:gridCol>
                <a:gridCol w="796270">
                  <a:extLst>
                    <a:ext uri="{9D8B030D-6E8A-4147-A177-3AD203B41FA5}">
                      <a16:colId xmlns:a16="http://schemas.microsoft.com/office/drawing/2014/main" val="867304107"/>
                    </a:ext>
                  </a:extLst>
                </a:gridCol>
                <a:gridCol w="759644">
                  <a:extLst>
                    <a:ext uri="{9D8B030D-6E8A-4147-A177-3AD203B41FA5}">
                      <a16:colId xmlns:a16="http://schemas.microsoft.com/office/drawing/2014/main" val="270898510"/>
                    </a:ext>
                  </a:extLst>
                </a:gridCol>
                <a:gridCol w="759644">
                  <a:extLst>
                    <a:ext uri="{9D8B030D-6E8A-4147-A177-3AD203B41FA5}">
                      <a16:colId xmlns:a16="http://schemas.microsoft.com/office/drawing/2014/main" val="561658927"/>
                    </a:ext>
                  </a:extLst>
                </a:gridCol>
                <a:gridCol w="1313099">
                  <a:extLst>
                    <a:ext uri="{9D8B030D-6E8A-4147-A177-3AD203B41FA5}">
                      <a16:colId xmlns:a16="http://schemas.microsoft.com/office/drawing/2014/main" val="787287434"/>
                    </a:ext>
                  </a:extLst>
                </a:gridCol>
                <a:gridCol w="3391268">
                  <a:extLst>
                    <a:ext uri="{9D8B030D-6E8A-4147-A177-3AD203B41FA5}">
                      <a16:colId xmlns:a16="http://schemas.microsoft.com/office/drawing/2014/main" val="1622336092"/>
                    </a:ext>
                  </a:extLst>
                </a:gridCol>
              </a:tblGrid>
              <a:tr h="45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타입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(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크기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)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null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기본값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key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제약조건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컬럼설명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701480"/>
                  </a:ext>
                </a:extLst>
              </a:tr>
              <a:tr h="464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l-number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Bigint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Pk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도서관 고유 번호 부여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359267"/>
                  </a:ext>
                </a:extLst>
              </a:tr>
              <a:tr h="464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l-name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varchar(150)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Unique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도서관 이름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75617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3-1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l-location1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varchar(50)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도서관 위치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513142"/>
                  </a:ext>
                </a:extLst>
              </a:tr>
              <a:tr h="418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3-2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l-location2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varchar(50)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060071"/>
                  </a:ext>
                </a:extLst>
              </a:tr>
              <a:tr h="451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3-3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l_postNum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520592"/>
                  </a:ext>
                </a:extLst>
              </a:tr>
              <a:tr h="464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4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l-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tel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Varchar(15)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도서관 전화번호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013574"/>
                  </a:ext>
                </a:extLst>
              </a:tr>
              <a:tr h="464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5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l-link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varchar(50)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도서관 홈페이지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67923"/>
                  </a:ext>
                </a:extLst>
              </a:tr>
              <a:tr h="1393320">
                <a:tc gridSpan="8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Db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설계 이후 사용하지 않는 컬럼을 제거하였습니다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.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7460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44D583-6522-41F8-86AB-2E5C8F6800EB}"/>
              </a:ext>
            </a:extLst>
          </p:cNvPr>
          <p:cNvSpPr txBox="1"/>
          <p:nvPr/>
        </p:nvSpPr>
        <p:spPr>
          <a:xfrm>
            <a:off x="427990" y="138518"/>
            <a:ext cx="10610850" cy="3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인천일보아카데미 </a:t>
            </a:r>
            <a:r>
              <a:rPr lang="en-US" altLang="ko-KR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|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파이어베이스를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활용한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스마트콘텐츠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서비스개발자 양성과정</a:t>
            </a:r>
            <a:endParaRPr lang="en-US" altLang="ko-KR" sz="1200" dirty="0">
              <a:solidFill>
                <a:srgbClr val="9966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86E57D-B5AC-42ED-B606-1784DA3CFB58}"/>
              </a:ext>
            </a:extLst>
          </p:cNvPr>
          <p:cNvSpPr txBox="1"/>
          <p:nvPr/>
        </p:nvSpPr>
        <p:spPr>
          <a:xfrm>
            <a:off x="417830" y="592499"/>
            <a:ext cx="10610850" cy="68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이름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odd_library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목적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오도독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도서관 정보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138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F9916BC-D796-48D4-AC8D-A00845A3E4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015409"/>
              </p:ext>
            </p:extLst>
          </p:nvPr>
        </p:nvGraphicFramePr>
        <p:xfrm>
          <a:off x="492760" y="1419548"/>
          <a:ext cx="11231882" cy="50026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56550">
                  <a:extLst>
                    <a:ext uri="{9D8B030D-6E8A-4147-A177-3AD203B41FA5}">
                      <a16:colId xmlns:a16="http://schemas.microsoft.com/office/drawing/2014/main" val="3299733678"/>
                    </a:ext>
                  </a:extLst>
                </a:gridCol>
                <a:gridCol w="1682069">
                  <a:extLst>
                    <a:ext uri="{9D8B030D-6E8A-4147-A177-3AD203B41FA5}">
                      <a16:colId xmlns:a16="http://schemas.microsoft.com/office/drawing/2014/main" val="3854077233"/>
                    </a:ext>
                  </a:extLst>
                </a:gridCol>
                <a:gridCol w="1873337">
                  <a:extLst>
                    <a:ext uri="{9D8B030D-6E8A-4147-A177-3AD203B41FA5}">
                      <a16:colId xmlns:a16="http://schemas.microsoft.com/office/drawing/2014/main" val="2851978791"/>
                    </a:ext>
                  </a:extLst>
                </a:gridCol>
                <a:gridCol w="796270">
                  <a:extLst>
                    <a:ext uri="{9D8B030D-6E8A-4147-A177-3AD203B41FA5}">
                      <a16:colId xmlns:a16="http://schemas.microsoft.com/office/drawing/2014/main" val="867304107"/>
                    </a:ext>
                  </a:extLst>
                </a:gridCol>
                <a:gridCol w="759645">
                  <a:extLst>
                    <a:ext uri="{9D8B030D-6E8A-4147-A177-3AD203B41FA5}">
                      <a16:colId xmlns:a16="http://schemas.microsoft.com/office/drawing/2014/main" val="270898510"/>
                    </a:ext>
                  </a:extLst>
                </a:gridCol>
                <a:gridCol w="759644">
                  <a:extLst>
                    <a:ext uri="{9D8B030D-6E8A-4147-A177-3AD203B41FA5}">
                      <a16:colId xmlns:a16="http://schemas.microsoft.com/office/drawing/2014/main" val="561658927"/>
                    </a:ext>
                  </a:extLst>
                </a:gridCol>
                <a:gridCol w="1313099">
                  <a:extLst>
                    <a:ext uri="{9D8B030D-6E8A-4147-A177-3AD203B41FA5}">
                      <a16:colId xmlns:a16="http://schemas.microsoft.com/office/drawing/2014/main" val="787287434"/>
                    </a:ext>
                  </a:extLst>
                </a:gridCol>
                <a:gridCol w="3391268">
                  <a:extLst>
                    <a:ext uri="{9D8B030D-6E8A-4147-A177-3AD203B41FA5}">
                      <a16:colId xmlns:a16="http://schemas.microsoft.com/office/drawing/2014/main" val="1622336092"/>
                    </a:ext>
                  </a:extLst>
                </a:gridCol>
              </a:tblGrid>
              <a:tr h="45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번호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타입</a:t>
                      </a:r>
                      <a:r>
                        <a:rPr lang="en-US" altLang="ko-KR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(</a:t>
                      </a:r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크기</a:t>
                      </a:r>
                      <a:r>
                        <a:rPr lang="en-US" altLang="ko-KR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)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null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기본값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key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제약조건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컬럼설명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701480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l-number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Bigint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Unique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Odd-Library table</a:t>
                      </a:r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참조 받아올것</a:t>
                      </a: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!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359267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e-number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Bigint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Pk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Auto increment, </a:t>
                      </a:r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도서관 행사 번호 부여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75617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e-name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varchar(30)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Unique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행사명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513142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4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e-contents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행사내용 </a:t>
                      </a: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100</a:t>
                      </a:r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자이내로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013574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5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e-date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datetime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날짜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67923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6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e-hits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998199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7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e-pp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참가인원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053205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8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e-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maxpp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모집인원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746019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9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f_number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Bigint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Unique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Odd-family table </a:t>
                      </a:r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참조 받아올것</a:t>
                      </a: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!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873410"/>
                  </a:ext>
                </a:extLst>
              </a:tr>
              <a:tr h="767956">
                <a:tc gridSpan="8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도서관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오도독 센터 내 행사 내용 출력을 위한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table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입니다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.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참석인원 제한이 있는 경우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e-people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에서 확인 가능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회원은 인터넷을 이용해 행사 참가 예약이 가능합니다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9957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44D583-6522-41F8-86AB-2E5C8F6800EB}"/>
              </a:ext>
            </a:extLst>
          </p:cNvPr>
          <p:cNvSpPr txBox="1"/>
          <p:nvPr/>
        </p:nvSpPr>
        <p:spPr>
          <a:xfrm>
            <a:off x="427990" y="138518"/>
            <a:ext cx="10610850" cy="3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인천일보아카데미 </a:t>
            </a:r>
            <a:r>
              <a:rPr lang="en-US" altLang="ko-KR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|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파이어베이스를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활용한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스마트콘텐츠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서비스개발자 양성과정</a:t>
            </a:r>
            <a:endParaRPr lang="en-US" altLang="ko-KR" sz="1200" dirty="0">
              <a:solidFill>
                <a:srgbClr val="9966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86E57D-B5AC-42ED-B606-1784DA3CFB58}"/>
              </a:ext>
            </a:extLst>
          </p:cNvPr>
          <p:cNvSpPr txBox="1"/>
          <p:nvPr/>
        </p:nvSpPr>
        <p:spPr>
          <a:xfrm>
            <a:off x="417830" y="592499"/>
            <a:ext cx="10610850" cy="68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이름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odd_event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목적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오도독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도서관 행사관리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0414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F9916BC-D796-48D4-AC8D-A00845A3E4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0939793"/>
              </p:ext>
            </p:extLst>
          </p:nvPr>
        </p:nvGraphicFramePr>
        <p:xfrm>
          <a:off x="492760" y="1419548"/>
          <a:ext cx="11231882" cy="504024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56550">
                  <a:extLst>
                    <a:ext uri="{9D8B030D-6E8A-4147-A177-3AD203B41FA5}">
                      <a16:colId xmlns:a16="http://schemas.microsoft.com/office/drawing/2014/main" val="3299733678"/>
                    </a:ext>
                  </a:extLst>
                </a:gridCol>
                <a:gridCol w="1682069">
                  <a:extLst>
                    <a:ext uri="{9D8B030D-6E8A-4147-A177-3AD203B41FA5}">
                      <a16:colId xmlns:a16="http://schemas.microsoft.com/office/drawing/2014/main" val="3854077233"/>
                    </a:ext>
                  </a:extLst>
                </a:gridCol>
                <a:gridCol w="1873337">
                  <a:extLst>
                    <a:ext uri="{9D8B030D-6E8A-4147-A177-3AD203B41FA5}">
                      <a16:colId xmlns:a16="http://schemas.microsoft.com/office/drawing/2014/main" val="2851978791"/>
                    </a:ext>
                  </a:extLst>
                </a:gridCol>
                <a:gridCol w="796270">
                  <a:extLst>
                    <a:ext uri="{9D8B030D-6E8A-4147-A177-3AD203B41FA5}">
                      <a16:colId xmlns:a16="http://schemas.microsoft.com/office/drawing/2014/main" val="867304107"/>
                    </a:ext>
                  </a:extLst>
                </a:gridCol>
                <a:gridCol w="759645">
                  <a:extLst>
                    <a:ext uri="{9D8B030D-6E8A-4147-A177-3AD203B41FA5}">
                      <a16:colId xmlns:a16="http://schemas.microsoft.com/office/drawing/2014/main" val="270898510"/>
                    </a:ext>
                  </a:extLst>
                </a:gridCol>
                <a:gridCol w="759644">
                  <a:extLst>
                    <a:ext uri="{9D8B030D-6E8A-4147-A177-3AD203B41FA5}">
                      <a16:colId xmlns:a16="http://schemas.microsoft.com/office/drawing/2014/main" val="561658927"/>
                    </a:ext>
                  </a:extLst>
                </a:gridCol>
                <a:gridCol w="1313099">
                  <a:extLst>
                    <a:ext uri="{9D8B030D-6E8A-4147-A177-3AD203B41FA5}">
                      <a16:colId xmlns:a16="http://schemas.microsoft.com/office/drawing/2014/main" val="787287434"/>
                    </a:ext>
                  </a:extLst>
                </a:gridCol>
                <a:gridCol w="3391268">
                  <a:extLst>
                    <a:ext uri="{9D8B030D-6E8A-4147-A177-3AD203B41FA5}">
                      <a16:colId xmlns:a16="http://schemas.microsoft.com/office/drawing/2014/main" val="1622336092"/>
                    </a:ext>
                  </a:extLst>
                </a:gridCol>
              </a:tblGrid>
              <a:tr h="45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번호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타입</a:t>
                      </a:r>
                      <a:r>
                        <a:rPr lang="en-US" altLang="ko-KR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(</a:t>
                      </a:r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크기</a:t>
                      </a:r>
                      <a:r>
                        <a:rPr lang="en-US" altLang="ko-KR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)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null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기본값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key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제약조건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컬럼설명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701480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b_number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bigint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pk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도서에 고유 번호 부여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359267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b_name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도서 이름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75617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b_writer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작가 이름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513142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4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b_company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varchar(50)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strike="sng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algn="ctr" latinLnBrk="1"/>
                      <a:endParaRPr lang="ko-KR" altLang="en-US" sz="1200" strike="sng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출판사를 작성합니다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013574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5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l-name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Varchar(150)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해당 도서를 보유중인 도서관 번호를 입력합니다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67923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6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b_year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출판연도를 작성합니다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998199"/>
                  </a:ext>
                </a:extLst>
              </a:tr>
              <a:tr h="41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7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053205"/>
                  </a:ext>
                </a:extLst>
              </a:tr>
              <a:tr h="1607208">
                <a:tc gridSpan="8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도서의 데이터를 담는 테이블입니다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.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실제 도서관련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db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를 이용해 제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db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에 접목하니 예상했던 폼과 많이 달라지게 되었습니다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.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기존에는 도서관 이름 대신 고유번호인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l_numbe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를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사용하려 하였으나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l_name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으로 변경하여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controller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에서 새로운 기능을 추가했습니다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7460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44D583-6522-41F8-86AB-2E5C8F6800EB}"/>
              </a:ext>
            </a:extLst>
          </p:cNvPr>
          <p:cNvSpPr txBox="1"/>
          <p:nvPr/>
        </p:nvSpPr>
        <p:spPr>
          <a:xfrm>
            <a:off x="427990" y="138518"/>
            <a:ext cx="10610850" cy="3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인천일보아카데미 </a:t>
            </a:r>
            <a:r>
              <a:rPr lang="en-US" altLang="ko-KR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|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파이어베이스를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활용한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스마트콘텐츠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서비스개발자 양성과정</a:t>
            </a:r>
            <a:endParaRPr lang="en-US" altLang="ko-KR" sz="1200" dirty="0">
              <a:solidFill>
                <a:srgbClr val="9966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86E57D-B5AC-42ED-B606-1784DA3CFB58}"/>
              </a:ext>
            </a:extLst>
          </p:cNvPr>
          <p:cNvSpPr txBox="1"/>
          <p:nvPr/>
        </p:nvSpPr>
        <p:spPr>
          <a:xfrm>
            <a:off x="417830" y="592499"/>
            <a:ext cx="10610850" cy="68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이름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odd_book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목적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오도독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도서관 도서관리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7050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F9916BC-D796-48D4-AC8D-A00845A3E4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332088"/>
              </p:ext>
            </p:extLst>
          </p:nvPr>
        </p:nvGraphicFramePr>
        <p:xfrm>
          <a:off x="492760" y="1419548"/>
          <a:ext cx="11231882" cy="474485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56550">
                  <a:extLst>
                    <a:ext uri="{9D8B030D-6E8A-4147-A177-3AD203B41FA5}">
                      <a16:colId xmlns:a16="http://schemas.microsoft.com/office/drawing/2014/main" val="3299733678"/>
                    </a:ext>
                  </a:extLst>
                </a:gridCol>
                <a:gridCol w="1682069">
                  <a:extLst>
                    <a:ext uri="{9D8B030D-6E8A-4147-A177-3AD203B41FA5}">
                      <a16:colId xmlns:a16="http://schemas.microsoft.com/office/drawing/2014/main" val="3854077233"/>
                    </a:ext>
                  </a:extLst>
                </a:gridCol>
                <a:gridCol w="1873337">
                  <a:extLst>
                    <a:ext uri="{9D8B030D-6E8A-4147-A177-3AD203B41FA5}">
                      <a16:colId xmlns:a16="http://schemas.microsoft.com/office/drawing/2014/main" val="2851978791"/>
                    </a:ext>
                  </a:extLst>
                </a:gridCol>
                <a:gridCol w="796270">
                  <a:extLst>
                    <a:ext uri="{9D8B030D-6E8A-4147-A177-3AD203B41FA5}">
                      <a16:colId xmlns:a16="http://schemas.microsoft.com/office/drawing/2014/main" val="867304107"/>
                    </a:ext>
                  </a:extLst>
                </a:gridCol>
                <a:gridCol w="759645">
                  <a:extLst>
                    <a:ext uri="{9D8B030D-6E8A-4147-A177-3AD203B41FA5}">
                      <a16:colId xmlns:a16="http://schemas.microsoft.com/office/drawing/2014/main" val="270898510"/>
                    </a:ext>
                  </a:extLst>
                </a:gridCol>
                <a:gridCol w="759644">
                  <a:extLst>
                    <a:ext uri="{9D8B030D-6E8A-4147-A177-3AD203B41FA5}">
                      <a16:colId xmlns:a16="http://schemas.microsoft.com/office/drawing/2014/main" val="561658927"/>
                    </a:ext>
                  </a:extLst>
                </a:gridCol>
                <a:gridCol w="1313099">
                  <a:extLst>
                    <a:ext uri="{9D8B030D-6E8A-4147-A177-3AD203B41FA5}">
                      <a16:colId xmlns:a16="http://schemas.microsoft.com/office/drawing/2014/main" val="787287434"/>
                    </a:ext>
                  </a:extLst>
                </a:gridCol>
                <a:gridCol w="3391268">
                  <a:extLst>
                    <a:ext uri="{9D8B030D-6E8A-4147-A177-3AD203B41FA5}">
                      <a16:colId xmlns:a16="http://schemas.microsoft.com/office/drawing/2014/main" val="1622336092"/>
                    </a:ext>
                  </a:extLst>
                </a:gridCol>
              </a:tblGrid>
              <a:tr h="458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-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타입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(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크기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)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null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기본값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key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제약조건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컬럼설명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701480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w-number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Bigint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pk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글 번호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359267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w-category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게시판 카테고리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75617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f-id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로그인 한 사람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513142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4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w-title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varchar(30)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제목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013574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5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w-contents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varchar(1000)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67923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6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w-filename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Varchar(50)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파일이름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998199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7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w_hits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조회수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053205"/>
                  </a:ext>
                </a:extLst>
              </a:tr>
              <a:tr h="4499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8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w_date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timestamp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글 작성시간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746019"/>
                  </a:ext>
                </a:extLst>
              </a:tr>
              <a:tr h="696660">
                <a:tc gridSpan="8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3557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44D583-6522-41F8-86AB-2E5C8F6800EB}"/>
              </a:ext>
            </a:extLst>
          </p:cNvPr>
          <p:cNvSpPr txBox="1"/>
          <p:nvPr/>
        </p:nvSpPr>
        <p:spPr>
          <a:xfrm>
            <a:off x="427990" y="138518"/>
            <a:ext cx="10610850" cy="3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인천일보아카데미 </a:t>
            </a:r>
            <a:r>
              <a:rPr lang="en-US" altLang="ko-KR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|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파이어베이스를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활용한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스마트콘텐츠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서비스개발자 양성과정</a:t>
            </a:r>
            <a:endParaRPr lang="en-US" altLang="ko-KR" sz="1200" dirty="0">
              <a:solidFill>
                <a:srgbClr val="9966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86E57D-B5AC-42ED-B606-1784DA3CFB58}"/>
              </a:ext>
            </a:extLst>
          </p:cNvPr>
          <p:cNvSpPr txBox="1"/>
          <p:nvPr/>
        </p:nvSpPr>
        <p:spPr>
          <a:xfrm>
            <a:off x="417830" y="592499"/>
            <a:ext cx="10610850" cy="68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이름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odd_write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목적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오도독 게시판 관리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8714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F9916BC-D796-48D4-AC8D-A00845A3E4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785198"/>
              </p:ext>
            </p:extLst>
          </p:nvPr>
        </p:nvGraphicFramePr>
        <p:xfrm>
          <a:off x="492760" y="1419548"/>
          <a:ext cx="11231881" cy="499157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56550">
                  <a:extLst>
                    <a:ext uri="{9D8B030D-6E8A-4147-A177-3AD203B41FA5}">
                      <a16:colId xmlns:a16="http://schemas.microsoft.com/office/drawing/2014/main" val="3299733678"/>
                    </a:ext>
                  </a:extLst>
                </a:gridCol>
                <a:gridCol w="1682069">
                  <a:extLst>
                    <a:ext uri="{9D8B030D-6E8A-4147-A177-3AD203B41FA5}">
                      <a16:colId xmlns:a16="http://schemas.microsoft.com/office/drawing/2014/main" val="3854077233"/>
                    </a:ext>
                  </a:extLst>
                </a:gridCol>
                <a:gridCol w="1873337">
                  <a:extLst>
                    <a:ext uri="{9D8B030D-6E8A-4147-A177-3AD203B41FA5}">
                      <a16:colId xmlns:a16="http://schemas.microsoft.com/office/drawing/2014/main" val="2851978791"/>
                    </a:ext>
                  </a:extLst>
                </a:gridCol>
                <a:gridCol w="796270">
                  <a:extLst>
                    <a:ext uri="{9D8B030D-6E8A-4147-A177-3AD203B41FA5}">
                      <a16:colId xmlns:a16="http://schemas.microsoft.com/office/drawing/2014/main" val="867304107"/>
                    </a:ext>
                  </a:extLst>
                </a:gridCol>
                <a:gridCol w="759644">
                  <a:extLst>
                    <a:ext uri="{9D8B030D-6E8A-4147-A177-3AD203B41FA5}">
                      <a16:colId xmlns:a16="http://schemas.microsoft.com/office/drawing/2014/main" val="270898510"/>
                    </a:ext>
                  </a:extLst>
                </a:gridCol>
                <a:gridCol w="759644">
                  <a:extLst>
                    <a:ext uri="{9D8B030D-6E8A-4147-A177-3AD203B41FA5}">
                      <a16:colId xmlns:a16="http://schemas.microsoft.com/office/drawing/2014/main" val="561658927"/>
                    </a:ext>
                  </a:extLst>
                </a:gridCol>
                <a:gridCol w="1313099">
                  <a:extLst>
                    <a:ext uri="{9D8B030D-6E8A-4147-A177-3AD203B41FA5}">
                      <a16:colId xmlns:a16="http://schemas.microsoft.com/office/drawing/2014/main" val="787287434"/>
                    </a:ext>
                  </a:extLst>
                </a:gridCol>
                <a:gridCol w="3391268">
                  <a:extLst>
                    <a:ext uri="{9D8B030D-6E8A-4147-A177-3AD203B41FA5}">
                      <a16:colId xmlns:a16="http://schemas.microsoft.com/office/drawing/2014/main" val="1622336092"/>
                    </a:ext>
                  </a:extLst>
                </a:gridCol>
              </a:tblGrid>
              <a:tr h="45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타입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(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크기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)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null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기본값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key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제약조건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컬럼설명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701480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w-number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Bigint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글 번호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359267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c-number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Bigint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pk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댓글 번호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75617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c-writer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로그인 한 사람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513142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4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c-contents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댓글 내용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013574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5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c_date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Timestamp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댓글 작성한 날짜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67923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998199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053205"/>
                  </a:ext>
                </a:extLst>
              </a:tr>
              <a:tr h="1393320">
                <a:tc gridSpan="8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7460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44D583-6522-41F8-86AB-2E5C8F6800EB}"/>
              </a:ext>
            </a:extLst>
          </p:cNvPr>
          <p:cNvSpPr txBox="1"/>
          <p:nvPr/>
        </p:nvSpPr>
        <p:spPr>
          <a:xfrm>
            <a:off x="427990" y="138518"/>
            <a:ext cx="10610850" cy="3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인천일보아카데미 </a:t>
            </a:r>
            <a:r>
              <a:rPr lang="en-US" altLang="ko-KR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|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파이어베이스를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활용한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스마트콘텐츠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서비스개발자 양성과정</a:t>
            </a:r>
            <a:endParaRPr lang="en-US" altLang="ko-KR" sz="1200" dirty="0">
              <a:solidFill>
                <a:srgbClr val="9966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86E57D-B5AC-42ED-B606-1784DA3CFB58}"/>
              </a:ext>
            </a:extLst>
          </p:cNvPr>
          <p:cNvSpPr txBox="1"/>
          <p:nvPr/>
        </p:nvSpPr>
        <p:spPr>
          <a:xfrm>
            <a:off x="417830" y="592499"/>
            <a:ext cx="10610850" cy="68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이름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odd_comment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목적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오도독 댓글 관리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9588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F9916BC-D796-48D4-AC8D-A00845A3E4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573827"/>
              </p:ext>
            </p:extLst>
          </p:nvPr>
        </p:nvGraphicFramePr>
        <p:xfrm>
          <a:off x="492760" y="1419548"/>
          <a:ext cx="11231881" cy="50001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56550">
                  <a:extLst>
                    <a:ext uri="{9D8B030D-6E8A-4147-A177-3AD203B41FA5}">
                      <a16:colId xmlns:a16="http://schemas.microsoft.com/office/drawing/2014/main" val="3299733678"/>
                    </a:ext>
                  </a:extLst>
                </a:gridCol>
                <a:gridCol w="1682069">
                  <a:extLst>
                    <a:ext uri="{9D8B030D-6E8A-4147-A177-3AD203B41FA5}">
                      <a16:colId xmlns:a16="http://schemas.microsoft.com/office/drawing/2014/main" val="3854077233"/>
                    </a:ext>
                  </a:extLst>
                </a:gridCol>
                <a:gridCol w="1873337">
                  <a:extLst>
                    <a:ext uri="{9D8B030D-6E8A-4147-A177-3AD203B41FA5}">
                      <a16:colId xmlns:a16="http://schemas.microsoft.com/office/drawing/2014/main" val="2851978791"/>
                    </a:ext>
                  </a:extLst>
                </a:gridCol>
                <a:gridCol w="796270">
                  <a:extLst>
                    <a:ext uri="{9D8B030D-6E8A-4147-A177-3AD203B41FA5}">
                      <a16:colId xmlns:a16="http://schemas.microsoft.com/office/drawing/2014/main" val="867304107"/>
                    </a:ext>
                  </a:extLst>
                </a:gridCol>
                <a:gridCol w="759644">
                  <a:extLst>
                    <a:ext uri="{9D8B030D-6E8A-4147-A177-3AD203B41FA5}">
                      <a16:colId xmlns:a16="http://schemas.microsoft.com/office/drawing/2014/main" val="270898510"/>
                    </a:ext>
                  </a:extLst>
                </a:gridCol>
                <a:gridCol w="759644">
                  <a:extLst>
                    <a:ext uri="{9D8B030D-6E8A-4147-A177-3AD203B41FA5}">
                      <a16:colId xmlns:a16="http://schemas.microsoft.com/office/drawing/2014/main" val="561658927"/>
                    </a:ext>
                  </a:extLst>
                </a:gridCol>
                <a:gridCol w="1313099">
                  <a:extLst>
                    <a:ext uri="{9D8B030D-6E8A-4147-A177-3AD203B41FA5}">
                      <a16:colId xmlns:a16="http://schemas.microsoft.com/office/drawing/2014/main" val="787287434"/>
                    </a:ext>
                  </a:extLst>
                </a:gridCol>
                <a:gridCol w="3391268">
                  <a:extLst>
                    <a:ext uri="{9D8B030D-6E8A-4147-A177-3AD203B41FA5}">
                      <a16:colId xmlns:a16="http://schemas.microsoft.com/office/drawing/2014/main" val="1622336092"/>
                    </a:ext>
                  </a:extLst>
                </a:gridCol>
              </a:tblGrid>
              <a:tr h="45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타입</a:t>
                      </a:r>
                      <a:r>
                        <a:rPr lang="en-US" altLang="ko-KR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(</a:t>
                      </a:r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크기</a:t>
                      </a:r>
                      <a:r>
                        <a:rPr lang="en-US" altLang="ko-KR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)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null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기본값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Key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제약조건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컬럼설명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701480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t-number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Bigint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Pk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359267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t-check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기부 시 상태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보유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/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구매 시 상태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기증완료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구매차트에서 사라짐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75617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b-name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도서명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513142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4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b-writer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작가명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013574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5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t_id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거래 한 사람의 아이디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67923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6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l_name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기증한 도서관 이름 출력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998199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053205"/>
                  </a:ext>
                </a:extLst>
              </a:tr>
              <a:tr h="1393320">
                <a:tc gridSpan="8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7460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44D583-6522-41F8-86AB-2E5C8F6800EB}"/>
              </a:ext>
            </a:extLst>
          </p:cNvPr>
          <p:cNvSpPr txBox="1"/>
          <p:nvPr/>
        </p:nvSpPr>
        <p:spPr>
          <a:xfrm>
            <a:off x="427990" y="138518"/>
            <a:ext cx="10610850" cy="3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인천일보아카데미 </a:t>
            </a:r>
            <a:r>
              <a:rPr lang="en-US" altLang="ko-KR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|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파이어베이스를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활용한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스마트콘텐츠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서비스개발자 양성과정</a:t>
            </a:r>
            <a:endParaRPr lang="en-US" altLang="ko-KR" sz="1200" dirty="0">
              <a:solidFill>
                <a:srgbClr val="9966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86E57D-B5AC-42ED-B606-1784DA3CFB58}"/>
              </a:ext>
            </a:extLst>
          </p:cNvPr>
          <p:cNvSpPr txBox="1"/>
          <p:nvPr/>
        </p:nvSpPr>
        <p:spPr>
          <a:xfrm>
            <a:off x="417830" y="592499"/>
            <a:ext cx="10610850" cy="68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이름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odd_trade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목적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오도독 거래 관리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2740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F9916BC-D796-48D4-AC8D-A00845A3E4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425408"/>
              </p:ext>
            </p:extLst>
          </p:nvPr>
        </p:nvGraphicFramePr>
        <p:xfrm>
          <a:off x="492760" y="1419548"/>
          <a:ext cx="11231881" cy="499157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56550">
                  <a:extLst>
                    <a:ext uri="{9D8B030D-6E8A-4147-A177-3AD203B41FA5}">
                      <a16:colId xmlns:a16="http://schemas.microsoft.com/office/drawing/2014/main" val="3299733678"/>
                    </a:ext>
                  </a:extLst>
                </a:gridCol>
                <a:gridCol w="1682069">
                  <a:extLst>
                    <a:ext uri="{9D8B030D-6E8A-4147-A177-3AD203B41FA5}">
                      <a16:colId xmlns:a16="http://schemas.microsoft.com/office/drawing/2014/main" val="3854077233"/>
                    </a:ext>
                  </a:extLst>
                </a:gridCol>
                <a:gridCol w="1873337">
                  <a:extLst>
                    <a:ext uri="{9D8B030D-6E8A-4147-A177-3AD203B41FA5}">
                      <a16:colId xmlns:a16="http://schemas.microsoft.com/office/drawing/2014/main" val="2851978791"/>
                    </a:ext>
                  </a:extLst>
                </a:gridCol>
                <a:gridCol w="796270">
                  <a:extLst>
                    <a:ext uri="{9D8B030D-6E8A-4147-A177-3AD203B41FA5}">
                      <a16:colId xmlns:a16="http://schemas.microsoft.com/office/drawing/2014/main" val="867304107"/>
                    </a:ext>
                  </a:extLst>
                </a:gridCol>
                <a:gridCol w="759644">
                  <a:extLst>
                    <a:ext uri="{9D8B030D-6E8A-4147-A177-3AD203B41FA5}">
                      <a16:colId xmlns:a16="http://schemas.microsoft.com/office/drawing/2014/main" val="270898510"/>
                    </a:ext>
                  </a:extLst>
                </a:gridCol>
                <a:gridCol w="759644">
                  <a:extLst>
                    <a:ext uri="{9D8B030D-6E8A-4147-A177-3AD203B41FA5}">
                      <a16:colId xmlns:a16="http://schemas.microsoft.com/office/drawing/2014/main" val="561658927"/>
                    </a:ext>
                  </a:extLst>
                </a:gridCol>
                <a:gridCol w="1313099">
                  <a:extLst>
                    <a:ext uri="{9D8B030D-6E8A-4147-A177-3AD203B41FA5}">
                      <a16:colId xmlns:a16="http://schemas.microsoft.com/office/drawing/2014/main" val="787287434"/>
                    </a:ext>
                  </a:extLst>
                </a:gridCol>
                <a:gridCol w="3391268">
                  <a:extLst>
                    <a:ext uri="{9D8B030D-6E8A-4147-A177-3AD203B41FA5}">
                      <a16:colId xmlns:a16="http://schemas.microsoft.com/office/drawing/2014/main" val="1622336092"/>
                    </a:ext>
                  </a:extLst>
                </a:gridCol>
              </a:tblGrid>
              <a:tr h="45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타입</a:t>
                      </a:r>
                      <a:r>
                        <a:rPr lang="en-US" altLang="ko-KR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(</a:t>
                      </a:r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크기</a:t>
                      </a:r>
                      <a:r>
                        <a:rPr lang="en-US" altLang="ko-KR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)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null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기본값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Key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제약조건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컬럼설명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701480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r_number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Bigint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Pk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359267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f_id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로그인 한 사람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75617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b_number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Bigint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Odd_Book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의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b_number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를 참조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513142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4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b_name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varchar(100)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도서명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013574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5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r_contents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varchar(500)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n.n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리뷰내용</a:t>
                      </a: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67923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6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r_rating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Int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별점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998199"/>
                  </a:ext>
                </a:extLst>
              </a:tr>
              <a:tr h="44859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053205"/>
                  </a:ext>
                </a:extLst>
              </a:tr>
              <a:tr h="1393320">
                <a:tc gridSpan="8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로그인 한 상태에서만 리뷰를 남길 수 있습니다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DD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7460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44D583-6522-41F8-86AB-2E5C8F6800EB}"/>
              </a:ext>
            </a:extLst>
          </p:cNvPr>
          <p:cNvSpPr txBox="1"/>
          <p:nvPr/>
        </p:nvSpPr>
        <p:spPr>
          <a:xfrm>
            <a:off x="427990" y="138518"/>
            <a:ext cx="10610850" cy="3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인천일보아카데미 </a:t>
            </a:r>
            <a:r>
              <a:rPr lang="en-US" altLang="ko-KR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|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파이어베이스를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활용한 </a:t>
            </a:r>
            <a:r>
              <a:rPr lang="ko-KR" altLang="en-US" sz="1200" dirty="0" err="1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스마트콘텐츠</a:t>
            </a:r>
            <a:r>
              <a:rPr lang="ko-KR" altLang="en-US" sz="1200" dirty="0">
                <a:solidFill>
                  <a:srgbClr val="9966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서비스개발자 양성과정</a:t>
            </a:r>
            <a:endParaRPr lang="en-US" altLang="ko-KR" sz="1200" dirty="0">
              <a:solidFill>
                <a:srgbClr val="9966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86E57D-B5AC-42ED-B606-1784DA3CFB58}"/>
              </a:ext>
            </a:extLst>
          </p:cNvPr>
          <p:cNvSpPr txBox="1"/>
          <p:nvPr/>
        </p:nvSpPr>
        <p:spPr>
          <a:xfrm>
            <a:off x="417830" y="592499"/>
            <a:ext cx="10610850" cy="68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이름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odd_review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목적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오도독 리뷰 관리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3643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2056</TotalTime>
  <Words>1113</Words>
  <Application>Microsoft Office PowerPoint</Application>
  <PresentationFormat>와이드스크린</PresentationFormat>
  <Paragraphs>515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에스코어 드림 5 Medium</vt:lpstr>
      <vt:lpstr>에스코어 드림 6 Bold</vt:lpstr>
      <vt:lpstr>여기어때 잘난체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지원</dc:creator>
  <cp:lastModifiedBy>지원</cp:lastModifiedBy>
  <cp:revision>31</cp:revision>
  <dcterms:created xsi:type="dcterms:W3CDTF">2021-12-14T05:12:19Z</dcterms:created>
  <dcterms:modified xsi:type="dcterms:W3CDTF">2022-01-03T05:58:56Z</dcterms:modified>
</cp:coreProperties>
</file>