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миль Зиннуров" initials="ЭЗ" lastIdx="1" clrIdx="0">
    <p:extLst>
      <p:ext uri="{19B8F6BF-5375-455C-9EA6-DF929625EA0E}">
        <p15:presenceInfo xmlns:p15="http://schemas.microsoft.com/office/powerpoint/2012/main" userId="95e342d1fce67b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DE740-C74F-43CC-BC65-74EAA361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7CDC75-78EA-4391-B82B-1166A457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F12EF-DD60-4F00-A8F6-A7966D2E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B16AB-49BB-454B-AF5E-DD49122D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D0F68-4D24-4678-82A3-3878C440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3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893D-9EC0-4EBC-8EEA-3073818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76216-120B-483D-A6C4-359F0118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11A12-ADEA-4A8C-B448-06435FA7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88348-7970-4E29-918F-328F9574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87D2D-7CFB-49A9-9770-BF20E2DA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A8D77F-0E45-4054-810E-D9D8CA07E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D397B3-E2F9-45D7-A481-03CCD85DD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554AEA-CFA8-470F-A111-FCF03C86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7359B-2044-4FD7-BD1E-D83D52F6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5D632-DEF4-4CC1-9D1A-C9A9AC2E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042C7-D549-4E26-8AB2-40E654AA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794CB-4D91-4488-8B2A-8BA032CA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A76FFA-C753-46C9-A4A5-28285A71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222F9-6E59-43BF-AD02-84F65FF5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7EB9F-45C6-4739-994F-0AD47EC8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3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416A9-62E4-4E62-8F65-FA2515F3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D1D6C-29C9-430D-A7B4-9806A32B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9ABD-59FD-448A-A32C-55B35980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280C95-D30A-432F-8A60-0DFFA866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E53D3A-1D04-41D5-80A6-348CEDC9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86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C149B-C93F-4290-B3FC-95420E0F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78DE0-011E-442B-B57D-975E0EB3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B473E-7023-4951-922B-CC6078576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BD23F6-58B9-4C30-8E2B-FA4B4F26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56EED7-6CC8-403C-8C66-3FD03ABA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90FBBC-2A5B-4BC0-899A-E4BF7793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98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C7632-A0E1-49EF-A036-4F781FFB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72B3EB-D9DC-4423-9104-66950DE1F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E94494-5123-429F-A7E0-AA88E86FA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7137F2-5C5E-47B5-9C41-490774A12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893D89-8DA7-461B-81ED-99CCC38AD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1CB856-C248-4CAE-AA86-E0E76092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913FC4-F270-4705-A5EF-81EC77D1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AB7FCB-7D59-4C05-AF32-250B7ED9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8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0D096-B59A-4D6E-8AB2-D47B7725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5B9247-38BE-4754-829D-E385A00B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EED23-D7DB-4EAA-B97C-38669586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75CC4-12A7-4FFD-8D72-B6211B2D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6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BC7DD-02CB-4767-B367-3871D6EE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B0C0C3-B5B7-4121-B440-4AF084D3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D5F8CE-E207-4479-8F0A-38DD35F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2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1054-351A-4070-9161-8DB7049F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42BD5-E79A-4D5A-A9C3-0D7B9A5C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889039-83FE-477B-8391-0DF563E70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C6CE60-BEDE-436C-8AE0-C0FE2682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334F4-9530-4134-BC82-50C469F8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2665C-0823-4C69-A993-2031DDC0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EE29C-934B-44F8-9381-F1418BA1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1C9E30-AE91-4447-AF4D-CE9464B2D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450663-B246-48D4-B53C-9C5C5E12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026F37-7890-40F0-975D-E80FD68A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2E303-C837-4C06-A22D-5E1E783F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B31036-0E86-43E0-A757-42CD5351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F8054-7D20-4FA8-8474-C4EC4E80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DB2FF4-F603-4A38-BAA4-2CAEBA62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3665C-FD4B-4E35-A10F-F641CAC9E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DB8D4-1E8C-4A2D-9D9A-A3FA0B9C7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919F7-6FD5-4167-A532-D3AF02945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9" y="1431904"/>
            <a:ext cx="10601325" cy="2166723"/>
          </a:xfrm>
        </p:spPr>
        <p:txBody>
          <a:bodyPr>
            <a:normAutofit/>
          </a:bodyPr>
          <a:lstStyle/>
          <a:p>
            <a:r>
              <a:rPr lang="ru-RU" sz="5400"/>
              <a:t>Жизненный цикл программного обеспечения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0598" y="4704801"/>
            <a:ext cx="4836066" cy="8614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/>
              <a:t>Выполнено студентами: Зиннуров Эмиль, </a:t>
            </a:r>
            <a:r>
              <a:rPr lang="ru-RU" dirty="0" err="1"/>
              <a:t>Умиленов</a:t>
            </a:r>
            <a:r>
              <a:rPr lang="ru-RU" dirty="0"/>
              <a:t> Богдан</a:t>
            </a:r>
          </a:p>
          <a:p>
            <a:pPr algn="l"/>
            <a:r>
              <a:rPr lang="ru-RU" dirty="0"/>
              <a:t>Группа:20П-3</a:t>
            </a:r>
          </a:p>
          <a:p>
            <a:pPr algn="l"/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6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989" y="1105780"/>
            <a:ext cx="5006276" cy="1264264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Спиральная модель жизненного цикла программного обеспечения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376" y="2551208"/>
            <a:ext cx="5543624" cy="1497009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Спиральная модель представляет собой процесс разработки программного обеспечения, сочетающий в себе как проектирование, так и </a:t>
            </a:r>
            <a:r>
              <a:rPr lang="ru-RU" sz="1800" b="0" i="0" dirty="0" err="1">
                <a:effectLst/>
              </a:rPr>
              <a:t>постадийное</a:t>
            </a:r>
            <a:r>
              <a:rPr lang="ru-RU" sz="1800" b="0" i="0" dirty="0">
                <a:effectLst/>
              </a:rPr>
              <a:t> прототипирование с целью сочетания преимуществ восходящей и нисходящей концепции.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83A449-94F5-412F-9BE2-54D02B28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01" y="1348693"/>
            <a:ext cx="4410733" cy="42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57DFC-2F65-4240-B2F5-BB34DC06C98A}"/>
              </a:ext>
            </a:extLst>
          </p:cNvPr>
          <p:cNvSpPr txBox="1"/>
          <p:nvPr/>
        </p:nvSpPr>
        <p:spPr>
          <a:xfrm>
            <a:off x="563989" y="4008272"/>
            <a:ext cx="5006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Преимущества: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Быстрое получение результата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Повышение конкурентоспособности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Изменяющиеся требования — не проблема</a:t>
            </a:r>
            <a:br>
              <a:rPr lang="ru-RU" dirty="0"/>
            </a:br>
            <a:r>
              <a:rPr lang="ru-RU" b="0" i="0" dirty="0">
                <a:effectLst/>
              </a:rPr>
              <a:t>Недостатки: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Отсутствие регламентации стадий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27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313" y="843625"/>
            <a:ext cx="5006276" cy="1264264"/>
          </a:xfrm>
        </p:spPr>
        <p:txBody>
          <a:bodyPr>
            <a:noAutofit/>
          </a:bodyPr>
          <a:lstStyle/>
          <a:p>
            <a:pPr algn="l"/>
            <a:r>
              <a:rPr lang="ru-RU" sz="3200" b="0" i="0" dirty="0">
                <a:effectLst/>
              </a:rPr>
              <a:t>«</a:t>
            </a:r>
            <a:r>
              <a:rPr lang="ru-RU" sz="3200" b="0" i="0" dirty="0" err="1">
                <a:effectLst/>
              </a:rPr>
              <a:t>Agile</a:t>
            </a:r>
            <a:r>
              <a:rPr lang="ru-RU" sz="3200" b="0" i="0" dirty="0">
                <a:effectLst/>
              </a:rPr>
              <a:t> </a:t>
            </a:r>
            <a:r>
              <a:rPr lang="ru-RU" sz="3200" b="0" i="0" dirty="0" err="1">
                <a:effectLst/>
              </a:rPr>
              <a:t>Model</a:t>
            </a:r>
            <a:r>
              <a:rPr lang="ru-RU" sz="3200" b="0" i="0" dirty="0">
                <a:effectLst/>
              </a:rPr>
              <a:t>» (гибкая методология разработки)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FF6841-CEE9-4A40-92FB-5A4FA6A0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899" y="1475757"/>
            <a:ext cx="5006277" cy="4291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FCFAD7-5EEA-4711-95EC-BB94DB837E3F}"/>
              </a:ext>
            </a:extLst>
          </p:cNvPr>
          <p:cNvSpPr txBox="1"/>
          <p:nvPr/>
        </p:nvSpPr>
        <p:spPr>
          <a:xfrm>
            <a:off x="395313" y="2232545"/>
            <a:ext cx="6911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Преимущества:</a:t>
            </a:r>
            <a:br>
              <a:rPr lang="ru-RU" dirty="0"/>
            </a:br>
            <a:r>
              <a:rPr lang="ru-RU" b="0" i="0" dirty="0">
                <a:effectLst/>
              </a:rPr>
              <a:t>подходит для больших или нацеленных на длительный жизненный цикл проектов, постоянно адаптируемых к условиям рынка;</a:t>
            </a:r>
            <a:br>
              <a:rPr lang="ru-RU" dirty="0"/>
            </a:br>
            <a:r>
              <a:rPr lang="ru-RU" b="0" i="0" dirty="0">
                <a:effectLst/>
              </a:rPr>
              <a:t>лучше всего подходит для руководителей, которым свойственно генерировать, выдавать и опробовать новые идеи еженедельно или даже ежедневно;</a:t>
            </a:r>
            <a:br>
              <a:rPr lang="ru-RU" dirty="0"/>
            </a:br>
            <a:r>
              <a:rPr lang="ru-RU" b="0" i="0" dirty="0">
                <a:effectLst/>
              </a:rPr>
              <a:t>после каждой итерации заказчик может наблюдать результат и понимать, удовлетворяет он его или нет.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Недостатки:</a:t>
            </a:r>
            <a:br>
              <a:rPr lang="ru-RU" dirty="0"/>
            </a:br>
            <a:r>
              <a:rPr lang="ru-RU" b="0" i="0" dirty="0">
                <a:effectLst/>
              </a:rPr>
              <a:t>из-за отсутствия конкретных формулировок результатов сложно оценить трудозатраты и стоимость, требуемые на разработку.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8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5357" y="1122571"/>
            <a:ext cx="4978109" cy="692661"/>
          </a:xfrm>
        </p:spPr>
        <p:txBody>
          <a:bodyPr>
            <a:normAutofit/>
          </a:bodyPr>
          <a:lstStyle/>
          <a:p>
            <a:r>
              <a:rPr lang="ru-RU" sz="3200" dirty="0"/>
              <a:t>Жизненный цикл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6958" y="2136927"/>
            <a:ext cx="8494906" cy="3198065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Жизненный цикл программного обеспечения охватывает промежуток времени с момента возникновения потребности в ПО до вывода его из эксплуатации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В зависимости от используемой модели жизненный цикл протекать может по-разному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Модели отличаются между собой по таким параметрам как: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этапность (фазы, стадии, этапы)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последовательность прохождения этапов (линейная или цикличная)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гибкость (возможность подстраивать процесс под конкретные условия)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связь с определёнными методологиями разработки ПО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использование специализированных инструментальных средств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другие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5030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212" y="1244654"/>
            <a:ext cx="5032398" cy="986096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Модель жизненного цикла программного обеспечения</a:t>
            </a:r>
            <a:endParaRPr lang="ru-RU" sz="8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5991" y="2612254"/>
            <a:ext cx="7456840" cy="1935332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структура, содержащая процессы действия и задачи, которые осуществляются в ходе разработки, использования и сопровождения программного продукта.</a:t>
            </a:r>
            <a:br>
              <a:rPr lang="ru-RU" sz="1800" dirty="0"/>
            </a:br>
            <a:r>
              <a:rPr lang="ru-RU" sz="1800" b="0" i="0" dirty="0">
                <a:effectLst/>
              </a:rPr>
              <a:t>Эти модели можно разделить на 3 основных группы: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Инженерный подход</a:t>
            </a:r>
            <a:br>
              <a:rPr lang="ru-RU" sz="1800" dirty="0"/>
            </a:br>
            <a:r>
              <a:rPr lang="ru-RU" sz="1800" b="0" i="0" dirty="0">
                <a:effectLst/>
              </a:rPr>
              <a:t>С учетом специфики задачи</a:t>
            </a:r>
            <a:br>
              <a:rPr lang="ru-RU" sz="1800" dirty="0"/>
            </a:br>
            <a:r>
              <a:rPr lang="ru-RU" sz="1800" b="0" i="0" dirty="0">
                <a:effectLst/>
              </a:rPr>
              <a:t>Современные технологии быстрой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18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638" y="1212893"/>
            <a:ext cx="5357417" cy="712633"/>
          </a:xfrm>
        </p:spPr>
        <p:txBody>
          <a:bodyPr>
            <a:noAutofit/>
          </a:bodyPr>
          <a:lstStyle/>
          <a:p>
            <a:pPr algn="l"/>
            <a:r>
              <a:rPr lang="ru-RU" sz="3200" b="0" i="0" dirty="0">
                <a:effectLst/>
              </a:rPr>
              <a:t>Методологии разработки ПО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545" y="2401776"/>
            <a:ext cx="6805733" cy="738466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Методология разработки ПО – это совокупность принципов, идей, понятий, методов, способов и средств, определяющих стиль разработки ПО.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57DFC-2F65-4240-B2F5-BB34DC06C98A}"/>
              </a:ext>
            </a:extLst>
          </p:cNvPr>
          <p:cNvSpPr txBox="1"/>
          <p:nvPr/>
        </p:nvSpPr>
        <p:spPr>
          <a:xfrm>
            <a:off x="4093302" y="3545471"/>
            <a:ext cx="4002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Выбор методологии зависит от:</a:t>
            </a:r>
            <a:br>
              <a:rPr lang="ru-RU" dirty="0"/>
            </a:br>
            <a:r>
              <a:rPr lang="ru-RU" b="0" i="0" dirty="0">
                <a:effectLst/>
              </a:rPr>
              <a:t>размера команды;</a:t>
            </a:r>
            <a:br>
              <a:rPr lang="ru-RU" dirty="0"/>
            </a:br>
            <a:r>
              <a:rPr lang="ru-RU" b="0" i="0" dirty="0">
                <a:effectLst/>
              </a:rPr>
              <a:t>специфики и сложности проекта;</a:t>
            </a:r>
            <a:br>
              <a:rPr lang="ru-RU" dirty="0"/>
            </a:br>
            <a:r>
              <a:rPr lang="ru-RU" b="0" i="0" dirty="0">
                <a:effectLst/>
              </a:rPr>
              <a:t>стабильности процессов в компании</a:t>
            </a:r>
            <a:br>
              <a:rPr lang="ru-RU" dirty="0"/>
            </a:br>
            <a:r>
              <a:rPr lang="ru-RU" b="0" i="0" dirty="0">
                <a:effectLst/>
              </a:rPr>
              <a:t>личных качеств сотрудников.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58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212" y="1244654"/>
            <a:ext cx="5032398" cy="986096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Модель кодирования и устранения ошибок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32" y="2611144"/>
            <a:ext cx="7363935" cy="2483529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Совершенно простая модель, характерная для студентов ВУЗов. Именно по этой модели большинство студентов разрабатывают, ну скажем лабораторные работы.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Данная модель имеет следующий алгоритм: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Постановка задачи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Выполнение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Проверка результата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При необходимости переход к первому пункту</a:t>
            </a:r>
          </a:p>
          <a:p>
            <a:br>
              <a:rPr lang="ru-RU" sz="18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8590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96" y="1126672"/>
            <a:ext cx="11159231" cy="863589"/>
          </a:xfrm>
        </p:spPr>
        <p:txBody>
          <a:bodyPr>
            <a:noAutofit/>
          </a:bodyPr>
          <a:lstStyle/>
          <a:p>
            <a:r>
              <a:rPr lang="ru-RU" sz="1800" b="0" i="0" dirty="0">
                <a:effectLst/>
              </a:rPr>
              <a:t>Алгоритм данного метода, который я привожу на схеме, имеет ряд преимуществ перед алгоритмом предыдущей модели, но также имеет и ряд весомых недостатков.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Алгоритм каскадной модели</a:t>
            </a:r>
            <a:endParaRPr lang="ru-RU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F3526-E0B9-405C-B5FF-7852CDCD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6" y="2254703"/>
            <a:ext cx="5905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0C7FA-B0A2-409B-8508-E2E8D10F7837}"/>
              </a:ext>
            </a:extLst>
          </p:cNvPr>
          <p:cNvSpPr txBox="1"/>
          <p:nvPr/>
        </p:nvSpPr>
        <p:spPr>
          <a:xfrm>
            <a:off x="7051220" y="2423354"/>
            <a:ext cx="4509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</a:rPr>
              <a:t>Преимущества: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Последовательное выполнение этапов проекта в строгом фиксированном порядке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Позволяет оценивать качество продукта на каждом этапе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Недостатки: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Отсутствие обратных связей между этапами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Не соответствует реальным условиям разработки программного продукта</a:t>
            </a:r>
            <a:br>
              <a:rPr lang="ru-RU" b="0" i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274" y="1084997"/>
            <a:ext cx="5006276" cy="1408281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Каскадная модель с промежуточным контролем (водоворот)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379" y="2823656"/>
            <a:ext cx="7363935" cy="1437073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Данная модель является почти эквивалентной по алгоритму предыдущей модели, однако при этом имеет обратные связи с каждым этапом жизненного цикла, при этом порождает очень весомый недостаток: 10-ти кратное увеличение затрат на разработку. Относится к первой группе моделей.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981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274" y="1209889"/>
            <a:ext cx="5006276" cy="921930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V модель (разработка через тестирование)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77" y="3001446"/>
            <a:ext cx="3963623" cy="1702926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Данная модель имеет более приближенный к современным методам алгоритм, однако все еще имеет ряд недостатков. Является одной из основных практик экстремального программирования.</a:t>
            </a:r>
            <a:endParaRPr lang="ru-RU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130D76-AD65-4860-81C2-06849A8A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00" y="2441497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78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274" y="1192134"/>
            <a:ext cx="5006276" cy="957441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Модель на основе разработки прототипа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559" y="2398883"/>
            <a:ext cx="11194742" cy="3266983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Данная модель основывается на разработки прототипов и прототипирования продукта.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Прототипирование используется на ранних стадиях жизненного цикла программного обеспечения: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Прояснить не ясные требования (прототип UI)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Выбрать одно из ряда концептуальных решений (реализация </a:t>
            </a:r>
            <a:r>
              <a:rPr lang="ru-RU" sz="1800" b="0" i="0" dirty="0" err="1">
                <a:effectLst/>
              </a:rPr>
              <a:t>сцинариев</a:t>
            </a:r>
            <a:r>
              <a:rPr lang="ru-RU" sz="1800" b="0" i="0" dirty="0">
                <a:effectLst/>
              </a:rPr>
              <a:t>)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Проанализировать осуществимость проекта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Классификация </a:t>
            </a:r>
            <a:r>
              <a:rPr lang="ru-RU" sz="1800" b="0" i="0" dirty="0" err="1">
                <a:effectLst/>
              </a:rPr>
              <a:t>протопипов</a:t>
            </a:r>
            <a:r>
              <a:rPr lang="ru-RU" sz="1800" b="0" i="0" dirty="0">
                <a:effectLst/>
              </a:rPr>
              <a:t>:</a:t>
            </a:r>
            <a:br>
              <a:rPr lang="ru-RU" sz="1800" b="0" i="0" dirty="0">
                <a:effectLst/>
              </a:rPr>
            </a:br>
            <a:r>
              <a:rPr lang="en-US" sz="1800" b="0" i="0" dirty="0">
                <a:effectLst/>
              </a:rPr>
              <a:t>-</a:t>
            </a:r>
            <a:r>
              <a:rPr lang="ru-RU" sz="1800" b="0" i="0" dirty="0">
                <a:effectLst/>
              </a:rPr>
              <a:t>Горизонтальные и вертикальные</a:t>
            </a:r>
            <a:br>
              <a:rPr lang="ru-RU" sz="1800" b="0" i="0" dirty="0">
                <a:effectLst/>
              </a:rPr>
            </a:br>
            <a:r>
              <a:rPr lang="en-US" sz="1800" b="0" i="0" dirty="0">
                <a:effectLst/>
              </a:rPr>
              <a:t>-</a:t>
            </a:r>
            <a:r>
              <a:rPr lang="ru-RU" sz="1800" b="0" i="0" dirty="0">
                <a:effectLst/>
              </a:rPr>
              <a:t>Одноразовые и эволюционные</a:t>
            </a:r>
            <a:br>
              <a:rPr lang="ru-RU" sz="1800" b="0" i="0" dirty="0">
                <a:effectLst/>
              </a:rPr>
            </a:br>
            <a:r>
              <a:rPr lang="en-US" sz="1800" b="0" i="0" dirty="0">
                <a:effectLst/>
              </a:rPr>
              <a:t>-</a:t>
            </a:r>
            <a:r>
              <a:rPr lang="ru-RU" sz="1800" b="0" i="0" dirty="0">
                <a:effectLst/>
              </a:rPr>
              <a:t>бумажные и раскадровки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Горизонтальные прототипы — моделирует исключительно UI не затрагивая логику обработки и базу данных.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Вертикальные прототипы — проверка архитектурных решений.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Одноразовые прототипы — для быстрой разработки.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Эволюционные прототипы — первое приближение эволюционной системы.</a:t>
            </a:r>
          </a:p>
          <a:p>
            <a:br>
              <a:rPr lang="ru-RU" sz="1800" dirty="0"/>
            </a:b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30409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659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Жизненный цикл программного обеспечения</vt:lpstr>
      <vt:lpstr>Жизненный цикл</vt:lpstr>
      <vt:lpstr>Модель жизненного цикла программного обеспечения</vt:lpstr>
      <vt:lpstr>Методологии разработки ПО</vt:lpstr>
      <vt:lpstr>Модель кодирования и устранения ошибок</vt:lpstr>
      <vt:lpstr>Алгоритм данного метода, который я привожу на схеме, имеет ряд преимуществ перед алгоритмом предыдущей модели, но также имеет и ряд весомых недостатков. Алгоритм каскадной модели</vt:lpstr>
      <vt:lpstr>Каскадная модель с промежуточным контролем (водоворот)</vt:lpstr>
      <vt:lpstr>V модель (разработка через тестирование)</vt:lpstr>
      <vt:lpstr>Модель на основе разработки прототипа</vt:lpstr>
      <vt:lpstr>Спиральная модель жизненного цикла программного обеспечения</vt:lpstr>
      <vt:lpstr>«Agile Model» (гибкая методология разработки)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программного обеспечения</dc:title>
  <dc:creator>Эмиль Зиннуров</dc:creator>
  <cp:lastModifiedBy>zzzephyrka@mail.ru</cp:lastModifiedBy>
  <cp:revision>3</cp:revision>
  <dcterms:created xsi:type="dcterms:W3CDTF">2023-01-18T04:29:10Z</dcterms:created>
  <dcterms:modified xsi:type="dcterms:W3CDTF">2023-01-18T05:21:03Z</dcterms:modified>
</cp:coreProperties>
</file>