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0" r:id="rId2"/>
    <p:sldId id="300" r:id="rId3"/>
    <p:sldId id="291" r:id="rId4"/>
    <p:sldId id="306" r:id="rId5"/>
    <p:sldId id="307" r:id="rId6"/>
    <p:sldId id="319" r:id="rId7"/>
    <p:sldId id="309" r:id="rId8"/>
    <p:sldId id="318" r:id="rId9"/>
    <p:sldId id="320" r:id="rId10"/>
    <p:sldId id="311" r:id="rId11"/>
    <p:sldId id="321" r:id="rId12"/>
    <p:sldId id="325" r:id="rId13"/>
    <p:sldId id="322" r:id="rId14"/>
    <p:sldId id="323" r:id="rId15"/>
    <p:sldId id="324" r:id="rId16"/>
    <p:sldId id="263" r:id="rId17"/>
    <p:sldId id="313" r:id="rId18"/>
    <p:sldId id="316" r:id="rId19"/>
    <p:sldId id="327" r:id="rId20"/>
    <p:sldId id="326" r:id="rId21"/>
    <p:sldId id="328" r:id="rId22"/>
    <p:sldId id="329" r:id="rId23"/>
    <p:sldId id="331" r:id="rId24"/>
    <p:sldId id="330" r:id="rId25"/>
    <p:sldId id="332" r:id="rId26"/>
    <p:sldId id="334" r:id="rId27"/>
    <p:sldId id="333" r:id="rId28"/>
    <p:sldId id="335" r:id="rId29"/>
    <p:sldId id="299" r:id="rId3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3C3A6F-01F3-4811-8937-FF7F14A5E120}">
          <p14:sldIdLst>
            <p14:sldId id="290"/>
            <p14:sldId id="300"/>
            <p14:sldId id="291"/>
            <p14:sldId id="306"/>
            <p14:sldId id="307"/>
            <p14:sldId id="319"/>
            <p14:sldId id="309"/>
            <p14:sldId id="318"/>
            <p14:sldId id="320"/>
            <p14:sldId id="311"/>
            <p14:sldId id="321"/>
            <p14:sldId id="325"/>
            <p14:sldId id="322"/>
            <p14:sldId id="323"/>
            <p14:sldId id="324"/>
            <p14:sldId id="263"/>
            <p14:sldId id="313"/>
            <p14:sldId id="316"/>
            <p14:sldId id="327"/>
            <p14:sldId id="326"/>
            <p14:sldId id="328"/>
            <p14:sldId id="329"/>
            <p14:sldId id="331"/>
            <p14:sldId id="330"/>
            <p14:sldId id="332"/>
            <p14:sldId id="334"/>
            <p14:sldId id="333"/>
            <p14:sldId id="335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08">
          <p15:clr>
            <a:srgbClr val="A4A3A4"/>
          </p15:clr>
        </p15:guide>
        <p15:guide id="2" orient="horz" pos="32">
          <p15:clr>
            <a:srgbClr val="A4A3A4"/>
          </p15:clr>
        </p15:guide>
        <p15:guide id="3" pos="136">
          <p15:clr>
            <a:srgbClr val="A4A3A4"/>
          </p15:clr>
        </p15:guide>
        <p15:guide id="4" pos="2880">
          <p15:clr>
            <a:srgbClr val="A4A3A4"/>
          </p15:clr>
        </p15:guide>
        <p15:guide id="5" pos="56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大宝爱小宝" initials="大宝爱小宝" lastIdx="1" clrIdx="0">
    <p:extLst>
      <p:ext uri="{19B8F6BF-5375-455C-9EA6-DF929625EA0E}">
        <p15:presenceInfo xmlns:p15="http://schemas.microsoft.com/office/powerpoint/2012/main" userId="大宝爱小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371"/>
    <a:srgbClr val="EEF2F5"/>
    <a:srgbClr val="4472C4"/>
    <a:srgbClr val="2932E1"/>
    <a:srgbClr val="C5E0B4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7582" autoAdjust="0"/>
  </p:normalViewPr>
  <p:slideViewPr>
    <p:cSldViewPr snapToGrid="0" showGuides="1">
      <p:cViewPr varScale="1">
        <p:scale>
          <a:sx n="108" d="100"/>
          <a:sy n="108" d="100"/>
        </p:scale>
        <p:origin x="758" y="86"/>
      </p:cViewPr>
      <p:guideLst>
        <p:guide orient="horz" pos="3208"/>
        <p:guide orient="horz" pos="32"/>
        <p:guide pos="136"/>
        <p:guide pos="2880"/>
        <p:guide pos="56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08T14:36:51.41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D9EA3EB-7E93-18B0-3A8C-0D5BC53164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5AD601-3F43-0CD8-4B2E-B9394EDCBD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9C307-C261-4249-972D-63E8CAB5464E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B0D32C-3D4F-5347-F575-515167B3D8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572EA9-8C02-D2FE-D8F9-23F8576F9A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C3A62-1B97-4161-8CD1-257A090E0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489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2023/9/8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pPr/>
              <a:t>2023/9/8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pPr/>
              <a:t>2023/9/8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pPr/>
              <a:t>2023/9/8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090" y="1229219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61854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00618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9860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348624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87388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309860" y="2805681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348624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6387388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pPr/>
              <a:t>2023/9/8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pPr/>
              <a:t>2023/9/8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pPr/>
              <a:t>2023/9/8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pPr/>
              <a:t>2023/9/8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pPr/>
              <a:t>2023/9/8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pPr/>
              <a:t>2023/9/8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 bwMode="auto">
          <a:xfrm>
            <a:off x="4170985" y="219933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kern="10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面试</a:t>
            </a:r>
            <a:endParaRPr lang="zh-CN" altLang="en-US" sz="2800" kern="100" dirty="0">
              <a:solidFill>
                <a:srgbClr val="3043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44651" y="2689701"/>
            <a:ext cx="41554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rgbClr val="304371"/>
                </a:solidFill>
                <a:latin typeface="Arial" panose="020B0604020202020204"/>
              </a:rPr>
              <a:t>interviews</a:t>
            </a:r>
            <a:endParaRPr lang="zh-CN" altLang="en-US" sz="1400" dirty="0">
              <a:solidFill>
                <a:srgbClr val="304371"/>
              </a:solidFill>
              <a:latin typeface="Arial" panose="020B0604020202020204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4515728" y="3005572"/>
            <a:ext cx="261257" cy="0"/>
          </a:xfrm>
          <a:prstGeom prst="line">
            <a:avLst/>
          </a:prstGeom>
          <a:ln w="19050">
            <a:solidFill>
              <a:srgbClr val="304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507553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98739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菱形 1"/>
          <p:cNvSpPr/>
          <p:nvPr/>
        </p:nvSpPr>
        <p:spPr>
          <a:xfrm>
            <a:off x="1380940" y="154747"/>
            <a:ext cx="6482899" cy="4789456"/>
          </a:xfrm>
          <a:prstGeom prst="diamond">
            <a:avLst/>
          </a:prstGeom>
          <a:noFill/>
          <a:ln w="76200">
            <a:solidFill>
              <a:srgbClr val="304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7EE5CF41-296A-7B3B-D26F-6110B98FCEDE}"/>
              </a:ext>
            </a:extLst>
          </p:cNvPr>
          <p:cNvSpPr/>
          <p:nvPr/>
        </p:nvSpPr>
        <p:spPr bwMode="auto">
          <a:xfrm>
            <a:off x="280984" y="308343"/>
            <a:ext cx="869998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、遍历所有答案，得到学生作答与此套试卷所有答案的编辑距离，得到编辑距离最近的答案作为此题正确答案。</a:t>
            </a:r>
            <a:endParaRPr lang="en-US" altLang="zh-CN" sz="1800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、计算学生作答和正确答案的编辑距离，得到</a:t>
            </a: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edit_script:</a:t>
            </a:r>
          </a:p>
          <a:p>
            <a:pPr>
              <a:defRPr/>
            </a:pP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edit_script : [(‘EQUAL’, 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学生作答</a:t>
            </a: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真实答案</a:t>
            </a: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nltk_bag),</a:t>
            </a:r>
          </a:p>
          <a:p>
            <a:pPr>
              <a:defRPr/>
            </a:pP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(‘DEL’, ‘&lt;void&gt;’, 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真实答案</a:t>
            </a: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nltk_bag),</a:t>
            </a:r>
          </a:p>
          <a:p>
            <a:pPr>
              <a:defRPr/>
            </a:pP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(‘INS’, 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学生作答</a:t>
            </a: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‘&lt;void&gt;’, nltk_bag),</a:t>
            </a:r>
          </a:p>
          <a:p>
            <a:pPr>
              <a:defRPr/>
            </a:pP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(‘SUB’, 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学生作答</a:t>
            </a: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真实答案</a:t>
            </a: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nltk_bag)]</a:t>
            </a:r>
          </a:p>
          <a:p>
            <a:pPr>
              <a:defRPr/>
            </a:pP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Comment : [‘keyword/non-keyword  xx missing’,</a:t>
            </a:r>
          </a:p>
          <a:p>
            <a:pPr>
              <a:defRPr/>
            </a:pP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‘keyword/non-keyword xx wrong’]</a:t>
            </a:r>
          </a:p>
          <a:p>
            <a:pPr>
              <a:defRPr/>
            </a:pPr>
            <a:endParaRPr lang="en-US" altLang="zh-CN" sz="1800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共有</a:t>
            </a: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30w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条训练样本对基底模型进行训练。</a:t>
            </a:r>
            <a:endParaRPr lang="en-US" altLang="zh-CN" sz="1800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800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F2F9C2-1241-0129-70DA-32185366A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19" y="3462365"/>
            <a:ext cx="8146486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18441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C6903F-697D-409D-36BE-CBA7A6E35210}"/>
              </a:ext>
            </a:extLst>
          </p:cNvPr>
          <p:cNvSpPr/>
          <p:nvPr/>
        </p:nvSpPr>
        <p:spPr>
          <a:xfrm>
            <a:off x="4107712" y="3771014"/>
            <a:ext cx="928577" cy="425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人工评语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ADBAD5-E808-F5A6-9C3A-1026650A8903}"/>
              </a:ext>
            </a:extLst>
          </p:cNvPr>
          <p:cNvSpPr/>
          <p:nvPr/>
        </p:nvSpPr>
        <p:spPr>
          <a:xfrm>
            <a:off x="5823096" y="3771014"/>
            <a:ext cx="2569535" cy="425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rgbClr val="52525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[cls]</a:t>
            </a:r>
            <a:r>
              <a:rPr lang="zh-CN" altLang="en-US" sz="1100">
                <a:solidFill>
                  <a:srgbClr val="52525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1100">
                <a:solidFill>
                  <a:srgbClr val="52525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[sep]</a:t>
            </a:r>
            <a:r>
              <a:rPr lang="zh-CN" altLang="en-US" sz="1100">
                <a:solidFill>
                  <a:srgbClr val="52525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学生作答</a:t>
            </a:r>
            <a:r>
              <a:rPr lang="en-US" altLang="zh-CN" sz="1100">
                <a:solidFill>
                  <a:srgbClr val="52525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[sep]</a:t>
            </a:r>
            <a:r>
              <a:rPr lang="zh-CN" altLang="en-US" sz="1100">
                <a:solidFill>
                  <a:srgbClr val="52525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评语</a:t>
            </a:r>
            <a:r>
              <a:rPr lang="en-US" altLang="zh-CN" sz="1100">
                <a:solidFill>
                  <a:srgbClr val="52525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[sep]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8BACDC-91E3-05E1-9B84-7DF5E251BF54}"/>
              </a:ext>
            </a:extLst>
          </p:cNvPr>
          <p:cNvSpPr/>
          <p:nvPr/>
        </p:nvSpPr>
        <p:spPr>
          <a:xfrm>
            <a:off x="751370" y="3771014"/>
            <a:ext cx="2569535" cy="425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>
                <a:solidFill>
                  <a:srgbClr val="52525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[cls]</a:t>
            </a:r>
            <a:r>
              <a:rPr lang="zh-CN" altLang="en-US" sz="1100">
                <a:solidFill>
                  <a:srgbClr val="52525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en-US" altLang="zh-CN" sz="1100">
                <a:solidFill>
                  <a:srgbClr val="52525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[sep]</a:t>
            </a:r>
            <a:r>
              <a:rPr lang="zh-CN" altLang="en-US" sz="1100">
                <a:solidFill>
                  <a:srgbClr val="52525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学生作答</a:t>
            </a:r>
            <a:r>
              <a:rPr lang="en-US" altLang="zh-CN" sz="1100">
                <a:solidFill>
                  <a:srgbClr val="52525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[sep]</a:t>
            </a:r>
            <a:r>
              <a:rPr lang="zh-CN" altLang="en-US" sz="1100">
                <a:solidFill>
                  <a:srgbClr val="52525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评语</a:t>
            </a:r>
            <a:r>
              <a:rPr lang="en-US" altLang="zh-CN" sz="1100">
                <a:solidFill>
                  <a:srgbClr val="52525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[sep]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77E74B-0DEA-00D1-BDE1-7FDDD41E1247}"/>
              </a:ext>
            </a:extLst>
          </p:cNvPr>
          <p:cNvSpPr/>
          <p:nvPr/>
        </p:nvSpPr>
        <p:spPr>
          <a:xfrm>
            <a:off x="2374602" y="1828805"/>
            <a:ext cx="4394791" cy="425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</a:rPr>
              <a:t>Bert-large</a:t>
            </a:r>
            <a:endParaRPr lang="zh-CN" altLang="en-US" sz="1800" b="1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F33BA5D-DB7E-88FC-67A7-81B22B4F29C6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V="1">
            <a:off x="2036138" y="3104711"/>
            <a:ext cx="2535861" cy="666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9F4B498-FAD9-F2E7-3091-C292D137757F}"/>
              </a:ext>
            </a:extLst>
          </p:cNvPr>
          <p:cNvCxnSpPr>
            <a:cxnSpLocks/>
            <a:stCxn id="2" idx="0"/>
            <a:endCxn id="18" idx="2"/>
          </p:cNvCxnSpPr>
          <p:nvPr/>
        </p:nvCxnSpPr>
        <p:spPr>
          <a:xfrm flipH="1" flipV="1">
            <a:off x="4571999" y="3104711"/>
            <a:ext cx="2" cy="666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3DC6926-7385-9219-0CA3-17953AC3E407}"/>
              </a:ext>
            </a:extLst>
          </p:cNvPr>
          <p:cNvCxnSpPr>
            <a:cxnSpLocks/>
            <a:stCxn id="3" idx="0"/>
            <a:endCxn id="18" idx="2"/>
          </p:cNvCxnSpPr>
          <p:nvPr/>
        </p:nvCxnSpPr>
        <p:spPr>
          <a:xfrm flipH="1" flipV="1">
            <a:off x="4571999" y="3104711"/>
            <a:ext cx="2535865" cy="666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AAB0B2C-ECFE-9FC6-4EF8-869AC5086B81}"/>
              </a:ext>
            </a:extLst>
          </p:cNvPr>
          <p:cNvSpPr/>
          <p:nvPr/>
        </p:nvSpPr>
        <p:spPr>
          <a:xfrm>
            <a:off x="3062175" y="2679409"/>
            <a:ext cx="3019647" cy="425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tokenizer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C5FEB38-2B34-40F3-659B-12148273B399}"/>
              </a:ext>
            </a:extLst>
          </p:cNvPr>
          <p:cNvCxnSpPr>
            <a:stCxn id="18" idx="0"/>
            <a:endCxn id="5" idx="2"/>
          </p:cNvCxnSpPr>
          <p:nvPr/>
        </p:nvCxnSpPr>
        <p:spPr>
          <a:xfrm flipH="1" flipV="1">
            <a:off x="4571998" y="2254107"/>
            <a:ext cx="1" cy="425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F273E051-AA8A-E248-EB9F-E5C7AE42CBBE}"/>
              </a:ext>
            </a:extLst>
          </p:cNvPr>
          <p:cNvSpPr txBox="1"/>
          <p:nvPr/>
        </p:nvSpPr>
        <p:spPr>
          <a:xfrm>
            <a:off x="4633524" y="2288952"/>
            <a:ext cx="19596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Input_ids,attention_mask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6A07344-C47A-2720-F1F6-B08431D86884}"/>
              </a:ext>
            </a:extLst>
          </p:cNvPr>
          <p:cNvSpPr/>
          <p:nvPr/>
        </p:nvSpPr>
        <p:spPr>
          <a:xfrm>
            <a:off x="3062173" y="985290"/>
            <a:ext cx="3019647" cy="425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Output layer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07EBC49-E361-6EC2-4586-4A0A6873F8A6}"/>
              </a:ext>
            </a:extLst>
          </p:cNvPr>
          <p:cNvCxnSpPr>
            <a:cxnSpLocks/>
            <a:stCxn id="5" idx="0"/>
            <a:endCxn id="45" idx="2"/>
          </p:cNvCxnSpPr>
          <p:nvPr/>
        </p:nvCxnSpPr>
        <p:spPr>
          <a:xfrm flipH="1" flipV="1">
            <a:off x="4571997" y="1410592"/>
            <a:ext cx="1" cy="418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271591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9A774EA-E0DC-7248-E4F2-DD63A69BBBEF}"/>
              </a:ext>
            </a:extLst>
          </p:cNvPr>
          <p:cNvSpPr/>
          <p:nvPr/>
        </p:nvSpPr>
        <p:spPr bwMode="auto">
          <a:xfrm>
            <a:off x="543255" y="740733"/>
            <a:ext cx="76083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实验结果：提升但不明显，在 </a:t>
            </a:r>
            <a:r>
              <a:rPr lang="en-US" altLang="zh-CN" sz="24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finetune </a:t>
            </a:r>
            <a:r>
              <a:rPr lang="zh-CN" altLang="en-US" sz="24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前改进前相关度 </a:t>
            </a:r>
            <a:r>
              <a:rPr lang="en-US" altLang="zh-CN" sz="24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0.793</a:t>
            </a:r>
            <a:r>
              <a:rPr lang="zh-CN" altLang="en-US" sz="24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，改进后为 </a:t>
            </a:r>
            <a:r>
              <a:rPr lang="en-US" altLang="zh-CN" sz="24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0.818</a:t>
            </a:r>
            <a:r>
              <a:rPr lang="zh-CN" altLang="en-US" sz="24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79541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709B3E9-D1B1-D896-FB90-760D84246671}"/>
              </a:ext>
            </a:extLst>
          </p:cNvPr>
          <p:cNvSpPr/>
          <p:nvPr/>
        </p:nvSpPr>
        <p:spPr bwMode="auto">
          <a:xfrm>
            <a:off x="245543" y="145310"/>
            <a:ext cx="20313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端到端系统：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5C21DBD-34A2-CBE6-F589-C3E0423A6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55" y="897356"/>
            <a:ext cx="4150814" cy="92607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2E940F2E-6E61-17A1-AD61-C079999C9F47}"/>
              </a:ext>
            </a:extLst>
          </p:cNvPr>
          <p:cNvSpPr/>
          <p:nvPr/>
        </p:nvSpPr>
        <p:spPr bwMode="auto">
          <a:xfrm>
            <a:off x="245543" y="2480928"/>
            <a:ext cx="304923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复述和看图说话各</a:t>
            </a:r>
            <a:r>
              <a:rPr lang="en-US" altLang="zh-CN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20w</a:t>
            </a:r>
            <a:r>
              <a:rPr lang="zh-CN" altLang="en-US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条数据：</a:t>
            </a:r>
            <a:endParaRPr lang="zh-CN" altLang="en-US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E6E295A-F956-5A39-09C4-21B923D7A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16" y="3116268"/>
            <a:ext cx="7460627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14889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0ADBAD5-E808-F5A6-9C3A-1026650A8903}"/>
              </a:ext>
            </a:extLst>
          </p:cNvPr>
          <p:cNvSpPr/>
          <p:nvPr/>
        </p:nvSpPr>
        <p:spPr>
          <a:xfrm>
            <a:off x="3592179" y="3945559"/>
            <a:ext cx="1959640" cy="425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b="1">
                <a:solidFill>
                  <a:srgbClr val="52525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[cls]</a:t>
            </a:r>
            <a:r>
              <a:rPr lang="zh-CN" altLang="en-US" sz="1100" b="1">
                <a:solidFill>
                  <a:srgbClr val="5252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en-US" altLang="zh-CN" sz="1100" b="1">
                <a:solidFill>
                  <a:srgbClr val="52525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[sep]</a:t>
            </a:r>
            <a:r>
              <a:rPr lang="zh-CN" altLang="en-US" sz="1100" b="1">
                <a:solidFill>
                  <a:srgbClr val="52525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学生作答</a:t>
            </a:r>
            <a:r>
              <a:rPr lang="en-US" altLang="zh-CN" sz="1100" b="1">
                <a:solidFill>
                  <a:srgbClr val="52525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[sep]</a:t>
            </a:r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77E74B-0DEA-00D1-BDE1-7FDDD41E1247}"/>
              </a:ext>
            </a:extLst>
          </p:cNvPr>
          <p:cNvSpPr/>
          <p:nvPr/>
        </p:nvSpPr>
        <p:spPr>
          <a:xfrm>
            <a:off x="2232832" y="1845207"/>
            <a:ext cx="4678328" cy="425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</a:rPr>
              <a:t>Bert-large/albert-large/Roberta-large/luke-large</a:t>
            </a:r>
            <a:endParaRPr lang="zh-CN" altLang="en-US" sz="1800" b="1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3DC6926-7385-9219-0CA3-17953AC3E407}"/>
              </a:ext>
            </a:extLst>
          </p:cNvPr>
          <p:cNvCxnSpPr>
            <a:cxnSpLocks/>
            <a:stCxn id="3" idx="0"/>
            <a:endCxn id="18" idx="2"/>
          </p:cNvCxnSpPr>
          <p:nvPr/>
        </p:nvCxnSpPr>
        <p:spPr>
          <a:xfrm flipV="1">
            <a:off x="4571999" y="3104711"/>
            <a:ext cx="0" cy="840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AAB0B2C-ECFE-9FC6-4EF8-869AC5086B81}"/>
              </a:ext>
            </a:extLst>
          </p:cNvPr>
          <p:cNvSpPr/>
          <p:nvPr/>
        </p:nvSpPr>
        <p:spPr>
          <a:xfrm>
            <a:off x="3062175" y="2679409"/>
            <a:ext cx="3019647" cy="425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tokenizer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C5FEB38-2B34-40F3-659B-12148273B399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flipH="1" flipV="1">
            <a:off x="4571996" y="2270509"/>
            <a:ext cx="3" cy="40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F273E051-AA8A-E248-EB9F-E5C7AE42CBBE}"/>
              </a:ext>
            </a:extLst>
          </p:cNvPr>
          <p:cNvSpPr txBox="1"/>
          <p:nvPr/>
        </p:nvSpPr>
        <p:spPr>
          <a:xfrm>
            <a:off x="4633524" y="2288952"/>
            <a:ext cx="19596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Input_ids,attention_mask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6A07344-C47A-2720-F1F6-B08431D86884}"/>
              </a:ext>
            </a:extLst>
          </p:cNvPr>
          <p:cNvSpPr/>
          <p:nvPr/>
        </p:nvSpPr>
        <p:spPr>
          <a:xfrm>
            <a:off x="3062173" y="985290"/>
            <a:ext cx="3019647" cy="425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Output layer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07EBC49-E361-6EC2-4586-4A0A6873F8A6}"/>
              </a:ext>
            </a:extLst>
          </p:cNvPr>
          <p:cNvCxnSpPr>
            <a:cxnSpLocks/>
            <a:stCxn id="5" idx="0"/>
            <a:endCxn id="45" idx="2"/>
          </p:cNvCxnSpPr>
          <p:nvPr/>
        </p:nvCxnSpPr>
        <p:spPr>
          <a:xfrm flipV="1">
            <a:off x="4571996" y="1410592"/>
            <a:ext cx="1" cy="434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315580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D99168F-FABF-3FE0-DC24-67AB74D5EF78}"/>
              </a:ext>
            </a:extLst>
          </p:cNvPr>
          <p:cNvSpPr/>
          <p:nvPr/>
        </p:nvSpPr>
        <p:spPr bwMode="auto">
          <a:xfrm>
            <a:off x="479459" y="574156"/>
            <a:ext cx="84944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找几个在训练集上表现好的</a:t>
            </a:r>
            <a:r>
              <a:rPr lang="en-US" altLang="zh-CN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checkpoint</a:t>
            </a:r>
            <a:r>
              <a:rPr lang="zh-CN" altLang="en-US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，用这些</a:t>
            </a:r>
            <a:r>
              <a:rPr lang="en-US" altLang="zh-CN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checkpoint</a:t>
            </a:r>
            <a:r>
              <a:rPr lang="zh-CN" altLang="en-US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来验证遍历所有验证集，挑选出最好的一个</a:t>
            </a:r>
            <a:r>
              <a:rPr lang="en-US" altLang="zh-CN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checkpoint</a:t>
            </a:r>
            <a:r>
              <a:rPr lang="zh-CN" altLang="en-US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，在所有省份的定标集上进行</a:t>
            </a:r>
            <a:r>
              <a:rPr lang="en-US" altLang="zh-CN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finetune</a:t>
            </a:r>
            <a:r>
              <a:rPr lang="zh-CN" altLang="en-US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再采用</a:t>
            </a:r>
            <a:r>
              <a:rPr lang="en-US" altLang="zh-CN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bert</a:t>
            </a:r>
            <a:r>
              <a:rPr lang="zh-CN" altLang="en-US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mask</a:t>
            </a:r>
            <a:r>
              <a:rPr lang="zh-CN" altLang="en-US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方法对正确的答案进行</a:t>
            </a:r>
            <a:r>
              <a:rPr lang="en-US" altLang="zh-CN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mask</a:t>
            </a:r>
            <a:r>
              <a:rPr lang="zh-CN" altLang="en-US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操作，以降低过拟合。</a:t>
            </a:r>
            <a:endParaRPr lang="en-US" altLang="zh-CN" sz="1600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实验结果：端到端系统改进后的模型在 </a:t>
            </a:r>
            <a:r>
              <a:rPr lang="en-US" altLang="zh-CN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finetune </a:t>
            </a:r>
            <a:r>
              <a:rPr lang="zh-CN" altLang="en-US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前，</a:t>
            </a:r>
            <a:r>
              <a:rPr lang="en-US" altLang="zh-CN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bert-large </a:t>
            </a:r>
            <a:r>
              <a:rPr lang="zh-CN" altLang="en-US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的相关性从 </a:t>
            </a:r>
            <a:r>
              <a:rPr lang="en-US" altLang="zh-CN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0.866 </a:t>
            </a:r>
            <a:r>
              <a:rPr lang="zh-CN" altLang="en-US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0.877</a:t>
            </a:r>
            <a:r>
              <a:rPr lang="zh-CN" altLang="en-US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albert-large </a:t>
            </a:r>
            <a:r>
              <a:rPr lang="zh-CN" altLang="en-US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 </a:t>
            </a:r>
            <a:r>
              <a:rPr lang="en-US" altLang="zh-CN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0.887 </a:t>
            </a:r>
            <a:r>
              <a:rPr lang="zh-CN" altLang="en-US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0.891</a:t>
            </a:r>
            <a:r>
              <a:rPr lang="zh-CN" altLang="en-US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roberta-large </a:t>
            </a:r>
            <a:r>
              <a:rPr lang="zh-CN" altLang="en-US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 </a:t>
            </a:r>
            <a:r>
              <a:rPr lang="en-US" altLang="zh-CN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0.868 </a:t>
            </a:r>
            <a:r>
              <a:rPr lang="zh-CN" altLang="en-US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0.876</a:t>
            </a:r>
            <a:r>
              <a:rPr lang="zh-CN" altLang="en-US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。结果表明端到端系统相关性更高，且经过数据增强后相关性有提升。</a:t>
            </a:r>
            <a:endParaRPr lang="zh-CN" altLang="en-US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228685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-64409" y="313147"/>
            <a:ext cx="44935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“商品评价实体情感识别”项目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4467" y="825496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1051430" y="1712519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数据准备</a:t>
            </a:r>
          </a:p>
        </p:txBody>
      </p:sp>
      <p:sp>
        <p:nvSpPr>
          <p:cNvPr id="80" name="矩形 79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>
          <a:xfrm>
            <a:off x="1051430" y="2051073"/>
            <a:ext cx="4260158" cy="30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从原始数据集中提取出我们需要用到的值，再批量读取方便后续训练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1" name="直接连接符 80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CxnSpPr/>
          <p:nvPr/>
        </p:nvCxnSpPr>
        <p:spPr>
          <a:xfrm>
            <a:off x="1161675" y="2077968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>
          <a:xfrm>
            <a:off x="458822" y="1743157"/>
            <a:ext cx="605528" cy="605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1051432" y="2787188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模型构建</a:t>
            </a:r>
          </a:p>
        </p:txBody>
      </p:sp>
      <p:sp>
        <p:nvSpPr>
          <p:cNvPr id="84" name="矩形 83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>
          <a:xfrm>
            <a:off x="1051430" y="3116461"/>
            <a:ext cx="4488758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模型选择实体预测和情感预测两块，优化器选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Adam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优化器，损失为实体损失和情感损失之和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5" name="直接连接符 84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CxnSpPr/>
          <p:nvPr/>
        </p:nvCxnSpPr>
        <p:spPr>
          <a:xfrm>
            <a:off x="1161675" y="3143356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>
          <a:xfrm>
            <a:off x="458822" y="2753416"/>
            <a:ext cx="605528" cy="605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1051430" y="3974038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网络训练</a:t>
            </a:r>
          </a:p>
        </p:txBody>
      </p:sp>
      <p:sp>
        <p:nvSpPr>
          <p:cNvPr id="88" name="矩形 87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>
          <a:xfrm>
            <a:off x="1051430" y="4312592"/>
            <a:ext cx="4144026" cy="30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将准备好的数据输入进模型中进行训练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9" name="直接连接符 88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CxnSpPr/>
          <p:nvPr/>
        </p:nvCxnSpPr>
        <p:spPr>
          <a:xfrm>
            <a:off x="1161675" y="4339487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>
          <a:xfrm>
            <a:off x="458822" y="4004676"/>
            <a:ext cx="605528" cy="605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Freeform 9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>
            <a:spLocks noEditPoints="1"/>
          </p:cNvSpPr>
          <p:nvPr/>
        </p:nvSpPr>
        <p:spPr bwMode="auto">
          <a:xfrm>
            <a:off x="573109" y="1888530"/>
            <a:ext cx="402040" cy="314782"/>
          </a:xfrm>
          <a:custGeom>
            <a:avLst/>
            <a:gdLst>
              <a:gd name="T0" fmla="*/ 234 w 285"/>
              <a:gd name="T1" fmla="*/ 84 h 223"/>
              <a:gd name="T2" fmla="*/ 225 w 285"/>
              <a:gd name="T3" fmla="*/ 84 h 223"/>
              <a:gd name="T4" fmla="*/ 207 w 285"/>
              <a:gd name="T5" fmla="*/ 79 h 223"/>
              <a:gd name="T6" fmla="*/ 207 w 285"/>
              <a:gd name="T7" fmla="*/ 99 h 223"/>
              <a:gd name="T8" fmla="*/ 207 w 285"/>
              <a:gd name="T9" fmla="*/ 79 h 223"/>
              <a:gd name="T10" fmla="*/ 224 w 285"/>
              <a:gd name="T11" fmla="*/ 73 h 223"/>
              <a:gd name="T12" fmla="*/ 224 w 285"/>
              <a:gd name="T13" fmla="*/ 60 h 223"/>
              <a:gd name="T14" fmla="*/ 282 w 285"/>
              <a:gd name="T15" fmla="*/ 88 h 223"/>
              <a:gd name="T16" fmla="*/ 270 w 285"/>
              <a:gd name="T17" fmla="*/ 85 h 223"/>
              <a:gd name="T18" fmla="*/ 147 w 285"/>
              <a:gd name="T19" fmla="*/ 96 h 223"/>
              <a:gd name="T20" fmla="*/ 211 w 285"/>
              <a:gd name="T21" fmla="*/ 26 h 223"/>
              <a:gd name="T22" fmla="*/ 220 w 285"/>
              <a:gd name="T23" fmla="*/ 17 h 223"/>
              <a:gd name="T24" fmla="*/ 282 w 285"/>
              <a:gd name="T25" fmla="*/ 88 h 223"/>
              <a:gd name="T26" fmla="*/ 224 w 285"/>
              <a:gd name="T27" fmla="*/ 39 h 223"/>
              <a:gd name="T28" fmla="*/ 161 w 285"/>
              <a:gd name="T29" fmla="*/ 101 h 223"/>
              <a:gd name="T30" fmla="*/ 261 w 285"/>
              <a:gd name="T31" fmla="*/ 76 h 223"/>
              <a:gd name="T32" fmla="*/ 113 w 285"/>
              <a:gd name="T33" fmla="*/ 153 h 223"/>
              <a:gd name="T34" fmla="*/ 113 w 285"/>
              <a:gd name="T35" fmla="*/ 132 h 223"/>
              <a:gd name="T36" fmla="*/ 83 w 285"/>
              <a:gd name="T37" fmla="*/ 126 h 223"/>
              <a:gd name="T38" fmla="*/ 83 w 285"/>
              <a:gd name="T39" fmla="*/ 147 h 223"/>
              <a:gd name="T40" fmla="*/ 83 w 285"/>
              <a:gd name="T41" fmla="*/ 126 h 223"/>
              <a:gd name="T42" fmla="*/ 104 w 285"/>
              <a:gd name="T43" fmla="*/ 111 h 223"/>
              <a:gd name="T44" fmla="*/ 104 w 285"/>
              <a:gd name="T45" fmla="*/ 126 h 223"/>
              <a:gd name="T46" fmla="*/ 190 w 285"/>
              <a:gd name="T47" fmla="*/ 187 h 223"/>
              <a:gd name="T48" fmla="*/ 27 w 285"/>
              <a:gd name="T49" fmla="*/ 223 h 223"/>
              <a:gd name="T50" fmla="*/ 71 w 285"/>
              <a:gd name="T51" fmla="*/ 75 h 223"/>
              <a:gd name="T52" fmla="*/ 69 w 285"/>
              <a:gd name="T53" fmla="*/ 36 h 223"/>
              <a:gd name="T54" fmla="*/ 69 w 285"/>
              <a:gd name="T55" fmla="*/ 23 h 223"/>
              <a:gd name="T56" fmla="*/ 73 w 285"/>
              <a:gd name="T57" fmla="*/ 0 h 223"/>
              <a:gd name="T58" fmla="*/ 117 w 285"/>
              <a:gd name="T59" fmla="*/ 23 h 223"/>
              <a:gd name="T60" fmla="*/ 134 w 285"/>
              <a:gd name="T61" fmla="*/ 30 h 223"/>
              <a:gd name="T62" fmla="*/ 125 w 285"/>
              <a:gd name="T63" fmla="*/ 36 h 223"/>
              <a:gd name="T64" fmla="*/ 190 w 285"/>
              <a:gd name="T65" fmla="*/ 187 h 223"/>
              <a:gd name="T66" fmla="*/ 114 w 285"/>
              <a:gd name="T67" fmla="*/ 82 h 223"/>
              <a:gd name="T68" fmla="*/ 84 w 285"/>
              <a:gd name="T69" fmla="*/ 79 h 223"/>
              <a:gd name="T70" fmla="*/ 37 w 285"/>
              <a:gd name="T71" fmla="*/ 160 h 223"/>
              <a:gd name="T72" fmla="*/ 36 w 285"/>
              <a:gd name="T73" fmla="*/ 16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85" h="223">
                <a:moveTo>
                  <a:pt x="229" y="79"/>
                </a:moveTo>
                <a:cubicBezTo>
                  <a:pt x="232" y="79"/>
                  <a:pt x="234" y="82"/>
                  <a:pt x="234" y="84"/>
                </a:cubicBezTo>
                <a:cubicBezTo>
                  <a:pt x="234" y="87"/>
                  <a:pt x="232" y="89"/>
                  <a:pt x="229" y="89"/>
                </a:cubicBezTo>
                <a:cubicBezTo>
                  <a:pt x="227" y="89"/>
                  <a:pt x="225" y="87"/>
                  <a:pt x="225" y="84"/>
                </a:cubicBezTo>
                <a:cubicBezTo>
                  <a:pt x="225" y="82"/>
                  <a:pt x="227" y="79"/>
                  <a:pt x="229" y="79"/>
                </a:cubicBezTo>
                <a:close/>
                <a:moveTo>
                  <a:pt x="207" y="79"/>
                </a:moveTo>
                <a:cubicBezTo>
                  <a:pt x="202" y="79"/>
                  <a:pt x="198" y="84"/>
                  <a:pt x="198" y="89"/>
                </a:cubicBezTo>
                <a:cubicBezTo>
                  <a:pt x="198" y="95"/>
                  <a:pt x="202" y="99"/>
                  <a:pt x="207" y="99"/>
                </a:cubicBezTo>
                <a:cubicBezTo>
                  <a:pt x="213" y="99"/>
                  <a:pt x="217" y="95"/>
                  <a:pt x="217" y="89"/>
                </a:cubicBezTo>
                <a:cubicBezTo>
                  <a:pt x="217" y="84"/>
                  <a:pt x="213" y="79"/>
                  <a:pt x="207" y="79"/>
                </a:cubicBezTo>
                <a:close/>
                <a:moveTo>
                  <a:pt x="217" y="66"/>
                </a:moveTo>
                <a:cubicBezTo>
                  <a:pt x="217" y="70"/>
                  <a:pt x="220" y="73"/>
                  <a:pt x="224" y="73"/>
                </a:cubicBezTo>
                <a:cubicBezTo>
                  <a:pt x="228" y="73"/>
                  <a:pt x="231" y="70"/>
                  <a:pt x="231" y="66"/>
                </a:cubicBezTo>
                <a:cubicBezTo>
                  <a:pt x="231" y="62"/>
                  <a:pt x="228" y="60"/>
                  <a:pt x="224" y="60"/>
                </a:cubicBezTo>
                <a:cubicBezTo>
                  <a:pt x="220" y="60"/>
                  <a:pt x="217" y="62"/>
                  <a:pt x="217" y="66"/>
                </a:cubicBezTo>
                <a:close/>
                <a:moveTo>
                  <a:pt x="282" y="88"/>
                </a:moveTo>
                <a:cubicBezTo>
                  <a:pt x="280" y="91"/>
                  <a:pt x="276" y="91"/>
                  <a:pt x="273" y="88"/>
                </a:cubicBezTo>
                <a:cubicBezTo>
                  <a:pt x="270" y="85"/>
                  <a:pt x="270" y="85"/>
                  <a:pt x="270" y="85"/>
                </a:cubicBezTo>
                <a:cubicBezTo>
                  <a:pt x="189" y="167"/>
                  <a:pt x="189" y="167"/>
                  <a:pt x="189" y="167"/>
                </a:cubicBezTo>
                <a:cubicBezTo>
                  <a:pt x="147" y="96"/>
                  <a:pt x="147" y="96"/>
                  <a:pt x="147" y="96"/>
                </a:cubicBezTo>
                <a:cubicBezTo>
                  <a:pt x="214" y="29"/>
                  <a:pt x="214" y="29"/>
                  <a:pt x="214" y="29"/>
                </a:cubicBezTo>
                <a:cubicBezTo>
                  <a:pt x="211" y="26"/>
                  <a:pt x="211" y="26"/>
                  <a:pt x="211" y="26"/>
                </a:cubicBezTo>
                <a:cubicBezTo>
                  <a:pt x="209" y="24"/>
                  <a:pt x="209" y="20"/>
                  <a:pt x="211" y="17"/>
                </a:cubicBezTo>
                <a:cubicBezTo>
                  <a:pt x="214" y="15"/>
                  <a:pt x="218" y="15"/>
                  <a:pt x="220" y="17"/>
                </a:cubicBezTo>
                <a:cubicBezTo>
                  <a:pt x="282" y="79"/>
                  <a:pt x="282" y="79"/>
                  <a:pt x="282" y="79"/>
                </a:cubicBezTo>
                <a:cubicBezTo>
                  <a:pt x="285" y="82"/>
                  <a:pt x="285" y="86"/>
                  <a:pt x="282" y="88"/>
                </a:cubicBezTo>
                <a:close/>
                <a:moveTo>
                  <a:pt x="261" y="76"/>
                </a:moveTo>
                <a:cubicBezTo>
                  <a:pt x="224" y="39"/>
                  <a:pt x="224" y="39"/>
                  <a:pt x="224" y="39"/>
                </a:cubicBezTo>
                <a:cubicBezTo>
                  <a:pt x="172" y="91"/>
                  <a:pt x="172" y="91"/>
                  <a:pt x="172" y="91"/>
                </a:cubicBezTo>
                <a:cubicBezTo>
                  <a:pt x="161" y="101"/>
                  <a:pt x="161" y="101"/>
                  <a:pt x="161" y="101"/>
                </a:cubicBezTo>
                <a:cubicBezTo>
                  <a:pt x="236" y="101"/>
                  <a:pt x="236" y="101"/>
                  <a:pt x="236" y="101"/>
                </a:cubicBezTo>
                <a:lnTo>
                  <a:pt x="261" y="76"/>
                </a:lnTo>
                <a:close/>
                <a:moveTo>
                  <a:pt x="102" y="142"/>
                </a:moveTo>
                <a:cubicBezTo>
                  <a:pt x="102" y="148"/>
                  <a:pt x="107" y="153"/>
                  <a:pt x="113" y="153"/>
                </a:cubicBezTo>
                <a:cubicBezTo>
                  <a:pt x="118" y="153"/>
                  <a:pt x="123" y="148"/>
                  <a:pt x="123" y="142"/>
                </a:cubicBezTo>
                <a:cubicBezTo>
                  <a:pt x="123" y="136"/>
                  <a:pt x="118" y="132"/>
                  <a:pt x="113" y="132"/>
                </a:cubicBezTo>
                <a:cubicBezTo>
                  <a:pt x="107" y="132"/>
                  <a:pt x="102" y="136"/>
                  <a:pt x="102" y="142"/>
                </a:cubicBezTo>
                <a:close/>
                <a:moveTo>
                  <a:pt x="83" y="126"/>
                </a:moveTo>
                <a:cubicBezTo>
                  <a:pt x="77" y="126"/>
                  <a:pt x="73" y="131"/>
                  <a:pt x="73" y="137"/>
                </a:cubicBezTo>
                <a:cubicBezTo>
                  <a:pt x="73" y="142"/>
                  <a:pt x="77" y="147"/>
                  <a:pt x="83" y="147"/>
                </a:cubicBezTo>
                <a:cubicBezTo>
                  <a:pt x="89" y="147"/>
                  <a:pt x="93" y="142"/>
                  <a:pt x="93" y="137"/>
                </a:cubicBezTo>
                <a:cubicBezTo>
                  <a:pt x="93" y="131"/>
                  <a:pt x="89" y="126"/>
                  <a:pt x="83" y="126"/>
                </a:cubicBezTo>
                <a:close/>
                <a:moveTo>
                  <a:pt x="112" y="119"/>
                </a:moveTo>
                <a:cubicBezTo>
                  <a:pt x="112" y="115"/>
                  <a:pt x="108" y="111"/>
                  <a:pt x="104" y="111"/>
                </a:cubicBezTo>
                <a:cubicBezTo>
                  <a:pt x="100" y="111"/>
                  <a:pt x="97" y="115"/>
                  <a:pt x="97" y="119"/>
                </a:cubicBezTo>
                <a:cubicBezTo>
                  <a:pt x="97" y="123"/>
                  <a:pt x="100" y="126"/>
                  <a:pt x="104" y="126"/>
                </a:cubicBezTo>
                <a:cubicBezTo>
                  <a:pt x="108" y="126"/>
                  <a:pt x="112" y="123"/>
                  <a:pt x="112" y="119"/>
                </a:cubicBezTo>
                <a:close/>
                <a:moveTo>
                  <a:pt x="190" y="187"/>
                </a:moveTo>
                <a:cubicBezTo>
                  <a:pt x="197" y="205"/>
                  <a:pt x="190" y="223"/>
                  <a:pt x="170" y="223"/>
                </a:cubicBezTo>
                <a:cubicBezTo>
                  <a:pt x="27" y="223"/>
                  <a:pt x="27" y="223"/>
                  <a:pt x="27" y="223"/>
                </a:cubicBezTo>
                <a:cubicBezTo>
                  <a:pt x="7" y="223"/>
                  <a:pt x="0" y="206"/>
                  <a:pt x="6" y="187"/>
                </a:cubicBezTo>
                <a:cubicBezTo>
                  <a:pt x="6" y="187"/>
                  <a:pt x="31" y="141"/>
                  <a:pt x="71" y="75"/>
                </a:cubicBezTo>
                <a:cubicBezTo>
                  <a:pt x="71" y="36"/>
                  <a:pt x="71" y="36"/>
                  <a:pt x="71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65" y="36"/>
                  <a:pt x="62" y="33"/>
                  <a:pt x="62" y="30"/>
                </a:cubicBezTo>
                <a:cubicBezTo>
                  <a:pt x="62" y="26"/>
                  <a:pt x="65" y="23"/>
                  <a:pt x="69" y="23"/>
                </a:cubicBezTo>
                <a:cubicBezTo>
                  <a:pt x="79" y="23"/>
                  <a:pt x="79" y="23"/>
                  <a:pt x="79" y="23"/>
                </a:cubicBezTo>
                <a:cubicBezTo>
                  <a:pt x="73" y="0"/>
                  <a:pt x="73" y="0"/>
                  <a:pt x="73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128" y="23"/>
                  <a:pt x="128" y="23"/>
                  <a:pt x="128" y="23"/>
                </a:cubicBezTo>
                <a:cubicBezTo>
                  <a:pt x="131" y="23"/>
                  <a:pt x="134" y="26"/>
                  <a:pt x="134" y="30"/>
                </a:cubicBezTo>
                <a:cubicBezTo>
                  <a:pt x="134" y="33"/>
                  <a:pt x="131" y="36"/>
                  <a:pt x="128" y="36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66" y="141"/>
                  <a:pt x="190" y="187"/>
                  <a:pt x="190" y="187"/>
                </a:cubicBezTo>
                <a:close/>
                <a:moveTo>
                  <a:pt x="160" y="162"/>
                </a:moveTo>
                <a:cubicBezTo>
                  <a:pt x="157" y="156"/>
                  <a:pt x="124" y="98"/>
                  <a:pt x="114" y="82"/>
                </a:cubicBezTo>
                <a:cubicBezTo>
                  <a:pt x="112" y="79"/>
                  <a:pt x="112" y="79"/>
                  <a:pt x="112" y="79"/>
                </a:cubicBezTo>
                <a:cubicBezTo>
                  <a:pt x="84" y="79"/>
                  <a:pt x="84" y="79"/>
                  <a:pt x="84" y="79"/>
                </a:cubicBezTo>
                <a:cubicBezTo>
                  <a:pt x="83" y="82"/>
                  <a:pt x="83" y="82"/>
                  <a:pt x="83" y="82"/>
                </a:cubicBezTo>
                <a:cubicBezTo>
                  <a:pt x="72" y="99"/>
                  <a:pt x="41" y="154"/>
                  <a:pt x="37" y="160"/>
                </a:cubicBezTo>
                <a:cubicBezTo>
                  <a:pt x="37" y="160"/>
                  <a:pt x="37" y="161"/>
                  <a:pt x="36" y="162"/>
                </a:cubicBezTo>
                <a:cubicBezTo>
                  <a:pt x="36" y="162"/>
                  <a:pt x="36" y="162"/>
                  <a:pt x="36" y="162"/>
                </a:cubicBezTo>
                <a:lnTo>
                  <a:pt x="160" y="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2" name="组合 91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GrpSpPr/>
          <p:nvPr/>
        </p:nvGrpSpPr>
        <p:grpSpPr>
          <a:xfrm>
            <a:off x="620913" y="2865354"/>
            <a:ext cx="281347" cy="381653"/>
            <a:chOff x="5680076" y="2749550"/>
            <a:chExt cx="547688" cy="742950"/>
          </a:xfrm>
          <a:solidFill>
            <a:schemeClr val="bg1"/>
          </a:solidFill>
        </p:grpSpPr>
        <p:sp>
          <p:nvSpPr>
            <p:cNvPr id="93" name="Freeform 13"/>
            <p:cNvSpPr/>
            <p:nvPr/>
          </p:nvSpPr>
          <p:spPr bwMode="auto">
            <a:xfrm>
              <a:off x="5680076" y="2749550"/>
              <a:ext cx="454025" cy="641350"/>
            </a:xfrm>
            <a:custGeom>
              <a:avLst/>
              <a:gdLst>
                <a:gd name="T0" fmla="*/ 158 w 165"/>
                <a:gd name="T1" fmla="*/ 195 h 233"/>
                <a:gd name="T2" fmla="*/ 158 w 165"/>
                <a:gd name="T3" fmla="*/ 189 h 233"/>
                <a:gd name="T4" fmla="*/ 70 w 165"/>
                <a:gd name="T5" fmla="*/ 189 h 233"/>
                <a:gd name="T6" fmla="*/ 70 w 165"/>
                <a:gd name="T7" fmla="*/ 195 h 233"/>
                <a:gd name="T8" fmla="*/ 68 w 165"/>
                <a:gd name="T9" fmla="*/ 195 h 233"/>
                <a:gd name="T10" fmla="*/ 18 w 165"/>
                <a:gd name="T11" fmla="*/ 120 h 233"/>
                <a:gd name="T12" fmla="*/ 94 w 165"/>
                <a:gd name="T13" fmla="*/ 39 h 233"/>
                <a:gd name="T14" fmla="*/ 94 w 165"/>
                <a:gd name="T15" fmla="*/ 120 h 233"/>
                <a:gd name="T16" fmla="*/ 70 w 165"/>
                <a:gd name="T17" fmla="*/ 120 h 233"/>
                <a:gd name="T18" fmla="*/ 70 w 165"/>
                <a:gd name="T19" fmla="*/ 127 h 233"/>
                <a:gd name="T20" fmla="*/ 76 w 165"/>
                <a:gd name="T21" fmla="*/ 127 h 233"/>
                <a:gd name="T22" fmla="*/ 75 w 165"/>
                <a:gd name="T23" fmla="*/ 131 h 233"/>
                <a:gd name="T24" fmla="*/ 75 w 165"/>
                <a:gd name="T25" fmla="*/ 150 h 233"/>
                <a:gd name="T26" fmla="*/ 86 w 165"/>
                <a:gd name="T27" fmla="*/ 161 h 233"/>
                <a:gd name="T28" fmla="*/ 97 w 165"/>
                <a:gd name="T29" fmla="*/ 150 h 233"/>
                <a:gd name="T30" fmla="*/ 97 w 165"/>
                <a:gd name="T31" fmla="*/ 131 h 233"/>
                <a:gd name="T32" fmla="*/ 96 w 165"/>
                <a:gd name="T33" fmla="*/ 127 h 233"/>
                <a:gd name="T34" fmla="*/ 104 w 165"/>
                <a:gd name="T35" fmla="*/ 127 h 233"/>
                <a:gd name="T36" fmla="*/ 103 w 165"/>
                <a:gd name="T37" fmla="*/ 131 h 233"/>
                <a:gd name="T38" fmla="*/ 103 w 165"/>
                <a:gd name="T39" fmla="*/ 163 h 233"/>
                <a:gd name="T40" fmla="*/ 114 w 165"/>
                <a:gd name="T41" fmla="*/ 174 h 233"/>
                <a:gd name="T42" fmla="*/ 125 w 165"/>
                <a:gd name="T43" fmla="*/ 163 h 233"/>
                <a:gd name="T44" fmla="*/ 125 w 165"/>
                <a:gd name="T45" fmla="*/ 131 h 233"/>
                <a:gd name="T46" fmla="*/ 124 w 165"/>
                <a:gd name="T47" fmla="*/ 127 h 233"/>
                <a:gd name="T48" fmla="*/ 132 w 165"/>
                <a:gd name="T49" fmla="*/ 127 h 233"/>
                <a:gd name="T50" fmla="*/ 131 w 165"/>
                <a:gd name="T51" fmla="*/ 131 h 233"/>
                <a:gd name="T52" fmla="*/ 131 w 165"/>
                <a:gd name="T53" fmla="*/ 150 h 233"/>
                <a:gd name="T54" fmla="*/ 142 w 165"/>
                <a:gd name="T55" fmla="*/ 161 h 233"/>
                <a:gd name="T56" fmla="*/ 153 w 165"/>
                <a:gd name="T57" fmla="*/ 150 h 233"/>
                <a:gd name="T58" fmla="*/ 153 w 165"/>
                <a:gd name="T59" fmla="*/ 131 h 233"/>
                <a:gd name="T60" fmla="*/ 152 w 165"/>
                <a:gd name="T61" fmla="*/ 127 h 233"/>
                <a:gd name="T62" fmla="*/ 158 w 165"/>
                <a:gd name="T63" fmla="*/ 127 h 233"/>
                <a:gd name="T64" fmla="*/ 158 w 165"/>
                <a:gd name="T65" fmla="*/ 120 h 233"/>
                <a:gd name="T66" fmla="*/ 134 w 165"/>
                <a:gd name="T67" fmla="*/ 120 h 233"/>
                <a:gd name="T68" fmla="*/ 134 w 165"/>
                <a:gd name="T69" fmla="*/ 18 h 233"/>
                <a:gd name="T70" fmla="*/ 142 w 165"/>
                <a:gd name="T71" fmla="*/ 18 h 233"/>
                <a:gd name="T72" fmla="*/ 142 w 165"/>
                <a:gd name="T73" fmla="*/ 0 h 233"/>
                <a:gd name="T74" fmla="*/ 86 w 165"/>
                <a:gd name="T75" fmla="*/ 0 h 233"/>
                <a:gd name="T76" fmla="*/ 86 w 165"/>
                <a:gd name="T77" fmla="*/ 18 h 233"/>
                <a:gd name="T78" fmla="*/ 94 w 165"/>
                <a:gd name="T79" fmla="*/ 18 h 233"/>
                <a:gd name="T80" fmla="*/ 94 w 165"/>
                <a:gd name="T81" fmla="*/ 20 h 233"/>
                <a:gd name="T82" fmla="*/ 0 w 165"/>
                <a:gd name="T83" fmla="*/ 120 h 233"/>
                <a:gd name="T84" fmla="*/ 63 w 165"/>
                <a:gd name="T85" fmla="*/ 213 h 233"/>
                <a:gd name="T86" fmla="*/ 63 w 165"/>
                <a:gd name="T87" fmla="*/ 233 h 233"/>
                <a:gd name="T88" fmla="*/ 165 w 165"/>
                <a:gd name="T89" fmla="*/ 233 h 233"/>
                <a:gd name="T90" fmla="*/ 165 w 165"/>
                <a:gd name="T91" fmla="*/ 195 h 233"/>
                <a:gd name="T92" fmla="*/ 158 w 165"/>
                <a:gd name="T93" fmla="*/ 19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5" h="233">
                  <a:moveTo>
                    <a:pt x="158" y="195"/>
                  </a:moveTo>
                  <a:cubicBezTo>
                    <a:pt x="158" y="189"/>
                    <a:pt x="158" y="189"/>
                    <a:pt x="158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95"/>
                    <a:pt x="70" y="195"/>
                    <a:pt x="70" y="195"/>
                  </a:cubicBezTo>
                  <a:cubicBezTo>
                    <a:pt x="68" y="195"/>
                    <a:pt x="68" y="195"/>
                    <a:pt x="68" y="195"/>
                  </a:cubicBezTo>
                  <a:cubicBezTo>
                    <a:pt x="38" y="183"/>
                    <a:pt x="18" y="154"/>
                    <a:pt x="18" y="120"/>
                  </a:cubicBezTo>
                  <a:cubicBezTo>
                    <a:pt x="18" y="77"/>
                    <a:pt x="51" y="42"/>
                    <a:pt x="94" y="39"/>
                  </a:cubicBezTo>
                  <a:cubicBezTo>
                    <a:pt x="94" y="120"/>
                    <a:pt x="94" y="120"/>
                    <a:pt x="94" y="120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76" y="127"/>
                    <a:pt x="76" y="127"/>
                    <a:pt x="76" y="127"/>
                  </a:cubicBezTo>
                  <a:cubicBezTo>
                    <a:pt x="75" y="128"/>
                    <a:pt x="75" y="130"/>
                    <a:pt x="75" y="131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75" y="156"/>
                    <a:pt x="80" y="161"/>
                    <a:pt x="86" y="161"/>
                  </a:cubicBezTo>
                  <a:cubicBezTo>
                    <a:pt x="92" y="161"/>
                    <a:pt x="97" y="156"/>
                    <a:pt x="97" y="150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97" y="130"/>
                    <a:pt x="96" y="128"/>
                    <a:pt x="96" y="127"/>
                  </a:cubicBezTo>
                  <a:cubicBezTo>
                    <a:pt x="104" y="127"/>
                    <a:pt x="104" y="127"/>
                    <a:pt x="104" y="127"/>
                  </a:cubicBezTo>
                  <a:cubicBezTo>
                    <a:pt x="103" y="128"/>
                    <a:pt x="103" y="130"/>
                    <a:pt x="103" y="131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169"/>
                    <a:pt x="108" y="174"/>
                    <a:pt x="114" y="174"/>
                  </a:cubicBezTo>
                  <a:cubicBezTo>
                    <a:pt x="120" y="174"/>
                    <a:pt x="125" y="169"/>
                    <a:pt x="125" y="163"/>
                  </a:cubicBezTo>
                  <a:cubicBezTo>
                    <a:pt x="125" y="131"/>
                    <a:pt x="125" y="131"/>
                    <a:pt x="125" y="131"/>
                  </a:cubicBezTo>
                  <a:cubicBezTo>
                    <a:pt x="125" y="130"/>
                    <a:pt x="125" y="128"/>
                    <a:pt x="124" y="127"/>
                  </a:cubicBezTo>
                  <a:cubicBezTo>
                    <a:pt x="132" y="127"/>
                    <a:pt x="132" y="127"/>
                    <a:pt x="132" y="127"/>
                  </a:cubicBezTo>
                  <a:cubicBezTo>
                    <a:pt x="131" y="128"/>
                    <a:pt x="131" y="130"/>
                    <a:pt x="131" y="131"/>
                  </a:cubicBezTo>
                  <a:cubicBezTo>
                    <a:pt x="131" y="150"/>
                    <a:pt x="131" y="150"/>
                    <a:pt x="131" y="150"/>
                  </a:cubicBezTo>
                  <a:cubicBezTo>
                    <a:pt x="131" y="156"/>
                    <a:pt x="136" y="161"/>
                    <a:pt x="142" y="161"/>
                  </a:cubicBezTo>
                  <a:cubicBezTo>
                    <a:pt x="148" y="161"/>
                    <a:pt x="153" y="156"/>
                    <a:pt x="153" y="150"/>
                  </a:cubicBezTo>
                  <a:cubicBezTo>
                    <a:pt x="153" y="131"/>
                    <a:pt x="153" y="131"/>
                    <a:pt x="153" y="131"/>
                  </a:cubicBezTo>
                  <a:cubicBezTo>
                    <a:pt x="153" y="130"/>
                    <a:pt x="153" y="128"/>
                    <a:pt x="152" y="127"/>
                  </a:cubicBezTo>
                  <a:cubicBezTo>
                    <a:pt x="158" y="127"/>
                    <a:pt x="158" y="127"/>
                    <a:pt x="158" y="127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41" y="24"/>
                    <a:pt x="0" y="67"/>
                    <a:pt x="0" y="120"/>
                  </a:cubicBezTo>
                  <a:cubicBezTo>
                    <a:pt x="0" y="162"/>
                    <a:pt x="26" y="198"/>
                    <a:pt x="63" y="213"/>
                  </a:cubicBezTo>
                  <a:cubicBezTo>
                    <a:pt x="63" y="233"/>
                    <a:pt x="63" y="233"/>
                    <a:pt x="63" y="233"/>
                  </a:cubicBezTo>
                  <a:cubicBezTo>
                    <a:pt x="165" y="233"/>
                    <a:pt x="165" y="233"/>
                    <a:pt x="165" y="233"/>
                  </a:cubicBezTo>
                  <a:cubicBezTo>
                    <a:pt x="165" y="195"/>
                    <a:pt x="165" y="195"/>
                    <a:pt x="165" y="195"/>
                  </a:cubicBezTo>
                  <a:lnTo>
                    <a:pt x="158" y="1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4"/>
            <p:cNvSpPr>
              <a:spLocks noEditPoints="1"/>
            </p:cNvSpPr>
            <p:nvPr/>
          </p:nvSpPr>
          <p:spPr bwMode="auto">
            <a:xfrm>
              <a:off x="5761039" y="3413125"/>
              <a:ext cx="466725" cy="79375"/>
            </a:xfrm>
            <a:custGeom>
              <a:avLst/>
              <a:gdLst>
                <a:gd name="T0" fmla="*/ 0 w 294"/>
                <a:gd name="T1" fmla="*/ 0 h 50"/>
                <a:gd name="T2" fmla="*/ 0 w 294"/>
                <a:gd name="T3" fmla="*/ 50 h 50"/>
                <a:gd name="T4" fmla="*/ 294 w 294"/>
                <a:gd name="T5" fmla="*/ 50 h 50"/>
                <a:gd name="T6" fmla="*/ 294 w 294"/>
                <a:gd name="T7" fmla="*/ 0 h 50"/>
                <a:gd name="T8" fmla="*/ 0 w 294"/>
                <a:gd name="T9" fmla="*/ 0 h 50"/>
                <a:gd name="T10" fmla="*/ 282 w 294"/>
                <a:gd name="T11" fmla="*/ 38 h 50"/>
                <a:gd name="T12" fmla="*/ 10 w 294"/>
                <a:gd name="T13" fmla="*/ 38 h 50"/>
                <a:gd name="T14" fmla="*/ 10 w 294"/>
                <a:gd name="T15" fmla="*/ 12 h 50"/>
                <a:gd name="T16" fmla="*/ 282 w 294"/>
                <a:gd name="T17" fmla="*/ 12 h 50"/>
                <a:gd name="T18" fmla="*/ 282 w 294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50">
                  <a:moveTo>
                    <a:pt x="0" y="0"/>
                  </a:moveTo>
                  <a:lnTo>
                    <a:pt x="0" y="50"/>
                  </a:lnTo>
                  <a:lnTo>
                    <a:pt x="294" y="50"/>
                  </a:lnTo>
                  <a:lnTo>
                    <a:pt x="294" y="0"/>
                  </a:lnTo>
                  <a:lnTo>
                    <a:pt x="0" y="0"/>
                  </a:lnTo>
                  <a:close/>
                  <a:moveTo>
                    <a:pt x="282" y="38"/>
                  </a:moveTo>
                  <a:lnTo>
                    <a:pt x="10" y="38"/>
                  </a:lnTo>
                  <a:lnTo>
                    <a:pt x="10" y="12"/>
                  </a:lnTo>
                  <a:lnTo>
                    <a:pt x="282" y="12"/>
                  </a:lnTo>
                  <a:lnTo>
                    <a:pt x="282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Freeform 26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>
            <a:spLocks noEditPoints="1"/>
          </p:cNvSpPr>
          <p:nvPr/>
        </p:nvSpPr>
        <p:spPr bwMode="auto">
          <a:xfrm>
            <a:off x="592371" y="4112944"/>
            <a:ext cx="338431" cy="388992"/>
          </a:xfrm>
          <a:custGeom>
            <a:avLst/>
            <a:gdLst>
              <a:gd name="T0" fmla="*/ 61 w 240"/>
              <a:gd name="T1" fmla="*/ 0 h 275"/>
              <a:gd name="T2" fmla="*/ 61 w 240"/>
              <a:gd name="T3" fmla="*/ 46 h 275"/>
              <a:gd name="T4" fmla="*/ 91 w 240"/>
              <a:gd name="T5" fmla="*/ 109 h 275"/>
              <a:gd name="T6" fmla="*/ 152 w 240"/>
              <a:gd name="T7" fmla="*/ 131 h 275"/>
              <a:gd name="T8" fmla="*/ 179 w 240"/>
              <a:gd name="T9" fmla="*/ 275 h 275"/>
              <a:gd name="T10" fmla="*/ 240 w 240"/>
              <a:gd name="T11" fmla="*/ 131 h 275"/>
              <a:gd name="T12" fmla="*/ 91 w 240"/>
              <a:gd name="T13" fmla="*/ 109 h 275"/>
              <a:gd name="T14" fmla="*/ 59 w 240"/>
              <a:gd name="T15" fmla="*/ 145 h 275"/>
              <a:gd name="T16" fmla="*/ 123 w 240"/>
              <a:gd name="T17" fmla="*/ 102 h 275"/>
              <a:gd name="T18" fmla="*/ 123 w 240"/>
              <a:gd name="T19" fmla="*/ 102 h 275"/>
              <a:gd name="T20" fmla="*/ 123 w 240"/>
              <a:gd name="T21" fmla="*/ 73 h 275"/>
              <a:gd name="T22" fmla="*/ 69 w 240"/>
              <a:gd name="T23" fmla="*/ 73 h 275"/>
              <a:gd name="T24" fmla="*/ 68 w 240"/>
              <a:gd name="T25" fmla="*/ 50 h 275"/>
              <a:gd name="T26" fmla="*/ 40 w 240"/>
              <a:gd name="T27" fmla="*/ 53 h 275"/>
              <a:gd name="T28" fmla="*/ 3 w 240"/>
              <a:gd name="T29" fmla="*/ 177 h 275"/>
              <a:gd name="T30" fmla="*/ 92 w 240"/>
              <a:gd name="T31" fmla="*/ 259 h 275"/>
              <a:gd name="T32" fmla="*/ 125 w 240"/>
              <a:gd name="T33" fmla="*/ 259 h 275"/>
              <a:gd name="T34" fmla="*/ 121 w 240"/>
              <a:gd name="T35" fmla="*/ 145 h 275"/>
              <a:gd name="T36" fmla="*/ 40 w 240"/>
              <a:gd name="T37" fmla="*/ 197 h 275"/>
              <a:gd name="T38" fmla="*/ 54 w 240"/>
              <a:gd name="T39" fmla="*/ 273 h 275"/>
              <a:gd name="T40" fmla="*/ 86 w 240"/>
              <a:gd name="T41" fmla="*/ 197 h 275"/>
              <a:gd name="T42" fmla="*/ 7 w 240"/>
              <a:gd name="T43" fmla="*/ 185 h 275"/>
              <a:gd name="T44" fmla="*/ 218 w 240"/>
              <a:gd name="T45" fmla="*/ 79 h 275"/>
              <a:gd name="T46" fmla="*/ 146 w 240"/>
              <a:gd name="T47" fmla="*/ 100 h 275"/>
              <a:gd name="T48" fmla="*/ 218 w 240"/>
              <a:gd name="T49" fmla="*/ 79 h 275"/>
              <a:gd name="T50" fmla="*/ 233 w 240"/>
              <a:gd name="T51" fmla="*/ 75 h 275"/>
              <a:gd name="T52" fmla="*/ 161 w 240"/>
              <a:gd name="T53" fmla="*/ 53 h 275"/>
              <a:gd name="T54" fmla="*/ 160 w 240"/>
              <a:gd name="T55" fmla="*/ 49 h 275"/>
              <a:gd name="T56" fmla="*/ 232 w 240"/>
              <a:gd name="T57" fmla="*/ 28 h 275"/>
              <a:gd name="T58" fmla="*/ 160 w 240"/>
              <a:gd name="T59" fmla="*/ 49 h 275"/>
              <a:gd name="T60" fmla="*/ 149 w 240"/>
              <a:gd name="T61" fmla="*/ 2 h 275"/>
              <a:gd name="T62" fmla="*/ 222 w 240"/>
              <a:gd name="T63" fmla="*/ 2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0" h="275">
                <a:moveTo>
                  <a:pt x="37" y="23"/>
                </a:moveTo>
                <a:cubicBezTo>
                  <a:pt x="37" y="10"/>
                  <a:pt x="48" y="0"/>
                  <a:pt x="61" y="0"/>
                </a:cubicBezTo>
                <a:cubicBezTo>
                  <a:pt x="74" y="0"/>
                  <a:pt x="84" y="10"/>
                  <a:pt x="84" y="23"/>
                </a:cubicBezTo>
                <a:cubicBezTo>
                  <a:pt x="84" y="36"/>
                  <a:pt x="74" y="46"/>
                  <a:pt x="61" y="46"/>
                </a:cubicBezTo>
                <a:cubicBezTo>
                  <a:pt x="48" y="46"/>
                  <a:pt x="37" y="36"/>
                  <a:pt x="37" y="23"/>
                </a:cubicBezTo>
                <a:close/>
                <a:moveTo>
                  <a:pt x="91" y="109"/>
                </a:moveTo>
                <a:cubicBezTo>
                  <a:pt x="91" y="131"/>
                  <a:pt x="91" y="131"/>
                  <a:pt x="91" y="131"/>
                </a:cubicBezTo>
                <a:cubicBezTo>
                  <a:pt x="152" y="131"/>
                  <a:pt x="152" y="131"/>
                  <a:pt x="152" y="131"/>
                </a:cubicBezTo>
                <a:cubicBezTo>
                  <a:pt x="152" y="275"/>
                  <a:pt x="152" y="275"/>
                  <a:pt x="152" y="275"/>
                </a:cubicBezTo>
                <a:cubicBezTo>
                  <a:pt x="179" y="275"/>
                  <a:pt x="179" y="275"/>
                  <a:pt x="179" y="275"/>
                </a:cubicBezTo>
                <a:cubicBezTo>
                  <a:pt x="179" y="131"/>
                  <a:pt x="179" y="131"/>
                  <a:pt x="179" y="131"/>
                </a:cubicBezTo>
                <a:cubicBezTo>
                  <a:pt x="240" y="131"/>
                  <a:pt x="240" y="131"/>
                  <a:pt x="240" y="131"/>
                </a:cubicBezTo>
                <a:cubicBezTo>
                  <a:pt x="240" y="109"/>
                  <a:pt x="240" y="109"/>
                  <a:pt x="240" y="109"/>
                </a:cubicBezTo>
                <a:lnTo>
                  <a:pt x="91" y="109"/>
                </a:lnTo>
                <a:close/>
                <a:moveTo>
                  <a:pt x="121" y="145"/>
                </a:moveTo>
                <a:cubicBezTo>
                  <a:pt x="59" y="145"/>
                  <a:pt x="59" y="145"/>
                  <a:pt x="59" y="145"/>
                </a:cubicBezTo>
                <a:cubicBezTo>
                  <a:pt x="65" y="102"/>
                  <a:pt x="65" y="102"/>
                  <a:pt x="65" y="102"/>
                </a:cubicBezTo>
                <a:cubicBezTo>
                  <a:pt x="123" y="102"/>
                  <a:pt x="123" y="102"/>
                  <a:pt x="123" y="102"/>
                </a:cubicBezTo>
                <a:cubicBezTo>
                  <a:pt x="123" y="102"/>
                  <a:pt x="123" y="102"/>
                  <a:pt x="123" y="102"/>
                </a:cubicBezTo>
                <a:cubicBezTo>
                  <a:pt x="123" y="102"/>
                  <a:pt x="123" y="102"/>
                  <a:pt x="123" y="102"/>
                </a:cubicBezTo>
                <a:cubicBezTo>
                  <a:pt x="131" y="102"/>
                  <a:pt x="138" y="96"/>
                  <a:pt x="138" y="88"/>
                </a:cubicBezTo>
                <a:cubicBezTo>
                  <a:pt x="138" y="80"/>
                  <a:pt x="131" y="73"/>
                  <a:pt x="123" y="73"/>
                </a:cubicBezTo>
                <a:cubicBezTo>
                  <a:pt x="123" y="73"/>
                  <a:pt x="123" y="73"/>
                  <a:pt x="123" y="73"/>
                </a:cubicBezTo>
                <a:cubicBezTo>
                  <a:pt x="69" y="73"/>
                  <a:pt x="69" y="73"/>
                  <a:pt x="69" y="7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2"/>
                  <a:pt x="70" y="50"/>
                  <a:pt x="68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1" y="50"/>
                  <a:pt x="40" y="52"/>
                  <a:pt x="40" y="53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76"/>
                  <a:pt x="1" y="177"/>
                  <a:pt x="3" y="177"/>
                </a:cubicBezTo>
                <a:cubicBezTo>
                  <a:pt x="92" y="177"/>
                  <a:pt x="92" y="177"/>
                  <a:pt x="92" y="177"/>
                </a:cubicBezTo>
                <a:cubicBezTo>
                  <a:pt x="92" y="259"/>
                  <a:pt x="92" y="259"/>
                  <a:pt x="92" y="259"/>
                </a:cubicBezTo>
                <a:cubicBezTo>
                  <a:pt x="92" y="268"/>
                  <a:pt x="100" y="275"/>
                  <a:pt x="109" y="275"/>
                </a:cubicBezTo>
                <a:cubicBezTo>
                  <a:pt x="117" y="275"/>
                  <a:pt x="125" y="268"/>
                  <a:pt x="125" y="259"/>
                </a:cubicBezTo>
                <a:cubicBezTo>
                  <a:pt x="125" y="148"/>
                  <a:pt x="125" y="148"/>
                  <a:pt x="125" y="148"/>
                </a:cubicBezTo>
                <a:cubicBezTo>
                  <a:pt x="125" y="146"/>
                  <a:pt x="123" y="145"/>
                  <a:pt x="121" y="145"/>
                </a:cubicBezTo>
                <a:close/>
                <a:moveTo>
                  <a:pt x="7" y="197"/>
                </a:moveTo>
                <a:cubicBezTo>
                  <a:pt x="40" y="197"/>
                  <a:pt x="40" y="197"/>
                  <a:pt x="40" y="197"/>
                </a:cubicBezTo>
                <a:cubicBezTo>
                  <a:pt x="40" y="273"/>
                  <a:pt x="40" y="273"/>
                  <a:pt x="40" y="273"/>
                </a:cubicBezTo>
                <a:cubicBezTo>
                  <a:pt x="54" y="273"/>
                  <a:pt x="54" y="273"/>
                  <a:pt x="54" y="273"/>
                </a:cubicBezTo>
                <a:cubicBezTo>
                  <a:pt x="54" y="197"/>
                  <a:pt x="54" y="197"/>
                  <a:pt x="54" y="197"/>
                </a:cubicBezTo>
                <a:cubicBezTo>
                  <a:pt x="86" y="197"/>
                  <a:pt x="86" y="197"/>
                  <a:pt x="86" y="197"/>
                </a:cubicBezTo>
                <a:cubicBezTo>
                  <a:pt x="86" y="185"/>
                  <a:pt x="86" y="185"/>
                  <a:pt x="86" y="185"/>
                </a:cubicBezTo>
                <a:cubicBezTo>
                  <a:pt x="7" y="185"/>
                  <a:pt x="7" y="185"/>
                  <a:pt x="7" y="185"/>
                </a:cubicBezTo>
                <a:lnTo>
                  <a:pt x="7" y="197"/>
                </a:lnTo>
                <a:close/>
                <a:moveTo>
                  <a:pt x="218" y="79"/>
                </a:moveTo>
                <a:cubicBezTo>
                  <a:pt x="146" y="79"/>
                  <a:pt x="146" y="79"/>
                  <a:pt x="146" y="79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218" y="100"/>
                  <a:pt x="218" y="100"/>
                  <a:pt x="218" y="100"/>
                </a:cubicBezTo>
                <a:lnTo>
                  <a:pt x="218" y="79"/>
                </a:lnTo>
                <a:close/>
                <a:moveTo>
                  <a:pt x="161" y="75"/>
                </a:moveTo>
                <a:cubicBezTo>
                  <a:pt x="233" y="75"/>
                  <a:pt x="233" y="75"/>
                  <a:pt x="233" y="75"/>
                </a:cubicBezTo>
                <a:cubicBezTo>
                  <a:pt x="233" y="53"/>
                  <a:pt x="233" y="53"/>
                  <a:pt x="233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1" y="75"/>
                </a:lnTo>
                <a:close/>
                <a:moveTo>
                  <a:pt x="160" y="49"/>
                </a:moveTo>
                <a:cubicBezTo>
                  <a:pt x="232" y="49"/>
                  <a:pt x="232" y="49"/>
                  <a:pt x="232" y="49"/>
                </a:cubicBezTo>
                <a:cubicBezTo>
                  <a:pt x="232" y="28"/>
                  <a:pt x="232" y="28"/>
                  <a:pt x="232" y="28"/>
                </a:cubicBezTo>
                <a:cubicBezTo>
                  <a:pt x="160" y="28"/>
                  <a:pt x="160" y="28"/>
                  <a:pt x="160" y="28"/>
                </a:cubicBezTo>
                <a:lnTo>
                  <a:pt x="160" y="49"/>
                </a:lnTo>
                <a:close/>
                <a:moveTo>
                  <a:pt x="222" y="2"/>
                </a:moveTo>
                <a:cubicBezTo>
                  <a:pt x="149" y="2"/>
                  <a:pt x="149" y="2"/>
                  <a:pt x="149" y="2"/>
                </a:cubicBezTo>
                <a:cubicBezTo>
                  <a:pt x="149" y="24"/>
                  <a:pt x="149" y="24"/>
                  <a:pt x="149" y="24"/>
                </a:cubicBezTo>
                <a:cubicBezTo>
                  <a:pt x="222" y="24"/>
                  <a:pt x="222" y="24"/>
                  <a:pt x="222" y="24"/>
                </a:cubicBezTo>
                <a:lnTo>
                  <a:pt x="222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47F8AF-B16B-6996-D7A2-5FAC0081D130}"/>
              </a:ext>
            </a:extLst>
          </p:cNvPr>
          <p:cNvSpPr txBox="1"/>
          <p:nvPr/>
        </p:nvSpPr>
        <p:spPr>
          <a:xfrm>
            <a:off x="334467" y="1011651"/>
            <a:ext cx="5309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输入：</a:t>
            </a:r>
            <a:r>
              <a:rPr lang="en-US" altLang="zh-CN"/>
              <a:t>text = ‘</a:t>
            </a:r>
            <a:r>
              <a:rPr lang="zh-CN" altLang="en-US"/>
              <a:t>英寸液晶屏显示效果出色</a:t>
            </a:r>
            <a:r>
              <a:rPr lang="en-US" altLang="zh-CN"/>
              <a:t>’</a:t>
            </a:r>
          </a:p>
          <a:p>
            <a:r>
              <a:rPr lang="zh-CN" altLang="en-US"/>
              <a:t>输出：</a:t>
            </a:r>
            <a:r>
              <a:rPr lang="en-US" altLang="zh-CN"/>
              <a:t>[{‘aspect’: ‘</a:t>
            </a:r>
            <a:r>
              <a:rPr lang="zh-CN" altLang="en-US"/>
              <a:t>英寸液晶屏</a:t>
            </a:r>
            <a:r>
              <a:rPr lang="en-US" altLang="zh-CN"/>
              <a:t>', 'sentiment': 'Positive', 'position’: [0, 4]}]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ECA6479-0DA5-DF88-9801-8BDFF1143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40" y="1378324"/>
            <a:ext cx="1118761" cy="34202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0475E1-C9FD-5D3E-6A0F-B041CFB3E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783" y="1378324"/>
            <a:ext cx="6488272" cy="7925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59A258-87A6-26F1-D97C-3D7B2B9AC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895" y="2446162"/>
            <a:ext cx="3276884" cy="1905165"/>
          </a:xfrm>
          <a:prstGeom prst="rect">
            <a:avLst/>
          </a:prstGeom>
        </p:spPr>
      </p:pic>
      <p:sp>
        <p:nvSpPr>
          <p:cNvPr id="9" name="矩形 8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4B721E17-B951-9F7A-73BB-DE0A009D9694}"/>
              </a:ext>
            </a:extLst>
          </p:cNvPr>
          <p:cNvSpPr/>
          <p:nvPr/>
        </p:nvSpPr>
        <p:spPr bwMode="auto">
          <a:xfrm>
            <a:off x="423080" y="344965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数据准备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99F5BAC-F2D0-0BD6-D482-DA848E916EDB}"/>
              </a:ext>
            </a:extLst>
          </p:cNvPr>
          <p:cNvCxnSpPr/>
          <p:nvPr/>
        </p:nvCxnSpPr>
        <p:spPr>
          <a:xfrm>
            <a:off x="522725" y="912549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3A537BD-6C48-30AA-3CD7-FBE4FA8BE108}"/>
              </a:ext>
            </a:extLst>
          </p:cNvPr>
          <p:cNvSpPr txBox="1"/>
          <p:nvPr/>
        </p:nvSpPr>
        <p:spPr>
          <a:xfrm>
            <a:off x="3097617" y="840695"/>
            <a:ext cx="5309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输入：</a:t>
            </a:r>
            <a:r>
              <a:rPr lang="en-US" altLang="zh-CN"/>
              <a:t>text = ‘</a:t>
            </a:r>
            <a:r>
              <a:rPr lang="zh-CN" altLang="en-US"/>
              <a:t>英寸液晶屏显示效果出色</a:t>
            </a:r>
            <a:r>
              <a:rPr lang="en-US" altLang="zh-CN"/>
              <a:t>’</a:t>
            </a:r>
          </a:p>
          <a:p>
            <a:r>
              <a:rPr lang="zh-CN" altLang="en-US"/>
              <a:t>输出：</a:t>
            </a:r>
            <a:r>
              <a:rPr lang="en-US" altLang="zh-CN"/>
              <a:t>[{‘aspect’: ‘</a:t>
            </a:r>
            <a:r>
              <a:rPr lang="zh-CN" altLang="en-US"/>
              <a:t>英寸液晶屏</a:t>
            </a:r>
            <a:r>
              <a:rPr lang="en-US" altLang="zh-CN"/>
              <a:t>', 'sentiment': 'Positive', 'position’: [0, 4]}]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106681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9D5A7C1-7B7A-03FA-183D-F6B4ECD630F0}"/>
              </a:ext>
            </a:extLst>
          </p:cNvPr>
          <p:cNvSpPr/>
          <p:nvPr/>
        </p:nvSpPr>
        <p:spPr>
          <a:xfrm>
            <a:off x="1553135" y="3765172"/>
            <a:ext cx="1963270" cy="275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Bert encoder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A5FE4F-7639-791E-4E3A-CBE548E27B31}"/>
              </a:ext>
            </a:extLst>
          </p:cNvPr>
          <p:cNvSpPr/>
          <p:nvPr/>
        </p:nvSpPr>
        <p:spPr>
          <a:xfrm>
            <a:off x="1247214" y="4424076"/>
            <a:ext cx="2575112" cy="275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批量文本数据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BFB85F2-8B8D-3BAA-9EC6-C47F1A044DAF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2534770" y="4040836"/>
            <a:ext cx="0" cy="38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3E12F94-A8D8-4CBF-2F90-CA71C7F2C62F}"/>
              </a:ext>
            </a:extLst>
          </p:cNvPr>
          <p:cNvSpPr/>
          <p:nvPr/>
        </p:nvSpPr>
        <p:spPr>
          <a:xfrm>
            <a:off x="1553135" y="3166776"/>
            <a:ext cx="1963270" cy="275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句子词向量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1CC35FB-FD5F-6F1F-CF53-B9B569ABEA13}"/>
              </a:ext>
            </a:extLst>
          </p:cNvPr>
          <p:cNvCxnSpPr>
            <a:stCxn id="2" idx="0"/>
            <a:endCxn id="6" idx="2"/>
          </p:cNvCxnSpPr>
          <p:nvPr/>
        </p:nvCxnSpPr>
        <p:spPr>
          <a:xfrm flipV="1">
            <a:off x="2534770" y="3442440"/>
            <a:ext cx="0" cy="32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F9966EC-1156-25DE-14BE-5DE59C8CF740}"/>
              </a:ext>
            </a:extLst>
          </p:cNvPr>
          <p:cNvSpPr/>
          <p:nvPr/>
        </p:nvSpPr>
        <p:spPr>
          <a:xfrm>
            <a:off x="5130050" y="3154170"/>
            <a:ext cx="1963270" cy="275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句子词向量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8CCD1718-C992-FAC9-9E1C-BCF62A76E65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528044" y="3429834"/>
            <a:ext cx="3583641" cy="201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EAA161A-F1EF-02F6-691E-446CB4CF67E6}"/>
              </a:ext>
            </a:extLst>
          </p:cNvPr>
          <p:cNvSpPr/>
          <p:nvPr/>
        </p:nvSpPr>
        <p:spPr>
          <a:xfrm>
            <a:off x="1549772" y="1701060"/>
            <a:ext cx="1963270" cy="275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Linear + CRF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93F0F3A-6E86-E6E1-0BD8-A1FBF234AD46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H="1" flipV="1">
            <a:off x="2531407" y="2727233"/>
            <a:ext cx="3363" cy="43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47D0D4F-DA83-79D9-7996-E18BA2726F81}"/>
              </a:ext>
            </a:extLst>
          </p:cNvPr>
          <p:cNvSpPr/>
          <p:nvPr/>
        </p:nvSpPr>
        <p:spPr>
          <a:xfrm>
            <a:off x="1243851" y="1076194"/>
            <a:ext cx="2575111" cy="2723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实体位置输出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56B7971-8E6D-4BBC-00D0-E8434BE0C9B0}"/>
              </a:ext>
            </a:extLst>
          </p:cNvPr>
          <p:cNvCxnSpPr>
            <a:stCxn id="18" idx="0"/>
            <a:endCxn id="22" idx="2"/>
          </p:cNvCxnSpPr>
          <p:nvPr/>
        </p:nvCxnSpPr>
        <p:spPr>
          <a:xfrm flipV="1">
            <a:off x="2531407" y="1348498"/>
            <a:ext cx="0" cy="35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2997340-18F2-533F-3B0A-46B6998253AA}"/>
              </a:ext>
            </a:extLst>
          </p:cNvPr>
          <p:cNvSpPr/>
          <p:nvPr/>
        </p:nvSpPr>
        <p:spPr>
          <a:xfrm>
            <a:off x="6985746" y="2471732"/>
            <a:ext cx="1324535" cy="275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cdw/cdm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3CA5111-2240-3F07-9305-6FE2C6C9056F}"/>
              </a:ext>
            </a:extLst>
          </p:cNvPr>
          <p:cNvSpPr/>
          <p:nvPr/>
        </p:nvSpPr>
        <p:spPr>
          <a:xfrm>
            <a:off x="5920067" y="2438115"/>
            <a:ext cx="396688" cy="342899"/>
          </a:xfrm>
          <a:prstGeom prst="ellipse">
            <a:avLst/>
          </a:prstGeom>
          <a:solidFill>
            <a:srgbClr val="EEF2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E16E3DF-2D12-9890-58E6-7D9DB113627B}"/>
              </a:ext>
            </a:extLst>
          </p:cNvPr>
          <p:cNvCxnSpPr>
            <a:stCxn id="12" idx="0"/>
            <a:endCxn id="26" idx="4"/>
          </p:cNvCxnSpPr>
          <p:nvPr/>
        </p:nvCxnSpPr>
        <p:spPr>
          <a:xfrm flipV="1">
            <a:off x="6111685" y="2781014"/>
            <a:ext cx="6726" cy="37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BD8887F-C5A3-86B0-7313-32B5359470BD}"/>
              </a:ext>
            </a:extLst>
          </p:cNvPr>
          <p:cNvCxnSpPr>
            <a:stCxn id="25" idx="1"/>
            <a:endCxn id="26" idx="6"/>
          </p:cNvCxnSpPr>
          <p:nvPr/>
        </p:nvCxnSpPr>
        <p:spPr>
          <a:xfrm flipH="1">
            <a:off x="6316755" y="2609564"/>
            <a:ext cx="6689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359ECD5-BEDF-BC01-5E69-DE069A5403C7}"/>
              </a:ext>
            </a:extLst>
          </p:cNvPr>
          <p:cNvCxnSpPr>
            <a:stCxn id="26" idx="2"/>
            <a:endCxn id="26" idx="6"/>
          </p:cNvCxnSpPr>
          <p:nvPr/>
        </p:nvCxnSpPr>
        <p:spPr>
          <a:xfrm>
            <a:off x="5920067" y="2609565"/>
            <a:ext cx="3966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0D4CBE4-082C-086D-1A78-514BD185B171}"/>
              </a:ext>
            </a:extLst>
          </p:cNvPr>
          <p:cNvCxnSpPr>
            <a:stCxn id="26" idx="0"/>
            <a:endCxn id="26" idx="4"/>
          </p:cNvCxnSpPr>
          <p:nvPr/>
        </p:nvCxnSpPr>
        <p:spPr>
          <a:xfrm>
            <a:off x="6118411" y="2438115"/>
            <a:ext cx="0" cy="342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7AB98DF-8CCE-D582-1B7B-61B274CA0F54}"/>
              </a:ext>
            </a:extLst>
          </p:cNvPr>
          <p:cNvSpPr/>
          <p:nvPr/>
        </p:nvSpPr>
        <p:spPr>
          <a:xfrm>
            <a:off x="5237628" y="1754835"/>
            <a:ext cx="1748117" cy="272303"/>
          </a:xfrm>
          <a:prstGeom prst="rect">
            <a:avLst/>
          </a:prstGeom>
          <a:solidFill>
            <a:srgbClr val="C5E0B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Self-attention + pooler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782D5DF-C80A-EB9D-2851-7F43E958C821}"/>
              </a:ext>
            </a:extLst>
          </p:cNvPr>
          <p:cNvCxnSpPr>
            <a:stCxn id="26" idx="0"/>
            <a:endCxn id="41" idx="2"/>
          </p:cNvCxnSpPr>
          <p:nvPr/>
        </p:nvCxnSpPr>
        <p:spPr>
          <a:xfrm flipH="1" flipV="1">
            <a:off x="6111687" y="2027138"/>
            <a:ext cx="6724" cy="41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EA3A74BA-87EB-BCD0-5CE0-A1754B57FB28}"/>
              </a:ext>
            </a:extLst>
          </p:cNvPr>
          <p:cNvSpPr/>
          <p:nvPr/>
        </p:nvSpPr>
        <p:spPr>
          <a:xfrm>
            <a:off x="5237627" y="1186697"/>
            <a:ext cx="1748117" cy="275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Linear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C8C5897-3740-C1FD-4C36-AB31342E5050}"/>
              </a:ext>
            </a:extLst>
          </p:cNvPr>
          <p:cNvCxnSpPr>
            <a:stCxn id="41" idx="0"/>
            <a:endCxn id="44" idx="2"/>
          </p:cNvCxnSpPr>
          <p:nvPr/>
        </p:nvCxnSpPr>
        <p:spPr>
          <a:xfrm flipH="1" flipV="1">
            <a:off x="6111686" y="1462361"/>
            <a:ext cx="1" cy="29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40FDBBEB-6DEA-4650-86AC-B480F9405114}"/>
              </a:ext>
            </a:extLst>
          </p:cNvPr>
          <p:cNvSpPr/>
          <p:nvPr/>
        </p:nvSpPr>
        <p:spPr>
          <a:xfrm>
            <a:off x="4824129" y="645451"/>
            <a:ext cx="2575111" cy="2723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实体情感输出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4349F64-3EB1-087E-2D8D-37E2D5803481}"/>
              </a:ext>
            </a:extLst>
          </p:cNvPr>
          <p:cNvCxnSpPr>
            <a:stCxn id="44" idx="0"/>
            <a:endCxn id="48" idx="2"/>
          </p:cNvCxnSpPr>
          <p:nvPr/>
        </p:nvCxnSpPr>
        <p:spPr>
          <a:xfrm flipH="1" flipV="1">
            <a:off x="6111685" y="917755"/>
            <a:ext cx="1" cy="2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FDF827EF-5BFD-7203-A9FC-A1FE2FD6EFED}"/>
              </a:ext>
            </a:extLst>
          </p:cNvPr>
          <p:cNvSpPr/>
          <p:nvPr/>
        </p:nvSpPr>
        <p:spPr>
          <a:xfrm>
            <a:off x="1549772" y="2451569"/>
            <a:ext cx="1963270" cy="275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Bi-LSTM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5040AF6-A4A2-C210-7C9B-29A47DBE8654}"/>
              </a:ext>
            </a:extLst>
          </p:cNvPr>
          <p:cNvCxnSpPr>
            <a:stCxn id="9" idx="0"/>
            <a:endCxn id="18" idx="2"/>
          </p:cNvCxnSpPr>
          <p:nvPr/>
        </p:nvCxnSpPr>
        <p:spPr>
          <a:xfrm flipV="1">
            <a:off x="2531407" y="1976724"/>
            <a:ext cx="0" cy="47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983031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D99168F-FABF-3FE0-DC24-67AB74D5EF78}"/>
              </a:ext>
            </a:extLst>
          </p:cNvPr>
          <p:cNvSpPr/>
          <p:nvPr/>
        </p:nvSpPr>
        <p:spPr bwMode="auto">
          <a:xfrm>
            <a:off x="466557" y="850602"/>
            <a:ext cx="82108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实验结果： 在</a:t>
            </a: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11G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显存的 </a:t>
            </a: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2080Ti 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显卡上进行训练。 在</a:t>
            </a: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loss 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权重不调高时，在训练集上的 </a:t>
            </a: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f1 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分值为 </a:t>
            </a: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0.8 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左右，验证集上 </a:t>
            </a: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f1 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值为 </a:t>
            </a: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0.7 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左右。将 </a:t>
            </a: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bert 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参数都设置为可学习的后，在训练集上 </a:t>
            </a: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f1 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分值为 </a:t>
            </a: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0.95 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左右，验证集上为 </a:t>
            </a: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0.8 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左右。</a:t>
            </a:r>
            <a:endParaRPr lang="zh-CN" altLang="en-US" sz="18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720070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8507553" y="4592875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 bwMode="auto">
          <a:xfrm>
            <a:off x="8256508" y="4647886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周晨星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398739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 bwMode="auto">
          <a:xfrm>
            <a:off x="1535206" y="1962591"/>
            <a:ext cx="14814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 录</a:t>
            </a:r>
          </a:p>
        </p:txBody>
      </p:sp>
      <p:sp>
        <p:nvSpPr>
          <p:cNvPr id="61" name="文本框 6"/>
          <p:cNvSpPr txBox="1">
            <a:spLocks noChangeArrowheads="1"/>
          </p:cNvSpPr>
          <p:nvPr/>
        </p:nvSpPr>
        <p:spPr bwMode="auto">
          <a:xfrm>
            <a:off x="5588091" y="150771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+mj-ea"/>
                <a:ea typeface="+mj-ea"/>
              </a:rPr>
              <a:t>自我介绍</a:t>
            </a:r>
          </a:p>
        </p:txBody>
      </p:sp>
      <p:sp>
        <p:nvSpPr>
          <p:cNvPr id="63" name="椭圆 62"/>
          <p:cNvSpPr/>
          <p:nvPr/>
        </p:nvSpPr>
        <p:spPr>
          <a:xfrm>
            <a:off x="5147219" y="1456556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j-lt"/>
              </a:rPr>
              <a:t>1</a:t>
            </a:r>
            <a:endParaRPr lang="zh-CN" altLang="en-US" sz="1600">
              <a:latin typeface="+mj-lt"/>
            </a:endParaRPr>
          </a:p>
        </p:txBody>
      </p:sp>
      <p:sp>
        <p:nvSpPr>
          <p:cNvPr id="64" name="文本框 6"/>
          <p:cNvSpPr txBox="1">
            <a:spLocks noChangeArrowheads="1"/>
          </p:cNvSpPr>
          <p:nvPr/>
        </p:nvSpPr>
        <p:spPr bwMode="auto">
          <a:xfrm>
            <a:off x="5588091" y="295363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+mj-ea"/>
                <a:ea typeface="+mj-ea"/>
              </a:rPr>
              <a:t>项目介绍</a:t>
            </a:r>
          </a:p>
        </p:txBody>
      </p:sp>
      <p:sp>
        <p:nvSpPr>
          <p:cNvPr id="71" name="椭圆 70"/>
          <p:cNvSpPr/>
          <p:nvPr/>
        </p:nvSpPr>
        <p:spPr>
          <a:xfrm>
            <a:off x="5147219" y="2917860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j-lt"/>
              </a:rPr>
              <a:t>2</a:t>
            </a:r>
            <a:endParaRPr lang="zh-CN" altLang="en-US" sz="1600" dirty="0">
              <a:latin typeface="+mj-lt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822451" y="1266456"/>
            <a:ext cx="2907005" cy="2769365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 bwMode="auto">
          <a:xfrm>
            <a:off x="1337236" y="2676631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2400" kern="100">
              <a:solidFill>
                <a:schemeClr val="accent1"/>
              </a:solidFill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78388" y="4667204"/>
            <a:ext cx="9476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kern="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2023-8-25</a:t>
            </a:r>
            <a:endParaRPr lang="zh-CN" altLang="en-US" sz="12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-64409" y="313147"/>
            <a:ext cx="67858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“微调</a:t>
            </a:r>
            <a:r>
              <a:rPr lang="en-US" altLang="zh-CN" sz="24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ChatGLM</a:t>
            </a:r>
            <a:r>
              <a:rPr lang="zh-CN" altLang="en-US" sz="24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的商品</a:t>
            </a:r>
            <a:r>
              <a:rPr lang="zh-CN" altLang="en-US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评价实体情感识别”项目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4467" y="858761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1051430" y="1301396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数据准备</a:t>
            </a:r>
          </a:p>
        </p:txBody>
      </p:sp>
      <p:sp>
        <p:nvSpPr>
          <p:cNvPr id="80" name="矩形 79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>
          <a:xfrm>
            <a:off x="1051430" y="1639950"/>
            <a:ext cx="4260158" cy="30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对原始数据集进行处理，得到大模型训练数据格式。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1" name="直接连接符 80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CxnSpPr/>
          <p:nvPr/>
        </p:nvCxnSpPr>
        <p:spPr>
          <a:xfrm>
            <a:off x="1161675" y="1666845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>
          <a:xfrm>
            <a:off x="458822" y="1332034"/>
            <a:ext cx="605528" cy="605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1064350" y="2399626"/>
            <a:ext cx="141577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模型参数选择</a:t>
            </a:r>
            <a:endParaRPr lang="zh-CN" altLang="en-US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>
          <a:xfrm>
            <a:off x="1051429" y="2726604"/>
            <a:ext cx="5094189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根据微调任务，选取不同的大模型参数，例如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ptuning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的个数和模型的最大输入输出长度。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5" name="直接连接符 84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CxnSpPr/>
          <p:nvPr/>
        </p:nvCxnSpPr>
        <p:spPr>
          <a:xfrm>
            <a:off x="1161675" y="2753499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>
          <a:xfrm>
            <a:off x="458822" y="2363559"/>
            <a:ext cx="605528" cy="605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1051430" y="3562915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模型微调</a:t>
            </a:r>
            <a:endParaRPr lang="zh-CN" altLang="en-US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矩形 87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>
          <a:xfrm>
            <a:off x="1051430" y="3901469"/>
            <a:ext cx="4144026" cy="30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将准备好的数据输入进模型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中进行微调。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9" name="直接连接符 88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CxnSpPr/>
          <p:nvPr/>
        </p:nvCxnSpPr>
        <p:spPr>
          <a:xfrm>
            <a:off x="1161675" y="3928364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>
          <a:xfrm>
            <a:off x="458822" y="3593553"/>
            <a:ext cx="605528" cy="6055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Freeform 9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>
            <a:spLocks noEditPoints="1"/>
          </p:cNvSpPr>
          <p:nvPr/>
        </p:nvSpPr>
        <p:spPr bwMode="auto">
          <a:xfrm>
            <a:off x="573109" y="1477407"/>
            <a:ext cx="402040" cy="314782"/>
          </a:xfrm>
          <a:custGeom>
            <a:avLst/>
            <a:gdLst>
              <a:gd name="T0" fmla="*/ 234 w 285"/>
              <a:gd name="T1" fmla="*/ 84 h 223"/>
              <a:gd name="T2" fmla="*/ 225 w 285"/>
              <a:gd name="T3" fmla="*/ 84 h 223"/>
              <a:gd name="T4" fmla="*/ 207 w 285"/>
              <a:gd name="T5" fmla="*/ 79 h 223"/>
              <a:gd name="T6" fmla="*/ 207 w 285"/>
              <a:gd name="T7" fmla="*/ 99 h 223"/>
              <a:gd name="T8" fmla="*/ 207 w 285"/>
              <a:gd name="T9" fmla="*/ 79 h 223"/>
              <a:gd name="T10" fmla="*/ 224 w 285"/>
              <a:gd name="T11" fmla="*/ 73 h 223"/>
              <a:gd name="T12" fmla="*/ 224 w 285"/>
              <a:gd name="T13" fmla="*/ 60 h 223"/>
              <a:gd name="T14" fmla="*/ 282 w 285"/>
              <a:gd name="T15" fmla="*/ 88 h 223"/>
              <a:gd name="T16" fmla="*/ 270 w 285"/>
              <a:gd name="T17" fmla="*/ 85 h 223"/>
              <a:gd name="T18" fmla="*/ 147 w 285"/>
              <a:gd name="T19" fmla="*/ 96 h 223"/>
              <a:gd name="T20" fmla="*/ 211 w 285"/>
              <a:gd name="T21" fmla="*/ 26 h 223"/>
              <a:gd name="T22" fmla="*/ 220 w 285"/>
              <a:gd name="T23" fmla="*/ 17 h 223"/>
              <a:gd name="T24" fmla="*/ 282 w 285"/>
              <a:gd name="T25" fmla="*/ 88 h 223"/>
              <a:gd name="T26" fmla="*/ 224 w 285"/>
              <a:gd name="T27" fmla="*/ 39 h 223"/>
              <a:gd name="T28" fmla="*/ 161 w 285"/>
              <a:gd name="T29" fmla="*/ 101 h 223"/>
              <a:gd name="T30" fmla="*/ 261 w 285"/>
              <a:gd name="T31" fmla="*/ 76 h 223"/>
              <a:gd name="T32" fmla="*/ 113 w 285"/>
              <a:gd name="T33" fmla="*/ 153 h 223"/>
              <a:gd name="T34" fmla="*/ 113 w 285"/>
              <a:gd name="T35" fmla="*/ 132 h 223"/>
              <a:gd name="T36" fmla="*/ 83 w 285"/>
              <a:gd name="T37" fmla="*/ 126 h 223"/>
              <a:gd name="T38" fmla="*/ 83 w 285"/>
              <a:gd name="T39" fmla="*/ 147 h 223"/>
              <a:gd name="T40" fmla="*/ 83 w 285"/>
              <a:gd name="T41" fmla="*/ 126 h 223"/>
              <a:gd name="T42" fmla="*/ 104 w 285"/>
              <a:gd name="T43" fmla="*/ 111 h 223"/>
              <a:gd name="T44" fmla="*/ 104 w 285"/>
              <a:gd name="T45" fmla="*/ 126 h 223"/>
              <a:gd name="T46" fmla="*/ 190 w 285"/>
              <a:gd name="T47" fmla="*/ 187 h 223"/>
              <a:gd name="T48" fmla="*/ 27 w 285"/>
              <a:gd name="T49" fmla="*/ 223 h 223"/>
              <a:gd name="T50" fmla="*/ 71 w 285"/>
              <a:gd name="T51" fmla="*/ 75 h 223"/>
              <a:gd name="T52" fmla="*/ 69 w 285"/>
              <a:gd name="T53" fmla="*/ 36 h 223"/>
              <a:gd name="T54" fmla="*/ 69 w 285"/>
              <a:gd name="T55" fmla="*/ 23 h 223"/>
              <a:gd name="T56" fmla="*/ 73 w 285"/>
              <a:gd name="T57" fmla="*/ 0 h 223"/>
              <a:gd name="T58" fmla="*/ 117 w 285"/>
              <a:gd name="T59" fmla="*/ 23 h 223"/>
              <a:gd name="T60" fmla="*/ 134 w 285"/>
              <a:gd name="T61" fmla="*/ 30 h 223"/>
              <a:gd name="T62" fmla="*/ 125 w 285"/>
              <a:gd name="T63" fmla="*/ 36 h 223"/>
              <a:gd name="T64" fmla="*/ 190 w 285"/>
              <a:gd name="T65" fmla="*/ 187 h 223"/>
              <a:gd name="T66" fmla="*/ 114 w 285"/>
              <a:gd name="T67" fmla="*/ 82 h 223"/>
              <a:gd name="T68" fmla="*/ 84 w 285"/>
              <a:gd name="T69" fmla="*/ 79 h 223"/>
              <a:gd name="T70" fmla="*/ 37 w 285"/>
              <a:gd name="T71" fmla="*/ 160 h 223"/>
              <a:gd name="T72" fmla="*/ 36 w 285"/>
              <a:gd name="T73" fmla="*/ 16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85" h="223">
                <a:moveTo>
                  <a:pt x="229" y="79"/>
                </a:moveTo>
                <a:cubicBezTo>
                  <a:pt x="232" y="79"/>
                  <a:pt x="234" y="82"/>
                  <a:pt x="234" y="84"/>
                </a:cubicBezTo>
                <a:cubicBezTo>
                  <a:pt x="234" y="87"/>
                  <a:pt x="232" y="89"/>
                  <a:pt x="229" y="89"/>
                </a:cubicBezTo>
                <a:cubicBezTo>
                  <a:pt x="227" y="89"/>
                  <a:pt x="225" y="87"/>
                  <a:pt x="225" y="84"/>
                </a:cubicBezTo>
                <a:cubicBezTo>
                  <a:pt x="225" y="82"/>
                  <a:pt x="227" y="79"/>
                  <a:pt x="229" y="79"/>
                </a:cubicBezTo>
                <a:close/>
                <a:moveTo>
                  <a:pt x="207" y="79"/>
                </a:moveTo>
                <a:cubicBezTo>
                  <a:pt x="202" y="79"/>
                  <a:pt x="198" y="84"/>
                  <a:pt x="198" y="89"/>
                </a:cubicBezTo>
                <a:cubicBezTo>
                  <a:pt x="198" y="95"/>
                  <a:pt x="202" y="99"/>
                  <a:pt x="207" y="99"/>
                </a:cubicBezTo>
                <a:cubicBezTo>
                  <a:pt x="213" y="99"/>
                  <a:pt x="217" y="95"/>
                  <a:pt x="217" y="89"/>
                </a:cubicBezTo>
                <a:cubicBezTo>
                  <a:pt x="217" y="84"/>
                  <a:pt x="213" y="79"/>
                  <a:pt x="207" y="79"/>
                </a:cubicBezTo>
                <a:close/>
                <a:moveTo>
                  <a:pt x="217" y="66"/>
                </a:moveTo>
                <a:cubicBezTo>
                  <a:pt x="217" y="70"/>
                  <a:pt x="220" y="73"/>
                  <a:pt x="224" y="73"/>
                </a:cubicBezTo>
                <a:cubicBezTo>
                  <a:pt x="228" y="73"/>
                  <a:pt x="231" y="70"/>
                  <a:pt x="231" y="66"/>
                </a:cubicBezTo>
                <a:cubicBezTo>
                  <a:pt x="231" y="62"/>
                  <a:pt x="228" y="60"/>
                  <a:pt x="224" y="60"/>
                </a:cubicBezTo>
                <a:cubicBezTo>
                  <a:pt x="220" y="60"/>
                  <a:pt x="217" y="62"/>
                  <a:pt x="217" y="66"/>
                </a:cubicBezTo>
                <a:close/>
                <a:moveTo>
                  <a:pt x="282" y="88"/>
                </a:moveTo>
                <a:cubicBezTo>
                  <a:pt x="280" y="91"/>
                  <a:pt x="276" y="91"/>
                  <a:pt x="273" y="88"/>
                </a:cubicBezTo>
                <a:cubicBezTo>
                  <a:pt x="270" y="85"/>
                  <a:pt x="270" y="85"/>
                  <a:pt x="270" y="85"/>
                </a:cubicBezTo>
                <a:cubicBezTo>
                  <a:pt x="189" y="167"/>
                  <a:pt x="189" y="167"/>
                  <a:pt x="189" y="167"/>
                </a:cubicBezTo>
                <a:cubicBezTo>
                  <a:pt x="147" y="96"/>
                  <a:pt x="147" y="96"/>
                  <a:pt x="147" y="96"/>
                </a:cubicBezTo>
                <a:cubicBezTo>
                  <a:pt x="214" y="29"/>
                  <a:pt x="214" y="29"/>
                  <a:pt x="214" y="29"/>
                </a:cubicBezTo>
                <a:cubicBezTo>
                  <a:pt x="211" y="26"/>
                  <a:pt x="211" y="26"/>
                  <a:pt x="211" y="26"/>
                </a:cubicBezTo>
                <a:cubicBezTo>
                  <a:pt x="209" y="24"/>
                  <a:pt x="209" y="20"/>
                  <a:pt x="211" y="17"/>
                </a:cubicBezTo>
                <a:cubicBezTo>
                  <a:pt x="214" y="15"/>
                  <a:pt x="218" y="15"/>
                  <a:pt x="220" y="17"/>
                </a:cubicBezTo>
                <a:cubicBezTo>
                  <a:pt x="282" y="79"/>
                  <a:pt x="282" y="79"/>
                  <a:pt x="282" y="79"/>
                </a:cubicBezTo>
                <a:cubicBezTo>
                  <a:pt x="285" y="82"/>
                  <a:pt x="285" y="86"/>
                  <a:pt x="282" y="88"/>
                </a:cubicBezTo>
                <a:close/>
                <a:moveTo>
                  <a:pt x="261" y="76"/>
                </a:moveTo>
                <a:cubicBezTo>
                  <a:pt x="224" y="39"/>
                  <a:pt x="224" y="39"/>
                  <a:pt x="224" y="39"/>
                </a:cubicBezTo>
                <a:cubicBezTo>
                  <a:pt x="172" y="91"/>
                  <a:pt x="172" y="91"/>
                  <a:pt x="172" y="91"/>
                </a:cubicBezTo>
                <a:cubicBezTo>
                  <a:pt x="161" y="101"/>
                  <a:pt x="161" y="101"/>
                  <a:pt x="161" y="101"/>
                </a:cubicBezTo>
                <a:cubicBezTo>
                  <a:pt x="236" y="101"/>
                  <a:pt x="236" y="101"/>
                  <a:pt x="236" y="101"/>
                </a:cubicBezTo>
                <a:lnTo>
                  <a:pt x="261" y="76"/>
                </a:lnTo>
                <a:close/>
                <a:moveTo>
                  <a:pt x="102" y="142"/>
                </a:moveTo>
                <a:cubicBezTo>
                  <a:pt x="102" y="148"/>
                  <a:pt x="107" y="153"/>
                  <a:pt x="113" y="153"/>
                </a:cubicBezTo>
                <a:cubicBezTo>
                  <a:pt x="118" y="153"/>
                  <a:pt x="123" y="148"/>
                  <a:pt x="123" y="142"/>
                </a:cubicBezTo>
                <a:cubicBezTo>
                  <a:pt x="123" y="136"/>
                  <a:pt x="118" y="132"/>
                  <a:pt x="113" y="132"/>
                </a:cubicBezTo>
                <a:cubicBezTo>
                  <a:pt x="107" y="132"/>
                  <a:pt x="102" y="136"/>
                  <a:pt x="102" y="142"/>
                </a:cubicBezTo>
                <a:close/>
                <a:moveTo>
                  <a:pt x="83" y="126"/>
                </a:moveTo>
                <a:cubicBezTo>
                  <a:pt x="77" y="126"/>
                  <a:pt x="73" y="131"/>
                  <a:pt x="73" y="137"/>
                </a:cubicBezTo>
                <a:cubicBezTo>
                  <a:pt x="73" y="142"/>
                  <a:pt x="77" y="147"/>
                  <a:pt x="83" y="147"/>
                </a:cubicBezTo>
                <a:cubicBezTo>
                  <a:pt x="89" y="147"/>
                  <a:pt x="93" y="142"/>
                  <a:pt x="93" y="137"/>
                </a:cubicBezTo>
                <a:cubicBezTo>
                  <a:pt x="93" y="131"/>
                  <a:pt x="89" y="126"/>
                  <a:pt x="83" y="126"/>
                </a:cubicBezTo>
                <a:close/>
                <a:moveTo>
                  <a:pt x="112" y="119"/>
                </a:moveTo>
                <a:cubicBezTo>
                  <a:pt x="112" y="115"/>
                  <a:pt x="108" y="111"/>
                  <a:pt x="104" y="111"/>
                </a:cubicBezTo>
                <a:cubicBezTo>
                  <a:pt x="100" y="111"/>
                  <a:pt x="97" y="115"/>
                  <a:pt x="97" y="119"/>
                </a:cubicBezTo>
                <a:cubicBezTo>
                  <a:pt x="97" y="123"/>
                  <a:pt x="100" y="126"/>
                  <a:pt x="104" y="126"/>
                </a:cubicBezTo>
                <a:cubicBezTo>
                  <a:pt x="108" y="126"/>
                  <a:pt x="112" y="123"/>
                  <a:pt x="112" y="119"/>
                </a:cubicBezTo>
                <a:close/>
                <a:moveTo>
                  <a:pt x="190" y="187"/>
                </a:moveTo>
                <a:cubicBezTo>
                  <a:pt x="197" y="205"/>
                  <a:pt x="190" y="223"/>
                  <a:pt x="170" y="223"/>
                </a:cubicBezTo>
                <a:cubicBezTo>
                  <a:pt x="27" y="223"/>
                  <a:pt x="27" y="223"/>
                  <a:pt x="27" y="223"/>
                </a:cubicBezTo>
                <a:cubicBezTo>
                  <a:pt x="7" y="223"/>
                  <a:pt x="0" y="206"/>
                  <a:pt x="6" y="187"/>
                </a:cubicBezTo>
                <a:cubicBezTo>
                  <a:pt x="6" y="187"/>
                  <a:pt x="31" y="141"/>
                  <a:pt x="71" y="75"/>
                </a:cubicBezTo>
                <a:cubicBezTo>
                  <a:pt x="71" y="36"/>
                  <a:pt x="71" y="36"/>
                  <a:pt x="71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65" y="36"/>
                  <a:pt x="62" y="33"/>
                  <a:pt x="62" y="30"/>
                </a:cubicBezTo>
                <a:cubicBezTo>
                  <a:pt x="62" y="26"/>
                  <a:pt x="65" y="23"/>
                  <a:pt x="69" y="23"/>
                </a:cubicBezTo>
                <a:cubicBezTo>
                  <a:pt x="79" y="23"/>
                  <a:pt x="79" y="23"/>
                  <a:pt x="79" y="23"/>
                </a:cubicBezTo>
                <a:cubicBezTo>
                  <a:pt x="73" y="0"/>
                  <a:pt x="73" y="0"/>
                  <a:pt x="73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128" y="23"/>
                  <a:pt x="128" y="23"/>
                  <a:pt x="128" y="23"/>
                </a:cubicBezTo>
                <a:cubicBezTo>
                  <a:pt x="131" y="23"/>
                  <a:pt x="134" y="26"/>
                  <a:pt x="134" y="30"/>
                </a:cubicBezTo>
                <a:cubicBezTo>
                  <a:pt x="134" y="33"/>
                  <a:pt x="131" y="36"/>
                  <a:pt x="128" y="36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66" y="141"/>
                  <a:pt x="190" y="187"/>
                  <a:pt x="190" y="187"/>
                </a:cubicBezTo>
                <a:close/>
                <a:moveTo>
                  <a:pt x="160" y="162"/>
                </a:moveTo>
                <a:cubicBezTo>
                  <a:pt x="157" y="156"/>
                  <a:pt x="124" y="98"/>
                  <a:pt x="114" y="82"/>
                </a:cubicBezTo>
                <a:cubicBezTo>
                  <a:pt x="112" y="79"/>
                  <a:pt x="112" y="79"/>
                  <a:pt x="112" y="79"/>
                </a:cubicBezTo>
                <a:cubicBezTo>
                  <a:pt x="84" y="79"/>
                  <a:pt x="84" y="79"/>
                  <a:pt x="84" y="79"/>
                </a:cubicBezTo>
                <a:cubicBezTo>
                  <a:pt x="83" y="82"/>
                  <a:pt x="83" y="82"/>
                  <a:pt x="83" y="82"/>
                </a:cubicBezTo>
                <a:cubicBezTo>
                  <a:pt x="72" y="99"/>
                  <a:pt x="41" y="154"/>
                  <a:pt x="37" y="160"/>
                </a:cubicBezTo>
                <a:cubicBezTo>
                  <a:pt x="37" y="160"/>
                  <a:pt x="37" y="161"/>
                  <a:pt x="36" y="162"/>
                </a:cubicBezTo>
                <a:cubicBezTo>
                  <a:pt x="36" y="162"/>
                  <a:pt x="36" y="162"/>
                  <a:pt x="36" y="162"/>
                </a:cubicBezTo>
                <a:lnTo>
                  <a:pt x="160" y="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2" name="组合 91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GrpSpPr/>
          <p:nvPr/>
        </p:nvGrpSpPr>
        <p:grpSpPr>
          <a:xfrm>
            <a:off x="620913" y="2475497"/>
            <a:ext cx="281347" cy="381653"/>
            <a:chOff x="5680076" y="2749550"/>
            <a:chExt cx="547688" cy="742950"/>
          </a:xfrm>
          <a:solidFill>
            <a:schemeClr val="bg1"/>
          </a:solidFill>
        </p:grpSpPr>
        <p:sp>
          <p:nvSpPr>
            <p:cNvPr id="93" name="Freeform 13"/>
            <p:cNvSpPr/>
            <p:nvPr/>
          </p:nvSpPr>
          <p:spPr bwMode="auto">
            <a:xfrm>
              <a:off x="5680076" y="2749550"/>
              <a:ext cx="454025" cy="641350"/>
            </a:xfrm>
            <a:custGeom>
              <a:avLst/>
              <a:gdLst>
                <a:gd name="T0" fmla="*/ 158 w 165"/>
                <a:gd name="T1" fmla="*/ 195 h 233"/>
                <a:gd name="T2" fmla="*/ 158 w 165"/>
                <a:gd name="T3" fmla="*/ 189 h 233"/>
                <a:gd name="T4" fmla="*/ 70 w 165"/>
                <a:gd name="T5" fmla="*/ 189 h 233"/>
                <a:gd name="T6" fmla="*/ 70 w 165"/>
                <a:gd name="T7" fmla="*/ 195 h 233"/>
                <a:gd name="T8" fmla="*/ 68 w 165"/>
                <a:gd name="T9" fmla="*/ 195 h 233"/>
                <a:gd name="T10" fmla="*/ 18 w 165"/>
                <a:gd name="T11" fmla="*/ 120 h 233"/>
                <a:gd name="T12" fmla="*/ 94 w 165"/>
                <a:gd name="T13" fmla="*/ 39 h 233"/>
                <a:gd name="T14" fmla="*/ 94 w 165"/>
                <a:gd name="T15" fmla="*/ 120 h 233"/>
                <a:gd name="T16" fmla="*/ 70 w 165"/>
                <a:gd name="T17" fmla="*/ 120 h 233"/>
                <a:gd name="T18" fmla="*/ 70 w 165"/>
                <a:gd name="T19" fmla="*/ 127 h 233"/>
                <a:gd name="T20" fmla="*/ 76 w 165"/>
                <a:gd name="T21" fmla="*/ 127 h 233"/>
                <a:gd name="T22" fmla="*/ 75 w 165"/>
                <a:gd name="T23" fmla="*/ 131 h 233"/>
                <a:gd name="T24" fmla="*/ 75 w 165"/>
                <a:gd name="T25" fmla="*/ 150 h 233"/>
                <a:gd name="T26" fmla="*/ 86 w 165"/>
                <a:gd name="T27" fmla="*/ 161 h 233"/>
                <a:gd name="T28" fmla="*/ 97 w 165"/>
                <a:gd name="T29" fmla="*/ 150 h 233"/>
                <a:gd name="T30" fmla="*/ 97 w 165"/>
                <a:gd name="T31" fmla="*/ 131 h 233"/>
                <a:gd name="T32" fmla="*/ 96 w 165"/>
                <a:gd name="T33" fmla="*/ 127 h 233"/>
                <a:gd name="T34" fmla="*/ 104 w 165"/>
                <a:gd name="T35" fmla="*/ 127 h 233"/>
                <a:gd name="T36" fmla="*/ 103 w 165"/>
                <a:gd name="T37" fmla="*/ 131 h 233"/>
                <a:gd name="T38" fmla="*/ 103 w 165"/>
                <a:gd name="T39" fmla="*/ 163 h 233"/>
                <a:gd name="T40" fmla="*/ 114 w 165"/>
                <a:gd name="T41" fmla="*/ 174 h 233"/>
                <a:gd name="T42" fmla="*/ 125 w 165"/>
                <a:gd name="T43" fmla="*/ 163 h 233"/>
                <a:gd name="T44" fmla="*/ 125 w 165"/>
                <a:gd name="T45" fmla="*/ 131 h 233"/>
                <a:gd name="T46" fmla="*/ 124 w 165"/>
                <a:gd name="T47" fmla="*/ 127 h 233"/>
                <a:gd name="T48" fmla="*/ 132 w 165"/>
                <a:gd name="T49" fmla="*/ 127 h 233"/>
                <a:gd name="T50" fmla="*/ 131 w 165"/>
                <a:gd name="T51" fmla="*/ 131 h 233"/>
                <a:gd name="T52" fmla="*/ 131 w 165"/>
                <a:gd name="T53" fmla="*/ 150 h 233"/>
                <a:gd name="T54" fmla="*/ 142 w 165"/>
                <a:gd name="T55" fmla="*/ 161 h 233"/>
                <a:gd name="T56" fmla="*/ 153 w 165"/>
                <a:gd name="T57" fmla="*/ 150 h 233"/>
                <a:gd name="T58" fmla="*/ 153 w 165"/>
                <a:gd name="T59" fmla="*/ 131 h 233"/>
                <a:gd name="T60" fmla="*/ 152 w 165"/>
                <a:gd name="T61" fmla="*/ 127 h 233"/>
                <a:gd name="T62" fmla="*/ 158 w 165"/>
                <a:gd name="T63" fmla="*/ 127 h 233"/>
                <a:gd name="T64" fmla="*/ 158 w 165"/>
                <a:gd name="T65" fmla="*/ 120 h 233"/>
                <a:gd name="T66" fmla="*/ 134 w 165"/>
                <a:gd name="T67" fmla="*/ 120 h 233"/>
                <a:gd name="T68" fmla="*/ 134 w 165"/>
                <a:gd name="T69" fmla="*/ 18 h 233"/>
                <a:gd name="T70" fmla="*/ 142 w 165"/>
                <a:gd name="T71" fmla="*/ 18 h 233"/>
                <a:gd name="T72" fmla="*/ 142 w 165"/>
                <a:gd name="T73" fmla="*/ 0 h 233"/>
                <a:gd name="T74" fmla="*/ 86 w 165"/>
                <a:gd name="T75" fmla="*/ 0 h 233"/>
                <a:gd name="T76" fmla="*/ 86 w 165"/>
                <a:gd name="T77" fmla="*/ 18 h 233"/>
                <a:gd name="T78" fmla="*/ 94 w 165"/>
                <a:gd name="T79" fmla="*/ 18 h 233"/>
                <a:gd name="T80" fmla="*/ 94 w 165"/>
                <a:gd name="T81" fmla="*/ 20 h 233"/>
                <a:gd name="T82" fmla="*/ 0 w 165"/>
                <a:gd name="T83" fmla="*/ 120 h 233"/>
                <a:gd name="T84" fmla="*/ 63 w 165"/>
                <a:gd name="T85" fmla="*/ 213 h 233"/>
                <a:gd name="T86" fmla="*/ 63 w 165"/>
                <a:gd name="T87" fmla="*/ 233 h 233"/>
                <a:gd name="T88" fmla="*/ 165 w 165"/>
                <a:gd name="T89" fmla="*/ 233 h 233"/>
                <a:gd name="T90" fmla="*/ 165 w 165"/>
                <a:gd name="T91" fmla="*/ 195 h 233"/>
                <a:gd name="T92" fmla="*/ 158 w 165"/>
                <a:gd name="T93" fmla="*/ 19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5" h="233">
                  <a:moveTo>
                    <a:pt x="158" y="195"/>
                  </a:moveTo>
                  <a:cubicBezTo>
                    <a:pt x="158" y="189"/>
                    <a:pt x="158" y="189"/>
                    <a:pt x="158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95"/>
                    <a:pt x="70" y="195"/>
                    <a:pt x="70" y="195"/>
                  </a:cubicBezTo>
                  <a:cubicBezTo>
                    <a:pt x="68" y="195"/>
                    <a:pt x="68" y="195"/>
                    <a:pt x="68" y="195"/>
                  </a:cubicBezTo>
                  <a:cubicBezTo>
                    <a:pt x="38" y="183"/>
                    <a:pt x="18" y="154"/>
                    <a:pt x="18" y="120"/>
                  </a:cubicBezTo>
                  <a:cubicBezTo>
                    <a:pt x="18" y="77"/>
                    <a:pt x="51" y="42"/>
                    <a:pt x="94" y="39"/>
                  </a:cubicBezTo>
                  <a:cubicBezTo>
                    <a:pt x="94" y="120"/>
                    <a:pt x="94" y="120"/>
                    <a:pt x="94" y="120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76" y="127"/>
                    <a:pt x="76" y="127"/>
                    <a:pt x="76" y="127"/>
                  </a:cubicBezTo>
                  <a:cubicBezTo>
                    <a:pt x="75" y="128"/>
                    <a:pt x="75" y="130"/>
                    <a:pt x="75" y="131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75" y="156"/>
                    <a:pt x="80" y="161"/>
                    <a:pt x="86" y="161"/>
                  </a:cubicBezTo>
                  <a:cubicBezTo>
                    <a:pt x="92" y="161"/>
                    <a:pt x="97" y="156"/>
                    <a:pt x="97" y="150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97" y="130"/>
                    <a:pt x="96" y="128"/>
                    <a:pt x="96" y="127"/>
                  </a:cubicBezTo>
                  <a:cubicBezTo>
                    <a:pt x="104" y="127"/>
                    <a:pt x="104" y="127"/>
                    <a:pt x="104" y="127"/>
                  </a:cubicBezTo>
                  <a:cubicBezTo>
                    <a:pt x="103" y="128"/>
                    <a:pt x="103" y="130"/>
                    <a:pt x="103" y="131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169"/>
                    <a:pt x="108" y="174"/>
                    <a:pt x="114" y="174"/>
                  </a:cubicBezTo>
                  <a:cubicBezTo>
                    <a:pt x="120" y="174"/>
                    <a:pt x="125" y="169"/>
                    <a:pt x="125" y="163"/>
                  </a:cubicBezTo>
                  <a:cubicBezTo>
                    <a:pt x="125" y="131"/>
                    <a:pt x="125" y="131"/>
                    <a:pt x="125" y="131"/>
                  </a:cubicBezTo>
                  <a:cubicBezTo>
                    <a:pt x="125" y="130"/>
                    <a:pt x="125" y="128"/>
                    <a:pt x="124" y="127"/>
                  </a:cubicBezTo>
                  <a:cubicBezTo>
                    <a:pt x="132" y="127"/>
                    <a:pt x="132" y="127"/>
                    <a:pt x="132" y="127"/>
                  </a:cubicBezTo>
                  <a:cubicBezTo>
                    <a:pt x="131" y="128"/>
                    <a:pt x="131" y="130"/>
                    <a:pt x="131" y="131"/>
                  </a:cubicBezTo>
                  <a:cubicBezTo>
                    <a:pt x="131" y="150"/>
                    <a:pt x="131" y="150"/>
                    <a:pt x="131" y="150"/>
                  </a:cubicBezTo>
                  <a:cubicBezTo>
                    <a:pt x="131" y="156"/>
                    <a:pt x="136" y="161"/>
                    <a:pt x="142" y="161"/>
                  </a:cubicBezTo>
                  <a:cubicBezTo>
                    <a:pt x="148" y="161"/>
                    <a:pt x="153" y="156"/>
                    <a:pt x="153" y="150"/>
                  </a:cubicBezTo>
                  <a:cubicBezTo>
                    <a:pt x="153" y="131"/>
                    <a:pt x="153" y="131"/>
                    <a:pt x="153" y="131"/>
                  </a:cubicBezTo>
                  <a:cubicBezTo>
                    <a:pt x="153" y="130"/>
                    <a:pt x="153" y="128"/>
                    <a:pt x="152" y="127"/>
                  </a:cubicBezTo>
                  <a:cubicBezTo>
                    <a:pt x="158" y="127"/>
                    <a:pt x="158" y="127"/>
                    <a:pt x="158" y="127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41" y="24"/>
                    <a:pt x="0" y="67"/>
                    <a:pt x="0" y="120"/>
                  </a:cubicBezTo>
                  <a:cubicBezTo>
                    <a:pt x="0" y="162"/>
                    <a:pt x="26" y="198"/>
                    <a:pt x="63" y="213"/>
                  </a:cubicBezTo>
                  <a:cubicBezTo>
                    <a:pt x="63" y="233"/>
                    <a:pt x="63" y="233"/>
                    <a:pt x="63" y="233"/>
                  </a:cubicBezTo>
                  <a:cubicBezTo>
                    <a:pt x="165" y="233"/>
                    <a:pt x="165" y="233"/>
                    <a:pt x="165" y="233"/>
                  </a:cubicBezTo>
                  <a:cubicBezTo>
                    <a:pt x="165" y="195"/>
                    <a:pt x="165" y="195"/>
                    <a:pt x="165" y="195"/>
                  </a:cubicBezTo>
                  <a:lnTo>
                    <a:pt x="158" y="1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4"/>
            <p:cNvSpPr>
              <a:spLocks noEditPoints="1"/>
            </p:cNvSpPr>
            <p:nvPr/>
          </p:nvSpPr>
          <p:spPr bwMode="auto">
            <a:xfrm>
              <a:off x="5761039" y="3413125"/>
              <a:ext cx="466725" cy="79375"/>
            </a:xfrm>
            <a:custGeom>
              <a:avLst/>
              <a:gdLst>
                <a:gd name="T0" fmla="*/ 0 w 294"/>
                <a:gd name="T1" fmla="*/ 0 h 50"/>
                <a:gd name="T2" fmla="*/ 0 w 294"/>
                <a:gd name="T3" fmla="*/ 50 h 50"/>
                <a:gd name="T4" fmla="*/ 294 w 294"/>
                <a:gd name="T5" fmla="*/ 50 h 50"/>
                <a:gd name="T6" fmla="*/ 294 w 294"/>
                <a:gd name="T7" fmla="*/ 0 h 50"/>
                <a:gd name="T8" fmla="*/ 0 w 294"/>
                <a:gd name="T9" fmla="*/ 0 h 50"/>
                <a:gd name="T10" fmla="*/ 282 w 294"/>
                <a:gd name="T11" fmla="*/ 38 h 50"/>
                <a:gd name="T12" fmla="*/ 10 w 294"/>
                <a:gd name="T13" fmla="*/ 38 h 50"/>
                <a:gd name="T14" fmla="*/ 10 w 294"/>
                <a:gd name="T15" fmla="*/ 12 h 50"/>
                <a:gd name="T16" fmla="*/ 282 w 294"/>
                <a:gd name="T17" fmla="*/ 12 h 50"/>
                <a:gd name="T18" fmla="*/ 282 w 294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50">
                  <a:moveTo>
                    <a:pt x="0" y="0"/>
                  </a:moveTo>
                  <a:lnTo>
                    <a:pt x="0" y="50"/>
                  </a:lnTo>
                  <a:lnTo>
                    <a:pt x="294" y="50"/>
                  </a:lnTo>
                  <a:lnTo>
                    <a:pt x="294" y="0"/>
                  </a:lnTo>
                  <a:lnTo>
                    <a:pt x="0" y="0"/>
                  </a:lnTo>
                  <a:close/>
                  <a:moveTo>
                    <a:pt x="282" y="38"/>
                  </a:moveTo>
                  <a:lnTo>
                    <a:pt x="10" y="38"/>
                  </a:lnTo>
                  <a:lnTo>
                    <a:pt x="10" y="12"/>
                  </a:lnTo>
                  <a:lnTo>
                    <a:pt x="282" y="12"/>
                  </a:lnTo>
                  <a:lnTo>
                    <a:pt x="282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Freeform 26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>
            <a:spLocks noEditPoints="1"/>
          </p:cNvSpPr>
          <p:nvPr/>
        </p:nvSpPr>
        <p:spPr bwMode="auto">
          <a:xfrm>
            <a:off x="592371" y="3701821"/>
            <a:ext cx="338431" cy="388992"/>
          </a:xfrm>
          <a:custGeom>
            <a:avLst/>
            <a:gdLst>
              <a:gd name="T0" fmla="*/ 61 w 240"/>
              <a:gd name="T1" fmla="*/ 0 h 275"/>
              <a:gd name="T2" fmla="*/ 61 w 240"/>
              <a:gd name="T3" fmla="*/ 46 h 275"/>
              <a:gd name="T4" fmla="*/ 91 w 240"/>
              <a:gd name="T5" fmla="*/ 109 h 275"/>
              <a:gd name="T6" fmla="*/ 152 w 240"/>
              <a:gd name="T7" fmla="*/ 131 h 275"/>
              <a:gd name="T8" fmla="*/ 179 w 240"/>
              <a:gd name="T9" fmla="*/ 275 h 275"/>
              <a:gd name="T10" fmla="*/ 240 w 240"/>
              <a:gd name="T11" fmla="*/ 131 h 275"/>
              <a:gd name="T12" fmla="*/ 91 w 240"/>
              <a:gd name="T13" fmla="*/ 109 h 275"/>
              <a:gd name="T14" fmla="*/ 59 w 240"/>
              <a:gd name="T15" fmla="*/ 145 h 275"/>
              <a:gd name="T16" fmla="*/ 123 w 240"/>
              <a:gd name="T17" fmla="*/ 102 h 275"/>
              <a:gd name="T18" fmla="*/ 123 w 240"/>
              <a:gd name="T19" fmla="*/ 102 h 275"/>
              <a:gd name="T20" fmla="*/ 123 w 240"/>
              <a:gd name="T21" fmla="*/ 73 h 275"/>
              <a:gd name="T22" fmla="*/ 69 w 240"/>
              <a:gd name="T23" fmla="*/ 73 h 275"/>
              <a:gd name="T24" fmla="*/ 68 w 240"/>
              <a:gd name="T25" fmla="*/ 50 h 275"/>
              <a:gd name="T26" fmla="*/ 40 w 240"/>
              <a:gd name="T27" fmla="*/ 53 h 275"/>
              <a:gd name="T28" fmla="*/ 3 w 240"/>
              <a:gd name="T29" fmla="*/ 177 h 275"/>
              <a:gd name="T30" fmla="*/ 92 w 240"/>
              <a:gd name="T31" fmla="*/ 259 h 275"/>
              <a:gd name="T32" fmla="*/ 125 w 240"/>
              <a:gd name="T33" fmla="*/ 259 h 275"/>
              <a:gd name="T34" fmla="*/ 121 w 240"/>
              <a:gd name="T35" fmla="*/ 145 h 275"/>
              <a:gd name="T36" fmla="*/ 40 w 240"/>
              <a:gd name="T37" fmla="*/ 197 h 275"/>
              <a:gd name="T38" fmla="*/ 54 w 240"/>
              <a:gd name="T39" fmla="*/ 273 h 275"/>
              <a:gd name="T40" fmla="*/ 86 w 240"/>
              <a:gd name="T41" fmla="*/ 197 h 275"/>
              <a:gd name="T42" fmla="*/ 7 w 240"/>
              <a:gd name="T43" fmla="*/ 185 h 275"/>
              <a:gd name="T44" fmla="*/ 218 w 240"/>
              <a:gd name="T45" fmla="*/ 79 h 275"/>
              <a:gd name="T46" fmla="*/ 146 w 240"/>
              <a:gd name="T47" fmla="*/ 100 h 275"/>
              <a:gd name="T48" fmla="*/ 218 w 240"/>
              <a:gd name="T49" fmla="*/ 79 h 275"/>
              <a:gd name="T50" fmla="*/ 233 w 240"/>
              <a:gd name="T51" fmla="*/ 75 h 275"/>
              <a:gd name="T52" fmla="*/ 161 w 240"/>
              <a:gd name="T53" fmla="*/ 53 h 275"/>
              <a:gd name="T54" fmla="*/ 160 w 240"/>
              <a:gd name="T55" fmla="*/ 49 h 275"/>
              <a:gd name="T56" fmla="*/ 232 w 240"/>
              <a:gd name="T57" fmla="*/ 28 h 275"/>
              <a:gd name="T58" fmla="*/ 160 w 240"/>
              <a:gd name="T59" fmla="*/ 49 h 275"/>
              <a:gd name="T60" fmla="*/ 149 w 240"/>
              <a:gd name="T61" fmla="*/ 2 h 275"/>
              <a:gd name="T62" fmla="*/ 222 w 240"/>
              <a:gd name="T63" fmla="*/ 2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0" h="275">
                <a:moveTo>
                  <a:pt x="37" y="23"/>
                </a:moveTo>
                <a:cubicBezTo>
                  <a:pt x="37" y="10"/>
                  <a:pt x="48" y="0"/>
                  <a:pt x="61" y="0"/>
                </a:cubicBezTo>
                <a:cubicBezTo>
                  <a:pt x="74" y="0"/>
                  <a:pt x="84" y="10"/>
                  <a:pt x="84" y="23"/>
                </a:cubicBezTo>
                <a:cubicBezTo>
                  <a:pt x="84" y="36"/>
                  <a:pt x="74" y="46"/>
                  <a:pt x="61" y="46"/>
                </a:cubicBezTo>
                <a:cubicBezTo>
                  <a:pt x="48" y="46"/>
                  <a:pt x="37" y="36"/>
                  <a:pt x="37" y="23"/>
                </a:cubicBezTo>
                <a:close/>
                <a:moveTo>
                  <a:pt x="91" y="109"/>
                </a:moveTo>
                <a:cubicBezTo>
                  <a:pt x="91" y="131"/>
                  <a:pt x="91" y="131"/>
                  <a:pt x="91" y="131"/>
                </a:cubicBezTo>
                <a:cubicBezTo>
                  <a:pt x="152" y="131"/>
                  <a:pt x="152" y="131"/>
                  <a:pt x="152" y="131"/>
                </a:cubicBezTo>
                <a:cubicBezTo>
                  <a:pt x="152" y="275"/>
                  <a:pt x="152" y="275"/>
                  <a:pt x="152" y="275"/>
                </a:cubicBezTo>
                <a:cubicBezTo>
                  <a:pt x="179" y="275"/>
                  <a:pt x="179" y="275"/>
                  <a:pt x="179" y="275"/>
                </a:cubicBezTo>
                <a:cubicBezTo>
                  <a:pt x="179" y="131"/>
                  <a:pt x="179" y="131"/>
                  <a:pt x="179" y="131"/>
                </a:cubicBezTo>
                <a:cubicBezTo>
                  <a:pt x="240" y="131"/>
                  <a:pt x="240" y="131"/>
                  <a:pt x="240" y="131"/>
                </a:cubicBezTo>
                <a:cubicBezTo>
                  <a:pt x="240" y="109"/>
                  <a:pt x="240" y="109"/>
                  <a:pt x="240" y="109"/>
                </a:cubicBezTo>
                <a:lnTo>
                  <a:pt x="91" y="109"/>
                </a:lnTo>
                <a:close/>
                <a:moveTo>
                  <a:pt x="121" y="145"/>
                </a:moveTo>
                <a:cubicBezTo>
                  <a:pt x="59" y="145"/>
                  <a:pt x="59" y="145"/>
                  <a:pt x="59" y="145"/>
                </a:cubicBezTo>
                <a:cubicBezTo>
                  <a:pt x="65" y="102"/>
                  <a:pt x="65" y="102"/>
                  <a:pt x="65" y="102"/>
                </a:cubicBezTo>
                <a:cubicBezTo>
                  <a:pt x="123" y="102"/>
                  <a:pt x="123" y="102"/>
                  <a:pt x="123" y="102"/>
                </a:cubicBezTo>
                <a:cubicBezTo>
                  <a:pt x="123" y="102"/>
                  <a:pt x="123" y="102"/>
                  <a:pt x="123" y="102"/>
                </a:cubicBezTo>
                <a:cubicBezTo>
                  <a:pt x="123" y="102"/>
                  <a:pt x="123" y="102"/>
                  <a:pt x="123" y="102"/>
                </a:cubicBezTo>
                <a:cubicBezTo>
                  <a:pt x="131" y="102"/>
                  <a:pt x="138" y="96"/>
                  <a:pt x="138" y="88"/>
                </a:cubicBezTo>
                <a:cubicBezTo>
                  <a:pt x="138" y="80"/>
                  <a:pt x="131" y="73"/>
                  <a:pt x="123" y="73"/>
                </a:cubicBezTo>
                <a:cubicBezTo>
                  <a:pt x="123" y="73"/>
                  <a:pt x="123" y="73"/>
                  <a:pt x="123" y="73"/>
                </a:cubicBezTo>
                <a:cubicBezTo>
                  <a:pt x="69" y="73"/>
                  <a:pt x="69" y="73"/>
                  <a:pt x="69" y="7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2"/>
                  <a:pt x="70" y="50"/>
                  <a:pt x="68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1" y="50"/>
                  <a:pt x="40" y="52"/>
                  <a:pt x="40" y="53"/>
                </a:cubicBezTo>
                <a:cubicBezTo>
                  <a:pt x="0" y="174"/>
                  <a:pt x="0" y="174"/>
                  <a:pt x="0" y="174"/>
                </a:cubicBezTo>
                <a:cubicBezTo>
                  <a:pt x="0" y="176"/>
                  <a:pt x="1" y="177"/>
                  <a:pt x="3" y="177"/>
                </a:cubicBezTo>
                <a:cubicBezTo>
                  <a:pt x="92" y="177"/>
                  <a:pt x="92" y="177"/>
                  <a:pt x="92" y="177"/>
                </a:cubicBezTo>
                <a:cubicBezTo>
                  <a:pt x="92" y="259"/>
                  <a:pt x="92" y="259"/>
                  <a:pt x="92" y="259"/>
                </a:cubicBezTo>
                <a:cubicBezTo>
                  <a:pt x="92" y="268"/>
                  <a:pt x="100" y="275"/>
                  <a:pt x="109" y="275"/>
                </a:cubicBezTo>
                <a:cubicBezTo>
                  <a:pt x="117" y="275"/>
                  <a:pt x="125" y="268"/>
                  <a:pt x="125" y="259"/>
                </a:cubicBezTo>
                <a:cubicBezTo>
                  <a:pt x="125" y="148"/>
                  <a:pt x="125" y="148"/>
                  <a:pt x="125" y="148"/>
                </a:cubicBezTo>
                <a:cubicBezTo>
                  <a:pt x="125" y="146"/>
                  <a:pt x="123" y="145"/>
                  <a:pt x="121" y="145"/>
                </a:cubicBezTo>
                <a:close/>
                <a:moveTo>
                  <a:pt x="7" y="197"/>
                </a:moveTo>
                <a:cubicBezTo>
                  <a:pt x="40" y="197"/>
                  <a:pt x="40" y="197"/>
                  <a:pt x="40" y="197"/>
                </a:cubicBezTo>
                <a:cubicBezTo>
                  <a:pt x="40" y="273"/>
                  <a:pt x="40" y="273"/>
                  <a:pt x="40" y="273"/>
                </a:cubicBezTo>
                <a:cubicBezTo>
                  <a:pt x="54" y="273"/>
                  <a:pt x="54" y="273"/>
                  <a:pt x="54" y="273"/>
                </a:cubicBezTo>
                <a:cubicBezTo>
                  <a:pt x="54" y="197"/>
                  <a:pt x="54" y="197"/>
                  <a:pt x="54" y="197"/>
                </a:cubicBezTo>
                <a:cubicBezTo>
                  <a:pt x="86" y="197"/>
                  <a:pt x="86" y="197"/>
                  <a:pt x="86" y="197"/>
                </a:cubicBezTo>
                <a:cubicBezTo>
                  <a:pt x="86" y="185"/>
                  <a:pt x="86" y="185"/>
                  <a:pt x="86" y="185"/>
                </a:cubicBezTo>
                <a:cubicBezTo>
                  <a:pt x="7" y="185"/>
                  <a:pt x="7" y="185"/>
                  <a:pt x="7" y="185"/>
                </a:cubicBezTo>
                <a:lnTo>
                  <a:pt x="7" y="197"/>
                </a:lnTo>
                <a:close/>
                <a:moveTo>
                  <a:pt x="218" y="79"/>
                </a:moveTo>
                <a:cubicBezTo>
                  <a:pt x="146" y="79"/>
                  <a:pt x="146" y="79"/>
                  <a:pt x="146" y="79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218" y="100"/>
                  <a:pt x="218" y="100"/>
                  <a:pt x="218" y="100"/>
                </a:cubicBezTo>
                <a:lnTo>
                  <a:pt x="218" y="79"/>
                </a:lnTo>
                <a:close/>
                <a:moveTo>
                  <a:pt x="161" y="75"/>
                </a:moveTo>
                <a:cubicBezTo>
                  <a:pt x="233" y="75"/>
                  <a:pt x="233" y="75"/>
                  <a:pt x="233" y="75"/>
                </a:cubicBezTo>
                <a:cubicBezTo>
                  <a:pt x="233" y="53"/>
                  <a:pt x="233" y="53"/>
                  <a:pt x="233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1" y="75"/>
                </a:lnTo>
                <a:close/>
                <a:moveTo>
                  <a:pt x="160" y="49"/>
                </a:moveTo>
                <a:cubicBezTo>
                  <a:pt x="232" y="49"/>
                  <a:pt x="232" y="49"/>
                  <a:pt x="232" y="49"/>
                </a:cubicBezTo>
                <a:cubicBezTo>
                  <a:pt x="232" y="28"/>
                  <a:pt x="232" y="28"/>
                  <a:pt x="232" y="28"/>
                </a:cubicBezTo>
                <a:cubicBezTo>
                  <a:pt x="160" y="28"/>
                  <a:pt x="160" y="28"/>
                  <a:pt x="160" y="28"/>
                </a:cubicBezTo>
                <a:lnTo>
                  <a:pt x="160" y="49"/>
                </a:lnTo>
                <a:close/>
                <a:moveTo>
                  <a:pt x="222" y="2"/>
                </a:moveTo>
                <a:cubicBezTo>
                  <a:pt x="149" y="2"/>
                  <a:pt x="149" y="2"/>
                  <a:pt x="149" y="2"/>
                </a:cubicBezTo>
                <a:cubicBezTo>
                  <a:pt x="149" y="24"/>
                  <a:pt x="149" y="24"/>
                  <a:pt x="149" y="24"/>
                </a:cubicBezTo>
                <a:cubicBezTo>
                  <a:pt x="222" y="24"/>
                  <a:pt x="222" y="24"/>
                  <a:pt x="222" y="24"/>
                </a:cubicBezTo>
                <a:lnTo>
                  <a:pt x="222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553905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4B721E17-B951-9F7A-73BB-DE0A009D9694}"/>
              </a:ext>
            </a:extLst>
          </p:cNvPr>
          <p:cNvSpPr/>
          <p:nvPr/>
        </p:nvSpPr>
        <p:spPr bwMode="auto">
          <a:xfrm>
            <a:off x="423080" y="344965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数据准备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99F5BAC-F2D0-0BD6-D482-DA848E916EDB}"/>
              </a:ext>
            </a:extLst>
          </p:cNvPr>
          <p:cNvCxnSpPr/>
          <p:nvPr/>
        </p:nvCxnSpPr>
        <p:spPr>
          <a:xfrm>
            <a:off x="522725" y="912549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3F746DD1-0B0A-7C59-709C-D6F8D757D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36" y="1018469"/>
            <a:ext cx="3617908" cy="183562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B678029-3FB6-29C7-5F85-5AA84D003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409" y="1002121"/>
            <a:ext cx="2178391" cy="283511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39D3730-A380-099E-3783-CCC58B950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706" y="1002121"/>
            <a:ext cx="1882214" cy="283511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BC1DBFD-016E-2402-CEAB-BE424BE4A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93" y="3232643"/>
            <a:ext cx="3036927" cy="156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27557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4B721E17-B951-9F7A-73BB-DE0A009D9694}"/>
              </a:ext>
            </a:extLst>
          </p:cNvPr>
          <p:cNvSpPr/>
          <p:nvPr/>
        </p:nvSpPr>
        <p:spPr bwMode="auto">
          <a:xfrm>
            <a:off x="293413" y="339735"/>
            <a:ext cx="206498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ChatGLM-6b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99F5BAC-F2D0-0BD6-D482-DA848E916EDB}"/>
              </a:ext>
            </a:extLst>
          </p:cNvPr>
          <p:cNvCxnSpPr/>
          <p:nvPr/>
        </p:nvCxnSpPr>
        <p:spPr>
          <a:xfrm>
            <a:off x="522725" y="912549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7C98FDBB-F008-F411-92C6-DEED63431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15" y="801400"/>
            <a:ext cx="4771237" cy="413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57974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4B721E17-B951-9F7A-73BB-DE0A009D9694}"/>
              </a:ext>
            </a:extLst>
          </p:cNvPr>
          <p:cNvSpPr/>
          <p:nvPr/>
        </p:nvSpPr>
        <p:spPr bwMode="auto">
          <a:xfrm>
            <a:off x="293413" y="339735"/>
            <a:ext cx="206498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ChatGLM-6b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99F5BAC-F2D0-0BD6-D482-DA848E916EDB}"/>
              </a:ext>
            </a:extLst>
          </p:cNvPr>
          <p:cNvCxnSpPr/>
          <p:nvPr/>
        </p:nvCxnSpPr>
        <p:spPr>
          <a:xfrm>
            <a:off x="522725" y="912549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A4AE6BB-B850-CA52-0B72-50E7AF0465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6508" b="947"/>
          <a:stretch/>
        </p:blipFill>
        <p:spPr bwMode="auto">
          <a:xfrm>
            <a:off x="387138" y="1033559"/>
            <a:ext cx="3742660" cy="39092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CD4FD4B-FE50-4976-468C-8784ED039A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69"/>
          <a:stretch/>
        </p:blipFill>
        <p:spPr>
          <a:xfrm>
            <a:off x="4347895" y="200660"/>
            <a:ext cx="4465674" cy="47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75942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4B721E17-B951-9F7A-73BB-DE0A009D9694}"/>
              </a:ext>
            </a:extLst>
          </p:cNvPr>
          <p:cNvSpPr/>
          <p:nvPr/>
        </p:nvSpPr>
        <p:spPr bwMode="auto">
          <a:xfrm>
            <a:off x="299037" y="354265"/>
            <a:ext cx="23391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模型微调和结果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99F5BAC-F2D0-0BD6-D482-DA848E916EDB}"/>
              </a:ext>
            </a:extLst>
          </p:cNvPr>
          <p:cNvCxnSpPr/>
          <p:nvPr/>
        </p:nvCxnSpPr>
        <p:spPr>
          <a:xfrm>
            <a:off x="466018" y="815930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E73CFA1-83A0-B829-10FF-E3F83261541B}"/>
              </a:ext>
            </a:extLst>
          </p:cNvPr>
          <p:cNvSpPr txBox="1"/>
          <p:nvPr/>
        </p:nvSpPr>
        <p:spPr>
          <a:xfrm>
            <a:off x="300332" y="962957"/>
            <a:ext cx="870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模型参数针对微调任务数据进行调整。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prefix</a:t>
            </a:r>
            <a:r>
              <a:rPr lang="zh-CN" altLang="en-US"/>
              <a:t>长度、模型最大输入和输出</a:t>
            </a:r>
            <a:r>
              <a:rPr lang="en-US" altLang="zh-CN"/>
              <a:t>token</a:t>
            </a:r>
            <a:r>
              <a:rPr lang="zh-CN" altLang="en-US"/>
              <a:t>数、学习率等。在使用</a:t>
            </a:r>
            <a:r>
              <a:rPr lang="en-US" altLang="zh-CN"/>
              <a:t>ptuning</a:t>
            </a:r>
            <a:r>
              <a:rPr lang="zh-CN" altLang="en-US"/>
              <a:t>长度</a:t>
            </a:r>
            <a:r>
              <a:rPr lang="en-US" altLang="zh-CN"/>
              <a:t>128</a:t>
            </a:r>
            <a:r>
              <a:rPr lang="zh-CN" altLang="en-US"/>
              <a:t>时，不用量化，模型在</a:t>
            </a:r>
            <a:r>
              <a:rPr lang="en-US" altLang="zh-CN"/>
              <a:t>24G3090</a:t>
            </a:r>
            <a:r>
              <a:rPr lang="zh-CN" altLang="en-US"/>
              <a:t>显卡上训练</a:t>
            </a:r>
            <a:r>
              <a:rPr lang="en-US" altLang="zh-CN"/>
              <a:t>33</a:t>
            </a:r>
            <a:r>
              <a:rPr lang="zh-CN" altLang="en-US"/>
              <a:t>分钟，显存占用</a:t>
            </a:r>
            <a:r>
              <a:rPr lang="en-US" altLang="zh-CN"/>
              <a:t>14G</a:t>
            </a:r>
            <a:r>
              <a:rPr lang="zh-CN" altLang="en-US"/>
              <a:t>，准确率</a:t>
            </a:r>
            <a:r>
              <a:rPr lang="en-US" altLang="zh-CN"/>
              <a:t>acc=0.777</a:t>
            </a:r>
            <a:r>
              <a:rPr lang="zh-CN" altLang="en-US"/>
              <a:t>，相关性</a:t>
            </a:r>
            <a:r>
              <a:rPr lang="en-US" altLang="zh-CN"/>
              <a:t>=0.858</a:t>
            </a:r>
            <a:r>
              <a:rPr lang="zh-CN" altLang="en-US"/>
              <a:t>。</a:t>
            </a:r>
            <a:r>
              <a:rPr lang="en-US" altLang="zh-CN"/>
              <a:t>2</a:t>
            </a:r>
            <a:r>
              <a:rPr lang="zh-CN" altLang="en-US"/>
              <a:t>、使用</a:t>
            </a:r>
            <a:r>
              <a:rPr lang="en-US" altLang="zh-CN"/>
              <a:t>ptuning</a:t>
            </a:r>
            <a:r>
              <a:rPr lang="zh-CN" altLang="en-US"/>
              <a:t>长度</a:t>
            </a:r>
            <a:r>
              <a:rPr lang="en-US" altLang="zh-CN"/>
              <a:t>64</a:t>
            </a:r>
            <a:r>
              <a:rPr lang="zh-CN" altLang="en-US"/>
              <a:t>时，不用量化，模型训练</a:t>
            </a:r>
            <a:r>
              <a:rPr lang="en-US" altLang="zh-CN"/>
              <a:t>30</a:t>
            </a:r>
            <a:r>
              <a:rPr lang="zh-CN" altLang="en-US"/>
              <a:t>分钟，显存占用</a:t>
            </a:r>
            <a:r>
              <a:rPr lang="en-US" altLang="zh-CN"/>
              <a:t>14G</a:t>
            </a:r>
            <a:r>
              <a:rPr lang="zh-CN" altLang="en-US"/>
              <a:t>，准确率</a:t>
            </a:r>
            <a:r>
              <a:rPr lang="en-US" altLang="zh-CN"/>
              <a:t>acc=0.766</a:t>
            </a:r>
            <a:r>
              <a:rPr lang="zh-CN" altLang="en-US"/>
              <a:t>，相关性</a:t>
            </a:r>
            <a:r>
              <a:rPr lang="en-US" altLang="zh-CN"/>
              <a:t>=0.851</a:t>
            </a:r>
            <a:r>
              <a:rPr lang="zh-CN" altLang="en-US"/>
              <a:t>。若使用量化</a:t>
            </a:r>
            <a:r>
              <a:rPr lang="en-US" altLang="zh-CN"/>
              <a:t>quantization=4</a:t>
            </a:r>
            <a:r>
              <a:rPr lang="zh-CN" altLang="en-US"/>
              <a:t>时，训练时间增加到一小时，内存占用减小到</a:t>
            </a:r>
            <a:r>
              <a:rPr lang="en-US" altLang="zh-CN"/>
              <a:t>3G</a:t>
            </a:r>
            <a:r>
              <a:rPr lang="zh-CN" altLang="en-US"/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1DE0D8-17F2-66C4-5467-17AFB616D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37" y="2010232"/>
            <a:ext cx="3521596" cy="28299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C6F439-1A73-FB81-A063-3E29C39961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" t="2973" r="23378" b="5280"/>
          <a:stretch/>
        </p:blipFill>
        <p:spPr>
          <a:xfrm>
            <a:off x="4153786" y="2144911"/>
            <a:ext cx="4366437" cy="251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26052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4B721E17-B951-9F7A-73BB-DE0A009D9694}"/>
              </a:ext>
            </a:extLst>
          </p:cNvPr>
          <p:cNvSpPr/>
          <p:nvPr/>
        </p:nvSpPr>
        <p:spPr bwMode="auto">
          <a:xfrm>
            <a:off x="359285" y="366230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微调结果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99F5BAC-F2D0-0BD6-D482-DA848E916EDB}"/>
              </a:ext>
            </a:extLst>
          </p:cNvPr>
          <p:cNvCxnSpPr/>
          <p:nvPr/>
        </p:nvCxnSpPr>
        <p:spPr>
          <a:xfrm>
            <a:off x="522725" y="912549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0385847-4A3E-BB16-196C-5115E92C7C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4"/>
          <a:stretch/>
        </p:blipFill>
        <p:spPr>
          <a:xfrm>
            <a:off x="4076723" y="366230"/>
            <a:ext cx="3628338" cy="44481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CF41C9-6C7D-7DF2-E78C-F764C6978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29" y="1260619"/>
            <a:ext cx="2672896" cy="285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77941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5C0A47-8987-4353-94B6-5D92B596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2" y="329609"/>
            <a:ext cx="3858656" cy="43699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FC0458-DD48-D66A-9B75-FC8978414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199" y="329608"/>
            <a:ext cx="4106173" cy="43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20442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671E14-6C9F-EE91-EE17-9B5A4D130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00" y="524540"/>
            <a:ext cx="8329843" cy="377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04903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C81663-61D3-18F2-E7BD-B1E1FBAD7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0" y="505103"/>
            <a:ext cx="4743693" cy="382589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F3F72D-0AEE-65A5-91A0-115F702BB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233" y="1421097"/>
            <a:ext cx="3444538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73393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154531" y="2147103"/>
            <a:ext cx="4834939" cy="898391"/>
            <a:chOff x="3115934" y="1857483"/>
            <a:chExt cx="4834939" cy="898391"/>
          </a:xfrm>
        </p:grpSpPr>
        <p:sp>
          <p:nvSpPr>
            <p:cNvPr id="31" name="矩形 30"/>
            <p:cNvSpPr/>
            <p:nvPr/>
          </p:nvSpPr>
          <p:spPr bwMode="auto">
            <a:xfrm>
              <a:off x="3196866" y="1857483"/>
              <a:ext cx="46730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kern="100" spc="300">
                  <a:solidFill>
                    <a:srgbClr val="3043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感谢各位专家批评指正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3115934" y="2389192"/>
              <a:ext cx="48349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spc="600" dirty="0">
                  <a:solidFill>
                    <a:schemeClr val="accent1"/>
                  </a:solidFill>
                  <a:latin typeface="Arial" panose="020B0604020202020204"/>
                </a:rPr>
                <a:t>THANK YOU FOR WATCHING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402775" y="2755874"/>
              <a:ext cx="26125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等腰三角形 4"/>
          <p:cNvSpPr/>
          <p:nvPr/>
        </p:nvSpPr>
        <p:spPr>
          <a:xfrm rot="10800000">
            <a:off x="2834530" y="-157272"/>
            <a:ext cx="3474940" cy="2018887"/>
          </a:xfrm>
          <a:prstGeom prst="triangle">
            <a:avLst/>
          </a:prstGeom>
          <a:noFill/>
          <a:ln w="1143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8507553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98739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0"/>
          <a:stretch>
            <a:fillRect/>
          </a:stretch>
        </p:blipFill>
        <p:spPr>
          <a:xfrm>
            <a:off x="0" y="1280602"/>
            <a:ext cx="4250724" cy="293943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57600" y="1609378"/>
            <a:ext cx="5486400" cy="2329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53215" y="246237"/>
            <a:ext cx="41985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</a:t>
            </a:r>
            <a:r>
              <a:rPr lang="en-US" altLang="zh-CN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Self-introduction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961068" y="1781563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+mj-ea"/>
              </a:rPr>
              <a:t>关于我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61068" y="2366338"/>
            <a:ext cx="2088039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About Me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159262" y="2507015"/>
            <a:ext cx="1829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9A9B24-66E4-B29B-CD1A-2669806CC4B4}"/>
              </a:ext>
            </a:extLst>
          </p:cNvPr>
          <p:cNvSpPr txBox="1"/>
          <p:nvPr/>
        </p:nvSpPr>
        <p:spPr>
          <a:xfrm>
            <a:off x="492370" y="309489"/>
            <a:ext cx="2159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基本信息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A02244-1213-701C-6CD2-0C34D5E99952}"/>
              </a:ext>
            </a:extLst>
          </p:cNvPr>
          <p:cNvSpPr txBox="1"/>
          <p:nvPr/>
        </p:nvSpPr>
        <p:spPr>
          <a:xfrm>
            <a:off x="492370" y="832709"/>
            <a:ext cx="2440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j-lt"/>
              </a:rPr>
              <a:t>Personal Information</a:t>
            </a:r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0E82A8E-983C-B335-A6B3-C15754820064}"/>
              </a:ext>
            </a:extLst>
          </p:cNvPr>
          <p:cNvSpPr/>
          <p:nvPr/>
        </p:nvSpPr>
        <p:spPr>
          <a:xfrm>
            <a:off x="745588" y="1363610"/>
            <a:ext cx="6959471" cy="29471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5C826C-3A82-3675-FCA3-B16A592263C8}"/>
              </a:ext>
            </a:extLst>
          </p:cNvPr>
          <p:cNvSpPr txBox="1"/>
          <p:nvPr/>
        </p:nvSpPr>
        <p:spPr>
          <a:xfrm>
            <a:off x="1005840" y="1702164"/>
            <a:ext cx="6125062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+mj-ea"/>
                <a:ea typeface="+mj-ea"/>
              </a:rPr>
              <a:t>姓名：周晨星                     </a:t>
            </a: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学历：硕士在</a:t>
            </a:r>
            <a:r>
              <a:rPr lang="zh-CN" altLang="en-US" sz="1800" dirty="0">
                <a:solidFill>
                  <a:schemeClr val="accent1"/>
                </a:solidFill>
                <a:latin typeface="+mj-ea"/>
                <a:ea typeface="+mj-ea"/>
              </a:rPr>
              <a:t>读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+mj-ea"/>
                <a:ea typeface="+mj-ea"/>
              </a:rPr>
              <a:t>籍贯：黑龙江                     院校：哈尔滨理工大学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+mj-ea"/>
                <a:ea typeface="+mj-ea"/>
              </a:rPr>
              <a:t>年龄</a:t>
            </a: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：</a:t>
            </a:r>
            <a:r>
              <a:rPr lang="en-US" altLang="zh-CN" sz="1800">
                <a:solidFill>
                  <a:schemeClr val="accent1"/>
                </a:solidFill>
                <a:latin typeface="+mj-ea"/>
                <a:ea typeface="+mj-ea"/>
              </a:rPr>
              <a:t>24                           </a:t>
            </a:r>
            <a:r>
              <a:rPr lang="zh-CN" altLang="en-US" sz="1800" dirty="0">
                <a:solidFill>
                  <a:schemeClr val="accent1"/>
                </a:solidFill>
                <a:latin typeface="+mj-ea"/>
                <a:ea typeface="+mj-ea"/>
              </a:rPr>
              <a:t>专业：</a:t>
            </a: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电子信息（自动化学院）</a:t>
            </a:r>
            <a:endParaRPr lang="en-US" altLang="zh-CN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+mj-ea"/>
                <a:ea typeface="+mj-ea"/>
              </a:rPr>
              <a:t>电话：</a:t>
            </a:r>
            <a:r>
              <a:rPr lang="en-US" altLang="zh-CN" sz="1800" dirty="0">
                <a:solidFill>
                  <a:schemeClr val="accent1"/>
                </a:solidFill>
                <a:latin typeface="+mj-ea"/>
                <a:ea typeface="+mj-ea"/>
              </a:rPr>
              <a:t>185 8305 3106   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accent1"/>
                </a:solidFill>
                <a:latin typeface="+mj-ea"/>
                <a:ea typeface="+mj-ea"/>
              </a:rPr>
              <a:t>邮箱：</a:t>
            </a:r>
            <a:r>
              <a:rPr lang="en-US" altLang="zh-CN" sz="1800">
                <a:solidFill>
                  <a:schemeClr val="accent1"/>
                </a:solidFill>
                <a:latin typeface="+mj-ea"/>
                <a:ea typeface="+mj-ea"/>
              </a:rPr>
              <a:t>cxzhou7@163.com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26209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63DB919-1D79-9776-E6A1-DAEA491CC863}"/>
              </a:ext>
            </a:extLst>
          </p:cNvPr>
          <p:cNvSpPr/>
          <p:nvPr/>
        </p:nvSpPr>
        <p:spPr>
          <a:xfrm>
            <a:off x="56782" y="1625483"/>
            <a:ext cx="2869297" cy="1163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735658-41C7-B6F4-189E-92E097C2F6A7}"/>
              </a:ext>
            </a:extLst>
          </p:cNvPr>
          <p:cNvSpPr/>
          <p:nvPr/>
        </p:nvSpPr>
        <p:spPr>
          <a:xfrm>
            <a:off x="530032" y="1684162"/>
            <a:ext cx="17630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个人履历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72BC6B-BA14-81CA-3942-4B37BF0CC3DA}"/>
              </a:ext>
            </a:extLst>
          </p:cNvPr>
          <p:cNvSpPr/>
          <p:nvPr/>
        </p:nvSpPr>
        <p:spPr>
          <a:xfrm>
            <a:off x="316241" y="2140424"/>
            <a:ext cx="2190584" cy="46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bg1"/>
                </a:solidFill>
              </a:rPr>
              <a:t>Experience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D4F52B-8700-7C52-BDB9-AF59348F84DF}"/>
              </a:ext>
            </a:extLst>
          </p:cNvPr>
          <p:cNvSpPr/>
          <p:nvPr/>
        </p:nvSpPr>
        <p:spPr>
          <a:xfrm>
            <a:off x="3399330" y="0"/>
            <a:ext cx="2524832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6D2B7E-F03D-BC60-54B4-47EC67E62BF4}"/>
              </a:ext>
            </a:extLst>
          </p:cNvPr>
          <p:cNvSpPr/>
          <p:nvPr/>
        </p:nvSpPr>
        <p:spPr>
          <a:xfrm>
            <a:off x="5924161" y="0"/>
            <a:ext cx="2453149" cy="5143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390541-773D-7E9B-3CA3-7EBA82D0AA98}"/>
              </a:ext>
            </a:extLst>
          </p:cNvPr>
          <p:cNvSpPr/>
          <p:nvPr/>
        </p:nvSpPr>
        <p:spPr>
          <a:xfrm>
            <a:off x="3399327" y="783721"/>
            <a:ext cx="2524832" cy="841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1A1CBB-4BF0-AF91-EC1D-40D5C2AA1422}"/>
              </a:ext>
            </a:extLst>
          </p:cNvPr>
          <p:cNvSpPr/>
          <p:nvPr/>
        </p:nvSpPr>
        <p:spPr>
          <a:xfrm>
            <a:off x="5924162" y="783721"/>
            <a:ext cx="2453148" cy="8417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85FAD6-55A0-C573-E3F6-15CB3BDB018F}"/>
              </a:ext>
            </a:extLst>
          </p:cNvPr>
          <p:cNvSpPr txBox="1"/>
          <p:nvPr/>
        </p:nvSpPr>
        <p:spPr>
          <a:xfrm>
            <a:off x="3797743" y="384402"/>
            <a:ext cx="17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latin typeface="+mj-lt"/>
              </a:rPr>
              <a:t>2017.09-2021.06</a:t>
            </a:r>
            <a:endParaRPr lang="zh-CN" altLang="en-US" sz="1600" dirty="0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D51A64-B3C2-CAD6-A0A9-8A2CFA98C553}"/>
              </a:ext>
            </a:extLst>
          </p:cNvPr>
          <p:cNvSpPr txBox="1"/>
          <p:nvPr/>
        </p:nvSpPr>
        <p:spPr>
          <a:xfrm>
            <a:off x="6397413" y="407422"/>
            <a:ext cx="17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latin typeface="+mj-lt"/>
              </a:rPr>
              <a:t>2021.09 </a:t>
            </a:r>
            <a:r>
              <a:rPr lang="zh-CN" altLang="en-US" sz="1600" dirty="0">
                <a:latin typeface="+mj-lt"/>
              </a:rPr>
              <a:t>至今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292EE1-F399-A59E-F219-F90B4C0BC3E1}"/>
              </a:ext>
            </a:extLst>
          </p:cNvPr>
          <p:cNvSpPr txBox="1"/>
          <p:nvPr/>
        </p:nvSpPr>
        <p:spPr>
          <a:xfrm>
            <a:off x="3510464" y="908998"/>
            <a:ext cx="2302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latin typeface="+mj-lt"/>
              </a:rPr>
              <a:t>哈尔滨理工大学</a:t>
            </a:r>
            <a:endParaRPr lang="en-US" altLang="zh-CN" sz="1600" dirty="0">
              <a:latin typeface="+mj-lt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latin typeface="+mj-lt"/>
              </a:rPr>
              <a:t>本科：自动化（一本）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01FC2A-8F89-FDDF-AF3D-1D370EA3AFB9}"/>
              </a:ext>
            </a:extLst>
          </p:cNvPr>
          <p:cNvSpPr txBox="1"/>
          <p:nvPr/>
        </p:nvSpPr>
        <p:spPr>
          <a:xfrm>
            <a:off x="5999452" y="906681"/>
            <a:ext cx="2302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latin typeface="+mj-lt"/>
              </a:rPr>
              <a:t>哈尔滨理工大学</a:t>
            </a:r>
            <a:endParaRPr lang="en-US" altLang="zh-CN" sz="1600" dirty="0">
              <a:latin typeface="+mj-lt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latin typeface="+mj-lt"/>
              </a:rPr>
              <a:t>硕士：电子信息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A92E0E-4C30-AE06-9C7F-B20014CABA2A}"/>
              </a:ext>
            </a:extLst>
          </p:cNvPr>
          <p:cNvSpPr txBox="1"/>
          <p:nvPr/>
        </p:nvSpPr>
        <p:spPr>
          <a:xfrm>
            <a:off x="3384976" y="1863559"/>
            <a:ext cx="2302560" cy="115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+mj-lt"/>
              </a:rPr>
              <a:t>班级学委</a:t>
            </a:r>
            <a:endParaRPr lang="en-US" altLang="zh-CN" sz="1600" dirty="0">
              <a:latin typeface="+mj-lt"/>
            </a:endParaRPr>
          </a:p>
          <a:p>
            <a:pPr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latin typeface="+mj-lt"/>
              </a:rPr>
              <a:t>Cet-6</a:t>
            </a:r>
          </a:p>
          <a:p>
            <a:pPr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+mj-lt"/>
              </a:rPr>
              <a:t>多次获得三等奖学金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C7ECFE3-3045-72C1-515A-693E008397EA}"/>
              </a:ext>
            </a:extLst>
          </p:cNvPr>
          <p:cNvSpPr txBox="1"/>
          <p:nvPr/>
        </p:nvSpPr>
        <p:spPr>
          <a:xfrm>
            <a:off x="5874920" y="1863559"/>
            <a:ext cx="2524831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+mj-lt"/>
              </a:rPr>
              <a:t>硕士一年级一等奖学金</a:t>
            </a:r>
            <a:endParaRPr lang="en-US" altLang="zh-CN" sz="1600" dirty="0">
              <a:latin typeface="+mj-lt"/>
            </a:endParaRPr>
          </a:p>
          <a:p>
            <a:pPr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+mj-lt"/>
              </a:rPr>
              <a:t>硕士二年级一等奖学金</a:t>
            </a:r>
            <a:endParaRPr lang="en-US" altLang="zh-CN" sz="1600" dirty="0">
              <a:latin typeface="+mj-lt"/>
            </a:endParaRPr>
          </a:p>
          <a:p>
            <a:pPr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latin typeface="+mj-lt"/>
              </a:rPr>
              <a:t>Cet-6</a:t>
            </a:r>
          </a:p>
        </p:txBody>
      </p:sp>
    </p:spTree>
    <p:extLst>
      <p:ext uri="{BB962C8B-B14F-4D97-AF65-F5344CB8AC3E}">
        <p14:creationId xmlns:p14="http://schemas.microsoft.com/office/powerpoint/2010/main" val="1557315147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F3B48C-461D-4556-22AE-32B14D8A05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9" r="3620" b="36551"/>
          <a:stretch>
            <a:fillRect/>
          </a:stretch>
        </p:blipFill>
        <p:spPr>
          <a:xfrm>
            <a:off x="0" y="0"/>
            <a:ext cx="9144000" cy="207084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F5F243A-5567-94EF-CE13-01787770E84F}"/>
              </a:ext>
            </a:extLst>
          </p:cNvPr>
          <p:cNvSpPr/>
          <p:nvPr/>
        </p:nvSpPr>
        <p:spPr>
          <a:xfrm>
            <a:off x="0" y="0"/>
            <a:ext cx="9144000" cy="207084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52C85-5890-5F77-AE22-A7F55A9E020E}"/>
              </a:ext>
            </a:extLst>
          </p:cNvPr>
          <p:cNvSpPr/>
          <p:nvPr/>
        </p:nvSpPr>
        <p:spPr>
          <a:xfrm>
            <a:off x="330362" y="188086"/>
            <a:ext cx="249299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+mj-ea"/>
              </a:rPr>
              <a:t>掌握技能：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任意多边形 5">
            <a:extLst>
              <a:ext uri="{FF2B5EF4-FFF2-40B4-BE49-F238E27FC236}">
                <a16:creationId xmlns:a16="http://schemas.microsoft.com/office/drawing/2014/main" id="{2CADD646-F2AB-6C1F-D51A-7289E63547A5}"/>
              </a:ext>
            </a:extLst>
          </p:cNvPr>
          <p:cNvSpPr/>
          <p:nvPr/>
        </p:nvSpPr>
        <p:spPr>
          <a:xfrm>
            <a:off x="520469" y="1683077"/>
            <a:ext cx="2351784" cy="940925"/>
          </a:xfrm>
          <a:custGeom>
            <a:avLst/>
            <a:gdLst>
              <a:gd name="connsiteX0" fmla="*/ 0 w 1646039"/>
              <a:gd name="connsiteY0" fmla="*/ 0 h 658415"/>
              <a:gd name="connsiteX1" fmla="*/ 1316832 w 1646039"/>
              <a:gd name="connsiteY1" fmla="*/ 0 h 658415"/>
              <a:gd name="connsiteX2" fmla="*/ 1646039 w 1646039"/>
              <a:gd name="connsiteY2" fmla="*/ 329208 h 658415"/>
              <a:gd name="connsiteX3" fmla="*/ 1316832 w 1646039"/>
              <a:gd name="connsiteY3" fmla="*/ 658415 h 658415"/>
              <a:gd name="connsiteX4" fmla="*/ 0 w 1646039"/>
              <a:gd name="connsiteY4" fmla="*/ 658415 h 658415"/>
              <a:gd name="connsiteX5" fmla="*/ 329208 w 1646039"/>
              <a:gd name="connsiteY5" fmla="*/ 329208 h 658415"/>
              <a:gd name="connsiteX6" fmla="*/ 0 w 1646039"/>
              <a:gd name="connsiteY6" fmla="*/ 0 h 658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6039" h="658415">
                <a:moveTo>
                  <a:pt x="0" y="0"/>
                </a:moveTo>
                <a:lnTo>
                  <a:pt x="1316832" y="0"/>
                </a:lnTo>
                <a:lnTo>
                  <a:pt x="1646039" y="329208"/>
                </a:lnTo>
                <a:lnTo>
                  <a:pt x="1316832" y="658415"/>
                </a:lnTo>
                <a:lnTo>
                  <a:pt x="0" y="658415"/>
                </a:lnTo>
                <a:lnTo>
                  <a:pt x="329208" y="3292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1222" tIns="37338" rIns="366545" bIns="3733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800" kern="1200"/>
          </a:p>
        </p:txBody>
      </p:sp>
      <p:sp>
        <p:nvSpPr>
          <p:cNvPr id="6" name="任意多边形 5">
            <a:extLst>
              <a:ext uri="{FF2B5EF4-FFF2-40B4-BE49-F238E27FC236}">
                <a16:creationId xmlns:a16="http://schemas.microsoft.com/office/drawing/2014/main" id="{29729C4B-E1DA-6799-CC5F-43F5BFE0F93C}"/>
              </a:ext>
            </a:extLst>
          </p:cNvPr>
          <p:cNvSpPr/>
          <p:nvPr/>
        </p:nvSpPr>
        <p:spPr>
          <a:xfrm>
            <a:off x="3355764" y="1683076"/>
            <a:ext cx="2351784" cy="940925"/>
          </a:xfrm>
          <a:custGeom>
            <a:avLst/>
            <a:gdLst>
              <a:gd name="connsiteX0" fmla="*/ 0 w 1646039"/>
              <a:gd name="connsiteY0" fmla="*/ 0 h 658415"/>
              <a:gd name="connsiteX1" fmla="*/ 1316832 w 1646039"/>
              <a:gd name="connsiteY1" fmla="*/ 0 h 658415"/>
              <a:gd name="connsiteX2" fmla="*/ 1646039 w 1646039"/>
              <a:gd name="connsiteY2" fmla="*/ 329208 h 658415"/>
              <a:gd name="connsiteX3" fmla="*/ 1316832 w 1646039"/>
              <a:gd name="connsiteY3" fmla="*/ 658415 h 658415"/>
              <a:gd name="connsiteX4" fmla="*/ 0 w 1646039"/>
              <a:gd name="connsiteY4" fmla="*/ 658415 h 658415"/>
              <a:gd name="connsiteX5" fmla="*/ 329208 w 1646039"/>
              <a:gd name="connsiteY5" fmla="*/ 329208 h 658415"/>
              <a:gd name="connsiteX6" fmla="*/ 0 w 1646039"/>
              <a:gd name="connsiteY6" fmla="*/ 0 h 658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6039" h="658415">
                <a:moveTo>
                  <a:pt x="0" y="0"/>
                </a:moveTo>
                <a:lnTo>
                  <a:pt x="1316832" y="0"/>
                </a:lnTo>
                <a:lnTo>
                  <a:pt x="1646039" y="329208"/>
                </a:lnTo>
                <a:lnTo>
                  <a:pt x="1316832" y="658415"/>
                </a:lnTo>
                <a:lnTo>
                  <a:pt x="0" y="658415"/>
                </a:lnTo>
                <a:lnTo>
                  <a:pt x="329208" y="3292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1222" tIns="37338" rIns="366545" bIns="3733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800" kern="1200"/>
          </a:p>
        </p:txBody>
      </p:sp>
      <p:sp>
        <p:nvSpPr>
          <p:cNvPr id="7" name="任意多边形 5">
            <a:extLst>
              <a:ext uri="{FF2B5EF4-FFF2-40B4-BE49-F238E27FC236}">
                <a16:creationId xmlns:a16="http://schemas.microsoft.com/office/drawing/2014/main" id="{04EA2E51-E47E-85F6-41AE-D03ABD9A3233}"/>
              </a:ext>
            </a:extLst>
          </p:cNvPr>
          <p:cNvSpPr/>
          <p:nvPr/>
        </p:nvSpPr>
        <p:spPr>
          <a:xfrm>
            <a:off x="6356493" y="1683075"/>
            <a:ext cx="2351784" cy="940925"/>
          </a:xfrm>
          <a:custGeom>
            <a:avLst/>
            <a:gdLst>
              <a:gd name="connsiteX0" fmla="*/ 0 w 1646039"/>
              <a:gd name="connsiteY0" fmla="*/ 0 h 658415"/>
              <a:gd name="connsiteX1" fmla="*/ 1316832 w 1646039"/>
              <a:gd name="connsiteY1" fmla="*/ 0 h 658415"/>
              <a:gd name="connsiteX2" fmla="*/ 1646039 w 1646039"/>
              <a:gd name="connsiteY2" fmla="*/ 329208 h 658415"/>
              <a:gd name="connsiteX3" fmla="*/ 1316832 w 1646039"/>
              <a:gd name="connsiteY3" fmla="*/ 658415 h 658415"/>
              <a:gd name="connsiteX4" fmla="*/ 0 w 1646039"/>
              <a:gd name="connsiteY4" fmla="*/ 658415 h 658415"/>
              <a:gd name="connsiteX5" fmla="*/ 329208 w 1646039"/>
              <a:gd name="connsiteY5" fmla="*/ 329208 h 658415"/>
              <a:gd name="connsiteX6" fmla="*/ 0 w 1646039"/>
              <a:gd name="connsiteY6" fmla="*/ 0 h 658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6039" h="658415">
                <a:moveTo>
                  <a:pt x="0" y="0"/>
                </a:moveTo>
                <a:lnTo>
                  <a:pt x="1316832" y="0"/>
                </a:lnTo>
                <a:lnTo>
                  <a:pt x="1646039" y="329208"/>
                </a:lnTo>
                <a:lnTo>
                  <a:pt x="1316832" y="658415"/>
                </a:lnTo>
                <a:lnTo>
                  <a:pt x="0" y="658415"/>
                </a:lnTo>
                <a:lnTo>
                  <a:pt x="329208" y="3292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1222" tIns="37338" rIns="366545" bIns="3733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800" kern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2EB4CA-F484-B7FB-806E-9475F183E1B8}"/>
              </a:ext>
            </a:extLst>
          </p:cNvPr>
          <p:cNvSpPr/>
          <p:nvPr/>
        </p:nvSpPr>
        <p:spPr>
          <a:xfrm>
            <a:off x="1052896" y="188575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ea"/>
              </a:rPr>
              <a:t>语言能力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AADD99-7F1B-0AD5-EB44-4B1A3313E2DC}"/>
              </a:ext>
            </a:extLst>
          </p:cNvPr>
          <p:cNvSpPr/>
          <p:nvPr/>
        </p:nvSpPr>
        <p:spPr>
          <a:xfrm>
            <a:off x="3903867" y="1885757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ea"/>
              </a:rPr>
              <a:t>专业能力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5FAFB6-994C-50F9-92D6-1ADDDA1E55C0}"/>
              </a:ext>
            </a:extLst>
          </p:cNvPr>
          <p:cNvSpPr/>
          <p:nvPr/>
        </p:nvSpPr>
        <p:spPr>
          <a:xfrm>
            <a:off x="6933742" y="188575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ea"/>
              </a:rPr>
              <a:t>综合能力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FFE26A-16CC-6557-9473-0F1658A438B2}"/>
              </a:ext>
            </a:extLst>
          </p:cNvPr>
          <p:cNvSpPr txBox="1"/>
          <p:nvPr/>
        </p:nvSpPr>
        <p:spPr>
          <a:xfrm>
            <a:off x="647472" y="2919507"/>
            <a:ext cx="16618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普通话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Cet6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Python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Pytorch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E9F0D9-AEE6-43CD-4796-3E2ABDDC1AE0}"/>
              </a:ext>
            </a:extLst>
          </p:cNvPr>
          <p:cNvSpPr txBox="1"/>
          <p:nvPr/>
        </p:nvSpPr>
        <p:spPr>
          <a:xfrm>
            <a:off x="3105904" y="2826680"/>
            <a:ext cx="27435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CNN</a:t>
            </a:r>
            <a:r>
              <a:rPr lang="zh-CN" altLang="en-US" sz="1600" dirty="0"/>
              <a:t>、</a:t>
            </a:r>
            <a:r>
              <a:rPr lang="en-US" altLang="zh-CN" sz="1600" dirty="0"/>
              <a:t>RNN</a:t>
            </a:r>
            <a:r>
              <a:rPr lang="zh-CN" altLang="en-US" sz="1600" dirty="0"/>
              <a:t>、</a:t>
            </a:r>
            <a:r>
              <a:rPr lang="en-US" altLang="zh-CN" sz="1600" dirty="0"/>
              <a:t>GRU</a:t>
            </a:r>
            <a:r>
              <a:rPr lang="zh-CN" altLang="en-US" sz="1600" dirty="0"/>
              <a:t>、</a:t>
            </a:r>
            <a:r>
              <a:rPr lang="en-US" altLang="zh-CN" sz="1600" dirty="0"/>
              <a:t>LSTM</a:t>
            </a:r>
            <a:r>
              <a:rPr lang="zh-CN" altLang="en-US" sz="1600" dirty="0"/>
              <a:t>、</a:t>
            </a:r>
            <a:r>
              <a:rPr lang="en-US" altLang="zh-CN" sz="1600" dirty="0"/>
              <a:t>Transformer</a:t>
            </a:r>
            <a:r>
              <a:rPr lang="zh-CN" altLang="en-US" sz="1600" dirty="0"/>
              <a:t>、</a:t>
            </a:r>
            <a:r>
              <a:rPr lang="en-US" altLang="zh-CN" sz="1600" dirty="0"/>
              <a:t>BERT</a:t>
            </a:r>
            <a:r>
              <a:rPr lang="zh-CN" altLang="en-US" sz="1600" dirty="0"/>
              <a:t>、</a:t>
            </a:r>
            <a:r>
              <a:rPr lang="en-US" altLang="zh-CN" sz="1600" dirty="0"/>
              <a:t>HMM</a:t>
            </a:r>
            <a:r>
              <a:rPr lang="zh-CN" altLang="en-US" sz="1600" dirty="0"/>
              <a:t>、</a:t>
            </a:r>
            <a:r>
              <a:rPr lang="en-US" altLang="zh-CN" sz="1600" dirty="0"/>
              <a:t>CRF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掌握 </a:t>
            </a:r>
            <a:r>
              <a:rPr lang="en-US" altLang="zh-CN" sz="1600" dirty="0"/>
              <a:t>NLP </a:t>
            </a:r>
            <a:r>
              <a:rPr lang="zh-CN" altLang="en-US" sz="1600" dirty="0"/>
              <a:t>关系抽取、文本分类、实体识别等任务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AD7F8F0-7F42-8ACC-D63C-7D616552E235}"/>
              </a:ext>
            </a:extLst>
          </p:cNvPr>
          <p:cNvSpPr txBox="1"/>
          <p:nvPr/>
        </p:nvSpPr>
        <p:spPr>
          <a:xfrm>
            <a:off x="6246208" y="2826681"/>
            <a:ext cx="2743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熟练使用 </a:t>
            </a:r>
            <a:r>
              <a:rPr lang="en-US" altLang="zh-CN" sz="1600" dirty="0"/>
              <a:t>Pycharm</a:t>
            </a:r>
            <a:r>
              <a:rPr lang="zh-CN" altLang="en-US" sz="1600" dirty="0"/>
              <a:t>、</a:t>
            </a:r>
            <a:r>
              <a:rPr lang="en-US" altLang="zh-CN" sz="1600" dirty="0"/>
              <a:t>Anaconda </a:t>
            </a:r>
            <a:r>
              <a:rPr lang="zh-CN" altLang="en-US" sz="1600" dirty="0"/>
              <a:t>等开发工具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有复现开源社区代码能力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熟练使用</a:t>
            </a:r>
            <a:r>
              <a:rPr lang="en-US" altLang="zh-CN" sz="1600" dirty="0"/>
              <a:t>office</a:t>
            </a:r>
            <a:r>
              <a:rPr lang="zh-CN" altLang="en-US" sz="1600" dirty="0"/>
              <a:t>办公软件</a:t>
            </a:r>
          </a:p>
        </p:txBody>
      </p:sp>
    </p:spTree>
    <p:extLst>
      <p:ext uri="{BB962C8B-B14F-4D97-AF65-F5344CB8AC3E}">
        <p14:creationId xmlns:p14="http://schemas.microsoft.com/office/powerpoint/2010/main" val="875825344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0"/>
          <a:stretch>
            <a:fillRect/>
          </a:stretch>
        </p:blipFill>
        <p:spPr>
          <a:xfrm>
            <a:off x="0" y="1280602"/>
            <a:ext cx="4250724" cy="293943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57600" y="1609378"/>
            <a:ext cx="5486400" cy="2329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53215" y="246237"/>
            <a:ext cx="17075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第二部分：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961068" y="1781563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+mj-ea"/>
              </a:rPr>
              <a:t>项目介绍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61068" y="2366338"/>
            <a:ext cx="3253332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Project Experience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159262" y="2507015"/>
            <a:ext cx="1829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850706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29694" y="214055"/>
            <a:ext cx="428835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kern="10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英语口语考试评分项目</a:t>
            </a:r>
            <a:endParaRPr lang="zh-CN" altLang="en-US" sz="3200" kern="100" dirty="0">
              <a:solidFill>
                <a:srgbClr val="3043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71891" y="793846"/>
            <a:ext cx="257904" cy="0"/>
          </a:xfrm>
          <a:prstGeom prst="line">
            <a:avLst/>
          </a:prstGeom>
          <a:ln w="19050">
            <a:solidFill>
              <a:srgbClr val="304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51945" y="1829839"/>
            <a:ext cx="1172056" cy="1172056"/>
          </a:xfrm>
          <a:prstGeom prst="ellipse">
            <a:avLst/>
          </a:prstGeom>
          <a:solidFill>
            <a:srgbClr val="EEF2F5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63"/>
          <p:cNvSpPr/>
          <p:nvPr/>
        </p:nvSpPr>
        <p:spPr>
          <a:xfrm>
            <a:off x="2819910" y="1810124"/>
            <a:ext cx="1172056" cy="1172056"/>
          </a:xfrm>
          <a:prstGeom prst="ellipse">
            <a:avLst/>
          </a:prstGeom>
          <a:solidFill>
            <a:srgbClr val="EEF2F5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5187875" y="1810124"/>
            <a:ext cx="1172056" cy="1172056"/>
          </a:xfrm>
          <a:prstGeom prst="ellipse">
            <a:avLst/>
          </a:prstGeom>
          <a:solidFill>
            <a:srgbClr val="EEF2F5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555839" y="1810124"/>
            <a:ext cx="1172056" cy="1172056"/>
          </a:xfrm>
          <a:prstGeom prst="ellipse">
            <a:avLst/>
          </a:prstGeom>
          <a:solidFill>
            <a:srgbClr val="EEF2F5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 bwMode="auto">
          <a:xfrm>
            <a:off x="429694" y="3068225"/>
            <a:ext cx="121058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数据集分析</a:t>
            </a:r>
          </a:p>
        </p:txBody>
      </p:sp>
      <p:sp>
        <p:nvSpPr>
          <p:cNvPr id="68" name="矩形 67"/>
          <p:cNvSpPr/>
          <p:nvPr/>
        </p:nvSpPr>
        <p:spPr>
          <a:xfrm>
            <a:off x="51502" y="3460569"/>
            <a:ext cx="2069970" cy="485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对数据集进行分析，决定那些信息有用，那些信息需要清洗和过滤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937795" y="3454692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 bwMode="auto">
          <a:xfrm>
            <a:off x="2698052" y="3038726"/>
            <a:ext cx="141577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批量读取数据</a:t>
            </a:r>
          </a:p>
        </p:txBody>
      </p:sp>
      <p:sp>
        <p:nvSpPr>
          <p:cNvPr id="71" name="矩形 70"/>
          <p:cNvSpPr/>
          <p:nvPr/>
        </p:nvSpPr>
        <p:spPr>
          <a:xfrm>
            <a:off x="2294310" y="3460569"/>
            <a:ext cx="2069970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批量化对数据进行提取好方便后续训练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3329295" y="3461161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 bwMode="auto">
          <a:xfrm>
            <a:off x="5299738" y="3068225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选择模型</a:t>
            </a:r>
            <a:endParaRPr lang="zh-CN" altLang="en-US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738917" y="3449416"/>
            <a:ext cx="2132529" cy="278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>
                <a:solidFill>
                  <a:schemeClr val="tx1">
                    <a:lumMod val="85000"/>
                    <a:lumOff val="15000"/>
                  </a:schemeClr>
                </a:solidFill>
              </a:rPr>
              <a:t>选择模型结构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900">
                <a:solidFill>
                  <a:schemeClr val="tx1">
                    <a:lumMod val="85000"/>
                    <a:lumOff val="15000"/>
                  </a:schemeClr>
                </a:solidFill>
              </a:rPr>
              <a:t>优化器、损失函数。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5714181" y="3463400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 bwMode="auto">
          <a:xfrm>
            <a:off x="7902664" y="3068225"/>
            <a:ext cx="59503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训练</a:t>
            </a:r>
          </a:p>
        </p:txBody>
      </p:sp>
      <p:sp>
        <p:nvSpPr>
          <p:cNvPr id="77" name="矩形 76"/>
          <p:cNvSpPr/>
          <p:nvPr/>
        </p:nvSpPr>
        <p:spPr>
          <a:xfrm>
            <a:off x="7130418" y="3460569"/>
            <a:ext cx="2069970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将准备好的数据输入进模型中进行训练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8109291" y="3460569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5580864" y="2134290"/>
            <a:ext cx="386079" cy="523724"/>
            <a:chOff x="5680076" y="2749550"/>
            <a:chExt cx="547688" cy="742950"/>
          </a:xfrm>
          <a:solidFill>
            <a:schemeClr val="accent1"/>
          </a:solidFill>
        </p:grpSpPr>
        <p:sp>
          <p:nvSpPr>
            <p:cNvPr id="25" name="Freeform 13"/>
            <p:cNvSpPr/>
            <p:nvPr/>
          </p:nvSpPr>
          <p:spPr bwMode="auto">
            <a:xfrm>
              <a:off x="5680076" y="2749550"/>
              <a:ext cx="454025" cy="641350"/>
            </a:xfrm>
            <a:custGeom>
              <a:avLst/>
              <a:gdLst>
                <a:gd name="T0" fmla="*/ 158 w 165"/>
                <a:gd name="T1" fmla="*/ 195 h 233"/>
                <a:gd name="T2" fmla="*/ 158 w 165"/>
                <a:gd name="T3" fmla="*/ 189 h 233"/>
                <a:gd name="T4" fmla="*/ 70 w 165"/>
                <a:gd name="T5" fmla="*/ 189 h 233"/>
                <a:gd name="T6" fmla="*/ 70 w 165"/>
                <a:gd name="T7" fmla="*/ 195 h 233"/>
                <a:gd name="T8" fmla="*/ 68 w 165"/>
                <a:gd name="T9" fmla="*/ 195 h 233"/>
                <a:gd name="T10" fmla="*/ 18 w 165"/>
                <a:gd name="T11" fmla="*/ 120 h 233"/>
                <a:gd name="T12" fmla="*/ 94 w 165"/>
                <a:gd name="T13" fmla="*/ 39 h 233"/>
                <a:gd name="T14" fmla="*/ 94 w 165"/>
                <a:gd name="T15" fmla="*/ 120 h 233"/>
                <a:gd name="T16" fmla="*/ 70 w 165"/>
                <a:gd name="T17" fmla="*/ 120 h 233"/>
                <a:gd name="T18" fmla="*/ 70 w 165"/>
                <a:gd name="T19" fmla="*/ 127 h 233"/>
                <a:gd name="T20" fmla="*/ 76 w 165"/>
                <a:gd name="T21" fmla="*/ 127 h 233"/>
                <a:gd name="T22" fmla="*/ 75 w 165"/>
                <a:gd name="T23" fmla="*/ 131 h 233"/>
                <a:gd name="T24" fmla="*/ 75 w 165"/>
                <a:gd name="T25" fmla="*/ 150 h 233"/>
                <a:gd name="T26" fmla="*/ 86 w 165"/>
                <a:gd name="T27" fmla="*/ 161 h 233"/>
                <a:gd name="T28" fmla="*/ 97 w 165"/>
                <a:gd name="T29" fmla="*/ 150 h 233"/>
                <a:gd name="T30" fmla="*/ 97 w 165"/>
                <a:gd name="T31" fmla="*/ 131 h 233"/>
                <a:gd name="T32" fmla="*/ 96 w 165"/>
                <a:gd name="T33" fmla="*/ 127 h 233"/>
                <a:gd name="T34" fmla="*/ 104 w 165"/>
                <a:gd name="T35" fmla="*/ 127 h 233"/>
                <a:gd name="T36" fmla="*/ 103 w 165"/>
                <a:gd name="T37" fmla="*/ 131 h 233"/>
                <a:gd name="T38" fmla="*/ 103 w 165"/>
                <a:gd name="T39" fmla="*/ 163 h 233"/>
                <a:gd name="T40" fmla="*/ 114 w 165"/>
                <a:gd name="T41" fmla="*/ 174 h 233"/>
                <a:gd name="T42" fmla="*/ 125 w 165"/>
                <a:gd name="T43" fmla="*/ 163 h 233"/>
                <a:gd name="T44" fmla="*/ 125 w 165"/>
                <a:gd name="T45" fmla="*/ 131 h 233"/>
                <a:gd name="T46" fmla="*/ 124 w 165"/>
                <a:gd name="T47" fmla="*/ 127 h 233"/>
                <a:gd name="T48" fmla="*/ 132 w 165"/>
                <a:gd name="T49" fmla="*/ 127 h 233"/>
                <a:gd name="T50" fmla="*/ 131 w 165"/>
                <a:gd name="T51" fmla="*/ 131 h 233"/>
                <a:gd name="T52" fmla="*/ 131 w 165"/>
                <a:gd name="T53" fmla="*/ 150 h 233"/>
                <a:gd name="T54" fmla="*/ 142 w 165"/>
                <a:gd name="T55" fmla="*/ 161 h 233"/>
                <a:gd name="T56" fmla="*/ 153 w 165"/>
                <a:gd name="T57" fmla="*/ 150 h 233"/>
                <a:gd name="T58" fmla="*/ 153 w 165"/>
                <a:gd name="T59" fmla="*/ 131 h 233"/>
                <a:gd name="T60" fmla="*/ 152 w 165"/>
                <a:gd name="T61" fmla="*/ 127 h 233"/>
                <a:gd name="T62" fmla="*/ 158 w 165"/>
                <a:gd name="T63" fmla="*/ 127 h 233"/>
                <a:gd name="T64" fmla="*/ 158 w 165"/>
                <a:gd name="T65" fmla="*/ 120 h 233"/>
                <a:gd name="T66" fmla="*/ 134 w 165"/>
                <a:gd name="T67" fmla="*/ 120 h 233"/>
                <a:gd name="T68" fmla="*/ 134 w 165"/>
                <a:gd name="T69" fmla="*/ 18 h 233"/>
                <a:gd name="T70" fmla="*/ 142 w 165"/>
                <a:gd name="T71" fmla="*/ 18 h 233"/>
                <a:gd name="T72" fmla="*/ 142 w 165"/>
                <a:gd name="T73" fmla="*/ 0 h 233"/>
                <a:gd name="T74" fmla="*/ 86 w 165"/>
                <a:gd name="T75" fmla="*/ 0 h 233"/>
                <a:gd name="T76" fmla="*/ 86 w 165"/>
                <a:gd name="T77" fmla="*/ 18 h 233"/>
                <a:gd name="T78" fmla="*/ 94 w 165"/>
                <a:gd name="T79" fmla="*/ 18 h 233"/>
                <a:gd name="T80" fmla="*/ 94 w 165"/>
                <a:gd name="T81" fmla="*/ 20 h 233"/>
                <a:gd name="T82" fmla="*/ 0 w 165"/>
                <a:gd name="T83" fmla="*/ 120 h 233"/>
                <a:gd name="T84" fmla="*/ 63 w 165"/>
                <a:gd name="T85" fmla="*/ 213 h 233"/>
                <a:gd name="T86" fmla="*/ 63 w 165"/>
                <a:gd name="T87" fmla="*/ 233 h 233"/>
                <a:gd name="T88" fmla="*/ 165 w 165"/>
                <a:gd name="T89" fmla="*/ 233 h 233"/>
                <a:gd name="T90" fmla="*/ 165 w 165"/>
                <a:gd name="T91" fmla="*/ 195 h 233"/>
                <a:gd name="T92" fmla="*/ 158 w 165"/>
                <a:gd name="T93" fmla="*/ 19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5" h="233">
                  <a:moveTo>
                    <a:pt x="158" y="195"/>
                  </a:moveTo>
                  <a:cubicBezTo>
                    <a:pt x="158" y="189"/>
                    <a:pt x="158" y="189"/>
                    <a:pt x="158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95"/>
                    <a:pt x="70" y="195"/>
                    <a:pt x="70" y="195"/>
                  </a:cubicBezTo>
                  <a:cubicBezTo>
                    <a:pt x="68" y="195"/>
                    <a:pt x="68" y="195"/>
                    <a:pt x="68" y="195"/>
                  </a:cubicBezTo>
                  <a:cubicBezTo>
                    <a:pt x="38" y="183"/>
                    <a:pt x="18" y="154"/>
                    <a:pt x="18" y="120"/>
                  </a:cubicBezTo>
                  <a:cubicBezTo>
                    <a:pt x="18" y="77"/>
                    <a:pt x="51" y="42"/>
                    <a:pt x="94" y="39"/>
                  </a:cubicBezTo>
                  <a:cubicBezTo>
                    <a:pt x="94" y="120"/>
                    <a:pt x="94" y="120"/>
                    <a:pt x="94" y="120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76" y="127"/>
                    <a:pt x="76" y="127"/>
                    <a:pt x="76" y="127"/>
                  </a:cubicBezTo>
                  <a:cubicBezTo>
                    <a:pt x="75" y="128"/>
                    <a:pt x="75" y="130"/>
                    <a:pt x="75" y="131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75" y="156"/>
                    <a:pt x="80" y="161"/>
                    <a:pt x="86" y="161"/>
                  </a:cubicBezTo>
                  <a:cubicBezTo>
                    <a:pt x="92" y="161"/>
                    <a:pt x="97" y="156"/>
                    <a:pt x="97" y="150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97" y="130"/>
                    <a:pt x="96" y="128"/>
                    <a:pt x="96" y="127"/>
                  </a:cubicBezTo>
                  <a:cubicBezTo>
                    <a:pt x="104" y="127"/>
                    <a:pt x="104" y="127"/>
                    <a:pt x="104" y="127"/>
                  </a:cubicBezTo>
                  <a:cubicBezTo>
                    <a:pt x="103" y="128"/>
                    <a:pt x="103" y="130"/>
                    <a:pt x="103" y="131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169"/>
                    <a:pt x="108" y="174"/>
                    <a:pt x="114" y="174"/>
                  </a:cubicBezTo>
                  <a:cubicBezTo>
                    <a:pt x="120" y="174"/>
                    <a:pt x="125" y="169"/>
                    <a:pt x="125" y="163"/>
                  </a:cubicBezTo>
                  <a:cubicBezTo>
                    <a:pt x="125" y="131"/>
                    <a:pt x="125" y="131"/>
                    <a:pt x="125" y="131"/>
                  </a:cubicBezTo>
                  <a:cubicBezTo>
                    <a:pt x="125" y="130"/>
                    <a:pt x="125" y="128"/>
                    <a:pt x="124" y="127"/>
                  </a:cubicBezTo>
                  <a:cubicBezTo>
                    <a:pt x="132" y="127"/>
                    <a:pt x="132" y="127"/>
                    <a:pt x="132" y="127"/>
                  </a:cubicBezTo>
                  <a:cubicBezTo>
                    <a:pt x="131" y="128"/>
                    <a:pt x="131" y="130"/>
                    <a:pt x="131" y="131"/>
                  </a:cubicBezTo>
                  <a:cubicBezTo>
                    <a:pt x="131" y="150"/>
                    <a:pt x="131" y="150"/>
                    <a:pt x="131" y="150"/>
                  </a:cubicBezTo>
                  <a:cubicBezTo>
                    <a:pt x="131" y="156"/>
                    <a:pt x="136" y="161"/>
                    <a:pt x="142" y="161"/>
                  </a:cubicBezTo>
                  <a:cubicBezTo>
                    <a:pt x="148" y="161"/>
                    <a:pt x="153" y="156"/>
                    <a:pt x="153" y="150"/>
                  </a:cubicBezTo>
                  <a:cubicBezTo>
                    <a:pt x="153" y="131"/>
                    <a:pt x="153" y="131"/>
                    <a:pt x="153" y="131"/>
                  </a:cubicBezTo>
                  <a:cubicBezTo>
                    <a:pt x="153" y="130"/>
                    <a:pt x="153" y="128"/>
                    <a:pt x="152" y="127"/>
                  </a:cubicBezTo>
                  <a:cubicBezTo>
                    <a:pt x="158" y="127"/>
                    <a:pt x="158" y="127"/>
                    <a:pt x="158" y="127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41" y="24"/>
                    <a:pt x="0" y="67"/>
                    <a:pt x="0" y="120"/>
                  </a:cubicBezTo>
                  <a:cubicBezTo>
                    <a:pt x="0" y="162"/>
                    <a:pt x="26" y="198"/>
                    <a:pt x="63" y="213"/>
                  </a:cubicBezTo>
                  <a:cubicBezTo>
                    <a:pt x="63" y="233"/>
                    <a:pt x="63" y="233"/>
                    <a:pt x="63" y="233"/>
                  </a:cubicBezTo>
                  <a:cubicBezTo>
                    <a:pt x="165" y="233"/>
                    <a:pt x="165" y="233"/>
                    <a:pt x="165" y="233"/>
                  </a:cubicBezTo>
                  <a:cubicBezTo>
                    <a:pt x="165" y="195"/>
                    <a:pt x="165" y="195"/>
                    <a:pt x="165" y="195"/>
                  </a:cubicBezTo>
                  <a:lnTo>
                    <a:pt x="158" y="1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4"/>
            <p:cNvSpPr>
              <a:spLocks noEditPoints="1"/>
            </p:cNvSpPr>
            <p:nvPr/>
          </p:nvSpPr>
          <p:spPr bwMode="auto">
            <a:xfrm>
              <a:off x="5761039" y="3413125"/>
              <a:ext cx="466725" cy="79375"/>
            </a:xfrm>
            <a:custGeom>
              <a:avLst/>
              <a:gdLst>
                <a:gd name="T0" fmla="*/ 0 w 294"/>
                <a:gd name="T1" fmla="*/ 0 h 50"/>
                <a:gd name="T2" fmla="*/ 0 w 294"/>
                <a:gd name="T3" fmla="*/ 50 h 50"/>
                <a:gd name="T4" fmla="*/ 294 w 294"/>
                <a:gd name="T5" fmla="*/ 50 h 50"/>
                <a:gd name="T6" fmla="*/ 294 w 294"/>
                <a:gd name="T7" fmla="*/ 0 h 50"/>
                <a:gd name="T8" fmla="*/ 0 w 294"/>
                <a:gd name="T9" fmla="*/ 0 h 50"/>
                <a:gd name="T10" fmla="*/ 282 w 294"/>
                <a:gd name="T11" fmla="*/ 38 h 50"/>
                <a:gd name="T12" fmla="*/ 10 w 294"/>
                <a:gd name="T13" fmla="*/ 38 h 50"/>
                <a:gd name="T14" fmla="*/ 10 w 294"/>
                <a:gd name="T15" fmla="*/ 12 h 50"/>
                <a:gd name="T16" fmla="*/ 282 w 294"/>
                <a:gd name="T17" fmla="*/ 12 h 50"/>
                <a:gd name="T18" fmla="*/ 282 w 294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50">
                  <a:moveTo>
                    <a:pt x="0" y="0"/>
                  </a:moveTo>
                  <a:lnTo>
                    <a:pt x="0" y="50"/>
                  </a:lnTo>
                  <a:lnTo>
                    <a:pt x="294" y="50"/>
                  </a:lnTo>
                  <a:lnTo>
                    <a:pt x="294" y="0"/>
                  </a:lnTo>
                  <a:lnTo>
                    <a:pt x="0" y="0"/>
                  </a:lnTo>
                  <a:close/>
                  <a:moveTo>
                    <a:pt x="282" y="38"/>
                  </a:moveTo>
                  <a:lnTo>
                    <a:pt x="10" y="38"/>
                  </a:lnTo>
                  <a:lnTo>
                    <a:pt x="10" y="12"/>
                  </a:lnTo>
                  <a:lnTo>
                    <a:pt x="282" y="12"/>
                  </a:lnTo>
                  <a:lnTo>
                    <a:pt x="282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873850" y="2135409"/>
            <a:ext cx="536034" cy="521486"/>
            <a:chOff x="2790826" y="1647825"/>
            <a:chExt cx="760413" cy="739775"/>
          </a:xfrm>
          <a:solidFill>
            <a:schemeClr val="accent1"/>
          </a:solidFill>
        </p:grpSpPr>
        <p:sp>
          <p:nvSpPr>
            <p:cNvPr id="28" name="Freeform 15"/>
            <p:cNvSpPr>
              <a:spLocks noEditPoints="1"/>
            </p:cNvSpPr>
            <p:nvPr/>
          </p:nvSpPr>
          <p:spPr bwMode="auto">
            <a:xfrm>
              <a:off x="2790826" y="2101850"/>
              <a:ext cx="760413" cy="285750"/>
            </a:xfrm>
            <a:custGeom>
              <a:avLst/>
              <a:gdLst>
                <a:gd name="T0" fmla="*/ 275 w 277"/>
                <a:gd name="T1" fmla="*/ 90 h 104"/>
                <a:gd name="T2" fmla="*/ 274 w 277"/>
                <a:gd name="T3" fmla="*/ 15 h 104"/>
                <a:gd name="T4" fmla="*/ 276 w 277"/>
                <a:gd name="T5" fmla="*/ 5 h 104"/>
                <a:gd name="T6" fmla="*/ 268 w 277"/>
                <a:gd name="T7" fmla="*/ 0 h 104"/>
                <a:gd name="T8" fmla="*/ 8 w 277"/>
                <a:gd name="T9" fmla="*/ 0 h 104"/>
                <a:gd name="T10" fmla="*/ 0 w 277"/>
                <a:gd name="T11" fmla="*/ 9 h 104"/>
                <a:gd name="T12" fmla="*/ 0 w 277"/>
                <a:gd name="T13" fmla="*/ 95 h 104"/>
                <a:gd name="T14" fmla="*/ 8 w 277"/>
                <a:gd name="T15" fmla="*/ 104 h 104"/>
                <a:gd name="T16" fmla="*/ 268 w 277"/>
                <a:gd name="T17" fmla="*/ 104 h 104"/>
                <a:gd name="T18" fmla="*/ 268 w 277"/>
                <a:gd name="T19" fmla="*/ 104 h 104"/>
                <a:gd name="T20" fmla="*/ 277 w 277"/>
                <a:gd name="T21" fmla="*/ 95 h 104"/>
                <a:gd name="T22" fmla="*/ 275 w 277"/>
                <a:gd name="T23" fmla="*/ 90 h 104"/>
                <a:gd name="T24" fmla="*/ 12 w 277"/>
                <a:gd name="T25" fmla="*/ 88 h 104"/>
                <a:gd name="T26" fmla="*/ 12 w 277"/>
                <a:gd name="T27" fmla="*/ 15 h 104"/>
                <a:gd name="T28" fmla="*/ 256 w 277"/>
                <a:gd name="T29" fmla="*/ 15 h 104"/>
                <a:gd name="T30" fmla="*/ 249 w 277"/>
                <a:gd name="T31" fmla="*/ 46 h 104"/>
                <a:gd name="T32" fmla="*/ 64 w 277"/>
                <a:gd name="T33" fmla="*/ 46 h 104"/>
                <a:gd name="T34" fmla="*/ 58 w 277"/>
                <a:gd name="T35" fmla="*/ 52 h 104"/>
                <a:gd name="T36" fmla="*/ 64 w 277"/>
                <a:gd name="T37" fmla="*/ 58 h 104"/>
                <a:gd name="T38" fmla="*/ 250 w 277"/>
                <a:gd name="T39" fmla="*/ 58 h 104"/>
                <a:gd name="T40" fmla="*/ 259 w 277"/>
                <a:gd name="T41" fmla="*/ 88 h 104"/>
                <a:gd name="T42" fmla="*/ 12 w 277"/>
                <a:gd name="T4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7" h="104">
                  <a:moveTo>
                    <a:pt x="275" y="90"/>
                  </a:moveTo>
                  <a:cubicBezTo>
                    <a:pt x="271" y="84"/>
                    <a:pt x="247" y="41"/>
                    <a:pt x="274" y="15"/>
                  </a:cubicBezTo>
                  <a:cubicBezTo>
                    <a:pt x="277" y="12"/>
                    <a:pt x="277" y="8"/>
                    <a:pt x="276" y="5"/>
                  </a:cubicBezTo>
                  <a:cubicBezTo>
                    <a:pt x="275" y="2"/>
                    <a:pt x="272" y="0"/>
                    <a:pt x="26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00"/>
                    <a:pt x="4" y="104"/>
                    <a:pt x="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73" y="104"/>
                    <a:pt x="277" y="100"/>
                    <a:pt x="277" y="95"/>
                  </a:cubicBezTo>
                  <a:cubicBezTo>
                    <a:pt x="277" y="93"/>
                    <a:pt x="276" y="91"/>
                    <a:pt x="275" y="90"/>
                  </a:cubicBezTo>
                  <a:close/>
                  <a:moveTo>
                    <a:pt x="12" y="88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256" y="15"/>
                    <a:pt x="256" y="15"/>
                    <a:pt x="256" y="15"/>
                  </a:cubicBezTo>
                  <a:cubicBezTo>
                    <a:pt x="251" y="25"/>
                    <a:pt x="249" y="36"/>
                    <a:pt x="249" y="4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1" y="46"/>
                    <a:pt x="58" y="49"/>
                    <a:pt x="58" y="52"/>
                  </a:cubicBezTo>
                  <a:cubicBezTo>
                    <a:pt x="58" y="55"/>
                    <a:pt x="61" y="58"/>
                    <a:pt x="64" y="58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2" y="70"/>
                    <a:pt x="256" y="81"/>
                    <a:pt x="259" y="88"/>
                  </a:cubicBezTo>
                  <a:cubicBezTo>
                    <a:pt x="12" y="88"/>
                    <a:pt x="12" y="88"/>
                    <a:pt x="12" y="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6"/>
            <p:cNvSpPr/>
            <p:nvPr/>
          </p:nvSpPr>
          <p:spPr bwMode="auto">
            <a:xfrm>
              <a:off x="2957514" y="1647825"/>
              <a:ext cx="390525" cy="434975"/>
            </a:xfrm>
            <a:custGeom>
              <a:avLst/>
              <a:gdLst>
                <a:gd name="T0" fmla="*/ 60 w 142"/>
                <a:gd name="T1" fmla="*/ 157 h 158"/>
                <a:gd name="T2" fmla="*/ 79 w 142"/>
                <a:gd name="T3" fmla="*/ 158 h 158"/>
                <a:gd name="T4" fmla="*/ 140 w 142"/>
                <a:gd name="T5" fmla="*/ 80 h 158"/>
                <a:gd name="T6" fmla="*/ 74 w 142"/>
                <a:gd name="T7" fmla="*/ 38 h 158"/>
                <a:gd name="T8" fmla="*/ 71 w 142"/>
                <a:gd name="T9" fmla="*/ 34 h 158"/>
                <a:gd name="T10" fmla="*/ 125 w 142"/>
                <a:gd name="T11" fmla="*/ 8 h 158"/>
                <a:gd name="T12" fmla="*/ 71 w 142"/>
                <a:gd name="T13" fmla="*/ 34 h 158"/>
                <a:gd name="T14" fmla="*/ 60 w 142"/>
                <a:gd name="T15" fmla="*/ 0 h 158"/>
                <a:gd name="T16" fmla="*/ 52 w 142"/>
                <a:gd name="T17" fmla="*/ 2 h 158"/>
                <a:gd name="T18" fmla="*/ 64 w 142"/>
                <a:gd name="T19" fmla="*/ 37 h 158"/>
                <a:gd name="T20" fmla="*/ 2 w 142"/>
                <a:gd name="T21" fmla="*/ 80 h 158"/>
                <a:gd name="T22" fmla="*/ 60 w 142"/>
                <a:gd name="T23" fmla="*/ 15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158">
                  <a:moveTo>
                    <a:pt x="60" y="157"/>
                  </a:moveTo>
                  <a:cubicBezTo>
                    <a:pt x="61" y="157"/>
                    <a:pt x="69" y="158"/>
                    <a:pt x="79" y="158"/>
                  </a:cubicBezTo>
                  <a:cubicBezTo>
                    <a:pt x="117" y="158"/>
                    <a:pt x="140" y="113"/>
                    <a:pt x="140" y="80"/>
                  </a:cubicBezTo>
                  <a:cubicBezTo>
                    <a:pt x="142" y="43"/>
                    <a:pt x="105" y="31"/>
                    <a:pt x="74" y="38"/>
                  </a:cubicBezTo>
                  <a:cubicBezTo>
                    <a:pt x="73" y="37"/>
                    <a:pt x="72" y="36"/>
                    <a:pt x="71" y="34"/>
                  </a:cubicBezTo>
                  <a:cubicBezTo>
                    <a:pt x="93" y="41"/>
                    <a:pt x="118" y="29"/>
                    <a:pt x="125" y="8"/>
                  </a:cubicBezTo>
                  <a:cubicBezTo>
                    <a:pt x="105" y="1"/>
                    <a:pt x="79" y="13"/>
                    <a:pt x="71" y="34"/>
                  </a:cubicBezTo>
                  <a:cubicBezTo>
                    <a:pt x="68" y="28"/>
                    <a:pt x="62" y="16"/>
                    <a:pt x="60" y="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5" y="18"/>
                    <a:pt x="60" y="30"/>
                    <a:pt x="64" y="37"/>
                  </a:cubicBezTo>
                  <a:cubicBezTo>
                    <a:pt x="34" y="33"/>
                    <a:pt x="0" y="45"/>
                    <a:pt x="2" y="80"/>
                  </a:cubicBezTo>
                  <a:cubicBezTo>
                    <a:pt x="2" y="112"/>
                    <a:pt x="23" y="155"/>
                    <a:pt x="60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Freeform 32"/>
          <p:cNvSpPr>
            <a:spLocks noEditPoints="1"/>
          </p:cNvSpPr>
          <p:nvPr/>
        </p:nvSpPr>
        <p:spPr bwMode="auto">
          <a:xfrm>
            <a:off x="3221292" y="2127016"/>
            <a:ext cx="369292" cy="538271"/>
          </a:xfrm>
          <a:custGeom>
            <a:avLst/>
            <a:gdLst>
              <a:gd name="T0" fmla="*/ 183 w 191"/>
              <a:gd name="T1" fmla="*/ 20 h 278"/>
              <a:gd name="T2" fmla="*/ 145 w 191"/>
              <a:gd name="T3" fmla="*/ 20 h 278"/>
              <a:gd name="T4" fmla="*/ 133 w 191"/>
              <a:gd name="T5" fmla="*/ 15 h 278"/>
              <a:gd name="T6" fmla="*/ 116 w 191"/>
              <a:gd name="T7" fmla="*/ 15 h 278"/>
              <a:gd name="T8" fmla="*/ 116 w 191"/>
              <a:gd name="T9" fmla="*/ 12 h 278"/>
              <a:gd name="T10" fmla="*/ 99 w 191"/>
              <a:gd name="T11" fmla="*/ 0 h 278"/>
              <a:gd name="T12" fmla="*/ 81 w 191"/>
              <a:gd name="T13" fmla="*/ 12 h 278"/>
              <a:gd name="T14" fmla="*/ 81 w 191"/>
              <a:gd name="T15" fmla="*/ 15 h 278"/>
              <a:gd name="T16" fmla="*/ 65 w 191"/>
              <a:gd name="T17" fmla="*/ 15 h 278"/>
              <a:gd name="T18" fmla="*/ 52 w 191"/>
              <a:gd name="T19" fmla="*/ 20 h 278"/>
              <a:gd name="T20" fmla="*/ 8 w 191"/>
              <a:gd name="T21" fmla="*/ 20 h 278"/>
              <a:gd name="T22" fmla="*/ 0 w 191"/>
              <a:gd name="T23" fmla="*/ 28 h 278"/>
              <a:gd name="T24" fmla="*/ 0 w 191"/>
              <a:gd name="T25" fmla="*/ 270 h 278"/>
              <a:gd name="T26" fmla="*/ 8 w 191"/>
              <a:gd name="T27" fmla="*/ 278 h 278"/>
              <a:gd name="T28" fmla="*/ 183 w 191"/>
              <a:gd name="T29" fmla="*/ 278 h 278"/>
              <a:gd name="T30" fmla="*/ 191 w 191"/>
              <a:gd name="T31" fmla="*/ 270 h 278"/>
              <a:gd name="T32" fmla="*/ 191 w 191"/>
              <a:gd name="T33" fmla="*/ 28 h 278"/>
              <a:gd name="T34" fmla="*/ 183 w 191"/>
              <a:gd name="T35" fmla="*/ 20 h 278"/>
              <a:gd name="T36" fmla="*/ 175 w 191"/>
              <a:gd name="T37" fmla="*/ 261 h 278"/>
              <a:gd name="T38" fmla="*/ 16 w 191"/>
              <a:gd name="T39" fmla="*/ 261 h 278"/>
              <a:gd name="T40" fmla="*/ 16 w 191"/>
              <a:gd name="T41" fmla="*/ 37 h 278"/>
              <a:gd name="T42" fmla="*/ 49 w 191"/>
              <a:gd name="T43" fmla="*/ 37 h 278"/>
              <a:gd name="T44" fmla="*/ 65 w 191"/>
              <a:gd name="T45" fmla="*/ 48 h 278"/>
              <a:gd name="T46" fmla="*/ 133 w 191"/>
              <a:gd name="T47" fmla="*/ 48 h 278"/>
              <a:gd name="T48" fmla="*/ 148 w 191"/>
              <a:gd name="T49" fmla="*/ 37 h 278"/>
              <a:gd name="T50" fmla="*/ 175 w 191"/>
              <a:gd name="T51" fmla="*/ 37 h 278"/>
              <a:gd name="T52" fmla="*/ 175 w 191"/>
              <a:gd name="T53" fmla="*/ 261 h 278"/>
              <a:gd name="T54" fmla="*/ 175 w 191"/>
              <a:gd name="T55" fmla="*/ 261 h 278"/>
              <a:gd name="T56" fmla="*/ 38 w 191"/>
              <a:gd name="T57" fmla="*/ 87 h 278"/>
              <a:gd name="T58" fmla="*/ 159 w 191"/>
              <a:gd name="T59" fmla="*/ 87 h 278"/>
              <a:gd name="T60" fmla="*/ 159 w 191"/>
              <a:gd name="T61" fmla="*/ 92 h 278"/>
              <a:gd name="T62" fmla="*/ 38 w 191"/>
              <a:gd name="T63" fmla="*/ 92 h 278"/>
              <a:gd name="T64" fmla="*/ 38 w 191"/>
              <a:gd name="T65" fmla="*/ 87 h 278"/>
              <a:gd name="T66" fmla="*/ 38 w 191"/>
              <a:gd name="T67" fmla="*/ 106 h 278"/>
              <a:gd name="T68" fmla="*/ 159 w 191"/>
              <a:gd name="T69" fmla="*/ 106 h 278"/>
              <a:gd name="T70" fmla="*/ 159 w 191"/>
              <a:gd name="T71" fmla="*/ 112 h 278"/>
              <a:gd name="T72" fmla="*/ 38 w 191"/>
              <a:gd name="T73" fmla="*/ 112 h 278"/>
              <a:gd name="T74" fmla="*/ 38 w 191"/>
              <a:gd name="T75" fmla="*/ 106 h 278"/>
              <a:gd name="T76" fmla="*/ 38 w 191"/>
              <a:gd name="T77" fmla="*/ 127 h 278"/>
              <a:gd name="T78" fmla="*/ 159 w 191"/>
              <a:gd name="T79" fmla="*/ 127 h 278"/>
              <a:gd name="T80" fmla="*/ 159 w 191"/>
              <a:gd name="T81" fmla="*/ 132 h 278"/>
              <a:gd name="T82" fmla="*/ 38 w 191"/>
              <a:gd name="T83" fmla="*/ 132 h 278"/>
              <a:gd name="T84" fmla="*/ 38 w 191"/>
              <a:gd name="T85" fmla="*/ 127 h 278"/>
              <a:gd name="T86" fmla="*/ 38 w 191"/>
              <a:gd name="T87" fmla="*/ 146 h 278"/>
              <a:gd name="T88" fmla="*/ 159 w 191"/>
              <a:gd name="T89" fmla="*/ 146 h 278"/>
              <a:gd name="T90" fmla="*/ 159 w 191"/>
              <a:gd name="T91" fmla="*/ 152 h 278"/>
              <a:gd name="T92" fmla="*/ 38 w 191"/>
              <a:gd name="T93" fmla="*/ 152 h 278"/>
              <a:gd name="T94" fmla="*/ 38 w 191"/>
              <a:gd name="T95" fmla="*/ 146 h 278"/>
              <a:gd name="T96" fmla="*/ 141 w 191"/>
              <a:gd name="T97" fmla="*/ 184 h 278"/>
              <a:gd name="T98" fmla="*/ 92 w 191"/>
              <a:gd name="T99" fmla="*/ 235 h 278"/>
              <a:gd name="T100" fmla="*/ 80 w 191"/>
              <a:gd name="T101" fmla="*/ 238 h 278"/>
              <a:gd name="T102" fmla="*/ 57 w 191"/>
              <a:gd name="T103" fmla="*/ 209 h 278"/>
              <a:gd name="T104" fmla="*/ 73 w 191"/>
              <a:gd name="T105" fmla="*/ 196 h 278"/>
              <a:gd name="T106" fmla="*/ 88 w 191"/>
              <a:gd name="T107" fmla="*/ 217 h 278"/>
              <a:gd name="T108" fmla="*/ 133 w 191"/>
              <a:gd name="T109" fmla="*/ 171 h 278"/>
              <a:gd name="T110" fmla="*/ 141 w 191"/>
              <a:gd name="T111" fmla="*/ 184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91" h="278">
                <a:moveTo>
                  <a:pt x="183" y="20"/>
                </a:moveTo>
                <a:cubicBezTo>
                  <a:pt x="145" y="20"/>
                  <a:pt x="145" y="20"/>
                  <a:pt x="145" y="20"/>
                </a:cubicBezTo>
                <a:cubicBezTo>
                  <a:pt x="142" y="17"/>
                  <a:pt x="138" y="15"/>
                  <a:pt x="133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16" y="6"/>
                  <a:pt x="108" y="0"/>
                  <a:pt x="99" y="0"/>
                </a:cubicBezTo>
                <a:cubicBezTo>
                  <a:pt x="89" y="0"/>
                  <a:pt x="81" y="6"/>
                  <a:pt x="81" y="12"/>
                </a:cubicBezTo>
                <a:cubicBezTo>
                  <a:pt x="81" y="15"/>
                  <a:pt x="81" y="15"/>
                  <a:pt x="81" y="15"/>
                </a:cubicBezTo>
                <a:cubicBezTo>
                  <a:pt x="65" y="15"/>
                  <a:pt x="65" y="15"/>
                  <a:pt x="65" y="15"/>
                </a:cubicBezTo>
                <a:cubicBezTo>
                  <a:pt x="60" y="15"/>
                  <a:pt x="55" y="17"/>
                  <a:pt x="52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3" y="20"/>
                  <a:pt x="0" y="24"/>
                  <a:pt x="0" y="28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74"/>
                  <a:pt x="3" y="278"/>
                  <a:pt x="8" y="278"/>
                </a:cubicBezTo>
                <a:cubicBezTo>
                  <a:pt x="183" y="278"/>
                  <a:pt x="183" y="278"/>
                  <a:pt x="183" y="278"/>
                </a:cubicBezTo>
                <a:cubicBezTo>
                  <a:pt x="187" y="278"/>
                  <a:pt x="191" y="274"/>
                  <a:pt x="191" y="270"/>
                </a:cubicBezTo>
                <a:cubicBezTo>
                  <a:pt x="191" y="28"/>
                  <a:pt x="191" y="28"/>
                  <a:pt x="191" y="28"/>
                </a:cubicBezTo>
                <a:cubicBezTo>
                  <a:pt x="191" y="24"/>
                  <a:pt x="187" y="20"/>
                  <a:pt x="183" y="20"/>
                </a:cubicBezTo>
                <a:close/>
                <a:moveTo>
                  <a:pt x="175" y="261"/>
                </a:moveTo>
                <a:cubicBezTo>
                  <a:pt x="16" y="261"/>
                  <a:pt x="16" y="261"/>
                  <a:pt x="16" y="261"/>
                </a:cubicBezTo>
                <a:cubicBezTo>
                  <a:pt x="16" y="37"/>
                  <a:pt x="16" y="37"/>
                  <a:pt x="16" y="37"/>
                </a:cubicBezTo>
                <a:cubicBezTo>
                  <a:pt x="49" y="37"/>
                  <a:pt x="49" y="37"/>
                  <a:pt x="49" y="37"/>
                </a:cubicBezTo>
                <a:cubicBezTo>
                  <a:pt x="51" y="43"/>
                  <a:pt x="57" y="48"/>
                  <a:pt x="65" y="48"/>
                </a:cubicBezTo>
                <a:cubicBezTo>
                  <a:pt x="133" y="48"/>
                  <a:pt x="133" y="48"/>
                  <a:pt x="133" y="48"/>
                </a:cubicBezTo>
                <a:cubicBezTo>
                  <a:pt x="140" y="48"/>
                  <a:pt x="146" y="43"/>
                  <a:pt x="148" y="37"/>
                </a:cubicBezTo>
                <a:cubicBezTo>
                  <a:pt x="175" y="37"/>
                  <a:pt x="175" y="37"/>
                  <a:pt x="175" y="37"/>
                </a:cubicBezTo>
                <a:cubicBezTo>
                  <a:pt x="175" y="261"/>
                  <a:pt x="175" y="261"/>
                  <a:pt x="175" y="261"/>
                </a:cubicBezTo>
                <a:cubicBezTo>
                  <a:pt x="175" y="261"/>
                  <a:pt x="175" y="261"/>
                  <a:pt x="175" y="261"/>
                </a:cubicBezTo>
                <a:close/>
                <a:moveTo>
                  <a:pt x="38" y="87"/>
                </a:moveTo>
                <a:cubicBezTo>
                  <a:pt x="159" y="87"/>
                  <a:pt x="159" y="87"/>
                  <a:pt x="159" y="87"/>
                </a:cubicBezTo>
                <a:cubicBezTo>
                  <a:pt x="159" y="92"/>
                  <a:pt x="159" y="92"/>
                  <a:pt x="159" y="92"/>
                </a:cubicBezTo>
                <a:cubicBezTo>
                  <a:pt x="38" y="92"/>
                  <a:pt x="38" y="92"/>
                  <a:pt x="38" y="92"/>
                </a:cubicBezTo>
                <a:lnTo>
                  <a:pt x="38" y="87"/>
                </a:lnTo>
                <a:close/>
                <a:moveTo>
                  <a:pt x="38" y="106"/>
                </a:moveTo>
                <a:cubicBezTo>
                  <a:pt x="159" y="106"/>
                  <a:pt x="159" y="106"/>
                  <a:pt x="159" y="106"/>
                </a:cubicBezTo>
                <a:cubicBezTo>
                  <a:pt x="159" y="112"/>
                  <a:pt x="159" y="112"/>
                  <a:pt x="159" y="112"/>
                </a:cubicBezTo>
                <a:cubicBezTo>
                  <a:pt x="38" y="112"/>
                  <a:pt x="38" y="112"/>
                  <a:pt x="38" y="112"/>
                </a:cubicBezTo>
                <a:lnTo>
                  <a:pt x="38" y="106"/>
                </a:lnTo>
                <a:close/>
                <a:moveTo>
                  <a:pt x="38" y="127"/>
                </a:moveTo>
                <a:cubicBezTo>
                  <a:pt x="159" y="127"/>
                  <a:pt x="159" y="127"/>
                  <a:pt x="159" y="127"/>
                </a:cubicBezTo>
                <a:cubicBezTo>
                  <a:pt x="159" y="132"/>
                  <a:pt x="159" y="132"/>
                  <a:pt x="159" y="132"/>
                </a:cubicBezTo>
                <a:cubicBezTo>
                  <a:pt x="38" y="132"/>
                  <a:pt x="38" y="132"/>
                  <a:pt x="38" y="132"/>
                </a:cubicBezTo>
                <a:lnTo>
                  <a:pt x="38" y="127"/>
                </a:lnTo>
                <a:close/>
                <a:moveTo>
                  <a:pt x="38" y="146"/>
                </a:moveTo>
                <a:cubicBezTo>
                  <a:pt x="159" y="146"/>
                  <a:pt x="159" y="146"/>
                  <a:pt x="159" y="146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38" y="152"/>
                  <a:pt x="38" y="152"/>
                  <a:pt x="38" y="152"/>
                </a:cubicBezTo>
                <a:lnTo>
                  <a:pt x="38" y="146"/>
                </a:lnTo>
                <a:close/>
                <a:moveTo>
                  <a:pt x="141" y="184"/>
                </a:moveTo>
                <a:cubicBezTo>
                  <a:pt x="122" y="199"/>
                  <a:pt x="107" y="217"/>
                  <a:pt x="92" y="235"/>
                </a:cubicBezTo>
                <a:cubicBezTo>
                  <a:pt x="89" y="238"/>
                  <a:pt x="83" y="242"/>
                  <a:pt x="80" y="238"/>
                </a:cubicBezTo>
                <a:cubicBezTo>
                  <a:pt x="71" y="229"/>
                  <a:pt x="62" y="220"/>
                  <a:pt x="57" y="209"/>
                </a:cubicBezTo>
                <a:cubicBezTo>
                  <a:pt x="54" y="200"/>
                  <a:pt x="69" y="187"/>
                  <a:pt x="73" y="196"/>
                </a:cubicBezTo>
                <a:cubicBezTo>
                  <a:pt x="76" y="204"/>
                  <a:pt x="82" y="211"/>
                  <a:pt x="88" y="217"/>
                </a:cubicBezTo>
                <a:cubicBezTo>
                  <a:pt x="102" y="201"/>
                  <a:pt x="116" y="185"/>
                  <a:pt x="133" y="171"/>
                </a:cubicBezTo>
                <a:cubicBezTo>
                  <a:pt x="144" y="163"/>
                  <a:pt x="149" y="177"/>
                  <a:pt x="141" y="1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67C545-49D1-CA15-4C99-A9B349923F9C}"/>
              </a:ext>
            </a:extLst>
          </p:cNvPr>
          <p:cNvSpPr>
            <a:spLocks noEditPoints="1"/>
          </p:cNvSpPr>
          <p:nvPr/>
        </p:nvSpPr>
        <p:spPr bwMode="auto">
          <a:xfrm>
            <a:off x="850300" y="2181154"/>
            <a:ext cx="551701" cy="431960"/>
          </a:xfrm>
          <a:custGeom>
            <a:avLst/>
            <a:gdLst>
              <a:gd name="T0" fmla="*/ 234 w 285"/>
              <a:gd name="T1" fmla="*/ 84 h 223"/>
              <a:gd name="T2" fmla="*/ 225 w 285"/>
              <a:gd name="T3" fmla="*/ 84 h 223"/>
              <a:gd name="T4" fmla="*/ 207 w 285"/>
              <a:gd name="T5" fmla="*/ 79 h 223"/>
              <a:gd name="T6" fmla="*/ 207 w 285"/>
              <a:gd name="T7" fmla="*/ 99 h 223"/>
              <a:gd name="T8" fmla="*/ 207 w 285"/>
              <a:gd name="T9" fmla="*/ 79 h 223"/>
              <a:gd name="T10" fmla="*/ 224 w 285"/>
              <a:gd name="T11" fmla="*/ 73 h 223"/>
              <a:gd name="T12" fmla="*/ 224 w 285"/>
              <a:gd name="T13" fmla="*/ 60 h 223"/>
              <a:gd name="T14" fmla="*/ 282 w 285"/>
              <a:gd name="T15" fmla="*/ 88 h 223"/>
              <a:gd name="T16" fmla="*/ 270 w 285"/>
              <a:gd name="T17" fmla="*/ 85 h 223"/>
              <a:gd name="T18" fmla="*/ 147 w 285"/>
              <a:gd name="T19" fmla="*/ 96 h 223"/>
              <a:gd name="T20" fmla="*/ 211 w 285"/>
              <a:gd name="T21" fmla="*/ 26 h 223"/>
              <a:gd name="T22" fmla="*/ 220 w 285"/>
              <a:gd name="T23" fmla="*/ 17 h 223"/>
              <a:gd name="T24" fmla="*/ 282 w 285"/>
              <a:gd name="T25" fmla="*/ 88 h 223"/>
              <a:gd name="T26" fmla="*/ 224 w 285"/>
              <a:gd name="T27" fmla="*/ 39 h 223"/>
              <a:gd name="T28" fmla="*/ 161 w 285"/>
              <a:gd name="T29" fmla="*/ 101 h 223"/>
              <a:gd name="T30" fmla="*/ 261 w 285"/>
              <a:gd name="T31" fmla="*/ 76 h 223"/>
              <a:gd name="T32" fmla="*/ 113 w 285"/>
              <a:gd name="T33" fmla="*/ 153 h 223"/>
              <a:gd name="T34" fmla="*/ 113 w 285"/>
              <a:gd name="T35" fmla="*/ 132 h 223"/>
              <a:gd name="T36" fmla="*/ 83 w 285"/>
              <a:gd name="T37" fmla="*/ 126 h 223"/>
              <a:gd name="T38" fmla="*/ 83 w 285"/>
              <a:gd name="T39" fmla="*/ 147 h 223"/>
              <a:gd name="T40" fmla="*/ 83 w 285"/>
              <a:gd name="T41" fmla="*/ 126 h 223"/>
              <a:gd name="T42" fmla="*/ 104 w 285"/>
              <a:gd name="T43" fmla="*/ 111 h 223"/>
              <a:gd name="T44" fmla="*/ 104 w 285"/>
              <a:gd name="T45" fmla="*/ 126 h 223"/>
              <a:gd name="T46" fmla="*/ 190 w 285"/>
              <a:gd name="T47" fmla="*/ 187 h 223"/>
              <a:gd name="T48" fmla="*/ 27 w 285"/>
              <a:gd name="T49" fmla="*/ 223 h 223"/>
              <a:gd name="T50" fmla="*/ 71 w 285"/>
              <a:gd name="T51" fmla="*/ 75 h 223"/>
              <a:gd name="T52" fmla="*/ 69 w 285"/>
              <a:gd name="T53" fmla="*/ 36 h 223"/>
              <a:gd name="T54" fmla="*/ 69 w 285"/>
              <a:gd name="T55" fmla="*/ 23 h 223"/>
              <a:gd name="T56" fmla="*/ 73 w 285"/>
              <a:gd name="T57" fmla="*/ 0 h 223"/>
              <a:gd name="T58" fmla="*/ 117 w 285"/>
              <a:gd name="T59" fmla="*/ 23 h 223"/>
              <a:gd name="T60" fmla="*/ 134 w 285"/>
              <a:gd name="T61" fmla="*/ 30 h 223"/>
              <a:gd name="T62" fmla="*/ 125 w 285"/>
              <a:gd name="T63" fmla="*/ 36 h 223"/>
              <a:gd name="T64" fmla="*/ 190 w 285"/>
              <a:gd name="T65" fmla="*/ 187 h 223"/>
              <a:gd name="T66" fmla="*/ 114 w 285"/>
              <a:gd name="T67" fmla="*/ 82 h 223"/>
              <a:gd name="T68" fmla="*/ 84 w 285"/>
              <a:gd name="T69" fmla="*/ 79 h 223"/>
              <a:gd name="T70" fmla="*/ 37 w 285"/>
              <a:gd name="T71" fmla="*/ 160 h 223"/>
              <a:gd name="T72" fmla="*/ 36 w 285"/>
              <a:gd name="T73" fmla="*/ 16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85" h="223">
                <a:moveTo>
                  <a:pt x="229" y="79"/>
                </a:moveTo>
                <a:cubicBezTo>
                  <a:pt x="232" y="79"/>
                  <a:pt x="234" y="82"/>
                  <a:pt x="234" y="84"/>
                </a:cubicBezTo>
                <a:cubicBezTo>
                  <a:pt x="234" y="87"/>
                  <a:pt x="232" y="89"/>
                  <a:pt x="229" y="89"/>
                </a:cubicBezTo>
                <a:cubicBezTo>
                  <a:pt x="227" y="89"/>
                  <a:pt x="225" y="87"/>
                  <a:pt x="225" y="84"/>
                </a:cubicBezTo>
                <a:cubicBezTo>
                  <a:pt x="225" y="82"/>
                  <a:pt x="227" y="79"/>
                  <a:pt x="229" y="79"/>
                </a:cubicBezTo>
                <a:close/>
                <a:moveTo>
                  <a:pt x="207" y="79"/>
                </a:moveTo>
                <a:cubicBezTo>
                  <a:pt x="202" y="79"/>
                  <a:pt x="198" y="84"/>
                  <a:pt x="198" y="89"/>
                </a:cubicBezTo>
                <a:cubicBezTo>
                  <a:pt x="198" y="95"/>
                  <a:pt x="202" y="99"/>
                  <a:pt x="207" y="99"/>
                </a:cubicBezTo>
                <a:cubicBezTo>
                  <a:pt x="213" y="99"/>
                  <a:pt x="217" y="95"/>
                  <a:pt x="217" y="89"/>
                </a:cubicBezTo>
                <a:cubicBezTo>
                  <a:pt x="217" y="84"/>
                  <a:pt x="213" y="79"/>
                  <a:pt x="207" y="79"/>
                </a:cubicBezTo>
                <a:close/>
                <a:moveTo>
                  <a:pt x="217" y="66"/>
                </a:moveTo>
                <a:cubicBezTo>
                  <a:pt x="217" y="70"/>
                  <a:pt x="220" y="73"/>
                  <a:pt x="224" y="73"/>
                </a:cubicBezTo>
                <a:cubicBezTo>
                  <a:pt x="228" y="73"/>
                  <a:pt x="231" y="70"/>
                  <a:pt x="231" y="66"/>
                </a:cubicBezTo>
                <a:cubicBezTo>
                  <a:pt x="231" y="62"/>
                  <a:pt x="228" y="60"/>
                  <a:pt x="224" y="60"/>
                </a:cubicBezTo>
                <a:cubicBezTo>
                  <a:pt x="220" y="60"/>
                  <a:pt x="217" y="62"/>
                  <a:pt x="217" y="66"/>
                </a:cubicBezTo>
                <a:close/>
                <a:moveTo>
                  <a:pt x="282" y="88"/>
                </a:moveTo>
                <a:cubicBezTo>
                  <a:pt x="280" y="91"/>
                  <a:pt x="276" y="91"/>
                  <a:pt x="273" y="88"/>
                </a:cubicBezTo>
                <a:cubicBezTo>
                  <a:pt x="270" y="85"/>
                  <a:pt x="270" y="85"/>
                  <a:pt x="270" y="85"/>
                </a:cubicBezTo>
                <a:cubicBezTo>
                  <a:pt x="189" y="167"/>
                  <a:pt x="189" y="167"/>
                  <a:pt x="189" y="167"/>
                </a:cubicBezTo>
                <a:cubicBezTo>
                  <a:pt x="147" y="96"/>
                  <a:pt x="147" y="96"/>
                  <a:pt x="147" y="96"/>
                </a:cubicBezTo>
                <a:cubicBezTo>
                  <a:pt x="214" y="29"/>
                  <a:pt x="214" y="29"/>
                  <a:pt x="214" y="29"/>
                </a:cubicBezTo>
                <a:cubicBezTo>
                  <a:pt x="211" y="26"/>
                  <a:pt x="211" y="26"/>
                  <a:pt x="211" y="26"/>
                </a:cubicBezTo>
                <a:cubicBezTo>
                  <a:pt x="209" y="24"/>
                  <a:pt x="209" y="20"/>
                  <a:pt x="211" y="17"/>
                </a:cubicBezTo>
                <a:cubicBezTo>
                  <a:pt x="214" y="15"/>
                  <a:pt x="218" y="15"/>
                  <a:pt x="220" y="17"/>
                </a:cubicBezTo>
                <a:cubicBezTo>
                  <a:pt x="282" y="79"/>
                  <a:pt x="282" y="79"/>
                  <a:pt x="282" y="79"/>
                </a:cubicBezTo>
                <a:cubicBezTo>
                  <a:pt x="285" y="82"/>
                  <a:pt x="285" y="86"/>
                  <a:pt x="282" y="88"/>
                </a:cubicBezTo>
                <a:close/>
                <a:moveTo>
                  <a:pt x="261" y="76"/>
                </a:moveTo>
                <a:cubicBezTo>
                  <a:pt x="224" y="39"/>
                  <a:pt x="224" y="39"/>
                  <a:pt x="224" y="39"/>
                </a:cubicBezTo>
                <a:cubicBezTo>
                  <a:pt x="172" y="91"/>
                  <a:pt x="172" y="91"/>
                  <a:pt x="172" y="91"/>
                </a:cubicBezTo>
                <a:cubicBezTo>
                  <a:pt x="161" y="101"/>
                  <a:pt x="161" y="101"/>
                  <a:pt x="161" y="101"/>
                </a:cubicBezTo>
                <a:cubicBezTo>
                  <a:pt x="236" y="101"/>
                  <a:pt x="236" y="101"/>
                  <a:pt x="236" y="101"/>
                </a:cubicBezTo>
                <a:lnTo>
                  <a:pt x="261" y="76"/>
                </a:lnTo>
                <a:close/>
                <a:moveTo>
                  <a:pt x="102" y="142"/>
                </a:moveTo>
                <a:cubicBezTo>
                  <a:pt x="102" y="148"/>
                  <a:pt x="107" y="153"/>
                  <a:pt x="113" y="153"/>
                </a:cubicBezTo>
                <a:cubicBezTo>
                  <a:pt x="118" y="153"/>
                  <a:pt x="123" y="148"/>
                  <a:pt x="123" y="142"/>
                </a:cubicBezTo>
                <a:cubicBezTo>
                  <a:pt x="123" y="136"/>
                  <a:pt x="118" y="132"/>
                  <a:pt x="113" y="132"/>
                </a:cubicBezTo>
                <a:cubicBezTo>
                  <a:pt x="107" y="132"/>
                  <a:pt x="102" y="136"/>
                  <a:pt x="102" y="142"/>
                </a:cubicBezTo>
                <a:close/>
                <a:moveTo>
                  <a:pt x="83" y="126"/>
                </a:moveTo>
                <a:cubicBezTo>
                  <a:pt x="77" y="126"/>
                  <a:pt x="73" y="131"/>
                  <a:pt x="73" y="137"/>
                </a:cubicBezTo>
                <a:cubicBezTo>
                  <a:pt x="73" y="142"/>
                  <a:pt x="77" y="147"/>
                  <a:pt x="83" y="147"/>
                </a:cubicBezTo>
                <a:cubicBezTo>
                  <a:pt x="89" y="147"/>
                  <a:pt x="93" y="142"/>
                  <a:pt x="93" y="137"/>
                </a:cubicBezTo>
                <a:cubicBezTo>
                  <a:pt x="93" y="131"/>
                  <a:pt x="89" y="126"/>
                  <a:pt x="83" y="126"/>
                </a:cubicBezTo>
                <a:close/>
                <a:moveTo>
                  <a:pt x="112" y="119"/>
                </a:moveTo>
                <a:cubicBezTo>
                  <a:pt x="112" y="115"/>
                  <a:pt x="108" y="111"/>
                  <a:pt x="104" y="111"/>
                </a:cubicBezTo>
                <a:cubicBezTo>
                  <a:pt x="100" y="111"/>
                  <a:pt x="97" y="115"/>
                  <a:pt x="97" y="119"/>
                </a:cubicBezTo>
                <a:cubicBezTo>
                  <a:pt x="97" y="123"/>
                  <a:pt x="100" y="126"/>
                  <a:pt x="104" y="126"/>
                </a:cubicBezTo>
                <a:cubicBezTo>
                  <a:pt x="108" y="126"/>
                  <a:pt x="112" y="123"/>
                  <a:pt x="112" y="119"/>
                </a:cubicBezTo>
                <a:close/>
                <a:moveTo>
                  <a:pt x="190" y="187"/>
                </a:moveTo>
                <a:cubicBezTo>
                  <a:pt x="197" y="205"/>
                  <a:pt x="190" y="223"/>
                  <a:pt x="170" y="223"/>
                </a:cubicBezTo>
                <a:cubicBezTo>
                  <a:pt x="27" y="223"/>
                  <a:pt x="27" y="223"/>
                  <a:pt x="27" y="223"/>
                </a:cubicBezTo>
                <a:cubicBezTo>
                  <a:pt x="7" y="223"/>
                  <a:pt x="0" y="206"/>
                  <a:pt x="6" y="187"/>
                </a:cubicBezTo>
                <a:cubicBezTo>
                  <a:pt x="6" y="187"/>
                  <a:pt x="31" y="141"/>
                  <a:pt x="71" y="75"/>
                </a:cubicBezTo>
                <a:cubicBezTo>
                  <a:pt x="71" y="36"/>
                  <a:pt x="71" y="36"/>
                  <a:pt x="71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65" y="36"/>
                  <a:pt x="62" y="33"/>
                  <a:pt x="62" y="30"/>
                </a:cubicBezTo>
                <a:cubicBezTo>
                  <a:pt x="62" y="26"/>
                  <a:pt x="65" y="23"/>
                  <a:pt x="69" y="23"/>
                </a:cubicBezTo>
                <a:cubicBezTo>
                  <a:pt x="79" y="23"/>
                  <a:pt x="79" y="23"/>
                  <a:pt x="79" y="23"/>
                </a:cubicBezTo>
                <a:cubicBezTo>
                  <a:pt x="73" y="0"/>
                  <a:pt x="73" y="0"/>
                  <a:pt x="73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17" y="23"/>
                  <a:pt x="117" y="23"/>
                  <a:pt x="117" y="23"/>
                </a:cubicBezTo>
                <a:cubicBezTo>
                  <a:pt x="128" y="23"/>
                  <a:pt x="128" y="23"/>
                  <a:pt x="128" y="23"/>
                </a:cubicBezTo>
                <a:cubicBezTo>
                  <a:pt x="131" y="23"/>
                  <a:pt x="134" y="26"/>
                  <a:pt x="134" y="30"/>
                </a:cubicBezTo>
                <a:cubicBezTo>
                  <a:pt x="134" y="33"/>
                  <a:pt x="131" y="36"/>
                  <a:pt x="128" y="36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66" y="141"/>
                  <a:pt x="190" y="187"/>
                  <a:pt x="190" y="187"/>
                </a:cubicBezTo>
                <a:close/>
                <a:moveTo>
                  <a:pt x="160" y="162"/>
                </a:moveTo>
                <a:cubicBezTo>
                  <a:pt x="157" y="156"/>
                  <a:pt x="124" y="98"/>
                  <a:pt x="114" y="82"/>
                </a:cubicBezTo>
                <a:cubicBezTo>
                  <a:pt x="112" y="79"/>
                  <a:pt x="112" y="79"/>
                  <a:pt x="112" y="79"/>
                </a:cubicBezTo>
                <a:cubicBezTo>
                  <a:pt x="84" y="79"/>
                  <a:pt x="84" y="79"/>
                  <a:pt x="84" y="79"/>
                </a:cubicBezTo>
                <a:cubicBezTo>
                  <a:pt x="83" y="82"/>
                  <a:pt x="83" y="82"/>
                  <a:pt x="83" y="82"/>
                </a:cubicBezTo>
                <a:cubicBezTo>
                  <a:pt x="72" y="99"/>
                  <a:pt x="41" y="154"/>
                  <a:pt x="37" y="160"/>
                </a:cubicBezTo>
                <a:cubicBezTo>
                  <a:pt x="37" y="160"/>
                  <a:pt x="37" y="161"/>
                  <a:pt x="36" y="162"/>
                </a:cubicBezTo>
                <a:cubicBezTo>
                  <a:pt x="36" y="162"/>
                  <a:pt x="36" y="162"/>
                  <a:pt x="36" y="162"/>
                </a:cubicBezTo>
                <a:lnTo>
                  <a:pt x="160" y="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B424CF-CEA7-2AAA-0C1C-ED29B0BCE1F7}"/>
              </a:ext>
            </a:extLst>
          </p:cNvPr>
          <p:cNvSpPr/>
          <p:nvPr/>
        </p:nvSpPr>
        <p:spPr bwMode="auto">
          <a:xfrm>
            <a:off x="451945" y="846463"/>
            <a:ext cx="172354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kern="10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科大讯飞股份有限公司</a:t>
            </a:r>
            <a:endParaRPr lang="zh-CN" altLang="en-US" sz="1200" kern="100" dirty="0">
              <a:solidFill>
                <a:srgbClr val="3043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2214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8933680-CF5C-AD8A-D7F0-F4698481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25" y="252188"/>
            <a:ext cx="1981372" cy="24413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827899-422B-1908-1247-738608B7D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68" y="252188"/>
            <a:ext cx="1981372" cy="244139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60D1E12-22F9-CA8A-66FB-181E6ACC7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711" y="252188"/>
            <a:ext cx="1890123" cy="244139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709B3E9-D1B1-D896-FB90-760D84246671}"/>
              </a:ext>
            </a:extLst>
          </p:cNvPr>
          <p:cNvSpPr/>
          <p:nvPr/>
        </p:nvSpPr>
        <p:spPr bwMode="auto">
          <a:xfrm>
            <a:off x="245543" y="145310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数据集</a:t>
            </a:r>
            <a:endParaRPr lang="zh-CN" altLang="en-US" sz="2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A3F830-E374-53F9-959C-8FF277072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038" y="3212312"/>
            <a:ext cx="6520670" cy="114309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8698B9A-AA26-8A54-CE07-12447D07F6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727" y="606974"/>
            <a:ext cx="2638412" cy="196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12137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主题">
  <a:themeElements>
    <a:clrScheme name="蓝色清新答辩1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0437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1935</TotalTime>
  <Words>1015</Words>
  <Application>Microsoft Office PowerPoint</Application>
  <PresentationFormat>全屏显示(16:9)</PresentationFormat>
  <Paragraphs>132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大宝爱小宝</dc:creator>
  <cp:lastModifiedBy>大宝爱小宝</cp:lastModifiedBy>
  <cp:revision>344</cp:revision>
  <dcterms:created xsi:type="dcterms:W3CDTF">2017-05-01T12:27:00Z</dcterms:created>
  <dcterms:modified xsi:type="dcterms:W3CDTF">2023-09-08T11:15:49Z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