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0" r:id="rId2"/>
    <p:sldId id="301" r:id="rId3"/>
    <p:sldId id="302" r:id="rId4"/>
    <p:sldId id="310" r:id="rId5"/>
    <p:sldId id="311" r:id="rId6"/>
    <p:sldId id="309" r:id="rId7"/>
    <p:sldId id="283" r:id="rId8"/>
    <p:sldId id="284" r:id="rId9"/>
    <p:sldId id="285" r:id="rId10"/>
    <p:sldId id="307" r:id="rId11"/>
    <p:sldId id="286" r:id="rId12"/>
    <p:sldId id="287" r:id="rId13"/>
    <p:sldId id="288" r:id="rId14"/>
    <p:sldId id="291" r:id="rId15"/>
    <p:sldId id="293" r:id="rId16"/>
    <p:sldId id="289" r:id="rId17"/>
    <p:sldId id="292" r:id="rId18"/>
    <p:sldId id="290" r:id="rId19"/>
    <p:sldId id="308" r:id="rId20"/>
    <p:sldId id="296" r:id="rId21"/>
    <p:sldId id="385" r:id="rId22"/>
    <p:sldId id="383" r:id="rId23"/>
    <p:sldId id="384" r:id="rId24"/>
    <p:sldId id="306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806"/>
    <a:srgbClr val="E86111"/>
    <a:srgbClr val="0432FF"/>
    <a:srgbClr val="F2F3F2"/>
    <a:srgbClr val="76D6FF"/>
    <a:srgbClr val="7A81FF"/>
    <a:srgbClr val="FF7E79"/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8"/>
    <p:restoredTop sz="96327" autoAdjust="0"/>
  </p:normalViewPr>
  <p:slideViewPr>
    <p:cSldViewPr snapToGrid="0">
      <p:cViewPr varScale="1">
        <p:scale>
          <a:sx n="47" d="100"/>
          <a:sy n="47" d="100"/>
        </p:scale>
        <p:origin x="11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6258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图片配色要修改</a:t>
            </a:r>
          </a:p>
        </p:txBody>
      </p:sp>
    </p:spTree>
    <p:extLst>
      <p:ext uri="{BB962C8B-B14F-4D97-AF65-F5344CB8AC3E}">
        <p14:creationId xmlns:p14="http://schemas.microsoft.com/office/powerpoint/2010/main" val="116222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图不好看</a:t>
            </a:r>
          </a:p>
        </p:txBody>
      </p:sp>
    </p:spTree>
    <p:extLst>
      <p:ext uri="{BB962C8B-B14F-4D97-AF65-F5344CB8AC3E}">
        <p14:creationId xmlns:p14="http://schemas.microsoft.com/office/powerpoint/2010/main" val="229449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图不好看</a:t>
            </a:r>
          </a:p>
        </p:txBody>
      </p:sp>
    </p:spTree>
    <p:extLst>
      <p:ext uri="{BB962C8B-B14F-4D97-AF65-F5344CB8AC3E}">
        <p14:creationId xmlns:p14="http://schemas.microsoft.com/office/powerpoint/2010/main" val="402280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训练营ppt模版-8.jpg" descr="训练营ppt模版-8.jpg">
            <a:extLst>
              <a:ext uri="{FF2B5EF4-FFF2-40B4-BE49-F238E27FC236}">
                <a16:creationId xmlns:a16="http://schemas.microsoft.com/office/drawing/2014/main" id="{B9892DC8-92CB-A24A-907D-3D1BA33F1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在此键入姓名">
            <a:extLst>
              <a:ext uri="{FF2B5EF4-FFF2-40B4-BE49-F238E27FC236}">
                <a16:creationId xmlns:a16="http://schemas.microsoft.com/office/drawing/2014/main" id="{4447DDA6-149F-AB40-99FC-150E6893E035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674780"/>
            <a:ext cx="5325176" cy="116442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chemeClr val="bg1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>
            <a:extLst>
              <a:ext uri="{FF2B5EF4-FFF2-40B4-BE49-F238E27FC236}">
                <a16:creationId xmlns:a16="http://schemas.microsoft.com/office/drawing/2014/main" id="{AD0AEF1D-EC82-1B42-A6CC-5B36FD56C8D1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在此键入姓名">
            <a:extLst>
              <a:ext uri="{FF2B5EF4-FFF2-40B4-BE49-F238E27FC236}">
                <a16:creationId xmlns:a16="http://schemas.microsoft.com/office/drawing/2014/main" id="{B2097A4E-BA18-2F45-B581-AD82B5444285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架构师训练营 </a:t>
            </a:r>
            <a:r>
              <a:rPr lang="en-US" altLang="zh-CN"/>
              <a:t>–</a:t>
            </a:r>
            <a:r>
              <a:rPr lang="zh-CN" altLang="en-US"/>
              <a:t> 模块 </a:t>
            </a:r>
            <a:r>
              <a:rPr lang="en-US" altLang="zh-CN"/>
              <a:t>X</a:t>
            </a:r>
          </a:p>
          <a:p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课：课程名称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训练营ppt模版-2.jpg" descr="训练营ppt模版-2.jpg">
            <a:extLst>
              <a:ext uri="{FF2B5EF4-FFF2-40B4-BE49-F238E27FC236}">
                <a16:creationId xmlns:a16="http://schemas.microsoft.com/office/drawing/2014/main" id="{2C362B90-A864-D84D-A06A-06391A2BB9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327506" y="3700462"/>
            <a:ext cx="12164954" cy="7793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58952" y="3700462"/>
            <a:ext cx="2677015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目录</a:t>
            </a:r>
            <a:endParaRPr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训练营ppt模版-5.jpg" descr="训练营ppt模版-5.jpg">
            <a:extLst>
              <a:ext uri="{FF2B5EF4-FFF2-40B4-BE49-F238E27FC236}">
                <a16:creationId xmlns:a16="http://schemas.microsoft.com/office/drawing/2014/main" id="{5F0DE961-2EA9-CB4C-8901-D3F3E82BA6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第一节">
            <a:extLst>
              <a:ext uri="{FF2B5EF4-FFF2-40B4-BE49-F238E27FC236}">
                <a16:creationId xmlns:a16="http://schemas.microsoft.com/office/drawing/2014/main" id="{D65A039E-777E-F64F-912E-96D734060304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3192000" y="6283483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Microsoft YaHei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训练营ppt模版.jpg" descr="训练营ppt模版.jpg">
            <a:extLst>
              <a:ext uri="{FF2B5EF4-FFF2-40B4-BE49-F238E27FC236}">
                <a16:creationId xmlns:a16="http://schemas.microsoft.com/office/drawing/2014/main" id="{932E1BDC-E897-094F-BC18-A848CD2FE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11945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训练营ppt模版-6.jpg" descr="训练营ppt模版-6.jpg">
            <a:extLst>
              <a:ext uri="{FF2B5EF4-FFF2-40B4-BE49-F238E27FC236}">
                <a16:creationId xmlns:a16="http://schemas.microsoft.com/office/drawing/2014/main" id="{20DD8410-0422-A148-9BAD-B1E81EBE2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46001" y="13081000"/>
            <a:ext cx="4792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Light"/>
              </a:defRPr>
            </a:lvl1pPr>
          </a:lstStyle>
          <a:p>
            <a:fld id="{86CB4B4D-7CA3-9044-876B-883B54F86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9" r:id="rId4"/>
    <p:sldLayoutId id="2147483661" r:id="rId5"/>
    <p:sldLayoutId id="2147483660" r:id="rId6"/>
    <p:sldLayoutId id="2147483658" r:id="rId7"/>
  </p:sldLayoutIdLst>
  <p:transition spd="med"/>
  <p:txStyles>
    <p:title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Helvetica Light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Alibaba PuHuiTi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200" b="0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Alibaba PuHuiTi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200" b="0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Alibaba PuHuiTi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200" b="0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Alibaba PuHuiTi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200" b="0" i="0" u="none" strike="noStrike" cap="none" spc="0" baseline="0">
          <a:solidFill>
            <a:schemeClr val="tx1"/>
          </a:solidFill>
          <a:uFillTx/>
          <a:latin typeface="Alibaba PuHuiTi R" pitchFamily="18" charset="-122"/>
          <a:ea typeface="Alibaba PuHuiTi R" pitchFamily="18" charset="-122"/>
          <a:cs typeface="Alibaba PuHuiTi R" pitchFamily="18" charset="-122"/>
          <a:sym typeface="Alibaba PuHuiTi"/>
        </a:defRPr>
      </a:lvl5pPr>
      <a:lvl6pPr marL="3677708" marR="0" indent="-502708" algn="l" defTabSz="82550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 R"/>
          <a:ea typeface="Alibaba PuHuiTi R"/>
          <a:cs typeface="Alibaba PuHuiTi R"/>
          <a:sym typeface="Alibaba PuHuiTi"/>
        </a:defRPr>
      </a:lvl6pPr>
      <a:lvl7pPr marL="4312708" marR="0" indent="-502708" algn="l" defTabSz="82550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 R"/>
          <a:ea typeface="Alibaba PuHuiTi R"/>
          <a:cs typeface="Alibaba PuHuiTi R"/>
          <a:sym typeface="Alibaba PuHuiTi"/>
        </a:defRPr>
      </a:lvl7pPr>
      <a:lvl8pPr marL="4947708" marR="0" indent="-502708" algn="l" defTabSz="82550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 R"/>
          <a:ea typeface="Alibaba PuHuiTi R"/>
          <a:cs typeface="Alibaba PuHuiTi R"/>
          <a:sym typeface="Alibaba PuHuiTi"/>
        </a:defRPr>
      </a:lvl8pPr>
      <a:lvl9pPr marL="5582708" marR="0" indent="-502708" algn="l" defTabSz="82550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 R"/>
          <a:ea typeface="Alibaba PuHuiTi R"/>
          <a:cs typeface="Alibaba PuHuiTi R"/>
          <a:sym typeface="Alibaba PuHuiTi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8DDB03-E206-A241-B4A7-5B8CB4D23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750" y="7674780"/>
            <a:ext cx="2757165" cy="1164421"/>
          </a:xfrm>
        </p:spPr>
        <p:txBody>
          <a:bodyPr/>
          <a:lstStyle/>
          <a:p>
            <a:r>
              <a:rPr kumimoji="1" lang="zh-CN" altLang="en-US" dirty="0"/>
              <a:t>李运华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C0CF1-F2DB-F643-A875-97A03C2873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47620" y="9163050"/>
            <a:ext cx="6046527" cy="687368"/>
          </a:xfrm>
        </p:spPr>
        <p:txBody>
          <a:bodyPr/>
          <a:lstStyle/>
          <a:p>
            <a:r>
              <a:rPr kumimoji="1" lang="zh-CN" altLang="en-US" dirty="0"/>
              <a:t>前阿里资深技术专家（</a:t>
            </a:r>
            <a:r>
              <a:rPr kumimoji="1" lang="en-US" altLang="zh-CN" dirty="0"/>
              <a:t>P9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E3FBE-875E-6A47-BB06-3EC82928AE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4750" y="3595531"/>
            <a:ext cx="15758583" cy="1210588"/>
          </a:xfrm>
        </p:spPr>
        <p:txBody>
          <a:bodyPr/>
          <a:lstStyle/>
          <a:p>
            <a:r>
              <a:rPr kumimoji="1" lang="zh-CN" altLang="en-US" dirty="0"/>
              <a:t>如何画好软件系统架构图？</a:t>
            </a:r>
          </a:p>
        </p:txBody>
      </p:sp>
    </p:spTree>
    <p:extLst>
      <p:ext uri="{BB962C8B-B14F-4D97-AF65-F5344CB8AC3E}">
        <p14:creationId xmlns:p14="http://schemas.microsoft.com/office/powerpoint/2010/main" val="18781142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E9D83D-40BC-FC4C-96FE-A7387C797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常见架构图技巧</a:t>
            </a:r>
          </a:p>
        </p:txBody>
      </p:sp>
    </p:spTree>
    <p:extLst>
      <p:ext uri="{BB962C8B-B14F-4D97-AF65-F5344CB8AC3E}">
        <p14:creationId xmlns:p14="http://schemas.microsoft.com/office/powerpoint/2010/main" val="31458462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架构图分类</a:t>
            </a:r>
          </a:p>
        </p:txBody>
      </p:sp>
      <p:sp>
        <p:nvSpPr>
          <p:cNvPr id="2" name="连接器 1">
            <a:extLst>
              <a:ext uri="{FF2B5EF4-FFF2-40B4-BE49-F238E27FC236}">
                <a16:creationId xmlns:a16="http://schemas.microsoft.com/office/drawing/2014/main" id="{191AF0A2-C7E9-4F49-BF0D-9CA07063A0AC}"/>
              </a:ext>
            </a:extLst>
          </p:cNvPr>
          <p:cNvSpPr/>
          <p:nvPr/>
        </p:nvSpPr>
        <p:spPr>
          <a:xfrm>
            <a:off x="2791978" y="4306637"/>
            <a:ext cx="2141621" cy="2141621"/>
          </a:xfrm>
          <a:prstGeom prst="flowChartConnector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系统</a:t>
            </a:r>
          </a:p>
        </p:txBody>
      </p:sp>
      <p:sp>
        <p:nvSpPr>
          <p:cNvPr id="5" name="可选流程 4">
            <a:extLst>
              <a:ext uri="{FF2B5EF4-FFF2-40B4-BE49-F238E27FC236}">
                <a16:creationId xmlns:a16="http://schemas.microsoft.com/office/drawing/2014/main" id="{BC67D6A5-18E3-D24F-9F5A-F309CE8CA546}"/>
              </a:ext>
            </a:extLst>
          </p:cNvPr>
          <p:cNvSpPr/>
          <p:nvPr/>
        </p:nvSpPr>
        <p:spPr>
          <a:xfrm>
            <a:off x="16720924" y="2572614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业务架构</a:t>
            </a:r>
          </a:p>
        </p:txBody>
      </p:sp>
      <p:sp>
        <p:nvSpPr>
          <p:cNvPr id="25" name="可选流程 24">
            <a:extLst>
              <a:ext uri="{FF2B5EF4-FFF2-40B4-BE49-F238E27FC236}">
                <a16:creationId xmlns:a16="http://schemas.microsoft.com/office/drawing/2014/main" id="{F441827F-C51A-8849-9347-C63283E2288F}"/>
              </a:ext>
            </a:extLst>
          </p:cNvPr>
          <p:cNvSpPr/>
          <p:nvPr/>
        </p:nvSpPr>
        <p:spPr>
          <a:xfrm>
            <a:off x="7388040" y="6724989"/>
            <a:ext cx="2622884" cy="725504"/>
          </a:xfrm>
          <a:prstGeom prst="flowChartAlternateProcess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领域架构</a:t>
            </a:r>
          </a:p>
        </p:txBody>
      </p:sp>
      <p:sp>
        <p:nvSpPr>
          <p:cNvPr id="27" name="可选流程 26">
            <a:extLst>
              <a:ext uri="{FF2B5EF4-FFF2-40B4-BE49-F238E27FC236}">
                <a16:creationId xmlns:a16="http://schemas.microsoft.com/office/drawing/2014/main" id="{F9FD9663-A5AC-644C-BC1A-0ADACD29AF1C}"/>
              </a:ext>
            </a:extLst>
          </p:cNvPr>
          <p:cNvSpPr/>
          <p:nvPr/>
        </p:nvSpPr>
        <p:spPr>
          <a:xfrm>
            <a:off x="16753375" y="5376676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系统</a:t>
            </a:r>
            <a:r>
              <a:rPr lang="en-US" altLang="zh-CN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后端架构</a:t>
            </a:r>
          </a:p>
        </p:txBody>
      </p:sp>
      <p:sp>
        <p:nvSpPr>
          <p:cNvPr id="28" name="可选流程 27">
            <a:extLst>
              <a:ext uri="{FF2B5EF4-FFF2-40B4-BE49-F238E27FC236}">
                <a16:creationId xmlns:a16="http://schemas.microsoft.com/office/drawing/2014/main" id="{4C8B0C02-E353-3848-BBDB-DF0DD87CE857}"/>
              </a:ext>
            </a:extLst>
          </p:cNvPr>
          <p:cNvSpPr/>
          <p:nvPr/>
        </p:nvSpPr>
        <p:spPr>
          <a:xfrm>
            <a:off x="16753375" y="6724989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应用架构</a:t>
            </a:r>
          </a:p>
        </p:txBody>
      </p:sp>
      <p:sp>
        <p:nvSpPr>
          <p:cNvPr id="30" name="可选流程 29">
            <a:extLst>
              <a:ext uri="{FF2B5EF4-FFF2-40B4-BE49-F238E27FC236}">
                <a16:creationId xmlns:a16="http://schemas.microsoft.com/office/drawing/2014/main" id="{4B50E51A-EFC5-1445-AEEA-0F93CE6A77F2}"/>
              </a:ext>
            </a:extLst>
          </p:cNvPr>
          <p:cNvSpPr/>
          <p:nvPr/>
        </p:nvSpPr>
        <p:spPr>
          <a:xfrm>
            <a:off x="11277158" y="4114405"/>
            <a:ext cx="2622884" cy="725504"/>
          </a:xfrm>
          <a:prstGeom prst="flowChartAlternateProcess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客户端</a:t>
            </a:r>
          </a:p>
        </p:txBody>
      </p:sp>
      <p:sp>
        <p:nvSpPr>
          <p:cNvPr id="31" name="可选流程 30">
            <a:extLst>
              <a:ext uri="{FF2B5EF4-FFF2-40B4-BE49-F238E27FC236}">
                <a16:creationId xmlns:a16="http://schemas.microsoft.com/office/drawing/2014/main" id="{D3097C86-2C0D-4242-AE0A-8AE551982F51}"/>
              </a:ext>
            </a:extLst>
          </p:cNvPr>
          <p:cNvSpPr/>
          <p:nvPr/>
        </p:nvSpPr>
        <p:spPr>
          <a:xfrm>
            <a:off x="11277158" y="9335573"/>
            <a:ext cx="2622884" cy="725504"/>
          </a:xfrm>
          <a:prstGeom prst="flowChartAlternateProcess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前端</a:t>
            </a:r>
          </a:p>
        </p:txBody>
      </p:sp>
      <p:sp>
        <p:nvSpPr>
          <p:cNvPr id="33" name="可选流程 32">
            <a:extLst>
              <a:ext uri="{FF2B5EF4-FFF2-40B4-BE49-F238E27FC236}">
                <a16:creationId xmlns:a16="http://schemas.microsoft.com/office/drawing/2014/main" id="{AE04A60B-7143-6245-85CC-71D7E76D8CBD}"/>
              </a:ext>
            </a:extLst>
          </p:cNvPr>
          <p:cNvSpPr/>
          <p:nvPr/>
        </p:nvSpPr>
        <p:spPr>
          <a:xfrm>
            <a:off x="11277158" y="6724989"/>
            <a:ext cx="2622884" cy="725504"/>
          </a:xfrm>
          <a:prstGeom prst="flowChartAlternateProcess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后端</a:t>
            </a:r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464377F9-0D48-E047-B338-6737DAEED38F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4933599" y="2935366"/>
            <a:ext cx="11787325" cy="2442082"/>
          </a:xfrm>
          <a:prstGeom prst="bentConnector3">
            <a:avLst>
              <a:gd name="adj1" fmla="val 3035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EEFBF164-6133-3B47-BA7A-F4EAEB92317F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4933599" y="5377448"/>
            <a:ext cx="2454441" cy="1710293"/>
          </a:xfrm>
          <a:prstGeom prst="bentConnector3">
            <a:avLst>
              <a:gd name="adj1" fmla="val 14759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A38765B0-5817-9B48-A442-5E0AB9A4EB3F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 flipV="1">
            <a:off x="13900042" y="5739428"/>
            <a:ext cx="2853333" cy="1348313"/>
          </a:xfrm>
          <a:prstGeom prst="bentConnector3">
            <a:avLst>
              <a:gd name="adj1" fmla="val 17953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D46F8FD-C937-A147-B5E7-2CBD0F3B552F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0010924" y="4477157"/>
            <a:ext cx="1266234" cy="2610584"/>
          </a:xfrm>
          <a:prstGeom prst="bentConnector3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5DB84DA0-5977-7F41-9CB6-55A83AEBAF57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10010924" y="7087741"/>
            <a:ext cx="1266234" cy="2610584"/>
          </a:xfrm>
          <a:prstGeom prst="bentConnector3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B3398E97-A84A-404F-954D-37830EE2C00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10010924" y="7087741"/>
            <a:ext cx="1266234" cy="12700"/>
          </a:xfrm>
          <a:prstGeom prst="bentConnector3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可选流程 59">
            <a:extLst>
              <a:ext uri="{FF2B5EF4-FFF2-40B4-BE49-F238E27FC236}">
                <a16:creationId xmlns:a16="http://schemas.microsoft.com/office/drawing/2014/main" id="{C1A42547-5E5C-094A-B5B1-ED3D8F8FF267}"/>
              </a:ext>
            </a:extLst>
          </p:cNvPr>
          <p:cNvSpPr/>
          <p:nvPr/>
        </p:nvSpPr>
        <p:spPr>
          <a:xfrm>
            <a:off x="16753375" y="8073302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部署架构</a:t>
            </a:r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985D32C6-194E-624B-AE6B-AAFBCB9A8CA6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13900042" y="7087741"/>
            <a:ext cx="2853333" cy="1348313"/>
          </a:xfrm>
          <a:prstGeom prst="bentConnector3">
            <a:avLst>
              <a:gd name="adj1" fmla="val 17953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1426F6BE-FE5E-1F4E-9B48-AC4CDC03BF16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3900042" y="7087741"/>
            <a:ext cx="2853333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659E58A-AF9D-D749-A10F-CFF375F34077}"/>
              </a:ext>
            </a:extLst>
          </p:cNvPr>
          <p:cNvSpPr txBox="1"/>
          <p:nvPr/>
        </p:nvSpPr>
        <p:spPr>
          <a:xfrm>
            <a:off x="14386860" y="2334788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20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按业务划分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84B794-BCCA-F24E-8A49-41AF74EA5428}"/>
              </a:ext>
            </a:extLst>
          </p:cNvPr>
          <p:cNvSpPr txBox="1"/>
          <p:nvPr/>
        </p:nvSpPr>
        <p:spPr>
          <a:xfrm>
            <a:off x="5216503" y="6466583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按领域划分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EE58C-69F9-DE4E-9668-20AA5A6C8043}"/>
              </a:ext>
            </a:extLst>
          </p:cNvPr>
          <p:cNvSpPr txBox="1"/>
          <p:nvPr/>
        </p:nvSpPr>
        <p:spPr>
          <a:xfrm>
            <a:off x="14386860" y="5129934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按模块划分</a:t>
            </a:r>
          </a:p>
        </p:txBody>
      </p:sp>
      <p:sp>
        <p:nvSpPr>
          <p:cNvPr id="34" name="可选流程 33">
            <a:extLst>
              <a:ext uri="{FF2B5EF4-FFF2-40B4-BE49-F238E27FC236}">
                <a16:creationId xmlns:a16="http://schemas.microsoft.com/office/drawing/2014/main" id="{2371F024-2B66-4B46-9C8F-5FF6AC72725D}"/>
              </a:ext>
            </a:extLst>
          </p:cNvPr>
          <p:cNvSpPr/>
          <p:nvPr/>
        </p:nvSpPr>
        <p:spPr>
          <a:xfrm>
            <a:off x="16679337" y="4114405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客户端架构</a:t>
            </a:r>
          </a:p>
        </p:txBody>
      </p:sp>
      <p:sp>
        <p:nvSpPr>
          <p:cNvPr id="35" name="可选流程 34">
            <a:extLst>
              <a:ext uri="{FF2B5EF4-FFF2-40B4-BE49-F238E27FC236}">
                <a16:creationId xmlns:a16="http://schemas.microsoft.com/office/drawing/2014/main" id="{D56E2E57-6DF0-F64A-938F-AA96FABC66C7}"/>
              </a:ext>
            </a:extLst>
          </p:cNvPr>
          <p:cNvSpPr/>
          <p:nvPr/>
        </p:nvSpPr>
        <p:spPr>
          <a:xfrm>
            <a:off x="16753375" y="9335573"/>
            <a:ext cx="2622884" cy="725504"/>
          </a:xfrm>
          <a:prstGeom prst="flowChartAlternateProcess">
            <a:avLst/>
          </a:prstGeom>
          <a:solidFill>
            <a:srgbClr val="F29D8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ea typeface="Alibaba PuHuiTi R" pitchFamily="18" charset="-122"/>
                <a:sym typeface="Helvetica Neue Medium"/>
              </a:rPr>
              <a:t>前端架构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A824545-4489-2246-B903-D82CB963D98B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13900042" y="4477157"/>
            <a:ext cx="2779295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D706588-C988-BA49-AE9C-A8E78BC43F22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13900042" y="9698325"/>
            <a:ext cx="2853333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EA692F1-7A93-834F-9850-2D0A57D0C42A}"/>
              </a:ext>
            </a:extLst>
          </p:cNvPr>
          <p:cNvSpPr txBox="1"/>
          <p:nvPr/>
        </p:nvSpPr>
        <p:spPr>
          <a:xfrm>
            <a:off x="14386860" y="3825230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按模块划分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3B8184D-45C7-1845-9D54-3FCB044FE427}"/>
              </a:ext>
            </a:extLst>
          </p:cNvPr>
          <p:cNvSpPr txBox="1"/>
          <p:nvPr/>
        </p:nvSpPr>
        <p:spPr>
          <a:xfrm>
            <a:off x="14453340" y="9063126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按模块划分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1E242B-7E52-294B-B9A1-CD62271919B8}"/>
              </a:ext>
            </a:extLst>
          </p:cNvPr>
          <p:cNvSpPr txBox="1"/>
          <p:nvPr/>
        </p:nvSpPr>
        <p:spPr>
          <a:xfrm>
            <a:off x="14437000" y="6468652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按应用划分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2A81EC3-BE44-8C41-AF2D-F51C8DD44884}"/>
              </a:ext>
            </a:extLst>
          </p:cNvPr>
          <p:cNvSpPr txBox="1"/>
          <p:nvPr/>
        </p:nvSpPr>
        <p:spPr>
          <a:xfrm>
            <a:off x="14437000" y="7856257"/>
            <a:ext cx="2365214" cy="57834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按组件划分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992F21-6C92-C943-A39F-C7AA2CAA1C46}"/>
              </a:ext>
            </a:extLst>
          </p:cNvPr>
          <p:cNvGrpSpPr/>
          <p:nvPr/>
        </p:nvGrpSpPr>
        <p:grpSpPr>
          <a:xfrm>
            <a:off x="7581717" y="10832212"/>
            <a:ext cx="10383513" cy="1098000"/>
            <a:chOff x="7032717" y="10799538"/>
            <a:chExt cx="10383513" cy="1098000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844CD65-FD26-3A40-975D-5EF4C98908E1}"/>
                </a:ext>
              </a:extLst>
            </p:cNvPr>
            <p:cNvSpPr txBox="1"/>
            <p:nvPr/>
          </p:nvSpPr>
          <p:spPr>
            <a:xfrm>
              <a:off x="8135591" y="11158593"/>
              <a:ext cx="9280639" cy="636042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0" tIns="50800" rIns="50800" bIns="50800" numCol="1" spcCol="38100" rtlCol="0" anchor="ctr">
              <a:noAutofit/>
            </a:bodyPr>
            <a:lstStyle/>
            <a:p>
              <a:pPr algn="l"/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为什么客户端和前端都只需要按模块划分？</a:t>
              </a:r>
              <a:endParaRPr kumimoji="1" lang="en-US" altLang="zh-CN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pic>
          <p:nvPicPr>
            <p:cNvPr id="37" name="图片 36" descr="图标&#10;&#10;描述已自动生成">
              <a:extLst>
                <a:ext uri="{FF2B5EF4-FFF2-40B4-BE49-F238E27FC236}">
                  <a16:creationId xmlns:a16="http://schemas.microsoft.com/office/drawing/2014/main" id="{37491850-FD60-4646-AF1E-79029696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717" y="10799538"/>
              <a:ext cx="1098000" cy="109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092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业务架构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031DFE-E6CC-194D-B61C-2CC630902B76}"/>
              </a:ext>
            </a:extLst>
          </p:cNvPr>
          <p:cNvSpPr/>
          <p:nvPr/>
        </p:nvSpPr>
        <p:spPr>
          <a:xfrm>
            <a:off x="2375077" y="2834234"/>
            <a:ext cx="6669412" cy="6965633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30000"/>
              </a:lnSpc>
            </a:pPr>
            <a:r>
              <a:rPr lang="zh-CN" altLang="en-US" sz="31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定义：</a:t>
            </a:r>
            <a:endParaRPr lang="en-US" altLang="zh-CN" sz="31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描述系统对用户提供了什么业务功能，类似于 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4+1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视图的场景视图。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1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1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使用场景：</a:t>
            </a:r>
            <a:endParaRPr lang="en-US" altLang="zh-CN" sz="31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产品人员规划业务；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给高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P 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汇报业务；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给新员工培训业务。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1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1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画图技巧：</a:t>
            </a:r>
            <a:endParaRPr lang="en-US" altLang="zh-CN" sz="31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通过不同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颜色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来标识业务状态；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业务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分组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管理。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562505-7444-8548-861A-A38B1DAFB3CA}"/>
              </a:ext>
            </a:extLst>
          </p:cNvPr>
          <p:cNvGrpSpPr/>
          <p:nvPr/>
        </p:nvGrpSpPr>
        <p:grpSpPr>
          <a:xfrm>
            <a:off x="9044490" y="2289599"/>
            <a:ext cx="13266870" cy="7821051"/>
            <a:chOff x="9044490" y="2289599"/>
            <a:chExt cx="13266870" cy="78210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F2965C-5600-D545-9F4D-DF91B921B7AB}"/>
                </a:ext>
              </a:extLst>
            </p:cNvPr>
            <p:cNvSpPr/>
            <p:nvPr/>
          </p:nvSpPr>
          <p:spPr>
            <a:xfrm>
              <a:off x="9044490" y="2289599"/>
              <a:ext cx="13266870" cy="782105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AlipayHK</a:t>
              </a:r>
              <a:endParaRPr kumimoji="0" lang="zh-CN" altLang="en-US" sz="32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9AB4B7-D1ED-304C-995A-2231091AA418}"/>
                </a:ext>
              </a:extLst>
            </p:cNvPr>
            <p:cNvSpPr/>
            <p:nvPr/>
          </p:nvSpPr>
          <p:spPr>
            <a:xfrm>
              <a:off x="15797743" y="5935698"/>
              <a:ext cx="5830317" cy="17198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72000" rIns="0" bIns="0" numCol="1" spcCol="38100" rtlCol="0" anchor="t" anchorCtr="0">
              <a:no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商家服务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A8C20AC-E52D-7945-BF4D-049BCC7415BB}"/>
                </a:ext>
              </a:extLst>
            </p:cNvPr>
            <p:cNvSpPr/>
            <p:nvPr/>
          </p:nvSpPr>
          <p:spPr>
            <a:xfrm>
              <a:off x="15841403" y="2860600"/>
              <a:ext cx="5786634" cy="2823016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72000" rIns="0" bIns="0" numCol="1" spcCol="38100" rtlCol="0" anchor="t" anchorCtr="0">
              <a:no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第三方业务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18614C-009A-074B-9886-947BA7664832}"/>
                </a:ext>
              </a:extLst>
            </p:cNvPr>
            <p:cNvSpPr/>
            <p:nvPr/>
          </p:nvSpPr>
          <p:spPr>
            <a:xfrm>
              <a:off x="9901971" y="2834234"/>
              <a:ext cx="5689896" cy="4827626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72000" rIns="0" bIns="0" numCol="1" spcCol="38100" rtlCol="0" anchor="t" anchorCtr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钱包业务</a:t>
              </a:r>
              <a:endParaRPr kumimoji="0" lang="zh-CN" altLang="en-US" sz="2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02A2D0-DA05-A348-9E4F-25B9CE9AB688}"/>
                </a:ext>
              </a:extLst>
            </p:cNvPr>
            <p:cNvSpPr/>
            <p:nvPr/>
          </p:nvSpPr>
          <p:spPr>
            <a:xfrm>
              <a:off x="9901971" y="7937078"/>
              <a:ext cx="11729336" cy="1862789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72000" rIns="0" bIns="0" numCol="1" spcCol="38100" rtlCol="0" anchor="t" anchorCtr="0">
              <a:no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用户管理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7FD871E-E78D-134C-94A6-299D69CF1CEB}"/>
                </a:ext>
              </a:extLst>
            </p:cNvPr>
            <p:cNvSpPr/>
            <p:nvPr/>
          </p:nvSpPr>
          <p:spPr>
            <a:xfrm>
              <a:off x="10265849" y="3559285"/>
              <a:ext cx="5085147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扫码支付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A17AA0-8216-9D40-8750-11972ADF835E}"/>
                </a:ext>
              </a:extLst>
            </p:cNvPr>
            <p:cNvSpPr/>
            <p:nvPr/>
          </p:nvSpPr>
          <p:spPr>
            <a:xfrm>
              <a:off x="10265850" y="4598128"/>
              <a:ext cx="2444802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付款码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5EF1F4-1C7D-5343-BC5A-45D0A98A491A}"/>
                </a:ext>
              </a:extLst>
            </p:cNvPr>
            <p:cNvSpPr/>
            <p:nvPr/>
          </p:nvSpPr>
          <p:spPr>
            <a:xfrm>
              <a:off x="12857566" y="4598128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收钱码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82C760E-8CC1-A24E-AFE1-23235EAC729F}"/>
                </a:ext>
              </a:extLst>
            </p:cNvPr>
            <p:cNvSpPr/>
            <p:nvPr/>
          </p:nvSpPr>
          <p:spPr>
            <a:xfrm>
              <a:off x="10265849" y="5714107"/>
              <a:ext cx="5071585" cy="806927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社交红包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9600BDB-FAF7-1D4D-8E08-1809C708A417}"/>
                </a:ext>
              </a:extLst>
            </p:cNvPr>
            <p:cNvSpPr/>
            <p:nvPr/>
          </p:nvSpPr>
          <p:spPr>
            <a:xfrm>
              <a:off x="16189974" y="6485618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优惠券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B76C66-2885-EA4C-83AD-3E7E8359C1C3}"/>
                </a:ext>
              </a:extLst>
            </p:cNvPr>
            <p:cNvSpPr/>
            <p:nvPr/>
          </p:nvSpPr>
          <p:spPr>
            <a:xfrm>
              <a:off x="16158392" y="3488675"/>
              <a:ext cx="5120215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淘宝购物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1D4E895-9D28-804F-964F-11EFB2F0DA9E}"/>
                </a:ext>
              </a:extLst>
            </p:cNvPr>
            <p:cNvSpPr/>
            <p:nvPr/>
          </p:nvSpPr>
          <p:spPr>
            <a:xfrm>
              <a:off x="16158392" y="4545876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乘车码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621206-13D7-3E4D-A573-DEC9C2F87E16}"/>
                </a:ext>
              </a:extLst>
            </p:cNvPr>
            <p:cNvSpPr/>
            <p:nvPr/>
          </p:nvSpPr>
          <p:spPr>
            <a:xfrm>
              <a:off x="18797286" y="4545876"/>
              <a:ext cx="2479869" cy="893290"/>
            </a:xfrm>
            <a:prstGeom prst="rect">
              <a:avLst/>
            </a:prstGeom>
            <a:solidFill>
              <a:srgbClr val="F7D1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en-US" altLang="zh-CN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MTR</a:t>
              </a:r>
              <a:endParaRPr lang="zh-CN" altLang="en-US" sz="28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06509C-E634-0747-8135-8A6A3830833E}"/>
                </a:ext>
              </a:extLst>
            </p:cNvPr>
            <p:cNvSpPr/>
            <p:nvPr/>
          </p:nvSpPr>
          <p:spPr>
            <a:xfrm>
              <a:off x="10265850" y="6679526"/>
              <a:ext cx="5085146" cy="699092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转账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AD8F787-3AB4-9B44-A656-677A53A0D4D2}"/>
                </a:ext>
              </a:extLst>
            </p:cNvPr>
            <p:cNvSpPr/>
            <p:nvPr/>
          </p:nvSpPr>
          <p:spPr>
            <a:xfrm>
              <a:off x="10228352" y="8571344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信用卡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5626BF-A7FE-6741-A4C9-5DA2700D46FF}"/>
                </a:ext>
              </a:extLst>
            </p:cNvPr>
            <p:cNvSpPr/>
            <p:nvPr/>
          </p:nvSpPr>
          <p:spPr>
            <a:xfrm>
              <a:off x="13162784" y="8571344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余额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4F16D1-2A9E-D34E-BF90-CE24EB3B7BD2}"/>
                </a:ext>
              </a:extLst>
            </p:cNvPr>
            <p:cNvSpPr/>
            <p:nvPr/>
          </p:nvSpPr>
          <p:spPr>
            <a:xfrm>
              <a:off x="16097215" y="8571344"/>
              <a:ext cx="2245377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身份认证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DD38EF2-7542-184C-860B-1C8C4E4CBE1D}"/>
                </a:ext>
              </a:extLst>
            </p:cNvPr>
            <p:cNvSpPr/>
            <p:nvPr/>
          </p:nvSpPr>
          <p:spPr>
            <a:xfrm>
              <a:off x="18828868" y="6485618"/>
              <a:ext cx="2479869" cy="893290"/>
            </a:xfrm>
            <a:prstGeom prst="rect">
              <a:avLst/>
            </a:prstGeom>
            <a:solidFill>
              <a:srgbClr val="EA601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rgbClr val="FFFF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到店立减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8535B3C-536A-994A-B2A8-6202BFD329EA}"/>
                </a:ext>
              </a:extLst>
            </p:cNvPr>
            <p:cNvSpPr/>
            <p:nvPr/>
          </p:nvSpPr>
          <p:spPr>
            <a:xfrm>
              <a:off x="18797285" y="8571344"/>
              <a:ext cx="2479869" cy="8932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Neue Medium"/>
                </a:rPr>
                <a:t>人传人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8EE02FC-6F70-1C42-AC70-B971ADBAD7C3}"/>
              </a:ext>
            </a:extLst>
          </p:cNvPr>
          <p:cNvSpPr txBox="1"/>
          <p:nvPr/>
        </p:nvSpPr>
        <p:spPr>
          <a:xfrm>
            <a:off x="8963962" y="10896273"/>
            <a:ext cx="7133253" cy="742536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pPr algn="l"/>
            <a:r>
              <a:rPr kumimoji="1" lang="zh-CN" altLang="en-US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业务架构图中区块长短有什么意义么？</a:t>
            </a:r>
            <a:endParaRPr kumimoji="1" lang="en-US" altLang="zh-CN" sz="28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5E5CD86E-56A3-514C-BDA5-EAF907A7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44" y="10718541"/>
            <a:ext cx="1098000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9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客户端架构、前端架构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3B0E0C-D27E-4A4C-9010-4079F99194D0}"/>
              </a:ext>
            </a:extLst>
          </p:cNvPr>
          <p:cNvSpPr/>
          <p:nvPr/>
        </p:nvSpPr>
        <p:spPr>
          <a:xfrm>
            <a:off x="3352002" y="3284077"/>
            <a:ext cx="6748650" cy="7337031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定义：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客户端和前端的领域逻辑架构，类似于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4+1 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视图的逻辑视图。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使用场景：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457200" lvl="0" indent="-45720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整体架构设计；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457200" lvl="0" indent="-45720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架构培训。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画图技巧：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通过不同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颜色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来标识不同角色；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连接线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来表示关系；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自顶向下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分层。</a:t>
            </a:r>
            <a:endParaRPr lang="en-US" altLang="zh-CN" sz="2800" b="0" dirty="0">
              <a:solidFill>
                <a:srgbClr val="0432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C1A181-7B35-1A42-93B5-E937BED82DF6}"/>
              </a:ext>
            </a:extLst>
          </p:cNvPr>
          <p:cNvGrpSpPr/>
          <p:nvPr/>
        </p:nvGrpSpPr>
        <p:grpSpPr>
          <a:xfrm>
            <a:off x="10983560" y="2995300"/>
            <a:ext cx="11008932" cy="7625807"/>
            <a:chOff x="5458" y="2669"/>
            <a:chExt cx="9795" cy="580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8B38C-EAF5-744A-9E74-F675D0E084D5}"/>
                </a:ext>
              </a:extLst>
            </p:cNvPr>
            <p:cNvSpPr/>
            <p:nvPr/>
          </p:nvSpPr>
          <p:spPr>
            <a:xfrm>
              <a:off x="5458" y="3607"/>
              <a:ext cx="1800" cy="4865"/>
            </a:xfrm>
            <a:prstGeom prst="rect">
              <a:avLst/>
            </a:prstGeom>
            <a:gradFill>
              <a:gsLst>
                <a:gs pos="0">
                  <a:srgbClr val="CCCDDB"/>
                </a:gs>
                <a:gs pos="100000">
                  <a:srgbClr val="ADB0CB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C08188-83C1-3442-87C3-7346A5E7C33A}"/>
                </a:ext>
              </a:extLst>
            </p:cNvPr>
            <p:cNvSpPr txBox="1"/>
            <p:nvPr/>
          </p:nvSpPr>
          <p:spPr>
            <a:xfrm>
              <a:off x="5886" y="7288"/>
              <a:ext cx="945" cy="42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:tools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DBAAA8-903F-C048-BA1D-BA5F4319CC3F}"/>
                </a:ext>
              </a:extLst>
            </p:cNvPr>
            <p:cNvSpPr txBox="1"/>
            <p:nvPr/>
          </p:nvSpPr>
          <p:spPr>
            <a:xfrm>
              <a:off x="5516" y="5118"/>
              <a:ext cx="1623" cy="801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7)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解耦，分离部分模块到独立进程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51A00E-116D-DC4C-A5FE-547A6993FD83}"/>
                </a:ext>
              </a:extLst>
            </p:cNvPr>
            <p:cNvSpPr/>
            <p:nvPr/>
          </p:nvSpPr>
          <p:spPr>
            <a:xfrm>
              <a:off x="7502" y="3592"/>
              <a:ext cx="7751" cy="1214"/>
            </a:xfrm>
            <a:prstGeom prst="rect">
              <a:avLst/>
            </a:prstGeom>
            <a:gradFill>
              <a:gsLst>
                <a:gs pos="0">
                  <a:srgbClr val="DEE7E7"/>
                </a:gs>
                <a:gs pos="100000">
                  <a:srgbClr val="DCE3E4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254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8A5E7B-8F81-DA43-BA03-97CF76CA43D2}"/>
                </a:ext>
              </a:extLst>
            </p:cNvPr>
            <p:cNvSpPr/>
            <p:nvPr/>
          </p:nvSpPr>
          <p:spPr>
            <a:xfrm>
              <a:off x="5717" y="3893"/>
              <a:ext cx="1345" cy="644"/>
            </a:xfrm>
            <a:prstGeom prst="rect">
              <a:avLst/>
            </a:prstGeom>
            <a:solidFill>
              <a:srgbClr val="F4FFFF"/>
            </a:solidFill>
            <a:ln w="6350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WebViewUI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6BB2A6-3953-8946-906A-FD77757D4BFB}"/>
                </a:ext>
              </a:extLst>
            </p:cNvPr>
            <p:cNvSpPr/>
            <p:nvPr/>
          </p:nvSpPr>
          <p:spPr>
            <a:xfrm>
              <a:off x="7761" y="3893"/>
              <a:ext cx="1285" cy="64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rgbClr val="C8C8C8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app:UI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515405-1536-F243-920B-380A8523EBF2}"/>
                </a:ext>
              </a:extLst>
            </p:cNvPr>
            <p:cNvSpPr/>
            <p:nvPr/>
          </p:nvSpPr>
          <p:spPr>
            <a:xfrm>
              <a:off x="7502" y="5023"/>
              <a:ext cx="7751" cy="2186"/>
            </a:xfrm>
            <a:prstGeom prst="rect">
              <a:avLst/>
            </a:prstGeom>
            <a:gradFill>
              <a:gsLst>
                <a:gs pos="0">
                  <a:srgbClr val="DEE7E7"/>
                </a:gs>
                <a:gs pos="100000">
                  <a:srgbClr val="DCE3E4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254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F89175-DC6E-1149-9726-AF7115F30F79}"/>
                </a:ext>
              </a:extLst>
            </p:cNvPr>
            <p:cNvSpPr/>
            <p:nvPr/>
          </p:nvSpPr>
          <p:spPr>
            <a:xfrm>
              <a:off x="9395" y="3893"/>
              <a:ext cx="1285" cy="64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rgbClr val="C8C8C8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p_xx:UI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D96348-6BB1-9F4C-968A-A070246930E5}"/>
                </a:ext>
              </a:extLst>
            </p:cNvPr>
            <p:cNvSpPr/>
            <p:nvPr/>
          </p:nvSpPr>
          <p:spPr>
            <a:xfrm>
              <a:off x="11029" y="3893"/>
              <a:ext cx="1285" cy="64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rgbClr val="C8C8C8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p_YY:UI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CF331D-3D2A-5F4E-8796-87A08244AC55}"/>
                </a:ext>
              </a:extLst>
            </p:cNvPr>
            <p:cNvSpPr/>
            <p:nvPr/>
          </p:nvSpPr>
          <p:spPr>
            <a:xfrm>
              <a:off x="7761" y="5180"/>
              <a:ext cx="1285" cy="644"/>
            </a:xfrm>
            <a:prstGeom prst="rect">
              <a:avLst/>
            </a:prstGeom>
            <a:gradFill>
              <a:gsLst>
                <a:gs pos="0">
                  <a:srgbClr val="A3A6EF"/>
                </a:gs>
                <a:gs pos="100000">
                  <a:srgbClr val="2933AF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Net Scene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B3CAC8-2577-BF41-A013-D3A663F0E47D}"/>
                </a:ext>
              </a:extLst>
            </p:cNvPr>
            <p:cNvSpPr/>
            <p:nvPr/>
          </p:nvSpPr>
          <p:spPr>
            <a:xfrm>
              <a:off x="9395" y="5180"/>
              <a:ext cx="1285" cy="644"/>
            </a:xfrm>
            <a:prstGeom prst="rect">
              <a:avLst/>
            </a:prstGeom>
            <a:gradFill>
              <a:gsLst>
                <a:gs pos="0">
                  <a:srgbClr val="A3A6EF"/>
                </a:gs>
                <a:gs pos="100000">
                  <a:srgbClr val="2933AF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Net Scene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DE15C19-B5D8-6E4C-8906-6C82802EAFAB}"/>
                </a:ext>
              </a:extLst>
            </p:cNvPr>
            <p:cNvSpPr/>
            <p:nvPr/>
          </p:nvSpPr>
          <p:spPr>
            <a:xfrm>
              <a:off x="11029" y="5180"/>
              <a:ext cx="1285" cy="644"/>
            </a:xfrm>
            <a:prstGeom prst="rect">
              <a:avLst/>
            </a:prstGeom>
            <a:gradFill>
              <a:gsLst>
                <a:gs pos="0">
                  <a:srgbClr val="A3A6EF"/>
                </a:gs>
                <a:gs pos="100000">
                  <a:srgbClr val="2933AF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Net Scene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C6D47F-4D5E-CA41-BF34-1CB302B148E3}"/>
                </a:ext>
              </a:extLst>
            </p:cNvPr>
            <p:cNvSpPr/>
            <p:nvPr/>
          </p:nvSpPr>
          <p:spPr>
            <a:xfrm>
              <a:off x="8013" y="6331"/>
              <a:ext cx="1052" cy="644"/>
            </a:xfrm>
            <a:prstGeom prst="rect">
              <a:avLst/>
            </a:prstGeom>
            <a:gradFill>
              <a:gsLst>
                <a:gs pos="0">
                  <a:srgbClr val="C8C8C8"/>
                </a:gs>
                <a:gs pos="100000">
                  <a:srgbClr val="050505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Storage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B950D2-AA0B-4346-89C9-E57B9E6E1C79}"/>
                </a:ext>
              </a:extLst>
            </p:cNvPr>
            <p:cNvSpPr/>
            <p:nvPr/>
          </p:nvSpPr>
          <p:spPr>
            <a:xfrm>
              <a:off x="7502" y="7443"/>
              <a:ext cx="7751" cy="999"/>
            </a:xfrm>
            <a:prstGeom prst="rect">
              <a:avLst/>
            </a:prstGeom>
            <a:gradFill>
              <a:gsLst>
                <a:gs pos="0">
                  <a:srgbClr val="CBFEFF"/>
                </a:gs>
                <a:gs pos="100000">
                  <a:srgbClr val="B6E7EB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254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8F1FC2-7323-A748-A76F-69D30DBEA615}"/>
                </a:ext>
              </a:extLst>
            </p:cNvPr>
            <p:cNvSpPr/>
            <p:nvPr/>
          </p:nvSpPr>
          <p:spPr>
            <a:xfrm>
              <a:off x="9628" y="6331"/>
              <a:ext cx="1052" cy="644"/>
            </a:xfrm>
            <a:prstGeom prst="rect">
              <a:avLst/>
            </a:prstGeom>
            <a:gradFill>
              <a:gsLst>
                <a:gs pos="0">
                  <a:srgbClr val="C8C8C8"/>
                </a:gs>
                <a:gs pos="100000">
                  <a:srgbClr val="050505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Storage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3BB3FC-AF9E-F04C-8BEC-B67A9CB4FE3F}"/>
                </a:ext>
              </a:extLst>
            </p:cNvPr>
            <p:cNvSpPr/>
            <p:nvPr/>
          </p:nvSpPr>
          <p:spPr>
            <a:xfrm>
              <a:off x="7761" y="7664"/>
              <a:ext cx="4644" cy="644"/>
            </a:xfrm>
            <a:prstGeom prst="rect">
              <a:avLst/>
            </a:prstGeom>
            <a:gradFill>
              <a:gsLst>
                <a:gs pos="0">
                  <a:srgbClr val="EFFEFF"/>
                </a:gs>
                <a:gs pos="100000">
                  <a:srgbClr val="C9F5F6"/>
                </a:gs>
              </a:gsLst>
              <a:lin ang="5400000" scaled="0"/>
            </a:gradFill>
            <a:ln w="15875" cap="flat">
              <a:solidFill>
                <a:schemeClr val="tx1"/>
              </a:solidFill>
              <a:miter lim="400000"/>
            </a:ln>
            <a:effectLst>
              <a:outerShdw blurRad="63500" dist="38100" dir="2700000" sx="98000" sy="98000" algn="tl" rotWithShape="0">
                <a:prstClr val="black">
                  <a:alpha val="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Network</a:t>
              </a:r>
            </a:p>
          </p:txBody>
        </p:sp>
        <p:cxnSp>
          <p:nvCxnSpPr>
            <p:cNvPr id="23" name="直接箭头连接符 13">
              <a:extLst>
                <a:ext uri="{FF2B5EF4-FFF2-40B4-BE49-F238E27FC236}">
                  <a16:creationId xmlns:a16="http://schemas.microsoft.com/office/drawing/2014/main" id="{FE2D2CE5-F603-4F41-B965-046D41F6C7C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7062" y="4215"/>
              <a:ext cx="699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arrow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14">
              <a:extLst>
                <a:ext uri="{FF2B5EF4-FFF2-40B4-BE49-F238E27FC236}">
                  <a16:creationId xmlns:a16="http://schemas.microsoft.com/office/drawing/2014/main" id="{BEF72657-CBCB-BE43-AE60-D924C641571A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8404" y="4537"/>
              <a:ext cx="0" cy="643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15">
              <a:extLst>
                <a:ext uri="{FF2B5EF4-FFF2-40B4-BE49-F238E27FC236}">
                  <a16:creationId xmlns:a16="http://schemas.microsoft.com/office/drawing/2014/main" id="{B07E32EF-7A92-1C48-9222-9A7EE762AEFE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10038" y="4537"/>
              <a:ext cx="0" cy="643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箭头连接符 16">
              <a:extLst>
                <a:ext uri="{FF2B5EF4-FFF2-40B4-BE49-F238E27FC236}">
                  <a16:creationId xmlns:a16="http://schemas.microsoft.com/office/drawing/2014/main" id="{C6CEBF39-3BFF-1C46-BBC9-07BE3562455B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11672" y="4537"/>
              <a:ext cx="0" cy="643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箭头连接符 17">
              <a:extLst>
                <a:ext uri="{FF2B5EF4-FFF2-40B4-BE49-F238E27FC236}">
                  <a16:creationId xmlns:a16="http://schemas.microsoft.com/office/drawing/2014/main" id="{F9CD759D-45E2-F04E-A085-AE0726475994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11672" y="5824"/>
              <a:ext cx="0" cy="181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18">
              <a:extLst>
                <a:ext uri="{FF2B5EF4-FFF2-40B4-BE49-F238E27FC236}">
                  <a16:creationId xmlns:a16="http://schemas.microsoft.com/office/drawing/2014/main" id="{7A79113D-FA41-7C46-8F29-0389974952E4}"/>
                </a:ext>
              </a:extLst>
            </p:cNvPr>
            <p:cNvCxnSpPr/>
            <p:nvPr/>
          </p:nvCxnSpPr>
          <p:spPr>
            <a:xfrm>
              <a:off x="7817" y="5860"/>
              <a:ext cx="0" cy="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1">
              <a:extLst>
                <a:ext uri="{FF2B5EF4-FFF2-40B4-BE49-F238E27FC236}">
                  <a16:creationId xmlns:a16="http://schemas.microsoft.com/office/drawing/2014/main" id="{5DE8491F-44A4-E744-A112-C698321284E8}"/>
                </a:ext>
              </a:extLst>
            </p:cNvPr>
            <p:cNvCxnSpPr/>
            <p:nvPr/>
          </p:nvCxnSpPr>
          <p:spPr>
            <a:xfrm>
              <a:off x="8539" y="5860"/>
              <a:ext cx="0" cy="43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箭头连接符 22">
              <a:extLst>
                <a:ext uri="{FF2B5EF4-FFF2-40B4-BE49-F238E27FC236}">
                  <a16:creationId xmlns:a16="http://schemas.microsoft.com/office/drawing/2014/main" id="{1E01EF8A-0636-AE4C-AFB7-28C34AE94B2B}"/>
                </a:ext>
              </a:extLst>
            </p:cNvPr>
            <p:cNvCxnSpPr/>
            <p:nvPr/>
          </p:nvCxnSpPr>
          <p:spPr>
            <a:xfrm>
              <a:off x="9453" y="5860"/>
              <a:ext cx="0" cy="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接箭头连接符 23">
              <a:extLst>
                <a:ext uri="{FF2B5EF4-FFF2-40B4-BE49-F238E27FC236}">
                  <a16:creationId xmlns:a16="http://schemas.microsoft.com/office/drawing/2014/main" id="{5EC0F468-A638-2E46-81CD-735C9565CECD}"/>
                </a:ext>
              </a:extLst>
            </p:cNvPr>
            <p:cNvCxnSpPr/>
            <p:nvPr/>
          </p:nvCxnSpPr>
          <p:spPr>
            <a:xfrm>
              <a:off x="10175" y="5860"/>
              <a:ext cx="0" cy="43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接连接符 28">
              <a:extLst>
                <a:ext uri="{FF2B5EF4-FFF2-40B4-BE49-F238E27FC236}">
                  <a16:creationId xmlns:a16="http://schemas.microsoft.com/office/drawing/2014/main" id="{1B76B79B-AC30-A94F-8CF4-B54BFB135B1A}"/>
                </a:ext>
              </a:extLst>
            </p:cNvPr>
            <p:cNvCxnSpPr/>
            <p:nvPr/>
          </p:nvCxnSpPr>
          <p:spPr>
            <a:xfrm>
              <a:off x="9185" y="3420"/>
              <a:ext cx="0" cy="39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接连接符 29">
              <a:extLst>
                <a:ext uri="{FF2B5EF4-FFF2-40B4-BE49-F238E27FC236}">
                  <a16:creationId xmlns:a16="http://schemas.microsoft.com/office/drawing/2014/main" id="{776B9F9F-E810-DE40-9469-7F0DEF2731DA}"/>
                </a:ext>
              </a:extLst>
            </p:cNvPr>
            <p:cNvCxnSpPr/>
            <p:nvPr/>
          </p:nvCxnSpPr>
          <p:spPr>
            <a:xfrm>
              <a:off x="10840" y="3470"/>
              <a:ext cx="0" cy="39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C9C89B-C59F-9040-94A1-22AA83064C09}"/>
                </a:ext>
              </a:extLst>
            </p:cNvPr>
            <p:cNvSpPr txBox="1"/>
            <p:nvPr/>
          </p:nvSpPr>
          <p:spPr>
            <a:xfrm>
              <a:off x="14098" y="6606"/>
              <a:ext cx="1155" cy="42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:worker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CAB416-AC13-7D47-A9A3-3C4A10375933}"/>
                </a:ext>
              </a:extLst>
            </p:cNvPr>
            <p:cNvSpPr txBox="1"/>
            <p:nvPr/>
          </p:nvSpPr>
          <p:spPr>
            <a:xfrm>
              <a:off x="12466" y="5718"/>
              <a:ext cx="2733" cy="801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3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）逻辑和数据跟插件走</a:t>
              </a:r>
            </a:p>
            <a:p>
              <a:pPr algn="l"/>
              <a:r>
                <a:rPr kumimoji="1" lang="en-US" altLang="zh-CN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4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）存在没有数据的插件</a:t>
              </a:r>
            </a:p>
            <a:p>
              <a:pPr algn="l"/>
              <a:r>
                <a:rPr kumimoji="1" lang="en-US" altLang="zh-CN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5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）插件运行在同一个进程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F800067-3160-344D-9382-7C29562C2359}"/>
                </a:ext>
              </a:extLst>
            </p:cNvPr>
            <p:cNvSpPr txBox="1"/>
            <p:nvPr/>
          </p:nvSpPr>
          <p:spPr>
            <a:xfrm>
              <a:off x="14044" y="4386"/>
              <a:ext cx="1155" cy="42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:worker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F23CD61-1111-414F-B07A-A2E8CA0E6DD8}"/>
                </a:ext>
              </a:extLst>
            </p:cNvPr>
            <p:cNvSpPr txBox="1"/>
            <p:nvPr/>
          </p:nvSpPr>
          <p:spPr>
            <a:xfrm>
              <a:off x="12405" y="3772"/>
              <a:ext cx="2733" cy="801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1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）将独立功能解耦为插件</a:t>
              </a:r>
            </a:p>
            <a:p>
              <a:pPr algn="l"/>
              <a:r>
                <a:rPr kumimoji="1" lang="en-US" altLang="zh-CN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2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）一个插件内仅向下依赖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83EBB98-9FAD-7B47-9FFF-E7AF06C865FC}"/>
                </a:ext>
              </a:extLst>
            </p:cNvPr>
            <p:cNvSpPr txBox="1"/>
            <p:nvPr/>
          </p:nvSpPr>
          <p:spPr>
            <a:xfrm>
              <a:off x="14389" y="8022"/>
              <a:ext cx="855" cy="42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:push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A15E77-0D0B-064D-B2BD-A26BB0BC7A75}"/>
                </a:ext>
              </a:extLst>
            </p:cNvPr>
            <p:cNvSpPr txBox="1"/>
            <p:nvPr/>
          </p:nvSpPr>
          <p:spPr>
            <a:xfrm>
              <a:off x="12520" y="7587"/>
              <a:ext cx="2733" cy="801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6</a:t>
              </a:r>
              <a:r>
                <a:rPr kumimoji="1" lang="zh-CN" altLang="en-US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）插件使用统一接口访问</a:t>
              </a:r>
            </a:p>
            <a:p>
              <a:pPr algn="l"/>
              <a:r>
                <a:rPr kumimoji="1" lang="en-US" altLang="zh-CN" sz="11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CoreService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B6044F9-B9D3-2F4C-9EC0-4D1F74AC18B0}"/>
                </a:ext>
              </a:extLst>
            </p:cNvPr>
            <p:cNvSpPr txBox="1"/>
            <p:nvPr/>
          </p:nvSpPr>
          <p:spPr>
            <a:xfrm>
              <a:off x="5458" y="2669"/>
              <a:ext cx="8520" cy="801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zh-CN" altLang="en-US" sz="2400" b="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微信客户端架构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v3.x —— </a:t>
              </a:r>
              <a:r>
                <a:rPr kumimoji="1" lang="zh-CN" altLang="en-US" sz="2400" b="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微信 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3272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系统架构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简单，画</a:t>
            </a:r>
            <a:r>
              <a:rPr kumimoji="1" lang="en-US" altLang="zh-CN" dirty="0"/>
              <a:t>1</a:t>
            </a:r>
            <a:r>
              <a:rPr kumimoji="1" lang="zh-CN" altLang="en-US" dirty="0"/>
              <a:t>张图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3B0E0C-D27E-4A4C-9010-4079F99194D0}"/>
              </a:ext>
            </a:extLst>
          </p:cNvPr>
          <p:cNvSpPr/>
          <p:nvPr/>
        </p:nvSpPr>
        <p:spPr>
          <a:xfrm>
            <a:off x="3539308" y="3193210"/>
            <a:ext cx="7048138" cy="7323915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定义：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后端的逻辑架构，又叫“后端架构”、“技术架构”。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使用场景：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457200" lvl="0" indent="-45720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整体架构设计；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457200" lvl="0" indent="-45720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架构培训。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画图技巧：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通过不同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颜色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来标识不同角色；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indent="-514350" algn="l" defTabSz="914400" hangingPunct="1">
              <a:lnSpc>
                <a:spcPct val="130000"/>
              </a:lnSpc>
              <a:buFontTx/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连接线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来表示关系。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2514FA-C603-5D40-9145-91304BF1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362" y="3198874"/>
            <a:ext cx="10416971" cy="73182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2FE677-656B-8049-AF71-CCB50AC7F60D}"/>
              </a:ext>
            </a:extLst>
          </p:cNvPr>
          <p:cNvSpPr txBox="1"/>
          <p:nvPr/>
        </p:nvSpPr>
        <p:spPr>
          <a:xfrm>
            <a:off x="9440602" y="11294106"/>
            <a:ext cx="9280639" cy="790736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pPr algn="l"/>
            <a:r>
              <a:rPr kumimoji="1" lang="zh-CN" altLang="en-US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为什么后端逻辑架构直接叫“系统架构”？</a:t>
            </a:r>
            <a:endParaRPr kumimoji="1" lang="en-US" altLang="zh-CN" sz="28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B7A1BC5-67EA-0B44-B9CB-2718ABF06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02" y="11140474"/>
            <a:ext cx="1098000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93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系统架构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复杂，画</a:t>
            </a:r>
            <a:r>
              <a:rPr kumimoji="1" lang="en-US" altLang="zh-CN" dirty="0"/>
              <a:t>2</a:t>
            </a:r>
            <a:r>
              <a:rPr kumimoji="1" lang="zh-CN" altLang="en-US" dirty="0"/>
              <a:t>张图</a:t>
            </a:r>
          </a:p>
        </p:txBody>
      </p:sp>
      <p:pic>
        <p:nvPicPr>
          <p:cNvPr id="4" name="图片 3" descr="电子计算机&#10;&#10;中度可信度描述已自动生成">
            <a:extLst>
              <a:ext uri="{FF2B5EF4-FFF2-40B4-BE49-F238E27FC236}">
                <a16:creationId xmlns:a16="http://schemas.microsoft.com/office/drawing/2014/main" id="{0AEC6D62-26CA-424F-A1EF-BBF5D0E8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00" y="3138293"/>
            <a:ext cx="9366397" cy="65681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000F5A-C4C5-3242-88CB-E34A3899AED8}"/>
              </a:ext>
            </a:extLst>
          </p:cNvPr>
          <p:cNvSpPr txBox="1"/>
          <p:nvPr/>
        </p:nvSpPr>
        <p:spPr>
          <a:xfrm>
            <a:off x="5395175" y="9950690"/>
            <a:ext cx="3500846" cy="62701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32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功能示意图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CD291A-C432-AF43-ADCE-1535C6E30EE1}"/>
              </a:ext>
            </a:extLst>
          </p:cNvPr>
          <p:cNvSpPr/>
          <p:nvPr/>
        </p:nvSpPr>
        <p:spPr>
          <a:xfrm>
            <a:off x="12192000" y="3138293"/>
            <a:ext cx="9675223" cy="6568137"/>
          </a:xfrm>
          <a:prstGeom prst="rect">
            <a:avLst/>
          </a:pr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3E1C85-C238-2F4D-9697-889C831C2CB2}"/>
              </a:ext>
            </a:extLst>
          </p:cNvPr>
          <p:cNvSpPr/>
          <p:nvPr/>
        </p:nvSpPr>
        <p:spPr>
          <a:xfrm>
            <a:off x="12605787" y="4089430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交易中心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08EF2-330F-684B-85CE-2FFF2D006703}"/>
              </a:ext>
            </a:extLst>
          </p:cNvPr>
          <p:cNvSpPr/>
          <p:nvPr/>
        </p:nvSpPr>
        <p:spPr>
          <a:xfrm>
            <a:off x="15864788" y="4089430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支付中心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D26809-09FA-CC44-AA91-4A9F9A2D3FC3}"/>
              </a:ext>
            </a:extLst>
          </p:cNvPr>
          <p:cNvSpPr/>
          <p:nvPr/>
        </p:nvSpPr>
        <p:spPr>
          <a:xfrm>
            <a:off x="19130139" y="4089430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营销中心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0F180-E52B-A34F-BCCB-30D948E7013D}"/>
              </a:ext>
            </a:extLst>
          </p:cNvPr>
          <p:cNvSpPr/>
          <p:nvPr/>
        </p:nvSpPr>
        <p:spPr>
          <a:xfrm>
            <a:off x="19130139" y="5921588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会员中心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95F366-DDD5-4E46-854F-28A35DE75F2C}"/>
              </a:ext>
            </a:extLst>
          </p:cNvPr>
          <p:cNvSpPr/>
          <p:nvPr/>
        </p:nvSpPr>
        <p:spPr>
          <a:xfrm>
            <a:off x="15871138" y="5921588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风控中心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C6F964-BFF1-7F4B-B3D3-739EC5C9BF84}"/>
              </a:ext>
            </a:extLst>
          </p:cNvPr>
          <p:cNvSpPr/>
          <p:nvPr/>
        </p:nvSpPr>
        <p:spPr>
          <a:xfrm>
            <a:off x="12605787" y="7420462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账务中心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714668-8BDE-104A-B50D-AA9C7CA4C81D}"/>
              </a:ext>
            </a:extLst>
          </p:cNvPr>
          <p:cNvSpPr/>
          <p:nvPr/>
        </p:nvSpPr>
        <p:spPr>
          <a:xfrm>
            <a:off x="15864788" y="7420462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会计中心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5B6996-5013-D24B-B2E2-9D4CCB37AF0C}"/>
              </a:ext>
            </a:extLst>
          </p:cNvPr>
          <p:cNvSpPr/>
          <p:nvPr/>
        </p:nvSpPr>
        <p:spPr>
          <a:xfrm>
            <a:off x="19123789" y="7420462"/>
            <a:ext cx="2168434" cy="679268"/>
          </a:xfrm>
          <a:prstGeom prst="rect">
            <a:avLst/>
          </a:prstGeom>
          <a:solidFill>
            <a:srgbClr val="E960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清算中心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4FC42C-987B-C845-9B8E-2815CEC7B8D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3690004" y="4768698"/>
            <a:ext cx="0" cy="2651764"/>
          </a:xfrm>
          <a:prstGeom prst="straightConnector1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0E9AFF2E-6BDA-C14B-BB55-871D963C8DC0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15319505" y="6470230"/>
            <a:ext cx="12700" cy="3259001"/>
          </a:xfrm>
          <a:prstGeom prst="bentConnector3">
            <a:avLst>
              <a:gd name="adj1" fmla="val 5502850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BED3D792-FF5B-0042-94B7-A3DFB14CAE61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>
            <a:off x="16949005" y="4840729"/>
            <a:ext cx="12700" cy="6518002"/>
          </a:xfrm>
          <a:prstGeom prst="bentConnector3">
            <a:avLst>
              <a:gd name="adj1" fmla="val 5502858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C4371E-7CBC-6242-B094-C3A75236CB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774221" y="4429064"/>
            <a:ext cx="1090567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3BA7350-FBAC-004C-A677-8414E86601F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033222" y="4429064"/>
            <a:ext cx="1096917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2189580-899F-6A47-90A9-F4750FD007C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6949005" y="4768698"/>
            <a:ext cx="6350" cy="115289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FA24E75-D98E-4D44-9F01-27A9EE4BC98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214356" y="4768698"/>
            <a:ext cx="0" cy="115289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B512F9-3C32-414D-852B-98DACF445A4F}"/>
              </a:ext>
            </a:extLst>
          </p:cNvPr>
          <p:cNvSpPr txBox="1"/>
          <p:nvPr/>
        </p:nvSpPr>
        <p:spPr>
          <a:xfrm>
            <a:off x="12605787" y="5691807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交易记录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61FAE-F9CC-B341-8836-2533E21D6063}"/>
              </a:ext>
            </a:extLst>
          </p:cNvPr>
          <p:cNvSpPr txBox="1"/>
          <p:nvPr/>
        </p:nvSpPr>
        <p:spPr>
          <a:xfrm>
            <a:off x="15033119" y="8343572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账务数据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B3DD58-25E4-0E42-BF07-01B24F5B699C}"/>
              </a:ext>
            </a:extLst>
          </p:cNvPr>
          <p:cNvSpPr txBox="1"/>
          <p:nvPr/>
        </p:nvSpPr>
        <p:spPr>
          <a:xfrm>
            <a:off x="18237441" y="8343572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账务数据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90F6C2-CED3-5D4C-AC4D-BE6624284FC4}"/>
              </a:ext>
            </a:extLst>
          </p:cNvPr>
          <p:cNvSpPr txBox="1"/>
          <p:nvPr/>
        </p:nvSpPr>
        <p:spPr>
          <a:xfrm>
            <a:off x="20284154" y="5016531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卡券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0DEAF4-E892-894E-9781-495438B23A08}"/>
              </a:ext>
            </a:extLst>
          </p:cNvPr>
          <p:cNvSpPr txBox="1"/>
          <p:nvPr/>
        </p:nvSpPr>
        <p:spPr>
          <a:xfrm>
            <a:off x="17053403" y="5061798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风控咨询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C488BCD-028C-0E47-993E-20045F1E3B2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8039572" y="6261222"/>
            <a:ext cx="1090567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1ECDC32-2716-9E40-8FEC-36BA12081BC7}"/>
              </a:ext>
            </a:extLst>
          </p:cNvPr>
          <p:cNvSpPr txBox="1"/>
          <p:nvPr/>
        </p:nvSpPr>
        <p:spPr>
          <a:xfrm>
            <a:off x="18080820" y="5775296"/>
            <a:ext cx="1084217" cy="39230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会员信息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3A5950-FC28-DB4D-943E-8F8B62030E38}"/>
              </a:ext>
            </a:extLst>
          </p:cNvPr>
          <p:cNvSpPr txBox="1"/>
          <p:nvPr/>
        </p:nvSpPr>
        <p:spPr>
          <a:xfrm>
            <a:off x="18080819" y="4042529"/>
            <a:ext cx="1084217" cy="349124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AB571C-1038-2940-B847-309DB706DB39}"/>
              </a:ext>
            </a:extLst>
          </p:cNvPr>
          <p:cNvSpPr txBox="1"/>
          <p:nvPr/>
        </p:nvSpPr>
        <p:spPr>
          <a:xfrm>
            <a:off x="14767871" y="3882208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支付请求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22819D9-C3EC-EE4C-8ED7-B7338A5C5A29}"/>
              </a:ext>
            </a:extLst>
          </p:cNvPr>
          <p:cNvSpPr txBox="1"/>
          <p:nvPr/>
        </p:nvSpPr>
        <p:spPr>
          <a:xfrm>
            <a:off x="15198582" y="9950690"/>
            <a:ext cx="3500846" cy="62701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E8611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交互示意图</a:t>
            </a:r>
          </a:p>
        </p:txBody>
      </p:sp>
    </p:spTree>
    <p:extLst>
      <p:ext uri="{BB962C8B-B14F-4D97-AF65-F5344CB8AC3E}">
        <p14:creationId xmlns:p14="http://schemas.microsoft.com/office/powerpoint/2010/main" val="40719229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流程 77">
            <a:extLst>
              <a:ext uri="{FF2B5EF4-FFF2-40B4-BE49-F238E27FC236}">
                <a16:creationId xmlns:a16="http://schemas.microsoft.com/office/drawing/2014/main" id="{773704AB-7E3B-4743-97F0-124FA683D61D}"/>
              </a:ext>
            </a:extLst>
          </p:cNvPr>
          <p:cNvSpPr/>
          <p:nvPr/>
        </p:nvSpPr>
        <p:spPr>
          <a:xfrm>
            <a:off x="9895745" y="2337815"/>
            <a:ext cx="12392297" cy="7366494"/>
          </a:xfrm>
          <a:prstGeom prst="flowChartProcess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0" numCol="1" spcCol="38100" rtlCol="0" anchor="t" anchorCtr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会员中心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应用架构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037D8D-1DE6-334D-A9D2-598FB883AE59}"/>
              </a:ext>
            </a:extLst>
          </p:cNvPr>
          <p:cNvSpPr/>
          <p:nvPr/>
        </p:nvSpPr>
        <p:spPr>
          <a:xfrm>
            <a:off x="2487344" y="2337815"/>
            <a:ext cx="6706845" cy="7366494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定义：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描述后端系统由哪些应用组成。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使用场景：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1.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项目开发、测试；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2.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部署发布；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3.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子域架构设计。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画图技巧：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通过不同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颜色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来标识不同角色；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通过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连接线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来表示关系；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marL="514350" lvl="0" indent="-514350" algn="l" defTabSz="914400" hangingPunct="1">
              <a:lnSpc>
                <a:spcPct val="130000"/>
              </a:lnSpc>
              <a:buAutoNum type="arabicPeriod"/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按照典型业务处理逻辑排列。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4AE216-44A8-3D4F-BEC0-D3E614CCF391}"/>
              </a:ext>
            </a:extLst>
          </p:cNvPr>
          <p:cNvSpPr/>
          <p:nvPr/>
        </p:nvSpPr>
        <p:spPr>
          <a:xfrm>
            <a:off x="10931629" y="3235552"/>
            <a:ext cx="2351314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L</a:t>
            </a:r>
            <a:r>
              <a:rPr lang="en-US" altLang="zh-CN" sz="2400" b="0" dirty="0" err="1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oginServer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C9EDE9-22CF-A341-B063-F477C80E4A20}"/>
              </a:ext>
            </a:extLst>
          </p:cNvPr>
          <p:cNvSpPr/>
          <p:nvPr/>
        </p:nvSpPr>
        <p:spPr>
          <a:xfrm>
            <a:off x="15325935" y="3235552"/>
            <a:ext cx="2351314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 dirty="0" err="1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UserServer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A31355-D76F-A24F-9565-8D16BD0CFFFA}"/>
              </a:ext>
            </a:extLst>
          </p:cNvPr>
          <p:cNvSpPr/>
          <p:nvPr/>
        </p:nvSpPr>
        <p:spPr>
          <a:xfrm>
            <a:off x="10751873" y="5497251"/>
            <a:ext cx="2710823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 dirty="0" err="1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SecurityServer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A37DD8-73E7-0E47-B31D-B45915502BE0}"/>
              </a:ext>
            </a:extLst>
          </p:cNvPr>
          <p:cNvSpPr/>
          <p:nvPr/>
        </p:nvSpPr>
        <p:spPr>
          <a:xfrm>
            <a:off x="10701684" y="7785464"/>
            <a:ext cx="2351314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 dirty="0" err="1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CardServer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DDA25E-E517-7C42-8E17-0D130FA6D8C5}"/>
              </a:ext>
            </a:extLst>
          </p:cNvPr>
          <p:cNvSpPr/>
          <p:nvPr/>
        </p:nvSpPr>
        <p:spPr>
          <a:xfrm>
            <a:off x="13841776" y="7785464"/>
            <a:ext cx="2659816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 dirty="0" err="1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ContractServer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82C0C6-7625-CF4D-A433-1991F5E14658}"/>
              </a:ext>
            </a:extLst>
          </p:cNvPr>
          <p:cNvSpPr/>
          <p:nvPr/>
        </p:nvSpPr>
        <p:spPr>
          <a:xfrm>
            <a:off x="16925855" y="7785464"/>
            <a:ext cx="2351314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CardKYC</a:t>
            </a:r>
            <a:r>
              <a:rPr lang="en-US" altLang="zh-CN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-Server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6AD046A-45D0-234B-BEA5-9B9BE241EB90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3282943" y="3666626"/>
            <a:ext cx="2042992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A88EC78-D27E-2642-AFE1-73322AF7ABB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11407511" y="4797475"/>
            <a:ext cx="1399551" cy="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EDB604FC-C657-B94B-9EE5-523A5A50294A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14989427" y="5535527"/>
            <a:ext cx="12700" cy="6224171"/>
          </a:xfrm>
          <a:prstGeom prst="bentConnector3">
            <a:avLst>
              <a:gd name="adj1" fmla="val 5502858"/>
            </a:avLst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270ACA11-B4D6-BC46-A3A9-F6032EA9C2D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2345585" y="3629457"/>
            <a:ext cx="3687764" cy="4624251"/>
          </a:xfrm>
          <a:prstGeom prst="bentConnector3">
            <a:avLst>
              <a:gd name="adj1" fmla="val 74796"/>
            </a:avLst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E7D369F-CB40-A943-A748-607AC06BBAE0}"/>
              </a:ext>
            </a:extLst>
          </p:cNvPr>
          <p:cNvSpPr/>
          <p:nvPr/>
        </p:nvSpPr>
        <p:spPr>
          <a:xfrm>
            <a:off x="19641685" y="7785464"/>
            <a:ext cx="2351314" cy="86214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altLang="zh-CN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ID-KYC-Server</a:t>
            </a:r>
            <a:endParaRPr lang="zh-CN" altLang="en-US" sz="24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E1835D3-6461-494B-817B-1F94962CF05B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>
            <a:off x="17677249" y="3666626"/>
            <a:ext cx="3140093" cy="4118838"/>
          </a:xfrm>
          <a:prstGeom prst="bentConnector2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5FF8FCB1-B989-D749-999E-1B6E39F9D654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17677249" y="3666626"/>
            <a:ext cx="424263" cy="4118838"/>
          </a:xfrm>
          <a:prstGeom prst="bentConnector2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19DE7B1-E292-904F-B08F-EAB29B544F72}"/>
              </a:ext>
            </a:extLst>
          </p:cNvPr>
          <p:cNvCxnSpPr>
            <a:cxnSpLocks/>
          </p:cNvCxnSpPr>
          <p:nvPr/>
        </p:nvCxnSpPr>
        <p:spPr>
          <a:xfrm flipV="1">
            <a:off x="13503174" y="4097699"/>
            <a:ext cx="2505565" cy="1850514"/>
          </a:xfrm>
          <a:prstGeom prst="bentConnector2">
            <a:avLst/>
          </a:pr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39D3C16C-D294-2A4D-83C1-36716B7C369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4239501" y="5043143"/>
            <a:ext cx="3674505" cy="1810139"/>
          </a:xfrm>
          <a:prstGeom prst="bentConnector3">
            <a:avLst>
              <a:gd name="adj1" fmla="val 14450"/>
            </a:avLst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856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应用架构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开源案例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381229-B864-BC42-B79C-77C85AB047D0}"/>
              </a:ext>
            </a:extLst>
          </p:cNvPr>
          <p:cNvGrpSpPr/>
          <p:nvPr/>
        </p:nvGrpSpPr>
        <p:grpSpPr>
          <a:xfrm>
            <a:off x="2979844" y="3572933"/>
            <a:ext cx="8246956" cy="6403022"/>
            <a:chOff x="1299" y="2539"/>
            <a:chExt cx="7762" cy="5553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ADA883F-A73F-3B4D-8A23-350AE6D20363}"/>
                </a:ext>
              </a:extLst>
            </p:cNvPr>
            <p:cNvSpPr/>
            <p:nvPr/>
          </p:nvSpPr>
          <p:spPr>
            <a:xfrm>
              <a:off x="4503" y="3202"/>
              <a:ext cx="2599" cy="981"/>
            </a:xfrm>
            <a:prstGeom prst="roundRect">
              <a:avLst>
                <a:gd name="adj" fmla="val 4421"/>
              </a:avLst>
            </a:prstGeom>
            <a:solidFill>
              <a:srgbClr val="2A86C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Router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(mongos)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7A4523-AF5C-7245-87AF-7CA5D8831F1B}"/>
                </a:ext>
              </a:extLst>
            </p:cNvPr>
            <p:cNvSpPr/>
            <p:nvPr/>
          </p:nvSpPr>
          <p:spPr>
            <a:xfrm>
              <a:off x="4423" y="2692"/>
              <a:ext cx="2755" cy="1569"/>
            </a:xfrm>
            <a:prstGeom prst="rect">
              <a:avLst/>
            </a:prstGeom>
            <a:noFill/>
            <a:ln w="19050" cap="flat" cmpd="sng">
              <a:solidFill>
                <a:srgbClr val="484743"/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2754F9-F5FB-B44F-A967-264A9E66B2BA}"/>
                </a:ext>
              </a:extLst>
            </p:cNvPr>
            <p:cNvSpPr txBox="1"/>
            <p:nvPr/>
          </p:nvSpPr>
          <p:spPr>
            <a:xfrm>
              <a:off x="4423" y="2539"/>
              <a:ext cx="2375" cy="639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14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App Server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640B759-3DAB-684F-8FD7-19807EDA039B}"/>
                </a:ext>
              </a:extLst>
            </p:cNvPr>
            <p:cNvGrpSpPr/>
            <p:nvPr/>
          </p:nvGrpSpPr>
          <p:grpSpPr>
            <a:xfrm>
              <a:off x="1299" y="2539"/>
              <a:ext cx="2754" cy="1721"/>
              <a:chOff x="4423" y="2539"/>
              <a:chExt cx="2754" cy="1721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706F2945-A5CA-9E44-A9F7-8656052D8797}"/>
                  </a:ext>
                </a:extLst>
              </p:cNvPr>
              <p:cNvSpPr/>
              <p:nvPr/>
            </p:nvSpPr>
            <p:spPr>
              <a:xfrm>
                <a:off x="4503" y="3202"/>
                <a:ext cx="2599" cy="981"/>
              </a:xfrm>
              <a:prstGeom prst="roundRect">
                <a:avLst>
                  <a:gd name="adj" fmla="val 4421"/>
                </a:avLst>
              </a:prstGeom>
              <a:solidFill>
                <a:srgbClr val="2A86C0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Router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(mongos)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2292DC3-39F8-BA4B-BF9D-8AF37D8C72ED}"/>
                  </a:ext>
                </a:extLst>
              </p:cNvPr>
              <p:cNvSpPr/>
              <p:nvPr/>
            </p:nvSpPr>
            <p:spPr>
              <a:xfrm>
                <a:off x="4423" y="2692"/>
                <a:ext cx="2755" cy="1569"/>
              </a:xfrm>
              <a:prstGeom prst="rect">
                <a:avLst/>
              </a:prstGeom>
              <a:noFill/>
              <a:ln w="19050" cap="flat" cmpd="sng">
                <a:solidFill>
                  <a:srgbClr val="484743"/>
                </a:solidFill>
                <a:prstDash val="sysDash"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3983DE-25CA-9041-ABB1-DF43203EC9FF}"/>
                  </a:ext>
                </a:extLst>
              </p:cNvPr>
              <p:cNvSpPr txBox="1"/>
              <p:nvPr/>
            </p:nvSpPr>
            <p:spPr>
              <a:xfrm>
                <a:off x="4423" y="2539"/>
                <a:ext cx="2375" cy="639"/>
              </a:xfrm>
              <a:prstGeom prst="rect">
                <a:avLst/>
              </a:prstGeom>
              <a:noFill/>
              <a:ln w="285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0400" tIns="50800" rIns="50800" bIns="50800" numCol="1" spcCol="38100" rtlCol="0" anchor="ctr" forceAA="0">
                <a:noAutofit/>
              </a:bodyPr>
              <a:lstStyle/>
              <a:p>
                <a:pPr algn="l"/>
                <a:r>
                  <a:rPr kumimoji="1" lang="en-US" altLang="zh-CN" sz="1400" b="0" dirty="0">
                    <a:solidFill>
                      <a:schemeClr val="tx1"/>
                    </a:solidFill>
                    <a:latin typeface="阿里巴巴普惠体" panose="00020600040101010101" charset="-122"/>
                    <a:ea typeface="阿里巴巴普惠体" panose="00020600040101010101" charset="-122"/>
                  </a:rPr>
                  <a:t>App Server</a:t>
                </a:r>
              </a:p>
            </p:txBody>
          </p:sp>
        </p:grp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3876CB8E-F3E4-5343-B958-BC4F3CE4DD1E}"/>
                </a:ext>
              </a:extLst>
            </p:cNvPr>
            <p:cNvSpPr/>
            <p:nvPr/>
          </p:nvSpPr>
          <p:spPr>
            <a:xfrm rot="5400000">
              <a:off x="3775" y="2866"/>
              <a:ext cx="386" cy="3840"/>
            </a:xfrm>
            <a:prstGeom prst="rightBrace">
              <a:avLst>
                <a:gd name="adj1" fmla="val 143690"/>
                <a:gd name="adj2" fmla="val 39518"/>
              </a:avLst>
            </a:prstGeom>
            <a:noFill/>
            <a:ln w="25400" cap="flat">
              <a:solidFill>
                <a:srgbClr val="2A86C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F0D685-A868-264E-BB60-983B11406A72}"/>
                </a:ext>
              </a:extLst>
            </p:cNvPr>
            <p:cNvSpPr txBox="1"/>
            <p:nvPr/>
          </p:nvSpPr>
          <p:spPr>
            <a:xfrm>
              <a:off x="3190" y="4301"/>
              <a:ext cx="2322" cy="472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1400" b="0" dirty="0">
                  <a:solidFill>
                    <a:srgbClr val="217FBD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I or more Routers </a:t>
              </a: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CEE5BD0D-E1C2-1D4C-8BB6-9C31DFF876D2}"/>
                </a:ext>
              </a:extLst>
            </p:cNvPr>
            <p:cNvSpPr/>
            <p:nvPr/>
          </p:nvSpPr>
          <p:spPr>
            <a:xfrm>
              <a:off x="4423" y="7112"/>
              <a:ext cx="2599" cy="981"/>
            </a:xfrm>
            <a:prstGeom prst="roundRect">
              <a:avLst>
                <a:gd name="adj" fmla="val 4421"/>
              </a:avLst>
            </a:prstGeom>
            <a:solidFill>
              <a:srgbClr val="5CA83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Shard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(replica set)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0C5E676B-4E93-814C-BE6F-12335E62A722}"/>
                </a:ext>
              </a:extLst>
            </p:cNvPr>
            <p:cNvSpPr/>
            <p:nvPr/>
          </p:nvSpPr>
          <p:spPr>
            <a:xfrm>
              <a:off x="1603" y="7112"/>
              <a:ext cx="2599" cy="981"/>
            </a:xfrm>
            <a:prstGeom prst="roundRect">
              <a:avLst>
                <a:gd name="adj" fmla="val 4421"/>
              </a:avLst>
            </a:prstGeom>
            <a:solidFill>
              <a:srgbClr val="5CA83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Shard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(replica set)</a:t>
              </a:r>
            </a:p>
          </p:txBody>
        </p:sp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0CE97AC0-283B-A84F-868C-0229EEC7CDA2}"/>
                </a:ext>
              </a:extLst>
            </p:cNvPr>
            <p:cNvSpPr/>
            <p:nvPr/>
          </p:nvSpPr>
          <p:spPr>
            <a:xfrm rot="16200000">
              <a:off x="4050" y="5382"/>
              <a:ext cx="427" cy="2770"/>
            </a:xfrm>
            <a:prstGeom prst="rightBrace">
              <a:avLst>
                <a:gd name="adj1" fmla="val 79015"/>
                <a:gd name="adj2" fmla="val 55415"/>
              </a:avLst>
            </a:prstGeom>
            <a:noFill/>
            <a:ln w="25400" cap="flat">
              <a:solidFill>
                <a:srgbClr val="5CA83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B0104C-497D-E642-A515-1EF3934F5756}"/>
                </a:ext>
              </a:extLst>
            </p:cNvPr>
            <p:cNvSpPr txBox="1"/>
            <p:nvPr/>
          </p:nvSpPr>
          <p:spPr>
            <a:xfrm>
              <a:off x="3233" y="6720"/>
              <a:ext cx="2322" cy="472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1200" b="0" dirty="0">
                  <a:solidFill>
                    <a:srgbClr val="55A428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2 or more Shards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B494DA2-51A5-BA4B-9915-5A127EC1B627}"/>
                </a:ext>
              </a:extLst>
            </p:cNvPr>
            <p:cNvSpPr/>
            <p:nvPr/>
          </p:nvSpPr>
          <p:spPr>
            <a:xfrm>
              <a:off x="6433" y="5173"/>
              <a:ext cx="2629" cy="981"/>
            </a:xfrm>
            <a:prstGeom prst="roundRect">
              <a:avLst>
                <a:gd name="adj" fmla="val 4421"/>
              </a:avLst>
            </a:prstGeom>
            <a:solidFill>
              <a:srgbClr val="E88B08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Config Servers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(replica set)</a:t>
              </a:r>
            </a:p>
          </p:txBody>
        </p:sp>
        <p:cxnSp>
          <p:nvCxnSpPr>
            <p:cNvPr id="20" name="直接箭头连接符 22">
              <a:extLst>
                <a:ext uri="{FF2B5EF4-FFF2-40B4-BE49-F238E27FC236}">
                  <a16:creationId xmlns:a16="http://schemas.microsoft.com/office/drawing/2014/main" id="{A62957FD-A871-934E-A5C6-ED1DDD3C7ECD}"/>
                </a:ext>
              </a:extLst>
            </p:cNvPr>
            <p:cNvCxnSpPr/>
            <p:nvPr/>
          </p:nvCxnSpPr>
          <p:spPr>
            <a:xfrm flipH="1">
              <a:off x="4404" y="5100"/>
              <a:ext cx="9" cy="1354"/>
            </a:xfrm>
            <a:prstGeom prst="straightConnector1">
              <a:avLst/>
            </a:prstGeom>
            <a:noFill/>
            <a:ln w="28575" cap="flat">
              <a:solidFill>
                <a:srgbClr val="484743"/>
              </a:solidFill>
              <a:prstDash val="solid"/>
              <a:miter lim="400000"/>
              <a:headEnd type="triangle" w="lg" len="lg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4">
              <a:extLst>
                <a:ext uri="{FF2B5EF4-FFF2-40B4-BE49-F238E27FC236}">
                  <a16:creationId xmlns:a16="http://schemas.microsoft.com/office/drawing/2014/main" id="{ABB91A4C-5C71-5546-A467-D9892C6D1DF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4604" y="5173"/>
              <a:ext cx="1829" cy="491"/>
            </a:xfrm>
            <a:prstGeom prst="straightConnector1">
              <a:avLst/>
            </a:prstGeom>
            <a:noFill/>
            <a:ln w="28575" cap="flat">
              <a:solidFill>
                <a:srgbClr val="E88B08"/>
              </a:solidFill>
              <a:prstDash val="dash"/>
              <a:miter lim="400000"/>
              <a:headEnd type="triangle" w="lg" len="lg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5">
              <a:extLst>
                <a:ext uri="{FF2B5EF4-FFF2-40B4-BE49-F238E27FC236}">
                  <a16:creationId xmlns:a16="http://schemas.microsoft.com/office/drawing/2014/main" id="{D9F813C5-BAE9-2946-93F6-1F74E2304B8D}"/>
                </a:ext>
              </a:extLst>
            </p:cNvPr>
            <p:cNvCxnSpPr/>
            <p:nvPr/>
          </p:nvCxnSpPr>
          <p:spPr>
            <a:xfrm flipV="1">
              <a:off x="4604" y="5800"/>
              <a:ext cx="1699" cy="754"/>
            </a:xfrm>
            <a:prstGeom prst="straightConnector1">
              <a:avLst/>
            </a:prstGeom>
            <a:noFill/>
            <a:ln w="28575" cap="flat">
              <a:solidFill>
                <a:srgbClr val="E88B08"/>
              </a:solidFill>
              <a:prstDash val="dash"/>
              <a:miter lim="400000"/>
              <a:headEnd type="triangle" w="lg" len="lg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943F22-E41B-DF40-99D2-787A98E4A324}"/>
              </a:ext>
            </a:extLst>
          </p:cNvPr>
          <p:cNvGrpSpPr/>
          <p:nvPr/>
        </p:nvGrpSpPr>
        <p:grpSpPr>
          <a:xfrm>
            <a:off x="12632758" y="2489753"/>
            <a:ext cx="8852480" cy="7793363"/>
            <a:chOff x="9918" y="2108"/>
            <a:chExt cx="8341" cy="6157"/>
          </a:xfrm>
        </p:grpSpPr>
        <p:sp>
          <p:nvSpPr>
            <p:cNvPr id="71" name="圆角矩形 70">
              <a:extLst>
                <a:ext uri="{FF2B5EF4-FFF2-40B4-BE49-F238E27FC236}">
                  <a16:creationId xmlns:a16="http://schemas.microsoft.com/office/drawing/2014/main" id="{08640B0D-98E2-194A-978B-DB8F27E7F6F3}"/>
                </a:ext>
              </a:extLst>
            </p:cNvPr>
            <p:cNvSpPr/>
            <p:nvPr/>
          </p:nvSpPr>
          <p:spPr>
            <a:xfrm>
              <a:off x="11674" y="3141"/>
              <a:ext cx="1020" cy="672"/>
            </a:xfrm>
            <a:prstGeom prst="roundRect">
              <a:avLst/>
            </a:prstGeom>
            <a:solidFill>
              <a:srgbClr val="F08328"/>
            </a:solidFill>
            <a:ln w="3175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Zookeeper</a:t>
              </a: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C36F3705-A72A-B448-8081-8AC22E18C904}"/>
                </a:ext>
              </a:extLst>
            </p:cNvPr>
            <p:cNvSpPr/>
            <p:nvPr/>
          </p:nvSpPr>
          <p:spPr>
            <a:xfrm>
              <a:off x="9918" y="4135"/>
              <a:ext cx="1128" cy="732"/>
            </a:xfrm>
            <a:prstGeom prst="roundRect">
              <a:avLst/>
            </a:prstGeom>
            <a:solidFill>
              <a:srgbClr val="A5A5A5"/>
            </a:solidFill>
            <a:ln w="3175" cap="flat">
              <a:solidFill>
                <a:srgbClr val="6B6B6B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Client</a:t>
              </a:r>
            </a:p>
          </p:txBody>
        </p:sp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A66C2CF6-BD9D-E84A-A2A0-29415456718D}"/>
                </a:ext>
              </a:extLst>
            </p:cNvPr>
            <p:cNvSpPr/>
            <p:nvPr/>
          </p:nvSpPr>
          <p:spPr>
            <a:xfrm>
              <a:off x="13586" y="4089"/>
              <a:ext cx="1254" cy="823"/>
            </a:xfrm>
            <a:prstGeom prst="roundRect">
              <a:avLst/>
            </a:prstGeom>
            <a:solidFill>
              <a:srgbClr val="739DD9"/>
            </a:solidFill>
            <a:ln w="3175" cap="flat">
              <a:solidFill>
                <a:srgbClr val="6B6B6B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HMaster</a:t>
              </a: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140C77A-11FA-6C4C-9BAC-3305BBEAC103}"/>
                </a:ext>
              </a:extLst>
            </p:cNvPr>
            <p:cNvGrpSpPr/>
            <p:nvPr/>
          </p:nvGrpSpPr>
          <p:grpSpPr>
            <a:xfrm>
              <a:off x="10024" y="5472"/>
              <a:ext cx="3990" cy="2782"/>
              <a:chOff x="10024" y="5472"/>
              <a:chExt cx="3990" cy="2782"/>
            </a:xfrm>
          </p:grpSpPr>
          <p:sp>
            <p:nvSpPr>
              <p:cNvPr id="100" name="圆角矩形 99">
                <a:extLst>
                  <a:ext uri="{FF2B5EF4-FFF2-40B4-BE49-F238E27FC236}">
                    <a16:creationId xmlns:a16="http://schemas.microsoft.com/office/drawing/2014/main" id="{44276833-D1A5-4A47-9623-BC9514F9F7B7}"/>
                  </a:ext>
                </a:extLst>
              </p:cNvPr>
              <p:cNvSpPr/>
              <p:nvPr/>
            </p:nvSpPr>
            <p:spPr>
              <a:xfrm>
                <a:off x="10024" y="5472"/>
                <a:ext cx="3991" cy="2783"/>
              </a:xfrm>
              <a:prstGeom prst="roundRect">
                <a:avLst>
                  <a:gd name="adj" fmla="val 4994"/>
                </a:avLst>
              </a:prstGeom>
              <a:solidFill>
                <a:srgbClr val="B5CB7F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b" anchorCtr="0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endParaRPr>
              </a:p>
            </p:txBody>
          </p:sp>
          <p:sp>
            <p:nvSpPr>
              <p:cNvPr id="101" name="圆角矩形 100">
                <a:extLst>
                  <a:ext uri="{FF2B5EF4-FFF2-40B4-BE49-F238E27FC236}">
                    <a16:creationId xmlns:a16="http://schemas.microsoft.com/office/drawing/2014/main" id="{CA532750-C0A4-304C-BBC2-216EC92224A4}"/>
                  </a:ext>
                </a:extLst>
              </p:cNvPr>
              <p:cNvSpPr/>
              <p:nvPr/>
            </p:nvSpPr>
            <p:spPr>
              <a:xfrm>
                <a:off x="10114" y="5654"/>
                <a:ext cx="1838" cy="1177"/>
              </a:xfrm>
              <a:prstGeom prst="roundRect">
                <a:avLst>
                  <a:gd name="adj" fmla="val 10790"/>
                </a:avLst>
              </a:prstGeom>
              <a:solidFill>
                <a:srgbClr val="D39890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Region</a:t>
                </a:r>
              </a:p>
            </p:txBody>
          </p:sp>
          <p:sp>
            <p:nvSpPr>
              <p:cNvPr id="102" name="圆角矩形 101">
                <a:extLst>
                  <a:ext uri="{FF2B5EF4-FFF2-40B4-BE49-F238E27FC236}">
                    <a16:creationId xmlns:a16="http://schemas.microsoft.com/office/drawing/2014/main" id="{1FB0EA8F-1CD9-1842-9A25-FDED8F42B93C}"/>
                  </a:ext>
                </a:extLst>
              </p:cNvPr>
              <p:cNvSpPr/>
              <p:nvPr/>
            </p:nvSpPr>
            <p:spPr>
              <a:xfrm>
                <a:off x="10426" y="5736"/>
                <a:ext cx="1337" cy="349"/>
              </a:xfrm>
              <a:prstGeom prst="roundRect">
                <a:avLst>
                  <a:gd name="adj" fmla="val 33024"/>
                </a:avLst>
              </a:prstGeom>
              <a:solidFill>
                <a:srgbClr val="FFBE07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MemStore(CF1)</a:t>
                </a:r>
              </a:p>
            </p:txBody>
          </p: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9136DEAF-7ADA-854C-A0C9-6E8CFB0D661A}"/>
                  </a:ext>
                </a:extLst>
              </p:cNvPr>
              <p:cNvSpPr/>
              <p:nvPr/>
            </p:nvSpPr>
            <p:spPr>
              <a:xfrm>
                <a:off x="10192" y="6371"/>
                <a:ext cx="1362" cy="349"/>
              </a:xfrm>
              <a:prstGeom prst="roundRect">
                <a:avLst>
                  <a:gd name="adj" fmla="val 33024"/>
                </a:avLst>
              </a:prstGeom>
              <a:solidFill>
                <a:srgbClr val="FFBE07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MemStore(CF2)</a:t>
                </a:r>
              </a:p>
            </p:txBody>
          </p:sp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E662F657-5BC4-9B46-B07E-B003E3447B37}"/>
                  </a:ext>
                </a:extLst>
              </p:cNvPr>
              <p:cNvSpPr/>
              <p:nvPr/>
            </p:nvSpPr>
            <p:spPr>
              <a:xfrm>
                <a:off x="12185" y="5664"/>
                <a:ext cx="1768" cy="1177"/>
              </a:xfrm>
              <a:prstGeom prst="roundRect">
                <a:avLst>
                  <a:gd name="adj" fmla="val 10790"/>
                </a:avLst>
              </a:prstGeom>
              <a:solidFill>
                <a:srgbClr val="D39890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Region</a:t>
                </a:r>
              </a:p>
            </p:txBody>
          </p:sp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id="{64B8743F-21BF-C745-8D02-5BEAF5A73AD7}"/>
                  </a:ext>
                </a:extLst>
              </p:cNvPr>
              <p:cNvSpPr/>
              <p:nvPr/>
            </p:nvSpPr>
            <p:spPr>
              <a:xfrm>
                <a:off x="12567" y="5736"/>
                <a:ext cx="1346" cy="349"/>
              </a:xfrm>
              <a:prstGeom prst="roundRect">
                <a:avLst>
                  <a:gd name="adj" fmla="val 33024"/>
                </a:avLst>
              </a:prstGeom>
              <a:solidFill>
                <a:srgbClr val="FFBE07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MemStore(CF1)</a:t>
                </a:r>
              </a:p>
            </p:txBody>
          </p:sp>
          <p:sp>
            <p:nvSpPr>
              <p:cNvPr id="106" name="圆角矩形 105">
                <a:extLst>
                  <a:ext uri="{FF2B5EF4-FFF2-40B4-BE49-F238E27FC236}">
                    <a16:creationId xmlns:a16="http://schemas.microsoft.com/office/drawing/2014/main" id="{83075D6A-840D-5E40-840E-154F4A3ED2EF}"/>
                  </a:ext>
                </a:extLst>
              </p:cNvPr>
              <p:cNvSpPr/>
              <p:nvPr/>
            </p:nvSpPr>
            <p:spPr>
              <a:xfrm>
                <a:off x="12093" y="7112"/>
                <a:ext cx="1493" cy="743"/>
              </a:xfrm>
              <a:prstGeom prst="roundRect">
                <a:avLst>
                  <a:gd name="adj" fmla="val 21534"/>
                </a:avLst>
              </a:prstGeom>
              <a:solidFill>
                <a:srgbClr val="D39890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b" anchorCtr="0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Region</a:t>
                </a:r>
              </a:p>
            </p:txBody>
          </p:sp>
          <p:sp>
            <p:nvSpPr>
              <p:cNvPr id="107" name="圆角矩形 106">
                <a:extLst>
                  <a:ext uri="{FF2B5EF4-FFF2-40B4-BE49-F238E27FC236}">
                    <a16:creationId xmlns:a16="http://schemas.microsoft.com/office/drawing/2014/main" id="{EF0E4FC0-B6A4-C647-BA47-EE678C0FF64A}"/>
                  </a:ext>
                </a:extLst>
              </p:cNvPr>
              <p:cNvSpPr/>
              <p:nvPr/>
            </p:nvSpPr>
            <p:spPr>
              <a:xfrm>
                <a:off x="12186" y="7162"/>
                <a:ext cx="1306" cy="328"/>
              </a:xfrm>
              <a:prstGeom prst="roundRect">
                <a:avLst>
                  <a:gd name="adj" fmla="val 33024"/>
                </a:avLst>
              </a:prstGeom>
              <a:solidFill>
                <a:srgbClr val="FFBE07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MemStore(CF1)</a:t>
                </a:r>
              </a:p>
            </p:txBody>
          </p:sp>
          <p:sp>
            <p:nvSpPr>
              <p:cNvPr id="108" name="圆角矩形 107">
                <a:extLst>
                  <a:ext uri="{FF2B5EF4-FFF2-40B4-BE49-F238E27FC236}">
                    <a16:creationId xmlns:a16="http://schemas.microsoft.com/office/drawing/2014/main" id="{5AD79CDE-FB0F-CD49-8D91-1FD06085D1CD}"/>
                  </a:ext>
                </a:extLst>
              </p:cNvPr>
              <p:cNvSpPr/>
              <p:nvPr/>
            </p:nvSpPr>
            <p:spPr>
              <a:xfrm>
                <a:off x="10497" y="7922"/>
                <a:ext cx="2884" cy="267"/>
              </a:xfrm>
              <a:prstGeom prst="roundRect">
                <a:avLst>
                  <a:gd name="adj" fmla="val 50000"/>
                </a:avLst>
              </a:prstGeom>
              <a:solidFill>
                <a:srgbClr val="72BDD4"/>
              </a:solidFill>
              <a:ln w="9525" cap="flat">
                <a:solidFill>
                  <a:srgbClr val="484743"/>
                </a:solidFill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0" tIns="0" rIns="0" bIns="0" numCol="1" spcCol="38100" rtlCol="0" anchor="ctr" forceAA="0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8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阿里巴巴普惠体" panose="00020600040101010101" charset="-122"/>
                    <a:ea typeface="阿里巴巴普惠体" panose="00020600040101010101" charset="-122"/>
                    <a:cs typeface="+mn-cs"/>
                    <a:sym typeface="Helvetica Neue Medium"/>
                  </a:rPr>
                  <a:t>Hlog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1380496-738E-E54C-ADD3-34369D84BC75}"/>
                  </a:ext>
                </a:extLst>
              </p:cNvPr>
              <p:cNvSpPr txBox="1"/>
              <p:nvPr/>
            </p:nvSpPr>
            <p:spPr>
              <a:xfrm>
                <a:off x="10105" y="7412"/>
                <a:ext cx="1658" cy="330"/>
              </a:xfrm>
              <a:prstGeom prst="rect">
                <a:avLst/>
              </a:prstGeom>
              <a:noFill/>
              <a:ln w="285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400" tIns="50800" rIns="50800" bIns="50800" numCol="1" spcCol="38100" rtlCol="0" anchor="ctr" forceAA="0">
                <a:noAutofit/>
              </a:bodyPr>
              <a:lstStyle/>
              <a:p>
                <a:pPr algn="l"/>
                <a:r>
                  <a:rPr kumimoji="1" lang="en-US" altLang="zh-CN" sz="900" b="1" dirty="0">
                    <a:solidFill>
                      <a:schemeClr val="tx1"/>
                    </a:solidFill>
                    <a:latin typeface="阿里巴巴普惠体" panose="00020600040101010101" charset="-122"/>
                    <a:ea typeface="阿里巴巴普惠体" panose="00020600040101010101" charset="-122"/>
                  </a:rPr>
                  <a:t>RegionServer1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1E7E582-7A13-6F4A-B039-2AE3404765DA}"/>
                  </a:ext>
                </a:extLst>
              </p:cNvPr>
              <p:cNvSpPr txBox="1"/>
              <p:nvPr/>
            </p:nvSpPr>
            <p:spPr>
              <a:xfrm>
                <a:off x="12459" y="6841"/>
                <a:ext cx="779" cy="330"/>
              </a:xfrm>
              <a:prstGeom prst="rect">
                <a:avLst/>
              </a:prstGeom>
              <a:noFill/>
              <a:ln w="285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400" tIns="50800" rIns="50800" bIns="50800" numCol="1" spcCol="38100" rtlCol="0" anchor="ctr" forceAA="0">
                <a:noAutofit/>
              </a:bodyPr>
              <a:lstStyle/>
              <a:p>
                <a:pPr algn="l"/>
                <a:r>
                  <a:rPr kumimoji="1" lang="en-US" altLang="zh-CN" sz="800" b="1" dirty="0">
                    <a:solidFill>
                      <a:schemeClr val="tx1"/>
                    </a:solidFill>
                    <a:latin typeface="阿里巴巴普惠体" panose="00020600040101010101" charset="-122"/>
                    <a:ea typeface="阿里巴巴普惠体" panose="00020600040101010101" charset="-122"/>
                  </a:rPr>
                  <a:t>-ROOT-</a:t>
                </a: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54D076F-C625-E14A-8E62-AFA434F2D599}"/>
                  </a:ext>
                </a:extLst>
              </p:cNvPr>
              <p:cNvSpPr txBox="1"/>
              <p:nvPr/>
            </p:nvSpPr>
            <p:spPr>
              <a:xfrm>
                <a:off x="10242" y="5483"/>
                <a:ext cx="898" cy="211"/>
              </a:xfrm>
              <a:prstGeom prst="rect">
                <a:avLst/>
              </a:prstGeom>
              <a:noFill/>
              <a:ln w="285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400" tIns="50800" rIns="50800" bIns="50800" numCol="1" spcCol="38100" rtlCol="0" anchor="ctr" forceAA="0">
                <a:noAutofit/>
              </a:bodyPr>
              <a:lstStyle/>
              <a:p>
                <a:pPr algn="l"/>
                <a:r>
                  <a:rPr kumimoji="1" lang="en-US" altLang="zh-CN" sz="700" b="1" i="1" dirty="0">
                    <a:solidFill>
                      <a:schemeClr val="tx1"/>
                    </a:solidFill>
                    <a:latin typeface="阿里巴巴普惠体" panose="00020600040101010101" charset="-122"/>
                    <a:ea typeface="阿里巴巴普惠体" panose="00020600040101010101" charset="-122"/>
                  </a:rPr>
                  <a:t>TableFoo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EF3D5F9B-8BE3-CF4A-8867-016EF4D2D019}"/>
                  </a:ext>
                </a:extLst>
              </p:cNvPr>
              <p:cNvSpPr txBox="1"/>
              <p:nvPr/>
            </p:nvSpPr>
            <p:spPr>
              <a:xfrm>
                <a:off x="12300" y="5473"/>
                <a:ext cx="898" cy="211"/>
              </a:xfrm>
              <a:prstGeom prst="rect">
                <a:avLst/>
              </a:prstGeom>
              <a:noFill/>
              <a:ln w="285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400" tIns="50800" rIns="50800" bIns="50800" numCol="1" spcCol="38100" rtlCol="0" anchor="ctr" forceAA="0">
                <a:noAutofit/>
              </a:bodyPr>
              <a:lstStyle/>
              <a:p>
                <a:pPr algn="l"/>
                <a:r>
                  <a:rPr kumimoji="1" lang="en-US" altLang="zh-CN" sz="700" b="1" i="1" dirty="0">
                    <a:solidFill>
                      <a:schemeClr val="tx1"/>
                    </a:solidFill>
                    <a:latin typeface="阿里巴巴普惠体" panose="00020600040101010101" charset="-122"/>
                    <a:ea typeface="阿里巴巴普惠体" panose="00020600040101010101" charset="-122"/>
                  </a:rPr>
                  <a:t>TableBar</a:t>
                </a:r>
              </a:p>
            </p:txBody>
          </p:sp>
        </p:grp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D6ADDA6F-06B8-0D48-8AF7-0C9A8D0F9B79}"/>
                </a:ext>
              </a:extLst>
            </p:cNvPr>
            <p:cNvSpPr/>
            <p:nvPr/>
          </p:nvSpPr>
          <p:spPr>
            <a:xfrm>
              <a:off x="14269" y="5483"/>
              <a:ext cx="3991" cy="2783"/>
            </a:xfrm>
            <a:prstGeom prst="roundRect">
              <a:avLst>
                <a:gd name="adj" fmla="val 4994"/>
              </a:avLst>
            </a:prstGeom>
            <a:solidFill>
              <a:srgbClr val="B5CB7F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b" anchorCtr="0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+mn-cs"/>
                <a:sym typeface="Helvetica Neue Medium"/>
              </a:endParaRPr>
            </a:p>
          </p:txBody>
        </p:sp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6AD864D1-44D5-154C-96E4-739A02813B34}"/>
                </a:ext>
              </a:extLst>
            </p:cNvPr>
            <p:cNvSpPr/>
            <p:nvPr/>
          </p:nvSpPr>
          <p:spPr>
            <a:xfrm>
              <a:off x="14359" y="5665"/>
              <a:ext cx="1838" cy="1177"/>
            </a:xfrm>
            <a:prstGeom prst="roundRect">
              <a:avLst>
                <a:gd name="adj" fmla="val 10790"/>
              </a:avLst>
            </a:prstGeom>
            <a:solidFill>
              <a:srgbClr val="D39890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Region</a:t>
              </a: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64D5CC7A-2DCA-5443-B958-6A8FD6D19F71}"/>
                </a:ext>
              </a:extLst>
            </p:cNvPr>
            <p:cNvSpPr/>
            <p:nvPr/>
          </p:nvSpPr>
          <p:spPr>
            <a:xfrm>
              <a:off x="14671" y="5747"/>
              <a:ext cx="1337" cy="349"/>
            </a:xfrm>
            <a:prstGeom prst="roundRect">
              <a:avLst>
                <a:gd name="adj" fmla="val 33024"/>
              </a:avLst>
            </a:prstGeom>
            <a:solidFill>
              <a:srgbClr val="FFBE07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MemStore(CF1)</a:t>
              </a:r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7E530F13-136A-1A44-B62D-C198FE06439D}"/>
                </a:ext>
              </a:extLst>
            </p:cNvPr>
            <p:cNvSpPr/>
            <p:nvPr/>
          </p:nvSpPr>
          <p:spPr>
            <a:xfrm>
              <a:off x="14437" y="6382"/>
              <a:ext cx="1362" cy="349"/>
            </a:xfrm>
            <a:prstGeom prst="roundRect">
              <a:avLst>
                <a:gd name="adj" fmla="val 33024"/>
              </a:avLst>
            </a:prstGeom>
            <a:solidFill>
              <a:srgbClr val="FFBE07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MemStore(CF2)</a:t>
              </a:r>
            </a:p>
          </p:txBody>
        </p: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941CDC2C-6E8F-D442-8AB2-B8FC0898C955}"/>
                </a:ext>
              </a:extLst>
            </p:cNvPr>
            <p:cNvSpPr/>
            <p:nvPr/>
          </p:nvSpPr>
          <p:spPr>
            <a:xfrm>
              <a:off x="16430" y="5675"/>
              <a:ext cx="1768" cy="1177"/>
            </a:xfrm>
            <a:prstGeom prst="roundRect">
              <a:avLst>
                <a:gd name="adj" fmla="val 10790"/>
              </a:avLst>
            </a:prstGeom>
            <a:solidFill>
              <a:srgbClr val="D39890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Region</a:t>
              </a:r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E485F7CC-1A59-1548-B87B-90A475F4E07E}"/>
                </a:ext>
              </a:extLst>
            </p:cNvPr>
            <p:cNvSpPr/>
            <p:nvPr/>
          </p:nvSpPr>
          <p:spPr>
            <a:xfrm>
              <a:off x="16812" y="5747"/>
              <a:ext cx="1346" cy="349"/>
            </a:xfrm>
            <a:prstGeom prst="roundRect">
              <a:avLst>
                <a:gd name="adj" fmla="val 33024"/>
              </a:avLst>
            </a:prstGeom>
            <a:solidFill>
              <a:srgbClr val="FFBE07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MemStore(CF1)</a:t>
              </a:r>
            </a:p>
          </p:txBody>
        </p:sp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id="{A1A641F9-3369-8142-BD4F-14B317A68493}"/>
                </a:ext>
              </a:extLst>
            </p:cNvPr>
            <p:cNvSpPr/>
            <p:nvPr/>
          </p:nvSpPr>
          <p:spPr>
            <a:xfrm>
              <a:off x="16338" y="7123"/>
              <a:ext cx="1493" cy="743"/>
            </a:xfrm>
            <a:prstGeom prst="roundRect">
              <a:avLst>
                <a:gd name="adj" fmla="val 21534"/>
              </a:avLst>
            </a:prstGeom>
            <a:solidFill>
              <a:srgbClr val="D39890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b" anchorCtr="0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Region</a:t>
              </a:r>
            </a:p>
          </p:txBody>
        </p:sp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522F0383-B751-F549-A2B6-2A8D64D73131}"/>
                </a:ext>
              </a:extLst>
            </p:cNvPr>
            <p:cNvSpPr/>
            <p:nvPr/>
          </p:nvSpPr>
          <p:spPr>
            <a:xfrm>
              <a:off x="16431" y="7173"/>
              <a:ext cx="1306" cy="328"/>
            </a:xfrm>
            <a:prstGeom prst="roundRect">
              <a:avLst>
                <a:gd name="adj" fmla="val 33024"/>
              </a:avLst>
            </a:prstGeom>
            <a:solidFill>
              <a:srgbClr val="FFBE07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MemStore(CF1)</a:t>
              </a: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70A408C4-088E-7945-9794-46AFE83D2297}"/>
                </a:ext>
              </a:extLst>
            </p:cNvPr>
            <p:cNvSpPr/>
            <p:nvPr/>
          </p:nvSpPr>
          <p:spPr>
            <a:xfrm>
              <a:off x="14742" y="7933"/>
              <a:ext cx="2884" cy="267"/>
            </a:xfrm>
            <a:prstGeom prst="roundRect">
              <a:avLst>
                <a:gd name="adj" fmla="val 50000"/>
              </a:avLst>
            </a:prstGeom>
            <a:solidFill>
              <a:srgbClr val="72BDD4"/>
            </a:solidFill>
            <a:ln w="9525" cap="flat">
              <a:solidFill>
                <a:srgbClr val="484743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Hlog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866292A-0FB9-5D48-A4D6-63505465D1A7}"/>
                </a:ext>
              </a:extLst>
            </p:cNvPr>
            <p:cNvSpPr txBox="1"/>
            <p:nvPr/>
          </p:nvSpPr>
          <p:spPr>
            <a:xfrm>
              <a:off x="14547" y="4833"/>
              <a:ext cx="2843" cy="589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Assign regions to RegionServers</a:t>
              </a:r>
              <a:r>
                <a:rPr kumimoji="1" lang="zh-CN" altLang="en-US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，</a:t>
              </a:r>
            </a:p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Check health of RegionServers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E58EC75-A6B2-4140-998E-721D0B15B3FB}"/>
                </a:ext>
              </a:extLst>
            </p:cNvPr>
            <p:cNvSpPr txBox="1"/>
            <p:nvPr/>
          </p:nvSpPr>
          <p:spPr>
            <a:xfrm>
              <a:off x="16704" y="6852"/>
              <a:ext cx="779" cy="33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-META-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1046A8B-1152-914A-A37F-D59ABC7F7B12}"/>
                </a:ext>
              </a:extLst>
            </p:cNvPr>
            <p:cNvSpPr txBox="1"/>
            <p:nvPr/>
          </p:nvSpPr>
          <p:spPr>
            <a:xfrm>
              <a:off x="14487" y="5494"/>
              <a:ext cx="898" cy="21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700" b="1" i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TableFoo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01E8EF5-412E-6240-8F46-6CEDBDA7F501}"/>
                </a:ext>
              </a:extLst>
            </p:cNvPr>
            <p:cNvSpPr txBox="1"/>
            <p:nvPr/>
          </p:nvSpPr>
          <p:spPr>
            <a:xfrm>
              <a:off x="16545" y="5484"/>
              <a:ext cx="898" cy="21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700" b="1" i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TableBar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CBE0E46-7669-0840-9FB7-BD15D4176F5D}"/>
                </a:ext>
              </a:extLst>
            </p:cNvPr>
            <p:cNvSpPr txBox="1"/>
            <p:nvPr/>
          </p:nvSpPr>
          <p:spPr>
            <a:xfrm>
              <a:off x="12587" y="3478"/>
              <a:ext cx="2034" cy="589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Register HMaster</a:t>
              </a:r>
            </a:p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location and -ROOT-</a:t>
              </a:r>
            </a:p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location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BC6922-0DCD-E244-92DA-6CEC277C21FB}"/>
                </a:ext>
              </a:extLst>
            </p:cNvPr>
            <p:cNvSpPr txBox="1"/>
            <p:nvPr/>
          </p:nvSpPr>
          <p:spPr>
            <a:xfrm>
              <a:off x="10148" y="3468"/>
              <a:ext cx="1765" cy="589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Lookup Master</a:t>
              </a:r>
              <a:r>
                <a:rPr kumimoji="1" lang="zh-CN" altLang="en-US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，</a:t>
              </a:r>
              <a:endParaRPr kumimoji="1" lang="en-US" altLang="zh-CN" sz="800" b="1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</a:endParaRPr>
            </a:p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 -ROOT-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1370475-879E-DD42-8F4A-DE7BDD042BA3}"/>
                </a:ext>
              </a:extLst>
            </p:cNvPr>
            <p:cNvSpPr txBox="1"/>
            <p:nvPr/>
          </p:nvSpPr>
          <p:spPr>
            <a:xfrm>
              <a:off x="10008" y="4959"/>
              <a:ext cx="1506" cy="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Read/Write data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CA10DC-7A65-D84C-8594-1B8CB97B2546}"/>
                </a:ext>
              </a:extLst>
            </p:cNvPr>
            <p:cNvSpPr txBox="1"/>
            <p:nvPr/>
          </p:nvSpPr>
          <p:spPr>
            <a:xfrm>
              <a:off x="11067" y="4406"/>
              <a:ext cx="2684" cy="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400" tIns="50800" rIns="50800" bIns="50800" numCol="1" spcCol="38100" rtlCol="0" anchor="ctr" forceAA="0">
              <a:noAutofit/>
            </a:bodyPr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Client rarely needs HMaster</a:t>
              </a:r>
            </a:p>
          </p:txBody>
        </p:sp>
        <p:cxnSp>
          <p:nvCxnSpPr>
            <p:cNvPr id="92" name="直接箭头连接符 79">
              <a:extLst>
                <a:ext uri="{FF2B5EF4-FFF2-40B4-BE49-F238E27FC236}">
                  <a16:creationId xmlns:a16="http://schemas.microsoft.com/office/drawing/2014/main" id="{9103E107-2BED-2542-856E-82ABF274361F}"/>
                </a:ext>
              </a:extLst>
            </p:cNvPr>
            <p:cNvCxnSpPr/>
            <p:nvPr/>
          </p:nvCxnSpPr>
          <p:spPr>
            <a:xfrm flipH="1">
              <a:off x="11046" y="3763"/>
              <a:ext cx="642" cy="37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接箭头连接符 80">
              <a:extLst>
                <a:ext uri="{FF2B5EF4-FFF2-40B4-BE49-F238E27FC236}">
                  <a16:creationId xmlns:a16="http://schemas.microsoft.com/office/drawing/2014/main" id="{2772794F-388D-5B48-BEB9-C6ACAF705D1E}"/>
                </a:ext>
              </a:extLst>
            </p:cNvPr>
            <p:cNvCxnSpPr/>
            <p:nvPr/>
          </p:nvCxnSpPr>
          <p:spPr>
            <a:xfrm flipH="1" flipV="1">
              <a:off x="12694" y="3773"/>
              <a:ext cx="892" cy="3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直接箭头连接符 81">
              <a:extLst>
                <a:ext uri="{FF2B5EF4-FFF2-40B4-BE49-F238E27FC236}">
                  <a16:creationId xmlns:a16="http://schemas.microsoft.com/office/drawing/2014/main" id="{85255CDC-E677-6441-AA67-8491A4059B82}"/>
                </a:ext>
              </a:extLst>
            </p:cNvPr>
            <p:cNvCxnSpPr/>
            <p:nvPr/>
          </p:nvCxnSpPr>
          <p:spPr>
            <a:xfrm flipH="1">
              <a:off x="13358" y="4959"/>
              <a:ext cx="428" cy="463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接箭头连接符 82">
              <a:extLst>
                <a:ext uri="{FF2B5EF4-FFF2-40B4-BE49-F238E27FC236}">
                  <a16:creationId xmlns:a16="http://schemas.microsoft.com/office/drawing/2014/main" id="{763FB57E-D336-5B45-96DA-50D914888CD8}"/>
                </a:ext>
              </a:extLst>
            </p:cNvPr>
            <p:cNvCxnSpPr>
              <a:stCxn id="86" idx="0"/>
            </p:cNvCxnSpPr>
            <p:nvPr/>
          </p:nvCxnSpPr>
          <p:spPr>
            <a:xfrm flipH="1" flipV="1">
              <a:off x="14487" y="4912"/>
              <a:ext cx="449" cy="58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直接箭头连接符 83">
              <a:extLst>
                <a:ext uri="{FF2B5EF4-FFF2-40B4-BE49-F238E27FC236}">
                  <a16:creationId xmlns:a16="http://schemas.microsoft.com/office/drawing/2014/main" id="{FB5E1DBA-397E-7846-A3AD-229C6556C253}"/>
                </a:ext>
              </a:extLst>
            </p:cNvPr>
            <p:cNvCxnSpPr>
              <a:stCxn id="72" idx="3"/>
              <a:endCxn id="73" idx="1"/>
            </p:cNvCxnSpPr>
            <p:nvPr/>
          </p:nvCxnSpPr>
          <p:spPr>
            <a:xfrm>
              <a:off x="11046" y="4501"/>
              <a:ext cx="2540" cy="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lgDashDot"/>
              <a:miter lim="400000"/>
              <a:headEnd type="triangle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直接箭头连接符 84">
              <a:extLst>
                <a:ext uri="{FF2B5EF4-FFF2-40B4-BE49-F238E27FC236}">
                  <a16:creationId xmlns:a16="http://schemas.microsoft.com/office/drawing/2014/main" id="{2471CCC9-5C9C-A34D-9915-838683BC8887}"/>
                </a:ext>
              </a:extLst>
            </p:cNvPr>
            <p:cNvCxnSpPr/>
            <p:nvPr/>
          </p:nvCxnSpPr>
          <p:spPr>
            <a:xfrm flipH="1" flipV="1">
              <a:off x="11046" y="4846"/>
              <a:ext cx="3223" cy="648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non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直接箭头连接符 85">
              <a:extLst>
                <a:ext uri="{FF2B5EF4-FFF2-40B4-BE49-F238E27FC236}">
                  <a16:creationId xmlns:a16="http://schemas.microsoft.com/office/drawing/2014/main" id="{C2347DB1-D304-024F-A4B5-5AB64C4F742E}"/>
                </a:ext>
              </a:extLst>
            </p:cNvPr>
            <p:cNvCxnSpPr/>
            <p:nvPr/>
          </p:nvCxnSpPr>
          <p:spPr>
            <a:xfrm flipH="1" flipV="1">
              <a:off x="11046" y="4846"/>
              <a:ext cx="520" cy="626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/>
              <a:tailEnd type="non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98717E0-5786-D647-9E10-D52E2586A081}"/>
                </a:ext>
              </a:extLst>
            </p:cNvPr>
            <p:cNvSpPr txBox="1"/>
            <p:nvPr/>
          </p:nvSpPr>
          <p:spPr>
            <a:xfrm>
              <a:off x="10830" y="2108"/>
              <a:ext cx="6605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3600" b="0" dirty="0">
                  <a:solidFill>
                    <a:srgbClr val="309AE5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HBase Architecture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CB486F-3BF6-2C4C-835E-68F982CEBDCA}"/>
              </a:ext>
            </a:extLst>
          </p:cNvPr>
          <p:cNvGrpSpPr/>
          <p:nvPr/>
        </p:nvGrpSpPr>
        <p:grpSpPr>
          <a:xfrm>
            <a:off x="9351987" y="11025921"/>
            <a:ext cx="5977588" cy="1098000"/>
            <a:chOff x="9351987" y="11025921"/>
            <a:chExt cx="5977588" cy="1098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AEC2CCE-086F-C54C-8872-1CD682070B5C}"/>
                </a:ext>
              </a:extLst>
            </p:cNvPr>
            <p:cNvSpPr txBox="1"/>
            <p:nvPr/>
          </p:nvSpPr>
          <p:spPr>
            <a:xfrm>
              <a:off x="10551587" y="11179553"/>
              <a:ext cx="4777988" cy="790736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0" tIns="50800" rIns="50800" bIns="50800" numCol="1" spcCol="38100" rtlCol="0" anchor="ctr">
              <a:noAutofit/>
            </a:bodyPr>
            <a:lstStyle/>
            <a:p>
              <a:pPr algn="l"/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这些应用架构也是系统架构。</a:t>
              </a:r>
              <a:endParaRPr kumimoji="1" lang="en-US" altLang="zh-CN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pic>
          <p:nvPicPr>
            <p:cNvPr id="67" name="图片 66" descr="图标&#10;&#10;描述已自动生成">
              <a:extLst>
                <a:ext uri="{FF2B5EF4-FFF2-40B4-BE49-F238E27FC236}">
                  <a16:creationId xmlns:a16="http://schemas.microsoft.com/office/drawing/2014/main" id="{A85BB2BB-1617-364C-A36D-2A249F97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987" y="11025921"/>
              <a:ext cx="1098000" cy="109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749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 14">
            <a:extLst>
              <a:ext uri="{FF2B5EF4-FFF2-40B4-BE49-F238E27FC236}">
                <a16:creationId xmlns:a16="http://schemas.microsoft.com/office/drawing/2014/main" id="{3C9E725B-F0D1-A547-91C4-FA15C3026910}"/>
              </a:ext>
            </a:extLst>
          </p:cNvPr>
          <p:cNvSpPr/>
          <p:nvPr/>
        </p:nvSpPr>
        <p:spPr>
          <a:xfrm>
            <a:off x="8887822" y="2836436"/>
            <a:ext cx="7837714" cy="7054380"/>
          </a:xfrm>
          <a:prstGeom prst="flowChartProcess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19FDDEA7-A221-BE4A-9418-65EC851ADC64}"/>
              </a:ext>
            </a:extLst>
          </p:cNvPr>
          <p:cNvSpPr/>
          <p:nvPr/>
        </p:nvSpPr>
        <p:spPr>
          <a:xfrm>
            <a:off x="12895591" y="7786933"/>
            <a:ext cx="3537496" cy="1698172"/>
          </a:xfrm>
          <a:prstGeom prst="round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r>
              <a:rPr lang="en-US" altLang="zh-CN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Hadoop</a:t>
            </a:r>
            <a:r>
              <a:rPr lang="zh-CN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集群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616E99F-1F7F-EF4C-A699-6B75A264D189}"/>
              </a:ext>
            </a:extLst>
          </p:cNvPr>
          <p:cNvSpPr/>
          <p:nvPr/>
        </p:nvSpPr>
        <p:spPr>
          <a:xfrm>
            <a:off x="9131666" y="7777060"/>
            <a:ext cx="3537496" cy="1698172"/>
          </a:xfrm>
          <a:prstGeom prst="round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MySQL</a:t>
            </a:r>
            <a:r>
              <a:rPr kumimoji="0" lang="zh-CN" altLang="en-US" sz="1800" b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集群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部署架构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403B56-3EDA-9A46-9191-0292F6895A0F}"/>
              </a:ext>
            </a:extLst>
          </p:cNvPr>
          <p:cNvSpPr/>
          <p:nvPr/>
        </p:nvSpPr>
        <p:spPr>
          <a:xfrm>
            <a:off x="2468226" y="2836435"/>
            <a:ext cx="5947522" cy="7200185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定义：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描述后端系统具体如何部署的，对应 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4+1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视图的物理视图。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使用场景：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1.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总体架构设计；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2.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运维规划和优化。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endParaRPr lang="en-US" altLang="zh-CN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画图技巧：</a:t>
            </a:r>
            <a:endParaRPr lang="en-US" altLang="zh-CN" sz="32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pPr lvl="0" algn="l" defTabSz="914400" hangingPunct="1">
              <a:lnSpc>
                <a:spcPct val="130000"/>
              </a:lnSpc>
            </a:pP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用</a:t>
            </a:r>
            <a:r>
              <a:rPr lang="zh-CN" altLang="en-US" sz="2800" b="0" dirty="0">
                <a:solidFill>
                  <a:srgbClr val="0432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图标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代替区块。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BCC9A82-92FE-4449-A5E1-871A21511C11}"/>
              </a:ext>
            </a:extLst>
          </p:cNvPr>
          <p:cNvSpPr/>
          <p:nvPr/>
        </p:nvSpPr>
        <p:spPr>
          <a:xfrm>
            <a:off x="9318901" y="5514540"/>
            <a:ext cx="7153379" cy="1698172"/>
          </a:xfrm>
          <a:prstGeom prst="roundRect">
            <a:avLst/>
          </a:prstGeom>
          <a:noFill/>
          <a:ln w="12700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r>
              <a:rPr lang="en-US" altLang="zh-CN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Web</a:t>
            </a:r>
            <a:r>
              <a:rPr lang="zh-CN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服务器集群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81CF72-7482-C146-BD00-9B916F529074}"/>
              </a:ext>
            </a:extLst>
          </p:cNvPr>
          <p:cNvSpPr txBox="1"/>
          <p:nvPr/>
        </p:nvSpPr>
        <p:spPr>
          <a:xfrm>
            <a:off x="12192000" y="4425867"/>
            <a:ext cx="1407178" cy="423656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en-US" altLang="zh-CN" sz="18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Nginx</a:t>
            </a:r>
            <a:endParaRPr kumimoji="1" lang="zh-CN" altLang="en-US" sz="18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C5478E-B266-1F42-95D9-986A01236279}"/>
              </a:ext>
            </a:extLst>
          </p:cNvPr>
          <p:cNvSpPr txBox="1"/>
          <p:nvPr/>
        </p:nvSpPr>
        <p:spPr>
          <a:xfrm>
            <a:off x="9461540" y="3638086"/>
            <a:ext cx="1768748" cy="564263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pPr algn="l"/>
            <a:r>
              <a:rPr kumimoji="1" lang="zh-CN" altLang="en-US" sz="28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北京机房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5C595E7-6A24-5B4B-95B7-2499B961DB33}"/>
              </a:ext>
            </a:extLst>
          </p:cNvPr>
          <p:cNvSpPr/>
          <p:nvPr/>
        </p:nvSpPr>
        <p:spPr>
          <a:xfrm>
            <a:off x="18459261" y="2809082"/>
            <a:ext cx="3702777" cy="2040441"/>
          </a:xfrm>
          <a:prstGeom prst="round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95EF33-7AF7-4049-848F-57CF6672BEA9}"/>
              </a:ext>
            </a:extLst>
          </p:cNvPr>
          <p:cNvSpPr txBox="1"/>
          <p:nvPr/>
        </p:nvSpPr>
        <p:spPr>
          <a:xfrm>
            <a:off x="19262089" y="3547170"/>
            <a:ext cx="2390131" cy="564264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pPr algn="l"/>
            <a:r>
              <a:rPr kumimoji="1"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深圳镜像机房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ECFC2A-85BF-5F4F-9877-FF4BD7F8A895}"/>
              </a:ext>
            </a:extLst>
          </p:cNvPr>
          <p:cNvSpPr txBox="1"/>
          <p:nvPr/>
        </p:nvSpPr>
        <p:spPr>
          <a:xfrm>
            <a:off x="16888809" y="3214430"/>
            <a:ext cx="1407178" cy="423656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2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专线同步</a:t>
            </a:r>
          </a:p>
        </p:txBody>
      </p:sp>
      <p:pic>
        <p:nvPicPr>
          <p:cNvPr id="29" name="图片 28" descr="徽标&#10;&#10;描述已自动生成">
            <a:extLst>
              <a:ext uri="{FF2B5EF4-FFF2-40B4-BE49-F238E27FC236}">
                <a16:creationId xmlns:a16="http://schemas.microsoft.com/office/drawing/2014/main" id="{0FE5A48C-B524-C948-8840-DD4B8322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838" y="8766620"/>
            <a:ext cx="1346200" cy="1270000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9BEE4959-1F52-BF4E-BC3D-1F84C9248070}"/>
              </a:ext>
            </a:extLst>
          </p:cNvPr>
          <p:cNvSpPr/>
          <p:nvPr/>
        </p:nvSpPr>
        <p:spPr>
          <a:xfrm>
            <a:off x="18295987" y="8159406"/>
            <a:ext cx="525027" cy="525027"/>
          </a:xfrm>
          <a:prstGeom prst="ellipse">
            <a:avLst/>
          </a:prstGeom>
          <a:solidFill>
            <a:srgbClr val="EA6010"/>
          </a:solidFill>
          <a:ln w="127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949B731-EEAC-D046-BA3A-48471F585A3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6725537" y="8421920"/>
            <a:ext cx="1570450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9478B08-5587-3445-B818-86C7002C523F}"/>
              </a:ext>
            </a:extLst>
          </p:cNvPr>
          <p:cNvSpPr txBox="1"/>
          <p:nvPr/>
        </p:nvSpPr>
        <p:spPr>
          <a:xfrm>
            <a:off x="17854911" y="8872722"/>
            <a:ext cx="1407178" cy="423656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2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网络加速点</a:t>
            </a:r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227125A-60FB-BA45-82DC-593BDA687075}"/>
              </a:ext>
            </a:extLst>
          </p:cNvPr>
          <p:cNvCxnSpPr>
            <a:cxnSpLocks/>
            <a:stCxn id="45" idx="1"/>
            <a:endCxn id="30" idx="6"/>
          </p:cNvCxnSpPr>
          <p:nvPr/>
        </p:nvCxnSpPr>
        <p:spPr>
          <a:xfrm rot="10800000" flipV="1">
            <a:off x="18821014" y="7423662"/>
            <a:ext cx="1994824" cy="998258"/>
          </a:xfrm>
          <a:prstGeom prst="bentConnector3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9D7D7C11-860E-E240-86B2-C171C44AA82E}"/>
              </a:ext>
            </a:extLst>
          </p:cNvPr>
          <p:cNvCxnSpPr>
            <a:stCxn id="29" idx="1"/>
            <a:endCxn id="30" idx="6"/>
          </p:cNvCxnSpPr>
          <p:nvPr/>
        </p:nvCxnSpPr>
        <p:spPr>
          <a:xfrm rot="10800000">
            <a:off x="18821014" y="8421920"/>
            <a:ext cx="1994824" cy="979700"/>
          </a:xfrm>
          <a:prstGeom prst="bentConnector3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FBCD54C-F247-C042-85B6-3AE2A81971E4}"/>
              </a:ext>
            </a:extLst>
          </p:cNvPr>
          <p:cNvCxnSpPr>
            <a:cxnSpLocks/>
          </p:cNvCxnSpPr>
          <p:nvPr/>
        </p:nvCxnSpPr>
        <p:spPr>
          <a:xfrm>
            <a:off x="16725536" y="3829303"/>
            <a:ext cx="1733725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5D133AA5-F860-7941-9FA2-4E5553331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663" y="3242765"/>
            <a:ext cx="1071856" cy="1071856"/>
          </a:xfrm>
          <a:prstGeom prst="rect">
            <a:avLst/>
          </a:prstGeom>
        </p:spPr>
      </p:pic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A2C36309-A50A-B743-8433-FF4197AB4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78" y="6079592"/>
            <a:ext cx="790300" cy="790300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87069F09-B157-9A4A-AF36-8E5F7B271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439" y="6079592"/>
            <a:ext cx="790300" cy="790300"/>
          </a:xfrm>
          <a:prstGeom prst="rect">
            <a:avLst/>
          </a:prstGeom>
        </p:spPr>
      </p:pic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51FFB87F-C742-7745-B7CC-A478CF6D4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930" y="6079592"/>
            <a:ext cx="790300" cy="790300"/>
          </a:xfrm>
          <a:prstGeom prst="rect">
            <a:avLst/>
          </a:prstGeom>
        </p:spPr>
      </p:pic>
      <p:pic>
        <p:nvPicPr>
          <p:cNvPr id="31" name="图片 30" descr="图片包含 游戏机, 画&#10;&#10;描述已自动生成">
            <a:extLst>
              <a:ext uri="{FF2B5EF4-FFF2-40B4-BE49-F238E27FC236}">
                <a16:creationId xmlns:a16="http://schemas.microsoft.com/office/drawing/2014/main" id="{C5BEC3C8-A529-494F-810D-B22255541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56" y="8252828"/>
            <a:ext cx="941681" cy="941681"/>
          </a:xfrm>
          <a:prstGeom prst="rect">
            <a:avLst/>
          </a:prstGeom>
        </p:spPr>
      </p:pic>
      <p:pic>
        <p:nvPicPr>
          <p:cNvPr id="41" name="图片 40" descr="图片包含 游戏机, 画&#10;&#10;描述已自动生成">
            <a:extLst>
              <a:ext uri="{FF2B5EF4-FFF2-40B4-BE49-F238E27FC236}">
                <a16:creationId xmlns:a16="http://schemas.microsoft.com/office/drawing/2014/main" id="{FC982B0F-4B5B-D443-ABFF-1CCA049FB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55" y="8252828"/>
            <a:ext cx="941681" cy="941681"/>
          </a:xfrm>
          <a:prstGeom prst="rect">
            <a:avLst/>
          </a:prstGeom>
        </p:spPr>
      </p:pic>
      <p:pic>
        <p:nvPicPr>
          <p:cNvPr id="34" name="图片 33" descr="图标&#10;&#10;中度可信度描述已自动生成">
            <a:extLst>
              <a:ext uri="{FF2B5EF4-FFF2-40B4-BE49-F238E27FC236}">
                <a16:creationId xmlns:a16="http://schemas.microsoft.com/office/drawing/2014/main" id="{353CBBED-06C8-9741-9E95-C2516BA70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075" y="8255404"/>
            <a:ext cx="957887" cy="939105"/>
          </a:xfrm>
          <a:prstGeom prst="rect">
            <a:avLst/>
          </a:prstGeom>
        </p:spPr>
      </p:pic>
      <p:pic>
        <p:nvPicPr>
          <p:cNvPr id="42" name="图片 41" descr="图标&#10;&#10;中度可信度描述已自动生成">
            <a:extLst>
              <a:ext uri="{FF2B5EF4-FFF2-40B4-BE49-F238E27FC236}">
                <a16:creationId xmlns:a16="http://schemas.microsoft.com/office/drawing/2014/main" id="{9A7E5790-7A31-294E-AE61-8FABD686D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775" y="8255404"/>
            <a:ext cx="957887" cy="939105"/>
          </a:xfrm>
          <a:prstGeom prst="rect">
            <a:avLst/>
          </a:prstGeom>
        </p:spPr>
      </p:pic>
      <p:pic>
        <p:nvPicPr>
          <p:cNvPr id="45" name="图片 44" descr="图标&#10;&#10;描述已自动生成">
            <a:extLst>
              <a:ext uri="{FF2B5EF4-FFF2-40B4-BE49-F238E27FC236}">
                <a16:creationId xmlns:a16="http://schemas.microsoft.com/office/drawing/2014/main" id="{74645300-C29E-814E-A10D-D5EBB5408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838" y="6750562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09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E9D83D-40BC-FC4C-96FE-A7387C797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系统序列图</a:t>
            </a:r>
          </a:p>
        </p:txBody>
      </p:sp>
    </p:spTree>
    <p:extLst>
      <p:ext uri="{BB962C8B-B14F-4D97-AF65-F5344CB8AC3E}">
        <p14:creationId xmlns:p14="http://schemas.microsoft.com/office/powerpoint/2010/main" val="40578296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3D83B4-B967-384F-88D6-79EEBAC5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506" y="3939003"/>
            <a:ext cx="12164954" cy="7793999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kumimoji="1" lang="zh-CN" altLang="en-US" dirty="0"/>
              <a:t>重新定义架构：</a:t>
            </a:r>
            <a:r>
              <a:rPr kumimoji="1" lang="en-US" altLang="zh-CN" dirty="0"/>
              <a:t>4R</a:t>
            </a:r>
            <a:r>
              <a:rPr kumimoji="1" lang="zh-CN" altLang="en-US" dirty="0"/>
              <a:t> 架构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en-US" altLang="zh-CN" dirty="0"/>
              <a:t>4+1</a:t>
            </a:r>
            <a:r>
              <a:rPr kumimoji="1" lang="zh-CN" altLang="en-US" dirty="0"/>
              <a:t>视图介绍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常见架构图画法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系统序列图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7758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zh-CN" altLang="en-US" dirty="0"/>
              <a:t>系统序列图</a:t>
            </a:r>
            <a:r>
              <a:rPr kumimoji="1" lang="zh-CN" altLang="en-US" sz="6000" dirty="0"/>
              <a:t>（</a:t>
            </a:r>
            <a:r>
              <a:rPr kumimoji="1" lang="en-US" altLang="zh-CN" sz="6000" dirty="0"/>
              <a:t>System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Sequence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Diagram</a:t>
            </a:r>
            <a:r>
              <a:rPr kumimoji="1" lang="zh-CN" altLang="en-US" sz="6000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B9593D-BAD9-7A4D-8B75-381528E4B8E2}"/>
              </a:ext>
            </a:extLst>
          </p:cNvPr>
          <p:cNvSpPr/>
          <p:nvPr/>
        </p:nvSpPr>
        <p:spPr>
          <a:xfrm>
            <a:off x="2876187" y="4195336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交易中心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EC1680-8EAE-B040-ACC0-153B75985863}"/>
              </a:ext>
            </a:extLst>
          </p:cNvPr>
          <p:cNvSpPr/>
          <p:nvPr/>
        </p:nvSpPr>
        <p:spPr>
          <a:xfrm>
            <a:off x="6135188" y="4195336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支付中心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927D5-9AA1-7E4E-8D87-9D89C56754C9}"/>
              </a:ext>
            </a:extLst>
          </p:cNvPr>
          <p:cNvSpPr/>
          <p:nvPr/>
        </p:nvSpPr>
        <p:spPr>
          <a:xfrm>
            <a:off x="9400539" y="4195336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营销中心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6AD4A2-8F74-5544-80E6-C187FEE47B57}"/>
              </a:ext>
            </a:extLst>
          </p:cNvPr>
          <p:cNvSpPr/>
          <p:nvPr/>
        </p:nvSpPr>
        <p:spPr>
          <a:xfrm>
            <a:off x="9400539" y="6027494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会员中心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F72EF6-9B35-8B41-BCB5-2B9DE6801AFC}"/>
              </a:ext>
            </a:extLst>
          </p:cNvPr>
          <p:cNvSpPr/>
          <p:nvPr/>
        </p:nvSpPr>
        <p:spPr>
          <a:xfrm>
            <a:off x="6141538" y="6027494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风控中心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93C72A-C07E-C147-9ADE-519BEF22C193}"/>
              </a:ext>
            </a:extLst>
          </p:cNvPr>
          <p:cNvSpPr/>
          <p:nvPr/>
        </p:nvSpPr>
        <p:spPr>
          <a:xfrm>
            <a:off x="2876187" y="7526368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账务中心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02FDBD-1770-E644-94CB-1AF67A91A83F}"/>
              </a:ext>
            </a:extLst>
          </p:cNvPr>
          <p:cNvSpPr/>
          <p:nvPr/>
        </p:nvSpPr>
        <p:spPr>
          <a:xfrm>
            <a:off x="6135188" y="7526368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会计中心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C32293-5971-EF43-8944-2E884D7BC32F}"/>
              </a:ext>
            </a:extLst>
          </p:cNvPr>
          <p:cNvSpPr/>
          <p:nvPr/>
        </p:nvSpPr>
        <p:spPr>
          <a:xfrm>
            <a:off x="9394189" y="7526368"/>
            <a:ext cx="2168434" cy="679268"/>
          </a:xfrm>
          <a:prstGeom prst="rect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4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清算中心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86191D2-F650-7848-8AEF-8DC07ACF7D7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3960404" y="4874604"/>
            <a:ext cx="0" cy="2651764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ABD190FC-BFDC-AA4F-8B25-47A7A6FD7C46}"/>
              </a:ext>
            </a:extLst>
          </p:cNvPr>
          <p:cNvCxnSpPr>
            <a:stCxn id="17" idx="2"/>
            <a:endCxn id="16" idx="2"/>
          </p:cNvCxnSpPr>
          <p:nvPr/>
        </p:nvCxnSpPr>
        <p:spPr>
          <a:xfrm rot="5400000">
            <a:off x="5589905" y="6576136"/>
            <a:ext cx="12700" cy="3259001"/>
          </a:xfrm>
          <a:prstGeom prst="bentConnector3">
            <a:avLst>
              <a:gd name="adj1" fmla="val 5502850"/>
            </a:avLst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A21ABEF-6B61-4943-9774-6D93FD5D6583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>
            <a:off x="7219405" y="4946635"/>
            <a:ext cx="12700" cy="6518002"/>
          </a:xfrm>
          <a:prstGeom prst="bentConnector3">
            <a:avLst>
              <a:gd name="adj1" fmla="val 5502858"/>
            </a:avLst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6A3CFB-DE75-C740-BFF9-64D8184C706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044621" y="4534970"/>
            <a:ext cx="1090567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59CC32E-BD0E-8248-A3A4-F23FC4C1AAB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03622" y="4534970"/>
            <a:ext cx="1096917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796F088-555C-0C49-91B5-855B608DB561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219405" y="4874604"/>
            <a:ext cx="6350" cy="1152890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9A730AB-CB87-9547-A1CB-55417CC649E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484756" y="4874604"/>
            <a:ext cx="0" cy="1152890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4F757A4-6651-1C41-9475-1270C25A1E59}"/>
              </a:ext>
            </a:extLst>
          </p:cNvPr>
          <p:cNvSpPr txBox="1"/>
          <p:nvPr/>
        </p:nvSpPr>
        <p:spPr>
          <a:xfrm>
            <a:off x="2876187" y="5797713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交易记录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85568-764F-0D4D-93F0-14773E704F4D}"/>
              </a:ext>
            </a:extLst>
          </p:cNvPr>
          <p:cNvSpPr txBox="1"/>
          <p:nvPr/>
        </p:nvSpPr>
        <p:spPr>
          <a:xfrm>
            <a:off x="5303519" y="8449478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账务数据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D33DE6-44F1-2C4F-A65B-3DC85178987F}"/>
              </a:ext>
            </a:extLst>
          </p:cNvPr>
          <p:cNvSpPr txBox="1"/>
          <p:nvPr/>
        </p:nvSpPr>
        <p:spPr>
          <a:xfrm>
            <a:off x="8507841" y="8449478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账务数据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3C9996-CACB-FA43-80FF-3A6321F5A0C5}"/>
              </a:ext>
            </a:extLst>
          </p:cNvPr>
          <p:cNvSpPr txBox="1"/>
          <p:nvPr/>
        </p:nvSpPr>
        <p:spPr>
          <a:xfrm>
            <a:off x="10554554" y="5122437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卡券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C53E21-DDD5-9043-9156-1FA15EE63BAA}"/>
              </a:ext>
            </a:extLst>
          </p:cNvPr>
          <p:cNvSpPr txBox="1"/>
          <p:nvPr/>
        </p:nvSpPr>
        <p:spPr>
          <a:xfrm>
            <a:off x="7323803" y="5167704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风控咨询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BAFC02B-D302-6348-870E-68CBC8442D0C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8309972" y="6367128"/>
            <a:ext cx="1090567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BC8C8BC-59B1-3B42-93A9-CF7008DBCDDF}"/>
              </a:ext>
            </a:extLst>
          </p:cNvPr>
          <p:cNvSpPr txBox="1"/>
          <p:nvPr/>
        </p:nvSpPr>
        <p:spPr>
          <a:xfrm>
            <a:off x="8351220" y="5881202"/>
            <a:ext cx="1084217" cy="39230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会员信息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F8ED61F-AFD0-D746-A5C0-3A5AE535E58E}"/>
              </a:ext>
            </a:extLst>
          </p:cNvPr>
          <p:cNvSpPr txBox="1"/>
          <p:nvPr/>
        </p:nvSpPr>
        <p:spPr>
          <a:xfrm>
            <a:off x="8351219" y="4017805"/>
            <a:ext cx="1084217" cy="349124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优惠信息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99446D-79AB-9046-B0E5-D48BD1D21C1B}"/>
              </a:ext>
            </a:extLst>
          </p:cNvPr>
          <p:cNvSpPr txBox="1"/>
          <p:nvPr/>
        </p:nvSpPr>
        <p:spPr>
          <a:xfrm>
            <a:off x="5038271" y="3935862"/>
            <a:ext cx="1084217" cy="52686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1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支付请求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D882CD-0CBB-524C-A949-8AAB1C398D12}"/>
              </a:ext>
            </a:extLst>
          </p:cNvPr>
          <p:cNvSpPr txBox="1"/>
          <p:nvPr/>
        </p:nvSpPr>
        <p:spPr>
          <a:xfrm>
            <a:off x="5475332" y="2915177"/>
            <a:ext cx="3500846" cy="62701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32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系统架构图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877754-B6CF-4843-AA28-CD22190A86BE}"/>
              </a:ext>
            </a:extLst>
          </p:cNvPr>
          <p:cNvSpPr txBox="1"/>
          <p:nvPr/>
        </p:nvSpPr>
        <p:spPr>
          <a:xfrm>
            <a:off x="16081849" y="2920025"/>
            <a:ext cx="3500846" cy="62701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r>
              <a:rPr kumimoji="1" lang="zh-CN" altLang="en-US" sz="32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系统序列图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18E95F7-0220-B64C-811B-4CA53E1101EE}"/>
              </a:ext>
            </a:extLst>
          </p:cNvPr>
          <p:cNvGrpSpPr/>
          <p:nvPr/>
        </p:nvGrpSpPr>
        <p:grpSpPr>
          <a:xfrm>
            <a:off x="12895682" y="3130100"/>
            <a:ext cx="9740796" cy="6683475"/>
            <a:chOff x="9922" y="2763"/>
            <a:chExt cx="7873" cy="538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15719CB-AB4C-C245-853D-1F4B64419BAD}"/>
                </a:ext>
              </a:extLst>
            </p:cNvPr>
            <p:cNvSpPr/>
            <p:nvPr/>
          </p:nvSpPr>
          <p:spPr>
            <a:xfrm>
              <a:off x="12741" y="4320"/>
              <a:ext cx="119" cy="1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64CF6F8-54AC-AF4C-A74B-2217F9DBCEA7}"/>
                </a:ext>
              </a:extLst>
            </p:cNvPr>
            <p:cNvSpPr/>
            <p:nvPr/>
          </p:nvSpPr>
          <p:spPr>
            <a:xfrm>
              <a:off x="12737" y="4557"/>
              <a:ext cx="119" cy="1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85E3DDA-06D9-E649-8DBF-C18EC9B6E235}"/>
                </a:ext>
              </a:extLst>
            </p:cNvPr>
            <p:cNvSpPr/>
            <p:nvPr/>
          </p:nvSpPr>
          <p:spPr>
            <a:xfrm>
              <a:off x="14991" y="6596"/>
              <a:ext cx="119" cy="1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F906710-120E-FC41-9FC4-08563A93C7CF}"/>
                </a:ext>
              </a:extLst>
            </p:cNvPr>
            <p:cNvSpPr/>
            <p:nvPr/>
          </p:nvSpPr>
          <p:spPr>
            <a:xfrm>
              <a:off x="14987" y="6833"/>
              <a:ext cx="119" cy="1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7A0968-9B87-1D49-A89E-56BFCB204943}"/>
                </a:ext>
              </a:extLst>
            </p:cNvPr>
            <p:cNvSpPr/>
            <p:nvPr/>
          </p:nvSpPr>
          <p:spPr>
            <a:xfrm>
              <a:off x="9975" y="3328"/>
              <a:ext cx="1090" cy="400"/>
            </a:xfrm>
            <a:prstGeom prst="rect">
              <a:avLst/>
            </a:prstGeom>
            <a:solidFill>
              <a:srgbClr val="EA6010"/>
            </a:solidFill>
            <a:ln w="9525" cap="rnd">
              <a:solidFill>
                <a:srgbClr val="E9601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客户端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D8B355D-C21F-3D4C-AA75-9C40F07A5120}"/>
                </a:ext>
              </a:extLst>
            </p:cNvPr>
            <p:cNvSpPr/>
            <p:nvPr/>
          </p:nvSpPr>
          <p:spPr>
            <a:xfrm>
              <a:off x="12235" y="3328"/>
              <a:ext cx="1090" cy="400"/>
            </a:xfrm>
            <a:prstGeom prst="rect">
              <a:avLst/>
            </a:prstGeom>
            <a:solidFill>
              <a:srgbClr val="EA6010"/>
            </a:solidFill>
            <a:ln w="9525" cap="rnd">
              <a:solidFill>
                <a:srgbClr val="E9601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交易中心</a:t>
              </a:r>
            </a:p>
          </p:txBody>
        </p:sp>
        <p:cxnSp>
          <p:nvCxnSpPr>
            <p:cNvPr id="44" name="直接连接符 41">
              <a:extLst>
                <a:ext uri="{FF2B5EF4-FFF2-40B4-BE49-F238E27FC236}">
                  <a16:creationId xmlns:a16="http://schemas.microsoft.com/office/drawing/2014/main" id="{99867795-4550-6F44-A313-DE3DC7BD7252}"/>
                </a:ext>
              </a:extLst>
            </p:cNvPr>
            <p:cNvCxnSpPr/>
            <p:nvPr/>
          </p:nvCxnSpPr>
          <p:spPr>
            <a:xfrm>
              <a:off x="15033" y="3668"/>
              <a:ext cx="0" cy="4483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接连接符 38">
              <a:extLst>
                <a:ext uri="{FF2B5EF4-FFF2-40B4-BE49-F238E27FC236}">
                  <a16:creationId xmlns:a16="http://schemas.microsoft.com/office/drawing/2014/main" id="{1AFEF266-C890-E943-B4B9-FCC1B9432C34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10520" y="3728"/>
              <a:ext cx="0" cy="4423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E92FDEB-84CE-784C-8325-3B1E9DCF51FB}"/>
                </a:ext>
              </a:extLst>
            </p:cNvPr>
            <p:cNvSpPr/>
            <p:nvPr/>
          </p:nvSpPr>
          <p:spPr>
            <a:xfrm>
              <a:off x="10460" y="4073"/>
              <a:ext cx="127" cy="3604"/>
            </a:xfrm>
            <a:prstGeom prst="rect">
              <a:avLst/>
            </a:prstGeom>
            <a:solidFill>
              <a:srgbClr val="F29D86"/>
            </a:solidFill>
            <a:ln w="9525" cap="rnd">
              <a:solidFill>
                <a:srgbClr val="F7D1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+mn-cs"/>
                <a:sym typeface="Helvetica Neue Medium"/>
              </a:endParaRPr>
            </a:p>
          </p:txBody>
        </p:sp>
        <p:cxnSp>
          <p:nvCxnSpPr>
            <p:cNvPr id="47" name="直接连接符 39">
              <a:extLst>
                <a:ext uri="{FF2B5EF4-FFF2-40B4-BE49-F238E27FC236}">
                  <a16:creationId xmlns:a16="http://schemas.microsoft.com/office/drawing/2014/main" id="{75BDB8F6-2FA5-A548-9B07-171577BA1D5F}"/>
                </a:ext>
              </a:extLst>
            </p:cNvPr>
            <p:cNvCxnSpPr/>
            <p:nvPr/>
          </p:nvCxnSpPr>
          <p:spPr>
            <a:xfrm>
              <a:off x="12797" y="3728"/>
              <a:ext cx="0" cy="4423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AC7976-EA12-6548-8891-B25A3BD2107E}"/>
                </a:ext>
              </a:extLst>
            </p:cNvPr>
            <p:cNvSpPr/>
            <p:nvPr/>
          </p:nvSpPr>
          <p:spPr>
            <a:xfrm>
              <a:off x="12737" y="4073"/>
              <a:ext cx="127" cy="3459"/>
            </a:xfrm>
            <a:prstGeom prst="rect">
              <a:avLst/>
            </a:prstGeom>
            <a:solidFill>
              <a:srgbClr val="F29D86"/>
            </a:solidFill>
            <a:ln w="9525" cap="rnd">
              <a:solidFill>
                <a:srgbClr val="F7D1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+mn-cs"/>
                <a:sym typeface="Helvetica Neue Medium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DE4F86-5734-9D43-A2B3-A730AFC05072}"/>
                </a:ext>
              </a:extLst>
            </p:cNvPr>
            <p:cNvSpPr/>
            <p:nvPr/>
          </p:nvSpPr>
          <p:spPr>
            <a:xfrm>
              <a:off x="14969" y="5251"/>
              <a:ext cx="127" cy="2000"/>
            </a:xfrm>
            <a:prstGeom prst="rect">
              <a:avLst/>
            </a:prstGeom>
            <a:solidFill>
              <a:srgbClr val="F29D86"/>
            </a:solidFill>
            <a:ln w="9525" cap="rnd">
              <a:solidFill>
                <a:srgbClr val="F7D1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+mn-cs"/>
                <a:sym typeface="Helvetica Neue Medium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2DB786F-8798-C144-B6AD-7C0B837BE666}"/>
                </a:ext>
              </a:extLst>
            </p:cNvPr>
            <p:cNvSpPr/>
            <p:nvPr/>
          </p:nvSpPr>
          <p:spPr>
            <a:xfrm>
              <a:off x="14495" y="3328"/>
              <a:ext cx="1090" cy="400"/>
            </a:xfrm>
            <a:prstGeom prst="rect">
              <a:avLst/>
            </a:prstGeom>
            <a:solidFill>
              <a:srgbClr val="EA6010"/>
            </a:solidFill>
            <a:ln w="9525" cap="rnd">
              <a:solidFill>
                <a:srgbClr val="E9601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支付中心</a:t>
              </a:r>
            </a:p>
          </p:txBody>
        </p:sp>
        <p:cxnSp>
          <p:nvCxnSpPr>
            <p:cNvPr id="51" name="直接连接符 43">
              <a:extLst>
                <a:ext uri="{FF2B5EF4-FFF2-40B4-BE49-F238E27FC236}">
                  <a16:creationId xmlns:a16="http://schemas.microsoft.com/office/drawing/2014/main" id="{CDCDC5DE-99F5-B745-B7E4-ADC2CDC84194}"/>
                </a:ext>
              </a:extLst>
            </p:cNvPr>
            <p:cNvCxnSpPr/>
            <p:nvPr/>
          </p:nvCxnSpPr>
          <p:spPr>
            <a:xfrm>
              <a:off x="17246" y="3638"/>
              <a:ext cx="0" cy="4513"/>
            </a:xfrm>
            <a:prstGeom prst="line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64DE12-51FB-7842-B8CE-6361213D55E2}"/>
                </a:ext>
              </a:extLst>
            </p:cNvPr>
            <p:cNvSpPr/>
            <p:nvPr/>
          </p:nvSpPr>
          <p:spPr>
            <a:xfrm>
              <a:off x="17186" y="5671"/>
              <a:ext cx="127" cy="573"/>
            </a:xfrm>
            <a:prstGeom prst="rect">
              <a:avLst/>
            </a:prstGeom>
            <a:solidFill>
              <a:srgbClr val="F29D86"/>
            </a:solidFill>
            <a:ln w="9525" cap="rnd">
              <a:solidFill>
                <a:srgbClr val="F7D1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+mn-cs"/>
                <a:sym typeface="Helvetica Neue Medium"/>
              </a:endParaRPr>
            </a:p>
          </p:txBody>
        </p:sp>
        <p:cxnSp>
          <p:nvCxnSpPr>
            <p:cNvPr id="53" name="直接箭头连接符 45">
              <a:extLst>
                <a:ext uri="{FF2B5EF4-FFF2-40B4-BE49-F238E27FC236}">
                  <a16:creationId xmlns:a16="http://schemas.microsoft.com/office/drawing/2014/main" id="{99B1B677-42E7-894F-B020-E523A5AF69C3}"/>
                </a:ext>
              </a:extLst>
            </p:cNvPr>
            <p:cNvCxnSpPr/>
            <p:nvPr/>
          </p:nvCxnSpPr>
          <p:spPr>
            <a:xfrm>
              <a:off x="10587" y="4067"/>
              <a:ext cx="2150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438371B8-E86A-334C-A549-72494923BB23}"/>
                </a:ext>
              </a:extLst>
            </p:cNvPr>
            <p:cNvCxnSpPr>
              <a:stCxn id="38" idx="3"/>
              <a:endCxn id="39" idx="3"/>
            </p:cNvCxnSpPr>
            <p:nvPr/>
          </p:nvCxnSpPr>
          <p:spPr>
            <a:xfrm flipH="1">
              <a:off x="12856" y="4380"/>
              <a:ext cx="5" cy="237"/>
            </a:xfrm>
            <a:prstGeom prst="bentConnector3">
              <a:avLst>
                <a:gd name="adj1" fmla="val -9375000"/>
              </a:avLst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肘形连接符 54">
              <a:extLst>
                <a:ext uri="{FF2B5EF4-FFF2-40B4-BE49-F238E27FC236}">
                  <a16:creationId xmlns:a16="http://schemas.microsoft.com/office/drawing/2014/main" id="{79D55756-FA09-6646-8BBB-A07042AFA3C8}"/>
                </a:ext>
              </a:extLst>
            </p:cNvPr>
            <p:cNvCxnSpPr>
              <a:stCxn id="40" idx="3"/>
              <a:endCxn id="41" idx="3"/>
            </p:cNvCxnSpPr>
            <p:nvPr/>
          </p:nvCxnSpPr>
          <p:spPr>
            <a:xfrm flipH="1">
              <a:off x="15106" y="6656"/>
              <a:ext cx="4" cy="237"/>
            </a:xfrm>
            <a:prstGeom prst="bentConnector3">
              <a:avLst>
                <a:gd name="adj1" fmla="val -9375000"/>
              </a:avLst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直接箭头连接符 56">
              <a:extLst>
                <a:ext uri="{FF2B5EF4-FFF2-40B4-BE49-F238E27FC236}">
                  <a16:creationId xmlns:a16="http://schemas.microsoft.com/office/drawing/2014/main" id="{5DF51376-4622-7A4E-B89E-D4E290C183DA}"/>
                </a:ext>
              </a:extLst>
            </p:cNvPr>
            <p:cNvCxnSpPr/>
            <p:nvPr/>
          </p:nvCxnSpPr>
          <p:spPr>
            <a:xfrm>
              <a:off x="12883" y="5251"/>
              <a:ext cx="2090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接箭头连接符 57">
              <a:extLst>
                <a:ext uri="{FF2B5EF4-FFF2-40B4-BE49-F238E27FC236}">
                  <a16:creationId xmlns:a16="http://schemas.microsoft.com/office/drawing/2014/main" id="{6D795FB5-E1D3-5148-A84A-7C2ACEFC8240}"/>
                </a:ext>
              </a:extLst>
            </p:cNvPr>
            <p:cNvCxnSpPr/>
            <p:nvPr/>
          </p:nvCxnSpPr>
          <p:spPr>
            <a:xfrm>
              <a:off x="15110" y="5671"/>
              <a:ext cx="2076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8">
              <a:extLst>
                <a:ext uri="{FF2B5EF4-FFF2-40B4-BE49-F238E27FC236}">
                  <a16:creationId xmlns:a16="http://schemas.microsoft.com/office/drawing/2014/main" id="{3496C6FC-B2B7-974A-B873-615DBA69E1A5}"/>
                </a:ext>
              </a:extLst>
            </p:cNvPr>
            <p:cNvCxnSpPr/>
            <p:nvPr/>
          </p:nvCxnSpPr>
          <p:spPr>
            <a:xfrm flipH="1">
              <a:off x="15121" y="6098"/>
              <a:ext cx="2058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lgDash"/>
              <a:miter lim="400000"/>
              <a:tailEnd type="arrow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接箭头连接符 59">
              <a:extLst>
                <a:ext uri="{FF2B5EF4-FFF2-40B4-BE49-F238E27FC236}">
                  <a16:creationId xmlns:a16="http://schemas.microsoft.com/office/drawing/2014/main" id="{8C93F3DF-DFCC-164C-9055-6E18F0779831}"/>
                </a:ext>
              </a:extLst>
            </p:cNvPr>
            <p:cNvCxnSpPr/>
            <p:nvPr/>
          </p:nvCxnSpPr>
          <p:spPr>
            <a:xfrm flipH="1">
              <a:off x="12883" y="7093"/>
              <a:ext cx="2058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lgDash"/>
              <a:miter lim="400000"/>
              <a:tailEnd type="arrow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直接箭头连接符 60">
              <a:extLst>
                <a:ext uri="{FF2B5EF4-FFF2-40B4-BE49-F238E27FC236}">
                  <a16:creationId xmlns:a16="http://schemas.microsoft.com/office/drawing/2014/main" id="{0C9C17F3-18C0-BC48-BEFF-657CF49AA00F}"/>
                </a:ext>
              </a:extLst>
            </p:cNvPr>
            <p:cNvCxnSpPr/>
            <p:nvPr/>
          </p:nvCxnSpPr>
          <p:spPr>
            <a:xfrm flipH="1">
              <a:off x="10594" y="7421"/>
              <a:ext cx="2058" cy="0"/>
            </a:xfrm>
            <a:prstGeom prst="straightConnector1">
              <a:avLst/>
            </a:prstGeom>
            <a:noFill/>
            <a:ln w="28575" cap="flat">
              <a:solidFill>
                <a:schemeClr val="tx1">
                  <a:lumMod val="75000"/>
                  <a:lumOff val="25000"/>
                </a:schemeClr>
              </a:solidFill>
              <a:prstDash val="lgDash"/>
              <a:miter lim="400000"/>
              <a:tailEnd type="arrow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0B71AE7-CFCF-114A-B22C-4D711D8D9D85}"/>
                </a:ext>
              </a:extLst>
            </p:cNvPr>
            <p:cNvSpPr txBox="1"/>
            <p:nvPr/>
          </p:nvSpPr>
          <p:spPr>
            <a:xfrm>
              <a:off x="9922" y="2763"/>
              <a:ext cx="2632" cy="675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altLang="zh-CN" sz="20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sd </a:t>
              </a:r>
              <a:r>
                <a:rPr kumimoji="1" lang="zh-CN" altLang="en-US" sz="20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扫码支付流程图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83365D1-B171-A048-8FC9-AB413E6171A7}"/>
                </a:ext>
              </a:extLst>
            </p:cNvPr>
            <p:cNvSpPr txBox="1"/>
            <p:nvPr/>
          </p:nvSpPr>
          <p:spPr>
            <a:xfrm>
              <a:off x="11005" y="3677"/>
              <a:ext cx="1224" cy="53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：请求支付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BE08D5D-AD99-C940-82A4-F115FA151C20}"/>
                </a:ext>
              </a:extLst>
            </p:cNvPr>
            <p:cNvSpPr txBox="1"/>
            <p:nvPr/>
          </p:nvSpPr>
          <p:spPr>
            <a:xfrm>
              <a:off x="13150" y="3920"/>
              <a:ext cx="1644" cy="53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1.1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：创建订单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D093F4A-86D4-AA44-B865-57FEED98488C}"/>
                </a:ext>
              </a:extLst>
            </p:cNvPr>
            <p:cNvSpPr txBox="1"/>
            <p:nvPr/>
          </p:nvSpPr>
          <p:spPr>
            <a:xfrm>
              <a:off x="13180" y="4849"/>
              <a:ext cx="1644" cy="53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：请求支付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8D1FDB0-BBEE-D04C-8F41-EC7779FE3351}"/>
                </a:ext>
              </a:extLst>
            </p:cNvPr>
            <p:cNvSpPr txBox="1"/>
            <p:nvPr/>
          </p:nvSpPr>
          <p:spPr>
            <a:xfrm>
              <a:off x="15296" y="5260"/>
              <a:ext cx="1644" cy="53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1.2.1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：风控决策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3DA61F3-4CB6-AA4C-94EF-802C424E7DB4}"/>
                </a:ext>
              </a:extLst>
            </p:cNvPr>
            <p:cNvSpPr txBox="1"/>
            <p:nvPr/>
          </p:nvSpPr>
          <p:spPr>
            <a:xfrm>
              <a:off x="15419" y="5711"/>
              <a:ext cx="1644" cy="442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1.2.2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：风控通过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EB29944-4B9F-F64B-8672-63A9940CBC44}"/>
                </a:ext>
              </a:extLst>
            </p:cNvPr>
            <p:cNvSpPr txBox="1"/>
            <p:nvPr/>
          </p:nvSpPr>
          <p:spPr>
            <a:xfrm>
              <a:off x="15253" y="6217"/>
              <a:ext cx="1644" cy="531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1.2.3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：银行扣款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788201E-2829-CB44-8FF5-09CA724821CE}"/>
                </a:ext>
              </a:extLst>
            </p:cNvPr>
            <p:cNvSpPr txBox="1"/>
            <p:nvPr/>
          </p:nvSpPr>
          <p:spPr>
            <a:xfrm>
              <a:off x="13068" y="6773"/>
              <a:ext cx="1644" cy="322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1.2.4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：支付成功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4BB9781-7CED-9243-8764-BA64F6DEAA7E}"/>
                </a:ext>
              </a:extLst>
            </p:cNvPr>
            <p:cNvSpPr txBox="1"/>
            <p:nvPr/>
          </p:nvSpPr>
          <p:spPr>
            <a:xfrm>
              <a:off x="10826" y="7055"/>
              <a:ext cx="1644" cy="372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400" tIns="50800" rIns="50800" bIns="50800" numCol="1" spcCol="38100" rtlCol="0" anchor="ctr" forceAA="0">
              <a:noAutofit/>
            </a:bodyPr>
            <a:lstStyle/>
            <a:p>
              <a:pPr algn="l"/>
              <a:r>
                <a:rPr kumimoji="1" 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1.2.5</a:t>
              </a:r>
              <a:r>
                <a:rPr kumimoji="1" lang="zh-CN" altLang="en-US" sz="1800" b="0" dirty="0">
                  <a:solidFill>
                    <a:schemeClr val="tx1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：支付结果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7B63CA5-A0CB-4342-87BC-184187DA259D}"/>
                </a:ext>
              </a:extLst>
            </p:cNvPr>
            <p:cNvSpPr/>
            <p:nvPr/>
          </p:nvSpPr>
          <p:spPr>
            <a:xfrm>
              <a:off x="16705" y="3318"/>
              <a:ext cx="1090" cy="400"/>
            </a:xfrm>
            <a:prstGeom prst="rect">
              <a:avLst/>
            </a:prstGeom>
            <a:solidFill>
              <a:srgbClr val="EA6010"/>
            </a:solidFill>
            <a:ln w="9525" cap="rnd">
              <a:solidFill>
                <a:srgbClr val="E9601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阿里巴巴普惠体" panose="00020600040101010101" charset="-122"/>
                  <a:ea typeface="阿里巴巴普惠体" panose="00020600040101010101" charset="-122"/>
                  <a:cs typeface="+mn-cs"/>
                  <a:sym typeface="Helvetica Neue Medium"/>
                </a:rPr>
                <a:t>风控中心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EACB93-150B-E54F-BECA-8A19681CE9C7}"/>
              </a:ext>
            </a:extLst>
          </p:cNvPr>
          <p:cNvGrpSpPr/>
          <p:nvPr/>
        </p:nvGrpSpPr>
        <p:grpSpPr>
          <a:xfrm>
            <a:off x="6159258" y="10711876"/>
            <a:ext cx="13059961" cy="1098000"/>
            <a:chOff x="6159258" y="10711876"/>
            <a:chExt cx="13059961" cy="109800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EA1592-0605-2A4C-9062-D6170D392347}"/>
                </a:ext>
              </a:extLst>
            </p:cNvPr>
            <p:cNvSpPr txBox="1"/>
            <p:nvPr/>
          </p:nvSpPr>
          <p:spPr>
            <a:xfrm>
              <a:off x="7403697" y="10933690"/>
              <a:ext cx="11815522" cy="643126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0" tIns="50800" rIns="50800" bIns="50800" numCol="1" spcCol="38100" rtlCol="0" anchor="ctr">
              <a:noAutofit/>
            </a:bodyPr>
            <a:lstStyle/>
            <a:p>
              <a:pPr algn="l"/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系统序列图用 </a:t>
              </a:r>
              <a:r>
                <a:rPr kumimoji="1" lang="en-US" altLang="zh-CN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序列图来画，用于描述</a:t>
              </a:r>
              <a:r>
                <a:rPr kumimoji="1" lang="zh-CN" altLang="en-US" sz="2800" b="0" dirty="0">
                  <a:solidFill>
                    <a:srgbClr val="0432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核心功能</a:t>
              </a:r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的实现规则（</a:t>
              </a:r>
              <a:r>
                <a:rPr kumimoji="1" lang="en-US" altLang="zh-CN" sz="2800" b="0" dirty="0">
                  <a:solidFill>
                    <a:srgbClr val="0432F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Rule</a:t>
              </a:r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）。</a:t>
              </a:r>
              <a:endParaRPr kumimoji="1" lang="en-US" altLang="zh-CN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pic>
          <p:nvPicPr>
            <p:cNvPr id="5" name="图片 4" descr="图标&#10;&#10;描述已自动生成">
              <a:extLst>
                <a:ext uri="{FF2B5EF4-FFF2-40B4-BE49-F238E27FC236}">
                  <a16:creationId xmlns:a16="http://schemas.microsoft.com/office/drawing/2014/main" id="{58616B9D-4D3A-6945-80DE-DBC234C1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58" y="10711876"/>
              <a:ext cx="1098000" cy="109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358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itchFamily="18" charset="-122"/>
                <a:cs typeface="Alibaba PuHuiTi B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kumimoji="1"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Q&amp;A</a:t>
            </a:r>
            <a:endParaRPr kumimoji="1" lang="zh-CN" altLang="en-US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668905"/>
            <a:ext cx="9215755" cy="8049260"/>
          </a:xfrm>
          <a:prstGeom prst="rect">
            <a:avLst/>
          </a:prstGeom>
        </p:spPr>
      </p:pic>
      <p:pic>
        <p:nvPicPr>
          <p:cNvPr id="5" name="图片 4" descr="image4"/>
          <p:cNvPicPr>
            <a:picLocks noChangeAspect="1"/>
          </p:cNvPicPr>
          <p:nvPr/>
        </p:nvPicPr>
        <p:blipFill>
          <a:blip r:embed="rId4"/>
          <a:srcRect b="14429"/>
          <a:stretch>
            <a:fillRect/>
          </a:stretch>
        </p:blipFill>
        <p:spPr>
          <a:xfrm>
            <a:off x="13555345" y="1828800"/>
            <a:ext cx="6144260" cy="92703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27046" y="11602632"/>
            <a:ext cx="19193353" cy="1217295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rgbClr val="FF7E79"/>
                </a:solidFill>
              </a:defRPr>
            </a:lvl1pPr>
          </a:lstStyle>
          <a:p>
            <a:r>
              <a:rPr lang="en-US" altLang="zh-CN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200</a:t>
            </a:r>
            <a:r>
              <a:rPr lang="zh-CN" altLang="en-US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道架构面试题 </a:t>
            </a:r>
            <a:r>
              <a:rPr lang="en-US" altLang="zh-CN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+ </a:t>
            </a:r>
            <a:r>
              <a:rPr lang="zh-CN" altLang="en-US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架构师技能图谱 </a:t>
            </a:r>
            <a:r>
              <a:rPr lang="en-US" altLang="zh-CN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+ </a:t>
            </a:r>
            <a:r>
              <a:rPr lang="zh-CN" altLang="en-US" sz="4000" b="0" dirty="0">
                <a:solidFill>
                  <a:srgbClr val="DD38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画架构图必备素材 </a:t>
            </a:r>
            <a:r>
              <a:rPr lang="en-US" altLang="zh-CN" sz="4000" b="0" dirty="0">
                <a:solidFill>
                  <a:srgbClr val="DD38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icon</a:t>
            </a:r>
            <a:r>
              <a:rPr lang="zh-CN" altLang="en-US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</a:t>
            </a:r>
            <a:r>
              <a:rPr lang="en-US" altLang="zh-CN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+</a:t>
            </a:r>
            <a:r>
              <a:rPr lang="zh-CN" altLang="en-US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本次 </a:t>
            </a:r>
            <a:r>
              <a:rPr lang="en-US" altLang="zh-CN" sz="4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PPT</a:t>
            </a:r>
            <a:endParaRPr lang="zh-CN" altLang="en-US" sz="4000" b="0" dirty="0">
              <a:solidFill>
                <a:srgbClr val="DA682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41827" y="7910407"/>
            <a:ext cx="2557145" cy="318875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rgbClr val="FF7E79"/>
                </a:solidFill>
              </a:defRPr>
            </a:lvl1pPr>
          </a:lstStyle>
          <a:p>
            <a:r>
              <a:rPr lang="zh-CN" altLang="en-US" sz="60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👉👉👉</a:t>
            </a:r>
            <a:endParaRPr lang="en-US" altLang="zh-CN" sz="6000" b="0" dirty="0">
              <a:solidFill>
                <a:srgbClr val="DA682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/>
            <a:r>
              <a:rPr lang="zh-CN" altLang="en-US" sz="4400" b="0" dirty="0">
                <a:solidFill>
                  <a:srgbClr val="DA682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扫码领取</a:t>
            </a:r>
            <a:endParaRPr lang="en-US" altLang="zh-CN" sz="4400" b="0" dirty="0">
              <a:solidFill>
                <a:srgbClr val="DA682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你有过类似的想法吗？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62400" y="2890385"/>
            <a:ext cx="19458000" cy="600423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做架构设计离我太远了，现在应该还用不到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只有做到架构师才要学习架构设计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只有写代码才是技术提升，架构设计太空了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 架构要学的东西太多了，不知道怎么学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 学架构一定要自己设计并研发一个系统，要跟随大厂的架构设计的方法来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22850" y="9817312"/>
            <a:ext cx="7449950" cy="790575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rgbClr val="FF7E79"/>
                </a:solidFill>
              </a:defRPr>
            </a:lvl1pPr>
          </a:lstStyle>
          <a:p>
            <a:pPr algn="l"/>
            <a:r>
              <a:rPr lang="zh-CN" altLang="en-US" sz="2400" b="0" dirty="0">
                <a:solidFill>
                  <a:srgbClr val="E45E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以阿里职级为例，什么级别开始要求架构设计能力？</a:t>
            </a:r>
          </a:p>
        </p:txBody>
      </p:sp>
      <p:pic>
        <p:nvPicPr>
          <p:cNvPr id="6" name="图片 5" descr="图标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00" y="9663642"/>
            <a:ext cx="1060442" cy="1097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实战营主要内容</a:t>
            </a:r>
          </a:p>
        </p:txBody>
      </p:sp>
      <p:sp>
        <p:nvSpPr>
          <p:cNvPr id="14" name="椭圆 13"/>
          <p:cNvSpPr/>
          <p:nvPr/>
        </p:nvSpPr>
        <p:spPr>
          <a:xfrm>
            <a:off x="3835290" y="4045704"/>
            <a:ext cx="2220686" cy="2220686"/>
          </a:xfrm>
          <a:prstGeom prst="ellipse">
            <a:avLst/>
          </a:prstGeom>
          <a:solidFill>
            <a:srgbClr val="EA61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 panose="02000503000000020004"/>
              </a:rPr>
              <a:t>面向复杂度架构</a:t>
            </a:r>
          </a:p>
        </p:txBody>
      </p:sp>
      <p:sp>
        <p:nvSpPr>
          <p:cNvPr id="15" name="椭圆 14"/>
          <p:cNvSpPr/>
          <p:nvPr/>
        </p:nvSpPr>
        <p:spPr>
          <a:xfrm>
            <a:off x="8943908" y="4045704"/>
            <a:ext cx="2220686" cy="2220686"/>
          </a:xfrm>
          <a:prstGeom prst="ellipse">
            <a:avLst/>
          </a:prstGeom>
          <a:solidFill>
            <a:srgbClr val="EA61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algn="l"/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 panose="02000503000000020004"/>
              </a:rPr>
              <a:t>业务架构设计套路</a:t>
            </a:r>
          </a:p>
        </p:txBody>
      </p:sp>
      <p:sp>
        <p:nvSpPr>
          <p:cNvPr id="18" name="椭圆 17"/>
          <p:cNvSpPr/>
          <p:nvPr/>
        </p:nvSpPr>
        <p:spPr>
          <a:xfrm>
            <a:off x="14052526" y="4045704"/>
            <a:ext cx="2220686" cy="2220686"/>
          </a:xfrm>
          <a:prstGeom prst="ellipse">
            <a:avLst/>
          </a:prstGeom>
          <a:solidFill>
            <a:srgbClr val="EA61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algn="l"/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 panose="02000503000000020004"/>
              </a:rPr>
              <a:t>架构设计案例实战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63548" y="6382685"/>
            <a:ext cx="3364170" cy="2565241"/>
          </a:xfrm>
          <a:prstGeom prst="roundRect">
            <a:avLst/>
          </a:prstGeom>
          <a:solidFill>
            <a:srgbClr val="FDF3F1"/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有章可循</a:t>
            </a:r>
            <a:endParaRPr kumimoji="1" lang="en-US" altLang="zh-CN" sz="2400" b="0" dirty="0">
              <a:solidFill>
                <a:srgbClr val="EA601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kumimoji="1"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架构设计理论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kumimoji="1"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架构设计思路</a:t>
            </a:r>
            <a:endParaRPr kumimoji="1" lang="en-US" altLang="zh-CN" sz="24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kumimoji="1"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架构设计流程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372166" y="6382685"/>
            <a:ext cx="3364170" cy="2565241"/>
          </a:xfrm>
          <a:prstGeom prst="roundRect">
            <a:avLst/>
          </a:prstGeom>
          <a:solidFill>
            <a:srgbClr val="FDF3F1"/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即学即用</a:t>
            </a:r>
            <a:endParaRPr lang="en-US" altLang="zh-CN" sz="2400" b="0" dirty="0">
              <a:solidFill>
                <a:srgbClr val="EA601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高性能高可用存储</a:t>
            </a:r>
            <a:endParaRPr lang="en-US" altLang="zh-CN" sz="24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高性能高可用计算</a:t>
            </a:r>
            <a:endParaRPr lang="en-US" altLang="zh-CN" sz="24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微服务，异地多活</a:t>
            </a:r>
            <a:endParaRPr lang="en-US" altLang="zh-CN" sz="24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993315" y="4643417"/>
            <a:ext cx="1013254" cy="978218"/>
          </a:xfrm>
          <a:prstGeom prst="rightArrow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 panose="02000503000000020004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12101933" y="4668664"/>
            <a:ext cx="1013254" cy="978218"/>
          </a:xfrm>
          <a:prstGeom prst="rightArrow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 panose="020005030000000200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10693" y="6382685"/>
            <a:ext cx="4504351" cy="3178175"/>
          </a:xfrm>
          <a:prstGeom prst="roundRect">
            <a:avLst/>
          </a:prstGeom>
          <a:solidFill>
            <a:srgbClr val="FDF3F1"/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灵活应用</a:t>
            </a:r>
            <a:endParaRPr lang="en-US" altLang="zh-CN" sz="2400" b="0" dirty="0">
              <a:solidFill>
                <a:srgbClr val="EA601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GB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 1.0</a:t>
            </a:r>
            <a:r>
              <a:rPr lang="zh-CN" altLang="en-GB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十万用户架构设计</a:t>
            </a:r>
            <a:endParaRPr lang="en-US" altLang="zh-CN" sz="24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GB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 2.0</a:t>
            </a:r>
            <a:r>
              <a:rPr lang="zh-CN" altLang="en-GB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百万用户架构设计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GB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 3.0</a:t>
            </a:r>
            <a:r>
              <a:rPr lang="zh-CN" altLang="en-GB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千万用户架构设计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GB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IM 4.0</a:t>
            </a:r>
            <a:r>
              <a:rPr lang="zh-CN" altLang="en-GB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亿级用户架构设计</a:t>
            </a:r>
          </a:p>
        </p:txBody>
      </p:sp>
      <p:sp>
        <p:nvSpPr>
          <p:cNvPr id="11" name="椭圆 10"/>
          <p:cNvSpPr/>
          <p:nvPr/>
        </p:nvSpPr>
        <p:spPr>
          <a:xfrm>
            <a:off x="19161144" y="4045704"/>
            <a:ext cx="2220686" cy="2220686"/>
          </a:xfrm>
          <a:prstGeom prst="ellipse">
            <a:avLst/>
          </a:prstGeom>
          <a:solidFill>
            <a:srgbClr val="EA61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 panose="02000503000000020004"/>
              </a:rPr>
              <a:t>架构师</a:t>
            </a:r>
            <a:endParaRPr lang="en-US" altLang="zh-CN" sz="2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 panose="02000503000000020004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 panose="02000503000000020004"/>
              </a:rPr>
              <a:t>成长</a:t>
            </a:r>
          </a:p>
        </p:txBody>
      </p:sp>
      <p:sp>
        <p:nvSpPr>
          <p:cNvPr id="12" name="右箭头 11"/>
          <p:cNvSpPr/>
          <p:nvPr/>
        </p:nvSpPr>
        <p:spPr>
          <a:xfrm>
            <a:off x="17210551" y="4666938"/>
            <a:ext cx="1013254" cy="978218"/>
          </a:xfrm>
          <a:prstGeom prst="rightArrow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 panose="020005030000000200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9401" y="6382685"/>
            <a:ext cx="3364170" cy="2565241"/>
          </a:xfrm>
          <a:prstGeom prst="roundRect">
            <a:avLst/>
          </a:prstGeom>
          <a:solidFill>
            <a:srgbClr val="FDF3F1"/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全面提升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技术能力提升技巧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业务能力提升技巧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面试</a:t>
            </a:r>
            <a:r>
              <a:rPr lang="en-US" altLang="zh-CN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</a:t>
            </a:r>
            <a:r>
              <a:rPr lang="zh-CN" altLang="en-US" sz="24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晋升技巧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544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E9D83D-40BC-FC4C-96FE-A7387C797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2000" y="6283483"/>
            <a:ext cx="18000000" cy="1149033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重新定义架构：</a:t>
            </a:r>
            <a:r>
              <a:rPr kumimoji="1" lang="en-US" altLang="zh-CN" dirty="0"/>
              <a:t>4R</a:t>
            </a:r>
            <a:r>
              <a:rPr kumimoji="1" lang="zh-CN" altLang="en-US" dirty="0"/>
              <a:t> 架构</a:t>
            </a:r>
          </a:p>
        </p:txBody>
      </p:sp>
    </p:spTree>
    <p:extLst>
      <p:ext uri="{BB962C8B-B14F-4D97-AF65-F5344CB8AC3E}">
        <p14:creationId xmlns:p14="http://schemas.microsoft.com/office/powerpoint/2010/main" val="27609938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956568" cy="13104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4R</a:t>
            </a:r>
            <a:r>
              <a:rPr kumimoji="1" lang="zh-CN" altLang="en-US" dirty="0"/>
              <a:t> 架构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BEDB8-28C0-0B4A-BE19-C899D381F362}"/>
              </a:ext>
            </a:extLst>
          </p:cNvPr>
          <p:cNvSpPr/>
          <p:nvPr/>
        </p:nvSpPr>
        <p:spPr>
          <a:xfrm>
            <a:off x="2462400" y="2672349"/>
            <a:ext cx="17125011" cy="22206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>
              <a:lnSpc>
                <a:spcPct val="150000"/>
              </a:lnSpc>
            </a:pPr>
            <a:r>
              <a:rPr lang="en-US" altLang="zh-CN" sz="32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【</a:t>
            </a:r>
            <a:r>
              <a:rPr lang="zh-CN" altLang="en-US" sz="32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软件架构</a:t>
            </a:r>
            <a:r>
              <a:rPr lang="en-US" altLang="zh-CN" sz="3200" b="0" dirty="0">
                <a:solidFill>
                  <a:srgbClr val="EA601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】</a:t>
            </a:r>
          </a:p>
          <a:p>
            <a:pPr lvl="0" algn="l" defTabSz="914400" hangingPunct="1">
              <a:lnSpc>
                <a:spcPct val="150000"/>
              </a:lnSpc>
            </a:pPr>
            <a:r>
              <a:rPr lang="zh-CN" altLang="en-US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软件架构指软件系统的顶层结构（</a:t>
            </a:r>
            <a:r>
              <a:rPr lang="en-US" altLang="zh-CN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Rank</a:t>
            </a:r>
            <a:r>
              <a:rPr lang="zh-CN" altLang="en-US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），它定义了系统由哪些角色（</a:t>
            </a:r>
            <a:r>
              <a:rPr lang="en-US" altLang="zh-CN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Role</a:t>
            </a:r>
            <a:r>
              <a:rPr lang="zh-CN" altLang="en-US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）组成，角色之间的关系（</a:t>
            </a:r>
            <a:r>
              <a:rPr lang="en-US" altLang="zh-CN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Relation</a:t>
            </a:r>
            <a:r>
              <a:rPr lang="zh-CN" altLang="en-US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）和运作规则（</a:t>
            </a:r>
            <a:r>
              <a:rPr lang="en-US" altLang="zh-CN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Rule</a:t>
            </a:r>
            <a:r>
              <a:rPr lang="zh-CN" altLang="en-US" sz="32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）。</a:t>
            </a:r>
            <a:endParaRPr kumimoji="0" lang="zh-CN" altLang="en-US" sz="32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D30CDF-75A0-EE42-9993-1AF086F6991E}"/>
              </a:ext>
            </a:extLst>
          </p:cNvPr>
          <p:cNvSpPr/>
          <p:nvPr/>
        </p:nvSpPr>
        <p:spPr>
          <a:xfrm>
            <a:off x="2222250" y="5531058"/>
            <a:ext cx="2220686" cy="2220686"/>
          </a:xfrm>
          <a:prstGeom prst="ellipse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顶层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结构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Rank</a:t>
            </a:r>
            <a:endParaRPr lang="zh-CN" altLang="en-US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0E1278-78F3-4648-9C52-79035E77EE10}"/>
              </a:ext>
            </a:extLst>
          </p:cNvPr>
          <p:cNvSpPr/>
          <p:nvPr/>
        </p:nvSpPr>
        <p:spPr>
          <a:xfrm>
            <a:off x="7325274" y="5531058"/>
            <a:ext cx="2220686" cy="2220686"/>
          </a:xfrm>
          <a:prstGeom prst="ellipse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组成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角色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Role</a:t>
            </a:r>
            <a:endParaRPr lang="zh-CN" altLang="en-US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649D0D-2758-1B40-AF0D-2FFCAFABCBC2}"/>
              </a:ext>
            </a:extLst>
          </p:cNvPr>
          <p:cNvSpPr/>
          <p:nvPr/>
        </p:nvSpPr>
        <p:spPr>
          <a:xfrm>
            <a:off x="12428298" y="5531058"/>
            <a:ext cx="2220686" cy="2220686"/>
          </a:xfrm>
          <a:prstGeom prst="ellipse">
            <a:avLst/>
          </a:prstGeom>
          <a:solidFill>
            <a:srgbClr val="EA601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角色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关系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Relation</a:t>
            </a:r>
            <a:endParaRPr lang="zh-CN" altLang="en-US" sz="2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FDCC2A-A148-DE4D-8B8C-DBA57C443384}"/>
              </a:ext>
            </a:extLst>
          </p:cNvPr>
          <p:cNvSpPr txBox="1"/>
          <p:nvPr/>
        </p:nvSpPr>
        <p:spPr>
          <a:xfrm>
            <a:off x="1652325" y="8198214"/>
            <a:ext cx="3349910" cy="56425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1"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架构是分层的</a:t>
            </a:r>
            <a:endParaRPr kumimoji="1"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733D96-32DA-B24E-9423-9CC56711DE7C}"/>
              </a:ext>
            </a:extLst>
          </p:cNvPr>
          <p:cNvSpPr txBox="1"/>
          <p:nvPr/>
        </p:nvSpPr>
        <p:spPr>
          <a:xfrm>
            <a:off x="6343800" y="8198214"/>
            <a:ext cx="4170770" cy="56425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系统包含</a:t>
            </a:r>
            <a:r>
              <a:rPr lang="zh-CN" altLang="en-US" b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哪些角色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14D142-980E-CC4F-8831-DE84B82A8AC6}"/>
              </a:ext>
            </a:extLst>
          </p:cNvPr>
          <p:cNvSpPr txBox="1"/>
          <p:nvPr/>
        </p:nvSpPr>
        <p:spPr>
          <a:xfrm>
            <a:off x="11519251" y="8198213"/>
            <a:ext cx="4170770" cy="564258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角色之间的关系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加号 22">
            <a:extLst>
              <a:ext uri="{FF2B5EF4-FFF2-40B4-BE49-F238E27FC236}">
                <a16:creationId xmlns:a16="http://schemas.microsoft.com/office/drawing/2014/main" id="{1E2DF487-220A-4541-AC86-57495EA9DC57}"/>
              </a:ext>
            </a:extLst>
          </p:cNvPr>
          <p:cNvSpPr/>
          <p:nvPr/>
        </p:nvSpPr>
        <p:spPr>
          <a:xfrm>
            <a:off x="5424410" y="6136431"/>
            <a:ext cx="919390" cy="914400"/>
          </a:xfrm>
          <a:prstGeom prst="mathPlus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4" name="加号 23">
            <a:extLst>
              <a:ext uri="{FF2B5EF4-FFF2-40B4-BE49-F238E27FC236}">
                <a16:creationId xmlns:a16="http://schemas.microsoft.com/office/drawing/2014/main" id="{B4D72256-86CA-B84F-9D55-6535ECF24AEB}"/>
              </a:ext>
            </a:extLst>
          </p:cNvPr>
          <p:cNvSpPr/>
          <p:nvPr/>
        </p:nvSpPr>
        <p:spPr>
          <a:xfrm>
            <a:off x="10527434" y="6136431"/>
            <a:ext cx="919390" cy="914400"/>
          </a:xfrm>
          <a:prstGeom prst="mathPlus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endParaRPr lang="zh-CN" altLang="en-US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EFC6C2-1A5B-0746-8819-837751CADC85}"/>
              </a:ext>
            </a:extLst>
          </p:cNvPr>
          <p:cNvSpPr/>
          <p:nvPr/>
        </p:nvSpPr>
        <p:spPr>
          <a:xfrm>
            <a:off x="17531323" y="5531058"/>
            <a:ext cx="2220686" cy="2220686"/>
          </a:xfrm>
          <a:prstGeom prst="ellipse">
            <a:avLst/>
          </a:prstGeom>
          <a:solidFill>
            <a:srgbClr val="DD380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运作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规则</a:t>
            </a:r>
            <a:endParaRPr lang="en-US" altLang="zh-CN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Rule</a:t>
            </a:r>
            <a:endParaRPr lang="zh-CN" altLang="en-US" sz="32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6" name="加号 25">
            <a:extLst>
              <a:ext uri="{FF2B5EF4-FFF2-40B4-BE49-F238E27FC236}">
                <a16:creationId xmlns:a16="http://schemas.microsoft.com/office/drawing/2014/main" id="{58730F59-E004-A74D-A897-1BE77BA858D9}"/>
              </a:ext>
            </a:extLst>
          </p:cNvPr>
          <p:cNvSpPr/>
          <p:nvPr/>
        </p:nvSpPr>
        <p:spPr>
          <a:xfrm>
            <a:off x="15630458" y="6136431"/>
            <a:ext cx="919390" cy="914400"/>
          </a:xfrm>
          <a:prstGeom prst="mathPlus">
            <a:avLst/>
          </a:prstGeom>
          <a:solidFill>
            <a:srgbClr val="F7D1C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endParaRPr lang="zh-CN" altLang="en-US" sz="32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FC5ED2-D170-2C4C-957E-917449AA58D5}"/>
              </a:ext>
            </a:extLst>
          </p:cNvPr>
          <p:cNvSpPr txBox="1"/>
          <p:nvPr/>
        </p:nvSpPr>
        <p:spPr>
          <a:xfrm>
            <a:off x="16278989" y="8198214"/>
            <a:ext cx="4725353" cy="564257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角色如何协作完成系统功能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B0E5EE-5324-D048-AD55-E740269E9D89}"/>
              </a:ext>
            </a:extLst>
          </p:cNvPr>
          <p:cNvGrpSpPr/>
          <p:nvPr/>
        </p:nvGrpSpPr>
        <p:grpSpPr>
          <a:xfrm>
            <a:off x="5695881" y="9909854"/>
            <a:ext cx="13371401" cy="1098000"/>
            <a:chOff x="5695881" y="9909854"/>
            <a:chExt cx="13371401" cy="10980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FDAD8A-48C9-754C-8E3F-7CEDD7E0B28D}"/>
                </a:ext>
              </a:extLst>
            </p:cNvPr>
            <p:cNvSpPr txBox="1"/>
            <p:nvPr/>
          </p:nvSpPr>
          <p:spPr>
            <a:xfrm>
              <a:off x="6904669" y="10185957"/>
              <a:ext cx="12162613" cy="808775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400" tIns="50800" rIns="50800" bIns="50800" numCol="1" spcCol="38100" rtlCol="0" anchor="ctr">
              <a:noAutofit/>
            </a:bodyPr>
            <a:lstStyle/>
            <a:p>
              <a:pPr algn="l"/>
              <a:r>
                <a:rPr kumimoji="1" lang="zh-CN" altLang="en-US" sz="28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架构一词来源于建筑，那么软件架构的定义适用于建筑架构么？</a:t>
              </a:r>
              <a:endParaRPr kumimoji="1" lang="en-US" altLang="zh-CN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pic>
          <p:nvPicPr>
            <p:cNvPr id="29" name="图片 28" descr="图标&#10;&#10;描述已自动生成">
              <a:extLst>
                <a:ext uri="{FF2B5EF4-FFF2-40B4-BE49-F238E27FC236}">
                  <a16:creationId xmlns:a16="http://schemas.microsoft.com/office/drawing/2014/main" id="{52D9147D-104D-C24A-AEC0-C5A85682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881" y="9909854"/>
              <a:ext cx="1098000" cy="109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186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汽车的案例</a:t>
            </a:r>
          </a:p>
        </p:txBody>
      </p:sp>
      <p:pic>
        <p:nvPicPr>
          <p:cNvPr id="4" name="图片 3" descr="G:\1外包文档\2020-04-16.PPT修整\2021-05\ppt修改\图片-1.png图片-1">
            <a:extLst>
              <a:ext uri="{FF2B5EF4-FFF2-40B4-BE49-F238E27FC236}">
                <a16:creationId xmlns:a16="http://schemas.microsoft.com/office/drawing/2014/main" id="{9A436299-4DD8-9F49-858B-0B33FBB5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68657" y="3173625"/>
            <a:ext cx="12798749" cy="7368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CE4254-0A9E-6F4E-90A1-9754C46DC129}"/>
              </a:ext>
            </a:extLst>
          </p:cNvPr>
          <p:cNvSpPr/>
          <p:nvPr/>
        </p:nvSpPr>
        <p:spPr>
          <a:xfrm>
            <a:off x="16216957" y="4158562"/>
            <a:ext cx="5398386" cy="5398875"/>
          </a:xfrm>
          <a:prstGeom prst="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 defTabSz="914400" hangingPunct="1"/>
            <a:r>
              <a:rPr kumimoji="1" lang="en-US" altLang="zh-CN" sz="2800" b="0" dirty="0">
                <a:solidFill>
                  <a:srgbClr val="E9600E"/>
                </a:solidFill>
                <a:ea typeface="Alibaba PuHuiTi R" pitchFamily="18" charset="-122"/>
                <a:sym typeface="Helvetica Neue Medium"/>
              </a:rPr>
              <a:t>【Rank】</a:t>
            </a:r>
          </a:p>
          <a:p>
            <a:pPr algn="l" defTabSz="914400" hangingPunct="1"/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这张图是混动汽车的整体架构，发动机、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AMT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变速箱等也有自己的架构，但这张图中无需表现出来</a:t>
            </a:r>
            <a:endParaRPr lang="en-US" altLang="zh-CN" sz="2400" b="0" dirty="0">
              <a:solidFill>
                <a:sysClr val="windowText" lastClr="000000"/>
              </a:solidFill>
              <a:ea typeface="Alibaba PuHuiTi R" pitchFamily="18" charset="-122"/>
              <a:sym typeface="Helvetica Neue Medium"/>
            </a:endParaRPr>
          </a:p>
          <a:p>
            <a:pPr marL="514350" indent="-514350" algn="l" defTabSz="914400" hangingPunct="1">
              <a:buAutoNum type="arabicPeriod"/>
            </a:pPr>
            <a:endParaRPr lang="en-US" altLang="zh-CN" sz="2400" b="0" dirty="0">
              <a:solidFill>
                <a:sysClr val="windowText" lastClr="000000"/>
              </a:solidFill>
              <a:ea typeface="Alibaba PuHuiTi R" pitchFamily="18" charset="-122"/>
              <a:sym typeface="Helvetica Neue Medium"/>
            </a:endParaRPr>
          </a:p>
          <a:p>
            <a:pPr algn="l" defTabSz="914400" hangingPunct="1"/>
            <a:r>
              <a:rPr kumimoji="1" lang="en-US" altLang="zh-CN" sz="2800" b="0" dirty="0">
                <a:solidFill>
                  <a:srgbClr val="E9600E"/>
                </a:solidFill>
                <a:ea typeface="Alibaba PuHuiTi R" pitchFamily="18" charset="-122"/>
                <a:sym typeface="Helvetica Neue Medium"/>
              </a:rPr>
              <a:t>【Role】</a:t>
            </a:r>
          </a:p>
          <a:p>
            <a:pPr algn="l" defTabSz="914400" hangingPunct="1"/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图中的发动机、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ISG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电机、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AMT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变速箱、电机控制器等</a:t>
            </a:r>
            <a:endParaRPr lang="en-US" altLang="zh-CN" sz="2400" b="0" dirty="0">
              <a:solidFill>
                <a:sysClr val="windowText" lastClr="000000"/>
              </a:solidFill>
              <a:ea typeface="Alibaba PuHuiTi R" pitchFamily="18" charset="-122"/>
              <a:sym typeface="Helvetica Neue Medium"/>
            </a:endParaRPr>
          </a:p>
          <a:p>
            <a:pPr marL="514350" indent="-514350" algn="l" defTabSz="914400" hangingPunct="1">
              <a:buAutoNum type="arabicPeriod"/>
            </a:pPr>
            <a:endParaRPr lang="en-US" altLang="zh-CN" sz="2400" b="0" dirty="0">
              <a:solidFill>
                <a:sysClr val="windowText" lastClr="000000"/>
              </a:solidFill>
              <a:ea typeface="Alibaba PuHuiTi R" pitchFamily="18" charset="-122"/>
              <a:sym typeface="Helvetica Neue Medium"/>
            </a:endParaRPr>
          </a:p>
          <a:p>
            <a:pPr algn="l" defTabSz="914400" hangingPunct="1"/>
            <a:r>
              <a:rPr kumimoji="1" lang="en-US" altLang="zh-CN" sz="2800" b="0" dirty="0">
                <a:solidFill>
                  <a:srgbClr val="E9600E"/>
                </a:solidFill>
                <a:ea typeface="Alibaba PuHuiTi R" pitchFamily="18" charset="-122"/>
                <a:sym typeface="Helvetica Neue Medium"/>
              </a:rPr>
              <a:t>【Relation】</a:t>
            </a:r>
          </a:p>
          <a:p>
            <a:pPr algn="l" defTabSz="914400" hangingPunct="1"/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发动机和离合器连着，离合器和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ISG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电机连着，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ISG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电机和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AMT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变速箱连着</a:t>
            </a:r>
            <a:r>
              <a:rPr lang="en-US" altLang="zh-CN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……</a:t>
            </a:r>
            <a:r>
              <a:rPr lang="zh-CN" altLang="en-US" sz="2400" b="0" dirty="0">
                <a:solidFill>
                  <a:sysClr val="windowText" lastClr="000000"/>
                </a:solidFill>
                <a:ea typeface="Alibaba PuHuiTi R" pitchFamily="18" charset="-122"/>
                <a:sym typeface="Helvetica Neue Medium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338389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E9D83D-40BC-FC4C-96FE-A7387C797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4+1</a:t>
            </a:r>
            <a:r>
              <a:rPr kumimoji="1" lang="zh-CN" altLang="en-US" dirty="0"/>
              <a:t>视图介绍</a:t>
            </a:r>
          </a:p>
        </p:txBody>
      </p:sp>
    </p:spTree>
    <p:extLst>
      <p:ext uri="{BB962C8B-B14F-4D97-AF65-F5344CB8AC3E}">
        <p14:creationId xmlns:p14="http://schemas.microsoft.com/office/powerpoint/2010/main" val="13563290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4+1</a:t>
            </a:r>
            <a:r>
              <a:rPr kumimoji="1" lang="zh-CN" altLang="en-US" dirty="0"/>
              <a:t> 架构视图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定义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3FAE93-1DCF-E54C-B443-C27F469E64EC}"/>
              </a:ext>
            </a:extLst>
          </p:cNvPr>
          <p:cNvSpPr/>
          <p:nvPr/>
        </p:nvSpPr>
        <p:spPr>
          <a:xfrm>
            <a:off x="2462400" y="2769623"/>
            <a:ext cx="16964616" cy="1310400"/>
          </a:xfrm>
          <a:prstGeom prst="roundRect">
            <a:avLst/>
          </a:prstGeom>
          <a:solidFill>
            <a:srgbClr val="FDF3F1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algn="l" defTabSz="914400" hangingPunct="1"/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1995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年，</a:t>
            </a:r>
            <a:r>
              <a:rPr lang="en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Philippe </a:t>
            </a:r>
            <a:r>
              <a:rPr lang="en" altLang="zh-CN" sz="2800" b="0" dirty="0" err="1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Kruchten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在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《</a:t>
            </a:r>
            <a:r>
              <a:rPr lang="en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IEEE Software》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上发表了题为</a:t>
            </a:r>
            <a:r>
              <a:rPr lang="en-US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《</a:t>
            </a:r>
            <a:r>
              <a:rPr lang="en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The 4+1 View Model of Architecture》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的论文，引起了业界的极大关注，并最终被 </a:t>
            </a:r>
            <a:r>
              <a:rPr lang="en" altLang="zh-CN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RUP</a:t>
            </a:r>
            <a:r>
              <a:rPr lang="zh-CN" altLang="en-US" sz="2800" b="0" dirty="0">
                <a:solidFill>
                  <a:sysClr val="windowText" lastClr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 Neue Medium"/>
              </a:rPr>
              <a:t> 采纳。</a:t>
            </a:r>
            <a:endParaRPr lang="en-US" altLang="zh-CN" sz="2800" b="0" dirty="0">
              <a:solidFill>
                <a:sysClr val="windowText" lastClr="0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27873B-E6C4-7846-809F-65157651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0" y="4896742"/>
            <a:ext cx="9081157" cy="5948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73D62EE-10ED-DF44-8714-0F8463E7252E}"/>
              </a:ext>
            </a:extLst>
          </p:cNvPr>
          <p:cNvGrpSpPr/>
          <p:nvPr/>
        </p:nvGrpSpPr>
        <p:grpSpPr>
          <a:xfrm>
            <a:off x="12191400" y="4952471"/>
            <a:ext cx="7251043" cy="5892669"/>
            <a:chOff x="13306052" y="4924608"/>
            <a:chExt cx="7251043" cy="589266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E4B2F7-DAD0-8C46-9050-3DB5ED67ECC0}"/>
                </a:ext>
              </a:extLst>
            </p:cNvPr>
            <p:cNvSpPr txBox="1"/>
            <p:nvPr/>
          </p:nvSpPr>
          <p:spPr>
            <a:xfrm>
              <a:off x="13306052" y="4924608"/>
              <a:ext cx="7251043" cy="964367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逻辑视图：</a:t>
              </a:r>
              <a:r>
                <a:rPr kumimoji="1"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系统提供给用户的功能，对应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kumimoji="1"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的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class</a:t>
              </a:r>
              <a:r>
                <a:rPr kumimoji="1"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和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state</a:t>
              </a:r>
              <a:r>
                <a:rPr kumimoji="1"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diagrams</a:t>
              </a:r>
              <a:r>
                <a:rPr kumimoji="1" lang="zh-CN" altLang="en-US" sz="2800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kumimoji="1" lang="en-US" altLang="zh-CN" sz="2800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5AAC75-EF31-0E4B-9E2F-F424EA0F936D}"/>
                </a:ext>
              </a:extLst>
            </p:cNvPr>
            <p:cNvSpPr txBox="1"/>
            <p:nvPr/>
          </p:nvSpPr>
          <p:spPr>
            <a:xfrm>
              <a:off x="13306052" y="6156683"/>
              <a:ext cx="7251043" cy="964367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defRPr kumimoji="1" sz="28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处理视图：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系统的处理过程，对应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的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sequence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和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activity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diagrams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E721BA-E681-A545-A41B-49FEF7F4F67B}"/>
                </a:ext>
              </a:extLst>
            </p:cNvPr>
            <p:cNvSpPr txBox="1"/>
            <p:nvPr/>
          </p:nvSpPr>
          <p:spPr>
            <a:xfrm>
              <a:off x="13306053" y="7388758"/>
              <a:ext cx="7251042" cy="964367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defRPr kumimoji="1" sz="28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开发视图：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程序员角度看系统的逻辑组成，对应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的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package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diagrams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2C6A7B-64C5-8542-B669-9D157749082B}"/>
                </a:ext>
              </a:extLst>
            </p:cNvPr>
            <p:cNvSpPr txBox="1"/>
            <p:nvPr/>
          </p:nvSpPr>
          <p:spPr>
            <a:xfrm>
              <a:off x="13306053" y="8620833"/>
              <a:ext cx="7251042" cy="964367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defRPr kumimoji="1" sz="28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物理视图：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系统工程师角度看系统的物理组成，对应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的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deployment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diagrams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AE989F-D6DB-0D4A-9555-057C77B47C5B}"/>
                </a:ext>
              </a:extLst>
            </p:cNvPr>
            <p:cNvSpPr txBox="1"/>
            <p:nvPr/>
          </p:nvSpPr>
          <p:spPr>
            <a:xfrm>
              <a:off x="13306053" y="9852910"/>
              <a:ext cx="7251042" cy="964367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defRPr kumimoji="1" sz="28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场景视图：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用户角度看系统需要实现的需求，对应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UML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的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use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case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diagrams</a:t>
              </a:r>
              <a:r>
                <a:rPr lang="zh-CN" altLang="en-US" b="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352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4+1</a:t>
            </a:r>
            <a:r>
              <a:rPr kumimoji="1" lang="zh-CN" altLang="en-US" dirty="0"/>
              <a:t> 架构视图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现状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E721BA-E681-A545-A41B-49FEF7F4F67B}"/>
              </a:ext>
            </a:extLst>
          </p:cNvPr>
          <p:cNvSpPr txBox="1"/>
          <p:nvPr/>
        </p:nvSpPr>
        <p:spPr>
          <a:xfrm>
            <a:off x="2767277" y="5502193"/>
            <a:ext cx="14221311" cy="533479"/>
          </a:xfrm>
          <a:prstGeom prst="rect">
            <a:avLst/>
          </a:prstGeom>
          <a:noFill/>
          <a:ln w="285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chemeClr val="bg1"/>
                </a:solidFill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架构复杂度增加：</a:t>
            </a:r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1995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年的系统大部分还是单体系统，现在分布式系统。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2C6A7B-64C5-8542-B669-9D157749082B}"/>
              </a:ext>
            </a:extLst>
          </p:cNvPr>
          <p:cNvSpPr txBox="1"/>
          <p:nvPr/>
        </p:nvSpPr>
        <p:spPr>
          <a:xfrm>
            <a:off x="2767277" y="6976395"/>
            <a:ext cx="14221311" cy="533479"/>
          </a:xfrm>
          <a:prstGeom prst="rect">
            <a:avLst/>
          </a:prstGeom>
          <a:noFill/>
          <a:ln w="285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chemeClr val="bg1"/>
                </a:solidFill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绑定 </a:t>
            </a:r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UML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图：</a:t>
            </a:r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UML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图画架构图存在问题。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AE989F-D6DB-0D4A-9555-057C77B47C5B}"/>
              </a:ext>
            </a:extLst>
          </p:cNvPr>
          <p:cNvSpPr txBox="1"/>
          <p:nvPr/>
        </p:nvSpPr>
        <p:spPr>
          <a:xfrm>
            <a:off x="2767278" y="8499342"/>
            <a:ext cx="14221310" cy="533479"/>
          </a:xfrm>
          <a:prstGeom prst="rect">
            <a:avLst/>
          </a:prstGeom>
          <a:noFill/>
          <a:ln w="285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2800">
                <a:solidFill>
                  <a:schemeClr val="bg1"/>
                </a:solidFill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理解困难：</a:t>
            </a:r>
            <a:r>
              <a:rPr lang="en-US" altLang="zh-CN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4+1</a:t>
            </a:r>
            <a:r>
              <a:rPr lang="zh-CN" altLang="en-US" b="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视图的逻辑视图、开发视图、处理视图比较容易混淆。</a:t>
            </a:r>
            <a:endParaRPr lang="en-US" altLang="zh-CN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6A303CC-41E3-5E4C-ABA5-D8677FD98584}"/>
              </a:ext>
            </a:extLst>
          </p:cNvPr>
          <p:cNvGrpSpPr/>
          <p:nvPr/>
        </p:nvGrpSpPr>
        <p:grpSpPr>
          <a:xfrm>
            <a:off x="2462400" y="3019213"/>
            <a:ext cx="12227635" cy="1098000"/>
            <a:chOff x="2462400" y="3019213"/>
            <a:chExt cx="12227635" cy="1098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5AAC75-EF31-0E4B-9E2F-F424EA0F936D}"/>
                </a:ext>
              </a:extLst>
            </p:cNvPr>
            <p:cNvSpPr txBox="1"/>
            <p:nvPr/>
          </p:nvSpPr>
          <p:spPr>
            <a:xfrm>
              <a:off x="3875840" y="3270696"/>
              <a:ext cx="10814195" cy="595035"/>
            </a:xfrm>
            <a:prstGeom prst="rect">
              <a:avLst/>
            </a:prstGeom>
            <a:noFill/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l">
                <a:defRPr kumimoji="1" sz="28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sz="32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目前国内企业很少用</a:t>
              </a:r>
              <a:r>
                <a:rPr lang="en-US" altLang="zh-CN" sz="32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4+1 </a:t>
              </a:r>
              <a:r>
                <a:rPr lang="zh-CN" altLang="en-US" sz="3200" b="0" dirty="0">
                  <a:solidFill>
                    <a:srgbClr val="E9600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视图来描述架构，这是为什么呢？</a:t>
              </a:r>
              <a:endParaRPr lang="en-US" altLang="zh-CN" sz="32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pic>
          <p:nvPicPr>
            <p:cNvPr id="12" name="图片 11" descr="图标&#10;&#10;描述已自动生成">
              <a:extLst>
                <a:ext uri="{FF2B5EF4-FFF2-40B4-BE49-F238E27FC236}">
                  <a16:creationId xmlns:a16="http://schemas.microsoft.com/office/drawing/2014/main" id="{6AF85794-4875-3645-892F-15673A70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400" y="3019213"/>
              <a:ext cx="1098000" cy="109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758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 38">
            <a:extLst>
              <a:ext uri="{FF2B5EF4-FFF2-40B4-BE49-F238E27FC236}">
                <a16:creationId xmlns:a16="http://schemas.microsoft.com/office/drawing/2014/main" id="{3F73F835-B57A-F546-A190-F03C293C503D}"/>
              </a:ext>
            </a:extLst>
          </p:cNvPr>
          <p:cNvSpPr/>
          <p:nvPr/>
        </p:nvSpPr>
        <p:spPr>
          <a:xfrm>
            <a:off x="12272209" y="3485499"/>
            <a:ext cx="10065277" cy="542337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20C9A18-27A6-6B4A-A9BE-5A46DE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6764063" cy="1310400"/>
          </a:xfrm>
        </p:spPr>
        <p:txBody>
          <a:bodyPr/>
          <a:lstStyle/>
          <a:p>
            <a:r>
              <a:rPr kumimoji="1" lang="en-US" altLang="zh-CN" dirty="0"/>
              <a:t>UML</a:t>
            </a:r>
            <a:r>
              <a:rPr kumimoji="1" lang="zh-CN" altLang="en-US" dirty="0"/>
              <a:t> 画架构图的核心问题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647024-6036-AF49-A40B-0DE0604473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78" y="3752530"/>
            <a:ext cx="8612274" cy="4960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3" name="图片 2" descr="屏幕上有个电视&#10;&#10;描述已自动生成">
            <a:extLst>
              <a:ext uri="{FF2B5EF4-FFF2-40B4-BE49-F238E27FC236}">
                <a16:creationId xmlns:a16="http://schemas.microsoft.com/office/drawing/2014/main" id="{F4966292-C4D3-4242-B331-5B3D7698E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228" y="7359793"/>
            <a:ext cx="1281043" cy="1281043"/>
          </a:xfrm>
          <a:prstGeom prst="rect">
            <a:avLst/>
          </a:prstGeom>
        </p:spPr>
      </p:pic>
      <p:pic>
        <p:nvPicPr>
          <p:cNvPr id="7" name="图片 6" descr="笔记本电脑前&#10;&#10;描述已自动生成">
            <a:extLst>
              <a:ext uri="{FF2B5EF4-FFF2-40B4-BE49-F238E27FC236}">
                <a16:creationId xmlns:a16="http://schemas.microsoft.com/office/drawing/2014/main" id="{4F1775B5-D442-DF4D-A0A0-66516D0D5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231" y="3572911"/>
            <a:ext cx="1281042" cy="1281042"/>
          </a:xfrm>
          <a:prstGeom prst="rect">
            <a:avLst/>
          </a:prstGeom>
        </p:spPr>
      </p:pic>
      <p:pic>
        <p:nvPicPr>
          <p:cNvPr id="13" name="图片 12" descr="笔记本电脑前&#10;&#10;描述已自动生成">
            <a:extLst>
              <a:ext uri="{FF2B5EF4-FFF2-40B4-BE49-F238E27FC236}">
                <a16:creationId xmlns:a16="http://schemas.microsoft.com/office/drawing/2014/main" id="{4591633C-FC2A-034C-9620-9FE1DB444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194" y="5355948"/>
            <a:ext cx="1208228" cy="1208228"/>
          </a:xfrm>
          <a:prstGeom prst="rect">
            <a:avLst/>
          </a:prstGeom>
        </p:spPr>
      </p:pic>
      <p:pic>
        <p:nvPicPr>
          <p:cNvPr id="15" name="图片 14" descr="图片包含 游戏机, 电脑&#10;&#10;描述已自动生成">
            <a:extLst>
              <a:ext uri="{FF2B5EF4-FFF2-40B4-BE49-F238E27FC236}">
                <a16:creationId xmlns:a16="http://schemas.microsoft.com/office/drawing/2014/main" id="{1B921622-C18A-7446-A50B-34AE49198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148" y="5140199"/>
            <a:ext cx="1139756" cy="1709633"/>
          </a:xfrm>
          <a:prstGeom prst="rect">
            <a:avLst/>
          </a:prstGeom>
        </p:spPr>
      </p:pic>
      <p:pic>
        <p:nvPicPr>
          <p:cNvPr id="19" name="图片 18" descr="图片包含 游戏机, 电脑&#10;&#10;描述已自动生成">
            <a:extLst>
              <a:ext uri="{FF2B5EF4-FFF2-40B4-BE49-F238E27FC236}">
                <a16:creationId xmlns:a16="http://schemas.microsoft.com/office/drawing/2014/main" id="{0164026E-E7D2-2A4F-957D-8F0E48B05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122" y="5304335"/>
            <a:ext cx="986733" cy="1393035"/>
          </a:xfrm>
          <a:prstGeom prst="rect">
            <a:avLst/>
          </a:prstGeom>
        </p:spPr>
      </p:pic>
      <p:pic>
        <p:nvPicPr>
          <p:cNvPr id="20" name="图片 19" descr="图片包含 游戏机, 电脑&#10;&#10;描述已自动生成">
            <a:extLst>
              <a:ext uri="{FF2B5EF4-FFF2-40B4-BE49-F238E27FC236}">
                <a16:creationId xmlns:a16="http://schemas.microsoft.com/office/drawing/2014/main" id="{ACC5FC70-A418-BB48-9FFE-9C0F4BE41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122" y="7134794"/>
            <a:ext cx="986733" cy="1393035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B8BA5FF-6A3B-6D45-810A-0A567884FBA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4069273" y="4213432"/>
            <a:ext cx="1734875" cy="17815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0127FA4-D13B-5D4A-994F-3D95549B3E8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3970422" y="5960062"/>
            <a:ext cx="1833726" cy="349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7A27EE-0226-8F43-B6EA-81D83E320156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14069271" y="5995016"/>
            <a:ext cx="1734877" cy="20052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89CE680-AD1F-7F4D-A420-6F0E358CA89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16943904" y="5995016"/>
            <a:ext cx="1259768" cy="58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8FAEEA6-497A-F14D-82FF-BCA9117AE196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19190405" y="6000853"/>
            <a:ext cx="140271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F54EE1D-E217-7E4D-8931-9F1B1994C3B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1086489" y="6697370"/>
            <a:ext cx="0" cy="4374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" name="图片 49" descr="图片包含 游戏机, 电脑&#10;&#10;描述已自动生成">
            <a:extLst>
              <a:ext uri="{FF2B5EF4-FFF2-40B4-BE49-F238E27FC236}">
                <a16:creationId xmlns:a16="http://schemas.microsoft.com/office/drawing/2014/main" id="{385E6D3C-051C-A241-A131-CD1861BB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672" y="5304335"/>
            <a:ext cx="986733" cy="1393035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0E93F2D-0BCD-1E45-BA5A-EE0A71AB8B7A}"/>
              </a:ext>
            </a:extLst>
          </p:cNvPr>
          <p:cNvSpPr txBox="1"/>
          <p:nvPr/>
        </p:nvSpPr>
        <p:spPr>
          <a:xfrm>
            <a:off x="9636915" y="9908369"/>
            <a:ext cx="9607869" cy="1310400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50800" rIns="50800" bIns="50800" numCol="1" spcCol="38100" rtlCol="0" anchor="ctr">
            <a:noAutofit/>
          </a:bodyPr>
          <a:lstStyle/>
          <a:p>
            <a:pPr algn="l"/>
            <a:r>
              <a:rPr kumimoji="1" lang="zh-CN" altLang="en-US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颜值即正义，</a:t>
            </a:r>
            <a:r>
              <a:rPr kumimoji="1" lang="en-US" altLang="zh-CN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UML</a:t>
            </a:r>
            <a:r>
              <a:rPr kumimoji="1" lang="zh-CN" altLang="en-US" sz="2800" b="0" dirty="0">
                <a:solidFill>
                  <a:srgbClr val="E9600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图太丑了 ！</a:t>
            </a:r>
            <a:endParaRPr kumimoji="1" lang="en-US" altLang="zh-CN" sz="2800" b="0" dirty="0">
              <a:solidFill>
                <a:srgbClr val="E9600E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C9CC039-4000-EA4C-BCFB-C75A3EFF1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77" y="10083440"/>
            <a:ext cx="1053483" cy="10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55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8575" cap="flat">
          <a:noFill/>
          <a:miter lim="400000"/>
        </a:ln>
        <a:effectLst/>
        <a:sp3d/>
      </a:spPr>
      <a:bodyPr rot="0" spcFirstLastPara="1" vertOverflow="overflow" horzOverflow="overflow" vert="horz" wrap="square" lIns="50400" tIns="50800" rIns="50800" bIns="50800" numCol="1" spcCol="38100" rtlCol="0" anchor="ctr">
        <a:noAutofit/>
      </a:bodyPr>
      <a:lstStyle>
        <a:defPPr algn="l">
          <a:defRPr kumimoji="1" sz="2800" b="0" dirty="0" smtClean="0">
            <a:solidFill>
              <a:schemeClr val="tx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模板" id="{6A2E8E20-CBA2-1E4F-9A2C-A085AB2A78C4}" vid="{FD546A65-7565-9844-B3EA-D2C5A1C214A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53</TotalTime>
  <Words>1525</Words>
  <Application>Microsoft Macintosh PowerPoint</Application>
  <PresentationFormat>自定义</PresentationFormat>
  <Paragraphs>337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阿里巴巴普惠体</vt:lpstr>
      <vt:lpstr>Alibaba PuHuiTi M</vt:lpstr>
      <vt:lpstr>Alibaba PuHuiTi R</vt:lpstr>
      <vt:lpstr>Arial</vt:lpstr>
      <vt:lpstr>Helvetica</vt:lpstr>
      <vt:lpstr>Helvetica Light</vt:lpstr>
      <vt:lpstr>Helvetica Neue</vt:lpstr>
      <vt:lpstr>Helvetica Neue Medium</vt:lpstr>
      <vt:lpstr>Wingdings</vt:lpstr>
      <vt:lpstr>White</vt:lpstr>
      <vt:lpstr>PowerPoint 演示文稿</vt:lpstr>
      <vt:lpstr>PowerPoint 演示文稿</vt:lpstr>
      <vt:lpstr>PowerPoint 演示文稿</vt:lpstr>
      <vt:lpstr>4R 架构 – Rank + Role + Relation + Rule</vt:lpstr>
      <vt:lpstr>汽车的案例</vt:lpstr>
      <vt:lpstr>PowerPoint 演示文稿</vt:lpstr>
      <vt:lpstr>4+1 架构视图 – 定义</vt:lpstr>
      <vt:lpstr>4+1 架构视图 – 现状</vt:lpstr>
      <vt:lpstr>UML 画架构图的核心问题</vt:lpstr>
      <vt:lpstr>PowerPoint 演示文稿</vt:lpstr>
      <vt:lpstr>架构图分类</vt:lpstr>
      <vt:lpstr>业务架构</vt:lpstr>
      <vt:lpstr>客户端架构、前端架构</vt:lpstr>
      <vt:lpstr>系统架构 – 简单，画1张图</vt:lpstr>
      <vt:lpstr>系统架构 – 复杂，画2张图</vt:lpstr>
      <vt:lpstr>应用架构</vt:lpstr>
      <vt:lpstr>应用架构 – 开源案例</vt:lpstr>
      <vt:lpstr>部署架构</vt:lpstr>
      <vt:lpstr>PowerPoint 演示文稿</vt:lpstr>
      <vt:lpstr>系统序列图（System Sequence Diagram）</vt:lpstr>
      <vt:lpstr>PowerPoint 演示文稿</vt:lpstr>
      <vt:lpstr>你有过类似的想法吗？</vt:lpstr>
      <vt:lpstr>实战营主要内容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楠</dc:creator>
  <cp:lastModifiedBy>Uni 极客大学</cp:lastModifiedBy>
  <cp:revision>69</cp:revision>
  <cp:lastPrinted>2019-10-08T09:23:57Z</cp:lastPrinted>
  <dcterms:created xsi:type="dcterms:W3CDTF">2021-05-18T10:48:55Z</dcterms:created>
  <dcterms:modified xsi:type="dcterms:W3CDTF">2021-12-23T09:38:23Z</dcterms:modified>
</cp:coreProperties>
</file>