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5" r:id="rId3"/>
    <p:sldMasterId id="2147483676" r:id="rId4"/>
    <p:sldMasterId id="2147483677" r:id="rId5"/>
  </p:sldMasterIdLst>
  <p:notesMasterIdLst>
    <p:notesMasterId r:id="rId29"/>
  </p:notesMasterIdLst>
  <p:sldIdLst>
    <p:sldId id="261" r:id="rId6"/>
    <p:sldId id="263" r:id="rId7"/>
    <p:sldId id="308" r:id="rId8"/>
    <p:sldId id="311" r:id="rId9"/>
    <p:sldId id="344" r:id="rId10"/>
    <p:sldId id="345" r:id="rId11"/>
    <p:sldId id="265" r:id="rId12"/>
    <p:sldId id="328" r:id="rId13"/>
    <p:sldId id="346" r:id="rId14"/>
    <p:sldId id="314" r:id="rId15"/>
    <p:sldId id="327" r:id="rId16"/>
    <p:sldId id="329" r:id="rId17"/>
    <p:sldId id="312" r:id="rId18"/>
    <p:sldId id="315" r:id="rId19"/>
    <p:sldId id="316" r:id="rId20"/>
    <p:sldId id="317" r:id="rId21"/>
    <p:sldId id="318" r:id="rId22"/>
    <p:sldId id="313" r:id="rId23"/>
    <p:sldId id="319" r:id="rId24"/>
    <p:sldId id="320" r:id="rId25"/>
    <p:sldId id="321" r:id="rId26"/>
    <p:sldId id="269" r:id="rId27"/>
    <p:sldId id="30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976">
          <p15:clr>
            <a:srgbClr val="A4A3A4"/>
          </p15:clr>
        </p15:guide>
        <p15:guide id="2" pos="6562">
          <p15:clr>
            <a:srgbClr val="A4A3A4"/>
          </p15:clr>
        </p15:guide>
        <p15:guide id="3" orient="horz" pos="1073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pos="5201">
          <p15:clr>
            <a:srgbClr val="A4A3A4"/>
          </p15:clr>
        </p15:guide>
        <p15:guide id="6" orient="horz" pos="4055">
          <p15:clr>
            <a:srgbClr val="A4A3A4"/>
          </p15:clr>
        </p15:guide>
        <p15:guide id="7" pos="2450">
          <p15:clr>
            <a:srgbClr val="A4A3A4"/>
          </p15:clr>
        </p15:guide>
        <p15:guide id="8" orient="horz" pos="1674">
          <p15:clr>
            <a:srgbClr val="A4A3A4"/>
          </p15:clr>
        </p15:guide>
        <p15:guide id="9" pos="726">
          <p15:clr>
            <a:srgbClr val="A4A3A4"/>
          </p15:clr>
        </p15:guide>
        <p15:guide id="10" orient="horz" pos="2643">
          <p15:clr>
            <a:srgbClr val="A4A3A4"/>
          </p15:clr>
        </p15:guide>
        <p15:guide id="11" pos="1164">
          <p15:clr>
            <a:srgbClr val="A4A3A4"/>
          </p15:clr>
        </p15:guide>
        <p15:guide id="12" orient="horz" pos="3226">
          <p15:clr>
            <a:srgbClr val="A4A3A4"/>
          </p15:clr>
        </p15:guide>
        <p15:guide id="13" pos="2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8DB6"/>
    <a:srgbClr val="92D050"/>
    <a:srgbClr val="D2A006"/>
    <a:srgbClr val="1F1F1F"/>
    <a:srgbClr val="232323"/>
    <a:srgbClr val="1C2734"/>
    <a:srgbClr val="1A2232"/>
    <a:srgbClr val="2B3854"/>
    <a:srgbClr val="4E7CDF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6976"/>
        <p:guide pos="6562"/>
        <p:guide orient="horz" pos="1073"/>
        <p:guide orient="horz" pos="336"/>
        <p:guide pos="5201"/>
        <p:guide orient="horz" pos="4055"/>
        <p:guide pos="2450"/>
        <p:guide orient="horz" pos="1674"/>
        <p:guide pos="726"/>
        <p:guide orient="horz" pos="2643"/>
        <p:guide pos="1164"/>
        <p:guide orient="horz" pos="3226"/>
        <p:guide pos="25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08A5C-180A-4064-83CC-E2D19F51604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A7B38-FB3A-4BFD-B6F7-FCB197FDD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/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5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/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5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0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1" name="Freeform 41"/>
            <p:cNvSpPr/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2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/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5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/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</p:spPr>
          <p:txBody>
            <a:bodyPr vert="horz" wrap="square" lIns="68579" tIns="34289" rIns="68579" bIns="34289" numCol="1" anchor="t" anchorCtr="0" compatLnSpc="1"/>
            <a:lstStyle/>
            <a:p>
              <a:pPr defTabSz="914400"/>
              <a:endParaRPr lang="zh-CN" altLang="en-US" sz="1865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5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>
    <p:wipe dir="r"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alphaModFix amt="93000"/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>
    <p:wipe dir="r"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AE5A-ED49-4EAD-9ADB-0D5F77D6621A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B3FF-2FF4-47A8-ADC4-EB7F1FE02C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88854" y="2462432"/>
            <a:ext cx="918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网络攻击图系统的设计与实现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854" y="3575249"/>
            <a:ext cx="550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七龙珠小组第四次演示</a:t>
            </a:r>
          </a:p>
        </p:txBody>
      </p:sp>
      <p:sp useBgFill="1">
        <p:nvSpPr>
          <p:cNvPr id="5" name="矩形 4"/>
          <p:cNvSpPr/>
          <p:nvPr/>
        </p:nvSpPr>
        <p:spPr>
          <a:xfrm>
            <a:off x="10625509" y="4576637"/>
            <a:ext cx="914400" cy="2281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74714" y="6096000"/>
            <a:ext cx="1022729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22555"/>
            <a:ext cx="7688580" cy="5538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4111625"/>
            <a:ext cx="7207250" cy="232600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9893" y="96029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680720"/>
            <a:ext cx="7876540" cy="37230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5" y="2510790"/>
            <a:ext cx="5365115" cy="43472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9893" y="96029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786765"/>
            <a:ext cx="7096125" cy="3538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70" y="3388995"/>
            <a:ext cx="6996430" cy="346900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t="14069" r="37269" b="40996"/>
          <a:stretch>
            <a:fillRect/>
          </a:stretch>
        </p:blipFill>
        <p:spPr>
          <a:xfrm>
            <a:off x="12192000" y="1664361"/>
            <a:ext cx="501274" cy="432133"/>
          </a:xfrm>
          <a:custGeom>
            <a:avLst/>
            <a:gdLst>
              <a:gd name="connsiteX0" fmla="*/ 0 w 2531010"/>
              <a:gd name="connsiteY0" fmla="*/ 0 h 2181905"/>
              <a:gd name="connsiteX1" fmla="*/ 2531010 w 2531010"/>
              <a:gd name="connsiteY1" fmla="*/ 0 h 2181905"/>
              <a:gd name="connsiteX2" fmla="*/ 1265505 w 2531010"/>
              <a:gd name="connsiteY2" fmla="*/ 2181905 h 2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010" h="2181905">
                <a:moveTo>
                  <a:pt x="0" y="0"/>
                </a:moveTo>
                <a:lnTo>
                  <a:pt x="2531010" y="0"/>
                </a:lnTo>
                <a:lnTo>
                  <a:pt x="1265505" y="2181905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7101402" y="-102334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7442" y="2364864"/>
            <a:ext cx="6584937" cy="1446550"/>
            <a:chOff x="2863864" y="2256473"/>
            <a:chExt cx="6584937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3"/>
              <a:ext cx="65849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经济决策工具使用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63865" y="3703023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911198" y="2828834"/>
            <a:ext cx="293941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PART4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经济决策工具使用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0643" y="1118319"/>
          <a:ext cx="10927579" cy="5451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31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日期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计费条目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详请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费用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19">
                <a:tc rowSpan="8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项目立项阶段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设备费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设备补贴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¥7,000.00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1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2020/9/7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材料费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必要的软件购买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¥7,000.00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2020/9/7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会议费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会议补贴</a:t>
                      </a:r>
                      <a:r>
                        <a:rPr lang="en-US" sz="1800" kern="100">
                          <a:effectLst/>
                        </a:rPr>
                        <a:t>50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¥840.00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路费补贴</a:t>
                      </a:r>
                      <a:r>
                        <a:rPr lang="en-US" sz="1800" kern="100" dirty="0">
                          <a:effectLst/>
                        </a:rPr>
                        <a:t>20</a:t>
                      </a:r>
                      <a:r>
                        <a:rPr lang="zh-CN" sz="1800" kern="100" dirty="0">
                          <a:effectLst/>
                        </a:rPr>
                        <a:t>元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会议地点</a:t>
                      </a:r>
                      <a:r>
                        <a:rPr lang="en-US" sz="1800" kern="100" dirty="0">
                          <a:effectLst/>
                        </a:rPr>
                        <a:t>350</a:t>
                      </a:r>
                      <a:r>
                        <a:rPr lang="zh-CN" sz="1800" kern="100" dirty="0">
                          <a:effectLst/>
                        </a:rPr>
                        <a:t>元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次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一阶段劳务费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阶段性补助</a:t>
                      </a:r>
                      <a:r>
                        <a:rPr lang="en-US" sz="1800" kern="100" dirty="0">
                          <a:effectLst/>
                        </a:rPr>
                        <a:t>100</a:t>
                      </a:r>
                      <a:r>
                        <a:rPr lang="zh-CN" sz="1800" kern="100" dirty="0">
                          <a:effectLst/>
                        </a:rPr>
                        <a:t>元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¥700.00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31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人员费用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项目经理等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¥2,400.00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31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一阶段总计费用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¥17,940.00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经济决策工具使用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30643" y="1592372"/>
          <a:ext cx="10838804" cy="4959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1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6558">
                <a:tc rowSpan="8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项目分析阶段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2020/9/9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会议费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会议补贴</a:t>
                      </a:r>
                      <a:r>
                        <a:rPr lang="en-US" sz="1800" kern="100">
                          <a:effectLst/>
                        </a:rPr>
                        <a:t>50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¥840.00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5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路费补贴</a:t>
                      </a:r>
                      <a:r>
                        <a:rPr lang="en-US" sz="1800" kern="100" dirty="0">
                          <a:effectLst/>
                        </a:rPr>
                        <a:t>20</a:t>
                      </a:r>
                      <a:r>
                        <a:rPr lang="zh-CN" sz="1800" kern="100" dirty="0">
                          <a:effectLst/>
                        </a:rPr>
                        <a:t>元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5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会议地点</a:t>
                      </a:r>
                      <a:r>
                        <a:rPr lang="en-US" sz="1800" kern="100">
                          <a:effectLst/>
                        </a:rPr>
                        <a:t>350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次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5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二阶段劳务费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加班补助</a:t>
                      </a:r>
                      <a:r>
                        <a:rPr lang="en-US" sz="1800" kern="100" dirty="0">
                          <a:effectLst/>
                        </a:rPr>
                        <a:t>100</a:t>
                      </a:r>
                      <a:r>
                        <a:rPr lang="zh-CN" sz="1800" kern="100" dirty="0">
                          <a:effectLst/>
                        </a:rPr>
                        <a:t>元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¥700.00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2020/9/8-2020/9/10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人员费用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项目分析人员等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¥6,800.00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文献参考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¥2,000.00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专家咨询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¥1,000.00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二阶段总计费用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¥8,340.00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0643" y="1118319"/>
          <a:ext cx="10838802" cy="474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053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日期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计费条目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详请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费用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经济决策工具使用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30642" y="1592372"/>
          <a:ext cx="10838801" cy="5099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1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9994">
                <a:tc rowSpan="6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系统设计阶段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2020/9/13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会议费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会议补贴</a:t>
                      </a:r>
                      <a:r>
                        <a:rPr lang="en-US" sz="1800" kern="100" dirty="0">
                          <a:effectLst/>
                        </a:rPr>
                        <a:t>50</a:t>
                      </a:r>
                      <a:r>
                        <a:rPr lang="zh-CN" sz="1800" kern="100" dirty="0">
                          <a:effectLst/>
                        </a:rPr>
                        <a:t>元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¥840.00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9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路费补贴</a:t>
                      </a:r>
                      <a:r>
                        <a:rPr lang="en-US" sz="1800" kern="100">
                          <a:effectLst/>
                        </a:rPr>
                        <a:t>20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9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会议地点</a:t>
                      </a:r>
                      <a:r>
                        <a:rPr lang="en-US" sz="1800" kern="100">
                          <a:effectLst/>
                        </a:rPr>
                        <a:t>350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次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9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三阶段劳务费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加班补助</a:t>
                      </a:r>
                      <a:r>
                        <a:rPr lang="en-US" sz="1800" kern="100">
                          <a:effectLst/>
                        </a:rPr>
                        <a:t>100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¥700.00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9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2020/9/11 - 2020/9/14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人员费用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系统设计人员等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¥12,500.00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9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三阶段总计费用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¥14,040.00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0643" y="1154097"/>
          <a:ext cx="10838802" cy="438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27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日期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计费条目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详请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费用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经济决策工具使用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70012" y="1787412"/>
          <a:ext cx="10830851" cy="47678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6885">
                <a:tc rowSpan="7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系统开发阶段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2020/9/16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会议费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会议补贴</a:t>
                      </a:r>
                      <a:r>
                        <a:rPr lang="en-US" sz="1800" kern="100">
                          <a:effectLst/>
                        </a:rPr>
                        <a:t>50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¥840.00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8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路费补贴</a:t>
                      </a:r>
                      <a:r>
                        <a:rPr lang="en-US" sz="1800" kern="100">
                          <a:effectLst/>
                        </a:rPr>
                        <a:t>20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8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会议地点</a:t>
                      </a:r>
                      <a:r>
                        <a:rPr lang="en-US" sz="1800" kern="100">
                          <a:effectLst/>
                        </a:rPr>
                        <a:t>350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次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8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2020/9/20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四阶段劳务费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加班补助</a:t>
                      </a:r>
                      <a:r>
                        <a:rPr lang="en-US" sz="1800" kern="100">
                          <a:effectLst/>
                        </a:rPr>
                        <a:t>100</a:t>
                      </a:r>
                      <a:r>
                        <a:rPr lang="zh-CN" sz="1800" kern="100">
                          <a:effectLst/>
                        </a:rPr>
                        <a:t>元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¥700.00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2020/9/14 -2020/9/20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人员费用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编程实现人员等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¥13,000.00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4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2020/9/17-20209/18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测试设计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¥1,600.00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4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四阶段总计费用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¥16,140.00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70011" y="1202637"/>
          <a:ext cx="10830851" cy="584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日期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计费条目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详请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费用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t="14069" r="37269" b="40996"/>
          <a:stretch>
            <a:fillRect/>
          </a:stretch>
        </p:blipFill>
        <p:spPr>
          <a:xfrm>
            <a:off x="12192000" y="1664361"/>
            <a:ext cx="501274" cy="432133"/>
          </a:xfrm>
          <a:custGeom>
            <a:avLst/>
            <a:gdLst>
              <a:gd name="connsiteX0" fmla="*/ 0 w 2531010"/>
              <a:gd name="connsiteY0" fmla="*/ 0 h 2181905"/>
              <a:gd name="connsiteX1" fmla="*/ 2531010 w 2531010"/>
              <a:gd name="connsiteY1" fmla="*/ 0 h 2181905"/>
              <a:gd name="connsiteX2" fmla="*/ 1265505 w 2531010"/>
              <a:gd name="connsiteY2" fmla="*/ 2181905 h 2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010" h="2181905">
                <a:moveTo>
                  <a:pt x="0" y="0"/>
                </a:moveTo>
                <a:lnTo>
                  <a:pt x="2531010" y="0"/>
                </a:lnTo>
                <a:lnTo>
                  <a:pt x="1265505" y="2181905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7101402" y="-102334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7442" y="2364864"/>
            <a:ext cx="6584937" cy="1446550"/>
            <a:chOff x="2863864" y="2256473"/>
            <a:chExt cx="6584937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3"/>
              <a:ext cx="65849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测试方案设计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63865" y="3703023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911198" y="2828834"/>
            <a:ext cx="293941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PART5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需求功能测试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69507" y="1331650"/>
          <a:ext cx="10457896" cy="4992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9281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测试项编号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测试项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操作步骤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输入数据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预期结果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测试结果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84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N1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读入</a:t>
                      </a:r>
                      <a:r>
                        <a:rPr lang="en-US" sz="1800" kern="100">
                          <a:effectLst/>
                        </a:rPr>
                        <a:t>EXCEL</a:t>
                      </a:r>
                      <a:r>
                        <a:rPr lang="zh-CN" sz="1800" kern="100">
                          <a:effectLst/>
                        </a:rPr>
                        <a:t>大数据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1.</a:t>
                      </a:r>
                      <a:r>
                        <a:rPr lang="zh-CN" sz="1800" kern="100" dirty="0">
                          <a:effectLst/>
                        </a:rPr>
                        <a:t>打开程序</a:t>
                      </a: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2.</a:t>
                      </a:r>
                      <a:r>
                        <a:rPr lang="zh-CN" sz="1800" kern="100" dirty="0">
                          <a:effectLst/>
                        </a:rPr>
                        <a:t>点击导入按钮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——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在界面出现导入数据的内容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56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N2-1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根据流量和</a:t>
                      </a:r>
                      <a:r>
                        <a:rPr lang="en-US" sz="1800" kern="100">
                          <a:effectLst/>
                        </a:rPr>
                        <a:t>CVE </a:t>
                      </a:r>
                      <a:r>
                        <a:rPr lang="zh-CN" sz="1800" kern="100">
                          <a:effectLst/>
                        </a:rPr>
                        <a:t>生成攻击图并显示攻击图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未导入数据时点击分析按钮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——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出现未导入数据等提示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56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N2-2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导入数据后点击分析按钮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——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出现攻击图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56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N3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攻击图变速显示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点击加快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减慢按钮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——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攻击图出现速度加快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减慢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01644" y="-961566"/>
            <a:ext cx="13270523" cy="7819292"/>
            <a:chOff x="-1078523" y="-961292"/>
            <a:chExt cx="13270523" cy="7819292"/>
          </a:xfrm>
        </p:grpSpPr>
        <p:sp>
          <p:nvSpPr>
            <p:cNvPr id="18" name="矩形 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-1078523" y="-9612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正五边形 4"/>
          <p:cNvSpPr/>
          <p:nvPr/>
        </p:nvSpPr>
        <p:spPr>
          <a:xfrm>
            <a:off x="-2948078" y="-980533"/>
            <a:ext cx="8202169" cy="7811589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954504" y="1491069"/>
            <a:ext cx="5578417" cy="3821973"/>
            <a:chOff x="5964654" y="1492764"/>
            <a:chExt cx="4330634" cy="3821973"/>
          </a:xfrm>
        </p:grpSpPr>
        <p:sp>
          <p:nvSpPr>
            <p:cNvPr id="28" name="文本框 27"/>
            <p:cNvSpPr txBox="1"/>
            <p:nvPr/>
          </p:nvSpPr>
          <p:spPr>
            <a:xfrm>
              <a:off x="6105863" y="1492764"/>
              <a:ext cx="418942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3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en-US" altLang="zh-CN" sz="32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用户手册设计</a:t>
              </a:r>
            </a:p>
          </p:txBody>
        </p:sp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>
              <a:off x="5964654" y="1492764"/>
              <a:ext cx="141210" cy="58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5"/>
            <p:cNvSpPr>
              <a:spLocks noChangeArrowheads="1"/>
            </p:cNvSpPr>
            <p:nvPr/>
          </p:nvSpPr>
          <p:spPr bwMode="auto">
            <a:xfrm>
              <a:off x="5964654" y="2355726"/>
              <a:ext cx="141210" cy="58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05864" y="4729962"/>
              <a:ext cx="407150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3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实机演示</a:t>
              </a:r>
              <a:endPara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5"/>
            <p:cNvSpPr>
              <a:spLocks noChangeArrowheads="1"/>
            </p:cNvSpPr>
            <p:nvPr/>
          </p:nvSpPr>
          <p:spPr bwMode="auto">
            <a:xfrm>
              <a:off x="5964654" y="4729962"/>
              <a:ext cx="141210" cy="584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105863" y="3134935"/>
              <a:ext cx="407150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3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经济决策工具使用</a:t>
              </a:r>
              <a:endPara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53007" y="2648114"/>
            <a:ext cx="31337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altLang="zh-CN" sz="6600" kern="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6600" kern="600" spc="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6600" kern="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algn="r">
              <a:lnSpc>
                <a:spcPts val="6600"/>
              </a:lnSpc>
            </a:pPr>
            <a:r>
              <a:rPr lang="en-US" altLang="zh-CN" sz="6600" kern="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kern="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590582" y="2639593"/>
            <a:ext cx="783490" cy="787730"/>
          </a:xfrm>
          <a:custGeom>
            <a:avLst/>
            <a:gdLst>
              <a:gd name="connsiteX0" fmla="*/ 1008058 w 1451354"/>
              <a:gd name="connsiteY0" fmla="*/ 1355958 h 1459200"/>
              <a:gd name="connsiteX1" fmla="*/ 1001763 w 1451354"/>
              <a:gd name="connsiteY1" fmla="*/ 1361266 h 1459200"/>
              <a:gd name="connsiteX2" fmla="*/ 688005 w 1451354"/>
              <a:gd name="connsiteY2" fmla="*/ 1459200 h 1459200"/>
              <a:gd name="connsiteX3" fmla="*/ 126831 w 1451354"/>
              <a:gd name="connsiteY3" fmla="*/ 885762 h 1459200"/>
              <a:gd name="connsiteX4" fmla="*/ 291196 w 1451354"/>
              <a:gd name="connsiteY4" fmla="*/ 480280 h 1459200"/>
              <a:gd name="connsiteX5" fmla="*/ 345462 w 1451354"/>
              <a:gd name="connsiteY5" fmla="*/ 434528 h 1459200"/>
              <a:gd name="connsiteX6" fmla="*/ 310447 w 1451354"/>
              <a:gd name="connsiteY6" fmla="*/ 499038 h 1459200"/>
              <a:gd name="connsiteX7" fmla="*/ 261282 w 1451354"/>
              <a:gd name="connsiteY7" fmla="*/ 742556 h 1459200"/>
              <a:gd name="connsiteX8" fmla="*/ 886898 w 1451354"/>
              <a:gd name="connsiteY8" fmla="*/ 1368172 h 1459200"/>
              <a:gd name="connsiteX9" fmla="*/ 1024672 w 1451354"/>
              <a:gd name="connsiteY9" fmla="*/ 362075 h 1459200"/>
              <a:gd name="connsiteX10" fmla="*/ 960162 w 1451354"/>
              <a:gd name="connsiteY10" fmla="*/ 327060 h 1459200"/>
              <a:gd name="connsiteX11" fmla="*/ 716644 w 1451354"/>
              <a:gd name="connsiteY11" fmla="*/ 277896 h 1459200"/>
              <a:gd name="connsiteX12" fmla="*/ 91028 w 1451354"/>
              <a:gd name="connsiteY12" fmla="*/ 903512 h 1459200"/>
              <a:gd name="connsiteX13" fmla="*/ 103242 w 1451354"/>
              <a:gd name="connsiteY13" fmla="*/ 1024672 h 1459200"/>
              <a:gd name="connsiteX14" fmla="*/ 97934 w 1451354"/>
              <a:gd name="connsiteY14" fmla="*/ 1018377 h 1459200"/>
              <a:gd name="connsiteX15" fmla="*/ 0 w 1451354"/>
              <a:gd name="connsiteY15" fmla="*/ 704619 h 1459200"/>
              <a:gd name="connsiteX16" fmla="*/ 573438 w 1451354"/>
              <a:gd name="connsiteY16" fmla="*/ 143445 h 1459200"/>
              <a:gd name="connsiteX17" fmla="*/ 978920 w 1451354"/>
              <a:gd name="connsiteY17" fmla="*/ 307809 h 1459200"/>
              <a:gd name="connsiteX18" fmla="*/ 1307909 w 1451354"/>
              <a:gd name="connsiteY18" fmla="*/ 573438 h 1459200"/>
              <a:gd name="connsiteX19" fmla="*/ 1143545 w 1451354"/>
              <a:gd name="connsiteY19" fmla="*/ 978920 h 1459200"/>
              <a:gd name="connsiteX20" fmla="*/ 1089279 w 1451354"/>
              <a:gd name="connsiteY20" fmla="*/ 1024672 h 1459200"/>
              <a:gd name="connsiteX21" fmla="*/ 1124295 w 1451354"/>
              <a:gd name="connsiteY21" fmla="*/ 960162 h 1459200"/>
              <a:gd name="connsiteX22" fmla="*/ 1173459 w 1451354"/>
              <a:gd name="connsiteY22" fmla="*/ 716644 h 1459200"/>
              <a:gd name="connsiteX23" fmla="*/ 547843 w 1451354"/>
              <a:gd name="connsiteY23" fmla="*/ 91028 h 1459200"/>
              <a:gd name="connsiteX24" fmla="*/ 426683 w 1451354"/>
              <a:gd name="connsiteY24" fmla="*/ 103241 h 1459200"/>
              <a:gd name="connsiteX25" fmla="*/ 432978 w 1451354"/>
              <a:gd name="connsiteY25" fmla="*/ 97933 h 1459200"/>
              <a:gd name="connsiteX26" fmla="*/ 746736 w 1451354"/>
              <a:gd name="connsiteY26" fmla="*/ 0 h 1459200"/>
              <a:gd name="connsiteX27" fmla="*/ 1307909 w 1451354"/>
              <a:gd name="connsiteY27" fmla="*/ 573438 h 1459200"/>
              <a:gd name="connsiteX28" fmla="*/ 1451354 w 1451354"/>
              <a:gd name="connsiteY28" fmla="*/ 768297 h 1459200"/>
              <a:gd name="connsiteX29" fmla="*/ 877916 w 1451354"/>
              <a:gd name="connsiteY29" fmla="*/ 1329471 h 1459200"/>
              <a:gd name="connsiteX30" fmla="*/ 472434 w 1451354"/>
              <a:gd name="connsiteY30" fmla="*/ 1165107 h 1459200"/>
              <a:gd name="connsiteX31" fmla="*/ 426682 w 1451354"/>
              <a:gd name="connsiteY31" fmla="*/ 1110841 h 1459200"/>
              <a:gd name="connsiteX32" fmla="*/ 491192 w 1451354"/>
              <a:gd name="connsiteY32" fmla="*/ 1145856 h 1459200"/>
              <a:gd name="connsiteX33" fmla="*/ 734710 w 1451354"/>
              <a:gd name="connsiteY33" fmla="*/ 1195020 h 1459200"/>
              <a:gd name="connsiteX34" fmla="*/ 1360326 w 1451354"/>
              <a:gd name="connsiteY34" fmla="*/ 569404 h 1459200"/>
              <a:gd name="connsiteX35" fmla="*/ 1348112 w 1451354"/>
              <a:gd name="connsiteY35" fmla="*/ 448244 h 1459200"/>
              <a:gd name="connsiteX36" fmla="*/ 1353420 w 1451354"/>
              <a:gd name="connsiteY36" fmla="*/ 454539 h 1459200"/>
              <a:gd name="connsiteX37" fmla="*/ 1451354 w 1451354"/>
              <a:gd name="connsiteY37" fmla="*/ 768297 h 14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51354" h="1459200">
                <a:moveTo>
                  <a:pt x="1008058" y="1355958"/>
                </a:moveTo>
                <a:lnTo>
                  <a:pt x="1001763" y="1361266"/>
                </a:lnTo>
                <a:cubicBezTo>
                  <a:pt x="912199" y="1423096"/>
                  <a:pt x="804228" y="1459200"/>
                  <a:pt x="688005" y="1459200"/>
                </a:cubicBezTo>
                <a:cubicBezTo>
                  <a:pt x="378077" y="1459200"/>
                  <a:pt x="126831" y="1202463"/>
                  <a:pt x="126831" y="885762"/>
                </a:cubicBezTo>
                <a:cubicBezTo>
                  <a:pt x="126831" y="727411"/>
                  <a:pt x="189644" y="584052"/>
                  <a:pt x="291196" y="480280"/>
                </a:cubicBezTo>
                <a:lnTo>
                  <a:pt x="345462" y="434528"/>
                </a:lnTo>
                <a:lnTo>
                  <a:pt x="310447" y="499038"/>
                </a:lnTo>
                <a:cubicBezTo>
                  <a:pt x="278789" y="573886"/>
                  <a:pt x="261283" y="656176"/>
                  <a:pt x="261282" y="742556"/>
                </a:cubicBezTo>
                <a:cubicBezTo>
                  <a:pt x="261282" y="1088074"/>
                  <a:pt x="541380" y="1368172"/>
                  <a:pt x="886898" y="1368172"/>
                </a:cubicBezTo>
                <a:close/>
                <a:moveTo>
                  <a:pt x="1024672" y="362075"/>
                </a:moveTo>
                <a:lnTo>
                  <a:pt x="960162" y="327060"/>
                </a:lnTo>
                <a:cubicBezTo>
                  <a:pt x="885314" y="295402"/>
                  <a:pt x="803024" y="277896"/>
                  <a:pt x="716644" y="277896"/>
                </a:cubicBezTo>
                <a:cubicBezTo>
                  <a:pt x="371126" y="277896"/>
                  <a:pt x="91028" y="557994"/>
                  <a:pt x="91028" y="903512"/>
                </a:cubicBezTo>
                <a:lnTo>
                  <a:pt x="103242" y="1024672"/>
                </a:lnTo>
                <a:lnTo>
                  <a:pt x="97934" y="1018377"/>
                </a:lnTo>
                <a:cubicBezTo>
                  <a:pt x="36104" y="928813"/>
                  <a:pt x="0" y="820842"/>
                  <a:pt x="0" y="704619"/>
                </a:cubicBezTo>
                <a:cubicBezTo>
                  <a:pt x="0" y="394691"/>
                  <a:pt x="256737" y="143445"/>
                  <a:pt x="573438" y="143445"/>
                </a:cubicBezTo>
                <a:cubicBezTo>
                  <a:pt x="731789" y="143445"/>
                  <a:pt x="875148" y="206257"/>
                  <a:pt x="978920" y="307809"/>
                </a:cubicBezTo>
                <a:close/>
                <a:moveTo>
                  <a:pt x="1307909" y="573438"/>
                </a:moveTo>
                <a:cubicBezTo>
                  <a:pt x="1307909" y="731789"/>
                  <a:pt x="1245098" y="875148"/>
                  <a:pt x="1143545" y="978920"/>
                </a:cubicBezTo>
                <a:lnTo>
                  <a:pt x="1089279" y="1024672"/>
                </a:lnTo>
                <a:lnTo>
                  <a:pt x="1124295" y="960162"/>
                </a:lnTo>
                <a:cubicBezTo>
                  <a:pt x="1155953" y="885314"/>
                  <a:pt x="1173459" y="803024"/>
                  <a:pt x="1173459" y="716644"/>
                </a:cubicBezTo>
                <a:cubicBezTo>
                  <a:pt x="1173459" y="371126"/>
                  <a:pt x="893361" y="91028"/>
                  <a:pt x="547843" y="91028"/>
                </a:cubicBezTo>
                <a:lnTo>
                  <a:pt x="426683" y="103241"/>
                </a:lnTo>
                <a:lnTo>
                  <a:pt x="432978" y="97933"/>
                </a:lnTo>
                <a:cubicBezTo>
                  <a:pt x="522542" y="36104"/>
                  <a:pt x="630513" y="0"/>
                  <a:pt x="746736" y="0"/>
                </a:cubicBezTo>
                <a:cubicBezTo>
                  <a:pt x="1056663" y="0"/>
                  <a:pt x="1307909" y="256737"/>
                  <a:pt x="1307909" y="573438"/>
                </a:cubicBezTo>
                <a:close/>
                <a:moveTo>
                  <a:pt x="1451354" y="768297"/>
                </a:moveTo>
                <a:cubicBezTo>
                  <a:pt x="1451354" y="1078225"/>
                  <a:pt x="1194617" y="1329471"/>
                  <a:pt x="877916" y="1329471"/>
                </a:cubicBezTo>
                <a:cubicBezTo>
                  <a:pt x="719565" y="1329471"/>
                  <a:pt x="576206" y="1266659"/>
                  <a:pt x="472434" y="1165107"/>
                </a:cubicBezTo>
                <a:lnTo>
                  <a:pt x="426682" y="1110841"/>
                </a:lnTo>
                <a:lnTo>
                  <a:pt x="491192" y="1145856"/>
                </a:lnTo>
                <a:cubicBezTo>
                  <a:pt x="566040" y="1177514"/>
                  <a:pt x="648330" y="1195020"/>
                  <a:pt x="734710" y="1195020"/>
                </a:cubicBezTo>
                <a:cubicBezTo>
                  <a:pt x="1080228" y="1195020"/>
                  <a:pt x="1360326" y="914922"/>
                  <a:pt x="1360326" y="569404"/>
                </a:cubicBezTo>
                <a:lnTo>
                  <a:pt x="1348112" y="448244"/>
                </a:lnTo>
                <a:lnTo>
                  <a:pt x="1353420" y="454539"/>
                </a:lnTo>
                <a:cubicBezTo>
                  <a:pt x="1415250" y="544103"/>
                  <a:pt x="1451354" y="652074"/>
                  <a:pt x="1451354" y="768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5954504" y="3113521"/>
            <a:ext cx="181897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6548" y="2365753"/>
            <a:ext cx="648571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项目管理工具使用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971400" y="3871100"/>
            <a:ext cx="181897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3297" y="3904117"/>
            <a:ext cx="52446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测试方案设计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7920" y="659130"/>
            <a:ext cx="5565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</a:t>
            </a:r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计划执行情况</a:t>
            </a:r>
            <a:endParaRPr lang="zh-CN" altLang="en-US" sz="3200"/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954504" y="657949"/>
            <a:ext cx="181897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1249" y="241156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界面和按钮功能测试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3393" y="905520"/>
          <a:ext cx="10785537" cy="584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测试项编号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测试项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操作步骤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输入数据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预期结果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测试结果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3393" y="1490295"/>
          <a:ext cx="10785536" cy="521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44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Q1-1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导入数据按钮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点击导入按钮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出现导入数据提示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Q1-2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分析数据按钮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点击分析按钮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出现攻击图显示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9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Q1-3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加快攻击图生成速度按钮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点击加快按钮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攻击图出现速度加快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9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Q1-4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减慢攻击图生成速度按钮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点击减慢按钮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攻击图出现速度减慢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Q2-1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显示攻击图界面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9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Q2-2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界面的布局是否符合软件 的功能逻辑通过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89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Q2-3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界面布局行、列的间距是否合理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89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Q2-4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界面元素的尺寸大小是否 合理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7344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Q2-5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窗口切换、移动、改变大小时，界面显示是否正常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节点数量与安全日志测试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32990" y="1118319"/>
          <a:ext cx="10785537" cy="584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测试项编号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测试项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操作步骤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输入数据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预期结果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测试结果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32988" y="1703094"/>
          <a:ext cx="10785539" cy="1377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745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K1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被攻击节点</a:t>
                      </a:r>
                      <a:r>
                        <a:rPr lang="zh-CN" altLang="en-US" sz="1800" kern="100" dirty="0">
                          <a:effectLst/>
                        </a:rPr>
                        <a:t>数量测试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QTestLib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zh-CN" sz="1800" kern="100" dirty="0">
                          <a:effectLst/>
                        </a:rPr>
                        <a:t>调用函数计算生成节点数目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32990" y="3098312"/>
          <a:ext cx="10785537" cy="2527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82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W1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是否有安全日志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查看程序运行后生成的文件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-1981797" y="-563416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294271" y="2835410"/>
            <a:ext cx="8423163" cy="1446550"/>
            <a:chOff x="2863864" y="2256474"/>
            <a:chExt cx="8423163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4"/>
              <a:ext cx="842316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实机展示</a:t>
              </a:r>
              <a:endPara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853197" y="3703024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315827" y="1114122"/>
            <a:ext cx="293941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PART6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96074" y="2633882"/>
            <a:ext cx="6814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kumimoji="0" lang="en-US" altLang="zh-CN" sz="80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t="14069" r="37269" b="40996"/>
          <a:stretch>
            <a:fillRect/>
          </a:stretch>
        </p:blipFill>
        <p:spPr>
          <a:xfrm>
            <a:off x="12192000" y="1664361"/>
            <a:ext cx="501274" cy="432133"/>
          </a:xfrm>
          <a:custGeom>
            <a:avLst/>
            <a:gdLst>
              <a:gd name="connsiteX0" fmla="*/ 0 w 2531010"/>
              <a:gd name="connsiteY0" fmla="*/ 0 h 2181905"/>
              <a:gd name="connsiteX1" fmla="*/ 2531010 w 2531010"/>
              <a:gd name="connsiteY1" fmla="*/ 0 h 2181905"/>
              <a:gd name="connsiteX2" fmla="*/ 1265505 w 2531010"/>
              <a:gd name="connsiteY2" fmla="*/ 2181905 h 2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010" h="2181905">
                <a:moveTo>
                  <a:pt x="0" y="0"/>
                </a:moveTo>
                <a:lnTo>
                  <a:pt x="2531010" y="0"/>
                </a:lnTo>
                <a:lnTo>
                  <a:pt x="1265505" y="2181905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7101402" y="-102334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7442" y="2364864"/>
            <a:ext cx="6584937" cy="1446550"/>
            <a:chOff x="2863864" y="2256473"/>
            <a:chExt cx="6584937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3"/>
              <a:ext cx="65849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计划执行情况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63865" y="3703023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882834" y="2828834"/>
            <a:ext cx="2996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计划执行情况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06675" y="1377371"/>
          <a:ext cx="10537796" cy="4767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5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1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4341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时间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9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7</a:t>
                      </a:r>
                      <a:r>
                        <a:rPr lang="zh-CN" sz="1800" kern="100" dirty="0">
                          <a:effectLst/>
                        </a:rPr>
                        <a:t>日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9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9</a:t>
                      </a:r>
                      <a:r>
                        <a:rPr lang="zh-CN" sz="1800" kern="100" dirty="0">
                          <a:effectLst/>
                        </a:rPr>
                        <a:t>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9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zh-CN" sz="1800" kern="100" dirty="0">
                          <a:effectLst/>
                        </a:rPr>
                        <a:t>日</a:t>
                      </a:r>
                      <a:r>
                        <a:rPr lang="en-US" sz="1800" kern="100" dirty="0">
                          <a:effectLst/>
                        </a:rPr>
                        <a:t>-9</a:t>
                      </a:r>
                      <a:r>
                        <a:rPr lang="zh-CN" sz="1800" kern="100" dirty="0">
                          <a:effectLst/>
                        </a:rPr>
                        <a:t>月</a:t>
                      </a:r>
                      <a:r>
                        <a:rPr lang="en-US" sz="1800" kern="100" dirty="0">
                          <a:effectLst/>
                        </a:rPr>
                        <a:t>13</a:t>
                      </a:r>
                      <a:r>
                        <a:rPr lang="zh-CN" sz="1800" kern="100" dirty="0">
                          <a:effectLst/>
                        </a:rPr>
                        <a:t>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9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14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r>
                        <a:rPr lang="en-US" sz="1800" kern="100">
                          <a:effectLst/>
                        </a:rPr>
                        <a:t>-9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16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9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17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r>
                        <a:rPr lang="en-US" sz="1800" kern="100">
                          <a:effectLst/>
                        </a:rPr>
                        <a:t>-9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20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9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21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r>
                        <a:rPr lang="en-US" sz="1800" kern="100">
                          <a:effectLst/>
                        </a:rPr>
                        <a:t>-9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23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9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24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68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工作计划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完成项目需求分析与概要设计等文档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完成 数据结构、界面、功能的设计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系统功能的初步实现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系统功能的进一步实现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系统测试与优化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</a:rPr>
                        <a:t>整理项目材料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287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完成情况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完成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完成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基本完成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基本完成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t="14069" r="37269" b="40996"/>
          <a:stretch>
            <a:fillRect/>
          </a:stretch>
        </p:blipFill>
        <p:spPr>
          <a:xfrm>
            <a:off x="12192000" y="1664361"/>
            <a:ext cx="501274" cy="432133"/>
          </a:xfrm>
          <a:custGeom>
            <a:avLst/>
            <a:gdLst>
              <a:gd name="connsiteX0" fmla="*/ 0 w 2531010"/>
              <a:gd name="connsiteY0" fmla="*/ 0 h 2181905"/>
              <a:gd name="connsiteX1" fmla="*/ 2531010 w 2531010"/>
              <a:gd name="connsiteY1" fmla="*/ 0 h 2181905"/>
              <a:gd name="connsiteX2" fmla="*/ 1265505 w 2531010"/>
              <a:gd name="connsiteY2" fmla="*/ 2181905 h 2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010" h="2181905">
                <a:moveTo>
                  <a:pt x="0" y="0"/>
                </a:moveTo>
                <a:lnTo>
                  <a:pt x="2531010" y="0"/>
                </a:lnTo>
                <a:lnTo>
                  <a:pt x="1265505" y="2181905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7073462" y="-102334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7442" y="2364864"/>
            <a:ext cx="6584937" cy="1446550"/>
            <a:chOff x="2863864" y="2256473"/>
            <a:chExt cx="6584937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3"/>
              <a:ext cx="6584937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用户手册设计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63865" y="3703023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911197" y="2828834"/>
            <a:ext cx="293941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14960" t="9310" r="18459" b="2364"/>
          <a:stretch>
            <a:fillRect/>
          </a:stretch>
        </p:blipFill>
        <p:spPr>
          <a:xfrm>
            <a:off x="2397760" y="1621155"/>
            <a:ext cx="6256655" cy="4453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69440" y="618490"/>
            <a:ext cx="3670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用户手册设计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t="14069" r="37269" b="40996"/>
          <a:stretch>
            <a:fillRect/>
          </a:stretch>
        </p:blipFill>
        <p:spPr>
          <a:xfrm>
            <a:off x="12192000" y="1664361"/>
            <a:ext cx="501274" cy="432133"/>
          </a:xfrm>
          <a:custGeom>
            <a:avLst/>
            <a:gdLst>
              <a:gd name="connsiteX0" fmla="*/ 0 w 2531010"/>
              <a:gd name="connsiteY0" fmla="*/ 0 h 2181905"/>
              <a:gd name="connsiteX1" fmla="*/ 2531010 w 2531010"/>
              <a:gd name="connsiteY1" fmla="*/ 0 h 2181905"/>
              <a:gd name="connsiteX2" fmla="*/ 1265505 w 2531010"/>
              <a:gd name="connsiteY2" fmla="*/ 2181905 h 2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010" h="2181905">
                <a:moveTo>
                  <a:pt x="0" y="0"/>
                </a:moveTo>
                <a:lnTo>
                  <a:pt x="2531010" y="0"/>
                </a:lnTo>
                <a:lnTo>
                  <a:pt x="1265505" y="2181905"/>
                </a:lnTo>
                <a:close/>
              </a:path>
            </a:pathLst>
          </a:custGeom>
          <a:ln>
            <a:solidFill>
              <a:srgbClr val="FFC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15924193">
            <a:off x="7101402" y="-1023345"/>
            <a:ext cx="9349923" cy="8904688"/>
          </a:xfrm>
          <a:prstGeom prst="pen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7442" y="2364864"/>
            <a:ext cx="6584937" cy="1446550"/>
            <a:chOff x="2863864" y="2256473"/>
            <a:chExt cx="6584937" cy="1446550"/>
          </a:xfrm>
        </p:grpSpPr>
        <p:sp>
          <p:nvSpPr>
            <p:cNvPr id="18" name="文本框 17"/>
            <p:cNvSpPr txBox="1"/>
            <p:nvPr/>
          </p:nvSpPr>
          <p:spPr>
            <a:xfrm>
              <a:off x="2863864" y="2256473"/>
              <a:ext cx="65849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项目管理工具使用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63865" y="3703023"/>
              <a:ext cx="65314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911197" y="2828834"/>
            <a:ext cx="293941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3AC0EF-FEFC-4619-B501-3813A4597F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0643" y="1492598"/>
            <a:ext cx="10484528" cy="46241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30643" y="533544"/>
            <a:ext cx="467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pc="-3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项目管理工具使用</a:t>
            </a:r>
            <a:endParaRPr lang="en-US" altLang="zh-CN" sz="32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2170" y="1513205"/>
            <a:ext cx="104870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6303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95,&quot;width&quot;:1651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Ebrima" panose="02000000000000000000" pitchFamily="2" charset="0"/>
            <a:ea typeface="Ebrima" panose="02000000000000000000" pitchFamily="2" charset="0"/>
            <a:cs typeface="Ebrima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Ebrima" panose="02000000000000000000" pitchFamily="2" charset="0"/>
            <a:ea typeface="Ebrima" panose="02000000000000000000" pitchFamily="2" charset="0"/>
            <a:cs typeface="Ebrima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A000120151104A11KPBG</Template>
  <TotalTime>2</TotalTime>
  <Words>756</Words>
  <Application>Microsoft Office PowerPoint</Application>
  <PresentationFormat>宽屏</PresentationFormat>
  <Paragraphs>277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等线 Light</vt:lpstr>
      <vt:lpstr>微软雅黑</vt:lpstr>
      <vt:lpstr>微软雅黑 Light</vt:lpstr>
      <vt:lpstr>Arial</vt:lpstr>
      <vt:lpstr>Calibri</vt:lpstr>
      <vt:lpstr>Office 主题​​</vt:lpstr>
      <vt:lpstr>自定义设计方案</vt:lpstr>
      <vt:lpstr>1_自定义设计方案</vt:lpstr>
      <vt:lpstr>2_自定义设计方案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WYF</cp:lastModifiedBy>
  <cp:revision>46</cp:revision>
  <dcterms:created xsi:type="dcterms:W3CDTF">2016-03-22T14:30:00Z</dcterms:created>
  <dcterms:modified xsi:type="dcterms:W3CDTF">2020-09-21T00:44:14Z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