
<file path=[Content_Types].xml><?xml version="1.0" encoding="utf-8"?>
<Types xmlns="http://schemas.openxmlformats.org/package/2006/content-types">
  <Default Extension="avi" ContentType="video/x-msvideo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7" r:id="rId2"/>
    <p:sldMasterId id="2147483680" r:id="rId3"/>
    <p:sldMasterId id="2147483694" r:id="rId4"/>
  </p:sldMasterIdLst>
  <p:notesMasterIdLst>
    <p:notesMasterId r:id="rId17"/>
  </p:notesMasterIdLst>
  <p:sldIdLst>
    <p:sldId id="261" r:id="rId5"/>
    <p:sldId id="263" r:id="rId6"/>
    <p:sldId id="308" r:id="rId7"/>
    <p:sldId id="311" r:id="rId8"/>
    <p:sldId id="309" r:id="rId9"/>
    <p:sldId id="265" r:id="rId10"/>
    <p:sldId id="304" r:id="rId11"/>
    <p:sldId id="306" r:id="rId12"/>
    <p:sldId id="310" r:id="rId13"/>
    <p:sldId id="307" r:id="rId14"/>
    <p:sldId id="269" r:id="rId15"/>
    <p:sldId id="30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6976" userDrawn="1">
          <p15:clr>
            <a:srgbClr val="A4A3A4"/>
          </p15:clr>
        </p15:guide>
        <p15:guide id="4" pos="6562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  <p15:guide id="9" orient="horz" pos="323" userDrawn="1">
          <p15:clr>
            <a:srgbClr val="A4A3A4"/>
          </p15:clr>
        </p15:guide>
        <p15:guide id="10" pos="5201" userDrawn="1">
          <p15:clr>
            <a:srgbClr val="A4A3A4"/>
          </p15:clr>
        </p15:guide>
        <p15:guide id="11" orient="horz" pos="4042" userDrawn="1">
          <p15:clr>
            <a:srgbClr val="A4A3A4"/>
          </p15:clr>
        </p15:guide>
        <p15:guide id="12" pos="2479" userDrawn="1">
          <p15:clr>
            <a:srgbClr val="A4A3A4"/>
          </p15:clr>
        </p15:guide>
        <p15:guide id="13" orient="horz" pos="1661" userDrawn="1">
          <p15:clr>
            <a:srgbClr val="A4A3A4"/>
          </p15:clr>
        </p15:guide>
        <p15:guide id="14" pos="704" userDrawn="1">
          <p15:clr>
            <a:srgbClr val="A4A3A4"/>
          </p15:clr>
        </p15:guide>
        <p15:guide id="15" pos="2411" userDrawn="1">
          <p15:clr>
            <a:srgbClr val="A4A3A4"/>
          </p15:clr>
        </p15:guide>
        <p15:guide id="16" orient="horz" pos="2636" userDrawn="1">
          <p15:clr>
            <a:srgbClr val="A4A3A4"/>
          </p15:clr>
        </p15:guide>
        <p15:guide id="17" pos="1164" userDrawn="1">
          <p15:clr>
            <a:srgbClr val="A4A3A4"/>
          </p15:clr>
        </p15:guide>
        <p15:guide id="18" orient="horz" pos="3226" userDrawn="1">
          <p15:clr>
            <a:srgbClr val="A4A3A4"/>
          </p15:clr>
        </p15:guide>
        <p15:guide id="19" pos="25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8DB6"/>
    <a:srgbClr val="92D050"/>
    <a:srgbClr val="D2A006"/>
    <a:srgbClr val="1F1F1F"/>
    <a:srgbClr val="232323"/>
    <a:srgbClr val="1C2734"/>
    <a:srgbClr val="1A2232"/>
    <a:srgbClr val="2B3854"/>
    <a:srgbClr val="4E7CDF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>
        <p:guide pos="6976"/>
        <p:guide pos="6562"/>
        <p:guide orient="horz" pos="1049"/>
        <p:guide orient="horz" pos="323"/>
        <p:guide pos="5201"/>
        <p:guide orient="horz" pos="4042"/>
        <p:guide pos="2479"/>
        <p:guide orient="horz" pos="1661"/>
        <p:guide pos="704"/>
        <p:guide pos="2411"/>
        <p:guide orient="horz" pos="2636"/>
        <p:guide pos="1164"/>
        <p:guide orient="horz" pos="3226"/>
        <p:guide pos="252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2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08A5C-180A-4064-83CC-E2D19F516042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A7B38-FB3A-4BFD-B6F7-FCB197FDD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426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AE5A-ED49-4EAD-9ADB-0D5F77D6621A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B3FF-2FF4-47A8-ADC4-EB7F1FE02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97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AE5A-ED49-4EAD-9ADB-0D5F77D6621A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B3FF-2FF4-47A8-ADC4-EB7F1FE02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18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AE5A-ED49-4EAD-9ADB-0D5F77D6621A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B3FF-2FF4-47A8-ADC4-EB7F1FE02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73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781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页背景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199046" y="-383937"/>
            <a:ext cx="13315950" cy="76771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7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D30-92A3-41D3-B856-2D8D66AD7106}" type="datetime1">
              <a:rPr lang="zh-CN" altLang="en-US" smtClean="0"/>
              <a:pPr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006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D77D-49A0-4D11-AD82-4565438F9E92}" type="datetime1">
              <a:rPr lang="zh-CN" altLang="en-US" smtClean="0"/>
              <a:pPr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1386622" y="285543"/>
            <a:ext cx="479425" cy="696909"/>
            <a:chOff x="8512534" y="214157"/>
            <a:chExt cx="359569" cy="522682"/>
          </a:xfrm>
        </p:grpSpPr>
        <p:sp>
          <p:nvSpPr>
            <p:cNvPr id="12" name="Oval 40"/>
            <p:cNvSpPr>
              <a:spLocks noChangeArrowheads="1"/>
            </p:cNvSpPr>
            <p:nvPr userDrawn="1"/>
          </p:nvSpPr>
          <p:spPr bwMode="auto">
            <a:xfrm>
              <a:off x="8543491" y="686833"/>
              <a:ext cx="297656" cy="5000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914354"/>
              <a:endParaRPr lang="zh-CN" altLang="en-US" sz="1867">
                <a:solidFill>
                  <a:prstClr val="black"/>
                </a:solidFill>
              </a:endParaRPr>
            </a:p>
          </p:txBody>
        </p:sp>
        <p:sp>
          <p:nvSpPr>
            <p:cNvPr id="13" name="Freeform 41"/>
            <p:cNvSpPr>
              <a:spLocks/>
            </p:cNvSpPr>
            <p:nvPr userDrawn="1"/>
          </p:nvSpPr>
          <p:spPr bwMode="auto">
            <a:xfrm>
              <a:off x="8512534" y="214157"/>
              <a:ext cx="359569" cy="497681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FC611F"/>
            </a:solidFill>
            <a:ln>
              <a:noFill/>
            </a:ln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914354"/>
              <a:endParaRPr lang="zh-CN" altLang="en-US" sz="1867">
                <a:solidFill>
                  <a:prstClr val="black"/>
                </a:solidFill>
              </a:endParaRPr>
            </a:p>
          </p:txBody>
        </p:sp>
        <p:sp>
          <p:nvSpPr>
            <p:cNvPr id="14" name="Oval 42"/>
            <p:cNvSpPr>
              <a:spLocks noChangeArrowheads="1"/>
            </p:cNvSpPr>
            <p:nvPr userDrawn="1"/>
          </p:nvSpPr>
          <p:spPr bwMode="auto">
            <a:xfrm>
              <a:off x="8557317" y="265733"/>
              <a:ext cx="270000" cy="270000"/>
            </a:xfrm>
            <a:prstGeom prst="ellipse">
              <a:avLst/>
            </a:prstGeom>
            <a:solidFill>
              <a:schemeClr val="bg1">
                <a:alpha val="32157"/>
              </a:schemeClr>
            </a:solidFill>
            <a:ln w="57150">
              <a:noFill/>
            </a:ln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914354"/>
              <a:endParaRPr lang="zh-CN" altLang="en-US" sz="1867">
                <a:solidFill>
                  <a:prstClr val="black"/>
                </a:solidFill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198997" y="348894"/>
            <a:ext cx="2844800" cy="366183"/>
          </a:xfrm>
        </p:spPr>
        <p:txBody>
          <a:bodyPr/>
          <a:lstStyle>
            <a:lvl1pPr algn="ctr">
              <a:defRPr sz="2133">
                <a:solidFill>
                  <a:schemeClr val="bg1"/>
                </a:solidFill>
              </a:defRPr>
            </a:lvl1pPr>
          </a:lstStyle>
          <a:p>
            <a:fld id="{9C689EE7-C798-4E5C-9338-2BD7BFF69A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234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1FB8-671C-42D5-8780-4A37A3F9ABBB}" type="datetime1">
              <a:rPr lang="zh-CN" altLang="en-US" smtClean="0"/>
              <a:pPr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1386622" y="285543"/>
            <a:ext cx="479425" cy="696909"/>
            <a:chOff x="8512534" y="214157"/>
            <a:chExt cx="359569" cy="522682"/>
          </a:xfrm>
        </p:grpSpPr>
        <p:sp>
          <p:nvSpPr>
            <p:cNvPr id="17" name="Oval 40"/>
            <p:cNvSpPr>
              <a:spLocks noChangeArrowheads="1"/>
            </p:cNvSpPr>
            <p:nvPr userDrawn="1"/>
          </p:nvSpPr>
          <p:spPr bwMode="auto">
            <a:xfrm>
              <a:off x="8543491" y="686833"/>
              <a:ext cx="297656" cy="5000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914354"/>
              <a:endParaRPr lang="zh-CN" altLang="en-US" sz="1867">
                <a:solidFill>
                  <a:prstClr val="black"/>
                </a:solidFill>
              </a:endParaRPr>
            </a:p>
          </p:txBody>
        </p:sp>
        <p:sp>
          <p:nvSpPr>
            <p:cNvPr id="18" name="Freeform 41"/>
            <p:cNvSpPr>
              <a:spLocks/>
            </p:cNvSpPr>
            <p:nvPr userDrawn="1"/>
          </p:nvSpPr>
          <p:spPr bwMode="auto">
            <a:xfrm>
              <a:off x="8512534" y="214157"/>
              <a:ext cx="359569" cy="497681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914354"/>
              <a:endParaRPr lang="zh-CN" altLang="en-US" sz="1867">
                <a:solidFill>
                  <a:prstClr val="black"/>
                </a:solidFill>
              </a:endParaRPr>
            </a:p>
          </p:txBody>
        </p:sp>
        <p:sp>
          <p:nvSpPr>
            <p:cNvPr id="19" name="Oval 42"/>
            <p:cNvSpPr>
              <a:spLocks noChangeArrowheads="1"/>
            </p:cNvSpPr>
            <p:nvPr userDrawn="1"/>
          </p:nvSpPr>
          <p:spPr bwMode="auto">
            <a:xfrm>
              <a:off x="8557317" y="265733"/>
              <a:ext cx="270000" cy="270000"/>
            </a:xfrm>
            <a:prstGeom prst="ellipse">
              <a:avLst/>
            </a:prstGeom>
            <a:solidFill>
              <a:schemeClr val="bg1">
                <a:alpha val="32157"/>
              </a:schemeClr>
            </a:solidFill>
            <a:ln w="57150">
              <a:noFill/>
            </a:ln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914354"/>
              <a:endParaRPr lang="zh-CN" altLang="en-US" sz="1867">
                <a:solidFill>
                  <a:prstClr val="black"/>
                </a:solidFill>
              </a:endParaRPr>
            </a:p>
          </p:txBody>
        </p:sp>
      </p:grpSp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198997" y="348894"/>
            <a:ext cx="2844800" cy="366183"/>
          </a:xfrm>
        </p:spPr>
        <p:txBody>
          <a:bodyPr/>
          <a:lstStyle>
            <a:lvl1pPr algn="ctr">
              <a:defRPr sz="2133">
                <a:solidFill>
                  <a:schemeClr val="bg1"/>
                </a:solidFill>
              </a:defRPr>
            </a:lvl1pPr>
          </a:lstStyle>
          <a:p>
            <a:fld id="{58D60263-A96F-46DE-8AEE-71093E484CC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1386622" y="285543"/>
            <a:ext cx="479425" cy="696909"/>
            <a:chOff x="8512534" y="214157"/>
            <a:chExt cx="359569" cy="522682"/>
          </a:xfrm>
        </p:grpSpPr>
        <p:sp>
          <p:nvSpPr>
            <p:cNvPr id="10" name="Oval 40"/>
            <p:cNvSpPr>
              <a:spLocks noChangeArrowheads="1"/>
            </p:cNvSpPr>
            <p:nvPr userDrawn="1"/>
          </p:nvSpPr>
          <p:spPr bwMode="auto">
            <a:xfrm>
              <a:off x="8543491" y="686833"/>
              <a:ext cx="297656" cy="5000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914354"/>
              <a:endParaRPr lang="zh-CN" altLang="en-US" sz="1867">
                <a:solidFill>
                  <a:prstClr val="black"/>
                </a:solidFill>
              </a:endParaRPr>
            </a:p>
          </p:txBody>
        </p:sp>
        <p:sp>
          <p:nvSpPr>
            <p:cNvPr id="11" name="Freeform 41"/>
            <p:cNvSpPr>
              <a:spLocks/>
            </p:cNvSpPr>
            <p:nvPr userDrawn="1"/>
          </p:nvSpPr>
          <p:spPr bwMode="auto">
            <a:xfrm>
              <a:off x="8512534" y="214157"/>
              <a:ext cx="359569" cy="497681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914354"/>
              <a:endParaRPr lang="zh-CN" altLang="en-US" sz="1867">
                <a:solidFill>
                  <a:prstClr val="black"/>
                </a:solidFill>
              </a:endParaRPr>
            </a:p>
          </p:txBody>
        </p:sp>
        <p:sp>
          <p:nvSpPr>
            <p:cNvPr id="12" name="Oval 42"/>
            <p:cNvSpPr>
              <a:spLocks noChangeArrowheads="1"/>
            </p:cNvSpPr>
            <p:nvPr userDrawn="1"/>
          </p:nvSpPr>
          <p:spPr bwMode="auto">
            <a:xfrm>
              <a:off x="8557317" y="265733"/>
              <a:ext cx="270000" cy="270000"/>
            </a:xfrm>
            <a:prstGeom prst="ellipse">
              <a:avLst/>
            </a:prstGeom>
            <a:solidFill>
              <a:schemeClr val="bg1">
                <a:alpha val="32157"/>
              </a:schemeClr>
            </a:solidFill>
            <a:ln w="57150">
              <a:noFill/>
            </a:ln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914354"/>
              <a:endParaRPr lang="zh-CN" altLang="en-US" sz="1867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1026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472F-A5DA-4179-B9F8-99F9FACC98FA}" type="datetime1">
              <a:rPr lang="zh-CN" altLang="en-US" smtClean="0"/>
              <a:pPr/>
              <a:t>2020/9/16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1386622" y="285543"/>
            <a:ext cx="479425" cy="696909"/>
            <a:chOff x="8512534" y="214157"/>
            <a:chExt cx="359569" cy="522682"/>
          </a:xfrm>
        </p:grpSpPr>
        <p:sp>
          <p:nvSpPr>
            <p:cNvPr id="19" name="Oval 40"/>
            <p:cNvSpPr>
              <a:spLocks noChangeArrowheads="1"/>
            </p:cNvSpPr>
            <p:nvPr userDrawn="1"/>
          </p:nvSpPr>
          <p:spPr bwMode="auto">
            <a:xfrm>
              <a:off x="8543491" y="686833"/>
              <a:ext cx="297656" cy="5000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914354"/>
              <a:endParaRPr lang="zh-CN" altLang="en-US" sz="1867">
                <a:solidFill>
                  <a:prstClr val="black"/>
                </a:solidFill>
              </a:endParaRPr>
            </a:p>
          </p:txBody>
        </p:sp>
        <p:sp>
          <p:nvSpPr>
            <p:cNvPr id="20" name="Freeform 41"/>
            <p:cNvSpPr>
              <a:spLocks/>
            </p:cNvSpPr>
            <p:nvPr userDrawn="1"/>
          </p:nvSpPr>
          <p:spPr bwMode="auto">
            <a:xfrm>
              <a:off x="8512534" y="214157"/>
              <a:ext cx="359569" cy="497681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914354"/>
              <a:endParaRPr lang="zh-CN" altLang="en-US" sz="1867">
                <a:solidFill>
                  <a:prstClr val="black"/>
                </a:solidFill>
              </a:endParaRPr>
            </a:p>
          </p:txBody>
        </p:sp>
        <p:sp>
          <p:nvSpPr>
            <p:cNvPr id="21" name="Oval 42"/>
            <p:cNvSpPr>
              <a:spLocks noChangeArrowheads="1"/>
            </p:cNvSpPr>
            <p:nvPr userDrawn="1"/>
          </p:nvSpPr>
          <p:spPr bwMode="auto">
            <a:xfrm>
              <a:off x="8557317" y="265733"/>
              <a:ext cx="270000" cy="270000"/>
            </a:xfrm>
            <a:prstGeom prst="ellipse">
              <a:avLst/>
            </a:prstGeom>
            <a:solidFill>
              <a:schemeClr val="bg1">
                <a:alpha val="32157"/>
              </a:schemeClr>
            </a:solidFill>
            <a:ln w="57150">
              <a:noFill/>
            </a:ln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914354"/>
              <a:endParaRPr lang="zh-CN" altLang="en-US" sz="1867">
                <a:solidFill>
                  <a:prstClr val="black"/>
                </a:solidFill>
              </a:endParaRPr>
            </a:p>
          </p:txBody>
        </p:sp>
      </p:grp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198997" y="348894"/>
            <a:ext cx="2844800" cy="366183"/>
          </a:xfrm>
        </p:spPr>
        <p:txBody>
          <a:bodyPr/>
          <a:lstStyle>
            <a:lvl1pPr algn="ctr">
              <a:defRPr sz="2133">
                <a:solidFill>
                  <a:schemeClr val="bg1"/>
                </a:solidFill>
              </a:defRPr>
            </a:lvl1pPr>
          </a:lstStyle>
          <a:p>
            <a:fld id="{15126A41-347E-4916-BBAE-EA725A5E32C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75539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9419-A016-494D-98D6-AC0758BAF85D}" type="datetime1">
              <a:rPr lang="zh-CN" altLang="en-US" smtClean="0"/>
              <a:pPr/>
              <a:t>2020/9/16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1386622" y="285543"/>
            <a:ext cx="479425" cy="696909"/>
            <a:chOff x="8512534" y="214157"/>
            <a:chExt cx="359569" cy="522682"/>
          </a:xfrm>
        </p:grpSpPr>
        <p:sp>
          <p:nvSpPr>
            <p:cNvPr id="21" name="Oval 40"/>
            <p:cNvSpPr>
              <a:spLocks noChangeArrowheads="1"/>
            </p:cNvSpPr>
            <p:nvPr userDrawn="1"/>
          </p:nvSpPr>
          <p:spPr bwMode="auto">
            <a:xfrm>
              <a:off x="8543491" y="686833"/>
              <a:ext cx="297656" cy="5000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914354"/>
              <a:endParaRPr lang="zh-CN" altLang="en-US" sz="1867">
                <a:solidFill>
                  <a:prstClr val="black"/>
                </a:solidFill>
              </a:endParaRPr>
            </a:p>
          </p:txBody>
        </p:sp>
        <p:sp>
          <p:nvSpPr>
            <p:cNvPr id="22" name="Freeform 41"/>
            <p:cNvSpPr>
              <a:spLocks/>
            </p:cNvSpPr>
            <p:nvPr userDrawn="1"/>
          </p:nvSpPr>
          <p:spPr bwMode="auto">
            <a:xfrm>
              <a:off x="8512534" y="214157"/>
              <a:ext cx="359569" cy="497681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FFC543"/>
            </a:solidFill>
            <a:ln>
              <a:noFill/>
            </a:ln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914354"/>
              <a:endParaRPr lang="zh-CN" altLang="en-US" sz="1867">
                <a:solidFill>
                  <a:prstClr val="black"/>
                </a:solidFill>
              </a:endParaRPr>
            </a:p>
          </p:txBody>
        </p:sp>
        <p:sp>
          <p:nvSpPr>
            <p:cNvPr id="23" name="Oval 42"/>
            <p:cNvSpPr>
              <a:spLocks noChangeArrowheads="1"/>
            </p:cNvSpPr>
            <p:nvPr userDrawn="1"/>
          </p:nvSpPr>
          <p:spPr bwMode="auto">
            <a:xfrm>
              <a:off x="8557317" y="265733"/>
              <a:ext cx="270000" cy="270000"/>
            </a:xfrm>
            <a:prstGeom prst="ellipse">
              <a:avLst/>
            </a:prstGeom>
            <a:solidFill>
              <a:schemeClr val="bg1">
                <a:alpha val="69000"/>
              </a:schemeClr>
            </a:solidFill>
            <a:ln w="57150">
              <a:noFill/>
            </a:ln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914354"/>
              <a:endParaRPr lang="zh-CN" altLang="en-US" sz="1867">
                <a:solidFill>
                  <a:prstClr val="black"/>
                </a:solidFill>
              </a:endParaRPr>
            </a:p>
          </p:txBody>
        </p:sp>
      </p:grp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198997" y="348894"/>
            <a:ext cx="2844800" cy="366183"/>
          </a:xfrm>
        </p:spPr>
        <p:txBody>
          <a:bodyPr/>
          <a:lstStyle>
            <a:lvl1pPr algn="ctr">
              <a:defRPr sz="2133">
                <a:solidFill>
                  <a:srgbClr val="152C34"/>
                </a:solidFill>
              </a:defRPr>
            </a:lvl1pPr>
          </a:lstStyle>
          <a:p>
            <a:fld id="{9C689EE7-C798-4E5C-9338-2BD7BFF69A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670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6252-7B8A-42FB-B731-A593BE82547B}" type="datetime1">
              <a:rPr lang="zh-CN" altLang="en-US" smtClean="0"/>
              <a:pPr/>
              <a:t>2020/9/16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1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AE5A-ED49-4EAD-9ADB-0D5F77D6621A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B3FF-2FF4-47A8-ADC4-EB7F1FE02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7776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479A-F0E9-408E-AC96-12A50DF6DFD5}" type="datetime1">
              <a:rPr lang="zh-CN" altLang="en-US" smtClean="0"/>
              <a:pPr/>
              <a:t>2020/9/16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5311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6493-6163-4328-B0E8-1451112E27BD}" type="datetime1">
              <a:rPr lang="zh-CN" altLang="en-US" smtClean="0"/>
              <a:pPr/>
              <a:t>2020/9/16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7402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05B-AFAC-47C2-9CCD-15FF9FAC62EE}" type="datetime1">
              <a:rPr lang="zh-CN" altLang="en-US" smtClean="0"/>
              <a:pPr/>
              <a:t>2020/9/16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8198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DAB2-564E-4532-81D9-99F974405A41}" type="datetime1">
              <a:rPr lang="zh-CN" altLang="en-US" smtClean="0"/>
              <a:pPr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2220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4B0C-A1BD-45C6-8646-14FE5DDBB0A6}" type="datetime1">
              <a:rPr lang="zh-CN" altLang="en-US" smtClean="0"/>
              <a:pPr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9982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70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AE5A-ED49-4EAD-9ADB-0D5F77D6621A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B3FF-2FF4-47A8-ADC4-EB7F1FE02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07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AE5A-ED49-4EAD-9ADB-0D5F77D6621A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B3FF-2FF4-47A8-ADC4-EB7F1FE02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1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AE5A-ED49-4EAD-9ADB-0D5F77D6621A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B3FF-2FF4-47A8-ADC4-EB7F1FE02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63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AE5A-ED49-4EAD-9ADB-0D5F77D6621A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B3FF-2FF4-47A8-ADC4-EB7F1FE02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88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AE5A-ED49-4EAD-9ADB-0D5F77D6621A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B3FF-2FF4-47A8-ADC4-EB7F1FE02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08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AE5A-ED49-4EAD-9ADB-0D5F77D6621A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B3FF-2FF4-47A8-ADC4-EB7F1FE02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34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AE5A-ED49-4EAD-9ADB-0D5F77D6621A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B3FF-2FF4-47A8-ADC4-EB7F1FE02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00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8AE5A-ED49-4EAD-9ADB-0D5F77D6621A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5B3FF-2FF4-47A8-ADC4-EB7F1FE02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05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8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8AE5A-ED49-4EAD-9ADB-0D5F77D6621A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5B3FF-2FF4-47A8-ADC4-EB7F1FE02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 cstate="print">
            <a:alphaModFix amt="93000"/>
            <a:lum/>
          </a:blip>
          <a:srcRect/>
          <a:stretch>
            <a:fillRect t="-7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5B3FF-2FF4-47A8-ADC4-EB7F1FE02C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571977"/>
      </p:ext>
    </p:extLst>
  </p:cSld>
  <p:clrMap bg1="lt1" tx1="dk1" bg2="lt2" tx2="dk2" accent1="accent1" accent2="accent2" accent3="accent3" accent4="accent4" accent5="accent5" accent6="accent6" hlink="hlink" folHlink="folHlink"/>
  <p:transition>
    <p:wipe dir="r"/>
  </p:transition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 cstate="print">
            <a:alphaModFix amt="93000"/>
            <a:lum/>
          </a:blip>
          <a:srcRect/>
          <a:stretch>
            <a:fillRect t="-7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5B3FF-2FF4-47A8-ADC4-EB7F1FE02C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109264"/>
      </p:ext>
    </p:extLst>
  </p:cSld>
  <p:clrMap bg1="lt1" tx1="dk1" bg2="lt2" tx2="dk2" accent1="accent1" accent2="accent2" accent3="accent3" accent4="accent4" accent5="accent5" accent6="accent6" hlink="hlink" folHlink="folHlink"/>
  <p:transition>
    <p:wipe dir="r"/>
  </p:transition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788854" y="2462432"/>
            <a:ext cx="9187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网络攻击图系统的设计与实现</a:t>
            </a:r>
            <a:endParaRPr kumimoji="0" lang="zh-CN" altLang="en-US" sz="5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8854" y="3575249"/>
            <a:ext cx="550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七龙珠小组第三次演示</a:t>
            </a:r>
          </a:p>
        </p:txBody>
      </p:sp>
      <p:sp useBgFill="1">
        <p:nvSpPr>
          <p:cNvPr id="5" name="矩形 4"/>
          <p:cNvSpPr/>
          <p:nvPr/>
        </p:nvSpPr>
        <p:spPr>
          <a:xfrm>
            <a:off x="10625509" y="4576637"/>
            <a:ext cx="914400" cy="2281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74714" y="6096000"/>
            <a:ext cx="1022729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978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030643" y="1476519"/>
            <a:ext cx="4255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技术瓶颈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30643" y="2533650"/>
            <a:ext cx="66465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、</a:t>
            </a:r>
            <a:r>
              <a:rPr lang="zh-CN" altLang="en-US" sz="2000" dirty="0">
                <a:solidFill>
                  <a:schemeClr val="accent4"/>
                </a:solidFill>
              </a:rPr>
              <a:t>大数据</a:t>
            </a:r>
            <a:r>
              <a:rPr lang="zh-CN" altLang="en-US" sz="2000" dirty="0">
                <a:solidFill>
                  <a:schemeClr val="bg1"/>
                </a:solidFill>
              </a:rPr>
              <a:t>情况下程序是否正常运行存疑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just"/>
            <a:endParaRPr lang="en-US" altLang="zh-CN" sz="2000" dirty="0">
              <a:solidFill>
                <a:schemeClr val="bg1"/>
              </a:solidFill>
            </a:endParaRPr>
          </a:p>
          <a:p>
            <a:pPr algn="just"/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、对</a:t>
            </a:r>
            <a:r>
              <a:rPr lang="zh-CN" altLang="en-US" sz="2000" dirty="0">
                <a:solidFill>
                  <a:srgbClr val="FFC000"/>
                </a:solidFill>
              </a:rPr>
              <a:t>变速显示</a:t>
            </a:r>
            <a:r>
              <a:rPr lang="zh-CN" altLang="en-US" sz="2000" dirty="0">
                <a:solidFill>
                  <a:schemeClr val="bg1"/>
                </a:solidFill>
              </a:rPr>
              <a:t>功能需求的理解和实现思路</a:t>
            </a:r>
          </a:p>
        </p:txBody>
      </p:sp>
    </p:spTree>
    <p:extLst>
      <p:ext uri="{BB962C8B-B14F-4D97-AF65-F5344CB8AC3E}">
        <p14:creationId xmlns:p14="http://schemas.microsoft.com/office/powerpoint/2010/main" val="1046111628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正五边形 6"/>
          <p:cNvSpPr/>
          <p:nvPr/>
        </p:nvSpPr>
        <p:spPr>
          <a:xfrm rot="15924193">
            <a:off x="-1981797" y="-5634165"/>
            <a:ext cx="9349923" cy="8904688"/>
          </a:xfrm>
          <a:prstGeom prst="pentag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294271" y="2835410"/>
            <a:ext cx="8423163" cy="1446550"/>
            <a:chOff x="2863864" y="2256474"/>
            <a:chExt cx="8423163" cy="1446550"/>
          </a:xfrm>
        </p:grpSpPr>
        <p:sp>
          <p:nvSpPr>
            <p:cNvPr id="18" name="文本框 17"/>
            <p:cNvSpPr txBox="1"/>
            <p:nvPr/>
          </p:nvSpPr>
          <p:spPr>
            <a:xfrm>
              <a:off x="2863864" y="2256474"/>
              <a:ext cx="842316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8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界面与实机展示</a:t>
              </a:r>
              <a:endParaRPr lang="en-US" altLang="zh-CN" sz="8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3853197" y="3703024"/>
              <a:ext cx="653142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287463" y="1114122"/>
            <a:ext cx="29961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3496949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596074" y="2633882"/>
            <a:ext cx="68146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kumimoji="0" lang="en-US" altLang="zh-CN" sz="80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195312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78523" y="-1276771"/>
            <a:ext cx="13270523" cy="7819292"/>
            <a:chOff x="-1078523" y="-961292"/>
            <a:chExt cx="13270523" cy="7819292"/>
          </a:xfrm>
        </p:grpSpPr>
        <p:sp>
          <p:nvSpPr>
            <p:cNvPr id="18" name="矩形 1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-1078523" y="-96129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正五边形 4"/>
          <p:cNvSpPr/>
          <p:nvPr/>
        </p:nvSpPr>
        <p:spPr>
          <a:xfrm>
            <a:off x="-2948078" y="-980533"/>
            <a:ext cx="8202169" cy="7811589"/>
          </a:xfrm>
          <a:prstGeom prst="pentag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964653" y="1492764"/>
            <a:ext cx="5578417" cy="4314416"/>
            <a:chOff x="5964654" y="1492764"/>
            <a:chExt cx="4330634" cy="4314416"/>
          </a:xfrm>
        </p:grpSpPr>
        <p:sp>
          <p:nvSpPr>
            <p:cNvPr id="28" name="文本框 27"/>
            <p:cNvSpPr txBox="1"/>
            <p:nvPr/>
          </p:nvSpPr>
          <p:spPr>
            <a:xfrm>
              <a:off x="6105863" y="1492764"/>
              <a:ext cx="41894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</a:t>
              </a:r>
              <a:r>
                <a:rPr lang="en-US" altLang="zh-CN" sz="32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进度与分工</a:t>
              </a:r>
              <a:endPara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5"/>
            <p:cNvSpPr>
              <a:spLocks noChangeArrowheads="1"/>
            </p:cNvSpPr>
            <p:nvPr/>
          </p:nvSpPr>
          <p:spPr bwMode="auto">
            <a:xfrm>
              <a:off x="5964654" y="1492764"/>
              <a:ext cx="141210" cy="5847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矩形 5"/>
            <p:cNvSpPr>
              <a:spLocks noChangeArrowheads="1"/>
            </p:cNvSpPr>
            <p:nvPr/>
          </p:nvSpPr>
          <p:spPr bwMode="auto">
            <a:xfrm>
              <a:off x="5964654" y="3111363"/>
              <a:ext cx="141210" cy="5847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105864" y="4729962"/>
              <a:ext cx="407150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</a:t>
              </a:r>
              <a:r>
                <a:rPr lang="en-US" altLang="zh-CN" sz="32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界面与实机演示</a:t>
              </a:r>
              <a:endPara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5"/>
            <p:cNvSpPr>
              <a:spLocks noChangeArrowheads="1"/>
            </p:cNvSpPr>
            <p:nvPr/>
          </p:nvSpPr>
          <p:spPr bwMode="auto">
            <a:xfrm>
              <a:off x="5964654" y="4729962"/>
              <a:ext cx="141210" cy="5847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105863" y="3134935"/>
              <a:ext cx="40715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</a:t>
              </a:r>
              <a:r>
                <a:rPr lang="en-US" altLang="zh-CN" sz="32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数据结构</a:t>
              </a:r>
              <a:endPara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153007" y="2648114"/>
            <a:ext cx="31337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6600"/>
              </a:lnSpc>
            </a:pPr>
            <a:r>
              <a:rPr lang="en-US" altLang="zh-CN" sz="6600" kern="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6600" kern="600" spc="3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6600" kern="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  <a:p>
            <a:pPr algn="r">
              <a:lnSpc>
                <a:spcPts val="6600"/>
              </a:lnSpc>
            </a:pPr>
            <a:r>
              <a:rPr lang="en-US" altLang="zh-CN" sz="6600" kern="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TENTS</a:t>
            </a:r>
            <a:endParaRPr lang="zh-CN" altLang="en-US" sz="6600" kern="6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2590582" y="2639593"/>
            <a:ext cx="783490" cy="787730"/>
          </a:xfrm>
          <a:custGeom>
            <a:avLst/>
            <a:gdLst>
              <a:gd name="connsiteX0" fmla="*/ 1008058 w 1451354"/>
              <a:gd name="connsiteY0" fmla="*/ 1355958 h 1459200"/>
              <a:gd name="connsiteX1" fmla="*/ 1001763 w 1451354"/>
              <a:gd name="connsiteY1" fmla="*/ 1361266 h 1459200"/>
              <a:gd name="connsiteX2" fmla="*/ 688005 w 1451354"/>
              <a:gd name="connsiteY2" fmla="*/ 1459200 h 1459200"/>
              <a:gd name="connsiteX3" fmla="*/ 126831 w 1451354"/>
              <a:gd name="connsiteY3" fmla="*/ 885762 h 1459200"/>
              <a:gd name="connsiteX4" fmla="*/ 291196 w 1451354"/>
              <a:gd name="connsiteY4" fmla="*/ 480280 h 1459200"/>
              <a:gd name="connsiteX5" fmla="*/ 345462 w 1451354"/>
              <a:gd name="connsiteY5" fmla="*/ 434528 h 1459200"/>
              <a:gd name="connsiteX6" fmla="*/ 310447 w 1451354"/>
              <a:gd name="connsiteY6" fmla="*/ 499038 h 1459200"/>
              <a:gd name="connsiteX7" fmla="*/ 261282 w 1451354"/>
              <a:gd name="connsiteY7" fmla="*/ 742556 h 1459200"/>
              <a:gd name="connsiteX8" fmla="*/ 886898 w 1451354"/>
              <a:gd name="connsiteY8" fmla="*/ 1368172 h 1459200"/>
              <a:gd name="connsiteX9" fmla="*/ 1024672 w 1451354"/>
              <a:gd name="connsiteY9" fmla="*/ 362075 h 1459200"/>
              <a:gd name="connsiteX10" fmla="*/ 960162 w 1451354"/>
              <a:gd name="connsiteY10" fmla="*/ 327060 h 1459200"/>
              <a:gd name="connsiteX11" fmla="*/ 716644 w 1451354"/>
              <a:gd name="connsiteY11" fmla="*/ 277896 h 1459200"/>
              <a:gd name="connsiteX12" fmla="*/ 91028 w 1451354"/>
              <a:gd name="connsiteY12" fmla="*/ 903512 h 1459200"/>
              <a:gd name="connsiteX13" fmla="*/ 103242 w 1451354"/>
              <a:gd name="connsiteY13" fmla="*/ 1024672 h 1459200"/>
              <a:gd name="connsiteX14" fmla="*/ 97934 w 1451354"/>
              <a:gd name="connsiteY14" fmla="*/ 1018377 h 1459200"/>
              <a:gd name="connsiteX15" fmla="*/ 0 w 1451354"/>
              <a:gd name="connsiteY15" fmla="*/ 704619 h 1459200"/>
              <a:gd name="connsiteX16" fmla="*/ 573438 w 1451354"/>
              <a:gd name="connsiteY16" fmla="*/ 143445 h 1459200"/>
              <a:gd name="connsiteX17" fmla="*/ 978920 w 1451354"/>
              <a:gd name="connsiteY17" fmla="*/ 307809 h 1459200"/>
              <a:gd name="connsiteX18" fmla="*/ 1307909 w 1451354"/>
              <a:gd name="connsiteY18" fmla="*/ 573438 h 1459200"/>
              <a:gd name="connsiteX19" fmla="*/ 1143545 w 1451354"/>
              <a:gd name="connsiteY19" fmla="*/ 978920 h 1459200"/>
              <a:gd name="connsiteX20" fmla="*/ 1089279 w 1451354"/>
              <a:gd name="connsiteY20" fmla="*/ 1024672 h 1459200"/>
              <a:gd name="connsiteX21" fmla="*/ 1124295 w 1451354"/>
              <a:gd name="connsiteY21" fmla="*/ 960162 h 1459200"/>
              <a:gd name="connsiteX22" fmla="*/ 1173459 w 1451354"/>
              <a:gd name="connsiteY22" fmla="*/ 716644 h 1459200"/>
              <a:gd name="connsiteX23" fmla="*/ 547843 w 1451354"/>
              <a:gd name="connsiteY23" fmla="*/ 91028 h 1459200"/>
              <a:gd name="connsiteX24" fmla="*/ 426683 w 1451354"/>
              <a:gd name="connsiteY24" fmla="*/ 103241 h 1459200"/>
              <a:gd name="connsiteX25" fmla="*/ 432978 w 1451354"/>
              <a:gd name="connsiteY25" fmla="*/ 97933 h 1459200"/>
              <a:gd name="connsiteX26" fmla="*/ 746736 w 1451354"/>
              <a:gd name="connsiteY26" fmla="*/ 0 h 1459200"/>
              <a:gd name="connsiteX27" fmla="*/ 1307909 w 1451354"/>
              <a:gd name="connsiteY27" fmla="*/ 573438 h 1459200"/>
              <a:gd name="connsiteX28" fmla="*/ 1451354 w 1451354"/>
              <a:gd name="connsiteY28" fmla="*/ 768297 h 1459200"/>
              <a:gd name="connsiteX29" fmla="*/ 877916 w 1451354"/>
              <a:gd name="connsiteY29" fmla="*/ 1329471 h 1459200"/>
              <a:gd name="connsiteX30" fmla="*/ 472434 w 1451354"/>
              <a:gd name="connsiteY30" fmla="*/ 1165107 h 1459200"/>
              <a:gd name="connsiteX31" fmla="*/ 426682 w 1451354"/>
              <a:gd name="connsiteY31" fmla="*/ 1110841 h 1459200"/>
              <a:gd name="connsiteX32" fmla="*/ 491192 w 1451354"/>
              <a:gd name="connsiteY32" fmla="*/ 1145856 h 1459200"/>
              <a:gd name="connsiteX33" fmla="*/ 734710 w 1451354"/>
              <a:gd name="connsiteY33" fmla="*/ 1195020 h 1459200"/>
              <a:gd name="connsiteX34" fmla="*/ 1360326 w 1451354"/>
              <a:gd name="connsiteY34" fmla="*/ 569404 h 1459200"/>
              <a:gd name="connsiteX35" fmla="*/ 1348112 w 1451354"/>
              <a:gd name="connsiteY35" fmla="*/ 448244 h 1459200"/>
              <a:gd name="connsiteX36" fmla="*/ 1353420 w 1451354"/>
              <a:gd name="connsiteY36" fmla="*/ 454539 h 1459200"/>
              <a:gd name="connsiteX37" fmla="*/ 1451354 w 1451354"/>
              <a:gd name="connsiteY37" fmla="*/ 768297 h 145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451354" h="1459200">
                <a:moveTo>
                  <a:pt x="1008058" y="1355958"/>
                </a:moveTo>
                <a:lnTo>
                  <a:pt x="1001763" y="1361266"/>
                </a:lnTo>
                <a:cubicBezTo>
                  <a:pt x="912199" y="1423096"/>
                  <a:pt x="804228" y="1459200"/>
                  <a:pt x="688005" y="1459200"/>
                </a:cubicBezTo>
                <a:cubicBezTo>
                  <a:pt x="378077" y="1459200"/>
                  <a:pt x="126831" y="1202463"/>
                  <a:pt x="126831" y="885762"/>
                </a:cubicBezTo>
                <a:cubicBezTo>
                  <a:pt x="126831" y="727411"/>
                  <a:pt x="189644" y="584052"/>
                  <a:pt x="291196" y="480280"/>
                </a:cubicBezTo>
                <a:lnTo>
                  <a:pt x="345462" y="434528"/>
                </a:lnTo>
                <a:lnTo>
                  <a:pt x="310447" y="499038"/>
                </a:lnTo>
                <a:cubicBezTo>
                  <a:pt x="278789" y="573886"/>
                  <a:pt x="261283" y="656176"/>
                  <a:pt x="261282" y="742556"/>
                </a:cubicBezTo>
                <a:cubicBezTo>
                  <a:pt x="261282" y="1088074"/>
                  <a:pt x="541380" y="1368172"/>
                  <a:pt x="886898" y="1368172"/>
                </a:cubicBezTo>
                <a:close/>
                <a:moveTo>
                  <a:pt x="1024672" y="362075"/>
                </a:moveTo>
                <a:lnTo>
                  <a:pt x="960162" y="327060"/>
                </a:lnTo>
                <a:cubicBezTo>
                  <a:pt x="885314" y="295402"/>
                  <a:pt x="803024" y="277896"/>
                  <a:pt x="716644" y="277896"/>
                </a:cubicBezTo>
                <a:cubicBezTo>
                  <a:pt x="371126" y="277896"/>
                  <a:pt x="91028" y="557994"/>
                  <a:pt x="91028" y="903512"/>
                </a:cubicBezTo>
                <a:lnTo>
                  <a:pt x="103242" y="1024672"/>
                </a:lnTo>
                <a:lnTo>
                  <a:pt x="97934" y="1018377"/>
                </a:lnTo>
                <a:cubicBezTo>
                  <a:pt x="36104" y="928813"/>
                  <a:pt x="0" y="820842"/>
                  <a:pt x="0" y="704619"/>
                </a:cubicBezTo>
                <a:cubicBezTo>
                  <a:pt x="0" y="394691"/>
                  <a:pt x="256737" y="143445"/>
                  <a:pt x="573438" y="143445"/>
                </a:cubicBezTo>
                <a:cubicBezTo>
                  <a:pt x="731789" y="143445"/>
                  <a:pt x="875148" y="206257"/>
                  <a:pt x="978920" y="307809"/>
                </a:cubicBezTo>
                <a:close/>
                <a:moveTo>
                  <a:pt x="1307909" y="573438"/>
                </a:moveTo>
                <a:cubicBezTo>
                  <a:pt x="1307909" y="731789"/>
                  <a:pt x="1245098" y="875148"/>
                  <a:pt x="1143545" y="978920"/>
                </a:cubicBezTo>
                <a:lnTo>
                  <a:pt x="1089279" y="1024672"/>
                </a:lnTo>
                <a:lnTo>
                  <a:pt x="1124295" y="960162"/>
                </a:lnTo>
                <a:cubicBezTo>
                  <a:pt x="1155953" y="885314"/>
                  <a:pt x="1173459" y="803024"/>
                  <a:pt x="1173459" y="716644"/>
                </a:cubicBezTo>
                <a:cubicBezTo>
                  <a:pt x="1173459" y="371126"/>
                  <a:pt x="893361" y="91028"/>
                  <a:pt x="547843" y="91028"/>
                </a:cubicBezTo>
                <a:lnTo>
                  <a:pt x="426683" y="103241"/>
                </a:lnTo>
                <a:lnTo>
                  <a:pt x="432978" y="97933"/>
                </a:lnTo>
                <a:cubicBezTo>
                  <a:pt x="522542" y="36104"/>
                  <a:pt x="630513" y="0"/>
                  <a:pt x="746736" y="0"/>
                </a:cubicBezTo>
                <a:cubicBezTo>
                  <a:pt x="1056663" y="0"/>
                  <a:pt x="1307909" y="256737"/>
                  <a:pt x="1307909" y="573438"/>
                </a:cubicBezTo>
                <a:close/>
                <a:moveTo>
                  <a:pt x="1451354" y="768297"/>
                </a:moveTo>
                <a:cubicBezTo>
                  <a:pt x="1451354" y="1078225"/>
                  <a:pt x="1194617" y="1329471"/>
                  <a:pt x="877916" y="1329471"/>
                </a:cubicBezTo>
                <a:cubicBezTo>
                  <a:pt x="719565" y="1329471"/>
                  <a:pt x="576206" y="1266659"/>
                  <a:pt x="472434" y="1165107"/>
                </a:cubicBezTo>
                <a:lnTo>
                  <a:pt x="426682" y="1110841"/>
                </a:lnTo>
                <a:lnTo>
                  <a:pt x="491192" y="1145856"/>
                </a:lnTo>
                <a:cubicBezTo>
                  <a:pt x="566040" y="1177514"/>
                  <a:pt x="648330" y="1195020"/>
                  <a:pt x="734710" y="1195020"/>
                </a:cubicBezTo>
                <a:cubicBezTo>
                  <a:pt x="1080228" y="1195020"/>
                  <a:pt x="1360326" y="914922"/>
                  <a:pt x="1360326" y="569404"/>
                </a:cubicBezTo>
                <a:lnTo>
                  <a:pt x="1348112" y="448244"/>
                </a:lnTo>
                <a:lnTo>
                  <a:pt x="1353420" y="454539"/>
                </a:lnTo>
                <a:cubicBezTo>
                  <a:pt x="1415250" y="544103"/>
                  <a:pt x="1451354" y="652074"/>
                  <a:pt x="1451354" y="7682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6000640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7" t="14069" r="37269" b="40996"/>
          <a:stretch/>
        </p:blipFill>
        <p:spPr>
          <a:xfrm>
            <a:off x="12192000" y="1664361"/>
            <a:ext cx="501274" cy="432133"/>
          </a:xfrm>
          <a:custGeom>
            <a:avLst/>
            <a:gdLst>
              <a:gd name="connsiteX0" fmla="*/ 0 w 2531010"/>
              <a:gd name="connsiteY0" fmla="*/ 0 h 2181905"/>
              <a:gd name="connsiteX1" fmla="*/ 2531010 w 2531010"/>
              <a:gd name="connsiteY1" fmla="*/ 0 h 2181905"/>
              <a:gd name="connsiteX2" fmla="*/ 1265505 w 2531010"/>
              <a:gd name="connsiteY2" fmla="*/ 2181905 h 21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1010" h="2181905">
                <a:moveTo>
                  <a:pt x="0" y="0"/>
                </a:moveTo>
                <a:lnTo>
                  <a:pt x="2531010" y="0"/>
                </a:lnTo>
                <a:lnTo>
                  <a:pt x="1265505" y="2181905"/>
                </a:lnTo>
                <a:close/>
              </a:path>
            </a:pathLst>
          </a:custGeom>
          <a:ln>
            <a:solidFill>
              <a:srgbClr val="FFC000"/>
            </a:solidFill>
          </a:ln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正五边形 6"/>
          <p:cNvSpPr/>
          <p:nvPr/>
        </p:nvSpPr>
        <p:spPr>
          <a:xfrm rot="15924193">
            <a:off x="7101402" y="-1023345"/>
            <a:ext cx="9349923" cy="8904688"/>
          </a:xfrm>
          <a:prstGeom prst="pentag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97442" y="2364864"/>
            <a:ext cx="6584937" cy="1446550"/>
            <a:chOff x="2863864" y="2256473"/>
            <a:chExt cx="6584937" cy="1446550"/>
          </a:xfrm>
        </p:grpSpPr>
        <p:sp>
          <p:nvSpPr>
            <p:cNvPr id="18" name="文本框 17"/>
            <p:cNvSpPr txBox="1"/>
            <p:nvPr/>
          </p:nvSpPr>
          <p:spPr>
            <a:xfrm>
              <a:off x="2863864" y="2256473"/>
              <a:ext cx="658493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进度与分工</a:t>
              </a:r>
              <a:endPara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863865" y="3703023"/>
              <a:ext cx="653142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7882834" y="2828834"/>
            <a:ext cx="29961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2952932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030643" y="533544"/>
            <a:ext cx="4674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进度与分工</a:t>
            </a:r>
            <a:endParaRPr lang="en-US" altLang="zh-CN" sz="3200" spc="-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EA02117-B9A3-4023-A60A-436DE62B7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044917"/>
              </p:ext>
            </p:extLst>
          </p:nvPr>
        </p:nvGraphicFramePr>
        <p:xfrm>
          <a:off x="1090612" y="1381125"/>
          <a:ext cx="10010775" cy="46036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4044">
                  <a:extLst>
                    <a:ext uri="{9D8B030D-6E8A-4147-A177-3AD203B41FA5}">
                      <a16:colId xmlns:a16="http://schemas.microsoft.com/office/drawing/2014/main" val="609767199"/>
                    </a:ext>
                  </a:extLst>
                </a:gridCol>
                <a:gridCol w="1904043">
                  <a:extLst>
                    <a:ext uri="{9D8B030D-6E8A-4147-A177-3AD203B41FA5}">
                      <a16:colId xmlns:a16="http://schemas.microsoft.com/office/drawing/2014/main" val="3744033021"/>
                    </a:ext>
                  </a:extLst>
                </a:gridCol>
                <a:gridCol w="2095278">
                  <a:extLst>
                    <a:ext uri="{9D8B030D-6E8A-4147-A177-3AD203B41FA5}">
                      <a16:colId xmlns:a16="http://schemas.microsoft.com/office/drawing/2014/main" val="3774896519"/>
                    </a:ext>
                  </a:extLst>
                </a:gridCol>
                <a:gridCol w="4847410">
                  <a:extLst>
                    <a:ext uri="{9D8B030D-6E8A-4147-A177-3AD203B41FA5}">
                      <a16:colId xmlns:a16="http://schemas.microsoft.com/office/drawing/2014/main" val="3221672080"/>
                    </a:ext>
                  </a:extLst>
                </a:gridCol>
              </a:tblGrid>
              <a:tr h="5765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角色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（负责人）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角色</a:t>
                      </a:r>
                      <a:r>
                        <a:rPr lang="en-US" altLang="zh-C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本周工作内容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04034"/>
                  </a:ext>
                </a:extLst>
              </a:tr>
              <a:tr h="562602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800" b="0" dirty="0">
                          <a:solidFill>
                            <a:srgbClr val="000000"/>
                          </a:solidFill>
                          <a:latin typeface="+mn-ea"/>
                        </a:rPr>
                        <a:t>汪一帆</a:t>
                      </a:r>
                      <a:endParaRPr lang="zh-CN" altLang="en-US" sz="1800" b="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800" b="0" dirty="0">
                          <a:solidFill>
                            <a:srgbClr val="000000"/>
                          </a:solidFill>
                          <a:latin typeface="+mn-ea"/>
                        </a:rPr>
                        <a:t>项目经理</a:t>
                      </a:r>
                      <a:endParaRPr lang="zh-CN" altLang="en-US" sz="1800" b="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800" b="0" dirty="0">
                          <a:solidFill>
                            <a:srgbClr val="000000"/>
                          </a:solidFill>
                          <a:latin typeface="+mn-ea"/>
                        </a:rPr>
                        <a:t>项目测试人员</a:t>
                      </a:r>
                      <a:endParaRPr lang="zh-CN" altLang="en-US" sz="1800" b="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800" b="0" dirty="0">
                          <a:solidFill>
                            <a:srgbClr val="000000"/>
                          </a:solidFill>
                          <a:latin typeface="+mn-ea"/>
                        </a:rPr>
                        <a:t>分配工作，把握项目进度，辅助项目测试经理完成项目测试</a:t>
                      </a:r>
                      <a:endParaRPr lang="zh-CN" altLang="en-US" sz="1800" b="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3432243575"/>
                  </a:ext>
                </a:extLst>
              </a:tr>
              <a:tr h="562602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000000"/>
                          </a:solidFill>
                          <a:latin typeface="+mn-ea"/>
                        </a:rPr>
                        <a:t>主文浩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800" b="0" dirty="0">
                          <a:solidFill>
                            <a:srgbClr val="000000"/>
                          </a:solidFill>
                          <a:latin typeface="+mn-ea"/>
                        </a:rPr>
                        <a:t>界面设计经理</a:t>
                      </a:r>
                      <a:endParaRPr lang="zh-CN" altLang="en-US" sz="1800" b="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800" b="0" dirty="0">
                          <a:solidFill>
                            <a:srgbClr val="000000"/>
                          </a:solidFill>
                          <a:latin typeface="+mn-ea"/>
                        </a:rPr>
                        <a:t>前端程序员</a:t>
                      </a:r>
                      <a:endParaRPr lang="zh-CN" altLang="en-US" sz="1800" b="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n-ea"/>
                        </a:rPr>
                        <a:t>负责界面设计与</a:t>
                      </a:r>
                      <a:r>
                        <a:rPr lang="zh-CN" sz="1800" b="0" dirty="0">
                          <a:solidFill>
                            <a:srgbClr val="000000"/>
                          </a:solidFill>
                          <a:latin typeface="+mn-ea"/>
                        </a:rPr>
                        <a:t>前端架构的设计与代码的编写</a:t>
                      </a:r>
                      <a:endParaRPr lang="zh-CN" altLang="en-US" sz="1800" b="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2716542066"/>
                  </a:ext>
                </a:extLst>
              </a:tr>
              <a:tr h="562602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000000"/>
                          </a:solidFill>
                          <a:latin typeface="+mn-ea"/>
                        </a:rPr>
                        <a:t>申志宇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800" b="0" dirty="0">
                          <a:solidFill>
                            <a:srgbClr val="000000"/>
                          </a:solidFill>
                          <a:latin typeface="+mn-ea"/>
                        </a:rPr>
                        <a:t>架构设计经理</a:t>
                      </a:r>
                      <a:endParaRPr lang="zh-CN" altLang="en-US" sz="1800" b="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800" b="0" dirty="0">
                          <a:solidFill>
                            <a:srgbClr val="000000"/>
                          </a:solidFill>
                          <a:latin typeface="+mn-ea"/>
                        </a:rPr>
                        <a:t>后端程序员</a:t>
                      </a:r>
                      <a:endParaRPr lang="zh-CN" altLang="en-US" sz="1800" b="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n-ea"/>
                        </a:rPr>
                        <a:t>负责数据结构和</a:t>
                      </a:r>
                      <a:r>
                        <a:rPr lang="zh-CN" sz="1800" b="0" dirty="0">
                          <a:solidFill>
                            <a:srgbClr val="000000"/>
                          </a:solidFill>
                          <a:latin typeface="+mn-ea"/>
                        </a:rPr>
                        <a:t>后端数据库的设计与代码的编写</a:t>
                      </a:r>
                      <a:endParaRPr lang="zh-CN" altLang="en-US" sz="1800" b="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847729814"/>
                  </a:ext>
                </a:extLst>
              </a:tr>
              <a:tr h="562602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000000"/>
                          </a:solidFill>
                          <a:latin typeface="+mn-ea"/>
                        </a:rPr>
                        <a:t>张明熙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800" b="0" dirty="0">
                          <a:solidFill>
                            <a:srgbClr val="000000"/>
                          </a:solidFill>
                          <a:latin typeface="+mn-ea"/>
                        </a:rPr>
                        <a:t>软件项目经理</a:t>
                      </a:r>
                      <a:endParaRPr lang="zh-CN" altLang="en-US" sz="1800" b="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800" b="0" dirty="0">
                          <a:solidFill>
                            <a:srgbClr val="000000"/>
                          </a:solidFill>
                          <a:latin typeface="+mn-ea"/>
                        </a:rPr>
                        <a:t>会议记录人员</a:t>
                      </a:r>
                      <a:endParaRPr lang="zh-CN" altLang="en-US" sz="1800" b="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800" b="0" dirty="0">
                          <a:solidFill>
                            <a:srgbClr val="000000"/>
                          </a:solidFill>
                          <a:latin typeface="+mn-ea"/>
                        </a:rPr>
                        <a:t>对每次会议的时间、地点、内容进行记录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n-ea"/>
                        </a:rPr>
                        <a:t>，部分代码编写</a:t>
                      </a: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3466139970"/>
                  </a:ext>
                </a:extLst>
              </a:tr>
              <a:tr h="562602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000000"/>
                          </a:solidFill>
                          <a:latin typeface="+mn-ea"/>
                        </a:rPr>
                        <a:t>胡港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000000"/>
                          </a:solidFill>
                          <a:latin typeface="+mn-ea"/>
                        </a:rPr>
                        <a:t>系统工程经理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800" b="0" dirty="0">
                          <a:solidFill>
                            <a:srgbClr val="000000"/>
                          </a:solidFill>
                          <a:latin typeface="+mn-ea"/>
                          <a:cs typeface="+mn-ea"/>
                        </a:rPr>
                        <a:t>ppt制作人员</a:t>
                      </a:r>
                      <a:endParaRPr lang="zh-CN" altLang="en-US" sz="1800" b="0" dirty="0">
                        <a:solidFill>
                          <a:srgbClr val="000000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800" b="0" dirty="0">
                          <a:solidFill>
                            <a:srgbClr val="000000"/>
                          </a:solidFill>
                          <a:latin typeface="+mn-ea"/>
                          <a:cs typeface="+mn-ea"/>
                        </a:rPr>
                        <a:t>制作ppt，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n-ea"/>
                          <a:cs typeface="+mn-ea"/>
                        </a:rPr>
                        <a:t>保证制作过程中的组内</a:t>
                      </a:r>
                      <a:r>
                        <a:rPr lang="zh-CN" sz="1800" b="0" dirty="0">
                          <a:solidFill>
                            <a:srgbClr val="000000"/>
                          </a:solidFill>
                          <a:latin typeface="+mn-ea"/>
                          <a:cs typeface="+mn-ea"/>
                        </a:rPr>
                        <a:t>沟通交流，</a:t>
                      </a:r>
                      <a:endParaRPr lang="zh-CN" altLang="en-US" sz="1800" b="0" dirty="0">
                        <a:solidFill>
                          <a:srgbClr val="000000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3832997960"/>
                  </a:ext>
                </a:extLst>
              </a:tr>
              <a:tr h="562602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000000"/>
                          </a:solidFill>
                          <a:latin typeface="+mn-ea"/>
                          <a:cs typeface="+mn-ea"/>
                        </a:rPr>
                        <a:t>冯蒙博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000000"/>
                          </a:solidFill>
                          <a:latin typeface="+mn-ea"/>
                        </a:rPr>
                        <a:t>项目测试经理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000000"/>
                          </a:solidFill>
                          <a:latin typeface="+mn-ea"/>
                        </a:rPr>
                        <a:t>项目分析人员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n-ea"/>
                        </a:rPr>
                        <a:t>规划</a:t>
                      </a:r>
                      <a:r>
                        <a:rPr lang="zh-CN" sz="1800" b="0" dirty="0">
                          <a:solidFill>
                            <a:srgbClr val="000000"/>
                          </a:solidFill>
                          <a:latin typeface="+mn-ea"/>
                        </a:rPr>
                        <a:t>项目测试任务并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n-ea"/>
                        </a:rPr>
                        <a:t>计划进行</a:t>
                      </a:r>
                      <a:r>
                        <a:rPr lang="zh-CN" sz="1800" b="0" dirty="0">
                          <a:solidFill>
                            <a:srgbClr val="000000"/>
                          </a:solidFill>
                          <a:latin typeface="+mn-ea"/>
                        </a:rPr>
                        <a:t>项目测试</a:t>
                      </a:r>
                      <a:endParaRPr lang="zh-CN" altLang="en-US" sz="1800" b="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3921329461"/>
                  </a:ext>
                </a:extLst>
              </a:tr>
              <a:tr h="562602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800" b="0" dirty="0">
                          <a:solidFill>
                            <a:srgbClr val="000000"/>
                          </a:solidFill>
                          <a:latin typeface="+mn-ea"/>
                        </a:rPr>
                        <a:t>张雅彬</a:t>
                      </a:r>
                      <a:endParaRPr lang="zh-CN" altLang="en-US" sz="1800" b="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800" b="0" dirty="0">
                          <a:solidFill>
                            <a:srgbClr val="000000"/>
                          </a:solidFill>
                          <a:latin typeface="+mn-ea"/>
                        </a:rPr>
                        <a:t>软件配置经理</a:t>
                      </a:r>
                      <a:endParaRPr lang="zh-CN" altLang="en-US" sz="1800" b="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000000"/>
                          </a:solidFill>
                          <a:latin typeface="+mn-ea"/>
                        </a:rPr>
                        <a:t>接口设计程序员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n-ea"/>
                        </a:rPr>
                        <a:t>编写代码规范</a:t>
                      </a:r>
                      <a:r>
                        <a:rPr lang="zh-CN" sz="1800" b="0" dirty="0">
                          <a:solidFill>
                            <a:srgbClr val="000000"/>
                          </a:solidFill>
                          <a:latin typeface="+mn-ea"/>
                        </a:rPr>
                        <a:t>，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n-ea"/>
                        </a:rPr>
                        <a:t>部分代码的编写</a:t>
                      </a: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2824703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81794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030643" y="1914669"/>
            <a:ext cx="4674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目前已经实现的任务</a:t>
            </a:r>
            <a:endParaRPr lang="en-US" altLang="zh-CN" sz="3200" spc="-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30643" y="2898142"/>
            <a:ext cx="489585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</a:rPr>
              <a:t>csv</a:t>
            </a:r>
            <a:r>
              <a:rPr lang="zh-CN" altLang="en-US" sz="2000" dirty="0">
                <a:solidFill>
                  <a:schemeClr val="bg1"/>
                </a:solidFill>
              </a:rPr>
              <a:t>文件裁剪以及导入</a:t>
            </a:r>
            <a:r>
              <a:rPr lang="en-US" altLang="zh-CN" sz="2000" dirty="0">
                <a:solidFill>
                  <a:schemeClr val="bg1"/>
                </a:solidFill>
              </a:rPr>
              <a:t>SQL</a:t>
            </a:r>
            <a:r>
              <a:rPr lang="zh-CN" altLang="en-US" sz="2000" dirty="0">
                <a:solidFill>
                  <a:schemeClr val="bg1"/>
                </a:solidFill>
              </a:rPr>
              <a:t>数据库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just"/>
            <a:r>
              <a:rPr lang="en-US" altLang="zh-CN" sz="1600" dirty="0">
                <a:solidFill>
                  <a:schemeClr val="bg1"/>
                </a:solidFill>
              </a:rPr>
              <a:t>              </a:t>
            </a:r>
            <a:r>
              <a:rPr lang="zh-CN" altLang="en-US" sz="1600" dirty="0">
                <a:solidFill>
                  <a:schemeClr val="bg1"/>
                </a:solidFill>
              </a:rPr>
              <a:t>双引号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algn="just"/>
            <a:endParaRPr lang="en-US" altLang="zh-CN" sz="2000" dirty="0">
              <a:solidFill>
                <a:schemeClr val="bg1"/>
              </a:solidFill>
            </a:endParaRPr>
          </a:p>
          <a:p>
            <a:pPr algn="just"/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</a:rPr>
              <a:t>QT</a:t>
            </a:r>
            <a:r>
              <a:rPr lang="zh-CN" altLang="en-US" sz="2000" dirty="0">
                <a:solidFill>
                  <a:schemeClr val="bg1"/>
                </a:solidFill>
              </a:rPr>
              <a:t>与</a:t>
            </a:r>
            <a:r>
              <a:rPr lang="en-US" altLang="zh-CN" sz="2000" dirty="0">
                <a:solidFill>
                  <a:schemeClr val="bg1"/>
                </a:solidFill>
              </a:rPr>
              <a:t>SQL</a:t>
            </a:r>
            <a:r>
              <a:rPr lang="zh-CN" altLang="en-US" sz="2000" dirty="0">
                <a:solidFill>
                  <a:schemeClr val="bg1"/>
                </a:solidFill>
              </a:rPr>
              <a:t>连接，并利用</a:t>
            </a:r>
            <a:r>
              <a:rPr lang="en-US" altLang="zh-CN" sz="2000" dirty="0" err="1">
                <a:solidFill>
                  <a:schemeClr val="bg1"/>
                </a:solidFill>
              </a:rPr>
              <a:t>sql</a:t>
            </a:r>
            <a:r>
              <a:rPr lang="zh-CN" altLang="en-US" sz="2000" dirty="0">
                <a:solidFill>
                  <a:schemeClr val="bg1"/>
                </a:solidFill>
              </a:rPr>
              <a:t>语句将数据归纳整理导入内存空间生成图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just"/>
            <a:endParaRPr lang="en-US" altLang="zh-CN" sz="2000" dirty="0">
              <a:solidFill>
                <a:schemeClr val="bg1"/>
              </a:solidFill>
            </a:endParaRPr>
          </a:p>
          <a:p>
            <a:pPr algn="just"/>
            <a:r>
              <a:rPr lang="en-US" altLang="zh-CN" sz="2000" dirty="0">
                <a:solidFill>
                  <a:schemeClr val="bg1"/>
                </a:solidFill>
              </a:rPr>
              <a:t>3</a:t>
            </a:r>
            <a:r>
              <a:rPr lang="zh-CN" altLang="en-US" sz="2000" dirty="0">
                <a:solidFill>
                  <a:schemeClr val="bg1"/>
                </a:solidFill>
              </a:rPr>
              <a:t>、界面功能初步实现，结点与边的初步</a:t>
            </a:r>
            <a:r>
              <a:rPr lang="zh-CN" altLang="en-US" sz="2000" dirty="0">
                <a:solidFill>
                  <a:schemeClr val="accent4"/>
                </a:solidFill>
              </a:rPr>
              <a:t>图形化</a:t>
            </a:r>
            <a:r>
              <a:rPr lang="zh-CN" altLang="en-US" sz="2000" dirty="0">
                <a:solidFill>
                  <a:schemeClr val="bg1"/>
                </a:solidFill>
              </a:rPr>
              <a:t>显示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980FF9-2D66-4E11-9F41-1E50C73C3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675" y="3287816"/>
            <a:ext cx="5309794" cy="86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47130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7" t="14069" r="37269" b="40996"/>
          <a:stretch/>
        </p:blipFill>
        <p:spPr>
          <a:xfrm>
            <a:off x="12192000" y="1664361"/>
            <a:ext cx="501274" cy="432133"/>
          </a:xfrm>
          <a:custGeom>
            <a:avLst/>
            <a:gdLst>
              <a:gd name="connsiteX0" fmla="*/ 0 w 2531010"/>
              <a:gd name="connsiteY0" fmla="*/ 0 h 2181905"/>
              <a:gd name="connsiteX1" fmla="*/ 2531010 w 2531010"/>
              <a:gd name="connsiteY1" fmla="*/ 0 h 2181905"/>
              <a:gd name="connsiteX2" fmla="*/ 1265505 w 2531010"/>
              <a:gd name="connsiteY2" fmla="*/ 2181905 h 21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1010" h="2181905">
                <a:moveTo>
                  <a:pt x="0" y="0"/>
                </a:moveTo>
                <a:lnTo>
                  <a:pt x="2531010" y="0"/>
                </a:lnTo>
                <a:lnTo>
                  <a:pt x="1265505" y="2181905"/>
                </a:lnTo>
                <a:close/>
              </a:path>
            </a:pathLst>
          </a:custGeom>
          <a:ln>
            <a:solidFill>
              <a:srgbClr val="FFC000"/>
            </a:solidFill>
          </a:ln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正五边形 6"/>
          <p:cNvSpPr/>
          <p:nvPr/>
        </p:nvSpPr>
        <p:spPr>
          <a:xfrm rot="15924193">
            <a:off x="7101402" y="-1023345"/>
            <a:ext cx="9349923" cy="8904688"/>
          </a:xfrm>
          <a:prstGeom prst="pentag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97442" y="2364864"/>
            <a:ext cx="6584937" cy="1446550"/>
            <a:chOff x="2863864" y="2256473"/>
            <a:chExt cx="6584937" cy="1446550"/>
          </a:xfrm>
        </p:grpSpPr>
        <p:sp>
          <p:nvSpPr>
            <p:cNvPr id="18" name="文本框 17"/>
            <p:cNvSpPr txBox="1"/>
            <p:nvPr/>
          </p:nvSpPr>
          <p:spPr>
            <a:xfrm>
              <a:off x="2863864" y="2256473"/>
              <a:ext cx="658493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数据结构</a:t>
              </a:r>
              <a:endPara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863865" y="3703023"/>
              <a:ext cx="653142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7882834" y="2828834"/>
            <a:ext cx="29961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019275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030643" y="1476519"/>
            <a:ext cx="3703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数据结构设计</a:t>
            </a:r>
            <a:endParaRPr lang="en-US" altLang="zh-CN" sz="3200" spc="-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30643" y="2250442"/>
            <a:ext cx="48958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bg1"/>
                </a:solidFill>
              </a:rPr>
              <a:t>结点：</a:t>
            </a:r>
          </a:p>
          <a:p>
            <a:pPr algn="just"/>
            <a:r>
              <a:rPr lang="zh-CN" altLang="en-US" sz="2000" dirty="0">
                <a:solidFill>
                  <a:schemeClr val="bg1"/>
                </a:solidFill>
              </a:rPr>
              <a:t>　主机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just"/>
            <a:r>
              <a:rPr lang="zh-CN" altLang="en-US" sz="2000" dirty="0">
                <a:solidFill>
                  <a:schemeClr val="bg1"/>
                </a:solidFill>
              </a:rPr>
              <a:t>　</a:t>
            </a:r>
            <a:r>
              <a:rPr lang="en-US" altLang="zh-CN" sz="2000" dirty="0">
                <a:solidFill>
                  <a:srgbClr val="FFC000"/>
                </a:solidFill>
              </a:rPr>
              <a:t>host(id, </a:t>
            </a:r>
            <a:r>
              <a:rPr lang="en-US" altLang="zh-CN" sz="2000" dirty="0" err="1">
                <a:solidFill>
                  <a:srgbClr val="FFC000"/>
                </a:solidFill>
              </a:rPr>
              <a:t>hostID</a:t>
            </a:r>
            <a:r>
              <a:rPr lang="en-US" altLang="zh-CN" sz="2000" dirty="0">
                <a:solidFill>
                  <a:srgbClr val="FFC000"/>
                </a:solidFill>
              </a:rPr>
              <a:t>, </a:t>
            </a:r>
            <a:r>
              <a:rPr lang="en-US" altLang="zh-CN" sz="2000" dirty="0" err="1">
                <a:solidFill>
                  <a:srgbClr val="FFC000"/>
                </a:solidFill>
              </a:rPr>
              <a:t>protoList</a:t>
            </a:r>
            <a:r>
              <a:rPr lang="en-US" altLang="zh-CN" sz="2000" dirty="0">
                <a:solidFill>
                  <a:srgbClr val="FFC000"/>
                </a:solidFill>
              </a:rPr>
              <a:t>, </a:t>
            </a:r>
            <a:r>
              <a:rPr lang="en-US" altLang="zh-CN" sz="2000" dirty="0" err="1">
                <a:solidFill>
                  <a:srgbClr val="FFC000"/>
                </a:solidFill>
              </a:rPr>
              <a:t>vuls</a:t>
            </a:r>
            <a:r>
              <a:rPr lang="en-US" altLang="zh-CN" sz="2000" dirty="0">
                <a:solidFill>
                  <a:srgbClr val="FFC000"/>
                </a:solidFill>
              </a:rPr>
              <a:t>)</a:t>
            </a:r>
          </a:p>
          <a:p>
            <a:pPr algn="just"/>
            <a:r>
              <a:rPr lang="en-US" altLang="zh-CN" sz="2000" dirty="0">
                <a:solidFill>
                  <a:schemeClr val="bg1"/>
                </a:solidFill>
              </a:rPr>
              <a:t>    </a:t>
            </a:r>
            <a:r>
              <a:rPr lang="en-US" altLang="zh-CN" sz="2000" dirty="0" err="1">
                <a:solidFill>
                  <a:schemeClr val="bg1"/>
                </a:solidFill>
              </a:rPr>
              <a:t>hostID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zh-CN" altLang="en-US" sz="2000" dirty="0">
                <a:solidFill>
                  <a:schemeClr val="bg1"/>
                </a:solidFill>
              </a:rPr>
              <a:t>主机的</a:t>
            </a:r>
            <a:r>
              <a:rPr lang="en-US" altLang="zh-CN" sz="2000" dirty="0">
                <a:solidFill>
                  <a:schemeClr val="bg1"/>
                </a:solidFill>
              </a:rPr>
              <a:t>IP</a:t>
            </a:r>
            <a:r>
              <a:rPr lang="zh-CN" altLang="en-US" sz="2000" dirty="0">
                <a:solidFill>
                  <a:schemeClr val="bg1"/>
                </a:solidFill>
              </a:rPr>
              <a:t>地址</a:t>
            </a:r>
          </a:p>
          <a:p>
            <a:pPr algn="just"/>
            <a:r>
              <a:rPr lang="en-US" altLang="zh-CN" sz="2000" dirty="0">
                <a:solidFill>
                  <a:schemeClr val="bg1"/>
                </a:solidFill>
              </a:rPr>
              <a:t>    </a:t>
            </a:r>
            <a:r>
              <a:rPr lang="en-US" altLang="zh-CN" sz="2000" dirty="0" err="1">
                <a:solidFill>
                  <a:schemeClr val="bg1"/>
                </a:solidFill>
              </a:rPr>
              <a:t>protocolList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zh-CN" altLang="en-US" sz="2000" dirty="0">
                <a:solidFill>
                  <a:schemeClr val="bg1"/>
                </a:solidFill>
              </a:rPr>
              <a:t>主机当前使用的协议列表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just"/>
            <a:r>
              <a:rPr lang="en-US" altLang="zh-CN" sz="2000" dirty="0">
                <a:solidFill>
                  <a:schemeClr val="bg1"/>
                </a:solidFill>
              </a:rPr>
              <a:t>    </a:t>
            </a:r>
            <a:r>
              <a:rPr lang="en-US" altLang="zh-CN" sz="2000" dirty="0" err="1">
                <a:solidFill>
                  <a:schemeClr val="bg1"/>
                </a:solidFill>
              </a:rPr>
              <a:t>vuls</a:t>
            </a:r>
            <a:r>
              <a:rPr lang="en-US" altLang="zh-CN" sz="2000" dirty="0">
                <a:solidFill>
                  <a:schemeClr val="bg1"/>
                </a:solidFill>
              </a:rPr>
              <a:t>  </a:t>
            </a:r>
            <a:r>
              <a:rPr lang="zh-CN" altLang="en-US" sz="2000" dirty="0">
                <a:solidFill>
                  <a:schemeClr val="bg1"/>
                </a:solidFill>
              </a:rPr>
              <a:t>当前主机潜在漏洞情况（</a:t>
            </a:r>
            <a:r>
              <a:rPr lang="en-US" altLang="zh-CN" sz="2000" dirty="0" err="1">
                <a:solidFill>
                  <a:schemeClr val="bg1"/>
                </a:solidFill>
              </a:rPr>
              <a:t>cve</a:t>
            </a:r>
            <a:r>
              <a:rPr lang="zh-CN" altLang="en-US" sz="2000" dirty="0">
                <a:solidFill>
                  <a:schemeClr val="bg1"/>
                </a:solidFill>
              </a:rPr>
              <a:t>编码，人为输入）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C6DB9E-A60E-47BB-AA59-2FB1CD3BCDC5}"/>
              </a:ext>
            </a:extLst>
          </p:cNvPr>
          <p:cNvSpPr txBox="1"/>
          <p:nvPr/>
        </p:nvSpPr>
        <p:spPr>
          <a:xfrm>
            <a:off x="6162675" y="2250442"/>
            <a:ext cx="48958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bg1"/>
                </a:solidFill>
              </a:rPr>
              <a:t>边：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just"/>
            <a:r>
              <a:rPr lang="zh-CN" altLang="en-US" sz="2000" dirty="0">
                <a:solidFill>
                  <a:schemeClr val="bg1"/>
                </a:solidFill>
              </a:rPr>
              <a:t>　主机之间的连接关系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just"/>
            <a:r>
              <a:rPr lang="zh-CN" altLang="en-US" sz="2000" dirty="0">
                <a:solidFill>
                  <a:schemeClr val="bg1"/>
                </a:solidFill>
              </a:rPr>
              <a:t>　</a:t>
            </a:r>
            <a:r>
              <a:rPr lang="en-US" altLang="zh-CN" sz="2000" dirty="0">
                <a:solidFill>
                  <a:srgbClr val="FFC000"/>
                </a:solidFill>
              </a:rPr>
              <a:t>conn(</a:t>
            </a:r>
            <a:r>
              <a:rPr lang="en-US" altLang="zh-CN" sz="2000" dirty="0" err="1">
                <a:solidFill>
                  <a:srgbClr val="FFC000"/>
                </a:solidFill>
              </a:rPr>
              <a:t>hsrc</a:t>
            </a:r>
            <a:r>
              <a:rPr lang="en-US" altLang="zh-CN" sz="2000" dirty="0">
                <a:solidFill>
                  <a:srgbClr val="FFC000"/>
                </a:solidFill>
              </a:rPr>
              <a:t>, </a:t>
            </a:r>
            <a:r>
              <a:rPr lang="en-US" altLang="zh-CN" sz="2000" dirty="0" err="1">
                <a:solidFill>
                  <a:srgbClr val="FFC000"/>
                </a:solidFill>
              </a:rPr>
              <a:t>hdst</a:t>
            </a:r>
            <a:r>
              <a:rPr lang="en-US" altLang="zh-CN" sz="2000" dirty="0">
                <a:solidFill>
                  <a:srgbClr val="FFC000"/>
                </a:solidFill>
              </a:rPr>
              <a:t>, </a:t>
            </a:r>
            <a:r>
              <a:rPr lang="en-US" altLang="zh-CN" sz="2000" dirty="0" err="1">
                <a:solidFill>
                  <a:srgbClr val="FFC000"/>
                </a:solidFill>
              </a:rPr>
              <a:t>protoList</a:t>
            </a:r>
            <a:r>
              <a:rPr lang="en-US" altLang="zh-CN" sz="2000" dirty="0">
                <a:solidFill>
                  <a:srgbClr val="FFC000"/>
                </a:solidFill>
              </a:rPr>
              <a:t>, </a:t>
            </a:r>
            <a:r>
              <a:rPr lang="en-US" altLang="zh-CN" sz="2000" dirty="0" err="1">
                <a:solidFill>
                  <a:srgbClr val="FFC000"/>
                </a:solidFill>
              </a:rPr>
              <a:t>dataNum</a:t>
            </a:r>
            <a:r>
              <a:rPr lang="en-US" altLang="zh-CN" sz="2000" dirty="0">
                <a:solidFill>
                  <a:srgbClr val="FFC000"/>
                </a:solidFill>
              </a:rPr>
              <a:t>)</a:t>
            </a:r>
          </a:p>
          <a:p>
            <a:pPr algn="just"/>
            <a:r>
              <a:rPr lang="en-US" altLang="zh-CN" sz="2000" dirty="0">
                <a:solidFill>
                  <a:schemeClr val="bg1"/>
                </a:solidFill>
              </a:rPr>
              <a:t>    </a:t>
            </a:r>
            <a:r>
              <a:rPr lang="en-US" altLang="zh-CN" sz="2000" dirty="0" err="1">
                <a:solidFill>
                  <a:schemeClr val="bg1"/>
                </a:solidFill>
              </a:rPr>
              <a:t>hsrc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zh-CN" altLang="en-US" sz="2000" dirty="0">
                <a:solidFill>
                  <a:schemeClr val="bg1"/>
                </a:solidFill>
              </a:rPr>
              <a:t>源主机</a:t>
            </a:r>
            <a:r>
              <a:rPr lang="en-US" altLang="zh-CN" sz="2000" dirty="0">
                <a:solidFill>
                  <a:schemeClr val="bg1"/>
                </a:solidFill>
              </a:rPr>
              <a:t>id</a:t>
            </a:r>
          </a:p>
          <a:p>
            <a:pPr algn="just"/>
            <a:r>
              <a:rPr lang="en-US" altLang="zh-CN" sz="2000" dirty="0">
                <a:solidFill>
                  <a:schemeClr val="bg1"/>
                </a:solidFill>
              </a:rPr>
              <a:t>    </a:t>
            </a:r>
            <a:r>
              <a:rPr lang="en-US" altLang="zh-CN" sz="2000" dirty="0" err="1">
                <a:solidFill>
                  <a:schemeClr val="bg1"/>
                </a:solidFill>
              </a:rPr>
              <a:t>hdst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zh-CN" altLang="en-US" sz="2000" dirty="0">
                <a:solidFill>
                  <a:schemeClr val="bg1"/>
                </a:solidFill>
              </a:rPr>
              <a:t>目的主机</a:t>
            </a:r>
            <a:r>
              <a:rPr lang="en-US" altLang="zh-CN" sz="2000" dirty="0">
                <a:solidFill>
                  <a:schemeClr val="bg1"/>
                </a:solidFill>
              </a:rPr>
              <a:t>id</a:t>
            </a:r>
          </a:p>
          <a:p>
            <a:pPr algn="just"/>
            <a:r>
              <a:rPr lang="en-US" altLang="zh-CN" sz="2000" dirty="0">
                <a:solidFill>
                  <a:schemeClr val="bg1"/>
                </a:solidFill>
              </a:rPr>
              <a:t>    </a:t>
            </a:r>
            <a:r>
              <a:rPr lang="en-US" altLang="zh-CN" sz="2000" dirty="0" err="1">
                <a:solidFill>
                  <a:schemeClr val="bg1"/>
                </a:solidFill>
              </a:rPr>
              <a:t>protoList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zh-CN" altLang="en-US" sz="2000" dirty="0">
                <a:solidFill>
                  <a:schemeClr val="bg1"/>
                </a:solidFill>
              </a:rPr>
              <a:t>源主机和目的主机之间协议集合（源主机与目的主机相同时为本地连接</a:t>
            </a:r>
            <a:r>
              <a:rPr lang="en-US" altLang="zh-CN" sz="2000" dirty="0">
                <a:solidFill>
                  <a:schemeClr val="bg1"/>
                </a:solidFill>
              </a:rPr>
              <a:t>localhost</a:t>
            </a:r>
            <a:r>
              <a:rPr lang="zh-CN" altLang="en-US" sz="2000" dirty="0">
                <a:solidFill>
                  <a:schemeClr val="bg1"/>
                </a:solidFill>
              </a:rPr>
              <a:t>）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just"/>
            <a:r>
              <a:rPr lang="en-US" altLang="zh-CN" sz="2000" dirty="0">
                <a:solidFill>
                  <a:schemeClr val="bg1"/>
                </a:solidFill>
              </a:rPr>
              <a:t>    </a:t>
            </a:r>
            <a:r>
              <a:rPr lang="en-US" altLang="zh-CN" sz="2000" dirty="0" err="1">
                <a:solidFill>
                  <a:schemeClr val="bg1"/>
                </a:solidFill>
              </a:rPr>
              <a:t>dataNum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zh-CN" altLang="en-US" sz="2000" dirty="0">
                <a:solidFill>
                  <a:schemeClr val="bg1"/>
                </a:solidFill>
              </a:rPr>
              <a:t>当前沿这条线路发送的数据包个数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666026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030643" y="502949"/>
            <a:ext cx="4255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类结构设计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866B4E-A1B8-4700-8E43-3658A7429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092" y="1200151"/>
            <a:ext cx="7348064" cy="48625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AD21968-85A8-4515-8FD1-04B81C347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43" y="1602219"/>
            <a:ext cx="3119835" cy="40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04116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030643" y="1476519"/>
            <a:ext cx="4255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下一步工作计划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30643" y="2533650"/>
            <a:ext cx="66465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、通过协议种类以及（人为确定的）对应于该协议的</a:t>
            </a:r>
            <a:r>
              <a:rPr lang="zh-CN" altLang="en-US" sz="2000" dirty="0">
                <a:solidFill>
                  <a:schemeClr val="accent4"/>
                </a:solidFill>
              </a:rPr>
              <a:t>流量</a:t>
            </a:r>
            <a:r>
              <a:rPr lang="zh-CN" altLang="en-US" sz="2000" dirty="0">
                <a:solidFill>
                  <a:schemeClr val="bg1"/>
                </a:solidFill>
              </a:rPr>
              <a:t>和</a:t>
            </a:r>
            <a:r>
              <a:rPr lang="zh-CN" altLang="en-US" sz="2000" dirty="0">
                <a:solidFill>
                  <a:schemeClr val="accent4"/>
                </a:solidFill>
              </a:rPr>
              <a:t>漏洞</a:t>
            </a:r>
            <a:r>
              <a:rPr lang="zh-CN" altLang="en-US" sz="2000" dirty="0">
                <a:solidFill>
                  <a:schemeClr val="bg1"/>
                </a:solidFill>
              </a:rPr>
              <a:t>生成某个标准，以判断某条路径是否为潜在攻击路径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just"/>
            <a:endParaRPr lang="en-US" altLang="zh-CN" sz="2000" dirty="0">
              <a:solidFill>
                <a:schemeClr val="bg1"/>
              </a:solidFill>
            </a:endParaRPr>
          </a:p>
          <a:p>
            <a:pPr algn="just"/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、攻击者逐个攻击不同节点时是否能够根据某种</a:t>
            </a:r>
            <a:r>
              <a:rPr lang="zh-CN" altLang="en-US" sz="2000" dirty="0">
                <a:solidFill>
                  <a:schemeClr val="accent4"/>
                </a:solidFill>
              </a:rPr>
              <a:t>算法</a:t>
            </a:r>
            <a:r>
              <a:rPr lang="zh-CN" altLang="en-US" sz="2000" dirty="0">
                <a:solidFill>
                  <a:schemeClr val="bg1"/>
                </a:solidFill>
              </a:rPr>
              <a:t>生成从攻击结点到受害节点的路径</a:t>
            </a:r>
            <a:r>
              <a:rPr lang="zh-CN" altLang="en-US" sz="1400" dirty="0">
                <a:solidFill>
                  <a:schemeClr val="bg1"/>
                </a:solidFill>
              </a:rPr>
              <a:t>（有向有环图）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just"/>
            <a:endParaRPr lang="en-US" altLang="zh-CN" sz="2000" dirty="0">
              <a:solidFill>
                <a:schemeClr val="bg1"/>
              </a:solidFill>
            </a:endParaRPr>
          </a:p>
          <a:p>
            <a:pPr algn="just"/>
            <a:r>
              <a:rPr lang="en-US" altLang="zh-CN" sz="2000" dirty="0">
                <a:solidFill>
                  <a:schemeClr val="bg1"/>
                </a:solidFill>
              </a:rPr>
              <a:t>3</a:t>
            </a:r>
            <a:r>
              <a:rPr lang="zh-CN" altLang="en-US" sz="2000" dirty="0">
                <a:solidFill>
                  <a:schemeClr val="bg1"/>
                </a:solidFill>
              </a:rPr>
              <a:t>、节点间的</a:t>
            </a:r>
            <a:r>
              <a:rPr lang="zh-CN" altLang="en-US" sz="2000" dirty="0">
                <a:solidFill>
                  <a:schemeClr val="accent4"/>
                </a:solidFill>
              </a:rPr>
              <a:t>分类</a:t>
            </a:r>
            <a:r>
              <a:rPr lang="zh-CN" altLang="en-US" sz="2000" dirty="0">
                <a:solidFill>
                  <a:schemeClr val="bg1"/>
                </a:solidFill>
              </a:rPr>
              <a:t>依据以及如何在</a:t>
            </a:r>
            <a:r>
              <a:rPr lang="en-US" altLang="zh-CN" sz="2000" dirty="0">
                <a:solidFill>
                  <a:schemeClr val="bg1"/>
                </a:solidFill>
              </a:rPr>
              <a:t>QT</a:t>
            </a:r>
            <a:r>
              <a:rPr lang="zh-CN" altLang="en-US" sz="2000" dirty="0">
                <a:solidFill>
                  <a:schemeClr val="bg1"/>
                </a:solidFill>
              </a:rPr>
              <a:t>中实现节点的分类、放大和缩小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just"/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943174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dirty="0" smtClean="0">
            <a:solidFill>
              <a:schemeClr val="bg1"/>
            </a:solidFill>
            <a:latin typeface="Ebrima" pitchFamily="2" charset="0"/>
            <a:ea typeface="Ebrima" pitchFamily="2" charset="0"/>
            <a:cs typeface="Ebrima" pitchFamily="2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dirty="0" smtClean="0">
            <a:solidFill>
              <a:schemeClr val="bg1"/>
            </a:solidFill>
            <a:latin typeface="Ebrima" pitchFamily="2" charset="0"/>
            <a:ea typeface="Ebrima" pitchFamily="2" charset="0"/>
            <a:cs typeface="Ebrima" pitchFamily="2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A000120151104A11KPBG</Template>
  <TotalTime>1530</TotalTime>
  <Words>467</Words>
  <Application>Microsoft Office PowerPoint</Application>
  <PresentationFormat>宽屏</PresentationFormat>
  <Paragraphs>80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</vt:lpstr>
      <vt:lpstr>等线 Light</vt:lpstr>
      <vt:lpstr>微软雅黑</vt:lpstr>
      <vt:lpstr>微软雅黑 Light</vt:lpstr>
      <vt:lpstr>Arial</vt:lpstr>
      <vt:lpstr>Calibri</vt:lpstr>
      <vt:lpstr>Office 主题​​</vt:lpstr>
      <vt:lpstr>自定义设计方案</vt:lpstr>
      <vt:lpstr>1_自定义设计方案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申 志宇</cp:lastModifiedBy>
  <cp:revision>33</cp:revision>
  <dcterms:created xsi:type="dcterms:W3CDTF">2016-03-22T14:30:00Z</dcterms:created>
  <dcterms:modified xsi:type="dcterms:W3CDTF">2020-09-16T13:27:59Z</dcterms:modified>
</cp:coreProperties>
</file>