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78" r:id="rId2"/>
    <p:sldId id="266" r:id="rId3"/>
    <p:sldId id="331" r:id="rId4"/>
    <p:sldId id="304" r:id="rId5"/>
    <p:sldId id="332" r:id="rId6"/>
    <p:sldId id="303" r:id="rId7"/>
    <p:sldId id="330" r:id="rId8"/>
    <p:sldId id="323" r:id="rId9"/>
    <p:sldId id="324" r:id="rId10"/>
    <p:sldId id="259" r:id="rId11"/>
    <p:sldId id="334" r:id="rId12"/>
    <p:sldId id="333" r:id="rId13"/>
    <p:sldId id="262" r:id="rId14"/>
    <p:sldId id="273" r:id="rId15"/>
    <p:sldId id="319" r:id="rId16"/>
    <p:sldId id="263" r:id="rId17"/>
    <p:sldId id="264" r:id="rId18"/>
    <p:sldId id="335" r:id="rId19"/>
    <p:sldId id="301" r:id="rId20"/>
    <p:sldId id="302" r:id="rId21"/>
    <p:sldId id="320" r:id="rId22"/>
    <p:sldId id="270" r:id="rId23"/>
    <p:sldId id="297" r:id="rId24"/>
    <p:sldId id="321" r:id="rId25"/>
    <p:sldId id="325" r:id="rId26"/>
    <p:sldId id="326" r:id="rId27"/>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8" autoAdjust="0"/>
    <p:restoredTop sz="69598" autoAdjust="0"/>
  </p:normalViewPr>
  <p:slideViewPr>
    <p:cSldViewPr>
      <p:cViewPr varScale="1">
        <p:scale>
          <a:sx n="79" d="100"/>
          <a:sy n="79" d="100"/>
        </p:scale>
        <p:origin x="2892" y="90"/>
      </p:cViewPr>
      <p:guideLst>
        <p:guide orient="horz" pos="2160"/>
        <p:guide pos="2880"/>
      </p:guideLst>
    </p:cSldViewPr>
  </p:slideViewPr>
  <p:outlineViewPr>
    <p:cViewPr>
      <p:scale>
        <a:sx n="33" d="100"/>
        <a:sy n="33" d="100"/>
      </p:scale>
      <p:origin x="0" y="85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077740" cy="511730"/>
          </a:xfrm>
          <a:prstGeom prst="rect">
            <a:avLst/>
          </a:prstGeom>
        </p:spPr>
        <p:txBody>
          <a:bodyPr vert="horz" lIns="94860" tIns="47430" rIns="94860" bIns="47430" rtlCol="0"/>
          <a:lstStyle>
            <a:lvl1pPr algn="l">
              <a:defRPr sz="1200"/>
            </a:lvl1pPr>
          </a:lstStyle>
          <a:p>
            <a:endParaRPr lang="ru-RU"/>
          </a:p>
        </p:txBody>
      </p:sp>
      <p:sp>
        <p:nvSpPr>
          <p:cNvPr id="3" name="Дата 2"/>
          <p:cNvSpPr>
            <a:spLocks noGrp="1"/>
          </p:cNvSpPr>
          <p:nvPr>
            <p:ph type="dt" idx="1"/>
          </p:nvPr>
        </p:nvSpPr>
        <p:spPr>
          <a:xfrm>
            <a:off x="4023092" y="0"/>
            <a:ext cx="3077740" cy="511730"/>
          </a:xfrm>
          <a:prstGeom prst="rect">
            <a:avLst/>
          </a:prstGeom>
        </p:spPr>
        <p:txBody>
          <a:bodyPr vert="horz" lIns="94860" tIns="47430" rIns="94860" bIns="47430" rtlCol="0"/>
          <a:lstStyle>
            <a:lvl1pPr algn="r">
              <a:defRPr sz="1200"/>
            </a:lvl1pPr>
          </a:lstStyle>
          <a:p>
            <a:fld id="{79D09830-0688-4793-9BA7-2CA95D12F199}" type="datetimeFigureOut">
              <a:rPr lang="ru-RU" smtClean="0"/>
              <a:pPr/>
              <a:t>09.05.2021</a:t>
            </a:fld>
            <a:endParaRPr lang="ru-RU"/>
          </a:p>
        </p:txBody>
      </p:sp>
      <p:sp>
        <p:nvSpPr>
          <p:cNvPr id="4" name="Образ слайда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4860" tIns="47430" rIns="94860" bIns="47430" rtlCol="0" anchor="ctr"/>
          <a:lstStyle/>
          <a:p>
            <a:endParaRPr lang="ru-RU"/>
          </a:p>
        </p:txBody>
      </p:sp>
      <p:sp>
        <p:nvSpPr>
          <p:cNvPr id="5" name="Заметки 4"/>
          <p:cNvSpPr>
            <a:spLocks noGrp="1"/>
          </p:cNvSpPr>
          <p:nvPr>
            <p:ph type="body" sz="quarter" idx="3"/>
          </p:nvPr>
        </p:nvSpPr>
        <p:spPr>
          <a:xfrm>
            <a:off x="710248" y="4861444"/>
            <a:ext cx="5681980" cy="4605575"/>
          </a:xfrm>
          <a:prstGeom prst="rect">
            <a:avLst/>
          </a:prstGeom>
        </p:spPr>
        <p:txBody>
          <a:bodyPr vert="horz" lIns="94860" tIns="47430" rIns="94860" bIns="4743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9721106"/>
            <a:ext cx="3077740" cy="511730"/>
          </a:xfrm>
          <a:prstGeom prst="rect">
            <a:avLst/>
          </a:prstGeom>
        </p:spPr>
        <p:txBody>
          <a:bodyPr vert="horz" lIns="94860" tIns="47430" rIns="94860" bIns="47430" rtlCol="0" anchor="b"/>
          <a:lstStyle>
            <a:lvl1pPr algn="l">
              <a:defRPr sz="1200"/>
            </a:lvl1pPr>
          </a:lstStyle>
          <a:p>
            <a:endParaRPr lang="ru-RU"/>
          </a:p>
        </p:txBody>
      </p:sp>
      <p:sp>
        <p:nvSpPr>
          <p:cNvPr id="7" name="Номер слайда 6"/>
          <p:cNvSpPr>
            <a:spLocks noGrp="1"/>
          </p:cNvSpPr>
          <p:nvPr>
            <p:ph type="sldNum" sz="quarter" idx="5"/>
          </p:nvPr>
        </p:nvSpPr>
        <p:spPr>
          <a:xfrm>
            <a:off x="4023092" y="9721106"/>
            <a:ext cx="3077740" cy="511730"/>
          </a:xfrm>
          <a:prstGeom prst="rect">
            <a:avLst/>
          </a:prstGeom>
        </p:spPr>
        <p:txBody>
          <a:bodyPr vert="horz" lIns="94860" tIns="47430" rIns="94860" bIns="47430" rtlCol="0" anchor="b"/>
          <a:lstStyle>
            <a:lvl1pPr algn="r">
              <a:defRPr sz="1200"/>
            </a:lvl1pPr>
          </a:lstStyle>
          <a:p>
            <a:fld id="{A7C7283F-4ABE-4C1E-820C-632DA288920E}" type="slidenum">
              <a:rPr lang="ru-RU" smtClean="0"/>
              <a:pPr/>
              <a:t>‹#›</a:t>
            </a:fld>
            <a:endParaRPr lang="ru-RU"/>
          </a:p>
        </p:txBody>
      </p:sp>
    </p:spTree>
    <p:extLst>
      <p:ext uri="{BB962C8B-B14F-4D97-AF65-F5344CB8AC3E}">
        <p14:creationId xmlns:p14="http://schemas.microsoft.com/office/powerpoint/2010/main" val="538799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D0520D9-314C-42CB-93F4-0EA0651FE2D6}" type="slidenum">
              <a:rPr lang="ru-RU" smtClean="0"/>
              <a:pPr/>
              <a:t>1</a:t>
            </a:fld>
            <a:endParaRPr lang="ru-RU"/>
          </a:p>
        </p:txBody>
      </p:sp>
    </p:spTree>
    <p:extLst>
      <p:ext uri="{BB962C8B-B14F-4D97-AF65-F5344CB8AC3E}">
        <p14:creationId xmlns:p14="http://schemas.microsoft.com/office/powerpoint/2010/main" val="344743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Bit-level parallelism – the processor performs the operation for all the bits of the machine word simultaneously. For example, a 64-bit processor can simultaneously invert the value of each of 64 bits of a given operand.</a:t>
            </a:r>
          </a:p>
          <a:p>
            <a:endParaRPr lang="en-US" dirty="0"/>
          </a:p>
          <a:p>
            <a:r>
              <a:rPr lang="en-US" dirty="0"/>
              <a:t>Parallelism at the operand level – one instruction of the processor allows you to execute some operation for an entire array of operands in parallel. For example, you can multiply items of two arrays in pairs during one operation with the help of SSE</a:t>
            </a:r>
            <a:r>
              <a:rPr lang="ru-RU" dirty="0"/>
              <a:t>/</a:t>
            </a:r>
            <a:r>
              <a:rPr lang="en-US" dirty="0"/>
              <a:t>MMX technology. (all the multiplications will be performed in parallel in time).</a:t>
            </a:r>
          </a:p>
          <a:p>
            <a:endParaRPr lang="en-US" dirty="0"/>
          </a:p>
          <a:p>
            <a:r>
              <a:rPr lang="en-US" dirty="0"/>
              <a:t>Parallelism at the instruction level – execution of each instruction is divided into phases, each of which can be executed by the processor physically in parallel. This change in the architecture of the processor does not affect the total time of execution of one isolated instruction in any way, but when processing several consecutive instructions (instructions followed one by another in a row) it is possible to organize a conveyor out of them. As a result, successive instructions are executed physically in parallel, which allows increasing the overall performance of the processor expressed in the instructions.</a:t>
            </a:r>
          </a:p>
          <a:p>
            <a:endParaRPr lang="en-US" dirty="0"/>
          </a:p>
          <a:p>
            <a:r>
              <a:rPr lang="en-US" dirty="0"/>
              <a:t>Preemptive multitasking – s</a:t>
            </a:r>
            <a:r>
              <a:rPr lang="en-US" sz="1200" b="0" i="0" kern="1200" dirty="0">
                <a:solidFill>
                  <a:schemeClr val="tx1"/>
                </a:solidFill>
                <a:effectLst/>
                <a:latin typeface="+mn-lt"/>
                <a:ea typeface="+mn-ea"/>
                <a:cs typeface="+mn-cs"/>
              </a:rPr>
              <a:t>everal processes are in the execution queue and the OS decides how to manage the processor time between them. If the first thread is given a higher priority than the second, then the OS will allocate more time to execute the first thread, only one thread will be executed at a time.</a:t>
            </a:r>
            <a:endParaRPr lang="en-US"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11</a:t>
            </a:fld>
            <a:endParaRPr lang="ru-RU"/>
          </a:p>
        </p:txBody>
      </p:sp>
    </p:spTree>
    <p:extLst>
      <p:ext uri="{BB962C8B-B14F-4D97-AF65-F5344CB8AC3E}">
        <p14:creationId xmlns:p14="http://schemas.microsoft.com/office/powerpoint/2010/main" val="3957124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p>
          <a:p>
            <a:endParaRPr lang="en-US" dirty="0"/>
          </a:p>
          <a:p>
            <a:r>
              <a:rPr lang="en-US" dirty="0"/>
              <a:t>It is difficult to invent new principles to allow transistors work faster.</a:t>
            </a:r>
          </a:p>
          <a:p>
            <a:r>
              <a:rPr lang="en-US" dirty="0"/>
              <a:t>So more attention should be drawn to software part, means to parallel programming.</a:t>
            </a:r>
          </a:p>
          <a:p>
            <a:endParaRPr lang="en-US" dirty="0"/>
          </a:p>
          <a:p>
            <a:r>
              <a:rPr lang="en-US" dirty="0"/>
              <a:t>Finally it will help you to increase the speed of your program.</a:t>
            </a:r>
          </a:p>
        </p:txBody>
      </p:sp>
      <p:sp>
        <p:nvSpPr>
          <p:cNvPr id="4" name="Slide Number Placeholder 3"/>
          <p:cNvSpPr>
            <a:spLocks noGrp="1"/>
          </p:cNvSpPr>
          <p:nvPr>
            <p:ph type="sldNum" sz="quarter" idx="5"/>
          </p:nvPr>
        </p:nvSpPr>
        <p:spPr/>
        <p:txBody>
          <a:bodyPr/>
          <a:lstStyle/>
          <a:p>
            <a:fld id="{A7C7283F-4ABE-4C1E-820C-632DA288920E}" type="slidenum">
              <a:rPr lang="ru-RU" smtClean="0"/>
              <a:pPr/>
              <a:t>12</a:t>
            </a:fld>
            <a:endParaRPr lang="ru-RU"/>
          </a:p>
        </p:txBody>
      </p:sp>
    </p:spTree>
    <p:extLst>
      <p:ext uri="{BB962C8B-B14F-4D97-AF65-F5344CB8AC3E}">
        <p14:creationId xmlns:p14="http://schemas.microsoft.com/office/powerpoint/2010/main" val="1662598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a:t>1. 10-15 years ago there were no way to handle these calculations properly without parallel computing.</a:t>
            </a:r>
          </a:p>
          <a:p>
            <a:r>
              <a:rPr lang="en-US" dirty="0"/>
              <a:t>It was area of big factories, big labs, big universities.</a:t>
            </a:r>
          </a:p>
          <a:p>
            <a:endParaRPr lang="en-US" dirty="0"/>
          </a:p>
          <a:p>
            <a:r>
              <a:rPr lang="en-US" dirty="0"/>
              <a:t>2. Every smartphone has multiple cores.</a:t>
            </a:r>
          </a:p>
          <a:p>
            <a:endParaRPr lang="en-US" dirty="0"/>
          </a:p>
          <a:p>
            <a:r>
              <a:rPr lang="en-US" dirty="0"/>
              <a:t>3. Gaming industry.</a:t>
            </a:r>
            <a:endParaRPr lang="ru-RU" dirty="0"/>
          </a:p>
        </p:txBody>
      </p:sp>
      <p:sp>
        <p:nvSpPr>
          <p:cNvPr id="4" name="Номер слайда 3"/>
          <p:cNvSpPr>
            <a:spLocks noGrp="1"/>
          </p:cNvSpPr>
          <p:nvPr>
            <p:ph type="sldNum" sz="quarter" idx="10"/>
          </p:nvPr>
        </p:nvSpPr>
        <p:spPr/>
        <p:txBody>
          <a:bodyPr/>
          <a:lstStyle/>
          <a:p>
            <a:fld id="{A7C7283F-4ABE-4C1E-820C-632DA288920E}" type="slidenum">
              <a:rPr lang="ru-RU" smtClean="0"/>
              <a:pPr/>
              <a:t>13</a:t>
            </a:fld>
            <a:endParaRPr lang="ru-RU"/>
          </a:p>
        </p:txBody>
      </p:sp>
    </p:spTree>
    <p:extLst>
      <p:ext uri="{BB962C8B-B14F-4D97-AF65-F5344CB8AC3E}">
        <p14:creationId xmlns:p14="http://schemas.microsoft.com/office/powerpoint/2010/main" val="2078730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GPGPU – </a:t>
            </a:r>
            <a:r>
              <a:rPr lang="en-US" sz="1200" b="0" i="0" kern="1200" dirty="0">
                <a:solidFill>
                  <a:schemeClr val="tx1"/>
                </a:solidFill>
                <a:effectLst/>
                <a:latin typeface="+mn-lt"/>
                <a:ea typeface="+mn-ea"/>
                <a:cs typeface="+mn-cs"/>
              </a:rPr>
              <a:t>General-purpose computing on graphics processing units.</a:t>
            </a:r>
          </a:p>
          <a:p>
            <a:r>
              <a:rPr lang="en-US" sz="1200" b="0" i="0" kern="1200" dirty="0">
                <a:solidFill>
                  <a:schemeClr val="tx1"/>
                </a:solidFill>
                <a:effectLst/>
                <a:latin typeface="+mn-lt"/>
                <a:ea typeface="+mn-ea"/>
                <a:cs typeface="+mn-cs"/>
              </a:rPr>
              <a:t>MPP – physically distributed computers.</a:t>
            </a:r>
          </a:p>
          <a:p>
            <a:r>
              <a:rPr lang="en-US" sz="1200" b="0" i="0" kern="1200" dirty="0">
                <a:solidFill>
                  <a:schemeClr val="tx1"/>
                </a:solidFill>
                <a:effectLst/>
                <a:latin typeface="+mn-lt"/>
                <a:ea typeface="+mn-ea"/>
                <a:cs typeface="+mn-cs"/>
              </a:rPr>
              <a:t>Cluster – all joints are the same, GRID – joins are different.</a:t>
            </a:r>
            <a:endParaRPr lang="en-US" i="0"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14</a:t>
            </a:fld>
            <a:endParaRPr lang="ru-RU"/>
          </a:p>
        </p:txBody>
      </p:sp>
    </p:spTree>
    <p:extLst>
      <p:ext uri="{BB962C8B-B14F-4D97-AF65-F5344CB8AC3E}">
        <p14:creationId xmlns:p14="http://schemas.microsoft.com/office/powerpoint/2010/main" val="237025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Frequency of using processors with different number of cores when creating supercomputers</a:t>
            </a:r>
          </a:p>
          <a:p>
            <a:endParaRPr lang="en-US" dirty="0"/>
          </a:p>
          <a:p>
            <a:r>
              <a:rPr lang="en-US" dirty="0"/>
              <a:t>2 – Hyperthreading adding, some registers were duplicated. Hyperthreading – not a good thing. Extra threads are created, and they bother each other.</a:t>
            </a:r>
          </a:p>
          <a:p>
            <a:endParaRPr lang="en-US" dirty="0"/>
          </a:p>
          <a:p>
            <a:r>
              <a:rPr lang="en-US" dirty="0"/>
              <a:t>We can assume, that market of common computers will replicate this distribution with lag in some number of years.</a:t>
            </a:r>
          </a:p>
          <a:p>
            <a:r>
              <a:rPr lang="en-US" dirty="0"/>
              <a:t>So you can predict the future =)</a:t>
            </a:r>
          </a:p>
          <a:p>
            <a:endParaRPr lang="en-US" dirty="0"/>
          </a:p>
          <a:p>
            <a:r>
              <a:rPr lang="en-US" dirty="0"/>
              <a:t>QUESTION: how many cores do you have on </a:t>
            </a:r>
            <a:r>
              <a:rPr lang="en-US"/>
              <a:t>your computer?</a:t>
            </a:r>
            <a:endParaRPr lang="en-US"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15</a:t>
            </a:fld>
            <a:endParaRPr lang="ru-RU"/>
          </a:p>
        </p:txBody>
      </p:sp>
    </p:spTree>
    <p:extLst>
      <p:ext uri="{BB962C8B-B14F-4D97-AF65-F5344CB8AC3E}">
        <p14:creationId xmlns:p14="http://schemas.microsoft.com/office/powerpoint/2010/main" val="3437758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Moore’s law was working practically as-is till 2003. Now it is not true.</a:t>
            </a:r>
          </a:p>
          <a:p>
            <a:endParaRPr lang="en-US" dirty="0"/>
          </a:p>
          <a:p>
            <a:endParaRPr lang="en-US" dirty="0"/>
          </a:p>
        </p:txBody>
      </p:sp>
      <p:sp>
        <p:nvSpPr>
          <p:cNvPr id="4" name="Slide Number Placeholder 3"/>
          <p:cNvSpPr>
            <a:spLocks noGrp="1"/>
          </p:cNvSpPr>
          <p:nvPr>
            <p:ph type="sldNum" sz="quarter" idx="10"/>
          </p:nvPr>
        </p:nvSpPr>
        <p:spPr/>
        <p:txBody>
          <a:bodyPr/>
          <a:lstStyle/>
          <a:p>
            <a:fld id="{A7C7283F-4ABE-4C1E-820C-632DA288920E}" type="slidenum">
              <a:rPr lang="ru-RU" smtClean="0"/>
              <a:pPr/>
              <a:t>16</a:t>
            </a:fld>
            <a:endParaRPr lang="ru-RU"/>
          </a:p>
        </p:txBody>
      </p:sp>
    </p:spTree>
    <p:extLst>
      <p:ext uri="{BB962C8B-B14F-4D97-AF65-F5344CB8AC3E}">
        <p14:creationId xmlns:p14="http://schemas.microsoft.com/office/powerpoint/2010/main" val="7390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Minsky's hypothesis: acceleration of a parallel system is proportional to the binary logarithm of the number of processors.</a:t>
            </a:r>
          </a:p>
          <a:p>
            <a:r>
              <a:rPr lang="en-US" dirty="0"/>
              <a:t>Depends on hardware, task and program.</a:t>
            </a:r>
          </a:p>
          <a:p>
            <a:endParaRPr lang="en-US" dirty="0"/>
          </a:p>
          <a:p>
            <a:r>
              <a:rPr lang="en-US" dirty="0"/>
              <a:t>Moore's Law: </a:t>
            </a:r>
            <a:r>
              <a:rPr lang="en-US" sz="1200" dirty="0"/>
              <a:t>the number of transistors in a dense integrated circuit doubles about every 18 months</a:t>
            </a:r>
            <a:r>
              <a:rPr lang="en-US" dirty="0"/>
              <a:t>.</a:t>
            </a:r>
          </a:p>
          <a:p>
            <a:r>
              <a:rPr lang="en-US" dirty="0"/>
              <a:t>Grosch’s law: The performance of a computer increases in proportion to the square of its cost.</a:t>
            </a:r>
          </a:p>
          <a:p>
            <a:r>
              <a:rPr lang="en-US" dirty="0"/>
              <a:t>Difficult to learn the principles of parallel programming.</a:t>
            </a:r>
            <a:endParaRPr lang="ru-RU" dirty="0"/>
          </a:p>
        </p:txBody>
      </p:sp>
      <p:sp>
        <p:nvSpPr>
          <p:cNvPr id="4" name="Номер слайда 3"/>
          <p:cNvSpPr>
            <a:spLocks noGrp="1"/>
          </p:cNvSpPr>
          <p:nvPr>
            <p:ph type="sldNum" sz="quarter" idx="10"/>
          </p:nvPr>
        </p:nvSpPr>
        <p:spPr/>
        <p:txBody>
          <a:bodyPr/>
          <a:lstStyle/>
          <a:p>
            <a:fld id="{A7C7283F-4ABE-4C1E-820C-632DA288920E}" type="slidenum">
              <a:rPr lang="ru-RU" smtClean="0"/>
              <a:pPr/>
              <a:t>17</a:t>
            </a:fld>
            <a:endParaRPr lang="ru-RU"/>
          </a:p>
        </p:txBody>
      </p:sp>
    </p:spTree>
    <p:extLst>
      <p:ext uri="{BB962C8B-B14F-4D97-AF65-F5344CB8AC3E}">
        <p14:creationId xmlns:p14="http://schemas.microsoft.com/office/powerpoint/2010/main" val="775030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Non-universality is not so important now. For example, OpenCL.</a:t>
            </a:r>
          </a:p>
          <a:p>
            <a:endParaRPr lang="en-US" dirty="0"/>
          </a:p>
          <a:p>
            <a:r>
              <a:rPr lang="en-US" dirty="0"/>
              <a:t>Existing software is also not </a:t>
            </a:r>
            <a:r>
              <a:rPr lang="en-US"/>
              <a:t>some important now. </a:t>
            </a:r>
            <a:endParaRPr lang="ru-RU" dirty="0"/>
          </a:p>
        </p:txBody>
      </p:sp>
      <p:sp>
        <p:nvSpPr>
          <p:cNvPr id="4" name="Номер слайда 3"/>
          <p:cNvSpPr>
            <a:spLocks noGrp="1"/>
          </p:cNvSpPr>
          <p:nvPr>
            <p:ph type="sldNum" sz="quarter" idx="10"/>
          </p:nvPr>
        </p:nvSpPr>
        <p:spPr/>
        <p:txBody>
          <a:bodyPr/>
          <a:lstStyle/>
          <a:p>
            <a:fld id="{A7C7283F-4ABE-4C1E-820C-632DA288920E}" type="slidenum">
              <a:rPr lang="ru-RU" smtClean="0"/>
              <a:pPr/>
              <a:t>18</a:t>
            </a:fld>
            <a:endParaRPr lang="ru-RU"/>
          </a:p>
        </p:txBody>
      </p:sp>
    </p:spTree>
    <p:extLst>
      <p:ext uri="{BB962C8B-B14F-4D97-AF65-F5344CB8AC3E}">
        <p14:creationId xmlns:p14="http://schemas.microsoft.com/office/powerpoint/2010/main" val="3470213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requirement to summarize 4 elements.</a:t>
            </a:r>
          </a:p>
          <a:p>
            <a:endParaRPr lang="en-US" dirty="0"/>
          </a:p>
          <a:p>
            <a:r>
              <a:rPr lang="en-US" dirty="0"/>
              <a:t>Computer with one-core processor will calculate this for 3 CPU cycles.</a:t>
            </a:r>
          </a:p>
          <a:p>
            <a:r>
              <a:rPr lang="en-US" dirty="0"/>
              <a:t>Two-core processor will calculate this for 2 CPU cycles.</a:t>
            </a:r>
          </a:p>
          <a:p>
            <a:endParaRPr lang="en-US" dirty="0"/>
          </a:p>
          <a:p>
            <a:r>
              <a:rPr lang="en-US" dirty="0"/>
              <a:t>QUESTION: how many cores will work to summarize result #5 and result #6?</a:t>
            </a:r>
          </a:p>
          <a:p>
            <a:endParaRPr lang="en-US" dirty="0"/>
          </a:p>
          <a:p>
            <a:r>
              <a:rPr lang="en-US" dirty="0"/>
              <a:t>So the problem is: you computer can perform 2 times faster, but effect is 1.5 times only.</a:t>
            </a:r>
          </a:p>
          <a:p>
            <a:endParaRPr lang="en-US"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19</a:t>
            </a:fld>
            <a:endParaRPr lang="ru-RU"/>
          </a:p>
        </p:txBody>
      </p:sp>
    </p:spTree>
    <p:extLst>
      <p:ext uri="{BB962C8B-B14F-4D97-AF65-F5344CB8AC3E}">
        <p14:creationId xmlns:p14="http://schemas.microsoft.com/office/powerpoint/2010/main" val="3007922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split: white and grey areas correspond to each processor.</a:t>
            </a:r>
          </a:p>
          <a:p>
            <a:r>
              <a:rPr lang="en-US" dirty="0"/>
              <a:t>Within each area we can find the max element.</a:t>
            </a:r>
          </a:p>
          <a:p>
            <a:r>
              <a:rPr lang="en-US" dirty="0"/>
              <a:t>Finally there is a task just to compare 2 elements, so we practically have 2 times performance improvement.</a:t>
            </a:r>
          </a:p>
          <a:p>
            <a:endParaRPr lang="en-US" dirty="0"/>
          </a:p>
          <a:p>
            <a:r>
              <a:rPr lang="en-US" dirty="0"/>
              <a:t>The second split: white and grey areas also correspond to each processor.</a:t>
            </a:r>
          </a:p>
          <a:p>
            <a:r>
              <a:rPr lang="en-US" dirty="0"/>
              <a:t>From the first view, there is no difference.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 problem is in cache, because more than one element will be copied from RAM to cache. There will be a sequence of adjacent element</a:t>
            </a:r>
            <a:r>
              <a:rPr lang="ru-RU" dirty="0"/>
              <a:t> (= </a:t>
            </a:r>
            <a:r>
              <a:rPr lang="en-US" dirty="0"/>
              <a:t>neighboring element</a:t>
            </a:r>
            <a:r>
              <a:rPr lang="ru-RU" dirty="0"/>
              <a:t>). </a:t>
            </a:r>
            <a:r>
              <a:rPr lang="en-US" dirty="0"/>
              <a:t>This means that everything that was loaded from RAM is useful for each core.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very important not to increase the number of processors and cores only, but other components (especially size of cache memory) too.</a:t>
            </a:r>
          </a:p>
          <a:p>
            <a:endParaRPr lang="en-US" dirty="0"/>
          </a:p>
          <a:p>
            <a:endParaRPr lang="en-US"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20</a:t>
            </a:fld>
            <a:endParaRPr lang="ru-RU"/>
          </a:p>
        </p:txBody>
      </p:sp>
    </p:spTree>
    <p:extLst>
      <p:ext uri="{BB962C8B-B14F-4D97-AF65-F5344CB8AC3E}">
        <p14:creationId xmlns:p14="http://schemas.microsoft.com/office/powerpoint/2010/main" val="408721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2</a:t>
            </a:r>
          </a:p>
        </p:txBody>
      </p:sp>
      <p:sp>
        <p:nvSpPr>
          <p:cNvPr id="4" name="Slide Number Placeholder 3"/>
          <p:cNvSpPr>
            <a:spLocks noGrp="1"/>
          </p:cNvSpPr>
          <p:nvPr>
            <p:ph type="sldNum" sz="quarter" idx="5"/>
          </p:nvPr>
        </p:nvSpPr>
        <p:spPr/>
        <p:txBody>
          <a:bodyPr/>
          <a:lstStyle/>
          <a:p>
            <a:fld id="{A7C7283F-4ABE-4C1E-820C-632DA288920E}" type="slidenum">
              <a:rPr lang="ru-RU" smtClean="0"/>
              <a:pPr/>
              <a:t>2</a:t>
            </a:fld>
            <a:endParaRPr lang="ru-RU"/>
          </a:p>
        </p:txBody>
      </p:sp>
    </p:spTree>
    <p:extLst>
      <p:ext uri="{BB962C8B-B14F-4D97-AF65-F5344CB8AC3E}">
        <p14:creationId xmlns:p14="http://schemas.microsoft.com/office/powerpoint/2010/main" val="2140452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following general approach despite of specific algorithm.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Computational complexity</a:t>
            </a:r>
            <a:r>
              <a:rPr lang="ru-RU" sz="1200" dirty="0"/>
              <a:t> (</a:t>
            </a:r>
            <a:r>
              <a:rPr lang="en-US" sz="1200" dirty="0"/>
              <a:t>= computational cost)</a:t>
            </a:r>
            <a:endParaRPr lang="ru-RU" sz="1200" dirty="0"/>
          </a:p>
          <a:p>
            <a:endParaRPr lang="en-US" dirty="0"/>
          </a:p>
          <a:p>
            <a:r>
              <a:rPr lang="en-US" dirty="0"/>
              <a:t>Assume the simplest bubble sort. It has average cost of N^N, where N – is array size.</a:t>
            </a:r>
          </a:p>
          <a:p>
            <a:r>
              <a:rPr lang="en-US" dirty="0"/>
              <a:t>But if we split array by 2 parts, computational complexity will be much less.</a:t>
            </a:r>
          </a:p>
          <a:p>
            <a:endParaRPr lang="en-US" dirty="0"/>
          </a:p>
          <a:p>
            <a:r>
              <a:rPr lang="en-US" dirty="0"/>
              <a:t>C</a:t>
            </a:r>
            <a:r>
              <a:rPr lang="en-US" baseline="-25000" dirty="0"/>
              <a:t>1</a:t>
            </a:r>
            <a:r>
              <a:rPr lang="en-US" dirty="0"/>
              <a:t> and C</a:t>
            </a:r>
            <a:r>
              <a:rPr lang="en-US" baseline="-25000" dirty="0"/>
              <a:t>2</a:t>
            </a:r>
            <a:r>
              <a:rPr lang="en-US" dirty="0"/>
              <a:t> – are some constant, depends on computer.</a:t>
            </a:r>
          </a:p>
          <a:p>
            <a:endParaRPr lang="en-US" dirty="0"/>
          </a:p>
          <a:p>
            <a:r>
              <a:rPr lang="en-US" dirty="0"/>
              <a:t>QUESTION: do we need to multiply </a:t>
            </a:r>
            <a:r>
              <a:rPr lang="ru-RU" sz="1200" dirty="0"/>
              <a:t>С</a:t>
            </a:r>
            <a:r>
              <a:rPr lang="ru-RU" sz="1200" baseline="-25000" dirty="0"/>
              <a:t>1</a:t>
            </a:r>
            <a:r>
              <a:rPr lang="ru-RU" sz="1200" dirty="0">
                <a:sym typeface="Wingdings" pitchFamily="2" charset="2"/>
              </a:rPr>
              <a:t>*</a:t>
            </a:r>
            <a:r>
              <a:rPr lang="en-US" sz="1200" dirty="0"/>
              <a:t>N/2*N/2 by 2 as we have 2 processor?</a:t>
            </a:r>
          </a:p>
          <a:p>
            <a:endParaRPr lang="en-US" sz="1200" dirty="0"/>
          </a:p>
          <a:p>
            <a:r>
              <a:rPr lang="en-US" sz="1200" dirty="0"/>
              <a:t>No, t</a:t>
            </a:r>
            <a:r>
              <a:rPr lang="en-US" dirty="0"/>
              <a:t>ime for sorting of each part will be the same as 2 processors will work in parallel. This task will be in lab.</a:t>
            </a:r>
          </a:p>
        </p:txBody>
      </p:sp>
      <p:sp>
        <p:nvSpPr>
          <p:cNvPr id="4" name="Slide Number Placeholder 3"/>
          <p:cNvSpPr>
            <a:spLocks noGrp="1"/>
          </p:cNvSpPr>
          <p:nvPr>
            <p:ph type="sldNum" sz="quarter" idx="5"/>
          </p:nvPr>
        </p:nvSpPr>
        <p:spPr/>
        <p:txBody>
          <a:bodyPr/>
          <a:lstStyle/>
          <a:p>
            <a:fld id="{A7C7283F-4ABE-4C1E-820C-632DA288920E}" type="slidenum">
              <a:rPr lang="ru-RU" smtClean="0"/>
              <a:pPr/>
              <a:t>21</a:t>
            </a:fld>
            <a:endParaRPr lang="ru-RU"/>
          </a:p>
        </p:txBody>
      </p:sp>
    </p:spTree>
    <p:extLst>
      <p:ext uri="{BB962C8B-B14F-4D97-AF65-F5344CB8AC3E}">
        <p14:creationId xmlns:p14="http://schemas.microsoft.com/office/powerpoint/2010/main" val="2403481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contrast to the concept of the value of acceleration used in physics as an increase in speed per unit time, in programming, parallel acceleration is understood to be a dimensionless quantity that reflects the increase in the speed of parallel program execution on a given number of processors compared to a single-processor system.</a:t>
            </a:r>
          </a:p>
          <a:p>
            <a:endParaRPr lang="en-US" dirty="0"/>
          </a:p>
          <a:p>
            <a:r>
              <a:rPr lang="en-US" dirty="0"/>
              <a:t>So we can emphasize and measure 2 elements:</a:t>
            </a:r>
          </a:p>
          <a:p>
            <a:endParaRPr lang="en-US" dirty="0"/>
          </a:p>
          <a:p>
            <a:r>
              <a:rPr lang="en-US" dirty="0"/>
              <a:t>p = 1,2,…,n, where n –  is the number of available processors (cores) on the multiprocessor hardware platform used for testing. The described approach allows you to artificially limit the number of processors (cores) used in the program, because at any time, a parallel program can be executed no more than p calculators/computing devices.</a:t>
            </a:r>
          </a:p>
          <a:p>
            <a:endParaRPr lang="en-US" dirty="0"/>
          </a:p>
          <a:p>
            <a:r>
              <a:rPr lang="en-US" sz="1200" b="0" i="0" kern="1200" dirty="0">
                <a:solidFill>
                  <a:schemeClr val="tx1"/>
                </a:solidFill>
                <a:effectLst/>
                <a:latin typeface="+mn-lt"/>
                <a:ea typeface="+mn-ea"/>
                <a:cs typeface="+mn-cs"/>
              </a:rPr>
              <a:t>V(p) is the average speed of program execution on p processors (cores), expressed in arbitrary units of work per second (W/s). Examples of W/S can be the number of summed matrix elements, the number of image points processed by the filter, the number of bytes written to the file, etc.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S(p) – parallel speedup / parallel acceleration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believed that the value of S(p) can never exceed p, which on the intuitive level sounds reasonable and truthful, because with an increase in the number of employees, for example, four times it is not possible to get the job done five times faster. However, some changes in cache can return some fantastic results in very specific tasks.</a:t>
            </a:r>
          </a:p>
          <a:p>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Although the value of parallel acceleration is dimensionless, its analysis is not always possible without information on the value of p. For example, suppose in some experiment that S(p) = 10. Without knowing the value of p, we can only say that with parallel execution the program began to work 10 times faster. However, if at the same time p = 1000, this acceleration cannot be considered a good achievement, since in other conditions, it was possible to achieve an almost 1000-fold increase in the speed of work and not spend such impressive resources on a poorly parallelized task.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the contrary, with a value of p = 11, one could consider the value S (p) = 10 to be quite acceptable. This problem led to the need to determine another indicator of the effectiveness of a parallel program, which would allow us to obtain some estimate of the parallelization efficiency taking into account the number of processors (cores). This quantity is </a:t>
            </a:r>
            <a:r>
              <a:rPr lang="en-US" sz="1200" b="0" i="0" kern="1200" dirty="0">
                <a:solidFill>
                  <a:schemeClr val="tx1"/>
                </a:solidFill>
                <a:effectLst/>
                <a:latin typeface="+mn-lt"/>
                <a:ea typeface="+mn-ea"/>
                <a:cs typeface="+mn-cs"/>
              </a:rPr>
              <a:t>E(p) – parallel efficiency.</a:t>
            </a:r>
            <a:endParaRPr lang="en-US" dirty="0"/>
          </a:p>
          <a:p>
            <a:endParaRPr lang="en-US" dirty="0"/>
          </a:p>
          <a:p>
            <a:r>
              <a:rPr lang="en-US" sz="1200" kern="1200" dirty="0">
                <a:solidFill>
                  <a:schemeClr val="tx1"/>
                </a:solidFill>
                <a:effectLst/>
                <a:latin typeface="+mn-lt"/>
                <a:ea typeface="+mn-ea"/>
                <a:cs typeface="+mn-cs"/>
              </a:rPr>
              <a:t>Average program execution speed V(p) can be measured by the </a:t>
            </a:r>
            <a:r>
              <a:rPr lang="en-US" sz="1200" b="0" i="0" kern="1200" dirty="0">
                <a:solidFill>
                  <a:schemeClr val="tx1"/>
                </a:solidFill>
                <a:effectLst/>
                <a:latin typeface="+mn-lt"/>
                <a:ea typeface="+mn-ea"/>
                <a:cs typeface="+mn-cs"/>
              </a:rPr>
              <a:t>following two nonequivalent methods: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Amdahl Method: calculate V(p), fixing the amount of work performed (we change the execution time of the program for various).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Gustafson-</a:t>
            </a:r>
            <a:r>
              <a:rPr lang="en-US" sz="1200" b="0" i="0" kern="1200" dirty="0" err="1">
                <a:solidFill>
                  <a:schemeClr val="tx1"/>
                </a:solidFill>
                <a:effectLst/>
                <a:latin typeface="+mn-lt"/>
                <a:ea typeface="+mn-ea"/>
                <a:cs typeface="+mn-cs"/>
              </a:rPr>
              <a:t>Barsis</a:t>
            </a:r>
            <a:r>
              <a:rPr lang="en-US" sz="1200" b="0" i="0" kern="1200" dirty="0">
                <a:solidFill>
                  <a:schemeClr val="tx1"/>
                </a:solidFill>
                <a:effectLst/>
                <a:latin typeface="+mn-lt"/>
                <a:ea typeface="+mn-ea"/>
                <a:cs typeface="+mn-cs"/>
              </a:rPr>
              <a:t> Method: calculate V(p), fixing the time of the test program (we changes the amount of work done for different p).</a:t>
            </a:r>
            <a:endParaRPr lang="en-US" b="0" i="0" dirty="0"/>
          </a:p>
          <a:p>
            <a:endParaRPr lang="en-US"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22</a:t>
            </a:fld>
            <a:endParaRPr lang="ru-RU"/>
          </a:p>
        </p:txBody>
      </p:sp>
    </p:spTree>
    <p:extLst>
      <p:ext uri="{BB962C8B-B14F-4D97-AF65-F5344CB8AC3E}">
        <p14:creationId xmlns:p14="http://schemas.microsoft.com/office/powerpoint/2010/main" val="3899496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Allows you to roughly estimate the highest speedup.</a:t>
            </a:r>
          </a:p>
          <a:p>
            <a:endParaRPr lang="en-US" dirty="0"/>
          </a:p>
          <a:p>
            <a:r>
              <a:rPr lang="en-US" dirty="0"/>
              <a:t>1)Take time on one processor.</a:t>
            </a:r>
          </a:p>
          <a:p>
            <a:r>
              <a:rPr lang="en-US" dirty="0"/>
              <a:t>2)Take time on p processors.</a:t>
            </a:r>
          </a:p>
          <a:p>
            <a:endParaRPr lang="en-US" dirty="0"/>
          </a:p>
          <a:p>
            <a:r>
              <a:rPr lang="en-US" dirty="0"/>
              <a:t>Assumption: each computer instruction requires the same time</a:t>
            </a:r>
          </a:p>
          <a:p>
            <a:endParaRPr lang="en-US" dirty="0"/>
          </a:p>
          <a:p>
            <a:r>
              <a:rPr lang="en-US" dirty="0"/>
              <a:t>Ideal time k * t(1) / p</a:t>
            </a:r>
          </a:p>
          <a:p>
            <a:endParaRPr lang="en-US" dirty="0"/>
          </a:p>
          <a:p>
            <a:r>
              <a:rPr lang="en-US" dirty="0"/>
              <a:t>When evaluating the efficiency of parallelization of a program that performs a fixed amount of work, the speed of execution can be expressed as follows:</a:t>
            </a:r>
          </a:p>
          <a:p>
            <a:endParaRPr lang="en-US" dirty="0"/>
          </a:p>
          <a:p>
            <a:r>
              <a:rPr lang="en-US" dirty="0"/>
              <a:t>where:</a:t>
            </a:r>
          </a:p>
          <a:p>
            <a:pPr marL="171450" indent="-171450">
              <a:buFont typeface="Arial" panose="020B0604020202020204" pitchFamily="34" charset="0"/>
              <a:buChar char="•"/>
            </a:pPr>
            <a:r>
              <a:rPr lang="en-US" dirty="0"/>
              <a:t>w is </a:t>
            </a:r>
            <a:r>
              <a:rPr lang="en-US" sz="1200" b="0" i="0" kern="1200" dirty="0">
                <a:solidFill>
                  <a:schemeClr val="tx1"/>
                </a:solidFill>
                <a:effectLst/>
                <a:latin typeface="+mn-lt"/>
                <a:ea typeface="+mn-ea"/>
                <a:cs typeface="+mn-cs"/>
              </a:rPr>
              <a:t>arbitrary total units of work </a:t>
            </a:r>
            <a:r>
              <a:rPr lang="en-US" dirty="0"/>
              <a:t>contained in the program</a:t>
            </a:r>
          </a:p>
          <a:p>
            <a:pPr marL="171450" indent="-171450">
              <a:buFont typeface="Arial" panose="020B0604020202020204" pitchFamily="34" charset="0"/>
              <a:buChar char="•"/>
            </a:pPr>
            <a:r>
              <a:rPr lang="en-US" dirty="0"/>
              <a:t>t(p) – runtime w using p processors</a:t>
            </a:r>
          </a:p>
          <a:p>
            <a:pPr marL="171450" indent="-171450">
              <a:buFont typeface="Arial" panose="020B0604020202020204" pitchFamily="34" charset="0"/>
              <a:buChar char="•"/>
            </a:pPr>
            <a:r>
              <a:rPr lang="en-US" dirty="0"/>
              <a:t>k – </a:t>
            </a:r>
            <a:r>
              <a:rPr lang="en-US" sz="1200" b="0" i="0" kern="1200" dirty="0">
                <a:solidFill>
                  <a:schemeClr val="tx1"/>
                </a:solidFill>
                <a:effectLst/>
                <a:latin typeface="+mn-lt"/>
                <a:ea typeface="+mn-ea"/>
                <a:cs typeface="+mn-cs"/>
              </a:rPr>
              <a:t>is the coefficient of parallelism of the program, by which we define the fraction of the time during which perfectly parallelized code is executed inside the program. </a:t>
            </a: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Then the expression for parallel acceleration will take the form:</a:t>
            </a:r>
          </a:p>
          <a:p>
            <a:pPr marL="0" indent="0">
              <a:buFont typeface="Arial" panose="020B0604020202020204" pitchFamily="34" charset="0"/>
              <a:buNone/>
            </a:pPr>
            <a:endParaRPr lang="en-US" dirty="0"/>
          </a:p>
          <a:p>
            <a:pPr marL="0" indent="0">
              <a:buFont typeface="Arial" panose="020B0604020202020204" pitchFamily="34" charset="0"/>
              <a:buNone/>
            </a:pPr>
            <a:r>
              <a:rPr lang="en-US" sz="1200" kern="1200" dirty="0">
                <a:solidFill>
                  <a:schemeClr val="tx1"/>
                </a:solidFill>
                <a:effectLst/>
                <a:latin typeface="+mn-lt"/>
                <a:ea typeface="+mn-ea"/>
                <a:cs typeface="+mn-cs"/>
              </a:rPr>
              <a:t>This law is known after the name of the American scientist Gene Amdahl, who proposed this expression in 1967. Until now, this law is fundamental in the specialized literature on parallel computing, because allows you to get a theoretical upper limit for the speed of execution of a given program during parallelization.</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An important assumption of Amdahl's law is the idealization of the physical meaning of the quantity k. It consists in the assumption that a perfectly parallelized code will give a linear increase in speed when p changes from 0 to +infinity.</a:t>
            </a:r>
            <a:endParaRPr lang="en-US"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23</a:t>
            </a:fld>
            <a:endParaRPr lang="ru-RU"/>
          </a:p>
        </p:txBody>
      </p:sp>
    </p:spTree>
    <p:extLst>
      <p:ext uri="{BB962C8B-B14F-4D97-AF65-F5344CB8AC3E}">
        <p14:creationId xmlns:p14="http://schemas.microsoft.com/office/powerpoint/2010/main" val="2303178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Amdahl measures the highest possible speedup.</a:t>
            </a:r>
          </a:p>
          <a:p>
            <a:r>
              <a:rPr lang="en-US" sz="1200" b="0" i="0" kern="1200" dirty="0">
                <a:solidFill>
                  <a:schemeClr val="tx1"/>
                </a:solidFill>
                <a:effectLst/>
                <a:latin typeface="+mn-lt"/>
                <a:ea typeface="+mn-ea"/>
                <a:cs typeface="+mn-cs"/>
              </a:rPr>
              <a:t>But if you are working with some supercomputer you need to think about the time-cost ratio, especially if you need to buy time on such supercomputer.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evaluating the efficiency of parallelization of a certain program running a fixed time, the speed of execution can be expressed as follows: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where w(p) – is the total amount of work that the program manages to complete during t when using p processors.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formula can also have some amount of parallel work (k) and some amount of non-paralleled work (1-k).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John Gustafson and Edwin </a:t>
            </a:r>
            <a:r>
              <a:rPr lang="en-US" sz="1200" b="0" i="0" kern="1200" dirty="0" err="1">
                <a:solidFill>
                  <a:schemeClr val="tx1"/>
                </a:solidFill>
                <a:effectLst/>
                <a:latin typeface="+mn-lt"/>
                <a:ea typeface="+mn-ea"/>
                <a:cs typeface="+mn-cs"/>
              </a:rPr>
              <a:t>Barsis</a:t>
            </a:r>
            <a:r>
              <a:rPr lang="en-US" sz="1200" b="0" i="0" kern="1200" dirty="0">
                <a:solidFill>
                  <a:schemeClr val="tx1"/>
                </a:solidFill>
                <a:effectLst/>
                <a:latin typeface="+mn-lt"/>
                <a:ea typeface="+mn-ea"/>
                <a:cs typeface="+mn-cs"/>
              </a:rPr>
              <a:t> formulated in 1988.</a:t>
            </a:r>
            <a:endParaRPr lang="en-US"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24</a:t>
            </a:fld>
            <a:endParaRPr lang="ru-RU"/>
          </a:p>
        </p:txBody>
      </p:sp>
    </p:spTree>
    <p:extLst>
      <p:ext uri="{BB962C8B-B14F-4D97-AF65-F5344CB8AC3E}">
        <p14:creationId xmlns:p14="http://schemas.microsoft.com/office/powerpoint/2010/main" val="377307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overhead costs</a:t>
            </a:r>
          </a:p>
          <a:p>
            <a:endParaRPr lang="en-US" dirty="0"/>
          </a:p>
          <a:p>
            <a:r>
              <a:rPr lang="en-US" dirty="0"/>
              <a:t>Each parallel calculator requires creation of multiple threads</a:t>
            </a:r>
          </a:p>
          <a:p>
            <a:endParaRPr lang="en-US" dirty="0"/>
          </a:p>
          <a:p>
            <a:endParaRPr lang="en-US"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25</a:t>
            </a:fld>
            <a:endParaRPr lang="ru-RU"/>
          </a:p>
        </p:txBody>
      </p:sp>
    </p:spTree>
    <p:extLst>
      <p:ext uri="{BB962C8B-B14F-4D97-AF65-F5344CB8AC3E}">
        <p14:creationId xmlns:p14="http://schemas.microsoft.com/office/powerpoint/2010/main" val="1683722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you buy a lot of new processors you can’t reach limit.</a:t>
            </a:r>
          </a:p>
        </p:txBody>
      </p:sp>
      <p:sp>
        <p:nvSpPr>
          <p:cNvPr id="4" name="Slide Number Placeholder 3"/>
          <p:cNvSpPr>
            <a:spLocks noGrp="1"/>
          </p:cNvSpPr>
          <p:nvPr>
            <p:ph type="sldNum" sz="quarter" idx="5"/>
          </p:nvPr>
        </p:nvSpPr>
        <p:spPr/>
        <p:txBody>
          <a:bodyPr/>
          <a:lstStyle/>
          <a:p>
            <a:fld id="{A7C7283F-4ABE-4C1E-820C-632DA288920E}" type="slidenum">
              <a:rPr lang="ru-RU" smtClean="0"/>
              <a:pPr/>
              <a:t>26</a:t>
            </a:fld>
            <a:endParaRPr lang="ru-RU"/>
          </a:p>
        </p:txBody>
      </p:sp>
    </p:spTree>
    <p:extLst>
      <p:ext uri="{BB962C8B-B14F-4D97-AF65-F5344CB8AC3E}">
        <p14:creationId xmlns:p14="http://schemas.microsoft.com/office/powerpoint/2010/main" val="363837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If you down know anything about parallel computing and parallel programming, you can ask compiler to use its embedded keys to parallelize execution of the program. And after that you will check the efficiency.</a:t>
            </a:r>
          </a:p>
          <a:p>
            <a:pPr marL="228600" indent="-228600">
              <a:buAutoNum type="arabicPeriod"/>
            </a:pPr>
            <a:r>
              <a:rPr lang="en-US" dirty="0"/>
              <a:t>Experienced programmers already created many libraries where a lot of thing are already properly parallelized. As soon as you start it is executed on all available cores. Still execution of parallel computing is not required.</a:t>
            </a:r>
          </a:p>
          <a:p>
            <a:pPr marL="0" indent="0">
              <a:buNone/>
            </a:pPr>
            <a:r>
              <a:rPr lang="en-US" dirty="0"/>
              <a:t>Both labs still allow you not to learn parallel technologies.</a:t>
            </a:r>
            <a:endParaRPr lang="ru-RU" dirty="0"/>
          </a:p>
          <a:p>
            <a:pPr marL="0" indent="0">
              <a:buNone/>
            </a:pPr>
            <a:r>
              <a:rPr lang="en-US" dirty="0"/>
              <a:t>Later you will learn enough material to understand and work with OpenMP technology.</a:t>
            </a:r>
          </a:p>
          <a:p>
            <a:pPr marL="0" indent="0">
              <a:buNone/>
            </a:pPr>
            <a:r>
              <a:rPr lang="en-US" dirty="0"/>
              <a:t>In general, this technology requires to add 2-3 rows in original code, but your program will work using parallel schemes.</a:t>
            </a:r>
          </a:p>
          <a:p>
            <a:pPr marL="0" indent="0">
              <a:buNone/>
            </a:pPr>
            <a:r>
              <a:rPr lang="en-US" dirty="0"/>
              <a:t>Also we will discuss </a:t>
            </a:r>
            <a:r>
              <a:rPr lang="en-US" dirty="0" err="1"/>
              <a:t>PThreads</a:t>
            </a:r>
            <a:r>
              <a:rPr lang="en-US" dirty="0"/>
              <a:t> technology, that is quite complex and requires deep understanding of hardware implementation. If we compare OpenMP and </a:t>
            </a:r>
            <a:r>
              <a:rPr lang="en-US" dirty="0" err="1"/>
              <a:t>PThreads</a:t>
            </a:r>
            <a:r>
              <a:rPr lang="en-US" dirty="0"/>
              <a:t> it is similar to C and Assembler languages.</a:t>
            </a:r>
            <a:endParaRPr lang="ru-RU" dirty="0"/>
          </a:p>
          <a:p>
            <a:pPr marL="0" indent="0">
              <a:buNone/>
            </a:pPr>
            <a:r>
              <a:rPr lang="en-US" dirty="0"/>
              <a:t>But this is quite reasonable: from simple approaches (automatic), to middle (OpenMP) and to complex ones (</a:t>
            </a:r>
            <a:r>
              <a:rPr lang="en-US" dirty="0" err="1"/>
              <a:t>PThreads</a:t>
            </a:r>
            <a:r>
              <a:rPr lang="en-US" dirty="0"/>
              <a:t> and OpenCL). OpenCL allows to make calculations not on CPU only, but on GPU too. And if CPU can have 2/4/8/16 etc. cores, GPU can have thousand of cores.</a:t>
            </a:r>
            <a:r>
              <a:rPr lang="ru-RU" dirty="0"/>
              <a:t> </a:t>
            </a:r>
            <a:r>
              <a:rPr lang="en-US" dirty="0"/>
              <a:t>OpenMP and </a:t>
            </a:r>
            <a:r>
              <a:rPr lang="en-US" dirty="0" err="1"/>
              <a:t>PThreads</a:t>
            </a:r>
            <a:r>
              <a:rPr lang="en-US" dirty="0"/>
              <a:t> couldn’t use GPU.</a:t>
            </a:r>
          </a:p>
          <a:p>
            <a:pPr marL="0" indent="0">
              <a:buNone/>
            </a:pPr>
            <a:endParaRPr lang="en-US"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3</a:t>
            </a:fld>
            <a:endParaRPr lang="ru-RU"/>
          </a:p>
        </p:txBody>
      </p:sp>
    </p:spTree>
    <p:extLst>
      <p:ext uri="{BB962C8B-B14F-4D97-AF65-F5344CB8AC3E}">
        <p14:creationId xmlns:p14="http://schemas.microsoft.com/office/powerpoint/2010/main" val="28220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a:t>
            </a:r>
          </a:p>
        </p:txBody>
      </p:sp>
      <p:sp>
        <p:nvSpPr>
          <p:cNvPr id="4" name="Slide Number Placeholder 3"/>
          <p:cNvSpPr>
            <a:spLocks noGrp="1"/>
          </p:cNvSpPr>
          <p:nvPr>
            <p:ph type="sldNum" sz="quarter" idx="5"/>
          </p:nvPr>
        </p:nvSpPr>
        <p:spPr/>
        <p:txBody>
          <a:bodyPr/>
          <a:lstStyle/>
          <a:p>
            <a:fld id="{A7C7283F-4ABE-4C1E-820C-632DA288920E}" type="slidenum">
              <a:rPr lang="ru-RU" smtClean="0"/>
              <a:pPr/>
              <a:t>5</a:t>
            </a:fld>
            <a:endParaRPr lang="ru-RU"/>
          </a:p>
        </p:txBody>
      </p:sp>
    </p:spTree>
    <p:extLst>
      <p:ext uri="{BB962C8B-B14F-4D97-AF65-F5344CB8AC3E}">
        <p14:creationId xmlns:p14="http://schemas.microsoft.com/office/powerpoint/2010/main" val="4154269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a:t>Students usually ask why C instead of other modern languages, like Python. Here is the presentation from TIOBE website, where you can see that C and C++ languages are on 2</a:t>
            </a:r>
            <a:r>
              <a:rPr lang="en-US" baseline="30000" dirty="0"/>
              <a:t>nd</a:t>
            </a:r>
            <a:r>
              <a:rPr lang="en-US" dirty="0"/>
              <a:t> and 4</a:t>
            </a:r>
            <a:r>
              <a:rPr lang="en-US" baseline="30000" dirty="0"/>
              <a:t>th</a:t>
            </a:r>
            <a:r>
              <a:rPr lang="en-US" dirty="0"/>
              <a:t> positions of the most utilized languages.</a:t>
            </a:r>
          </a:p>
          <a:p>
            <a:r>
              <a:rPr lang="en-US" dirty="0"/>
              <a:t>March 2020:</a:t>
            </a:r>
          </a:p>
          <a:p>
            <a:r>
              <a:rPr lang="en-US" dirty="0"/>
              <a:t>C = 16,33%</a:t>
            </a:r>
          </a:p>
          <a:p>
            <a:r>
              <a:rPr lang="en-US" dirty="0"/>
              <a:t>C++ = 6,79%</a:t>
            </a:r>
          </a:p>
          <a:p>
            <a:r>
              <a:rPr lang="en-US" dirty="0"/>
              <a:t>May 2020:</a:t>
            </a:r>
          </a:p>
          <a:p>
            <a:r>
              <a:rPr lang="en-US" dirty="0"/>
              <a:t>C = 17,06%</a:t>
            </a:r>
          </a:p>
          <a:p>
            <a:r>
              <a:rPr lang="en-US" dirty="0"/>
              <a:t>C++ = 6,12%</a:t>
            </a:r>
          </a:p>
          <a:p>
            <a:r>
              <a:rPr lang="en-US" dirty="0"/>
              <a:t>May 2021:</a:t>
            </a:r>
          </a:p>
          <a:p>
            <a:r>
              <a:rPr lang="en-US" dirty="0"/>
              <a:t>C = 13,38%</a:t>
            </a:r>
          </a:p>
          <a:p>
            <a:r>
              <a:rPr lang="en-US" dirty="0"/>
              <a:t>C++ = 7,81%</a:t>
            </a:r>
          </a:p>
          <a:p>
            <a:endParaRPr lang="ru-RU" dirty="0"/>
          </a:p>
        </p:txBody>
      </p:sp>
      <p:sp>
        <p:nvSpPr>
          <p:cNvPr id="4" name="Номер слайда 3"/>
          <p:cNvSpPr>
            <a:spLocks noGrp="1"/>
          </p:cNvSpPr>
          <p:nvPr>
            <p:ph type="sldNum" sz="quarter" idx="10"/>
          </p:nvPr>
        </p:nvSpPr>
        <p:spPr/>
        <p:txBody>
          <a:bodyPr/>
          <a:lstStyle/>
          <a:p>
            <a:fld id="{A7C7283F-4ABE-4C1E-820C-632DA288920E}" type="slidenum">
              <a:rPr lang="ru-RU" smtClean="0"/>
              <a:pPr/>
              <a:t>6</a:t>
            </a:fld>
            <a:endParaRPr lang="ru-RU"/>
          </a:p>
        </p:txBody>
      </p:sp>
    </p:spTree>
    <p:extLst>
      <p:ext uri="{BB962C8B-B14F-4D97-AF65-F5344CB8AC3E}">
        <p14:creationId xmlns:p14="http://schemas.microsoft.com/office/powerpoint/2010/main" val="598911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a:t>Here is information about more reputable source IEEE.</a:t>
            </a:r>
          </a:p>
          <a:p>
            <a:r>
              <a:rPr lang="en-US" dirty="0"/>
              <a:t>So if you haven’t dealt with C/C++ you can add quite important skill to you profile.</a:t>
            </a:r>
            <a:endParaRPr lang="ru-RU" dirty="0"/>
          </a:p>
        </p:txBody>
      </p:sp>
      <p:sp>
        <p:nvSpPr>
          <p:cNvPr id="4" name="Номер слайда 3"/>
          <p:cNvSpPr>
            <a:spLocks noGrp="1"/>
          </p:cNvSpPr>
          <p:nvPr>
            <p:ph type="sldNum" sz="quarter" idx="10"/>
          </p:nvPr>
        </p:nvSpPr>
        <p:spPr/>
        <p:txBody>
          <a:bodyPr/>
          <a:lstStyle/>
          <a:p>
            <a:fld id="{A7C7283F-4ABE-4C1E-820C-632DA288920E}" type="slidenum">
              <a:rPr lang="ru-RU" smtClean="0"/>
              <a:pPr/>
              <a:t>7</a:t>
            </a:fld>
            <a:endParaRPr lang="ru-RU"/>
          </a:p>
        </p:txBody>
      </p:sp>
    </p:spTree>
    <p:extLst>
      <p:ext uri="{BB962C8B-B14F-4D97-AF65-F5344CB8AC3E}">
        <p14:creationId xmlns:p14="http://schemas.microsoft.com/office/powerpoint/2010/main" val="423975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a student whose master work was the following:</a:t>
            </a:r>
          </a:p>
          <a:p>
            <a:r>
              <a:rPr lang="en-US" dirty="0"/>
              <a:t>1. Take all </a:t>
            </a:r>
            <a:r>
              <a:rPr lang="en-US" dirty="0" err="1"/>
              <a:t>Github</a:t>
            </a:r>
            <a:r>
              <a:rPr lang="en-US" dirty="0"/>
              <a:t> code with C/C++ language projects.</a:t>
            </a:r>
          </a:p>
          <a:p>
            <a:r>
              <a:rPr lang="en-US" dirty="0"/>
              <a:t>2. Create a script to analyze it.</a:t>
            </a:r>
          </a:p>
          <a:p>
            <a:endParaRPr lang="en-US" dirty="0"/>
          </a:p>
          <a:p>
            <a:r>
              <a:rPr lang="en-US" dirty="0"/>
              <a:t>45% of projects didn’t use any parallelism. </a:t>
            </a:r>
          </a:p>
          <a:p>
            <a:endParaRPr lang="en-US" dirty="0"/>
          </a:p>
          <a:p>
            <a:r>
              <a:rPr lang="en-US" dirty="0"/>
              <a:t>Of course it is better to learn all technologies, but it requires a lot of time and as it was announced earlier you have to start with the basic ideas and then move forward.</a:t>
            </a:r>
          </a:p>
          <a:p>
            <a:endParaRPr lang="en-US" dirty="0"/>
          </a:p>
          <a:p>
            <a:r>
              <a:rPr lang="en-US" sz="1200" b="0" i="0" kern="1200" dirty="0">
                <a:solidFill>
                  <a:schemeClr val="tx1"/>
                </a:solidFill>
                <a:effectLst/>
                <a:latin typeface="+mn-lt"/>
                <a:ea typeface="+mn-ea"/>
                <a:cs typeface="+mn-cs"/>
              </a:rPr>
              <a:t>MPI – Message Passing Interface</a:t>
            </a:r>
            <a:endParaRPr lang="en-US" dirty="0"/>
          </a:p>
          <a:p>
            <a:r>
              <a:rPr lang="en-US" dirty="0"/>
              <a:t>TBB – Thread Building Block.</a:t>
            </a:r>
          </a:p>
        </p:txBody>
      </p:sp>
      <p:sp>
        <p:nvSpPr>
          <p:cNvPr id="4" name="Slide Number Placeholder 3"/>
          <p:cNvSpPr>
            <a:spLocks noGrp="1"/>
          </p:cNvSpPr>
          <p:nvPr>
            <p:ph type="sldNum" sz="quarter" idx="5"/>
          </p:nvPr>
        </p:nvSpPr>
        <p:spPr/>
        <p:txBody>
          <a:bodyPr/>
          <a:lstStyle/>
          <a:p>
            <a:fld id="{A7C7283F-4ABE-4C1E-820C-632DA288920E}" type="slidenum">
              <a:rPr lang="ru-RU" smtClean="0"/>
              <a:pPr/>
              <a:t>8</a:t>
            </a:fld>
            <a:endParaRPr lang="ru-RU"/>
          </a:p>
        </p:txBody>
      </p:sp>
    </p:spTree>
    <p:extLst>
      <p:ext uri="{BB962C8B-B14F-4D97-AF65-F5344CB8AC3E}">
        <p14:creationId xmlns:p14="http://schemas.microsoft.com/office/powerpoint/2010/main" val="2260820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analysis</a:t>
            </a:r>
          </a:p>
          <a:p>
            <a:endParaRPr lang="en-US" dirty="0"/>
          </a:p>
          <a:p>
            <a:r>
              <a:rPr lang="en-US" dirty="0"/>
              <a:t>Due to project increase parallel technologies became more important and only 14% of projects are without any kind on parallel improvement.</a:t>
            </a:r>
          </a:p>
        </p:txBody>
      </p:sp>
      <p:sp>
        <p:nvSpPr>
          <p:cNvPr id="4" name="Slide Number Placeholder 3"/>
          <p:cNvSpPr>
            <a:spLocks noGrp="1"/>
          </p:cNvSpPr>
          <p:nvPr>
            <p:ph type="sldNum" sz="quarter" idx="5"/>
          </p:nvPr>
        </p:nvSpPr>
        <p:spPr/>
        <p:txBody>
          <a:bodyPr/>
          <a:lstStyle/>
          <a:p>
            <a:fld id="{A7C7283F-4ABE-4C1E-820C-632DA288920E}" type="slidenum">
              <a:rPr lang="ru-RU" smtClean="0"/>
              <a:pPr/>
              <a:t>9</a:t>
            </a:fld>
            <a:endParaRPr lang="ru-RU"/>
          </a:p>
        </p:txBody>
      </p:sp>
    </p:spTree>
    <p:extLst>
      <p:ext uri="{BB962C8B-B14F-4D97-AF65-F5344CB8AC3E}">
        <p14:creationId xmlns:p14="http://schemas.microsoft.com/office/powerpoint/2010/main" val="1729223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Start1 &lt; Start2</a:t>
            </a:r>
          </a:p>
          <a:p>
            <a:endParaRPr lang="en-US" dirty="0"/>
          </a:p>
          <a:p>
            <a:r>
              <a:rPr lang="en-US" dirty="0"/>
              <a:t>If end1 &lt; start2 – sequential computing</a:t>
            </a:r>
          </a:p>
          <a:p>
            <a:r>
              <a:rPr lang="en-US" dirty="0"/>
              <a:t>If end1 &gt;= start2 – concurrent computing</a:t>
            </a:r>
          </a:p>
          <a:p>
            <a:endParaRPr lang="en-US" dirty="0"/>
          </a:p>
          <a:p>
            <a:r>
              <a:rPr lang="en-US" dirty="0"/>
              <a:t>In parallel computing, tasks are executed physically simultaneously on different processors and/or cores of the same computer. This means that concurrent includes parallel, i.e. any parallel-like calculations are concurrent, but not any concurrent calculations are parallel.</a:t>
            </a:r>
          </a:p>
          <a:p>
            <a:endParaRPr lang="en-US" dirty="0"/>
          </a:p>
          <a:p>
            <a:r>
              <a:rPr lang="en-US" dirty="0"/>
              <a:t>Time division</a:t>
            </a:r>
            <a:r>
              <a:rPr lang="ru-RU" dirty="0"/>
              <a:t> </a:t>
            </a:r>
            <a:r>
              <a:rPr lang="en-US" dirty="0"/>
              <a:t>conception</a:t>
            </a:r>
          </a:p>
          <a:p>
            <a:endParaRPr lang="en-US" dirty="0"/>
          </a:p>
          <a:p>
            <a:r>
              <a:rPr lang="en-US" dirty="0"/>
              <a:t>Assume that we have a computer with one core.</a:t>
            </a:r>
          </a:p>
          <a:p>
            <a:endParaRPr lang="en-US" dirty="0"/>
          </a:p>
          <a:p>
            <a:r>
              <a:rPr lang="en-US" dirty="0"/>
              <a:t>QUESTION: When OS is running – is it concurrent, sequential, parallel?</a:t>
            </a:r>
          </a:p>
          <a:p>
            <a:endParaRPr lang="en-US" dirty="0"/>
          </a:p>
          <a:p>
            <a:r>
              <a:rPr lang="en-US" dirty="0"/>
              <a:t>A classic example of concurrent computing that is not parallel is the implementation of multitasking in an operating system (OS) with only one single-core processor. In this case, the operating system cannot physically perform different tasks in parallel and is forced to run them in time sharing mode, i.e. alternately allowing different tasks to be used by the processor, switching from one task to another several times before the end of each task.</a:t>
            </a:r>
          </a:p>
          <a:p>
            <a:endParaRPr lang="en-US" dirty="0"/>
          </a:p>
          <a:p>
            <a:r>
              <a:rPr lang="en-US" dirty="0"/>
              <a:t>Nowadays there are practically no processors with one core.</a:t>
            </a:r>
          </a:p>
        </p:txBody>
      </p:sp>
      <p:sp>
        <p:nvSpPr>
          <p:cNvPr id="4" name="Slide Number Placeholder 3"/>
          <p:cNvSpPr>
            <a:spLocks noGrp="1"/>
          </p:cNvSpPr>
          <p:nvPr>
            <p:ph type="sldNum" sz="quarter" idx="5"/>
          </p:nvPr>
        </p:nvSpPr>
        <p:spPr/>
        <p:txBody>
          <a:bodyPr/>
          <a:lstStyle/>
          <a:p>
            <a:fld id="{A7C7283F-4ABE-4C1E-820C-632DA288920E}" type="slidenum">
              <a:rPr lang="ru-RU" smtClean="0"/>
              <a:pPr/>
              <a:t>10</a:t>
            </a:fld>
            <a:endParaRPr lang="ru-RU"/>
          </a:p>
        </p:txBody>
      </p:sp>
    </p:spTree>
    <p:extLst>
      <p:ext uri="{BB962C8B-B14F-4D97-AF65-F5344CB8AC3E}">
        <p14:creationId xmlns:p14="http://schemas.microsoft.com/office/powerpoint/2010/main" val="3859939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0CFE8E-35DF-4264-83BE-02B3CDB73D91}" type="datetime1">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CFF30-9B10-46B1-8241-FAD25BB44C98}" type="datetime1">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F91E-34CB-46A0-A19F-14AEFD502F65}" type="datetime1">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A33197-3220-4F74-A73B-D0BDCCCAEFFC}" type="datetime1">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A75073-26BD-4485-A076-1A0AFE231B94}" type="datetime1">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A281F6-9698-4D8A-8C76-BDE20E94955F}" type="datetime1">
              <a:rPr lang="en-US" smtClean="0"/>
              <a:pPr/>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37DF79-B033-46DA-84EF-AE58BE9F546F}" type="datetime1">
              <a:rPr lang="en-US" smtClean="0"/>
              <a:pPr/>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A8BD2A-643A-4154-BD47-239764D264DF}" type="datetime1">
              <a:rPr lang="en-US" smtClean="0"/>
              <a:pPr/>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D47F1E-98B6-4713-BAFF-18F1F59BEE88}" type="datetime1">
              <a:rPr lang="en-US" smtClean="0"/>
              <a:pPr/>
              <a:t>5/9/2021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4C3FB6-BE07-444C-9679-29271E5441BC}" type="datetime1">
              <a:rPr lang="en-US" smtClean="0"/>
              <a:pPr/>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49A70-72CC-44F9-8A62-97A91CBA4F53}" type="datetime1">
              <a:rPr lang="en-US" smtClean="0"/>
              <a:pPr/>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8829F-CAB9-406C-A751-02418A2C563A}" type="datetime1">
              <a:rPr lang="en-US" smtClean="0"/>
              <a:pPr/>
              <a:t>5/9/2021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42900" y="328610"/>
            <a:ext cx="8458200" cy="3100390"/>
          </a:xfrm>
        </p:spPr>
        <p:txBody>
          <a:bodyPr>
            <a:noAutofit/>
          </a:bodyPr>
          <a:lstStyle/>
          <a:p>
            <a:r>
              <a:rPr lang="en-US" sz="4000" b="1" dirty="0"/>
              <a:t>Parallel Computing</a:t>
            </a:r>
            <a:br>
              <a:rPr lang="ru-RU" sz="4000" dirty="0"/>
            </a:br>
            <a:r>
              <a:rPr lang="en-US" sz="2400" dirty="0"/>
              <a:t>Academic year</a:t>
            </a:r>
            <a:r>
              <a:rPr lang="ru-RU" sz="2400" dirty="0"/>
              <a:t> </a:t>
            </a:r>
            <a:r>
              <a:rPr lang="en-US" sz="2400" dirty="0"/>
              <a:t>– </a:t>
            </a:r>
            <a:r>
              <a:rPr lang="ru-RU" sz="2400" dirty="0"/>
              <a:t>20</a:t>
            </a:r>
            <a:r>
              <a:rPr lang="en-US" sz="2400" dirty="0"/>
              <a:t>20</a:t>
            </a:r>
            <a:r>
              <a:rPr lang="ru-RU" sz="2400" dirty="0"/>
              <a:t>/2</a:t>
            </a:r>
            <a:r>
              <a:rPr lang="en-US" sz="2400" dirty="0"/>
              <a:t>1</a:t>
            </a:r>
            <a:r>
              <a:rPr lang="ru-RU" sz="2400" dirty="0"/>
              <a:t>, </a:t>
            </a:r>
            <a:r>
              <a:rPr lang="en-US" sz="2400" dirty="0"/>
              <a:t>spring</a:t>
            </a:r>
            <a:r>
              <a:rPr lang="ru-RU" sz="2400" dirty="0"/>
              <a:t> </a:t>
            </a:r>
            <a:r>
              <a:rPr lang="en-US" sz="2400" dirty="0"/>
              <a:t>semester</a:t>
            </a:r>
            <a:br>
              <a:rPr lang="ru-RU" sz="2400" dirty="0"/>
            </a:br>
            <a:r>
              <a:rPr lang="en-US" sz="2400" dirty="0"/>
              <a:t>Computer science</a:t>
            </a:r>
            <a:br>
              <a:rPr lang="en-US" sz="3600" dirty="0"/>
            </a:br>
            <a:br>
              <a:rPr lang="ru-RU" sz="3600" dirty="0"/>
            </a:br>
            <a:r>
              <a:rPr lang="en-US" sz="7200" dirty="0"/>
              <a:t>Lecture</a:t>
            </a:r>
            <a:r>
              <a:rPr lang="ru-RU" sz="7200" dirty="0"/>
              <a:t> 1</a:t>
            </a:r>
          </a:p>
        </p:txBody>
      </p:sp>
      <p:sp>
        <p:nvSpPr>
          <p:cNvPr id="3" name="Подзаголовок 2"/>
          <p:cNvSpPr>
            <a:spLocks noGrp="1"/>
          </p:cNvSpPr>
          <p:nvPr>
            <p:ph type="subTitle" idx="1"/>
          </p:nvPr>
        </p:nvSpPr>
        <p:spPr>
          <a:xfrm>
            <a:off x="1475657" y="3907976"/>
            <a:ext cx="7311186" cy="2664296"/>
          </a:xfrm>
        </p:spPr>
        <p:txBody>
          <a:bodyPr>
            <a:normAutofit fontScale="85000" lnSpcReduction="20000"/>
          </a:bodyPr>
          <a:lstStyle/>
          <a:p>
            <a:pPr algn="r"/>
            <a:r>
              <a:rPr lang="en-US" dirty="0">
                <a:solidFill>
                  <a:schemeClr val="tx1"/>
                </a:solidFill>
              </a:rPr>
              <a:t>Lecturer, instructor</a:t>
            </a:r>
            <a:r>
              <a:rPr lang="ru-RU" dirty="0">
                <a:solidFill>
                  <a:schemeClr val="tx1"/>
                </a:solidFill>
              </a:rPr>
              <a:t>:</a:t>
            </a:r>
          </a:p>
          <a:p>
            <a:pPr algn="r"/>
            <a:r>
              <a:rPr lang="en-US" b="1" dirty="0">
                <a:solidFill>
                  <a:schemeClr val="tx1"/>
                </a:solidFill>
              </a:rPr>
              <a:t>Balakshin Pavel </a:t>
            </a:r>
            <a:r>
              <a:rPr lang="en-US" b="1" dirty="0" err="1">
                <a:solidFill>
                  <a:schemeClr val="tx1"/>
                </a:solidFill>
              </a:rPr>
              <a:t>Valerievich</a:t>
            </a:r>
            <a:endParaRPr lang="ru-RU" b="1" dirty="0">
              <a:solidFill>
                <a:schemeClr val="tx1"/>
              </a:solidFill>
            </a:endParaRPr>
          </a:p>
          <a:p>
            <a:pPr algn="r"/>
            <a:r>
              <a:rPr lang="ru-RU" dirty="0">
                <a:solidFill>
                  <a:schemeClr val="tx1"/>
                </a:solidFill>
              </a:rPr>
              <a:t>(</a:t>
            </a:r>
            <a:r>
              <a:rPr lang="en-US" dirty="0">
                <a:solidFill>
                  <a:schemeClr val="tx1"/>
                </a:solidFill>
              </a:rPr>
              <a:t>pvbalakshin@itmo.ru</a:t>
            </a:r>
            <a:r>
              <a:rPr lang="ru-RU" dirty="0">
                <a:solidFill>
                  <a:schemeClr val="tx1"/>
                </a:solidFill>
              </a:rPr>
              <a:t>;</a:t>
            </a:r>
            <a:r>
              <a:rPr lang="en-US" dirty="0">
                <a:solidFill>
                  <a:schemeClr val="tx1"/>
                </a:solidFill>
              </a:rPr>
              <a:t> pvbalakshin@hdu.edu.cn)</a:t>
            </a:r>
          </a:p>
          <a:p>
            <a:pPr algn="r"/>
            <a:r>
              <a:rPr lang="en-US" dirty="0">
                <a:solidFill>
                  <a:schemeClr val="tx1"/>
                </a:solidFill>
              </a:rPr>
              <a:t>Assistant:</a:t>
            </a:r>
          </a:p>
          <a:p>
            <a:pPr algn="r"/>
            <a:r>
              <a:rPr lang="en-US" b="1" dirty="0">
                <a:solidFill>
                  <a:schemeClr val="tx1"/>
                </a:solidFill>
              </a:rPr>
              <a:t>TBD</a:t>
            </a:r>
          </a:p>
          <a:p>
            <a:pPr algn="r"/>
            <a:r>
              <a:rPr lang="en-US" dirty="0">
                <a:solidFill>
                  <a:schemeClr val="tx1"/>
                </a:solidFill>
              </a:rPr>
              <a:t>(TBD@hdu.edu.cn)</a:t>
            </a:r>
          </a:p>
          <a:p>
            <a:pPr algn="r"/>
            <a:endParaRPr lang="ru-RU" dirty="0">
              <a:solidFill>
                <a:schemeClr val="tx1"/>
              </a:solidFill>
            </a:endParaRPr>
          </a:p>
        </p:txBody>
      </p:sp>
    </p:spTree>
    <p:extLst>
      <p:ext uri="{BB962C8B-B14F-4D97-AF65-F5344CB8AC3E}">
        <p14:creationId xmlns:p14="http://schemas.microsoft.com/office/powerpoint/2010/main" val="3226709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a:bodyPr>
          <a:lstStyle/>
          <a:p>
            <a:r>
              <a:rPr lang="en-US" sz="4800" dirty="0"/>
              <a:t>Definitions</a:t>
            </a:r>
            <a:endParaRPr lang="ru-RU" sz="4800" dirty="0"/>
          </a:p>
        </p:txBody>
      </p:sp>
      <p:sp>
        <p:nvSpPr>
          <p:cNvPr id="3" name="Объект 2"/>
          <p:cNvSpPr>
            <a:spLocks noGrp="1"/>
          </p:cNvSpPr>
          <p:nvPr>
            <p:ph idx="1"/>
          </p:nvPr>
        </p:nvSpPr>
        <p:spPr>
          <a:xfrm>
            <a:off x="323528" y="1182960"/>
            <a:ext cx="8496944" cy="5486400"/>
          </a:xfrm>
        </p:spPr>
        <p:txBody>
          <a:bodyPr>
            <a:noAutofit/>
          </a:bodyPr>
          <a:lstStyle/>
          <a:p>
            <a:pPr marL="0" indent="0" algn="just">
              <a:buNone/>
            </a:pPr>
            <a:r>
              <a:rPr lang="en-US" sz="2400" b="1" dirty="0"/>
              <a:t>C</a:t>
            </a:r>
            <a:r>
              <a:rPr lang="ru-RU" sz="2400" b="1" dirty="0"/>
              <a:t>oncurrent computing</a:t>
            </a:r>
            <a:r>
              <a:rPr lang="ru-RU" sz="2400" dirty="0"/>
              <a:t> </a:t>
            </a:r>
            <a:r>
              <a:rPr lang="en-US" sz="2400" dirty="0"/>
              <a:t>is a way of organizing calculations on one or more computers, where life periods of several tasks intersect.</a:t>
            </a:r>
          </a:p>
          <a:p>
            <a:pPr marL="0" indent="0" algn="just">
              <a:buNone/>
            </a:pPr>
            <a:r>
              <a:rPr lang="en-US" sz="2400" b="1" dirty="0"/>
              <a:t>S</a:t>
            </a:r>
            <a:r>
              <a:rPr lang="ru-RU" sz="2400" b="1" dirty="0"/>
              <a:t>equential computing</a:t>
            </a:r>
            <a:r>
              <a:rPr lang="en-US" sz="2400" dirty="0"/>
              <a:t> – there are no overlapping periods of tasks.</a:t>
            </a:r>
          </a:p>
          <a:p>
            <a:pPr marL="0" indent="0" algn="just">
              <a:buNone/>
            </a:pPr>
            <a:r>
              <a:rPr lang="en-US" sz="2400" b="1" dirty="0"/>
              <a:t>Parallel computing</a:t>
            </a:r>
            <a:r>
              <a:rPr lang="en-US" sz="2400" dirty="0"/>
              <a:t> – tasks are executed physically simultaneously on different processors and/or cores of the same computer.</a:t>
            </a:r>
          </a:p>
          <a:p>
            <a:pPr marL="0" indent="0" algn="just">
              <a:buNone/>
            </a:pPr>
            <a:r>
              <a:rPr lang="en-US" sz="2400" b="1" dirty="0"/>
              <a:t>Multicore computing</a:t>
            </a:r>
            <a:r>
              <a:rPr lang="en-US" sz="2400" dirty="0"/>
              <a:t> – computations when each processor has more then one core.</a:t>
            </a:r>
          </a:p>
          <a:p>
            <a:pPr marL="0" indent="0" algn="just">
              <a:buNone/>
            </a:pPr>
            <a:r>
              <a:rPr lang="en-US" sz="2400" b="1" dirty="0"/>
              <a:t>Shared memory processing (SMP)</a:t>
            </a:r>
            <a:r>
              <a:rPr lang="en-US" sz="2400" dirty="0"/>
              <a:t> – refers to the work of parallel programs on systems with shared memory. In such systems all the processors/cores share common memory of one computer.</a:t>
            </a:r>
          </a:p>
          <a:p>
            <a:pPr marL="0" indent="0" algn="just">
              <a:buNone/>
            </a:pPr>
            <a:r>
              <a:rPr lang="en-US" sz="2400" b="1" dirty="0"/>
              <a:t>Distributed computing</a:t>
            </a:r>
            <a:r>
              <a:rPr lang="en-US" sz="2400" dirty="0"/>
              <a:t> – sort of parallel computing, at which to calculations take place on processors located on different computers connected by a network, means one has to transfer programs and/or data through a network to perform calculations.</a:t>
            </a:r>
            <a:endParaRPr lang="ru-RU" sz="2400" dirty="0"/>
          </a:p>
        </p:txBody>
      </p:sp>
      <p:sp>
        <p:nvSpPr>
          <p:cNvPr id="6"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10</a:t>
            </a:fld>
            <a:endParaRPr lang="en-US" sz="2000">
              <a:solidFill>
                <a:schemeClr val="tx1"/>
              </a:solidFill>
            </a:endParaRPr>
          </a:p>
        </p:txBody>
      </p:sp>
    </p:spTree>
    <p:extLst>
      <p:ext uri="{BB962C8B-B14F-4D97-AF65-F5344CB8AC3E}">
        <p14:creationId xmlns:p14="http://schemas.microsoft.com/office/powerpoint/2010/main" val="78025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a:bodyPr>
          <a:lstStyle/>
          <a:p>
            <a:r>
              <a:rPr lang="en-US" sz="4800" dirty="0"/>
              <a:t>Definitions (2)</a:t>
            </a:r>
            <a:endParaRPr lang="ru-RU" sz="4800" dirty="0"/>
          </a:p>
        </p:txBody>
      </p:sp>
      <p:sp>
        <p:nvSpPr>
          <p:cNvPr id="3" name="Объект 2"/>
          <p:cNvSpPr>
            <a:spLocks noGrp="1"/>
          </p:cNvSpPr>
          <p:nvPr>
            <p:ph idx="1"/>
          </p:nvPr>
        </p:nvSpPr>
        <p:spPr>
          <a:xfrm>
            <a:off x="323528" y="1182960"/>
            <a:ext cx="8496944" cy="5486400"/>
          </a:xfrm>
        </p:spPr>
        <p:txBody>
          <a:bodyPr>
            <a:noAutofit/>
          </a:bodyPr>
          <a:lstStyle/>
          <a:p>
            <a:pPr marL="0" indent="0" algn="just">
              <a:buNone/>
            </a:pPr>
            <a:r>
              <a:rPr lang="en-US" sz="2400" b="1" dirty="0"/>
              <a:t>Parallel calculations are always concurrent ones.</a:t>
            </a:r>
          </a:p>
          <a:p>
            <a:pPr marL="0" indent="0" algn="just">
              <a:buNone/>
            </a:pPr>
            <a:r>
              <a:rPr lang="en-US" sz="2400" b="1" dirty="0"/>
              <a:t>Not all concurrent calculations are parallel. </a:t>
            </a:r>
          </a:p>
          <a:p>
            <a:pPr marL="0" indent="0" algn="just">
              <a:buNone/>
            </a:pPr>
            <a:r>
              <a:rPr lang="en-US" sz="2400" b="1" dirty="0"/>
              <a:t>Parallel computing = multicore computing = SMP.</a:t>
            </a:r>
          </a:p>
          <a:p>
            <a:pPr marL="0" indent="0" algn="just">
              <a:buNone/>
            </a:pPr>
            <a:endParaRPr lang="en-US" sz="2400" b="1" dirty="0"/>
          </a:p>
          <a:p>
            <a:pPr marL="0" indent="0" algn="just">
              <a:buNone/>
            </a:pPr>
            <a:r>
              <a:rPr lang="en-US" sz="2400" dirty="0"/>
              <a:t>Not in scope of the course:</a:t>
            </a:r>
          </a:p>
          <a:p>
            <a:pPr algn="just"/>
            <a:r>
              <a:rPr lang="en-US" sz="2400" dirty="0"/>
              <a:t>Bit-level parallelism</a:t>
            </a:r>
          </a:p>
          <a:p>
            <a:pPr algn="just"/>
            <a:r>
              <a:rPr lang="en-US" sz="2400" dirty="0"/>
              <a:t>Parallelism at the operand level – concurrency at the data level</a:t>
            </a:r>
          </a:p>
          <a:p>
            <a:pPr algn="just"/>
            <a:r>
              <a:rPr lang="en-US" sz="2400" dirty="0"/>
              <a:t>Parallelism at the instruction level – </a:t>
            </a:r>
            <a:r>
              <a:rPr lang="en-US" sz="2400" dirty="0" err="1"/>
              <a:t>superscalarity</a:t>
            </a:r>
            <a:endParaRPr lang="en-US" sz="2400" dirty="0"/>
          </a:p>
          <a:p>
            <a:pPr algn="just"/>
            <a:r>
              <a:rPr lang="en-US" sz="2400" dirty="0"/>
              <a:t>Preemptive multitasking</a:t>
            </a:r>
            <a:endParaRPr lang="ru-RU" sz="2400" dirty="0"/>
          </a:p>
        </p:txBody>
      </p:sp>
      <p:sp>
        <p:nvSpPr>
          <p:cNvPr id="6"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11</a:t>
            </a:fld>
            <a:endParaRPr lang="en-US" sz="2000">
              <a:solidFill>
                <a:schemeClr val="tx1"/>
              </a:solidFill>
            </a:endParaRPr>
          </a:p>
        </p:txBody>
      </p:sp>
    </p:spTree>
    <p:extLst>
      <p:ext uri="{BB962C8B-B14F-4D97-AF65-F5344CB8AC3E}">
        <p14:creationId xmlns:p14="http://schemas.microsoft.com/office/powerpoint/2010/main" val="3207735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a:bodyPr>
          <a:lstStyle/>
          <a:p>
            <a:r>
              <a:rPr lang="en-US" sz="4800" dirty="0"/>
              <a:t>Definitions (3)</a:t>
            </a:r>
            <a:endParaRPr lang="ru-RU" sz="4800" dirty="0"/>
          </a:p>
        </p:txBody>
      </p:sp>
      <p:sp>
        <p:nvSpPr>
          <p:cNvPr id="3" name="Объект 2"/>
          <p:cNvSpPr>
            <a:spLocks noGrp="1"/>
          </p:cNvSpPr>
          <p:nvPr>
            <p:ph idx="1"/>
          </p:nvPr>
        </p:nvSpPr>
        <p:spPr>
          <a:xfrm>
            <a:off x="323528" y="1182960"/>
            <a:ext cx="8496944" cy="5486400"/>
          </a:xfrm>
        </p:spPr>
        <p:txBody>
          <a:bodyPr>
            <a:noAutofit/>
          </a:bodyPr>
          <a:lstStyle/>
          <a:p>
            <a:pPr marL="0" indent="0" algn="just">
              <a:buNone/>
            </a:pPr>
            <a:r>
              <a:rPr lang="en-US" sz="2400" dirty="0"/>
              <a:t>During the existence of computer technology, the speed of triggering of elements has increased 10</a:t>
            </a:r>
            <a:r>
              <a:rPr lang="en-US" sz="2400" baseline="30000" dirty="0"/>
              <a:t>6</a:t>
            </a:r>
            <a:r>
              <a:rPr lang="en-US" sz="2400" dirty="0"/>
              <a:t> times, and the speed of calculations has increased 10</a:t>
            </a:r>
            <a:r>
              <a:rPr lang="en-US" sz="2400" baseline="30000" dirty="0"/>
              <a:t>9</a:t>
            </a:r>
            <a:r>
              <a:rPr lang="en-US" sz="2400" dirty="0"/>
              <a:t> times.</a:t>
            </a:r>
          </a:p>
          <a:p>
            <a:pPr marL="0" indent="0" algn="just">
              <a:buNone/>
            </a:pPr>
            <a:endParaRPr lang="en-US" sz="2400" dirty="0"/>
          </a:p>
          <a:p>
            <a:pPr marL="0" indent="0" algn="just">
              <a:buNone/>
            </a:pPr>
            <a:r>
              <a:rPr lang="en-US" sz="2400" dirty="0"/>
              <a:t>The performance of single-processor systems increased </a:t>
            </a:r>
            <a:r>
              <a:rPr lang="en-US" sz="2400" u="sng" dirty="0"/>
              <a:t>by 1.5 times annually</a:t>
            </a:r>
            <a:r>
              <a:rPr lang="en-US" sz="2400" dirty="0"/>
              <a:t> from 1986 to 2002.</a:t>
            </a:r>
          </a:p>
          <a:p>
            <a:pPr marL="0" indent="0" algn="just">
              <a:buNone/>
            </a:pPr>
            <a:r>
              <a:rPr lang="en-US" sz="2400" dirty="0"/>
              <a:t>Since 2002 this increase is only 1.2 times.</a:t>
            </a:r>
          </a:p>
          <a:p>
            <a:pPr marL="0" indent="0" algn="just">
              <a:buNone/>
            </a:pPr>
            <a:endParaRPr lang="en-US" sz="2400" dirty="0"/>
          </a:p>
          <a:p>
            <a:pPr marL="0" indent="0" algn="just">
              <a:buNone/>
            </a:pPr>
            <a:r>
              <a:rPr lang="en-US" sz="2400" b="1" dirty="0"/>
              <a:t>Conclusion</a:t>
            </a:r>
            <a:r>
              <a:rPr lang="en-US" sz="2400" dirty="0"/>
              <a:t>: Computer science development is history of architectural excellence and practical use of parallelism.</a:t>
            </a:r>
          </a:p>
        </p:txBody>
      </p:sp>
      <p:sp>
        <p:nvSpPr>
          <p:cNvPr id="6"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12</a:t>
            </a:fld>
            <a:endParaRPr lang="en-US" sz="2000">
              <a:solidFill>
                <a:schemeClr val="tx1"/>
              </a:solidFill>
            </a:endParaRPr>
          </a:p>
        </p:txBody>
      </p:sp>
    </p:spTree>
    <p:extLst>
      <p:ext uri="{BB962C8B-B14F-4D97-AF65-F5344CB8AC3E}">
        <p14:creationId xmlns:p14="http://schemas.microsoft.com/office/powerpoint/2010/main" val="1867179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325563"/>
          </a:xfrm>
        </p:spPr>
        <p:txBody>
          <a:bodyPr>
            <a:noAutofit/>
          </a:bodyPr>
          <a:lstStyle/>
          <a:p>
            <a:r>
              <a:rPr lang="en-US" sz="4800" dirty="0"/>
              <a:t>Why do we need parallel computing?</a:t>
            </a:r>
            <a:endParaRPr lang="ru-RU" sz="4800" dirty="0"/>
          </a:p>
        </p:txBody>
      </p:sp>
      <p:sp>
        <p:nvSpPr>
          <p:cNvPr id="3" name="Объект 2"/>
          <p:cNvSpPr>
            <a:spLocks noGrp="1"/>
          </p:cNvSpPr>
          <p:nvPr>
            <p:ph idx="1"/>
          </p:nvPr>
        </p:nvSpPr>
        <p:spPr>
          <a:xfrm>
            <a:off x="304800" y="1556792"/>
            <a:ext cx="8587680" cy="4594797"/>
          </a:xfrm>
        </p:spPr>
        <p:txBody>
          <a:bodyPr>
            <a:noAutofit/>
          </a:bodyPr>
          <a:lstStyle/>
          <a:p>
            <a:pPr marL="514350" indent="-514350">
              <a:buAutoNum type="arabicPeriod"/>
            </a:pPr>
            <a:r>
              <a:rPr lang="ru-RU" sz="2400" dirty="0"/>
              <a:t>Problems of Grand Challenge </a:t>
            </a:r>
            <a:r>
              <a:rPr lang="en-US" sz="2400" dirty="0"/>
              <a:t>solution </a:t>
            </a:r>
            <a:r>
              <a:rPr lang="ru-RU" sz="2400" dirty="0"/>
              <a:t>(</a:t>
            </a:r>
            <a:r>
              <a:rPr lang="en-US" sz="2400" dirty="0"/>
              <a:t>performance of existing computing systems is not enough &gt; 1 </a:t>
            </a:r>
            <a:r>
              <a:rPr lang="en-US" sz="2400" dirty="0" err="1"/>
              <a:t>Tflops</a:t>
            </a:r>
            <a:r>
              <a:rPr lang="en-US" sz="2400" dirty="0"/>
              <a:t>)</a:t>
            </a:r>
            <a:r>
              <a:rPr lang="ru-RU" sz="2400" dirty="0"/>
              <a:t>:</a:t>
            </a:r>
            <a:endParaRPr lang="en-US" sz="2400" dirty="0"/>
          </a:p>
          <a:p>
            <a:pPr marL="0" indent="0">
              <a:buNone/>
            </a:pPr>
            <a:endParaRPr lang="en-US" sz="1400" dirty="0"/>
          </a:p>
          <a:p>
            <a:r>
              <a:rPr lang="en-US" sz="2400" i="1" dirty="0"/>
              <a:t>climate modeling;</a:t>
            </a:r>
          </a:p>
          <a:p>
            <a:r>
              <a:rPr lang="en-US" sz="2400" i="1" dirty="0"/>
              <a:t>genetic engineering;</a:t>
            </a:r>
          </a:p>
          <a:p>
            <a:r>
              <a:rPr lang="en-US" sz="2400" i="1" dirty="0"/>
              <a:t>integrated circuit design;</a:t>
            </a:r>
          </a:p>
          <a:p>
            <a:r>
              <a:rPr lang="en-US" sz="2400" i="1" dirty="0"/>
              <a:t>environmental pollution analysis;</a:t>
            </a:r>
          </a:p>
          <a:p>
            <a:r>
              <a:rPr lang="en-US" sz="2400" i="1" dirty="0"/>
              <a:t>drug development.</a:t>
            </a:r>
          </a:p>
          <a:p>
            <a:pPr marL="0" indent="0">
              <a:buNone/>
            </a:pPr>
            <a:endParaRPr lang="ru-RU" sz="1400" i="1" dirty="0"/>
          </a:p>
          <a:p>
            <a:pPr marL="0" indent="0">
              <a:buNone/>
            </a:pPr>
            <a:r>
              <a:rPr lang="ru-RU" sz="2400" dirty="0"/>
              <a:t>2. </a:t>
            </a:r>
            <a:r>
              <a:rPr lang="en-US" sz="2400" dirty="0"/>
              <a:t>Software development for modern smartphones.</a:t>
            </a:r>
          </a:p>
          <a:p>
            <a:pPr marL="0" indent="0">
              <a:buNone/>
            </a:pPr>
            <a:endParaRPr lang="en-US" sz="1400" dirty="0"/>
          </a:p>
          <a:p>
            <a:pPr marL="0" indent="0">
              <a:buNone/>
            </a:pPr>
            <a:r>
              <a:rPr lang="en-US" sz="2400" dirty="0"/>
              <a:t>3. Gaming industry.</a:t>
            </a:r>
            <a:endParaRPr lang="ru-RU" sz="2400" dirty="0"/>
          </a:p>
        </p:txBody>
      </p:sp>
      <p:sp>
        <p:nvSpPr>
          <p:cNvPr id="6"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13</a:t>
            </a:fld>
            <a:endParaRPr lang="en-US" sz="2000" dirty="0">
              <a:solidFill>
                <a:schemeClr val="tx1"/>
              </a:solidFill>
            </a:endParaRPr>
          </a:p>
        </p:txBody>
      </p:sp>
    </p:spTree>
    <p:extLst>
      <p:ext uri="{BB962C8B-B14F-4D97-AF65-F5344CB8AC3E}">
        <p14:creationId xmlns:p14="http://schemas.microsoft.com/office/powerpoint/2010/main" val="942500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152400" y="0"/>
            <a:ext cx="8763000" cy="1200150"/>
          </a:xfrm>
        </p:spPr>
        <p:txBody>
          <a:bodyPr>
            <a:noAutofit/>
          </a:bodyPr>
          <a:lstStyle/>
          <a:p>
            <a:r>
              <a:rPr lang="en-US" dirty="0"/>
              <a:t>Classification of parallel systems (architectures)</a:t>
            </a:r>
            <a:endParaRPr lang="ru-RU" dirty="0">
              <a:solidFill>
                <a:schemeClr val="tx1"/>
              </a:solidFill>
            </a:endParaRPr>
          </a:p>
        </p:txBody>
      </p:sp>
      <p:sp>
        <p:nvSpPr>
          <p:cNvPr id="7" name="Объект 2"/>
          <p:cNvSpPr>
            <a:spLocks noGrp="1"/>
          </p:cNvSpPr>
          <p:nvPr>
            <p:ph idx="1"/>
          </p:nvPr>
        </p:nvSpPr>
        <p:spPr>
          <a:xfrm>
            <a:off x="467544" y="1916832"/>
            <a:ext cx="8229600" cy="4392488"/>
          </a:xfrm>
        </p:spPr>
        <p:txBody>
          <a:bodyPr>
            <a:noAutofit/>
          </a:bodyPr>
          <a:lstStyle/>
          <a:p>
            <a:pPr>
              <a:spcBef>
                <a:spcPts val="1200"/>
              </a:spcBef>
              <a:spcAft>
                <a:spcPts val="1200"/>
              </a:spcAft>
            </a:pPr>
            <a:r>
              <a:rPr lang="en-US" sz="2800" dirty="0">
                <a:solidFill>
                  <a:srgbClr val="00B050"/>
                </a:solidFill>
              </a:rPr>
              <a:t>SMP (Shared Memory Parallelism</a:t>
            </a:r>
            <a:r>
              <a:rPr lang="ru-RU" sz="2800" dirty="0">
                <a:solidFill>
                  <a:srgbClr val="00B050"/>
                </a:solidFill>
              </a:rPr>
              <a:t>, </a:t>
            </a:r>
            <a:r>
              <a:rPr lang="en-US" sz="2800" dirty="0">
                <a:solidFill>
                  <a:srgbClr val="00B050"/>
                </a:solidFill>
              </a:rPr>
              <a:t>Symmetric </a:t>
            </a:r>
            <a:r>
              <a:rPr lang="en-US" sz="2800" dirty="0" err="1">
                <a:solidFill>
                  <a:srgbClr val="00B050"/>
                </a:solidFill>
              </a:rPr>
              <a:t>MultiProcessor</a:t>
            </a:r>
            <a:r>
              <a:rPr lang="en-US" sz="2800" dirty="0">
                <a:solidFill>
                  <a:srgbClr val="00B050"/>
                </a:solidFill>
              </a:rPr>
              <a:t> system) – </a:t>
            </a:r>
            <a:br>
              <a:rPr lang="ru-RU" sz="2800" dirty="0">
                <a:solidFill>
                  <a:srgbClr val="00B050"/>
                </a:solidFill>
              </a:rPr>
            </a:br>
            <a:r>
              <a:rPr lang="en-US" sz="2800" dirty="0">
                <a:solidFill>
                  <a:srgbClr val="00B050"/>
                </a:solidFill>
              </a:rPr>
              <a:t>multiprocessor</a:t>
            </a:r>
            <a:r>
              <a:rPr lang="ru-RU" sz="2800" dirty="0">
                <a:solidFill>
                  <a:srgbClr val="00B050"/>
                </a:solidFill>
              </a:rPr>
              <a:t>, </a:t>
            </a:r>
            <a:r>
              <a:rPr lang="en-US" sz="2800" dirty="0">
                <a:solidFill>
                  <a:srgbClr val="00B050"/>
                </a:solidFill>
              </a:rPr>
              <a:t>multicore, GPGPU</a:t>
            </a:r>
            <a:r>
              <a:rPr lang="ru-RU" sz="2800" dirty="0">
                <a:solidFill>
                  <a:srgbClr val="00B050"/>
                </a:solidFill>
              </a:rPr>
              <a:t>.</a:t>
            </a:r>
            <a:r>
              <a:rPr lang="en-US" sz="2800" dirty="0">
                <a:solidFill>
                  <a:srgbClr val="00B050"/>
                </a:solidFill>
              </a:rPr>
              <a:t> </a:t>
            </a:r>
            <a:endParaRPr lang="ru-RU" sz="2800" dirty="0">
              <a:solidFill>
                <a:srgbClr val="00B050"/>
              </a:solidFill>
            </a:endParaRPr>
          </a:p>
          <a:p>
            <a:pPr lvl="0">
              <a:spcBef>
                <a:spcPts val="1200"/>
              </a:spcBef>
              <a:spcAft>
                <a:spcPts val="1200"/>
              </a:spcAft>
            </a:pPr>
            <a:r>
              <a:rPr lang="en-US" sz="2800" dirty="0"/>
              <a:t>MPP (Massively Parallel Processing) – </a:t>
            </a:r>
            <a:br>
              <a:rPr lang="en-US" sz="2800" dirty="0"/>
            </a:br>
            <a:r>
              <a:rPr lang="en-US" sz="2800" dirty="0"/>
              <a:t>cluster systems, GRID (distributed computing).</a:t>
            </a:r>
            <a:endParaRPr lang="ru-RU" sz="2800" dirty="0"/>
          </a:p>
        </p:txBody>
      </p:sp>
      <p:sp>
        <p:nvSpPr>
          <p:cNvPr id="8" name="Номер слайда 5">
            <a:extLst>
              <a:ext uri="{FF2B5EF4-FFF2-40B4-BE49-F238E27FC236}">
                <a16:creationId xmlns:a16="http://schemas.microsoft.com/office/drawing/2014/main" id="{EB824707-1E3E-42CA-ABE9-7F6C647EFF78}"/>
              </a:ext>
            </a:extLst>
          </p:cNvPr>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14</a:t>
            </a:fld>
            <a:endParaRPr lang="en-US" sz="2000" dirty="0">
              <a:solidFill>
                <a:schemeClr val="tx1"/>
              </a:solidFill>
            </a:endParaRPr>
          </a:p>
        </p:txBody>
      </p:sp>
    </p:spTree>
    <p:extLst>
      <p:ext uri="{BB962C8B-B14F-4D97-AF65-F5344CB8AC3E}">
        <p14:creationId xmlns:p14="http://schemas.microsoft.com/office/powerpoint/2010/main" val="2560170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315" y="0"/>
            <a:ext cx="8229600" cy="1143000"/>
          </a:xfrm>
        </p:spPr>
        <p:txBody>
          <a:bodyPr>
            <a:normAutofit fontScale="90000"/>
          </a:bodyPr>
          <a:lstStyle/>
          <a:p>
            <a:r>
              <a:rPr lang="en-US" dirty="0"/>
              <a:t>History of SMP-systems development</a:t>
            </a:r>
            <a:endParaRPr lang="ru-RU" dirty="0"/>
          </a:p>
        </p:txBody>
      </p:sp>
      <p:sp>
        <p:nvSpPr>
          <p:cNvPr id="7" name="Прямоугольник 6"/>
          <p:cNvSpPr/>
          <p:nvPr/>
        </p:nvSpPr>
        <p:spPr>
          <a:xfrm>
            <a:off x="1931368" y="927812"/>
            <a:ext cx="5688632" cy="369332"/>
          </a:xfrm>
          <a:prstGeom prst="rect">
            <a:avLst/>
          </a:prstGeom>
        </p:spPr>
        <p:txBody>
          <a:bodyPr wrap="square">
            <a:spAutoFit/>
          </a:bodyPr>
          <a:lstStyle/>
          <a:p>
            <a:r>
              <a:rPr lang="en-US" dirty="0"/>
              <a:t>Number of occupied cores during supercomputers creation </a:t>
            </a:r>
            <a:endParaRPr lang="ru-RU" dirty="0"/>
          </a:p>
        </p:txBody>
      </p:sp>
      <p:sp>
        <p:nvSpPr>
          <p:cNvPr id="8" name="Прямоугольник 7"/>
          <p:cNvSpPr/>
          <p:nvPr/>
        </p:nvSpPr>
        <p:spPr>
          <a:xfrm>
            <a:off x="1219200" y="6324600"/>
            <a:ext cx="7086600" cy="400110"/>
          </a:xfrm>
          <a:prstGeom prst="rect">
            <a:avLst/>
          </a:prstGeom>
        </p:spPr>
        <p:txBody>
          <a:bodyPr wrap="square">
            <a:spAutoFit/>
          </a:bodyPr>
          <a:lstStyle/>
          <a:p>
            <a:pPr algn="ctr"/>
            <a:r>
              <a:rPr lang="en-US" sz="2000" dirty="0"/>
              <a:t>According to top500.org</a:t>
            </a:r>
            <a:endParaRPr lang="ru-RU" sz="2000" dirty="0"/>
          </a:p>
        </p:txBody>
      </p:sp>
      <p:pic>
        <p:nvPicPr>
          <p:cNvPr id="6" name="Picture 5" descr="A close up of a map&#10;&#10;Description automatically generated">
            <a:extLst>
              <a:ext uri="{FF2B5EF4-FFF2-40B4-BE49-F238E27FC236}">
                <a16:creationId xmlns:a16="http://schemas.microsoft.com/office/drawing/2014/main" id="{C3978BB6-F6E3-4AB7-B39F-758829A0D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16" y="1328894"/>
            <a:ext cx="8229600" cy="5024221"/>
          </a:xfrm>
          <a:prstGeom prst="rect">
            <a:avLst/>
          </a:prstGeom>
        </p:spPr>
      </p:pic>
      <p:sp>
        <p:nvSpPr>
          <p:cNvPr id="9" name="Номер слайда 5">
            <a:extLst>
              <a:ext uri="{FF2B5EF4-FFF2-40B4-BE49-F238E27FC236}">
                <a16:creationId xmlns:a16="http://schemas.microsoft.com/office/drawing/2014/main" id="{E5C17D80-4575-4146-8056-5631A71B1738}"/>
              </a:ext>
            </a:extLst>
          </p:cNvPr>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15</a:t>
            </a:fld>
            <a:endParaRPr lang="en-US" sz="20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232901" y="1268760"/>
            <a:ext cx="8678198" cy="4608512"/>
          </a:xfrm>
        </p:spPr>
        <p:txBody>
          <a:bodyPr>
            <a:noAutofit/>
          </a:bodyPr>
          <a:lstStyle/>
          <a:p>
            <a:r>
              <a:rPr lang="en-US" sz="2800" dirty="0"/>
              <a:t>Theoretical limited growth in performance of non-parallel computers.</a:t>
            </a:r>
          </a:p>
          <a:p>
            <a:r>
              <a:rPr lang="en-US" sz="2800" dirty="0"/>
              <a:t>Sharp reduction in the cost of multiprocessor (parallel) computing systems.</a:t>
            </a:r>
          </a:p>
          <a:p>
            <a:pPr lvl="1"/>
            <a:r>
              <a:rPr lang="en-US" dirty="0">
                <a:cs typeface="Times New Roman" pitchFamily="18" charset="0"/>
              </a:rPr>
              <a:t>1 x Cray T90</a:t>
            </a:r>
            <a:r>
              <a:rPr lang="ru-RU" dirty="0">
                <a:cs typeface="Times New Roman" pitchFamily="18" charset="0"/>
              </a:rPr>
              <a:t>:</a:t>
            </a:r>
            <a:r>
              <a:rPr lang="en-US" dirty="0">
                <a:cs typeface="Times New Roman" pitchFamily="18" charset="0"/>
              </a:rPr>
              <a:t> 1.8 </a:t>
            </a:r>
            <a:r>
              <a:rPr lang="en-US" dirty="0" err="1">
                <a:cs typeface="Times New Roman" pitchFamily="18" charset="0"/>
              </a:rPr>
              <a:t>Gflops</a:t>
            </a:r>
            <a:r>
              <a:rPr lang="en-US" dirty="0">
                <a:cs typeface="Times New Roman" pitchFamily="18" charset="0"/>
              </a:rPr>
              <a:t> = $2,5 million (1995)</a:t>
            </a:r>
          </a:p>
          <a:p>
            <a:pPr lvl="1"/>
            <a:r>
              <a:rPr lang="ru-RU" dirty="0">
                <a:cs typeface="Times New Roman" pitchFamily="18" charset="0"/>
              </a:rPr>
              <a:t>8 х </a:t>
            </a:r>
            <a:r>
              <a:rPr lang="en-US" dirty="0">
                <a:cs typeface="Times New Roman" pitchFamily="18" charset="0"/>
              </a:rPr>
              <a:t>IBM SP2</a:t>
            </a:r>
            <a:r>
              <a:rPr lang="ru-RU" dirty="0">
                <a:cs typeface="Times New Roman" pitchFamily="18" charset="0"/>
              </a:rPr>
              <a:t>:</a:t>
            </a:r>
            <a:r>
              <a:rPr lang="en-US" dirty="0">
                <a:cs typeface="Times New Roman" pitchFamily="18" charset="0"/>
              </a:rPr>
              <a:t> 2.1 </a:t>
            </a:r>
            <a:r>
              <a:rPr lang="en-US" dirty="0" err="1">
                <a:cs typeface="Times New Roman" pitchFamily="18" charset="0"/>
              </a:rPr>
              <a:t>GFlops</a:t>
            </a:r>
            <a:r>
              <a:rPr lang="en-US" dirty="0">
                <a:cs typeface="Times New Roman" pitchFamily="18" charset="0"/>
              </a:rPr>
              <a:t> = $</a:t>
            </a:r>
            <a:r>
              <a:rPr lang="ru-RU" dirty="0">
                <a:cs typeface="Times New Roman" pitchFamily="18" charset="0"/>
              </a:rPr>
              <a:t>0.5 </a:t>
            </a:r>
            <a:r>
              <a:rPr lang="en-US" dirty="0">
                <a:cs typeface="Times New Roman" pitchFamily="18" charset="0"/>
              </a:rPr>
              <a:t>million (~2000)</a:t>
            </a:r>
            <a:endParaRPr lang="ru-RU" dirty="0">
              <a:cs typeface="Times New Roman" pitchFamily="18" charset="0"/>
            </a:endParaRPr>
          </a:p>
          <a:p>
            <a:r>
              <a:rPr lang="en-US" sz="2800" dirty="0"/>
              <a:t>Appearance of a multi-core processor building paradigm.</a:t>
            </a:r>
            <a:endParaRPr lang="ru-RU" sz="2800" dirty="0"/>
          </a:p>
        </p:txBody>
      </p:sp>
      <p:sp>
        <p:nvSpPr>
          <p:cNvPr id="10246" name="Rectangle 6"/>
          <p:cNvSpPr>
            <a:spLocks noGrp="1" noChangeArrowheads="1"/>
          </p:cNvSpPr>
          <p:nvPr>
            <p:ph type="title"/>
          </p:nvPr>
        </p:nvSpPr>
        <p:spPr>
          <a:xfrm>
            <a:off x="0" y="1"/>
            <a:ext cx="9144000" cy="1340768"/>
          </a:xfrm>
          <a:noFill/>
        </p:spPr>
        <p:txBody>
          <a:bodyPr>
            <a:noAutofit/>
          </a:bodyPr>
          <a:lstStyle/>
          <a:p>
            <a:pPr>
              <a:lnSpc>
                <a:spcPct val="70000"/>
              </a:lnSpc>
            </a:pPr>
            <a:r>
              <a:rPr lang="en-US" dirty="0"/>
              <a:t>What </a:t>
            </a:r>
            <a:r>
              <a:rPr lang="en-US" b="1" dirty="0">
                <a:solidFill>
                  <a:schemeClr val="accent3">
                    <a:lumMod val="50000"/>
                  </a:schemeClr>
                </a:solidFill>
              </a:rPr>
              <a:t>contributes</a:t>
            </a:r>
            <a:r>
              <a:rPr lang="en-US" dirty="0"/>
              <a:t> to the development of parallel computing</a:t>
            </a:r>
            <a:endParaRPr lang="ru-RU" dirty="0"/>
          </a:p>
        </p:txBody>
      </p:sp>
      <p:sp>
        <p:nvSpPr>
          <p:cNvPr id="7"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16</a:t>
            </a:fld>
            <a:endParaRPr lang="en-US" sz="2000" dirty="0">
              <a:solidFill>
                <a:schemeClr val="tx1"/>
              </a:solidFill>
            </a:endParaRPr>
          </a:p>
        </p:txBody>
      </p:sp>
      <p:sp>
        <p:nvSpPr>
          <p:cNvPr id="5" name="TextBox 4">
            <a:extLst>
              <a:ext uri="{FF2B5EF4-FFF2-40B4-BE49-F238E27FC236}">
                <a16:creationId xmlns:a16="http://schemas.microsoft.com/office/drawing/2014/main" id="{9AEA158A-8FAC-469A-8C65-F3AAEDCE8DCA}"/>
              </a:ext>
            </a:extLst>
          </p:cNvPr>
          <p:cNvSpPr txBox="1"/>
          <p:nvPr/>
        </p:nvSpPr>
        <p:spPr>
          <a:xfrm>
            <a:off x="1341042" y="6372036"/>
            <a:ext cx="6255294" cy="369332"/>
          </a:xfrm>
          <a:prstGeom prst="rect">
            <a:avLst/>
          </a:prstGeom>
          <a:noFill/>
        </p:spPr>
        <p:txBody>
          <a:bodyPr wrap="square" rtlCol="0">
            <a:spAutoFit/>
          </a:bodyPr>
          <a:lstStyle/>
          <a:p>
            <a:r>
              <a:rPr lang="en-US" dirty="0"/>
              <a:t>According to materials of Prof. V.P. Gergel’ (2001)</a:t>
            </a:r>
            <a:endParaRPr lang="ru-RU" dirty="0"/>
          </a:p>
        </p:txBody>
      </p:sp>
    </p:spTree>
    <p:extLst>
      <p:ext uri="{BB962C8B-B14F-4D97-AF65-F5344CB8AC3E}">
        <p14:creationId xmlns:p14="http://schemas.microsoft.com/office/powerpoint/2010/main" val="1381101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0" y="1643050"/>
            <a:ext cx="8763000" cy="4757750"/>
          </a:xfrm>
        </p:spPr>
        <p:txBody>
          <a:bodyPr>
            <a:noAutofit/>
          </a:bodyPr>
          <a:lstStyle/>
          <a:p>
            <a:r>
              <a:rPr lang="en-US" sz="2800" b="1" dirty="0"/>
              <a:t>Marvin Minsky's </a:t>
            </a:r>
            <a:r>
              <a:rPr lang="en-US" sz="2800" b="1" u="sng" dirty="0"/>
              <a:t>hypothesis</a:t>
            </a:r>
            <a:r>
              <a:rPr lang="en-US" sz="2800" b="1" dirty="0"/>
              <a:t> (1971)</a:t>
            </a:r>
            <a:r>
              <a:rPr lang="ru-RU" sz="2800" dirty="0"/>
              <a:t>: </a:t>
            </a:r>
            <a:r>
              <a:rPr lang="en-US" sz="2800" dirty="0"/>
              <a:t>acceleration of a parallel system is proportional to the binary logarithm of the number of processors</a:t>
            </a:r>
            <a:r>
              <a:rPr lang="ru-RU" sz="2800" dirty="0"/>
              <a:t>.</a:t>
            </a:r>
          </a:p>
          <a:p>
            <a:r>
              <a:rPr lang="en-US" sz="2800" b="1" dirty="0"/>
              <a:t>Gordon Moore’s law (1975)</a:t>
            </a:r>
            <a:r>
              <a:rPr lang="ru-RU" sz="2800" dirty="0"/>
              <a:t>: </a:t>
            </a:r>
            <a:r>
              <a:rPr lang="en-US" sz="2800" dirty="0"/>
              <a:t> the number of transistors in a dense integrated circuit doubles about every 18 months</a:t>
            </a:r>
            <a:r>
              <a:rPr lang="ru-RU" sz="2800" dirty="0"/>
              <a:t>.</a:t>
            </a:r>
          </a:p>
          <a:p>
            <a:r>
              <a:rPr lang="en-US" sz="2800" b="1" dirty="0"/>
              <a:t>Herb Grosch’s law (1953)</a:t>
            </a:r>
            <a:r>
              <a:rPr lang="ru-RU" sz="2800" dirty="0"/>
              <a:t>: </a:t>
            </a:r>
            <a:r>
              <a:rPr lang="en-US" sz="2800" dirty="0"/>
              <a:t>computer performance increases as the square of the cost</a:t>
            </a:r>
            <a:r>
              <a:rPr lang="ru-RU" sz="2800" dirty="0"/>
              <a:t>.</a:t>
            </a:r>
            <a:endParaRPr lang="ru-RU" sz="2800" i="1" dirty="0"/>
          </a:p>
          <a:p>
            <a:r>
              <a:rPr lang="en-US" sz="2800" b="1" dirty="0"/>
              <a:t>Difficult to learn</a:t>
            </a:r>
            <a:r>
              <a:rPr lang="ru-RU" sz="2800" b="1" dirty="0"/>
              <a:t> </a:t>
            </a:r>
            <a:r>
              <a:rPr lang="en-US" sz="2800" dirty="0"/>
              <a:t>the principles of parallel programming</a:t>
            </a:r>
            <a:r>
              <a:rPr lang="ru-RU" sz="2800" dirty="0"/>
              <a:t>.</a:t>
            </a:r>
          </a:p>
          <a:p>
            <a:endParaRPr lang="ru-RU" sz="2800" dirty="0"/>
          </a:p>
          <a:p>
            <a:endParaRPr lang="ru-RU" sz="2800" dirty="0"/>
          </a:p>
        </p:txBody>
      </p:sp>
      <p:sp>
        <p:nvSpPr>
          <p:cNvPr id="10246" name="Rectangle 6"/>
          <p:cNvSpPr>
            <a:spLocks noGrp="1" noChangeArrowheads="1"/>
          </p:cNvSpPr>
          <p:nvPr>
            <p:ph type="title"/>
          </p:nvPr>
        </p:nvSpPr>
        <p:spPr>
          <a:xfrm>
            <a:off x="0" y="1"/>
            <a:ext cx="9144000" cy="1362068"/>
          </a:xfrm>
          <a:noFill/>
        </p:spPr>
        <p:txBody>
          <a:bodyPr>
            <a:noAutofit/>
          </a:bodyPr>
          <a:lstStyle/>
          <a:p>
            <a:pPr>
              <a:lnSpc>
                <a:spcPct val="70000"/>
              </a:lnSpc>
            </a:pPr>
            <a:r>
              <a:rPr lang="en-US" dirty="0"/>
              <a:t>What </a:t>
            </a:r>
            <a:r>
              <a:rPr lang="en-US" b="1" dirty="0">
                <a:solidFill>
                  <a:srgbClr val="C00000"/>
                </a:solidFill>
              </a:rPr>
              <a:t>slows down</a:t>
            </a:r>
            <a:r>
              <a:rPr lang="en-US" dirty="0"/>
              <a:t> the development of parallel computing </a:t>
            </a:r>
            <a:r>
              <a:rPr lang="ru-RU" dirty="0"/>
              <a:t> (1)</a:t>
            </a:r>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17</a:t>
            </a:fld>
            <a:endParaRPr lang="en-US" sz="2000" dirty="0">
              <a:solidFill>
                <a:schemeClr val="tx1"/>
              </a:solidFill>
            </a:endParaRPr>
          </a:p>
        </p:txBody>
      </p:sp>
      <p:sp>
        <p:nvSpPr>
          <p:cNvPr id="5" name="TextBox 4">
            <a:extLst>
              <a:ext uri="{FF2B5EF4-FFF2-40B4-BE49-F238E27FC236}">
                <a16:creationId xmlns:a16="http://schemas.microsoft.com/office/drawing/2014/main" id="{88B74600-0F11-44EA-A3DC-F444A1BC2A9B}"/>
              </a:ext>
            </a:extLst>
          </p:cNvPr>
          <p:cNvSpPr txBox="1"/>
          <p:nvPr/>
        </p:nvSpPr>
        <p:spPr>
          <a:xfrm>
            <a:off x="1341042" y="6372036"/>
            <a:ext cx="6255294" cy="369332"/>
          </a:xfrm>
          <a:prstGeom prst="rect">
            <a:avLst/>
          </a:prstGeom>
          <a:noFill/>
        </p:spPr>
        <p:txBody>
          <a:bodyPr wrap="square" rtlCol="0">
            <a:spAutoFit/>
          </a:bodyPr>
          <a:lstStyle/>
          <a:p>
            <a:r>
              <a:rPr lang="en-US" dirty="0"/>
              <a:t>According to materials of Prof. V.P. Gergel’ (2001)</a:t>
            </a:r>
            <a:endParaRPr lang="ru-RU" dirty="0"/>
          </a:p>
        </p:txBody>
      </p:sp>
    </p:spTree>
    <p:extLst>
      <p:ext uri="{BB962C8B-B14F-4D97-AF65-F5344CB8AC3E}">
        <p14:creationId xmlns:p14="http://schemas.microsoft.com/office/powerpoint/2010/main" val="2651644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0" y="1643050"/>
            <a:ext cx="8763000" cy="4757750"/>
          </a:xfrm>
        </p:spPr>
        <p:txBody>
          <a:bodyPr>
            <a:noAutofit/>
          </a:bodyPr>
          <a:lstStyle/>
          <a:p>
            <a:r>
              <a:rPr lang="en-US" sz="2800" b="1" dirty="0"/>
              <a:t>Gene Amdahl's law (1967)</a:t>
            </a:r>
            <a:r>
              <a:rPr lang="en-US" sz="2800" dirty="0"/>
              <a:t>: any program </a:t>
            </a:r>
            <a:r>
              <a:rPr lang="en-US" sz="2800"/>
              <a:t>has a </a:t>
            </a:r>
            <a:r>
              <a:rPr lang="en-US" sz="2800" dirty="0"/>
              <a:t>non-parallelized part</a:t>
            </a:r>
            <a:r>
              <a:rPr lang="ru-RU" sz="2800" dirty="0"/>
              <a:t>.</a:t>
            </a:r>
          </a:p>
          <a:p>
            <a:r>
              <a:rPr lang="en-US" sz="2800" b="1" dirty="0"/>
              <a:t>Non-universality (not cross-platform) of parallelism</a:t>
            </a:r>
            <a:r>
              <a:rPr lang="en-US" sz="2800" dirty="0"/>
              <a:t>: while programming you should take into account characteristic features of concrete parallel systems.</a:t>
            </a:r>
          </a:p>
          <a:p>
            <a:r>
              <a:rPr lang="en-US" sz="2800" b="1" dirty="0"/>
              <a:t>Existing software</a:t>
            </a:r>
            <a:r>
              <a:rPr lang="en-US" sz="2800" dirty="0"/>
              <a:t> is oriented on s</a:t>
            </a:r>
            <a:r>
              <a:rPr lang="ru-RU" sz="2800" dirty="0"/>
              <a:t>equential</a:t>
            </a:r>
            <a:r>
              <a:rPr lang="en-US" sz="2800" dirty="0"/>
              <a:t> computers.</a:t>
            </a:r>
            <a:endParaRPr lang="ru-RU" sz="2800" dirty="0"/>
          </a:p>
        </p:txBody>
      </p:sp>
      <p:sp>
        <p:nvSpPr>
          <p:cNvPr id="10246" name="Rectangle 6"/>
          <p:cNvSpPr>
            <a:spLocks noGrp="1" noChangeArrowheads="1"/>
          </p:cNvSpPr>
          <p:nvPr>
            <p:ph type="title"/>
          </p:nvPr>
        </p:nvSpPr>
        <p:spPr>
          <a:xfrm>
            <a:off x="0" y="1"/>
            <a:ext cx="9144000" cy="1362068"/>
          </a:xfrm>
          <a:noFill/>
        </p:spPr>
        <p:txBody>
          <a:bodyPr>
            <a:noAutofit/>
          </a:bodyPr>
          <a:lstStyle/>
          <a:p>
            <a:pPr>
              <a:lnSpc>
                <a:spcPct val="70000"/>
              </a:lnSpc>
            </a:pPr>
            <a:r>
              <a:rPr lang="en-US" dirty="0"/>
              <a:t>What </a:t>
            </a:r>
            <a:r>
              <a:rPr lang="en-US" b="1" dirty="0">
                <a:solidFill>
                  <a:srgbClr val="C00000"/>
                </a:solidFill>
              </a:rPr>
              <a:t>slows down</a:t>
            </a:r>
            <a:r>
              <a:rPr lang="en-US" dirty="0"/>
              <a:t> the development of parallel computing </a:t>
            </a:r>
            <a:r>
              <a:rPr lang="ru-RU" dirty="0"/>
              <a:t> (</a:t>
            </a:r>
            <a:r>
              <a:rPr lang="en-US" dirty="0"/>
              <a:t>2</a:t>
            </a:r>
            <a:r>
              <a:rPr lang="ru-RU" dirty="0"/>
              <a:t>)</a:t>
            </a:r>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18</a:t>
            </a:fld>
            <a:endParaRPr lang="en-US" sz="2000" dirty="0">
              <a:solidFill>
                <a:schemeClr val="tx1"/>
              </a:solidFill>
            </a:endParaRPr>
          </a:p>
        </p:txBody>
      </p:sp>
      <p:sp>
        <p:nvSpPr>
          <p:cNvPr id="5" name="TextBox 4">
            <a:extLst>
              <a:ext uri="{FF2B5EF4-FFF2-40B4-BE49-F238E27FC236}">
                <a16:creationId xmlns:a16="http://schemas.microsoft.com/office/drawing/2014/main" id="{5DD72B7A-B23B-47E1-AA97-B48638731D47}"/>
              </a:ext>
            </a:extLst>
          </p:cNvPr>
          <p:cNvSpPr txBox="1"/>
          <p:nvPr/>
        </p:nvSpPr>
        <p:spPr>
          <a:xfrm>
            <a:off x="1341042" y="6372036"/>
            <a:ext cx="6255294" cy="369332"/>
          </a:xfrm>
          <a:prstGeom prst="rect">
            <a:avLst/>
          </a:prstGeom>
          <a:noFill/>
        </p:spPr>
        <p:txBody>
          <a:bodyPr wrap="square" rtlCol="0">
            <a:spAutoFit/>
          </a:bodyPr>
          <a:lstStyle/>
          <a:p>
            <a:r>
              <a:rPr lang="en-US" dirty="0"/>
              <a:t>According to materials of Prof. V.P. Gergel’ (2001)</a:t>
            </a:r>
            <a:endParaRPr lang="ru-RU" dirty="0"/>
          </a:p>
        </p:txBody>
      </p:sp>
    </p:spTree>
    <p:extLst>
      <p:ext uri="{BB962C8B-B14F-4D97-AF65-F5344CB8AC3E}">
        <p14:creationId xmlns:p14="http://schemas.microsoft.com/office/powerpoint/2010/main" val="719089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163830" y="1295400"/>
            <a:ext cx="8763000" cy="1173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ru-RU" dirty="0"/>
          </a:p>
        </p:txBody>
      </p:sp>
      <p:sp>
        <p:nvSpPr>
          <p:cNvPr id="7" name="Заголовок 1"/>
          <p:cNvSpPr>
            <a:spLocks noGrp="1"/>
          </p:cNvSpPr>
          <p:nvPr>
            <p:ph type="title"/>
          </p:nvPr>
        </p:nvSpPr>
        <p:spPr>
          <a:xfrm>
            <a:off x="190500" y="1425246"/>
            <a:ext cx="8763000" cy="773232"/>
          </a:xfrm>
        </p:spPr>
        <p:txBody>
          <a:bodyPr>
            <a:noAutofit/>
          </a:bodyPr>
          <a:lstStyle/>
          <a:p>
            <a:r>
              <a:rPr lang="en-US" sz="3200" dirty="0"/>
              <a:t>Sequential and cascading summation</a:t>
            </a:r>
            <a:endParaRPr lang="ru-RU" sz="3200" dirty="0">
              <a:solidFill>
                <a:schemeClr val="tx1"/>
              </a:solidFill>
            </a:endParaRP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098" y="2468562"/>
            <a:ext cx="8537804"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Заголовок 1"/>
          <p:cNvSpPr txBox="1">
            <a:spLocks/>
          </p:cNvSpPr>
          <p:nvPr/>
        </p:nvSpPr>
        <p:spPr>
          <a:xfrm>
            <a:off x="457200" y="47604"/>
            <a:ext cx="8229600" cy="1143000"/>
          </a:xfrm>
          <a:prstGeom prst="rect">
            <a:avLst/>
          </a:prstGeom>
        </p:spPr>
        <p:txBody>
          <a:bodyPr vert="horz" lIns="91440" tIns="45720" rIns="91440" bIns="45720" rtlCol="0" anchor="ctr">
            <a:normAutofit fontScale="90000"/>
          </a:bodyPr>
          <a:lstStyle/>
          <a:p>
            <a:pPr lvl="0" algn="ctr">
              <a:spcBef>
                <a:spcPct val="0"/>
              </a:spcBef>
              <a:defRPr/>
            </a:pPr>
            <a:r>
              <a:rPr lang="en-US" sz="4400" dirty="0">
                <a:latin typeface="+mj-lt"/>
                <a:ea typeface="+mj-ea"/>
                <a:cs typeface="+mj-cs"/>
              </a:rPr>
              <a:t>Example of paralleling an algorithm </a:t>
            </a:r>
            <a:r>
              <a:rPr kumimoji="0" lang="en-US" sz="4400" b="0" i="0" u="none" strike="noStrike" kern="1200" cap="none" spc="0" normalizeH="0" baseline="0" noProof="0" dirty="0">
                <a:ln>
                  <a:noFill/>
                </a:ln>
                <a:solidFill>
                  <a:schemeClr val="tx1"/>
                </a:solidFill>
                <a:effectLst/>
                <a:uLnTx/>
                <a:uFillTx/>
                <a:latin typeface="+mj-lt"/>
                <a:ea typeface="+mj-ea"/>
                <a:cs typeface="+mj-cs"/>
              </a:rPr>
              <a:t>(1)</a:t>
            </a:r>
            <a:endParaRPr kumimoji="0" lang="ru-RU"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TextBox 11">
            <a:extLst>
              <a:ext uri="{FF2B5EF4-FFF2-40B4-BE49-F238E27FC236}">
                <a16:creationId xmlns:a16="http://schemas.microsoft.com/office/drawing/2014/main" id="{33B0F372-55E2-4FEE-990B-21E84C17871C}"/>
              </a:ext>
            </a:extLst>
          </p:cNvPr>
          <p:cNvSpPr txBox="1"/>
          <p:nvPr/>
        </p:nvSpPr>
        <p:spPr>
          <a:xfrm>
            <a:off x="1341042" y="6372036"/>
            <a:ext cx="6255294" cy="369332"/>
          </a:xfrm>
          <a:prstGeom prst="rect">
            <a:avLst/>
          </a:prstGeom>
          <a:noFill/>
        </p:spPr>
        <p:txBody>
          <a:bodyPr wrap="square" rtlCol="0">
            <a:spAutoFit/>
          </a:bodyPr>
          <a:lstStyle/>
          <a:p>
            <a:r>
              <a:rPr lang="en-US" dirty="0"/>
              <a:t>According to materials of Prof. V.P. Gergel’ (2001)</a:t>
            </a:r>
            <a:endParaRPr lang="ru-RU" dirty="0"/>
          </a:p>
        </p:txBody>
      </p:sp>
      <p:sp>
        <p:nvSpPr>
          <p:cNvPr id="13" name="Номер слайда 5">
            <a:extLst>
              <a:ext uri="{FF2B5EF4-FFF2-40B4-BE49-F238E27FC236}">
                <a16:creationId xmlns:a16="http://schemas.microsoft.com/office/drawing/2014/main" id="{E3A9D8A1-DABC-4F92-AC28-D04694B148F2}"/>
              </a:ext>
            </a:extLst>
          </p:cNvPr>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19</a:t>
            </a:fld>
            <a:endParaRPr lang="en-US" sz="2000" dirty="0">
              <a:solidFill>
                <a:schemeClr val="tx1"/>
              </a:solidFill>
            </a:endParaRPr>
          </a:p>
        </p:txBody>
      </p:sp>
    </p:spTree>
    <p:extLst>
      <p:ext uri="{BB962C8B-B14F-4D97-AF65-F5344CB8AC3E}">
        <p14:creationId xmlns:p14="http://schemas.microsoft.com/office/powerpoint/2010/main" val="412796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304800" y="1219200"/>
            <a:ext cx="8382000" cy="5424510"/>
          </a:xfrm>
        </p:spPr>
        <p:txBody>
          <a:bodyPr>
            <a:noAutofit/>
          </a:bodyPr>
          <a:lstStyle/>
          <a:p>
            <a:pPr eaLnBrk="1" hangingPunct="1"/>
            <a:r>
              <a:rPr lang="en-US" sz="2800" dirty="0"/>
              <a:t>PhD in Computer Science</a:t>
            </a:r>
          </a:p>
          <a:p>
            <a:pPr eaLnBrk="1" hangingPunct="1"/>
            <a:r>
              <a:rPr lang="en-US" sz="2800" dirty="0"/>
              <a:t>9 years of teaching experience</a:t>
            </a:r>
          </a:p>
          <a:p>
            <a:pPr eaLnBrk="1" hangingPunct="1"/>
            <a:r>
              <a:rPr lang="en-US" sz="2800" dirty="0"/>
              <a:t>15 years of IT industry</a:t>
            </a:r>
          </a:p>
          <a:p>
            <a:pPr eaLnBrk="1" hangingPunct="1"/>
            <a:r>
              <a:rPr lang="en-US" sz="2800" dirty="0"/>
              <a:t>Associate professor at ITMO University</a:t>
            </a:r>
          </a:p>
          <a:p>
            <a:pPr eaLnBrk="1" hangingPunct="1"/>
            <a:r>
              <a:rPr lang="en-US" sz="2800" dirty="0"/>
              <a:t>Lead RPA Developer at </a:t>
            </a:r>
            <a:r>
              <a:rPr lang="en-US" sz="2800" dirty="0" err="1"/>
              <a:t>Masterdata</a:t>
            </a:r>
            <a:endParaRPr lang="ru-RU" sz="2800" dirty="0"/>
          </a:p>
          <a:p>
            <a:pPr eaLnBrk="1" hangingPunct="1"/>
            <a:r>
              <a:rPr lang="en-US" sz="2800" dirty="0"/>
              <a:t>Scientific interests: RPA, speech recognition, new IT inventions</a:t>
            </a:r>
          </a:p>
        </p:txBody>
      </p:sp>
      <p:sp>
        <p:nvSpPr>
          <p:cNvPr id="10246" name="Rectangle 6"/>
          <p:cNvSpPr>
            <a:spLocks noGrp="1" noChangeArrowheads="1"/>
          </p:cNvSpPr>
          <p:nvPr>
            <p:ph type="title"/>
          </p:nvPr>
        </p:nvSpPr>
        <p:spPr>
          <a:xfrm>
            <a:off x="0" y="0"/>
            <a:ext cx="9144000" cy="1371599"/>
          </a:xfrm>
          <a:noFill/>
        </p:spPr>
        <p:txBody>
          <a:bodyPr>
            <a:noAutofit/>
          </a:bodyPr>
          <a:lstStyle/>
          <a:p>
            <a:pPr eaLnBrk="1" hangingPunct="1">
              <a:lnSpc>
                <a:spcPct val="70000"/>
              </a:lnSpc>
            </a:pPr>
            <a:r>
              <a:rPr lang="en-US" sz="4800" dirty="0"/>
              <a:t>About myself</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2</a:t>
            </a:fld>
            <a:endParaRPr lang="en-US" sz="2000" dirty="0">
              <a:solidFill>
                <a:schemeClr val="tx1"/>
              </a:solidFill>
            </a:endParaRPr>
          </a:p>
        </p:txBody>
      </p:sp>
      <p:pic>
        <p:nvPicPr>
          <p:cNvPr id="3" name="Picture 2" descr="A person posing for the camera&#10;&#10;Description automatically generated">
            <a:extLst>
              <a:ext uri="{FF2B5EF4-FFF2-40B4-BE49-F238E27FC236}">
                <a16:creationId xmlns:a16="http://schemas.microsoft.com/office/drawing/2014/main" id="{E81FB7EC-C7DA-4882-961B-A98DA398B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7222" y="819761"/>
            <a:ext cx="2360960" cy="2360960"/>
          </a:xfrm>
          <a:prstGeom prst="rect">
            <a:avLst/>
          </a:prstGeom>
        </p:spPr>
      </p:pic>
    </p:spTree>
    <p:extLst>
      <p:ext uri="{BB962C8B-B14F-4D97-AF65-F5344CB8AC3E}">
        <p14:creationId xmlns:p14="http://schemas.microsoft.com/office/powerpoint/2010/main" val="2900236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fontScale="90000"/>
          </a:bodyPr>
          <a:lstStyle/>
          <a:p>
            <a:r>
              <a:rPr lang="en-US" dirty="0"/>
              <a:t>Example of paralleling an algorithm (2)</a:t>
            </a:r>
            <a:endParaRPr lang="ru-RU" dirty="0"/>
          </a:p>
        </p:txBody>
      </p:sp>
      <p:sp>
        <p:nvSpPr>
          <p:cNvPr id="3" name="Объект 2"/>
          <p:cNvSpPr>
            <a:spLocks noGrp="1"/>
          </p:cNvSpPr>
          <p:nvPr>
            <p:ph idx="1"/>
          </p:nvPr>
        </p:nvSpPr>
        <p:spPr>
          <a:xfrm>
            <a:off x="353889" y="1299856"/>
            <a:ext cx="8229600" cy="685799"/>
          </a:xfrm>
        </p:spPr>
        <p:txBody>
          <a:bodyPr/>
          <a:lstStyle/>
          <a:p>
            <a:pPr marL="0" indent="0" algn="ctr">
              <a:buNone/>
            </a:pPr>
            <a:r>
              <a:rPr lang="en-US" dirty="0"/>
              <a:t>Search for the maximum element of an array</a:t>
            </a:r>
            <a:endParaRPr lang="ru-RU" dirty="0"/>
          </a:p>
        </p:txBody>
      </p:sp>
      <p:graphicFrame>
        <p:nvGraphicFramePr>
          <p:cNvPr id="5" name="Объект 4"/>
          <p:cNvGraphicFramePr>
            <a:graphicFrameLocks noChangeAspect="1"/>
          </p:cNvGraphicFramePr>
          <p:nvPr>
            <p:extLst>
              <p:ext uri="{D42A27DB-BD31-4B8C-83A1-F6EECF244321}">
                <p14:modId xmlns:p14="http://schemas.microsoft.com/office/powerpoint/2010/main" val="2409509732"/>
              </p:ext>
            </p:extLst>
          </p:nvPr>
        </p:nvGraphicFramePr>
        <p:xfrm>
          <a:off x="971600" y="2470954"/>
          <a:ext cx="7434348" cy="3733800"/>
        </p:xfrm>
        <a:graphic>
          <a:graphicData uri="http://schemas.openxmlformats.org/presentationml/2006/ole">
            <mc:AlternateContent xmlns:mc="http://schemas.openxmlformats.org/markup-compatibility/2006">
              <mc:Choice xmlns:v="urn:schemas-microsoft-com:vml" Requires="v">
                <p:oleObj spid="_x0000_s35891" name="Picture" r:id="rId4" imgW="4382814" imgH="2207172" progId="Word.Picture.8">
                  <p:embed/>
                </p:oleObj>
              </mc:Choice>
              <mc:Fallback>
                <p:oleObj name="Picture" r:id="rId4" imgW="4382814" imgH="2207172" progId="Word.Picture.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470954"/>
                        <a:ext cx="7434348" cy="373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20</a:t>
            </a:fld>
            <a:endParaRPr lang="en-US" sz="2000" dirty="0">
              <a:solidFill>
                <a:schemeClr val="tx1"/>
              </a:solidFill>
            </a:endParaRPr>
          </a:p>
        </p:txBody>
      </p:sp>
      <p:sp>
        <p:nvSpPr>
          <p:cNvPr id="8" name="TextBox 7">
            <a:extLst>
              <a:ext uri="{FF2B5EF4-FFF2-40B4-BE49-F238E27FC236}">
                <a16:creationId xmlns:a16="http://schemas.microsoft.com/office/drawing/2014/main" id="{BCE5859D-AFF5-40EE-8244-245ADB8667B0}"/>
              </a:ext>
            </a:extLst>
          </p:cNvPr>
          <p:cNvSpPr txBox="1"/>
          <p:nvPr/>
        </p:nvSpPr>
        <p:spPr>
          <a:xfrm>
            <a:off x="1341042" y="6372036"/>
            <a:ext cx="6255294" cy="369332"/>
          </a:xfrm>
          <a:prstGeom prst="rect">
            <a:avLst/>
          </a:prstGeom>
          <a:noFill/>
        </p:spPr>
        <p:txBody>
          <a:bodyPr wrap="square" rtlCol="0">
            <a:spAutoFit/>
          </a:bodyPr>
          <a:lstStyle/>
          <a:p>
            <a:r>
              <a:rPr lang="en-US" dirty="0"/>
              <a:t>According to materials of Prof. V.P. Gergel’ (2001)</a:t>
            </a:r>
            <a:endParaRPr lang="ru-RU" dirty="0"/>
          </a:p>
        </p:txBody>
      </p:sp>
    </p:spTree>
    <p:extLst>
      <p:ext uri="{BB962C8B-B14F-4D97-AF65-F5344CB8AC3E}">
        <p14:creationId xmlns:p14="http://schemas.microsoft.com/office/powerpoint/2010/main" val="724494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397" y="5760"/>
            <a:ext cx="9144000" cy="1143000"/>
          </a:xfrm>
        </p:spPr>
        <p:txBody>
          <a:bodyPr>
            <a:normAutofit fontScale="90000"/>
          </a:bodyPr>
          <a:lstStyle/>
          <a:p>
            <a:r>
              <a:rPr lang="en-US" sz="4800" dirty="0"/>
              <a:t>Example of paralleling an algorithm (3)</a:t>
            </a:r>
            <a:endParaRPr lang="ru-RU" sz="4800" dirty="0"/>
          </a:p>
        </p:txBody>
      </p:sp>
      <p:sp>
        <p:nvSpPr>
          <p:cNvPr id="7" name="TextBox 6"/>
          <p:cNvSpPr txBox="1"/>
          <p:nvPr/>
        </p:nvSpPr>
        <p:spPr>
          <a:xfrm>
            <a:off x="442937" y="1158415"/>
            <a:ext cx="8280920" cy="4832092"/>
          </a:xfrm>
          <a:prstGeom prst="rect">
            <a:avLst/>
          </a:prstGeom>
          <a:noFill/>
        </p:spPr>
        <p:txBody>
          <a:bodyPr wrap="square" rtlCol="0">
            <a:spAutoFit/>
          </a:bodyPr>
          <a:lstStyle/>
          <a:p>
            <a:pPr marL="342900" indent="-342900"/>
            <a:r>
              <a:rPr lang="en-US" sz="3200" dirty="0"/>
              <a:t>Parallel sorting:</a:t>
            </a:r>
          </a:p>
          <a:p>
            <a:pPr marL="342900" indent="-342900"/>
            <a:endParaRPr lang="en-US" sz="3200" dirty="0"/>
          </a:p>
          <a:p>
            <a:pPr marL="457200" indent="-457200">
              <a:buFont typeface="Arial" panose="020B0604020202020204" pitchFamily="34" charset="0"/>
              <a:buChar char="•"/>
            </a:pPr>
            <a:r>
              <a:rPr lang="en-US" sz="3200" dirty="0"/>
              <a:t>Split the source array into two parts. </a:t>
            </a:r>
          </a:p>
          <a:p>
            <a:pPr marL="457200" indent="-457200">
              <a:buFont typeface="Arial" panose="020B0604020202020204" pitchFamily="34" charset="0"/>
              <a:buChar char="•"/>
            </a:pPr>
            <a:r>
              <a:rPr lang="en-US" sz="3200" dirty="0"/>
              <a:t>Sort each part independently from its processor.</a:t>
            </a:r>
          </a:p>
          <a:p>
            <a:pPr marL="457200" indent="-457200">
              <a:buFont typeface="Arial" panose="020B0604020202020204" pitchFamily="34" charset="0"/>
              <a:buChar char="•"/>
            </a:pPr>
            <a:r>
              <a:rPr lang="en-US" sz="3200" dirty="0"/>
              <a:t>Perform merging of the sorted pieces.</a:t>
            </a:r>
          </a:p>
          <a:p>
            <a:pPr marL="342900" indent="-342900"/>
            <a:endParaRPr lang="ru-RU" sz="3200" dirty="0"/>
          </a:p>
          <a:p>
            <a:pPr marL="342900" indent="-342900"/>
            <a:r>
              <a:rPr lang="en-US" sz="3200" dirty="0"/>
              <a:t>Computational complexity:</a:t>
            </a:r>
          </a:p>
          <a:p>
            <a:pPr marL="342900" indent="-342900"/>
            <a:r>
              <a:rPr lang="ru-RU" sz="3200" dirty="0"/>
              <a:t>С</a:t>
            </a:r>
            <a:r>
              <a:rPr lang="ru-RU" sz="3200" baseline="-25000" dirty="0"/>
              <a:t>1</a:t>
            </a:r>
            <a:r>
              <a:rPr lang="ru-RU" sz="3200" dirty="0"/>
              <a:t>*</a:t>
            </a:r>
            <a:r>
              <a:rPr lang="en-US" sz="3200" dirty="0"/>
              <a:t>N*N    </a:t>
            </a:r>
            <a:r>
              <a:rPr lang="en-US" sz="3200" dirty="0">
                <a:sym typeface="Wingdings" pitchFamily="2" charset="2"/>
              </a:rPr>
              <a:t>   </a:t>
            </a:r>
            <a:r>
              <a:rPr lang="ru-RU" sz="3200" dirty="0"/>
              <a:t>С</a:t>
            </a:r>
            <a:r>
              <a:rPr lang="ru-RU" sz="3200" baseline="-25000" dirty="0"/>
              <a:t>1</a:t>
            </a:r>
            <a:r>
              <a:rPr lang="ru-RU" sz="3200" dirty="0">
                <a:sym typeface="Wingdings" pitchFamily="2" charset="2"/>
              </a:rPr>
              <a:t>*</a:t>
            </a:r>
            <a:r>
              <a:rPr lang="en-US" sz="3200" dirty="0"/>
              <a:t>N/2*N/2 + </a:t>
            </a:r>
            <a:r>
              <a:rPr lang="ru-RU" sz="3200" dirty="0"/>
              <a:t>С</a:t>
            </a:r>
            <a:r>
              <a:rPr lang="ru-RU" sz="3200" baseline="-25000" dirty="0"/>
              <a:t>2</a:t>
            </a:r>
            <a:r>
              <a:rPr lang="ru-RU" sz="3200" dirty="0"/>
              <a:t>*</a:t>
            </a:r>
            <a:r>
              <a:rPr lang="en-US" sz="3200" dirty="0"/>
              <a:t>N</a:t>
            </a:r>
          </a:p>
          <a:p>
            <a:pPr marL="342900" indent="-342900"/>
            <a:r>
              <a:rPr lang="ru-RU" sz="2000" dirty="0">
                <a:solidFill>
                  <a:schemeClr val="bg1"/>
                </a:solidFill>
              </a:rPr>
              <a:t>Возможно почти четырёхкратное ускорение на двухъядерной системе!</a:t>
            </a:r>
          </a:p>
        </p:txBody>
      </p:sp>
      <p:sp>
        <p:nvSpPr>
          <p:cNvPr id="5" name="Номер слайда 5">
            <a:extLst>
              <a:ext uri="{FF2B5EF4-FFF2-40B4-BE49-F238E27FC236}">
                <a16:creationId xmlns:a16="http://schemas.microsoft.com/office/drawing/2014/main" id="{CE228A5E-FB84-4021-B43A-C48C9B046055}"/>
              </a:ext>
            </a:extLst>
          </p:cNvPr>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21</a:t>
            </a:fld>
            <a:endParaRPr lang="en-US" sz="2000" dirty="0">
              <a:solidFill>
                <a:schemeClr val="tx1"/>
              </a:solidFill>
            </a:endParaRPr>
          </a:p>
        </p:txBody>
      </p:sp>
    </p:spTree>
    <p:extLst>
      <p:ext uri="{BB962C8B-B14F-4D97-AF65-F5344CB8AC3E}">
        <p14:creationId xmlns:p14="http://schemas.microsoft.com/office/powerpoint/2010/main" val="2304593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163830" y="1295400"/>
            <a:ext cx="8763000" cy="1173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ru-RU" dirty="0"/>
          </a:p>
        </p:txBody>
      </p:sp>
      <p:sp>
        <p:nvSpPr>
          <p:cNvPr id="7" name="Заголовок 1"/>
          <p:cNvSpPr>
            <a:spLocks noGrp="1"/>
          </p:cNvSpPr>
          <p:nvPr>
            <p:ph type="title"/>
          </p:nvPr>
        </p:nvSpPr>
        <p:spPr>
          <a:xfrm>
            <a:off x="163830" y="7332"/>
            <a:ext cx="8763000" cy="1123950"/>
          </a:xfrm>
        </p:spPr>
        <p:txBody>
          <a:bodyPr>
            <a:noAutofit/>
          </a:bodyPr>
          <a:lstStyle/>
          <a:p>
            <a:r>
              <a:rPr lang="en-US" dirty="0"/>
              <a:t>Performance indicators of parallel programs</a:t>
            </a:r>
            <a:endParaRPr lang="ru-RU" dirty="0">
              <a:solidFill>
                <a:schemeClr val="tx1"/>
              </a:solidFill>
            </a:endParaRPr>
          </a:p>
        </p:txBody>
      </p:sp>
      <p:sp>
        <p:nvSpPr>
          <p:cNvPr id="10" name="TextBox 9"/>
          <p:cNvSpPr txBox="1"/>
          <p:nvPr/>
        </p:nvSpPr>
        <p:spPr>
          <a:xfrm>
            <a:off x="593690" y="1868397"/>
            <a:ext cx="7992888" cy="1815882"/>
          </a:xfrm>
          <a:prstGeom prst="rect">
            <a:avLst/>
          </a:prstGeom>
          <a:noFill/>
        </p:spPr>
        <p:txBody>
          <a:bodyPr wrap="square" rtlCol="0">
            <a:spAutoFit/>
          </a:bodyPr>
          <a:lstStyle/>
          <a:p>
            <a:pPr marL="720000" indent="-540000"/>
            <a:r>
              <a:rPr lang="en-US" sz="2800" dirty="0"/>
              <a:t>p </a:t>
            </a:r>
            <a:r>
              <a:rPr lang="ru-RU" sz="2800" dirty="0"/>
              <a:t> </a:t>
            </a:r>
            <a:r>
              <a:rPr lang="en-US" sz="2800" dirty="0"/>
              <a:t>– number of available calculators</a:t>
            </a:r>
            <a:r>
              <a:rPr lang="ru-RU" sz="2800" dirty="0"/>
              <a:t> (</a:t>
            </a:r>
            <a:r>
              <a:rPr lang="en-US" sz="2800" dirty="0"/>
              <a:t>cores, processors</a:t>
            </a:r>
            <a:r>
              <a:rPr lang="ru-RU" sz="2800" dirty="0"/>
              <a:t>)</a:t>
            </a:r>
          </a:p>
          <a:p>
            <a:pPr marL="720000" indent="-540000"/>
            <a:r>
              <a:rPr lang="en-US" sz="2800" dirty="0"/>
              <a:t>V – average speed of program execution</a:t>
            </a:r>
            <a:r>
              <a:rPr lang="ru-RU" sz="2800" dirty="0"/>
              <a:t> (</a:t>
            </a:r>
            <a:r>
              <a:rPr lang="en-US" sz="2800" dirty="0"/>
              <a:t>arbitrary units of work per second)</a:t>
            </a:r>
            <a:endParaRPr lang="en-US" sz="2800" dirty="0">
              <a:solidFill>
                <a:srgbClr val="FF0000"/>
              </a:solidFill>
            </a:endParaRPr>
          </a:p>
        </p:txBody>
      </p:sp>
      <p:sp>
        <p:nvSpPr>
          <p:cNvPr id="12" name="TextBox 11"/>
          <p:cNvSpPr txBox="1"/>
          <p:nvPr/>
        </p:nvSpPr>
        <p:spPr>
          <a:xfrm>
            <a:off x="593690" y="3939878"/>
            <a:ext cx="7992888" cy="2554545"/>
          </a:xfrm>
          <a:prstGeom prst="rect">
            <a:avLst/>
          </a:prstGeom>
          <a:noFill/>
        </p:spPr>
        <p:txBody>
          <a:bodyPr wrap="square" rtlCol="0">
            <a:spAutoFit/>
          </a:bodyPr>
          <a:lstStyle/>
          <a:p>
            <a:pPr marL="720000" indent="-540000"/>
            <a:r>
              <a:rPr lang="en-US" sz="3200" dirty="0"/>
              <a:t>S(p)</a:t>
            </a:r>
            <a:r>
              <a:rPr lang="ru-RU" sz="3200" dirty="0"/>
              <a:t> = </a:t>
            </a:r>
            <a:r>
              <a:rPr lang="en-US" sz="3200" dirty="0"/>
              <a:t>V(p) / V(1) – parallel speedup</a:t>
            </a:r>
            <a:endParaRPr lang="ru-RU" sz="3200" dirty="0"/>
          </a:p>
          <a:p>
            <a:pPr marL="720000" indent="-540000"/>
            <a:endParaRPr lang="en-US" sz="3200" dirty="0"/>
          </a:p>
          <a:p>
            <a:pPr marL="720000" indent="-540000"/>
            <a:r>
              <a:rPr lang="en-US" sz="3200" dirty="0"/>
              <a:t>E(p) = S(p) / p = V(p) / [p * V(1)] – parallel efficiency</a:t>
            </a:r>
            <a:endParaRPr lang="ru-RU" sz="3200" dirty="0"/>
          </a:p>
          <a:p>
            <a:pPr marL="720000" indent="-540000"/>
            <a:endParaRPr lang="en-US" sz="3200" dirty="0"/>
          </a:p>
        </p:txBody>
      </p:sp>
      <p:sp>
        <p:nvSpPr>
          <p:cNvPr id="9" name="Номер слайда 5">
            <a:extLst>
              <a:ext uri="{FF2B5EF4-FFF2-40B4-BE49-F238E27FC236}">
                <a16:creationId xmlns:a16="http://schemas.microsoft.com/office/drawing/2014/main" id="{D0C699B4-7FF0-4EF1-8457-4CA8C6903460}"/>
              </a:ext>
            </a:extLst>
          </p:cNvPr>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22</a:t>
            </a:fld>
            <a:endParaRPr lang="en-US" sz="2000" dirty="0">
              <a:solidFill>
                <a:schemeClr val="tx1"/>
              </a:solidFill>
            </a:endParaRPr>
          </a:p>
        </p:txBody>
      </p:sp>
    </p:spTree>
    <p:extLst>
      <p:ext uri="{BB962C8B-B14F-4D97-AF65-F5344CB8AC3E}">
        <p14:creationId xmlns:p14="http://schemas.microsoft.com/office/powerpoint/2010/main" val="2646276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143000"/>
          </a:xfrm>
        </p:spPr>
        <p:txBody>
          <a:bodyPr>
            <a:normAutofit/>
          </a:bodyPr>
          <a:lstStyle/>
          <a:p>
            <a:r>
              <a:rPr lang="en-US" sz="4800" dirty="0"/>
              <a:t>Amdahl’s law</a:t>
            </a:r>
            <a:endParaRPr lang="ru-RU" sz="4800" dirty="0"/>
          </a:p>
        </p:txBody>
      </p:sp>
      <p:sp>
        <p:nvSpPr>
          <p:cNvPr id="5" name="TextBox 4"/>
          <p:cNvSpPr txBox="1"/>
          <p:nvPr/>
        </p:nvSpPr>
        <p:spPr>
          <a:xfrm>
            <a:off x="431540" y="4494373"/>
            <a:ext cx="8280920" cy="1384995"/>
          </a:xfrm>
          <a:prstGeom prst="rect">
            <a:avLst/>
          </a:prstGeom>
          <a:noFill/>
        </p:spPr>
        <p:txBody>
          <a:bodyPr wrap="square" rtlCol="0">
            <a:spAutoFit/>
          </a:bodyPr>
          <a:lstStyle/>
          <a:p>
            <a:r>
              <a:rPr lang="en-US" sz="2800" dirty="0"/>
              <a:t>w(p) </a:t>
            </a:r>
            <a:r>
              <a:rPr lang="ru-RU" sz="2800" dirty="0"/>
              <a:t>– </a:t>
            </a:r>
            <a:r>
              <a:rPr lang="en-US" sz="2800" dirty="0"/>
              <a:t>arbitrary total units of work</a:t>
            </a:r>
          </a:p>
          <a:p>
            <a:r>
              <a:rPr lang="en-US" sz="2800" dirty="0"/>
              <a:t>t(p) </a:t>
            </a:r>
            <a:r>
              <a:rPr lang="ru-RU" sz="2800" dirty="0"/>
              <a:t>– </a:t>
            </a:r>
            <a:r>
              <a:rPr lang="en-US" sz="2800" dirty="0"/>
              <a:t>runtime w using p processors</a:t>
            </a:r>
          </a:p>
          <a:p>
            <a:r>
              <a:rPr lang="en-US" sz="2800" dirty="0"/>
              <a:t>k – paralleling fraction / portion of parallel instructions </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9523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5576" y="1772816"/>
            <a:ext cx="7848872" cy="1110505"/>
          </a:xfrm>
          <a:prstGeom prst="rect">
            <a:avLst/>
          </a:prstGeom>
          <a:noFill/>
        </p:spPr>
      </p:pic>
      <p:sp>
        <p:nvSpPr>
          <p:cNvPr id="952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952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9523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11760" y="3429000"/>
            <a:ext cx="4968552" cy="543942"/>
          </a:xfrm>
          <a:prstGeom prst="rect">
            <a:avLst/>
          </a:prstGeom>
          <a:noFill/>
        </p:spPr>
      </p:pic>
      <p:sp>
        <p:nvSpPr>
          <p:cNvPr id="10" name="Номер слайда 5">
            <a:extLst>
              <a:ext uri="{FF2B5EF4-FFF2-40B4-BE49-F238E27FC236}">
                <a16:creationId xmlns:a16="http://schemas.microsoft.com/office/drawing/2014/main" id="{3949C3BD-1053-4AAD-A5C6-64FFCB81CD85}"/>
              </a:ext>
            </a:extLst>
          </p:cNvPr>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23</a:t>
            </a:fld>
            <a:endParaRPr lang="en-US" sz="2000" dirty="0">
              <a:solidFill>
                <a:schemeClr val="tx1"/>
              </a:solidFill>
            </a:endParaRPr>
          </a:p>
        </p:txBody>
      </p:sp>
    </p:spTree>
    <p:extLst>
      <p:ext uri="{BB962C8B-B14F-4D97-AF65-F5344CB8AC3E}">
        <p14:creationId xmlns:p14="http://schemas.microsoft.com/office/powerpoint/2010/main" val="1711730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8902"/>
            <a:ext cx="9144000" cy="1143000"/>
          </a:xfrm>
        </p:spPr>
        <p:txBody>
          <a:bodyPr>
            <a:normAutofit/>
          </a:bodyPr>
          <a:lstStyle/>
          <a:p>
            <a:r>
              <a:rPr lang="en-US" sz="4800" dirty="0"/>
              <a:t>Gustafson–</a:t>
            </a:r>
            <a:r>
              <a:rPr lang="en-US" sz="4800" dirty="0" err="1"/>
              <a:t>Barsis's</a:t>
            </a:r>
            <a:r>
              <a:rPr lang="en-US" sz="4800" dirty="0"/>
              <a:t> law</a:t>
            </a:r>
            <a:endParaRPr lang="ru-RU" sz="4800" dirty="0"/>
          </a:p>
        </p:txBody>
      </p:sp>
      <p:sp>
        <p:nvSpPr>
          <p:cNvPr id="5" name="TextBox 4"/>
          <p:cNvSpPr txBox="1"/>
          <p:nvPr/>
        </p:nvSpPr>
        <p:spPr>
          <a:xfrm>
            <a:off x="467544" y="4293096"/>
            <a:ext cx="8280920" cy="954107"/>
          </a:xfrm>
          <a:prstGeom prst="rect">
            <a:avLst/>
          </a:prstGeom>
          <a:noFill/>
        </p:spPr>
        <p:txBody>
          <a:bodyPr wrap="square" rtlCol="0">
            <a:spAutoFit/>
          </a:bodyPr>
          <a:lstStyle/>
          <a:p>
            <a:r>
              <a:rPr lang="en-US" sz="2800" dirty="0"/>
              <a:t>w(p) </a:t>
            </a:r>
            <a:r>
              <a:rPr lang="ru-RU" sz="2800" dirty="0"/>
              <a:t>– </a:t>
            </a:r>
            <a:r>
              <a:rPr lang="en-US" sz="2800" dirty="0"/>
              <a:t>arbitrary total units of work</a:t>
            </a:r>
            <a:r>
              <a:rPr lang="ru-RU" sz="2800" dirty="0"/>
              <a:t>, </a:t>
            </a:r>
            <a:r>
              <a:rPr lang="en-US" sz="2800" dirty="0"/>
              <a:t>performed by the program in the time t</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952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952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983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9830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5576" y="1988840"/>
            <a:ext cx="7302487" cy="936104"/>
          </a:xfrm>
          <a:prstGeom prst="rect">
            <a:avLst/>
          </a:prstGeom>
          <a:noFill/>
        </p:spPr>
      </p:pic>
      <p:sp>
        <p:nvSpPr>
          <p:cNvPr id="98307" name="Rectangle 3"/>
          <p:cNvSpPr>
            <a:spLocks noChangeArrowheads="1"/>
          </p:cNvSpPr>
          <p:nvPr/>
        </p:nvSpPr>
        <p:spPr bwMode="auto">
          <a:xfrm>
            <a:off x="0" y="3349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a:t>
            </a:r>
            <a:r>
              <a:rPr kumimoji="0" lang="ru-RU" sz="600" b="0" i="0" u="none" strike="noStrike" cap="none" normalizeH="0" baseline="0">
                <a:ln>
                  <a:noFill/>
                </a:ln>
                <a:solidFill>
                  <a:schemeClr val="tx1"/>
                </a:solidFill>
                <a:effectLst/>
                <a:latin typeface="Arial" pitchFamily="34" charset="0"/>
                <a:cs typeface="Arial" pitchFamily="34" charset="0"/>
              </a:rPr>
              <a:t> </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2" name="Номер слайда 5">
            <a:extLst>
              <a:ext uri="{FF2B5EF4-FFF2-40B4-BE49-F238E27FC236}">
                <a16:creationId xmlns:a16="http://schemas.microsoft.com/office/drawing/2014/main" id="{E2AD7375-E23D-413D-9A2D-35D145FCD36A}"/>
              </a:ext>
            </a:extLst>
          </p:cNvPr>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24</a:t>
            </a:fld>
            <a:endParaRPr lang="en-US" sz="2000" dirty="0">
              <a:solidFill>
                <a:schemeClr val="tx1"/>
              </a:solidFill>
            </a:endParaRPr>
          </a:p>
        </p:txBody>
      </p:sp>
    </p:spTree>
    <p:extLst>
      <p:ext uri="{BB962C8B-B14F-4D97-AF65-F5344CB8AC3E}">
        <p14:creationId xmlns:p14="http://schemas.microsoft.com/office/powerpoint/2010/main" val="1711730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163830" y="1295400"/>
            <a:ext cx="8763000" cy="1173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ru-RU" dirty="0"/>
          </a:p>
        </p:txBody>
      </p:sp>
      <p:sp>
        <p:nvSpPr>
          <p:cNvPr id="7" name="Заголовок 1"/>
          <p:cNvSpPr>
            <a:spLocks noGrp="1"/>
          </p:cNvSpPr>
          <p:nvPr>
            <p:ph type="title"/>
          </p:nvPr>
        </p:nvSpPr>
        <p:spPr>
          <a:xfrm>
            <a:off x="163830" y="0"/>
            <a:ext cx="8763000" cy="1123950"/>
          </a:xfrm>
        </p:spPr>
        <p:txBody>
          <a:bodyPr>
            <a:noAutofit/>
          </a:bodyPr>
          <a:lstStyle/>
          <a:p>
            <a:r>
              <a:rPr lang="en-US" sz="4000" dirty="0"/>
              <a:t>Modification of the Amdahl' Law</a:t>
            </a:r>
            <a:br>
              <a:rPr lang="en-US" sz="4000" dirty="0"/>
            </a:br>
            <a:r>
              <a:rPr lang="en-US" sz="4000" dirty="0"/>
              <a:t>(by Prof. A.V. </a:t>
            </a:r>
            <a:r>
              <a:rPr lang="en-US" sz="4000" dirty="0" err="1"/>
              <a:t>Boukhanovsky</a:t>
            </a:r>
            <a:r>
              <a:rPr lang="en-US" sz="4000" dirty="0"/>
              <a:t>)</a:t>
            </a:r>
            <a:endParaRPr lang="ru-RU" sz="4000" dirty="0">
              <a:solidFill>
                <a:schemeClr val="tx1"/>
              </a:solidFill>
            </a:endParaRPr>
          </a:p>
        </p:txBody>
      </p:sp>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7038" y="1275077"/>
            <a:ext cx="5256584" cy="346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23528" y="5013176"/>
            <a:ext cx="8640960" cy="1323439"/>
          </a:xfrm>
          <a:prstGeom prst="rect">
            <a:avLst/>
          </a:prstGeom>
          <a:noFill/>
        </p:spPr>
        <p:txBody>
          <a:bodyPr wrap="square" rtlCol="0">
            <a:spAutoFit/>
          </a:bodyPr>
          <a:lstStyle/>
          <a:p>
            <a:r>
              <a:rPr lang="en-US" sz="2000" dirty="0"/>
              <a:t>N – number of paralleled instructions, M – number of non-paralleled instructions</a:t>
            </a:r>
            <a:r>
              <a:rPr lang="ru-RU" sz="2000" dirty="0"/>
              <a:t>,</a:t>
            </a:r>
            <a:endParaRPr lang="en-US" sz="2000" dirty="0"/>
          </a:p>
          <a:p>
            <a:r>
              <a:rPr lang="en-US" sz="2000" dirty="0" err="1"/>
              <a:t>t</a:t>
            </a:r>
            <a:r>
              <a:rPr lang="en-US" sz="2000" baseline="-25000" dirty="0" err="1"/>
              <a:t>c</a:t>
            </a:r>
            <a:r>
              <a:rPr lang="en-US" sz="2000" baseline="-25000" dirty="0"/>
              <a:t> </a:t>
            </a:r>
            <a:r>
              <a:rPr lang="en-US" sz="2000" dirty="0"/>
              <a:t>– single instruction operation time</a:t>
            </a:r>
            <a:r>
              <a:rPr lang="ru-RU" sz="2000" dirty="0"/>
              <a:t>, </a:t>
            </a:r>
            <a:r>
              <a:rPr lang="en-US" sz="2000" dirty="0"/>
              <a:t>p – number of available calculators</a:t>
            </a:r>
            <a:r>
              <a:rPr lang="ru-RU" sz="2000" dirty="0"/>
              <a:t>,</a:t>
            </a:r>
            <a:endParaRPr lang="en-US" sz="2000" dirty="0"/>
          </a:p>
          <a:p>
            <a:r>
              <a:rPr lang="en-US" sz="2000" dirty="0" err="1"/>
              <a:t>T</a:t>
            </a:r>
            <a:r>
              <a:rPr lang="en-US" sz="2000" baseline="-25000" dirty="0" err="1"/>
              <a:t>i</a:t>
            </a:r>
            <a:r>
              <a:rPr lang="en-US" sz="2000" dirty="0"/>
              <a:t> – program execution time during usage of i parallel threads on i-calculators</a:t>
            </a:r>
            <a:r>
              <a:rPr lang="ru-RU" sz="2000" dirty="0"/>
              <a:t>,</a:t>
            </a:r>
            <a:endParaRPr lang="en-US" sz="2000" dirty="0"/>
          </a:p>
          <a:p>
            <a:r>
              <a:rPr lang="el-GR" sz="2000" dirty="0"/>
              <a:t>α</a:t>
            </a:r>
            <a:r>
              <a:rPr lang="ru-RU" sz="2000" dirty="0"/>
              <a:t> – </a:t>
            </a:r>
            <a:r>
              <a:rPr lang="en-US" sz="2000" dirty="0"/>
              <a:t>scaling factor</a:t>
            </a:r>
            <a:endParaRPr lang="ru-RU" sz="2000" dirty="0"/>
          </a:p>
        </p:txBody>
      </p:sp>
      <p:sp>
        <p:nvSpPr>
          <p:cNvPr id="9" name="Номер слайда 5">
            <a:extLst>
              <a:ext uri="{FF2B5EF4-FFF2-40B4-BE49-F238E27FC236}">
                <a16:creationId xmlns:a16="http://schemas.microsoft.com/office/drawing/2014/main" id="{0F404EE1-533C-4489-A34B-E78E81A31ED5}"/>
              </a:ext>
            </a:extLst>
          </p:cNvPr>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25</a:t>
            </a:fld>
            <a:endParaRPr lang="en-US" sz="2000" dirty="0">
              <a:solidFill>
                <a:schemeClr val="tx1"/>
              </a:solidFill>
            </a:endParaRPr>
          </a:p>
        </p:txBody>
      </p:sp>
    </p:spTree>
    <p:extLst>
      <p:ext uri="{BB962C8B-B14F-4D97-AF65-F5344CB8AC3E}">
        <p14:creationId xmlns:p14="http://schemas.microsoft.com/office/powerpoint/2010/main" val="1271456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163830" y="1295400"/>
            <a:ext cx="8763000" cy="1173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ru-RU" dirty="0"/>
          </a:p>
        </p:txBody>
      </p:sp>
      <p:sp>
        <p:nvSpPr>
          <p:cNvPr id="7" name="Заголовок 1"/>
          <p:cNvSpPr>
            <a:spLocks noGrp="1"/>
          </p:cNvSpPr>
          <p:nvPr>
            <p:ph type="title"/>
          </p:nvPr>
        </p:nvSpPr>
        <p:spPr>
          <a:xfrm>
            <a:off x="163830" y="-43805"/>
            <a:ext cx="8763000" cy="1123950"/>
          </a:xfrm>
        </p:spPr>
        <p:txBody>
          <a:bodyPr>
            <a:noAutofit/>
          </a:bodyPr>
          <a:lstStyle/>
          <a:p>
            <a:pPr algn="ctr"/>
            <a:r>
              <a:rPr lang="en-US" dirty="0"/>
              <a:t>Comparison with Amdahl</a:t>
            </a:r>
            <a:endParaRPr lang="ru-RU" dirty="0">
              <a:solidFill>
                <a:schemeClr val="tx1"/>
              </a:solidFill>
            </a:endParaRPr>
          </a:p>
        </p:txBody>
      </p:sp>
      <p:pic>
        <p:nvPicPr>
          <p:cNvPr id="3" name="Picture 2" descr="A close up of a map&#10;&#10;Description automatically generated">
            <a:extLst>
              <a:ext uri="{FF2B5EF4-FFF2-40B4-BE49-F238E27FC236}">
                <a16:creationId xmlns:a16="http://schemas.microsoft.com/office/drawing/2014/main" id="{35C76004-BFAD-46BB-A943-5F649116B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88" y="1262143"/>
            <a:ext cx="7848872" cy="5048734"/>
          </a:xfrm>
          <a:prstGeom prst="rect">
            <a:avLst/>
          </a:prstGeom>
        </p:spPr>
      </p:pic>
      <p:sp>
        <p:nvSpPr>
          <p:cNvPr id="9" name="Номер слайда 5">
            <a:extLst>
              <a:ext uri="{FF2B5EF4-FFF2-40B4-BE49-F238E27FC236}">
                <a16:creationId xmlns:a16="http://schemas.microsoft.com/office/drawing/2014/main" id="{760B203D-AC60-4025-A485-D22947E94778}"/>
              </a:ext>
            </a:extLst>
          </p:cNvPr>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26</a:t>
            </a:fld>
            <a:endParaRPr lang="en-US" sz="2000" dirty="0">
              <a:solidFill>
                <a:schemeClr val="tx1"/>
              </a:solidFill>
            </a:endParaRPr>
          </a:p>
        </p:txBody>
      </p:sp>
    </p:spTree>
    <p:extLst>
      <p:ext uri="{BB962C8B-B14F-4D97-AF65-F5344CB8AC3E}">
        <p14:creationId xmlns:p14="http://schemas.microsoft.com/office/powerpoint/2010/main" val="315596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304800" y="1219200"/>
            <a:ext cx="8382000" cy="5424510"/>
          </a:xfrm>
        </p:spPr>
        <p:txBody>
          <a:bodyPr>
            <a:noAutofit/>
          </a:bodyPr>
          <a:lstStyle/>
          <a:p>
            <a:pPr eaLnBrk="1" hangingPunct="1"/>
            <a:r>
              <a:rPr lang="ru-RU" sz="2800" b="1" dirty="0"/>
              <a:t>7-8</a:t>
            </a:r>
            <a:r>
              <a:rPr lang="ru-RU" sz="2800" dirty="0"/>
              <a:t> </a:t>
            </a:r>
            <a:r>
              <a:rPr lang="en-US" sz="2800" dirty="0"/>
              <a:t>lectures</a:t>
            </a:r>
          </a:p>
          <a:p>
            <a:r>
              <a:rPr lang="en-US" sz="2800" b="1" dirty="0"/>
              <a:t>4</a:t>
            </a:r>
            <a:r>
              <a:rPr lang="ru-RU" sz="2800" dirty="0"/>
              <a:t> </a:t>
            </a:r>
            <a:r>
              <a:rPr lang="en-US" sz="2800" dirty="0"/>
              <a:t>lab works about the following topics:</a:t>
            </a:r>
            <a:endParaRPr lang="ru-RU" sz="2800" dirty="0"/>
          </a:p>
          <a:p>
            <a:pPr lvl="1"/>
            <a:r>
              <a:rPr lang="ru-RU" dirty="0"/>
              <a:t> </a:t>
            </a:r>
            <a:r>
              <a:rPr lang="en-US" dirty="0"/>
              <a:t>Automatic parallelization of programs</a:t>
            </a:r>
          </a:p>
          <a:p>
            <a:pPr lvl="1"/>
            <a:r>
              <a:rPr lang="en-US" dirty="0"/>
              <a:t> Research the effectiveness of multi-threading libraries for C programs </a:t>
            </a:r>
          </a:p>
          <a:p>
            <a:pPr lvl="1"/>
            <a:r>
              <a:rPr lang="ru-RU" dirty="0"/>
              <a:t> </a:t>
            </a:r>
            <a:r>
              <a:rPr lang="en-US" dirty="0"/>
              <a:t>OpenMP technology</a:t>
            </a:r>
          </a:p>
          <a:p>
            <a:pPr eaLnBrk="1" hangingPunct="1"/>
            <a:r>
              <a:rPr lang="ru-RU" sz="2800" b="1" dirty="0"/>
              <a:t>7-8</a:t>
            </a:r>
            <a:r>
              <a:rPr lang="ru-RU" sz="2800" dirty="0"/>
              <a:t> </a:t>
            </a:r>
            <a:r>
              <a:rPr lang="en-US" sz="2800" dirty="0"/>
              <a:t>intermediate test after each lesson</a:t>
            </a:r>
            <a:endParaRPr lang="ru-RU" sz="2800" b="1" dirty="0"/>
          </a:p>
          <a:p>
            <a:pPr eaLnBrk="1" hangingPunct="1"/>
            <a:r>
              <a:rPr lang="en-US" sz="2800" b="1" dirty="0"/>
              <a:t>1</a:t>
            </a:r>
            <a:r>
              <a:rPr lang="en-US" sz="2800" dirty="0"/>
              <a:t> final test (=exam)</a:t>
            </a:r>
            <a:endParaRPr lang="ru-RU" sz="2800" dirty="0"/>
          </a:p>
        </p:txBody>
      </p:sp>
      <p:sp>
        <p:nvSpPr>
          <p:cNvPr id="10246" name="Rectangle 6"/>
          <p:cNvSpPr>
            <a:spLocks noGrp="1" noChangeArrowheads="1"/>
          </p:cNvSpPr>
          <p:nvPr>
            <p:ph type="title"/>
          </p:nvPr>
        </p:nvSpPr>
        <p:spPr>
          <a:xfrm>
            <a:off x="0" y="0"/>
            <a:ext cx="9144000" cy="1371599"/>
          </a:xfrm>
          <a:noFill/>
        </p:spPr>
        <p:txBody>
          <a:bodyPr>
            <a:noAutofit/>
          </a:bodyPr>
          <a:lstStyle/>
          <a:p>
            <a:pPr eaLnBrk="1" hangingPunct="1">
              <a:lnSpc>
                <a:spcPct val="70000"/>
              </a:lnSpc>
            </a:pPr>
            <a:r>
              <a:rPr lang="en-US" sz="4800" dirty="0"/>
              <a:t>Course  structure</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3</a:t>
            </a:fld>
            <a:endParaRPr lang="en-US" sz="2000" dirty="0">
              <a:solidFill>
                <a:schemeClr val="tx1"/>
              </a:solidFill>
            </a:endParaRPr>
          </a:p>
        </p:txBody>
      </p:sp>
    </p:spTree>
    <p:extLst>
      <p:ext uri="{BB962C8B-B14F-4D97-AF65-F5344CB8AC3E}">
        <p14:creationId xmlns:p14="http://schemas.microsoft.com/office/powerpoint/2010/main" val="25744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235496" y="0"/>
            <a:ext cx="8534400" cy="126456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a:t>Breakdown of grades</a:t>
            </a:r>
            <a:endParaRPr lang="ru-RU" sz="4800" dirty="0"/>
          </a:p>
        </p:txBody>
      </p:sp>
      <p:graphicFrame>
        <p:nvGraphicFramePr>
          <p:cNvPr id="3" name="Таблица 2"/>
          <p:cNvGraphicFramePr>
            <a:graphicFrameLocks noGrp="1"/>
          </p:cNvGraphicFramePr>
          <p:nvPr>
            <p:extLst>
              <p:ext uri="{D42A27DB-BD31-4B8C-83A1-F6EECF244321}">
                <p14:modId xmlns:p14="http://schemas.microsoft.com/office/powerpoint/2010/main" val="287755938"/>
              </p:ext>
            </p:extLst>
          </p:nvPr>
        </p:nvGraphicFramePr>
        <p:xfrm>
          <a:off x="827584" y="1844824"/>
          <a:ext cx="7632848" cy="4211955"/>
        </p:xfrm>
        <a:graphic>
          <a:graphicData uri="http://schemas.openxmlformats.org/drawingml/2006/table">
            <a:tbl>
              <a:tblPr>
                <a:tableStyleId>{616DA210-FB5B-4158-B5E0-FEB733F419BA}</a:tableStyleId>
              </a:tblPr>
              <a:tblGrid>
                <a:gridCol w="2304256">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224136">
                  <a:extLst>
                    <a:ext uri="{9D8B030D-6E8A-4147-A177-3AD203B41FA5}">
                      <a16:colId xmlns:a16="http://schemas.microsoft.com/office/drawing/2014/main" val="129948900"/>
                    </a:ext>
                  </a:extLst>
                </a:gridCol>
                <a:gridCol w="2808312">
                  <a:extLst>
                    <a:ext uri="{9D8B030D-6E8A-4147-A177-3AD203B41FA5}">
                      <a16:colId xmlns:a16="http://schemas.microsoft.com/office/drawing/2014/main" val="3578653286"/>
                    </a:ext>
                  </a:extLst>
                </a:gridCol>
              </a:tblGrid>
              <a:tr h="457200">
                <a:tc>
                  <a:txBody>
                    <a:bodyPr/>
                    <a:lstStyle/>
                    <a:p>
                      <a:pPr algn="ctr" fontAlgn="b"/>
                      <a:r>
                        <a:rPr lang="en-US" sz="2800" b="1" u="none" strike="noStrike" dirty="0">
                          <a:effectLst/>
                        </a:rPr>
                        <a:t>Result score</a:t>
                      </a:r>
                      <a:endParaRPr lang="ru-RU" sz="2800" b="1" i="0" u="none" strike="noStrike" dirty="0">
                        <a:solidFill>
                          <a:srgbClr val="000000"/>
                        </a:solidFill>
                        <a:effectLst/>
                        <a:latin typeface="Arial"/>
                      </a:endParaRPr>
                    </a:p>
                  </a:txBody>
                  <a:tcPr marL="9525" marR="9525" marT="9525" marB="0" anchor="b"/>
                </a:tc>
                <a:tc>
                  <a:txBody>
                    <a:bodyPr/>
                    <a:lstStyle/>
                    <a:p>
                      <a:pPr algn="ctr" fontAlgn="b"/>
                      <a:r>
                        <a:rPr lang="en-US" sz="2800" b="1" u="none" strike="noStrike" dirty="0">
                          <a:effectLst/>
                        </a:rPr>
                        <a:t>Result grade</a:t>
                      </a:r>
                      <a:endParaRPr lang="ru-RU" sz="2800" b="1" i="0" u="none" strike="noStrike" dirty="0">
                        <a:solidFill>
                          <a:srgbClr val="000000"/>
                        </a:solidFill>
                        <a:effectLst/>
                        <a:latin typeface="Arial"/>
                      </a:endParaRPr>
                    </a:p>
                  </a:txBody>
                  <a:tcPr marL="9525" marR="9525" marT="9525" marB="0" anchor="b"/>
                </a:tc>
                <a:tc>
                  <a:txBody>
                    <a:bodyPr/>
                    <a:lstStyle/>
                    <a:p>
                      <a:pPr algn="ctr" fontAlgn="b"/>
                      <a:r>
                        <a:rPr lang="en-US" sz="2800" b="1" u="none" strike="noStrike" kern="1200" dirty="0">
                          <a:solidFill>
                            <a:schemeClr val="tx1"/>
                          </a:solidFill>
                          <a:effectLst/>
                          <a:latin typeface="+mn-lt"/>
                          <a:ea typeface="+mn-ea"/>
                          <a:cs typeface="+mn-cs"/>
                        </a:rPr>
                        <a:t>Result mark</a:t>
                      </a:r>
                      <a:endParaRPr lang="ru-RU" sz="2800" b="1" u="none" strike="noStrike" kern="1200" dirty="0">
                        <a:solidFill>
                          <a:schemeClr val="tx1"/>
                        </a:solidFill>
                        <a:effectLst/>
                        <a:latin typeface="+mn-lt"/>
                        <a:ea typeface="+mn-ea"/>
                        <a:cs typeface="+mn-cs"/>
                      </a:endParaRPr>
                    </a:p>
                  </a:txBody>
                  <a:tcPr marL="9525" marR="9525" marT="9525" marB="0" anchor="b"/>
                </a:tc>
                <a:tc>
                  <a:txBody>
                    <a:bodyPr/>
                    <a:lstStyle/>
                    <a:p>
                      <a:pPr algn="ctr" fontAlgn="b"/>
                      <a:r>
                        <a:rPr lang="en-US" sz="2800" b="1" u="none" strike="noStrike" kern="1200" dirty="0">
                          <a:solidFill>
                            <a:schemeClr val="tx1"/>
                          </a:solidFill>
                          <a:effectLst/>
                          <a:latin typeface="+mn-lt"/>
                          <a:ea typeface="+mn-ea"/>
                          <a:cs typeface="+mn-cs"/>
                        </a:rPr>
                        <a:t>Explanation</a:t>
                      </a:r>
                      <a:endParaRPr lang="ru-RU" sz="2800" b="1" u="none" strike="noStrike" kern="120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10000"/>
                  </a:ext>
                </a:extLst>
              </a:tr>
              <a:tr h="468308">
                <a:tc>
                  <a:txBody>
                    <a:bodyPr/>
                    <a:lstStyle/>
                    <a:p>
                      <a:pPr algn="ctr" fontAlgn="b"/>
                      <a:r>
                        <a:rPr lang="ru-RU" sz="3600" u="none" strike="noStrike" dirty="0">
                          <a:effectLst/>
                        </a:rPr>
                        <a:t>[0; </a:t>
                      </a:r>
                      <a:r>
                        <a:rPr lang="en-US" sz="3600" u="none" strike="noStrike" dirty="0">
                          <a:effectLst/>
                        </a:rPr>
                        <a:t>59]</a:t>
                      </a:r>
                      <a:endParaRPr lang="ru-RU" sz="3600" b="0" i="0" u="none" strike="noStrike" dirty="0">
                        <a:solidFill>
                          <a:srgbClr val="000000"/>
                        </a:solidFill>
                        <a:effectLst/>
                        <a:latin typeface="Arial"/>
                      </a:endParaRPr>
                    </a:p>
                  </a:txBody>
                  <a:tcPr marL="9525" marR="9525" marT="9525" marB="0" anchor="b"/>
                </a:tc>
                <a:tc>
                  <a:txBody>
                    <a:bodyPr/>
                    <a:lstStyle/>
                    <a:p>
                      <a:pPr algn="ctr" fontAlgn="b"/>
                      <a:r>
                        <a:rPr lang="en-US" sz="3600" u="none" strike="noStrike" dirty="0">
                          <a:effectLst/>
                        </a:rPr>
                        <a:t>2F</a:t>
                      </a:r>
                      <a:endParaRPr lang="en-US" sz="3600" b="0" i="0" u="none" strike="noStrike" dirty="0">
                        <a:solidFill>
                          <a:srgbClr val="000000"/>
                        </a:solidFill>
                        <a:effectLst/>
                        <a:latin typeface="Arial"/>
                      </a:endParaRPr>
                    </a:p>
                  </a:txBody>
                  <a:tcPr marL="9525" marR="9525" marT="9525" marB="0" anchor="b"/>
                </a:tc>
                <a:tc>
                  <a:txBody>
                    <a:bodyPr/>
                    <a:lstStyle/>
                    <a:p>
                      <a:pPr algn="ctr" fontAlgn="b"/>
                      <a:r>
                        <a:rPr lang="en-US" sz="3600" u="none" strike="noStrike" kern="1200" dirty="0">
                          <a:solidFill>
                            <a:schemeClr val="tx1"/>
                          </a:solidFill>
                          <a:effectLst/>
                          <a:latin typeface="+mn-lt"/>
                          <a:ea typeface="+mn-ea"/>
                          <a:cs typeface="+mn-cs"/>
                        </a:rPr>
                        <a:t>Fail</a:t>
                      </a:r>
                    </a:p>
                  </a:txBody>
                  <a:tcPr marL="9525" marR="9525" marT="9525" marB="0" anchor="b"/>
                </a:tc>
                <a:tc>
                  <a:txBody>
                    <a:bodyPr/>
                    <a:lstStyle/>
                    <a:p>
                      <a:pPr algn="ctr" fontAlgn="b"/>
                      <a:r>
                        <a:rPr lang="en-US" sz="3600" u="none" strike="noStrike" kern="1200" dirty="0">
                          <a:solidFill>
                            <a:schemeClr val="tx1"/>
                          </a:solidFill>
                          <a:effectLst/>
                          <a:latin typeface="+mn-lt"/>
                          <a:ea typeface="+mn-ea"/>
                          <a:cs typeface="+mn-cs"/>
                        </a:rPr>
                        <a:t>Unsatisfactory</a:t>
                      </a:r>
                    </a:p>
                  </a:txBody>
                  <a:tcPr marL="9525" marR="9525" marT="9525" marB="0" anchor="b"/>
                </a:tc>
                <a:extLst>
                  <a:ext uri="{0D108BD9-81ED-4DB2-BD59-A6C34878D82A}">
                    <a16:rowId xmlns:a16="http://schemas.microsoft.com/office/drawing/2014/main" val="10001"/>
                  </a:ext>
                </a:extLst>
              </a:tr>
              <a:tr h="468308">
                <a:tc>
                  <a:txBody>
                    <a:bodyPr/>
                    <a:lstStyle/>
                    <a:p>
                      <a:pPr algn="ctr" fontAlgn="b"/>
                      <a:r>
                        <a:rPr lang="ru-RU" sz="3600" u="none" strike="noStrike" dirty="0">
                          <a:effectLst/>
                        </a:rPr>
                        <a:t>[60;6</a:t>
                      </a:r>
                      <a:r>
                        <a:rPr lang="en-US" sz="3600" u="none" strike="noStrike" dirty="0">
                          <a:effectLst/>
                        </a:rPr>
                        <a:t>7</a:t>
                      </a:r>
                      <a:r>
                        <a:rPr lang="ru-RU" sz="3600" u="none" strike="noStrike" dirty="0">
                          <a:effectLst/>
                        </a:rPr>
                        <a:t>]</a:t>
                      </a:r>
                      <a:endParaRPr lang="ru-RU" sz="3600" b="0" i="0" u="none" strike="noStrike" dirty="0">
                        <a:solidFill>
                          <a:srgbClr val="000000"/>
                        </a:solidFill>
                        <a:effectLst/>
                        <a:latin typeface="Arial"/>
                      </a:endParaRPr>
                    </a:p>
                  </a:txBody>
                  <a:tcPr marL="9525" marR="9525" marT="9525" marB="0" anchor="b"/>
                </a:tc>
                <a:tc>
                  <a:txBody>
                    <a:bodyPr/>
                    <a:lstStyle/>
                    <a:p>
                      <a:pPr algn="ctr" fontAlgn="b"/>
                      <a:r>
                        <a:rPr lang="en-US" sz="3600" u="none" strike="noStrike" dirty="0">
                          <a:effectLst/>
                        </a:rPr>
                        <a:t>3E</a:t>
                      </a:r>
                      <a:endParaRPr lang="en-US" sz="3600" b="0" i="0" u="none" strike="noStrike" dirty="0">
                        <a:solidFill>
                          <a:srgbClr val="000000"/>
                        </a:solidFill>
                        <a:effectLst/>
                        <a:latin typeface="Arial"/>
                      </a:endParaRPr>
                    </a:p>
                  </a:txBody>
                  <a:tcPr marL="9525" marR="9525" marT="9525" marB="0" anchor="b"/>
                </a:tc>
                <a:tc>
                  <a:txBody>
                    <a:bodyPr/>
                    <a:lstStyle/>
                    <a:p>
                      <a:pPr algn="ctr" fontAlgn="b"/>
                      <a:r>
                        <a:rPr lang="en-US" sz="3600" u="none" strike="noStrike" kern="1200" dirty="0">
                          <a:solidFill>
                            <a:schemeClr val="tx1"/>
                          </a:solidFill>
                          <a:effectLst/>
                          <a:latin typeface="+mn-lt"/>
                          <a:ea typeface="+mn-ea"/>
                          <a:cs typeface="+mn-cs"/>
                        </a:rPr>
                        <a:t>Pass</a:t>
                      </a:r>
                    </a:p>
                  </a:txBody>
                  <a:tcPr marL="9525" marR="9525" marT="9525" marB="0" anchor="b"/>
                </a:tc>
                <a:tc>
                  <a:txBody>
                    <a:bodyPr/>
                    <a:lstStyle/>
                    <a:p>
                      <a:pPr algn="ctr" fontAlgn="b"/>
                      <a:r>
                        <a:rPr lang="en-US" sz="3600" u="none" strike="noStrike" kern="1200" dirty="0">
                          <a:solidFill>
                            <a:schemeClr val="tx1"/>
                          </a:solidFill>
                          <a:effectLst/>
                          <a:latin typeface="+mn-lt"/>
                          <a:ea typeface="+mn-ea"/>
                          <a:cs typeface="+mn-cs"/>
                        </a:rPr>
                        <a:t>Satisfactory</a:t>
                      </a:r>
                    </a:p>
                  </a:txBody>
                  <a:tcPr marL="9525" marR="9525" marT="9525" marB="0" anchor="b"/>
                </a:tc>
                <a:extLst>
                  <a:ext uri="{0D108BD9-81ED-4DB2-BD59-A6C34878D82A}">
                    <a16:rowId xmlns:a16="http://schemas.microsoft.com/office/drawing/2014/main" val="10002"/>
                  </a:ext>
                </a:extLst>
              </a:tr>
              <a:tr h="468308">
                <a:tc>
                  <a:txBody>
                    <a:bodyPr/>
                    <a:lstStyle/>
                    <a:p>
                      <a:pPr algn="ctr" fontAlgn="b"/>
                      <a:r>
                        <a:rPr lang="en-US" sz="3600" u="none" strike="noStrike" dirty="0">
                          <a:effectLst/>
                        </a:rPr>
                        <a:t>[</a:t>
                      </a:r>
                      <a:r>
                        <a:rPr lang="ru-RU" sz="3600" u="none" strike="noStrike" dirty="0">
                          <a:effectLst/>
                        </a:rPr>
                        <a:t>6</a:t>
                      </a:r>
                      <a:r>
                        <a:rPr lang="en-US" sz="3600" u="none" strike="noStrike" dirty="0">
                          <a:effectLst/>
                        </a:rPr>
                        <a:t>8</a:t>
                      </a:r>
                      <a:r>
                        <a:rPr lang="ru-RU" sz="3600" u="none" strike="noStrike" dirty="0">
                          <a:effectLst/>
                        </a:rPr>
                        <a:t>;7</a:t>
                      </a:r>
                      <a:r>
                        <a:rPr lang="en-US" sz="3600" u="none" strike="noStrike" dirty="0">
                          <a:effectLst/>
                        </a:rPr>
                        <a:t>4</a:t>
                      </a:r>
                      <a:r>
                        <a:rPr lang="ru-RU" sz="3600" u="none" strike="noStrike" dirty="0">
                          <a:effectLst/>
                        </a:rPr>
                        <a:t>]</a:t>
                      </a:r>
                      <a:endParaRPr lang="ru-RU" sz="3600" b="0" i="0" u="none" strike="noStrike" dirty="0">
                        <a:solidFill>
                          <a:srgbClr val="000000"/>
                        </a:solidFill>
                        <a:effectLst/>
                        <a:latin typeface="Arial"/>
                      </a:endParaRPr>
                    </a:p>
                  </a:txBody>
                  <a:tcPr marL="9525" marR="9525" marT="9525" marB="0" anchor="b"/>
                </a:tc>
                <a:tc>
                  <a:txBody>
                    <a:bodyPr/>
                    <a:lstStyle/>
                    <a:p>
                      <a:pPr algn="ctr" fontAlgn="b"/>
                      <a:r>
                        <a:rPr lang="en-US" sz="3600" u="none" strike="noStrike" dirty="0">
                          <a:effectLst/>
                        </a:rPr>
                        <a:t>3D</a:t>
                      </a:r>
                      <a:endParaRPr lang="en-US" sz="3600" b="0" i="0" u="none" strike="noStrike" dirty="0">
                        <a:solidFill>
                          <a:srgbClr val="000000"/>
                        </a:solidFill>
                        <a:effectLst/>
                        <a:latin typeface="Arial"/>
                      </a:endParaRPr>
                    </a:p>
                  </a:txBody>
                  <a:tcPr marL="9525" marR="9525" marT="9525" marB="0" anchor="b"/>
                </a:tc>
                <a:tc>
                  <a:txBody>
                    <a:bodyPr/>
                    <a:lstStyle/>
                    <a:p>
                      <a:pPr algn="ctr" fontAlgn="b"/>
                      <a:r>
                        <a:rPr lang="en-US" sz="3600" u="none" strike="noStrike" kern="1200" dirty="0">
                          <a:solidFill>
                            <a:schemeClr val="tx1"/>
                          </a:solidFill>
                          <a:effectLst/>
                          <a:latin typeface="+mn-lt"/>
                          <a:ea typeface="+mn-ea"/>
                          <a:cs typeface="+mn-cs"/>
                        </a:rPr>
                        <a:t>Pass</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3600" u="none" strike="noStrike" kern="1200" dirty="0">
                          <a:solidFill>
                            <a:schemeClr val="tx1"/>
                          </a:solidFill>
                          <a:effectLst/>
                          <a:latin typeface="+mn-lt"/>
                          <a:ea typeface="+mn-ea"/>
                          <a:cs typeface="+mn-cs"/>
                        </a:rPr>
                        <a:t>Satisfactory</a:t>
                      </a:r>
                    </a:p>
                  </a:txBody>
                  <a:tcPr marL="9525" marR="9525" marT="9525" marB="0" anchor="b"/>
                </a:tc>
                <a:extLst>
                  <a:ext uri="{0D108BD9-81ED-4DB2-BD59-A6C34878D82A}">
                    <a16:rowId xmlns:a16="http://schemas.microsoft.com/office/drawing/2014/main" val="10003"/>
                  </a:ext>
                </a:extLst>
              </a:tr>
              <a:tr h="468308">
                <a:tc>
                  <a:txBody>
                    <a:bodyPr/>
                    <a:lstStyle/>
                    <a:p>
                      <a:pPr algn="ctr" fontAlgn="b"/>
                      <a:r>
                        <a:rPr lang="en-US" sz="3600" u="none" strike="noStrike" dirty="0">
                          <a:effectLst/>
                        </a:rPr>
                        <a:t>[</a:t>
                      </a:r>
                      <a:r>
                        <a:rPr lang="ru-RU" sz="3600" u="none" strike="noStrike" dirty="0">
                          <a:effectLst/>
                        </a:rPr>
                        <a:t>7</a:t>
                      </a:r>
                      <a:r>
                        <a:rPr lang="en-US" sz="3600" u="none" strike="noStrike" dirty="0">
                          <a:effectLst/>
                        </a:rPr>
                        <a:t>5</a:t>
                      </a:r>
                      <a:r>
                        <a:rPr lang="ru-RU" sz="3600" u="none" strike="noStrike" dirty="0">
                          <a:effectLst/>
                        </a:rPr>
                        <a:t>;8</a:t>
                      </a:r>
                      <a:r>
                        <a:rPr lang="en-US" sz="3600" u="none" strike="noStrike" dirty="0">
                          <a:effectLst/>
                        </a:rPr>
                        <a:t>3</a:t>
                      </a:r>
                      <a:r>
                        <a:rPr lang="ru-RU" sz="3600" u="none" strike="noStrike" dirty="0">
                          <a:effectLst/>
                        </a:rPr>
                        <a:t>]</a:t>
                      </a:r>
                      <a:endParaRPr lang="ru-RU" sz="3600" b="0" i="0" u="none" strike="noStrike" dirty="0">
                        <a:solidFill>
                          <a:srgbClr val="000000"/>
                        </a:solidFill>
                        <a:effectLst/>
                        <a:latin typeface="Arial"/>
                      </a:endParaRPr>
                    </a:p>
                  </a:txBody>
                  <a:tcPr marL="9525" marR="9525" marT="9525" marB="0" anchor="b"/>
                </a:tc>
                <a:tc>
                  <a:txBody>
                    <a:bodyPr/>
                    <a:lstStyle/>
                    <a:p>
                      <a:pPr algn="ctr" fontAlgn="b"/>
                      <a:r>
                        <a:rPr lang="en-US" sz="3600" u="none" strike="noStrike" dirty="0">
                          <a:effectLst/>
                        </a:rPr>
                        <a:t>4C</a:t>
                      </a:r>
                      <a:endParaRPr lang="en-US" sz="3600" b="0" i="0" u="none" strike="noStrike" dirty="0">
                        <a:solidFill>
                          <a:srgbClr val="000000"/>
                        </a:solidFill>
                        <a:effectLst/>
                        <a:latin typeface="Arial"/>
                      </a:endParaRPr>
                    </a:p>
                  </a:txBody>
                  <a:tcPr marL="9525" marR="9525" marT="9525" marB="0" anchor="b"/>
                </a:tc>
                <a:tc>
                  <a:txBody>
                    <a:bodyPr/>
                    <a:lstStyle/>
                    <a:p>
                      <a:pPr algn="ctr" fontAlgn="b"/>
                      <a:r>
                        <a:rPr lang="en-US" sz="3600" u="none" strike="noStrike" kern="1200" dirty="0">
                          <a:solidFill>
                            <a:schemeClr val="tx1"/>
                          </a:solidFill>
                          <a:effectLst/>
                          <a:latin typeface="+mn-lt"/>
                          <a:ea typeface="+mn-ea"/>
                          <a:cs typeface="+mn-cs"/>
                        </a:rPr>
                        <a:t>Pass</a:t>
                      </a:r>
                    </a:p>
                  </a:txBody>
                  <a:tcPr marL="9525" marR="9525" marT="9525" marB="0" anchor="b"/>
                </a:tc>
                <a:tc>
                  <a:txBody>
                    <a:bodyPr/>
                    <a:lstStyle/>
                    <a:p>
                      <a:pPr algn="ctr" fontAlgn="b"/>
                      <a:r>
                        <a:rPr lang="en-US" sz="3600" u="none" strike="noStrike" kern="1200" dirty="0">
                          <a:solidFill>
                            <a:schemeClr val="tx1"/>
                          </a:solidFill>
                          <a:effectLst/>
                          <a:latin typeface="+mn-lt"/>
                          <a:ea typeface="+mn-ea"/>
                          <a:cs typeface="+mn-cs"/>
                        </a:rPr>
                        <a:t>Good</a:t>
                      </a:r>
                    </a:p>
                  </a:txBody>
                  <a:tcPr marL="9525" marR="9525" marT="9525" marB="0" anchor="b"/>
                </a:tc>
                <a:extLst>
                  <a:ext uri="{0D108BD9-81ED-4DB2-BD59-A6C34878D82A}">
                    <a16:rowId xmlns:a16="http://schemas.microsoft.com/office/drawing/2014/main" val="10004"/>
                  </a:ext>
                </a:extLst>
              </a:tr>
              <a:tr h="468308">
                <a:tc>
                  <a:txBody>
                    <a:bodyPr/>
                    <a:lstStyle/>
                    <a:p>
                      <a:pPr algn="ctr" fontAlgn="b"/>
                      <a:r>
                        <a:rPr lang="en-US" sz="3600" u="none" strike="noStrike" dirty="0">
                          <a:effectLst/>
                        </a:rPr>
                        <a:t>[</a:t>
                      </a:r>
                      <a:r>
                        <a:rPr lang="ru-RU" sz="3600" u="none" strike="noStrike" dirty="0">
                          <a:effectLst/>
                        </a:rPr>
                        <a:t>8</a:t>
                      </a:r>
                      <a:r>
                        <a:rPr lang="en-US" sz="3600" u="none" strike="noStrike" dirty="0">
                          <a:effectLst/>
                        </a:rPr>
                        <a:t>4</a:t>
                      </a:r>
                      <a:r>
                        <a:rPr lang="ru-RU" sz="3600" u="none" strike="noStrike" dirty="0">
                          <a:effectLst/>
                        </a:rPr>
                        <a:t>;90]</a:t>
                      </a:r>
                      <a:endParaRPr lang="ru-RU" sz="3600" b="0" i="0" u="none" strike="noStrike" dirty="0">
                        <a:solidFill>
                          <a:srgbClr val="000000"/>
                        </a:solidFill>
                        <a:effectLst/>
                        <a:latin typeface="Arial"/>
                      </a:endParaRPr>
                    </a:p>
                  </a:txBody>
                  <a:tcPr marL="9525" marR="9525" marT="9525" marB="0" anchor="b"/>
                </a:tc>
                <a:tc>
                  <a:txBody>
                    <a:bodyPr/>
                    <a:lstStyle/>
                    <a:p>
                      <a:pPr algn="ctr" fontAlgn="b"/>
                      <a:r>
                        <a:rPr lang="en-US" sz="3600" u="none" strike="noStrike" dirty="0">
                          <a:effectLst/>
                        </a:rPr>
                        <a:t>4B</a:t>
                      </a:r>
                      <a:endParaRPr lang="en-US" sz="3600" b="0" i="0" u="none" strike="noStrike" dirty="0">
                        <a:solidFill>
                          <a:srgbClr val="000000"/>
                        </a:solidFill>
                        <a:effectLst/>
                        <a:latin typeface="Arial"/>
                      </a:endParaRPr>
                    </a:p>
                  </a:txBody>
                  <a:tcPr marL="9525" marR="9525" marT="9525" marB="0" anchor="b"/>
                </a:tc>
                <a:tc>
                  <a:txBody>
                    <a:bodyPr/>
                    <a:lstStyle/>
                    <a:p>
                      <a:pPr algn="ctr" fontAlgn="b"/>
                      <a:r>
                        <a:rPr lang="en-US" sz="3600" u="none" strike="noStrike" kern="1200" dirty="0">
                          <a:solidFill>
                            <a:schemeClr val="tx1"/>
                          </a:solidFill>
                          <a:effectLst/>
                          <a:latin typeface="+mn-lt"/>
                          <a:ea typeface="+mn-ea"/>
                          <a:cs typeface="+mn-cs"/>
                        </a:rPr>
                        <a:t>Pass</a:t>
                      </a:r>
                    </a:p>
                  </a:txBody>
                  <a:tcPr marL="9525" marR="9525" marT="9525" marB="0" anchor="b"/>
                </a:tc>
                <a:tc>
                  <a:txBody>
                    <a:bodyPr/>
                    <a:lstStyle/>
                    <a:p>
                      <a:pPr algn="ctr" fontAlgn="b"/>
                      <a:r>
                        <a:rPr lang="en-US" sz="3600" u="none" strike="noStrike" kern="1200" dirty="0">
                          <a:solidFill>
                            <a:schemeClr val="tx1"/>
                          </a:solidFill>
                          <a:effectLst/>
                          <a:latin typeface="+mn-lt"/>
                          <a:ea typeface="+mn-ea"/>
                          <a:cs typeface="+mn-cs"/>
                        </a:rPr>
                        <a:t>Very good</a:t>
                      </a:r>
                    </a:p>
                  </a:txBody>
                  <a:tcPr marL="9525" marR="9525" marT="9525" marB="0" anchor="b"/>
                </a:tc>
                <a:extLst>
                  <a:ext uri="{0D108BD9-81ED-4DB2-BD59-A6C34878D82A}">
                    <a16:rowId xmlns:a16="http://schemas.microsoft.com/office/drawing/2014/main" val="10005"/>
                  </a:ext>
                </a:extLst>
              </a:tr>
              <a:tr h="468308">
                <a:tc>
                  <a:txBody>
                    <a:bodyPr/>
                    <a:lstStyle/>
                    <a:p>
                      <a:pPr algn="ctr" fontAlgn="b"/>
                      <a:r>
                        <a:rPr lang="en-US" sz="3600" u="none" strike="noStrike" dirty="0">
                          <a:effectLst/>
                        </a:rPr>
                        <a:t>[</a:t>
                      </a:r>
                      <a:r>
                        <a:rPr lang="ru-RU" sz="3600" u="none" strike="noStrike" dirty="0">
                          <a:effectLst/>
                        </a:rPr>
                        <a:t>9</a:t>
                      </a:r>
                      <a:r>
                        <a:rPr lang="en-US" sz="3600" u="none" strike="noStrike" dirty="0">
                          <a:effectLst/>
                        </a:rPr>
                        <a:t>1</a:t>
                      </a:r>
                      <a:r>
                        <a:rPr lang="ru-RU" sz="3600" u="none" strike="noStrike" dirty="0">
                          <a:effectLst/>
                        </a:rPr>
                        <a:t>;100]</a:t>
                      </a:r>
                      <a:endParaRPr lang="ru-RU" sz="3600" b="0" i="0" u="none" strike="noStrike" dirty="0">
                        <a:solidFill>
                          <a:srgbClr val="000000"/>
                        </a:solidFill>
                        <a:effectLst/>
                        <a:latin typeface="Arial"/>
                      </a:endParaRPr>
                    </a:p>
                  </a:txBody>
                  <a:tcPr marL="9525" marR="9525" marT="9525" marB="0" anchor="b"/>
                </a:tc>
                <a:tc>
                  <a:txBody>
                    <a:bodyPr/>
                    <a:lstStyle/>
                    <a:p>
                      <a:pPr algn="ctr" fontAlgn="b"/>
                      <a:r>
                        <a:rPr lang="en-US" sz="3600" u="none" strike="noStrike" dirty="0">
                          <a:effectLst/>
                        </a:rPr>
                        <a:t>5A</a:t>
                      </a:r>
                      <a:endParaRPr lang="en-US" sz="3600" b="0" i="0" u="none" strike="noStrike" dirty="0">
                        <a:solidFill>
                          <a:srgbClr val="000000"/>
                        </a:solidFill>
                        <a:effectLst/>
                        <a:latin typeface="Arial"/>
                      </a:endParaRPr>
                    </a:p>
                  </a:txBody>
                  <a:tcPr marL="9525" marR="9525" marT="9525" marB="0" anchor="b"/>
                </a:tc>
                <a:tc>
                  <a:txBody>
                    <a:bodyPr/>
                    <a:lstStyle/>
                    <a:p>
                      <a:pPr algn="ctr" fontAlgn="b"/>
                      <a:r>
                        <a:rPr lang="en-US" sz="3600" u="none" strike="noStrike" kern="1200" dirty="0">
                          <a:solidFill>
                            <a:schemeClr val="tx1"/>
                          </a:solidFill>
                          <a:effectLst/>
                          <a:latin typeface="+mn-lt"/>
                          <a:ea typeface="+mn-ea"/>
                          <a:cs typeface="+mn-cs"/>
                        </a:rPr>
                        <a:t>Pass</a:t>
                      </a:r>
                    </a:p>
                  </a:txBody>
                  <a:tcPr marL="9525" marR="9525" marT="9525" marB="0" anchor="b"/>
                </a:tc>
                <a:tc>
                  <a:txBody>
                    <a:bodyPr/>
                    <a:lstStyle/>
                    <a:p>
                      <a:pPr algn="ctr" fontAlgn="b"/>
                      <a:r>
                        <a:rPr lang="en-US" sz="3600" u="none" strike="noStrike" kern="1200" dirty="0">
                          <a:solidFill>
                            <a:schemeClr val="tx1"/>
                          </a:solidFill>
                          <a:effectLst/>
                          <a:latin typeface="+mn-lt"/>
                          <a:ea typeface="+mn-ea"/>
                          <a:cs typeface="+mn-cs"/>
                        </a:rPr>
                        <a:t>Excellent</a:t>
                      </a:r>
                    </a:p>
                  </a:txBody>
                  <a:tcPr marL="9525" marR="9525" marT="9525" marB="0" anchor="b"/>
                </a:tc>
                <a:extLst>
                  <a:ext uri="{0D108BD9-81ED-4DB2-BD59-A6C34878D82A}">
                    <a16:rowId xmlns:a16="http://schemas.microsoft.com/office/drawing/2014/main" val="10006"/>
                  </a:ext>
                </a:extLst>
              </a:tr>
            </a:tbl>
          </a:graphicData>
        </a:graphic>
      </p:graphicFrame>
      <p:sp>
        <p:nvSpPr>
          <p:cNvPr id="6" name="Номер слайда 5">
            <a:extLst>
              <a:ext uri="{FF2B5EF4-FFF2-40B4-BE49-F238E27FC236}">
                <a16:creationId xmlns:a16="http://schemas.microsoft.com/office/drawing/2014/main" id="{B4AF4007-3557-43F5-85B6-ACFEF8A0FA91}"/>
              </a:ext>
            </a:extLst>
          </p:cNvPr>
          <p:cNvSpPr txBox="1">
            <a:spLocks/>
          </p:cNvSpPr>
          <p:nvPr/>
        </p:nvSpPr>
        <p:spPr>
          <a:xfrm>
            <a:off x="6876256" y="6454472"/>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000" smtClean="0">
                <a:solidFill>
                  <a:schemeClr val="tx1"/>
                </a:solidFill>
              </a:rPr>
              <a:pPr/>
              <a:t>4</a:t>
            </a:fld>
            <a:endParaRPr lang="en-US" sz="2000" dirty="0">
              <a:solidFill>
                <a:schemeClr val="tx1"/>
              </a:solidFill>
            </a:endParaRPr>
          </a:p>
        </p:txBody>
      </p:sp>
    </p:spTree>
    <p:extLst>
      <p:ext uri="{BB962C8B-B14F-4D97-AF65-F5344CB8AC3E}">
        <p14:creationId xmlns:p14="http://schemas.microsoft.com/office/powerpoint/2010/main" val="3691032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304800" y="1219200"/>
            <a:ext cx="8382000" cy="5424510"/>
          </a:xfrm>
        </p:spPr>
        <p:txBody>
          <a:bodyPr>
            <a:noAutofit/>
          </a:bodyPr>
          <a:lstStyle/>
          <a:p>
            <a:r>
              <a:rPr lang="en-US" sz="2800" dirty="0"/>
              <a:t>Participants who successfully complete 70% of the attendance and 70% of class work will be allowed to the exam.</a:t>
            </a:r>
            <a:endParaRPr lang="ru-RU" sz="2800" dirty="0"/>
          </a:p>
        </p:txBody>
      </p:sp>
      <p:sp>
        <p:nvSpPr>
          <p:cNvPr id="10246" name="Rectangle 6"/>
          <p:cNvSpPr>
            <a:spLocks noGrp="1" noChangeArrowheads="1"/>
          </p:cNvSpPr>
          <p:nvPr>
            <p:ph type="title"/>
          </p:nvPr>
        </p:nvSpPr>
        <p:spPr>
          <a:xfrm>
            <a:off x="0" y="0"/>
            <a:ext cx="9144000" cy="1371599"/>
          </a:xfrm>
          <a:noFill/>
        </p:spPr>
        <p:txBody>
          <a:bodyPr>
            <a:noAutofit/>
          </a:bodyPr>
          <a:lstStyle/>
          <a:p>
            <a:pPr eaLnBrk="1" hangingPunct="1">
              <a:lnSpc>
                <a:spcPct val="70000"/>
              </a:lnSpc>
            </a:pPr>
            <a:r>
              <a:rPr lang="en-US" sz="4800" dirty="0"/>
              <a:t>Penalty</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5</a:t>
            </a:fld>
            <a:endParaRPr lang="en-US" sz="2000" dirty="0">
              <a:solidFill>
                <a:schemeClr val="tx1"/>
              </a:solidFill>
            </a:endParaRPr>
          </a:p>
        </p:txBody>
      </p:sp>
      <p:pic>
        <p:nvPicPr>
          <p:cNvPr id="3" name="Picture 2" descr="A person riding a snowboard down a snow covered mountain&#10;&#10;Description automatically generated">
            <a:extLst>
              <a:ext uri="{FF2B5EF4-FFF2-40B4-BE49-F238E27FC236}">
                <a16:creationId xmlns:a16="http://schemas.microsoft.com/office/drawing/2014/main" id="{A614CC49-9CF5-4793-B016-BA816A01BB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4168" y="2114307"/>
            <a:ext cx="6258271" cy="4693703"/>
          </a:xfrm>
          <a:prstGeom prst="rect">
            <a:avLst/>
          </a:prstGeom>
        </p:spPr>
      </p:pic>
    </p:spTree>
    <p:extLst>
      <p:ext uri="{BB962C8B-B14F-4D97-AF65-F5344CB8AC3E}">
        <p14:creationId xmlns:p14="http://schemas.microsoft.com/office/powerpoint/2010/main" val="35929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199" y="0"/>
            <a:ext cx="8229600" cy="1143000"/>
          </a:xfrm>
        </p:spPr>
        <p:txBody>
          <a:bodyPr/>
          <a:lstStyle/>
          <a:p>
            <a:r>
              <a:rPr lang="en-US" dirty="0"/>
              <a:t>Why</a:t>
            </a:r>
            <a:r>
              <a:rPr lang="ru-RU" dirty="0"/>
              <a:t> С/С++</a:t>
            </a:r>
          </a:p>
        </p:txBody>
      </p:sp>
      <p:sp>
        <p:nvSpPr>
          <p:cNvPr id="3" name="Номер слайда 2"/>
          <p:cNvSpPr>
            <a:spLocks noGrp="1"/>
          </p:cNvSpPr>
          <p:nvPr>
            <p:ph type="sldNum" sz="quarter" idx="12"/>
          </p:nvPr>
        </p:nvSpPr>
        <p:spPr>
          <a:xfrm>
            <a:off x="6814900" y="6381328"/>
            <a:ext cx="2133600" cy="365125"/>
          </a:xfrm>
        </p:spPr>
        <p:txBody>
          <a:bodyPr/>
          <a:lstStyle/>
          <a:p>
            <a:fld id="{B6F15528-21DE-4FAA-801E-634DDDAF4B2B}" type="slidenum">
              <a:rPr lang="en-US" sz="2000" smtClean="0">
                <a:solidFill>
                  <a:schemeClr val="tx1"/>
                </a:solidFill>
              </a:rPr>
              <a:pPr/>
              <a:t>6</a:t>
            </a:fld>
            <a:endParaRPr lang="en-US" sz="2000" dirty="0">
              <a:solidFill>
                <a:schemeClr val="tx1"/>
              </a:solidFill>
            </a:endParaRPr>
          </a:p>
        </p:txBody>
      </p:sp>
      <p:pic>
        <p:nvPicPr>
          <p:cNvPr id="5" name="Picture 4">
            <a:extLst>
              <a:ext uri="{FF2B5EF4-FFF2-40B4-BE49-F238E27FC236}">
                <a16:creationId xmlns:a16="http://schemas.microsoft.com/office/drawing/2014/main" id="{6E487058-1BDE-4BC7-9712-C9560BC6F772}"/>
              </a:ext>
            </a:extLst>
          </p:cNvPr>
          <p:cNvPicPr>
            <a:picLocks noChangeAspect="1"/>
          </p:cNvPicPr>
          <p:nvPr/>
        </p:nvPicPr>
        <p:blipFill>
          <a:blip r:embed="rId3"/>
          <a:stretch>
            <a:fillRect/>
          </a:stretch>
        </p:blipFill>
        <p:spPr>
          <a:xfrm>
            <a:off x="166687" y="1343025"/>
            <a:ext cx="8810625" cy="4171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lstStyle/>
          <a:p>
            <a:r>
              <a:rPr lang="en-US" dirty="0"/>
              <a:t>Why</a:t>
            </a:r>
            <a:r>
              <a:rPr lang="ru-RU" dirty="0"/>
              <a:t> С/С++</a:t>
            </a:r>
            <a:r>
              <a:rPr lang="en-US" dirty="0"/>
              <a:t> (2</a:t>
            </a:r>
            <a:r>
              <a:rPr lang="ru-RU" dirty="0"/>
              <a:t>)</a:t>
            </a:r>
          </a:p>
        </p:txBody>
      </p:sp>
      <p:sp>
        <p:nvSpPr>
          <p:cNvPr id="3" name="Номер слайда 2"/>
          <p:cNvSpPr>
            <a:spLocks noGrp="1"/>
          </p:cNvSpPr>
          <p:nvPr>
            <p:ph type="sldNum" sz="quarter" idx="12"/>
          </p:nvPr>
        </p:nvSpPr>
        <p:spPr>
          <a:xfrm>
            <a:off x="6830888" y="6331026"/>
            <a:ext cx="2133600" cy="365125"/>
          </a:xfrm>
        </p:spPr>
        <p:txBody>
          <a:bodyPr/>
          <a:lstStyle/>
          <a:p>
            <a:fld id="{B6F15528-21DE-4FAA-801E-634DDDAF4B2B}" type="slidenum">
              <a:rPr lang="en-US" sz="2000" smtClean="0">
                <a:solidFill>
                  <a:schemeClr val="tx1"/>
                </a:solidFill>
              </a:rPr>
              <a:pPr/>
              <a:t>7</a:t>
            </a:fld>
            <a:endParaRPr lang="en-US" sz="2000" dirty="0">
              <a:solidFill>
                <a:schemeClr val="tx1"/>
              </a:solidFill>
            </a:endParaRPr>
          </a:p>
        </p:txBody>
      </p:sp>
      <p:sp>
        <p:nvSpPr>
          <p:cNvPr id="4" name="Прямоугольник 3"/>
          <p:cNvSpPr/>
          <p:nvPr/>
        </p:nvSpPr>
        <p:spPr>
          <a:xfrm>
            <a:off x="611560" y="5992472"/>
            <a:ext cx="8352928" cy="338554"/>
          </a:xfrm>
          <a:prstGeom prst="rect">
            <a:avLst/>
          </a:prstGeom>
        </p:spPr>
        <p:txBody>
          <a:bodyPr wrap="square">
            <a:spAutoFit/>
          </a:bodyPr>
          <a:lstStyle/>
          <a:p>
            <a:r>
              <a:rPr lang="en-US" sz="1600" dirty="0"/>
              <a:t>https://spectrum.ieee.org/computing/software/the-2017-top-programming-languages</a:t>
            </a:r>
            <a:endParaRPr lang="ru-RU" sz="1600" dirty="0"/>
          </a:p>
        </p:txBody>
      </p:sp>
      <p:pic>
        <p:nvPicPr>
          <p:cNvPr id="6" name="Рисунок 5">
            <a:extLst>
              <a:ext uri="{FF2B5EF4-FFF2-40B4-BE49-F238E27FC236}">
                <a16:creationId xmlns:a16="http://schemas.microsoft.com/office/drawing/2014/main" id="{8B633D05-9717-45F6-B24F-E72E56EBC688}"/>
              </a:ext>
            </a:extLst>
          </p:cNvPr>
          <p:cNvPicPr>
            <a:picLocks noChangeAspect="1"/>
          </p:cNvPicPr>
          <p:nvPr/>
        </p:nvPicPr>
        <p:blipFill>
          <a:blip r:embed="rId3"/>
          <a:stretch>
            <a:fillRect/>
          </a:stretch>
        </p:blipFill>
        <p:spPr>
          <a:xfrm>
            <a:off x="755576" y="1554941"/>
            <a:ext cx="7410450" cy="4295775"/>
          </a:xfrm>
          <a:prstGeom prst="rect">
            <a:avLst/>
          </a:prstGeom>
        </p:spPr>
      </p:pic>
    </p:spTree>
    <p:extLst>
      <p:ext uri="{BB962C8B-B14F-4D97-AF65-F5344CB8AC3E}">
        <p14:creationId xmlns:p14="http://schemas.microsoft.com/office/powerpoint/2010/main" val="330284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7651" y="12654"/>
            <a:ext cx="8229600" cy="1143000"/>
          </a:xfrm>
        </p:spPr>
        <p:txBody>
          <a:bodyPr>
            <a:normAutofit fontScale="90000"/>
          </a:bodyPr>
          <a:lstStyle/>
          <a:p>
            <a:r>
              <a:rPr lang="en-US" dirty="0"/>
              <a:t>Choosing a language for parallel programming technology</a:t>
            </a:r>
            <a:endParaRPr lang="ru-RU" dirty="0"/>
          </a:p>
        </p:txBody>
      </p:sp>
      <p:sp>
        <p:nvSpPr>
          <p:cNvPr id="5" name="Номер слайда 4"/>
          <p:cNvSpPr>
            <a:spLocks noGrp="1"/>
          </p:cNvSpPr>
          <p:nvPr>
            <p:ph type="sldNum" sz="quarter" idx="12"/>
          </p:nvPr>
        </p:nvSpPr>
        <p:spPr>
          <a:xfrm>
            <a:off x="6858731" y="6372036"/>
            <a:ext cx="2133600" cy="365125"/>
          </a:xfrm>
        </p:spPr>
        <p:txBody>
          <a:bodyPr/>
          <a:lstStyle/>
          <a:p>
            <a:fld id="{B19B0651-EE4F-4900-A07F-96A6BFA9D0F0}" type="slidenum">
              <a:rPr lang="ru-RU" sz="2000" smtClean="0">
                <a:solidFill>
                  <a:schemeClr val="tx1"/>
                </a:solidFill>
              </a:rPr>
              <a:pPr/>
              <a:t>8</a:t>
            </a:fld>
            <a:endParaRPr lang="ru-RU" sz="2000" dirty="0">
              <a:solidFill>
                <a:schemeClr val="tx1"/>
              </a:solidFill>
            </a:endParaRPr>
          </a:p>
        </p:txBody>
      </p:sp>
      <p:sp>
        <p:nvSpPr>
          <p:cNvPr id="3" name="Прямоугольник 2"/>
          <p:cNvSpPr/>
          <p:nvPr/>
        </p:nvSpPr>
        <p:spPr>
          <a:xfrm>
            <a:off x="3347864" y="1556792"/>
            <a:ext cx="648072" cy="21602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1814083"/>
            <a:ext cx="5661543" cy="3755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341042" y="6372036"/>
            <a:ext cx="5535213" cy="369332"/>
          </a:xfrm>
          <a:prstGeom prst="rect">
            <a:avLst/>
          </a:prstGeom>
          <a:noFill/>
        </p:spPr>
        <p:txBody>
          <a:bodyPr wrap="square" rtlCol="0">
            <a:spAutoFit/>
          </a:bodyPr>
          <a:lstStyle/>
          <a:p>
            <a:r>
              <a:rPr lang="en-US" dirty="0"/>
              <a:t>According to the research of Bernhardt G.V. (2016)</a:t>
            </a:r>
            <a:endParaRPr lang="ru-RU" dirty="0"/>
          </a:p>
        </p:txBody>
      </p:sp>
    </p:spTree>
    <p:extLst>
      <p:ext uri="{BB962C8B-B14F-4D97-AF65-F5344CB8AC3E}">
        <p14:creationId xmlns:p14="http://schemas.microsoft.com/office/powerpoint/2010/main" val="336901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898"/>
            <a:ext cx="8229600" cy="1143000"/>
          </a:xfrm>
        </p:spPr>
        <p:txBody>
          <a:bodyPr>
            <a:normAutofit fontScale="90000"/>
          </a:bodyPr>
          <a:lstStyle/>
          <a:p>
            <a:r>
              <a:rPr lang="en-US" dirty="0"/>
              <a:t>Choosing a language for parallel programming technology</a:t>
            </a:r>
            <a:r>
              <a:rPr lang="ru-RU" dirty="0"/>
              <a:t>(2)</a:t>
            </a:r>
          </a:p>
        </p:txBody>
      </p:sp>
      <p:sp>
        <p:nvSpPr>
          <p:cNvPr id="5" name="Номер слайда 4"/>
          <p:cNvSpPr>
            <a:spLocks noGrp="1"/>
          </p:cNvSpPr>
          <p:nvPr>
            <p:ph type="sldNum" sz="quarter" idx="12"/>
          </p:nvPr>
        </p:nvSpPr>
        <p:spPr>
          <a:xfrm>
            <a:off x="6804248" y="6372036"/>
            <a:ext cx="2133600" cy="365125"/>
          </a:xfrm>
        </p:spPr>
        <p:txBody>
          <a:bodyPr/>
          <a:lstStyle/>
          <a:p>
            <a:fld id="{B19B0651-EE4F-4900-A07F-96A6BFA9D0F0}" type="slidenum">
              <a:rPr lang="ru-RU" sz="2000" smtClean="0">
                <a:solidFill>
                  <a:schemeClr val="tx1"/>
                </a:solidFill>
              </a:rPr>
              <a:pPr/>
              <a:t>9</a:t>
            </a:fld>
            <a:endParaRPr lang="ru-RU" sz="2000" dirty="0">
              <a:solidFill>
                <a:schemeClr val="tx1"/>
              </a:solidFill>
            </a:endParaRPr>
          </a:p>
        </p:txBody>
      </p:sp>
      <p:sp>
        <p:nvSpPr>
          <p:cNvPr id="3" name="Прямоугольник 2"/>
          <p:cNvSpPr/>
          <p:nvPr/>
        </p:nvSpPr>
        <p:spPr>
          <a:xfrm>
            <a:off x="3347864" y="1556792"/>
            <a:ext cx="648072" cy="21602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276872"/>
            <a:ext cx="8136904" cy="2535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341042" y="6372036"/>
            <a:ext cx="6255294" cy="369332"/>
          </a:xfrm>
          <a:prstGeom prst="rect">
            <a:avLst/>
          </a:prstGeom>
          <a:noFill/>
        </p:spPr>
        <p:txBody>
          <a:bodyPr wrap="square" rtlCol="0">
            <a:spAutoFit/>
          </a:bodyPr>
          <a:lstStyle/>
          <a:p>
            <a:r>
              <a:rPr lang="en-US" dirty="0"/>
              <a:t>According to the research of Bernhardt G.V. (2016)</a:t>
            </a:r>
            <a:endParaRPr lang="ru-RU" dirty="0"/>
          </a:p>
        </p:txBody>
      </p:sp>
      <p:sp>
        <p:nvSpPr>
          <p:cNvPr id="7" name="TextBox 6">
            <a:extLst>
              <a:ext uri="{FF2B5EF4-FFF2-40B4-BE49-F238E27FC236}">
                <a16:creationId xmlns:a16="http://schemas.microsoft.com/office/drawing/2014/main" id="{AC2D0B96-A883-49F7-B8E1-34D5D5C27A32}"/>
              </a:ext>
            </a:extLst>
          </p:cNvPr>
          <p:cNvSpPr txBox="1"/>
          <p:nvPr/>
        </p:nvSpPr>
        <p:spPr>
          <a:xfrm>
            <a:off x="1907704" y="5037997"/>
            <a:ext cx="6255294" cy="369332"/>
          </a:xfrm>
          <a:prstGeom prst="rect">
            <a:avLst/>
          </a:prstGeom>
          <a:noFill/>
        </p:spPr>
        <p:txBody>
          <a:bodyPr wrap="square" rtlCol="0">
            <a:spAutoFit/>
          </a:bodyPr>
          <a:lstStyle/>
          <a:p>
            <a:r>
              <a:rPr lang="en-US" dirty="0"/>
              <a:t>Distribution based on repository size</a:t>
            </a:r>
            <a:endParaRPr lang="ru-RU" dirty="0"/>
          </a:p>
        </p:txBody>
      </p:sp>
    </p:spTree>
    <p:extLst>
      <p:ext uri="{BB962C8B-B14F-4D97-AF65-F5344CB8AC3E}">
        <p14:creationId xmlns:p14="http://schemas.microsoft.com/office/powerpoint/2010/main" val="3437429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3094</TotalTime>
  <Words>3744</Words>
  <Application>Microsoft Office PowerPoint</Application>
  <PresentationFormat>On-screen Show (4:3)</PresentationFormat>
  <Paragraphs>380</Paragraphs>
  <Slides>26</Slides>
  <Notes>25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1" baseType="lpstr">
      <vt:lpstr>Arial</vt:lpstr>
      <vt:lpstr>Calibri</vt:lpstr>
      <vt:lpstr>Times New Roman</vt:lpstr>
      <vt:lpstr>Office Theme</vt:lpstr>
      <vt:lpstr>Picture</vt:lpstr>
      <vt:lpstr>Parallel Computing Academic year – 2020/21, spring semester Computer science  Lecture 1</vt:lpstr>
      <vt:lpstr>About myself</vt:lpstr>
      <vt:lpstr>Course  structure</vt:lpstr>
      <vt:lpstr>PowerPoint Presentation</vt:lpstr>
      <vt:lpstr>Penalty</vt:lpstr>
      <vt:lpstr>Why С/С++</vt:lpstr>
      <vt:lpstr>Why С/С++ (2)</vt:lpstr>
      <vt:lpstr>Choosing a language for parallel programming technology</vt:lpstr>
      <vt:lpstr>Choosing a language for parallel programming technology(2)</vt:lpstr>
      <vt:lpstr>Definitions</vt:lpstr>
      <vt:lpstr>Definitions (2)</vt:lpstr>
      <vt:lpstr>Definitions (3)</vt:lpstr>
      <vt:lpstr>Why do we need parallel computing?</vt:lpstr>
      <vt:lpstr>Classification of parallel systems (architectures)</vt:lpstr>
      <vt:lpstr>History of SMP-systems development</vt:lpstr>
      <vt:lpstr>What contributes to the development of parallel computing</vt:lpstr>
      <vt:lpstr>What slows down the development of parallel computing  (1)</vt:lpstr>
      <vt:lpstr>What slows down the development of parallel computing  (2)</vt:lpstr>
      <vt:lpstr>Sequential and cascading summation</vt:lpstr>
      <vt:lpstr>Example of paralleling an algorithm (2)</vt:lpstr>
      <vt:lpstr>Example of paralleling an algorithm (3)</vt:lpstr>
      <vt:lpstr>Performance indicators of parallel programs</vt:lpstr>
      <vt:lpstr>Amdahl’s law</vt:lpstr>
      <vt:lpstr>Gustafson–Barsis's law</vt:lpstr>
      <vt:lpstr>Modification of the Amdahl' Law (by Prof. A.V. Boukhanovsky)</vt:lpstr>
      <vt:lpstr>Comparison with Amdahl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Computing 2020_2021</dc:title>
  <dc:creator>Pavel Balakshin</dc:creator>
  <cp:lastModifiedBy>Balakshin, Pavel</cp:lastModifiedBy>
  <cp:revision>270</cp:revision>
  <cp:lastPrinted>2011-09-09T05:47:08Z</cp:lastPrinted>
  <dcterms:created xsi:type="dcterms:W3CDTF">2006-08-16T00:00:00Z</dcterms:created>
  <dcterms:modified xsi:type="dcterms:W3CDTF">2021-05-09T22:47:42Z</dcterms:modified>
</cp:coreProperties>
</file>