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78" r:id="rId2"/>
    <p:sldId id="331" r:id="rId3"/>
    <p:sldId id="336" r:id="rId4"/>
    <p:sldId id="304" r:id="rId5"/>
    <p:sldId id="337" r:id="rId6"/>
    <p:sldId id="338" r:id="rId7"/>
    <p:sldId id="339" r:id="rId8"/>
    <p:sldId id="340" r:id="rId9"/>
    <p:sldId id="341" r:id="rId10"/>
    <p:sldId id="332" r:id="rId11"/>
    <p:sldId id="303" r:id="rId12"/>
    <p:sldId id="342" r:id="rId13"/>
    <p:sldId id="343" r:id="rId14"/>
    <p:sldId id="344" r:id="rId15"/>
    <p:sldId id="345" r:id="rId16"/>
    <p:sldId id="347" r:id="rId17"/>
    <p:sldId id="348" r:id="rId18"/>
    <p:sldId id="349" r:id="rId19"/>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8" autoAdjust="0"/>
    <p:restoredTop sz="63317" autoAdjust="0"/>
  </p:normalViewPr>
  <p:slideViewPr>
    <p:cSldViewPr>
      <p:cViewPr varScale="1">
        <p:scale>
          <a:sx n="60" d="100"/>
          <a:sy n="60" d="100"/>
        </p:scale>
        <p:origin x="1938" y="72"/>
      </p:cViewPr>
      <p:guideLst>
        <p:guide orient="horz" pos="2160"/>
        <p:guide pos="2880"/>
      </p:guideLst>
    </p:cSldViewPr>
  </p:slideViewPr>
  <p:outlineViewPr>
    <p:cViewPr>
      <p:scale>
        <a:sx n="33" d="100"/>
        <a:sy n="33" d="100"/>
      </p:scale>
      <p:origin x="0" y="8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077740" cy="511730"/>
          </a:xfrm>
          <a:prstGeom prst="rect">
            <a:avLst/>
          </a:prstGeom>
        </p:spPr>
        <p:txBody>
          <a:bodyPr vert="horz" lIns="94860" tIns="47430" rIns="94860" bIns="47430" rtlCol="0"/>
          <a:lstStyle>
            <a:lvl1pPr algn="l">
              <a:defRPr sz="1200"/>
            </a:lvl1pPr>
          </a:lstStyle>
          <a:p>
            <a:endParaRPr lang="ru-RU"/>
          </a:p>
        </p:txBody>
      </p:sp>
      <p:sp>
        <p:nvSpPr>
          <p:cNvPr id="3" name="Дата 2"/>
          <p:cNvSpPr>
            <a:spLocks noGrp="1"/>
          </p:cNvSpPr>
          <p:nvPr>
            <p:ph type="dt" idx="1"/>
          </p:nvPr>
        </p:nvSpPr>
        <p:spPr>
          <a:xfrm>
            <a:off x="4023092" y="0"/>
            <a:ext cx="3077740" cy="511730"/>
          </a:xfrm>
          <a:prstGeom prst="rect">
            <a:avLst/>
          </a:prstGeom>
        </p:spPr>
        <p:txBody>
          <a:bodyPr vert="horz" lIns="94860" tIns="47430" rIns="94860" bIns="47430" rtlCol="0"/>
          <a:lstStyle>
            <a:lvl1pPr algn="r">
              <a:defRPr sz="1200"/>
            </a:lvl1pPr>
          </a:lstStyle>
          <a:p>
            <a:fld id="{79D09830-0688-4793-9BA7-2CA95D12F199}" type="datetimeFigureOut">
              <a:rPr lang="ru-RU" smtClean="0"/>
              <a:pPr/>
              <a:t>10.05.2021</a:t>
            </a:fld>
            <a:endParaRPr lang="ru-RU"/>
          </a:p>
        </p:txBody>
      </p:sp>
      <p:sp>
        <p:nvSpPr>
          <p:cNvPr id="4" name="Образ слайда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4860" tIns="47430" rIns="94860" bIns="47430" rtlCol="0" anchor="ctr"/>
          <a:lstStyle/>
          <a:p>
            <a:endParaRPr lang="ru-RU"/>
          </a:p>
        </p:txBody>
      </p:sp>
      <p:sp>
        <p:nvSpPr>
          <p:cNvPr id="5" name="Заметки 4"/>
          <p:cNvSpPr>
            <a:spLocks noGrp="1"/>
          </p:cNvSpPr>
          <p:nvPr>
            <p:ph type="body" sz="quarter" idx="3"/>
          </p:nvPr>
        </p:nvSpPr>
        <p:spPr>
          <a:xfrm>
            <a:off x="710248" y="4861444"/>
            <a:ext cx="5681980" cy="4605575"/>
          </a:xfrm>
          <a:prstGeom prst="rect">
            <a:avLst/>
          </a:prstGeom>
        </p:spPr>
        <p:txBody>
          <a:bodyPr vert="horz" lIns="94860" tIns="47430" rIns="94860" bIns="4743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721106"/>
            <a:ext cx="3077740" cy="511730"/>
          </a:xfrm>
          <a:prstGeom prst="rect">
            <a:avLst/>
          </a:prstGeom>
        </p:spPr>
        <p:txBody>
          <a:bodyPr vert="horz" lIns="94860" tIns="47430" rIns="94860" bIns="47430" rtlCol="0" anchor="b"/>
          <a:lstStyle>
            <a:lvl1pPr algn="l">
              <a:defRPr sz="1200"/>
            </a:lvl1pPr>
          </a:lstStyle>
          <a:p>
            <a:endParaRPr lang="ru-RU"/>
          </a:p>
        </p:txBody>
      </p:sp>
      <p:sp>
        <p:nvSpPr>
          <p:cNvPr id="7" name="Номер слайда 6"/>
          <p:cNvSpPr>
            <a:spLocks noGrp="1"/>
          </p:cNvSpPr>
          <p:nvPr>
            <p:ph type="sldNum" sz="quarter" idx="5"/>
          </p:nvPr>
        </p:nvSpPr>
        <p:spPr>
          <a:xfrm>
            <a:off x="4023092" y="9721106"/>
            <a:ext cx="3077740" cy="511730"/>
          </a:xfrm>
          <a:prstGeom prst="rect">
            <a:avLst/>
          </a:prstGeom>
        </p:spPr>
        <p:txBody>
          <a:bodyPr vert="horz" lIns="94860" tIns="47430" rIns="94860" bIns="47430" rtlCol="0" anchor="b"/>
          <a:lstStyle>
            <a:lvl1pPr algn="r">
              <a:defRPr sz="1200"/>
            </a:lvl1pPr>
          </a:lstStyle>
          <a:p>
            <a:fld id="{A7C7283F-4ABE-4C1E-820C-632DA288920E}" type="slidenum">
              <a:rPr lang="ru-RU" smtClean="0"/>
              <a:pPr/>
              <a:t>‹#›</a:t>
            </a:fld>
            <a:endParaRPr lang="ru-RU"/>
          </a:p>
        </p:txBody>
      </p:sp>
    </p:spTree>
    <p:extLst>
      <p:ext uri="{BB962C8B-B14F-4D97-AF65-F5344CB8AC3E}">
        <p14:creationId xmlns:p14="http://schemas.microsoft.com/office/powerpoint/2010/main" val="53879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D0520D9-314C-42CB-93F4-0EA0651FE2D6}" type="slidenum">
              <a:rPr lang="ru-RU" smtClean="0"/>
              <a:pPr/>
              <a:t>1</a:t>
            </a:fld>
            <a:endParaRPr lang="ru-RU"/>
          </a:p>
        </p:txBody>
      </p:sp>
    </p:spTree>
    <p:extLst>
      <p:ext uri="{BB962C8B-B14F-4D97-AF65-F5344CB8AC3E}">
        <p14:creationId xmlns:p14="http://schemas.microsoft.com/office/powerpoint/2010/main" val="344743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duplicated blocks – the better productivity you got.</a:t>
            </a:r>
          </a:p>
          <a:p>
            <a:r>
              <a:rPr lang="en-US" dirty="0"/>
              <a:t>All examples are presented in Intel computers.</a:t>
            </a:r>
          </a:p>
          <a:p>
            <a:endParaRPr lang="ru-RU" dirty="0"/>
          </a:p>
          <a:p>
            <a:r>
              <a:rPr lang="en-US" dirty="0"/>
              <a:t>Hyper-threading is an evil for parallel programming (wrong idea about the number of calculators, shared memory cache, increase not more than 30%, etc.).</a:t>
            </a:r>
            <a:r>
              <a:rPr lang="ru-RU" dirty="0"/>
              <a:t> </a:t>
            </a:r>
            <a:r>
              <a:rPr lang="en-US" dirty="0"/>
              <a:t>It is very important to think how tasks will be handled on physical level.</a:t>
            </a:r>
          </a:p>
          <a:p>
            <a:endParaRPr lang="ru-RU" dirty="0"/>
          </a:p>
          <a:p>
            <a:r>
              <a:rPr lang="en-US" dirty="0"/>
              <a:t>Before start of the program OS validates the number of CPUs. Then creates runnable threads equal to this number.</a:t>
            </a:r>
          </a:p>
          <a:p>
            <a:r>
              <a:rPr lang="en-US" dirty="0"/>
              <a:t>Threads are waiting and wasting time to switch between them, because from the OS perspective the system represents two logical processor.</a:t>
            </a:r>
          </a:p>
          <a:p>
            <a:endParaRPr lang="en-US" dirty="0"/>
          </a:p>
          <a:p>
            <a:r>
              <a:rPr lang="en-US" dirty="0"/>
              <a:t>So you need to spend additional time to increase real CPU time usage and avoid computer dead time</a:t>
            </a:r>
            <a:r>
              <a:rPr lang="ru-RU" dirty="0"/>
              <a:t>. </a:t>
            </a:r>
            <a:r>
              <a:rPr lang="en-US" dirty="0"/>
              <a:t>Even if you play with priority of the threads, average common thread with middle priority will work faster that high-priority thread.</a:t>
            </a:r>
          </a:p>
        </p:txBody>
      </p:sp>
      <p:sp>
        <p:nvSpPr>
          <p:cNvPr id="4" name="Slide Number Placeholder 3"/>
          <p:cNvSpPr>
            <a:spLocks noGrp="1"/>
          </p:cNvSpPr>
          <p:nvPr>
            <p:ph type="sldNum" sz="quarter" idx="5"/>
          </p:nvPr>
        </p:nvSpPr>
        <p:spPr/>
        <p:txBody>
          <a:bodyPr/>
          <a:lstStyle/>
          <a:p>
            <a:fld id="{A7C7283F-4ABE-4C1E-820C-632DA288920E}" type="slidenum">
              <a:rPr lang="ru-RU" smtClean="0"/>
              <a:pPr/>
              <a:t>10</a:t>
            </a:fld>
            <a:endParaRPr lang="ru-RU"/>
          </a:p>
        </p:txBody>
      </p:sp>
    </p:spTree>
    <p:extLst>
      <p:ext uri="{BB962C8B-B14F-4D97-AF65-F5344CB8AC3E}">
        <p14:creationId xmlns:p14="http://schemas.microsoft.com/office/powerpoint/2010/main" val="4154269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Advanced Programmable Interrupt Controller</a:t>
            </a:r>
            <a:endParaRPr lang="ru-RU" dirty="0"/>
          </a:p>
        </p:txBody>
      </p:sp>
      <p:sp>
        <p:nvSpPr>
          <p:cNvPr id="4" name="Номер слайда 3"/>
          <p:cNvSpPr>
            <a:spLocks noGrp="1"/>
          </p:cNvSpPr>
          <p:nvPr>
            <p:ph type="sldNum" sz="quarter" idx="10"/>
          </p:nvPr>
        </p:nvSpPr>
        <p:spPr/>
        <p:txBody>
          <a:bodyPr/>
          <a:lstStyle/>
          <a:p>
            <a:fld id="{A7C7283F-4ABE-4C1E-820C-632DA288920E}" type="slidenum">
              <a:rPr lang="ru-RU" smtClean="0"/>
              <a:pPr/>
              <a:t>11</a:t>
            </a:fld>
            <a:endParaRPr lang="ru-RU"/>
          </a:p>
        </p:txBody>
      </p:sp>
    </p:spTree>
    <p:extLst>
      <p:ext uri="{BB962C8B-B14F-4D97-AF65-F5344CB8AC3E}">
        <p14:creationId xmlns:p14="http://schemas.microsoft.com/office/powerpoint/2010/main" val="59891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Single-core system will work fine using time concurrency between threads. Threads with higher priorities will be executed faster.</a:t>
            </a:r>
          </a:p>
          <a:p>
            <a:endParaRPr lang="en-US" sz="1200" b="0" dirty="0"/>
          </a:p>
          <a:p>
            <a:r>
              <a:rPr lang="en-US" dirty="0"/>
              <a:t>This is known “standard hacks”.</a:t>
            </a:r>
            <a:endParaRPr lang="en-US" sz="1200" b="0" dirty="0"/>
          </a:p>
          <a:p>
            <a:endParaRPr lang="en-US" sz="1200" b="0" dirty="0"/>
          </a:p>
          <a:p>
            <a:r>
              <a:rPr lang="en-US" sz="1200" b="0" dirty="0"/>
              <a:t>Current machines with multiple cores are working differently.</a:t>
            </a:r>
          </a:p>
          <a:p>
            <a:endParaRPr lang="en-US" sz="1200" b="0" dirty="0"/>
          </a:p>
          <a:p>
            <a:r>
              <a:rPr lang="en-US" sz="1200" b="0" dirty="0"/>
              <a:t>In order not to have </a:t>
            </a:r>
            <a:r>
              <a:rPr lang="en-US" dirty="0"/>
              <a:t>computer dead time OS will assign low-priority threads to waiting cores, so some low-priority thread will be executed faster than you want. For example it will use some not generated/calculated data.</a:t>
            </a:r>
          </a:p>
          <a:p>
            <a:r>
              <a:rPr lang="en-US" dirty="0"/>
              <a:t>Need to remember that idea of threads is not to order the execution, but to divide the executable resources in the necessary proportion</a:t>
            </a:r>
            <a:r>
              <a:rPr lang="ru-RU" dirty="0"/>
              <a:t>. </a:t>
            </a: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12</a:t>
            </a:fld>
            <a:endParaRPr lang="ru-RU"/>
          </a:p>
        </p:txBody>
      </p:sp>
    </p:spTree>
    <p:extLst>
      <p:ext uri="{BB962C8B-B14F-4D97-AF65-F5344CB8AC3E}">
        <p14:creationId xmlns:p14="http://schemas.microsoft.com/office/powerpoint/2010/main" val="222902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13</a:t>
            </a:fld>
            <a:endParaRPr lang="ru-RU"/>
          </a:p>
        </p:txBody>
      </p:sp>
    </p:spTree>
    <p:extLst>
      <p:ext uri="{BB962C8B-B14F-4D97-AF65-F5344CB8AC3E}">
        <p14:creationId xmlns:p14="http://schemas.microsoft.com/office/powerpoint/2010/main" val="994967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Measuring the runtime of a program in C is not a difficult problem, however, in parallel programming, a number of specific difficulties arise in performing this operation. Not all functions suitable for measuring the running time of a sequential program are suitable for measuring the running time of a multithreaded program.</a:t>
            </a:r>
          </a:p>
          <a:p>
            <a:endParaRPr lang="en-US" sz="1200" b="0" i="0" u="none" strike="noStrike" kern="1200" baseline="0" dirty="0">
              <a:solidFill>
                <a:schemeClr val="tx1"/>
              </a:solidFill>
              <a:latin typeface="+mn-lt"/>
              <a:ea typeface="+mn-ea"/>
              <a:cs typeface="+mn-cs"/>
            </a:endParaRPr>
          </a:p>
          <a:p>
            <a:pPr marL="228600" indent="-228600">
              <a:buAutoNum type="arabicPeriod"/>
            </a:pPr>
            <a:r>
              <a:rPr lang="en-US" sz="1200" b="0" i="0" u="none" strike="noStrike" kern="1200" baseline="0" dirty="0">
                <a:solidFill>
                  <a:schemeClr val="tx1"/>
                </a:solidFill>
                <a:latin typeface="+mn-lt"/>
                <a:ea typeface="+mn-ea"/>
                <a:cs typeface="+mn-cs"/>
              </a:rPr>
              <a:t>OS update</a:t>
            </a:r>
          </a:p>
          <a:p>
            <a:pPr marL="228600" indent="-228600">
              <a:buAutoNum type="arabicPeriod"/>
            </a:pPr>
            <a:r>
              <a:rPr lang="en-US" sz="1200" b="0" i="0" u="none" strike="noStrike" kern="1200" baseline="0" dirty="0">
                <a:solidFill>
                  <a:schemeClr val="tx1"/>
                </a:solidFill>
                <a:latin typeface="+mn-lt"/>
                <a:ea typeface="+mn-ea"/>
                <a:cs typeface="+mn-cs"/>
              </a:rPr>
              <a:t>Some class of algorithms with random branching.</a:t>
            </a: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14</a:t>
            </a:fld>
            <a:endParaRPr lang="ru-RU"/>
          </a:p>
        </p:txBody>
      </p:sp>
    </p:spTree>
    <p:extLst>
      <p:ext uri="{BB962C8B-B14F-4D97-AF65-F5344CB8AC3E}">
        <p14:creationId xmlns:p14="http://schemas.microsoft.com/office/powerpoint/2010/main" val="2790691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Software legacy is important issue for time measurement. A lot of languages (like C) was created long before parallel computing creation.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if you use the </a:t>
            </a:r>
            <a:r>
              <a:rPr lang="en-US" sz="1200" b="0" i="0" u="none" strike="noStrike" kern="1200" baseline="0" dirty="0" err="1">
                <a:solidFill>
                  <a:schemeClr val="tx1"/>
                </a:solidFill>
                <a:latin typeface="+mn-lt"/>
                <a:ea typeface="+mn-ea"/>
                <a:cs typeface="+mn-cs"/>
              </a:rPr>
              <a:t>ctime</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localtime</a:t>
            </a:r>
            <a:r>
              <a:rPr lang="en-US" sz="1200" b="0" i="0" u="none" strike="noStrike" kern="1200" baseline="0" dirty="0">
                <a:solidFill>
                  <a:schemeClr val="tx1"/>
                </a:solidFill>
                <a:latin typeface="+mn-lt"/>
                <a:ea typeface="+mn-ea"/>
                <a:cs typeface="+mn-cs"/>
              </a:rPr>
              <a:t> functions in a single-threaded program to measure the operating time of a section of code, they will successfully cope with the task. However, after parallelizing this part of the code, it is possible that hard to identify problems arise with incorrect time measurement, because both of these functions have an internal static variable, which, when trying to change it simultaneously by several threads, can take an unpredictable value.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Another standard C-function clock also cannot be used to measure the execution time of multithreaded programs. However, the reason for this is not the lack of </a:t>
            </a:r>
            <a:r>
              <a:rPr lang="en-US" sz="1200" b="0" i="0" u="none" strike="noStrike" kern="1200" baseline="0" dirty="0" err="1">
                <a:solidFill>
                  <a:schemeClr val="tx1"/>
                </a:solidFill>
                <a:latin typeface="+mn-lt"/>
                <a:ea typeface="+mn-ea"/>
                <a:cs typeface="+mn-cs"/>
              </a:rPr>
              <a:t>reenterability</a:t>
            </a:r>
            <a:r>
              <a:rPr lang="en-US" sz="1200" b="0" i="0" u="none" strike="noStrike" kern="1200" baseline="0" dirty="0">
                <a:solidFill>
                  <a:schemeClr val="tx1"/>
                </a:solidFill>
                <a:latin typeface="+mn-lt"/>
                <a:ea typeface="+mn-ea"/>
                <a:cs typeface="+mn-cs"/>
              </a:rPr>
              <a:t>, but the features of the way this function calculates the elapsed time: clock returns the number of processor ticks that were executed when the program was running in total with all its threads. Obviously, this amount remains almost unchanged when the program executes with a different number of threads (”almost”, since the overhead costs of creating, deleting and managing threads are proposed to be considered insignificant in order to simplify the presentation). As a result, it turned out that a satisfactory </a:t>
            </a:r>
            <a:r>
              <a:rPr lang="en-US" sz="1200" b="0" i="1" u="none" strike="noStrike" kern="1200" baseline="0" dirty="0">
                <a:solidFill>
                  <a:schemeClr val="tx1"/>
                </a:solidFill>
                <a:latin typeface="+mn-lt"/>
                <a:ea typeface="+mn-ea"/>
                <a:cs typeface="+mn-cs"/>
              </a:rPr>
              <a:t>cross-platform </a:t>
            </a:r>
            <a:r>
              <a:rPr lang="en-US" sz="1200" b="0" i="0" u="none" strike="noStrike" kern="1200" baseline="0" dirty="0">
                <a:solidFill>
                  <a:schemeClr val="tx1"/>
                </a:solidFill>
                <a:latin typeface="+mn-lt"/>
                <a:ea typeface="+mn-ea"/>
                <a:cs typeface="+mn-cs"/>
              </a:rPr>
              <a:t>solution for thread-safe time measurement with high accuracy (up to  microseconds) by means of pure C language does not exist yet. However, the problem can be solved using third party libraries, choosing those that have an implementation on the target platforms.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OpenMP system, which is implemented in the vast majority of modern compilers for all modern operating systems, stands out among such libraries. OpenMP has two functions for measuring time: </a:t>
            </a:r>
            <a:r>
              <a:rPr lang="en-US" sz="1200" b="0" i="0" u="none" strike="noStrike" kern="1200" baseline="0" dirty="0" err="1">
                <a:solidFill>
                  <a:schemeClr val="tx1"/>
                </a:solidFill>
                <a:latin typeface="+mn-lt"/>
                <a:ea typeface="+mn-ea"/>
                <a:cs typeface="+mn-cs"/>
              </a:rPr>
              <a:t>omp_get_wtime</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omp_get_wtick</a:t>
            </a:r>
            <a:r>
              <a:rPr lang="en-US" sz="1200" b="0" i="0" u="none" strike="noStrike" kern="1200" baseline="0" dirty="0">
                <a:solidFill>
                  <a:schemeClr val="tx1"/>
                </a:solidFill>
                <a:latin typeface="+mn-lt"/>
                <a:ea typeface="+mn-ea"/>
                <a:cs typeface="+mn-cs"/>
              </a:rPr>
              <a:t>, which can be used in C-programs, if you include the </a:t>
            </a:r>
            <a:r>
              <a:rPr lang="en-US" sz="1200" b="0" i="0" u="none" strike="noStrike" kern="1200" baseline="0" dirty="0" err="1">
                <a:solidFill>
                  <a:schemeClr val="tx1"/>
                </a:solidFill>
                <a:latin typeface="+mn-lt"/>
                <a:ea typeface="+mn-ea"/>
                <a:cs typeface="+mn-cs"/>
              </a:rPr>
              <a:t>omp.h</a:t>
            </a:r>
            <a:r>
              <a:rPr lang="en-US" sz="1200" b="0" i="0" u="none" strike="noStrike" kern="1200" baseline="0" dirty="0">
                <a:solidFill>
                  <a:schemeClr val="tx1"/>
                </a:solidFill>
                <a:latin typeface="+mn-lt"/>
                <a:ea typeface="+mn-ea"/>
                <a:cs typeface="+mn-cs"/>
              </a:rPr>
              <a:t> header file and specify the necessary key during compilation (for example, in </a:t>
            </a:r>
            <a:r>
              <a:rPr lang="en-US" sz="1200" b="0" i="0" u="none" strike="noStrike" kern="1200" baseline="0" dirty="0" err="1">
                <a:solidFill>
                  <a:schemeClr val="tx1"/>
                </a:solidFill>
                <a:latin typeface="+mn-lt"/>
                <a:ea typeface="+mn-ea"/>
                <a:cs typeface="+mn-cs"/>
              </a:rPr>
              <a:t>gcc</a:t>
            </a:r>
            <a:r>
              <a:rPr lang="en-US" sz="1200" b="0" i="0" u="none" strike="noStrike" kern="1200" baseline="0" dirty="0">
                <a:solidFill>
                  <a:schemeClr val="tx1"/>
                </a:solidFill>
                <a:latin typeface="+mn-lt"/>
                <a:ea typeface="+mn-ea"/>
                <a:cs typeface="+mn-cs"/>
              </a:rPr>
              <a:t> this is the key ”-</a:t>
            </a:r>
            <a:r>
              <a:rPr lang="en-US" sz="1200" b="0" i="0" u="none" strike="noStrike" kern="1200" baseline="0" dirty="0" err="1">
                <a:solidFill>
                  <a:schemeClr val="tx1"/>
                </a:solidFill>
                <a:latin typeface="+mn-lt"/>
                <a:ea typeface="+mn-ea"/>
                <a:cs typeface="+mn-cs"/>
              </a:rPr>
              <a:t>fopenmp</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Most of special libraries already have embedded time measurement functions.</a:t>
            </a:r>
          </a:p>
        </p:txBody>
      </p:sp>
      <p:sp>
        <p:nvSpPr>
          <p:cNvPr id="4" name="Slide Number Placeholder 3"/>
          <p:cNvSpPr>
            <a:spLocks noGrp="1"/>
          </p:cNvSpPr>
          <p:nvPr>
            <p:ph type="sldNum" sz="quarter" idx="5"/>
          </p:nvPr>
        </p:nvSpPr>
        <p:spPr/>
        <p:txBody>
          <a:bodyPr/>
          <a:lstStyle/>
          <a:p>
            <a:fld id="{A7C7283F-4ABE-4C1E-820C-632DA288920E}" type="slidenum">
              <a:rPr lang="ru-RU" smtClean="0"/>
              <a:pPr/>
              <a:t>15</a:t>
            </a:fld>
            <a:endParaRPr lang="ru-RU"/>
          </a:p>
        </p:txBody>
      </p:sp>
    </p:spTree>
    <p:extLst>
      <p:ext uri="{BB962C8B-B14F-4D97-AF65-F5344CB8AC3E}">
        <p14:creationId xmlns:p14="http://schemas.microsoft.com/office/powerpoint/2010/main" val="2613627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interesting point in measuring the running time of a parallel program is the method by which the researcher excludes various random errors from measurements that inevitably arise during an experiment in a running operating system, which can start the update or optimization process without notifying the user. The generally accepted way in which the researcher conducts N experiments with a parallel program, without changing the initial data. It turns out N time measurements, which in the general case will be different due to various random factors affecting the experiment. Further, one of the following methods is most often used: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1)Among N measurements, the smallest is chosen and it is used as the final result. This method does not impose requirements on the form of the law of distribution of measurement errors. In addition, for large N, the choice of the minimum measurement will make it possible to exclude from the experiment all the background influences of the operating system and to obtain as an result an accurate measurement of the operating time of the program under ideal conditions.</a:t>
            </a:r>
          </a:p>
          <a:p>
            <a:r>
              <a:rPr lang="en-US" sz="1200" b="0" i="0" u="none" strike="noStrike" kern="1200" baseline="0" dirty="0">
                <a:solidFill>
                  <a:schemeClr val="tx1"/>
                </a:solidFill>
                <a:latin typeface="+mn-lt"/>
                <a:ea typeface="+mn-ea"/>
                <a:cs typeface="+mn-cs"/>
              </a:rPr>
              <a:t>2)Consider all N measurements is calculated confidence interval, e.g., using Student’s method. Confidence interval will show you real situation. But this method gives the correct result only if the measurement errors are distributed according to the normal law. This is most often the case, therefore, the application of the method is justified and allows you to get additional information about the possible use of the tested program in living conditions of a running OS.</a:t>
            </a: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16</a:t>
            </a:fld>
            <a:endParaRPr lang="ru-RU"/>
          </a:p>
        </p:txBody>
      </p:sp>
    </p:spTree>
    <p:extLst>
      <p:ext uri="{BB962C8B-B14F-4D97-AF65-F5344CB8AC3E}">
        <p14:creationId xmlns:p14="http://schemas.microsoft.com/office/powerpoint/2010/main" val="50977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QUESTION: Do you know cache-miss?</a:t>
            </a:r>
          </a:p>
          <a:p>
            <a:pPr marL="228600" indent="-228600">
              <a:buAutoNum type="arabicPeriod"/>
            </a:pPr>
            <a:endParaRPr lang="en-US" sz="1200" b="0" dirty="0"/>
          </a:p>
          <a:p>
            <a:pPr marL="228600" indent="-228600">
              <a:buAutoNum type="arabicPeriod"/>
            </a:pPr>
            <a:r>
              <a:rPr lang="en-US" sz="1200" b="0" dirty="0"/>
              <a:t>Thread creation is similar to 1000 division instructions.</a:t>
            </a:r>
          </a:p>
          <a:p>
            <a:pPr marL="228600" indent="-228600">
              <a:buAutoNum type="arabicPeriod"/>
            </a:pPr>
            <a:r>
              <a:rPr lang="en-US" sz="1200" b="0" dirty="0"/>
              <a:t>New cores also added FAST cache memory, this is very important. This lead to cache-miss minimization.</a:t>
            </a:r>
          </a:p>
        </p:txBody>
      </p:sp>
      <p:sp>
        <p:nvSpPr>
          <p:cNvPr id="4" name="Slide Number Placeholder 3"/>
          <p:cNvSpPr>
            <a:spLocks noGrp="1"/>
          </p:cNvSpPr>
          <p:nvPr>
            <p:ph type="sldNum" sz="quarter" idx="5"/>
          </p:nvPr>
        </p:nvSpPr>
        <p:spPr/>
        <p:txBody>
          <a:bodyPr/>
          <a:lstStyle/>
          <a:p>
            <a:fld id="{A7C7283F-4ABE-4C1E-820C-632DA288920E}" type="slidenum">
              <a:rPr lang="ru-RU" smtClean="0"/>
              <a:pPr/>
              <a:t>17</a:t>
            </a:fld>
            <a:endParaRPr lang="ru-RU"/>
          </a:p>
        </p:txBody>
      </p:sp>
    </p:spTree>
    <p:extLst>
      <p:ext uri="{BB962C8B-B14F-4D97-AF65-F5344CB8AC3E}">
        <p14:creationId xmlns:p14="http://schemas.microsoft.com/office/powerpoint/2010/main" val="116911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QUESTION: Do you know cache-miss?</a:t>
            </a:r>
          </a:p>
          <a:p>
            <a:pPr marL="0" indent="0">
              <a:buNone/>
            </a:pPr>
            <a:endParaRPr lang="en-US" sz="1200" b="0" dirty="0"/>
          </a:p>
          <a:p>
            <a:pPr marL="0" indent="0">
              <a:buNone/>
            </a:pPr>
            <a:r>
              <a:rPr lang="en-US" sz="1200" b="0" dirty="0"/>
              <a:t>Assume we have </a:t>
            </a:r>
            <a:r>
              <a:rPr lang="en-US" sz="1200" b="0" dirty="0" err="1"/>
              <a:t>a+b+c</a:t>
            </a:r>
            <a:r>
              <a:rPr lang="en-US" sz="1200" b="0" dirty="0"/>
              <a:t>+… or a*b*c… Order is important.</a:t>
            </a:r>
          </a:p>
        </p:txBody>
      </p:sp>
      <p:sp>
        <p:nvSpPr>
          <p:cNvPr id="4" name="Slide Number Placeholder 3"/>
          <p:cNvSpPr>
            <a:spLocks noGrp="1"/>
          </p:cNvSpPr>
          <p:nvPr>
            <p:ph type="sldNum" sz="quarter" idx="5"/>
          </p:nvPr>
        </p:nvSpPr>
        <p:spPr/>
        <p:txBody>
          <a:bodyPr/>
          <a:lstStyle/>
          <a:p>
            <a:fld id="{A7C7283F-4ABE-4C1E-820C-632DA288920E}" type="slidenum">
              <a:rPr lang="ru-RU" smtClean="0"/>
              <a:pPr/>
              <a:t>18</a:t>
            </a:fld>
            <a:endParaRPr lang="ru-RU"/>
          </a:p>
        </p:txBody>
      </p:sp>
    </p:spTree>
    <p:extLst>
      <p:ext uri="{BB962C8B-B14F-4D97-AF65-F5344CB8AC3E}">
        <p14:creationId xmlns:p14="http://schemas.microsoft.com/office/powerpoint/2010/main" val="198694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Please try to avoid using parallel programming.</a:t>
            </a:r>
          </a:p>
          <a:p>
            <a:pPr marL="0" indent="0">
              <a:buNone/>
            </a:pPr>
            <a:r>
              <a:rPr lang="en-US" dirty="0"/>
              <a:t>First you need to ask the reason of parallel computing usage.</a:t>
            </a:r>
          </a:p>
          <a:p>
            <a:pPr marL="0" indent="0">
              <a:buNone/>
            </a:pPr>
            <a:endParaRPr lang="en-US" dirty="0"/>
          </a:p>
          <a:p>
            <a:pPr marL="0" indent="0">
              <a:buNone/>
            </a:pPr>
            <a:r>
              <a:rPr lang="en-US" dirty="0"/>
              <a:t>7, 9 – install profiler and check. Otherwise, you will spend to much time.</a:t>
            </a:r>
          </a:p>
          <a:p>
            <a:pPr marL="0" indent="0">
              <a:buNone/>
            </a:pPr>
            <a:endParaRPr lang="en-US" dirty="0"/>
          </a:p>
          <a:p>
            <a:pPr marL="0" indent="0">
              <a:buNone/>
            </a:pPr>
            <a:r>
              <a:rPr lang="en-US" dirty="0"/>
              <a:t>Assume that you have lab 10 minutes length and you improve the function, that runs for 2 seconds.</a:t>
            </a:r>
          </a:p>
          <a:p>
            <a:pPr marL="0" indent="0">
              <a:buNone/>
            </a:pPr>
            <a:endParaRPr lang="en-US" dirty="0"/>
          </a:p>
          <a:p>
            <a:pPr marL="0" indent="0">
              <a:buNone/>
            </a:pPr>
            <a:r>
              <a:rPr lang="en-US" dirty="0"/>
              <a:t>After the fix of the first bottle neck, go ahead with the next one.</a:t>
            </a:r>
          </a:p>
        </p:txBody>
      </p:sp>
      <p:sp>
        <p:nvSpPr>
          <p:cNvPr id="4" name="Slide Number Placeholder 3"/>
          <p:cNvSpPr>
            <a:spLocks noGrp="1"/>
          </p:cNvSpPr>
          <p:nvPr>
            <p:ph type="sldNum" sz="quarter" idx="5"/>
          </p:nvPr>
        </p:nvSpPr>
        <p:spPr/>
        <p:txBody>
          <a:bodyPr/>
          <a:lstStyle/>
          <a:p>
            <a:fld id="{A7C7283F-4ABE-4C1E-820C-632DA288920E}" type="slidenum">
              <a:rPr lang="ru-RU" smtClean="0"/>
              <a:pPr/>
              <a:t>2</a:t>
            </a:fld>
            <a:endParaRPr lang="ru-RU"/>
          </a:p>
        </p:txBody>
      </p:sp>
    </p:spTree>
    <p:extLst>
      <p:ext uri="{BB962C8B-B14F-4D97-AF65-F5344CB8AC3E}">
        <p14:creationId xmlns:p14="http://schemas.microsoft.com/office/powerpoint/2010/main" val="28220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Various parallelization technologies are used to organize parallel computing:</a:t>
            </a:r>
          </a:p>
          <a:p>
            <a:endParaRPr lang="en-US" sz="1200" b="0" dirty="0"/>
          </a:p>
          <a:p>
            <a:r>
              <a:rPr lang="en-US" sz="1200" b="1" i="0" u="none" strike="noStrike" kern="1200" baseline="0" dirty="0">
                <a:solidFill>
                  <a:schemeClr val="tx1"/>
                </a:solidFill>
                <a:latin typeface="+mn-lt"/>
                <a:ea typeface="+mn-ea"/>
                <a:cs typeface="+mn-cs"/>
              </a:rPr>
              <a:t>Process </a:t>
            </a:r>
            <a:r>
              <a:rPr lang="en-US" sz="1200" b="0" i="0" u="none" strike="noStrike" kern="1200" baseline="0" dirty="0">
                <a:solidFill>
                  <a:schemeClr val="tx1"/>
                </a:solidFill>
                <a:latin typeface="+mn-lt"/>
                <a:ea typeface="+mn-ea"/>
                <a:cs typeface="+mn-cs"/>
              </a:rPr>
              <a:t>– the most heavyweight mechanism used for parallelization. Each process has its own independent address space, so data synchronization (common variables) between processes is long and complicated, also can require big computational performance and specific technologies. May include several threads of execution.</a:t>
            </a:r>
          </a:p>
          <a:p>
            <a:r>
              <a:rPr lang="en-US" sz="1200" b="1" i="0" u="none" strike="noStrike" kern="1200" baseline="0" dirty="0">
                <a:solidFill>
                  <a:schemeClr val="tx1"/>
                </a:solidFill>
                <a:latin typeface="+mn-lt"/>
                <a:ea typeface="+mn-ea"/>
                <a:cs typeface="+mn-cs"/>
              </a:rPr>
              <a:t>Thread </a:t>
            </a:r>
            <a:r>
              <a:rPr lang="en-US" sz="1200" b="0" i="0" u="none" strike="noStrike" kern="1200" baseline="0" dirty="0">
                <a:solidFill>
                  <a:schemeClr val="tx1"/>
                </a:solidFill>
                <a:latin typeface="+mn-lt"/>
                <a:ea typeface="+mn-ea"/>
                <a:cs typeface="+mn-cs"/>
              </a:rPr>
              <a:t>– (execution thread) it runs independently of other threads, but has a common address space with other threads into the same process. At this level data synchronization mechanisms are used (will be discussed further).</a:t>
            </a:r>
          </a:p>
          <a:p>
            <a:r>
              <a:rPr lang="en-US" sz="1200" b="1" i="0" u="none" strike="noStrike" kern="1200" baseline="0" dirty="0">
                <a:solidFill>
                  <a:schemeClr val="tx1"/>
                </a:solidFill>
                <a:latin typeface="+mn-lt"/>
                <a:ea typeface="+mn-ea"/>
                <a:cs typeface="+mn-cs"/>
              </a:rPr>
              <a:t>Fiber </a:t>
            </a:r>
            <a:r>
              <a:rPr lang="en-US" sz="1200" b="0" i="0" u="none" strike="noStrike" kern="1200" baseline="0" dirty="0">
                <a:solidFill>
                  <a:schemeClr val="tx1"/>
                </a:solidFill>
                <a:latin typeface="+mn-lt"/>
                <a:ea typeface="+mn-ea"/>
                <a:cs typeface="+mn-cs"/>
              </a:rPr>
              <a:t>– lightweight thread of execution. Like threads, fiber has a common address space, however, it uses joint multitasking instead of preemptive one. The OS does not switch the context from one thread to another, instead, the main thread itself allocates time or the child fiber to work, or is blocked logically (that is, the programmer controls the fiber life cycle). In other words, fibers are created by threads as child sub-thread. Also, all fibers work on one core, unlike threads, which can work on different kernels.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1)Assume that you have 2 processes: each of them has its own separate data segment, code segment, stack segment, etc.</a:t>
            </a:r>
          </a:p>
          <a:p>
            <a:r>
              <a:rPr lang="en-US" sz="1200" b="0" i="0" u="none" strike="noStrike" kern="1200" baseline="0" dirty="0">
                <a:solidFill>
                  <a:schemeClr val="tx1"/>
                </a:solidFill>
                <a:latin typeface="+mn-lt"/>
                <a:ea typeface="+mn-ea"/>
                <a:cs typeface="+mn-cs"/>
              </a:rPr>
              <a:t>2)Only 1 process is running. Within this process there is a possibility to create multiple threads, for ex. 2 threads. Code segment, data segment – are the same. While stack segments are different. So if one thread has changed some variable, 2</a:t>
            </a:r>
            <a:r>
              <a:rPr lang="en-US" sz="1200" b="0" i="0" u="none" strike="noStrike" kern="1200" baseline="30000" dirty="0">
                <a:solidFill>
                  <a:schemeClr val="tx1"/>
                </a:solidFill>
                <a:latin typeface="+mn-lt"/>
                <a:ea typeface="+mn-ea"/>
                <a:cs typeface="+mn-cs"/>
              </a:rPr>
              <a:t>nd</a:t>
            </a:r>
            <a:r>
              <a:rPr lang="en-US" sz="1200" b="0" i="0" u="none" strike="noStrike" kern="1200" baseline="0" dirty="0">
                <a:solidFill>
                  <a:schemeClr val="tx1"/>
                </a:solidFill>
                <a:latin typeface="+mn-lt"/>
                <a:ea typeface="+mn-ea"/>
                <a:cs typeface="+mn-cs"/>
              </a:rPr>
              <a:t> thread automatically can use its new value.</a:t>
            </a:r>
            <a:r>
              <a:rPr lang="ru-R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addition, context switching between threads in the same process typically occurs faster than context switching between processes.</a:t>
            </a:r>
          </a:p>
          <a:p>
            <a:r>
              <a:rPr lang="en-US" sz="1200" b="0" i="0" u="none" strike="noStrike" kern="1200" baseline="0" dirty="0">
                <a:solidFill>
                  <a:schemeClr val="tx1"/>
                </a:solidFill>
                <a:latin typeface="+mn-lt"/>
                <a:ea typeface="+mn-ea"/>
                <a:cs typeface="+mn-cs"/>
              </a:rPr>
              <a:t>As an analogy, process execution flows can be compared to several chefs working together. They all cook the same dish, read the same cookbook with the same recipe and follow its instructions, and not necessarily all of them read on the same page.</a:t>
            </a:r>
          </a:p>
          <a:p>
            <a:r>
              <a:rPr lang="en-US" sz="1200" b="0" i="0" u="none" strike="noStrike" kern="1200" baseline="0" dirty="0">
                <a:solidFill>
                  <a:schemeClr val="tx1"/>
                </a:solidFill>
                <a:latin typeface="+mn-lt"/>
                <a:ea typeface="+mn-ea"/>
                <a:cs typeface="+mn-cs"/>
              </a:rPr>
              <a:t>3)Thread can create either additional threads, or fibers. Fibers will work concurrent, but not parallel. So assume that you program has 3 main functions: summarize elements of some big array, record results to some destination file and produce some status information about percentage of completed work. You can run each function in a sequence, but in this case your code will be huge, overcomplicated and not-eloquent (means not so professional).</a:t>
            </a:r>
          </a:p>
          <a:p>
            <a:r>
              <a:rPr lang="en-US" sz="1200" b="0" i="0" u="none" strike="noStrike" kern="1200" baseline="0" dirty="0">
                <a:solidFill>
                  <a:schemeClr val="tx1"/>
                </a:solidFill>
                <a:latin typeface="+mn-lt"/>
                <a:ea typeface="+mn-ea"/>
                <a:cs typeface="+mn-cs"/>
              </a:rPr>
              <a:t>Moreover it is no so difficult to move those functions to thread level in case of computer upgrade. You will need to handle a little with data synchronization and use shared variables.</a:t>
            </a: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3</a:t>
            </a:fld>
            <a:endParaRPr lang="ru-RU"/>
          </a:p>
        </p:txBody>
      </p:sp>
    </p:spTree>
    <p:extLst>
      <p:ext uri="{BB962C8B-B14F-4D97-AF65-F5344CB8AC3E}">
        <p14:creationId xmlns:p14="http://schemas.microsoft.com/office/powerpoint/2010/main" val="55717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you create a program that creates 10 thread and run it on 10-cores computer.</a:t>
            </a:r>
          </a:p>
          <a:p>
            <a:r>
              <a:rPr lang="en-US" dirty="0"/>
              <a:t>Later you have to execute this program on lower machine with 2 cores.</a:t>
            </a:r>
          </a:p>
          <a:p>
            <a:r>
              <a:rPr lang="en-US" dirty="0"/>
              <a:t>OS will set 2 thread for execution (“Running”), as we have 2 cores available. Other 8 threads will be set up for “Ready”</a:t>
            </a:r>
            <a:r>
              <a:rPr lang="ru-RU" dirty="0"/>
              <a:t> </a:t>
            </a:r>
            <a:r>
              <a:rPr lang="en-US" dirty="0"/>
              <a:t>state and will wait for thread to be displaced (preempted).</a:t>
            </a:r>
          </a:p>
          <a:p>
            <a:r>
              <a:rPr lang="en-US" dirty="0"/>
              <a:t>You will not know with thread will be selected to be executed. OS will do this automatically.</a:t>
            </a:r>
          </a:p>
          <a:p>
            <a:endParaRPr lang="en-US" dirty="0"/>
          </a:p>
          <a:p>
            <a:r>
              <a:rPr lang="en-US" dirty="0"/>
              <a:t>QUESTION: what's wrong with this approach?</a:t>
            </a:r>
          </a:p>
          <a:p>
            <a:endParaRPr lang="en-US" dirty="0"/>
          </a:p>
          <a:p>
            <a:r>
              <a:rPr lang="en-US" dirty="0"/>
              <a:t>Each launch of a parallel program has a different result.</a:t>
            </a:r>
            <a:r>
              <a:rPr lang="ru-RU" dirty="0"/>
              <a:t> </a:t>
            </a:r>
            <a:r>
              <a:rPr lang="en-US" dirty="0"/>
              <a:t>Different thread were displaced.</a:t>
            </a:r>
          </a:p>
        </p:txBody>
      </p:sp>
      <p:sp>
        <p:nvSpPr>
          <p:cNvPr id="4" name="Slide Number Placeholder 3"/>
          <p:cNvSpPr>
            <a:spLocks noGrp="1"/>
          </p:cNvSpPr>
          <p:nvPr>
            <p:ph type="sldNum" sz="quarter" idx="5"/>
          </p:nvPr>
        </p:nvSpPr>
        <p:spPr/>
        <p:txBody>
          <a:bodyPr/>
          <a:lstStyle/>
          <a:p>
            <a:fld id="{A7C7283F-4ABE-4C1E-820C-632DA288920E}" type="slidenum">
              <a:rPr lang="ru-RU" smtClean="0"/>
              <a:pPr/>
              <a:t>4</a:t>
            </a:fld>
            <a:endParaRPr lang="ru-RU"/>
          </a:p>
        </p:txBody>
      </p:sp>
    </p:spTree>
    <p:extLst>
      <p:ext uri="{BB962C8B-B14F-4D97-AF65-F5344CB8AC3E}">
        <p14:creationId xmlns:p14="http://schemas.microsoft.com/office/powerpoint/2010/main" val="239571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Unfortunately, you have to review some of your programming concepts, ideas and behaviors during this course.</a:t>
            </a:r>
          </a:p>
          <a:p>
            <a:endParaRPr lang="en-US" sz="1200" b="0" dirty="0"/>
          </a:p>
          <a:p>
            <a:pPr marL="228600" indent="-228600">
              <a:buAutoNum type="arabicPeriod"/>
            </a:pPr>
            <a:r>
              <a:rPr lang="en-US" sz="1200" b="0" dirty="0"/>
              <a:t>Global variables visible from everywhere – is it bad because of </a:t>
            </a:r>
            <a:r>
              <a:rPr lang="en-US" sz="1200" b="0" i="0" kern="1200" dirty="0">
                <a:solidFill>
                  <a:schemeClr val="tx1"/>
                </a:solidFill>
                <a:effectLst/>
                <a:latin typeface="+mn-lt"/>
                <a:ea typeface="+mn-ea"/>
                <a:cs typeface="+mn-cs"/>
              </a:rPr>
              <a:t>race condition or race hazard.</a:t>
            </a:r>
          </a:p>
          <a:p>
            <a:pPr marL="228600" indent="-228600">
              <a:buAutoNum type="arabicPeriod"/>
            </a:pPr>
            <a:r>
              <a:rPr lang="en-US" sz="1200" b="0" i="0" kern="1200" dirty="0">
                <a:solidFill>
                  <a:schemeClr val="tx1"/>
                </a:solidFill>
                <a:effectLst/>
                <a:latin typeface="+mn-lt"/>
                <a:ea typeface="+mn-ea"/>
                <a:cs typeface="+mn-cs"/>
              </a:rPr>
              <a:t>2 concepts: Thread-safe and reentrant/</a:t>
            </a:r>
            <a:r>
              <a:rPr lang="en-US" sz="1200" b="0" i="0" kern="1200" dirty="0" err="1">
                <a:solidFill>
                  <a:schemeClr val="tx1"/>
                </a:solidFill>
                <a:effectLst/>
                <a:latin typeface="+mn-lt"/>
                <a:ea typeface="+mn-ea"/>
                <a:cs typeface="+mn-cs"/>
              </a:rPr>
              <a:t>reentrable</a:t>
            </a:r>
            <a:r>
              <a:rPr lang="en-US" sz="1200" b="0" i="0" kern="1200" dirty="0">
                <a:solidFill>
                  <a:schemeClr val="tx1"/>
                </a:solidFill>
                <a:effectLst/>
                <a:latin typeface="+mn-lt"/>
                <a:ea typeface="+mn-ea"/>
                <a:cs typeface="+mn-cs"/>
              </a:rPr>
              <a:t>. We will use Linux-based concept.</a:t>
            </a:r>
          </a:p>
          <a:p>
            <a:pPr marL="228600" indent="-228600">
              <a:buAutoNum type="arabicPeriod"/>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In your lab there should be no global variables, no static variables.</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POSIX: no explanation for thread-safe</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Qt: assume that you have a function that invoke and change some global variable in the middle. There is a strict restriction to run this specific part of the function in parallel threads. OS will not allow 2 or more threads to overwrite value of some global variable at the same time.</a:t>
            </a:r>
          </a:p>
          <a:p>
            <a:pPr marL="0" indent="0">
              <a:buNone/>
            </a:pPr>
            <a:r>
              <a:rPr lang="en-US" sz="1200" b="0" i="0" kern="1200" dirty="0">
                <a:solidFill>
                  <a:schemeClr val="tx1"/>
                </a:solidFill>
                <a:effectLst/>
                <a:latin typeface="+mn-lt"/>
                <a:ea typeface="+mn-ea"/>
                <a:cs typeface="+mn-cs"/>
              </a:rPr>
              <a:t>Then assume that function that have a pointer as an input parameter. From the first point of view there will be no issues during parallel execution in case of global variables absence. But we can have race condition if multiple instances take the same pointer. For better understanding you can imagine that you have 2 functions A and B that invoke some small function F(*x) inside.</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Linux: you can read, but it is easy to check examples.</a:t>
            </a:r>
          </a:p>
        </p:txBody>
      </p:sp>
      <p:sp>
        <p:nvSpPr>
          <p:cNvPr id="4" name="Slide Number Placeholder 3"/>
          <p:cNvSpPr>
            <a:spLocks noGrp="1"/>
          </p:cNvSpPr>
          <p:nvPr>
            <p:ph type="sldNum" sz="quarter" idx="5"/>
          </p:nvPr>
        </p:nvSpPr>
        <p:spPr/>
        <p:txBody>
          <a:bodyPr/>
          <a:lstStyle/>
          <a:p>
            <a:fld id="{A7C7283F-4ABE-4C1E-820C-632DA288920E}" type="slidenum">
              <a:rPr lang="ru-RU" smtClean="0"/>
              <a:pPr/>
              <a:t>5</a:t>
            </a:fld>
            <a:endParaRPr lang="ru-RU"/>
          </a:p>
        </p:txBody>
      </p:sp>
    </p:spTree>
    <p:extLst>
      <p:ext uri="{BB962C8B-B14F-4D97-AF65-F5344CB8AC3E}">
        <p14:creationId xmlns:p14="http://schemas.microsoft.com/office/powerpoint/2010/main" val="48951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Somewhere (on line 5) interrupt handler call swap function again.</a:t>
            </a:r>
            <a:endParaRPr lang="ru-RU" dirty="0"/>
          </a:p>
          <a:p>
            <a:pPr marL="0" indent="0">
              <a:buNone/>
            </a:pPr>
            <a:endParaRPr lang="ru-RU" dirty="0"/>
          </a:p>
          <a:p>
            <a:pPr marL="0" indent="0">
              <a:buNone/>
            </a:pPr>
            <a:r>
              <a:rPr lang="en-US" dirty="0"/>
              <a:t>Global variable t will be overwritten by the new values of x.</a:t>
            </a:r>
          </a:p>
          <a:p>
            <a:pPr marL="0" indent="0">
              <a:buNone/>
            </a:pPr>
            <a:endParaRPr lang="en-US" dirty="0"/>
          </a:p>
          <a:p>
            <a:pPr marL="0" indent="0">
              <a:buNone/>
            </a:pPr>
            <a:r>
              <a:rPr lang="en-US" dirty="0"/>
              <a:t>And when you come back to initial function y became 1, not x.</a:t>
            </a:r>
          </a:p>
          <a:p>
            <a:pPr marL="0" indent="0">
              <a:buNone/>
            </a:pPr>
            <a:endParaRPr lang="en-US" dirty="0"/>
          </a:p>
          <a:p>
            <a:pPr marL="0" indent="0">
              <a:buNone/>
            </a:pPr>
            <a:r>
              <a:rPr lang="en-US" dirty="0"/>
              <a:t>Conclusion:</a:t>
            </a:r>
          </a:p>
          <a:p>
            <a:pPr marL="0" indent="0">
              <a:buNone/>
            </a:pPr>
            <a:r>
              <a:rPr lang="en-US" dirty="0"/>
              <a:t>1)not allow to run from multiple threads – not thread-safe;</a:t>
            </a:r>
          </a:p>
          <a:p>
            <a:pPr marL="0" indent="0">
              <a:buNone/>
            </a:pPr>
            <a:r>
              <a:rPr lang="en-US" dirty="0"/>
              <a:t>2)not allow to invoke (call) from itself – not reentrant.</a:t>
            </a:r>
          </a:p>
        </p:txBody>
      </p:sp>
      <p:sp>
        <p:nvSpPr>
          <p:cNvPr id="4" name="Slide Number Placeholder 3"/>
          <p:cNvSpPr>
            <a:spLocks noGrp="1"/>
          </p:cNvSpPr>
          <p:nvPr>
            <p:ph type="sldNum" sz="quarter" idx="5"/>
          </p:nvPr>
        </p:nvSpPr>
        <p:spPr/>
        <p:txBody>
          <a:bodyPr/>
          <a:lstStyle/>
          <a:p>
            <a:fld id="{A7C7283F-4ABE-4C1E-820C-632DA288920E}" type="slidenum">
              <a:rPr lang="ru-RU" smtClean="0"/>
              <a:pPr/>
              <a:t>6</a:t>
            </a:fld>
            <a:endParaRPr lang="ru-RU"/>
          </a:p>
        </p:txBody>
      </p:sp>
    </p:spTree>
    <p:extLst>
      <p:ext uri="{BB962C8B-B14F-4D97-AF65-F5344CB8AC3E}">
        <p14:creationId xmlns:p14="http://schemas.microsoft.com/office/powerpoint/2010/main" val="114499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Multiple languages have their own ways how to mark variable as thread.</a:t>
            </a:r>
          </a:p>
          <a:p>
            <a:pPr marL="0" indent="0">
              <a:buNone/>
            </a:pPr>
            <a:r>
              <a:rPr lang="en-US" dirty="0"/>
              <a:t>In GCC this is __tread safe.</a:t>
            </a:r>
          </a:p>
          <a:p>
            <a:pPr marL="0" indent="0">
              <a:buNone/>
            </a:pPr>
            <a:endParaRPr lang="en-US" dirty="0"/>
          </a:p>
          <a:p>
            <a:pPr marL="0" indent="0">
              <a:buNone/>
            </a:pPr>
            <a:r>
              <a:rPr lang="en-US" dirty="0"/>
              <a:t>Assume that you have 5 cores, and the start of your program compiler creates 5 copies of that variable for each thread.</a:t>
            </a:r>
          </a:p>
          <a:p>
            <a:pPr marL="0" indent="0">
              <a:buNone/>
            </a:pPr>
            <a:endParaRPr lang="en-US" dirty="0"/>
          </a:p>
          <a:p>
            <a:pPr marL="0" indent="0">
              <a:buNone/>
            </a:pPr>
            <a:r>
              <a:rPr lang="en-US" dirty="0"/>
              <a:t>QUESTION: How many threads will be created on computer with 16 cores after the start of the program above?</a:t>
            </a:r>
          </a:p>
          <a:p>
            <a:pPr marL="0" indent="0">
              <a:buNone/>
            </a:pPr>
            <a:endParaRPr lang="en-US" dirty="0"/>
          </a:p>
          <a:p>
            <a:pPr marL="0" indent="0">
              <a:buNone/>
            </a:pPr>
            <a:r>
              <a:rPr lang="en-US" dirty="0"/>
              <a:t>The same, 16.</a:t>
            </a:r>
          </a:p>
          <a:p>
            <a:pPr marL="0" indent="0">
              <a:buNone/>
            </a:pPr>
            <a:endParaRPr lang="en-US" dirty="0"/>
          </a:p>
          <a:p>
            <a:pPr marL="0" indent="0">
              <a:buNone/>
            </a:pPr>
            <a:r>
              <a:rPr lang="en-US" dirty="0"/>
              <a:t>Conclusion:</a:t>
            </a:r>
          </a:p>
          <a:p>
            <a:pPr marL="0" indent="0">
              <a:buNone/>
            </a:pPr>
            <a:r>
              <a:rPr lang="en-US" dirty="0"/>
              <a:t>Still not reentrant as there no way to correct call function from itself. There will be no another copy of the variable t. Each thread don’t know and don’t care about other threads and variables in other threads.</a:t>
            </a:r>
          </a:p>
          <a:p>
            <a:pPr marL="0" indent="0">
              <a:buNone/>
            </a:pPr>
            <a:r>
              <a:rPr lang="en-US" dirty="0"/>
              <a:t>But there is </a:t>
            </a:r>
            <a:r>
              <a:rPr lang="en-US"/>
              <a:t>some tricky </a:t>
            </a:r>
            <a:r>
              <a:rPr lang="en-US" dirty="0"/>
              <a:t>situation. Function and it’s interrupted copy will not be thread-safe.</a:t>
            </a:r>
          </a:p>
        </p:txBody>
      </p:sp>
      <p:sp>
        <p:nvSpPr>
          <p:cNvPr id="4" name="Slide Number Placeholder 3"/>
          <p:cNvSpPr>
            <a:spLocks noGrp="1"/>
          </p:cNvSpPr>
          <p:nvPr>
            <p:ph type="sldNum" sz="quarter" idx="5"/>
          </p:nvPr>
        </p:nvSpPr>
        <p:spPr/>
        <p:txBody>
          <a:bodyPr/>
          <a:lstStyle/>
          <a:p>
            <a:fld id="{A7C7283F-4ABE-4C1E-820C-632DA288920E}" type="slidenum">
              <a:rPr lang="ru-RU" smtClean="0"/>
              <a:pPr/>
              <a:t>7</a:t>
            </a:fld>
            <a:endParaRPr lang="ru-RU"/>
          </a:p>
        </p:txBody>
      </p:sp>
    </p:spTree>
    <p:extLst>
      <p:ext uri="{BB962C8B-B14F-4D97-AF65-F5344CB8AC3E}">
        <p14:creationId xmlns:p14="http://schemas.microsoft.com/office/powerpoint/2010/main" val="284082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Add local variable s.</a:t>
            </a:r>
          </a:p>
          <a:p>
            <a:pPr marL="0" indent="0">
              <a:buNone/>
            </a:pPr>
            <a:endParaRPr lang="en-US" dirty="0"/>
          </a:p>
          <a:p>
            <a:pPr marL="0" indent="0">
              <a:buNone/>
            </a:pPr>
            <a:r>
              <a:rPr lang="en-US" dirty="0"/>
              <a:t>Conclusion:</a:t>
            </a:r>
          </a:p>
          <a:p>
            <a:pPr marL="0" indent="0">
              <a:buNone/>
            </a:pPr>
            <a:r>
              <a:rPr lang="en-US" dirty="0"/>
              <a:t>1)not allow to run from multiple threads – not thread-safe.</a:t>
            </a:r>
          </a:p>
        </p:txBody>
      </p:sp>
      <p:sp>
        <p:nvSpPr>
          <p:cNvPr id="4" name="Slide Number Placeholder 3"/>
          <p:cNvSpPr>
            <a:spLocks noGrp="1"/>
          </p:cNvSpPr>
          <p:nvPr>
            <p:ph type="sldNum" sz="quarter" idx="5"/>
          </p:nvPr>
        </p:nvSpPr>
        <p:spPr/>
        <p:txBody>
          <a:bodyPr/>
          <a:lstStyle/>
          <a:p>
            <a:fld id="{A7C7283F-4ABE-4C1E-820C-632DA288920E}" type="slidenum">
              <a:rPr lang="ru-RU" smtClean="0"/>
              <a:pPr/>
              <a:t>8</a:t>
            </a:fld>
            <a:endParaRPr lang="ru-RU"/>
          </a:p>
        </p:txBody>
      </p:sp>
    </p:spTree>
    <p:extLst>
      <p:ext uri="{BB962C8B-B14F-4D97-AF65-F5344CB8AC3E}">
        <p14:creationId xmlns:p14="http://schemas.microsoft.com/office/powerpoint/2010/main" val="1419434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 global variables, use local variables </a:t>
            </a:r>
          </a:p>
        </p:txBody>
      </p:sp>
      <p:sp>
        <p:nvSpPr>
          <p:cNvPr id="4" name="Slide Number Placeholder 3"/>
          <p:cNvSpPr>
            <a:spLocks noGrp="1"/>
          </p:cNvSpPr>
          <p:nvPr>
            <p:ph type="sldNum" sz="quarter" idx="5"/>
          </p:nvPr>
        </p:nvSpPr>
        <p:spPr/>
        <p:txBody>
          <a:bodyPr/>
          <a:lstStyle/>
          <a:p>
            <a:fld id="{A7C7283F-4ABE-4C1E-820C-632DA288920E}" type="slidenum">
              <a:rPr lang="ru-RU" smtClean="0"/>
              <a:pPr/>
              <a:t>9</a:t>
            </a:fld>
            <a:endParaRPr lang="ru-RU"/>
          </a:p>
        </p:txBody>
      </p:sp>
    </p:spTree>
    <p:extLst>
      <p:ext uri="{BB962C8B-B14F-4D97-AF65-F5344CB8AC3E}">
        <p14:creationId xmlns:p14="http://schemas.microsoft.com/office/powerpoint/2010/main" val="420932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CFE8E-35DF-4264-83BE-02B3CDB73D91}" type="datetime1">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CFF30-9B10-46B1-8241-FAD25BB44C98}" type="datetime1">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F91E-34CB-46A0-A19F-14AEFD502F65}" type="datetime1">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A33197-3220-4F74-A73B-D0BDCCCAEFFC}" type="datetime1">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75073-26BD-4485-A076-1A0AFE231B94}" type="datetime1">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A281F6-9698-4D8A-8C76-BDE20E94955F}" type="datetime1">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7DF79-B033-46DA-84EF-AE58BE9F546F}" type="datetime1">
              <a:rPr lang="en-US" smtClean="0"/>
              <a:pPr/>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8BD2A-643A-4154-BD47-239764D264DF}" type="datetime1">
              <a:rPr lang="en-US" smtClean="0"/>
              <a:pPr/>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47F1E-98B6-4713-BAFF-18F1F59BEE88}" type="datetime1">
              <a:rPr lang="en-US" smtClean="0"/>
              <a:pPr/>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C3FB6-BE07-444C-9679-29271E5441BC}" type="datetime1">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49A70-72CC-44F9-8A62-97A91CBA4F53}" type="datetime1">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8829F-CAB9-406C-A751-02418A2C563A}" type="datetime1">
              <a:rPr lang="en-US" smtClean="0"/>
              <a:pPr/>
              <a:t>5/10/2021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42900" y="328610"/>
            <a:ext cx="8458200" cy="3100390"/>
          </a:xfrm>
        </p:spPr>
        <p:txBody>
          <a:bodyPr>
            <a:noAutofit/>
          </a:bodyPr>
          <a:lstStyle/>
          <a:p>
            <a:r>
              <a:rPr lang="en-US" sz="4000" b="1" dirty="0"/>
              <a:t>Parallel Computing</a:t>
            </a:r>
            <a:br>
              <a:rPr lang="ru-RU" sz="4000" dirty="0"/>
            </a:br>
            <a:r>
              <a:rPr lang="en-US" sz="2400" dirty="0"/>
              <a:t>Academic year</a:t>
            </a:r>
            <a:r>
              <a:rPr lang="ru-RU" sz="2400" dirty="0"/>
              <a:t> </a:t>
            </a:r>
            <a:r>
              <a:rPr lang="en-US" sz="2400" dirty="0"/>
              <a:t>– </a:t>
            </a:r>
            <a:r>
              <a:rPr lang="ru-RU" sz="2400" dirty="0"/>
              <a:t>2020/21, </a:t>
            </a:r>
            <a:r>
              <a:rPr lang="en-US" sz="2400" dirty="0"/>
              <a:t>spring</a:t>
            </a:r>
            <a:r>
              <a:rPr lang="ru-RU" sz="2400" dirty="0"/>
              <a:t> </a:t>
            </a:r>
            <a:r>
              <a:rPr lang="en-US" sz="2400" dirty="0"/>
              <a:t>semester</a:t>
            </a:r>
            <a:br>
              <a:rPr lang="ru-RU" sz="2400" dirty="0"/>
            </a:br>
            <a:r>
              <a:rPr lang="en-US" sz="2400" dirty="0"/>
              <a:t>Computer science</a:t>
            </a:r>
            <a:br>
              <a:rPr lang="en-US" sz="3600" dirty="0"/>
            </a:br>
            <a:br>
              <a:rPr lang="ru-RU" sz="3600" dirty="0"/>
            </a:br>
            <a:r>
              <a:rPr lang="en-US" sz="7200" dirty="0"/>
              <a:t>Lecture</a:t>
            </a:r>
            <a:r>
              <a:rPr lang="ru-RU" sz="7200" dirty="0"/>
              <a:t> </a:t>
            </a:r>
            <a:r>
              <a:rPr lang="en-US" sz="7200" dirty="0"/>
              <a:t>2</a:t>
            </a:r>
            <a:endParaRPr lang="ru-RU" sz="7200" dirty="0"/>
          </a:p>
        </p:txBody>
      </p:sp>
      <p:sp>
        <p:nvSpPr>
          <p:cNvPr id="3" name="Подзаголовок 2"/>
          <p:cNvSpPr>
            <a:spLocks noGrp="1"/>
          </p:cNvSpPr>
          <p:nvPr>
            <p:ph type="subTitle" idx="1"/>
          </p:nvPr>
        </p:nvSpPr>
        <p:spPr>
          <a:xfrm>
            <a:off x="1475657" y="3907976"/>
            <a:ext cx="7311186" cy="2664296"/>
          </a:xfrm>
        </p:spPr>
        <p:txBody>
          <a:bodyPr>
            <a:normAutofit fontScale="85000" lnSpcReduction="20000"/>
          </a:bodyPr>
          <a:lstStyle/>
          <a:p>
            <a:pPr algn="r"/>
            <a:r>
              <a:rPr lang="en-US" dirty="0">
                <a:solidFill>
                  <a:schemeClr val="tx1"/>
                </a:solidFill>
              </a:rPr>
              <a:t>Lecturer, instructor</a:t>
            </a:r>
            <a:r>
              <a:rPr lang="ru-RU" dirty="0">
                <a:solidFill>
                  <a:schemeClr val="tx1"/>
                </a:solidFill>
              </a:rPr>
              <a:t>:</a:t>
            </a:r>
          </a:p>
          <a:p>
            <a:pPr algn="r"/>
            <a:r>
              <a:rPr lang="en-US" b="1" dirty="0">
                <a:solidFill>
                  <a:schemeClr val="tx1"/>
                </a:solidFill>
              </a:rPr>
              <a:t>Balakshin Pavel </a:t>
            </a:r>
            <a:r>
              <a:rPr lang="en-US" b="1" dirty="0" err="1">
                <a:solidFill>
                  <a:schemeClr val="tx1"/>
                </a:solidFill>
              </a:rPr>
              <a:t>Valerievich</a:t>
            </a:r>
            <a:endParaRPr lang="ru-RU" b="1" dirty="0">
              <a:solidFill>
                <a:schemeClr val="tx1"/>
              </a:solidFill>
            </a:endParaRPr>
          </a:p>
          <a:p>
            <a:pPr algn="r"/>
            <a:r>
              <a:rPr lang="ru-RU" dirty="0">
                <a:solidFill>
                  <a:schemeClr val="tx1"/>
                </a:solidFill>
              </a:rPr>
              <a:t>(</a:t>
            </a:r>
            <a:r>
              <a:rPr lang="en-US" dirty="0">
                <a:solidFill>
                  <a:schemeClr val="tx1"/>
                </a:solidFill>
              </a:rPr>
              <a:t>pvbalakshin@itmo.ru</a:t>
            </a:r>
            <a:r>
              <a:rPr lang="ru-RU" dirty="0">
                <a:solidFill>
                  <a:schemeClr val="tx1"/>
                </a:solidFill>
              </a:rPr>
              <a:t>;</a:t>
            </a:r>
            <a:r>
              <a:rPr lang="en-US" dirty="0">
                <a:solidFill>
                  <a:schemeClr val="tx1"/>
                </a:solidFill>
              </a:rPr>
              <a:t> pvbalakshin@hdu.edu.cn)</a:t>
            </a:r>
          </a:p>
          <a:p>
            <a:pPr algn="r"/>
            <a:r>
              <a:rPr lang="en-US" dirty="0">
                <a:solidFill>
                  <a:schemeClr val="tx1"/>
                </a:solidFill>
              </a:rPr>
              <a:t>Assistant:</a:t>
            </a:r>
          </a:p>
          <a:p>
            <a:pPr algn="r"/>
            <a:r>
              <a:rPr lang="en-US" b="1" dirty="0">
                <a:solidFill>
                  <a:schemeClr val="tx1"/>
                </a:solidFill>
              </a:rPr>
              <a:t>TBD</a:t>
            </a:r>
          </a:p>
          <a:p>
            <a:pPr algn="r"/>
            <a:r>
              <a:rPr lang="en-US" dirty="0">
                <a:solidFill>
                  <a:schemeClr val="tx1"/>
                </a:solidFill>
              </a:rPr>
              <a:t>(TBD@hdu.edu.cn)</a:t>
            </a:r>
          </a:p>
          <a:p>
            <a:pPr algn="r"/>
            <a:endParaRPr lang="ru-RU" dirty="0">
              <a:solidFill>
                <a:schemeClr val="tx1"/>
              </a:solidFill>
            </a:endParaRPr>
          </a:p>
        </p:txBody>
      </p:sp>
    </p:spTree>
    <p:extLst>
      <p:ext uri="{BB962C8B-B14F-4D97-AF65-F5344CB8AC3E}">
        <p14:creationId xmlns:p14="http://schemas.microsoft.com/office/powerpoint/2010/main" val="322670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pPr>
              <a:lnSpc>
                <a:spcPct val="70000"/>
              </a:lnSpc>
            </a:pPr>
            <a:r>
              <a:rPr lang="en-US" sz="4800" dirty="0"/>
              <a:t>Hardware parallelism types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10</a:t>
            </a:fld>
            <a:endParaRPr lang="en-US" sz="2000" dirty="0">
              <a:solidFill>
                <a:schemeClr val="tx1"/>
              </a:solidFill>
            </a:endParaRPr>
          </a:p>
        </p:txBody>
      </p:sp>
      <p:pic>
        <p:nvPicPr>
          <p:cNvPr id="2" name="Picture 1">
            <a:extLst>
              <a:ext uri="{FF2B5EF4-FFF2-40B4-BE49-F238E27FC236}">
                <a16:creationId xmlns:a16="http://schemas.microsoft.com/office/drawing/2014/main" id="{00C85C73-E3E1-4767-91BF-DD183651FCE3}"/>
              </a:ext>
            </a:extLst>
          </p:cNvPr>
          <p:cNvPicPr>
            <a:picLocks noChangeAspect="1"/>
          </p:cNvPicPr>
          <p:nvPr/>
        </p:nvPicPr>
        <p:blipFill>
          <a:blip r:embed="rId3"/>
          <a:stretch>
            <a:fillRect/>
          </a:stretch>
        </p:blipFill>
        <p:spPr>
          <a:xfrm>
            <a:off x="777603" y="1040274"/>
            <a:ext cx="7538813" cy="5307205"/>
          </a:xfrm>
          <a:prstGeom prst="rect">
            <a:avLst/>
          </a:prstGeom>
        </p:spPr>
      </p:pic>
      <p:sp>
        <p:nvSpPr>
          <p:cNvPr id="7" name="TextBox 6">
            <a:extLst>
              <a:ext uri="{FF2B5EF4-FFF2-40B4-BE49-F238E27FC236}">
                <a16:creationId xmlns:a16="http://schemas.microsoft.com/office/drawing/2014/main" id="{3278B4CD-88DE-4129-B93B-B33457054EB7}"/>
              </a:ext>
            </a:extLst>
          </p:cNvPr>
          <p:cNvSpPr txBox="1"/>
          <p:nvPr/>
        </p:nvSpPr>
        <p:spPr>
          <a:xfrm>
            <a:off x="2286001" y="6396593"/>
            <a:ext cx="4806279" cy="369332"/>
          </a:xfrm>
          <a:prstGeom prst="rect">
            <a:avLst/>
          </a:prstGeom>
          <a:noFill/>
        </p:spPr>
        <p:txBody>
          <a:bodyPr wrap="square" rtlCol="0">
            <a:spAutoFit/>
          </a:bodyPr>
          <a:lstStyle/>
          <a:p>
            <a:r>
              <a:rPr lang="en-US" dirty="0"/>
              <a:t>According to S. Akhter “Multi-Core Programming”</a:t>
            </a:r>
            <a:endParaRPr lang="ru-RU" dirty="0"/>
          </a:p>
        </p:txBody>
      </p:sp>
    </p:spTree>
    <p:extLst>
      <p:ext uri="{BB962C8B-B14F-4D97-AF65-F5344CB8AC3E}">
        <p14:creationId xmlns:p14="http://schemas.microsoft.com/office/powerpoint/2010/main" val="35929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199" y="0"/>
            <a:ext cx="8229600" cy="1143000"/>
          </a:xfrm>
        </p:spPr>
        <p:txBody>
          <a:bodyPr/>
          <a:lstStyle/>
          <a:p>
            <a:r>
              <a:rPr lang="en-US" dirty="0"/>
              <a:t>Hyperthreading</a:t>
            </a:r>
            <a:endParaRPr lang="ru-RU" dirty="0"/>
          </a:p>
        </p:txBody>
      </p:sp>
      <p:sp>
        <p:nvSpPr>
          <p:cNvPr id="3" name="Номер слайда 2"/>
          <p:cNvSpPr>
            <a:spLocks noGrp="1"/>
          </p:cNvSpPr>
          <p:nvPr>
            <p:ph type="sldNum" sz="quarter" idx="12"/>
          </p:nvPr>
        </p:nvSpPr>
        <p:spPr>
          <a:xfrm>
            <a:off x="6814900" y="6381328"/>
            <a:ext cx="2133600" cy="365125"/>
          </a:xfrm>
        </p:spPr>
        <p:txBody>
          <a:bodyPr/>
          <a:lstStyle/>
          <a:p>
            <a:fld id="{B6F15528-21DE-4FAA-801E-634DDDAF4B2B}" type="slidenum">
              <a:rPr lang="en-US" sz="2000" smtClean="0">
                <a:solidFill>
                  <a:schemeClr val="tx1"/>
                </a:solidFill>
              </a:rPr>
              <a:pPr/>
              <a:t>11</a:t>
            </a:fld>
            <a:endParaRPr lang="en-US" sz="2000" dirty="0">
              <a:solidFill>
                <a:schemeClr val="tx1"/>
              </a:solidFill>
            </a:endParaRPr>
          </a:p>
        </p:txBody>
      </p:sp>
      <p:pic>
        <p:nvPicPr>
          <p:cNvPr id="4" name="Picture 3">
            <a:extLst>
              <a:ext uri="{FF2B5EF4-FFF2-40B4-BE49-F238E27FC236}">
                <a16:creationId xmlns:a16="http://schemas.microsoft.com/office/drawing/2014/main" id="{DBADFBE7-0BBD-4667-94F6-192165C2D55B}"/>
              </a:ext>
            </a:extLst>
          </p:cNvPr>
          <p:cNvPicPr>
            <a:picLocks noChangeAspect="1"/>
          </p:cNvPicPr>
          <p:nvPr/>
        </p:nvPicPr>
        <p:blipFill>
          <a:blip r:embed="rId3"/>
          <a:stretch>
            <a:fillRect/>
          </a:stretch>
        </p:blipFill>
        <p:spPr>
          <a:xfrm>
            <a:off x="1043608" y="1275742"/>
            <a:ext cx="7186220" cy="4385507"/>
          </a:xfrm>
          <a:prstGeom prst="rect">
            <a:avLst/>
          </a:prstGeom>
        </p:spPr>
      </p:pic>
      <p:sp>
        <p:nvSpPr>
          <p:cNvPr id="5" name="TextBox 4">
            <a:extLst>
              <a:ext uri="{FF2B5EF4-FFF2-40B4-BE49-F238E27FC236}">
                <a16:creationId xmlns:a16="http://schemas.microsoft.com/office/drawing/2014/main" id="{8597919E-82AE-42FE-9243-84816EC827C6}"/>
              </a:ext>
            </a:extLst>
          </p:cNvPr>
          <p:cNvSpPr txBox="1"/>
          <p:nvPr/>
        </p:nvSpPr>
        <p:spPr>
          <a:xfrm>
            <a:off x="2286001" y="6396593"/>
            <a:ext cx="4806279" cy="369332"/>
          </a:xfrm>
          <a:prstGeom prst="rect">
            <a:avLst/>
          </a:prstGeom>
          <a:noFill/>
        </p:spPr>
        <p:txBody>
          <a:bodyPr wrap="square" rtlCol="0">
            <a:spAutoFit/>
          </a:bodyPr>
          <a:lstStyle/>
          <a:p>
            <a:r>
              <a:rPr lang="en-US" dirty="0"/>
              <a:t>According to S. Akhter “Multi-Core Programming”</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04800" y="1916832"/>
            <a:ext cx="8686800" cy="4726878"/>
          </a:xfrm>
        </p:spPr>
        <p:txBody>
          <a:bodyPr>
            <a:noAutofit/>
          </a:bodyPr>
          <a:lstStyle/>
          <a:p>
            <a:pPr algn="just"/>
            <a:r>
              <a:rPr lang="en-US" sz="2400" dirty="0"/>
              <a:t>On a single-processor (single-core) system you can use thread priorities to arrange their access to the processor (on a multi-processor system you cannot do it).</a:t>
            </a:r>
          </a:p>
          <a:p>
            <a:pPr algn="just"/>
            <a:r>
              <a:rPr lang="en-US" sz="2400" dirty="0"/>
              <a:t>On a single-processor system you need to pack structures more tightly to optimize the memory cache, and on a multi-core system you need to cut them by the size of the cache string to prevent False Sharing.</a:t>
            </a:r>
            <a:endParaRPr lang="ru-RU" sz="24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Multithreading on single-processor systems vs. multiprocessor systems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12</a:t>
            </a:fld>
            <a:endParaRPr lang="en-US" sz="2000" dirty="0">
              <a:solidFill>
                <a:schemeClr val="tx1"/>
              </a:solidFill>
            </a:endParaRPr>
          </a:p>
        </p:txBody>
      </p:sp>
    </p:spTree>
    <p:extLst>
      <p:ext uri="{BB962C8B-B14F-4D97-AF65-F5344CB8AC3E}">
        <p14:creationId xmlns:p14="http://schemas.microsoft.com/office/powerpoint/2010/main" val="1778482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28600" y="1401574"/>
            <a:ext cx="8686800" cy="4726878"/>
          </a:xfrm>
        </p:spPr>
        <p:txBody>
          <a:bodyPr>
            <a:noAutofit/>
          </a:bodyPr>
          <a:lstStyle/>
          <a:p>
            <a:pPr algn="just"/>
            <a:r>
              <a:rPr lang="en-US" sz="2400" dirty="0"/>
              <a:t>Measuring parallel efficiency.</a:t>
            </a:r>
          </a:p>
          <a:p>
            <a:pPr algn="just"/>
            <a:r>
              <a:rPr lang="en-US" sz="2400" dirty="0"/>
              <a:t>Instability of floating point calculation results.</a:t>
            </a:r>
          </a:p>
          <a:p>
            <a:pPr algn="just"/>
            <a:r>
              <a:rPr lang="en-US" sz="2400" dirty="0"/>
              <a:t>Race conditions.</a:t>
            </a:r>
          </a:p>
          <a:p>
            <a:pPr algn="just"/>
            <a:r>
              <a:rPr lang="en-US" sz="2400" dirty="0"/>
              <a:t>Mutual interlocks.</a:t>
            </a:r>
          </a:p>
          <a:p>
            <a:pPr algn="just"/>
            <a:r>
              <a:rPr lang="en-US" sz="2400" dirty="0"/>
              <a:t>The ABA problem.</a:t>
            </a:r>
          </a:p>
          <a:p>
            <a:pPr algn="just"/>
            <a:r>
              <a:rPr lang="en-US" sz="2400" dirty="0"/>
              <a:t>Inversion of priorities.</a:t>
            </a:r>
          </a:p>
          <a:p>
            <a:pPr algn="just"/>
            <a:r>
              <a:rPr lang="en-US" sz="2400" dirty="0"/>
              <a:t>Load Balancing (LJF).</a:t>
            </a:r>
          </a:p>
          <a:p>
            <a:pPr algn="just"/>
            <a:r>
              <a:rPr lang="en-US" sz="2400" dirty="0"/>
              <a:t>Scalability.</a:t>
            </a:r>
          </a:p>
          <a:p>
            <a:pPr algn="just"/>
            <a:r>
              <a:rPr lang="en-US" sz="2400" dirty="0"/>
              <a:t>False sharing (+ hardware optimization).</a:t>
            </a:r>
            <a:endParaRPr lang="ru-RU" sz="24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Parallel programming problems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13</a:t>
            </a:fld>
            <a:endParaRPr lang="en-US" sz="2000" dirty="0">
              <a:solidFill>
                <a:schemeClr val="tx1"/>
              </a:solidFill>
            </a:endParaRPr>
          </a:p>
        </p:txBody>
      </p:sp>
    </p:spTree>
    <p:extLst>
      <p:ext uri="{BB962C8B-B14F-4D97-AF65-F5344CB8AC3E}">
        <p14:creationId xmlns:p14="http://schemas.microsoft.com/office/powerpoint/2010/main" val="72153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6084168" y="2318706"/>
            <a:ext cx="2664296" cy="2220588"/>
          </a:xfrm>
        </p:spPr>
        <p:txBody>
          <a:bodyPr>
            <a:noAutofit/>
          </a:bodyPr>
          <a:lstStyle/>
          <a:p>
            <a:pPr marL="0" indent="0" algn="just">
              <a:buNone/>
            </a:pPr>
            <a:r>
              <a:rPr lang="en-US" sz="2400" dirty="0"/>
              <a:t>Reasons:</a:t>
            </a:r>
          </a:p>
          <a:p>
            <a:pPr marL="0" indent="0" algn="just">
              <a:buNone/>
            </a:pPr>
            <a:r>
              <a:rPr lang="en-US" sz="2400" dirty="0"/>
              <a:t>1. Background load presence.</a:t>
            </a:r>
          </a:p>
          <a:p>
            <a:pPr marL="0" indent="0" algn="just">
              <a:buNone/>
            </a:pPr>
            <a:r>
              <a:rPr lang="en-US" sz="2400" dirty="0"/>
              <a:t>2. Random nature of the algorithm.</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Problems measuring parallel speedup</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14</a:t>
            </a:fld>
            <a:endParaRPr lang="en-US" sz="2000" dirty="0">
              <a:solidFill>
                <a:schemeClr val="tx1"/>
              </a:solidFill>
            </a:endParaRPr>
          </a:p>
        </p:txBody>
      </p:sp>
      <p:pic>
        <p:nvPicPr>
          <p:cNvPr id="2" name="Picture 1">
            <a:extLst>
              <a:ext uri="{FF2B5EF4-FFF2-40B4-BE49-F238E27FC236}">
                <a16:creationId xmlns:a16="http://schemas.microsoft.com/office/drawing/2014/main" id="{85F63FD2-948B-4C2D-B684-2EB3F5C12505}"/>
              </a:ext>
            </a:extLst>
          </p:cNvPr>
          <p:cNvPicPr>
            <a:picLocks noChangeAspect="1"/>
          </p:cNvPicPr>
          <p:nvPr/>
        </p:nvPicPr>
        <p:blipFill>
          <a:blip r:embed="rId3"/>
          <a:stretch>
            <a:fillRect/>
          </a:stretch>
        </p:blipFill>
        <p:spPr>
          <a:xfrm>
            <a:off x="107504" y="1700547"/>
            <a:ext cx="5472608" cy="4222642"/>
          </a:xfrm>
          <a:prstGeom prst="rect">
            <a:avLst/>
          </a:prstGeom>
        </p:spPr>
      </p:pic>
      <p:sp>
        <p:nvSpPr>
          <p:cNvPr id="6" name="TextBox 5">
            <a:extLst>
              <a:ext uri="{FF2B5EF4-FFF2-40B4-BE49-F238E27FC236}">
                <a16:creationId xmlns:a16="http://schemas.microsoft.com/office/drawing/2014/main" id="{46FC2C90-4D62-4436-ADDC-DBEAA73BC4DE}"/>
              </a:ext>
            </a:extLst>
          </p:cNvPr>
          <p:cNvSpPr txBox="1"/>
          <p:nvPr/>
        </p:nvSpPr>
        <p:spPr>
          <a:xfrm>
            <a:off x="2123728" y="6396593"/>
            <a:ext cx="4896544" cy="369332"/>
          </a:xfrm>
          <a:prstGeom prst="rect">
            <a:avLst/>
          </a:prstGeom>
          <a:noFill/>
        </p:spPr>
        <p:txBody>
          <a:bodyPr wrap="square" rtlCol="0">
            <a:spAutoFit/>
          </a:bodyPr>
          <a:lstStyle/>
          <a:p>
            <a:r>
              <a:rPr lang="en-US" dirty="0"/>
              <a:t>According to materials of Prof. A.V. </a:t>
            </a:r>
            <a:r>
              <a:rPr lang="en-US" dirty="0" err="1"/>
              <a:t>Boukhanovsky</a:t>
            </a:r>
            <a:endParaRPr lang="ru-RU" dirty="0"/>
          </a:p>
        </p:txBody>
      </p:sp>
    </p:spTree>
    <p:extLst>
      <p:ext uri="{BB962C8B-B14F-4D97-AF65-F5344CB8AC3E}">
        <p14:creationId xmlns:p14="http://schemas.microsoft.com/office/powerpoint/2010/main" val="122858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95536" y="1663508"/>
            <a:ext cx="8496944" cy="4645812"/>
          </a:xfrm>
        </p:spPr>
        <p:txBody>
          <a:bodyPr>
            <a:noAutofit/>
          </a:bodyPr>
          <a:lstStyle/>
          <a:p>
            <a:pPr marL="0" indent="0" algn="just">
              <a:buNone/>
            </a:pPr>
            <a:r>
              <a:rPr lang="en-US" sz="2400" b="1" dirty="0"/>
              <a:t>Universal tools:</a:t>
            </a:r>
          </a:p>
          <a:p>
            <a:pPr algn="just"/>
            <a:r>
              <a:rPr lang="en-US" sz="2400" b="1" dirty="0"/>
              <a:t>Unix utility </a:t>
            </a:r>
            <a:r>
              <a:rPr lang="en-US" sz="2400" b="1" dirty="0">
                <a:solidFill>
                  <a:srgbClr val="FF0000"/>
                </a:solidFill>
              </a:rPr>
              <a:t>time</a:t>
            </a:r>
            <a:r>
              <a:rPr lang="en-US" sz="2400" dirty="0"/>
              <a:t> (measures the total execution of a program without possibility of any detail).</a:t>
            </a:r>
          </a:p>
          <a:p>
            <a:pPr algn="just"/>
            <a:r>
              <a:rPr lang="en-US" sz="2400" b="1" dirty="0"/>
              <a:t>C-function </a:t>
            </a:r>
            <a:r>
              <a:rPr lang="en-US" sz="2400" b="1" dirty="0">
                <a:solidFill>
                  <a:srgbClr val="FF0000"/>
                </a:solidFill>
              </a:rPr>
              <a:t>clock</a:t>
            </a:r>
            <a:r>
              <a:rPr lang="en-US" sz="2400" dirty="0"/>
              <a:t> (does not take into account idle time).</a:t>
            </a:r>
          </a:p>
          <a:p>
            <a:pPr algn="just"/>
            <a:r>
              <a:rPr lang="en-US" sz="2400" b="1" dirty="0"/>
              <a:t>C-function </a:t>
            </a:r>
            <a:r>
              <a:rPr lang="en-US" sz="2400" b="1" dirty="0" err="1">
                <a:solidFill>
                  <a:srgbClr val="FF0000"/>
                </a:solidFill>
              </a:rPr>
              <a:t>ctime</a:t>
            </a:r>
            <a:r>
              <a:rPr lang="en-US" sz="2400" dirty="0"/>
              <a:t> (not </a:t>
            </a:r>
            <a:r>
              <a:rPr lang="en-US" sz="2400" dirty="0" err="1"/>
              <a:t>reenterable</a:t>
            </a:r>
            <a:r>
              <a:rPr lang="en-US" sz="2400" dirty="0"/>
              <a:t>, see not cross-platform alternative to </a:t>
            </a:r>
            <a:r>
              <a:rPr lang="en-US" sz="2400" dirty="0" err="1"/>
              <a:t>ctime_r</a:t>
            </a:r>
            <a:r>
              <a:rPr lang="en-US" sz="2400" dirty="0"/>
              <a:t>).</a:t>
            </a:r>
          </a:p>
          <a:p>
            <a:pPr algn="just"/>
            <a:r>
              <a:rPr lang="en-US" sz="2400" b="1" dirty="0"/>
              <a:t>C-function </a:t>
            </a:r>
            <a:r>
              <a:rPr lang="en-US" sz="2400" b="1" dirty="0" err="1">
                <a:solidFill>
                  <a:srgbClr val="00B050"/>
                </a:solidFill>
              </a:rPr>
              <a:t>gettimeofday</a:t>
            </a:r>
            <a:r>
              <a:rPr lang="en-US" sz="2400" dirty="0"/>
              <a:t>,</a:t>
            </a:r>
            <a:r>
              <a:rPr lang="en-US" sz="2400" b="1" dirty="0"/>
              <a:t> </a:t>
            </a:r>
            <a:r>
              <a:rPr lang="en-US" sz="2400" b="1" dirty="0" err="1">
                <a:solidFill>
                  <a:srgbClr val="00B050"/>
                </a:solidFill>
              </a:rPr>
              <a:t>clock_gettime</a:t>
            </a:r>
            <a:r>
              <a:rPr lang="en-US" sz="2400" dirty="0"/>
              <a:t>.</a:t>
            </a:r>
          </a:p>
          <a:p>
            <a:pPr marL="0" indent="0" algn="just">
              <a:buNone/>
            </a:pPr>
            <a:r>
              <a:rPr lang="en-US" sz="2400" b="1" dirty="0"/>
              <a:t>Specialized tools:</a:t>
            </a:r>
          </a:p>
          <a:p>
            <a:pPr algn="just"/>
            <a:r>
              <a:rPr lang="en-US" sz="2400" b="1" dirty="0"/>
              <a:t>Library function </a:t>
            </a:r>
            <a:r>
              <a:rPr lang="en-US" sz="2400" b="1" dirty="0" err="1">
                <a:solidFill>
                  <a:srgbClr val="00B050"/>
                </a:solidFill>
              </a:rPr>
              <a:t>omp_get_wtime</a:t>
            </a:r>
            <a:r>
              <a:rPr lang="en-US" sz="2400" dirty="0"/>
              <a:t> (maybe the function </a:t>
            </a:r>
            <a:r>
              <a:rPr lang="en-US" sz="2400" dirty="0" err="1"/>
              <a:t>omp_get_wtick</a:t>
            </a:r>
            <a:r>
              <a:rPr lang="en-US" sz="2400" dirty="0"/>
              <a:t> will need to be used).</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Measurement of parallel program execution time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15</a:t>
            </a:fld>
            <a:endParaRPr lang="en-US" sz="2000" dirty="0">
              <a:solidFill>
                <a:schemeClr val="tx1"/>
              </a:solidFill>
            </a:endParaRPr>
          </a:p>
        </p:txBody>
      </p:sp>
    </p:spTree>
    <p:extLst>
      <p:ext uri="{BB962C8B-B14F-4D97-AF65-F5344CB8AC3E}">
        <p14:creationId xmlns:p14="http://schemas.microsoft.com/office/powerpoint/2010/main" val="394197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95536" y="1663508"/>
            <a:ext cx="8496944" cy="4645812"/>
          </a:xfrm>
        </p:spPr>
        <p:txBody>
          <a:bodyPr>
            <a:noAutofit/>
          </a:bodyPr>
          <a:lstStyle/>
          <a:p>
            <a:pPr marL="0" indent="0" algn="just">
              <a:buNone/>
            </a:pPr>
            <a:r>
              <a:rPr lang="en-US" sz="2400" dirty="0"/>
              <a:t>Solutions:</a:t>
            </a:r>
          </a:p>
          <a:p>
            <a:pPr algn="just"/>
            <a:r>
              <a:rPr lang="en-US" sz="2400" dirty="0"/>
              <a:t>Use thread-safe reentrant functions (for example </a:t>
            </a:r>
            <a:r>
              <a:rPr lang="en-US" sz="2400" b="1" dirty="0" err="1">
                <a:solidFill>
                  <a:srgbClr val="00B050"/>
                </a:solidFill>
              </a:rPr>
              <a:t>rand_r</a:t>
            </a:r>
            <a:r>
              <a:rPr lang="en-US" sz="2400" dirty="0"/>
              <a:t> instead of </a:t>
            </a:r>
            <a:r>
              <a:rPr lang="en-US" sz="2400" b="1" dirty="0">
                <a:solidFill>
                  <a:srgbClr val="FF0000"/>
                </a:solidFill>
              </a:rPr>
              <a:t>rand</a:t>
            </a:r>
            <a:r>
              <a:rPr lang="en-US" sz="2400" dirty="0"/>
              <a:t>).</a:t>
            </a:r>
          </a:p>
          <a:p>
            <a:pPr algn="just"/>
            <a:r>
              <a:rPr lang="en-US" sz="2400" dirty="0"/>
              <a:t>Measure the time several times and then:</a:t>
            </a:r>
          </a:p>
          <a:p>
            <a:pPr marL="0" indent="0" algn="just">
              <a:buNone/>
            </a:pPr>
            <a:r>
              <a:rPr lang="en-US" sz="2400" dirty="0"/>
              <a:t>     1) take minimum sampling/measurement OR</a:t>
            </a:r>
          </a:p>
          <a:p>
            <a:pPr marL="0" indent="0" algn="just">
              <a:buNone/>
            </a:pPr>
            <a:r>
              <a:rPr lang="en-US" sz="2400" dirty="0"/>
              <a:t>     2) calculate the confidence interval.</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Measurement of parallel program execution time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16</a:t>
            </a:fld>
            <a:endParaRPr lang="en-US" sz="2000" dirty="0">
              <a:solidFill>
                <a:schemeClr val="tx1"/>
              </a:solidFill>
            </a:endParaRPr>
          </a:p>
        </p:txBody>
      </p:sp>
    </p:spTree>
    <p:extLst>
      <p:ext uri="{BB962C8B-B14F-4D97-AF65-F5344CB8AC3E}">
        <p14:creationId xmlns:p14="http://schemas.microsoft.com/office/powerpoint/2010/main" val="229475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Subunit and super linear speedups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17</a:t>
            </a:fld>
            <a:endParaRPr lang="en-US" sz="2000" dirty="0">
              <a:solidFill>
                <a:schemeClr val="tx1"/>
              </a:solidFill>
            </a:endParaRPr>
          </a:p>
        </p:txBody>
      </p:sp>
      <p:sp>
        <p:nvSpPr>
          <p:cNvPr id="7" name="TextBox 6">
            <a:extLst>
              <a:ext uri="{FF2B5EF4-FFF2-40B4-BE49-F238E27FC236}">
                <a16:creationId xmlns:a16="http://schemas.microsoft.com/office/drawing/2014/main" id="{6FCB0A56-BA0F-41A8-A4D1-869FFAB4C38B}"/>
              </a:ext>
            </a:extLst>
          </p:cNvPr>
          <p:cNvSpPr txBox="1"/>
          <p:nvPr/>
        </p:nvSpPr>
        <p:spPr>
          <a:xfrm>
            <a:off x="2123728" y="6396593"/>
            <a:ext cx="4896544" cy="369332"/>
          </a:xfrm>
          <a:prstGeom prst="rect">
            <a:avLst/>
          </a:prstGeom>
          <a:noFill/>
        </p:spPr>
        <p:txBody>
          <a:bodyPr wrap="square" rtlCol="0">
            <a:spAutoFit/>
          </a:bodyPr>
          <a:lstStyle/>
          <a:p>
            <a:r>
              <a:rPr lang="en-US" dirty="0"/>
              <a:t>According to materials of Prof. A.V. </a:t>
            </a:r>
            <a:r>
              <a:rPr lang="en-US" dirty="0" err="1"/>
              <a:t>Boukhanovsky</a:t>
            </a:r>
            <a:endParaRPr lang="ru-RU" dirty="0"/>
          </a:p>
        </p:txBody>
      </p:sp>
      <p:pic>
        <p:nvPicPr>
          <p:cNvPr id="3" name="Picture 2">
            <a:extLst>
              <a:ext uri="{FF2B5EF4-FFF2-40B4-BE49-F238E27FC236}">
                <a16:creationId xmlns:a16="http://schemas.microsoft.com/office/drawing/2014/main" id="{7CF627A8-6FB4-4D68-B3C4-104A41A614B8}"/>
              </a:ext>
            </a:extLst>
          </p:cNvPr>
          <p:cNvPicPr>
            <a:picLocks noChangeAspect="1"/>
          </p:cNvPicPr>
          <p:nvPr/>
        </p:nvPicPr>
        <p:blipFill>
          <a:blip r:embed="rId3"/>
          <a:stretch>
            <a:fillRect/>
          </a:stretch>
        </p:blipFill>
        <p:spPr>
          <a:xfrm>
            <a:off x="319645" y="1052513"/>
            <a:ext cx="7348699" cy="3926125"/>
          </a:xfrm>
          <a:prstGeom prst="rect">
            <a:avLst/>
          </a:prstGeom>
        </p:spPr>
      </p:pic>
      <p:sp>
        <p:nvSpPr>
          <p:cNvPr id="10245" name="Rectangle 3"/>
          <p:cNvSpPr>
            <a:spLocks noGrp="1" noChangeArrowheads="1"/>
          </p:cNvSpPr>
          <p:nvPr>
            <p:ph type="body" idx="4294967295"/>
          </p:nvPr>
        </p:nvSpPr>
        <p:spPr>
          <a:xfrm>
            <a:off x="4411506" y="4509120"/>
            <a:ext cx="4607894" cy="1779933"/>
          </a:xfrm>
        </p:spPr>
        <p:txBody>
          <a:bodyPr>
            <a:noAutofit/>
          </a:bodyPr>
          <a:lstStyle/>
          <a:p>
            <a:pPr marL="0" indent="0" algn="just">
              <a:buNone/>
            </a:pPr>
            <a:r>
              <a:rPr lang="en-US" sz="2000" b="1" dirty="0"/>
              <a:t>Possible reasons:</a:t>
            </a:r>
          </a:p>
          <a:p>
            <a:pPr marL="457200" indent="-457200" algn="just">
              <a:buAutoNum type="arabicPeriod"/>
            </a:pPr>
            <a:r>
              <a:rPr lang="en-US" sz="2000" dirty="0"/>
              <a:t>Overhead costs (i.e. 1000 division instructions).</a:t>
            </a:r>
          </a:p>
          <a:p>
            <a:pPr marL="457200" indent="-457200" algn="just">
              <a:buAutoNum type="arabicPeriod"/>
            </a:pPr>
            <a:r>
              <a:rPr lang="en-US" sz="2000" dirty="0"/>
              <a:t>Caching effects.</a:t>
            </a:r>
          </a:p>
          <a:p>
            <a:pPr marL="457200" indent="-457200" algn="just">
              <a:buAutoNum type="arabicPeriod"/>
            </a:pPr>
            <a:r>
              <a:rPr lang="en-US" sz="2000" dirty="0"/>
              <a:t>Paralleling algorithm error.</a:t>
            </a:r>
          </a:p>
        </p:txBody>
      </p:sp>
    </p:spTree>
    <p:extLst>
      <p:ext uri="{BB962C8B-B14F-4D97-AF65-F5344CB8AC3E}">
        <p14:creationId xmlns:p14="http://schemas.microsoft.com/office/powerpoint/2010/main" val="273121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Changing the results of floating point calculations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18</a:t>
            </a:fld>
            <a:endParaRPr lang="en-US" sz="2000" dirty="0">
              <a:solidFill>
                <a:schemeClr val="tx1"/>
              </a:solidFill>
            </a:endParaRPr>
          </a:p>
        </p:txBody>
      </p:sp>
      <p:sp>
        <p:nvSpPr>
          <p:cNvPr id="10245" name="Rectangle 3"/>
          <p:cNvSpPr>
            <a:spLocks noGrp="1" noChangeArrowheads="1"/>
          </p:cNvSpPr>
          <p:nvPr>
            <p:ph type="body" idx="4294967295"/>
          </p:nvPr>
        </p:nvSpPr>
        <p:spPr>
          <a:xfrm>
            <a:off x="558174" y="4077393"/>
            <a:ext cx="7974266" cy="1779933"/>
          </a:xfrm>
        </p:spPr>
        <p:txBody>
          <a:bodyPr>
            <a:noAutofit/>
          </a:bodyPr>
          <a:lstStyle/>
          <a:p>
            <a:pPr marL="0" indent="0" algn="just">
              <a:buNone/>
            </a:pPr>
            <a:r>
              <a:rPr lang="en-US" sz="2400" dirty="0"/>
              <a:t>1 thread:	s = 14.357357</a:t>
            </a:r>
          </a:p>
          <a:p>
            <a:pPr marL="0" indent="0" algn="just">
              <a:buNone/>
            </a:pPr>
            <a:r>
              <a:rPr lang="en-US" sz="2400" dirty="0"/>
              <a:t>8 threads:	s = 14.393189</a:t>
            </a:r>
          </a:p>
          <a:p>
            <a:pPr marL="0" indent="0" algn="just">
              <a:buNone/>
            </a:pPr>
            <a:r>
              <a:rPr lang="en-US" sz="2400" dirty="0"/>
              <a:t>Diff:		</a:t>
            </a:r>
            <a:r>
              <a:rPr lang="en-US" sz="2400" b="1" dirty="0"/>
              <a:t>0.25%</a:t>
            </a:r>
          </a:p>
        </p:txBody>
      </p:sp>
      <p:pic>
        <p:nvPicPr>
          <p:cNvPr id="2" name="Picture 1">
            <a:extLst>
              <a:ext uri="{FF2B5EF4-FFF2-40B4-BE49-F238E27FC236}">
                <a16:creationId xmlns:a16="http://schemas.microsoft.com/office/drawing/2014/main" id="{4FC4D4C6-3149-429E-95A2-7BD60FB37459}"/>
              </a:ext>
            </a:extLst>
          </p:cNvPr>
          <p:cNvPicPr>
            <a:picLocks noChangeAspect="1"/>
          </p:cNvPicPr>
          <p:nvPr/>
        </p:nvPicPr>
        <p:blipFill>
          <a:blip r:embed="rId3"/>
          <a:stretch>
            <a:fillRect/>
          </a:stretch>
        </p:blipFill>
        <p:spPr>
          <a:xfrm>
            <a:off x="539552" y="1834530"/>
            <a:ext cx="8273388" cy="1779932"/>
          </a:xfrm>
          <a:prstGeom prst="rect">
            <a:avLst/>
          </a:prstGeom>
        </p:spPr>
      </p:pic>
    </p:spTree>
    <p:extLst>
      <p:ext uri="{BB962C8B-B14F-4D97-AF65-F5344CB8AC3E}">
        <p14:creationId xmlns:p14="http://schemas.microsoft.com/office/powerpoint/2010/main" val="411843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04800" y="1371598"/>
            <a:ext cx="8686800" cy="5272111"/>
          </a:xfrm>
        </p:spPr>
        <p:txBody>
          <a:bodyPr>
            <a:noAutofit/>
          </a:bodyPr>
          <a:lstStyle/>
          <a:p>
            <a:pPr marL="514350" indent="-514350">
              <a:buFont typeface="+mj-lt"/>
              <a:buAutoNum type="arabicPeriod"/>
            </a:pPr>
            <a:r>
              <a:rPr lang="en-US" sz="2400" dirty="0"/>
              <a:t>Write a single threaded program.</a:t>
            </a:r>
          </a:p>
          <a:p>
            <a:pPr marL="514350" indent="-514350">
              <a:buFont typeface="+mj-lt"/>
              <a:buAutoNum type="arabicPeriod"/>
            </a:pPr>
            <a:r>
              <a:rPr lang="en-US" sz="2400" dirty="0"/>
              <a:t>Stop.</a:t>
            </a:r>
          </a:p>
          <a:p>
            <a:pPr marL="514350" indent="-514350">
              <a:buFont typeface="+mj-lt"/>
              <a:buAutoNum type="arabicPeriod"/>
            </a:pPr>
            <a:r>
              <a:rPr lang="en-US" sz="2400" dirty="0"/>
              <a:t>Try automatic paralleling.</a:t>
            </a:r>
          </a:p>
          <a:p>
            <a:pPr marL="514350" indent="-514350">
              <a:buFont typeface="+mj-lt"/>
              <a:buAutoNum type="arabicPeriod"/>
            </a:pPr>
            <a:r>
              <a:rPr lang="en-US" sz="2400" dirty="0"/>
              <a:t>Stop.</a:t>
            </a:r>
          </a:p>
          <a:p>
            <a:pPr marL="514350" indent="-514350">
              <a:buFont typeface="+mj-lt"/>
              <a:buAutoNum type="arabicPeriod"/>
            </a:pPr>
            <a:r>
              <a:rPr lang="en-US" sz="2400" dirty="0"/>
              <a:t>Try parallel libraries and data structures.</a:t>
            </a:r>
          </a:p>
          <a:p>
            <a:pPr marL="514350" indent="-514350">
              <a:buFont typeface="+mj-lt"/>
              <a:buAutoNum type="arabicPeriod"/>
            </a:pPr>
            <a:r>
              <a:rPr lang="en-US" sz="2400" dirty="0"/>
              <a:t>Stop.</a:t>
            </a:r>
          </a:p>
          <a:p>
            <a:pPr marL="514350" indent="-514350">
              <a:buFont typeface="+mj-lt"/>
              <a:buAutoNum type="arabicPeriod"/>
            </a:pPr>
            <a:r>
              <a:rPr lang="en-US" sz="2400" dirty="0"/>
              <a:t>Profile the application, estimate the maximum achievable paralleling effect.</a:t>
            </a:r>
          </a:p>
          <a:p>
            <a:pPr marL="514350" indent="-514350">
              <a:buFont typeface="+mj-lt"/>
              <a:buAutoNum type="arabicPeriod"/>
            </a:pPr>
            <a:r>
              <a:rPr lang="en-US" sz="2400" dirty="0"/>
              <a:t>Stop.</a:t>
            </a:r>
          </a:p>
          <a:p>
            <a:pPr marL="514350" indent="-514350">
              <a:buFont typeface="+mj-lt"/>
              <a:buAutoNum type="arabicPeriod"/>
            </a:pPr>
            <a:r>
              <a:rPr lang="en-US" sz="2400" dirty="0"/>
              <a:t>Parallelize bottlenecks and frequently called functions.</a:t>
            </a:r>
          </a:p>
          <a:p>
            <a:pPr marL="0" indent="0">
              <a:buNone/>
            </a:pPr>
            <a:endParaRPr lang="en-US" sz="2000" dirty="0"/>
          </a:p>
          <a:p>
            <a:pPr marL="0" indent="0">
              <a:buNone/>
            </a:pPr>
            <a:r>
              <a:rPr lang="en-US" sz="2400" b="1" dirty="0"/>
              <a:t>The goal of parallel programming is to avoid parallel programming!</a:t>
            </a:r>
            <a:endParaRPr lang="ru-RU" sz="2400" b="1"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A typical scenario of a parallel programmer's work</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a:t>
            </a:fld>
            <a:endParaRPr lang="en-US" sz="2000" dirty="0">
              <a:solidFill>
                <a:schemeClr val="tx1"/>
              </a:solidFill>
            </a:endParaRPr>
          </a:p>
        </p:txBody>
      </p:sp>
    </p:spTree>
    <p:extLst>
      <p:ext uri="{BB962C8B-B14F-4D97-AF65-F5344CB8AC3E}">
        <p14:creationId xmlns:p14="http://schemas.microsoft.com/office/powerpoint/2010/main" val="25744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04800" y="1484784"/>
            <a:ext cx="8686800" cy="5158926"/>
          </a:xfrm>
        </p:spPr>
        <p:txBody>
          <a:bodyPr>
            <a:noAutofit/>
          </a:bodyPr>
          <a:lstStyle/>
          <a:p>
            <a:pPr algn="just"/>
            <a:r>
              <a:rPr lang="en-US" sz="2400" dirty="0"/>
              <a:t>Process – the most heavyweight mechanism used for parallelization. Each process has its own independent address spaces, so data synchronization between processes is slow and complicated. May include several threads of execution.</a:t>
            </a:r>
          </a:p>
          <a:p>
            <a:pPr algn="just"/>
            <a:r>
              <a:rPr lang="en-US" sz="2400" dirty="0"/>
              <a:t>Thread – runs independently of other threads, but has a common address space with other threads into the same process. At this level data synchronization mechanisms are used.</a:t>
            </a:r>
          </a:p>
          <a:p>
            <a:pPr algn="just"/>
            <a:r>
              <a:rPr lang="en-US" sz="2400" dirty="0"/>
              <a:t>Fiber – lightweight thread of execution. Like threads, fiber has a common address space, however, it uses joint multitasking instead of preemptive one. All fibers work on one core, unlike threads, which can work on different kernels.</a:t>
            </a:r>
            <a:endParaRPr lang="ru-RU" sz="24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Parallel programming terminology</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3</a:t>
            </a:fld>
            <a:endParaRPr lang="en-US" sz="2000" dirty="0">
              <a:solidFill>
                <a:schemeClr val="tx1"/>
              </a:solidFill>
            </a:endParaRPr>
          </a:p>
        </p:txBody>
      </p:sp>
    </p:spTree>
    <p:extLst>
      <p:ext uri="{BB962C8B-B14F-4D97-AF65-F5344CB8AC3E}">
        <p14:creationId xmlns:p14="http://schemas.microsoft.com/office/powerpoint/2010/main" val="8434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35496" y="0"/>
            <a:ext cx="8534400" cy="12645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t>Thread lifecycle</a:t>
            </a:r>
            <a:endParaRPr lang="ru-RU" sz="4800" dirty="0"/>
          </a:p>
        </p:txBody>
      </p:sp>
      <p:sp>
        <p:nvSpPr>
          <p:cNvPr id="6" name="Номер слайда 5">
            <a:extLst>
              <a:ext uri="{FF2B5EF4-FFF2-40B4-BE49-F238E27FC236}">
                <a16:creationId xmlns:a16="http://schemas.microsoft.com/office/drawing/2014/main" id="{B4AF4007-3557-43F5-85B6-ACFEF8A0FA91}"/>
              </a:ext>
            </a:extLst>
          </p:cNvPr>
          <p:cNvSpPr txBox="1">
            <a:spLocks/>
          </p:cNvSpPr>
          <p:nvPr/>
        </p:nvSpPr>
        <p:spPr>
          <a:xfrm>
            <a:off x="6876256" y="645447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000" smtClean="0">
                <a:solidFill>
                  <a:schemeClr val="tx1"/>
                </a:solidFill>
              </a:rPr>
              <a:pPr/>
              <a:t>4</a:t>
            </a:fld>
            <a:endParaRPr lang="en-US" sz="2000" dirty="0">
              <a:solidFill>
                <a:schemeClr val="tx1"/>
              </a:solidFill>
            </a:endParaRPr>
          </a:p>
        </p:txBody>
      </p:sp>
      <p:pic>
        <p:nvPicPr>
          <p:cNvPr id="5" name="Picture 4" descr="A close up of a mans face&#10;&#10;Description automatically generated">
            <a:extLst>
              <a:ext uri="{FF2B5EF4-FFF2-40B4-BE49-F238E27FC236}">
                <a16:creationId xmlns:a16="http://schemas.microsoft.com/office/drawing/2014/main" id="{A825E472-586E-4B5C-B47E-683A42EAC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 y="1023937"/>
            <a:ext cx="8353425" cy="4810125"/>
          </a:xfrm>
          <a:prstGeom prst="rect">
            <a:avLst/>
          </a:prstGeom>
        </p:spPr>
      </p:pic>
    </p:spTree>
    <p:extLst>
      <p:ext uri="{BB962C8B-B14F-4D97-AF65-F5344CB8AC3E}">
        <p14:creationId xmlns:p14="http://schemas.microsoft.com/office/powerpoint/2010/main" val="369103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180528" y="0"/>
            <a:ext cx="9505056" cy="1371599"/>
          </a:xfrm>
          <a:noFill/>
        </p:spPr>
        <p:txBody>
          <a:bodyPr>
            <a:noAutofit/>
          </a:bodyPr>
          <a:lstStyle/>
          <a:p>
            <a:r>
              <a:rPr lang="en-US" sz="4800" dirty="0"/>
              <a:t>Parallel</a:t>
            </a:r>
            <a:r>
              <a:rPr lang="en-US" sz="3200" dirty="0"/>
              <a:t> </a:t>
            </a:r>
            <a:r>
              <a:rPr lang="en-US" sz="4800" dirty="0"/>
              <a:t>programming</a:t>
            </a:r>
            <a:r>
              <a:rPr lang="en-US" sz="3200" dirty="0"/>
              <a:t> </a:t>
            </a:r>
            <a:r>
              <a:rPr lang="en-US" sz="4800" dirty="0"/>
              <a:t>terminology</a:t>
            </a:r>
            <a:r>
              <a:rPr lang="en-US" sz="3200" dirty="0"/>
              <a:t> </a:t>
            </a:r>
            <a:r>
              <a:rPr lang="en-US" sz="4800" dirty="0"/>
              <a:t>(2)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5</a:t>
            </a:fld>
            <a:endParaRPr lang="en-US" sz="2000" dirty="0">
              <a:solidFill>
                <a:schemeClr val="tx1"/>
              </a:solidFill>
            </a:endParaRPr>
          </a:p>
        </p:txBody>
      </p:sp>
      <p:graphicFrame>
        <p:nvGraphicFramePr>
          <p:cNvPr id="2" name="Table 2">
            <a:extLst>
              <a:ext uri="{FF2B5EF4-FFF2-40B4-BE49-F238E27FC236}">
                <a16:creationId xmlns:a16="http://schemas.microsoft.com/office/drawing/2014/main" id="{3A6CD4F3-E754-484D-A001-8E39986F0C96}"/>
              </a:ext>
            </a:extLst>
          </p:cNvPr>
          <p:cNvGraphicFramePr>
            <a:graphicFrameLocks noGrp="1"/>
          </p:cNvGraphicFramePr>
          <p:nvPr>
            <p:extLst>
              <p:ext uri="{D42A27DB-BD31-4B8C-83A1-F6EECF244321}">
                <p14:modId xmlns:p14="http://schemas.microsoft.com/office/powerpoint/2010/main" val="137239428"/>
              </p:ext>
            </p:extLst>
          </p:nvPr>
        </p:nvGraphicFramePr>
        <p:xfrm>
          <a:off x="251519" y="1196752"/>
          <a:ext cx="8640961" cy="5457408"/>
        </p:xfrm>
        <a:graphic>
          <a:graphicData uri="http://schemas.openxmlformats.org/drawingml/2006/table">
            <a:tbl>
              <a:tblPr firstRow="1" bandRow="1">
                <a:tableStyleId>{5C22544A-7EE6-4342-B048-85BDC9FD1C3A}</a:tableStyleId>
              </a:tblPr>
              <a:tblGrid>
                <a:gridCol w="1368153">
                  <a:extLst>
                    <a:ext uri="{9D8B030D-6E8A-4147-A177-3AD203B41FA5}">
                      <a16:colId xmlns:a16="http://schemas.microsoft.com/office/drawing/2014/main" val="3843234593"/>
                    </a:ext>
                  </a:extLst>
                </a:gridCol>
                <a:gridCol w="3744416">
                  <a:extLst>
                    <a:ext uri="{9D8B030D-6E8A-4147-A177-3AD203B41FA5}">
                      <a16:colId xmlns:a16="http://schemas.microsoft.com/office/drawing/2014/main" val="2202502899"/>
                    </a:ext>
                  </a:extLst>
                </a:gridCol>
                <a:gridCol w="3528392">
                  <a:extLst>
                    <a:ext uri="{9D8B030D-6E8A-4147-A177-3AD203B41FA5}">
                      <a16:colId xmlns:a16="http://schemas.microsoft.com/office/drawing/2014/main" val="1176376151"/>
                    </a:ext>
                  </a:extLst>
                </a:gridCol>
              </a:tblGrid>
              <a:tr h="807864">
                <a:tc>
                  <a:txBody>
                    <a:bodyPr/>
                    <a:lstStyle/>
                    <a:p>
                      <a:pPr algn="ctr"/>
                      <a:r>
                        <a:rPr lang="en-US" sz="2200" b="1" kern="1200" dirty="0">
                          <a:solidFill>
                            <a:schemeClr val="lt1"/>
                          </a:solidFill>
                          <a:latin typeface="+mn-lt"/>
                          <a:ea typeface="+mn-ea"/>
                          <a:cs typeface="+mn-cs"/>
                        </a:rPr>
                        <a:t>Source of definition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lt1"/>
                          </a:solidFill>
                          <a:latin typeface="+mn-lt"/>
                          <a:ea typeface="+mn-ea"/>
                          <a:cs typeface="+mn-cs"/>
                        </a:rPr>
                        <a:t>Thread-safe</a:t>
                      </a:r>
                    </a:p>
                    <a:p>
                      <a:pPr algn="ctr"/>
                      <a:endParaRPr lang="en-US" sz="2200" b="1" kern="1200" dirty="0">
                        <a:solidFill>
                          <a:schemeClr val="lt1"/>
                        </a:solidFill>
                        <a:latin typeface="+mn-lt"/>
                        <a:ea typeface="+mn-ea"/>
                        <a:cs typeface="+mn-cs"/>
                      </a:endParaRPr>
                    </a:p>
                  </a:txBody>
                  <a:tcPr/>
                </a:tc>
                <a:tc>
                  <a:txBody>
                    <a:bodyPr/>
                    <a:lstStyle/>
                    <a:p>
                      <a:pPr algn="ctr"/>
                      <a:r>
                        <a:rPr lang="en-US" sz="2200" b="1" kern="1200" dirty="0">
                          <a:solidFill>
                            <a:schemeClr val="lt1"/>
                          </a:solidFill>
                          <a:latin typeface="+mn-lt"/>
                          <a:ea typeface="+mn-ea"/>
                          <a:cs typeface="+mn-cs"/>
                        </a:rPr>
                        <a:t>Reentrant / </a:t>
                      </a:r>
                      <a:r>
                        <a:rPr lang="en-US" sz="2200" b="1" kern="1200" dirty="0" err="1">
                          <a:solidFill>
                            <a:schemeClr val="lt1"/>
                          </a:solidFill>
                          <a:latin typeface="+mn-lt"/>
                          <a:ea typeface="+mn-ea"/>
                          <a:cs typeface="+mn-cs"/>
                        </a:rPr>
                        <a:t>reentrable</a:t>
                      </a:r>
                      <a:endParaRPr lang="en-US" sz="2200" b="1" kern="1200" dirty="0">
                        <a:solidFill>
                          <a:schemeClr val="lt1"/>
                        </a:solidFill>
                        <a:latin typeface="+mn-lt"/>
                        <a:ea typeface="+mn-ea"/>
                        <a:cs typeface="+mn-cs"/>
                      </a:endParaRPr>
                    </a:p>
                  </a:txBody>
                  <a:tcPr/>
                </a:tc>
                <a:extLst>
                  <a:ext uri="{0D108BD9-81ED-4DB2-BD59-A6C34878D82A}">
                    <a16:rowId xmlns:a16="http://schemas.microsoft.com/office/drawing/2014/main" val="709713000"/>
                  </a:ext>
                </a:extLst>
              </a:tr>
              <a:tr h="1784424">
                <a:tc>
                  <a:txBody>
                    <a:bodyPr/>
                    <a:lstStyle/>
                    <a:p>
                      <a:pPr algn="ctr"/>
                      <a:r>
                        <a:rPr lang="en-US" sz="2200" b="1" dirty="0"/>
                        <a:t>Qt</a:t>
                      </a:r>
                    </a:p>
                  </a:txBody>
                  <a:tcPr/>
                </a:tc>
                <a:tc>
                  <a:txBody>
                    <a:bodyPr/>
                    <a:lstStyle/>
                    <a:p>
                      <a:pPr algn="ctr"/>
                      <a:r>
                        <a:rPr lang="en-US" sz="2200" dirty="0"/>
                        <a:t>Inside the function all common variables are addressed strictly sequentially</a:t>
                      </a:r>
                      <a:r>
                        <a:rPr lang="ru-RU" sz="2200" dirty="0"/>
                        <a:t>, </a:t>
                      </a:r>
                      <a:r>
                        <a:rPr lang="en-US" sz="2200" dirty="0"/>
                        <a:t>but not in parallel (thread-safe is reentrant but not vice versa).</a:t>
                      </a:r>
                    </a:p>
                  </a:txBody>
                  <a:tcPr/>
                </a:tc>
                <a:tc>
                  <a:txBody>
                    <a:bodyPr/>
                    <a:lstStyle/>
                    <a:p>
                      <a:pPr algn="ctr"/>
                      <a:r>
                        <a:rPr lang="en-US" sz="2200" dirty="0"/>
                        <a:t>Function is called by several threads at the same time, correct operation is </a:t>
                      </a:r>
                      <a:r>
                        <a:rPr lang="en-US" sz="2200" dirty="0" err="1"/>
                        <a:t>gua-ranteed</a:t>
                      </a:r>
                      <a:r>
                        <a:rPr lang="en-US" sz="2200" dirty="0"/>
                        <a:t> only if the threads do not use shared data.</a:t>
                      </a:r>
                    </a:p>
                  </a:txBody>
                  <a:tcPr/>
                </a:tc>
                <a:extLst>
                  <a:ext uri="{0D108BD9-81ED-4DB2-BD59-A6C34878D82A}">
                    <a16:rowId xmlns:a16="http://schemas.microsoft.com/office/drawing/2014/main" val="1400371501"/>
                  </a:ext>
                </a:extLst>
              </a:tr>
              <a:tr h="801254">
                <a:tc>
                  <a:txBody>
                    <a:bodyPr/>
                    <a:lstStyle/>
                    <a:p>
                      <a:pPr algn="ctr"/>
                      <a:r>
                        <a:rPr lang="en-US" sz="2200" b="1" dirty="0"/>
                        <a:t>Linux</a:t>
                      </a:r>
                    </a:p>
                  </a:txBody>
                  <a:tcPr/>
                </a:tc>
                <a:tc>
                  <a:txBody>
                    <a:bodyPr/>
                    <a:lstStyle/>
                    <a:p>
                      <a:pPr algn="ctr"/>
                      <a:r>
                        <a:rPr lang="en-US" sz="2200" dirty="0"/>
                        <a:t>The function shows the</a:t>
                      </a:r>
                    </a:p>
                    <a:p>
                      <a:pPr algn="ctr"/>
                      <a:r>
                        <a:rPr lang="en-US" sz="2200" dirty="0"/>
                        <a:t>correct results, even if</a:t>
                      </a:r>
                    </a:p>
                    <a:p>
                      <a:pPr algn="ctr"/>
                      <a:r>
                        <a:rPr lang="en-US" sz="2200" dirty="0"/>
                        <a:t>called by several threads</a:t>
                      </a:r>
                    </a:p>
                    <a:p>
                      <a:pPr algn="ctr"/>
                      <a:r>
                        <a:rPr lang="en-US" sz="2200" dirty="0"/>
                        <a:t>at the same time.</a:t>
                      </a:r>
                    </a:p>
                  </a:txBody>
                  <a:tcPr/>
                </a:tc>
                <a:tc>
                  <a:txBody>
                    <a:bodyPr/>
                    <a:lstStyle/>
                    <a:p>
                      <a:pPr algn="ctr"/>
                      <a:r>
                        <a:rPr lang="en-US" sz="2200" dirty="0"/>
                        <a:t>The function shows the</a:t>
                      </a:r>
                    </a:p>
                    <a:p>
                      <a:pPr algn="ctr"/>
                      <a:r>
                        <a:rPr lang="en-US" sz="2200" dirty="0"/>
                        <a:t>correct results, even if</a:t>
                      </a:r>
                    </a:p>
                    <a:p>
                      <a:pPr algn="ctr"/>
                      <a:r>
                        <a:rPr lang="en-US" sz="2200" dirty="0"/>
                        <a:t>It recalled internally.</a:t>
                      </a:r>
                    </a:p>
                  </a:txBody>
                  <a:tcPr/>
                </a:tc>
                <a:extLst>
                  <a:ext uri="{0D108BD9-81ED-4DB2-BD59-A6C34878D82A}">
                    <a16:rowId xmlns:a16="http://schemas.microsoft.com/office/drawing/2014/main" val="2164123707"/>
                  </a:ext>
                </a:extLst>
              </a:tr>
              <a:tr h="801254">
                <a:tc>
                  <a:txBody>
                    <a:bodyPr/>
                    <a:lstStyle/>
                    <a:p>
                      <a:pPr algn="ctr"/>
                      <a:r>
                        <a:rPr lang="en-US" sz="2200" b="1" dirty="0"/>
                        <a:t>POSIX</a:t>
                      </a:r>
                    </a:p>
                  </a:txBody>
                  <a:tcPr/>
                </a:tc>
                <a:tc>
                  <a:txBody>
                    <a:bodyPr/>
                    <a:lstStyle/>
                    <a:p>
                      <a:pPr algn="ctr"/>
                      <a:r>
                        <a:rPr lang="en-US" sz="2200" dirty="0"/>
                        <a:t>?</a:t>
                      </a:r>
                    </a:p>
                  </a:txBody>
                  <a:tcPr/>
                </a:tc>
                <a:tc>
                  <a:txBody>
                    <a:bodyPr/>
                    <a:lstStyle/>
                    <a:p>
                      <a:pPr algn="ctr"/>
                      <a:r>
                        <a:rPr lang="en-US" sz="2200" dirty="0"/>
                        <a:t>The function shows correct results even if it is called by several threads at the same time.</a:t>
                      </a:r>
                    </a:p>
                  </a:txBody>
                  <a:tcPr/>
                </a:tc>
                <a:extLst>
                  <a:ext uri="{0D108BD9-81ED-4DB2-BD59-A6C34878D82A}">
                    <a16:rowId xmlns:a16="http://schemas.microsoft.com/office/drawing/2014/main" val="917853268"/>
                  </a:ext>
                </a:extLst>
              </a:tr>
            </a:tbl>
          </a:graphicData>
        </a:graphic>
      </p:graphicFrame>
    </p:spTree>
    <p:extLst>
      <p:ext uri="{BB962C8B-B14F-4D97-AF65-F5344CB8AC3E}">
        <p14:creationId xmlns:p14="http://schemas.microsoft.com/office/powerpoint/2010/main" val="310747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pPr>
              <a:lnSpc>
                <a:spcPct val="70000"/>
              </a:lnSpc>
            </a:pPr>
            <a:r>
              <a:rPr lang="en-US" dirty="0"/>
              <a:t>Not thread-safe, not reentrant</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6</a:t>
            </a:fld>
            <a:endParaRPr lang="en-US" sz="2000" dirty="0">
              <a:solidFill>
                <a:schemeClr val="tx1"/>
              </a:solidFill>
            </a:endParaRPr>
          </a:p>
        </p:txBody>
      </p:sp>
      <p:pic>
        <p:nvPicPr>
          <p:cNvPr id="2" name="Picture 1">
            <a:extLst>
              <a:ext uri="{FF2B5EF4-FFF2-40B4-BE49-F238E27FC236}">
                <a16:creationId xmlns:a16="http://schemas.microsoft.com/office/drawing/2014/main" id="{109D8EEC-3684-4CB8-8B83-C574EF46EEA4}"/>
              </a:ext>
            </a:extLst>
          </p:cNvPr>
          <p:cNvPicPr>
            <a:picLocks noChangeAspect="1"/>
          </p:cNvPicPr>
          <p:nvPr/>
        </p:nvPicPr>
        <p:blipFill>
          <a:blip r:embed="rId3"/>
          <a:stretch>
            <a:fillRect/>
          </a:stretch>
        </p:blipFill>
        <p:spPr>
          <a:xfrm>
            <a:off x="827584" y="1124744"/>
            <a:ext cx="7210336" cy="5040560"/>
          </a:xfrm>
          <a:prstGeom prst="rect">
            <a:avLst/>
          </a:prstGeom>
        </p:spPr>
      </p:pic>
    </p:spTree>
    <p:extLst>
      <p:ext uri="{BB962C8B-B14F-4D97-AF65-F5344CB8AC3E}">
        <p14:creationId xmlns:p14="http://schemas.microsoft.com/office/powerpoint/2010/main" val="313703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pPr>
              <a:lnSpc>
                <a:spcPct val="70000"/>
              </a:lnSpc>
            </a:pPr>
            <a:r>
              <a:rPr lang="en-US" sz="4800" dirty="0"/>
              <a:t>Thread-safe, not reentrant</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7</a:t>
            </a:fld>
            <a:endParaRPr lang="en-US" sz="2000" dirty="0">
              <a:solidFill>
                <a:schemeClr val="tx1"/>
              </a:solidFill>
            </a:endParaRPr>
          </a:p>
        </p:txBody>
      </p:sp>
      <p:pic>
        <p:nvPicPr>
          <p:cNvPr id="3" name="Picture 2">
            <a:extLst>
              <a:ext uri="{FF2B5EF4-FFF2-40B4-BE49-F238E27FC236}">
                <a16:creationId xmlns:a16="http://schemas.microsoft.com/office/drawing/2014/main" id="{ABDD90D7-1B7E-4D12-A56B-E09FA2A11ACC}"/>
              </a:ext>
            </a:extLst>
          </p:cNvPr>
          <p:cNvPicPr>
            <a:picLocks noChangeAspect="1"/>
          </p:cNvPicPr>
          <p:nvPr/>
        </p:nvPicPr>
        <p:blipFill>
          <a:blip r:embed="rId3"/>
          <a:stretch>
            <a:fillRect/>
          </a:stretch>
        </p:blipFill>
        <p:spPr>
          <a:xfrm>
            <a:off x="683568" y="1052736"/>
            <a:ext cx="7390610" cy="5150018"/>
          </a:xfrm>
          <a:prstGeom prst="rect">
            <a:avLst/>
          </a:prstGeom>
        </p:spPr>
      </p:pic>
    </p:spTree>
    <p:extLst>
      <p:ext uri="{BB962C8B-B14F-4D97-AF65-F5344CB8AC3E}">
        <p14:creationId xmlns:p14="http://schemas.microsoft.com/office/powerpoint/2010/main" val="207581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pPr>
              <a:lnSpc>
                <a:spcPct val="70000"/>
              </a:lnSpc>
            </a:pPr>
            <a:r>
              <a:rPr lang="en-US" dirty="0"/>
              <a:t>Not thread-safe, reentrant</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8</a:t>
            </a:fld>
            <a:endParaRPr lang="en-US" sz="2000" dirty="0">
              <a:solidFill>
                <a:schemeClr val="tx1"/>
              </a:solidFill>
            </a:endParaRPr>
          </a:p>
        </p:txBody>
      </p:sp>
      <p:pic>
        <p:nvPicPr>
          <p:cNvPr id="3" name="Picture 2">
            <a:extLst>
              <a:ext uri="{FF2B5EF4-FFF2-40B4-BE49-F238E27FC236}">
                <a16:creationId xmlns:a16="http://schemas.microsoft.com/office/drawing/2014/main" id="{06E3561C-E86D-4490-B8E7-DED62E8B16C9}"/>
              </a:ext>
            </a:extLst>
          </p:cNvPr>
          <p:cNvPicPr>
            <a:picLocks noChangeAspect="1"/>
          </p:cNvPicPr>
          <p:nvPr/>
        </p:nvPicPr>
        <p:blipFill>
          <a:blip r:embed="rId3"/>
          <a:stretch>
            <a:fillRect/>
          </a:stretch>
        </p:blipFill>
        <p:spPr>
          <a:xfrm>
            <a:off x="632834" y="1063554"/>
            <a:ext cx="7878332" cy="5348064"/>
          </a:xfrm>
          <a:prstGeom prst="rect">
            <a:avLst/>
          </a:prstGeom>
        </p:spPr>
      </p:pic>
    </p:spTree>
    <p:extLst>
      <p:ext uri="{BB962C8B-B14F-4D97-AF65-F5344CB8AC3E}">
        <p14:creationId xmlns:p14="http://schemas.microsoft.com/office/powerpoint/2010/main" val="335921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pPr>
              <a:lnSpc>
                <a:spcPct val="70000"/>
              </a:lnSpc>
            </a:pPr>
            <a:r>
              <a:rPr lang="en-US" dirty="0"/>
              <a:t>Thread-safe, reentrant</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9</a:t>
            </a:fld>
            <a:endParaRPr lang="en-US" sz="2000" dirty="0">
              <a:solidFill>
                <a:schemeClr val="tx1"/>
              </a:solidFill>
            </a:endParaRPr>
          </a:p>
        </p:txBody>
      </p:sp>
      <p:pic>
        <p:nvPicPr>
          <p:cNvPr id="3" name="Picture 2">
            <a:extLst>
              <a:ext uri="{FF2B5EF4-FFF2-40B4-BE49-F238E27FC236}">
                <a16:creationId xmlns:a16="http://schemas.microsoft.com/office/drawing/2014/main" id="{28B62AD1-0638-472B-996E-EFA096D586AD}"/>
              </a:ext>
            </a:extLst>
          </p:cNvPr>
          <p:cNvPicPr>
            <a:picLocks noChangeAspect="1"/>
          </p:cNvPicPr>
          <p:nvPr/>
        </p:nvPicPr>
        <p:blipFill>
          <a:blip r:embed="rId3"/>
          <a:stretch>
            <a:fillRect/>
          </a:stretch>
        </p:blipFill>
        <p:spPr>
          <a:xfrm>
            <a:off x="755576" y="1341128"/>
            <a:ext cx="7485300" cy="4669729"/>
          </a:xfrm>
          <a:prstGeom prst="rect">
            <a:avLst/>
          </a:prstGeom>
        </p:spPr>
      </p:pic>
    </p:spTree>
    <p:extLst>
      <p:ext uri="{BB962C8B-B14F-4D97-AF65-F5344CB8AC3E}">
        <p14:creationId xmlns:p14="http://schemas.microsoft.com/office/powerpoint/2010/main" val="148453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3932</TotalTime>
  <Words>2907</Words>
  <Application>Microsoft Office PowerPoint</Application>
  <PresentationFormat>On-screen Show (4:3)</PresentationFormat>
  <Paragraphs>235</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Parallel Computing Academic year – 2020/21, spring semester Computer science  Lecture 2</vt:lpstr>
      <vt:lpstr>A typical scenario of a parallel programmer's work</vt:lpstr>
      <vt:lpstr>Parallel programming terminology</vt:lpstr>
      <vt:lpstr>PowerPoint Presentation</vt:lpstr>
      <vt:lpstr>Parallel programming terminology (2)</vt:lpstr>
      <vt:lpstr>Not thread-safe, not reentrant</vt:lpstr>
      <vt:lpstr>Thread-safe, not reentrant</vt:lpstr>
      <vt:lpstr>Not thread-safe, reentrant</vt:lpstr>
      <vt:lpstr>Thread-safe, reentrant</vt:lpstr>
      <vt:lpstr>Hardware parallelism types</vt:lpstr>
      <vt:lpstr>Hyperthreading</vt:lpstr>
      <vt:lpstr>Multithreading on single-processor systems vs. multiprocessor systems</vt:lpstr>
      <vt:lpstr>Parallel programming problems</vt:lpstr>
      <vt:lpstr>Problems measuring parallel speedup</vt:lpstr>
      <vt:lpstr>Measurement of parallel program execution time</vt:lpstr>
      <vt:lpstr>Measurement of parallel program execution time (2)</vt:lpstr>
      <vt:lpstr>Subunit and super linear speedups</vt:lpstr>
      <vt:lpstr>Changing the results of floating point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2020_2021</dc:title>
  <dc:creator>Pavel Balakshin</dc:creator>
  <cp:lastModifiedBy>Balakshin, Pavel</cp:lastModifiedBy>
  <cp:revision>316</cp:revision>
  <cp:lastPrinted>2011-09-09T05:47:08Z</cp:lastPrinted>
  <dcterms:created xsi:type="dcterms:W3CDTF">2006-08-16T00:00:00Z</dcterms:created>
  <dcterms:modified xsi:type="dcterms:W3CDTF">2021-05-10T07:14:46Z</dcterms:modified>
</cp:coreProperties>
</file>