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78" r:id="rId2"/>
    <p:sldId id="331" r:id="rId3"/>
    <p:sldId id="336" r:id="rId4"/>
    <p:sldId id="350" r:id="rId5"/>
    <p:sldId id="380" r:id="rId6"/>
    <p:sldId id="381" r:id="rId7"/>
    <p:sldId id="382" r:id="rId8"/>
    <p:sldId id="383" r:id="rId9"/>
    <p:sldId id="304" r:id="rId10"/>
    <p:sldId id="384" r:id="rId11"/>
    <p:sldId id="385" r:id="rId12"/>
    <p:sldId id="386" r:id="rId13"/>
    <p:sldId id="387" r:id="rId14"/>
    <p:sldId id="388" r:id="rId15"/>
    <p:sldId id="389" r:id="rId16"/>
  </p:sldIdLst>
  <p:sldSz cx="9144000" cy="6858000" type="screen4x3"/>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Светлый стиль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18" autoAdjust="0"/>
    <p:restoredTop sz="59422" autoAdjust="0"/>
  </p:normalViewPr>
  <p:slideViewPr>
    <p:cSldViewPr>
      <p:cViewPr varScale="1">
        <p:scale>
          <a:sx n="43" d="100"/>
          <a:sy n="43" d="100"/>
        </p:scale>
        <p:origin x="2076" y="60"/>
      </p:cViewPr>
      <p:guideLst>
        <p:guide orient="horz" pos="2160"/>
        <p:guide pos="2880"/>
      </p:guideLst>
    </p:cSldViewPr>
  </p:slideViewPr>
  <p:outlineViewPr>
    <p:cViewPr>
      <p:scale>
        <a:sx n="33" d="100"/>
        <a:sy n="33" d="100"/>
      </p:scale>
      <p:origin x="0" y="85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3077740" cy="511730"/>
          </a:xfrm>
          <a:prstGeom prst="rect">
            <a:avLst/>
          </a:prstGeom>
        </p:spPr>
        <p:txBody>
          <a:bodyPr vert="horz" lIns="94860" tIns="47430" rIns="94860" bIns="47430" rtlCol="0"/>
          <a:lstStyle>
            <a:lvl1pPr algn="l">
              <a:defRPr sz="1200"/>
            </a:lvl1pPr>
          </a:lstStyle>
          <a:p>
            <a:endParaRPr lang="ru-RU"/>
          </a:p>
        </p:txBody>
      </p:sp>
      <p:sp>
        <p:nvSpPr>
          <p:cNvPr id="3" name="Дата 2"/>
          <p:cNvSpPr>
            <a:spLocks noGrp="1"/>
          </p:cNvSpPr>
          <p:nvPr>
            <p:ph type="dt" idx="1"/>
          </p:nvPr>
        </p:nvSpPr>
        <p:spPr>
          <a:xfrm>
            <a:off x="4023092" y="0"/>
            <a:ext cx="3077740" cy="511730"/>
          </a:xfrm>
          <a:prstGeom prst="rect">
            <a:avLst/>
          </a:prstGeom>
        </p:spPr>
        <p:txBody>
          <a:bodyPr vert="horz" lIns="94860" tIns="47430" rIns="94860" bIns="47430" rtlCol="0"/>
          <a:lstStyle>
            <a:lvl1pPr algn="r">
              <a:defRPr sz="1200"/>
            </a:lvl1pPr>
          </a:lstStyle>
          <a:p>
            <a:fld id="{79D09830-0688-4793-9BA7-2CA95D12F199}" type="datetimeFigureOut">
              <a:rPr lang="ru-RU" smtClean="0"/>
              <a:pPr/>
              <a:t>12.05.2021</a:t>
            </a:fld>
            <a:endParaRPr lang="ru-RU"/>
          </a:p>
        </p:txBody>
      </p:sp>
      <p:sp>
        <p:nvSpPr>
          <p:cNvPr id="4" name="Образ слайда 3"/>
          <p:cNvSpPr>
            <a:spLocks noGrp="1" noRot="1" noChangeAspect="1"/>
          </p:cNvSpPr>
          <p:nvPr>
            <p:ph type="sldImg" idx="2"/>
          </p:nvPr>
        </p:nvSpPr>
        <p:spPr>
          <a:xfrm>
            <a:off x="993775" y="768350"/>
            <a:ext cx="5114925" cy="3836988"/>
          </a:xfrm>
          <a:prstGeom prst="rect">
            <a:avLst/>
          </a:prstGeom>
          <a:noFill/>
          <a:ln w="12700">
            <a:solidFill>
              <a:prstClr val="black"/>
            </a:solidFill>
          </a:ln>
        </p:spPr>
        <p:txBody>
          <a:bodyPr vert="horz" lIns="94860" tIns="47430" rIns="94860" bIns="47430" rtlCol="0" anchor="ctr"/>
          <a:lstStyle/>
          <a:p>
            <a:endParaRPr lang="ru-RU"/>
          </a:p>
        </p:txBody>
      </p:sp>
      <p:sp>
        <p:nvSpPr>
          <p:cNvPr id="5" name="Заметки 4"/>
          <p:cNvSpPr>
            <a:spLocks noGrp="1"/>
          </p:cNvSpPr>
          <p:nvPr>
            <p:ph type="body" sz="quarter" idx="3"/>
          </p:nvPr>
        </p:nvSpPr>
        <p:spPr>
          <a:xfrm>
            <a:off x="710248" y="4861444"/>
            <a:ext cx="5681980" cy="4605575"/>
          </a:xfrm>
          <a:prstGeom prst="rect">
            <a:avLst/>
          </a:prstGeom>
        </p:spPr>
        <p:txBody>
          <a:bodyPr vert="horz" lIns="94860" tIns="47430" rIns="94860" bIns="4743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9721106"/>
            <a:ext cx="3077740" cy="511730"/>
          </a:xfrm>
          <a:prstGeom prst="rect">
            <a:avLst/>
          </a:prstGeom>
        </p:spPr>
        <p:txBody>
          <a:bodyPr vert="horz" lIns="94860" tIns="47430" rIns="94860" bIns="47430" rtlCol="0" anchor="b"/>
          <a:lstStyle>
            <a:lvl1pPr algn="l">
              <a:defRPr sz="1200"/>
            </a:lvl1pPr>
          </a:lstStyle>
          <a:p>
            <a:endParaRPr lang="ru-RU"/>
          </a:p>
        </p:txBody>
      </p:sp>
      <p:sp>
        <p:nvSpPr>
          <p:cNvPr id="7" name="Номер слайда 6"/>
          <p:cNvSpPr>
            <a:spLocks noGrp="1"/>
          </p:cNvSpPr>
          <p:nvPr>
            <p:ph type="sldNum" sz="quarter" idx="5"/>
          </p:nvPr>
        </p:nvSpPr>
        <p:spPr>
          <a:xfrm>
            <a:off x="4023092" y="9721106"/>
            <a:ext cx="3077740" cy="511730"/>
          </a:xfrm>
          <a:prstGeom prst="rect">
            <a:avLst/>
          </a:prstGeom>
        </p:spPr>
        <p:txBody>
          <a:bodyPr vert="horz" lIns="94860" tIns="47430" rIns="94860" bIns="47430" rtlCol="0" anchor="b"/>
          <a:lstStyle>
            <a:lvl1pPr algn="r">
              <a:defRPr sz="1200"/>
            </a:lvl1pPr>
          </a:lstStyle>
          <a:p>
            <a:fld id="{A7C7283F-4ABE-4C1E-820C-632DA288920E}" type="slidenum">
              <a:rPr lang="ru-RU" smtClean="0"/>
              <a:pPr/>
              <a:t>‹#›</a:t>
            </a:fld>
            <a:endParaRPr lang="ru-RU"/>
          </a:p>
        </p:txBody>
      </p:sp>
    </p:spTree>
    <p:extLst>
      <p:ext uri="{BB962C8B-B14F-4D97-AF65-F5344CB8AC3E}">
        <p14:creationId xmlns:p14="http://schemas.microsoft.com/office/powerpoint/2010/main" val="538799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WinSCP"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en.wikipedia.org/wiki/Spaghetti_code"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tackoverflow.com/questions/23257384/is-there-any-difference-when-compilers-implements-c-inline-function-in-different"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en.wikipedia.org/wiki/Restrict" TargetMode="External"/><Relationship Id="rId4" Type="http://schemas.openxmlformats.org/officeDocument/2006/relationships/hyperlink" Target="https://gcc.gnu.org/onlinedocs/gcc-4.6.4/gcc/Restricted-Pointers.ht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False_sharin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software.intel.com/content/www/us/en/develop/articles/avoiding-and-identifying-false-sharing-among-threads.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D0520D9-314C-42CB-93F4-0EA0651FE2D6}" type="slidenum">
              <a:rPr lang="ru-RU" smtClean="0"/>
              <a:pPr/>
              <a:t>1</a:t>
            </a:fld>
            <a:endParaRPr lang="ru-RU"/>
          </a:p>
        </p:txBody>
      </p:sp>
    </p:spTree>
    <p:extLst>
      <p:ext uri="{BB962C8B-B14F-4D97-AF65-F5344CB8AC3E}">
        <p14:creationId xmlns:p14="http://schemas.microsoft.com/office/powerpoint/2010/main" val="3447437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dirty="0"/>
              <a:t>1 and 2 - Instruction parallelism (NOT data parallelism!), all array elements are generated in each own thread</a:t>
            </a:r>
            <a:r>
              <a:rPr lang="ru-RU" sz="1200" b="0" dirty="0"/>
              <a:t> (2 </a:t>
            </a:r>
            <a:r>
              <a:rPr lang="en-US" sz="1200" b="0" dirty="0"/>
              <a:t>threads in total).</a:t>
            </a:r>
          </a:p>
          <a:p>
            <a:pPr marL="0" indent="0">
              <a:buNone/>
            </a:pPr>
            <a:endParaRPr lang="en-US" sz="1200" b="0" dirty="0"/>
          </a:p>
          <a:p>
            <a:pPr marL="0" indent="0">
              <a:buNone/>
            </a:pPr>
            <a:r>
              <a:rPr lang="en-US" sz="1200" b="0" dirty="0"/>
              <a:t>QUESTION: what will happened if we have 8 cores? Can we anyway try to split arrays M1 and M2 by parts to allocate all cores?</a:t>
            </a:r>
          </a:p>
          <a:p>
            <a:pPr marL="0" indent="0">
              <a:buNone/>
            </a:pPr>
            <a:endParaRPr lang="en-US" sz="1200" b="0" dirty="0"/>
          </a:p>
          <a:p>
            <a:pPr marL="0" indent="0">
              <a:buNone/>
            </a:pPr>
            <a:r>
              <a:rPr lang="en-US" sz="1200" b="0" dirty="0" err="1"/>
              <a:t>rand_r</a:t>
            </a:r>
            <a:r>
              <a:rPr lang="en-US" sz="1200" b="0" dirty="0"/>
              <a:t> (&amp;seed) command generates 1</a:t>
            </a:r>
            <a:r>
              <a:rPr lang="en-US" sz="1200" b="0" baseline="30000" dirty="0"/>
              <a:t>st</a:t>
            </a:r>
            <a:r>
              <a:rPr lang="en-US" sz="1200" b="0" dirty="0"/>
              <a:t> element of array. 2</a:t>
            </a:r>
            <a:r>
              <a:rPr lang="en-US" sz="1200" b="0" baseline="30000" dirty="0"/>
              <a:t>nd</a:t>
            </a:r>
            <a:r>
              <a:rPr lang="en-US" sz="1200" b="0" dirty="0"/>
              <a:t> one will depend on the 1</a:t>
            </a:r>
            <a:r>
              <a:rPr lang="en-US" sz="1200" b="0" baseline="30000" dirty="0"/>
              <a:t>st</a:t>
            </a:r>
            <a:r>
              <a:rPr lang="en-US" sz="1200" b="0" dirty="0"/>
              <a:t> value. So each next value depends on a previous one.</a:t>
            </a:r>
          </a:p>
          <a:p>
            <a:pPr marL="0" indent="0">
              <a:buNone/>
            </a:pPr>
            <a:r>
              <a:rPr lang="en-US" sz="1200" b="0" dirty="0"/>
              <a:t>But if you split for multiple threads, the sorting, or any other functions can have different behavior.</a:t>
            </a:r>
          </a:p>
          <a:p>
            <a:pPr marL="0" indent="0">
              <a:buNone/>
            </a:pPr>
            <a:endParaRPr lang="en-US" sz="1200" b="0" dirty="0"/>
          </a:p>
          <a:p>
            <a:pPr marL="0" indent="0">
              <a:buNone/>
            </a:pPr>
            <a:r>
              <a:rPr lang="en-US" sz="1200" b="0" dirty="0"/>
              <a:t>It is better to have the same seed for all iterations to have the possibility to analyze result of the lab. But for real data generation you can use any seed.</a:t>
            </a:r>
          </a:p>
          <a:p>
            <a:pPr marL="0" indent="0">
              <a:buNone/>
            </a:pPr>
            <a:endParaRPr lang="en-US" sz="1200" b="0" dirty="0"/>
          </a:p>
          <a:p>
            <a:pPr marL="0" indent="0">
              <a:buNone/>
            </a:pPr>
            <a:r>
              <a:rPr lang="en-US" sz="1200" b="0" dirty="0"/>
              <a:t>On the first lab compiler should not understand, that task 1 and task 2 are not intersected: 1 to A and A to 10*A. Also compiler will no parallelize any loop if it has any function inside.</a:t>
            </a:r>
          </a:p>
          <a:p>
            <a:pPr marL="0" indent="0">
              <a:buNone/>
            </a:pPr>
            <a:endParaRPr lang="en-US" sz="1200" b="0" dirty="0"/>
          </a:p>
          <a:p>
            <a:pPr marL="0" indent="0">
              <a:buNone/>
            </a:pPr>
            <a:r>
              <a:rPr lang="en-US" sz="1200" b="0" dirty="0"/>
              <a:t>3 – data parallelism, no dependencies, can be executed on all threads.</a:t>
            </a:r>
          </a:p>
          <a:p>
            <a:pPr marL="0" indent="0">
              <a:buNone/>
            </a:pPr>
            <a:r>
              <a:rPr lang="en-US" sz="1200" b="0" dirty="0"/>
              <a:t>4 – no parallelization by compiler because of dependency.</a:t>
            </a:r>
          </a:p>
          <a:p>
            <a:pPr marL="0" indent="0">
              <a:buNone/>
            </a:pPr>
            <a:endParaRPr lang="en-US" sz="1200" b="0" dirty="0"/>
          </a:p>
          <a:p>
            <a:pPr marL="0" indent="0">
              <a:buNone/>
            </a:pPr>
            <a:r>
              <a:rPr lang="en-US" sz="1200" b="0" dirty="0"/>
              <a:t>5 – data parallelism, you can assign combination of i-element to each thread</a:t>
            </a:r>
            <a:r>
              <a:rPr lang="ru-RU" sz="1200" b="0" dirty="0"/>
              <a:t>.</a:t>
            </a:r>
            <a:endParaRPr lang="en-US" sz="1200" b="0" dirty="0"/>
          </a:p>
          <a:p>
            <a:pPr marL="0" indent="0">
              <a:buNone/>
            </a:pPr>
            <a:endParaRPr lang="en-US" sz="1200" b="0" dirty="0"/>
          </a:p>
          <a:p>
            <a:pPr marL="0" indent="0">
              <a:buNone/>
            </a:pPr>
            <a:r>
              <a:rPr lang="en-US" sz="1200" b="0" dirty="0"/>
              <a:t>6 – most risky step, no way to do this with the help of compiler, manual only not it the first lab</a:t>
            </a:r>
            <a:r>
              <a:rPr lang="ru-RU" sz="1200" b="0" dirty="0"/>
              <a:t>.</a:t>
            </a:r>
            <a:endParaRPr lang="en-US" sz="1200" b="0" dirty="0"/>
          </a:p>
          <a:p>
            <a:pPr marL="0" indent="0">
              <a:buNone/>
            </a:pPr>
            <a:endParaRPr lang="en-US" sz="1200" b="0" dirty="0"/>
          </a:p>
          <a:p>
            <a:pPr marL="0" indent="0">
              <a:buNone/>
            </a:pPr>
            <a:r>
              <a:rPr lang="en-US" sz="1200" b="0" dirty="0"/>
              <a:t>7 – GCC can’t parallelize (because of if command, especially when within this if construction you will change some variable that will be used after the loop), ICC – can</a:t>
            </a:r>
            <a:r>
              <a:rPr lang="ru-RU" sz="1200" b="0" dirty="0"/>
              <a:t>.</a:t>
            </a:r>
            <a:endParaRPr lang="en-US" sz="1200" b="0" dirty="0"/>
          </a:p>
          <a:p>
            <a:pPr marL="0" indent="0">
              <a:buNone/>
            </a:pPr>
            <a:endParaRPr lang="en-US" sz="1200" b="0" dirty="0"/>
          </a:p>
          <a:p>
            <a:pPr marL="0" indent="0">
              <a:buNone/>
            </a:pPr>
            <a:endParaRPr lang="en-US" sz="1200" b="0" dirty="0"/>
          </a:p>
          <a:p>
            <a:pPr marL="0" indent="0">
              <a:buNone/>
            </a:pPr>
            <a:r>
              <a:rPr lang="en-US" sz="1200" b="0" dirty="0"/>
              <a:t>Overall:</a:t>
            </a:r>
          </a:p>
          <a:p>
            <a:pPr marL="0" indent="0">
              <a:buNone/>
            </a:pPr>
            <a:r>
              <a:rPr lang="en-US" sz="1200" b="0" dirty="0"/>
              <a:t>1)Each stage helps you to understand a small piece of parallel programming.</a:t>
            </a:r>
          </a:p>
          <a:p>
            <a:pPr marL="0" indent="0">
              <a:buNone/>
            </a:pPr>
            <a:r>
              <a:rPr lang="en-US" sz="1200" b="0" dirty="0"/>
              <a:t>2)After the first lab you should slightly hate automatic</a:t>
            </a:r>
            <a:r>
              <a:rPr lang="ru-RU" sz="1200" b="0" dirty="0"/>
              <a:t> </a:t>
            </a:r>
            <a:r>
              <a:rPr lang="en-US" sz="1200" b="0" dirty="0"/>
              <a:t>program parallelization.</a:t>
            </a:r>
          </a:p>
        </p:txBody>
      </p:sp>
      <p:sp>
        <p:nvSpPr>
          <p:cNvPr id="4" name="Slide Number Placeholder 3"/>
          <p:cNvSpPr>
            <a:spLocks noGrp="1"/>
          </p:cNvSpPr>
          <p:nvPr>
            <p:ph type="sldNum" sz="quarter" idx="5"/>
          </p:nvPr>
        </p:nvSpPr>
        <p:spPr/>
        <p:txBody>
          <a:bodyPr/>
          <a:lstStyle/>
          <a:p>
            <a:fld id="{A7C7283F-4ABE-4C1E-820C-632DA288920E}" type="slidenum">
              <a:rPr lang="ru-RU" smtClean="0"/>
              <a:pPr/>
              <a:t>10</a:t>
            </a:fld>
            <a:endParaRPr lang="ru-RU"/>
          </a:p>
        </p:txBody>
      </p:sp>
    </p:spTree>
    <p:extLst>
      <p:ext uri="{BB962C8B-B14F-4D97-AF65-F5344CB8AC3E}">
        <p14:creationId xmlns:p14="http://schemas.microsoft.com/office/powerpoint/2010/main" val="3830742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dirty="0"/>
              <a:t>Library automatically analyze your hardware, creates necessary number of threads and use you hardware as much as possible.</a:t>
            </a:r>
          </a:p>
          <a:p>
            <a:pPr marL="0" indent="0">
              <a:buNone/>
            </a:pPr>
            <a:endParaRPr lang="en-US" sz="1200" b="0" dirty="0"/>
          </a:p>
          <a:p>
            <a:pPr marL="0" indent="0">
              <a:buNone/>
            </a:pPr>
            <a:r>
              <a:rPr lang="en-US" sz="1200" b="0" dirty="0"/>
              <a:t>Some of them are paid, don’t need to be used!</a:t>
            </a:r>
          </a:p>
          <a:p>
            <a:pPr marL="0" indent="0">
              <a:buNone/>
            </a:pPr>
            <a:endParaRPr lang="en-US" sz="1200" b="0" dirty="0"/>
          </a:p>
          <a:p>
            <a:pPr marL="0" indent="0">
              <a:buNone/>
            </a:pPr>
            <a:r>
              <a:rPr lang="en-US" sz="1200" b="0" dirty="0"/>
              <a:t>Read license agreement, some of them are paid, but free for students.</a:t>
            </a:r>
          </a:p>
          <a:p>
            <a:pPr marL="0" indent="0">
              <a:buNone/>
            </a:pPr>
            <a:endParaRPr lang="en-US" sz="1200" b="0" dirty="0"/>
          </a:p>
          <a:p>
            <a:pPr marL="0" indent="0">
              <a:buNone/>
            </a:pPr>
            <a:r>
              <a:rPr lang="en-US" sz="1200" b="0" dirty="0"/>
              <a:t>AMD </a:t>
            </a:r>
            <a:r>
              <a:rPr lang="en-US" sz="1200" b="0" dirty="0" err="1"/>
              <a:t>Framewave</a:t>
            </a:r>
            <a:r>
              <a:rPr lang="en-US" sz="1200" b="0" dirty="0"/>
              <a:t> a little bit outdated, but commonly used opensource lib.</a:t>
            </a:r>
          </a:p>
          <a:p>
            <a:pPr marL="0" indent="0">
              <a:buNone/>
            </a:pPr>
            <a:endParaRPr lang="en-US" sz="1200" b="0" dirty="0"/>
          </a:p>
          <a:p>
            <a:pPr marL="0" indent="0">
              <a:buNone/>
            </a:pPr>
            <a:r>
              <a:rPr lang="en-US" sz="1200" dirty="0"/>
              <a:t>https://www.agner.org/forum/viewtopic.php?t=6</a:t>
            </a:r>
            <a:endParaRPr lang="en-US" sz="1200" b="0" dirty="0"/>
          </a:p>
        </p:txBody>
      </p:sp>
      <p:sp>
        <p:nvSpPr>
          <p:cNvPr id="4" name="Slide Number Placeholder 3"/>
          <p:cNvSpPr>
            <a:spLocks noGrp="1"/>
          </p:cNvSpPr>
          <p:nvPr>
            <p:ph type="sldNum" sz="quarter" idx="5"/>
          </p:nvPr>
        </p:nvSpPr>
        <p:spPr/>
        <p:txBody>
          <a:bodyPr/>
          <a:lstStyle/>
          <a:p>
            <a:fld id="{A7C7283F-4ABE-4C1E-820C-632DA288920E}" type="slidenum">
              <a:rPr lang="ru-RU" smtClean="0"/>
              <a:pPr/>
              <a:t>11</a:t>
            </a:fld>
            <a:endParaRPr lang="ru-RU"/>
          </a:p>
        </p:txBody>
      </p:sp>
    </p:spTree>
    <p:extLst>
      <p:ext uri="{BB962C8B-B14F-4D97-AF65-F5344CB8AC3E}">
        <p14:creationId xmlns:p14="http://schemas.microsoft.com/office/powerpoint/2010/main" val="1198517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dirty="0"/>
              <a:t>Script from the step 4 will create symbolic links to all .so libraries, for correct linking and execution.</a:t>
            </a:r>
          </a:p>
        </p:txBody>
      </p:sp>
      <p:sp>
        <p:nvSpPr>
          <p:cNvPr id="4" name="Slide Number Placeholder 3"/>
          <p:cNvSpPr>
            <a:spLocks noGrp="1"/>
          </p:cNvSpPr>
          <p:nvPr>
            <p:ph type="sldNum" sz="quarter" idx="5"/>
          </p:nvPr>
        </p:nvSpPr>
        <p:spPr/>
        <p:txBody>
          <a:bodyPr/>
          <a:lstStyle/>
          <a:p>
            <a:fld id="{A7C7283F-4ABE-4C1E-820C-632DA288920E}" type="slidenum">
              <a:rPr lang="ru-RU" smtClean="0"/>
              <a:pPr/>
              <a:t>12</a:t>
            </a:fld>
            <a:endParaRPr lang="ru-RU"/>
          </a:p>
        </p:txBody>
      </p:sp>
    </p:spTree>
    <p:extLst>
      <p:ext uri="{BB962C8B-B14F-4D97-AF65-F5344CB8AC3E}">
        <p14:creationId xmlns:p14="http://schemas.microsoft.com/office/powerpoint/2010/main" val="246635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b="0" dirty="0"/>
          </a:p>
        </p:txBody>
      </p:sp>
      <p:sp>
        <p:nvSpPr>
          <p:cNvPr id="4" name="Slide Number Placeholder 3"/>
          <p:cNvSpPr>
            <a:spLocks noGrp="1"/>
          </p:cNvSpPr>
          <p:nvPr>
            <p:ph type="sldNum" sz="quarter" idx="5"/>
          </p:nvPr>
        </p:nvSpPr>
        <p:spPr/>
        <p:txBody>
          <a:bodyPr/>
          <a:lstStyle/>
          <a:p>
            <a:fld id="{A7C7283F-4ABE-4C1E-820C-632DA288920E}" type="slidenum">
              <a:rPr lang="ru-RU" smtClean="0"/>
              <a:pPr/>
              <a:t>13</a:t>
            </a:fld>
            <a:endParaRPr lang="ru-RU"/>
          </a:p>
        </p:txBody>
      </p:sp>
    </p:spTree>
    <p:extLst>
      <p:ext uri="{BB962C8B-B14F-4D97-AF65-F5344CB8AC3E}">
        <p14:creationId xmlns:p14="http://schemas.microsoft.com/office/powerpoint/2010/main" val="312516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dirty="0"/>
              <a:t>n.</a:t>
            </a:r>
          </a:p>
        </p:txBody>
      </p:sp>
      <p:sp>
        <p:nvSpPr>
          <p:cNvPr id="4" name="Slide Number Placeholder 3"/>
          <p:cNvSpPr>
            <a:spLocks noGrp="1"/>
          </p:cNvSpPr>
          <p:nvPr>
            <p:ph type="sldNum" sz="quarter" idx="5"/>
          </p:nvPr>
        </p:nvSpPr>
        <p:spPr/>
        <p:txBody>
          <a:bodyPr/>
          <a:lstStyle/>
          <a:p>
            <a:fld id="{A7C7283F-4ABE-4C1E-820C-632DA288920E}" type="slidenum">
              <a:rPr lang="ru-RU" smtClean="0"/>
              <a:pPr/>
              <a:t>14</a:t>
            </a:fld>
            <a:endParaRPr lang="ru-RU"/>
          </a:p>
        </p:txBody>
      </p:sp>
    </p:spTree>
    <p:extLst>
      <p:ext uri="{BB962C8B-B14F-4D97-AF65-F5344CB8AC3E}">
        <p14:creationId xmlns:p14="http://schemas.microsoft.com/office/powerpoint/2010/main" val="2838306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b="0" dirty="0"/>
          </a:p>
        </p:txBody>
      </p:sp>
      <p:sp>
        <p:nvSpPr>
          <p:cNvPr id="4" name="Slide Number Placeholder 3"/>
          <p:cNvSpPr>
            <a:spLocks noGrp="1"/>
          </p:cNvSpPr>
          <p:nvPr>
            <p:ph type="sldNum" sz="quarter" idx="5"/>
          </p:nvPr>
        </p:nvSpPr>
        <p:spPr/>
        <p:txBody>
          <a:bodyPr/>
          <a:lstStyle/>
          <a:p>
            <a:fld id="{A7C7283F-4ABE-4C1E-820C-632DA288920E}" type="slidenum">
              <a:rPr lang="ru-RU" smtClean="0"/>
              <a:pPr/>
              <a:t>15</a:t>
            </a:fld>
            <a:endParaRPr lang="ru-RU"/>
          </a:p>
        </p:txBody>
      </p:sp>
    </p:spTree>
    <p:extLst>
      <p:ext uri="{BB962C8B-B14F-4D97-AF65-F5344CB8AC3E}">
        <p14:creationId xmlns:p14="http://schemas.microsoft.com/office/powerpoint/2010/main" val="1946847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Most common, most comprehensible</a:t>
            </a:r>
            <a:r>
              <a:rPr lang="ru-RU" dirty="0"/>
              <a:t> (</a:t>
            </a:r>
            <a:r>
              <a:rPr lang="en-US" dirty="0"/>
              <a:t>clear).</a:t>
            </a:r>
          </a:p>
          <a:p>
            <a:pPr marL="228600" indent="-228600">
              <a:buAutoNum type="arabicPeriod"/>
            </a:pPr>
            <a:r>
              <a:rPr lang="en-US" dirty="0"/>
              <a:t>WinSCP (</a:t>
            </a:r>
            <a:r>
              <a:rPr lang="en-US" dirty="0">
                <a:hlinkClick r:id="rId3"/>
              </a:rPr>
              <a:t>https://en.wikipedia.org/wiki/WinSCP</a:t>
            </a:r>
            <a:r>
              <a:rPr lang="en-US" dirty="0"/>
              <a:t>) blocks everything on UI during execution of the operation. Solution: 1</a:t>
            </a:r>
            <a:r>
              <a:rPr lang="en-US" baseline="30000" dirty="0"/>
              <a:t>st</a:t>
            </a:r>
            <a:r>
              <a:rPr lang="en-US" dirty="0"/>
              <a:t> thread – copy, 2</a:t>
            </a:r>
            <a:r>
              <a:rPr lang="en-US" baseline="30000" dirty="0"/>
              <a:t>nd</a:t>
            </a:r>
            <a:r>
              <a:rPr lang="en-US" dirty="0"/>
              <a:t> thread – UI.</a:t>
            </a:r>
          </a:p>
          <a:p>
            <a:pPr marL="228600" indent="-228600">
              <a:buAutoNum type="arabicPeriod"/>
            </a:pPr>
            <a:r>
              <a:rPr lang="en-US" dirty="0"/>
              <a:t>Multiple tabs in browser. At least unique thread for each tab, or even process. Old browsers did this.</a:t>
            </a:r>
          </a:p>
          <a:p>
            <a:pPr marL="228600" indent="-228600">
              <a:buAutoNum type="arabicPeriod"/>
            </a:pPr>
            <a:r>
              <a:rPr lang="en-US" dirty="0"/>
              <a:t>Assume that there is a one big function to represent data in all tabs of a browser. Typical example of bad/spaghetti code (</a:t>
            </a:r>
            <a:r>
              <a:rPr lang="en-US" dirty="0">
                <a:hlinkClick r:id="rId4"/>
              </a:rPr>
              <a:t>https://en.wikipedia.org/wiki/Spaghetti_code</a:t>
            </a:r>
            <a:r>
              <a:rPr lang="en-US" dirty="0"/>
              <a:t>). Try to think ahead! </a:t>
            </a:r>
          </a:p>
        </p:txBody>
      </p:sp>
      <p:sp>
        <p:nvSpPr>
          <p:cNvPr id="4" name="Slide Number Placeholder 3"/>
          <p:cNvSpPr>
            <a:spLocks noGrp="1"/>
          </p:cNvSpPr>
          <p:nvPr>
            <p:ph type="sldNum" sz="quarter" idx="5"/>
          </p:nvPr>
        </p:nvSpPr>
        <p:spPr/>
        <p:txBody>
          <a:bodyPr/>
          <a:lstStyle/>
          <a:p>
            <a:fld id="{A7C7283F-4ABE-4C1E-820C-632DA288920E}" type="slidenum">
              <a:rPr lang="ru-RU" smtClean="0"/>
              <a:pPr/>
              <a:t>2</a:t>
            </a:fld>
            <a:endParaRPr lang="ru-RU"/>
          </a:p>
        </p:txBody>
      </p:sp>
    </p:spTree>
    <p:extLst>
      <p:ext uri="{BB962C8B-B14F-4D97-AF65-F5344CB8AC3E}">
        <p14:creationId xmlns:p14="http://schemas.microsoft.com/office/powerpoint/2010/main" val="282209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dirty="0"/>
              <a:t>1. </a:t>
            </a:r>
            <a:r>
              <a:rPr lang="en-US" sz="1200" b="0" dirty="0"/>
              <a:t>You should always have possibility to count number of iterations in order to divide them by number of threads properly. While – unknown number, but for is ok.</a:t>
            </a:r>
          </a:p>
          <a:p>
            <a:r>
              <a:rPr lang="en-US" sz="1200" b="0" dirty="0"/>
              <a:t>2. Assume that you have some array B calculated from array A. B[x_1] is calculated from A[x_0]. Until A[x_0] is calculated, B[x_1] can not be calculated.</a:t>
            </a:r>
          </a:p>
          <a:p>
            <a:r>
              <a:rPr lang="en-US" sz="1200" b="0" dirty="0"/>
              <a:t>It is impossible to predict which task will be assign to which thread. So, thread, which is waiting for some 1</a:t>
            </a:r>
            <a:r>
              <a:rPr lang="en-US" sz="1200" b="0" baseline="30000" dirty="0"/>
              <a:t>st</a:t>
            </a:r>
            <a:r>
              <a:rPr lang="en-US" sz="1200" b="0" dirty="0"/>
              <a:t> iteration, can’t work with it when there is no 0</a:t>
            </a:r>
            <a:r>
              <a:rPr lang="en-US" sz="1200" b="0" baseline="30000" dirty="0"/>
              <a:t>th</a:t>
            </a:r>
            <a:r>
              <a:rPr lang="en-US" sz="1200" b="0" dirty="0"/>
              <a:t> element. Thus such for-loop can not be parallelized automatically.</a:t>
            </a:r>
          </a:p>
          <a:p>
            <a:r>
              <a:rPr lang="en-US" sz="1200" b="0" dirty="0"/>
              <a:t>3. Assume that there is if condition within the for-loop. And further actions depends on result of that condition. GCC compiler can’t parallelize this, however some version of Intel can.</a:t>
            </a:r>
          </a:p>
          <a:p>
            <a:r>
              <a:rPr lang="en-US" sz="1200" b="0" dirty="0"/>
              <a:t>4. Think about overhead costs for thread creation. This is useless for iterations with small execution duration.</a:t>
            </a:r>
          </a:p>
          <a:p>
            <a:r>
              <a:rPr lang="en-US" sz="1200" b="0" dirty="0"/>
              <a:t>5. Most of compilers will not parallelize for-loops with any functions (ex. sin/cos) inside, as those functions can do so dramatic actions, can change global variables.</a:t>
            </a:r>
          </a:p>
          <a:p>
            <a:r>
              <a:rPr lang="en-US" sz="1200" b="0" dirty="0"/>
              <a:t>- To exclude side effect inline functions can fix the situation (</a:t>
            </a:r>
            <a:r>
              <a:rPr lang="en-US" dirty="0">
                <a:hlinkClick r:id="rId3"/>
              </a:rPr>
              <a:t>https://stackoverflow.com/questions/23257384/is-there-any-difference-when-compilers-implements-c-inline-function-in-different</a:t>
            </a:r>
            <a:r>
              <a:rPr lang="en-US" sz="1200" b="0" dirty="0"/>
              <a:t>)</a:t>
            </a:r>
          </a:p>
          <a:p>
            <a:r>
              <a:rPr lang="en-US" sz="1200" b="0" dirty="0"/>
              <a:t>- To exclude side effect and intersection of data ranges in memory use restrict modificator in functions can be used (</a:t>
            </a:r>
            <a:r>
              <a:rPr lang="en-US" dirty="0">
                <a:hlinkClick r:id="rId4"/>
              </a:rPr>
              <a:t>https://gcc.gnu.org/onlinedocs/gcc-4.6.4/gcc/Restricted-Pointers.html</a:t>
            </a:r>
            <a:r>
              <a:rPr lang="en-US" dirty="0"/>
              <a:t>, </a:t>
            </a:r>
            <a:r>
              <a:rPr lang="en-US" dirty="0">
                <a:hlinkClick r:id="rId5"/>
              </a:rPr>
              <a:t>https://en.wikipedia.org/wiki/Restrict</a:t>
            </a:r>
            <a:r>
              <a:rPr lang="en-US" sz="1200" b="0" dirty="0"/>
              <a:t>)</a:t>
            </a:r>
          </a:p>
        </p:txBody>
      </p:sp>
      <p:sp>
        <p:nvSpPr>
          <p:cNvPr id="4" name="Slide Number Placeholder 3"/>
          <p:cNvSpPr>
            <a:spLocks noGrp="1"/>
          </p:cNvSpPr>
          <p:nvPr>
            <p:ph type="sldNum" sz="quarter" idx="5"/>
          </p:nvPr>
        </p:nvSpPr>
        <p:spPr/>
        <p:txBody>
          <a:bodyPr/>
          <a:lstStyle/>
          <a:p>
            <a:fld id="{A7C7283F-4ABE-4C1E-820C-632DA288920E}" type="slidenum">
              <a:rPr lang="ru-RU" smtClean="0"/>
              <a:pPr/>
              <a:t>3</a:t>
            </a:fld>
            <a:endParaRPr lang="ru-RU"/>
          </a:p>
        </p:txBody>
      </p:sp>
    </p:spTree>
    <p:extLst>
      <p:ext uri="{BB962C8B-B14F-4D97-AF65-F5344CB8AC3E}">
        <p14:creationId xmlns:p14="http://schemas.microsoft.com/office/powerpoint/2010/main" val="557174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u="none" strike="noStrike" kern="1200" baseline="0" dirty="0">
                <a:solidFill>
                  <a:schemeClr val="tx1"/>
                </a:solidFill>
                <a:latin typeface="+mn-lt"/>
                <a:ea typeface="+mn-ea"/>
                <a:cs typeface="+mn-cs"/>
              </a:rPr>
              <a:t>1. The programmer finds in the program an array of data whose elements the program sequentially processes in some </a:t>
            </a:r>
            <a:r>
              <a:rPr lang="en-US" sz="1200" b="0" i="0" u="none" strike="noStrike" kern="1200" baseline="0" dirty="0" err="1">
                <a:solidFill>
                  <a:schemeClr val="tx1"/>
                </a:solidFill>
                <a:latin typeface="+mn-lt"/>
                <a:ea typeface="+mn-ea"/>
                <a:cs typeface="+mn-cs"/>
              </a:rPr>
              <a:t>func</a:t>
            </a:r>
            <a:r>
              <a:rPr lang="en-US" sz="1200" b="0" i="0" u="none" strike="noStrike" kern="1200" baseline="0" dirty="0">
                <a:solidFill>
                  <a:schemeClr val="tx1"/>
                </a:solidFill>
                <a:latin typeface="+mn-lt"/>
                <a:ea typeface="+mn-ea"/>
                <a:cs typeface="+mn-cs"/>
              </a:rPr>
              <a:t> function. Then the programmer tries to break this data array into blocks that can be processed in </a:t>
            </a:r>
            <a:r>
              <a:rPr lang="en-US" sz="1200" b="0" i="0" u="none" strike="noStrike" kern="1200" baseline="0" dirty="0" err="1">
                <a:solidFill>
                  <a:schemeClr val="tx1"/>
                </a:solidFill>
                <a:latin typeface="+mn-lt"/>
                <a:ea typeface="+mn-ea"/>
                <a:cs typeface="+mn-cs"/>
              </a:rPr>
              <a:t>func</a:t>
            </a:r>
            <a:r>
              <a:rPr lang="en-US" sz="1200" b="0" i="0" u="none" strike="noStrike" kern="1200" baseline="0" dirty="0">
                <a:solidFill>
                  <a:schemeClr val="tx1"/>
                </a:solidFill>
                <a:latin typeface="+mn-lt"/>
                <a:ea typeface="+mn-ea"/>
                <a:cs typeface="+mn-cs"/>
              </a:rPr>
              <a:t> independently of each other. Then the programmer starts several threads at once, each of which executes </a:t>
            </a:r>
            <a:r>
              <a:rPr lang="en-US" sz="1200" b="0" i="0" u="none" strike="noStrike" kern="1200" baseline="0" dirty="0" err="1">
                <a:solidFill>
                  <a:schemeClr val="tx1"/>
                </a:solidFill>
                <a:latin typeface="+mn-lt"/>
                <a:ea typeface="+mn-ea"/>
                <a:cs typeface="+mn-cs"/>
              </a:rPr>
              <a:t>func</a:t>
            </a:r>
            <a:r>
              <a:rPr lang="en-US" sz="1200" b="0" i="0" u="none" strike="noStrike" kern="1200" baseline="0" dirty="0">
                <a:solidFill>
                  <a:schemeClr val="tx1"/>
                </a:solidFill>
                <a:latin typeface="+mn-lt"/>
                <a:ea typeface="+mn-ea"/>
                <a:cs typeface="+mn-cs"/>
              </a:rPr>
              <a:t>, but at the same time processes data blocks different from other flows in this function. Ex.: Two janitors sweep half a sidewalk each first, then paint half a fence each.</a:t>
            </a:r>
          </a:p>
          <a:p>
            <a:pPr marL="0" indent="0">
              <a:buNone/>
            </a:pPr>
            <a:endParaRPr lang="en-US" sz="1200" b="0" i="0" u="none" strike="noStrike" kern="1200" baseline="0" dirty="0">
              <a:solidFill>
                <a:schemeClr val="tx1"/>
              </a:solidFill>
              <a:latin typeface="+mn-lt"/>
              <a:ea typeface="+mn-ea"/>
              <a:cs typeface="+mn-cs"/>
            </a:endParaRPr>
          </a:p>
          <a:p>
            <a:pPr marL="0" indent="0">
              <a:buNone/>
            </a:pPr>
            <a:r>
              <a:rPr lang="en-US" sz="1200" b="0" i="0" u="none" strike="noStrike" kern="1200" baseline="0" dirty="0">
                <a:solidFill>
                  <a:schemeClr val="tx1"/>
                </a:solidFill>
                <a:latin typeface="+mn-lt"/>
                <a:ea typeface="+mn-ea"/>
                <a:cs typeface="+mn-cs"/>
              </a:rPr>
              <a:t>2. The programmer finds in the program sequentially called functions, the process of which does not affect each other (such functions do not change common global variables, and the results of one are not used by the other). Then the programmer starts these functions in parallel threads. Ex.: while the first janitor sweeps the sidewalk, the second one paints the whole fence at the same time.</a:t>
            </a:r>
          </a:p>
          <a:p>
            <a:pPr marL="0" indent="0">
              <a:buNone/>
            </a:pPr>
            <a:r>
              <a:rPr lang="en-US" sz="1200" b="0" i="0" u="none" strike="noStrike" kern="1200" baseline="0" dirty="0">
                <a:solidFill>
                  <a:schemeClr val="tx1"/>
                </a:solidFill>
                <a:latin typeface="+mn-lt"/>
                <a:ea typeface="+mn-ea"/>
                <a:cs typeface="+mn-cs"/>
              </a:rPr>
              <a:t>QUESTION: why is incorrect?</a:t>
            </a:r>
          </a:p>
          <a:p>
            <a:pPr marL="0" indent="0">
              <a:buNone/>
            </a:pPr>
            <a:endParaRPr lang="en-US" sz="1200" b="0" i="0" u="none" strike="noStrike" kern="1200" baseline="0" dirty="0">
              <a:solidFill>
                <a:schemeClr val="tx1"/>
              </a:solidFill>
              <a:latin typeface="+mn-lt"/>
              <a:ea typeface="+mn-ea"/>
              <a:cs typeface="+mn-cs"/>
            </a:endParaRPr>
          </a:p>
          <a:p>
            <a:pPr marL="0" indent="0">
              <a:buNone/>
            </a:pPr>
            <a:r>
              <a:rPr lang="en-US" sz="1200" b="0" i="0" u="none" strike="noStrike" kern="1200" baseline="0" dirty="0">
                <a:solidFill>
                  <a:schemeClr val="tx1"/>
                </a:solidFill>
                <a:latin typeface="+mn-lt"/>
                <a:ea typeface="+mn-ea"/>
                <a:cs typeface="+mn-cs"/>
              </a:rPr>
              <a:t>3. A program is a set of functions that can be performed, and several functions can expect the result of the previous ones. In this case, each core performs the function for which the data is already ready. Ex.: The first janitor sweeps the sidewalk, the second one paints the part of the fence that is near the swept part of the sidewalk.</a:t>
            </a:r>
          </a:p>
          <a:p>
            <a:pPr marL="0" indent="0">
              <a:buNone/>
            </a:pPr>
            <a:r>
              <a:rPr lang="en-US" sz="1200" b="0" dirty="0"/>
              <a:t>One work a little bit faster.</a:t>
            </a:r>
          </a:p>
        </p:txBody>
      </p:sp>
      <p:sp>
        <p:nvSpPr>
          <p:cNvPr id="4" name="Slide Number Placeholder 3"/>
          <p:cNvSpPr>
            <a:spLocks noGrp="1"/>
          </p:cNvSpPr>
          <p:nvPr>
            <p:ph type="sldNum" sz="quarter" idx="5"/>
          </p:nvPr>
        </p:nvSpPr>
        <p:spPr/>
        <p:txBody>
          <a:bodyPr/>
          <a:lstStyle/>
          <a:p>
            <a:fld id="{A7C7283F-4ABE-4C1E-820C-632DA288920E}" type="slidenum">
              <a:rPr lang="ru-RU" smtClean="0"/>
              <a:pPr/>
              <a:t>4</a:t>
            </a:fld>
            <a:endParaRPr lang="ru-RU"/>
          </a:p>
        </p:txBody>
      </p:sp>
    </p:spTree>
    <p:extLst>
      <p:ext uri="{BB962C8B-B14F-4D97-AF65-F5344CB8AC3E}">
        <p14:creationId xmlns:p14="http://schemas.microsoft.com/office/powerpoint/2010/main" val="1611608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r>
              <a:rPr lang="en-US" sz="1200" dirty="0"/>
              <a:t>Some huge array, easy to split for 2 threads.</a:t>
            </a:r>
          </a:p>
          <a:p>
            <a:pPr marL="0" indent="0" algn="just">
              <a:buNone/>
            </a:pPr>
            <a:r>
              <a:rPr lang="en-US" sz="1200" dirty="0"/>
              <a:t>Job is the same.</a:t>
            </a:r>
            <a:endParaRPr lang="ru-RU" sz="1200" dirty="0"/>
          </a:p>
          <a:p>
            <a:pPr marL="0" indent="0" algn="just">
              <a:buNone/>
            </a:pPr>
            <a:endParaRPr lang="ru-RU" sz="1200" dirty="0"/>
          </a:p>
          <a:p>
            <a:pPr marL="0" indent="0" algn="just">
              <a:buNone/>
            </a:pPr>
            <a:endParaRPr lang="ru-RU" sz="1200" dirty="0"/>
          </a:p>
          <a:p>
            <a:pPr marL="0" indent="0" algn="just">
              <a:buNone/>
            </a:pPr>
            <a:r>
              <a:rPr lang="en-US" sz="1200" dirty="0"/>
              <a:t>All cores (threads) execute the same set of instructions at the same time; only the input data for these instructions differ. In this example, a common set of instructions is marked in green.</a:t>
            </a:r>
          </a:p>
        </p:txBody>
      </p:sp>
      <p:sp>
        <p:nvSpPr>
          <p:cNvPr id="4" name="Slide Number Placeholder 3"/>
          <p:cNvSpPr>
            <a:spLocks noGrp="1"/>
          </p:cNvSpPr>
          <p:nvPr>
            <p:ph type="sldNum" sz="quarter" idx="5"/>
          </p:nvPr>
        </p:nvSpPr>
        <p:spPr/>
        <p:txBody>
          <a:bodyPr/>
          <a:lstStyle/>
          <a:p>
            <a:fld id="{A7C7283F-4ABE-4C1E-820C-632DA288920E}" type="slidenum">
              <a:rPr lang="ru-RU" smtClean="0"/>
              <a:pPr/>
              <a:t>5</a:t>
            </a:fld>
            <a:endParaRPr lang="ru-RU"/>
          </a:p>
        </p:txBody>
      </p:sp>
    </p:spTree>
    <p:extLst>
      <p:ext uri="{BB962C8B-B14F-4D97-AF65-F5344CB8AC3E}">
        <p14:creationId xmlns:p14="http://schemas.microsoft.com/office/powerpoint/2010/main" val="357560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r>
              <a:rPr lang="en-US" sz="1200" dirty="0"/>
              <a:t>Matrices A, B and C are independent.</a:t>
            </a:r>
          </a:p>
          <a:p>
            <a:pPr marL="0" indent="0" algn="just">
              <a:buNone/>
            </a:pPr>
            <a:r>
              <a:rPr lang="en-US" sz="1200" dirty="0"/>
              <a:t>From the first view, 1 and 2 are split using data parallelization.</a:t>
            </a:r>
          </a:p>
          <a:p>
            <a:pPr marL="0" indent="0" algn="just">
              <a:buNone/>
            </a:pPr>
            <a:endParaRPr lang="en-US" sz="1200" dirty="0"/>
          </a:p>
          <a:p>
            <a:pPr marL="0" indent="0" algn="just">
              <a:buNone/>
            </a:pPr>
            <a:r>
              <a:rPr lang="en-US" sz="1200" dirty="0"/>
              <a:t>However there is no possibility to run anything on 2</a:t>
            </a:r>
            <a:r>
              <a:rPr lang="en-US" sz="1200" baseline="30000" dirty="0"/>
              <a:t>nd</a:t>
            </a:r>
            <a:r>
              <a:rPr lang="en-US" sz="1200" dirty="0"/>
              <a:t> thread (tasks 3 or 4) as task 2 is still running.</a:t>
            </a:r>
          </a:p>
          <a:p>
            <a:pPr marL="0" indent="0" algn="just">
              <a:buNone/>
            </a:pPr>
            <a:r>
              <a:rPr lang="en-US" sz="1200" dirty="0"/>
              <a:t>Tasks 3 and 4 can be executed in parallel as they are just read the data.</a:t>
            </a:r>
          </a:p>
        </p:txBody>
      </p:sp>
      <p:sp>
        <p:nvSpPr>
          <p:cNvPr id="4" name="Slide Number Placeholder 3"/>
          <p:cNvSpPr>
            <a:spLocks noGrp="1"/>
          </p:cNvSpPr>
          <p:nvPr>
            <p:ph type="sldNum" sz="quarter" idx="5"/>
          </p:nvPr>
        </p:nvSpPr>
        <p:spPr/>
        <p:txBody>
          <a:bodyPr/>
          <a:lstStyle/>
          <a:p>
            <a:fld id="{A7C7283F-4ABE-4C1E-820C-632DA288920E}" type="slidenum">
              <a:rPr lang="ru-RU" smtClean="0"/>
              <a:pPr/>
              <a:t>6</a:t>
            </a:fld>
            <a:endParaRPr lang="ru-RU"/>
          </a:p>
        </p:txBody>
      </p:sp>
    </p:spTree>
    <p:extLst>
      <p:ext uri="{BB962C8B-B14F-4D97-AF65-F5344CB8AC3E}">
        <p14:creationId xmlns:p14="http://schemas.microsoft.com/office/powerpoint/2010/main" val="3062133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r>
              <a:rPr lang="en-US" sz="1200" dirty="0"/>
              <a:t>Task #2 can be started until the end of task #1, but with some delay.</a:t>
            </a:r>
          </a:p>
          <a:p>
            <a:pPr marL="0" indent="0" algn="just">
              <a:buNone/>
            </a:pPr>
            <a:r>
              <a:rPr lang="en-US" sz="1200" dirty="0"/>
              <a:t>Tasks #3 and #4 can be started until the end of task #2, but with some delay.</a:t>
            </a:r>
          </a:p>
          <a:p>
            <a:pPr marL="0" indent="0" algn="just">
              <a:buNone/>
            </a:pPr>
            <a:r>
              <a:rPr lang="en-US" sz="1200" dirty="0"/>
              <a:t>There is no dependency between task #3 and task #4. They can be run in any order.</a:t>
            </a:r>
          </a:p>
        </p:txBody>
      </p:sp>
      <p:sp>
        <p:nvSpPr>
          <p:cNvPr id="4" name="Slide Number Placeholder 3"/>
          <p:cNvSpPr>
            <a:spLocks noGrp="1"/>
          </p:cNvSpPr>
          <p:nvPr>
            <p:ph type="sldNum" sz="quarter" idx="5"/>
          </p:nvPr>
        </p:nvSpPr>
        <p:spPr/>
        <p:txBody>
          <a:bodyPr/>
          <a:lstStyle/>
          <a:p>
            <a:fld id="{A7C7283F-4ABE-4C1E-820C-632DA288920E}" type="slidenum">
              <a:rPr lang="ru-RU" smtClean="0"/>
              <a:pPr/>
              <a:t>7</a:t>
            </a:fld>
            <a:endParaRPr lang="ru-RU"/>
          </a:p>
        </p:txBody>
      </p:sp>
    </p:spTree>
    <p:extLst>
      <p:ext uri="{BB962C8B-B14F-4D97-AF65-F5344CB8AC3E}">
        <p14:creationId xmlns:p14="http://schemas.microsoft.com/office/powerpoint/2010/main" val="718503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dirty="0"/>
              <a:t>We already checked that tasks can has different time of execution.</a:t>
            </a:r>
          </a:p>
          <a:p>
            <a:pPr marL="228600" indent="-228600">
              <a:buAutoNum type="arabicPeriod"/>
            </a:pPr>
            <a:r>
              <a:rPr lang="en-US" sz="1200" b="0" dirty="0"/>
              <a:t>During data parallelization you can create program just once and then compiler will split data by number of cores.</a:t>
            </a:r>
          </a:p>
          <a:p>
            <a:pPr marL="228600" indent="-228600">
              <a:buAutoNum type="arabicPeriod"/>
            </a:pPr>
            <a:r>
              <a:rPr lang="en-US" sz="1200" b="0" dirty="0"/>
              <a:t>Always need to have some idle/downtime.</a:t>
            </a:r>
          </a:p>
          <a:p>
            <a:pPr marL="228600" indent="-228600">
              <a:buAutoNum type="arabicPeriod"/>
            </a:pPr>
            <a:endParaRPr lang="en-US" sz="1200" b="0" dirty="0"/>
          </a:p>
        </p:txBody>
      </p:sp>
      <p:sp>
        <p:nvSpPr>
          <p:cNvPr id="4" name="Slide Number Placeholder 3"/>
          <p:cNvSpPr>
            <a:spLocks noGrp="1"/>
          </p:cNvSpPr>
          <p:nvPr>
            <p:ph type="sldNum" sz="quarter" idx="5"/>
          </p:nvPr>
        </p:nvSpPr>
        <p:spPr/>
        <p:txBody>
          <a:bodyPr/>
          <a:lstStyle/>
          <a:p>
            <a:fld id="{A7C7283F-4ABE-4C1E-820C-632DA288920E}" type="slidenum">
              <a:rPr lang="ru-RU" smtClean="0"/>
              <a:pPr/>
              <a:t>8</a:t>
            </a:fld>
            <a:endParaRPr lang="ru-RU"/>
          </a:p>
        </p:txBody>
      </p:sp>
    </p:spTree>
    <p:extLst>
      <p:ext uri="{BB962C8B-B14F-4D97-AF65-F5344CB8AC3E}">
        <p14:creationId xmlns:p14="http://schemas.microsoft.com/office/powerpoint/2010/main" val="2494513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CPU has it’s own cache. Also they have shared cache.</a:t>
            </a:r>
          </a:p>
          <a:p>
            <a:endParaRPr lang="en-US" dirty="0"/>
          </a:p>
          <a:p>
            <a:r>
              <a:rPr lang="en-US" dirty="0"/>
              <a:t>Some local variables. From the first point of view, there is no intersection.</a:t>
            </a:r>
          </a:p>
          <a:p>
            <a:r>
              <a:rPr lang="en-US" dirty="0"/>
              <a:t>Processor can’t work with bytes in memory. It copies lines of memory. 64 bytes in one iteration (since Pentium III). Otherwise bus between CPU and RAM will be used ineffective.</a:t>
            </a:r>
            <a:endParaRPr lang="ru-RU" dirty="0"/>
          </a:p>
          <a:p>
            <a:endParaRPr lang="ru-RU" dirty="0"/>
          </a:p>
          <a:p>
            <a:r>
              <a:rPr lang="en-US" dirty="0"/>
              <a:t>Initially due to data, code and time localization it was good. As soon as we got 1+ processor we got an issue.</a:t>
            </a:r>
          </a:p>
          <a:p>
            <a:endParaRPr lang="en-US" dirty="0"/>
          </a:p>
          <a:p>
            <a:r>
              <a:rPr lang="en-US" dirty="0"/>
              <a:t>CPU 0 override some cache line.</a:t>
            </a:r>
          </a:p>
          <a:p>
            <a:r>
              <a:rPr lang="en-US" dirty="0"/>
              <a:t>CPU 1 has a question: is this line is still actual?</a:t>
            </a:r>
          </a:p>
          <a:p>
            <a:endParaRPr lang="en-US" dirty="0"/>
          </a:p>
          <a:p>
            <a:r>
              <a:rPr lang="en-US" dirty="0"/>
              <a:t>Thus CPU 1 should wait for memory refresh.</a:t>
            </a:r>
            <a:endParaRPr lang="ru-RU" dirty="0"/>
          </a:p>
          <a:p>
            <a:endParaRPr lang="ru-RU" dirty="0"/>
          </a:p>
          <a:p>
            <a:r>
              <a:rPr lang="en-US" sz="1200" dirty="0">
                <a:hlinkClick r:id="rId3"/>
              </a:rPr>
              <a:t>https://en.wikipedia.org/wiki/False_sharing</a:t>
            </a:r>
            <a:r>
              <a:rPr lang="en-US" sz="1200" dirty="0"/>
              <a:t> </a:t>
            </a:r>
          </a:p>
          <a:p>
            <a:r>
              <a:rPr lang="en-US" sz="1200" dirty="0">
                <a:hlinkClick r:id="rId4"/>
              </a:rPr>
              <a:t>https://software.intel.com/content/www/us/en/develop/articles/avoiding-and-identifying-false-sharing-among-threads.html</a:t>
            </a:r>
            <a:r>
              <a:rPr lang="en-US" sz="1200" dirty="0"/>
              <a:t> </a:t>
            </a:r>
          </a:p>
          <a:p>
            <a:endParaRPr lang="en-US" dirty="0"/>
          </a:p>
          <a:p>
            <a:endParaRPr lang="en-US" dirty="0"/>
          </a:p>
          <a:p>
            <a:r>
              <a:rPr lang="en-US" dirty="0"/>
              <a:t>Solutions:</a:t>
            </a:r>
          </a:p>
          <a:p>
            <a:pPr marL="228600" indent="-228600">
              <a:buAutoNum type="arabicPeriod"/>
            </a:pPr>
            <a:r>
              <a:rPr lang="en-US" dirty="0"/>
              <a:t>Add array with 0 values.</a:t>
            </a:r>
          </a:p>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A7C7283F-4ABE-4C1E-820C-632DA288920E}" type="slidenum">
              <a:rPr lang="ru-RU" smtClean="0"/>
              <a:pPr/>
              <a:t>9</a:t>
            </a:fld>
            <a:endParaRPr lang="ru-RU"/>
          </a:p>
        </p:txBody>
      </p:sp>
    </p:spTree>
    <p:extLst>
      <p:ext uri="{BB962C8B-B14F-4D97-AF65-F5344CB8AC3E}">
        <p14:creationId xmlns:p14="http://schemas.microsoft.com/office/powerpoint/2010/main" val="2395718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E0CFE8E-35DF-4264-83BE-02B3CDB73D91}" type="datetime1">
              <a:rPr lang="en-US" smtClean="0"/>
              <a:pPr/>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7CFF30-9B10-46B1-8241-FAD25BB44C98}" type="datetime1">
              <a:rPr lang="en-US" smtClean="0"/>
              <a:pPr/>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AEF91E-34CB-46A0-A19F-14AEFD502F65}" type="datetime1">
              <a:rPr lang="en-US" smtClean="0"/>
              <a:pPr/>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A33197-3220-4F74-A73B-D0BDCCCAEFFC}" type="datetime1">
              <a:rPr lang="en-US" smtClean="0"/>
              <a:pPr/>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A75073-26BD-4485-A076-1A0AFE231B94}" type="datetime1">
              <a:rPr lang="en-US" smtClean="0"/>
              <a:pPr/>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BA281F6-9698-4D8A-8C76-BDE20E94955F}" type="datetime1">
              <a:rPr lang="en-US" smtClean="0"/>
              <a:pPr/>
              <a:t>5/12/2021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37DF79-B033-46DA-84EF-AE58BE9F546F}" type="datetime1">
              <a:rPr lang="en-US" smtClean="0"/>
              <a:pPr/>
              <a:t>5/12/2021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A8BD2A-643A-4154-BD47-239764D264DF}" type="datetime1">
              <a:rPr lang="en-US" smtClean="0"/>
              <a:pPr/>
              <a:t>5/12/2021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D47F1E-98B6-4713-BAFF-18F1F59BEE88}" type="datetime1">
              <a:rPr lang="en-US" smtClean="0"/>
              <a:pPr/>
              <a:t>5/12/2021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4C3FB6-BE07-444C-9679-29271E5441BC}" type="datetime1">
              <a:rPr lang="en-US" smtClean="0"/>
              <a:pPr/>
              <a:t>5/12/2021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D49A70-72CC-44F9-8A62-97A91CBA4F53}" type="datetime1">
              <a:rPr lang="en-US" smtClean="0"/>
              <a:pPr/>
              <a:t>5/12/2021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8829F-CAB9-406C-A751-02418A2C563A}" type="datetime1">
              <a:rPr lang="en-US" smtClean="0"/>
              <a:pPr/>
              <a:t>5/12/2021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www.agner.org/forum/viewtopic.php?t=6"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sourceforge.net/projects/framewave/files/framewave-releases/Framewave%201.3.1/FW_1.3.1_Lin64.tar.gz/download"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hyperlink" Target="https://fossies.org/linux/misc/old/FW_1.3.1_Lin64.tar.gz/index_t.html"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hyperlink" Target="https://software.intel.com/content/www/us/en/develop/tools/oneapi/base-toolkit/download.html"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hyperlink" Target="https://software.intel.com/content/dam/develop/external/us/en/documents/ipps.pdf"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42900" y="328610"/>
            <a:ext cx="8458200" cy="3100390"/>
          </a:xfrm>
        </p:spPr>
        <p:txBody>
          <a:bodyPr>
            <a:noAutofit/>
          </a:bodyPr>
          <a:lstStyle/>
          <a:p>
            <a:r>
              <a:rPr lang="en-US" sz="4000" b="1" dirty="0"/>
              <a:t>Parallel Computing</a:t>
            </a:r>
            <a:br>
              <a:rPr lang="ru-RU" sz="4000" dirty="0"/>
            </a:br>
            <a:r>
              <a:rPr lang="en-US" sz="2400" dirty="0"/>
              <a:t>Academic year</a:t>
            </a:r>
            <a:r>
              <a:rPr lang="ru-RU" sz="2400" dirty="0"/>
              <a:t> </a:t>
            </a:r>
            <a:r>
              <a:rPr lang="en-US" sz="2400" dirty="0"/>
              <a:t>– </a:t>
            </a:r>
            <a:r>
              <a:rPr lang="ru-RU" sz="2400" dirty="0"/>
              <a:t>20</a:t>
            </a:r>
            <a:r>
              <a:rPr lang="en-US" sz="2400" dirty="0"/>
              <a:t>20</a:t>
            </a:r>
            <a:r>
              <a:rPr lang="ru-RU" sz="2400" dirty="0"/>
              <a:t>/2</a:t>
            </a:r>
            <a:r>
              <a:rPr lang="en-US" sz="2400" dirty="0"/>
              <a:t>1</a:t>
            </a:r>
            <a:r>
              <a:rPr lang="ru-RU" sz="2400" dirty="0"/>
              <a:t>, </a:t>
            </a:r>
            <a:r>
              <a:rPr lang="en-US" sz="2400" dirty="0"/>
              <a:t>spring</a:t>
            </a:r>
            <a:r>
              <a:rPr lang="ru-RU" sz="2400" dirty="0"/>
              <a:t> </a:t>
            </a:r>
            <a:r>
              <a:rPr lang="en-US" sz="2400" dirty="0"/>
              <a:t>semester</a:t>
            </a:r>
            <a:br>
              <a:rPr lang="ru-RU" sz="2400" dirty="0"/>
            </a:br>
            <a:r>
              <a:rPr lang="en-US" sz="2400" dirty="0"/>
              <a:t>Computer science</a:t>
            </a:r>
            <a:br>
              <a:rPr lang="en-US" sz="3600" dirty="0"/>
            </a:br>
            <a:br>
              <a:rPr lang="ru-RU" sz="3600" dirty="0"/>
            </a:br>
            <a:r>
              <a:rPr lang="en-US" sz="7200" dirty="0"/>
              <a:t>Lecture</a:t>
            </a:r>
            <a:r>
              <a:rPr lang="ru-RU" sz="7200" dirty="0"/>
              <a:t> </a:t>
            </a:r>
            <a:r>
              <a:rPr lang="en-US" sz="7200" dirty="0"/>
              <a:t>3</a:t>
            </a:r>
            <a:endParaRPr lang="ru-RU" sz="7200" dirty="0"/>
          </a:p>
        </p:txBody>
      </p:sp>
      <p:sp>
        <p:nvSpPr>
          <p:cNvPr id="3" name="Подзаголовок 2"/>
          <p:cNvSpPr>
            <a:spLocks noGrp="1"/>
          </p:cNvSpPr>
          <p:nvPr>
            <p:ph type="subTitle" idx="1"/>
          </p:nvPr>
        </p:nvSpPr>
        <p:spPr>
          <a:xfrm>
            <a:off x="1475657" y="3907976"/>
            <a:ext cx="7311186" cy="2664296"/>
          </a:xfrm>
        </p:spPr>
        <p:txBody>
          <a:bodyPr>
            <a:normAutofit fontScale="85000" lnSpcReduction="20000"/>
          </a:bodyPr>
          <a:lstStyle/>
          <a:p>
            <a:pPr algn="r"/>
            <a:r>
              <a:rPr lang="en-US" dirty="0">
                <a:solidFill>
                  <a:schemeClr val="tx1"/>
                </a:solidFill>
              </a:rPr>
              <a:t>Lecturer, instructor</a:t>
            </a:r>
            <a:r>
              <a:rPr lang="ru-RU" dirty="0">
                <a:solidFill>
                  <a:schemeClr val="tx1"/>
                </a:solidFill>
              </a:rPr>
              <a:t>:</a:t>
            </a:r>
          </a:p>
          <a:p>
            <a:pPr algn="r"/>
            <a:r>
              <a:rPr lang="en-US" b="1" dirty="0">
                <a:solidFill>
                  <a:schemeClr val="tx1"/>
                </a:solidFill>
              </a:rPr>
              <a:t>Balakshin Pavel </a:t>
            </a:r>
            <a:r>
              <a:rPr lang="en-US" b="1" dirty="0" err="1">
                <a:solidFill>
                  <a:schemeClr val="tx1"/>
                </a:solidFill>
              </a:rPr>
              <a:t>Valerievich</a:t>
            </a:r>
            <a:endParaRPr lang="ru-RU" b="1" dirty="0">
              <a:solidFill>
                <a:schemeClr val="tx1"/>
              </a:solidFill>
            </a:endParaRPr>
          </a:p>
          <a:p>
            <a:pPr algn="r"/>
            <a:r>
              <a:rPr lang="ru-RU" dirty="0">
                <a:solidFill>
                  <a:schemeClr val="tx1"/>
                </a:solidFill>
              </a:rPr>
              <a:t>(</a:t>
            </a:r>
            <a:r>
              <a:rPr lang="en-US" dirty="0">
                <a:solidFill>
                  <a:schemeClr val="tx1"/>
                </a:solidFill>
              </a:rPr>
              <a:t>pvbalakshin@itmo.ru</a:t>
            </a:r>
            <a:r>
              <a:rPr lang="ru-RU" dirty="0">
                <a:solidFill>
                  <a:schemeClr val="tx1"/>
                </a:solidFill>
              </a:rPr>
              <a:t>;</a:t>
            </a:r>
            <a:r>
              <a:rPr lang="en-US" dirty="0">
                <a:solidFill>
                  <a:schemeClr val="tx1"/>
                </a:solidFill>
              </a:rPr>
              <a:t> pvbalakshin@hdu.edu.cn)</a:t>
            </a:r>
          </a:p>
          <a:p>
            <a:pPr algn="r"/>
            <a:r>
              <a:rPr lang="en-US" dirty="0">
                <a:solidFill>
                  <a:schemeClr val="tx1"/>
                </a:solidFill>
              </a:rPr>
              <a:t>Assistant:</a:t>
            </a:r>
          </a:p>
          <a:p>
            <a:pPr algn="r"/>
            <a:r>
              <a:rPr lang="en-US" b="1" dirty="0">
                <a:solidFill>
                  <a:schemeClr val="tx1"/>
                </a:solidFill>
              </a:rPr>
              <a:t>Liang </a:t>
            </a:r>
            <a:r>
              <a:rPr lang="en-US" b="1" dirty="0" err="1">
                <a:solidFill>
                  <a:schemeClr val="tx1"/>
                </a:solidFill>
              </a:rPr>
              <a:t>Tingting</a:t>
            </a:r>
            <a:endParaRPr lang="en-US" b="1" dirty="0">
              <a:solidFill>
                <a:schemeClr val="tx1"/>
              </a:solidFill>
            </a:endParaRPr>
          </a:p>
          <a:p>
            <a:pPr algn="r"/>
            <a:r>
              <a:rPr lang="en-US" dirty="0">
                <a:solidFill>
                  <a:schemeClr val="tx1"/>
                </a:solidFill>
              </a:rPr>
              <a:t>(liangtt@hdu.edu.cn)</a:t>
            </a:r>
          </a:p>
          <a:p>
            <a:pPr algn="r"/>
            <a:endParaRPr lang="ru-RU" dirty="0">
              <a:solidFill>
                <a:schemeClr val="tx1"/>
              </a:solidFill>
            </a:endParaRPr>
          </a:p>
        </p:txBody>
      </p:sp>
    </p:spTree>
    <p:extLst>
      <p:ext uri="{BB962C8B-B14F-4D97-AF65-F5344CB8AC3E}">
        <p14:creationId xmlns:p14="http://schemas.microsoft.com/office/powerpoint/2010/main" val="3226709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type="body" idx="4294967295"/>
          </p:nvPr>
        </p:nvSpPr>
        <p:spPr>
          <a:xfrm>
            <a:off x="280789" y="1733451"/>
            <a:ext cx="8686800" cy="4680520"/>
          </a:xfrm>
        </p:spPr>
        <p:txBody>
          <a:bodyPr>
            <a:noAutofit/>
          </a:bodyPr>
          <a:lstStyle/>
          <a:p>
            <a:pPr marL="514350" indent="-514350" algn="just">
              <a:buFont typeface="+mj-lt"/>
              <a:buAutoNum type="arabicPeriod"/>
            </a:pPr>
            <a:r>
              <a:rPr lang="en-US" sz="2800" dirty="0"/>
              <a:t>Generate M1</a:t>
            </a:r>
          </a:p>
          <a:p>
            <a:pPr marL="514350" indent="-514350" algn="just">
              <a:buFont typeface="+mj-lt"/>
              <a:buAutoNum type="arabicPeriod"/>
            </a:pPr>
            <a:r>
              <a:rPr lang="en-US" sz="2800" dirty="0"/>
              <a:t>Generate M2</a:t>
            </a:r>
          </a:p>
          <a:p>
            <a:pPr marL="514350" indent="-514350" algn="just">
              <a:buFont typeface="+mj-lt"/>
              <a:buAutoNum type="arabicPeriod"/>
            </a:pPr>
            <a:r>
              <a:rPr lang="en-US" sz="2800" dirty="0"/>
              <a:t>Map M1 (no dependencies)</a:t>
            </a:r>
          </a:p>
          <a:p>
            <a:pPr marL="514350" indent="-514350" algn="just">
              <a:buFont typeface="+mj-lt"/>
              <a:buAutoNum type="arabicPeriod"/>
            </a:pPr>
            <a:r>
              <a:rPr lang="en-US" sz="2800" dirty="0"/>
              <a:t>Map M2 (there is dependency)</a:t>
            </a:r>
          </a:p>
          <a:p>
            <a:pPr marL="514350" indent="-514350" algn="just">
              <a:buFont typeface="+mj-lt"/>
              <a:buAutoNum type="arabicPeriod"/>
            </a:pPr>
            <a:r>
              <a:rPr lang="en-US" sz="2800" dirty="0"/>
              <a:t>Merge M1 and M2 into M2</a:t>
            </a:r>
          </a:p>
          <a:p>
            <a:pPr marL="514350" indent="-514350" algn="just">
              <a:buFont typeface="+mj-lt"/>
              <a:buAutoNum type="arabicPeriod"/>
            </a:pPr>
            <a:r>
              <a:rPr lang="en-US" sz="2800" dirty="0"/>
              <a:t>Sort M2</a:t>
            </a:r>
          </a:p>
          <a:p>
            <a:pPr marL="514350" indent="-514350" algn="just">
              <a:buFont typeface="+mj-lt"/>
              <a:buAutoNum type="arabicPeriod"/>
            </a:pPr>
            <a:r>
              <a:rPr lang="en-US" sz="2800" dirty="0"/>
              <a:t>Bring M2 to one number (a cycle with conditions inside iterations)</a:t>
            </a:r>
          </a:p>
        </p:txBody>
      </p:sp>
      <p:sp>
        <p:nvSpPr>
          <p:cNvPr id="10246" name="Rectangle 6"/>
          <p:cNvSpPr>
            <a:spLocks noGrp="1" noChangeArrowheads="1"/>
          </p:cNvSpPr>
          <p:nvPr>
            <p:ph type="title"/>
          </p:nvPr>
        </p:nvSpPr>
        <p:spPr>
          <a:xfrm>
            <a:off x="0" y="0"/>
            <a:ext cx="9144000" cy="1371599"/>
          </a:xfrm>
          <a:noFill/>
        </p:spPr>
        <p:txBody>
          <a:bodyPr>
            <a:noAutofit/>
          </a:bodyPr>
          <a:lstStyle/>
          <a:p>
            <a:r>
              <a:rPr lang="en-US" sz="4800" dirty="0"/>
              <a:t>Structure of Lab #1</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10</a:t>
            </a:fld>
            <a:endParaRPr lang="en-US" sz="2000" dirty="0">
              <a:solidFill>
                <a:schemeClr val="tx1"/>
              </a:solidFill>
            </a:endParaRPr>
          </a:p>
        </p:txBody>
      </p:sp>
    </p:spTree>
    <p:extLst>
      <p:ext uri="{BB962C8B-B14F-4D97-AF65-F5344CB8AC3E}">
        <p14:creationId xmlns:p14="http://schemas.microsoft.com/office/powerpoint/2010/main" val="307816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type="body" idx="4294967295"/>
          </p:nvPr>
        </p:nvSpPr>
        <p:spPr>
          <a:xfrm>
            <a:off x="152400" y="1733451"/>
            <a:ext cx="8815189" cy="4680520"/>
          </a:xfrm>
        </p:spPr>
        <p:txBody>
          <a:bodyPr>
            <a:noAutofit/>
          </a:bodyPr>
          <a:lstStyle/>
          <a:p>
            <a:pPr algn="just"/>
            <a:r>
              <a:rPr lang="en-US" sz="2800" dirty="0"/>
              <a:t>AMD Performance Library (</a:t>
            </a:r>
            <a:r>
              <a:rPr lang="en-US" sz="2800" dirty="0" err="1"/>
              <a:t>Framewave</a:t>
            </a:r>
            <a:r>
              <a:rPr lang="en-US" sz="2800" dirty="0"/>
              <a:t>)</a:t>
            </a:r>
          </a:p>
          <a:p>
            <a:pPr algn="just"/>
            <a:r>
              <a:rPr lang="en-US" sz="2800" dirty="0"/>
              <a:t>Intel Integrated Performance Primitives (IPP), Intel Math Kernel Library</a:t>
            </a:r>
          </a:p>
          <a:p>
            <a:pPr algn="just"/>
            <a:r>
              <a:rPr lang="en-US" sz="2800" dirty="0"/>
              <a:t>Sun </a:t>
            </a:r>
            <a:r>
              <a:rPr lang="en-US" sz="2800" dirty="0" err="1"/>
              <a:t>MediaLib</a:t>
            </a:r>
            <a:r>
              <a:rPr lang="en-US" sz="2800" dirty="0"/>
              <a:t> </a:t>
            </a:r>
          </a:p>
          <a:p>
            <a:pPr algn="just"/>
            <a:r>
              <a:rPr lang="en-US" sz="2800" dirty="0"/>
              <a:t>ATLAS (Automatically Tuned Linear Algebra Software): MATLAB, Mathematica, Octave, …</a:t>
            </a:r>
          </a:p>
          <a:p>
            <a:pPr algn="just"/>
            <a:r>
              <a:rPr lang="en-US" sz="2800" dirty="0"/>
              <a:t>…</a:t>
            </a:r>
          </a:p>
          <a:p>
            <a:pPr algn="just"/>
            <a:endParaRPr lang="en-US" sz="2800" dirty="0"/>
          </a:p>
          <a:p>
            <a:pPr marL="0" indent="0" algn="just">
              <a:buNone/>
            </a:pPr>
            <a:r>
              <a:rPr lang="en-US" sz="2800" dirty="0"/>
              <a:t>Conflicts: </a:t>
            </a:r>
            <a:r>
              <a:rPr lang="en-US" sz="2800" dirty="0">
                <a:hlinkClick r:id="rId3"/>
              </a:rPr>
              <a:t>https://www.agner.org/forum/viewtopic.php?t=6</a:t>
            </a:r>
            <a:endParaRPr lang="en-US" sz="2800" dirty="0"/>
          </a:p>
        </p:txBody>
      </p:sp>
      <p:sp>
        <p:nvSpPr>
          <p:cNvPr id="10246" name="Rectangle 6"/>
          <p:cNvSpPr>
            <a:spLocks noGrp="1" noChangeArrowheads="1"/>
          </p:cNvSpPr>
          <p:nvPr>
            <p:ph type="title"/>
          </p:nvPr>
        </p:nvSpPr>
        <p:spPr>
          <a:xfrm>
            <a:off x="0" y="0"/>
            <a:ext cx="9144000" cy="1371599"/>
          </a:xfrm>
          <a:noFill/>
        </p:spPr>
        <p:txBody>
          <a:bodyPr>
            <a:noAutofit/>
          </a:bodyPr>
          <a:lstStyle/>
          <a:p>
            <a:r>
              <a:rPr lang="en-US" sz="4800" dirty="0"/>
              <a:t>Paralleling libraries</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11</a:t>
            </a:fld>
            <a:endParaRPr lang="en-US" sz="2000" dirty="0">
              <a:solidFill>
                <a:schemeClr val="tx1"/>
              </a:solidFill>
            </a:endParaRPr>
          </a:p>
        </p:txBody>
      </p:sp>
    </p:spTree>
    <p:extLst>
      <p:ext uri="{BB962C8B-B14F-4D97-AF65-F5344CB8AC3E}">
        <p14:creationId xmlns:p14="http://schemas.microsoft.com/office/powerpoint/2010/main" val="931296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type="body" idx="4294967295"/>
          </p:nvPr>
        </p:nvSpPr>
        <p:spPr>
          <a:xfrm>
            <a:off x="228600" y="805833"/>
            <a:ext cx="8763000" cy="5598392"/>
          </a:xfrm>
        </p:spPr>
        <p:txBody>
          <a:bodyPr>
            <a:noAutofit/>
          </a:bodyPr>
          <a:lstStyle/>
          <a:p>
            <a:pPr marL="514350" indent="-514350">
              <a:buFont typeface="+mj-lt"/>
              <a:buAutoNum type="arabicPeriod"/>
            </a:pPr>
            <a:r>
              <a:rPr lang="en-US" sz="2200" dirty="0"/>
              <a:t>Download already compiled library  (</a:t>
            </a:r>
            <a:r>
              <a:rPr lang="en-US" sz="2200" dirty="0">
                <a:hlinkClick r:id="rId3"/>
              </a:rPr>
              <a:t>https://sourceforge.net/projects/framewave/files/framewave-releases/Framewave%201.3.1/FW_1.3.1_Lin64.tar.gz/download</a:t>
            </a:r>
            <a:r>
              <a:rPr lang="en-US" sz="2200" dirty="0"/>
              <a:t>) or (</a:t>
            </a:r>
            <a:r>
              <a:rPr lang="en-US" sz="2200" dirty="0">
                <a:hlinkClick r:id="rId4"/>
              </a:rPr>
              <a:t>https://fossies.org/linux/misc/old/FW_1.3.1_Lin64.tar.gz/index_t.html</a:t>
            </a:r>
            <a:r>
              <a:rPr lang="en-US" sz="2200" dirty="0"/>
              <a:t>).</a:t>
            </a:r>
          </a:p>
          <a:p>
            <a:pPr marL="514350" indent="-514350">
              <a:buFont typeface="+mj-lt"/>
              <a:buAutoNum type="arabicPeriod"/>
            </a:pPr>
            <a:r>
              <a:rPr lang="en-US" sz="2200" dirty="0"/>
              <a:t>Unpack the downloaded archive to any convenient directory.</a:t>
            </a:r>
          </a:p>
          <a:p>
            <a:pPr marL="514350" indent="-514350">
              <a:buFont typeface="+mj-lt"/>
              <a:buAutoNum type="arabicPeriod"/>
            </a:pPr>
            <a:r>
              <a:rPr lang="en-US" sz="2200" dirty="0"/>
              <a:t>Create environment variable </a:t>
            </a:r>
            <a:r>
              <a:rPr lang="en-US" sz="1600" dirty="0">
                <a:latin typeface="Courier New" panose="02070309020205020404" pitchFamily="49" charset="0"/>
                <a:cs typeface="Courier New" panose="02070309020205020404" pitchFamily="49" charset="0"/>
              </a:rPr>
              <a:t>FW_HOME</a:t>
            </a:r>
            <a:r>
              <a:rPr lang="en-US" sz="2200" dirty="0"/>
              <a:t>, containing path to unpacked library.</a:t>
            </a:r>
          </a:p>
          <a:p>
            <a:pPr marL="514350" indent="-514350" algn="just">
              <a:buFont typeface="+mj-lt"/>
              <a:buAutoNum type="arabicPeriod"/>
            </a:pPr>
            <a:r>
              <a:rPr lang="en-US" sz="2200" dirty="0"/>
              <a:t>Run the script:</a:t>
            </a:r>
          </a:p>
          <a:p>
            <a:pPr marL="0" indent="0" algn="just">
              <a:buNone/>
            </a:pPr>
            <a:r>
              <a:rPr lang="en-US" sz="2400" dirty="0"/>
              <a:t>	</a:t>
            </a:r>
            <a:r>
              <a:rPr lang="en-US" sz="1600" dirty="0">
                <a:latin typeface="Courier New" panose="02070309020205020404" pitchFamily="49" charset="0"/>
                <a:cs typeface="Courier New" panose="02070309020205020404" pitchFamily="49" charset="0"/>
              </a:rPr>
              <a:t>FW_LIB=$FW_HOME/lib; for file in $(ls -1 $FW_LIB); do ln –sf</a:t>
            </a:r>
          </a:p>
          <a:p>
            <a:pPr marL="0" indent="0" algn="just">
              <a:buNone/>
            </a:pPr>
            <a:r>
              <a:rPr lang="en-US" sz="1600" dirty="0">
                <a:latin typeface="Courier New" panose="02070309020205020404" pitchFamily="49" charset="0"/>
                <a:cs typeface="Courier New" panose="02070309020205020404" pitchFamily="49" charset="0"/>
              </a:rPr>
              <a:t>	$FW_LIB/$file $FW_LIB/$(echo $file | sed 's/.1.3.1//'); ln –sf</a:t>
            </a:r>
          </a:p>
          <a:p>
            <a:pPr marL="0" indent="0" algn="just">
              <a:buNone/>
            </a:pPr>
            <a:r>
              <a:rPr lang="en-US" sz="1600" dirty="0">
                <a:latin typeface="Courier New" panose="02070309020205020404" pitchFamily="49" charset="0"/>
                <a:cs typeface="Courier New" panose="02070309020205020404" pitchFamily="49" charset="0"/>
              </a:rPr>
              <a:t>	$FW_LIB/$file $FW_LIB/$(echo $file | sed 's/.3.1$//'); done</a:t>
            </a:r>
          </a:p>
          <a:p>
            <a:pPr marL="457200" indent="-457200" algn="just">
              <a:buFont typeface="+mj-lt"/>
              <a:buAutoNum type="arabicPeriod" startAt="5"/>
            </a:pPr>
            <a:r>
              <a:rPr lang="en-US" sz="2200" dirty="0"/>
              <a:t>Use keys</a:t>
            </a:r>
            <a:r>
              <a:rPr lang="en-US" sz="2400" dirty="0"/>
              <a:t> </a:t>
            </a:r>
            <a:r>
              <a:rPr lang="en-US" sz="1600" dirty="0">
                <a:latin typeface="Courier New" panose="02070309020205020404" pitchFamily="49" charset="0"/>
                <a:cs typeface="Courier New" panose="02070309020205020404" pitchFamily="49" charset="0"/>
              </a:rPr>
              <a:t>-I${FW_HOME}</a:t>
            </a:r>
            <a:r>
              <a:rPr lang="en-US" sz="2400" dirty="0"/>
              <a:t> </a:t>
            </a:r>
            <a:r>
              <a:rPr lang="en-US" sz="2200" dirty="0"/>
              <a:t>and</a:t>
            </a:r>
            <a:r>
              <a:rPr lang="en-US" sz="2400" dirty="0"/>
              <a:t> </a:t>
            </a:r>
            <a:r>
              <a:rPr lang="en-US" sz="1600" dirty="0">
                <a:latin typeface="Courier New" panose="02070309020205020404" pitchFamily="49" charset="0"/>
                <a:cs typeface="Courier New" panose="02070309020205020404" pitchFamily="49" charset="0"/>
              </a:rPr>
              <a:t>-L${FW_HOME}/lib/</a:t>
            </a:r>
            <a:r>
              <a:rPr lang="en-US" sz="2400" dirty="0"/>
              <a:t> </a:t>
            </a:r>
            <a:r>
              <a:rPr lang="en-US" sz="2200" dirty="0"/>
              <a:t>to compile (and link).</a:t>
            </a:r>
          </a:p>
          <a:p>
            <a:pPr marL="457200" indent="-457200" algn="just">
              <a:buFont typeface="+mj-lt"/>
              <a:buAutoNum type="arabicPeriod" startAt="5"/>
            </a:pPr>
            <a:r>
              <a:rPr lang="en-US" sz="2200" dirty="0"/>
              <a:t>Change</a:t>
            </a:r>
            <a:r>
              <a:rPr lang="en-US" sz="2400" dirty="0"/>
              <a:t> </a:t>
            </a:r>
            <a:r>
              <a:rPr lang="en-US" sz="1600" dirty="0">
                <a:latin typeface="Courier New" panose="02070309020205020404" pitchFamily="49" charset="0"/>
                <a:cs typeface="Courier New" panose="02070309020205020404" pitchFamily="49" charset="0"/>
              </a:rPr>
              <a:t>LD_LIBRARY_PATH</a:t>
            </a:r>
            <a:r>
              <a:rPr lang="en-US" sz="2400" dirty="0"/>
              <a:t> </a:t>
            </a:r>
            <a:r>
              <a:rPr lang="en-US" sz="2200" dirty="0"/>
              <a:t>to launch the compiled program:</a:t>
            </a:r>
          </a:p>
          <a:p>
            <a:pPr marL="0" indent="0" algn="just">
              <a:buNone/>
            </a:pPr>
            <a:r>
              <a:rPr lang="en-US" sz="1600" dirty="0">
                <a:latin typeface="Courier New" panose="02070309020205020404" pitchFamily="49" charset="0"/>
                <a:cs typeface="Courier New" panose="02070309020205020404" pitchFamily="49" charset="0"/>
              </a:rPr>
              <a:t>	export LD_LIBRARY_PATH=$FW_HOME/lib</a:t>
            </a:r>
          </a:p>
          <a:p>
            <a:pPr marL="457200" indent="-457200" algn="just">
              <a:buFont typeface="+mj-lt"/>
              <a:buAutoNum type="arabicPeriod" startAt="7"/>
            </a:pPr>
            <a:r>
              <a:rPr lang="en-US" sz="2200" dirty="0"/>
              <a:t>Add required header files to your code</a:t>
            </a:r>
            <a:r>
              <a:rPr lang="en-US" sz="2400" dirty="0"/>
              <a:t>: </a:t>
            </a:r>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fw</a:t>
            </a:r>
            <a:r>
              <a:rPr lang="en-US" sz="1600" dirty="0" err="1">
                <a:highlight>
                  <a:srgbClr val="FFFF00"/>
                </a:highlight>
                <a:latin typeface="Courier New" panose="02070309020205020404" pitchFamily="49" charset="0"/>
                <a:cs typeface="Courier New" panose="02070309020205020404" pitchFamily="49" charset="0"/>
              </a:rPr>
              <a:t>Base</a:t>
            </a:r>
            <a:r>
              <a:rPr lang="en-US" sz="1600" dirty="0" err="1">
                <a:latin typeface="Courier New" panose="02070309020205020404" pitchFamily="49" charset="0"/>
                <a:cs typeface="Courier New" panose="02070309020205020404" pitchFamily="49" charset="0"/>
              </a:rPr>
              <a:t>.h</a:t>
            </a:r>
            <a:r>
              <a:rPr lang="en-US" sz="1600" dirty="0">
                <a:latin typeface="Courier New" panose="02070309020205020404" pitchFamily="49" charset="0"/>
                <a:cs typeface="Courier New" panose="02070309020205020404" pitchFamily="49" charset="0"/>
              </a:rPr>
              <a:t>&gt;</a:t>
            </a:r>
          </a:p>
        </p:txBody>
      </p:sp>
      <p:sp>
        <p:nvSpPr>
          <p:cNvPr id="10246" name="Rectangle 6"/>
          <p:cNvSpPr>
            <a:spLocks noGrp="1" noChangeArrowheads="1"/>
          </p:cNvSpPr>
          <p:nvPr>
            <p:ph type="title"/>
          </p:nvPr>
        </p:nvSpPr>
        <p:spPr>
          <a:xfrm>
            <a:off x="0" y="1"/>
            <a:ext cx="9144000" cy="764704"/>
          </a:xfrm>
          <a:noFill/>
        </p:spPr>
        <p:txBody>
          <a:bodyPr>
            <a:noAutofit/>
          </a:bodyPr>
          <a:lstStyle/>
          <a:p>
            <a:r>
              <a:rPr lang="en-US" sz="4800" dirty="0"/>
              <a:t>Hints for Lab #2</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12</a:t>
            </a:fld>
            <a:endParaRPr lang="en-US" sz="2000" dirty="0">
              <a:solidFill>
                <a:schemeClr val="tx1"/>
              </a:solidFill>
            </a:endParaRPr>
          </a:p>
        </p:txBody>
      </p:sp>
    </p:spTree>
    <p:extLst>
      <p:ext uri="{BB962C8B-B14F-4D97-AF65-F5344CB8AC3E}">
        <p14:creationId xmlns:p14="http://schemas.microsoft.com/office/powerpoint/2010/main" val="3382313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p:cNvSpPr>
            <a:spLocks noGrp="1" noChangeArrowheads="1"/>
          </p:cNvSpPr>
          <p:nvPr>
            <p:ph type="title"/>
          </p:nvPr>
        </p:nvSpPr>
        <p:spPr>
          <a:xfrm>
            <a:off x="0" y="1"/>
            <a:ext cx="9144000" cy="764704"/>
          </a:xfrm>
          <a:noFill/>
        </p:spPr>
        <p:txBody>
          <a:bodyPr>
            <a:noAutofit/>
          </a:bodyPr>
          <a:lstStyle/>
          <a:p>
            <a:r>
              <a:rPr lang="en-US" sz="4800" dirty="0"/>
              <a:t>Hints for Lab #2 (2)</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13</a:t>
            </a:fld>
            <a:endParaRPr lang="en-US" sz="2000" dirty="0">
              <a:solidFill>
                <a:schemeClr val="tx1"/>
              </a:solidFill>
            </a:endParaRPr>
          </a:p>
        </p:txBody>
      </p:sp>
      <p:pic>
        <p:nvPicPr>
          <p:cNvPr id="5" name="Picture 4" descr="Text&#10;&#10;Description automatically generated">
            <a:extLst>
              <a:ext uri="{FF2B5EF4-FFF2-40B4-BE49-F238E27FC236}">
                <a16:creationId xmlns:a16="http://schemas.microsoft.com/office/drawing/2014/main" id="{67ED4022-2050-4599-A88A-4A5442F76E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297" y="1072284"/>
            <a:ext cx="4295703" cy="869771"/>
          </a:xfrm>
          <a:prstGeom prst="rect">
            <a:avLst/>
          </a:prstGeom>
        </p:spPr>
      </p:pic>
      <p:pic>
        <p:nvPicPr>
          <p:cNvPr id="6" name="Picture 5" descr="Text&#10;&#10;Description automatically generated">
            <a:extLst>
              <a:ext uri="{FF2B5EF4-FFF2-40B4-BE49-F238E27FC236}">
                <a16:creationId xmlns:a16="http://schemas.microsoft.com/office/drawing/2014/main" id="{56CAA811-E822-4454-A9DB-65FE2CE039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8024" y="1069191"/>
            <a:ext cx="4267233" cy="764704"/>
          </a:xfrm>
          <a:prstGeom prst="rect">
            <a:avLst/>
          </a:prstGeom>
        </p:spPr>
      </p:pic>
      <p:pic>
        <p:nvPicPr>
          <p:cNvPr id="7" name="Picture 6" descr="Text, letter&#10;&#10;Description automatically generated">
            <a:extLst>
              <a:ext uri="{FF2B5EF4-FFF2-40B4-BE49-F238E27FC236}">
                <a16:creationId xmlns:a16="http://schemas.microsoft.com/office/drawing/2014/main" id="{59E73F6F-8341-4E84-97A9-0AF1CC460F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146" y="2180352"/>
            <a:ext cx="4203596" cy="2498007"/>
          </a:xfrm>
          <a:prstGeom prst="rect">
            <a:avLst/>
          </a:prstGeom>
        </p:spPr>
      </p:pic>
      <p:pic>
        <p:nvPicPr>
          <p:cNvPr id="8" name="Picture 7" descr="Text, letter&#10;&#10;Description automatically generated">
            <a:extLst>
              <a:ext uri="{FF2B5EF4-FFF2-40B4-BE49-F238E27FC236}">
                <a16:creationId xmlns:a16="http://schemas.microsoft.com/office/drawing/2014/main" id="{FA224EA8-966B-4CF8-B1CF-DA1BB70910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66741" y="2159812"/>
            <a:ext cx="4677259" cy="1928087"/>
          </a:xfrm>
          <a:prstGeom prst="rect">
            <a:avLst/>
          </a:prstGeom>
        </p:spPr>
      </p:pic>
      <p:pic>
        <p:nvPicPr>
          <p:cNvPr id="9" name="Picture 8" descr="Text&#10;&#10;Description automatically generated">
            <a:extLst>
              <a:ext uri="{FF2B5EF4-FFF2-40B4-BE49-F238E27FC236}">
                <a16:creationId xmlns:a16="http://schemas.microsoft.com/office/drawing/2014/main" id="{FE6BABEF-E2CC-48EE-82EF-6975CE8CA0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6297" y="5013176"/>
            <a:ext cx="3003172" cy="918380"/>
          </a:xfrm>
          <a:prstGeom prst="rect">
            <a:avLst/>
          </a:prstGeom>
        </p:spPr>
      </p:pic>
      <p:pic>
        <p:nvPicPr>
          <p:cNvPr id="10" name="Picture 9" descr="Text&#10;&#10;Description automatically generated">
            <a:extLst>
              <a:ext uri="{FF2B5EF4-FFF2-40B4-BE49-F238E27FC236}">
                <a16:creationId xmlns:a16="http://schemas.microsoft.com/office/drawing/2014/main" id="{E022EAE7-F8A7-458F-B815-5A2E1137882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72000" y="4965505"/>
            <a:ext cx="2591025" cy="830652"/>
          </a:xfrm>
          <a:prstGeom prst="rect">
            <a:avLst/>
          </a:prstGeom>
        </p:spPr>
      </p:pic>
    </p:spTree>
    <p:extLst>
      <p:ext uri="{BB962C8B-B14F-4D97-AF65-F5344CB8AC3E}">
        <p14:creationId xmlns:p14="http://schemas.microsoft.com/office/powerpoint/2010/main" val="3582305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type="body" idx="4294967295"/>
          </p:nvPr>
        </p:nvSpPr>
        <p:spPr>
          <a:xfrm>
            <a:off x="228600" y="805833"/>
            <a:ext cx="8763000" cy="5598392"/>
          </a:xfrm>
        </p:spPr>
        <p:txBody>
          <a:bodyPr>
            <a:noAutofit/>
          </a:bodyPr>
          <a:lstStyle/>
          <a:p>
            <a:pPr marL="514350" indent="-514350">
              <a:buFont typeface="+mj-lt"/>
              <a:buAutoNum type="arabicPeriod"/>
            </a:pPr>
            <a:r>
              <a:rPr lang="en-US" sz="2200" dirty="0"/>
              <a:t>Follow the instructions for your operation system: (</a:t>
            </a:r>
            <a:r>
              <a:rPr lang="ru-RU" sz="2000" u="sng" dirty="0">
                <a:solidFill>
                  <a:schemeClr val="hlink"/>
                </a:solidFill>
                <a:hlinkClick r:id="rId3"/>
              </a:rPr>
              <a:t>https://software.intel.com/content/www/us/en/develop/tools/oneapi/base-toolkit/download.html</a:t>
            </a:r>
            <a:r>
              <a:rPr lang="en-US" sz="2200" dirty="0"/>
              <a:t>).</a:t>
            </a:r>
          </a:p>
          <a:p>
            <a:pPr marL="514350" indent="-514350">
              <a:buFont typeface="+mj-lt"/>
              <a:buAutoNum type="arabicPeriod"/>
            </a:pPr>
            <a:r>
              <a:rPr lang="en-US" sz="2200" dirty="0"/>
              <a:t>Download extended version for IPP:</a:t>
            </a:r>
          </a:p>
          <a:p>
            <a:pPr marL="514350" indent="-514350">
              <a:buFont typeface="+mj-lt"/>
              <a:buAutoNum type="arabicPeriod"/>
            </a:pPr>
            <a:endParaRPr lang="en-US" sz="2200" dirty="0"/>
          </a:p>
          <a:p>
            <a:pPr marL="514350" indent="-514350">
              <a:buFont typeface="+mj-lt"/>
              <a:buAutoNum type="arabicPeriod"/>
            </a:pPr>
            <a:endParaRPr lang="en-US" sz="2200" dirty="0"/>
          </a:p>
          <a:p>
            <a:pPr marL="514350" indent="-514350">
              <a:buFont typeface="+mj-lt"/>
              <a:buAutoNum type="arabicPeriod"/>
            </a:pPr>
            <a:endParaRPr lang="en-US" sz="2200" dirty="0"/>
          </a:p>
          <a:p>
            <a:pPr marL="514350" indent="-514350">
              <a:buFont typeface="+mj-lt"/>
              <a:buAutoNum type="arabicPeriod"/>
            </a:pPr>
            <a:endParaRPr lang="en-US" sz="2200" dirty="0"/>
          </a:p>
          <a:p>
            <a:pPr marL="514350" indent="-514350">
              <a:buFont typeface="+mj-lt"/>
              <a:buAutoNum type="arabicPeriod"/>
            </a:pPr>
            <a:endParaRPr lang="en-US" sz="2200" dirty="0"/>
          </a:p>
          <a:p>
            <a:pPr marL="514350" indent="-514350">
              <a:buFont typeface="+mj-lt"/>
              <a:buAutoNum type="arabicPeriod"/>
            </a:pPr>
            <a:r>
              <a:rPr lang="en-US" sz="2200" dirty="0"/>
              <a:t>Apply environment for ICC (Linux):</a:t>
            </a:r>
          </a:p>
          <a:p>
            <a:pPr marL="0" indent="0" algn="just">
              <a:buNone/>
            </a:pPr>
            <a:r>
              <a:rPr lang="en-US" sz="2400" dirty="0"/>
              <a:t>	</a:t>
            </a:r>
            <a:r>
              <a:rPr lang="en-US" sz="1600" dirty="0">
                <a:latin typeface="Courier New" panose="02070309020205020404" pitchFamily="49" charset="0"/>
                <a:cs typeface="Courier New" panose="02070309020205020404" pitchFamily="49" charset="0"/>
              </a:rPr>
              <a:t>. /opt/intel/oneapi/setvars.sh</a:t>
            </a:r>
          </a:p>
          <a:p>
            <a:pPr marL="457200" indent="-457200" algn="just">
              <a:buFont typeface="+mj-lt"/>
              <a:buAutoNum type="arabicPeriod" startAt="5"/>
            </a:pPr>
            <a:r>
              <a:rPr lang="en-US" sz="2200" dirty="0"/>
              <a:t>Use IPP documentation: (</a:t>
            </a:r>
            <a:r>
              <a:rPr lang="ru-RU" sz="2000" u="sng" dirty="0">
                <a:solidFill>
                  <a:schemeClr val="hlink"/>
                </a:solidFill>
                <a:hlinkClick r:id="rId4"/>
              </a:rPr>
              <a:t>https://software.intel.com/content/dam/develop/external/us/en/documents/ipps.pdf</a:t>
            </a:r>
            <a:r>
              <a:rPr lang="en-US" sz="2200" dirty="0"/>
              <a:t>)</a:t>
            </a:r>
            <a:endParaRPr lang="en-US" sz="1600" dirty="0">
              <a:latin typeface="Courier New" panose="02070309020205020404" pitchFamily="49" charset="0"/>
              <a:cs typeface="Courier New" panose="02070309020205020404" pitchFamily="49" charset="0"/>
            </a:endParaRPr>
          </a:p>
        </p:txBody>
      </p:sp>
      <p:sp>
        <p:nvSpPr>
          <p:cNvPr id="10246" name="Rectangle 6"/>
          <p:cNvSpPr>
            <a:spLocks noGrp="1" noChangeArrowheads="1"/>
          </p:cNvSpPr>
          <p:nvPr>
            <p:ph type="title"/>
          </p:nvPr>
        </p:nvSpPr>
        <p:spPr>
          <a:xfrm>
            <a:off x="0" y="1"/>
            <a:ext cx="9144000" cy="764704"/>
          </a:xfrm>
          <a:noFill/>
        </p:spPr>
        <p:txBody>
          <a:bodyPr>
            <a:noAutofit/>
          </a:bodyPr>
          <a:lstStyle/>
          <a:p>
            <a:r>
              <a:rPr lang="en-US" sz="4800" dirty="0"/>
              <a:t>Hints for Lab #2 (3)</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14</a:t>
            </a:fld>
            <a:endParaRPr lang="en-US" sz="2000" dirty="0">
              <a:solidFill>
                <a:schemeClr val="tx1"/>
              </a:solidFill>
            </a:endParaRPr>
          </a:p>
        </p:txBody>
      </p:sp>
      <p:pic>
        <p:nvPicPr>
          <p:cNvPr id="5" name="Google Shape;244;p26">
            <a:extLst>
              <a:ext uri="{FF2B5EF4-FFF2-40B4-BE49-F238E27FC236}">
                <a16:creationId xmlns:a16="http://schemas.microsoft.com/office/drawing/2014/main" id="{5E7CB57F-8394-459D-A604-43CAFDF17CB2}"/>
              </a:ext>
            </a:extLst>
          </p:cNvPr>
          <p:cNvPicPr preferRelativeResize="0"/>
          <p:nvPr/>
        </p:nvPicPr>
        <p:blipFill>
          <a:blip r:embed="rId5">
            <a:alphaModFix/>
          </a:blip>
          <a:stretch>
            <a:fillRect/>
          </a:stretch>
        </p:blipFill>
        <p:spPr>
          <a:xfrm>
            <a:off x="467544" y="2461241"/>
            <a:ext cx="8524056" cy="1903863"/>
          </a:xfrm>
          <a:prstGeom prst="rect">
            <a:avLst/>
          </a:prstGeom>
          <a:noFill/>
          <a:ln>
            <a:noFill/>
          </a:ln>
        </p:spPr>
      </p:pic>
    </p:spTree>
    <p:extLst>
      <p:ext uri="{BB962C8B-B14F-4D97-AF65-F5344CB8AC3E}">
        <p14:creationId xmlns:p14="http://schemas.microsoft.com/office/powerpoint/2010/main" val="1153384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p:cNvSpPr>
            <a:spLocks noGrp="1" noChangeArrowheads="1"/>
          </p:cNvSpPr>
          <p:nvPr>
            <p:ph type="title"/>
          </p:nvPr>
        </p:nvSpPr>
        <p:spPr>
          <a:xfrm>
            <a:off x="0" y="1"/>
            <a:ext cx="9144000" cy="764704"/>
          </a:xfrm>
          <a:noFill/>
        </p:spPr>
        <p:txBody>
          <a:bodyPr>
            <a:noAutofit/>
          </a:bodyPr>
          <a:lstStyle/>
          <a:p>
            <a:r>
              <a:rPr lang="en-US" sz="4800" dirty="0"/>
              <a:t>Hints for Lab #2 (4)</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15</a:t>
            </a:fld>
            <a:endParaRPr lang="en-US" sz="2000" dirty="0">
              <a:solidFill>
                <a:schemeClr val="tx1"/>
              </a:solidFill>
            </a:endParaRPr>
          </a:p>
        </p:txBody>
      </p:sp>
      <p:sp>
        <p:nvSpPr>
          <p:cNvPr id="5" name="Google Shape;252;p27">
            <a:extLst>
              <a:ext uri="{FF2B5EF4-FFF2-40B4-BE49-F238E27FC236}">
                <a16:creationId xmlns:a16="http://schemas.microsoft.com/office/drawing/2014/main" id="{8ED27E1F-CE40-4DD0-8217-827C2DBBB3E0}"/>
              </a:ext>
            </a:extLst>
          </p:cNvPr>
          <p:cNvSpPr txBox="1"/>
          <p:nvPr/>
        </p:nvSpPr>
        <p:spPr>
          <a:xfrm>
            <a:off x="323528" y="1044050"/>
            <a:ext cx="40809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ru-RU" sz="1600" dirty="0">
                <a:latin typeface="Calibri"/>
                <a:ea typeface="Calibri"/>
                <a:cs typeface="Calibri"/>
                <a:sym typeface="Calibri"/>
              </a:rPr>
              <a:t>void map_M1(float *array, int size){</a:t>
            </a: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ru-RU" sz="1600" dirty="0">
                <a:latin typeface="Calibri"/>
                <a:ea typeface="Calibri"/>
                <a:cs typeface="Calibri"/>
                <a:sym typeface="Calibri"/>
              </a:rPr>
              <a:t>    for (int i=0; i &lt; size; i++){</a:t>
            </a: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ru-RU" sz="1600" dirty="0">
                <a:latin typeface="Calibri"/>
                <a:ea typeface="Calibri"/>
                <a:cs typeface="Calibri"/>
                <a:sym typeface="Calibri"/>
              </a:rPr>
              <a:t>        array[i] = exp(sqrt(array[i]));</a:t>
            </a: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ru-RU" sz="1600" dirty="0">
                <a:latin typeface="Calibri"/>
                <a:ea typeface="Calibri"/>
                <a:cs typeface="Calibri"/>
                <a:sym typeface="Calibri"/>
              </a:rPr>
              <a:t>    }</a:t>
            </a:r>
            <a:endParaRPr sz="1600" dirty="0">
              <a:latin typeface="Calibri"/>
              <a:ea typeface="Calibri"/>
              <a:cs typeface="Calibri"/>
              <a:sym typeface="Calibri"/>
            </a:endParaRPr>
          </a:p>
          <a:p>
            <a:pPr marL="0" lvl="0" indent="0" algn="l" rtl="0">
              <a:spcBef>
                <a:spcPts val="0"/>
              </a:spcBef>
              <a:spcAft>
                <a:spcPts val="0"/>
              </a:spcAft>
              <a:buNone/>
            </a:pPr>
            <a:r>
              <a:rPr lang="ru-RU" sz="1600" dirty="0">
                <a:latin typeface="Calibri"/>
                <a:ea typeface="Calibri"/>
                <a:cs typeface="Calibri"/>
                <a:sym typeface="Calibri"/>
              </a:rPr>
              <a:t>}</a:t>
            </a:r>
            <a:endParaRPr sz="1600" dirty="0">
              <a:latin typeface="Calibri"/>
              <a:ea typeface="Calibri"/>
              <a:cs typeface="Calibri"/>
              <a:sym typeface="Calibri"/>
            </a:endParaRPr>
          </a:p>
        </p:txBody>
      </p:sp>
      <p:sp>
        <p:nvSpPr>
          <p:cNvPr id="6" name="Google Shape;253;p27">
            <a:extLst>
              <a:ext uri="{FF2B5EF4-FFF2-40B4-BE49-F238E27FC236}">
                <a16:creationId xmlns:a16="http://schemas.microsoft.com/office/drawing/2014/main" id="{9A8A4AE5-E2BD-4B8E-A041-15567404403B}"/>
              </a:ext>
            </a:extLst>
          </p:cNvPr>
          <p:cNvSpPr txBox="1"/>
          <p:nvPr/>
        </p:nvSpPr>
        <p:spPr>
          <a:xfrm>
            <a:off x="5200500" y="1073049"/>
            <a:ext cx="43074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ru-RU" sz="1600" dirty="0">
                <a:latin typeface="Calibri"/>
                <a:ea typeface="Calibri"/>
                <a:cs typeface="Calibri"/>
                <a:sym typeface="Calibri"/>
              </a:rPr>
              <a:t>void map_M1(float *array, int size){</a:t>
            </a: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ru-RU" sz="1600" dirty="0">
                <a:latin typeface="Calibri"/>
                <a:ea typeface="Calibri"/>
                <a:cs typeface="Calibri"/>
                <a:sym typeface="Calibri"/>
              </a:rPr>
              <a:t>    ippsSqrt_32f(array, array, size);</a:t>
            </a: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ru-RU" sz="1600" dirty="0">
                <a:latin typeface="Calibri"/>
                <a:ea typeface="Calibri"/>
                <a:cs typeface="Calibri"/>
                <a:sym typeface="Calibri"/>
              </a:rPr>
              <a:t>    ippsExp_32f(array, array, size);</a:t>
            </a:r>
            <a:endParaRPr sz="1600" dirty="0">
              <a:latin typeface="Calibri"/>
              <a:ea typeface="Calibri"/>
              <a:cs typeface="Calibri"/>
              <a:sym typeface="Calibri"/>
            </a:endParaRPr>
          </a:p>
          <a:p>
            <a:pPr marL="0" lvl="0" indent="0" algn="l" rtl="0">
              <a:spcBef>
                <a:spcPts val="0"/>
              </a:spcBef>
              <a:spcAft>
                <a:spcPts val="0"/>
              </a:spcAft>
              <a:buNone/>
            </a:pPr>
            <a:r>
              <a:rPr lang="ru-RU" sz="1600" dirty="0">
                <a:latin typeface="Calibri"/>
                <a:ea typeface="Calibri"/>
                <a:cs typeface="Calibri"/>
                <a:sym typeface="Calibri"/>
              </a:rPr>
              <a:t>}</a:t>
            </a:r>
            <a:endParaRPr sz="1600" dirty="0">
              <a:latin typeface="Calibri"/>
              <a:ea typeface="Calibri"/>
              <a:cs typeface="Calibri"/>
              <a:sym typeface="Calibri"/>
            </a:endParaRPr>
          </a:p>
        </p:txBody>
      </p:sp>
      <p:sp>
        <p:nvSpPr>
          <p:cNvPr id="7" name="Google Shape;254;p27">
            <a:extLst>
              <a:ext uri="{FF2B5EF4-FFF2-40B4-BE49-F238E27FC236}">
                <a16:creationId xmlns:a16="http://schemas.microsoft.com/office/drawing/2014/main" id="{ADC2C260-9EA0-440A-B13D-95773D6A99C9}"/>
              </a:ext>
            </a:extLst>
          </p:cNvPr>
          <p:cNvSpPr txBox="1"/>
          <p:nvPr/>
        </p:nvSpPr>
        <p:spPr>
          <a:xfrm>
            <a:off x="609600" y="2811525"/>
            <a:ext cx="4590900" cy="384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ru-RU" sz="1600" dirty="0">
                <a:latin typeface="Calibri"/>
                <a:ea typeface="Calibri"/>
                <a:cs typeface="Calibri"/>
                <a:sym typeface="Calibri"/>
              </a:rPr>
              <a:t>void map_M2(float *array, int size){</a:t>
            </a: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ru-RU" sz="1600" dirty="0">
                <a:latin typeface="Calibri"/>
                <a:ea typeface="Calibri"/>
                <a:cs typeface="Calibri"/>
                <a:sym typeface="Calibri"/>
              </a:rPr>
              <a:t>    float array_copy[size];</a:t>
            </a: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ru-RU" sz="1600" dirty="0">
                <a:latin typeface="Calibri"/>
                <a:ea typeface="Calibri"/>
                <a:cs typeface="Calibri"/>
                <a:sym typeface="Calibri"/>
              </a:rPr>
              <a:t>    for (int i=0; i &lt; size; i++){</a:t>
            </a: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ru-RU" sz="1600" dirty="0">
                <a:latin typeface="Calibri"/>
                <a:ea typeface="Calibri"/>
                <a:cs typeface="Calibri"/>
                <a:sym typeface="Calibri"/>
              </a:rPr>
              <a:t>        array_copy[i] = array[i];</a:t>
            </a: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ru-RU" sz="1600" dirty="0">
                <a:latin typeface="Calibri"/>
                <a:ea typeface="Calibri"/>
                <a:cs typeface="Calibri"/>
                <a:sym typeface="Calibri"/>
              </a:rPr>
              <a:t>    }</a:t>
            </a: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ru-RU" sz="1600" dirty="0">
                <a:latin typeface="Calibri"/>
                <a:ea typeface="Calibri"/>
                <a:cs typeface="Calibri"/>
                <a:sym typeface="Calibri"/>
              </a:rPr>
              <a:t>    float past = array_copy[0];</a:t>
            </a: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ru-RU" sz="1600" dirty="0">
                <a:latin typeface="Calibri"/>
                <a:ea typeface="Calibri"/>
                <a:cs typeface="Calibri"/>
                <a:sym typeface="Calibri"/>
              </a:rPr>
              <a:t>    for (int j=1; j&lt;size; j++){</a:t>
            </a: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ru-RU" sz="1600" dirty="0">
                <a:latin typeface="Calibri"/>
                <a:ea typeface="Calibri"/>
                <a:cs typeface="Calibri"/>
                <a:sym typeface="Calibri"/>
              </a:rPr>
              <a:t>        array[j] = abs(sin(array_copy[j]+past));</a:t>
            </a: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ru-RU" sz="1600" dirty="0">
                <a:latin typeface="Calibri"/>
                <a:ea typeface="Calibri"/>
                <a:cs typeface="Calibri"/>
                <a:sym typeface="Calibri"/>
              </a:rPr>
              <a:t>        past = array_copy[j];</a:t>
            </a: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ru-RU" sz="1600" dirty="0">
                <a:latin typeface="Calibri"/>
                <a:ea typeface="Calibri"/>
                <a:cs typeface="Calibri"/>
                <a:sym typeface="Calibri"/>
              </a:rPr>
              <a:t>    }</a:t>
            </a: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ru-RU" sz="1600" dirty="0">
                <a:latin typeface="Calibri"/>
                <a:ea typeface="Calibri"/>
                <a:cs typeface="Calibri"/>
                <a:sym typeface="Calibri"/>
              </a:rPr>
              <a:t>}</a:t>
            </a:r>
            <a:endParaRPr sz="1600"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p:txBody>
      </p:sp>
      <p:sp>
        <p:nvSpPr>
          <p:cNvPr id="8" name="Google Shape;255;p27">
            <a:extLst>
              <a:ext uri="{FF2B5EF4-FFF2-40B4-BE49-F238E27FC236}">
                <a16:creationId xmlns:a16="http://schemas.microsoft.com/office/drawing/2014/main" id="{043105CE-E591-42E7-A834-BF503438637F}"/>
              </a:ext>
            </a:extLst>
          </p:cNvPr>
          <p:cNvSpPr txBox="1"/>
          <p:nvPr/>
        </p:nvSpPr>
        <p:spPr>
          <a:xfrm>
            <a:off x="5200500" y="2811525"/>
            <a:ext cx="4378500" cy="2862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ru-RU" sz="1600" dirty="0">
                <a:latin typeface="Calibri"/>
                <a:ea typeface="Calibri"/>
                <a:cs typeface="Calibri"/>
                <a:sym typeface="Calibri"/>
              </a:rPr>
              <a:t>void map_M2(float *array, int size){</a:t>
            </a: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ru-RU" sz="1600" dirty="0">
                <a:latin typeface="Calibri"/>
                <a:ea typeface="Calibri"/>
                <a:cs typeface="Calibri"/>
                <a:sym typeface="Calibri"/>
              </a:rPr>
              <a:t>    float array_copy[size];</a:t>
            </a: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ru-RU" sz="1600" dirty="0">
                <a:latin typeface="Calibri"/>
                <a:ea typeface="Calibri"/>
                <a:cs typeface="Calibri"/>
                <a:sym typeface="Calibri"/>
              </a:rPr>
              <a:t>    ippsCopy_32f(array, array_copy, size);</a:t>
            </a: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ru-RU" sz="1600" dirty="0">
                <a:latin typeface="Calibri"/>
                <a:ea typeface="Calibri"/>
                <a:cs typeface="Calibri"/>
                <a:sym typeface="Calibri"/>
              </a:rPr>
              <a:t>    array_copy[0] = 0;</a:t>
            </a: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ru-RU" sz="1600" dirty="0">
                <a:latin typeface="Calibri"/>
                <a:ea typeface="Calibri"/>
                <a:cs typeface="Calibri"/>
                <a:sym typeface="Calibri"/>
              </a:rPr>
              <a:t>    ippsAdd_32f_I(array_copy, array, size);</a:t>
            </a: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ru-RU" sz="1600" dirty="0">
                <a:latin typeface="Calibri"/>
                <a:ea typeface="Calibri"/>
                <a:cs typeface="Calibri"/>
                <a:sym typeface="Calibri"/>
              </a:rPr>
              <a:t>    ippsSin_32f_A21(array, array, size);</a:t>
            </a: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ru-RU" sz="1600" dirty="0">
                <a:latin typeface="Calibri"/>
                <a:ea typeface="Calibri"/>
                <a:cs typeface="Calibri"/>
                <a:sym typeface="Calibri"/>
              </a:rPr>
              <a:t>    ippsAbs_32f(array, array, size);</a:t>
            </a: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ru-RU" sz="1600" dirty="0">
                <a:latin typeface="Calibri"/>
                <a:ea typeface="Calibri"/>
                <a:cs typeface="Calibri"/>
                <a:sym typeface="Calibri"/>
              </a:rPr>
              <a:t>}</a:t>
            </a:r>
            <a:endParaRPr sz="1600"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p:txBody>
      </p:sp>
    </p:spTree>
    <p:extLst>
      <p:ext uri="{BB962C8B-B14F-4D97-AF65-F5344CB8AC3E}">
        <p14:creationId xmlns:p14="http://schemas.microsoft.com/office/powerpoint/2010/main" val="1341640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type="body" idx="4294967295"/>
          </p:nvPr>
        </p:nvSpPr>
        <p:spPr>
          <a:xfrm>
            <a:off x="228600" y="1736724"/>
            <a:ext cx="8686800" cy="4505674"/>
          </a:xfrm>
        </p:spPr>
        <p:txBody>
          <a:bodyPr>
            <a:noAutofit/>
          </a:bodyPr>
          <a:lstStyle/>
          <a:p>
            <a:pPr marL="514350" indent="-514350">
              <a:buFont typeface="+mj-lt"/>
              <a:buAutoNum type="arabicPeriod"/>
            </a:pPr>
            <a:r>
              <a:rPr lang="en-US" sz="2800" dirty="0"/>
              <a:t>Increasing computational speed.</a:t>
            </a:r>
          </a:p>
          <a:p>
            <a:pPr marL="514350" indent="-514350">
              <a:buFont typeface="+mj-lt"/>
              <a:buAutoNum type="arabicPeriod"/>
            </a:pPr>
            <a:r>
              <a:rPr lang="en-US" sz="2800" dirty="0"/>
              <a:t>Improving responsiveness of the user interface.</a:t>
            </a:r>
          </a:p>
          <a:p>
            <a:pPr marL="514350" indent="-514350">
              <a:buFont typeface="+mj-lt"/>
              <a:buAutoNum type="arabicPeriod"/>
            </a:pPr>
            <a:r>
              <a:rPr lang="en-US" sz="2800" dirty="0"/>
              <a:t>Providing high fault-tolerance of application modules when neighboring modules fail.</a:t>
            </a:r>
          </a:p>
          <a:p>
            <a:pPr marL="514350" indent="-514350">
              <a:buFont typeface="+mj-lt"/>
              <a:buAutoNum type="arabicPeriod"/>
            </a:pPr>
            <a:r>
              <a:rPr lang="en-US" sz="2800" dirty="0"/>
              <a:t>Improving source code structure (reducing dependencies between program modules).</a:t>
            </a:r>
            <a:endParaRPr lang="ru-RU" sz="2800" dirty="0"/>
          </a:p>
        </p:txBody>
      </p:sp>
      <p:sp>
        <p:nvSpPr>
          <p:cNvPr id="10246" name="Rectangle 6"/>
          <p:cNvSpPr>
            <a:spLocks noGrp="1" noChangeArrowheads="1"/>
          </p:cNvSpPr>
          <p:nvPr>
            <p:ph type="title"/>
          </p:nvPr>
        </p:nvSpPr>
        <p:spPr>
          <a:xfrm>
            <a:off x="0" y="0"/>
            <a:ext cx="9144000" cy="1371599"/>
          </a:xfrm>
          <a:noFill/>
        </p:spPr>
        <p:txBody>
          <a:bodyPr>
            <a:noAutofit/>
          </a:bodyPr>
          <a:lstStyle/>
          <a:p>
            <a:r>
              <a:rPr lang="en-US" sz="4800" dirty="0"/>
              <a:t>Goals of parallel programming usage</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2</a:t>
            </a:fld>
            <a:endParaRPr lang="en-US" sz="2000" dirty="0">
              <a:solidFill>
                <a:schemeClr val="tx1"/>
              </a:solidFill>
            </a:endParaRPr>
          </a:p>
        </p:txBody>
      </p:sp>
    </p:spTree>
    <p:extLst>
      <p:ext uri="{BB962C8B-B14F-4D97-AF65-F5344CB8AC3E}">
        <p14:creationId xmlns:p14="http://schemas.microsoft.com/office/powerpoint/2010/main" val="257447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type="body" idx="4294967295"/>
          </p:nvPr>
        </p:nvSpPr>
        <p:spPr>
          <a:xfrm>
            <a:off x="280789" y="1733451"/>
            <a:ext cx="8686800" cy="4680520"/>
          </a:xfrm>
        </p:spPr>
        <p:txBody>
          <a:bodyPr>
            <a:noAutofit/>
          </a:bodyPr>
          <a:lstStyle/>
          <a:p>
            <a:pPr algn="just"/>
            <a:r>
              <a:rPr lang="en-US" sz="2800" dirty="0"/>
              <a:t>Only for-cycles (not while, do, etc.) with the number of iterations calculated in runtime.</a:t>
            </a:r>
          </a:p>
          <a:p>
            <a:pPr algn="just"/>
            <a:r>
              <a:rPr lang="en-US" sz="2800" dirty="0"/>
              <a:t>No dependencies between different iterations.</a:t>
            </a:r>
          </a:p>
          <a:p>
            <a:pPr algn="just"/>
            <a:r>
              <a:rPr lang="en-US" sz="2800" dirty="0"/>
              <a:t>Absence of conditional changes of the variables to be used after the loop inside the loop.</a:t>
            </a:r>
          </a:p>
          <a:p>
            <a:pPr algn="just"/>
            <a:r>
              <a:rPr lang="en-US" sz="2800" dirty="0"/>
              <a:t>Sufficient number of iterations and/or sufficient duration of each iteration.</a:t>
            </a:r>
          </a:p>
          <a:p>
            <a:pPr algn="just"/>
            <a:r>
              <a:rPr lang="en-US" sz="2800" dirty="0"/>
              <a:t>Absence of function calls within the loop ("side effects", use inline and restricted).</a:t>
            </a:r>
            <a:endParaRPr lang="ru-RU" sz="2800" dirty="0"/>
          </a:p>
        </p:txBody>
      </p:sp>
      <p:sp>
        <p:nvSpPr>
          <p:cNvPr id="10246" name="Rectangle 6"/>
          <p:cNvSpPr>
            <a:spLocks noGrp="1" noChangeArrowheads="1"/>
          </p:cNvSpPr>
          <p:nvPr>
            <p:ph type="title"/>
          </p:nvPr>
        </p:nvSpPr>
        <p:spPr>
          <a:xfrm>
            <a:off x="0" y="0"/>
            <a:ext cx="9144000" cy="1371599"/>
          </a:xfrm>
          <a:noFill/>
        </p:spPr>
        <p:txBody>
          <a:bodyPr>
            <a:noAutofit/>
          </a:bodyPr>
          <a:lstStyle/>
          <a:p>
            <a:r>
              <a:rPr lang="en-US" sz="4800" dirty="0"/>
              <a:t>Conditions for successful automatic parallelization</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3</a:t>
            </a:fld>
            <a:endParaRPr lang="en-US" sz="2000" dirty="0">
              <a:solidFill>
                <a:schemeClr val="tx1"/>
              </a:solidFill>
            </a:endParaRPr>
          </a:p>
        </p:txBody>
      </p:sp>
    </p:spTree>
    <p:extLst>
      <p:ext uri="{BB962C8B-B14F-4D97-AF65-F5344CB8AC3E}">
        <p14:creationId xmlns:p14="http://schemas.microsoft.com/office/powerpoint/2010/main" val="843429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type="body" idx="4294967295"/>
          </p:nvPr>
        </p:nvSpPr>
        <p:spPr>
          <a:xfrm>
            <a:off x="280789" y="1733451"/>
            <a:ext cx="8686800" cy="4680520"/>
          </a:xfrm>
        </p:spPr>
        <p:txBody>
          <a:bodyPr>
            <a:noAutofit/>
          </a:bodyPr>
          <a:lstStyle/>
          <a:p>
            <a:pPr algn="just"/>
            <a:r>
              <a:rPr lang="en-US" sz="2800" dirty="0"/>
              <a:t>Data parallelization (decomposition).</a:t>
            </a:r>
          </a:p>
          <a:p>
            <a:pPr algn="just"/>
            <a:r>
              <a:rPr lang="en-US" sz="2800" dirty="0"/>
              <a:t>Instruction parallelization.</a:t>
            </a:r>
          </a:p>
          <a:p>
            <a:pPr algn="just"/>
            <a:r>
              <a:rPr lang="en-US" sz="2800" dirty="0"/>
              <a:t>Parallelization of information flows.</a:t>
            </a:r>
          </a:p>
        </p:txBody>
      </p:sp>
      <p:sp>
        <p:nvSpPr>
          <p:cNvPr id="10246" name="Rectangle 6"/>
          <p:cNvSpPr>
            <a:spLocks noGrp="1" noChangeArrowheads="1"/>
          </p:cNvSpPr>
          <p:nvPr>
            <p:ph type="title"/>
          </p:nvPr>
        </p:nvSpPr>
        <p:spPr>
          <a:xfrm>
            <a:off x="0" y="0"/>
            <a:ext cx="9144000" cy="1371599"/>
          </a:xfrm>
          <a:noFill/>
        </p:spPr>
        <p:txBody>
          <a:bodyPr>
            <a:noAutofit/>
          </a:bodyPr>
          <a:lstStyle/>
          <a:p>
            <a:r>
              <a:rPr lang="en-US" sz="4800" dirty="0"/>
              <a:t>Main approaches to parallelization</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4</a:t>
            </a:fld>
            <a:endParaRPr lang="en-US" sz="2000" dirty="0">
              <a:solidFill>
                <a:schemeClr val="tx1"/>
              </a:solidFill>
            </a:endParaRPr>
          </a:p>
        </p:txBody>
      </p:sp>
      <p:pic>
        <p:nvPicPr>
          <p:cNvPr id="2" name="Picture 1">
            <a:extLst>
              <a:ext uri="{FF2B5EF4-FFF2-40B4-BE49-F238E27FC236}">
                <a16:creationId xmlns:a16="http://schemas.microsoft.com/office/drawing/2014/main" id="{667789E2-6558-4B9E-B138-C9BC0D042B70}"/>
              </a:ext>
            </a:extLst>
          </p:cNvPr>
          <p:cNvPicPr>
            <a:picLocks noChangeAspect="1"/>
          </p:cNvPicPr>
          <p:nvPr/>
        </p:nvPicPr>
        <p:blipFill>
          <a:blip r:embed="rId3"/>
          <a:stretch>
            <a:fillRect/>
          </a:stretch>
        </p:blipFill>
        <p:spPr>
          <a:xfrm>
            <a:off x="1184522" y="3482063"/>
            <a:ext cx="2664297" cy="2664297"/>
          </a:xfrm>
          <a:prstGeom prst="rect">
            <a:avLst/>
          </a:prstGeom>
        </p:spPr>
      </p:pic>
      <p:pic>
        <p:nvPicPr>
          <p:cNvPr id="3" name="Picture 2">
            <a:extLst>
              <a:ext uri="{FF2B5EF4-FFF2-40B4-BE49-F238E27FC236}">
                <a16:creationId xmlns:a16="http://schemas.microsoft.com/office/drawing/2014/main" id="{B4B1F0AF-33AB-4986-ADD2-2B3D3923E1DD}"/>
              </a:ext>
            </a:extLst>
          </p:cNvPr>
          <p:cNvPicPr>
            <a:picLocks noChangeAspect="1"/>
          </p:cNvPicPr>
          <p:nvPr/>
        </p:nvPicPr>
        <p:blipFill>
          <a:blip r:embed="rId4"/>
          <a:stretch>
            <a:fillRect/>
          </a:stretch>
        </p:blipFill>
        <p:spPr>
          <a:xfrm>
            <a:off x="5076054" y="3482062"/>
            <a:ext cx="2664298" cy="2664298"/>
          </a:xfrm>
          <a:prstGeom prst="rect">
            <a:avLst/>
          </a:prstGeom>
        </p:spPr>
      </p:pic>
    </p:spTree>
    <p:extLst>
      <p:ext uri="{BB962C8B-B14F-4D97-AF65-F5344CB8AC3E}">
        <p14:creationId xmlns:p14="http://schemas.microsoft.com/office/powerpoint/2010/main" val="4168656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type="body" idx="4294967295"/>
          </p:nvPr>
        </p:nvSpPr>
        <p:spPr>
          <a:xfrm>
            <a:off x="228600" y="1376080"/>
            <a:ext cx="8686800" cy="1101483"/>
          </a:xfrm>
        </p:spPr>
        <p:txBody>
          <a:bodyPr>
            <a:noAutofit/>
          </a:bodyPr>
          <a:lstStyle/>
          <a:p>
            <a:pPr marL="0" indent="0" algn="just">
              <a:buNone/>
            </a:pPr>
            <a:r>
              <a:rPr lang="en-US" sz="2800" dirty="0"/>
              <a:t>All cores (threads) execute the same set of instructions at the same time; only the input data for these instructions differ. </a:t>
            </a:r>
          </a:p>
        </p:txBody>
      </p:sp>
      <p:sp>
        <p:nvSpPr>
          <p:cNvPr id="10246" name="Rectangle 6"/>
          <p:cNvSpPr>
            <a:spLocks noGrp="1" noChangeArrowheads="1"/>
          </p:cNvSpPr>
          <p:nvPr>
            <p:ph type="title"/>
          </p:nvPr>
        </p:nvSpPr>
        <p:spPr>
          <a:xfrm>
            <a:off x="0" y="0"/>
            <a:ext cx="9144000" cy="1371599"/>
          </a:xfrm>
          <a:noFill/>
        </p:spPr>
        <p:txBody>
          <a:bodyPr>
            <a:noAutofit/>
          </a:bodyPr>
          <a:lstStyle/>
          <a:p>
            <a:r>
              <a:rPr lang="en-US" sz="4800" dirty="0"/>
              <a:t>Data parallelization</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5</a:t>
            </a:fld>
            <a:endParaRPr lang="en-US" sz="2000" dirty="0">
              <a:solidFill>
                <a:schemeClr val="tx1"/>
              </a:solidFill>
            </a:endParaRPr>
          </a:p>
        </p:txBody>
      </p:sp>
      <p:sp>
        <p:nvSpPr>
          <p:cNvPr id="5" name="Rounded Rectangle 5">
            <a:extLst>
              <a:ext uri="{FF2B5EF4-FFF2-40B4-BE49-F238E27FC236}">
                <a16:creationId xmlns:a16="http://schemas.microsoft.com/office/drawing/2014/main" id="{558A6BDD-3A8A-4A2E-8E6A-6A85D4A20994}"/>
              </a:ext>
            </a:extLst>
          </p:cNvPr>
          <p:cNvSpPr/>
          <p:nvPr/>
        </p:nvSpPr>
        <p:spPr>
          <a:xfrm>
            <a:off x="1925706" y="4455114"/>
            <a:ext cx="2484276" cy="13501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t>Core</a:t>
            </a:r>
            <a:r>
              <a:rPr lang="ru-RU" sz="1600" b="1" dirty="0"/>
              <a:t> 1</a:t>
            </a:r>
          </a:p>
          <a:p>
            <a:pPr algn="ctr"/>
            <a:endParaRPr lang="en-US" sz="1600" dirty="0"/>
          </a:p>
          <a:p>
            <a:r>
              <a:rPr lang="en-US" sz="1600" dirty="0"/>
              <a:t>for (</a:t>
            </a:r>
            <a:r>
              <a:rPr lang="en-US" sz="1600" dirty="0" err="1"/>
              <a:t>i</a:t>
            </a:r>
            <a:r>
              <a:rPr lang="ru-RU" sz="1600" dirty="0"/>
              <a:t> </a:t>
            </a:r>
            <a:r>
              <a:rPr lang="en-US" sz="1600" dirty="0"/>
              <a:t>=</a:t>
            </a:r>
            <a:r>
              <a:rPr lang="ru-RU" sz="1600" dirty="0"/>
              <a:t> 0</a:t>
            </a:r>
            <a:r>
              <a:rPr lang="en-US" sz="1600" dirty="0"/>
              <a:t>; </a:t>
            </a:r>
            <a:r>
              <a:rPr lang="en-US" sz="1600" dirty="0" err="1"/>
              <a:t>i</a:t>
            </a:r>
            <a:r>
              <a:rPr lang="ru-RU" sz="1600" dirty="0"/>
              <a:t> </a:t>
            </a:r>
            <a:r>
              <a:rPr lang="en-US" sz="1600" dirty="0"/>
              <a:t>&lt;</a:t>
            </a:r>
            <a:r>
              <a:rPr lang="ru-RU" sz="1600" dirty="0"/>
              <a:t>= 9</a:t>
            </a:r>
            <a:r>
              <a:rPr lang="en-US" sz="1600" dirty="0"/>
              <a:t>; </a:t>
            </a:r>
            <a:r>
              <a:rPr lang="en-US" sz="1600" dirty="0" err="1"/>
              <a:t>i</a:t>
            </a:r>
            <a:r>
              <a:rPr lang="en-US" sz="1600" dirty="0"/>
              <a:t>++) { </a:t>
            </a:r>
          </a:p>
          <a:p>
            <a:pPr lvl="1"/>
            <a:r>
              <a:rPr lang="en-US" sz="1600" b="1" dirty="0">
                <a:solidFill>
                  <a:srgbClr val="00B050"/>
                </a:solidFill>
              </a:rPr>
              <a:t>A[</a:t>
            </a:r>
            <a:r>
              <a:rPr lang="en-US" sz="1600" b="1" dirty="0" err="1">
                <a:solidFill>
                  <a:srgbClr val="00B050"/>
                </a:solidFill>
              </a:rPr>
              <a:t>i</a:t>
            </a:r>
            <a:r>
              <a:rPr lang="en-US" sz="1600" b="1" dirty="0">
                <a:solidFill>
                  <a:srgbClr val="00B050"/>
                </a:solidFill>
              </a:rPr>
              <a:t>] = </a:t>
            </a:r>
            <a:r>
              <a:rPr lang="en-US" sz="1600" b="1" dirty="0" err="1">
                <a:solidFill>
                  <a:srgbClr val="00B050"/>
                </a:solidFill>
              </a:rPr>
              <a:t>i</a:t>
            </a:r>
            <a:r>
              <a:rPr lang="ru-RU" sz="1600" b="1" dirty="0">
                <a:solidFill>
                  <a:srgbClr val="00B050"/>
                </a:solidFill>
              </a:rPr>
              <a:t> * </a:t>
            </a:r>
            <a:r>
              <a:rPr lang="en-US" sz="1600" b="1" dirty="0">
                <a:solidFill>
                  <a:srgbClr val="00B050"/>
                </a:solidFill>
              </a:rPr>
              <a:t>sin (</a:t>
            </a:r>
            <a:r>
              <a:rPr lang="en-US" sz="1600" b="1" dirty="0" err="1">
                <a:solidFill>
                  <a:srgbClr val="00B050"/>
                </a:solidFill>
              </a:rPr>
              <a:t>i</a:t>
            </a:r>
            <a:r>
              <a:rPr lang="en-US" sz="1600" b="1" dirty="0">
                <a:solidFill>
                  <a:srgbClr val="00B050"/>
                </a:solidFill>
              </a:rPr>
              <a:t>*Pi/2);</a:t>
            </a:r>
            <a:endParaRPr lang="ru-RU" sz="1600" b="1" dirty="0">
              <a:solidFill>
                <a:srgbClr val="00B050"/>
              </a:solidFill>
            </a:endParaRPr>
          </a:p>
          <a:p>
            <a:r>
              <a:rPr lang="en-US" sz="1600" dirty="0">
                <a:solidFill>
                  <a:schemeClr val="tx1"/>
                </a:solidFill>
              </a:rPr>
              <a:t>}</a:t>
            </a:r>
            <a:endParaRPr lang="ru-RU" sz="1600" dirty="0">
              <a:solidFill>
                <a:schemeClr val="tx1"/>
              </a:solidFill>
            </a:endParaRPr>
          </a:p>
        </p:txBody>
      </p:sp>
      <p:sp>
        <p:nvSpPr>
          <p:cNvPr id="6" name="Rectangle 5">
            <a:extLst>
              <a:ext uri="{FF2B5EF4-FFF2-40B4-BE49-F238E27FC236}">
                <a16:creationId xmlns:a16="http://schemas.microsoft.com/office/drawing/2014/main" id="{FBB6E9CE-D0F9-49B2-ACB5-DF167C387B7F}"/>
              </a:ext>
            </a:extLst>
          </p:cNvPr>
          <p:cNvSpPr/>
          <p:nvPr/>
        </p:nvSpPr>
        <p:spPr>
          <a:xfrm>
            <a:off x="1331640" y="2975588"/>
            <a:ext cx="6552728" cy="1101483"/>
          </a:xfrm>
          <a:prstGeom prst="rect">
            <a:avLst/>
          </a:prstGeom>
        </p:spPr>
        <p:style>
          <a:lnRef idx="2">
            <a:schemeClr val="dk1"/>
          </a:lnRef>
          <a:fillRef idx="1">
            <a:schemeClr val="lt1"/>
          </a:fillRef>
          <a:effectRef idx="0">
            <a:schemeClr val="dk1"/>
          </a:effectRef>
          <a:fontRef idx="minor">
            <a:schemeClr val="dk1"/>
          </a:fontRef>
        </p:style>
        <p:txBody>
          <a:bodyPr lIns="27000" tIns="27000" rIns="27000" bIns="27000" rtlCol="0" anchor="t" anchorCtr="0"/>
          <a:lstStyle/>
          <a:p>
            <a:pPr algn="ctr"/>
            <a:r>
              <a:rPr lang="en-US" sz="2000" b="1" dirty="0"/>
              <a:t>Array</a:t>
            </a:r>
            <a:r>
              <a:rPr lang="ru-RU" sz="2000" b="1" dirty="0"/>
              <a:t> </a:t>
            </a:r>
            <a:r>
              <a:rPr lang="en-US" sz="2000" b="1" dirty="0"/>
              <a:t>A</a:t>
            </a:r>
            <a:endParaRPr lang="ru-RU" sz="2000" b="1" dirty="0"/>
          </a:p>
          <a:p>
            <a:pPr algn="ctr"/>
            <a:endParaRPr lang="en-US" sz="1350" dirty="0"/>
          </a:p>
        </p:txBody>
      </p:sp>
      <p:graphicFrame>
        <p:nvGraphicFramePr>
          <p:cNvPr id="7" name="Table 6">
            <a:extLst>
              <a:ext uri="{FF2B5EF4-FFF2-40B4-BE49-F238E27FC236}">
                <a16:creationId xmlns:a16="http://schemas.microsoft.com/office/drawing/2014/main" id="{055746FB-554E-490D-ACD7-8AA11A08EC88}"/>
              </a:ext>
            </a:extLst>
          </p:cNvPr>
          <p:cNvGraphicFramePr>
            <a:graphicFrameLocks noGrp="1"/>
          </p:cNvGraphicFramePr>
          <p:nvPr/>
        </p:nvGraphicFramePr>
        <p:xfrm>
          <a:off x="1709676" y="3591018"/>
          <a:ext cx="5832660" cy="278130"/>
        </p:xfrm>
        <a:graphic>
          <a:graphicData uri="http://schemas.openxmlformats.org/drawingml/2006/table">
            <a:tbl>
              <a:tblPr firstRow="1" bandRow="1">
                <a:tableStyleId>{5940675A-B579-460E-94D1-54222C63F5DA}</a:tableStyleId>
              </a:tblPr>
              <a:tblGrid>
                <a:gridCol w="291633">
                  <a:extLst>
                    <a:ext uri="{9D8B030D-6E8A-4147-A177-3AD203B41FA5}">
                      <a16:colId xmlns:a16="http://schemas.microsoft.com/office/drawing/2014/main" val="20000"/>
                    </a:ext>
                  </a:extLst>
                </a:gridCol>
                <a:gridCol w="291633">
                  <a:extLst>
                    <a:ext uri="{9D8B030D-6E8A-4147-A177-3AD203B41FA5}">
                      <a16:colId xmlns:a16="http://schemas.microsoft.com/office/drawing/2014/main" val="20001"/>
                    </a:ext>
                  </a:extLst>
                </a:gridCol>
                <a:gridCol w="291633">
                  <a:extLst>
                    <a:ext uri="{9D8B030D-6E8A-4147-A177-3AD203B41FA5}">
                      <a16:colId xmlns:a16="http://schemas.microsoft.com/office/drawing/2014/main" val="20002"/>
                    </a:ext>
                  </a:extLst>
                </a:gridCol>
                <a:gridCol w="291633">
                  <a:extLst>
                    <a:ext uri="{9D8B030D-6E8A-4147-A177-3AD203B41FA5}">
                      <a16:colId xmlns:a16="http://schemas.microsoft.com/office/drawing/2014/main" val="20003"/>
                    </a:ext>
                  </a:extLst>
                </a:gridCol>
                <a:gridCol w="291633">
                  <a:extLst>
                    <a:ext uri="{9D8B030D-6E8A-4147-A177-3AD203B41FA5}">
                      <a16:colId xmlns:a16="http://schemas.microsoft.com/office/drawing/2014/main" val="20004"/>
                    </a:ext>
                  </a:extLst>
                </a:gridCol>
                <a:gridCol w="291633">
                  <a:extLst>
                    <a:ext uri="{9D8B030D-6E8A-4147-A177-3AD203B41FA5}">
                      <a16:colId xmlns:a16="http://schemas.microsoft.com/office/drawing/2014/main" val="20005"/>
                    </a:ext>
                  </a:extLst>
                </a:gridCol>
                <a:gridCol w="291633">
                  <a:extLst>
                    <a:ext uri="{9D8B030D-6E8A-4147-A177-3AD203B41FA5}">
                      <a16:colId xmlns:a16="http://schemas.microsoft.com/office/drawing/2014/main" val="20006"/>
                    </a:ext>
                  </a:extLst>
                </a:gridCol>
                <a:gridCol w="291633">
                  <a:extLst>
                    <a:ext uri="{9D8B030D-6E8A-4147-A177-3AD203B41FA5}">
                      <a16:colId xmlns:a16="http://schemas.microsoft.com/office/drawing/2014/main" val="20007"/>
                    </a:ext>
                  </a:extLst>
                </a:gridCol>
                <a:gridCol w="291633">
                  <a:extLst>
                    <a:ext uri="{9D8B030D-6E8A-4147-A177-3AD203B41FA5}">
                      <a16:colId xmlns:a16="http://schemas.microsoft.com/office/drawing/2014/main" val="20008"/>
                    </a:ext>
                  </a:extLst>
                </a:gridCol>
                <a:gridCol w="291633">
                  <a:extLst>
                    <a:ext uri="{9D8B030D-6E8A-4147-A177-3AD203B41FA5}">
                      <a16:colId xmlns:a16="http://schemas.microsoft.com/office/drawing/2014/main" val="20009"/>
                    </a:ext>
                  </a:extLst>
                </a:gridCol>
                <a:gridCol w="324036">
                  <a:extLst>
                    <a:ext uri="{9D8B030D-6E8A-4147-A177-3AD203B41FA5}">
                      <a16:colId xmlns:a16="http://schemas.microsoft.com/office/drawing/2014/main" val="20010"/>
                    </a:ext>
                  </a:extLst>
                </a:gridCol>
                <a:gridCol w="259230">
                  <a:extLst>
                    <a:ext uri="{9D8B030D-6E8A-4147-A177-3AD203B41FA5}">
                      <a16:colId xmlns:a16="http://schemas.microsoft.com/office/drawing/2014/main" val="20011"/>
                    </a:ext>
                  </a:extLst>
                </a:gridCol>
                <a:gridCol w="291633">
                  <a:extLst>
                    <a:ext uri="{9D8B030D-6E8A-4147-A177-3AD203B41FA5}">
                      <a16:colId xmlns:a16="http://schemas.microsoft.com/office/drawing/2014/main" val="20012"/>
                    </a:ext>
                  </a:extLst>
                </a:gridCol>
                <a:gridCol w="291633">
                  <a:extLst>
                    <a:ext uri="{9D8B030D-6E8A-4147-A177-3AD203B41FA5}">
                      <a16:colId xmlns:a16="http://schemas.microsoft.com/office/drawing/2014/main" val="20013"/>
                    </a:ext>
                  </a:extLst>
                </a:gridCol>
                <a:gridCol w="291633">
                  <a:extLst>
                    <a:ext uri="{9D8B030D-6E8A-4147-A177-3AD203B41FA5}">
                      <a16:colId xmlns:a16="http://schemas.microsoft.com/office/drawing/2014/main" val="20014"/>
                    </a:ext>
                  </a:extLst>
                </a:gridCol>
                <a:gridCol w="291633">
                  <a:extLst>
                    <a:ext uri="{9D8B030D-6E8A-4147-A177-3AD203B41FA5}">
                      <a16:colId xmlns:a16="http://schemas.microsoft.com/office/drawing/2014/main" val="20015"/>
                    </a:ext>
                  </a:extLst>
                </a:gridCol>
                <a:gridCol w="291633">
                  <a:extLst>
                    <a:ext uri="{9D8B030D-6E8A-4147-A177-3AD203B41FA5}">
                      <a16:colId xmlns:a16="http://schemas.microsoft.com/office/drawing/2014/main" val="20016"/>
                    </a:ext>
                  </a:extLst>
                </a:gridCol>
                <a:gridCol w="291633">
                  <a:extLst>
                    <a:ext uri="{9D8B030D-6E8A-4147-A177-3AD203B41FA5}">
                      <a16:colId xmlns:a16="http://schemas.microsoft.com/office/drawing/2014/main" val="20017"/>
                    </a:ext>
                  </a:extLst>
                </a:gridCol>
                <a:gridCol w="259224">
                  <a:extLst>
                    <a:ext uri="{9D8B030D-6E8A-4147-A177-3AD203B41FA5}">
                      <a16:colId xmlns:a16="http://schemas.microsoft.com/office/drawing/2014/main" val="20018"/>
                    </a:ext>
                  </a:extLst>
                </a:gridCol>
                <a:gridCol w="324042">
                  <a:extLst>
                    <a:ext uri="{9D8B030D-6E8A-4147-A177-3AD203B41FA5}">
                      <a16:colId xmlns:a16="http://schemas.microsoft.com/office/drawing/2014/main" val="20019"/>
                    </a:ext>
                  </a:extLst>
                </a:gridCol>
              </a:tblGrid>
              <a:tr h="278130">
                <a:tc>
                  <a:txBody>
                    <a:bodyPr/>
                    <a:lstStyle/>
                    <a:p>
                      <a:pPr algn="ctr"/>
                      <a:r>
                        <a:rPr lang="en-US" sz="600" dirty="0"/>
                        <a:t>A[0]</a:t>
                      </a:r>
                      <a:endParaRPr lang="ru-RU" sz="600" dirty="0"/>
                    </a:p>
                  </a:txBody>
                  <a:tcPr marL="68580" marR="68580" marT="34290" marB="34290" anchor="ctr"/>
                </a:tc>
                <a:tc>
                  <a:txBody>
                    <a:bodyPr/>
                    <a:lstStyle/>
                    <a:p>
                      <a:pPr algn="ctr"/>
                      <a:endParaRPr lang="ru-RU" sz="600" dirty="0"/>
                    </a:p>
                  </a:txBody>
                  <a:tcPr marL="68580" marR="68580" marT="34290" marB="34290" anchor="ctr"/>
                </a:tc>
                <a:tc>
                  <a:txBody>
                    <a:bodyPr/>
                    <a:lstStyle/>
                    <a:p>
                      <a:pPr algn="ctr"/>
                      <a:endParaRPr lang="ru-RU" sz="600" dirty="0"/>
                    </a:p>
                  </a:txBody>
                  <a:tcPr marL="68580" marR="68580" marT="34290" marB="34290" anchor="ctr"/>
                </a:tc>
                <a:tc>
                  <a:txBody>
                    <a:bodyPr/>
                    <a:lstStyle/>
                    <a:p>
                      <a:pPr algn="ctr"/>
                      <a:endParaRPr lang="ru-RU" sz="600"/>
                    </a:p>
                  </a:txBody>
                  <a:tcPr marL="68580" marR="68580" marT="34290" marB="34290" anchor="ctr"/>
                </a:tc>
                <a:tc>
                  <a:txBody>
                    <a:bodyPr/>
                    <a:lstStyle/>
                    <a:p>
                      <a:pPr algn="ctr"/>
                      <a:endParaRPr lang="ru-RU" sz="600"/>
                    </a:p>
                  </a:txBody>
                  <a:tcPr marL="68580" marR="68580" marT="34290" marB="34290" anchor="ctr"/>
                </a:tc>
                <a:tc>
                  <a:txBody>
                    <a:bodyPr/>
                    <a:lstStyle/>
                    <a:p>
                      <a:pPr algn="ctr"/>
                      <a:endParaRPr lang="ru-RU" sz="600"/>
                    </a:p>
                  </a:txBody>
                  <a:tcPr marL="68580" marR="68580" marT="34290" marB="34290" anchor="ctr"/>
                </a:tc>
                <a:tc>
                  <a:txBody>
                    <a:bodyPr/>
                    <a:lstStyle/>
                    <a:p>
                      <a:pPr algn="ctr"/>
                      <a:endParaRPr lang="ru-RU" sz="600"/>
                    </a:p>
                  </a:txBody>
                  <a:tcPr marL="68580" marR="68580" marT="34290" marB="34290" anchor="ctr"/>
                </a:tc>
                <a:tc>
                  <a:txBody>
                    <a:bodyPr/>
                    <a:lstStyle/>
                    <a:p>
                      <a:pPr algn="ctr"/>
                      <a:endParaRPr lang="ru-RU" sz="600"/>
                    </a:p>
                  </a:txBody>
                  <a:tcPr marL="68580" marR="68580" marT="34290" marB="34290" anchor="ctr"/>
                </a:tc>
                <a:tc>
                  <a:txBody>
                    <a:bodyPr/>
                    <a:lstStyle/>
                    <a:p>
                      <a:pPr algn="ctr"/>
                      <a:endParaRPr lang="ru-RU" sz="600"/>
                    </a:p>
                  </a:txBody>
                  <a:tcPr marL="68580" marR="68580" marT="34290" marB="34290" anchor="ctr"/>
                </a:tc>
                <a:tc>
                  <a:txBody>
                    <a:bodyPr/>
                    <a:lstStyle/>
                    <a:p>
                      <a:pPr algn="ctr"/>
                      <a:r>
                        <a:rPr lang="en-US" sz="600" dirty="0"/>
                        <a:t>A[9]</a:t>
                      </a:r>
                      <a:endParaRPr lang="ru-RU" sz="600" dirty="0"/>
                    </a:p>
                  </a:txBody>
                  <a:tcPr marL="68580" marR="68580" marT="34290" marB="34290" anchor="ctr"/>
                </a:tc>
                <a:tc>
                  <a:txBody>
                    <a:bodyPr/>
                    <a:lstStyle/>
                    <a:p>
                      <a:pPr algn="ctr"/>
                      <a:r>
                        <a:rPr lang="en-US" sz="600" dirty="0"/>
                        <a:t>A[10]</a:t>
                      </a:r>
                      <a:endParaRPr lang="ru-RU" sz="600" dirty="0"/>
                    </a:p>
                  </a:txBody>
                  <a:tcPr marL="68580" marR="68580" marT="34290" marB="34290" anchor="ctr"/>
                </a:tc>
                <a:tc>
                  <a:txBody>
                    <a:bodyPr/>
                    <a:lstStyle/>
                    <a:p>
                      <a:pPr algn="ctr"/>
                      <a:endParaRPr lang="ru-RU" sz="600" dirty="0"/>
                    </a:p>
                  </a:txBody>
                  <a:tcPr marL="68580" marR="68580" marT="34290" marB="34290" anchor="ctr"/>
                </a:tc>
                <a:tc>
                  <a:txBody>
                    <a:bodyPr/>
                    <a:lstStyle/>
                    <a:p>
                      <a:pPr algn="ctr"/>
                      <a:endParaRPr lang="ru-RU" sz="600"/>
                    </a:p>
                  </a:txBody>
                  <a:tcPr marL="68580" marR="68580" marT="34290" marB="34290" anchor="ctr"/>
                </a:tc>
                <a:tc>
                  <a:txBody>
                    <a:bodyPr/>
                    <a:lstStyle/>
                    <a:p>
                      <a:pPr algn="ctr"/>
                      <a:endParaRPr lang="ru-RU" sz="600"/>
                    </a:p>
                  </a:txBody>
                  <a:tcPr marL="68580" marR="68580" marT="34290" marB="34290" anchor="ctr"/>
                </a:tc>
                <a:tc>
                  <a:txBody>
                    <a:bodyPr/>
                    <a:lstStyle/>
                    <a:p>
                      <a:pPr algn="ctr"/>
                      <a:endParaRPr lang="ru-RU" sz="600" dirty="0"/>
                    </a:p>
                  </a:txBody>
                  <a:tcPr marL="68580" marR="68580" marT="34290" marB="34290" anchor="ctr"/>
                </a:tc>
                <a:tc>
                  <a:txBody>
                    <a:bodyPr/>
                    <a:lstStyle/>
                    <a:p>
                      <a:pPr algn="ctr"/>
                      <a:endParaRPr lang="ru-RU" sz="600"/>
                    </a:p>
                  </a:txBody>
                  <a:tcPr marL="68580" marR="68580" marT="34290" marB="34290" anchor="ctr"/>
                </a:tc>
                <a:tc>
                  <a:txBody>
                    <a:bodyPr/>
                    <a:lstStyle/>
                    <a:p>
                      <a:pPr algn="ctr"/>
                      <a:endParaRPr lang="ru-RU" sz="600"/>
                    </a:p>
                  </a:txBody>
                  <a:tcPr marL="68580" marR="68580" marT="34290" marB="34290" anchor="ctr"/>
                </a:tc>
                <a:tc>
                  <a:txBody>
                    <a:bodyPr/>
                    <a:lstStyle/>
                    <a:p>
                      <a:pPr algn="ctr"/>
                      <a:endParaRPr lang="ru-RU" sz="600"/>
                    </a:p>
                  </a:txBody>
                  <a:tcPr marL="68580" marR="68580" marT="34290" marB="34290" anchor="ctr"/>
                </a:tc>
                <a:tc>
                  <a:txBody>
                    <a:bodyPr/>
                    <a:lstStyle/>
                    <a:p>
                      <a:pPr algn="ctr"/>
                      <a:endParaRPr lang="ru-RU" sz="600"/>
                    </a:p>
                  </a:txBody>
                  <a:tcPr marL="68580" marR="68580" marT="34290" marB="34290" anchor="ctr"/>
                </a:tc>
                <a:tc>
                  <a:txBody>
                    <a:bodyPr/>
                    <a:lstStyle/>
                    <a:p>
                      <a:pPr algn="ctr"/>
                      <a:r>
                        <a:rPr lang="en-US" sz="600" dirty="0"/>
                        <a:t>A[19]</a:t>
                      </a:r>
                      <a:endParaRPr lang="ru-RU" sz="600" dirty="0"/>
                    </a:p>
                  </a:txBody>
                  <a:tcPr marL="68580" marR="68580" marT="34290" marB="34290" anchor="ctr"/>
                </a:tc>
                <a:extLst>
                  <a:ext uri="{0D108BD9-81ED-4DB2-BD59-A6C34878D82A}">
                    <a16:rowId xmlns:a16="http://schemas.microsoft.com/office/drawing/2014/main" val="10000"/>
                  </a:ext>
                </a:extLst>
              </a:tr>
            </a:tbl>
          </a:graphicData>
        </a:graphic>
      </p:graphicFrame>
      <p:cxnSp>
        <p:nvCxnSpPr>
          <p:cNvPr id="8" name="Straight Connector 7">
            <a:extLst>
              <a:ext uri="{FF2B5EF4-FFF2-40B4-BE49-F238E27FC236}">
                <a16:creationId xmlns:a16="http://schemas.microsoft.com/office/drawing/2014/main" id="{8B118EA4-7C89-44C7-AC0A-3EC17390D312}"/>
              </a:ext>
            </a:extLst>
          </p:cNvPr>
          <p:cNvCxnSpPr/>
          <p:nvPr/>
        </p:nvCxnSpPr>
        <p:spPr>
          <a:xfrm flipH="1" flipV="1">
            <a:off x="1763688" y="3915054"/>
            <a:ext cx="810090" cy="1134126"/>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99A5B07E-FA7D-464C-9E44-0F111C9EDEEA}"/>
              </a:ext>
            </a:extLst>
          </p:cNvPr>
          <p:cNvCxnSpPr/>
          <p:nvPr/>
        </p:nvCxnSpPr>
        <p:spPr>
          <a:xfrm flipV="1">
            <a:off x="3059832" y="3861048"/>
            <a:ext cx="1566174" cy="1188132"/>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0" name="Rounded Rectangle 19">
            <a:extLst>
              <a:ext uri="{FF2B5EF4-FFF2-40B4-BE49-F238E27FC236}">
                <a16:creationId xmlns:a16="http://schemas.microsoft.com/office/drawing/2014/main" id="{1788ECC8-D762-4C59-AEDD-31F539A17807}"/>
              </a:ext>
            </a:extLst>
          </p:cNvPr>
          <p:cNvSpPr/>
          <p:nvPr/>
        </p:nvSpPr>
        <p:spPr>
          <a:xfrm>
            <a:off x="4680012" y="4455114"/>
            <a:ext cx="2484276" cy="13501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t>Core</a:t>
            </a:r>
            <a:r>
              <a:rPr lang="ru-RU" sz="1600" b="1" dirty="0"/>
              <a:t> </a:t>
            </a:r>
            <a:r>
              <a:rPr lang="en-US" sz="1600" b="1" dirty="0"/>
              <a:t>2</a:t>
            </a:r>
            <a:endParaRPr lang="ru-RU" sz="1600" b="1" dirty="0"/>
          </a:p>
          <a:p>
            <a:pPr algn="ctr"/>
            <a:endParaRPr lang="en-US" sz="1600" dirty="0"/>
          </a:p>
          <a:p>
            <a:r>
              <a:rPr lang="en-US" sz="1600" dirty="0"/>
              <a:t>for (</a:t>
            </a:r>
            <a:r>
              <a:rPr lang="en-US" sz="1600" dirty="0" err="1"/>
              <a:t>i</a:t>
            </a:r>
            <a:r>
              <a:rPr lang="ru-RU" sz="1600" dirty="0"/>
              <a:t> </a:t>
            </a:r>
            <a:r>
              <a:rPr lang="en-US" sz="1600" dirty="0"/>
              <a:t>=</a:t>
            </a:r>
            <a:r>
              <a:rPr lang="ru-RU" sz="1600" dirty="0"/>
              <a:t> </a:t>
            </a:r>
            <a:r>
              <a:rPr lang="en-US" sz="1600" dirty="0"/>
              <a:t>1</a:t>
            </a:r>
            <a:r>
              <a:rPr lang="ru-RU" sz="1600" dirty="0"/>
              <a:t>0</a:t>
            </a:r>
            <a:r>
              <a:rPr lang="en-US" sz="1600" dirty="0"/>
              <a:t>; </a:t>
            </a:r>
            <a:r>
              <a:rPr lang="en-US" sz="1600" dirty="0" err="1"/>
              <a:t>i</a:t>
            </a:r>
            <a:r>
              <a:rPr lang="ru-RU" sz="1600" dirty="0"/>
              <a:t> </a:t>
            </a:r>
            <a:r>
              <a:rPr lang="en-US" sz="1600" dirty="0"/>
              <a:t>&lt;</a:t>
            </a:r>
            <a:r>
              <a:rPr lang="ru-RU" sz="1600" dirty="0"/>
              <a:t>= 19</a:t>
            </a:r>
            <a:r>
              <a:rPr lang="en-US" sz="1600" dirty="0"/>
              <a:t>; </a:t>
            </a:r>
            <a:r>
              <a:rPr lang="en-US" sz="1600" dirty="0" err="1"/>
              <a:t>i</a:t>
            </a:r>
            <a:r>
              <a:rPr lang="en-US" sz="1600" dirty="0"/>
              <a:t>++) { </a:t>
            </a:r>
          </a:p>
          <a:p>
            <a:pPr lvl="1"/>
            <a:r>
              <a:rPr lang="en-US" sz="1600" b="1" dirty="0">
                <a:solidFill>
                  <a:srgbClr val="00B050"/>
                </a:solidFill>
              </a:rPr>
              <a:t>A[</a:t>
            </a:r>
            <a:r>
              <a:rPr lang="en-US" sz="1600" b="1" dirty="0" err="1">
                <a:solidFill>
                  <a:srgbClr val="00B050"/>
                </a:solidFill>
              </a:rPr>
              <a:t>i</a:t>
            </a:r>
            <a:r>
              <a:rPr lang="en-US" sz="1600" b="1" dirty="0">
                <a:solidFill>
                  <a:srgbClr val="00B050"/>
                </a:solidFill>
              </a:rPr>
              <a:t>] = </a:t>
            </a:r>
            <a:r>
              <a:rPr lang="en-US" sz="1600" b="1" dirty="0" err="1">
                <a:solidFill>
                  <a:srgbClr val="00B050"/>
                </a:solidFill>
              </a:rPr>
              <a:t>i</a:t>
            </a:r>
            <a:r>
              <a:rPr lang="ru-RU" sz="1600" b="1" dirty="0">
                <a:solidFill>
                  <a:srgbClr val="00B050"/>
                </a:solidFill>
              </a:rPr>
              <a:t> * </a:t>
            </a:r>
            <a:r>
              <a:rPr lang="en-US" sz="1600" b="1" dirty="0">
                <a:solidFill>
                  <a:srgbClr val="00B050"/>
                </a:solidFill>
              </a:rPr>
              <a:t>sin (</a:t>
            </a:r>
            <a:r>
              <a:rPr lang="en-US" sz="1600" b="1" dirty="0" err="1">
                <a:solidFill>
                  <a:srgbClr val="00B050"/>
                </a:solidFill>
              </a:rPr>
              <a:t>i</a:t>
            </a:r>
            <a:r>
              <a:rPr lang="en-US" sz="1600" b="1" dirty="0">
                <a:solidFill>
                  <a:srgbClr val="00B050"/>
                </a:solidFill>
              </a:rPr>
              <a:t>*Pi/2);</a:t>
            </a:r>
            <a:endParaRPr lang="ru-RU" sz="1600" b="1" dirty="0">
              <a:solidFill>
                <a:srgbClr val="00B050"/>
              </a:solidFill>
            </a:endParaRPr>
          </a:p>
          <a:p>
            <a:r>
              <a:rPr lang="en-US" sz="1600" dirty="0">
                <a:solidFill>
                  <a:schemeClr val="tx1"/>
                </a:solidFill>
              </a:rPr>
              <a:t>}</a:t>
            </a:r>
            <a:endParaRPr lang="ru-RU" sz="1600" dirty="0">
              <a:solidFill>
                <a:schemeClr val="tx1"/>
              </a:solidFill>
            </a:endParaRPr>
          </a:p>
        </p:txBody>
      </p:sp>
      <p:cxnSp>
        <p:nvCxnSpPr>
          <p:cNvPr id="11" name="Straight Connector 10">
            <a:extLst>
              <a:ext uri="{FF2B5EF4-FFF2-40B4-BE49-F238E27FC236}">
                <a16:creationId xmlns:a16="http://schemas.microsoft.com/office/drawing/2014/main" id="{F9CF7797-23BC-47DD-AB16-25CEC3A0F5FC}"/>
              </a:ext>
            </a:extLst>
          </p:cNvPr>
          <p:cNvCxnSpPr/>
          <p:nvPr/>
        </p:nvCxnSpPr>
        <p:spPr>
          <a:xfrm flipH="1" flipV="1">
            <a:off x="4626006" y="3861048"/>
            <a:ext cx="756084" cy="1188132"/>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82993F7A-E605-49E6-B6FA-518238F62397}"/>
              </a:ext>
            </a:extLst>
          </p:cNvPr>
          <p:cNvCxnSpPr/>
          <p:nvPr/>
        </p:nvCxnSpPr>
        <p:spPr>
          <a:xfrm flipV="1">
            <a:off x="5922150" y="3915054"/>
            <a:ext cx="1620180" cy="1134126"/>
          </a:xfrm>
          <a:prstGeom prst="line">
            <a:avLst/>
          </a:prstGeom>
          <a:ln>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48079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type="body" idx="4294967295"/>
          </p:nvPr>
        </p:nvSpPr>
        <p:spPr>
          <a:xfrm>
            <a:off x="228600" y="1148312"/>
            <a:ext cx="8686800" cy="3352196"/>
          </a:xfrm>
        </p:spPr>
        <p:txBody>
          <a:bodyPr>
            <a:noAutofit/>
          </a:bodyPr>
          <a:lstStyle/>
          <a:p>
            <a:pPr marL="0" indent="0" algn="just">
              <a:buNone/>
            </a:pPr>
            <a:r>
              <a:rPr lang="en-US" sz="2400" dirty="0"/>
              <a:t>All cores simultaneously execute different unrelated instruction sets; the data sets can both match (</a:t>
            </a:r>
            <a:r>
              <a:rPr lang="en-US" sz="2400" dirty="0">
                <a:solidFill>
                  <a:srgbClr val="00B0F0"/>
                </a:solidFill>
              </a:rPr>
              <a:t>blue example</a:t>
            </a:r>
            <a:r>
              <a:rPr lang="en-US" sz="2400" dirty="0"/>
              <a:t>) and differ (</a:t>
            </a:r>
            <a:r>
              <a:rPr lang="en-US" sz="2400" dirty="0">
                <a:solidFill>
                  <a:srgbClr val="00B050"/>
                </a:solidFill>
              </a:rPr>
              <a:t>green example</a:t>
            </a:r>
            <a:r>
              <a:rPr lang="en-US" sz="2400" dirty="0"/>
              <a:t>).</a:t>
            </a:r>
          </a:p>
          <a:p>
            <a:pPr marL="0" indent="0" algn="just">
              <a:buNone/>
            </a:pPr>
            <a:r>
              <a:rPr lang="en-US" sz="2400" dirty="0"/>
              <a:t>A program fragment:</a:t>
            </a:r>
          </a:p>
          <a:p>
            <a:pPr marL="0" indent="0" algn="just">
              <a:buNone/>
            </a:pPr>
            <a:r>
              <a:rPr lang="en-US" sz="2400" dirty="0">
                <a:solidFill>
                  <a:srgbClr val="00B050"/>
                </a:solidFill>
              </a:rPr>
              <a:t>1. Replicate matrices A and B.</a:t>
            </a:r>
          </a:p>
          <a:p>
            <a:pPr marL="0" indent="0" algn="just">
              <a:buNone/>
            </a:pPr>
            <a:r>
              <a:rPr lang="en-US" sz="2400" dirty="0">
                <a:solidFill>
                  <a:srgbClr val="00B050"/>
                </a:solidFill>
              </a:rPr>
              <a:t>2. Reverse the sign of matrix C elements.</a:t>
            </a:r>
          </a:p>
          <a:p>
            <a:pPr marL="0" indent="0" algn="just">
              <a:buNone/>
            </a:pPr>
            <a:r>
              <a:rPr lang="en-US" sz="2400" dirty="0">
                <a:solidFill>
                  <a:srgbClr val="00B0F0"/>
                </a:solidFill>
              </a:rPr>
              <a:t>3. Find the maximal element of matrix C.</a:t>
            </a:r>
          </a:p>
          <a:p>
            <a:pPr marL="0" indent="0" algn="just">
              <a:buNone/>
            </a:pPr>
            <a:r>
              <a:rPr lang="en-US" sz="2400" dirty="0">
                <a:solidFill>
                  <a:srgbClr val="00B0F0"/>
                </a:solidFill>
              </a:rPr>
              <a:t>4. Find the minimum element of matrix C. </a:t>
            </a:r>
          </a:p>
        </p:txBody>
      </p:sp>
      <p:sp>
        <p:nvSpPr>
          <p:cNvPr id="10246" name="Rectangle 6"/>
          <p:cNvSpPr>
            <a:spLocks noGrp="1" noChangeArrowheads="1"/>
          </p:cNvSpPr>
          <p:nvPr>
            <p:ph type="title"/>
          </p:nvPr>
        </p:nvSpPr>
        <p:spPr>
          <a:xfrm>
            <a:off x="0" y="0"/>
            <a:ext cx="9144000" cy="1371599"/>
          </a:xfrm>
          <a:noFill/>
        </p:spPr>
        <p:txBody>
          <a:bodyPr>
            <a:noAutofit/>
          </a:bodyPr>
          <a:lstStyle/>
          <a:p>
            <a:r>
              <a:rPr lang="en-US" sz="4800" dirty="0"/>
              <a:t>Instruction parallelization</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6</a:t>
            </a:fld>
            <a:endParaRPr lang="en-US" sz="2000" dirty="0">
              <a:solidFill>
                <a:schemeClr val="tx1"/>
              </a:solidFill>
            </a:endParaRPr>
          </a:p>
        </p:txBody>
      </p:sp>
      <p:sp>
        <p:nvSpPr>
          <p:cNvPr id="14" name="Rectangle 13">
            <a:extLst>
              <a:ext uri="{FF2B5EF4-FFF2-40B4-BE49-F238E27FC236}">
                <a16:creationId xmlns:a16="http://schemas.microsoft.com/office/drawing/2014/main" id="{B36C4128-C819-40E5-BAA3-1BB25DBE12BE}"/>
              </a:ext>
            </a:extLst>
          </p:cNvPr>
          <p:cNvSpPr/>
          <p:nvPr/>
        </p:nvSpPr>
        <p:spPr>
          <a:xfrm>
            <a:off x="8208404" y="5770605"/>
            <a:ext cx="504056" cy="28803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t</a:t>
            </a:r>
            <a:endParaRPr lang="ru-RU" dirty="0"/>
          </a:p>
        </p:txBody>
      </p:sp>
      <p:graphicFrame>
        <p:nvGraphicFramePr>
          <p:cNvPr id="15" name="Table 14">
            <a:extLst>
              <a:ext uri="{FF2B5EF4-FFF2-40B4-BE49-F238E27FC236}">
                <a16:creationId xmlns:a16="http://schemas.microsoft.com/office/drawing/2014/main" id="{24DC866E-AD7B-458E-9FE2-A720BE6E8F00}"/>
              </a:ext>
            </a:extLst>
          </p:cNvPr>
          <p:cNvGraphicFramePr>
            <a:graphicFrameLocks noGrp="1"/>
          </p:cNvGraphicFramePr>
          <p:nvPr>
            <p:extLst>
              <p:ext uri="{D42A27DB-BD31-4B8C-83A1-F6EECF244321}">
                <p14:modId xmlns:p14="http://schemas.microsoft.com/office/powerpoint/2010/main" val="3375160827"/>
              </p:ext>
            </p:extLst>
          </p:nvPr>
        </p:nvGraphicFramePr>
        <p:xfrm>
          <a:off x="503548" y="4690485"/>
          <a:ext cx="8136904" cy="1520338"/>
        </p:xfrm>
        <a:graphic>
          <a:graphicData uri="http://schemas.openxmlformats.org/drawingml/2006/table">
            <a:tbl>
              <a:tblPr firstRow="1" bandRow="1">
                <a:tableStyleId>{5940675A-B579-460E-94D1-54222C63F5DA}</a:tableStyleId>
              </a:tblPr>
              <a:tblGrid>
                <a:gridCol w="4068452">
                  <a:extLst>
                    <a:ext uri="{9D8B030D-6E8A-4147-A177-3AD203B41FA5}">
                      <a16:colId xmlns:a16="http://schemas.microsoft.com/office/drawing/2014/main" val="20000"/>
                    </a:ext>
                  </a:extLst>
                </a:gridCol>
                <a:gridCol w="4068452">
                  <a:extLst>
                    <a:ext uri="{9D8B030D-6E8A-4147-A177-3AD203B41FA5}">
                      <a16:colId xmlns:a16="http://schemas.microsoft.com/office/drawing/2014/main" val="20001"/>
                    </a:ext>
                  </a:extLst>
                </a:gridCol>
              </a:tblGrid>
              <a:tr h="432048">
                <a:tc>
                  <a:txBody>
                    <a:bodyPr/>
                    <a:lstStyle/>
                    <a:p>
                      <a:pPr marL="0" lvl="1" algn="ctr">
                        <a:spcBef>
                          <a:spcPts val="0"/>
                        </a:spcBef>
                      </a:pPr>
                      <a:r>
                        <a:rPr lang="en-US" sz="2000" b="1" kern="1200" dirty="0">
                          <a:solidFill>
                            <a:schemeClr val="tx1"/>
                          </a:solidFill>
                          <a:latin typeface="+mn-lt"/>
                          <a:ea typeface="+mn-ea"/>
                          <a:cs typeface="+mn-cs"/>
                        </a:rPr>
                        <a:t>Sequential execution</a:t>
                      </a:r>
                      <a:endParaRPr lang="ru-RU" b="1" dirty="0"/>
                    </a:p>
                  </a:txBody>
                  <a:tcPr marL="36000" marR="36000" marT="36000" marB="36000"/>
                </a:tc>
                <a:tc>
                  <a:txBody>
                    <a:bodyPr/>
                    <a:lstStyle/>
                    <a:p>
                      <a:pPr algn="ctr"/>
                      <a:r>
                        <a:rPr lang="en-US" sz="2000" b="1" dirty="0"/>
                        <a:t>Parallel execution</a:t>
                      </a:r>
                      <a:endParaRPr lang="ru-RU" sz="2000" b="1" dirty="0"/>
                    </a:p>
                  </a:txBody>
                  <a:tcPr marL="36000" marR="36000" marT="36000" marB="36000"/>
                </a:tc>
                <a:extLst>
                  <a:ext uri="{0D108BD9-81ED-4DB2-BD59-A6C34878D82A}">
                    <a16:rowId xmlns:a16="http://schemas.microsoft.com/office/drawing/2014/main" val="10000"/>
                  </a:ext>
                </a:extLst>
              </a:tr>
              <a:tr h="1088290">
                <a:tc>
                  <a:txBody>
                    <a:bodyPr/>
                    <a:lstStyle/>
                    <a:p>
                      <a:pPr algn="ctr"/>
                      <a:endParaRPr lang="ru-RU" b="1" dirty="0"/>
                    </a:p>
                  </a:txBody>
                  <a:tcPr marL="36000" marR="36000" marT="36000" marB="36000"/>
                </a:tc>
                <a:tc>
                  <a:txBody>
                    <a:bodyPr/>
                    <a:lstStyle/>
                    <a:p>
                      <a:pPr algn="ctr"/>
                      <a:endParaRPr lang="ru-RU" b="1" dirty="0"/>
                    </a:p>
                  </a:txBody>
                  <a:tcPr marL="36000" marR="36000" marT="36000" marB="36000"/>
                </a:tc>
                <a:extLst>
                  <a:ext uri="{0D108BD9-81ED-4DB2-BD59-A6C34878D82A}">
                    <a16:rowId xmlns:a16="http://schemas.microsoft.com/office/drawing/2014/main" val="10001"/>
                  </a:ext>
                </a:extLst>
              </a:tr>
            </a:tbl>
          </a:graphicData>
        </a:graphic>
      </p:graphicFrame>
      <p:cxnSp>
        <p:nvCxnSpPr>
          <p:cNvPr id="16" name="Straight Arrow Connector 15">
            <a:extLst>
              <a:ext uri="{FF2B5EF4-FFF2-40B4-BE49-F238E27FC236}">
                <a16:creationId xmlns:a16="http://schemas.microsoft.com/office/drawing/2014/main" id="{56DEC2F1-66DF-4BC1-BE9B-30733EBD78FC}"/>
              </a:ext>
            </a:extLst>
          </p:cNvPr>
          <p:cNvCxnSpPr/>
          <p:nvPr/>
        </p:nvCxnSpPr>
        <p:spPr>
          <a:xfrm>
            <a:off x="647564" y="6058637"/>
            <a:ext cx="374441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DB46D61-BDE7-4CAD-8316-348B95693D44}"/>
              </a:ext>
            </a:extLst>
          </p:cNvPr>
          <p:cNvCxnSpPr/>
          <p:nvPr/>
        </p:nvCxnSpPr>
        <p:spPr>
          <a:xfrm>
            <a:off x="4680012" y="6058637"/>
            <a:ext cx="374441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96F764E-C2E1-43FE-B8F9-72EB817A939C}"/>
              </a:ext>
            </a:extLst>
          </p:cNvPr>
          <p:cNvSpPr/>
          <p:nvPr/>
        </p:nvSpPr>
        <p:spPr>
          <a:xfrm>
            <a:off x="863588" y="5759847"/>
            <a:ext cx="72008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a:t>1</a:t>
            </a:r>
          </a:p>
        </p:txBody>
      </p:sp>
      <p:sp>
        <p:nvSpPr>
          <p:cNvPr id="19" name="Rectangle 18">
            <a:extLst>
              <a:ext uri="{FF2B5EF4-FFF2-40B4-BE49-F238E27FC236}">
                <a16:creationId xmlns:a16="http://schemas.microsoft.com/office/drawing/2014/main" id="{F4267BD7-A6B3-4984-B0B4-ECD3F6F1FAED}"/>
              </a:ext>
            </a:extLst>
          </p:cNvPr>
          <p:cNvSpPr/>
          <p:nvPr/>
        </p:nvSpPr>
        <p:spPr>
          <a:xfrm>
            <a:off x="1655676" y="5759847"/>
            <a:ext cx="108012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a:t>2</a:t>
            </a:r>
          </a:p>
        </p:txBody>
      </p:sp>
      <p:sp>
        <p:nvSpPr>
          <p:cNvPr id="20" name="Rectangle 19">
            <a:extLst>
              <a:ext uri="{FF2B5EF4-FFF2-40B4-BE49-F238E27FC236}">
                <a16:creationId xmlns:a16="http://schemas.microsoft.com/office/drawing/2014/main" id="{4EDA32F9-20EF-427E-9578-11E96CAD7815}"/>
              </a:ext>
            </a:extLst>
          </p:cNvPr>
          <p:cNvSpPr/>
          <p:nvPr/>
        </p:nvSpPr>
        <p:spPr>
          <a:xfrm>
            <a:off x="2807804" y="5759847"/>
            <a:ext cx="50405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a:t>3</a:t>
            </a:r>
          </a:p>
        </p:txBody>
      </p:sp>
      <p:sp>
        <p:nvSpPr>
          <p:cNvPr id="21" name="Rectangle 20">
            <a:extLst>
              <a:ext uri="{FF2B5EF4-FFF2-40B4-BE49-F238E27FC236}">
                <a16:creationId xmlns:a16="http://schemas.microsoft.com/office/drawing/2014/main" id="{45BFCA3B-19AB-4CA9-ABB0-21477B73C5C7}"/>
              </a:ext>
            </a:extLst>
          </p:cNvPr>
          <p:cNvSpPr/>
          <p:nvPr/>
        </p:nvSpPr>
        <p:spPr>
          <a:xfrm>
            <a:off x="3383868" y="5759847"/>
            <a:ext cx="50405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a:t>4</a:t>
            </a:r>
          </a:p>
        </p:txBody>
      </p:sp>
      <p:sp>
        <p:nvSpPr>
          <p:cNvPr id="22" name="Rectangle 21">
            <a:extLst>
              <a:ext uri="{FF2B5EF4-FFF2-40B4-BE49-F238E27FC236}">
                <a16:creationId xmlns:a16="http://schemas.microsoft.com/office/drawing/2014/main" id="{6D0A44F3-6E78-449F-9974-461E68A8021E}"/>
              </a:ext>
            </a:extLst>
          </p:cNvPr>
          <p:cNvSpPr/>
          <p:nvPr/>
        </p:nvSpPr>
        <p:spPr>
          <a:xfrm>
            <a:off x="4031940" y="5698597"/>
            <a:ext cx="504056" cy="28803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t</a:t>
            </a:r>
            <a:endParaRPr lang="ru-RU" dirty="0"/>
          </a:p>
        </p:txBody>
      </p:sp>
      <p:sp>
        <p:nvSpPr>
          <p:cNvPr id="23" name="Rectangle 22">
            <a:extLst>
              <a:ext uri="{FF2B5EF4-FFF2-40B4-BE49-F238E27FC236}">
                <a16:creationId xmlns:a16="http://schemas.microsoft.com/office/drawing/2014/main" id="{325DD0EA-DC1D-4973-8394-A657CBEE3ED3}"/>
              </a:ext>
            </a:extLst>
          </p:cNvPr>
          <p:cNvSpPr/>
          <p:nvPr/>
        </p:nvSpPr>
        <p:spPr>
          <a:xfrm>
            <a:off x="4968044" y="5763145"/>
            <a:ext cx="72008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a:t>1</a:t>
            </a:r>
          </a:p>
        </p:txBody>
      </p:sp>
      <p:sp>
        <p:nvSpPr>
          <p:cNvPr id="24" name="Rectangle 23">
            <a:extLst>
              <a:ext uri="{FF2B5EF4-FFF2-40B4-BE49-F238E27FC236}">
                <a16:creationId xmlns:a16="http://schemas.microsoft.com/office/drawing/2014/main" id="{AC1FA705-85CC-4289-BF6C-B99F35C8CF5A}"/>
              </a:ext>
            </a:extLst>
          </p:cNvPr>
          <p:cNvSpPr/>
          <p:nvPr/>
        </p:nvSpPr>
        <p:spPr>
          <a:xfrm>
            <a:off x="4968044" y="5403105"/>
            <a:ext cx="108012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a:t>2</a:t>
            </a:r>
          </a:p>
        </p:txBody>
      </p:sp>
      <p:sp>
        <p:nvSpPr>
          <p:cNvPr id="25" name="Rectangle 24">
            <a:extLst>
              <a:ext uri="{FF2B5EF4-FFF2-40B4-BE49-F238E27FC236}">
                <a16:creationId xmlns:a16="http://schemas.microsoft.com/office/drawing/2014/main" id="{C4F5FC32-C508-4FC9-810D-76E1F1B8015B}"/>
              </a:ext>
            </a:extLst>
          </p:cNvPr>
          <p:cNvSpPr/>
          <p:nvPr/>
        </p:nvSpPr>
        <p:spPr>
          <a:xfrm>
            <a:off x="6120172" y="5763145"/>
            <a:ext cx="50405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a:t>3</a:t>
            </a:r>
          </a:p>
        </p:txBody>
      </p:sp>
      <p:sp>
        <p:nvSpPr>
          <p:cNvPr id="26" name="Rectangle 25">
            <a:extLst>
              <a:ext uri="{FF2B5EF4-FFF2-40B4-BE49-F238E27FC236}">
                <a16:creationId xmlns:a16="http://schemas.microsoft.com/office/drawing/2014/main" id="{566B3CF8-9DA9-4806-ABF1-3A58B75D446E}"/>
              </a:ext>
            </a:extLst>
          </p:cNvPr>
          <p:cNvSpPr/>
          <p:nvPr/>
        </p:nvSpPr>
        <p:spPr>
          <a:xfrm>
            <a:off x="6120172" y="5403105"/>
            <a:ext cx="50405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a:t>4</a:t>
            </a:r>
          </a:p>
        </p:txBody>
      </p:sp>
      <p:cxnSp>
        <p:nvCxnSpPr>
          <p:cNvPr id="27" name="Straight Arrow Connector 9">
            <a:extLst>
              <a:ext uri="{FF2B5EF4-FFF2-40B4-BE49-F238E27FC236}">
                <a16:creationId xmlns:a16="http://schemas.microsoft.com/office/drawing/2014/main" id="{C25335BC-96A0-4D5C-BAE2-9F1F2836E4D1}"/>
              </a:ext>
            </a:extLst>
          </p:cNvPr>
          <p:cNvCxnSpPr/>
          <p:nvPr/>
        </p:nvCxnSpPr>
        <p:spPr>
          <a:xfrm>
            <a:off x="4680012" y="5672309"/>
            <a:ext cx="374441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542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535CBC3-B275-4F21-A9D3-7D83D5F30DF8}"/>
              </a:ext>
            </a:extLst>
          </p:cNvPr>
          <p:cNvSpPr/>
          <p:nvPr/>
        </p:nvSpPr>
        <p:spPr>
          <a:xfrm>
            <a:off x="8217078" y="5796664"/>
            <a:ext cx="504056" cy="28803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t</a:t>
            </a:r>
            <a:endParaRPr lang="ru-RU" dirty="0"/>
          </a:p>
        </p:txBody>
      </p:sp>
      <p:sp>
        <p:nvSpPr>
          <p:cNvPr id="10245" name="Rectangle 3"/>
          <p:cNvSpPr>
            <a:spLocks noGrp="1" noChangeArrowheads="1"/>
          </p:cNvSpPr>
          <p:nvPr>
            <p:ph type="body" idx="4294967295"/>
          </p:nvPr>
        </p:nvSpPr>
        <p:spPr>
          <a:xfrm>
            <a:off x="228600" y="1148312"/>
            <a:ext cx="8492534" cy="3352196"/>
          </a:xfrm>
        </p:spPr>
        <p:txBody>
          <a:bodyPr>
            <a:noAutofit/>
          </a:bodyPr>
          <a:lstStyle/>
          <a:p>
            <a:pPr marL="0" indent="0" algn="just">
              <a:buNone/>
            </a:pPr>
            <a:r>
              <a:rPr lang="en-US" sz="2400" dirty="0"/>
              <a:t>Cores pass data processing results through the chain to each other (until the core results appear, all downstream cores can't start working).</a:t>
            </a:r>
          </a:p>
          <a:p>
            <a:pPr marL="0" indent="0" algn="just">
              <a:buNone/>
            </a:pPr>
            <a:r>
              <a:rPr lang="en-US" sz="2400" dirty="0"/>
              <a:t>A program fragment:</a:t>
            </a:r>
          </a:p>
          <a:p>
            <a:pPr marL="0" indent="0" algn="just">
              <a:buNone/>
            </a:pPr>
            <a:r>
              <a:rPr lang="en-US" sz="2400" dirty="0"/>
              <a:t>1. Multiply matrices A and B, write the result into matrix C.</a:t>
            </a:r>
          </a:p>
          <a:p>
            <a:pPr marL="0" indent="0" algn="just">
              <a:buNone/>
            </a:pPr>
            <a:r>
              <a:rPr lang="en-US" sz="2400" dirty="0"/>
              <a:t>2. Reverse the sign of matrix C elements.</a:t>
            </a:r>
          </a:p>
          <a:p>
            <a:pPr marL="0" indent="0" algn="just">
              <a:buNone/>
            </a:pPr>
            <a:r>
              <a:rPr lang="en-US" sz="2400" dirty="0"/>
              <a:t>3. Find the maximal element of matrix C.</a:t>
            </a:r>
          </a:p>
          <a:p>
            <a:pPr marL="0" indent="0" algn="just">
              <a:buNone/>
            </a:pPr>
            <a:r>
              <a:rPr lang="en-US" sz="2400" dirty="0"/>
              <a:t>4. Find the minimum element of matrix C. </a:t>
            </a:r>
            <a:r>
              <a:rPr lang="en-US" sz="2400" dirty="0">
                <a:solidFill>
                  <a:srgbClr val="0070C0"/>
                </a:solidFill>
              </a:rPr>
              <a:t>(if there is 3</a:t>
            </a:r>
            <a:r>
              <a:rPr lang="en-US" sz="2400" baseline="30000" dirty="0">
                <a:solidFill>
                  <a:srgbClr val="0070C0"/>
                </a:solidFill>
              </a:rPr>
              <a:t>rd</a:t>
            </a:r>
            <a:r>
              <a:rPr lang="en-US" sz="2400" dirty="0">
                <a:solidFill>
                  <a:srgbClr val="0070C0"/>
                </a:solidFill>
              </a:rPr>
              <a:t> core)</a:t>
            </a:r>
          </a:p>
        </p:txBody>
      </p:sp>
      <p:sp>
        <p:nvSpPr>
          <p:cNvPr id="10246" name="Rectangle 6"/>
          <p:cNvSpPr>
            <a:spLocks noGrp="1" noChangeArrowheads="1"/>
          </p:cNvSpPr>
          <p:nvPr>
            <p:ph type="title"/>
          </p:nvPr>
        </p:nvSpPr>
        <p:spPr>
          <a:xfrm>
            <a:off x="0" y="0"/>
            <a:ext cx="9144000" cy="1371599"/>
          </a:xfrm>
          <a:noFill/>
        </p:spPr>
        <p:txBody>
          <a:bodyPr>
            <a:noAutofit/>
          </a:bodyPr>
          <a:lstStyle/>
          <a:p>
            <a:r>
              <a:rPr lang="en-US" sz="4800" dirty="0"/>
              <a:t>Parallelization of information flows</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7</a:t>
            </a:fld>
            <a:endParaRPr lang="en-US" sz="2000" dirty="0">
              <a:solidFill>
                <a:schemeClr val="tx1"/>
              </a:solidFill>
            </a:endParaRPr>
          </a:p>
        </p:txBody>
      </p:sp>
      <p:graphicFrame>
        <p:nvGraphicFramePr>
          <p:cNvPr id="15" name="Table 14">
            <a:extLst>
              <a:ext uri="{FF2B5EF4-FFF2-40B4-BE49-F238E27FC236}">
                <a16:creationId xmlns:a16="http://schemas.microsoft.com/office/drawing/2014/main" id="{24DC866E-AD7B-458E-9FE2-A720BE6E8F00}"/>
              </a:ext>
            </a:extLst>
          </p:cNvPr>
          <p:cNvGraphicFramePr>
            <a:graphicFrameLocks noGrp="1"/>
          </p:cNvGraphicFramePr>
          <p:nvPr>
            <p:extLst>
              <p:ext uri="{D42A27DB-BD31-4B8C-83A1-F6EECF244321}">
                <p14:modId xmlns:p14="http://schemas.microsoft.com/office/powerpoint/2010/main" val="3244503895"/>
              </p:ext>
            </p:extLst>
          </p:nvPr>
        </p:nvGraphicFramePr>
        <p:xfrm>
          <a:off x="503548" y="4690484"/>
          <a:ext cx="8136904" cy="1978875"/>
        </p:xfrm>
        <a:graphic>
          <a:graphicData uri="http://schemas.openxmlformats.org/drawingml/2006/table">
            <a:tbl>
              <a:tblPr firstRow="1" bandRow="1">
                <a:tableStyleId>{5940675A-B579-460E-94D1-54222C63F5DA}</a:tableStyleId>
              </a:tblPr>
              <a:tblGrid>
                <a:gridCol w="4068452">
                  <a:extLst>
                    <a:ext uri="{9D8B030D-6E8A-4147-A177-3AD203B41FA5}">
                      <a16:colId xmlns:a16="http://schemas.microsoft.com/office/drawing/2014/main" val="20000"/>
                    </a:ext>
                  </a:extLst>
                </a:gridCol>
                <a:gridCol w="4068452">
                  <a:extLst>
                    <a:ext uri="{9D8B030D-6E8A-4147-A177-3AD203B41FA5}">
                      <a16:colId xmlns:a16="http://schemas.microsoft.com/office/drawing/2014/main" val="20001"/>
                    </a:ext>
                  </a:extLst>
                </a:gridCol>
              </a:tblGrid>
              <a:tr h="562355">
                <a:tc>
                  <a:txBody>
                    <a:bodyPr/>
                    <a:lstStyle/>
                    <a:p>
                      <a:pPr marL="0" lvl="1" algn="ctr">
                        <a:spcBef>
                          <a:spcPts val="0"/>
                        </a:spcBef>
                      </a:pPr>
                      <a:r>
                        <a:rPr lang="en-US" sz="2000" b="1" kern="1200" dirty="0">
                          <a:solidFill>
                            <a:schemeClr val="tx1"/>
                          </a:solidFill>
                          <a:latin typeface="+mn-lt"/>
                          <a:ea typeface="+mn-ea"/>
                          <a:cs typeface="+mn-cs"/>
                        </a:rPr>
                        <a:t>Sequential execution</a:t>
                      </a:r>
                      <a:endParaRPr lang="ru-RU" b="1" dirty="0"/>
                    </a:p>
                  </a:txBody>
                  <a:tcPr marL="36000" marR="36000" marT="36000" marB="36000"/>
                </a:tc>
                <a:tc>
                  <a:txBody>
                    <a:bodyPr/>
                    <a:lstStyle/>
                    <a:p>
                      <a:pPr algn="ctr"/>
                      <a:r>
                        <a:rPr lang="en-US" sz="2000" b="1" dirty="0"/>
                        <a:t>Parallel execution</a:t>
                      </a:r>
                      <a:endParaRPr lang="ru-RU" sz="2000" b="1" dirty="0"/>
                    </a:p>
                  </a:txBody>
                  <a:tcPr marL="36000" marR="36000" marT="36000" marB="36000"/>
                </a:tc>
                <a:extLst>
                  <a:ext uri="{0D108BD9-81ED-4DB2-BD59-A6C34878D82A}">
                    <a16:rowId xmlns:a16="http://schemas.microsoft.com/office/drawing/2014/main" val="10000"/>
                  </a:ext>
                </a:extLst>
              </a:tr>
              <a:tr h="1416520">
                <a:tc>
                  <a:txBody>
                    <a:bodyPr/>
                    <a:lstStyle/>
                    <a:p>
                      <a:pPr algn="ctr"/>
                      <a:endParaRPr lang="ru-RU" b="1" dirty="0"/>
                    </a:p>
                  </a:txBody>
                  <a:tcPr marL="36000" marR="36000" marT="36000" marB="36000"/>
                </a:tc>
                <a:tc>
                  <a:txBody>
                    <a:bodyPr/>
                    <a:lstStyle/>
                    <a:p>
                      <a:pPr algn="ctr"/>
                      <a:endParaRPr lang="ru-RU" b="1" dirty="0"/>
                    </a:p>
                  </a:txBody>
                  <a:tcPr marL="36000" marR="36000" marT="36000" marB="36000"/>
                </a:tc>
                <a:extLst>
                  <a:ext uri="{0D108BD9-81ED-4DB2-BD59-A6C34878D82A}">
                    <a16:rowId xmlns:a16="http://schemas.microsoft.com/office/drawing/2014/main" val="10001"/>
                  </a:ext>
                </a:extLst>
              </a:tr>
            </a:tbl>
          </a:graphicData>
        </a:graphic>
      </p:graphicFrame>
      <p:cxnSp>
        <p:nvCxnSpPr>
          <p:cNvPr id="16" name="Straight Arrow Connector 15">
            <a:extLst>
              <a:ext uri="{FF2B5EF4-FFF2-40B4-BE49-F238E27FC236}">
                <a16:creationId xmlns:a16="http://schemas.microsoft.com/office/drawing/2014/main" id="{56DEC2F1-66DF-4BC1-BE9B-30733EBD78FC}"/>
              </a:ext>
            </a:extLst>
          </p:cNvPr>
          <p:cNvCxnSpPr/>
          <p:nvPr/>
        </p:nvCxnSpPr>
        <p:spPr>
          <a:xfrm>
            <a:off x="647564" y="6058637"/>
            <a:ext cx="374441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96F764E-C2E1-43FE-B8F9-72EB817A939C}"/>
              </a:ext>
            </a:extLst>
          </p:cNvPr>
          <p:cNvSpPr/>
          <p:nvPr/>
        </p:nvSpPr>
        <p:spPr>
          <a:xfrm>
            <a:off x="863588" y="5759847"/>
            <a:ext cx="72008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a:t>1</a:t>
            </a:r>
          </a:p>
        </p:txBody>
      </p:sp>
      <p:sp>
        <p:nvSpPr>
          <p:cNvPr id="19" name="Rectangle 18">
            <a:extLst>
              <a:ext uri="{FF2B5EF4-FFF2-40B4-BE49-F238E27FC236}">
                <a16:creationId xmlns:a16="http://schemas.microsoft.com/office/drawing/2014/main" id="{F4267BD7-A6B3-4984-B0B4-ECD3F6F1FAED}"/>
              </a:ext>
            </a:extLst>
          </p:cNvPr>
          <p:cNvSpPr/>
          <p:nvPr/>
        </p:nvSpPr>
        <p:spPr>
          <a:xfrm>
            <a:off x="1655676" y="5759847"/>
            <a:ext cx="108012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a:t>2</a:t>
            </a:r>
          </a:p>
        </p:txBody>
      </p:sp>
      <p:sp>
        <p:nvSpPr>
          <p:cNvPr id="20" name="Rectangle 19">
            <a:extLst>
              <a:ext uri="{FF2B5EF4-FFF2-40B4-BE49-F238E27FC236}">
                <a16:creationId xmlns:a16="http://schemas.microsoft.com/office/drawing/2014/main" id="{4EDA32F9-20EF-427E-9578-11E96CAD7815}"/>
              </a:ext>
            </a:extLst>
          </p:cNvPr>
          <p:cNvSpPr/>
          <p:nvPr/>
        </p:nvSpPr>
        <p:spPr>
          <a:xfrm>
            <a:off x="2807804" y="5759847"/>
            <a:ext cx="50405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a:t>3</a:t>
            </a:r>
          </a:p>
        </p:txBody>
      </p:sp>
      <p:sp>
        <p:nvSpPr>
          <p:cNvPr id="21" name="Rectangle 20">
            <a:extLst>
              <a:ext uri="{FF2B5EF4-FFF2-40B4-BE49-F238E27FC236}">
                <a16:creationId xmlns:a16="http://schemas.microsoft.com/office/drawing/2014/main" id="{45BFCA3B-19AB-4CA9-ABB0-21477B73C5C7}"/>
              </a:ext>
            </a:extLst>
          </p:cNvPr>
          <p:cNvSpPr/>
          <p:nvPr/>
        </p:nvSpPr>
        <p:spPr>
          <a:xfrm>
            <a:off x="3383868" y="5759847"/>
            <a:ext cx="50405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a:t>4</a:t>
            </a:r>
          </a:p>
        </p:txBody>
      </p:sp>
      <p:sp>
        <p:nvSpPr>
          <p:cNvPr id="22" name="Rectangle 21">
            <a:extLst>
              <a:ext uri="{FF2B5EF4-FFF2-40B4-BE49-F238E27FC236}">
                <a16:creationId xmlns:a16="http://schemas.microsoft.com/office/drawing/2014/main" id="{6D0A44F3-6E78-449F-9974-461E68A8021E}"/>
              </a:ext>
            </a:extLst>
          </p:cNvPr>
          <p:cNvSpPr/>
          <p:nvPr/>
        </p:nvSpPr>
        <p:spPr>
          <a:xfrm>
            <a:off x="4031940" y="5698597"/>
            <a:ext cx="504056" cy="28803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t</a:t>
            </a:r>
            <a:endParaRPr lang="ru-RU" dirty="0"/>
          </a:p>
        </p:txBody>
      </p:sp>
      <p:cxnSp>
        <p:nvCxnSpPr>
          <p:cNvPr id="29" name="Straight Arrow Connector 28">
            <a:extLst>
              <a:ext uri="{FF2B5EF4-FFF2-40B4-BE49-F238E27FC236}">
                <a16:creationId xmlns:a16="http://schemas.microsoft.com/office/drawing/2014/main" id="{A6AA477F-FB09-47D3-BD63-B40D2A88F3F4}"/>
              </a:ext>
            </a:extLst>
          </p:cNvPr>
          <p:cNvCxnSpPr/>
          <p:nvPr/>
        </p:nvCxnSpPr>
        <p:spPr>
          <a:xfrm>
            <a:off x="4688686" y="6084696"/>
            <a:ext cx="374441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EEF7F317-2D1E-498F-9ADE-605C31A52D65}"/>
              </a:ext>
            </a:extLst>
          </p:cNvPr>
          <p:cNvSpPr/>
          <p:nvPr/>
        </p:nvSpPr>
        <p:spPr>
          <a:xfrm>
            <a:off x="5312934" y="5789204"/>
            <a:ext cx="72008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a:t>1</a:t>
            </a:r>
          </a:p>
        </p:txBody>
      </p:sp>
      <p:sp>
        <p:nvSpPr>
          <p:cNvPr id="31" name="Rectangle 30">
            <a:extLst>
              <a:ext uri="{FF2B5EF4-FFF2-40B4-BE49-F238E27FC236}">
                <a16:creationId xmlns:a16="http://schemas.microsoft.com/office/drawing/2014/main" id="{BACC2E3C-5086-4D0E-B54C-85C02D0A96C9}"/>
              </a:ext>
            </a:extLst>
          </p:cNvPr>
          <p:cNvSpPr/>
          <p:nvPr/>
        </p:nvSpPr>
        <p:spPr>
          <a:xfrm>
            <a:off x="5492954" y="5421656"/>
            <a:ext cx="108012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a:t>2</a:t>
            </a:r>
          </a:p>
        </p:txBody>
      </p:sp>
      <p:sp>
        <p:nvSpPr>
          <p:cNvPr id="32" name="Rectangle 31">
            <a:extLst>
              <a:ext uri="{FF2B5EF4-FFF2-40B4-BE49-F238E27FC236}">
                <a16:creationId xmlns:a16="http://schemas.microsoft.com/office/drawing/2014/main" id="{8EEFB441-561B-4875-B0AC-1FC509164D55}"/>
              </a:ext>
            </a:extLst>
          </p:cNvPr>
          <p:cNvSpPr/>
          <p:nvPr/>
        </p:nvSpPr>
        <p:spPr>
          <a:xfrm>
            <a:off x="6132352" y="5789204"/>
            <a:ext cx="587708"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a:t>3</a:t>
            </a:r>
          </a:p>
        </p:txBody>
      </p:sp>
      <p:sp>
        <p:nvSpPr>
          <p:cNvPr id="33" name="Rectangle 32">
            <a:extLst>
              <a:ext uri="{FF2B5EF4-FFF2-40B4-BE49-F238E27FC236}">
                <a16:creationId xmlns:a16="http://schemas.microsoft.com/office/drawing/2014/main" id="{32E90910-FEA0-4392-ADE7-A79722C753EF}"/>
              </a:ext>
            </a:extLst>
          </p:cNvPr>
          <p:cNvSpPr/>
          <p:nvPr/>
        </p:nvSpPr>
        <p:spPr>
          <a:xfrm>
            <a:off x="6672412" y="5421656"/>
            <a:ext cx="50405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a:t>4</a:t>
            </a:r>
          </a:p>
        </p:txBody>
      </p:sp>
      <p:cxnSp>
        <p:nvCxnSpPr>
          <p:cNvPr id="34" name="Straight Arrow Connector 9">
            <a:extLst>
              <a:ext uri="{FF2B5EF4-FFF2-40B4-BE49-F238E27FC236}">
                <a16:creationId xmlns:a16="http://schemas.microsoft.com/office/drawing/2014/main" id="{E02BCCBF-0618-485D-917F-0E295511A232}"/>
              </a:ext>
            </a:extLst>
          </p:cNvPr>
          <p:cNvCxnSpPr/>
          <p:nvPr/>
        </p:nvCxnSpPr>
        <p:spPr>
          <a:xfrm>
            <a:off x="4688686" y="5698368"/>
            <a:ext cx="374441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0131B11-3600-440F-8BEF-5DDFE6DC5715}"/>
              </a:ext>
            </a:extLst>
          </p:cNvPr>
          <p:cNvCxnSpPr/>
          <p:nvPr/>
        </p:nvCxnSpPr>
        <p:spPr>
          <a:xfrm>
            <a:off x="4688686" y="6487244"/>
            <a:ext cx="3744416"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79D6410-98D7-4E3E-88C0-59DC35DE453C}"/>
              </a:ext>
            </a:extLst>
          </p:cNvPr>
          <p:cNvSpPr/>
          <p:nvPr/>
        </p:nvSpPr>
        <p:spPr>
          <a:xfrm>
            <a:off x="5780986" y="6182992"/>
            <a:ext cx="504056" cy="288032"/>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ru-RU" dirty="0">
                <a:solidFill>
                  <a:srgbClr val="0070C0"/>
                </a:solidFill>
              </a:rPr>
              <a:t>4</a:t>
            </a:r>
          </a:p>
        </p:txBody>
      </p:sp>
    </p:spTree>
    <p:extLst>
      <p:ext uri="{BB962C8B-B14F-4D97-AF65-F5344CB8AC3E}">
        <p14:creationId xmlns:p14="http://schemas.microsoft.com/office/powerpoint/2010/main" val="774544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type="body" idx="4294967295"/>
          </p:nvPr>
        </p:nvSpPr>
        <p:spPr>
          <a:xfrm>
            <a:off x="280789" y="1733451"/>
            <a:ext cx="8686800" cy="4680520"/>
          </a:xfrm>
        </p:spPr>
        <p:txBody>
          <a:bodyPr>
            <a:noAutofit/>
          </a:bodyPr>
          <a:lstStyle/>
          <a:p>
            <a:pPr algn="just"/>
            <a:r>
              <a:rPr lang="en-US" sz="2800" dirty="0"/>
              <a:t>When paralleling by tasks, there is a high probability of idle time of unloaded cores.</a:t>
            </a:r>
          </a:p>
          <a:p>
            <a:pPr algn="just"/>
            <a:r>
              <a:rPr lang="en-US" sz="2800" dirty="0"/>
              <a:t>The data paralleling method is very well scaled but potentially more often it calls False</a:t>
            </a:r>
            <a:r>
              <a:rPr lang="ru-RU" sz="2800" dirty="0"/>
              <a:t> </a:t>
            </a:r>
            <a:r>
              <a:rPr lang="en-US" sz="2800" dirty="0"/>
              <a:t>Sharing.</a:t>
            </a:r>
          </a:p>
          <a:p>
            <a:pPr algn="just"/>
            <a:r>
              <a:rPr lang="en-US" sz="2800" dirty="0"/>
              <a:t>The method of information flows paralleling</a:t>
            </a:r>
            <a:r>
              <a:rPr lang="ru-RU" sz="2800" dirty="0"/>
              <a:t> </a:t>
            </a:r>
            <a:r>
              <a:rPr lang="en-US" sz="2800" dirty="0"/>
              <a:t>has an unrecoverable initial delay.</a:t>
            </a:r>
            <a:endParaRPr lang="ru-RU" sz="2800" dirty="0"/>
          </a:p>
        </p:txBody>
      </p:sp>
      <p:sp>
        <p:nvSpPr>
          <p:cNvPr id="10246" name="Rectangle 6"/>
          <p:cNvSpPr>
            <a:spLocks noGrp="1" noChangeArrowheads="1"/>
          </p:cNvSpPr>
          <p:nvPr>
            <p:ph type="title"/>
          </p:nvPr>
        </p:nvSpPr>
        <p:spPr>
          <a:xfrm>
            <a:off x="0" y="0"/>
            <a:ext cx="9144000" cy="1371599"/>
          </a:xfrm>
          <a:noFill/>
        </p:spPr>
        <p:txBody>
          <a:bodyPr>
            <a:noAutofit/>
          </a:bodyPr>
          <a:lstStyle/>
          <a:p>
            <a:r>
              <a:rPr lang="en-US" sz="4800" dirty="0"/>
              <a:t>Specifics of paralleling methods</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8</a:t>
            </a:fld>
            <a:endParaRPr lang="en-US" sz="2000" dirty="0">
              <a:solidFill>
                <a:schemeClr val="tx1"/>
              </a:solidFill>
            </a:endParaRPr>
          </a:p>
        </p:txBody>
      </p:sp>
    </p:spTree>
    <p:extLst>
      <p:ext uri="{BB962C8B-B14F-4D97-AF65-F5344CB8AC3E}">
        <p14:creationId xmlns:p14="http://schemas.microsoft.com/office/powerpoint/2010/main" val="1393414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txBox="1">
            <a:spLocks/>
          </p:cNvSpPr>
          <p:nvPr/>
        </p:nvSpPr>
        <p:spPr>
          <a:xfrm>
            <a:off x="235496" y="0"/>
            <a:ext cx="8534400" cy="126456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dirty="0"/>
              <a:t>False sharing of cache lines</a:t>
            </a:r>
            <a:endParaRPr lang="ru-RU" sz="4800" dirty="0"/>
          </a:p>
        </p:txBody>
      </p:sp>
      <p:sp>
        <p:nvSpPr>
          <p:cNvPr id="6" name="Номер слайда 5">
            <a:extLst>
              <a:ext uri="{FF2B5EF4-FFF2-40B4-BE49-F238E27FC236}">
                <a16:creationId xmlns:a16="http://schemas.microsoft.com/office/drawing/2014/main" id="{B4AF4007-3557-43F5-85B6-ACFEF8A0FA91}"/>
              </a:ext>
            </a:extLst>
          </p:cNvPr>
          <p:cNvSpPr txBox="1">
            <a:spLocks/>
          </p:cNvSpPr>
          <p:nvPr/>
        </p:nvSpPr>
        <p:spPr>
          <a:xfrm>
            <a:off x="6876256" y="6454472"/>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000" smtClean="0">
                <a:solidFill>
                  <a:schemeClr val="tx1"/>
                </a:solidFill>
              </a:rPr>
              <a:pPr/>
              <a:t>9</a:t>
            </a:fld>
            <a:endParaRPr lang="en-US" sz="2000" dirty="0">
              <a:solidFill>
                <a:schemeClr val="tx1"/>
              </a:solidFill>
            </a:endParaRPr>
          </a:p>
        </p:txBody>
      </p:sp>
      <p:sp>
        <p:nvSpPr>
          <p:cNvPr id="7" name="Объект 2">
            <a:extLst>
              <a:ext uri="{FF2B5EF4-FFF2-40B4-BE49-F238E27FC236}">
                <a16:creationId xmlns:a16="http://schemas.microsoft.com/office/drawing/2014/main" id="{4291C9F8-1149-4746-A446-AA7C05D189E8}"/>
              </a:ext>
            </a:extLst>
          </p:cNvPr>
          <p:cNvSpPr>
            <a:spLocks noGrp="1"/>
          </p:cNvSpPr>
          <p:nvPr>
            <p:ph idx="1"/>
          </p:nvPr>
        </p:nvSpPr>
        <p:spPr>
          <a:xfrm>
            <a:off x="236672" y="1166018"/>
            <a:ext cx="4335328" cy="3415110"/>
          </a:xfrm>
        </p:spPr>
        <p:txBody>
          <a:bodyPr>
            <a:noAutofit/>
          </a:bodyPr>
          <a:lstStyle/>
          <a:p>
            <a:pPr marL="0" indent="0">
              <a:buNone/>
            </a:pPr>
            <a:r>
              <a:rPr lang="en-US" sz="2400" dirty="0"/>
              <a:t>The essence of the problem:  read and write operations by different threads of different variables located in the same cache string lead to unnecessary waiting for cache string rebooting for the reading stream through the fault of the writing stream.</a:t>
            </a:r>
          </a:p>
          <a:p>
            <a:pPr marL="0" indent="0">
              <a:buNone/>
            </a:pPr>
            <a:endParaRPr lang="en-US" sz="1800" dirty="0"/>
          </a:p>
        </p:txBody>
      </p:sp>
      <p:pic>
        <p:nvPicPr>
          <p:cNvPr id="8" name="Рисунок 6">
            <a:extLst>
              <a:ext uri="{FF2B5EF4-FFF2-40B4-BE49-F238E27FC236}">
                <a16:creationId xmlns:a16="http://schemas.microsoft.com/office/drawing/2014/main" id="{0F6A997C-18F2-46CE-82FB-4C1F252C358C}"/>
              </a:ext>
            </a:extLst>
          </p:cNvPr>
          <p:cNvPicPr>
            <a:picLocks noChangeAspect="1"/>
          </p:cNvPicPr>
          <p:nvPr/>
        </p:nvPicPr>
        <p:blipFill>
          <a:blip r:embed="rId3"/>
          <a:stretch>
            <a:fillRect/>
          </a:stretch>
        </p:blipFill>
        <p:spPr>
          <a:xfrm>
            <a:off x="4855750" y="1399473"/>
            <a:ext cx="4115282" cy="4189767"/>
          </a:xfrm>
          <a:prstGeom prst="rect">
            <a:avLst/>
          </a:prstGeom>
        </p:spPr>
      </p:pic>
      <p:sp>
        <p:nvSpPr>
          <p:cNvPr id="9" name="Объект 2">
            <a:extLst>
              <a:ext uri="{FF2B5EF4-FFF2-40B4-BE49-F238E27FC236}">
                <a16:creationId xmlns:a16="http://schemas.microsoft.com/office/drawing/2014/main" id="{B6DECB2E-F0AF-4E23-B0E6-8DABA7AEECD2}"/>
              </a:ext>
            </a:extLst>
          </p:cNvPr>
          <p:cNvSpPr txBox="1">
            <a:spLocks/>
          </p:cNvSpPr>
          <p:nvPr/>
        </p:nvSpPr>
        <p:spPr>
          <a:xfrm>
            <a:off x="267032" y="5013176"/>
            <a:ext cx="7473320" cy="1656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a:t>Solutions:</a:t>
            </a:r>
          </a:p>
          <a:p>
            <a:pPr marL="457200" indent="-457200">
              <a:buFont typeface="Arial" pitchFamily="34" charset="0"/>
              <a:buAutoNum type="arabicParenR"/>
            </a:pPr>
            <a:r>
              <a:rPr lang="en-US" sz="2400" dirty="0"/>
              <a:t>Spacing variables in memory</a:t>
            </a:r>
          </a:p>
          <a:p>
            <a:pPr marL="457200" indent="-457200">
              <a:buFont typeface="Arial" pitchFamily="34" charset="0"/>
              <a:buAutoNum type="arabicParenR"/>
            </a:pPr>
            <a:r>
              <a:rPr lang="en-US" sz="2400" dirty="0"/>
              <a:t>Creating local copies of variables before they are used in the thread</a:t>
            </a:r>
            <a:endParaRPr lang="ru-RU" sz="2400" dirty="0"/>
          </a:p>
        </p:txBody>
      </p:sp>
    </p:spTree>
    <p:extLst>
      <p:ext uri="{BB962C8B-B14F-4D97-AF65-F5344CB8AC3E}">
        <p14:creationId xmlns:p14="http://schemas.microsoft.com/office/powerpoint/2010/main" val="3691032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5032</TotalTime>
  <Words>2791</Words>
  <Application>Microsoft Office PowerPoint</Application>
  <PresentationFormat>On-screen Show (4:3)</PresentationFormat>
  <Paragraphs>278</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Courier New</vt:lpstr>
      <vt:lpstr>Office Theme</vt:lpstr>
      <vt:lpstr>Parallel Computing Academic year – 2020/21, spring semester Computer science  Lecture 3</vt:lpstr>
      <vt:lpstr>Goals of parallel programming usage</vt:lpstr>
      <vt:lpstr>Conditions for successful automatic parallelization</vt:lpstr>
      <vt:lpstr>Main approaches to parallelization</vt:lpstr>
      <vt:lpstr>Data parallelization</vt:lpstr>
      <vt:lpstr>Instruction parallelization</vt:lpstr>
      <vt:lpstr>Parallelization of information flows</vt:lpstr>
      <vt:lpstr>Specifics of paralleling methods</vt:lpstr>
      <vt:lpstr>PowerPoint Presentation</vt:lpstr>
      <vt:lpstr>Structure of Lab #1</vt:lpstr>
      <vt:lpstr>Paralleling libraries</vt:lpstr>
      <vt:lpstr>Hints for Lab #2</vt:lpstr>
      <vt:lpstr>Hints for Lab #2 (2)</vt:lpstr>
      <vt:lpstr>Hints for Lab #2 (3)</vt:lpstr>
      <vt:lpstr>Hints for Lab #2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Computing 2020_2021</dc:title>
  <dc:creator>Pavel Balakshin</dc:creator>
  <cp:lastModifiedBy>Balakshin, Pavel</cp:lastModifiedBy>
  <cp:revision>364</cp:revision>
  <cp:lastPrinted>2011-09-09T05:47:08Z</cp:lastPrinted>
  <dcterms:created xsi:type="dcterms:W3CDTF">2006-08-16T00:00:00Z</dcterms:created>
  <dcterms:modified xsi:type="dcterms:W3CDTF">2021-05-12T07:04:25Z</dcterms:modified>
</cp:coreProperties>
</file>