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url?sa=t&amp;rct=j&amp;q=&amp;esrc=s&amp;source=web&amp;cd=1&amp;ved=0CBsQFjAA&amp;url=http://www.csie.ntu.edu.tw/~cjlin/liblinear/&amp;ei=gXGVVLLTIce7mwWlnILYCw&amp;usg=AFQjCNGoF6RDBPRPnl9JJ1wbv_ZDW9TDPQ&amp;bvm=bv.82001339,d.dGY&amp;cad=rj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document-level two-class sentiment classification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6021288"/>
            <a:ext cx="3744416" cy="36004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Presented by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zzs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at 2014.10.30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371703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 Members: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刘硕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齐轩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张</a:t>
            </a:r>
            <a:r>
              <a:rPr lang="zh-CN" altLang="en-US" dirty="0"/>
              <a:t>智松</a:t>
            </a:r>
          </a:p>
        </p:txBody>
      </p:sp>
    </p:spTree>
    <p:extLst>
      <p:ext uri="{BB962C8B-B14F-4D97-AF65-F5344CB8AC3E}">
        <p14:creationId xmlns:p14="http://schemas.microsoft.com/office/powerpoint/2010/main" val="8507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791200" cy="831622"/>
          </a:xfrm>
        </p:spPr>
        <p:txBody>
          <a:bodyPr/>
          <a:lstStyle/>
          <a:p>
            <a:r>
              <a:rPr lang="en-US" altLang="zh-CN" dirty="0"/>
              <a:t>Keep on </a:t>
            </a:r>
            <a:r>
              <a:rPr lang="en-US" altLang="zh-CN" dirty="0" smtClean="0"/>
              <a:t>trying(2):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762" y="1844824"/>
            <a:ext cx="7620000" cy="174840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Another way is to add bigram features, which scales out dictionary up to above 100000 features together with unigram features,  but really has positive effect.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Result is </a:t>
            </a:r>
            <a:r>
              <a:rPr lang="en-US" altLang="zh-CN" dirty="0"/>
              <a:t>77.7% for MNB and 78.9% for SVM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594" y="4005064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</a:p>
          <a:p>
            <a:r>
              <a:rPr lang="zh-CN" altLang="en-US" dirty="0" smtClean="0"/>
              <a:t>我 很 喜欢 这 本 书 。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Bigram features:</a:t>
            </a:r>
          </a:p>
          <a:p>
            <a:r>
              <a:rPr lang="en-US" altLang="zh-CN" dirty="0" smtClean="0"/>
              <a:t>[“</a:t>
            </a:r>
            <a:r>
              <a:rPr lang="zh-CN" altLang="en-US" dirty="0" smtClean="0"/>
              <a:t>我</a:t>
            </a:r>
            <a:r>
              <a:rPr lang="en-US" altLang="zh-CN" dirty="0" smtClean="0"/>
              <a:t>||</a:t>
            </a:r>
            <a:r>
              <a:rPr lang="zh-CN" altLang="en-US" dirty="0" smtClean="0"/>
              <a:t>很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很</a:t>
            </a:r>
            <a:r>
              <a:rPr lang="en-US" altLang="zh-CN" dirty="0" smtClean="0"/>
              <a:t>||</a:t>
            </a:r>
            <a:r>
              <a:rPr lang="zh-CN" altLang="en-US" dirty="0" smtClean="0"/>
              <a:t>喜欢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喜欢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这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这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本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本</a:t>
            </a:r>
            <a:r>
              <a:rPr lang="en-US" altLang="zh-CN" dirty="0" smtClean="0"/>
              <a:t>||</a:t>
            </a:r>
            <a:r>
              <a:rPr lang="zh-CN" altLang="en-US" dirty="0" smtClean="0"/>
              <a:t>书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书</a:t>
            </a:r>
            <a:r>
              <a:rPr lang="en-US" altLang="zh-CN" dirty="0" smtClean="0"/>
              <a:t>||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”]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7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791200" cy="687606"/>
          </a:xfrm>
        </p:spPr>
        <p:txBody>
          <a:bodyPr/>
          <a:lstStyle/>
          <a:p>
            <a:r>
              <a:rPr lang="en-US" altLang="zh-CN" dirty="0" smtClean="0"/>
              <a:t>Although / but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239648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Another issue we think is important is the special conjunction words which has the meaning of “although” and “but”.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Result slightly go up about 0.2%, which might be ignored and considered as noise, but we really think this feature is kind of important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35699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Same trick </a:t>
            </a:r>
            <a:r>
              <a:rPr lang="en-US" altLang="zh-CN" dirty="0" smtClean="0"/>
              <a:t>as dealing with negation: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虽然</a:t>
            </a:r>
            <a:r>
              <a:rPr lang="zh-CN" altLang="en-US" dirty="0" smtClean="0"/>
              <a:t> 它 包装 不好 ，</a:t>
            </a:r>
            <a:r>
              <a:rPr lang="zh-CN" altLang="en-US" dirty="0" smtClean="0">
                <a:solidFill>
                  <a:srgbClr val="0070C0"/>
                </a:solidFill>
              </a:rPr>
              <a:t>但是</a:t>
            </a:r>
            <a:r>
              <a:rPr lang="zh-CN" altLang="en-US" dirty="0" smtClean="0"/>
              <a:t> 我 很 喜欢 它。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虽然</a:t>
            </a:r>
            <a:r>
              <a:rPr lang="zh-CN" altLang="en-US" dirty="0" smtClean="0"/>
              <a:t> </a:t>
            </a:r>
            <a:r>
              <a:rPr lang="en-US" altLang="zh-CN" dirty="0"/>
              <a:t>ALTHOUGH</a:t>
            </a:r>
            <a:r>
              <a:rPr lang="en-US" altLang="zh-CN" dirty="0" smtClean="0"/>
              <a:t>_</a:t>
            </a:r>
            <a:r>
              <a:rPr lang="zh-CN" altLang="en-US" dirty="0" smtClean="0"/>
              <a:t>它 </a:t>
            </a:r>
            <a:r>
              <a:rPr lang="en-US" altLang="zh-CN" dirty="0"/>
              <a:t>ALTHOUGH</a:t>
            </a:r>
            <a:r>
              <a:rPr lang="en-US" altLang="zh-CN" dirty="0" smtClean="0"/>
              <a:t>_</a:t>
            </a:r>
            <a:r>
              <a:rPr lang="zh-CN" altLang="en-US" dirty="0"/>
              <a:t>包装</a:t>
            </a:r>
            <a:r>
              <a:rPr lang="zh-CN" altLang="en-US" dirty="0" smtClean="0"/>
              <a:t> </a:t>
            </a:r>
            <a:r>
              <a:rPr lang="en-US" altLang="zh-CN" dirty="0"/>
              <a:t>ALTHOUGH</a:t>
            </a:r>
            <a:r>
              <a:rPr lang="en-US" altLang="zh-CN" dirty="0" smtClean="0"/>
              <a:t>_</a:t>
            </a:r>
            <a:r>
              <a:rPr lang="zh-CN" altLang="en-US" dirty="0" smtClean="0"/>
              <a:t>不好，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但是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BUT_</a:t>
            </a:r>
            <a:r>
              <a:rPr lang="zh-CN" altLang="en-US" dirty="0" smtClean="0"/>
              <a:t>我 </a:t>
            </a:r>
            <a:r>
              <a:rPr lang="en-US" altLang="zh-CN" dirty="0"/>
              <a:t>BUT</a:t>
            </a:r>
            <a:r>
              <a:rPr lang="en-US" altLang="zh-CN" dirty="0" smtClean="0"/>
              <a:t>_</a:t>
            </a:r>
            <a:r>
              <a:rPr lang="zh-CN" altLang="en-US" dirty="0" smtClean="0"/>
              <a:t>很 </a:t>
            </a:r>
            <a:r>
              <a:rPr lang="en-US" altLang="zh-CN" dirty="0" smtClean="0"/>
              <a:t>BUT_</a:t>
            </a:r>
            <a:r>
              <a:rPr lang="zh-CN" altLang="en-US" dirty="0" smtClean="0"/>
              <a:t>喜欢 </a:t>
            </a:r>
            <a:r>
              <a:rPr lang="en-US" altLang="zh-CN" dirty="0" smtClean="0"/>
              <a:t>BUT_</a:t>
            </a:r>
            <a:r>
              <a:rPr lang="zh-CN" altLang="en-US" dirty="0" smtClean="0"/>
              <a:t>它。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Indicators:</a:t>
            </a:r>
          </a:p>
          <a:p>
            <a:r>
              <a:rPr lang="en-US" altLang="zh-CN" dirty="0"/>
              <a:t>{"</a:t>
            </a:r>
            <a:r>
              <a:rPr lang="zh-CN" altLang="en-US" dirty="0"/>
              <a:t>虽说</a:t>
            </a:r>
            <a:r>
              <a:rPr lang="en-US" altLang="zh-CN" dirty="0"/>
              <a:t>","</a:t>
            </a:r>
            <a:r>
              <a:rPr lang="zh-CN" altLang="en-US" dirty="0"/>
              <a:t>固然</a:t>
            </a:r>
            <a:r>
              <a:rPr lang="en-US" altLang="zh-CN" dirty="0"/>
              <a:t>","</a:t>
            </a:r>
            <a:r>
              <a:rPr lang="zh-CN" altLang="en-US" dirty="0"/>
              <a:t>非但</a:t>
            </a:r>
            <a:r>
              <a:rPr lang="en-US" altLang="zh-CN" dirty="0"/>
              <a:t>","</a:t>
            </a:r>
            <a:r>
              <a:rPr lang="zh-CN" altLang="en-US" dirty="0"/>
              <a:t>虽然</a:t>
            </a:r>
            <a:r>
              <a:rPr lang="en-US" altLang="zh-CN" dirty="0"/>
              <a:t>","</a:t>
            </a:r>
            <a:r>
              <a:rPr lang="zh-CN" altLang="en-US" dirty="0"/>
              <a:t>尽管</a:t>
            </a:r>
            <a:r>
              <a:rPr lang="en-US" altLang="zh-CN" dirty="0" smtClean="0"/>
              <a:t>"}</a:t>
            </a:r>
          </a:p>
          <a:p>
            <a:r>
              <a:rPr lang="en-US" altLang="zh-CN" dirty="0"/>
              <a:t>{"</a:t>
            </a:r>
            <a:r>
              <a:rPr lang="zh-CN" altLang="en-US" dirty="0"/>
              <a:t>不过</a:t>
            </a:r>
            <a:r>
              <a:rPr lang="en-US" altLang="zh-CN" dirty="0"/>
              <a:t>","</a:t>
            </a:r>
            <a:r>
              <a:rPr lang="zh-CN" altLang="en-US" dirty="0"/>
              <a:t>但</a:t>
            </a:r>
            <a:r>
              <a:rPr lang="en-US" altLang="zh-CN" dirty="0"/>
              <a:t>","</a:t>
            </a:r>
            <a:r>
              <a:rPr lang="zh-CN" altLang="en-US" dirty="0"/>
              <a:t>但是</a:t>
            </a:r>
            <a:r>
              <a:rPr lang="en-US" altLang="zh-CN" dirty="0"/>
              <a:t>","</a:t>
            </a:r>
            <a:r>
              <a:rPr lang="zh-CN" altLang="en-US" dirty="0"/>
              <a:t>而是</a:t>
            </a:r>
            <a:r>
              <a:rPr lang="en-US" altLang="zh-CN" dirty="0"/>
              <a:t>","</a:t>
            </a:r>
            <a:r>
              <a:rPr lang="zh-CN" altLang="en-US" dirty="0"/>
              <a:t>反之</a:t>
            </a:r>
            <a:r>
              <a:rPr lang="en-US" altLang="zh-CN" dirty="0"/>
              <a:t>","</a:t>
            </a:r>
            <a:r>
              <a:rPr lang="zh-CN" altLang="en-US" dirty="0"/>
              <a:t>可是</a:t>
            </a:r>
            <a:r>
              <a:rPr lang="en-US" altLang="zh-CN" dirty="0"/>
              <a:t>","</a:t>
            </a:r>
            <a:r>
              <a:rPr lang="zh-CN" altLang="en-US" dirty="0"/>
              <a:t>然而</a:t>
            </a:r>
            <a:r>
              <a:rPr lang="en-US" altLang="zh-CN" dirty="0"/>
              <a:t>","</a:t>
            </a:r>
            <a:r>
              <a:rPr lang="zh-CN" altLang="en-US" dirty="0"/>
              <a:t>转而</a:t>
            </a:r>
            <a:r>
              <a:rPr lang="en-US" altLang="zh-CN" dirty="0"/>
              <a:t>","</a:t>
            </a:r>
            <a:r>
              <a:rPr lang="zh-CN" altLang="en-US" dirty="0"/>
              <a:t>恰恰相反</a:t>
            </a:r>
            <a:r>
              <a:rPr lang="en-US" altLang="zh-CN" dirty="0"/>
              <a:t>","</a:t>
            </a:r>
            <a:r>
              <a:rPr lang="zh-CN" altLang="en-US" dirty="0"/>
              <a:t>反倒</a:t>
            </a:r>
            <a:r>
              <a:rPr lang="en-US" altLang="zh-CN" dirty="0"/>
              <a:t>","</a:t>
            </a:r>
            <a:r>
              <a:rPr lang="zh-CN" altLang="en-US" dirty="0"/>
              <a:t>反而</a:t>
            </a:r>
            <a:r>
              <a:rPr lang="en-US" altLang="zh-CN" dirty="0"/>
              <a:t>","</a:t>
            </a:r>
            <a:r>
              <a:rPr lang="zh-CN" altLang="en-US" dirty="0"/>
              <a:t>却</a:t>
            </a:r>
            <a:r>
              <a:rPr lang="en-US" altLang="zh-CN" dirty="0"/>
              <a:t>","</a:t>
            </a:r>
            <a:r>
              <a:rPr lang="zh-CN" altLang="en-US" dirty="0"/>
              <a:t>仍</a:t>
            </a:r>
            <a:r>
              <a:rPr lang="en-US" altLang="zh-CN" dirty="0"/>
              <a:t>"}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3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5791200" cy="687606"/>
          </a:xfrm>
        </p:spPr>
        <p:txBody>
          <a:bodyPr/>
          <a:lstStyle/>
          <a:p>
            <a:r>
              <a:rPr lang="en-US" altLang="zh-CN" dirty="0" smtClean="0"/>
              <a:t>Delta </a:t>
            </a:r>
            <a:r>
              <a:rPr lang="en-US" altLang="zh-CN" dirty="0" err="1" smtClean="0"/>
              <a:t>tf-idf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3528392" cy="4824536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-- Consider frequency again and use so-called delta </a:t>
            </a:r>
            <a:r>
              <a:rPr lang="en-US" altLang="zh-CN" b="0" dirty="0" err="1" smtClean="0"/>
              <a:t>tf-idf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>-- Justin </a:t>
            </a:r>
            <a:r>
              <a:rPr lang="en-US" altLang="zh-CN" b="0" dirty="0"/>
              <a:t>Martineau, Tim </a:t>
            </a:r>
            <a:r>
              <a:rPr lang="en-US" altLang="zh-CN" b="0" dirty="0" err="1"/>
              <a:t>Finin</a:t>
            </a:r>
            <a:r>
              <a:rPr lang="en-US" altLang="zh-CN" b="0" dirty="0"/>
              <a:t>, “</a:t>
            </a:r>
            <a:r>
              <a:rPr lang="en-US" altLang="zh-CN" dirty="0"/>
              <a:t>Delta TFIDF: An Improved Feature Space for Sentiment Analysis</a:t>
            </a:r>
            <a:r>
              <a:rPr lang="en-US" altLang="zh-CN" b="0" dirty="0"/>
              <a:t>”, Third AAAI </a:t>
            </a:r>
            <a:r>
              <a:rPr lang="en-US" altLang="zh-CN" b="0" dirty="0" smtClean="0"/>
              <a:t>International </a:t>
            </a:r>
            <a:r>
              <a:rPr lang="en-US" altLang="zh-CN" b="0" dirty="0"/>
              <a:t>Conference on Weblogs and Social Media, May 2009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-- get our best score:</a:t>
            </a:r>
          </a:p>
          <a:p>
            <a:r>
              <a:rPr lang="en-US" altLang="zh-CN" b="0" dirty="0" smtClean="0"/>
              <a:t>Only for SVM: 79.6%</a:t>
            </a:r>
            <a:endParaRPr lang="en-US" altLang="zh-CN" b="0" dirty="0"/>
          </a:p>
        </p:txBody>
      </p:sp>
      <p:pic>
        <p:nvPicPr>
          <p:cNvPr id="4" name="内容占位符 3" descr="C:\Users\A\AppData\Roaming\Tencent\Users\623737642\QQ\WinTemp\RichOle\)A2[30_LX@)0VEVS54LI_I5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96752"/>
            <a:ext cx="453650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4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64896" cy="903630"/>
          </a:xfrm>
        </p:spPr>
        <p:txBody>
          <a:bodyPr>
            <a:normAutofit/>
          </a:bodyPr>
          <a:lstStyle/>
          <a:p>
            <a:r>
              <a:rPr lang="en-US" altLang="zh-CN" dirty="0"/>
              <a:t>Delta </a:t>
            </a:r>
            <a:r>
              <a:rPr lang="en-US" altLang="zh-CN" dirty="0" err="1"/>
              <a:t>tf-idf</a:t>
            </a:r>
            <a:r>
              <a:rPr lang="en-US" altLang="zh-CN" dirty="0" smtClean="0"/>
              <a:t>: illustration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72816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(assuming balanced training corpus)</a:t>
            </a:r>
          </a:p>
          <a:p>
            <a:r>
              <a:rPr lang="en-US" altLang="zh-CN" dirty="0" smtClean="0"/>
              <a:t>Dictionary: 	[</a:t>
            </a:r>
            <a:r>
              <a:rPr lang="zh-CN" altLang="en-US" dirty="0" smtClean="0"/>
              <a:t>“喜欢”，    “讨厌”，    “好”，       “不好”</a:t>
            </a:r>
            <a:r>
              <a:rPr lang="en-US" altLang="zh-CN" dirty="0" smtClean="0"/>
              <a:t>…]</a:t>
            </a:r>
          </a:p>
          <a:p>
            <a:r>
              <a:rPr lang="en-US" altLang="zh-CN" dirty="0" err="1" smtClean="0"/>
              <a:t>Pos</a:t>
            </a:r>
            <a:r>
              <a:rPr lang="en-US" altLang="zh-CN" dirty="0" smtClean="0"/>
              <a:t> count:   	 300                     10               200                  12</a:t>
            </a:r>
          </a:p>
          <a:p>
            <a:r>
              <a:rPr lang="en-US" altLang="zh-CN" dirty="0" err="1" smtClean="0"/>
              <a:t>Neg</a:t>
            </a:r>
            <a:r>
              <a:rPr lang="en-US" altLang="zh-CN" dirty="0" smtClean="0"/>
              <a:t> count:   	 14                      288              10                   244</a:t>
            </a:r>
          </a:p>
          <a:p>
            <a:r>
              <a:rPr lang="en-US" altLang="zh-CN" dirty="0" smtClean="0"/>
              <a:t>Feature score:	log2(300/14) log2(10/288) log2(200/10) log2(12/244)</a:t>
            </a:r>
            <a:br>
              <a:rPr lang="en-US" altLang="zh-CN" dirty="0" smtClean="0"/>
            </a:br>
            <a:r>
              <a:rPr lang="en-US" altLang="zh-CN" dirty="0" smtClean="0"/>
              <a:t>(which is):	4.42	          -4.85             4.32                 -4.34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And then use the term frequency times the score to fill the feature vector.</a:t>
            </a:r>
          </a:p>
          <a:p>
            <a:endParaRPr lang="en-US" altLang="zh-CN" dirty="0"/>
          </a:p>
          <a:p>
            <a:r>
              <a:rPr lang="en-US" altLang="zh-CN" dirty="0" smtClean="0"/>
              <a:t>Example: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我 很 喜欢 这本 书， 很 喜欢 啊 很 喜欢。</a:t>
            </a:r>
            <a:endParaRPr lang="en-US" altLang="zh-CN" dirty="0" smtClean="0"/>
          </a:p>
          <a:p>
            <a:r>
              <a:rPr lang="en-US" altLang="zh-CN" dirty="0" smtClean="0"/>
              <a:t>Dictionary: [</a:t>
            </a:r>
            <a:r>
              <a:rPr lang="zh-CN" altLang="en-US" dirty="0" smtClean="0"/>
              <a:t>“喜欢”，“讨厌”</a:t>
            </a:r>
            <a:r>
              <a:rPr lang="zh-CN" altLang="en-US" dirty="0"/>
              <a:t>， </a:t>
            </a:r>
            <a:r>
              <a:rPr lang="zh-CN" altLang="en-US" dirty="0" smtClean="0"/>
              <a:t>“好”</a:t>
            </a:r>
            <a:r>
              <a:rPr lang="zh-CN" altLang="en-US" dirty="0"/>
              <a:t>， </a:t>
            </a:r>
            <a:r>
              <a:rPr lang="zh-CN" altLang="en-US" dirty="0" smtClean="0"/>
              <a:t>“不好”</a:t>
            </a:r>
            <a:r>
              <a:rPr lang="en-US" altLang="zh-CN" dirty="0" smtClean="0"/>
              <a:t>…]</a:t>
            </a:r>
          </a:p>
          <a:p>
            <a:r>
              <a:rPr lang="en-US" altLang="zh-CN" dirty="0" smtClean="0"/>
              <a:t>Count:       [      3               0                0                0      …]</a:t>
            </a:r>
          </a:p>
          <a:p>
            <a:r>
              <a:rPr lang="en-US" altLang="zh-CN" dirty="0" smtClean="0"/>
              <a:t>Score:        [     3*4.42       0                0                0      …]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687606"/>
          </a:xfrm>
        </p:spPr>
        <p:txBody>
          <a:bodyPr/>
          <a:lstStyle/>
          <a:p>
            <a:r>
              <a:rPr lang="en-US" altLang="zh-CN" dirty="0" smtClean="0"/>
              <a:t>Other trying: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98065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Simple Feature selection: delete the features that appears too often or too rare</a:t>
            </a:r>
            <a:br>
              <a:rPr lang="en-US" altLang="zh-CN" dirty="0" smtClean="0"/>
            </a:br>
            <a:r>
              <a:rPr lang="en-US" altLang="zh-CN" dirty="0" smtClean="0"/>
              <a:t>	works for MNB, but seems not for SVM</a:t>
            </a:r>
            <a:br>
              <a:rPr lang="en-US" altLang="zh-CN" dirty="0" smtClean="0"/>
            </a:br>
            <a:r>
              <a:rPr lang="en-US" altLang="zh-CN" dirty="0" smtClean="0"/>
              <a:t>(more aggressive </a:t>
            </a:r>
            <a:r>
              <a:rPr lang="en-US" altLang="zh-CN" dirty="0"/>
              <a:t>Feature </a:t>
            </a:r>
            <a:r>
              <a:rPr lang="en-US" altLang="zh-CN" dirty="0" smtClean="0"/>
              <a:t>selection might be useful)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Syntactic information using part of speech:</a:t>
            </a:r>
            <a:br>
              <a:rPr lang="en-US" altLang="zh-CN" dirty="0" smtClean="0"/>
            </a:br>
            <a:r>
              <a:rPr lang="en-US" altLang="zh-CN" dirty="0" smtClean="0"/>
              <a:t>seemingly useful combination of special words</a:t>
            </a:r>
            <a:br>
              <a:rPr lang="en-US" altLang="zh-CN" dirty="0" smtClean="0"/>
            </a:br>
            <a:r>
              <a:rPr lang="en-US" altLang="zh-CN" dirty="0" smtClean="0"/>
              <a:t>-- like 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.+n. or </a:t>
            </a:r>
            <a:r>
              <a:rPr lang="en-US" altLang="zh-CN" dirty="0" err="1" smtClean="0"/>
              <a:t>adv</a:t>
            </a:r>
            <a:r>
              <a:rPr lang="en-US" altLang="zh-CN" dirty="0" smtClean="0"/>
              <a:t>.+adj.</a:t>
            </a:r>
            <a:br>
              <a:rPr lang="en-US" altLang="zh-CN" dirty="0" smtClean="0"/>
            </a:br>
            <a:r>
              <a:rPr lang="en-US" altLang="zh-CN" dirty="0" smtClean="0"/>
              <a:t>-- but seems no improving</a:t>
            </a:r>
            <a:br>
              <a:rPr lang="en-US" altLang="zh-CN" dirty="0" smtClean="0"/>
            </a:br>
            <a:r>
              <a:rPr lang="en-US" altLang="zh-CN" dirty="0" smtClean="0"/>
              <a:t>(more </a:t>
            </a:r>
            <a:r>
              <a:rPr lang="en-US" altLang="zh-CN" dirty="0"/>
              <a:t>aggressive Syntactic information </a:t>
            </a:r>
            <a:r>
              <a:rPr lang="en-US" altLang="zh-CN" dirty="0" smtClean="0"/>
              <a:t>can be get by parsing…)</a:t>
            </a:r>
          </a:p>
        </p:txBody>
      </p:sp>
    </p:spTree>
    <p:extLst>
      <p:ext uri="{BB962C8B-B14F-4D97-AF65-F5344CB8AC3E}">
        <p14:creationId xmlns:p14="http://schemas.microsoft.com/office/powerpoint/2010/main" val="17394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791200" cy="759614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r>
              <a:rPr lang="en-US" altLang="zh-CN" dirty="0" smtClean="0">
                <a:sym typeface="Wingdings" pitchFamily="2" charset="2"/>
              </a:rPr>
              <a:t>: accuracy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43805"/>
              </p:ext>
            </p:extLst>
          </p:nvPr>
        </p:nvGraphicFramePr>
        <p:xfrm>
          <a:off x="683568" y="1700808"/>
          <a:ext cx="7848872" cy="41764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14300"/>
                <a:gridCol w="2242534"/>
                <a:gridCol w="2392038"/>
              </a:tblGrid>
              <a:tr h="8688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MNB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SVM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90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(1)Unigram + negation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76.6%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77.5%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18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(2)Unigram + bigram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77.8%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78.9%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79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(3)Unigram + bigram + but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77.9%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79.1%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43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(4)Freq Feature selection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78.5%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77.6%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44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(5)delta tf-idf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Nope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79.6%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65130"/>
            <a:ext cx="8136904" cy="7596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Results: precision,recall,f1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9773"/>
              </p:ext>
            </p:extLst>
          </p:nvPr>
        </p:nvGraphicFramePr>
        <p:xfrm>
          <a:off x="539552" y="1484784"/>
          <a:ext cx="7776864" cy="20162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10027"/>
                <a:gridCol w="1110027"/>
                <a:gridCol w="1110027"/>
                <a:gridCol w="1110981"/>
                <a:gridCol w="1111934"/>
                <a:gridCol w="1111934"/>
                <a:gridCol w="1111934"/>
              </a:tblGrid>
              <a:tr h="3472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Negative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Positive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0031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72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(1)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77.8%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77.8%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72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(2)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80.3%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78.1%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75.3%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77.4%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72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(3)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80.5%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75.3%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77.6%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72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(4)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78.1%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78.4%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78.5%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78.7%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30393"/>
              </p:ext>
            </p:extLst>
          </p:nvPr>
        </p:nvGraphicFramePr>
        <p:xfrm>
          <a:off x="467544" y="4149080"/>
          <a:ext cx="7992887" cy="208823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40862"/>
                <a:gridCol w="1140862"/>
                <a:gridCol w="1140862"/>
                <a:gridCol w="1141841"/>
                <a:gridCol w="1142820"/>
                <a:gridCol w="1142820"/>
                <a:gridCol w="1142820"/>
              </a:tblGrid>
              <a:tr h="279425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Negative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Positive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146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146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(1)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75.7%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76.8%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77.0%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146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(2)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76.5%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146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(3)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78.1%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79.7%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146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(4)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74.4%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76.4%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80.6%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78.4%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1468"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(5)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81.3%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82.9%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80.5%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MNB: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730" y="37170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3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791200" cy="831622"/>
          </a:xfrm>
        </p:spPr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improve: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187220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Syntactic information like parsing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Better usage of the sentiment dictionary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More </a:t>
            </a:r>
            <a:r>
              <a:rPr lang="en-US" altLang="zh-CN" dirty="0"/>
              <a:t>aggressive Feature </a:t>
            </a:r>
            <a:r>
              <a:rPr lang="en-US" altLang="zh-CN" dirty="0" smtClean="0"/>
              <a:t>selection methods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And so on 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1520" y="3124731"/>
            <a:ext cx="5791200" cy="831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Implementation: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5212" y="4149080"/>
            <a:ext cx="7620000" cy="19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Coding using java 1.7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For Chinese word segmentation, use “</a:t>
            </a:r>
            <a:r>
              <a:rPr lang="en-US" altLang="zh-CN" i="1" dirty="0" smtClean="0"/>
              <a:t>NLPIR</a:t>
            </a:r>
            <a:r>
              <a:rPr lang="zh-CN" altLang="en-US" dirty="0" smtClean="0"/>
              <a:t>汉语分词系统</a:t>
            </a:r>
            <a:r>
              <a:rPr lang="en-US" altLang="zh-CN" dirty="0" smtClean="0"/>
              <a:t>(ICTCLAS2014)”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For SVM, use </a:t>
            </a:r>
            <a:r>
              <a:rPr lang="en-US" altLang="zh-CN" dirty="0" err="1" smtClean="0"/>
              <a:t>LibLinear</a:t>
            </a:r>
            <a:r>
              <a:rPr lang="en-US" altLang="zh-CN" dirty="0" smtClean="0"/>
              <a:t> toolkit</a:t>
            </a:r>
          </a:p>
        </p:txBody>
      </p:sp>
    </p:spTree>
    <p:extLst>
      <p:ext uri="{BB962C8B-B14F-4D97-AF65-F5344CB8AC3E}">
        <p14:creationId xmlns:p14="http://schemas.microsoft.com/office/powerpoint/2010/main" val="24333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332656"/>
            <a:ext cx="5791200" cy="831622"/>
          </a:xfrm>
        </p:spPr>
        <p:txBody>
          <a:bodyPr/>
          <a:lstStyle/>
          <a:p>
            <a:r>
              <a:rPr lang="en-US" altLang="zh-CN" dirty="0" smtClean="0"/>
              <a:t>Reference: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+mj-ea"/>
                <a:ea typeface="+mj-ea"/>
              </a:rPr>
              <a:t>[1] B. Pang, L. Lee, and S. </a:t>
            </a:r>
            <a:r>
              <a:rPr lang="en-US" altLang="zh-CN" dirty="0" err="1">
                <a:latin typeface="+mj-ea"/>
                <a:ea typeface="+mj-ea"/>
              </a:rPr>
              <a:t>Vaithyanathan</a:t>
            </a:r>
            <a:r>
              <a:rPr lang="en-US" altLang="zh-CN" dirty="0">
                <a:latin typeface="+mj-ea"/>
                <a:ea typeface="+mj-ea"/>
              </a:rPr>
              <a:t>, “Thumbs up? Sentiment classification using machine learning techniques,” Proceedings of the Conference on Empirical Methods in Natural Language Processing (EMNLP), pp. 79–86, 2002.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[2] </a:t>
            </a:r>
            <a:r>
              <a:rPr lang="en-US" altLang="zh-CN" dirty="0" err="1">
                <a:latin typeface="+mj-ea"/>
                <a:ea typeface="+mj-ea"/>
              </a:rPr>
              <a:t>Fei</a:t>
            </a:r>
            <a:r>
              <a:rPr lang="en-US" altLang="zh-CN" dirty="0">
                <a:latin typeface="+mj-ea"/>
                <a:ea typeface="+mj-ea"/>
              </a:rPr>
              <a:t> Wang, </a:t>
            </a:r>
            <a:r>
              <a:rPr lang="en-US" altLang="zh-CN" dirty="0" err="1">
                <a:latin typeface="+mj-ea"/>
                <a:ea typeface="+mj-ea"/>
              </a:rPr>
              <a:t>Yunfang</a:t>
            </a:r>
            <a:r>
              <a:rPr lang="en-US" altLang="zh-CN" dirty="0">
                <a:latin typeface="+mj-ea"/>
                <a:ea typeface="+mj-ea"/>
              </a:rPr>
              <a:t> Wu, </a:t>
            </a:r>
            <a:r>
              <a:rPr lang="en-US" altLang="zh-CN" dirty="0" err="1">
                <a:latin typeface="+mj-ea"/>
                <a:ea typeface="+mj-ea"/>
              </a:rPr>
              <a:t>Likun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Qiu</a:t>
            </a:r>
            <a:r>
              <a:rPr lang="en-US" altLang="zh-CN" dirty="0">
                <a:latin typeface="+mj-ea"/>
                <a:ea typeface="+mj-ea"/>
              </a:rPr>
              <a:t>: “Exploiting Discourse Relations for Sentiment Analysis”, Proceedings of COLING 2012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[3] Tan, S., &amp; Zhang, J., “An empirical study of sentiment analysis for Chinese documents”, Expert Systems with Applications (2007)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[4] Justin Martineau, Tim </a:t>
            </a:r>
            <a:r>
              <a:rPr lang="en-US" altLang="zh-CN" dirty="0" err="1">
                <a:latin typeface="+mj-ea"/>
                <a:ea typeface="+mj-ea"/>
              </a:rPr>
              <a:t>Finin</a:t>
            </a:r>
            <a:r>
              <a:rPr lang="en-US" altLang="zh-CN" dirty="0">
                <a:latin typeface="+mj-ea"/>
                <a:ea typeface="+mj-ea"/>
              </a:rPr>
              <a:t>, “Delta TFIDF: An Improved Feature Space for Sentiment Analysis”, Third AAAI International Conference on Weblogs and Social Media, May 2009.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[5] Bing Liu, “Sentiment Analysis and Subjectivity” in Handbook of Natural Language Processing, Second Edition, 2010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[6] NLPIR/ICTCLAS2014 toolkit, http://ictclas.nlpir.org/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[7] How-net,</a:t>
            </a:r>
            <a:r>
              <a:rPr lang="zh-CN" altLang="zh-CN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http://www.keenage.com/html/c_bulletin_2007.htm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[8] </a:t>
            </a:r>
            <a:r>
              <a:rPr lang="en-US" altLang="zh-CN" dirty="0" err="1">
                <a:latin typeface="+mj-ea"/>
                <a:ea typeface="+mj-ea"/>
              </a:rPr>
              <a:t>Liblinear</a:t>
            </a:r>
            <a:r>
              <a:rPr lang="en-US" altLang="zh-CN" dirty="0">
                <a:latin typeface="+mj-ea"/>
                <a:ea typeface="+mj-ea"/>
              </a:rPr>
              <a:t>, http://www.csie.ntu.edu.tw/~cjlin/liblinear/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[9] A Practical Guide to Support Vector Classification, http://www.csie.ntu.edu.tw/</a:t>
            </a:r>
            <a:endParaRPr lang="zh-CN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3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88024" y="5767059"/>
            <a:ext cx="37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隶书" pitchFamily="2" charset="-122"/>
                <a:ea typeface="华文隶书" pitchFamily="2" charset="-122"/>
              </a:rPr>
              <a:t>The end and happy new year …</a:t>
            </a:r>
            <a:endParaRPr lang="zh-CN" altLang="en-US" sz="20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That’s all, thanks a lot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0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12776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can be viewed as a </a:t>
            </a:r>
            <a:r>
              <a:rPr lang="en-US" altLang="zh-CN" b="1" dirty="0" smtClean="0"/>
              <a:t>special document classification </a:t>
            </a:r>
            <a:r>
              <a:rPr lang="en-US" altLang="zh-CN" dirty="0" smtClean="0"/>
              <a:t>task.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But </a:t>
            </a:r>
            <a:r>
              <a:rPr lang="en-US" altLang="zh-CN" dirty="0"/>
              <a:t>different from topic-based text </a:t>
            </a:r>
            <a:r>
              <a:rPr lang="en-US" altLang="zh-CN" dirty="0" smtClean="0"/>
              <a:t>classification: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In topic-based text classification (e.g., computer, </a:t>
            </a:r>
            <a:r>
              <a:rPr lang="en-US" altLang="zh-CN" dirty="0" smtClean="0"/>
              <a:t>sport, science</a:t>
            </a:r>
            <a:r>
              <a:rPr lang="en-US" altLang="zh-CN" dirty="0"/>
              <a:t>), topic words are important.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But </a:t>
            </a:r>
            <a:r>
              <a:rPr lang="en-US" altLang="zh-CN" dirty="0"/>
              <a:t>in sentiment classification, </a:t>
            </a:r>
            <a:r>
              <a:rPr lang="en-US" altLang="zh-CN" dirty="0" smtClean="0"/>
              <a:t>opinion/sentiment words </a:t>
            </a:r>
            <a:r>
              <a:rPr lang="en-US" altLang="zh-CN" dirty="0"/>
              <a:t>are more important, e.g., great, </a:t>
            </a:r>
            <a:r>
              <a:rPr lang="en-US" altLang="zh-CN" dirty="0" smtClean="0"/>
              <a:t>excellent, horrible</a:t>
            </a:r>
            <a:r>
              <a:rPr lang="en-US" altLang="zh-CN" dirty="0"/>
              <a:t>, bad, worst, etc.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861048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Naïve method:</a:t>
            </a:r>
          </a:p>
          <a:p>
            <a:r>
              <a:rPr lang="en-US" altLang="zh-CN" dirty="0" smtClean="0"/>
              <a:t>Use How-net sentiment dictionary and count the good or bad words.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--- not so good result: about </a:t>
            </a:r>
            <a:r>
              <a:rPr lang="en-US" altLang="zh-CN" b="1" dirty="0" smtClean="0"/>
              <a:t>59% 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11560" y="5461998"/>
            <a:ext cx="77166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Turn to machine learning methods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3250704" cy="756002"/>
          </a:xfrm>
        </p:spPr>
        <p:txBody>
          <a:bodyPr/>
          <a:lstStyle/>
          <a:p>
            <a:r>
              <a:rPr lang="en-US" altLang="zh-CN" dirty="0" smtClean="0"/>
              <a:t>The Task: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48" y="260648"/>
            <a:ext cx="5791200" cy="759614"/>
          </a:xfrm>
        </p:spPr>
        <p:txBody>
          <a:bodyPr/>
          <a:lstStyle/>
          <a:p>
            <a:r>
              <a:rPr lang="en-US" altLang="zh-CN" dirty="0" smtClean="0"/>
              <a:t>Statistical method: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Use the corpus provided on the course website.</a:t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We focus on </a:t>
            </a:r>
            <a:r>
              <a:rPr lang="en-US" altLang="zh-CN" b="1" dirty="0" smtClean="0"/>
              <a:t>supervised learning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Train a two-class classifier, we tried both </a:t>
            </a:r>
            <a:r>
              <a:rPr lang="en-US" altLang="zh-CN" b="1" dirty="0" smtClean="0"/>
              <a:t>Multinomial Naïve Bayes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SVM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 fact, the most important part is </a:t>
            </a:r>
            <a:r>
              <a:rPr lang="en-US" altLang="zh-CN" b="1" dirty="0" smtClean="0"/>
              <a:t>feature engineering</a:t>
            </a:r>
            <a:r>
              <a:rPr lang="en-US" altLang="zh-CN" dirty="0" smtClean="0"/>
              <a:t>(this will be covered later).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8278" y="6429329"/>
            <a:ext cx="242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Classifier(MNB or SVM)</a:t>
            </a:r>
            <a:endParaRPr lang="zh-CN" altLang="en-US" sz="16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571999" y="1146230"/>
            <a:ext cx="3971849" cy="5290266"/>
            <a:chOff x="4571999" y="1146230"/>
            <a:chExt cx="3971849" cy="5290266"/>
          </a:xfrm>
        </p:grpSpPr>
        <p:sp>
          <p:nvSpPr>
            <p:cNvPr id="5" name="矩形 4"/>
            <p:cNvSpPr/>
            <p:nvPr/>
          </p:nvSpPr>
          <p:spPr>
            <a:xfrm>
              <a:off x="5081735" y="1484784"/>
              <a:ext cx="8640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164288" y="1484784"/>
              <a:ext cx="8640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5" idx="2"/>
            </p:cNvCxnSpPr>
            <p:nvPr/>
          </p:nvCxnSpPr>
          <p:spPr>
            <a:xfrm>
              <a:off x="5513783" y="2564904"/>
              <a:ext cx="0" cy="855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574530" y="2564904"/>
              <a:ext cx="0" cy="855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5547" y="2818005"/>
              <a:ext cx="166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Pre-processing</a:t>
              </a:r>
              <a:endParaRPr lang="zh-CN" altLang="en-US" sz="16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81735" y="3420580"/>
              <a:ext cx="8640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64288" y="3420580"/>
              <a:ext cx="8640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526878" y="4500700"/>
              <a:ext cx="0" cy="855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094830" y="5356376"/>
              <a:ext cx="8640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肘形连接符 19"/>
            <p:cNvCxnSpPr/>
            <p:nvPr/>
          </p:nvCxnSpPr>
          <p:spPr>
            <a:xfrm rot="5400000">
              <a:off x="6079763" y="4109833"/>
              <a:ext cx="1395736" cy="163741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26569" y="4636150"/>
              <a:ext cx="16675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Feature </a:t>
              </a:r>
              <a:r>
                <a:rPr lang="en-US" altLang="zh-CN" sz="1600" b="1" dirty="0"/>
                <a:t>engineering</a:t>
              </a:r>
              <a:endParaRPr lang="zh-CN" alt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1999" y="1146230"/>
              <a:ext cx="197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Training-corpus</a:t>
              </a:r>
              <a:endParaRPr lang="zh-CN" alt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6256" y="1146230"/>
              <a:ext cx="166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Testing-corpus</a:t>
              </a:r>
              <a:endParaRPr lang="zh-CN" altLang="en-US" sz="1600" b="1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945831" y="6165304"/>
              <a:ext cx="930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876256" y="5996027"/>
              <a:ext cx="1667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Testing-results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6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759614"/>
          </a:xfrm>
        </p:spPr>
        <p:txBody>
          <a:bodyPr/>
          <a:lstStyle/>
          <a:p>
            <a:r>
              <a:rPr lang="en-US" altLang="zh-CN" dirty="0" smtClean="0"/>
              <a:t>Pre-processing: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340768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Natural language processing: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The most important part is Chinese </a:t>
            </a:r>
            <a:r>
              <a:rPr lang="en-US" altLang="zh-CN" b="1" dirty="0" smtClean="0"/>
              <a:t>word segmentation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	--- We use “</a:t>
            </a:r>
            <a:r>
              <a:rPr lang="en-US" altLang="zh-CN" i="1" dirty="0" smtClean="0"/>
              <a:t>NLPIR</a:t>
            </a:r>
            <a:r>
              <a:rPr lang="zh-CN" altLang="en-US" dirty="0"/>
              <a:t>汉语分词系统</a:t>
            </a:r>
            <a:r>
              <a:rPr lang="en-US" altLang="zh-CN" dirty="0" smtClean="0"/>
              <a:t>(</a:t>
            </a:r>
            <a:r>
              <a:rPr lang="en-US" altLang="zh-CN" dirty="0"/>
              <a:t>ICTCLAS2014)”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smtClean="0">
                <a:latin typeface="+mj-ea"/>
                <a:ea typeface="+mj-ea"/>
              </a:rPr>
              <a:t>(http</a:t>
            </a:r>
            <a:r>
              <a:rPr lang="en-US" altLang="zh-CN" dirty="0">
                <a:latin typeface="+mj-ea"/>
                <a:ea typeface="+mj-ea"/>
              </a:rPr>
              <a:t>://ictclas.nlpir.org</a:t>
            </a:r>
            <a:r>
              <a:rPr lang="en-US" altLang="zh-CN" dirty="0" smtClean="0">
                <a:latin typeface="+mj-ea"/>
                <a:ea typeface="+mj-ea"/>
              </a:rPr>
              <a:t>/)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And also use it to get the </a:t>
            </a:r>
            <a:r>
              <a:rPr lang="en-US" altLang="zh-CN" b="1" dirty="0" smtClean="0"/>
              <a:t>part of speech </a:t>
            </a:r>
            <a:r>
              <a:rPr lang="en-US" altLang="zh-CN" dirty="0" smtClean="0"/>
              <a:t>at the same time.</a:t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And we also add How-net sentiment dictionary for segmentation.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3568" y="4797152"/>
            <a:ext cx="7743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Origin: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书</a:t>
            </a:r>
            <a:r>
              <a:rPr lang="zh-CN" altLang="en-US" dirty="0"/>
              <a:t>的质量和印刷都不错，字的大小也刚刚好，很清楚，</a:t>
            </a:r>
            <a:r>
              <a:rPr lang="zh-CN" altLang="en-US" dirty="0" smtClean="0"/>
              <a:t>喜欢</a:t>
            </a:r>
            <a:endParaRPr lang="en-US" altLang="zh-CN" dirty="0" smtClean="0"/>
          </a:p>
          <a:p>
            <a:r>
              <a:rPr lang="en-US" altLang="zh-CN" dirty="0" smtClean="0"/>
              <a:t>Segmentation: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/>
              <a:t> 书</a:t>
            </a:r>
            <a:r>
              <a:rPr lang="en-US" altLang="zh-CN" dirty="0"/>
              <a:t>/n </a:t>
            </a:r>
            <a:r>
              <a:rPr lang="zh-CN" altLang="en-US" dirty="0"/>
              <a:t>的</a:t>
            </a:r>
            <a:r>
              <a:rPr lang="en-US" altLang="zh-CN" dirty="0"/>
              <a:t>/ude1 </a:t>
            </a:r>
            <a:r>
              <a:rPr lang="zh-CN" altLang="en-US" dirty="0"/>
              <a:t>质量</a:t>
            </a:r>
            <a:r>
              <a:rPr lang="en-US" altLang="zh-CN" dirty="0"/>
              <a:t>/n </a:t>
            </a:r>
            <a:r>
              <a:rPr lang="zh-CN" altLang="en-US" dirty="0"/>
              <a:t>和</a:t>
            </a:r>
            <a:r>
              <a:rPr lang="en-US" altLang="zh-CN" dirty="0"/>
              <a:t>/cc </a:t>
            </a:r>
            <a:r>
              <a:rPr lang="zh-CN" altLang="en-US" dirty="0"/>
              <a:t>印刷</a:t>
            </a:r>
            <a:r>
              <a:rPr lang="en-US" altLang="zh-CN" dirty="0"/>
              <a:t>/</a:t>
            </a:r>
            <a:r>
              <a:rPr lang="en-US" altLang="zh-CN" dirty="0" err="1"/>
              <a:t>vn</a:t>
            </a:r>
            <a:r>
              <a:rPr lang="en-US" altLang="zh-CN" dirty="0"/>
              <a:t> </a:t>
            </a:r>
            <a:r>
              <a:rPr lang="zh-CN" altLang="en-US" dirty="0"/>
              <a:t>都</a:t>
            </a:r>
            <a:r>
              <a:rPr lang="en-US" altLang="zh-CN" dirty="0"/>
              <a:t>/d </a:t>
            </a:r>
            <a:r>
              <a:rPr lang="zh-CN" altLang="en-US" dirty="0"/>
              <a:t>不错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  <a:r>
              <a:rPr lang="en-US" altLang="zh-CN" dirty="0" err="1"/>
              <a:t>wd</a:t>
            </a:r>
            <a:r>
              <a:rPr lang="en-US" altLang="zh-CN" dirty="0"/>
              <a:t> </a:t>
            </a:r>
            <a:r>
              <a:rPr lang="zh-CN" altLang="en-US" dirty="0"/>
              <a:t>字</a:t>
            </a:r>
            <a:r>
              <a:rPr lang="en-US" altLang="zh-CN" dirty="0"/>
              <a:t>/n </a:t>
            </a:r>
            <a:r>
              <a:rPr lang="zh-CN" altLang="en-US" dirty="0"/>
              <a:t>的</a:t>
            </a:r>
            <a:r>
              <a:rPr lang="en-US" altLang="zh-CN" dirty="0"/>
              <a:t>/ude1 </a:t>
            </a:r>
            <a:r>
              <a:rPr lang="zh-CN" altLang="en-US" dirty="0"/>
              <a:t>大小</a:t>
            </a:r>
            <a:r>
              <a:rPr lang="en-US" altLang="zh-CN" dirty="0"/>
              <a:t>/n </a:t>
            </a:r>
            <a:r>
              <a:rPr lang="zh-CN" altLang="en-US" dirty="0"/>
              <a:t>也</a:t>
            </a:r>
            <a:r>
              <a:rPr lang="en-US" altLang="zh-CN" dirty="0"/>
              <a:t>/d </a:t>
            </a:r>
            <a:r>
              <a:rPr lang="zh-CN" altLang="en-US" dirty="0"/>
              <a:t>刚刚</a:t>
            </a:r>
            <a:r>
              <a:rPr lang="en-US" altLang="zh-CN" dirty="0"/>
              <a:t>/d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  <a:r>
              <a:rPr lang="en-US" altLang="zh-CN" dirty="0" err="1"/>
              <a:t>wd</a:t>
            </a:r>
            <a:r>
              <a:rPr lang="en-US" altLang="zh-CN" dirty="0"/>
              <a:t>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清楚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  <a:r>
              <a:rPr lang="en-US" altLang="zh-CN" dirty="0" err="1"/>
              <a:t>wd</a:t>
            </a:r>
            <a:r>
              <a:rPr lang="en-US" altLang="zh-CN" dirty="0"/>
              <a:t> </a:t>
            </a:r>
            <a:r>
              <a:rPr lang="zh-CN" altLang="en-US" dirty="0"/>
              <a:t>喜欢</a:t>
            </a:r>
            <a:r>
              <a:rPr lang="en-US" altLang="zh-CN" dirty="0"/>
              <a:t>/vi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687606"/>
          </a:xfrm>
        </p:spPr>
        <p:txBody>
          <a:bodyPr/>
          <a:lstStyle/>
          <a:p>
            <a:r>
              <a:rPr lang="en-US" altLang="zh-CN" dirty="0" smtClean="0"/>
              <a:t>Feature: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1440159"/>
          </a:xfrm>
        </p:spPr>
        <p:txBody>
          <a:bodyPr/>
          <a:lstStyle/>
          <a:p>
            <a:r>
              <a:rPr lang="en-US" altLang="zh-CN" dirty="0" smtClean="0"/>
              <a:t>The major part for this task is feature engineering.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To represent a document using a feature vector.</a:t>
            </a:r>
          </a:p>
          <a:p>
            <a:r>
              <a:rPr lang="en-US" altLang="zh-CN" dirty="0" smtClean="0"/>
              <a:t>  --- (many ways: frequency, existence, delta </a:t>
            </a:r>
            <a:r>
              <a:rPr lang="en-US" altLang="zh-CN" dirty="0" err="1" smtClean="0"/>
              <a:t>tf-idf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501008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must somehow represent a document as something </a:t>
            </a:r>
            <a:r>
              <a:rPr lang="en-US" altLang="zh-CN" dirty="0"/>
              <a:t>c</a:t>
            </a:r>
            <a:r>
              <a:rPr lang="en-US" altLang="zh-CN" dirty="0" smtClean="0"/>
              <a:t>omputer can understand.</a:t>
            </a:r>
          </a:p>
          <a:p>
            <a:endParaRPr lang="en-US" altLang="zh-CN" dirty="0"/>
          </a:p>
          <a:p>
            <a:r>
              <a:rPr lang="en-US" altLang="zh-CN" b="1" dirty="0" smtClean="0"/>
              <a:t>Feature vector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&lt;example&gt;(bag-of-words features)</a:t>
            </a:r>
          </a:p>
          <a:p>
            <a:r>
              <a:rPr lang="en-US" altLang="zh-CN" dirty="0" smtClean="0"/>
              <a:t>[“</a:t>
            </a:r>
            <a:r>
              <a:rPr lang="zh-CN" altLang="en-US" dirty="0" smtClean="0"/>
              <a:t>入木三分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不协调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漂亮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谨慎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众所周知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出神入化</a:t>
            </a:r>
            <a:r>
              <a:rPr lang="en-US" altLang="zh-CN" dirty="0" smtClean="0"/>
              <a:t>”, …]</a:t>
            </a:r>
          </a:p>
          <a:p>
            <a:r>
              <a:rPr lang="en-US" altLang="zh-CN" dirty="0" smtClean="0"/>
              <a:t>[ 1	,     0         ,   1     ,   1    ,       0        ,        1       ,  …]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1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759614"/>
          </a:xfrm>
        </p:spPr>
        <p:txBody>
          <a:bodyPr/>
          <a:lstStyle/>
          <a:p>
            <a:r>
              <a:rPr lang="en-US" altLang="zh-CN" dirty="0" smtClean="0"/>
              <a:t>Classifiers: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620000" cy="17484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use two kinds of classifiers: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Multinomial Naïve Bayes: a simple generative model</a:t>
            </a:r>
          </a:p>
          <a:p>
            <a:r>
              <a:rPr lang="en-US" altLang="zh-CN" dirty="0" smtClean="0"/>
              <a:t>SVM(linear): the popular classifier for many tasks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54558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Naïve Bayes, we use simple add-one smoothing.</a:t>
            </a:r>
          </a:p>
          <a:p>
            <a:r>
              <a:rPr lang="en-US" altLang="zh-CN" dirty="0" smtClean="0"/>
              <a:t>For SVM, we use </a:t>
            </a:r>
            <a:r>
              <a:rPr lang="en-US" altLang="zh-CN" dirty="0"/>
              <a:t>the </a:t>
            </a:r>
            <a:r>
              <a:rPr lang="en-US" altLang="zh-CN" b="1" dirty="0" smtClean="0">
                <a:hlinkClick r:id="rId2"/>
              </a:rPr>
              <a:t>LIBLINEAR</a:t>
            </a:r>
            <a:r>
              <a:rPr lang="en-US" altLang="zh-CN" b="1" dirty="0" smtClean="0"/>
              <a:t> 	</a:t>
            </a:r>
            <a:r>
              <a:rPr lang="en-US" altLang="zh-CN" dirty="0" smtClean="0"/>
              <a:t>(</a:t>
            </a:r>
            <a:r>
              <a:rPr lang="en-US" altLang="zh-CN" dirty="0"/>
              <a:t>http://www.csie.ntu.edu.tw/~cjlin/liblinear</a:t>
            </a:r>
            <a:r>
              <a:rPr lang="en-US" altLang="zh-CN" dirty="0" smtClean="0"/>
              <a:t>/)</a:t>
            </a:r>
            <a:br>
              <a:rPr lang="en-US" altLang="zh-CN" dirty="0" smtClean="0"/>
            </a:br>
            <a:r>
              <a:rPr lang="en-US" altLang="zh-CN" dirty="0" smtClean="0"/>
              <a:t>	(linear SVM is much faster)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6916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Overall, we find SVM’s result is better, and our final best result is 79.6% for three-fold cross testing on the corpus.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283152" cy="687606"/>
          </a:xfrm>
        </p:spPr>
        <p:txBody>
          <a:bodyPr/>
          <a:lstStyle/>
          <a:p>
            <a:r>
              <a:rPr lang="en-US" altLang="zh-CN" dirty="0" smtClean="0"/>
              <a:t>Feature engineering: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966" y="1484784"/>
            <a:ext cx="7620000" cy="1100335"/>
          </a:xfrm>
        </p:spPr>
        <p:txBody>
          <a:bodyPr/>
          <a:lstStyle/>
          <a:p>
            <a:r>
              <a:rPr lang="en-US" altLang="zh-CN" dirty="0" smtClean="0"/>
              <a:t>Baseline:  frequency counts words vector.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Test on MNB, and get 72.1%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966" y="2636912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first several trying are based on the 2002 classical paper </a:t>
            </a:r>
            <a:r>
              <a:rPr lang="en-US" altLang="zh-CN" dirty="0"/>
              <a:t>by Pang &amp; </a:t>
            </a:r>
            <a:r>
              <a:rPr lang="en-US" altLang="zh-CN" dirty="0" smtClean="0"/>
              <a:t>Lee:</a:t>
            </a:r>
          </a:p>
          <a:p>
            <a:r>
              <a:rPr lang="en-US" altLang="zh-CN" dirty="0"/>
              <a:t>	 “</a:t>
            </a:r>
            <a:r>
              <a:rPr lang="en-US" altLang="zh-CN" b="1" dirty="0"/>
              <a:t>Thumbs up? Sentiment classification using machine learning </a:t>
            </a:r>
            <a:r>
              <a:rPr lang="en-US" altLang="zh-CN" b="1" dirty="0" smtClean="0"/>
              <a:t>techniques</a:t>
            </a:r>
            <a:r>
              <a:rPr lang="en-US" altLang="zh-CN" dirty="0" smtClean="0"/>
              <a:t>” </a:t>
            </a:r>
            <a:r>
              <a:rPr lang="en-US" altLang="zh-CN" dirty="0"/>
              <a:t>Proceedings of the Conference on Empirical Methods in Natural Language Processing (EMNLP), pp. 79–86, 2002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966" y="472514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Bag-of-words</a:t>
            </a:r>
            <a:r>
              <a:rPr lang="en-US" altLang="zh-CN" dirty="0" smtClean="0"/>
              <a:t> and do not count frequency, just binary feature for </a:t>
            </a:r>
            <a:r>
              <a:rPr lang="en-US" altLang="zh-CN" b="1" dirty="0" smtClean="0"/>
              <a:t>existence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436" y="404664"/>
            <a:ext cx="5791200" cy="831622"/>
          </a:xfrm>
        </p:spPr>
        <p:txBody>
          <a:bodyPr/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916832"/>
            <a:ext cx="79631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&lt;example&gt;(bag-of-words </a:t>
            </a:r>
            <a:r>
              <a:rPr lang="en-US" altLang="zh-CN" dirty="0" smtClean="0"/>
              <a:t>features for frequency and existence)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Sentence: </a:t>
            </a:r>
            <a:r>
              <a:rPr lang="zh-CN" altLang="en-US" dirty="0" smtClean="0"/>
              <a:t>这本书排版</a:t>
            </a:r>
            <a:r>
              <a:rPr lang="zh-CN" altLang="en-US" dirty="0" smtClean="0">
                <a:solidFill>
                  <a:schemeClr val="accent5"/>
                </a:solidFill>
              </a:rPr>
              <a:t>很</a:t>
            </a:r>
            <a:r>
              <a:rPr lang="zh-CN" altLang="en-US" dirty="0" smtClean="0">
                <a:solidFill>
                  <a:srgbClr val="92D050"/>
                </a:solidFill>
              </a:rPr>
              <a:t>漂亮</a:t>
            </a:r>
            <a:r>
              <a:rPr lang="zh-CN" altLang="en-US" dirty="0" smtClean="0"/>
              <a:t>，并且它还将</a:t>
            </a:r>
            <a:r>
              <a:rPr lang="zh-CN" altLang="en-US" dirty="0" smtClean="0">
                <a:solidFill>
                  <a:srgbClr val="00B0F0"/>
                </a:solidFill>
              </a:rPr>
              <a:t>众所周知</a:t>
            </a:r>
            <a:r>
              <a:rPr lang="zh-CN" altLang="en-US" dirty="0" smtClean="0"/>
              <a:t>的事情描绘得</a:t>
            </a:r>
            <a:r>
              <a:rPr lang="zh-CN" altLang="en-US" dirty="0" smtClean="0">
                <a:solidFill>
                  <a:srgbClr val="FF0000"/>
                </a:solidFill>
              </a:rPr>
              <a:t>出神入化</a:t>
            </a:r>
            <a:r>
              <a:rPr lang="zh-CN" altLang="en-US" dirty="0" smtClean="0"/>
              <a:t>，真的是</a:t>
            </a:r>
            <a:r>
              <a:rPr lang="zh-CN" altLang="en-US" dirty="0" smtClean="0">
                <a:solidFill>
                  <a:schemeClr val="accent5"/>
                </a:solidFill>
              </a:rPr>
              <a:t>很</a:t>
            </a:r>
            <a:r>
              <a:rPr lang="zh-CN" altLang="en-US" dirty="0" smtClean="0"/>
              <a:t>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r>
              <a:rPr lang="en-US" altLang="zh-CN" dirty="0" smtClean="0"/>
              <a:t>Dictionary: [“</a:t>
            </a:r>
            <a:r>
              <a:rPr lang="zh-CN" altLang="en-US" dirty="0" smtClean="0">
                <a:solidFill>
                  <a:schemeClr val="accent5"/>
                </a:solidFill>
              </a:rPr>
              <a:t>很</a:t>
            </a:r>
            <a:r>
              <a:rPr lang="en-US" altLang="zh-CN" dirty="0" smtClean="0"/>
              <a:t>”,  ”</a:t>
            </a:r>
            <a:r>
              <a:rPr lang="zh-CN" altLang="en-US" dirty="0"/>
              <a:t>不协调</a:t>
            </a:r>
            <a:r>
              <a:rPr lang="en-US" altLang="zh-CN" dirty="0" smtClean="0"/>
              <a:t>”,  ”</a:t>
            </a:r>
            <a:r>
              <a:rPr lang="zh-CN" altLang="en-US" dirty="0">
                <a:solidFill>
                  <a:srgbClr val="92D050"/>
                </a:solidFill>
              </a:rPr>
              <a:t>漂亮</a:t>
            </a:r>
            <a:r>
              <a:rPr lang="en-US" altLang="zh-CN" dirty="0" smtClean="0"/>
              <a:t>”,  ”</a:t>
            </a:r>
            <a:r>
              <a:rPr lang="zh-CN" altLang="en-US" dirty="0"/>
              <a:t>谨慎</a:t>
            </a:r>
            <a:r>
              <a:rPr lang="en-US" altLang="zh-CN" dirty="0" smtClean="0"/>
              <a:t>”, ”</a:t>
            </a:r>
            <a:r>
              <a:rPr lang="zh-CN" altLang="en-US" dirty="0">
                <a:solidFill>
                  <a:srgbClr val="00B0F0"/>
                </a:solidFill>
              </a:rPr>
              <a:t>众所周知</a:t>
            </a:r>
            <a:r>
              <a:rPr lang="en-US" altLang="zh-CN" dirty="0" smtClean="0"/>
              <a:t>”, ”</a:t>
            </a:r>
            <a:r>
              <a:rPr lang="zh-CN" altLang="en-US" dirty="0">
                <a:solidFill>
                  <a:srgbClr val="FF0000"/>
                </a:solidFill>
              </a:rPr>
              <a:t>出神入化</a:t>
            </a:r>
            <a:r>
              <a:rPr lang="en-US" altLang="zh-CN" dirty="0"/>
              <a:t>”, </a:t>
            </a:r>
            <a:r>
              <a:rPr lang="en-US" altLang="zh-CN" dirty="0" smtClean="0"/>
              <a:t>…]</a:t>
            </a:r>
            <a:br>
              <a:rPr lang="en-US" altLang="zh-CN" dirty="0" smtClean="0"/>
            </a:br>
            <a:endParaRPr lang="en-US" altLang="zh-CN" dirty="0"/>
          </a:p>
          <a:p>
            <a:r>
              <a:rPr lang="en-US" altLang="zh-CN" dirty="0" smtClean="0"/>
              <a:t>Frequency: [ 2</a:t>
            </a:r>
            <a:r>
              <a:rPr lang="en-US" altLang="zh-CN" dirty="0"/>
              <a:t>	,     0         </a:t>
            </a:r>
            <a:r>
              <a:rPr lang="en-US" altLang="zh-CN" dirty="0" smtClean="0"/>
              <a:t> ,   </a:t>
            </a:r>
            <a:r>
              <a:rPr lang="en-US" altLang="zh-CN" dirty="0"/>
              <a:t>1    </a:t>
            </a:r>
            <a:r>
              <a:rPr lang="en-US" altLang="zh-CN" dirty="0" smtClean="0"/>
              <a:t>,    0    </a:t>
            </a:r>
            <a:r>
              <a:rPr lang="en-US" altLang="zh-CN" dirty="0"/>
              <a:t>,      </a:t>
            </a:r>
            <a:r>
              <a:rPr lang="en-US" altLang="zh-CN" dirty="0" smtClean="0"/>
              <a:t>1         </a:t>
            </a:r>
            <a:r>
              <a:rPr lang="en-US" altLang="zh-CN" dirty="0"/>
              <a:t>,        1      </a:t>
            </a:r>
            <a:r>
              <a:rPr lang="en-US" altLang="zh-CN" dirty="0" smtClean="0"/>
              <a:t>,  …]</a:t>
            </a:r>
          </a:p>
          <a:p>
            <a:r>
              <a:rPr lang="en-US" altLang="zh-CN" dirty="0" smtClean="0"/>
              <a:t>Existence:  [ 1      ,      0         ,   1    ,    0    ,      1         ,        1      ,  …]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711" y="4892729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 this method pushes our score up to 75.4% for MNB and 77.7% for SVM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(note that the result is less than the paper’s result, but the result really depend on language and corpus)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6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5791200" cy="831622"/>
          </a:xfrm>
        </p:spPr>
        <p:txBody>
          <a:bodyPr/>
          <a:lstStyle/>
          <a:p>
            <a:r>
              <a:rPr lang="en-US" altLang="zh-CN" dirty="0" smtClean="0"/>
              <a:t>Keep on trying(1):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7620000" cy="792088"/>
          </a:xfrm>
        </p:spPr>
        <p:txBody>
          <a:bodyPr/>
          <a:lstStyle/>
          <a:p>
            <a:r>
              <a:rPr lang="en-US" altLang="zh-CN" dirty="0" smtClean="0"/>
              <a:t>We also tried several methods proposed by the paper, and find two of them helping.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854" y="1988840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Dealing with </a:t>
            </a:r>
            <a:r>
              <a:rPr lang="en-US" altLang="zh-CN" b="1" dirty="0" smtClean="0"/>
              <a:t>negation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If we don’t deal with negation, the positive word which follows a negation word will turn its sentiment meaning in the </a:t>
            </a:r>
            <a:r>
              <a:rPr lang="en-US" altLang="zh-CN" b="1" dirty="0" smtClean="0"/>
              <a:t>opposite</a:t>
            </a:r>
            <a:r>
              <a:rPr lang="en-US" altLang="zh-CN" dirty="0" smtClean="0"/>
              <a:t> way.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我很</a:t>
            </a:r>
            <a:r>
              <a:rPr lang="zh-CN" altLang="en-US" dirty="0" smtClean="0">
                <a:solidFill>
                  <a:srgbClr val="0070C0"/>
                </a:solidFill>
              </a:rPr>
              <a:t>喜欢</a:t>
            </a:r>
            <a:r>
              <a:rPr lang="zh-CN" altLang="en-US" dirty="0" smtClean="0"/>
              <a:t>这本书。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我很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0070C0"/>
                </a:solidFill>
              </a:rPr>
              <a:t>喜欢</a:t>
            </a:r>
            <a:r>
              <a:rPr lang="zh-CN" altLang="en-US" dirty="0" smtClean="0"/>
              <a:t>这本书。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Simple method in the paper: add</a:t>
            </a:r>
            <a:r>
              <a:rPr lang="en-US" altLang="zh-CN" b="1" dirty="0" smtClean="0"/>
              <a:t> negation modifier tag</a:t>
            </a:r>
            <a:r>
              <a:rPr lang="en-US" altLang="zh-CN" dirty="0" smtClean="0"/>
              <a:t> till punctuation</a:t>
            </a:r>
            <a:br>
              <a:rPr lang="en-US" altLang="zh-CN" dirty="0" smtClean="0"/>
            </a:br>
            <a:r>
              <a:rPr lang="zh-CN" altLang="en-US" dirty="0" smtClean="0"/>
              <a:t>我 很 </a:t>
            </a:r>
            <a:r>
              <a:rPr lang="zh-CN" altLang="en-US" dirty="0" smtClean="0">
                <a:solidFill>
                  <a:srgbClr val="FF0000"/>
                </a:solidFill>
              </a:rPr>
              <a:t>不 </a:t>
            </a:r>
            <a:r>
              <a:rPr lang="zh-CN" altLang="en-US" dirty="0" smtClean="0">
                <a:solidFill>
                  <a:srgbClr val="0070C0"/>
                </a:solidFill>
              </a:rPr>
              <a:t>喜欢 </a:t>
            </a:r>
            <a:r>
              <a:rPr lang="zh-CN" altLang="en-US" dirty="0" smtClean="0"/>
              <a:t>这 本 书 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我 </a:t>
            </a:r>
            <a:r>
              <a:rPr lang="zh-CN" altLang="en-US" dirty="0"/>
              <a:t>很 </a:t>
            </a:r>
            <a:r>
              <a:rPr lang="zh-CN" altLang="en-US" dirty="0">
                <a:solidFill>
                  <a:srgbClr val="FF0000"/>
                </a:solidFill>
              </a:rPr>
              <a:t>不 </a:t>
            </a:r>
            <a:r>
              <a:rPr lang="en-US" altLang="zh-CN" dirty="0" smtClean="0">
                <a:solidFill>
                  <a:srgbClr val="0070C0"/>
                </a:solidFill>
              </a:rPr>
              <a:t>NOT_</a:t>
            </a:r>
            <a:r>
              <a:rPr lang="zh-CN" altLang="en-US" dirty="0" smtClean="0">
                <a:solidFill>
                  <a:srgbClr val="0070C0"/>
                </a:solidFill>
              </a:rPr>
              <a:t>喜欢 </a:t>
            </a:r>
            <a:r>
              <a:rPr lang="en-US" altLang="zh-CN" dirty="0" smtClean="0"/>
              <a:t>NOT_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NOT_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NOT_</a:t>
            </a:r>
            <a:r>
              <a:rPr lang="zh-CN" altLang="en-US" dirty="0" smtClean="0"/>
              <a:t>书 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Negation indicators:</a:t>
            </a:r>
            <a:br>
              <a:rPr lang="en-US" altLang="zh-CN" dirty="0" smtClean="0"/>
            </a:br>
            <a:r>
              <a:rPr lang="en-US" altLang="zh-CN" dirty="0"/>
              <a:t>{"</a:t>
            </a:r>
            <a:r>
              <a:rPr lang="zh-CN" altLang="en-US" dirty="0"/>
              <a:t>不</a:t>
            </a:r>
            <a:r>
              <a:rPr lang="en-US" altLang="zh-CN" dirty="0"/>
              <a:t>","</a:t>
            </a:r>
            <a:r>
              <a:rPr lang="zh-CN" altLang="en-US" dirty="0"/>
              <a:t>没有</a:t>
            </a:r>
            <a:r>
              <a:rPr lang="en-US" altLang="zh-CN" dirty="0"/>
              <a:t>","</a:t>
            </a:r>
            <a:r>
              <a:rPr lang="zh-CN" altLang="en-US" dirty="0"/>
              <a:t>不是</a:t>
            </a:r>
            <a:r>
              <a:rPr lang="en-US" altLang="zh-CN" dirty="0"/>
              <a:t>","</a:t>
            </a:r>
            <a:r>
              <a:rPr lang="zh-CN" altLang="en-US" dirty="0"/>
              <a:t>没</a:t>
            </a:r>
            <a:r>
              <a:rPr lang="en-US" altLang="zh-CN" dirty="0"/>
              <a:t>","</a:t>
            </a:r>
            <a:r>
              <a:rPr lang="zh-CN" altLang="en-US" dirty="0"/>
              <a:t>不如</a:t>
            </a:r>
            <a:r>
              <a:rPr lang="en-US" altLang="zh-CN" dirty="0" smtClean="0"/>
              <a:t>"}</a:t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Result is </a:t>
            </a:r>
            <a:r>
              <a:rPr lang="en-US" altLang="zh-CN" dirty="0"/>
              <a:t>76.6% </a:t>
            </a:r>
            <a:r>
              <a:rPr lang="en-US" altLang="zh-CN" dirty="0" smtClean="0"/>
              <a:t>for </a:t>
            </a:r>
            <a:r>
              <a:rPr lang="en-US" altLang="zh-CN" dirty="0"/>
              <a:t>MNB and </a:t>
            </a:r>
            <a:r>
              <a:rPr lang="en-US" altLang="zh-CN" dirty="0" smtClean="0"/>
              <a:t>77.5% </a:t>
            </a:r>
            <a:r>
              <a:rPr lang="en-US" altLang="zh-CN" dirty="0"/>
              <a:t>for SVM.</a:t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1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282</TotalTime>
  <Words>918</Words>
  <Application>Microsoft Office PowerPoint</Application>
  <PresentationFormat>全屏显示(4:3)</PresentationFormat>
  <Paragraphs>235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基本</vt:lpstr>
      <vt:lpstr>document-level two-class sentiment classification</vt:lpstr>
      <vt:lpstr>The Task:</vt:lpstr>
      <vt:lpstr>Statistical method:</vt:lpstr>
      <vt:lpstr>Pre-processing:</vt:lpstr>
      <vt:lpstr>Feature:</vt:lpstr>
      <vt:lpstr>Classifiers:</vt:lpstr>
      <vt:lpstr>Feature engineering:</vt:lpstr>
      <vt:lpstr>Example:</vt:lpstr>
      <vt:lpstr>Keep on trying(1):</vt:lpstr>
      <vt:lpstr>Keep on trying(2):</vt:lpstr>
      <vt:lpstr>Although / but</vt:lpstr>
      <vt:lpstr>Delta tf-idf:</vt:lpstr>
      <vt:lpstr>Delta tf-idf: illustration</vt:lpstr>
      <vt:lpstr>Other trying:</vt:lpstr>
      <vt:lpstr>Results: accuracy</vt:lpstr>
      <vt:lpstr>Results: precision,recall,f1</vt:lpstr>
      <vt:lpstr>How to improve:</vt:lpstr>
      <vt:lpstr>Reference: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document-level two-class sentiment classification</dc:title>
  <dc:creator>zzs</dc:creator>
  <cp:lastModifiedBy>zzs</cp:lastModifiedBy>
  <cp:revision>55</cp:revision>
  <dcterms:created xsi:type="dcterms:W3CDTF">2014-12-20T09:14:53Z</dcterms:created>
  <dcterms:modified xsi:type="dcterms:W3CDTF">2014-12-23T08:02:04Z</dcterms:modified>
</cp:coreProperties>
</file>