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9" r:id="rId8"/>
    <p:sldId id="270" r:id="rId9"/>
    <p:sldId id="271" r:id="rId10"/>
    <p:sldId id="263" r:id="rId11"/>
    <p:sldId id="264" r:id="rId12"/>
    <p:sldId id="265" r:id="rId13"/>
    <p:sldId id="266" r:id="rId14"/>
    <p:sldId id="260" r:id="rId15"/>
    <p:sldId id="267" r:id="rId16"/>
    <p:sldId id="26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435" autoAdjust="0"/>
  </p:normalViewPr>
  <p:slideViewPr>
    <p:cSldViewPr snapToGrid="0">
      <p:cViewPr varScale="1">
        <p:scale>
          <a:sx n="85" d="100"/>
          <a:sy n="85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FCD38A8-E50B-447E-934D-01F8D401A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FBEA12C5-B43A-4BBC-ABF1-CF3800F3A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7683CD7-B05D-4739-9658-DBDBDC81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1EF-24CE-4BAD-A42F-0C3EB02DE6AC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42A40CF-5012-465C-8285-EA79D9C4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DEC8793-A2CD-4A30-BAF8-A2D5BD89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8EFD-5EA6-470F-B590-CF2CE55A7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46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9E95138-560A-4C55-A71F-6D6D1A33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10E6609F-4387-412C-AFA8-FF819FC78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29CCADE-5A0F-40FF-B7DE-198DF085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1EF-24CE-4BAD-A42F-0C3EB02DE6AC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B9696A7-115C-4356-BD1D-BD4417BB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FA5AB30-D41B-4780-9A53-D461A487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8EFD-5EA6-470F-B590-CF2CE55A7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57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8D2231E3-3838-40ED-AAAD-86147A3C9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01B874DF-6DA5-47A3-AE9D-627DD42CA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577991C-BFBB-499A-93D5-927C34A0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1EF-24CE-4BAD-A42F-0C3EB02DE6AC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D859966-761B-4058-A9FF-FBF77556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080E5C4-0BF1-4EAA-9C72-00CDC893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8EFD-5EA6-470F-B590-CF2CE55A7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89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DFA3ACB-9FCA-4AD6-9D2B-5EC728F8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E58D4-4C95-4EA9-98D8-C2D8F2F1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63D9C5B-C292-4483-87C1-247C9B3B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1EF-24CE-4BAD-A42F-0C3EB02DE6AC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FA94888-D3D6-4168-B730-1515739A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40CEC3A-305A-4C2A-95F7-C3964571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8EFD-5EA6-470F-B590-CF2CE55A7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71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03C7535-1493-4C39-B756-69BEED5D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598FD6C-62C2-4182-AF87-57590E6C3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A1DBC2D-DA2D-4FD6-80A1-E4F01861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1EF-24CE-4BAD-A42F-0C3EB02DE6AC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81AD310-12E5-432D-B9B7-2FD8B72E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0E5D1A6-FAB3-4565-BC5E-2982B165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8EFD-5EA6-470F-B590-CF2CE55A7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29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C9D2E16-6CB3-4694-A4DF-E20A4530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7BE659F-0D51-456B-A425-A86317723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4290EE92-0738-4BBD-B077-C8B6BA79A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8385A89-34E1-45C5-8976-7E3F5E66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1EF-24CE-4BAD-A42F-0C3EB02DE6AC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92E4474-1361-4FFA-A678-3E99399A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7359C9C7-C31A-42B4-BB40-DBA3F4BC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8EFD-5EA6-470F-B590-CF2CE55A7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61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6306BEB-AFE9-4651-8A47-FABE238A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E09426E-F092-426B-AA8F-9E0D884F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EB66D7D4-BCE9-4AEA-9207-E00F9A1B0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4359F666-A309-473F-A7D3-F6CB8147D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E5A15CB0-80A5-448D-A478-0F59FEF6F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5C397811-56AB-4B7D-869D-AEE0AD38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1EF-24CE-4BAD-A42F-0C3EB02DE6AC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B04A8193-3C34-4AA6-AE6A-544B5D12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5B65B591-F5D5-49C6-B891-2AACF9E7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8EFD-5EA6-470F-B590-CF2CE55A7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94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22718F8-8534-4280-B25A-A7C8F673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4FCA3E7D-6DAF-4FA7-98F5-1665115E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1EF-24CE-4BAD-A42F-0C3EB02DE6AC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FFC621DF-9598-4E18-A177-AB92F482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CE6F17FC-F3DF-4AE7-84BB-A23A6480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8EFD-5EA6-470F-B590-CF2CE55A7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36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0A20D0DB-6FA8-4D9A-A2D6-4CBFB77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1EF-24CE-4BAD-A42F-0C3EB02DE6AC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4BAC23D8-507F-48BF-9F95-6372E2B9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D167E26E-EAC2-41A4-AAF3-0B141D05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8EFD-5EA6-470F-B590-CF2CE55A7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9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CF01DC1-2CE6-4096-AB28-D39465C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71CB8DF-BA36-4088-AA2D-2EEB79CA2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E5DC0C72-1983-4CFA-A42C-EE5D149A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87C9B4F-26F5-4E90-961F-A2ED2928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1EF-24CE-4BAD-A42F-0C3EB02DE6AC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8EE4045-F751-43AF-929A-80294ADC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F0C7B68F-2F9E-4305-8B40-8EE5C87E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8EFD-5EA6-470F-B590-CF2CE55A7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08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D6E0108-71E9-4CF9-B51B-3EF02794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04E85CC6-1844-4348-BB80-9925CA3A7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1E9F3F2-D9F2-42F9-AC6A-EB7013F1A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9103CBF-ED4D-4D7F-8A01-D6294A12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41EF-24CE-4BAD-A42F-0C3EB02DE6AC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A25D7147-0D99-4A85-B9F8-59924BC5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E70DD4E-527D-4C6E-8912-04724CEC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8EFD-5EA6-470F-B590-CF2CE55A7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52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E3AF3070-262F-44C4-87AA-8C4CC627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07EA105-1931-4BED-B5E6-C6AC4CE7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E9373D2-DCC1-4BE2-AFB0-03DB0A5E7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41EF-24CE-4BAD-A42F-0C3EB02DE6AC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83BA50E-C824-4815-BD21-40D9A2E13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387AA34-E7AC-492F-896D-0367788A5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E8EFD-5EA6-470F-B590-CF2CE55A7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14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454C15AA-2B51-475D-8D67-08C9725DE06C}"/>
              </a:ext>
            </a:extLst>
          </p:cNvPr>
          <p:cNvSpPr txBox="1"/>
          <p:nvPr/>
        </p:nvSpPr>
        <p:spPr>
          <a:xfrm>
            <a:off x="566569" y="304801"/>
            <a:ext cx="1131143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A Hybrid </a:t>
            </a:r>
            <a:r>
              <a:rPr lang="en-US" altLang="zh-TW" sz="4400" dirty="0" err="1"/>
              <a:t>Demosaicking</a:t>
            </a:r>
            <a:r>
              <a:rPr lang="en-US" altLang="zh-TW" sz="4400" dirty="0"/>
              <a:t> Algorithm for Area Scan</a:t>
            </a:r>
          </a:p>
          <a:p>
            <a:r>
              <a:rPr lang="en-US" altLang="zh-TW" sz="4400" dirty="0"/>
              <a:t>Industrial Camera Based on Fuzzy Edge</a:t>
            </a:r>
          </a:p>
          <a:p>
            <a:r>
              <a:rPr lang="en-US" altLang="zh-TW" sz="4400" dirty="0"/>
              <a:t>Strength and Residual Interpolation</a:t>
            </a:r>
            <a:endParaRPr lang="zh-TW" altLang="en-US" sz="4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800E027-D66D-4BB9-825F-F29AFF353CBC}"/>
              </a:ext>
            </a:extLst>
          </p:cNvPr>
          <p:cNvSpPr txBox="1"/>
          <p:nvPr/>
        </p:nvSpPr>
        <p:spPr>
          <a:xfrm>
            <a:off x="2841660" y="3711222"/>
            <a:ext cx="504497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TW" sz="4800" dirty="0">
                <a:solidFill>
                  <a:prstClr val="black"/>
                </a:solidFill>
                <a:latin typeface="Trebuchet MS" panose="020B0603020202020204"/>
                <a:ea typeface="微軟正黑體" panose="020B0604030504040204" pitchFamily="34" charset="-120"/>
              </a:rPr>
              <a:t>M10815095</a:t>
            </a:r>
            <a:r>
              <a:rPr lang="zh-TW" altLang="en-US" sz="4800" dirty="0">
                <a:solidFill>
                  <a:prstClr val="black"/>
                </a:solidFill>
                <a:latin typeface="Trebuchet MS" panose="020B0603020202020204"/>
                <a:ea typeface="微軟正黑體" panose="020B0604030504040204" pitchFamily="34" charset="-120"/>
              </a:rPr>
              <a:t>彭政嘉</a:t>
            </a:r>
            <a:endParaRPr lang="en-US" altLang="zh-TW" sz="4800" dirty="0">
              <a:solidFill>
                <a:prstClr val="black"/>
              </a:solidFill>
              <a:latin typeface="Trebuchet MS" panose="020B0603020202020204"/>
              <a:ea typeface="微軟正黑體" panose="020B0604030504040204" pitchFamily="34" charset="-120"/>
            </a:endParaRPr>
          </a:p>
          <a:p>
            <a:pPr algn="ctr" defTabSz="457200"/>
            <a:endParaRPr lang="en-US" altLang="zh-TW" sz="2800" dirty="0">
              <a:solidFill>
                <a:prstClr val="black"/>
              </a:solidFill>
              <a:latin typeface="Trebuchet MS" panose="020B0603020202020204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272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數據樣本</a:t>
            </a:r>
            <a:endParaRPr lang="en-US" altLang="zh-TW" dirty="0"/>
          </a:p>
          <a:p>
            <a:r>
              <a:rPr lang="en-US" altLang="zh-TW" dirty="0"/>
              <a:t>IMAX dataset and Kodak dataset</a:t>
            </a:r>
          </a:p>
          <a:p>
            <a:r>
              <a:rPr lang="zh-TW" altLang="en-US" dirty="0"/>
              <a:t>客觀指標</a:t>
            </a:r>
            <a:endParaRPr lang="en-US" altLang="zh-TW" dirty="0"/>
          </a:p>
          <a:p>
            <a:r>
              <a:rPr lang="en-US" altLang="zh-TW" dirty="0"/>
              <a:t>CPSNR(Color Peak signal-to-noise ratio) 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and SSIM(structural similarity index)</a:t>
            </a:r>
          </a:p>
          <a:p>
            <a:r>
              <a:rPr lang="zh-TW" altLang="en-US" dirty="0"/>
              <a:t>主觀指標</a:t>
            </a:r>
            <a:endParaRPr lang="en-US" altLang="zh-TW" dirty="0"/>
          </a:p>
          <a:p>
            <a:r>
              <a:rPr lang="zh-TW" altLang="en-US" dirty="0"/>
              <a:t>放大區域的細節進行視覺上的比較</a:t>
            </a:r>
          </a:p>
        </p:txBody>
      </p:sp>
    </p:spTree>
    <p:extLst>
      <p:ext uri="{BB962C8B-B14F-4D97-AF65-F5344CB8AC3E}">
        <p14:creationId xmlns:p14="http://schemas.microsoft.com/office/powerpoint/2010/main" val="80131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CPSNR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SSIM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" y="4248547"/>
            <a:ext cx="6153150" cy="1571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5" y="2329657"/>
            <a:ext cx="61912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2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0" y="365125"/>
            <a:ext cx="11288079" cy="5050937"/>
          </a:xfrm>
        </p:spPr>
      </p:pic>
    </p:spTree>
    <p:extLst>
      <p:ext uri="{BB962C8B-B14F-4D97-AF65-F5344CB8AC3E}">
        <p14:creationId xmlns:p14="http://schemas.microsoft.com/office/powerpoint/2010/main" val="414296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6" y="365125"/>
            <a:ext cx="10991865" cy="5965337"/>
          </a:xfrm>
        </p:spPr>
      </p:pic>
    </p:spTree>
    <p:extLst>
      <p:ext uri="{BB962C8B-B14F-4D97-AF65-F5344CB8AC3E}">
        <p14:creationId xmlns:p14="http://schemas.microsoft.com/office/powerpoint/2010/main" val="236014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4935254" cy="235169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6823"/>
            <a:ext cx="9677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81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690688"/>
            <a:ext cx="9620250" cy="3609975"/>
          </a:xfrm>
        </p:spPr>
      </p:pic>
    </p:spTree>
    <p:extLst>
      <p:ext uri="{BB962C8B-B14F-4D97-AF65-F5344CB8AC3E}">
        <p14:creationId xmlns:p14="http://schemas.microsoft.com/office/powerpoint/2010/main" val="561456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article, we proposed a fast and edge-preserving </a:t>
            </a:r>
            <a:r>
              <a:rPr lang="en-US" altLang="zh-TW" dirty="0" err="1"/>
              <a:t>demosaicking</a:t>
            </a:r>
            <a:r>
              <a:rPr lang="en-US" altLang="zh-TW" dirty="0"/>
              <a:t> algorithm for industrial area scan camera with Bayer CFA</a:t>
            </a:r>
          </a:p>
          <a:p>
            <a:r>
              <a:rPr lang="en-US" altLang="zh-TW" dirty="0"/>
              <a:t>We ﬁrst employ DFPD algorithm and fuzzy edge strength tore store G channel that</a:t>
            </a:r>
            <a:r>
              <a:rPr lang="zh-TW" altLang="en-US" dirty="0"/>
              <a:t> </a:t>
            </a:r>
            <a:r>
              <a:rPr lang="en-US" altLang="zh-TW" dirty="0"/>
              <a:t>well preserves the image edges, and then apply the RI tore cover R and</a:t>
            </a:r>
            <a:r>
              <a:rPr lang="zh-TW" altLang="en-US" dirty="0"/>
              <a:t> </a:t>
            </a:r>
            <a:r>
              <a:rPr lang="en-US" altLang="zh-TW" dirty="0"/>
              <a:t>B channels.</a:t>
            </a:r>
          </a:p>
          <a:p>
            <a:r>
              <a:rPr lang="en-US" altLang="zh-TW" dirty="0"/>
              <a:t>We compared with the proposed method on IMAX and Kodak standard datasets</a:t>
            </a:r>
          </a:p>
        </p:txBody>
      </p:sp>
    </p:spTree>
    <p:extLst>
      <p:ext uri="{BB962C8B-B14F-4D97-AF65-F5344CB8AC3E}">
        <p14:creationId xmlns:p14="http://schemas.microsoft.com/office/powerpoint/2010/main" val="130039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A93E0746-D917-40A9-A3F1-7B76AEBDC1DA}"/>
              </a:ext>
            </a:extLst>
          </p:cNvPr>
          <p:cNvSpPr txBox="1"/>
          <p:nvPr/>
        </p:nvSpPr>
        <p:spPr>
          <a:xfrm>
            <a:off x="1197699" y="1705463"/>
            <a:ext cx="9255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There are mainly two types of industrial cameras, the lines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can camera and area scan camera.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DACD038-63EE-4CFF-9708-5ADD6FC58189}"/>
              </a:ext>
            </a:extLst>
          </p:cNvPr>
          <p:cNvSpPr txBox="1"/>
          <p:nvPr/>
        </p:nvSpPr>
        <p:spPr>
          <a:xfrm>
            <a:off x="1099225" y="369651"/>
            <a:ext cx="1053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ea typeface="標楷體" panose="03000509000000000000" pitchFamily="65" charset="-120"/>
              </a:rPr>
              <a:t>Introduction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DF568367-568B-462C-B331-C821BEE7B14E}"/>
              </a:ext>
            </a:extLst>
          </p:cNvPr>
          <p:cNvSpPr txBox="1"/>
          <p:nvPr/>
        </p:nvSpPr>
        <p:spPr>
          <a:xfrm>
            <a:off x="1197699" y="3255017"/>
            <a:ext cx="9547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The area scan cameras are normally integrated in a single sensor covered by the Bayer color filter array for RGB signal capturing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584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32D24803-0D84-40B2-A142-3D2AC903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478388"/>
            <a:ext cx="11401425" cy="44291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46BBBE7E-7792-4765-B455-2201DD8494D2}"/>
              </a:ext>
            </a:extLst>
          </p:cNvPr>
          <p:cNvSpPr txBox="1"/>
          <p:nvPr/>
        </p:nvSpPr>
        <p:spPr>
          <a:xfrm>
            <a:off x="505336" y="412283"/>
            <a:ext cx="1053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ea typeface="標楷體" panose="03000509000000000000" pitchFamily="65" charset="-120"/>
              </a:rPr>
              <a:t>Introduction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420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F26B31D1-DB46-4065-A452-5BB85027D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60" y="1506112"/>
            <a:ext cx="7849167" cy="19228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F354275-C328-4CD7-8C22-EFBFDAD4FAFE}"/>
              </a:ext>
            </a:extLst>
          </p:cNvPr>
          <p:cNvSpPr/>
          <p:nvPr/>
        </p:nvSpPr>
        <p:spPr>
          <a:xfrm>
            <a:off x="948997" y="342107"/>
            <a:ext cx="9984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Interpolation of the G Channel With DFPD Algorithm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7997E0B9-B688-4707-AC8C-68D74302370A}"/>
              </a:ext>
            </a:extLst>
          </p:cNvPr>
          <p:cNvSpPr txBox="1"/>
          <p:nvPr/>
        </p:nvSpPr>
        <p:spPr>
          <a:xfrm>
            <a:off x="591810" y="3379407"/>
            <a:ext cx="1135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Calculate</a:t>
            </a:r>
            <a:r>
              <a:rPr lang="zh-TW" altLang="en-US" sz="2800" dirty="0"/>
              <a:t> </a:t>
            </a:r>
            <a:r>
              <a:rPr lang="en-US" altLang="zh-TW" sz="2800" dirty="0"/>
              <a:t>G</a:t>
            </a:r>
            <a:r>
              <a:rPr lang="zh-TW" altLang="en-US" sz="2800" dirty="0"/>
              <a:t>的</a:t>
            </a:r>
            <a:r>
              <a:rPr lang="en-US" altLang="zh-TW" sz="2800" dirty="0"/>
              <a:t>horizontal and vertical interpolation,</a:t>
            </a:r>
            <a:r>
              <a:rPr lang="zh-TW" altLang="en-US" sz="2800" dirty="0"/>
              <a:t>然後要去判斷用哪個數值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04B92AEC-89BB-4CF2-AA7F-FAE2F8395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60" y="4109771"/>
            <a:ext cx="4202719" cy="200999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43AD28EA-BAED-4ABC-95A6-AB9CB376941B}"/>
              </a:ext>
            </a:extLst>
          </p:cNvPr>
          <p:cNvSpPr txBox="1"/>
          <p:nvPr/>
        </p:nvSpPr>
        <p:spPr>
          <a:xfrm>
            <a:off x="976547" y="5963431"/>
            <a:ext cx="7459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Calculate  two  chrominance values,</a:t>
            </a:r>
            <a:r>
              <a:rPr lang="zh-TW" altLang="en-US" sz="2800" dirty="0"/>
              <a:t>垂直</a:t>
            </a:r>
            <a:r>
              <a:rPr lang="en-US" altLang="zh-TW" sz="2800" dirty="0"/>
              <a:t>and</a:t>
            </a:r>
            <a:r>
              <a:rPr lang="zh-TW" altLang="en-US" sz="2800" dirty="0"/>
              <a:t> 水平</a:t>
            </a:r>
          </a:p>
        </p:txBody>
      </p:sp>
    </p:spTree>
    <p:extLst>
      <p:ext uri="{BB962C8B-B14F-4D97-AF65-F5344CB8AC3E}">
        <p14:creationId xmlns:p14="http://schemas.microsoft.com/office/powerpoint/2010/main" val="201838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xmlns="" id="{C5F6CF40-6553-4D07-9F63-1BE260E4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81" y="549347"/>
            <a:ext cx="3802266" cy="3819869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xmlns="" id="{9D161DAE-87CC-462C-8A52-61BAFF051578}"/>
              </a:ext>
            </a:extLst>
          </p:cNvPr>
          <p:cNvSpPr/>
          <p:nvPr/>
        </p:nvSpPr>
        <p:spPr>
          <a:xfrm>
            <a:off x="2375037" y="2235994"/>
            <a:ext cx="200025" cy="200025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xmlns="" id="{B749B5AD-0621-4F63-9C07-96AE5206F040}"/>
              </a:ext>
            </a:extLst>
          </p:cNvPr>
          <p:cNvSpPr/>
          <p:nvPr/>
        </p:nvSpPr>
        <p:spPr>
          <a:xfrm>
            <a:off x="3823560" y="2253946"/>
            <a:ext cx="200025" cy="200025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34758544-2862-45E8-B5F1-B575E5E8F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11" y="628650"/>
            <a:ext cx="3652964" cy="1499638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xmlns="" id="{5F39DD3D-6893-4930-B2E8-04AC8786B0A1}"/>
              </a:ext>
            </a:extLst>
          </p:cNvPr>
          <p:cNvSpPr/>
          <p:nvPr/>
        </p:nvSpPr>
        <p:spPr>
          <a:xfrm>
            <a:off x="2375037" y="3645694"/>
            <a:ext cx="200025" cy="200025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xmlns="" id="{94A5AD8D-1F5E-48B9-9044-E3DAF1A5257E}"/>
              </a:ext>
            </a:extLst>
          </p:cNvPr>
          <p:cNvCxnSpPr>
            <a:cxnSpLocks/>
          </p:cNvCxnSpPr>
          <p:nvPr/>
        </p:nvCxnSpPr>
        <p:spPr>
          <a:xfrm flipV="1">
            <a:off x="3986213" y="971551"/>
            <a:ext cx="1304798" cy="1313542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xmlns="" id="{BC7C6973-4E77-4895-911C-223F7A54C620}"/>
              </a:ext>
            </a:extLst>
          </p:cNvPr>
          <p:cNvCxnSpPr>
            <a:cxnSpLocks/>
          </p:cNvCxnSpPr>
          <p:nvPr/>
        </p:nvCxnSpPr>
        <p:spPr>
          <a:xfrm flipV="1">
            <a:off x="2575062" y="1746552"/>
            <a:ext cx="2611301" cy="18991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xmlns="" id="{37034298-D6C6-4528-81DC-9D9853C68C38}"/>
                  </a:ext>
                </a:extLst>
              </p:cNvPr>
              <p:cNvSpPr txBox="1"/>
              <p:nvPr/>
            </p:nvSpPr>
            <p:spPr>
              <a:xfrm>
                <a:off x="4782142" y="2466973"/>
                <a:ext cx="6642203" cy="670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/>
                  <a:t>Calculate decision </a:t>
                </a:r>
                <a:r>
                  <a:rPr lang="en-US" altLang="zh-TW" sz="3200" dirty="0" err="1"/>
                  <a:t>classifer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zh-TW" altLang="en-US" sz="3200" dirty="0"/>
                  <a:t> </a:t>
                </a:r>
                <a:r>
                  <a:rPr lang="en-US" altLang="zh-TW" sz="32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7034298-D6C6-4528-81DC-9D9853C68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142" y="2466973"/>
                <a:ext cx="6642203" cy="670312"/>
              </a:xfrm>
              <a:prstGeom prst="rect">
                <a:avLst/>
              </a:prstGeom>
              <a:blipFill>
                <a:blip r:embed="rId4"/>
                <a:stretch>
                  <a:fillRect l="-2294" t="-6364" b="-2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圖片 19">
            <a:extLst>
              <a:ext uri="{FF2B5EF4-FFF2-40B4-BE49-F238E27FC236}">
                <a16:creationId xmlns:a16="http://schemas.microsoft.com/office/drawing/2014/main" xmlns="" id="{AAAAF7A0-24EB-48E8-98E9-75EB87380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71" y="4484446"/>
            <a:ext cx="10699407" cy="2030144"/>
          </a:xfrm>
          <a:prstGeom prst="rect">
            <a:avLst/>
          </a:prstGeom>
        </p:spPr>
      </p:pic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082D45F8-7E30-4C85-B824-486EF29D6AC6}"/>
              </a:ext>
            </a:extLst>
          </p:cNvPr>
          <p:cNvCxnSpPr>
            <a:cxnSpLocks/>
          </p:cNvCxnSpPr>
          <p:nvPr/>
        </p:nvCxnSpPr>
        <p:spPr>
          <a:xfrm flipV="1">
            <a:off x="2575062" y="1746553"/>
            <a:ext cx="2611301" cy="5385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xmlns="" id="{EA8E860F-AF87-48DC-8475-EBEA3945C685}"/>
              </a:ext>
            </a:extLst>
          </p:cNvPr>
          <p:cNvCxnSpPr>
            <a:cxnSpLocks/>
          </p:cNvCxnSpPr>
          <p:nvPr/>
        </p:nvCxnSpPr>
        <p:spPr>
          <a:xfrm flipV="1">
            <a:off x="2575062" y="971550"/>
            <a:ext cx="2715949" cy="1264443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4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752B68D8-D5BF-4367-9C69-41949A3F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3" y="4073766"/>
            <a:ext cx="6480620" cy="218202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ADCF1F18-B3C8-407E-A1C3-D30A3A9D1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50" y="336085"/>
            <a:ext cx="3426249" cy="341405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C1413C97-DB9C-4985-A0BA-CFCEA1F64D42}"/>
              </a:ext>
            </a:extLst>
          </p:cNvPr>
          <p:cNvSpPr txBox="1"/>
          <p:nvPr/>
        </p:nvSpPr>
        <p:spPr>
          <a:xfrm>
            <a:off x="2270446" y="17507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3</a:t>
            </a:r>
            <a:endParaRPr lang="zh-TW" altLang="en-US" sz="32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BBCDC1B0-2E89-44B3-A2C6-50BA32C7D2D3}"/>
              </a:ext>
            </a:extLst>
          </p:cNvPr>
          <p:cNvSpPr txBox="1"/>
          <p:nvPr/>
        </p:nvSpPr>
        <p:spPr>
          <a:xfrm>
            <a:off x="935102" y="17507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1</a:t>
            </a:r>
            <a:endParaRPr lang="zh-TW" altLang="en-US" sz="32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74276756-7552-41E1-9AF1-C7E5B9F960E0}"/>
              </a:ext>
            </a:extLst>
          </p:cNvPr>
          <p:cNvSpPr txBox="1"/>
          <p:nvPr/>
        </p:nvSpPr>
        <p:spPr>
          <a:xfrm>
            <a:off x="3666715" y="177381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1</a:t>
            </a:r>
            <a:endParaRPr lang="zh-TW" altLang="en-US" sz="32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03568A81-EC4F-48B0-9CF7-259868BFD1BD}"/>
              </a:ext>
            </a:extLst>
          </p:cNvPr>
          <p:cNvSpPr txBox="1"/>
          <p:nvPr/>
        </p:nvSpPr>
        <p:spPr>
          <a:xfrm>
            <a:off x="2270446" y="36598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1</a:t>
            </a:r>
            <a:endParaRPr lang="zh-TW" altLang="en-US" sz="32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D5890903-3ABB-40ED-B728-AE9426615DC5}"/>
              </a:ext>
            </a:extLst>
          </p:cNvPr>
          <p:cNvSpPr txBox="1"/>
          <p:nvPr/>
        </p:nvSpPr>
        <p:spPr>
          <a:xfrm>
            <a:off x="2270446" y="313661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1</a:t>
            </a:r>
            <a:endParaRPr lang="zh-TW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xmlns="" id="{31ACD0C7-2D39-43A2-A35B-1AFA39AC8211}"/>
                  </a:ext>
                </a:extLst>
              </p:cNvPr>
              <p:cNvSpPr txBox="1"/>
              <p:nvPr/>
            </p:nvSpPr>
            <p:spPr>
              <a:xfrm>
                <a:off x="5025179" y="807587"/>
                <a:ext cx="5180521" cy="575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Sup>
                      <m:sSub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−2,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zh-TW" altLang="en-US" sz="3200" dirty="0"/>
                  <a:t> </a:t>
                </a:r>
                <a:r>
                  <a:rPr lang="en-US" altLang="zh-TW" sz="32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+2,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1ACD0C7-2D39-43A2-A35B-1AFA39AC8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179" y="807587"/>
                <a:ext cx="5180521" cy="575222"/>
              </a:xfrm>
              <a:prstGeom prst="rect">
                <a:avLst/>
              </a:prstGeom>
              <a:blipFill>
                <a:blip r:embed="rId4"/>
                <a:stretch>
                  <a:fillRect t="-14737" b="-33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xmlns="" id="{B4DB9717-3AED-4202-B10B-02BB57BD16E1}"/>
                  </a:ext>
                </a:extLst>
              </p:cNvPr>
              <p:cNvSpPr txBox="1"/>
              <p:nvPr/>
            </p:nvSpPr>
            <p:spPr>
              <a:xfrm>
                <a:off x="5066596" y="2153139"/>
                <a:ext cx="5180521" cy="587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sup>
                        </m:sSub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zh-TW" altLang="en-US" sz="3200" dirty="0"/>
                  <a:t> </a:t>
                </a:r>
                <a:r>
                  <a:rPr lang="en-US" altLang="zh-TW" sz="32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4DB9717-3AED-4202-B10B-02BB57BD1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596" y="2153139"/>
                <a:ext cx="5180521" cy="587790"/>
              </a:xfrm>
              <a:prstGeom prst="rect">
                <a:avLst/>
              </a:prstGeom>
              <a:blipFill>
                <a:blip r:embed="rId5"/>
                <a:stretch>
                  <a:fillRect t="-12371" b="-329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54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12209" y="644691"/>
            <a:ext cx="9325970" cy="8181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zh-TW" sz="4400" b="1">
                <a:ea typeface="+mj-lt"/>
                <a:cs typeface="+mj-lt"/>
              </a:rPr>
              <a:t>Refining G channel with Fuzzy edge strength Interpolation</a:t>
            </a:r>
            <a:r>
              <a:rPr lang="zh-TW" altLang="en-US" sz="4400" dirty="0">
                <a:ea typeface="+mj-lt"/>
                <a:cs typeface="+mj-lt"/>
              </a:rPr>
              <a:t> </a:t>
            </a:r>
            <a:endParaRPr lang="zh-TW" sz="4400" dirty="0">
              <a:ea typeface="新細明體"/>
              <a:cs typeface="Calibri Ligh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8269" y="1714098"/>
            <a:ext cx="9178118" cy="11780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sz="3600">
                <a:ea typeface="+mn-lt"/>
                <a:cs typeface="+mn-lt"/>
              </a:rPr>
              <a:t>smooth textured areas</a:t>
            </a:r>
            <a:r>
              <a:rPr lang="zh-TW" sz="3600" dirty="0">
                <a:ea typeface="新細明體"/>
                <a:cs typeface="Calibri"/>
              </a:rPr>
              <a:t>              </a:t>
            </a:r>
            <a:r>
              <a:rPr lang="zh-TW" altLang="en-US" sz="3600">
                <a:ea typeface="新細明體"/>
                <a:cs typeface="Calibri"/>
              </a:rPr>
              <a:t>Thresold  k&gt;1</a:t>
            </a:r>
          </a:p>
        </p:txBody>
      </p:sp>
      <p:pic>
        <p:nvPicPr>
          <p:cNvPr id="6" name="圖片 6" descr="一張含有 物件, 時鐘 的圖片&#10;&#10;描述是以非常高的可信度產生">
            <a:extLst>
              <a:ext uri="{FF2B5EF4-FFF2-40B4-BE49-F238E27FC236}">
                <a16:creationId xmlns:a16="http://schemas.microsoft.com/office/drawing/2014/main" xmlns="" id="{8F9D49E9-4970-46A3-8C58-C82B9C7B3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35" y="2455318"/>
            <a:ext cx="1701563" cy="85554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03261020-408F-4BDD-94AC-3F94C306D06D}"/>
              </a:ext>
            </a:extLst>
          </p:cNvPr>
          <p:cNvSpPr txBox="1"/>
          <p:nvPr/>
        </p:nvSpPr>
        <p:spPr>
          <a:xfrm>
            <a:off x="3166281" y="246114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600">
                <a:ea typeface="新細明體"/>
              </a:rPr>
              <a:t>k=3</a:t>
            </a:r>
            <a:endParaRPr lang="zh-TW">
              <a:cs typeface="Calibri" panose="020F0502020204030204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8297CA54-4437-4EFD-ACF9-2F175A1F65A7}"/>
              </a:ext>
            </a:extLst>
          </p:cNvPr>
          <p:cNvSpPr txBox="1"/>
          <p:nvPr/>
        </p:nvSpPr>
        <p:spPr>
          <a:xfrm>
            <a:off x="5804848" y="2404281"/>
            <a:ext cx="49723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ea typeface="新細明體"/>
              </a:rPr>
              <a:t> </a:t>
            </a:r>
            <a:r>
              <a:rPr lang="en-US" altLang="zh-TW" sz="3600">
                <a:ea typeface="新細明體"/>
              </a:rPr>
              <a:t>the PSNR value improves about 0.3db </a:t>
            </a:r>
            <a:endParaRPr lang="en-US" altLang="zh-TW" sz="3600">
              <a:ea typeface="新細明體"/>
              <a:cs typeface="Calibri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6A8270D8-1BD7-409C-8006-64A69FFC28E1}"/>
              </a:ext>
            </a:extLst>
          </p:cNvPr>
          <p:cNvCxnSpPr/>
          <p:nvPr/>
        </p:nvCxnSpPr>
        <p:spPr>
          <a:xfrm flipV="1">
            <a:off x="4257675" y="2812150"/>
            <a:ext cx="1255594" cy="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8" descr="一張含有 物件, 時鐘 的圖片&#10;&#10;描述是以非常高的可信度產生">
            <a:extLst>
              <a:ext uri="{FF2B5EF4-FFF2-40B4-BE49-F238E27FC236}">
                <a16:creationId xmlns:a16="http://schemas.microsoft.com/office/drawing/2014/main" xmlns="" id="{3026F1D0-A6FF-48C2-B1B3-37604DF3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52" y="1479076"/>
            <a:ext cx="5324901" cy="103381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ABC11B11-5A0E-4554-8064-95B31FBF1555}"/>
              </a:ext>
            </a:extLst>
          </p:cNvPr>
          <p:cNvSpPr txBox="1"/>
          <p:nvPr/>
        </p:nvSpPr>
        <p:spPr>
          <a:xfrm>
            <a:off x="1153236" y="652818"/>
            <a:ext cx="106702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3600">
                <a:ea typeface="新細明體"/>
              </a:rPr>
              <a:t> edge strength for point(i,j) within a 3x3 neighborhood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CD817E2F-4BA5-4093-AA10-9933816B275B}"/>
              </a:ext>
            </a:extLst>
          </p:cNvPr>
          <p:cNvSpPr txBox="1"/>
          <p:nvPr/>
        </p:nvSpPr>
        <p:spPr>
          <a:xfrm>
            <a:off x="1232848" y="2779594"/>
            <a:ext cx="82364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3600">
                <a:ea typeface="新細明體"/>
              </a:rPr>
              <a:t> The fuzzy membership of the pixel P</a:t>
            </a:r>
            <a:r>
              <a:rPr lang="en-US" altLang="zh-TW" sz="3600" baseline="-25000">
                <a:ea typeface="新細明體"/>
              </a:rPr>
              <a:t>i,j</a:t>
            </a:r>
            <a:endParaRPr lang="en-US" altLang="zh-TW" sz="3600" baseline="-25000">
              <a:ea typeface="新細明體"/>
              <a:cs typeface="Calibri"/>
            </a:endParaRPr>
          </a:p>
        </p:txBody>
      </p:sp>
      <p:pic>
        <p:nvPicPr>
          <p:cNvPr id="11" name="圖片 11">
            <a:extLst>
              <a:ext uri="{FF2B5EF4-FFF2-40B4-BE49-F238E27FC236}">
                <a16:creationId xmlns:a16="http://schemas.microsoft.com/office/drawing/2014/main" xmlns="" id="{0A5954CC-F50A-48BA-BA8C-D57D8BE5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653" y="3503778"/>
            <a:ext cx="2493559" cy="783040"/>
          </a:xfrm>
          <a:prstGeom prst="rect">
            <a:avLst/>
          </a:prstGeom>
        </p:spPr>
      </p:pic>
      <p:pic>
        <p:nvPicPr>
          <p:cNvPr id="12" name="圖片 12" descr="一張含有 彩色, 草, 紅色, 黃色 的圖片&#10;&#10;描述是以非常高的可信度產生">
            <a:extLst>
              <a:ext uri="{FF2B5EF4-FFF2-40B4-BE49-F238E27FC236}">
                <a16:creationId xmlns:a16="http://schemas.microsoft.com/office/drawing/2014/main" xmlns="" id="{756B6F04-90C7-49E1-8F7A-70A05FCE3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838" y="3507190"/>
            <a:ext cx="3014591" cy="308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5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B4E96F5D-721E-4259-9AD6-6F3FC559A4DD}"/>
              </a:ext>
            </a:extLst>
          </p:cNvPr>
          <p:cNvSpPr txBox="1"/>
          <p:nvPr/>
        </p:nvSpPr>
        <p:spPr>
          <a:xfrm>
            <a:off x="1073623" y="504967"/>
            <a:ext cx="913490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3600" dirty="0">
                <a:ea typeface="新細明體"/>
              </a:rPr>
              <a:t>fuzzy averaging of the interpolating pixels within the neighborhood</a:t>
            </a:r>
          </a:p>
        </p:txBody>
      </p:sp>
      <p:pic>
        <p:nvPicPr>
          <p:cNvPr id="5" name="圖片 5" descr="一張含有 物件 的圖片&#10;&#10;描述是以非常高的可信度產生">
            <a:extLst>
              <a:ext uri="{FF2B5EF4-FFF2-40B4-BE49-F238E27FC236}">
                <a16:creationId xmlns:a16="http://schemas.microsoft.com/office/drawing/2014/main" xmlns="" id="{2B2E231B-85DD-4AB6-AD16-8DDFD5EF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04" y="1775051"/>
            <a:ext cx="8645856" cy="146544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132DFC1A-45AB-49D9-93D9-CD389FEEC736}"/>
              </a:ext>
            </a:extLst>
          </p:cNvPr>
          <p:cNvSpPr txBox="1"/>
          <p:nvPr/>
        </p:nvSpPr>
        <p:spPr>
          <a:xfrm>
            <a:off x="1073623" y="3211773"/>
            <a:ext cx="99765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3600">
                <a:ea typeface="新細明體"/>
              </a:rPr>
              <a:t>Then the G value at R sampling location is calculated based on the color differential correlation. </a:t>
            </a:r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xmlns="" id="{4B8D0CF6-7F7A-42B7-9118-62D8EF675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90" y="4521816"/>
            <a:ext cx="3243617" cy="43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6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243</Words>
  <Application>Microsoft Office PowerPoint</Application>
  <PresentationFormat>寬螢幕</PresentationFormat>
  <Paragraphs>45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Trebuchet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Refining G channel with Fuzzy edge strength Interpolation </vt:lpstr>
      <vt:lpstr>PowerPoint 簡報</vt:lpstr>
      <vt:lpstr>PowerPoint 簡報</vt:lpstr>
      <vt:lpstr>Experimental Result</vt:lpstr>
      <vt:lpstr>Experimental Result</vt:lpstr>
      <vt:lpstr>PowerPoint 簡報</vt:lpstr>
      <vt:lpstr>PowerPoint 簡報</vt:lpstr>
      <vt:lpstr>PowerPoint 簡報</vt:lpstr>
      <vt:lpstr>PowerPoint 簡報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鎧屹 蔡</dc:creator>
  <cp:lastModifiedBy>USER</cp:lastModifiedBy>
  <cp:revision>36</cp:revision>
  <dcterms:created xsi:type="dcterms:W3CDTF">2020-06-08T08:47:58Z</dcterms:created>
  <dcterms:modified xsi:type="dcterms:W3CDTF">2022-10-14T10:29:02Z</dcterms:modified>
</cp:coreProperties>
</file>