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75" r:id="rId4"/>
    <p:sldId id="260" r:id="rId5"/>
    <p:sldId id="264" r:id="rId6"/>
    <p:sldId id="278" r:id="rId7"/>
    <p:sldId id="263" r:id="rId8"/>
    <p:sldId id="276" r:id="rId9"/>
    <p:sldId id="266" r:id="rId10"/>
    <p:sldId id="279" r:id="rId11"/>
    <p:sldId id="267" r:id="rId12"/>
    <p:sldId id="280" r:id="rId13"/>
    <p:sldId id="283" r:id="rId14"/>
    <p:sldId id="281" r:id="rId15"/>
    <p:sldId id="270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58574-D0CF-44F2-A844-A0B4BC6069B4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79C4B-6796-4970-A341-E460D7380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540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Fuzzy</a:t>
            </a:r>
            <a:r>
              <a:rPr lang="en-US" altLang="zh-TW" baseline="0" smtClean="0"/>
              <a:t> C-means </a:t>
            </a:r>
            <a:r>
              <a:rPr lang="en-US" altLang="zh-TW" baseline="0" dirty="0" smtClean="0"/>
              <a:t>clustering </a:t>
            </a:r>
            <a:r>
              <a:rPr lang="en-US" altLang="zh-TW" baseline="0" dirty="0" err="1" smtClean="0"/>
              <a:t>algrorithm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79C4B-6796-4970-A341-E460D738041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769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/>
              <a:t>次方</a:t>
            </a:r>
            <a:r>
              <a:rPr lang="en-US" altLang="zh-TW" sz="1200" dirty="0" smtClean="0"/>
              <a:t>m</a:t>
            </a:r>
            <a:r>
              <a:rPr lang="zh-TW" altLang="en-US" sz="1200" dirty="0" smtClean="0"/>
              <a:t>、誤差容忍度</a:t>
            </a:r>
            <a:r>
              <a:rPr lang="en-US" altLang="zh-TW" sz="1200" dirty="0" smtClean="0"/>
              <a:t>ε</a:t>
            </a:r>
            <a:r>
              <a:rPr lang="zh-TW" altLang="en-US" sz="1200" dirty="0" smtClean="0"/>
              <a:t>兩者的設定跟收斂速度有關</a:t>
            </a:r>
            <a:endParaRPr lang="en-US" altLang="zh-TW" sz="1200" dirty="0" smtClean="0"/>
          </a:p>
          <a:p>
            <a:r>
              <a:rPr lang="zh-TW" altLang="en-US" sz="1200" dirty="0" smtClean="0"/>
              <a:t>隸屬矩陣紀錄每個圓點跟每個群心的隸屬度  離群心點越近，隸屬程度越高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79C4B-6796-4970-A341-E460D738041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222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/>
              <a:t>次方</a:t>
            </a:r>
            <a:r>
              <a:rPr lang="en-US" altLang="zh-TW" sz="1200" dirty="0" smtClean="0"/>
              <a:t>m</a:t>
            </a:r>
            <a:r>
              <a:rPr lang="zh-TW" altLang="en-US" sz="1200" dirty="0" smtClean="0"/>
              <a:t>、誤差容忍度</a:t>
            </a:r>
            <a:r>
              <a:rPr lang="en-US" altLang="zh-TW" sz="1200" dirty="0" smtClean="0"/>
              <a:t>ε</a:t>
            </a:r>
            <a:r>
              <a:rPr lang="zh-TW" altLang="en-US" sz="1200" dirty="0" smtClean="0"/>
              <a:t>兩者的設定跟收斂速度有關</a:t>
            </a:r>
            <a:endParaRPr lang="en-US" altLang="zh-TW" sz="1200" dirty="0" smtClean="0"/>
          </a:p>
          <a:p>
            <a:r>
              <a:rPr lang="zh-TW" altLang="en-US" sz="1200" dirty="0" smtClean="0"/>
              <a:t>隸屬矩陣紀錄每個圓點跟每個群心的隸屬度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79C4B-6796-4970-A341-E460D738041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389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隸屬矩陣紀錄每個圓點跟每個群心的隸屬度  離群心點越近，隸屬程度越高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79C4B-6796-4970-A341-E460D738041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002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回到</a:t>
            </a:r>
            <a:r>
              <a:rPr lang="en-US" altLang="zh-TW" dirty="0" smtClean="0"/>
              <a:t>step3</a:t>
            </a:r>
            <a:r>
              <a:rPr lang="zh-TW" altLang="en-US" dirty="0" smtClean="0"/>
              <a:t>重新算隸屬函數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79C4B-6796-4970-A341-E460D738041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825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0.1</a:t>
            </a:r>
            <a:r>
              <a:rPr lang="zh-TW" altLang="en-US" dirty="0" smtClean="0"/>
              <a:t>的負</a:t>
            </a:r>
            <a:r>
              <a:rPr lang="en-US" altLang="zh-TW" dirty="0" smtClean="0"/>
              <a:t>6</a:t>
            </a:r>
            <a:r>
              <a:rPr lang="zh-TW" altLang="en-US" dirty="0" smtClean="0"/>
              <a:t>次方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79C4B-6796-4970-A341-E460D738041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310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對新的群心  算</a:t>
            </a:r>
            <a:r>
              <a:rPr lang="en-US" altLang="zh-TW" dirty="0" smtClean="0"/>
              <a:t>fuzzy</a:t>
            </a:r>
            <a:r>
              <a:rPr lang="zh-TW" altLang="en-US" dirty="0" smtClean="0"/>
              <a:t>隸屬矩陣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79C4B-6796-4970-A341-E460D738041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872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B7EF-0FBE-4846-9B1E-4CC2194C8EE1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D98A-7472-44A1-A2A6-FF6E83767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59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B7EF-0FBE-4846-9B1E-4CC2194C8EE1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D98A-7472-44A1-A2A6-FF6E83767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30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B7EF-0FBE-4846-9B1E-4CC2194C8EE1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D98A-7472-44A1-A2A6-FF6E8376723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7881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B7EF-0FBE-4846-9B1E-4CC2194C8EE1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D98A-7472-44A1-A2A6-FF6E83767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268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B7EF-0FBE-4846-9B1E-4CC2194C8EE1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D98A-7472-44A1-A2A6-FF6E8376723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7314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B7EF-0FBE-4846-9B1E-4CC2194C8EE1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D98A-7472-44A1-A2A6-FF6E83767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67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B7EF-0FBE-4846-9B1E-4CC2194C8EE1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D98A-7472-44A1-A2A6-FF6E83767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68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B7EF-0FBE-4846-9B1E-4CC2194C8EE1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D98A-7472-44A1-A2A6-FF6E83767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67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B7EF-0FBE-4846-9B1E-4CC2194C8EE1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D98A-7472-44A1-A2A6-FF6E83767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02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B7EF-0FBE-4846-9B1E-4CC2194C8EE1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D98A-7472-44A1-A2A6-FF6E83767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41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B7EF-0FBE-4846-9B1E-4CC2194C8EE1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D98A-7472-44A1-A2A6-FF6E83767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6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B7EF-0FBE-4846-9B1E-4CC2194C8EE1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D98A-7472-44A1-A2A6-FF6E83767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77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B7EF-0FBE-4846-9B1E-4CC2194C8EE1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D98A-7472-44A1-A2A6-FF6E83767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5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B7EF-0FBE-4846-9B1E-4CC2194C8EE1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D98A-7472-44A1-A2A6-FF6E83767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1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B7EF-0FBE-4846-9B1E-4CC2194C8EE1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D98A-7472-44A1-A2A6-FF6E83767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32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B7EF-0FBE-4846-9B1E-4CC2194C8EE1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D98A-7472-44A1-A2A6-FF6E83767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36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CB7EF-0FBE-4846-9B1E-4CC2194C8EE1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BBD98A-7472-44A1-A2A6-FF6E83767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09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10" Type="http://schemas.openxmlformats.org/officeDocument/2006/relationships/image" Target="../media/image29.jpg"/><Relationship Id="rId4" Type="http://schemas.openxmlformats.org/officeDocument/2006/relationships/image" Target="../media/image23.jpg"/><Relationship Id="rId9" Type="http://schemas.openxmlformats.org/officeDocument/2006/relationships/image" Target="../media/image2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6BA36756-5F8B-4348-9B2B-6912EE9A9C2F}"/>
              </a:ext>
            </a:extLst>
          </p:cNvPr>
          <p:cNvSpPr txBox="1"/>
          <p:nvPr/>
        </p:nvSpPr>
        <p:spPr>
          <a:xfrm>
            <a:off x="2670088" y="1026481"/>
            <a:ext cx="54777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0" dirty="0">
                <a:latin typeface="+mj-ea"/>
                <a:ea typeface="+mj-ea"/>
              </a:rPr>
              <a:t>FCM</a:t>
            </a:r>
            <a:r>
              <a:rPr lang="zh-TW" altLang="en-US" sz="8000" dirty="0">
                <a:latin typeface="+mj-ea"/>
                <a:ea typeface="+mj-ea"/>
              </a:rPr>
              <a:t>分群</a:t>
            </a:r>
            <a:r>
              <a:rPr lang="zh-TW" altLang="en-US" sz="8000" dirty="0" smtClean="0">
                <a:latin typeface="+mj-ea"/>
                <a:ea typeface="+mj-ea"/>
              </a:rPr>
              <a:t>法</a:t>
            </a:r>
            <a:endParaRPr lang="zh-TW" altLang="en-US" sz="8000" dirty="0">
              <a:latin typeface="+mj-ea"/>
              <a:ea typeface="+mj-ea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A5AE3633-0E83-43BC-9523-56BE745B0C15}"/>
              </a:ext>
            </a:extLst>
          </p:cNvPr>
          <p:cNvSpPr txBox="1"/>
          <p:nvPr/>
        </p:nvSpPr>
        <p:spPr>
          <a:xfrm>
            <a:off x="1655208" y="3157432"/>
            <a:ext cx="7303602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5400" dirty="0"/>
              <a:t>第</a:t>
            </a:r>
            <a:r>
              <a:rPr lang="en-US" altLang="zh-TW" sz="5400" dirty="0" smtClean="0"/>
              <a:t>11</a:t>
            </a:r>
            <a:r>
              <a:rPr lang="zh-TW" altLang="en-US" sz="5400" dirty="0" smtClean="0"/>
              <a:t>組</a:t>
            </a:r>
            <a:endParaRPr lang="en-US" altLang="zh-TW" sz="5400" dirty="0"/>
          </a:p>
          <a:p>
            <a:r>
              <a:rPr lang="zh-TW" altLang="en-US" sz="5400" dirty="0"/>
              <a:t>組員</a:t>
            </a:r>
            <a:r>
              <a:rPr lang="en-US" altLang="zh-TW" sz="5400" dirty="0" smtClean="0"/>
              <a:t>:M10815095</a:t>
            </a:r>
            <a:r>
              <a:rPr lang="zh-TW" altLang="en-US" sz="5400" dirty="0"/>
              <a:t>彭政嘉</a:t>
            </a:r>
            <a:endParaRPr lang="en-US" altLang="zh-TW" sz="5400" dirty="0"/>
          </a:p>
          <a:p>
            <a:r>
              <a:rPr lang="zh-TW" altLang="en-US" sz="2800" dirty="0"/>
              <a:t>        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2399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C2A9C446-1410-4551-B8C2-EEC7B605E58D}"/>
              </a:ext>
            </a:extLst>
          </p:cNvPr>
          <p:cNvSpPr txBox="1"/>
          <p:nvPr/>
        </p:nvSpPr>
        <p:spPr>
          <a:xfrm>
            <a:off x="861391" y="238540"/>
            <a:ext cx="3826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Step4</a:t>
            </a:r>
            <a:r>
              <a:rPr lang="en-US" altLang="zh-TW" sz="3200" dirty="0" smtClean="0"/>
              <a:t>:</a:t>
            </a:r>
            <a:r>
              <a:rPr lang="zh-TW" altLang="en-US" sz="3200" dirty="0"/>
              <a:t>算出新的群心</a:t>
            </a:r>
            <a:endParaRPr lang="en-US" altLang="zh-TW" sz="3200" dirty="0"/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5F9EA14F-0E95-4ADF-9F1B-DBE1537E1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3" y="1038662"/>
            <a:ext cx="10489289" cy="5590737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582" y="1402157"/>
            <a:ext cx="4181672" cy="273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6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C2A9C446-1410-4551-B8C2-EEC7B605E58D}"/>
              </a:ext>
            </a:extLst>
          </p:cNvPr>
          <p:cNvSpPr txBox="1"/>
          <p:nvPr/>
        </p:nvSpPr>
        <p:spPr>
          <a:xfrm>
            <a:off x="861391" y="238540"/>
            <a:ext cx="5892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Step5:</a:t>
            </a:r>
            <a:r>
              <a:rPr lang="zh-TW" altLang="en-US" sz="3200" dirty="0"/>
              <a:t>若</a:t>
            </a:r>
            <a:r>
              <a:rPr lang="en-US" altLang="zh-TW" sz="3200" dirty="0"/>
              <a:t>E&lt;ε</a:t>
            </a:r>
            <a:r>
              <a:rPr lang="zh-TW" altLang="en-US" sz="3200" dirty="0"/>
              <a:t>則停止否則回</a:t>
            </a:r>
            <a:r>
              <a:rPr lang="en-US" altLang="zh-TW" sz="3200" dirty="0"/>
              <a:t>Step3</a:t>
            </a:r>
            <a:endParaRPr lang="zh-TW" altLang="en-US" sz="3200" dirty="0"/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7AFB374C-702F-46FC-8914-E26794885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96" y="1008845"/>
            <a:ext cx="9883648" cy="438580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744" y="1482073"/>
            <a:ext cx="4524375" cy="2971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796" y="5683494"/>
            <a:ext cx="29432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4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C2A9C446-1410-4551-B8C2-EEC7B605E58D}"/>
              </a:ext>
            </a:extLst>
          </p:cNvPr>
          <p:cNvSpPr txBox="1"/>
          <p:nvPr/>
        </p:nvSpPr>
        <p:spPr>
          <a:xfrm>
            <a:off x="861391" y="238540"/>
            <a:ext cx="5892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Step5:</a:t>
            </a:r>
            <a:r>
              <a:rPr lang="zh-TW" altLang="en-US" sz="3200" dirty="0"/>
              <a:t>若</a:t>
            </a:r>
            <a:r>
              <a:rPr lang="en-US" altLang="zh-TW" sz="3200" dirty="0"/>
              <a:t>E&lt;ε</a:t>
            </a:r>
            <a:r>
              <a:rPr lang="zh-TW" altLang="en-US" sz="3200" dirty="0"/>
              <a:t>則停止否則回</a:t>
            </a:r>
            <a:r>
              <a:rPr lang="en-US" altLang="zh-TW" sz="3200" dirty="0"/>
              <a:t>Step3</a:t>
            </a:r>
            <a:endParaRPr lang="zh-TW" altLang="en-US" sz="3200" dirty="0"/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7AFB374C-702F-46FC-8914-E26794885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96" y="1008845"/>
            <a:ext cx="9883648" cy="438580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FF9BD2E5-03D6-4239-9978-9C4012F61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96" y="1008558"/>
            <a:ext cx="11076344" cy="438609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969" y="1591408"/>
            <a:ext cx="5080172" cy="349611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796" y="5683494"/>
            <a:ext cx="29432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8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833447" y="677008"/>
            <a:ext cx="4018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/>
              <a:t>m</a:t>
            </a:r>
            <a:r>
              <a:rPr lang="zh-TW" altLang="en-US" sz="4400" dirty="0" smtClean="0"/>
              <a:t>值影響</a:t>
            </a:r>
            <a:endParaRPr lang="zh-TW" altLang="en-US" sz="4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0685"/>
            <a:ext cx="6180993" cy="3332284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637692" y="2242038"/>
            <a:ext cx="386861" cy="395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08" y="1611455"/>
            <a:ext cx="5484618" cy="403074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239716" y="5316883"/>
            <a:ext cx="59084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m = 1,   0.9/0.1=9</a:t>
            </a:r>
          </a:p>
          <a:p>
            <a:r>
              <a:rPr lang="en-US" altLang="zh-TW" sz="2800" dirty="0">
                <a:solidFill>
                  <a:srgbClr val="00B0F0"/>
                </a:solidFill>
              </a:rPr>
              <a:t>m</a:t>
            </a:r>
            <a:r>
              <a:rPr lang="en-US" altLang="zh-TW" sz="2800" dirty="0" smtClean="0">
                <a:solidFill>
                  <a:srgbClr val="00B0F0"/>
                </a:solidFill>
              </a:rPr>
              <a:t> = 5,   0.59049/0.000001= </a:t>
            </a:r>
            <a:r>
              <a:rPr lang="en-US" altLang="zh-TW" sz="2800" dirty="0">
                <a:solidFill>
                  <a:srgbClr val="00B0F0"/>
                </a:solidFill>
              </a:rPr>
              <a:t>590490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7614138" y="2505808"/>
            <a:ext cx="369277" cy="33410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570176" y="2837867"/>
            <a:ext cx="369277" cy="3341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851531" y="4097321"/>
            <a:ext cx="369277" cy="3341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8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24" y="1107832"/>
            <a:ext cx="11820525" cy="441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9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="" xmlns:a16="http://schemas.microsoft.com/office/drawing/2014/main" id="{4E5E3BD3-9C4B-4B9E-BE19-9F922D33EC0E}"/>
              </a:ext>
            </a:extLst>
          </p:cNvPr>
          <p:cNvSpPr txBox="1"/>
          <p:nvPr/>
        </p:nvSpPr>
        <p:spPr>
          <a:xfrm>
            <a:off x="39756" y="63669"/>
            <a:ext cx="3003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/>
              <a:t>程式結果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="" xmlns:a16="http://schemas.microsoft.com/office/drawing/2014/main" id="{35DBE6C6-75D2-4B5A-AAC1-9E9A72F431C1}"/>
              </a:ext>
            </a:extLst>
          </p:cNvPr>
          <p:cNvSpPr txBox="1"/>
          <p:nvPr/>
        </p:nvSpPr>
        <p:spPr>
          <a:xfrm>
            <a:off x="543338" y="1325217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/>
              <a:t>點圖</a:t>
            </a:r>
            <a:r>
              <a:rPr lang="en-US" altLang="zh-TW" sz="3600" dirty="0"/>
              <a:t>: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32231236-4702-4205-9FDC-43788F11FBAE}"/>
              </a:ext>
            </a:extLst>
          </p:cNvPr>
          <p:cNvSpPr txBox="1"/>
          <p:nvPr/>
        </p:nvSpPr>
        <p:spPr>
          <a:xfrm>
            <a:off x="9148549" y="175435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原圖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="" xmlns:a16="http://schemas.microsoft.com/office/drawing/2014/main" id="{6E53FF86-70AA-4C87-9110-3E4F846CFA40}"/>
              </a:ext>
            </a:extLst>
          </p:cNvPr>
          <p:cNvSpPr txBox="1"/>
          <p:nvPr/>
        </p:nvSpPr>
        <p:spPr>
          <a:xfrm>
            <a:off x="9148548" y="4518875"/>
            <a:ext cx="16305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結果</a:t>
            </a:r>
            <a:endParaRPr lang="en-US" altLang="zh-TW" sz="3200" dirty="0"/>
          </a:p>
          <a:p>
            <a:r>
              <a:rPr lang="zh-TW" altLang="en-US" sz="3200" dirty="0"/>
              <a:t>迭代</a:t>
            </a:r>
            <a:r>
              <a:rPr lang="en-US" altLang="zh-TW" sz="3200" dirty="0"/>
              <a:t>8</a:t>
            </a:r>
            <a:r>
              <a:rPr lang="zh-TW" altLang="en-US" sz="3200" dirty="0"/>
              <a:t>次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="" xmlns:a16="http://schemas.microsoft.com/office/drawing/2014/main" id="{DB8376AB-2EED-4754-8FE4-8E8F1D69A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="" xmlns:a16="http://schemas.microsoft.com/office/drawing/2014/main" id="{688C8ED9-3064-42E0-BD13-A9965C35E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="" xmlns:a16="http://schemas.microsoft.com/office/drawing/2014/main" id="{369C6CE2-048F-408E-ADF6-3C547457BA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="" xmlns:a16="http://schemas.microsoft.com/office/drawing/2014/main" id="{3B4A3282-4E72-4DAA-9E2D-228A0EE916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="" xmlns:a16="http://schemas.microsoft.com/office/drawing/2014/main" id="{F80FCA96-ED19-471D-88F9-FFD88056E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="" xmlns:a16="http://schemas.microsoft.com/office/drawing/2014/main" id="{A7AE2F18-E277-46CB-BBFD-49B55358BA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="" xmlns:a16="http://schemas.microsoft.com/office/drawing/2014/main" id="{82EE6BDD-1024-418C-980F-3E88D288CB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="" xmlns:a16="http://schemas.microsoft.com/office/drawing/2014/main" id="{6BE523C7-270A-403B-AA1F-36BC821E7C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="" xmlns:a16="http://schemas.microsoft.com/office/drawing/2014/main" id="{AD1290A5-05AA-478C-A2A3-56C83F879F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sp>
        <p:nvSpPr>
          <p:cNvPr id="34" name="文字方塊 33">
            <a:extLst>
              <a:ext uri="{FF2B5EF4-FFF2-40B4-BE49-F238E27FC236}">
                <a16:creationId xmlns="" xmlns:a16="http://schemas.microsoft.com/office/drawing/2014/main" id="{37EC805E-7FBD-4370-9A2C-87F8C7C41EDF}"/>
              </a:ext>
            </a:extLst>
          </p:cNvPr>
          <p:cNvSpPr txBox="1"/>
          <p:nvPr/>
        </p:nvSpPr>
        <p:spPr>
          <a:xfrm>
            <a:off x="376652" y="2502938"/>
            <a:ext cx="25154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500</a:t>
            </a:r>
            <a:r>
              <a:rPr lang="zh-TW" altLang="en-US" sz="3600" dirty="0"/>
              <a:t>個點</a:t>
            </a:r>
            <a:endParaRPr lang="en-US" altLang="zh-TW" sz="3600" dirty="0"/>
          </a:p>
          <a:p>
            <a:r>
              <a:rPr lang="en-US" altLang="zh-TW" sz="3600" dirty="0"/>
              <a:t>40</a:t>
            </a:r>
            <a:r>
              <a:rPr lang="zh-TW" altLang="en-US" sz="3600" dirty="0"/>
              <a:t>的群心集</a:t>
            </a:r>
            <a:endParaRPr lang="en-US" altLang="zh-TW" sz="3600" dirty="0"/>
          </a:p>
          <a:p>
            <a:r>
              <a:rPr lang="en-US" altLang="zh-TW" sz="3600" dirty="0"/>
              <a:t>M=10</a:t>
            </a:r>
          </a:p>
          <a:p>
            <a:r>
              <a:rPr lang="en-US" altLang="zh-TW" sz="3600" dirty="0"/>
              <a:t>Error=100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437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="" xmlns:a16="http://schemas.microsoft.com/office/drawing/2014/main" id="{639FACAC-DB91-4CB1-82CD-E7375DEF45F5}"/>
              </a:ext>
            </a:extLst>
          </p:cNvPr>
          <p:cNvSpPr txBox="1"/>
          <p:nvPr/>
        </p:nvSpPr>
        <p:spPr>
          <a:xfrm>
            <a:off x="3167270" y="1948070"/>
            <a:ext cx="482696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0" dirty="0"/>
              <a:t>Q </a:t>
            </a:r>
            <a:r>
              <a:rPr lang="zh-TW" altLang="en-US" sz="8000" dirty="0"/>
              <a:t> </a:t>
            </a:r>
            <a:r>
              <a:rPr lang="en-US" altLang="zh-TW" sz="8000" dirty="0"/>
              <a:t> </a:t>
            </a:r>
            <a:r>
              <a:rPr lang="zh-TW" altLang="en-US" sz="8000" dirty="0"/>
              <a:t>＆   </a:t>
            </a:r>
            <a:r>
              <a:rPr lang="en-US" altLang="zh-TW" sz="8000" dirty="0"/>
              <a:t>A</a:t>
            </a:r>
          </a:p>
          <a:p>
            <a:r>
              <a:rPr lang="zh-TW" altLang="en-US" sz="8000" dirty="0"/>
              <a:t>謝謝大家</a:t>
            </a:r>
            <a:r>
              <a:rPr lang="en-US" altLang="zh-TW" sz="8000" dirty="0"/>
              <a:t>~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74069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="" xmlns:a16="http://schemas.microsoft.com/office/drawing/2014/main" id="{34DFA47A-C082-4EE2-B60A-8E983CCEE7D6}"/>
              </a:ext>
            </a:extLst>
          </p:cNvPr>
          <p:cNvSpPr txBox="1"/>
          <p:nvPr/>
        </p:nvSpPr>
        <p:spPr>
          <a:xfrm>
            <a:off x="388607" y="1006431"/>
            <a:ext cx="10831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/>
              <a:t>使用點圖</a:t>
            </a:r>
            <a:r>
              <a:rPr lang="en-US" altLang="zh-TW" sz="2800" dirty="0"/>
              <a:t>:</a:t>
            </a:r>
            <a:r>
              <a:rPr lang="zh-TW" altLang="en-US" sz="2800" dirty="0"/>
              <a:t>圖上只記錄點座標，誤差值的算法用兩點之間的距離。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E383F7E7-1360-4895-B560-0EC349891C45}"/>
              </a:ext>
            </a:extLst>
          </p:cNvPr>
          <p:cNvSpPr txBox="1"/>
          <p:nvPr/>
        </p:nvSpPr>
        <p:spPr>
          <a:xfrm>
            <a:off x="2034361" y="430768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6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041" y="1845463"/>
            <a:ext cx="6731221" cy="440752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782305" y="1859797"/>
            <a:ext cx="7051729" cy="451000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924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="" xmlns:a16="http://schemas.microsoft.com/office/drawing/2014/main" id="{9E172B7D-6A01-4B63-8126-DD2CD2341E19}"/>
                  </a:ext>
                </a:extLst>
              </p:cNvPr>
              <p:cNvSpPr txBox="1"/>
              <p:nvPr/>
            </p:nvSpPr>
            <p:spPr>
              <a:xfrm>
                <a:off x="384313" y="1653001"/>
                <a:ext cx="10017486" cy="4095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dirty="0" smtClean="0"/>
                  <a:t>FCM</a:t>
                </a:r>
                <a:r>
                  <a:rPr lang="zh-TW" altLang="en-US" sz="3200" dirty="0"/>
                  <a:t>分</a:t>
                </a:r>
                <a:r>
                  <a:rPr lang="zh-TW" altLang="en-US" sz="3200" dirty="0" smtClean="0"/>
                  <a:t>群法步驟</a:t>
                </a:r>
                <a:r>
                  <a:rPr lang="en-US" altLang="zh-TW" sz="3200" dirty="0"/>
                  <a:t>:</a:t>
                </a:r>
              </a:p>
              <a:p>
                <a:endParaRPr lang="en-US" altLang="zh-TW" sz="3200" dirty="0"/>
              </a:p>
              <a:p>
                <a:r>
                  <a:rPr lang="en-US" altLang="zh-TW" sz="3200" dirty="0"/>
                  <a:t>1.</a:t>
                </a:r>
                <a:r>
                  <a:rPr lang="zh-TW" altLang="en-US" sz="3200" dirty="0"/>
                  <a:t>選定群數</a:t>
                </a:r>
                <a:r>
                  <a:rPr lang="en-US" altLang="zh-TW" sz="3200" dirty="0"/>
                  <a:t>C</a:t>
                </a:r>
                <a:r>
                  <a:rPr lang="zh-TW" altLang="en-US" sz="3200" dirty="0"/>
                  <a:t>、次方</a:t>
                </a:r>
                <a:r>
                  <a:rPr lang="en-US" altLang="zh-TW" sz="3200" dirty="0"/>
                  <a:t>m</a:t>
                </a:r>
                <a:r>
                  <a:rPr lang="zh-TW" altLang="en-US" sz="3200" dirty="0"/>
                  <a:t>、誤差容忍度</a:t>
                </a:r>
                <a:r>
                  <a:rPr lang="en-US" altLang="zh-TW" sz="3200" dirty="0"/>
                  <a:t>ε</a:t>
                </a:r>
                <a:r>
                  <a:rPr lang="zh-TW" altLang="en-US" sz="3200" dirty="0"/>
                  <a:t>和起始隸屬矩陣</a:t>
                </a:r>
                <a:r>
                  <a:rPr lang="en-US" altLang="zh-TW" sz="3200" dirty="0"/>
                  <a:t>U0</a:t>
                </a:r>
              </a:p>
              <a:p>
                <a:r>
                  <a:rPr lang="en-US" altLang="zh-TW" sz="3200" dirty="0"/>
                  <a:t>2</a:t>
                </a:r>
                <a:r>
                  <a:rPr lang="en-US" altLang="zh-TW" sz="3200" dirty="0" smtClean="0"/>
                  <a:t>.</a:t>
                </a:r>
                <a:r>
                  <a:rPr lang="zh-TW" altLang="en-US" sz="3200" dirty="0"/>
                  <a:t>隨機起始群心集</a:t>
                </a:r>
              </a:p>
              <a:p>
                <a:r>
                  <a:rPr lang="en-US" altLang="zh-TW" sz="3200" dirty="0" smtClean="0"/>
                  <a:t>3</a:t>
                </a:r>
                <a:r>
                  <a:rPr lang="en-US" altLang="zh-TW" sz="3200" dirty="0"/>
                  <a:t>.</a:t>
                </a:r>
                <a:r>
                  <a:rPr lang="zh-TW" altLang="en-US" sz="3200" dirty="0"/>
                  <a:t>重新計算隸屬</a:t>
                </a:r>
                <a:r>
                  <a:rPr lang="zh-TW" altLang="en-US" sz="3200" dirty="0" smtClean="0"/>
                  <a:t>矩陣</a:t>
                </a:r>
                <a:endParaRPr lang="en-US" altLang="zh-TW" sz="3200" dirty="0" smtClean="0"/>
              </a:p>
              <a:p>
                <a:r>
                  <a:rPr lang="en-US" altLang="zh-TW" sz="3200" dirty="0" smtClean="0"/>
                  <a:t>4.</a:t>
                </a:r>
                <a:r>
                  <a:rPr lang="zh-TW" altLang="en-US" sz="3200" dirty="0" smtClean="0"/>
                  <a:t>算出新的群心</a:t>
                </a:r>
                <a:endParaRPr lang="en-US" altLang="zh-TW" sz="3200" dirty="0"/>
              </a:p>
              <a:p>
                <a:r>
                  <a:rPr lang="en-US" altLang="zh-TW" sz="3200" dirty="0"/>
                  <a:t>5.</a:t>
                </a:r>
                <a:r>
                  <a:rPr lang="zh-TW" altLang="en-US" sz="3200" dirty="0"/>
                  <a:t>計算出誤差</a:t>
                </a:r>
                <a:r>
                  <a:rPr lang="en-US" altLang="zh-TW" sz="3200" dirty="0"/>
                  <a:t>E=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  <m:t>𝑉𝑖</m:t>
                                </m:r>
                                <m:r>
                                  <a:rPr lang="zh-TW" altLang="en-US" sz="3200" i="1">
                                    <a:latin typeface="Cambria Math" panose="02040503050406030204" pitchFamily="18" charset="0"/>
                                  </a:rPr>
                                  <m:t>前</m:t>
                                </m:r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  <m:t>Vi</m:t>
                                </m:r>
                                <m:r>
                                  <a:rPr lang="zh-TW" altLang="en-US" sz="3200" i="1">
                                    <a:latin typeface="Cambria Math" panose="02040503050406030204" pitchFamily="18" charset="0"/>
                                  </a:rPr>
                                  <m:t>後</m:t>
                                </m:r>
                              </m:e>
                            </m:d>
                          </m:e>
                        </m:d>
                        <m:r>
                          <a:rPr lang="zh-TW" altLang="en-US" sz="3200" i="1">
                            <a:latin typeface="Cambria Math" panose="02040503050406030204" pitchFamily="18" charset="0"/>
                          </a:rPr>
                          <m:t>，</m:t>
                        </m:r>
                      </m:e>
                    </m:nary>
                  </m:oMath>
                </a14:m>
                <a:r>
                  <a:rPr lang="en-US" altLang="zh-TW" sz="3200" dirty="0"/>
                  <a:t>E&lt;=ε</a:t>
                </a:r>
                <a:r>
                  <a:rPr lang="zh-TW" altLang="en-US" sz="3200" dirty="0"/>
                  <a:t>則</a:t>
                </a:r>
                <a:r>
                  <a:rPr lang="zh-TW" altLang="en-US" sz="3200" dirty="0" smtClean="0"/>
                  <a:t>停</a:t>
                </a:r>
                <a:endParaRPr lang="en-US" altLang="zh-TW" sz="3200" dirty="0" smtClean="0"/>
              </a:p>
              <a:p>
                <a:r>
                  <a:rPr lang="zh-TW" altLang="en-US" sz="3200" dirty="0" smtClean="0"/>
                  <a:t>止</a:t>
                </a:r>
                <a:r>
                  <a:rPr lang="zh-TW" altLang="en-US" sz="3200" dirty="0"/>
                  <a:t>，否則回到步驟三</a:t>
                </a: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E172B7D-6A01-4B63-8126-DD2CD2341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3" y="1653001"/>
                <a:ext cx="10017486" cy="4095288"/>
              </a:xfrm>
              <a:prstGeom prst="rect">
                <a:avLst/>
              </a:prstGeom>
              <a:blipFill rotWithShape="0">
                <a:blip r:embed="rId3"/>
                <a:stretch>
                  <a:fillRect l="-1522" t="-1935" r="-791" b="-38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>
            <a:extLst>
              <a:ext uri="{FF2B5EF4-FFF2-40B4-BE49-F238E27FC236}">
                <a16:creationId xmlns="" xmlns:a16="http://schemas.microsoft.com/office/drawing/2014/main" id="{D06691BD-0C6C-4AB0-9223-72BF9543F46F}"/>
              </a:ext>
            </a:extLst>
          </p:cNvPr>
          <p:cNvSpPr txBox="1"/>
          <p:nvPr/>
        </p:nvSpPr>
        <p:spPr>
          <a:xfrm>
            <a:off x="2561397" y="342501"/>
            <a:ext cx="64940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/>
              <a:t>FCM</a:t>
            </a:r>
            <a:r>
              <a:rPr lang="zh-TW" altLang="en-US" sz="7200" dirty="0"/>
              <a:t>分群法步驟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76853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="" xmlns:a16="http://schemas.microsoft.com/office/drawing/2014/main" id="{866380CB-1F0F-4F4A-AFF4-C7787C867602}"/>
              </a:ext>
            </a:extLst>
          </p:cNvPr>
          <p:cNvSpPr txBox="1"/>
          <p:nvPr/>
        </p:nvSpPr>
        <p:spPr>
          <a:xfrm>
            <a:off x="3048003" y="132521"/>
            <a:ext cx="55739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600" dirty="0"/>
              <a:t>程式解析</a:t>
            </a:r>
            <a:r>
              <a:rPr lang="en-US" altLang="zh-TW" sz="6600" dirty="0"/>
              <a:t>-</a:t>
            </a:r>
            <a:r>
              <a:rPr lang="zh-TW" altLang="en-US" sz="6600" dirty="0"/>
              <a:t>點圖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C2A9C446-1410-4551-B8C2-EEC7B605E58D}"/>
              </a:ext>
            </a:extLst>
          </p:cNvPr>
          <p:cNvSpPr txBox="1"/>
          <p:nvPr/>
        </p:nvSpPr>
        <p:spPr>
          <a:xfrm>
            <a:off x="556592" y="1240517"/>
            <a:ext cx="3826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Step1:</a:t>
            </a:r>
            <a:r>
              <a:rPr lang="zh-TW" altLang="en-US" sz="3200" dirty="0"/>
              <a:t>相關變數宣告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75" y="2348513"/>
            <a:ext cx="10829925" cy="299085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556591" y="3244361"/>
            <a:ext cx="10847031" cy="12045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624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C2A9C446-1410-4551-B8C2-EEC7B605E58D}"/>
              </a:ext>
            </a:extLst>
          </p:cNvPr>
          <p:cNvSpPr txBox="1"/>
          <p:nvPr/>
        </p:nvSpPr>
        <p:spPr>
          <a:xfrm>
            <a:off x="967407" y="301368"/>
            <a:ext cx="4237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Step2:</a:t>
            </a:r>
            <a:r>
              <a:rPr lang="zh-TW" altLang="en-US" sz="3200" dirty="0" smtClean="0"/>
              <a:t>隨機起始</a:t>
            </a:r>
            <a:r>
              <a:rPr lang="zh-TW" altLang="en-US" sz="3200" dirty="0"/>
              <a:t>群心集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9CBCE397-7829-4E0D-97F0-B83596CB5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07" y="886143"/>
            <a:ext cx="7893344" cy="592304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93" y="1905052"/>
            <a:ext cx="4939675" cy="3234442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371600" y="3455377"/>
            <a:ext cx="4598377" cy="22244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656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54" y="1403792"/>
            <a:ext cx="6772112" cy="4434301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397977" y="1380392"/>
            <a:ext cx="6998677" cy="4536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217985" y="2461846"/>
            <a:ext cx="272561" cy="290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 flipH="1">
            <a:off x="3349869" y="2180492"/>
            <a:ext cx="219808" cy="43082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3095597" y="2628900"/>
            <a:ext cx="254272" cy="20134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3349869" y="2606919"/>
            <a:ext cx="2839916" cy="61106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157" y="693860"/>
            <a:ext cx="4108423" cy="2524125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3516923" y="1670483"/>
            <a:ext cx="62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v1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471343" y="4642338"/>
            <a:ext cx="62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v2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293962" y="2848653"/>
            <a:ext cx="62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v3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500" y="3904517"/>
            <a:ext cx="5524500" cy="1552575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="" xmlns:a16="http://schemas.microsoft.com/office/drawing/2014/main" id="{C2A9C446-1410-4551-B8C2-EEC7B605E58D}"/>
              </a:ext>
            </a:extLst>
          </p:cNvPr>
          <p:cNvSpPr txBox="1"/>
          <p:nvPr/>
        </p:nvSpPr>
        <p:spPr>
          <a:xfrm>
            <a:off x="1397977" y="481334"/>
            <a:ext cx="4451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Step3:</a:t>
            </a:r>
            <a:r>
              <a:rPr lang="zh-TW" altLang="en-US" sz="3200" dirty="0"/>
              <a:t>更新隸屬矩陣</a:t>
            </a:r>
          </a:p>
        </p:txBody>
      </p:sp>
      <p:sp>
        <p:nvSpPr>
          <p:cNvPr id="18" name="矩形 17"/>
          <p:cNvSpPr/>
          <p:nvPr/>
        </p:nvSpPr>
        <p:spPr>
          <a:xfrm>
            <a:off x="7816362" y="4193931"/>
            <a:ext cx="641838" cy="1099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622430" y="2259568"/>
            <a:ext cx="48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522176" y="2520457"/>
            <a:ext cx="48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851990" y="3436276"/>
            <a:ext cx="48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481999" y="3306191"/>
            <a:ext cx="3094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1/((1/1)+(1/5)+(1/6))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56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C2A9C446-1410-4551-B8C2-EEC7B605E58D}"/>
              </a:ext>
            </a:extLst>
          </p:cNvPr>
          <p:cNvSpPr txBox="1"/>
          <p:nvPr/>
        </p:nvSpPr>
        <p:spPr>
          <a:xfrm>
            <a:off x="967409" y="145774"/>
            <a:ext cx="3826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Step3:</a:t>
            </a:r>
            <a:r>
              <a:rPr lang="zh-TW" altLang="en-US" sz="3200" dirty="0"/>
              <a:t>更新隸屬矩陣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7925389C-2B71-4E26-8958-1020D9AF2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09" y="754166"/>
            <a:ext cx="9735909" cy="120984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D6D92BC0-A4D2-4A87-9214-F1FF8AD72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409" y="1964010"/>
            <a:ext cx="7116168" cy="402312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301" y="1219153"/>
            <a:ext cx="4684699" cy="306748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6862" y="4286640"/>
            <a:ext cx="4108423" cy="252412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0111154" y="4800600"/>
            <a:ext cx="1380392" cy="9319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512277" y="2982621"/>
            <a:ext cx="4657643" cy="1912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0111154" y="5809690"/>
            <a:ext cx="1451055" cy="90836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8121419" y="5266592"/>
            <a:ext cx="441719" cy="100232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409" y="5987306"/>
            <a:ext cx="5791200" cy="120967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902070" y="6532324"/>
            <a:ext cx="3716215" cy="2784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512278" y="3182815"/>
            <a:ext cx="6571300" cy="282794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33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C2A9C446-1410-4551-B8C2-EEC7B605E58D}"/>
              </a:ext>
            </a:extLst>
          </p:cNvPr>
          <p:cNvSpPr txBox="1"/>
          <p:nvPr/>
        </p:nvSpPr>
        <p:spPr>
          <a:xfrm>
            <a:off x="967409" y="145774"/>
            <a:ext cx="3826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Step3:</a:t>
            </a:r>
            <a:r>
              <a:rPr lang="zh-TW" altLang="en-US" sz="3200" dirty="0"/>
              <a:t>更新隸屬矩陣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7925389C-2B71-4E26-8958-1020D9AF2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09" y="1018360"/>
            <a:ext cx="9735909" cy="120984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D6D92BC0-A4D2-4A87-9214-F1FF8AD72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409" y="2228204"/>
            <a:ext cx="7116168" cy="4629796"/>
          </a:xfrm>
          <a:prstGeom prst="rect">
            <a:avLst/>
          </a:prstGeom>
        </p:spPr>
      </p:pic>
      <p:sp>
        <p:nvSpPr>
          <p:cNvPr id="2" name="橢圓 1"/>
          <p:cNvSpPr/>
          <p:nvPr/>
        </p:nvSpPr>
        <p:spPr>
          <a:xfrm>
            <a:off x="8185638" y="1960685"/>
            <a:ext cx="298939" cy="2675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153" y="902717"/>
            <a:ext cx="5559635" cy="364038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696915" y="3976151"/>
            <a:ext cx="5131177" cy="2319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8092" y="4543102"/>
            <a:ext cx="5524500" cy="155257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965831" y="5099538"/>
            <a:ext cx="668215" cy="773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7998327" y="5023762"/>
            <a:ext cx="720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851531" y="4830913"/>
            <a:ext cx="633046" cy="11161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6910" y="1147856"/>
            <a:ext cx="5324057" cy="3270984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9590342" y="3157533"/>
            <a:ext cx="1760527" cy="1117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342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C2A9C446-1410-4551-B8C2-EEC7B605E58D}"/>
              </a:ext>
            </a:extLst>
          </p:cNvPr>
          <p:cNvSpPr txBox="1"/>
          <p:nvPr/>
        </p:nvSpPr>
        <p:spPr>
          <a:xfrm>
            <a:off x="861391" y="238540"/>
            <a:ext cx="3826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Step4</a:t>
            </a:r>
            <a:r>
              <a:rPr lang="en-US" altLang="zh-TW" sz="3200" dirty="0" smtClean="0"/>
              <a:t>:</a:t>
            </a:r>
            <a:r>
              <a:rPr lang="zh-TW" altLang="en-US" sz="3200" dirty="0"/>
              <a:t>算出新的群心</a:t>
            </a:r>
            <a:endParaRPr lang="en-US" altLang="zh-TW" sz="3200" dirty="0"/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5F9EA14F-0E95-4ADF-9F1B-DBE1537E1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3" y="1038662"/>
            <a:ext cx="10489289" cy="559073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301" y="1392923"/>
            <a:ext cx="4684699" cy="228684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299938" y="1392923"/>
            <a:ext cx="2385124" cy="1016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85446" y="3834031"/>
            <a:ext cx="7848600" cy="5621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792" y="2536344"/>
            <a:ext cx="2385124" cy="10161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94592" y="4396155"/>
            <a:ext cx="4730262" cy="29014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88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TM02900688[[fn=多面向]]</Template>
  <TotalTime>2162</TotalTime>
  <Words>346</Words>
  <Application>Microsoft Office PowerPoint</Application>
  <PresentationFormat>寬螢幕</PresentationFormat>
  <Paragraphs>64</Paragraphs>
  <Slides>16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6" baseType="lpstr">
      <vt:lpstr>微軟正黑體</vt:lpstr>
      <vt:lpstr>新細明體</vt:lpstr>
      <vt:lpstr>Arial</vt:lpstr>
      <vt:lpstr>Calibri</vt:lpstr>
      <vt:lpstr>Cambria Math</vt:lpstr>
      <vt:lpstr>Times New Roman</vt:lpstr>
      <vt:lpstr>Trebuchet MS</vt:lpstr>
      <vt:lpstr>Wingdings</vt:lpstr>
      <vt:lpstr>Wingdings 3</vt:lpstr>
      <vt:lpstr>多面向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鎧屹 蔡</dc:creator>
  <cp:lastModifiedBy>USER</cp:lastModifiedBy>
  <cp:revision>90</cp:revision>
  <dcterms:created xsi:type="dcterms:W3CDTF">2020-05-15T08:57:49Z</dcterms:created>
  <dcterms:modified xsi:type="dcterms:W3CDTF">2020-06-11T19:08:11Z</dcterms:modified>
</cp:coreProperties>
</file>