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  <p:sldMasterId id="2147483659" r:id="rId2"/>
  </p:sldMasterIdLst>
  <p:notesMasterIdLst>
    <p:notesMasterId r:id="rId27"/>
  </p:notesMasterIdLst>
  <p:sldIdLst>
    <p:sldId id="376" r:id="rId3"/>
    <p:sldId id="311" r:id="rId4"/>
    <p:sldId id="345" r:id="rId5"/>
    <p:sldId id="380" r:id="rId6"/>
    <p:sldId id="381" r:id="rId7"/>
    <p:sldId id="392" r:id="rId8"/>
    <p:sldId id="372" r:id="rId9"/>
    <p:sldId id="382" r:id="rId10"/>
    <p:sldId id="375" r:id="rId11"/>
    <p:sldId id="383" r:id="rId12"/>
    <p:sldId id="384" r:id="rId13"/>
    <p:sldId id="370" r:id="rId14"/>
    <p:sldId id="397" r:id="rId15"/>
    <p:sldId id="386" r:id="rId16"/>
    <p:sldId id="385" r:id="rId17"/>
    <p:sldId id="387" r:id="rId18"/>
    <p:sldId id="388" r:id="rId19"/>
    <p:sldId id="393" r:id="rId20"/>
    <p:sldId id="394" r:id="rId21"/>
    <p:sldId id="395" r:id="rId22"/>
    <p:sldId id="389" r:id="rId23"/>
    <p:sldId id="390" r:id="rId24"/>
    <p:sldId id="396" r:id="rId25"/>
    <p:sldId id="377" r:id="rId26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Arial Unicode MS" panose="020B0604020202020204" pitchFamily="34" charset="-122"/>
      <p:regular r:id="rId36"/>
    </p:embeddedFont>
    <p:embeddedFont>
      <p:font typeface="Impact" panose="020B0806030902050204" pitchFamily="34" charset="0"/>
      <p:regular r:id="rId37"/>
    </p:embeddedFont>
  </p:embeddedFontLst>
  <p:custDataLst>
    <p:tags r:id="rId38"/>
  </p:custDataLst>
  <p:defaultTextStyle>
    <a:defPPr>
      <a:defRPr lang="zh-CN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00"/>
    <a:srgbClr val="820000"/>
    <a:srgbClr val="FF9900"/>
    <a:srgbClr val="C80000"/>
    <a:srgbClr val="960000"/>
    <a:srgbClr val="000000"/>
    <a:srgbClr val="FFFFFF"/>
    <a:srgbClr val="DE0000"/>
    <a:srgbClr val="F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86406" autoAdjust="0"/>
  </p:normalViewPr>
  <p:slideViewPr>
    <p:cSldViewPr>
      <p:cViewPr varScale="1">
        <p:scale>
          <a:sx n="153" d="100"/>
          <a:sy n="153" d="100"/>
        </p:scale>
        <p:origin x="37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EB118-935A-4D6A-BF3D-282C0E6CB0E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8E17-6E6C-421A-9820-B576FE7D3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5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1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3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7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EACC-3148-4639-B8F8-DA7D85113A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8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5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EACC-3148-4639-B8F8-DA7D85113A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31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348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26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92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520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355E32A-23E1-40B3-B434-148655B1CBE9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3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2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1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3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2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1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2252995" y="1508721"/>
            <a:ext cx="944122" cy="447598"/>
          </a:xfrm>
          <a:prstGeom prst="roundRect">
            <a:avLst>
              <a:gd name="adj" fmla="val 15229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316799" y="2724749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890402" y="1806644"/>
            <a:ext cx="537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Defects4J: A Database of Existing Faults to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Controlled Testing Studies for Java Programs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07895" y="706623"/>
            <a:ext cx="451632" cy="409118"/>
          </a:xfrm>
          <a:prstGeom prst="roundRect">
            <a:avLst>
              <a:gd name="adj" fmla="val 124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956916" y="1788792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Shape 280"/>
          <p:cNvSpPr/>
          <p:nvPr/>
        </p:nvSpPr>
        <p:spPr>
          <a:xfrm>
            <a:off x="3953849" y="3435846"/>
            <a:ext cx="5004049" cy="997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ISSTA ’14, July 21–25,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René Just,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Darioush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Michael D.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Ernst</a:t>
            </a:r>
          </a:p>
          <a:p>
            <a:pPr lvl="0">
              <a:lnSpc>
                <a:spcPct val="90000"/>
              </a:lnSpc>
              <a:defRPr sz="1800"/>
            </a:pPr>
            <a:endParaRPr lang="en-US" spc="1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>
              <a:lnSpc>
                <a:spcPct val="90000"/>
              </a:lnSpc>
              <a:defRPr sz="18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http://defects4j.org</a:t>
            </a:r>
            <a:endParaRPr spc="1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953849" y="2855402"/>
            <a:ext cx="4071006" cy="290610"/>
          </a:xfrm>
          <a:prstGeom prst="roundRect">
            <a:avLst/>
          </a:prstGeom>
          <a:gradFill>
            <a:gsLst>
              <a:gs pos="18000">
                <a:schemeClr val="accent1"/>
              </a:gs>
              <a:gs pos="96000">
                <a:schemeClr val="accent1"/>
              </a:gs>
            </a:gsLst>
            <a:lin ang="13500000" scaled="1"/>
          </a:gra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2088" y="2614483"/>
            <a:ext cx="581980" cy="582228"/>
          </a:xfrm>
          <a:prstGeom prst="roundRect">
            <a:avLst>
              <a:gd name="adj" fmla="val 21816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768463" y="565673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503364" y="1104266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52595" y="451903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59527" y="1143856"/>
            <a:ext cx="1161700" cy="1170620"/>
          </a:xfrm>
          <a:prstGeom prst="roundRect">
            <a:avLst>
              <a:gd name="adj" fmla="val 10379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735901" y="2382001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685143" y="1425164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9" grpId="0" animBg="1"/>
      <p:bldP spid="90" grpId="0" animBg="1"/>
      <p:bldP spid="90" grpId="1" animBg="1"/>
      <p:bldP spid="90" grpId="2" animBg="1"/>
      <p:bldP spid="118" grpId="0"/>
      <p:bldP spid="13" grpId="0" animBg="1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22" grpId="0" animBg="1"/>
      <p:bldP spid="84" grpId="0" animBg="1"/>
      <p:bldP spid="84" grpId="1" animBg="1"/>
      <p:bldP spid="8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7704" y="149163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sv-SE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&gt;= </a:t>
            </a:r>
            <a:r>
              <a:rPr lang="sv-SE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&gt;= </a:t>
            </a:r>
            <a:r>
              <a:rPr lang="sv-SE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SVN &gt;= 1.8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91556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9992" y="1563638"/>
            <a:ext cx="4346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：实用</a:t>
            </a:r>
            <a:r>
              <a:rPr lang="zh-CN" altLang="en-US" sz="2000" dirty="0"/>
              <a:t>报表提取语言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是简化</a:t>
            </a:r>
            <a:r>
              <a:rPr lang="zh-CN" altLang="en-US" sz="2000" dirty="0"/>
              <a:t>报告处理的通用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000" dirty="0"/>
              <a:t>脚本语言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4499992" y="29317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版本控制系统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232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54" y="89426"/>
            <a:ext cx="780911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zxvf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jdk-7u80-linux-x64.tar.gz -C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~/.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#set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JAVA_HOME=/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/jdk1.7.0_80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JRE_HOME=${JAVA_HOME}/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CLASSPATH=.:${JAVA_HOME}/lib:${JRE_HOME}/lib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PATH=${JAVA_HOME}/bin:$PATH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655" y="3795886"/>
            <a:ext cx="2464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29" y="1789596"/>
            <a:ext cx="3847619" cy="1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10" y="451879"/>
            <a:ext cx="3542857" cy="10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720" y="3696808"/>
            <a:ext cx="3257143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6655" y="2432138"/>
            <a:ext cx="32736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libdbi-perl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14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77372" y="2701376"/>
            <a:ext cx="7647362" cy="0"/>
          </a:xfrm>
          <a:prstGeom prst="line">
            <a:avLst/>
          </a:prstGeom>
          <a:noFill/>
          <a:ln w="101600">
            <a:solidFill>
              <a:srgbClr val="0070C0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sz="1620">
              <a:ln>
                <a:solidFill>
                  <a:srgbClr val="FFD347"/>
                </a:solidFill>
              </a:ln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1049357" y="1037394"/>
            <a:ext cx="3738666" cy="1351598"/>
          </a:xfrm>
          <a:prstGeom prst="roundRect">
            <a:avLst>
              <a:gd name="adj" fmla="val 13009"/>
            </a:avLst>
          </a:prstGeom>
          <a:solidFill>
            <a:srgbClr val="00B0F0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2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1139917" y="1242624"/>
            <a:ext cx="0" cy="1453038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Group 138"/>
          <p:cNvGrpSpPr>
            <a:grpSpLocks/>
          </p:cNvGrpSpPr>
          <p:nvPr/>
        </p:nvGrpSpPr>
        <p:grpSpPr bwMode="auto">
          <a:xfrm>
            <a:off x="1057949" y="2644392"/>
            <a:ext cx="163936" cy="163895"/>
            <a:chOff x="1661" y="2750"/>
            <a:chExt cx="250" cy="250"/>
          </a:xfrm>
        </p:grpSpPr>
        <p:sp>
          <p:nvSpPr>
            <p:cNvPr id="2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1230484" y="1117834"/>
            <a:ext cx="2086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Clone Defects4J</a:t>
            </a:r>
            <a:endParaRPr lang="zh-CN" altLang="en-US" sz="2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57"/>
          <p:cNvSpPr txBox="1">
            <a:spLocks noChangeArrowheads="1"/>
          </p:cNvSpPr>
          <p:nvPr/>
        </p:nvSpPr>
        <p:spPr bwMode="auto">
          <a:xfrm>
            <a:off x="1195558" y="1463297"/>
            <a:ext cx="3592465" cy="87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https://github.com/rjust/defects4j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3131841" y="3056394"/>
            <a:ext cx="2952328" cy="1506675"/>
          </a:xfrm>
          <a:prstGeom prst="roundRect">
            <a:avLst>
              <a:gd name="adj" fmla="val 13009"/>
            </a:avLst>
          </a:prstGeom>
          <a:solidFill>
            <a:srgbClr val="0070C0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 sz="1620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3351077" y="2705613"/>
            <a:ext cx="2858" cy="522923"/>
          </a:xfrm>
          <a:prstGeom prst="line">
            <a:avLst/>
          </a:prstGeom>
          <a:noFill/>
          <a:ln w="19050">
            <a:solidFill>
              <a:srgbClr val="FFFF00"/>
            </a:solidFill>
            <a:prstDash val="sysDot"/>
            <a:round/>
            <a:headEnd type="oval" w="med" len="med"/>
            <a:tailEnd type="oval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sz="1620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52" name="Group 138"/>
          <p:cNvGrpSpPr>
            <a:grpSpLocks/>
          </p:cNvGrpSpPr>
          <p:nvPr/>
        </p:nvGrpSpPr>
        <p:grpSpPr bwMode="auto">
          <a:xfrm>
            <a:off x="3265731" y="2606985"/>
            <a:ext cx="163930" cy="163971"/>
            <a:chOff x="1661" y="2750"/>
            <a:chExt cx="250" cy="250"/>
          </a:xfrm>
        </p:grpSpPr>
        <p:sp>
          <p:nvSpPr>
            <p:cNvPr id="53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54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3429661" y="3091729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Defects4J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7"/>
          <p:cNvSpPr txBox="1">
            <a:spLocks noChangeArrowheads="1"/>
          </p:cNvSpPr>
          <p:nvPr/>
        </p:nvSpPr>
        <p:spPr bwMode="auto">
          <a:xfrm>
            <a:off x="3491606" y="3519622"/>
            <a:ext cx="1522231" cy="87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defects4j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./init.sh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5013837" y="1037016"/>
            <a:ext cx="3888431" cy="1352354"/>
          </a:xfrm>
          <a:prstGeom prst="roundRect">
            <a:avLst>
              <a:gd name="adj" fmla="val 13009"/>
            </a:avLst>
          </a:prstGeom>
          <a:solidFill>
            <a:srgbClr val="00B0F0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2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5220072" y="1242624"/>
            <a:ext cx="0" cy="142589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Group 138"/>
          <p:cNvGrpSpPr>
            <a:grpSpLocks/>
          </p:cNvGrpSpPr>
          <p:nvPr/>
        </p:nvGrpSpPr>
        <p:grpSpPr bwMode="auto">
          <a:xfrm>
            <a:off x="5138104" y="2633091"/>
            <a:ext cx="163936" cy="163863"/>
            <a:chOff x="1661" y="2750"/>
            <a:chExt cx="250" cy="250"/>
          </a:xfrm>
        </p:grpSpPr>
        <p:sp>
          <p:nvSpPr>
            <p:cNvPr id="60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6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620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5302040" y="1143115"/>
            <a:ext cx="3682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Add Defects4J's executables</a:t>
            </a:r>
            <a:endParaRPr lang="zh-CN" altLang="en-US" sz="2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TextBox 57"/>
          <p:cNvSpPr txBox="1">
            <a:spLocks noChangeArrowheads="1"/>
          </p:cNvSpPr>
          <p:nvPr/>
        </p:nvSpPr>
        <p:spPr bwMode="auto">
          <a:xfrm>
            <a:off x="5222486" y="1513268"/>
            <a:ext cx="3841960" cy="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export PATH=$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PATH:path2defects4j/framework/bin</a:t>
            </a:r>
            <a:endParaRPr lang="zh-CN" altLang="en-US" sz="14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91105"/>
            <a:ext cx="230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Defects4J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55" y="391105"/>
            <a:ext cx="6028571" cy="3942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30484" y="3795886"/>
            <a:ext cx="6797900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60856"/>
      </p:ext>
    </p:extLst>
  </p:cSld>
  <p:clrMapOvr>
    <a:masterClrMapping/>
  </p:clrMapOvr>
  <p:transition spd="slow" advClick="0" advTm="6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/>
      <p:bldP spid="28" grpId="0"/>
      <p:bldP spid="50" grpId="0" animBg="1"/>
      <p:bldP spid="51" grpId="0" animBg="1"/>
      <p:bldP spid="55" grpId="0"/>
      <p:bldP spid="56" grpId="0"/>
      <p:bldP spid="57" grpId="0" animBg="1"/>
      <p:bldP spid="58" grpId="0" animBg="1"/>
      <p:bldP spid="62" grpId="0"/>
      <p:bldP spid="6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15566"/>
            <a:ext cx="7180952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919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265" y="202573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Defects4J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738" y="699542"/>
            <a:ext cx="8575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get information for a specific project (commons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734" y="1196511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info -p Lang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85505"/>
            <a:ext cx="689523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2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83518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for a specific bug (commons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bug 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059582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info -p Lang -b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28914"/>
            <a:ext cx="6114286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4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83518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buggy source code version (commons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bug 1, buggy version)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05958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checkout -p Lang -v 1b -w 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/lang_1_buggy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8914"/>
            <a:ext cx="7000000" cy="22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28914"/>
            <a:ext cx="465714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63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06" y="411510"/>
            <a:ext cx="8436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working directory, compile sources and tests, and run tests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8859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/lang_1_buggy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compile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test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15177"/>
            <a:ext cx="6942857" cy="3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02834"/>
            <a:ext cx="5752381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3478"/>
            <a:ext cx="7076190" cy="22095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87514"/>
            <a:ext cx="193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defects4j coverage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37" y="1753024"/>
            <a:ext cx="8568952" cy="3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71097"/>
            <a:ext cx="3028571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699542"/>
            <a:ext cx="7123809" cy="2123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03798"/>
            <a:ext cx="3266667" cy="20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5576" y="3363838"/>
            <a:ext cx="200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efects4j  mutation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60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3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645581" y="164240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2"/>
            <a:ext cx="3316169" cy="466677"/>
            <a:chOff x="6315199" y="2410178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Defects4j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645581" y="242845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54"/>
            <a:ext cx="3316169" cy="466677"/>
            <a:chOff x="6339097" y="3296031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涉及论文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645581" y="3213630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26786" y="3213632"/>
            <a:ext cx="3316169" cy="467290"/>
            <a:chOff x="6339097" y="4180903"/>
            <a:chExt cx="3744416" cy="52662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23349" y="4221882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6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7654"/>
            <a:ext cx="6980952" cy="17619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699542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defects4j export -p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[-o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7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9306"/>
              </p:ext>
            </p:extLst>
          </p:nvPr>
        </p:nvGraphicFramePr>
        <p:xfrm>
          <a:off x="899592" y="339502"/>
          <a:ext cx="7704856" cy="40462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7210"/>
                <a:gridCol w="5287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Command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info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查看程序配置信息或特定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  <a:r>
                        <a:rPr lang="zh-CN" altLang="en-US" dirty="0" smtClean="0">
                          <a:effectLst/>
                        </a:rPr>
                        <a:t>的介绍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checkout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查看错误或修复的程序版本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编译源代码与测试代码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在错误或者修复的项目版本上运行单个测试方法或测试套件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在错误或者修复的项目版本上进行变异分析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coverage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在错误或者修复的项目版本上进行代码覆盖分析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monitor.test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在执行单个测试或测试套件时监测类加载器。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export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导出特定版本的属性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ctr"/>
                      <a:r>
                        <a:rPr lang="en-US" dirty="0" err="1" smtClean="0">
                          <a:effectLst/>
                        </a:rPr>
                        <a:t>classpaths</a:t>
                      </a:r>
                      <a:r>
                        <a:rPr lang="en-US" dirty="0">
                          <a:effectLst/>
                        </a:rPr>
                        <a:t>, directories, </a:t>
                      </a:r>
                      <a:r>
                        <a:rPr lang="en-US" dirty="0" smtClean="0">
                          <a:effectLst/>
                        </a:rPr>
                        <a:t>or lists </a:t>
                      </a:r>
                      <a:r>
                        <a:rPr lang="en-US" dirty="0">
                          <a:effectLst/>
                        </a:rPr>
                        <a:t>of tests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09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83518"/>
            <a:ext cx="2855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framework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68020"/>
              </p:ext>
            </p:extLst>
          </p:nvPr>
        </p:nvGraphicFramePr>
        <p:xfrm>
          <a:off x="1187624" y="1203598"/>
          <a:ext cx="6768752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413"/>
                <a:gridCol w="4114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Script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run_bug_detection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Determine </a:t>
                      </a:r>
                      <a:r>
                        <a:rPr lang="en-US" dirty="0">
                          <a:effectLst/>
                        </a:rPr>
                        <a:t>the real fault detection rate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run_mutation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Determine </a:t>
                      </a:r>
                      <a:r>
                        <a:rPr lang="en-US" dirty="0">
                          <a:effectLst/>
                        </a:rPr>
                        <a:t>the mutation score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run_coverage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Determine </a:t>
                      </a:r>
                      <a:r>
                        <a:rPr lang="en-US" dirty="0">
                          <a:effectLst/>
                        </a:rPr>
                        <a:t>code coverage ratios (statement and branch coverage)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run_evosuite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Generate test suites using </a:t>
                      </a:r>
                      <a:r>
                        <a:rPr lang="en-US" dirty="0" err="1">
                          <a:effectLst/>
                        </a:rPr>
                        <a:t>EvoSuite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run_randoop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Generate test suites using </a:t>
                      </a:r>
                      <a:r>
                        <a:rPr lang="en-US" dirty="0" err="1">
                          <a:effectLst/>
                        </a:rPr>
                        <a:t>Randoop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70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7494"/>
            <a:ext cx="4238095" cy="45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915566"/>
            <a:ext cx="344761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5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26983" y="23836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2252995" y="1508721"/>
            <a:ext cx="944122" cy="447598"/>
          </a:xfrm>
          <a:prstGeom prst="roundRect">
            <a:avLst>
              <a:gd name="adj" fmla="val 15229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316799" y="2724749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079351" y="1729166"/>
            <a:ext cx="441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99FF"/>
                </a:solidFill>
                <a:latin typeface="+mj-ea"/>
                <a:ea typeface="+mj-ea"/>
              </a:rPr>
              <a:t>谢谢！</a:t>
            </a:r>
            <a:endParaRPr lang="zh-CN" altLang="en-US" sz="3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07895" y="706623"/>
            <a:ext cx="451632" cy="409118"/>
          </a:xfrm>
          <a:prstGeom prst="roundRect">
            <a:avLst>
              <a:gd name="adj" fmla="val 124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956916" y="1788792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Shape 280"/>
          <p:cNvSpPr/>
          <p:nvPr/>
        </p:nvSpPr>
        <p:spPr>
          <a:xfrm>
            <a:off x="4198468" y="3332335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60872" y="2498969"/>
            <a:ext cx="4071006" cy="290610"/>
          </a:xfrm>
          <a:prstGeom prst="roundRect">
            <a:avLst/>
          </a:prstGeom>
          <a:gradFill>
            <a:gsLst>
              <a:gs pos="18000">
                <a:schemeClr val="accent1"/>
              </a:gs>
              <a:gs pos="96000">
                <a:schemeClr val="accent1"/>
              </a:gs>
            </a:gsLst>
            <a:lin ang="13500000" scaled="1"/>
          </a:gra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2088" y="2614483"/>
            <a:ext cx="581980" cy="582228"/>
          </a:xfrm>
          <a:prstGeom prst="roundRect">
            <a:avLst>
              <a:gd name="adj" fmla="val 21816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768463" y="565673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503364" y="1104266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52595" y="451903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59527" y="1143856"/>
            <a:ext cx="1161700" cy="1170620"/>
          </a:xfrm>
          <a:prstGeom prst="roundRect">
            <a:avLst>
              <a:gd name="adj" fmla="val 10379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Shape 280"/>
          <p:cNvSpPr/>
          <p:nvPr/>
        </p:nvSpPr>
        <p:spPr>
          <a:xfrm>
            <a:off x="5858382" y="3363807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735901" y="2382001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685143" y="1425164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6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0.03888 L -1.38889E-6 -0.14815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0.03858 L -1.38889E-6 4.5679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13" grpId="0" animBg="1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22" grpId="0" animBg="1"/>
      <p:bldP spid="84" grpId="0" animBg="1"/>
      <p:bldP spid="84" grpId="1" animBg="1"/>
      <p:bldP spid="8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1590" y="785112"/>
            <a:ext cx="54726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软件测试研究中的实证研究可能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可比较，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重复，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或具有实践特征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590" y="2070456"/>
            <a:ext cx="553532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在软件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中测试研究中极少。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590" y="3003798"/>
            <a:ext cx="612068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不易提取和重现真实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，因此常用手工植入的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缺陷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或变异体代替。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300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694915" y="1752606"/>
            <a:ext cx="7820428" cy="2996551"/>
          </a:xfrm>
          <a:prstGeom prst="rect">
            <a:avLst/>
          </a:prstGeom>
          <a:solidFill>
            <a:srgbClr val="595959">
              <a:alpha val="78000"/>
            </a:srgbClr>
          </a:solidFill>
          <a:ln w="12700" cmpd="sng">
            <a:solidFill>
              <a:schemeClr val="bg1"/>
            </a:solidFill>
            <a:miter lim="800000"/>
            <a:headEnd/>
            <a:tailEnd/>
          </a:ln>
        </p:spPr>
        <p:txBody>
          <a:bodyPr lIns="68603" tIns="34302" rIns="68603" bIns="3430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802908" y="1610412"/>
            <a:ext cx="7602643" cy="29775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68603" tIns="34302" rIns="68603" bIns="3430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zh-CN" altLang="en-US" sz="15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43608" y="1614012"/>
            <a:ext cx="6698973" cy="3624117"/>
          </a:xfrm>
          <a:prstGeom prst="rect">
            <a:avLst/>
          </a:prstGeom>
          <a:noFill/>
        </p:spPr>
        <p:txBody>
          <a:bodyPr wrap="square" lIns="68627" tIns="34314" rIns="68627" bIns="343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Defects4J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是一个提供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来支持软件测试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数据库和框架。这些错误来自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个真实的开源软件，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每个错误都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有一个全面的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可以发现该错误的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测试套件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Defects4J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可扩展，在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程序版本上构建版本控制系统。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Defects4J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提供了一个易于访问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错误或修复的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程序版本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框架，附有相应测试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套件。这个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框架包含了执行软件测试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中共同任务的组件，易于进行或者再现实证研究。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845696" y="-2235050"/>
            <a:ext cx="3396690" cy="3398501"/>
            <a:chOff x="-4798513" y="274911"/>
            <a:chExt cx="6419015" cy="64188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" name="椭圆 63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文本框 2"/>
            <p:cNvSpPr txBox="1">
              <a:spLocks noChangeArrowheads="1"/>
            </p:cNvSpPr>
            <p:nvPr/>
          </p:nvSpPr>
          <p:spPr bwMode="auto">
            <a:xfrm>
              <a:off x="-3574007" y="4972170"/>
              <a:ext cx="4081682" cy="12792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121898" tIns="60948" rIns="121898" bIns="60948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7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  <p:bldP spid="61" grpId="0" animBg="1" autoUpdateAnimBg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27211"/>
              </p:ext>
            </p:extLst>
          </p:nvPr>
        </p:nvGraphicFramePr>
        <p:xfrm>
          <a:off x="539552" y="411510"/>
          <a:ext cx="7886700" cy="255960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Identifier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Project name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Number of bugs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Chart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JFreechart</a:t>
                      </a:r>
                      <a:endParaRPr lang="en-US" sz="1700" dirty="0">
                        <a:effectLst/>
                      </a:endParaRP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26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Closure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Closure compiler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133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Lang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Apache commons-</a:t>
                      </a:r>
                      <a:r>
                        <a:rPr lang="en-US" sz="1700" dirty="0" err="1">
                          <a:effectLst/>
                        </a:rPr>
                        <a:t>lang</a:t>
                      </a:r>
                      <a:endParaRPr lang="en-US" sz="1700" dirty="0">
                        <a:effectLst/>
                      </a:endParaRP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65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Math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Apache commons-math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106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Mockito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Mockito</a:t>
                      </a:r>
                      <a:endParaRPr lang="en-US" sz="1700" dirty="0">
                        <a:effectLst/>
                      </a:endParaRP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38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362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Time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Joda-Time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27</a:t>
                      </a:r>
                    </a:p>
                  </a:txBody>
                  <a:tcPr marL="115458" marR="115458" marT="53289" marB="532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33638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每个版本修复一个错误，只修改源代码。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有个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    </a:t>
            </a:r>
            <a:r>
              <a:rPr lang="en-US" altLang="zh-CN" dirty="0" smtClean="0"/>
              <a:t>&lt; </a:t>
            </a:r>
            <a:r>
              <a:rPr lang="en-US" altLang="zh-CN" dirty="0"/>
              <a:t>id&gt; </a:t>
            </a:r>
            <a:r>
              <a:rPr lang="en-US" altLang="zh-CN" dirty="0" smtClean="0"/>
              <a:t>b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&lt; </a:t>
            </a:r>
            <a:r>
              <a:rPr lang="en-US" altLang="zh-CN" dirty="0"/>
              <a:t>id&gt; f</a:t>
            </a:r>
          </a:p>
        </p:txBody>
      </p:sp>
    </p:spTree>
    <p:extLst>
      <p:ext uri="{BB962C8B-B14F-4D97-AF65-F5344CB8AC3E}">
        <p14:creationId xmlns:p14="http://schemas.microsoft.com/office/powerpoint/2010/main" val="2477270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"/>
          <p:cNvSpPr>
            <a:spLocks/>
          </p:cNvSpPr>
          <p:nvPr/>
        </p:nvSpPr>
        <p:spPr bwMode="auto">
          <a:xfrm>
            <a:off x="3839632" y="1221600"/>
            <a:ext cx="1461593" cy="1610265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6000">
                <a:srgbClr val="00B0F0"/>
              </a:gs>
              <a:gs pos="54000">
                <a:srgbClr val="1590FF"/>
              </a:gs>
              <a:gs pos="100000">
                <a:srgbClr val="0070D6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6762817" y="1221600"/>
            <a:ext cx="1464734" cy="1610265"/>
          </a:xfrm>
          <a:custGeom>
            <a:avLst/>
            <a:gdLst>
              <a:gd name="T0" fmla="*/ 0 w 1399"/>
              <a:gd name="T1" fmla="*/ 0 h 1538"/>
              <a:gd name="T2" fmla="*/ 1399 w 1399"/>
              <a:gd name="T3" fmla="*/ 0 h 1538"/>
              <a:gd name="T4" fmla="*/ 1399 w 1399"/>
              <a:gd name="T5" fmla="*/ 1396 h 1538"/>
              <a:gd name="T6" fmla="*/ 787 w 1399"/>
              <a:gd name="T7" fmla="*/ 1396 h 1538"/>
              <a:gd name="T8" fmla="*/ 700 w 1399"/>
              <a:gd name="T9" fmla="*/ 1538 h 1538"/>
              <a:gd name="T10" fmla="*/ 612 w 1399"/>
              <a:gd name="T11" fmla="*/ 1396 h 1538"/>
              <a:gd name="T12" fmla="*/ 0 w 1399"/>
              <a:gd name="T13" fmla="*/ 1396 h 1538"/>
              <a:gd name="T14" fmla="*/ 0 w 1399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38">
                <a:moveTo>
                  <a:pt x="0" y="0"/>
                </a:moveTo>
                <a:lnTo>
                  <a:pt x="1399" y="0"/>
                </a:lnTo>
                <a:lnTo>
                  <a:pt x="1399" y="1396"/>
                </a:lnTo>
                <a:lnTo>
                  <a:pt x="787" y="1396"/>
                </a:lnTo>
                <a:lnTo>
                  <a:pt x="700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6000">
                <a:srgbClr val="00B0F0"/>
              </a:gs>
              <a:gs pos="54000">
                <a:srgbClr val="1590FF"/>
              </a:gs>
              <a:gs pos="100000">
                <a:srgbClr val="0070D6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2378041" y="2535569"/>
            <a:ext cx="1461593" cy="1609218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gradFill flip="none" rotWithShape="1">
            <a:gsLst>
              <a:gs pos="16000">
                <a:srgbClr val="00B0F0"/>
              </a:gs>
              <a:gs pos="54000">
                <a:srgbClr val="1590FF"/>
              </a:gs>
              <a:gs pos="100000">
                <a:srgbClr val="0070D6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5301225" y="2535569"/>
            <a:ext cx="1461593" cy="1609218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7 w 1396"/>
              <a:gd name="T7" fmla="*/ 141 h 1537"/>
              <a:gd name="T8" fmla="*/ 700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7" y="141"/>
                </a:lnTo>
                <a:lnTo>
                  <a:pt x="700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gradFill flip="none" rotWithShape="1">
            <a:gsLst>
              <a:gs pos="16000">
                <a:srgbClr val="00B0F0"/>
              </a:gs>
              <a:gs pos="54000">
                <a:srgbClr val="1590FF"/>
              </a:gs>
              <a:gs pos="100000">
                <a:srgbClr val="0070D6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916448" y="1221600"/>
            <a:ext cx="1461593" cy="1610265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6000">
                <a:srgbClr val="00B0F0"/>
              </a:gs>
              <a:gs pos="54000">
                <a:srgbClr val="1590FF"/>
              </a:gs>
              <a:gs pos="100000">
                <a:srgbClr val="0070D6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505380"/>
            <a:ext cx="1651471" cy="9233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Monitoring test execution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1752" y="1505380"/>
            <a:ext cx="1935783" cy="8679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 Suite Manipulation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0232" y="1505380"/>
            <a:ext cx="1567319" cy="8679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 Generation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899" y="2988439"/>
            <a:ext cx="1461593" cy="9233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Mutation Analysis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1881" y="3026661"/>
            <a:ext cx="2520279" cy="9233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Code Coverage Analysis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4115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EXECUTION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3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645581" y="164240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2"/>
            <a:ext cx="3316169" cy="466677"/>
            <a:chOff x="6315199" y="2410178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Defects4j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645581" y="242845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54"/>
            <a:ext cx="3316169" cy="466677"/>
            <a:chOff x="6339097" y="3296031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涉及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论文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645581" y="3213630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26786" y="3213628"/>
            <a:ext cx="3316169" cy="467290"/>
            <a:chOff x="6339097" y="4180903"/>
            <a:chExt cx="3744416" cy="52662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23349" y="4221882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718903" y="2373555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994035" y="1999166"/>
            <a:ext cx="1509760" cy="1237121"/>
            <a:chOff x="7737176" y="3044094"/>
            <a:chExt cx="1677511" cy="1374579"/>
          </a:xfrm>
        </p:grpSpPr>
        <p:grpSp>
          <p:nvGrpSpPr>
            <p:cNvPr id="54" name="组合 53"/>
            <p:cNvGrpSpPr/>
            <p:nvPr/>
          </p:nvGrpSpPr>
          <p:grpSpPr>
            <a:xfrm>
              <a:off x="7737176" y="3044094"/>
              <a:ext cx="1677511" cy="1374579"/>
              <a:chOff x="7647017" y="2699415"/>
              <a:chExt cx="2617944" cy="2145185"/>
            </a:xfrm>
          </p:grpSpPr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 flipV="1">
                <a:off x="7647017" y="4399449"/>
                <a:ext cx="2617944" cy="44515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822960">
                  <a:defRPr/>
                </a:pPr>
                <a:endParaRPr lang="zh-CN" altLang="en-US" sz="1620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57" name="Oval 19"/>
              <p:cNvSpPr>
                <a:spLocks noChangeArrowheads="1"/>
              </p:cNvSpPr>
              <p:nvPr/>
            </p:nvSpPr>
            <p:spPr bwMode="auto">
              <a:xfrm>
                <a:off x="8011516" y="2699415"/>
                <a:ext cx="1931237" cy="1931674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>
                <a:off x="8233034" y="2743729"/>
                <a:ext cx="1490214" cy="727147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2960">
                  <a:defRPr/>
                </a:pPr>
                <a:endParaRPr lang="zh-CN" altLang="en-US" sz="1620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8036109" y="3341756"/>
              <a:ext cx="1042308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defRPr/>
              </a:pPr>
              <a:r>
                <a:rPr lang="en-US" altLang="zh-CN" sz="3240" i="1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2017</a:t>
              </a:r>
              <a:endParaRPr lang="zh-CN" altLang="en-US" sz="3240" i="1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971600" y="2160807"/>
            <a:ext cx="4873412" cy="824388"/>
          </a:xfrm>
          <a:prstGeom prst="homePlate">
            <a:avLst>
              <a:gd name="adj" fmla="val 40030"/>
            </a:avLst>
          </a:prstGeom>
          <a:gradFill rotWithShape="1">
            <a:gsLst>
              <a:gs pos="0">
                <a:srgbClr val="B2B2B2">
                  <a:gamma/>
                  <a:tint val="588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21470" indent="-321470">
              <a:lnSpc>
                <a:spcPct val="120000"/>
              </a:lnSpc>
              <a:defRPr/>
            </a:pPr>
            <a:endParaRPr lang="zh-CN" altLang="en-US" sz="1080" kern="0" dirty="0">
              <a:solidFill>
                <a:srgbClr val="646464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5312309" y="2154492"/>
            <a:ext cx="510596" cy="844391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665611" y="2147119"/>
            <a:ext cx="510596" cy="844391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2131343" y="2147119"/>
            <a:ext cx="510596" cy="844391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14595" y="2404886"/>
            <a:ext cx="5822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>
              <a:defRPr/>
            </a:pPr>
            <a:r>
              <a:rPr lang="en-US" altLang="zh-CN" sz="1620" kern="0" dirty="0" smtClean="0">
                <a:latin typeface="Impact" pitchFamily="34" charset="0"/>
                <a:ea typeface="微软雅黑" pitchFamily="34" charset="-122"/>
              </a:rPr>
              <a:t>2014</a:t>
            </a:r>
            <a:endParaRPr lang="zh-CN" altLang="en-US" sz="1620" kern="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70540" y="2404886"/>
            <a:ext cx="5902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>
              <a:defRPr/>
            </a:pPr>
            <a:r>
              <a:rPr lang="en-US" altLang="zh-CN" sz="1620" kern="0" dirty="0" smtClean="0">
                <a:latin typeface="Impact" pitchFamily="34" charset="0"/>
                <a:ea typeface="微软雅黑" pitchFamily="34" charset="-122"/>
              </a:rPr>
              <a:t>2015</a:t>
            </a:r>
            <a:endParaRPr lang="zh-CN" altLang="en-US" sz="1620" kern="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21267" y="2391711"/>
            <a:ext cx="5902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620" i="1" kern="0" dirty="0" smtClean="0">
                <a:solidFill>
                  <a:srgbClr val="646464"/>
                </a:solidFill>
                <a:latin typeface="Impact" pitchFamily="34" charset="0"/>
                <a:ea typeface="微软雅黑" pitchFamily="34" charset="-122"/>
              </a:rPr>
              <a:t>2016</a:t>
            </a:r>
            <a:endParaRPr lang="zh-CN" altLang="en-US" sz="1620" i="1" kern="0" dirty="0">
              <a:solidFill>
                <a:srgbClr val="646464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5645" y="2817665"/>
            <a:ext cx="4788024" cy="1892262"/>
            <a:chOff x="-1758924" y="3821124"/>
            <a:chExt cx="5320026" cy="2053699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85581" y="3821124"/>
              <a:ext cx="0" cy="720000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-1758924" y="4541124"/>
              <a:ext cx="5320026" cy="1333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Are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mutants a valid substitute for real faults in software testing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?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(FSE 2014)</a:t>
              </a:r>
              <a:endParaRPr lang="en-US" altLang="zh-CN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Defects4J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: A Database of Existing Faults to Enable Controlled Testing Studies for Java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Programs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(ISSTA 2014)</a:t>
              </a:r>
              <a:endParaRPr lang="en-US" altLang="zh-CN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2676" y="552863"/>
            <a:ext cx="4193961" cy="1762777"/>
            <a:chOff x="-397141" y="1550279"/>
            <a:chExt cx="4659956" cy="1958641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2739500" y="2908920"/>
              <a:ext cx="0" cy="600000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-397141" y="1550279"/>
              <a:ext cx="4659956" cy="164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Automatic </a:t>
              </a:r>
              <a:r>
                <a:rPr lang="en-US" altLang="zh-CN" sz="12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Repair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of Real Bugs: An Experience Report on the Defects4J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Dataset  (Computer Science 2015)</a:t>
              </a:r>
              <a:endParaRPr lang="en-US" altLang="zh-CN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Do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Automatically Generated Unit Tests Find Real Faults? An Empirical Study of Effectiveness and Challenges  ( ASE 2015)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76830" y="2885613"/>
            <a:ext cx="4398166" cy="1766925"/>
            <a:chOff x="3648596" y="3980383"/>
            <a:chExt cx="4886851" cy="1963248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648596" y="3980383"/>
              <a:ext cx="0" cy="1079999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728172" y="4609934"/>
              <a:ext cx="4807275" cy="133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Evaluation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of </a:t>
              </a:r>
              <a:r>
                <a:rPr lang="en-US" altLang="zh-CN" sz="12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Fault Localization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Techniques  ( FSE 2016)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Accuracy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graphs of spectrum-based fault localization formulas[J]. IEEE Transactions on Reliability.</a:t>
              </a:r>
              <a:endParaRPr lang="zh-CN" altLang="en-US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57193" y="132104"/>
            <a:ext cx="4622733" cy="1994956"/>
            <a:chOff x="2870719" y="1057466"/>
            <a:chExt cx="5136370" cy="2216618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5104315" y="2474084"/>
              <a:ext cx="0" cy="800000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870719" y="1057466"/>
              <a:ext cx="5136370" cy="194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Effective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online software anomaly detection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. (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ISSTA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2017)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FLUCCS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: using </a:t>
              </a:r>
              <a:r>
                <a:rPr lang="en-US" altLang="zh-CN" sz="12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code and change metrics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to improve fault localization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. (ISSTA 2017)</a:t>
              </a:r>
              <a:endParaRPr lang="en-US" altLang="zh-CN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200" b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Generating </a:t>
              </a:r>
              <a:r>
                <a:rPr lang="en-US" altLang="zh-CN" sz="12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Effective Test Suites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by</a:t>
              </a:r>
              <a:r>
                <a:rPr lang="en-US" altLang="zh-CN" sz="12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Combining Coverage </a:t>
              </a:r>
              <a:r>
                <a:rPr lang="en-US" altLang="zh-CN" sz="1200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Criteria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zh-CN" sz="12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931629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3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645581" y="164240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2"/>
            <a:ext cx="3316169" cy="466677"/>
            <a:chOff x="6315199" y="2410178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Defects4j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645581" y="242845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54"/>
            <a:ext cx="3316169" cy="466677"/>
            <a:chOff x="6339097" y="3296031"/>
            <a:chExt cx="3744416" cy="52593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涉及论文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645581" y="3213630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26786" y="3213628"/>
            <a:ext cx="3316169" cy="467290"/>
            <a:chOff x="6339097" y="4180903"/>
            <a:chExt cx="3744416" cy="52662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23349" y="4221882"/>
              <a:ext cx="2736304" cy="4856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641278" y="3168170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1159b9eb4477d22fad8ad20c70137dd8e0bb26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903</Words>
  <Application>Microsoft Office PowerPoint</Application>
  <PresentationFormat>全屏显示(16:9)</PresentationFormat>
  <Paragraphs>176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Malgun Gothic</vt:lpstr>
      <vt:lpstr>Calibri</vt:lpstr>
      <vt:lpstr>Roboto Regular</vt:lpstr>
      <vt:lpstr>微软雅黑</vt:lpstr>
      <vt:lpstr>Arial Unicode MS</vt:lpstr>
      <vt:lpstr>Times New Roman</vt:lpstr>
      <vt:lpstr>宋体</vt:lpstr>
      <vt:lpstr>Arial</vt:lpstr>
      <vt:lpstr>Impact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精美微立体商务总结汇报</dc:title>
  <dc:creator>第一PPT模板网：www.1ppt.com</dc:creator>
  <cp:keywords>第一PPT模板网：www.1ppt.com</cp:keywords>
  <cp:lastModifiedBy>htt</cp:lastModifiedBy>
  <cp:revision>159</cp:revision>
  <dcterms:created xsi:type="dcterms:W3CDTF">2014-10-21T05:48:50Z</dcterms:created>
  <dcterms:modified xsi:type="dcterms:W3CDTF">2018-01-10T09:10:06Z</dcterms:modified>
</cp:coreProperties>
</file>