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43"/>
  </p:notesMasterIdLst>
  <p:handoutMasterIdLst>
    <p:handoutMasterId r:id="rId44"/>
  </p:handoutMasterIdLst>
  <p:sldIdLst>
    <p:sldId id="280" r:id="rId5"/>
    <p:sldId id="313" r:id="rId6"/>
    <p:sldId id="282" r:id="rId7"/>
    <p:sldId id="284" r:id="rId8"/>
    <p:sldId id="286" r:id="rId9"/>
    <p:sldId id="287" r:id="rId10"/>
    <p:sldId id="288" r:id="rId11"/>
    <p:sldId id="289" r:id="rId12"/>
    <p:sldId id="290" r:id="rId13"/>
    <p:sldId id="315" r:id="rId14"/>
    <p:sldId id="352" r:id="rId15"/>
    <p:sldId id="297" r:id="rId16"/>
    <p:sldId id="298" r:id="rId17"/>
    <p:sldId id="299" r:id="rId18"/>
    <p:sldId id="300" r:id="rId19"/>
    <p:sldId id="301" r:id="rId20"/>
    <p:sldId id="303" r:id="rId21"/>
    <p:sldId id="316" r:id="rId22"/>
    <p:sldId id="353" r:id="rId23"/>
    <p:sldId id="329" r:id="rId24"/>
    <p:sldId id="334" r:id="rId25"/>
    <p:sldId id="335" r:id="rId26"/>
    <p:sldId id="336" r:id="rId27"/>
    <p:sldId id="337" r:id="rId28"/>
    <p:sldId id="306" r:id="rId29"/>
    <p:sldId id="318" r:id="rId30"/>
    <p:sldId id="320" r:id="rId31"/>
    <p:sldId id="322" r:id="rId32"/>
    <p:sldId id="323" r:id="rId33"/>
    <p:sldId id="325" r:id="rId34"/>
    <p:sldId id="355" r:id="rId35"/>
    <p:sldId id="326" r:id="rId36"/>
    <p:sldId id="327" r:id="rId37"/>
    <p:sldId id="308" r:id="rId38"/>
    <p:sldId id="314" r:id="rId39"/>
    <p:sldId id="358" r:id="rId40"/>
    <p:sldId id="351" r:id="rId41"/>
    <p:sldId id="31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682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44718" y="6613525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chemeClr val="tx2"/>
                </a:solidFill>
              </a:rPr>
              <a:t>12.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limllib.github.io/bloomfilter-tutorial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COMP9313: Big Data Management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Lecturer: Xin Cao</a:t>
            </a:r>
            <a:br>
              <a:rPr lang="en-US" altLang="en-US" dirty="0"/>
            </a:br>
            <a:r>
              <a:rPr lang="en-US" altLang="en-US" sz="2000" dirty="0"/>
              <a:t>Course web site: </a:t>
            </a:r>
            <a:r>
              <a:rPr lang="en-AU" sz="2000" dirty="0">
                <a:effectLst/>
              </a:rPr>
              <a:t>http://www.cse.unsw.edu.au/~cs9313/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Data Flow</a:t>
            </a:r>
            <a:endParaRPr lang="en-AU" dirty="0"/>
          </a:p>
        </p:txBody>
      </p:sp>
      <p:pic>
        <p:nvPicPr>
          <p:cNvPr id="4" name="Picture 2" descr="https://www.researchgate.net/profile/Gabriel_Antoniu/publication/228446075/figure/fig2/AS:302008331456518@1449015805955/Figure-2-MapReduce-data-flow-with-multiple-reduce-tasks-3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3391522"/>
            <a:ext cx="5411471" cy="29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stack.imgur.com/aIG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926909"/>
            <a:ext cx="5254880" cy="2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2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MapReduce Algorithm Design Patterns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In-mapper combining, </a:t>
            </a:r>
            <a:r>
              <a:rPr lang="en-AU" altLang="en-US" dirty="0"/>
              <a:t>where the functionality of the combiner is moved into the mapper. </a:t>
            </a:r>
          </a:p>
          <a:p>
            <a:pPr lvl="1"/>
            <a:r>
              <a:rPr lang="en-US" altLang="en-US" dirty="0"/>
              <a:t>Scalability issue </a:t>
            </a:r>
            <a:r>
              <a:rPr lang="en-AU" altLang="en-US" dirty="0"/>
              <a:t>(</a:t>
            </a:r>
            <a:r>
              <a:rPr lang="en-AU" altLang="en-US" dirty="0">
                <a:solidFill>
                  <a:srgbClr val="FF0000"/>
                </a:solidFill>
              </a:rPr>
              <a:t>not suitable for huge data</a:t>
            </a:r>
            <a:r>
              <a:rPr lang="en-AU" altLang="en-US" dirty="0"/>
              <a:t>) </a:t>
            </a:r>
            <a:r>
              <a:rPr lang="en-US" altLang="en-US" dirty="0"/>
              <a:t>: More memory required for a mapper to store intermediate results</a:t>
            </a:r>
          </a:p>
          <a:p>
            <a:endParaRPr lang="en-US" altLang="en-US" dirty="0"/>
          </a:p>
          <a:p>
            <a:r>
              <a:rPr lang="en-AU" altLang="en-US" dirty="0"/>
              <a:t>The related patterns </a:t>
            </a:r>
            <a:r>
              <a:rPr lang="zh-CN" altLang="en-US" dirty="0"/>
              <a:t>“</a:t>
            </a:r>
            <a:r>
              <a:rPr lang="en-AU" altLang="en-US" dirty="0"/>
              <a:t>pairs</a:t>
            </a:r>
            <a:r>
              <a:rPr lang="zh-CN" altLang="en-US" dirty="0"/>
              <a:t>”</a:t>
            </a:r>
            <a:r>
              <a:rPr lang="en-AU" altLang="en-US" dirty="0"/>
              <a:t> and </a:t>
            </a:r>
            <a:r>
              <a:rPr lang="zh-CN" altLang="en-US" dirty="0"/>
              <a:t>“</a:t>
            </a:r>
            <a:r>
              <a:rPr lang="en-AU" altLang="en-US" dirty="0"/>
              <a:t>stripes</a:t>
            </a:r>
            <a:r>
              <a:rPr lang="zh-CN" altLang="en-US" dirty="0"/>
              <a:t>”</a:t>
            </a:r>
            <a:r>
              <a:rPr lang="en-AU" altLang="en-US" dirty="0"/>
              <a:t> for keeping track of joint events from a large number of observations.</a:t>
            </a:r>
          </a:p>
          <a:p>
            <a:endParaRPr lang="en-US" altLang="en-US" dirty="0"/>
          </a:p>
          <a:p>
            <a:r>
              <a:rPr lang="zh-CN" altLang="en-US" dirty="0"/>
              <a:t>“</a:t>
            </a:r>
            <a:r>
              <a:rPr lang="en-AU" altLang="en-US" dirty="0"/>
              <a:t>Order inversion</a:t>
            </a:r>
            <a:r>
              <a:rPr lang="zh-CN" altLang="en-US" dirty="0"/>
              <a:t>”</a:t>
            </a:r>
            <a:r>
              <a:rPr lang="en-AU" altLang="en-US" dirty="0"/>
              <a:t>, where the main idea is to convert the sequencing of computations into a sorting problem. </a:t>
            </a:r>
          </a:p>
          <a:p>
            <a:pPr lvl="1"/>
            <a:r>
              <a:rPr lang="en-US" altLang="en-US" dirty="0"/>
              <a:t>You need to guarantee that all key-value pairs relevant to the same term are sent to the same reducer</a:t>
            </a:r>
            <a:endParaRPr lang="en-AU" altLang="en-US" dirty="0"/>
          </a:p>
          <a:p>
            <a:endParaRPr lang="en-US" altLang="en-US" dirty="0"/>
          </a:p>
          <a:p>
            <a:r>
              <a:rPr lang="zh-CN" altLang="en-US" dirty="0"/>
              <a:t>“</a:t>
            </a:r>
            <a:r>
              <a:rPr lang="en-AU" altLang="en-US" dirty="0"/>
              <a:t>Value-to-key conversion</a:t>
            </a:r>
            <a:r>
              <a:rPr lang="zh-CN" altLang="en-US" dirty="0"/>
              <a:t>”</a:t>
            </a:r>
            <a:r>
              <a:rPr lang="en-AU" altLang="en-US" dirty="0"/>
              <a:t>, which provides a scalable solution for secondary sorting. </a:t>
            </a:r>
          </a:p>
          <a:p>
            <a:pPr lvl="1"/>
            <a:r>
              <a:rPr lang="en-US" altLang="en-US" dirty="0"/>
              <a:t>Grouping comparator</a:t>
            </a:r>
            <a:endParaRPr lang="en-AU" altLang="en-US" dirty="0"/>
          </a:p>
          <a:p>
            <a:pPr lvl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853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2822575"/>
            <a:ext cx="8077200" cy="609600"/>
          </a:xfrm>
        </p:spPr>
        <p:txBody>
          <a:bodyPr/>
          <a:lstStyle/>
          <a:p>
            <a:r>
              <a:rPr lang="en-US" dirty="0"/>
              <a:t>Topic 2</a:t>
            </a:r>
            <a:r>
              <a:rPr lang="zh-CN" altLang="en-US" dirty="0"/>
              <a:t>： </a:t>
            </a:r>
            <a:r>
              <a:rPr lang="en-US" altLang="zh-CN" dirty="0"/>
              <a:t>Spark Core (Chapter 6)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0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Sharing in MapReduce</a:t>
            </a:r>
            <a:endParaRPr lang="en-AU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257300" y="4775200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Slow</a:t>
            </a:r>
            <a:r>
              <a:rPr kumimoji="0" lang="en-US" altLang="en-US" sz="2400"/>
              <a:t> due to replication, serialization, and disk IO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04900"/>
            <a:ext cx="60198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4388" y="5353050"/>
            <a:ext cx="7661275" cy="1266825"/>
          </a:xfrm>
        </p:spPr>
        <p:txBody>
          <a:bodyPr/>
          <a:lstStyle/>
          <a:p>
            <a:pPr>
              <a:defRPr/>
            </a:pPr>
            <a:r>
              <a:rPr lang="en-AU" dirty="0"/>
              <a:t>Complex apps, streaming, and interactive queries all need one thing that MapReduce lacks: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/>
              <a:t> 		Efficient primitives for </a:t>
            </a:r>
            <a:r>
              <a:rPr lang="en-AU" b="1" dirty="0"/>
              <a:t>data sharing</a:t>
            </a:r>
            <a:endParaRPr lang="en-US" b="1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04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Sharing in Spark </a:t>
            </a:r>
            <a:r>
              <a:rPr lang="en-US" altLang="zh-CN" dirty="0"/>
              <a:t>Using RDD</a:t>
            </a:r>
            <a:endParaRPr lang="en-A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225" y="5868988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10-100× </a:t>
            </a:r>
            <a:r>
              <a:rPr kumimoji="0" lang="en-US" altLang="en-US" sz="2400"/>
              <a:t>faster than network and disk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76325"/>
            <a:ext cx="82391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98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RDD</a:t>
            </a:r>
            <a:endParaRPr lang="en-AU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Resilient Distributed Datasets: A Fault-Tolerant Abstraction for In-Memory Cluster Computing. Matei Zaharia, et al. NSDI’12</a:t>
            </a:r>
          </a:p>
          <a:p>
            <a:pPr lvl="1"/>
            <a:r>
              <a:rPr lang="en-US" altLang="zh-CN"/>
              <a:t>RDD is </a:t>
            </a:r>
            <a:r>
              <a:rPr lang="en-AU" altLang="en-US"/>
              <a:t>a </a:t>
            </a:r>
            <a:r>
              <a:rPr lang="en-AU" altLang="en-US" b="1"/>
              <a:t>distributed</a:t>
            </a:r>
            <a:r>
              <a:rPr lang="en-AU" altLang="en-US"/>
              <a:t> memory abstraction that lets programmers perform </a:t>
            </a:r>
            <a:r>
              <a:rPr lang="en-AU" altLang="en-US" b="1"/>
              <a:t>in-memory</a:t>
            </a:r>
            <a:r>
              <a:rPr lang="en-AU" altLang="en-US"/>
              <a:t> computations on large clusters in a </a:t>
            </a:r>
            <a:r>
              <a:rPr lang="en-AU" altLang="en-US" b="1"/>
              <a:t>fault-tolerant</a:t>
            </a:r>
            <a:r>
              <a:rPr lang="en-AU" altLang="en-US"/>
              <a:t> manner.</a:t>
            </a:r>
          </a:p>
          <a:p>
            <a:r>
              <a:rPr lang="en-AU" altLang="en-US" b="1"/>
              <a:t>Resilient</a:t>
            </a:r>
          </a:p>
          <a:p>
            <a:pPr lvl="1"/>
            <a:r>
              <a:rPr lang="en-US" altLang="zh-CN"/>
              <a:t>Fault</a:t>
            </a:r>
            <a:r>
              <a:rPr lang="en-AU" altLang="en-US"/>
              <a:t>-tolerant, is able to recompute missing or damaged partitions due to node failures.</a:t>
            </a:r>
          </a:p>
          <a:p>
            <a:r>
              <a:rPr lang="en-AU" altLang="en-US" b="1"/>
              <a:t>Distributed</a:t>
            </a:r>
            <a:r>
              <a:rPr lang="en-AU" altLang="en-US"/>
              <a:t> </a:t>
            </a:r>
          </a:p>
          <a:p>
            <a:pPr lvl="1"/>
            <a:r>
              <a:rPr lang="en-AU" altLang="en-US"/>
              <a:t>Data residing on multiple nodes in a cluster.</a:t>
            </a:r>
          </a:p>
          <a:p>
            <a:r>
              <a:rPr lang="en-AU" altLang="en-US" b="1"/>
              <a:t>Dataset</a:t>
            </a:r>
            <a:r>
              <a:rPr lang="en-AU" altLang="en-US"/>
              <a:t> </a:t>
            </a:r>
            <a:endParaRPr lang="en-US" altLang="en-US"/>
          </a:p>
          <a:p>
            <a:pPr lvl="1"/>
            <a:r>
              <a:rPr lang="en-US" altLang="zh-CN"/>
              <a:t>A</a:t>
            </a:r>
            <a:r>
              <a:rPr lang="en-AU" altLang="en-US"/>
              <a:t> collection of partitioned elements, e.g. tuples or other objects (that represent records of the data you work with).</a:t>
            </a:r>
            <a:endParaRPr lang="en-US" altLang="en-US"/>
          </a:p>
          <a:p>
            <a:r>
              <a:rPr lang="en-US" altLang="en-US"/>
              <a:t>RDD is </a:t>
            </a:r>
            <a:r>
              <a:rPr lang="en-AU" altLang="en-US"/>
              <a:t>the primary data abstraction in Apache Spark and the core of Spark</a:t>
            </a:r>
            <a:r>
              <a:rPr lang="en-US" altLang="en-US"/>
              <a:t>. It </a:t>
            </a:r>
            <a:r>
              <a:rPr lang="en-AU" altLang="en-US"/>
              <a:t>enables operations on collection of elements in parallel.</a:t>
            </a:r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05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RDD Operations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b="1"/>
          </a:p>
          <a:p>
            <a:endParaRPr lang="en-AU" altLang="en-US" b="1"/>
          </a:p>
          <a:p>
            <a:endParaRPr lang="en-AU" altLang="en-US" b="1"/>
          </a:p>
          <a:p>
            <a:endParaRPr lang="en-AU" altLang="en-US" b="1"/>
          </a:p>
          <a:p>
            <a:endParaRPr lang="en-AU" altLang="en-US" b="1"/>
          </a:p>
          <a:p>
            <a:r>
              <a:rPr lang="en-AU" altLang="en-US" b="1"/>
              <a:t>Transformation: </a:t>
            </a:r>
            <a:r>
              <a:rPr lang="en-AU" altLang="en-US"/>
              <a:t>returns a new RDD. </a:t>
            </a:r>
          </a:p>
          <a:p>
            <a:pPr lvl="1"/>
            <a:r>
              <a:rPr lang="en-AU" altLang="en-US"/>
              <a:t>Nothing gets evaluated when you call a Transformation function, it just takes an RDD and return a new RDD.</a:t>
            </a:r>
          </a:p>
          <a:p>
            <a:pPr lvl="1"/>
            <a:r>
              <a:rPr lang="en-AU" altLang="en-US"/>
              <a:t>Transformation functions </a:t>
            </a:r>
            <a:r>
              <a:rPr lang="en-US" altLang="en-US"/>
              <a:t>include </a:t>
            </a:r>
            <a:r>
              <a:rPr lang="en-AU" altLang="en-US" i="1"/>
              <a:t>map, filter, flatMap, groupByKey, reduceByKey, aggregateByKey</a:t>
            </a:r>
            <a:r>
              <a:rPr lang="en-US" altLang="en-US" i="1"/>
              <a:t>, filter, join, etc.</a:t>
            </a:r>
          </a:p>
          <a:p>
            <a:r>
              <a:rPr lang="en-AU" altLang="en-US" b="1"/>
              <a:t>Action: </a:t>
            </a:r>
            <a:r>
              <a:rPr lang="en-AU" altLang="en-US"/>
              <a:t>evaluates and returns a new value. </a:t>
            </a:r>
          </a:p>
          <a:p>
            <a:pPr lvl="1"/>
            <a:r>
              <a:rPr lang="en-AU" altLang="en-US"/>
              <a:t>When an Action function is called on a RDD object, all the data processing queries are computed at that time and the result value is returned.</a:t>
            </a:r>
          </a:p>
          <a:p>
            <a:pPr lvl="1"/>
            <a:r>
              <a:rPr lang="en-AU" altLang="en-US"/>
              <a:t>Action operations include </a:t>
            </a:r>
            <a:r>
              <a:rPr lang="en-AU" altLang="en-US" i="1"/>
              <a:t>reduce, collect, count, first, take, countByKey, foreach, saveAsTextFile, etc.</a:t>
            </a:r>
            <a:endParaRPr lang="en-US" altLang="en-US" i="1"/>
          </a:p>
          <a:p>
            <a:endParaRPr lang="en-AU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62025"/>
            <a:ext cx="567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43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RDD Operations</a:t>
            </a:r>
            <a:endParaRPr lang="en-AU" dirty="0"/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62100"/>
            <a:ext cx="83042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5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17475"/>
            <a:ext cx="9043416" cy="609600"/>
          </a:xfrm>
        </p:spPr>
        <p:txBody>
          <a:bodyPr/>
          <a:lstStyle/>
          <a:p>
            <a:r>
              <a:rPr lang="en-US" dirty="0"/>
              <a:t>Topic 3</a:t>
            </a:r>
            <a:r>
              <a:rPr lang="zh-CN" altLang="en-US" dirty="0"/>
              <a:t>： </a:t>
            </a:r>
            <a:r>
              <a:rPr lang="en-US" altLang="zh-CN" dirty="0"/>
              <a:t>Finding Similar Items (Chapter 8)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A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800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Docu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ment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362200" y="3048000"/>
            <a:ext cx="1354138" cy="2578100"/>
            <a:chOff x="1488" y="1920"/>
            <a:chExt cx="853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sz="1800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in the doc-</a:t>
              </a:r>
            </a:p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ument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3581400" y="2362200"/>
            <a:ext cx="2376488" cy="3538538"/>
            <a:chOff x="2256" y="1488"/>
            <a:chExt cx="1497" cy="2229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800" dirty="0">
                  <a:latin typeface="Arial" pitchFamily="34" charset="0"/>
                  <a:cs typeface="Arial" pitchFamily="34" charset="0"/>
                </a:rPr>
              </a:br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5715000" y="2165350"/>
            <a:ext cx="3402013" cy="2014538"/>
            <a:chOff x="3600" y="1364"/>
            <a:chExt cx="2143" cy="1269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Sensitive</a:t>
              </a: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1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Shingling</a:t>
            </a:r>
            <a:endParaRPr lang="en-US" dirty="0"/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6765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-shingle</a:t>
            </a:r>
            <a:r>
              <a:rPr lang="en-US" dirty="0"/>
              <a:t> (or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-gram</a:t>
            </a:r>
            <a:r>
              <a:rPr lang="en-US" dirty="0"/>
              <a:t>) for a document is a sequence of </a:t>
            </a:r>
            <a:r>
              <a:rPr lang="en-US" i="1" dirty="0"/>
              <a:t>k </a:t>
            </a:r>
            <a:r>
              <a:rPr lang="en-US" dirty="0"/>
              <a:t>tokens that appears in the doc</a:t>
            </a:r>
          </a:p>
          <a:p>
            <a:pPr lvl="1"/>
            <a:r>
              <a:rPr lang="en-US" dirty="0"/>
              <a:t>Tokens can be </a:t>
            </a:r>
            <a:r>
              <a:rPr lang="en-US" dirty="0">
                <a:solidFill>
                  <a:srgbClr val="FF0066"/>
                </a:solidFill>
              </a:rPr>
              <a:t>characters</a:t>
            </a:r>
            <a:r>
              <a:rPr lang="en-US" dirty="0"/>
              <a:t>, </a:t>
            </a:r>
            <a:r>
              <a:rPr lang="en-US" dirty="0">
                <a:solidFill>
                  <a:srgbClr val="FF0066"/>
                </a:solidFill>
              </a:rPr>
              <a:t>words </a:t>
            </a:r>
            <a:r>
              <a:rPr lang="en-US" dirty="0"/>
              <a:t>or something else, depending on the application</a:t>
            </a:r>
          </a:p>
          <a:p>
            <a:pPr lvl="1"/>
            <a:r>
              <a:rPr lang="en-US" dirty="0"/>
              <a:t>Assume tokens = characters for examples</a:t>
            </a:r>
          </a:p>
          <a:p>
            <a:pPr lvl="8"/>
            <a:endParaRPr lang="en-US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k=2</a:t>
            </a:r>
            <a:r>
              <a:rPr lang="en-US" dirty="0"/>
              <a:t>; document </a:t>
            </a:r>
            <a:r>
              <a:rPr lang="en-US" b="1" dirty="0"/>
              <a:t>D</a:t>
            </a:r>
            <a:r>
              <a:rPr lang="en-US" b="1" baseline="-25000" dirty="0"/>
              <a:t>1 </a:t>
            </a:r>
            <a:r>
              <a:rPr lang="en-US" dirty="0"/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abcab</a:t>
            </a:r>
            <a:br>
              <a:rPr lang="en-US" dirty="0"/>
            </a:br>
            <a:r>
              <a:rPr lang="en-US" dirty="0"/>
              <a:t>Set of 2-shingles: </a:t>
            </a:r>
            <a:r>
              <a:rPr lang="en-US" b="1" dirty="0"/>
              <a:t>S(D</a:t>
            </a:r>
            <a:r>
              <a:rPr lang="en-US" b="1" baseline="-25000" dirty="0"/>
              <a:t>1</a:t>
            </a:r>
            <a:r>
              <a:rPr lang="en-US" b="1" dirty="0"/>
              <a:t>) </a:t>
            </a:r>
            <a:r>
              <a:rPr lang="en-US" dirty="0"/>
              <a:t>=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/>
              <a:t>}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/>
              <a:t>Documents that are intuitively similar will have many shingles in common.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k=3, “The dog which chased the cat” versus “The dog that chased the cat”.</a:t>
            </a:r>
          </a:p>
          <a:p>
            <a:pPr lvl="2"/>
            <a:r>
              <a:rPr lang="en-US" dirty="0"/>
              <a:t>Only 3-shingles replaced are </a:t>
            </a:r>
            <a:r>
              <a:rPr lang="en-US" dirty="0" err="1"/>
              <a:t>g_w</a:t>
            </a:r>
            <a:r>
              <a:rPr lang="en-US" dirty="0"/>
              <a:t>, _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whi</a:t>
            </a:r>
            <a:r>
              <a:rPr lang="en-US" dirty="0"/>
              <a:t>, hic, </a:t>
            </a:r>
            <a:r>
              <a:rPr lang="en-US" dirty="0" err="1"/>
              <a:t>ich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_, and </a:t>
            </a:r>
            <a:r>
              <a:rPr lang="en-US" dirty="0" err="1"/>
              <a:t>h_c</a:t>
            </a:r>
            <a:r>
              <a:rPr lang="en-US" dirty="0"/>
              <a:t>.</a:t>
            </a:r>
          </a:p>
          <a:p>
            <a:pPr lvl="1"/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17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74963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Chapter 12: Revision and Exam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943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Min-Hash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Pick K=100 random permutations of the rows</a:t>
                </a:r>
              </a:p>
              <a:p>
                <a:r>
                  <a:rPr lang="en-US" dirty="0"/>
                  <a:t>Think of </a:t>
                </a:r>
                <a:r>
                  <a:rPr lang="en-US" b="1" i="1" dirty="0"/>
                  <a:t>sig</a:t>
                </a:r>
                <a:r>
                  <a:rPr lang="en-US" b="1" dirty="0"/>
                  <a:t>(C)</a:t>
                </a:r>
                <a:r>
                  <a:rPr lang="en-US" dirty="0"/>
                  <a:t> as a column vector</a:t>
                </a:r>
              </a:p>
              <a:p>
                <a:r>
                  <a:rPr lang="en-US" b="1" dirty="0"/>
                  <a:t>s</a:t>
                </a:r>
                <a:r>
                  <a:rPr lang="en-US" b="1" i="1" dirty="0"/>
                  <a:t>ig</a:t>
                </a:r>
                <a:r>
                  <a:rPr lang="en-US" b="1" dirty="0"/>
                  <a:t>(C)[</a:t>
                </a:r>
                <a:r>
                  <a:rPr lang="en-US" b="1" dirty="0" err="1"/>
                  <a:t>i</a:t>
                </a:r>
                <a:r>
                  <a:rPr lang="en-US" b="1" dirty="0"/>
                  <a:t>] =</a:t>
                </a:r>
                <a:r>
                  <a:rPr lang="en-US" dirty="0"/>
                  <a:t> according to the </a:t>
                </a:r>
                <a:r>
                  <a:rPr lang="en-US" i="1" dirty="0" err="1"/>
                  <a:t>i-</a:t>
                </a:r>
                <a:r>
                  <a:rPr lang="en-US" dirty="0" err="1"/>
                  <a:t>th</a:t>
                </a:r>
                <a:r>
                  <a:rPr lang="en-US" dirty="0"/>
                  <a:t> permutation, the index of the first row that has a 1 in column </a:t>
                </a:r>
                <a:r>
                  <a:rPr lang="en-US" i="1" dirty="0"/>
                  <a:t>C</a:t>
                </a: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		sig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(C)[</a:t>
                </a:r>
                <a:r>
                  <a:rPr lang="en-US" sz="3200" b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] = min (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</a:t>
                </a:r>
                <a:r>
                  <a:rPr lang="en-US" sz="3200" b="1" baseline="-25000" dirty="0" err="1">
                    <a:latin typeface="Times New Roman" pitchFamily="18" charset="0"/>
                    <a:cs typeface="Times New Roman" pitchFamily="18" charset="0"/>
                    <a:sym typeface="Symbol"/>
                  </a:rPr>
                  <a:t>i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(C))</a:t>
                </a:r>
                <a:endParaRPr lang="en-US" sz="3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Note:</a:t>
                </a:r>
                <a:r>
                  <a:rPr lang="en-US" dirty="0"/>
                  <a:t> The sketch (signature) of document </a:t>
                </a:r>
                <a:r>
                  <a:rPr lang="en-US" i="1" dirty="0"/>
                  <a:t>C</a:t>
                </a:r>
                <a:r>
                  <a:rPr lang="en-US" dirty="0"/>
                  <a:t> is small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~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bytes!</a:t>
                </a:r>
              </a:p>
              <a:p>
                <a:pPr lvl="8"/>
                <a:endParaRPr lang="en-US" dirty="0"/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We achieved our goal!</a:t>
                </a:r>
                <a:r>
                  <a:rPr lang="en-US" b="1" dirty="0"/>
                  <a:t> We “compressed” long bit vectors into short signatures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  <a:blipFill rotWithShape="1">
                <a:blip r:embed="rId2"/>
                <a:stretch>
                  <a:fillRect l="-281" t="-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5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i="1" dirty="0"/>
              <a:t>M</a:t>
            </a:r>
            <a:r>
              <a:rPr lang="en-US" dirty="0"/>
              <a:t> into </a:t>
            </a:r>
            <a:r>
              <a:rPr lang="en-US" i="1" dirty="0"/>
              <a:t>b</a:t>
            </a:r>
            <a:r>
              <a:rPr lang="en-US" dirty="0"/>
              <a:t> Bands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489083" y="6173788"/>
            <a:ext cx="215155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Signature matrix  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81358" y="2744788"/>
            <a:ext cx="1061509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r </a:t>
            </a:r>
            <a:r>
              <a:rPr lang="en-US" b="1" dirty="0">
                <a:solidFill>
                  <a:srgbClr val="008000"/>
                </a:solidFill>
              </a:rPr>
              <a:t> rows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per band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756217" y="3506788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  bands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</a:rPr>
              <a:t>   One</a:t>
            </a:r>
          </a:p>
          <a:p>
            <a:r>
              <a:rPr lang="en-US" sz="1800" b="1">
                <a:solidFill>
                  <a:srgbClr val="008000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7041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76412" y="3352800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77497" y="2998597"/>
            <a:ext cx="1079142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j-lt"/>
              </a:rPr>
              <a:t>Matrix </a:t>
            </a:r>
            <a:r>
              <a:rPr lang="en-US" b="1" i="1" dirty="0">
                <a:solidFill>
                  <a:srgbClr val="008000"/>
                </a:solidFill>
                <a:latin typeface="+mj-lt"/>
              </a:rPr>
              <a:t>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074968" y="4724400"/>
            <a:ext cx="84350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rgbClr val="008000"/>
                </a:solidFill>
                <a:latin typeface="+mj-lt"/>
              </a:rPr>
              <a:t>r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rows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95412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395412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395412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395412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5434012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434012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6881812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81812" y="525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445817" y="4648200"/>
            <a:ext cx="99899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>
                <a:solidFill>
                  <a:srgbClr val="008000"/>
                </a:solidFill>
                <a:latin typeface="+mj-lt"/>
              </a:rPr>
              <a:t>b </a:t>
            </a:r>
            <a:r>
              <a:rPr lang="en-US" b="1">
                <a:solidFill>
                  <a:srgbClr val="008000"/>
                </a:solidFill>
                <a:latin typeface="+mj-lt"/>
              </a:rPr>
              <a:t> bands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90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309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928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452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833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071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214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700212" y="1293812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+mj-lt"/>
              </a:rPr>
              <a:t>Buckets</a:t>
            </a:r>
            <a:endParaRPr lang="en-US" b="1" dirty="0">
              <a:latin typeface="+mj-lt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3098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9194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5290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2005012" y="1752600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2386012" y="16764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 flipV="1">
            <a:off x="1852612" y="1524000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3148012" y="1752600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 flipV="1">
            <a:off x="2690812" y="1828800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3910012" y="15240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3300412" y="13716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114799" y="1217612"/>
            <a:ext cx="3810000" cy="915988"/>
            <a:chOff x="2385" y="260"/>
            <a:chExt cx="2400" cy="577"/>
          </a:xfrm>
        </p:grpSpPr>
        <p:sp>
          <p:nvSpPr>
            <p:cNvPr id="11300" name="Text Box 33"/>
            <p:cNvSpPr txBox="1">
              <a:spLocks noChangeArrowheads="1"/>
            </p:cNvSpPr>
            <p:nvPr/>
          </p:nvSpPr>
          <p:spPr bwMode="auto">
            <a:xfrm>
              <a:off x="3254" y="260"/>
              <a:ext cx="153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2 and 6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are probably identical 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dirty="0">
                  <a:solidFill>
                    <a:srgbClr val="D60093"/>
                  </a:solidFill>
                  <a:latin typeface="Arial" pitchFamily="34" charset="0"/>
                  <a:cs typeface="Arial" pitchFamily="34" charset="0"/>
                </a:rPr>
                <a:t>candidate pair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 flipH="1">
              <a:off x="2385" y="480"/>
              <a:ext cx="831" cy="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62412" y="2241551"/>
            <a:ext cx="3452813" cy="646113"/>
            <a:chOff x="2352" y="836"/>
            <a:chExt cx="2175" cy="407"/>
          </a:xfrm>
        </p:grpSpPr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062" y="836"/>
              <a:ext cx="14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6 and 7 are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surely different.</a:t>
              </a:r>
            </a:p>
          </p:txBody>
        </p:sp>
        <p:sp>
          <p:nvSpPr>
            <p:cNvPr id="11299" name="Line 37"/>
            <p:cNvSpPr>
              <a:spLocks noChangeShapeType="1"/>
            </p:cNvSpPr>
            <p:nvPr/>
          </p:nvSpPr>
          <p:spPr bwMode="auto">
            <a:xfrm flipH="1">
              <a:off x="2352" y="1056"/>
              <a:ext cx="7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Bands</a:t>
            </a:r>
          </a:p>
        </p:txBody>
      </p:sp>
    </p:spTree>
    <p:extLst>
      <p:ext uri="{BB962C8B-B14F-4D97-AF65-F5344CB8AC3E}">
        <p14:creationId xmlns:p14="http://schemas.microsoft.com/office/powerpoint/2010/main" val="8242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</a:t>
            </a:r>
            <a:r>
              <a:rPr lang="en-US" dirty="0"/>
              <a:t> bands, </a:t>
            </a:r>
            <a:r>
              <a:rPr lang="en-US" i="1" dirty="0"/>
              <a:t>r</a:t>
            </a:r>
            <a:r>
              <a:rPr lang="en-US" dirty="0"/>
              <a:t> rows/band</a:t>
            </a:r>
            <a:endParaRPr lang="en-US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probability that the </a:t>
            </a:r>
            <a:r>
              <a:rPr lang="en-AU" dirty="0" err="1"/>
              <a:t>minhash</a:t>
            </a:r>
            <a:r>
              <a:rPr lang="en-AU" dirty="0"/>
              <a:t> signatures for the documents agree in any one particular row of the signature matrix is </a:t>
            </a:r>
            <a:r>
              <a:rPr lang="en-US" b="1" i="1" dirty="0">
                <a:solidFill>
                  <a:srgbClr val="FF0066"/>
                </a:solidFill>
              </a:rPr>
              <a:t>t </a:t>
            </a:r>
            <a:r>
              <a:rPr lang="en-US" dirty="0"/>
              <a:t>(</a:t>
            </a:r>
            <a:r>
              <a:rPr lang="en-US" i="1" dirty="0">
                <a:latin typeface="Tahoma" pitchFamily="34" charset="0"/>
              </a:rPr>
              <a:t>sim(C</a:t>
            </a:r>
            <a:r>
              <a:rPr lang="en-US" i="1" baseline="-25000" dirty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>
                <a:latin typeface="Tahoma" pitchFamily="34" charset="0"/>
              </a:rPr>
              <a:t>)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/>
              <a:t>)</a:t>
            </a:r>
            <a:endParaRPr lang="en-US" b="1" i="1" dirty="0"/>
          </a:p>
          <a:p>
            <a:endParaRPr lang="en-US" b="1" i="1" dirty="0">
              <a:solidFill>
                <a:srgbClr val="FF0066"/>
              </a:solidFill>
            </a:endParaRPr>
          </a:p>
          <a:p>
            <a:r>
              <a:rPr lang="en-US" dirty="0"/>
              <a:t>Pick any band (</a:t>
            </a:r>
            <a:r>
              <a:rPr lang="en-US" b="1" i="1" dirty="0">
                <a:solidFill>
                  <a:srgbClr val="FF0066"/>
                </a:solidFill>
              </a:rPr>
              <a:t>r</a:t>
            </a:r>
            <a:r>
              <a:rPr lang="en-US" dirty="0"/>
              <a:t> rows)</a:t>
            </a:r>
          </a:p>
          <a:p>
            <a:pPr lvl="1"/>
            <a:r>
              <a:rPr lang="en-US" dirty="0"/>
              <a:t>Prob. that all rows in band equal =</a:t>
            </a:r>
            <a:r>
              <a:rPr lang="en-US" b="1" dirty="0"/>
              <a:t>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Prob. that some row in band unequal = </a:t>
            </a:r>
            <a:r>
              <a:rPr lang="en-US" b="1" dirty="0">
                <a:solidFill>
                  <a:srgbClr val="FF0066"/>
                </a:solidFill>
              </a:rPr>
              <a:t>1 -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/>
              <a:t> </a:t>
            </a:r>
          </a:p>
          <a:p>
            <a:pPr lvl="8"/>
            <a:endParaRPr lang="en-US" dirty="0"/>
          </a:p>
          <a:p>
            <a:r>
              <a:rPr lang="en-US" dirty="0"/>
              <a:t>Prob. that no band identical  = </a:t>
            </a:r>
            <a:r>
              <a:rPr lang="en-US" b="1" dirty="0">
                <a:solidFill>
                  <a:srgbClr val="FF0066"/>
                </a:solidFill>
              </a:rPr>
              <a:t>(1 -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>
                <a:solidFill>
                  <a:srgbClr val="FF0066"/>
                </a:solidFill>
              </a:rPr>
              <a:t>)</a:t>
            </a:r>
            <a:r>
              <a:rPr lang="en-US" b="1" i="1" baseline="30000" dirty="0">
                <a:solidFill>
                  <a:srgbClr val="FF0066"/>
                </a:solidFill>
              </a:rPr>
              <a:t>b</a:t>
            </a:r>
          </a:p>
          <a:p>
            <a:pPr lvl="8"/>
            <a:endParaRPr lang="en-US" i="1" baseline="30000" dirty="0">
              <a:solidFill>
                <a:srgbClr val="FF0066"/>
              </a:solidFill>
            </a:endParaRPr>
          </a:p>
          <a:p>
            <a:r>
              <a:rPr lang="en-US" dirty="0"/>
              <a:t>Prob. that at least 1 band identical = </a:t>
            </a:r>
            <a:r>
              <a:rPr lang="en-US" b="1" dirty="0">
                <a:solidFill>
                  <a:srgbClr val="FF0066"/>
                </a:solidFill>
              </a:rPr>
              <a:t>1 - (1 - </a:t>
            </a:r>
            <a:r>
              <a:rPr lang="en-US" b="1" i="1" dirty="0" err="1">
                <a:solidFill>
                  <a:srgbClr val="FF0066"/>
                </a:solidFill>
              </a:rPr>
              <a:t>t</a:t>
            </a:r>
            <a:r>
              <a:rPr lang="en-US" b="1" i="1" baseline="30000" dirty="0" err="1">
                <a:solidFill>
                  <a:srgbClr val="FF0066"/>
                </a:solidFill>
              </a:rPr>
              <a:t>r</a:t>
            </a:r>
            <a:r>
              <a:rPr lang="en-US" b="1" dirty="0">
                <a:solidFill>
                  <a:srgbClr val="FF0066"/>
                </a:solidFill>
              </a:rPr>
              <a:t>)</a:t>
            </a:r>
            <a:r>
              <a:rPr lang="en-US" b="1" i="1" baseline="30000" dirty="0">
                <a:solidFill>
                  <a:srgbClr val="FF0066"/>
                </a:solidFill>
              </a:rPr>
              <a:t>b</a:t>
            </a:r>
            <a:endParaRPr lang="en-US" b="1" dirty="0">
              <a:solidFill>
                <a:srgbClr val="FF0066"/>
              </a:solidFill>
            </a:endParaRPr>
          </a:p>
          <a:p>
            <a:pPr lvl="1"/>
            <a:endParaRPr lang="en-US" i="1" baseline="30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644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b</a:t>
            </a:r>
            <a:r>
              <a:rPr lang="en-US" dirty="0"/>
              <a:t>  Bands of </a:t>
            </a:r>
            <a:r>
              <a:rPr lang="en-US" i="1" dirty="0"/>
              <a:t>r</a:t>
            </a:r>
            <a:r>
              <a:rPr lang="en-US" dirty="0"/>
              <a:t>  Rows Gives You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740650" y="3409952"/>
            <a:ext cx="1327150" cy="2228851"/>
            <a:chOff x="4866" y="2169"/>
            <a:chExt cx="836" cy="1404"/>
          </a:xfrm>
        </p:grpSpPr>
        <p:sp>
          <p:nvSpPr>
            <p:cNvPr id="21535" name="Text Box 15"/>
            <p:cNvSpPr txBox="1">
              <a:spLocks noChangeArrowheads="1"/>
            </p:cNvSpPr>
            <p:nvPr/>
          </p:nvSpPr>
          <p:spPr bwMode="auto">
            <a:xfrm>
              <a:off x="4866" y="2169"/>
              <a:ext cx="2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 dirty="0" err="1">
                  <a:latin typeface="Tahoma" pitchFamily="34" charset="0"/>
                </a:rPr>
                <a:t>t</a:t>
              </a:r>
              <a:r>
                <a:rPr lang="en-US" sz="2400" b="1" i="1" baseline="30000" dirty="0" err="1">
                  <a:latin typeface="Tahoma" pitchFamily="34" charset="0"/>
                </a:rPr>
                <a:t>r</a:t>
              </a:r>
              <a:r>
                <a:rPr lang="en-US" sz="2400" b="1" i="1" baseline="30000" dirty="0">
                  <a:latin typeface="Tahoma" pitchFamily="34" charset="0"/>
                </a:rPr>
                <a:t> </a:t>
              </a:r>
            </a:p>
          </p:txBody>
        </p:sp>
        <p:sp>
          <p:nvSpPr>
            <p:cNvPr id="21536" name="Text Box 16"/>
            <p:cNvSpPr txBox="1">
              <a:spLocks noChangeArrowheads="1"/>
            </p:cNvSpPr>
            <p:nvPr/>
          </p:nvSpPr>
          <p:spPr bwMode="auto">
            <a:xfrm>
              <a:off x="4980" y="2996"/>
              <a:ext cx="72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All rows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are equal</a:t>
              </a:r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 flipH="1" flipV="1">
              <a:off x="4992" y="2425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13527" y="3398838"/>
            <a:ext cx="1308101" cy="2425700"/>
            <a:chOff x="4166" y="2141"/>
            <a:chExt cx="824" cy="1528"/>
          </a:xfrm>
        </p:grpSpPr>
        <p:sp>
          <p:nvSpPr>
            <p:cNvPr id="21532" name="Text Box 19"/>
            <p:cNvSpPr txBox="1">
              <a:spLocks noChangeArrowheads="1"/>
            </p:cNvSpPr>
            <p:nvPr/>
          </p:nvSpPr>
          <p:spPr bwMode="auto">
            <a:xfrm>
              <a:off x="4610" y="2141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33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Some row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unequal</a:t>
              </a:r>
            </a:p>
          </p:txBody>
        </p:sp>
        <p:sp>
          <p:nvSpPr>
            <p:cNvPr id="21534" name="Line 21"/>
            <p:cNvSpPr>
              <a:spLocks noChangeShapeType="1"/>
            </p:cNvSpPr>
            <p:nvPr/>
          </p:nvSpPr>
          <p:spPr bwMode="auto">
            <a:xfrm flipV="1">
              <a:off x="4512" y="2421"/>
              <a:ext cx="33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23125" y="1752600"/>
            <a:ext cx="1812925" cy="2095501"/>
            <a:chOff x="4550" y="1104"/>
            <a:chExt cx="1142" cy="1320"/>
          </a:xfrm>
        </p:grpSpPr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2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(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)</a:t>
              </a:r>
              <a:r>
                <a:rPr lang="en-US" sz="2400" b="1" i="1" baseline="30000" dirty="0">
                  <a:latin typeface="Tahoma" pitchFamily="34" charset="0"/>
                </a:rPr>
                <a:t>b 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srgbClr val="008000"/>
                </a:solidFill>
                <a:latin typeface="Tahoma" pitchFamily="34" charset="0"/>
              </a:endParaRP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No bands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H="1">
              <a:off x="5228" y="1680"/>
              <a:ext cx="52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1903413"/>
            <a:ext cx="1128713" cy="1955801"/>
            <a:chOff x="4214" y="1171"/>
            <a:chExt cx="711" cy="1232"/>
          </a:xfrm>
        </p:grpSpPr>
        <p:sp>
          <p:nvSpPr>
            <p:cNvPr id="21525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26" name="Text Box 29"/>
            <p:cNvSpPr txBox="1">
              <a:spLocks noChangeArrowheads="1"/>
            </p:cNvSpPr>
            <p:nvPr/>
          </p:nvSpPr>
          <p:spPr bwMode="auto">
            <a:xfrm>
              <a:off x="4214" y="1171"/>
              <a:ext cx="71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At least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one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27" name="Line 30"/>
            <p:cNvSpPr>
              <a:spLocks noChangeShapeType="1"/>
            </p:cNvSpPr>
            <p:nvPr/>
          </p:nvSpPr>
          <p:spPr bwMode="auto">
            <a:xfrm>
              <a:off x="4483" y="1728"/>
              <a:ext cx="105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495800" y="3429000"/>
            <a:ext cx="2065338" cy="762000"/>
            <a:chOff x="2832" y="2160"/>
            <a:chExt cx="1301" cy="480"/>
          </a:xfrm>
        </p:grpSpPr>
        <p:sp>
          <p:nvSpPr>
            <p:cNvPr id="21523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1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ahoma" pitchFamily="34" charset="0"/>
                </a:rPr>
                <a:t>s ~ (1/b)</a:t>
              </a:r>
              <a:r>
                <a:rPr lang="en-US" sz="2400" baseline="30000" dirty="0">
                  <a:latin typeface="Tahoma" pitchFamily="34" charset="0"/>
                </a:rPr>
                <a:t>1/r </a:t>
              </a:r>
            </a:p>
          </p:txBody>
        </p:sp>
        <p:sp>
          <p:nvSpPr>
            <p:cNvPr id="21524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678584" y="5562600"/>
            <a:ext cx="434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      Similarity </a:t>
            </a:r>
            <a:r>
              <a:rPr lang="en-US" i="1" dirty="0">
                <a:latin typeface="Tahoma" pitchFamily="34" charset="0"/>
              </a:rPr>
              <a:t>t=</a:t>
            </a:r>
            <a:r>
              <a:rPr lang="en-US" i="1" dirty="0" err="1">
                <a:latin typeface="Tahoma" pitchFamily="34" charset="0"/>
              </a:rPr>
              <a:t>sim</a:t>
            </a:r>
            <a:r>
              <a:rPr lang="en-US" i="1" dirty="0">
                <a:latin typeface="Tahoma" pitchFamily="34" charset="0"/>
              </a:rPr>
              <a:t>(C</a:t>
            </a:r>
            <a:r>
              <a:rPr lang="en-US" i="1" baseline="-25000" dirty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>
                <a:latin typeface="Tahoma" pitchFamily="34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of two sets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066800" y="3444081"/>
            <a:ext cx="123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Probability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sharing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a bucket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943600" y="5779532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66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513064" cy="609600"/>
          </a:xfrm>
        </p:spPr>
        <p:txBody>
          <a:bodyPr/>
          <a:lstStyle/>
          <a:p>
            <a:r>
              <a:rPr lang="en-US" dirty="0"/>
              <a:t>Topic 4</a:t>
            </a:r>
            <a:r>
              <a:rPr lang="zh-CN" altLang="en-US" dirty="0"/>
              <a:t>： </a:t>
            </a:r>
            <a:r>
              <a:rPr lang="en-US" dirty="0"/>
              <a:t>Mining Data Streams</a:t>
            </a:r>
            <a:r>
              <a:rPr lang="en-US" altLang="zh-CN" dirty="0"/>
              <a:t> (Chapter 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queries one wants on answer on a data stream: (we’ll learn these today)</a:t>
            </a:r>
          </a:p>
          <a:p>
            <a:pPr lvl="1"/>
            <a:r>
              <a:rPr lang="en-US" dirty="0"/>
              <a:t>Sampling data from a stream</a:t>
            </a:r>
          </a:p>
          <a:p>
            <a:pPr lvl="2"/>
            <a:r>
              <a:rPr lang="en-US" dirty="0"/>
              <a:t>Construct a random sample</a:t>
            </a:r>
          </a:p>
          <a:p>
            <a:pPr lvl="1"/>
            <a:r>
              <a:rPr lang="en-US" dirty="0"/>
              <a:t>Queries over sliding windows</a:t>
            </a:r>
          </a:p>
          <a:p>
            <a:pPr lvl="2"/>
            <a:r>
              <a:rPr lang="en-US" dirty="0"/>
              <a:t>Number of items of type x in the last </a:t>
            </a:r>
            <a:r>
              <a:rPr lang="en-US" i="1" dirty="0"/>
              <a:t>k</a:t>
            </a:r>
            <a:r>
              <a:rPr lang="en-US" dirty="0"/>
              <a:t> elements of the stream</a:t>
            </a:r>
          </a:p>
          <a:p>
            <a:pPr lvl="1"/>
            <a:r>
              <a:rPr lang="en-US" dirty="0"/>
              <a:t>Filtering a data stream</a:t>
            </a:r>
          </a:p>
          <a:p>
            <a:pPr lvl="2"/>
            <a:r>
              <a:rPr lang="en-US" dirty="0"/>
              <a:t>Select elements with property x from the stream</a:t>
            </a:r>
          </a:p>
          <a:p>
            <a:pPr lvl="2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762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Sampling Data Streams</a:t>
            </a: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can not store the entire stream, one obvious approach is to store a </a:t>
            </a:r>
            <a:r>
              <a:rPr lang="en-US" b="1" dirty="0">
                <a:solidFill>
                  <a:srgbClr val="0000FF"/>
                </a:solidFill>
              </a:rPr>
              <a:t>sample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ea typeface="ＭＳ Ｐゴシック" pitchFamily="34" charset="-128"/>
              </a:rPr>
              <a:t>Two different problems: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(1)</a:t>
            </a:r>
            <a:r>
              <a:rPr lang="en-US" dirty="0">
                <a:ea typeface="ＭＳ Ｐゴシック" pitchFamily="34" charset="-128"/>
              </a:rPr>
              <a:t> Sample a </a:t>
            </a:r>
            <a:r>
              <a:rPr lang="en-US" b="1" dirty="0">
                <a:solidFill>
                  <a:srgbClr val="008000"/>
                </a:solidFill>
                <a:ea typeface="ＭＳ Ｐゴシック" pitchFamily="34" charset="-128"/>
              </a:rPr>
              <a:t>fixed proportion</a:t>
            </a:r>
            <a:r>
              <a:rPr lang="en-US" dirty="0">
                <a:ea typeface="ＭＳ Ｐゴシック" pitchFamily="34" charset="-128"/>
              </a:rPr>
              <a:t> of elements in the stream (say 1 in 10)</a:t>
            </a:r>
          </a:p>
          <a:p>
            <a:pPr lvl="2"/>
            <a:r>
              <a:rPr lang="en-AU" dirty="0">
                <a:ea typeface="ＭＳ Ｐゴシック" pitchFamily="34" charset="-128"/>
              </a:rPr>
              <a:t>As the stream grows the sample also gets bigger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b="1" dirty="0"/>
              <a:t>(2)</a:t>
            </a:r>
            <a:r>
              <a:rPr lang="en-US" dirty="0"/>
              <a:t> Maintain a </a:t>
            </a:r>
            <a:r>
              <a:rPr lang="en-US" b="1" dirty="0">
                <a:solidFill>
                  <a:srgbClr val="008000"/>
                </a:solidFill>
              </a:rPr>
              <a:t>random sample of fixed size </a:t>
            </a:r>
            <a:r>
              <a:rPr lang="en-US" dirty="0"/>
              <a:t>over a potentially infinite stream</a:t>
            </a:r>
          </a:p>
          <a:p>
            <a:pPr lvl="2"/>
            <a:r>
              <a:rPr lang="en-AU" dirty="0"/>
              <a:t>As the stream grows, the sample is of fixed size</a:t>
            </a:r>
            <a:endParaRPr lang="en-US" dirty="0"/>
          </a:p>
          <a:p>
            <a:pPr lvl="2"/>
            <a:r>
              <a:rPr lang="en-US" dirty="0">
                <a:solidFill>
                  <a:srgbClr val="D60093"/>
                </a:solidFill>
              </a:rPr>
              <a:t>At any “time” </a:t>
            </a:r>
            <a:r>
              <a:rPr lang="en-US" b="1" i="1" dirty="0">
                <a:solidFill>
                  <a:srgbClr val="D60093"/>
                </a:solidFill>
              </a:rPr>
              <a:t>t</a:t>
            </a:r>
            <a:r>
              <a:rPr lang="en-US" dirty="0">
                <a:solidFill>
                  <a:srgbClr val="D60093"/>
                </a:solidFill>
              </a:rPr>
              <a:t> we would like a random sample of </a:t>
            </a:r>
            <a:r>
              <a:rPr lang="en-US" b="1" i="1" dirty="0">
                <a:solidFill>
                  <a:srgbClr val="D60093"/>
                </a:solidFill>
              </a:rPr>
              <a:t>s</a:t>
            </a:r>
            <a:r>
              <a:rPr lang="en-US" dirty="0">
                <a:solidFill>
                  <a:srgbClr val="D60093"/>
                </a:solidFill>
              </a:rPr>
              <a:t> elements</a:t>
            </a:r>
          </a:p>
          <a:p>
            <a:pPr lvl="3"/>
            <a:r>
              <a:rPr lang="en-US" b="1" dirty="0"/>
              <a:t>What is the property of the sample we want to maintain?</a:t>
            </a:r>
            <a:br>
              <a:rPr lang="en-US" b="1" dirty="0"/>
            </a:br>
            <a:r>
              <a:rPr lang="en-US" dirty="0"/>
              <a:t>For all time steps </a:t>
            </a:r>
            <a:r>
              <a:rPr lang="en-US" b="1" i="1" dirty="0"/>
              <a:t>t</a:t>
            </a:r>
            <a:r>
              <a:rPr lang="en-US" dirty="0"/>
              <a:t>, each of </a:t>
            </a:r>
            <a:r>
              <a:rPr lang="en-US" b="1" i="1" dirty="0"/>
              <a:t>t</a:t>
            </a:r>
            <a:r>
              <a:rPr lang="en-US" dirty="0"/>
              <a:t> elements seen so far has </a:t>
            </a:r>
            <a:br>
              <a:rPr lang="en-US" dirty="0"/>
            </a:br>
            <a:r>
              <a:rPr lang="en-US" dirty="0"/>
              <a:t>equal probability of being sampled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36580"/>
            <a:ext cx="6415087" cy="122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9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Fixup: DGIM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Idea:</a:t>
                </a:r>
                <a:r>
                  <a:rPr lang="en-US" dirty="0"/>
                  <a:t> Instead of summarizing fixed-length blocks, summarize blocks with specific number of </a:t>
                </a:r>
                <a:r>
                  <a:rPr lang="en-US" b="1" dirty="0"/>
                  <a:t>1s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 the block </a:t>
                </a:r>
                <a:r>
                  <a:rPr lang="en-US" b="1" i="1" dirty="0">
                    <a:solidFill>
                      <a:srgbClr val="FF0066"/>
                    </a:solidFill>
                  </a:rPr>
                  <a:t>sizes</a:t>
                </a:r>
                <a:r>
                  <a:rPr lang="en-US" dirty="0"/>
                  <a:t> (number of </a:t>
                </a:r>
                <a:r>
                  <a:rPr lang="en-US" b="1" dirty="0"/>
                  <a:t>1s</a:t>
                </a:r>
                <a:r>
                  <a:rPr lang="en-US" dirty="0"/>
                  <a:t>) increase exponentially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When there are few 1s in the window, block sizes stay small, so errors are small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Timestamps:</a:t>
                </a:r>
              </a:p>
              <a:p>
                <a:pPr lvl="1"/>
                <a:r>
                  <a:rPr lang="en-US" dirty="0"/>
                  <a:t>Each bit in the stream has a timestamp, starting from </a:t>
                </a:r>
                <a:r>
                  <a:rPr lang="en-US" b="1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2,</a:t>
                </a:r>
                <a:r>
                  <a:rPr lang="en-US" dirty="0"/>
                  <a:t> …</a:t>
                </a:r>
              </a:p>
              <a:p>
                <a:pPr lvl="1"/>
                <a:r>
                  <a:rPr lang="en-US" dirty="0"/>
                  <a:t>Record timestamps modulo </a:t>
                </a:r>
                <a:r>
                  <a:rPr lang="en-US" b="1" i="1" dirty="0"/>
                  <a:t>N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rgbClr val="0000FF"/>
                    </a:solidFill>
                  </a:rPr>
                  <a:t>the window size</a:t>
                </a:r>
                <a:r>
                  <a:rPr lang="en-US" dirty="0"/>
                  <a:t>), so we can represent any </a:t>
                </a:r>
                <a:r>
                  <a:rPr lang="en-US" b="1" dirty="0">
                    <a:solidFill>
                      <a:srgbClr val="FF0066"/>
                    </a:solidFill>
                  </a:rPr>
                  <a:t>relevant</a:t>
                </a:r>
                <a:r>
                  <a:rPr lang="en-US" dirty="0">
                    <a:solidFill>
                      <a:srgbClr val="FF0066"/>
                    </a:solidFill>
                  </a:rPr>
                  <a:t> </a:t>
                </a:r>
                <a:r>
                  <a:rPr lang="en-US" dirty="0"/>
                  <a:t>timestamp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lvl="2"/>
                <a:r>
                  <a:rPr lang="en-US" dirty="0"/>
                  <a:t>E.g., given the windows size 40 (</a:t>
                </a:r>
                <a:r>
                  <a:rPr lang="en-US" b="1" i="1" dirty="0"/>
                  <a:t>N</a:t>
                </a:r>
                <a:r>
                  <a:rPr lang="en-US" dirty="0"/>
                  <a:t>), timestamp 123 will be recorded as 3, and thus the encoding is on 3 rather than 123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 r="-1035" b="-7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6200" y="3490785"/>
            <a:ext cx="9093205" cy="369888"/>
            <a:chOff x="-6" y="2400"/>
            <a:chExt cx="5728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2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84651" y="384808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923926" y="4013073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81526" y="4013073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DGIM: Buckets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 bucket in the DGIM method is a record consisting of:</a:t>
                </a:r>
              </a:p>
              <a:p>
                <a:pPr lvl="1"/>
                <a:r>
                  <a:rPr lang="en-AU" dirty="0"/>
                  <a:t>(A) The timestamp of its end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bits]</a:t>
                </a:r>
              </a:p>
              <a:p>
                <a:pPr lvl="1"/>
                <a:r>
                  <a:rPr lang="en-AU" dirty="0"/>
                  <a:t>(B) The number of 1s between its beginning and end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bits]</a:t>
                </a:r>
              </a:p>
              <a:p>
                <a:endParaRPr lang="en-AU" dirty="0"/>
              </a:p>
              <a:p>
                <a:r>
                  <a:rPr lang="en-AU" dirty="0"/>
                  <a:t>Constraint on buckets: </a:t>
                </a:r>
              </a:p>
              <a:p>
                <a:pPr lvl="1"/>
                <a:r>
                  <a:rPr lang="en-AU" dirty="0"/>
                  <a:t>Number of 1s must be a power of 2</a:t>
                </a:r>
              </a:p>
              <a:p>
                <a:pPr lvl="1"/>
                <a:r>
                  <a:rPr lang="en-AU" dirty="0"/>
                  <a:t>That explains the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in (B) above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5873" y="4321616"/>
            <a:ext cx="9083680" cy="369888"/>
            <a:chOff x="-6" y="2400"/>
            <a:chExt cx="5722" cy="23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863599" y="4843904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521199" y="4843904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Stream by Buckets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right end of a bucket is always a position with a 1</a:t>
            </a:r>
          </a:p>
          <a:p>
            <a:endParaRPr lang="en-US" dirty="0"/>
          </a:p>
          <a:p>
            <a:r>
              <a:rPr lang="en-AU" dirty="0"/>
              <a:t>Every position with a 1 is in some bucket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Either </a:t>
            </a:r>
            <a:r>
              <a:rPr lang="en-US" b="1" dirty="0">
                <a:solidFill>
                  <a:srgbClr val="FF0066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rgbClr val="FF0066"/>
                </a:solidFill>
              </a:rPr>
              <a:t>two</a:t>
            </a:r>
            <a:r>
              <a:rPr lang="en-US" dirty="0"/>
              <a:t> buckets with the same </a:t>
            </a:r>
            <a:r>
              <a:rPr lang="en-US" b="1" dirty="0"/>
              <a:t>power-of-2 number</a:t>
            </a:r>
            <a:r>
              <a:rPr lang="en-US" dirty="0"/>
              <a:t> of </a:t>
            </a:r>
            <a:r>
              <a:rPr lang="en-US" b="1" dirty="0"/>
              <a:t>1s</a:t>
            </a:r>
          </a:p>
          <a:p>
            <a:pPr lvl="8"/>
            <a:endParaRPr lang="en-US" dirty="0"/>
          </a:p>
          <a:p>
            <a:r>
              <a:rPr lang="en-US" dirty="0"/>
              <a:t>Buckets do not overlap in timestamps</a:t>
            </a:r>
          </a:p>
          <a:p>
            <a:pPr lvl="8"/>
            <a:endParaRPr lang="en-US" dirty="0"/>
          </a:p>
          <a:p>
            <a:r>
              <a:rPr lang="en-US" b="1" dirty="0"/>
              <a:t>Buckets are sorted by size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Earlier buckets are not smaller than later buckets</a:t>
            </a:r>
          </a:p>
          <a:p>
            <a:pPr lvl="8"/>
            <a:endParaRPr lang="en-US" dirty="0">
              <a:ea typeface="ＭＳ Ｐゴシック" pitchFamily="34" charset="-128"/>
            </a:endParaRPr>
          </a:p>
          <a:p>
            <a:r>
              <a:rPr lang="en-US" dirty="0"/>
              <a:t>Buckets disappear when their end-time is </a:t>
            </a:r>
            <a:r>
              <a:rPr lang="en-US" b="1" dirty="0"/>
              <a:t>&gt; </a:t>
            </a:r>
            <a:r>
              <a:rPr lang="en-US" b="1" i="1" dirty="0"/>
              <a:t>N</a:t>
            </a:r>
            <a:r>
              <a:rPr lang="en-US" dirty="0"/>
              <a:t>  time units in the past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1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0624" y="2874963"/>
            <a:ext cx="8284464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/>
              <a:t>Revision of Chapters Required in Exam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28643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Updating Buckets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bit comes in, drop the last (oldest) bucket if its end-time is prior to </a:t>
            </a:r>
            <a:r>
              <a:rPr lang="en-US" b="1" i="1" dirty="0"/>
              <a:t>N</a:t>
            </a:r>
            <a:r>
              <a:rPr lang="en-US" dirty="0"/>
              <a:t>  time units before the current time</a:t>
            </a:r>
          </a:p>
          <a:p>
            <a:pPr lvl="8"/>
            <a:endParaRPr lang="en-US" dirty="0"/>
          </a:p>
          <a:p>
            <a:r>
              <a:rPr lang="en-US" dirty="0"/>
              <a:t>2 cases: Current bit is</a:t>
            </a:r>
            <a:r>
              <a:rPr lang="en-US" b="1" dirty="0"/>
              <a:t> 0</a:t>
            </a:r>
            <a:r>
              <a:rPr lang="en-US" dirty="0"/>
              <a:t> or </a:t>
            </a:r>
            <a:r>
              <a:rPr lang="en-US" b="1" dirty="0"/>
              <a:t>1</a:t>
            </a:r>
          </a:p>
          <a:p>
            <a:pPr lvl="8"/>
            <a:endParaRPr lang="en-US" dirty="0"/>
          </a:p>
          <a:p>
            <a:r>
              <a:rPr lang="en-US" dirty="0"/>
              <a:t>If the current bit is 0: no other changes are needed</a:t>
            </a:r>
          </a:p>
          <a:p>
            <a:r>
              <a:rPr lang="en-AU" dirty="0"/>
              <a:t>If the current bit is 1:</a:t>
            </a:r>
          </a:p>
          <a:p>
            <a:pPr lvl="1"/>
            <a:r>
              <a:rPr lang="en-AU" dirty="0"/>
              <a:t>(1) Create a new bucket of size 1, for just this bit</a:t>
            </a:r>
          </a:p>
          <a:p>
            <a:pPr lvl="2"/>
            <a:r>
              <a:rPr lang="en-AU" dirty="0"/>
              <a:t>End timestamp = current time</a:t>
            </a:r>
          </a:p>
          <a:p>
            <a:pPr lvl="1"/>
            <a:r>
              <a:rPr lang="en-AU" dirty="0"/>
              <a:t>(2) If there are now three buckets of size 1, combine the oldest </a:t>
            </a:r>
            <a:r>
              <a:rPr lang="en-US" altLang="zh-CN" dirty="0"/>
              <a:t>t</a:t>
            </a:r>
            <a:r>
              <a:rPr lang="en-AU" dirty="0"/>
              <a:t>wo into a bucket of size 2</a:t>
            </a:r>
          </a:p>
          <a:p>
            <a:pPr lvl="1"/>
            <a:r>
              <a:rPr lang="en-AU" dirty="0"/>
              <a:t>(3) If there are now three buckets of size 2, combine the oldest two into a bucket of size 4</a:t>
            </a:r>
          </a:p>
          <a:p>
            <a:pPr lvl="1"/>
            <a:r>
              <a:rPr lang="en-AU" dirty="0"/>
              <a:t>(4) And so on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Example: Updating Buckets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-6350" y="1438275"/>
            <a:ext cx="9112250" cy="369888"/>
            <a:chOff x="-8" y="1200"/>
            <a:chExt cx="5740" cy="233"/>
          </a:xfrm>
        </p:grpSpPr>
        <p:sp>
          <p:nvSpPr>
            <p:cNvPr id="46137" name="Text Box 4"/>
            <p:cNvSpPr txBox="1">
              <a:spLocks noChangeArrowheads="1"/>
            </p:cNvSpPr>
            <p:nvPr/>
          </p:nvSpPr>
          <p:spPr bwMode="auto">
            <a:xfrm>
              <a:off x="19" y="1200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46138" name="Rectangle 5"/>
            <p:cNvSpPr>
              <a:spLocks noChangeArrowheads="1"/>
            </p:cNvSpPr>
            <p:nvPr/>
          </p:nvSpPr>
          <p:spPr bwMode="auto">
            <a:xfrm>
              <a:off x="544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6"/>
            <p:cNvSpPr>
              <a:spLocks noChangeArrowheads="1"/>
            </p:cNvSpPr>
            <p:nvPr/>
          </p:nvSpPr>
          <p:spPr bwMode="auto">
            <a:xfrm>
              <a:off x="520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7"/>
            <p:cNvSpPr>
              <a:spLocks noChangeArrowheads="1"/>
            </p:cNvSpPr>
            <p:nvPr/>
          </p:nvSpPr>
          <p:spPr bwMode="auto">
            <a:xfrm>
              <a:off x="4964" y="1212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8"/>
            <p:cNvSpPr>
              <a:spLocks noChangeArrowheads="1"/>
            </p:cNvSpPr>
            <p:nvPr/>
          </p:nvSpPr>
          <p:spPr bwMode="auto">
            <a:xfrm>
              <a:off x="4244" y="1212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Rectangle 9"/>
            <p:cNvSpPr>
              <a:spLocks noChangeArrowheads="1"/>
            </p:cNvSpPr>
            <p:nvPr/>
          </p:nvSpPr>
          <p:spPr bwMode="auto">
            <a:xfrm>
              <a:off x="3716" y="121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"/>
            <p:cNvSpPr>
              <a:spLocks noChangeArrowheads="1"/>
            </p:cNvSpPr>
            <p:nvPr/>
          </p:nvSpPr>
          <p:spPr bwMode="auto">
            <a:xfrm>
              <a:off x="2612" y="1212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Rectangle 11"/>
            <p:cNvSpPr>
              <a:spLocks noChangeArrowheads="1"/>
            </p:cNvSpPr>
            <p:nvPr/>
          </p:nvSpPr>
          <p:spPr bwMode="auto">
            <a:xfrm>
              <a:off x="1412" y="1212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"/>
            <p:cNvSpPr>
              <a:spLocks noChangeArrowheads="1"/>
            </p:cNvSpPr>
            <p:nvPr/>
          </p:nvSpPr>
          <p:spPr bwMode="auto">
            <a:xfrm>
              <a:off x="-8" y="1212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49" y="2276475"/>
            <a:ext cx="9101138" cy="369888"/>
            <a:chOff x="8" y="1728"/>
            <a:chExt cx="5733" cy="233"/>
          </a:xfrm>
        </p:grpSpPr>
        <p:sp>
          <p:nvSpPr>
            <p:cNvPr id="46127" name="Text Box 14"/>
            <p:cNvSpPr txBox="1">
              <a:spLocks noChangeArrowheads="1"/>
            </p:cNvSpPr>
            <p:nvPr/>
          </p:nvSpPr>
          <p:spPr bwMode="auto">
            <a:xfrm>
              <a:off x="28" y="1728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6128" name="Rectangle 15"/>
            <p:cNvSpPr>
              <a:spLocks noChangeArrowheads="1"/>
            </p:cNvSpPr>
            <p:nvPr/>
          </p:nvSpPr>
          <p:spPr bwMode="auto">
            <a:xfrm>
              <a:off x="5532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6"/>
            <p:cNvSpPr>
              <a:spLocks noChangeArrowheads="1"/>
            </p:cNvSpPr>
            <p:nvPr/>
          </p:nvSpPr>
          <p:spPr bwMode="auto">
            <a:xfrm>
              <a:off x="5139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7"/>
            <p:cNvSpPr>
              <a:spLocks noChangeArrowheads="1"/>
            </p:cNvSpPr>
            <p:nvPr/>
          </p:nvSpPr>
          <p:spPr bwMode="auto">
            <a:xfrm>
              <a:off x="4899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8"/>
            <p:cNvSpPr>
              <a:spLocks noChangeArrowheads="1"/>
            </p:cNvSpPr>
            <p:nvPr/>
          </p:nvSpPr>
          <p:spPr bwMode="auto">
            <a:xfrm>
              <a:off x="4176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Rectangle 19"/>
            <p:cNvSpPr>
              <a:spLocks noChangeArrowheads="1"/>
            </p:cNvSpPr>
            <p:nvPr/>
          </p:nvSpPr>
          <p:spPr bwMode="auto">
            <a:xfrm>
              <a:off x="3648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22"/>
            <p:cNvSpPr>
              <a:spLocks noChangeArrowheads="1"/>
            </p:cNvSpPr>
            <p:nvPr/>
          </p:nvSpPr>
          <p:spPr bwMode="auto">
            <a:xfrm>
              <a:off x="8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23"/>
            <p:cNvSpPr>
              <a:spLocks noChangeArrowheads="1"/>
            </p:cNvSpPr>
            <p:nvPr/>
          </p:nvSpPr>
          <p:spPr bwMode="auto">
            <a:xfrm>
              <a:off x="5363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351" y="3038475"/>
            <a:ext cx="9075739" cy="369888"/>
            <a:chOff x="0" y="2208"/>
            <a:chExt cx="5717" cy="233"/>
          </a:xfrm>
        </p:grpSpPr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17" y="2208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5524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5138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886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177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3637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30"/>
            <p:cNvSpPr>
              <a:spLocks noChangeArrowheads="1"/>
            </p:cNvSpPr>
            <p:nvPr/>
          </p:nvSpPr>
          <p:spPr bwMode="auto">
            <a:xfrm>
              <a:off x="2528" y="2208"/>
              <a:ext cx="102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31"/>
            <p:cNvSpPr>
              <a:spLocks noChangeArrowheads="1"/>
            </p:cNvSpPr>
            <p:nvPr/>
          </p:nvSpPr>
          <p:spPr bwMode="auto">
            <a:xfrm>
              <a:off x="1336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5400" y="3876675"/>
            <a:ext cx="9142415" cy="369888"/>
            <a:chOff x="12" y="2736"/>
            <a:chExt cx="5759" cy="233"/>
          </a:xfrm>
        </p:grpSpPr>
        <p:sp>
          <p:nvSpPr>
            <p:cNvPr id="46107" name="Text Box 35"/>
            <p:cNvSpPr txBox="1">
              <a:spLocks noChangeArrowheads="1"/>
            </p:cNvSpPr>
            <p:nvPr/>
          </p:nvSpPr>
          <p:spPr bwMode="auto">
            <a:xfrm>
              <a:off x="31" y="2736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539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37"/>
            <p:cNvSpPr>
              <a:spLocks noChangeArrowheads="1"/>
            </p:cNvSpPr>
            <p:nvPr/>
          </p:nvSpPr>
          <p:spPr bwMode="auto">
            <a:xfrm>
              <a:off x="5564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38"/>
            <p:cNvSpPr>
              <a:spLocks noChangeArrowheads="1"/>
            </p:cNvSpPr>
            <p:nvPr/>
          </p:nvSpPr>
          <p:spPr bwMode="auto">
            <a:xfrm>
              <a:off x="530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9"/>
            <p:cNvSpPr>
              <a:spLocks noChangeArrowheads="1"/>
            </p:cNvSpPr>
            <p:nvPr/>
          </p:nvSpPr>
          <p:spPr bwMode="auto">
            <a:xfrm>
              <a:off x="4924" y="2740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40"/>
            <p:cNvSpPr>
              <a:spLocks noChangeArrowheads="1"/>
            </p:cNvSpPr>
            <p:nvPr/>
          </p:nvSpPr>
          <p:spPr bwMode="auto">
            <a:xfrm>
              <a:off x="4684" y="274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1"/>
            <p:cNvSpPr>
              <a:spLocks noChangeArrowheads="1"/>
            </p:cNvSpPr>
            <p:nvPr/>
          </p:nvSpPr>
          <p:spPr bwMode="auto">
            <a:xfrm>
              <a:off x="3956" y="274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2296" y="2748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4"/>
            <p:cNvSpPr>
              <a:spLocks noChangeArrowheads="1"/>
            </p:cNvSpPr>
            <p:nvPr/>
          </p:nvSpPr>
          <p:spPr bwMode="auto">
            <a:xfrm>
              <a:off x="1112" y="274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45"/>
            <p:cNvSpPr>
              <a:spLocks noChangeArrowheads="1"/>
            </p:cNvSpPr>
            <p:nvPr/>
          </p:nvSpPr>
          <p:spPr bwMode="auto">
            <a:xfrm>
              <a:off x="12" y="2748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63"/>
            <p:cNvSpPr>
              <a:spLocks noChangeArrowheads="1"/>
            </p:cNvSpPr>
            <p:nvPr/>
          </p:nvSpPr>
          <p:spPr bwMode="auto">
            <a:xfrm>
              <a:off x="3417" y="2744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350" y="5553075"/>
            <a:ext cx="8997951" cy="366713"/>
            <a:chOff x="0" y="3792"/>
            <a:chExt cx="5668" cy="231"/>
          </a:xfrm>
        </p:grpSpPr>
        <p:sp>
          <p:nvSpPr>
            <p:cNvPr id="46100" name="Text Box 55"/>
            <p:cNvSpPr txBox="1">
              <a:spLocks noChangeArrowheads="1"/>
            </p:cNvSpPr>
            <p:nvPr/>
          </p:nvSpPr>
          <p:spPr bwMode="auto">
            <a:xfrm>
              <a:off x="22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5536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57"/>
            <p:cNvSpPr>
              <a:spLocks noChangeArrowheads="1"/>
            </p:cNvSpPr>
            <p:nvPr/>
          </p:nvSpPr>
          <p:spPr bwMode="auto">
            <a:xfrm>
              <a:off x="5296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58"/>
            <p:cNvSpPr>
              <a:spLocks noChangeArrowheads="1"/>
            </p:cNvSpPr>
            <p:nvPr/>
          </p:nvSpPr>
          <p:spPr bwMode="auto">
            <a:xfrm>
              <a:off x="4672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04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25401" y="4714875"/>
            <a:ext cx="9137651" cy="369888"/>
            <a:chOff x="12" y="3264"/>
            <a:chExt cx="5756" cy="233"/>
          </a:xfrm>
        </p:grpSpPr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28" y="3264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091" name="Rectangle 47"/>
            <p:cNvSpPr>
              <a:spLocks noChangeArrowheads="1"/>
            </p:cNvSpPr>
            <p:nvPr/>
          </p:nvSpPr>
          <p:spPr bwMode="auto">
            <a:xfrm>
              <a:off x="5556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48"/>
            <p:cNvSpPr>
              <a:spLocks noChangeArrowheads="1"/>
            </p:cNvSpPr>
            <p:nvPr/>
          </p:nvSpPr>
          <p:spPr bwMode="auto">
            <a:xfrm>
              <a:off x="5304" y="3264"/>
              <a:ext cx="17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49"/>
            <p:cNvSpPr>
              <a:spLocks noChangeArrowheads="1"/>
            </p:cNvSpPr>
            <p:nvPr/>
          </p:nvSpPr>
          <p:spPr bwMode="auto">
            <a:xfrm>
              <a:off x="4908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0"/>
            <p:cNvSpPr>
              <a:spLocks noChangeArrowheads="1"/>
            </p:cNvSpPr>
            <p:nvPr/>
          </p:nvSpPr>
          <p:spPr bwMode="auto">
            <a:xfrm>
              <a:off x="4668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2"/>
            <p:cNvSpPr>
              <a:spLocks noChangeArrowheads="1"/>
            </p:cNvSpPr>
            <p:nvPr/>
          </p:nvSpPr>
          <p:spPr bwMode="auto">
            <a:xfrm>
              <a:off x="2287" y="3268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3"/>
            <p:cNvSpPr>
              <a:spLocks noChangeArrowheads="1"/>
            </p:cNvSpPr>
            <p:nvPr/>
          </p:nvSpPr>
          <p:spPr bwMode="auto">
            <a:xfrm>
              <a:off x="1108" y="326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54"/>
            <p:cNvSpPr>
              <a:spLocks noChangeArrowheads="1"/>
            </p:cNvSpPr>
            <p:nvPr/>
          </p:nvSpPr>
          <p:spPr bwMode="auto">
            <a:xfrm>
              <a:off x="12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64"/>
            <p:cNvSpPr>
              <a:spLocks noChangeArrowheads="1"/>
            </p:cNvSpPr>
            <p:nvPr/>
          </p:nvSpPr>
          <p:spPr bwMode="auto">
            <a:xfrm>
              <a:off x="3405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099" name="Rectangle 65"/>
            <p:cNvSpPr>
              <a:spLocks noChangeArrowheads="1"/>
            </p:cNvSpPr>
            <p:nvPr/>
          </p:nvSpPr>
          <p:spPr bwMode="auto">
            <a:xfrm>
              <a:off x="3948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212" y="108799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state of the stream: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16" y="190714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Bit of value 1 arrives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57" y="2669143"/>
            <a:ext cx="516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white buckets get merged into a yellow bucket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551" y="3495675"/>
            <a:ext cx="6910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Next bit 1 arrives, new orange white is created, then 0 comes, then 1: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456" y="434554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get merged…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1" y="518374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State of the buckets after merging</a:t>
            </a:r>
          </a:p>
        </p:txBody>
      </p:sp>
    </p:spTree>
    <p:extLst>
      <p:ext uri="{BB962C8B-B14F-4D97-AF65-F5344CB8AC3E}">
        <p14:creationId xmlns:p14="http://schemas.microsoft.com/office/powerpoint/2010/main" val="24672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</a:t>
            </a:r>
            <a:r>
              <a:rPr lang="en-US" b="1" dirty="0"/>
              <a:t>|S| = </a:t>
            </a:r>
            <a:r>
              <a:rPr lang="en-US" b="1" i="1" dirty="0"/>
              <a:t>m</a:t>
            </a:r>
            <a:r>
              <a:rPr lang="en-US" b="1" dirty="0"/>
              <a:t>, |B| = </a:t>
            </a:r>
            <a:r>
              <a:rPr lang="en-US" b="1" i="1" dirty="0"/>
              <a:t>n</a:t>
            </a:r>
            <a:endParaRPr lang="en-US" sz="2800" b="1" i="1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Use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independent hash functions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,…, </a:t>
            </a:r>
            <a:r>
              <a:rPr lang="en-US" b="1" i="1" dirty="0" err="1">
                <a:solidFill>
                  <a:srgbClr val="0000FF"/>
                </a:solidFill>
              </a:rPr>
              <a:t>h</a:t>
            </a:r>
            <a:r>
              <a:rPr lang="en-US" b="1" i="1" baseline="-25000" dirty="0" err="1">
                <a:solidFill>
                  <a:srgbClr val="0000FF"/>
                </a:solidFill>
              </a:rPr>
              <a:t>k</a:t>
            </a:r>
            <a:endParaRPr lang="en-US" b="1" i="1" baseline="-25000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Initialization:</a:t>
            </a:r>
          </a:p>
          <a:p>
            <a:pPr lvl="1"/>
            <a:r>
              <a:rPr lang="en-US" dirty="0"/>
              <a:t>Set </a:t>
            </a:r>
            <a:r>
              <a:rPr lang="en-US" b="1" dirty="0"/>
              <a:t>B </a:t>
            </a:r>
            <a:r>
              <a:rPr lang="en-US" dirty="0"/>
              <a:t>to all </a:t>
            </a:r>
            <a:r>
              <a:rPr lang="en-US" b="1" dirty="0"/>
              <a:t>0s</a:t>
            </a:r>
          </a:p>
          <a:p>
            <a:pPr lvl="1"/>
            <a:r>
              <a:rPr lang="en-US" dirty="0"/>
              <a:t>Hash each element </a:t>
            </a:r>
            <a:r>
              <a:rPr lang="en-US" b="1" i="1" dirty="0"/>
              <a:t>s</a:t>
            </a:r>
            <a:r>
              <a:rPr lang="en-US" b="1" i="1" dirty="0">
                <a:sym typeface="Symbol"/>
              </a:rPr>
              <a:t> </a:t>
            </a:r>
            <a:r>
              <a:rPr lang="en-US" b="1" i="1" dirty="0"/>
              <a:t>S</a:t>
            </a:r>
            <a:r>
              <a:rPr lang="en-US" dirty="0"/>
              <a:t> using each hash function </a:t>
            </a:r>
            <a:r>
              <a:rPr lang="en-US" b="1" i="1" dirty="0"/>
              <a:t>h</a:t>
            </a:r>
            <a:r>
              <a:rPr lang="en-US" b="1" i="1" baseline="-25000" dirty="0"/>
              <a:t>i</a:t>
            </a:r>
            <a:r>
              <a:rPr lang="en-US" dirty="0"/>
              <a:t>, set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(s)</a:t>
            </a:r>
            <a:r>
              <a:rPr lang="en-US" b="1" dirty="0">
                <a:solidFill>
                  <a:srgbClr val="0000FF"/>
                </a:solidFill>
              </a:rPr>
              <a:t>] = 1</a:t>
            </a:r>
            <a:r>
              <a:rPr lang="en-US" dirty="0"/>
              <a:t>   (for each </a:t>
            </a:r>
            <a:r>
              <a:rPr lang="en-US" b="1" i="1" dirty="0" err="1"/>
              <a:t>i</a:t>
            </a:r>
            <a:r>
              <a:rPr lang="en-US" b="1" i="1" dirty="0"/>
              <a:t> = 1,.., k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D60093"/>
                </a:solidFill>
              </a:rPr>
              <a:t>Run-time:</a:t>
            </a:r>
          </a:p>
          <a:p>
            <a:pPr lvl="1"/>
            <a:r>
              <a:rPr lang="en-US" dirty="0"/>
              <a:t>When a stream element with key </a:t>
            </a:r>
            <a:r>
              <a:rPr lang="en-US" b="1" i="1" dirty="0"/>
              <a:t>x</a:t>
            </a:r>
            <a:r>
              <a:rPr lang="en-US" dirty="0"/>
              <a:t> arrives</a:t>
            </a: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B[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(x)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]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u="sng" dirty="0">
                <a:solidFill>
                  <a:srgbClr val="D60093"/>
                </a:solidFill>
                <a:ea typeface="ＭＳ Ｐゴシック" pitchFamily="34" charset="-128"/>
                <a:cs typeface="ＭＳ Ｐゴシック" pitchFamily="34" charset="-128"/>
              </a:rPr>
              <a:t>for all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= 1,...,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then declare that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is in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</a:p>
          <a:p>
            <a:pPr lvl="3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That is,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hashes to a bucket set to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for every hash function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/>
              <a:t>(x)</a:t>
            </a:r>
            <a:endParaRPr lang="en-US" b="1" i="1" baseline="-25000" dirty="0">
              <a:ea typeface="ＭＳ Ｐゴシック" pitchFamily="34" charset="-128"/>
              <a:cs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Otherwise discard the element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</a:p>
          <a:p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80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Consider a Bloom filter of size m=10 and number of hash functions k=3. </a:t>
            </a:r>
            <a:r>
              <a:rPr lang="en-US" dirty="0"/>
              <a:t>Let H(x) denote the result of the three hash functions.</a:t>
            </a:r>
          </a:p>
          <a:p>
            <a:r>
              <a:rPr lang="en-US" dirty="0"/>
              <a:t>The 10-bit array is initialized as below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x</a:t>
            </a:r>
            <a:r>
              <a:rPr lang="en-US" baseline="-25000" dirty="0"/>
              <a:t>0</a:t>
            </a:r>
            <a:r>
              <a:rPr lang="en-US" dirty="0"/>
              <a:t> with H(x</a:t>
            </a:r>
            <a:r>
              <a:rPr lang="en-US" altLang="zh-CN" baseline="-25000" dirty="0"/>
              <a:t>0</a:t>
            </a:r>
            <a:r>
              <a:rPr lang="zh-CN" altLang="en-US" dirty="0"/>
              <a:t>） </a:t>
            </a:r>
            <a:r>
              <a:rPr lang="en-US" altLang="zh-CN" dirty="0"/>
              <a:t>= {1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9}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Insert x</a:t>
            </a:r>
            <a:r>
              <a:rPr lang="en-US" altLang="zh-CN" baseline="-25000" dirty="0"/>
              <a:t>1</a:t>
            </a:r>
            <a:r>
              <a:rPr lang="en-US" altLang="zh-CN" dirty="0"/>
              <a:t> with H(x</a:t>
            </a:r>
            <a:r>
              <a:rPr lang="en-US" altLang="zh-CN" baseline="-25000" dirty="0"/>
              <a:t>1</a:t>
            </a:r>
            <a:r>
              <a:rPr lang="en-US" altLang="zh-CN" dirty="0"/>
              <a:t>) = {4, 5, 8}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y</a:t>
            </a:r>
            <a:r>
              <a:rPr lang="en-US" baseline="-25000" dirty="0"/>
              <a:t>0</a:t>
            </a:r>
            <a:r>
              <a:rPr lang="en-US" dirty="0"/>
              <a:t> with H(y</a:t>
            </a:r>
            <a:r>
              <a:rPr lang="en-US" baseline="-25000" dirty="0"/>
              <a:t>0</a:t>
            </a:r>
            <a:r>
              <a:rPr lang="en-US" dirty="0"/>
              <a:t>) = {0, 4, 8} =&gt;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  <a:p>
            <a:r>
              <a:rPr lang="en-US" dirty="0"/>
              <a:t>Query y</a:t>
            </a:r>
            <a:r>
              <a:rPr lang="en-US" baseline="-25000" dirty="0"/>
              <a:t>1</a:t>
            </a:r>
            <a:r>
              <a:rPr lang="en-US" dirty="0"/>
              <a:t> with H(y</a:t>
            </a:r>
            <a:r>
              <a:rPr lang="en-US" baseline="-25000" dirty="0"/>
              <a:t>1</a:t>
            </a:r>
            <a:r>
              <a:rPr lang="en-US" dirty="0"/>
              <a:t>) = {1, 5, 8} =&gt;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ea typeface="ＭＳ Ｐゴシック" pitchFamily="34" charset="-128"/>
                <a:cs typeface="ＭＳ Ｐゴシック" pitchFamily="34" charset="-128"/>
              </a:rPr>
              <a:t>Another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Example: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  <a:hlinkClick r:id="rId2"/>
              </a:rPr>
              <a:t>https://llimllib.github.io/bloomfilter-tutorial/</a:t>
            </a: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13568"/>
              </p:ext>
            </p:extLst>
          </p:nvPr>
        </p:nvGraphicFramePr>
        <p:xfrm>
          <a:off x="1571625" y="212090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9861"/>
              </p:ext>
            </p:extLst>
          </p:nvPr>
        </p:nvGraphicFramePr>
        <p:xfrm>
          <a:off x="1552575" y="3216275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78777"/>
              </p:ext>
            </p:extLst>
          </p:nvPr>
        </p:nvGraphicFramePr>
        <p:xfrm>
          <a:off x="1562100" y="438785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7175" y="5448301"/>
            <a:ext cx="1577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False positive!</a:t>
            </a:r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475"/>
            <a:ext cx="9144000" cy="609600"/>
          </a:xfrm>
        </p:spPr>
        <p:txBody>
          <a:bodyPr/>
          <a:lstStyle/>
          <a:p>
            <a:r>
              <a:rPr lang="en-US" dirty="0"/>
              <a:t>Topic 5</a:t>
            </a:r>
            <a:r>
              <a:rPr lang="zh-CN" altLang="en-US" dirty="0"/>
              <a:t>： </a:t>
            </a:r>
            <a:r>
              <a:rPr lang="en-US" altLang="zh-CN" dirty="0"/>
              <a:t>Recommender Systems (Chapter 11)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 </a:t>
            </a:r>
          </a:p>
          <a:p>
            <a:pPr lvl="1"/>
            <a:r>
              <a:rPr lang="en-US" dirty="0"/>
              <a:t>Content-based recommendation</a:t>
            </a:r>
          </a:p>
          <a:p>
            <a:pPr lvl="1"/>
            <a:r>
              <a:rPr lang="en-US" dirty="0"/>
              <a:t>Collaborative recommendation</a:t>
            </a:r>
          </a:p>
          <a:p>
            <a:pPr lvl="2"/>
            <a:r>
              <a:rPr lang="en-US" dirty="0"/>
              <a:t>User-user collaborative filtering</a:t>
            </a:r>
          </a:p>
          <a:p>
            <a:pPr lvl="2"/>
            <a:r>
              <a:rPr lang="en-US" dirty="0"/>
              <a:t>Item-item collaborative filtering</a:t>
            </a:r>
          </a:p>
          <a:p>
            <a:pPr lvl="1"/>
            <a:r>
              <a:rPr lang="en-US" strike="sngStrike" dirty="0"/>
              <a:t>Knowledge-based recommendation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7514598"/>
              </p:ext>
            </p:extLst>
          </p:nvPr>
        </p:nvGraphicFramePr>
        <p:xfrm>
          <a:off x="3238499" y="3927077"/>
          <a:ext cx="3228573" cy="232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231366" imgH="888614" progId="Equation.3">
                  <p:embed/>
                </p:oleObj>
              </mc:Choice>
              <mc:Fallback>
                <p:oleObj name="Equation" r:id="rId3" imgW="1231366" imgH="88861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3927077"/>
                        <a:ext cx="3228573" cy="232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3078162" y="3560127"/>
            <a:ext cx="815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962399" y="3560127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854574" y="3560127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5759848" y="3560127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030412" y="4010391"/>
            <a:ext cx="675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030412" y="456284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2030412" y="5162916"/>
            <a:ext cx="708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2030412" y="5677266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8741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Final exam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Final written exam (100 pts)</a:t>
            </a:r>
          </a:p>
          <a:p>
            <a:endParaRPr lang="en-AU" altLang="en-US" dirty="0"/>
          </a:p>
          <a:p>
            <a:r>
              <a:rPr lang="en-US" dirty="0"/>
              <a:t>Five questions in total </a:t>
            </a:r>
            <a:r>
              <a:rPr lang="en-US" altLang="zh-CN" dirty="0"/>
              <a:t>on five topics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Two hours</a:t>
            </a:r>
          </a:p>
          <a:p>
            <a:endParaRPr lang="en-US" dirty="0"/>
          </a:p>
          <a:p>
            <a:r>
              <a:rPr lang="en-US" dirty="0"/>
              <a:t>Closed book exam</a:t>
            </a:r>
          </a:p>
          <a:p>
            <a:endParaRPr lang="en-US" dirty="0"/>
          </a:p>
          <a:p>
            <a:r>
              <a:rPr lang="en-AU" altLang="en-US" dirty="0">
                <a:solidFill>
                  <a:srgbClr val="FF0000"/>
                </a:solidFill>
              </a:rPr>
              <a:t>If you are ill on the day of the exam, do not attend the exam – I will not accept any medical special consideration claims from people who already attempted the exam.</a:t>
            </a:r>
          </a:p>
          <a:p>
            <a:endParaRPr lang="en-AU" dirty="0"/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2358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645A-6444-4F0D-87D7-E84C2BFE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DE28-02F3-4B6B-81E8-6C5DBB99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MapReduce</a:t>
            </a:r>
          </a:p>
          <a:p>
            <a:pPr lvl="1"/>
            <a:r>
              <a:rPr lang="en-US" dirty="0"/>
              <a:t>Part A: MapReduce concepts</a:t>
            </a:r>
          </a:p>
          <a:p>
            <a:pPr lvl="1"/>
            <a:r>
              <a:rPr lang="en-US" dirty="0"/>
              <a:t>Part B: MapReduce algorithm design</a:t>
            </a:r>
          </a:p>
          <a:p>
            <a:r>
              <a:rPr lang="en-US" dirty="0"/>
              <a:t>Question 2 Spark</a:t>
            </a:r>
          </a:p>
          <a:p>
            <a:pPr lvl="1"/>
            <a:r>
              <a:rPr lang="en-US" dirty="0"/>
              <a:t>Part A: Spark concepts</a:t>
            </a:r>
          </a:p>
          <a:p>
            <a:pPr lvl="1"/>
            <a:r>
              <a:rPr lang="en-US" dirty="0"/>
              <a:t>Part B: Show output of the given code</a:t>
            </a:r>
          </a:p>
          <a:p>
            <a:pPr lvl="1"/>
            <a:r>
              <a:rPr lang="en-US" dirty="0"/>
              <a:t>Part C: Spark algorithm design</a:t>
            </a:r>
          </a:p>
          <a:p>
            <a:r>
              <a:rPr lang="en-US" dirty="0"/>
              <a:t>Question 3 Finding Similar Items </a:t>
            </a:r>
          </a:p>
          <a:p>
            <a:pPr lvl="1"/>
            <a:r>
              <a:rPr lang="en-US" dirty="0"/>
              <a:t>Shingling, Min Hashing, LSH</a:t>
            </a:r>
          </a:p>
          <a:p>
            <a:r>
              <a:rPr lang="en-US" dirty="0"/>
              <a:t>Question 4 Mining Data Streams</a:t>
            </a:r>
          </a:p>
          <a:p>
            <a:pPr lvl="1"/>
            <a:r>
              <a:rPr lang="en-US" dirty="0"/>
              <a:t> </a:t>
            </a:r>
            <a:r>
              <a:rPr lang="en-US" altLang="zh-CN" dirty="0"/>
              <a:t>Sampling, </a:t>
            </a:r>
            <a:r>
              <a:rPr lang="en-US" dirty="0"/>
              <a:t>DGIM, Bloom filter</a:t>
            </a:r>
          </a:p>
          <a:p>
            <a:r>
              <a:rPr lang="en-US" dirty="0"/>
              <a:t>Question 5 Recommender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9311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myExperience</a:t>
            </a:r>
            <a:r>
              <a:rPr lang="en-US" dirty="0"/>
              <a:t> Survey</a:t>
            </a:r>
            <a:endParaRPr lang="en-AU" dirty="0"/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7" name="Picture 5" descr="C:\Users\xcao\Downloads\Image_1024_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" y="845819"/>
            <a:ext cx="7545324" cy="5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69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2" y="2878201"/>
            <a:ext cx="8077200" cy="609600"/>
          </a:xfrm>
        </p:spPr>
        <p:txBody>
          <a:bodyPr/>
          <a:lstStyle/>
          <a:p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31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2841625"/>
            <a:ext cx="8077200" cy="609600"/>
          </a:xfrm>
        </p:spPr>
        <p:txBody>
          <a:bodyPr/>
          <a:lstStyle/>
          <a:p>
            <a:r>
              <a:rPr lang="en-US" dirty="0"/>
              <a:t>Topic 1</a:t>
            </a:r>
            <a:r>
              <a:rPr lang="zh-CN" altLang="en-US" dirty="0"/>
              <a:t>： </a:t>
            </a:r>
            <a:r>
              <a:rPr lang="en-US" altLang="zh-CN" dirty="0"/>
              <a:t>MapReduce (Chapters 2-4)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3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 and Reduce Functions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Programmers specify two functions: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map</a:t>
            </a:r>
            <a:r>
              <a:rPr lang="en-US" altLang="en-US" dirty="0"/>
              <a:t> (k</a:t>
            </a:r>
            <a:r>
              <a:rPr lang="en-US" altLang="en-US" baseline="-25000" dirty="0"/>
              <a:t>1</a:t>
            </a:r>
            <a:r>
              <a:rPr lang="en-US" altLang="en-US" dirty="0"/>
              <a:t>, v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cs typeface="Arial" pitchFamily="34" charset="0"/>
              </a:rPr>
              <a:t>→ list [&lt;k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>
                <a:cs typeface="Arial" pitchFamily="34" charset="0"/>
              </a:rPr>
              <a:t>Map transforms the input into key-value pairs to process</a:t>
            </a:r>
            <a:endParaRPr lang="en-US" altLang="en-US" dirty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cs typeface="Arial" pitchFamily="34" charset="0"/>
              </a:rPr>
              <a:t>reduce</a:t>
            </a:r>
            <a:r>
              <a:rPr lang="en-US" altLang="en-US" dirty="0">
                <a:cs typeface="Arial" pitchFamily="34" charset="0"/>
              </a:rPr>
              <a:t> (k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, [v</a:t>
            </a:r>
            <a:r>
              <a:rPr lang="en-US" altLang="en-US" baseline="-25000" dirty="0"/>
              <a:t>2</a:t>
            </a:r>
            <a:r>
              <a:rPr lang="en-US" altLang="en-US" dirty="0">
                <a:cs typeface="Arial" pitchFamily="34" charset="0"/>
              </a:rPr>
              <a:t>]) → [&lt;k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>
                <a:cs typeface="Arial" pitchFamily="34" charset="0"/>
              </a:rPr>
              <a:t>Reduce aggregates the list of values for each key</a:t>
            </a:r>
            <a:endParaRPr lang="en-US" altLang="en-US" dirty="0"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cs typeface="Arial" pitchFamily="34" charset="0"/>
              </a:rPr>
              <a:t>All values with the same key are sent to the same reducer</a:t>
            </a:r>
          </a:p>
          <a:p>
            <a:r>
              <a:rPr lang="en-AU" altLang="en-US" dirty="0"/>
              <a:t>Optionally, also:</a:t>
            </a:r>
          </a:p>
          <a:p>
            <a:pPr lvl="1"/>
            <a:r>
              <a:rPr lang="en-AU" altLang="en-US" dirty="0"/>
              <a:t>combine (k</a:t>
            </a:r>
            <a:r>
              <a:rPr lang="en-AU" altLang="en-US" baseline="-25000" dirty="0"/>
              <a:t>2</a:t>
            </a:r>
            <a:r>
              <a:rPr lang="en-AU" altLang="en-US" dirty="0"/>
              <a:t>, [v</a:t>
            </a:r>
            <a:r>
              <a:rPr lang="en-AU" altLang="en-US" baseline="-25000" dirty="0"/>
              <a:t>2</a:t>
            </a:r>
            <a:r>
              <a:rPr lang="en-AU" altLang="en-US" dirty="0"/>
              <a:t>]) → </a:t>
            </a:r>
            <a:r>
              <a:rPr lang="en-US" altLang="en-US" dirty="0">
                <a:cs typeface="Arial" pitchFamily="34" charset="0"/>
              </a:rPr>
              <a:t>[&lt;k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&gt;]</a:t>
            </a:r>
            <a:endParaRPr lang="en-AU" altLang="en-US" dirty="0"/>
          </a:p>
          <a:p>
            <a:pPr lvl="2"/>
            <a:r>
              <a:rPr lang="en-AU" altLang="en-US" dirty="0"/>
              <a:t>Mini-reducers that run in memory after the map phase</a:t>
            </a:r>
          </a:p>
          <a:p>
            <a:pPr lvl="2"/>
            <a:r>
              <a:rPr lang="en-AU" altLang="en-US" dirty="0"/>
              <a:t>Used as an optimization to reduce network traffic</a:t>
            </a:r>
          </a:p>
          <a:p>
            <a:pPr lvl="1"/>
            <a:r>
              <a:rPr lang="en-AU" altLang="en-US" dirty="0"/>
              <a:t>partition 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, number of partitions) → partition for 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endParaRPr lang="en-AU" altLang="en-US" dirty="0"/>
          </a:p>
          <a:p>
            <a:pPr lvl="2"/>
            <a:r>
              <a:rPr lang="en-AU" altLang="en-US" dirty="0"/>
              <a:t>Often a simple hash of the key, e.g., hash(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) mod n</a:t>
            </a:r>
          </a:p>
          <a:p>
            <a:pPr lvl="2"/>
            <a:r>
              <a:rPr lang="en-AU" altLang="en-US" dirty="0"/>
              <a:t>Divides up key space for parallel reduce operations</a:t>
            </a:r>
          </a:p>
          <a:p>
            <a:pPr lvl="1"/>
            <a:r>
              <a:rPr lang="en-US" altLang="en-US" dirty="0"/>
              <a:t>Grouping comparator: </a:t>
            </a:r>
            <a:r>
              <a:rPr lang="en-AU" dirty="0"/>
              <a:t>controls which keys are grouped together for a single call to </a:t>
            </a:r>
            <a:r>
              <a:rPr lang="en-AU" dirty="0" err="1"/>
              <a:t>Reducer.reduce</a:t>
            </a:r>
            <a:r>
              <a:rPr lang="en-AU" dirty="0"/>
              <a:t>() function</a:t>
            </a:r>
            <a:endParaRPr lang="en-AU" altLang="en-US" dirty="0"/>
          </a:p>
          <a:p>
            <a:r>
              <a:rPr lang="en-AU" altLang="en-US" dirty="0"/>
              <a:t>The execution framework handles everything else…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3191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Combiners</a:t>
            </a:r>
            <a:endParaRPr lang="en-AU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Often a Map task will produce many pairs of the form </a:t>
            </a:r>
            <a:r>
              <a:rPr lang="en-US" altLang="en-US" i="1"/>
              <a:t>(k,v</a:t>
            </a:r>
            <a:r>
              <a:rPr lang="en-US" altLang="en-US" i="1" baseline="-25000"/>
              <a:t>1</a:t>
            </a:r>
            <a:r>
              <a:rPr lang="en-US" altLang="en-US" i="1"/>
              <a:t>), (k,v</a:t>
            </a:r>
            <a:r>
              <a:rPr lang="en-US" altLang="en-US" i="1" baseline="-25000"/>
              <a:t>2</a:t>
            </a:r>
            <a:r>
              <a:rPr lang="en-US" altLang="en-US" i="1"/>
              <a:t>), …</a:t>
            </a:r>
            <a:r>
              <a:rPr lang="en-US" altLang="en-US"/>
              <a:t> for the same key </a:t>
            </a:r>
            <a:r>
              <a:rPr lang="en-US" altLang="en-US" i="1"/>
              <a:t>k</a:t>
            </a:r>
          </a:p>
          <a:p>
            <a:pPr lvl="1"/>
            <a:r>
              <a:rPr lang="en-US" altLang="en-US"/>
              <a:t>E.g., popular words in the word count example</a:t>
            </a:r>
            <a:endParaRPr lang="en-AU" altLang="en-US"/>
          </a:p>
          <a:p>
            <a:r>
              <a:rPr lang="en-AU" altLang="en-US"/>
              <a:t>Combiners are a general mechanism to reduce the amount of intermediate data, thus saving network time </a:t>
            </a:r>
          </a:p>
          <a:p>
            <a:pPr lvl="1"/>
            <a:r>
              <a:rPr lang="en-AU" altLang="en-US"/>
              <a:t>They could be thought of as “mini-reducers”</a:t>
            </a:r>
            <a:endParaRPr lang="en-US" altLang="en-US"/>
          </a:p>
          <a:p>
            <a:r>
              <a:rPr lang="en-US" altLang="en-US"/>
              <a:t>Warning!</a:t>
            </a:r>
          </a:p>
          <a:p>
            <a:pPr lvl="1"/>
            <a:r>
              <a:rPr lang="en-AU" altLang="en-US"/>
              <a:t>The use of combiners must be thought carefully</a:t>
            </a:r>
          </a:p>
          <a:p>
            <a:pPr lvl="2"/>
            <a:r>
              <a:rPr lang="en-AU" altLang="en-US"/>
              <a:t>Optional in Hadoop: the correctness of the algorithm </a:t>
            </a:r>
            <a:r>
              <a:rPr lang="en-AU" altLang="en-US">
                <a:solidFill>
                  <a:srgbClr val="FF0000"/>
                </a:solidFill>
              </a:rPr>
              <a:t>cannot depend on</a:t>
            </a:r>
            <a:r>
              <a:rPr lang="en-AU" altLang="en-US"/>
              <a:t> computation (or even execution) of the combiners</a:t>
            </a:r>
          </a:p>
          <a:p>
            <a:pPr lvl="2"/>
            <a:r>
              <a:rPr lang="en-AU" altLang="en-US"/>
              <a:t>A combiner operates on each map output key. It must have the same output key-value types as the Mapper class.</a:t>
            </a:r>
          </a:p>
          <a:p>
            <a:pPr lvl="2"/>
            <a:r>
              <a:rPr lang="en-AU" altLang="en-US"/>
              <a:t>A combiner can produce summary information from a large dataset because it replaces the original Map output</a:t>
            </a:r>
          </a:p>
          <a:p>
            <a:pPr lvl="1"/>
            <a:r>
              <a:rPr lang="en-US" altLang="en-US"/>
              <a:t>Works only if reduce function is commutative and associative</a:t>
            </a:r>
          </a:p>
          <a:p>
            <a:pPr lvl="2"/>
            <a:r>
              <a:rPr lang="en-US" altLang="en-US"/>
              <a:t>In general, reducer and combiner </a:t>
            </a:r>
            <a:r>
              <a:rPr lang="en-US" altLang="en-US">
                <a:solidFill>
                  <a:srgbClr val="FF0000"/>
                </a:solidFill>
              </a:rPr>
              <a:t>are not </a:t>
            </a:r>
            <a:r>
              <a:rPr lang="en-AU" altLang="en-US">
                <a:solidFill>
                  <a:srgbClr val="FF0000"/>
                </a:solidFill>
              </a:rPr>
              <a:t>interchangeable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8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Partitioner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/>
              <a:t>Partitioner controls the partitioning of the keys of the intermediate map-outputs. </a:t>
            </a:r>
          </a:p>
          <a:p>
            <a:pPr lvl="1">
              <a:buClr>
                <a:srgbClr val="FF9900"/>
              </a:buClr>
              <a:defRPr/>
            </a:pPr>
            <a:r>
              <a:rPr lang="en-AU" dirty="0"/>
              <a:t>The key (or a subset of the key) is used to derive the partition, typically by a </a:t>
            </a:r>
            <a:r>
              <a:rPr lang="en-AU" i="1" dirty="0"/>
              <a:t>hash function</a:t>
            </a:r>
            <a:r>
              <a:rPr lang="en-AU" dirty="0"/>
              <a:t>. </a:t>
            </a:r>
          </a:p>
          <a:p>
            <a:pPr lvl="1">
              <a:buClr>
                <a:srgbClr val="FF9900"/>
              </a:buClr>
              <a:defRPr/>
            </a:pPr>
            <a:r>
              <a:rPr lang="en-AU" dirty="0"/>
              <a:t>The total number of </a:t>
            </a:r>
            <a:r>
              <a:rPr lang="en-AU" dirty="0">
                <a:solidFill>
                  <a:srgbClr val="FF0000"/>
                </a:solidFill>
              </a:rPr>
              <a:t>partitions</a:t>
            </a:r>
            <a:r>
              <a:rPr lang="en-AU" dirty="0"/>
              <a:t> is the same as the number of reduce tasks for the job. </a:t>
            </a:r>
          </a:p>
          <a:p>
            <a:pPr lvl="2">
              <a:buClr>
                <a:srgbClr val="FF9900"/>
              </a:buClr>
              <a:defRPr/>
            </a:pPr>
            <a:r>
              <a:rPr lang="en-AU" dirty="0"/>
              <a:t>This controls which of the m reduce tasks the intermediate key (and hence the record) is sent to for reduction.</a:t>
            </a:r>
          </a:p>
          <a:p>
            <a:pPr>
              <a:defRPr/>
            </a:pPr>
            <a:r>
              <a:rPr lang="en-AU" dirty="0"/>
              <a:t>System uses </a:t>
            </a:r>
            <a:r>
              <a:rPr lang="en-AU" dirty="0" err="1"/>
              <a:t>HashPartitioner</a:t>
            </a:r>
            <a:r>
              <a:rPr lang="en-AU" dirty="0"/>
              <a:t> by default:</a:t>
            </a:r>
          </a:p>
          <a:p>
            <a:pPr lvl="1">
              <a:defRPr/>
            </a:pPr>
            <a:r>
              <a:rPr lang="en-AU" dirty="0"/>
              <a:t>hash(key) mod R</a:t>
            </a:r>
          </a:p>
          <a:p>
            <a:pPr>
              <a:defRPr/>
            </a:pPr>
            <a:r>
              <a:rPr lang="en-AU" dirty="0"/>
              <a:t>Sometimes useful to override the hash function: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AU" b="1" i="1" dirty="0"/>
              <a:t>hash(hostname(URL)) mod R</a:t>
            </a:r>
            <a:r>
              <a:rPr lang="en-AU" dirty="0"/>
              <a:t> ensures URLs from a host end up in the same output file</a:t>
            </a:r>
          </a:p>
          <a:p>
            <a:pPr>
              <a:defRPr/>
            </a:pPr>
            <a:r>
              <a:rPr lang="en-AU" dirty="0"/>
              <a:t>Job sets Partitioner implementation (in Main)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26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Brief View of MapReduce</a:t>
            </a:r>
            <a:endParaRPr lang="en-A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901825"/>
            <a:ext cx="5006340" cy="563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4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MapReduce Data Flow</a:t>
            </a:r>
            <a:endParaRPr lang="en-AU" dirty="0"/>
          </a:p>
        </p:txBody>
      </p:sp>
      <p:pic>
        <p:nvPicPr>
          <p:cNvPr id="7170" name="Picture 2" descr="mapreduce-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887713"/>
            <a:ext cx="6149976" cy="53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8926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26881</TotalTime>
  <Words>2181</Words>
  <Application>Microsoft Office PowerPoint</Application>
  <PresentationFormat>On-screen Show (4:3)</PresentationFormat>
  <Paragraphs>395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Monotype Sorts</vt:lpstr>
      <vt:lpstr>MS PGothic</vt:lpstr>
      <vt:lpstr>MS PGothic</vt:lpstr>
      <vt:lpstr>Arial</vt:lpstr>
      <vt:lpstr>Calibri</vt:lpstr>
      <vt:lpstr>Cambria Math</vt:lpstr>
      <vt:lpstr>Helvetica</vt:lpstr>
      <vt:lpstr>Symbol</vt:lpstr>
      <vt:lpstr>Tahoma</vt:lpstr>
      <vt:lpstr>Times New Roman</vt:lpstr>
      <vt:lpstr>Webdings</vt:lpstr>
      <vt:lpstr>db-5-grey</vt:lpstr>
      <vt:lpstr>Equation</vt:lpstr>
      <vt:lpstr>COMP9313: Big Data Management         Lecturer: Xin Cao Course web site: http://www.cse.unsw.edu.au/~cs9313/ </vt:lpstr>
      <vt:lpstr>PowerPoint Presentation</vt:lpstr>
      <vt:lpstr>PowerPoint Presentation</vt:lpstr>
      <vt:lpstr>Topic 1： MapReduce (Chapters 2-4)</vt:lpstr>
      <vt:lpstr>Map and Reduce Functions</vt:lpstr>
      <vt:lpstr>Combiners</vt:lpstr>
      <vt:lpstr>Partitioner</vt:lpstr>
      <vt:lpstr>A Brief View of MapReduce</vt:lpstr>
      <vt:lpstr>MapReduce Data Flow</vt:lpstr>
      <vt:lpstr>MapReduce Data Flow</vt:lpstr>
      <vt:lpstr>MapReduce Algorithm Design Patterns</vt:lpstr>
      <vt:lpstr>Topic 2： Spark Core (Chapter 6)</vt:lpstr>
      <vt:lpstr>Data Sharing in MapReduce</vt:lpstr>
      <vt:lpstr>Data Sharing in Spark Using RDD</vt:lpstr>
      <vt:lpstr>What is RDD</vt:lpstr>
      <vt:lpstr>RDD Operations</vt:lpstr>
      <vt:lpstr>RDD Operations</vt:lpstr>
      <vt:lpstr>Topic 3： Finding Similar Items (Chapter 8)</vt:lpstr>
      <vt:lpstr>Shingling</vt:lpstr>
      <vt:lpstr>Min-Hash Signatures</vt:lpstr>
      <vt:lpstr>Partition M into b Bands</vt:lpstr>
      <vt:lpstr>Hashing Bands</vt:lpstr>
      <vt:lpstr>b bands, r rows/band</vt:lpstr>
      <vt:lpstr>What b  Bands of r  Rows Gives You</vt:lpstr>
      <vt:lpstr>Topic 4： Mining Data Streams (Chapter 9)</vt:lpstr>
      <vt:lpstr>Sampling Data Streams</vt:lpstr>
      <vt:lpstr>Fixup: DGIM Algorithm</vt:lpstr>
      <vt:lpstr>DGIM: Buckets</vt:lpstr>
      <vt:lpstr>Representing a Stream by Buckets</vt:lpstr>
      <vt:lpstr>Updating Buckets</vt:lpstr>
      <vt:lpstr>Example: Updating Buckets</vt:lpstr>
      <vt:lpstr>Bloom Filter</vt:lpstr>
      <vt:lpstr>Bloom Filter Example</vt:lpstr>
      <vt:lpstr>Topic 5： Recommender Systems (Chapter 11)</vt:lpstr>
      <vt:lpstr>Final exam</vt:lpstr>
      <vt:lpstr>Exam Questions</vt:lpstr>
      <vt:lpstr>myExperience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xin</cp:lastModifiedBy>
  <cp:revision>552</cp:revision>
  <cp:lastPrinted>2005-01-10T21:51:57Z</cp:lastPrinted>
  <dcterms:created xsi:type="dcterms:W3CDTF">1999-11-04T20:50:09Z</dcterms:created>
  <dcterms:modified xsi:type="dcterms:W3CDTF">2018-05-22T05:54:21Z</dcterms:modified>
</cp:coreProperties>
</file>