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726" r:id="rId3"/>
    <p:sldId id="727" r:id="rId4"/>
    <p:sldId id="728" r:id="rId5"/>
    <p:sldId id="729" r:id="rId6"/>
    <p:sldId id="730" r:id="rId7"/>
    <p:sldId id="731" r:id="rId8"/>
    <p:sldId id="732" r:id="rId9"/>
    <p:sldId id="665" r:id="rId10"/>
    <p:sldId id="784" r:id="rId11"/>
    <p:sldId id="782" r:id="rId12"/>
    <p:sldId id="768" r:id="rId13"/>
    <p:sldId id="78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657" autoAdjust="0"/>
  </p:normalViewPr>
  <p:slideViewPr>
    <p:cSldViewPr snapToGrid="0">
      <p:cViewPr varScale="1">
        <p:scale>
          <a:sx n="71" d="100"/>
          <a:sy n="71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5E409-E7D3-45BF-9AC1-96D1D75C70C3}" type="datetimeFigureOut">
              <a:rPr lang="zh-CN" altLang="en-US" smtClean="0"/>
              <a:t>2018/6/24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0F44-0397-4152-806C-110DDFCE4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29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AU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0087E7-725C-47D8-829B-423173F9F2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-8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65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8649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ea typeface="ＭＳ Ｐゴシック" pitchFamily="34" charset="-128"/>
              </a:rPr>
              <a:t>d/100</a:t>
            </a:r>
            <a:r>
              <a:rPr lang="en-US" baseline="0" dirty="0">
                <a:ea typeface="ＭＳ Ｐゴシック" pitchFamily="34" charset="-128"/>
              </a:rPr>
              <a:t> appear </a:t>
            </a:r>
            <a:r>
              <a:rPr lang="en-US" baseline="0" dirty="0" err="1">
                <a:ea typeface="ＭＳ Ｐゴシック" pitchFamily="34" charset="-128"/>
              </a:rPr>
              <a:t>twitece</a:t>
            </a:r>
            <a:r>
              <a:rPr lang="en-US" dirty="0">
                <a:ea typeface="ＭＳ Ｐゴシック" pitchFamily="34" charset="-128"/>
              </a:rPr>
              <a:t>:</a:t>
            </a:r>
            <a:r>
              <a:rPr lang="en-US" baseline="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1</a:t>
            </a:r>
            <a:r>
              <a:rPr lang="en-US" baseline="30000" dirty="0">
                <a:ea typeface="ＭＳ Ｐゴシック" pitchFamily="34" charset="-128"/>
              </a:rPr>
              <a:t>st</a:t>
            </a:r>
            <a:r>
              <a:rPr lang="en-US" dirty="0">
                <a:ea typeface="ＭＳ Ｐゴシック" pitchFamily="34" charset="-128"/>
              </a:rPr>
              <a:t> query gets sampled with prob. </a:t>
            </a:r>
            <a:r>
              <a:rPr lang="en-US" i="1" dirty="0">
                <a:ea typeface="ＭＳ Ｐゴシック" pitchFamily="34" charset="-128"/>
              </a:rPr>
              <a:t>1/10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baseline="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2</a:t>
            </a:r>
            <a:r>
              <a:rPr lang="en-US" baseline="30000" dirty="0">
                <a:ea typeface="ＭＳ Ｐゴシック" pitchFamily="34" charset="-128"/>
              </a:rPr>
              <a:t>nd</a:t>
            </a:r>
            <a:r>
              <a:rPr lang="en-US" dirty="0">
                <a:ea typeface="ＭＳ Ｐゴシック" pitchFamily="34" charset="-128"/>
              </a:rPr>
              <a:t> also with </a:t>
            </a:r>
            <a:r>
              <a:rPr lang="en-US" i="1" dirty="0">
                <a:ea typeface="ＭＳ Ｐゴシック" pitchFamily="34" charset="-128"/>
              </a:rPr>
              <a:t>1/10</a:t>
            </a:r>
            <a:r>
              <a:rPr lang="en-US" dirty="0">
                <a:ea typeface="ＭＳ Ｐゴシック" pitchFamily="34" charset="-128"/>
              </a:rPr>
              <a:t>, there are d such queries:  </a:t>
            </a:r>
            <a:r>
              <a:rPr lang="en-US" i="1" dirty="0">
                <a:ea typeface="ＭＳ Ｐゴシック" pitchFamily="34" charset="-128"/>
              </a:rPr>
              <a:t>d/100</a:t>
            </a:r>
          </a:p>
          <a:p>
            <a:pPr marL="0" lvl="2" defTabSz="8649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ea typeface="ＭＳ Ｐゴシック" pitchFamily="34" charset="-128"/>
              </a:rPr>
              <a:t>18d/100</a:t>
            </a:r>
            <a:r>
              <a:rPr lang="en-US" i="0" baseline="0" dirty="0">
                <a:ea typeface="ＭＳ Ｐゴシック" pitchFamily="34" charset="-128"/>
              </a:rPr>
              <a:t> appear once. 1/10 for first to get selection and 9/10 for the second to not get selected. And the other way around so 18d/100</a:t>
            </a:r>
            <a:endParaRPr lang="en-US" i="0" dirty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4,5,1 </a:t>
            </a:r>
            <a:r>
              <a:rPr lang="zh-CN" altLang="en-US" dirty="0"/>
              <a:t>这些数字在算</a:t>
            </a:r>
            <a:r>
              <a:rPr lang="en-US" altLang="zh-CN" dirty="0" err="1"/>
              <a:t>jaccard</a:t>
            </a:r>
            <a:r>
              <a:rPr lang="zh-CN" altLang="en-US" dirty="0"/>
              <a:t>时候无意义</a:t>
            </a:r>
            <a:r>
              <a:rPr lang="en-US" altLang="zh-CN" dirty="0"/>
              <a:t>, 1/5</a:t>
            </a:r>
            <a:r>
              <a:rPr lang="zh-CN" altLang="en-US" dirty="0"/>
              <a:t>是因为</a:t>
            </a:r>
            <a:r>
              <a:rPr lang="en-US" altLang="zh-CN" dirty="0"/>
              <a:t>AB</a:t>
            </a:r>
            <a:r>
              <a:rPr lang="zh-CN" altLang="en-US" dirty="0"/>
              <a:t>一共占五列</a:t>
            </a:r>
            <a:r>
              <a:rPr lang="en-US" altLang="zh-CN" dirty="0"/>
              <a:t>,</a:t>
            </a:r>
            <a:r>
              <a:rPr lang="zh-CN" altLang="en-US" dirty="0"/>
              <a:t>其中第一列相同</a:t>
            </a:r>
            <a:endParaRPr lang="en-US" altLang="zh-CN" dirty="0"/>
          </a:p>
          <a:p>
            <a:r>
              <a:rPr lang="en-US" altLang="zh-CN" dirty="0"/>
              <a:t>2/3</a:t>
            </a:r>
            <a:r>
              <a:rPr lang="zh-CN" altLang="en-US" dirty="0"/>
              <a:t>这个是减每一行的</a:t>
            </a:r>
            <a:r>
              <a:rPr lang="en-US" altLang="zh-CN" dirty="0"/>
              <a:t>mean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0F44-0397-4152-806C-110DDFCE41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5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Alice </a:t>
            </a:r>
            <a:r>
              <a:rPr lang="zh-CN" altLang="en-US" dirty="0"/>
              <a:t>和</a:t>
            </a:r>
            <a:r>
              <a:rPr lang="en-US" altLang="zh-CN" dirty="0"/>
              <a:t>user1, </a:t>
            </a:r>
            <a:r>
              <a:rPr lang="zh-CN" altLang="en-US" dirty="0"/>
              <a:t>取前四列推</a:t>
            </a:r>
            <a:r>
              <a:rPr lang="en-US" altLang="zh-CN" dirty="0"/>
              <a:t>sim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0F44-0397-4152-806C-110DDFCE41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29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1,3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=0.41, s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1,6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Arial" pitchFamily="34" charset="0"/>
              </a:rPr>
              <a:t>=0.59 =&gt;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r</a:t>
            </a:r>
            <a:r>
              <a:rPr lang="en-US" altLang="zh-CN" b="1" baseline="-25000" dirty="0">
                <a:latin typeface="Arial" pitchFamily="34" charset="0"/>
                <a:cs typeface="Arial" pitchFamily="34" charset="0"/>
              </a:rPr>
              <a:t>1.5 </a:t>
            </a:r>
            <a:r>
              <a:rPr lang="en-US" altLang="zh-CN" b="1" dirty="0">
                <a:latin typeface="Arial" pitchFamily="34" charset="0"/>
                <a:cs typeface="Arial" pitchFamily="34" charset="0"/>
              </a:rPr>
              <a:t>= </a:t>
            </a:r>
            <a:r>
              <a:rPr lang="en-US" altLang="zh-CN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(0.41*2 + 0.59*3) / (0.41+0.59) = 2.6 </a:t>
            </a:r>
            <a:r>
              <a:rPr lang="zh-CN" alt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用正相关的</a:t>
            </a:r>
            <a:r>
              <a:rPr lang="en-US" altLang="zh-CN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movie in user5</a:t>
            </a:r>
            <a:r>
              <a:rPr lang="zh-CN" alt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的值推</a:t>
            </a:r>
            <a:r>
              <a:rPr lang="en-US" altLang="zh-CN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的值</a:t>
            </a:r>
            <a:endParaRPr lang="en-US" altLang="zh-CN" sz="1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0F44-0397-4152-806C-110DDFCE41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5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49013B4-C285-4566-A5E8-A89F83171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2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3D19C-8899-4D47-BE25-21A028BD7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04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3ED12-7C61-43AD-BF2B-AC6620198D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593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C226A90-EF26-4614-A2B0-CC0F6A4AB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4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85E98-D78D-4C71-A77A-05FE7E592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80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CA79-2E26-429C-94A5-C714DD68E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44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F6A6-C54B-40FB-A310-71089C424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12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3BF2E-DF28-4636-9C0D-C102189E7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0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48EBB-7B1D-41E2-9F91-F264A22746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449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D81DC-36D7-40A7-9B57-54647602C8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F5341-029E-4C55-809E-EBD302953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92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9AF72-4987-4EA1-8DBF-4B0B65412C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24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5F544-90D5-4C6A-AFD6-1C50CF4E9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94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FEBC6-FE32-4330-82D3-E9F9C7688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829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08581-19EA-4A3C-8A46-F39A52095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7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2BEA2-E87D-4A7B-B00A-7C77E7774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4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BDD10-0BF7-4E75-B558-1BFD95495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40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A10D-5F54-451E-A0E7-8DE0E4A01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48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7990A-0198-421C-9DED-54E266B60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91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107B2-C5FE-4F8A-9379-C8AE761F5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3E77A-0843-4632-8269-4787DBFE45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5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7AF61-CDD2-4F39-9697-9366E691D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CD3EBC7-CB32-4D60-8CC7-0571F09F1F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6047905" y="6613526"/>
            <a:ext cx="4475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4.</a:t>
            </a:r>
            <a:fld id="{A17DEC7B-C13B-4BC4-8E8F-E308CBB43093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461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F4BAF03-9393-4406-9070-941B454CB5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6012639" y="6613526"/>
            <a:ext cx="5180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chemeClr val="tx2"/>
                </a:solidFill>
              </a:rPr>
              <a:t>11.</a:t>
            </a:r>
            <a:fld id="{C6DA33C0-A20D-476F-8068-B2DCC6439E89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9106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evekrenzel.com/articles/finding-frien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700" y="117475"/>
            <a:ext cx="83947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</a:t>
            </a:r>
            <a:r>
              <a:rPr lang="zh-CN" altLang="en-US" dirty="0"/>
              <a:t>： </a:t>
            </a:r>
            <a:r>
              <a:rPr lang="en-US" altLang="zh-CN" dirty="0"/>
              <a:t>Design MapReduce Algorithms</a:t>
            </a:r>
            <a:endParaRPr lang="en-AU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Counting total enrollments of two specified courses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Input Files: A list of students with their enrolled courses</a:t>
            </a:r>
          </a:p>
          <a:p>
            <a:pPr marL="0" indent="0">
              <a:buNone/>
              <a:defRPr/>
            </a:pPr>
            <a:r>
              <a:rPr lang="en-US" altLang="en-US" dirty="0"/>
              <a:t>	Jamie: COMP9313, COMP9318</a:t>
            </a:r>
          </a:p>
          <a:p>
            <a:pPr marL="0" indent="0">
              <a:buNone/>
              <a:defRPr/>
            </a:pPr>
            <a:r>
              <a:rPr lang="en-US" altLang="en-US" dirty="0"/>
              <a:t>	Tom: COMP9331, COMP9313</a:t>
            </a:r>
          </a:p>
          <a:p>
            <a:pPr marL="0" indent="0">
              <a:buNone/>
              <a:defRPr/>
            </a:pPr>
            <a:r>
              <a:rPr lang="en-US" altLang="en-US" dirty="0"/>
              <a:t>	… …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Mapper selects records and outputs initial counts</a:t>
            </a:r>
          </a:p>
          <a:p>
            <a:pPr lvl="1">
              <a:defRPr/>
            </a:pPr>
            <a:r>
              <a:rPr lang="en-US" altLang="en-US" dirty="0"/>
              <a:t>Input: Key – student, value – a list of courses</a:t>
            </a:r>
          </a:p>
          <a:p>
            <a:pPr lvl="1">
              <a:defRPr/>
            </a:pPr>
            <a:r>
              <a:rPr lang="en-US" altLang="en-US" dirty="0"/>
              <a:t>Output: (COMP9313, 1), (COMP9318, 1), …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Reducer accumulates counts</a:t>
            </a:r>
          </a:p>
          <a:p>
            <a:pPr lvl="1">
              <a:defRPr/>
            </a:pPr>
            <a:r>
              <a:rPr lang="en-US" altLang="en-US" dirty="0"/>
              <a:t>Input: (COMP9313, [1, 1, …]), (COMP9318, [1, 1, …])</a:t>
            </a:r>
          </a:p>
          <a:p>
            <a:pPr lvl="1">
              <a:defRPr/>
            </a:pPr>
            <a:r>
              <a:rPr lang="en-US" altLang="en-US" dirty="0"/>
              <a:t>Output: (COMP9313, 16), (COMP9318, 35)</a:t>
            </a:r>
          </a:p>
          <a:p>
            <a:pPr>
              <a:defRPr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979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 (</a:t>
            </a:r>
            <a:r>
              <a:rPr lang="en-US" dirty="0" err="1"/>
              <a:t>Cont</a:t>
            </a:r>
            <a:r>
              <a:rPr lang="en-US" dirty="0"/>
              <a:t>’)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popular similarity measure in user-based CF: </a:t>
            </a:r>
            <a:r>
              <a:rPr lang="en-US" b="1" dirty="0"/>
              <a:t>Pearson correlation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Possible similarity values between -1 and 1;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48202" y="1676400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02" y="1676400"/>
                <a:ext cx="7138749" cy="1430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10"/>
          <p:cNvGraphicFramePr>
            <a:graphicFrameLocks noGrp="1"/>
          </p:cNvGraphicFramePr>
          <p:nvPr>
            <p:extLst/>
          </p:nvPr>
        </p:nvGraphicFramePr>
        <p:xfrm>
          <a:off x="2279576" y="3940264"/>
          <a:ext cx="6096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Item5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?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User4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uppieren 17"/>
          <p:cNvGrpSpPr/>
          <p:nvPr/>
        </p:nvGrpSpPr>
        <p:grpSpPr>
          <a:xfrm>
            <a:off x="8310578" y="4359974"/>
            <a:ext cx="1766062" cy="500066"/>
            <a:chOff x="6786578" y="4071942"/>
            <a:chExt cx="1766062" cy="500066"/>
          </a:xfrm>
        </p:grpSpPr>
        <p:sp>
          <p:nvSpPr>
            <p:cNvPr id="8" name="Nach links gekrümmter Pfeil 14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Verdana" pitchFamily="34" charset="0"/>
              </a:endParaRPr>
            </a:p>
          </p:txBody>
        </p:sp>
        <p:sp>
          <p:nvSpPr>
            <p:cNvPr id="9" name="Textfeld 16"/>
            <p:cNvSpPr txBox="1"/>
            <p:nvPr/>
          </p:nvSpPr>
          <p:spPr>
            <a:xfrm>
              <a:off x="7358082" y="4077072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itchFamily="34" charset="0"/>
                </a:rPr>
                <a:t>sim</a:t>
              </a:r>
              <a:r>
                <a:rPr lang="en-US" dirty="0">
                  <a:latin typeface="Calibri" pitchFamily="34" charset="0"/>
                </a:rPr>
                <a:t>  = 0,85</a:t>
              </a:r>
            </a:p>
          </p:txBody>
        </p:sp>
      </p:grpSp>
      <p:grpSp>
        <p:nvGrpSpPr>
          <p:cNvPr id="10" name="Gruppieren 19"/>
          <p:cNvGrpSpPr/>
          <p:nvPr/>
        </p:nvGrpSpPr>
        <p:grpSpPr>
          <a:xfrm>
            <a:off x="8239140" y="4431412"/>
            <a:ext cx="1766062" cy="847732"/>
            <a:chOff x="6786578" y="4071942"/>
            <a:chExt cx="1766062" cy="500066"/>
          </a:xfrm>
        </p:grpSpPr>
        <p:sp>
          <p:nvSpPr>
            <p:cNvPr id="11" name="Nach links gekrümmter Pfeil 20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Verdana" pitchFamily="34" charset="0"/>
              </a:endParaRPr>
            </a:p>
          </p:txBody>
        </p:sp>
        <p:sp>
          <p:nvSpPr>
            <p:cNvPr id="12" name="Textfeld 21"/>
            <p:cNvSpPr txBox="1"/>
            <p:nvPr/>
          </p:nvSpPr>
          <p:spPr>
            <a:xfrm>
              <a:off x="7358082" y="4160258"/>
              <a:ext cx="1194558" cy="21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itchFamily="34" charset="0"/>
                </a:rPr>
                <a:t>sim</a:t>
              </a:r>
              <a:r>
                <a:rPr lang="en-US" dirty="0">
                  <a:latin typeface="Calibri" pitchFamily="34" charset="0"/>
                </a:rPr>
                <a:t>  = 0,70</a:t>
              </a:r>
            </a:p>
          </p:txBody>
        </p:sp>
      </p:grpSp>
      <p:grpSp>
        <p:nvGrpSpPr>
          <p:cNvPr id="13" name="Gruppieren 22"/>
          <p:cNvGrpSpPr/>
          <p:nvPr/>
        </p:nvGrpSpPr>
        <p:grpSpPr>
          <a:xfrm>
            <a:off x="8391540" y="4583812"/>
            <a:ext cx="1836594" cy="1347798"/>
            <a:chOff x="6786578" y="4071942"/>
            <a:chExt cx="1836594" cy="500066"/>
          </a:xfrm>
        </p:grpSpPr>
        <p:sp>
          <p:nvSpPr>
            <p:cNvPr id="14" name="Nach links gekrümmter Pfeil 23"/>
            <p:cNvSpPr/>
            <p:nvPr/>
          </p:nvSpPr>
          <p:spPr bwMode="auto">
            <a:xfrm>
              <a:off x="6786578" y="4071942"/>
              <a:ext cx="428628" cy="500066"/>
            </a:xfrm>
            <a:prstGeom prst="curvedLeftArrow">
              <a:avLst/>
            </a:prstGeom>
            <a:solidFill>
              <a:srgbClr val="002060"/>
            </a:solidFill>
            <a:ln w="9525" cap="sq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>
                <a:latin typeface="Verdana" pitchFamily="34" charset="0"/>
              </a:endParaRPr>
            </a:p>
          </p:txBody>
        </p:sp>
        <p:sp>
          <p:nvSpPr>
            <p:cNvPr id="15" name="Textfeld 24"/>
            <p:cNvSpPr txBox="1"/>
            <p:nvPr/>
          </p:nvSpPr>
          <p:spPr>
            <a:xfrm>
              <a:off x="7358082" y="4143380"/>
              <a:ext cx="1265090" cy="137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itchFamily="34" charset="0"/>
                </a:rPr>
                <a:t>sim</a:t>
              </a:r>
              <a:r>
                <a:rPr lang="en-US" dirty="0">
                  <a:latin typeface="Calibri" pitchFamily="34" charset="0"/>
                </a:rPr>
                <a:t>  = -0,79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0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Item-Item CF (|N|=2)</a:t>
            </a:r>
            <a:endParaRPr lang="en-AU" dirty="0"/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/>
          </p:nvPr>
        </p:nvGraphicFramePr>
        <p:xfrm>
          <a:off x="2682875" y="1608138"/>
          <a:ext cx="6604000" cy="4056066"/>
        </p:xfrm>
        <a:graphic>
          <a:graphicData uri="http://schemas.openxmlformats.org/drawingml/2006/table">
            <a:tbl>
              <a:tblPr rtl="1"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?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6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122"/>
          <p:cNvSpPr txBox="1">
            <a:spLocks noChangeArrowheads="1"/>
          </p:cNvSpPr>
          <p:nvPr/>
        </p:nvSpPr>
        <p:spPr bwMode="auto">
          <a:xfrm>
            <a:off x="5654676" y="1143000"/>
            <a:ext cx="8691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users</a:t>
            </a: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3444876" y="5782270"/>
            <a:ext cx="32607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Neighbor selection:</a:t>
            </a:r>
            <a:b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Identify movies similar to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movie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rated by user 5</a:t>
            </a:r>
          </a:p>
        </p:txBody>
      </p:sp>
      <p:sp>
        <p:nvSpPr>
          <p:cNvPr id="7" name="Text Box 384"/>
          <p:cNvSpPr txBox="1">
            <a:spLocks noChangeArrowheads="1"/>
          </p:cNvSpPr>
          <p:nvPr/>
        </p:nvSpPr>
        <p:spPr bwMode="auto">
          <a:xfrm rot="16200000">
            <a:off x="1798078" y="3520252"/>
            <a:ext cx="10679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>
                <a:solidFill>
                  <a:srgbClr val="008000"/>
                </a:solidFill>
              </a:rPr>
              <a:t>movies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12276" y="2286001"/>
            <a:ext cx="8985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1.00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-0.18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0.41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-0.10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-0.31</a:t>
            </a:r>
          </a:p>
          <a:p>
            <a:pPr algn="r"/>
            <a:endParaRPr lang="en-US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000" b="1" u="sng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0.59</a:t>
            </a:r>
          </a:p>
        </p:txBody>
      </p:sp>
      <p:sp>
        <p:nvSpPr>
          <p:cNvPr id="9" name="Rectangle 8"/>
          <p:cNvSpPr/>
          <p:nvPr/>
        </p:nvSpPr>
        <p:spPr>
          <a:xfrm>
            <a:off x="9382325" y="1828800"/>
            <a:ext cx="1236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sim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(1,m)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5715001"/>
            <a:ext cx="396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Here we use Pearson correlation as similarity: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Subtract mean rating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from each movie </a:t>
            </a:r>
            <a:r>
              <a:rPr lang="en-US" sz="13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b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m</a:t>
            </a:r>
            <a:r>
              <a:rPr lang="en-US" sz="13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300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 (1+3+5+5+4)/5 = </a:t>
            </a: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3.6</a:t>
            </a:r>
            <a:b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3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row 1:</a:t>
            </a:r>
            <a:r>
              <a:rPr lang="en-US" sz="1300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[-2.6, 0, -0.6, 0, 0, 1.4, 0, 0, 1.4, 0, 0.4, 0]</a:t>
            </a:r>
          </a:p>
          <a:p>
            <a:r>
              <a:rPr lang="en-US" sz="13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2)</a:t>
            </a:r>
            <a:r>
              <a:rPr lang="en-US" sz="13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Compute cosine similarities between rows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7">
                <a:extLst>
                  <a:ext uri="{FF2B5EF4-FFF2-40B4-BE49-F238E27FC236}">
                    <a16:creationId xmlns:a16="http://schemas.microsoft.com/office/drawing/2014/main" id="{9F5D3660-1303-4219-8D48-677AD1D7B9DB}"/>
                  </a:ext>
                </a:extLst>
              </p:cNvPr>
              <p:cNvSpPr txBox="1"/>
              <p:nvPr/>
            </p:nvSpPr>
            <p:spPr>
              <a:xfrm>
                <a:off x="377688" y="5841869"/>
                <a:ext cx="2645211" cy="804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7">
                <a:extLst>
                  <a:ext uri="{FF2B5EF4-FFF2-40B4-BE49-F238E27FC236}">
                    <a16:creationId xmlns:a16="http://schemas.microsoft.com/office/drawing/2014/main" id="{9F5D3660-1303-4219-8D48-677AD1D7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8" y="5841869"/>
                <a:ext cx="2645211" cy="804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00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c1.png">
            <a:extLst>
              <a:ext uri="{FF2B5EF4-FFF2-40B4-BE49-F238E27FC236}">
                <a16:creationId xmlns:a16="http://schemas.microsoft.com/office/drawing/2014/main" id="{D7183395-2037-4AC1-A601-911205C2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5" y="590550"/>
            <a:ext cx="4876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ompute-mean2.png">
            <a:extLst>
              <a:ext uri="{FF2B5EF4-FFF2-40B4-BE49-F238E27FC236}">
                <a16:creationId xmlns:a16="http://schemas.microsoft.com/office/drawing/2014/main" id="{61DCF945-DC83-43EC-93A0-5F5939BF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42" y="1631670"/>
            <a:ext cx="709975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00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Remove duplicate records</a:t>
            </a:r>
          </a:p>
          <a:p>
            <a:pPr>
              <a:defRPr/>
            </a:pPr>
            <a:r>
              <a:rPr lang="en-US" dirty="0"/>
              <a:t>Input: a list of records</a:t>
            </a:r>
          </a:p>
          <a:p>
            <a:pPr marL="0" indent="0">
              <a:buNone/>
              <a:defRPr/>
            </a:pPr>
            <a:r>
              <a:rPr lang="nn-NO" dirty="0"/>
              <a:t>	2013-11-01 aa</a:t>
            </a:r>
            <a:br>
              <a:rPr lang="nn-NO" dirty="0"/>
            </a:br>
            <a:r>
              <a:rPr lang="nn-NO" dirty="0"/>
              <a:t>	2013-11-02 bb</a:t>
            </a:r>
            <a:br>
              <a:rPr lang="nn-NO" dirty="0"/>
            </a:br>
            <a:r>
              <a:rPr lang="nn-NO" dirty="0"/>
              <a:t>	2013-11-03 cc</a:t>
            </a:r>
            <a:br>
              <a:rPr lang="nn-NO" dirty="0"/>
            </a:br>
            <a:r>
              <a:rPr lang="nn-NO" dirty="0"/>
              <a:t>	2013-11-01 aa</a:t>
            </a:r>
            <a:br>
              <a:rPr lang="nn-NO" dirty="0"/>
            </a:br>
            <a:r>
              <a:rPr lang="nn-NO" dirty="0"/>
              <a:t>	2013-11-0</a:t>
            </a:r>
            <a:r>
              <a:rPr lang="en-US" altLang="zh-CN" dirty="0"/>
              <a:t>3</a:t>
            </a:r>
            <a:r>
              <a:rPr lang="nn-NO" dirty="0"/>
              <a:t> dd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Mapper</a:t>
            </a:r>
          </a:p>
          <a:p>
            <a:pPr lvl="1">
              <a:defRPr/>
            </a:pPr>
            <a:r>
              <a:rPr lang="en-US" altLang="zh-CN" dirty="0"/>
              <a:t>Input (</a:t>
            </a:r>
            <a:r>
              <a:rPr lang="en-US" altLang="zh-CN" dirty="0" err="1"/>
              <a:t>record_id</a:t>
            </a:r>
            <a:r>
              <a:rPr lang="en-US" altLang="zh-CN" dirty="0"/>
              <a:t>, record)</a:t>
            </a:r>
          </a:p>
          <a:p>
            <a:pPr lvl="1">
              <a:defRPr/>
            </a:pPr>
            <a:r>
              <a:rPr lang="en-US" altLang="zh-CN" dirty="0"/>
              <a:t>Output (record, “”)</a:t>
            </a:r>
          </a:p>
          <a:p>
            <a:pPr lvl="2">
              <a:defRPr/>
            </a:pPr>
            <a:r>
              <a:rPr lang="en-US" altLang="zh-CN" dirty="0"/>
              <a:t>E.g., (</a:t>
            </a:r>
            <a:r>
              <a:rPr lang="nn-NO" dirty="0"/>
              <a:t>2013-11-01 aa, </a:t>
            </a:r>
            <a:r>
              <a:rPr lang="en-US" altLang="zh-CN" dirty="0"/>
              <a:t>“”), (</a:t>
            </a:r>
            <a:r>
              <a:rPr lang="nn-NO" dirty="0"/>
              <a:t>2013-11-02 bb, </a:t>
            </a:r>
            <a:r>
              <a:rPr lang="en-US" altLang="zh-CN" dirty="0"/>
              <a:t>“”), …</a:t>
            </a:r>
            <a:endParaRPr lang="en-US" dirty="0"/>
          </a:p>
          <a:p>
            <a:pPr>
              <a:defRPr/>
            </a:pPr>
            <a:r>
              <a:rPr lang="en-US" dirty="0"/>
              <a:t>Reducer</a:t>
            </a:r>
          </a:p>
          <a:p>
            <a:pPr lvl="1">
              <a:defRPr/>
            </a:pPr>
            <a:r>
              <a:rPr lang="en-US" dirty="0"/>
              <a:t>Input (</a:t>
            </a:r>
            <a:r>
              <a:rPr lang="en-US" altLang="zh-CN" dirty="0"/>
              <a:t>record, [“”, “”, “”, …])</a:t>
            </a:r>
          </a:p>
          <a:p>
            <a:pPr lvl="2">
              <a:defRPr/>
            </a:pPr>
            <a:r>
              <a:rPr lang="en-US" altLang="zh-CN" dirty="0"/>
              <a:t>E.g., (</a:t>
            </a:r>
            <a:r>
              <a:rPr lang="nn-NO" dirty="0"/>
              <a:t>2013-11-01 aa, [</a:t>
            </a:r>
            <a:r>
              <a:rPr lang="en-US" altLang="zh-CN" dirty="0"/>
              <a:t>“”, “”]), (</a:t>
            </a:r>
            <a:r>
              <a:rPr lang="nn-NO" dirty="0"/>
              <a:t>2013-11-02 bb, [</a:t>
            </a:r>
            <a:r>
              <a:rPr lang="en-US" altLang="zh-CN" dirty="0"/>
              <a:t>“”]), …</a:t>
            </a:r>
          </a:p>
          <a:p>
            <a:pPr lvl="1">
              <a:defRPr/>
            </a:pPr>
            <a:r>
              <a:rPr lang="en-US" dirty="0"/>
              <a:t>Output (record, “”)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4700" y="117475"/>
            <a:ext cx="83947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</a:t>
            </a:r>
            <a:r>
              <a:rPr lang="zh-CN" altLang="en-US" dirty="0"/>
              <a:t>： </a:t>
            </a:r>
            <a:r>
              <a:rPr lang="en-US" altLang="zh-CN" dirty="0"/>
              <a:t>Design MapReduce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26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Assume that in an online shopping system, a huge log file stores the information of each transaction. Each line of the log is in format of “</a:t>
            </a:r>
            <a:r>
              <a:rPr lang="en-AU" dirty="0" err="1"/>
              <a:t>userID</a:t>
            </a:r>
            <a:r>
              <a:rPr lang="en-AU" b="1" i="1" dirty="0"/>
              <a:t>\t</a:t>
            </a:r>
            <a:r>
              <a:rPr lang="en-AU" dirty="0"/>
              <a:t> product</a:t>
            </a:r>
            <a:r>
              <a:rPr lang="en-AU" b="1" i="1" dirty="0"/>
              <a:t>\t</a:t>
            </a:r>
            <a:r>
              <a:rPr lang="en-AU" dirty="0"/>
              <a:t> price</a:t>
            </a:r>
            <a:r>
              <a:rPr lang="en-AU" b="1" i="1" dirty="0"/>
              <a:t>\t</a:t>
            </a:r>
            <a:r>
              <a:rPr lang="en-AU" dirty="0"/>
              <a:t> time”. Your task is to use MapReduce to find out the top-5 expensive products purchased by each user in 2016</a:t>
            </a:r>
            <a:endParaRPr lang="en-US" dirty="0"/>
          </a:p>
          <a:p>
            <a:endParaRPr lang="en-US" dirty="0"/>
          </a:p>
          <a:p>
            <a:r>
              <a:rPr lang="en-US" dirty="0"/>
              <a:t>Mapper:</a:t>
            </a:r>
          </a:p>
          <a:p>
            <a:pPr lvl="1"/>
            <a:r>
              <a:rPr lang="en-US" dirty="0"/>
              <a:t>Input(</a:t>
            </a:r>
            <a:r>
              <a:rPr lang="en-US" dirty="0" err="1"/>
              <a:t>transaction_id</a:t>
            </a:r>
            <a:r>
              <a:rPr lang="en-US" dirty="0"/>
              <a:t>, transaction)</a:t>
            </a:r>
          </a:p>
          <a:p>
            <a:pPr lvl="1"/>
            <a:r>
              <a:rPr lang="en-AU" dirty="0"/>
              <a:t>initialize an associate array H(</a:t>
            </a:r>
            <a:r>
              <a:rPr lang="en-AU" dirty="0" err="1"/>
              <a:t>UserID</a:t>
            </a:r>
            <a:r>
              <a:rPr lang="en-AU" dirty="0"/>
              <a:t>, priority queue Q of log record based on price)</a:t>
            </a:r>
          </a:p>
          <a:p>
            <a:pPr lvl="1"/>
            <a:r>
              <a:rPr lang="en-US" dirty="0"/>
              <a:t>map(): get local top-5 for each user</a:t>
            </a:r>
          </a:p>
          <a:p>
            <a:pPr lvl="1"/>
            <a:r>
              <a:rPr lang="en-US" dirty="0"/>
              <a:t>cleanup(): emit the entries in H</a:t>
            </a:r>
          </a:p>
          <a:p>
            <a:endParaRPr lang="en-US" dirty="0"/>
          </a:p>
          <a:p>
            <a:r>
              <a:rPr lang="en-US" dirty="0"/>
              <a:t>Reducer:</a:t>
            </a:r>
          </a:p>
          <a:p>
            <a:pPr lvl="1"/>
            <a:r>
              <a:rPr lang="en-US" dirty="0"/>
              <a:t>Input(</a:t>
            </a:r>
            <a:r>
              <a:rPr lang="en-US" dirty="0" err="1"/>
              <a:t>userID</a:t>
            </a:r>
            <a:r>
              <a:rPr lang="en-US" dirty="0"/>
              <a:t>, list of queues[])</a:t>
            </a:r>
          </a:p>
          <a:p>
            <a:pPr lvl="1"/>
            <a:r>
              <a:rPr lang="en-AU" dirty="0"/>
              <a:t>get top-5 products from the list of queues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44700" y="117475"/>
            <a:ext cx="83947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</a:t>
            </a:r>
            <a:r>
              <a:rPr lang="zh-CN" altLang="en-US" dirty="0"/>
              <a:t>： </a:t>
            </a:r>
            <a:r>
              <a:rPr lang="en-US" altLang="zh-CN" dirty="0"/>
              <a:t>Design MapReduce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81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1" y="117475"/>
            <a:ext cx="8558213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</a:t>
            </a:r>
            <a:r>
              <a:rPr lang="zh-CN" altLang="en-US" dirty="0"/>
              <a:t>： </a:t>
            </a:r>
            <a:r>
              <a:rPr lang="en-US" altLang="zh-CN" dirty="0"/>
              <a:t>Design MapReduce Algorithms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Reverse graph edge directions &amp; output in node order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endParaRPr lang="en-US" dirty="0"/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  <a:defRPr/>
            </a:pPr>
            <a:r>
              <a:rPr lang="en-US" dirty="0"/>
              <a:t>Input: adjacency list of graph (3 nodes and 4 edges)</a:t>
            </a:r>
          </a:p>
          <a:p>
            <a:pPr lvl="2">
              <a:buFontTx/>
              <a:buNone/>
              <a:defRPr/>
            </a:pPr>
            <a:r>
              <a:rPr lang="en-US" dirty="0"/>
              <a:t>(3, [1, 2])         (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, [3])</a:t>
            </a:r>
          </a:p>
          <a:p>
            <a:pPr lvl="2">
              <a:buFontTx/>
              <a:buNone/>
              <a:defRPr/>
            </a:pPr>
            <a:r>
              <a:rPr lang="en-US" dirty="0"/>
              <a:t>(1, [2, 3]) 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  (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, [</a:t>
            </a:r>
            <a:r>
              <a:rPr lang="en-US" dirty="0">
                <a:solidFill>
                  <a:srgbClr val="FF0000"/>
                </a:solidFill>
              </a:rPr>
              <a:t>1, 3</a:t>
            </a:r>
            <a:r>
              <a:rPr lang="en-US" dirty="0"/>
              <a:t>])</a:t>
            </a:r>
          </a:p>
          <a:p>
            <a:pPr lvl="2">
              <a:buFontTx/>
              <a:buNone/>
              <a:defRPr/>
            </a:pPr>
            <a:r>
              <a:rPr lang="en-US" dirty="0"/>
              <a:t>                        (</a:t>
            </a:r>
            <a:r>
              <a:rPr lang="en-US" dirty="0">
                <a:solidFill>
                  <a:srgbClr val="00B0F0"/>
                </a:solidFill>
              </a:rPr>
              <a:t>3</a:t>
            </a:r>
            <a:r>
              <a:rPr lang="en-US" dirty="0"/>
              <a:t>, [1])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Note, the </a:t>
            </a:r>
            <a:r>
              <a:rPr lang="en-US" dirty="0" err="1"/>
              <a:t>node_ids</a:t>
            </a:r>
            <a:r>
              <a:rPr lang="en-US" dirty="0"/>
              <a:t> in the output values are also sorted.  But Hadoop only sorts on keys!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Solutions: Secondary sort</a:t>
            </a:r>
          </a:p>
          <a:p>
            <a:pPr>
              <a:defRPr/>
            </a:pPr>
            <a:endParaRPr lang="en-AU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2295525"/>
            <a:ext cx="3111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75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Map</a:t>
            </a:r>
          </a:p>
          <a:p>
            <a:pPr lvl="1"/>
            <a:r>
              <a:rPr lang="en-US" altLang="en-US"/>
              <a:t>Input:    </a:t>
            </a:r>
            <a:r>
              <a:rPr lang="en-US" altLang="en-US">
                <a:solidFill>
                  <a:srgbClr val="00B0F0"/>
                </a:solidFill>
              </a:rPr>
              <a:t>(3, [1, 2])</a:t>
            </a:r>
            <a:r>
              <a:rPr lang="en-US" altLang="en-US"/>
              <a:t>,   </a:t>
            </a:r>
            <a:r>
              <a:rPr lang="en-US" altLang="en-US">
                <a:solidFill>
                  <a:srgbClr val="CC00CC"/>
                </a:solidFill>
              </a:rPr>
              <a:t>(1, [2, 3])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Intermediate: </a:t>
            </a:r>
            <a:r>
              <a:rPr lang="en-US" altLang="en-US">
                <a:solidFill>
                  <a:srgbClr val="00B0F0"/>
                </a:solidFill>
              </a:rPr>
              <a:t>(1, [3]), (2, [3])</a:t>
            </a:r>
            <a:r>
              <a:rPr lang="en-US" altLang="en-US"/>
              <a:t>, </a:t>
            </a:r>
            <a:r>
              <a:rPr lang="en-US" altLang="en-US">
                <a:solidFill>
                  <a:srgbClr val="CC00CC"/>
                </a:solidFill>
              </a:rPr>
              <a:t>(2, [1]), (3, [1])</a:t>
            </a:r>
            <a:r>
              <a:rPr lang="en-US" altLang="en-US"/>
              <a:t>.  (reverse direction)</a:t>
            </a:r>
          </a:p>
          <a:p>
            <a:pPr lvl="1"/>
            <a:r>
              <a:rPr lang="en-US" altLang="en-US"/>
              <a:t>Output:  </a:t>
            </a:r>
            <a:r>
              <a:rPr lang="en-US" altLang="en-US">
                <a:solidFill>
                  <a:srgbClr val="00B0F0"/>
                </a:solidFill>
              </a:rPr>
              <a:t>(&lt;1, 3&gt;, [3]), (&lt;2, 3&gt;, [3])</a:t>
            </a:r>
            <a:r>
              <a:rPr lang="en-US" altLang="en-US"/>
              <a:t>,   </a:t>
            </a:r>
            <a:r>
              <a:rPr lang="en-US" altLang="en-US">
                <a:solidFill>
                  <a:srgbClr val="CC00CC"/>
                </a:solidFill>
              </a:rPr>
              <a:t>(&lt;2, 1&gt;, [1]), (&lt;3, 1&gt;, [1])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Copy node_ids from value to key.</a:t>
            </a:r>
          </a:p>
          <a:p>
            <a:r>
              <a:rPr lang="en-US" altLang="en-US"/>
              <a:t>Partition on Key.field1, and Sort on whole Key (both fields)</a:t>
            </a:r>
          </a:p>
          <a:p>
            <a:pPr lvl="1"/>
            <a:r>
              <a:rPr lang="en-US" altLang="en-US"/>
              <a:t>Input:    (&lt;1, 3&gt;, [3]),   (&lt;2, 3&gt;, [3]),   (&lt;2, 1&gt;, [1]), (&lt;3, 1&gt;, [1])</a:t>
            </a:r>
          </a:p>
          <a:p>
            <a:pPr lvl="1"/>
            <a:r>
              <a:rPr lang="en-US" altLang="en-US"/>
              <a:t>Output: </a:t>
            </a:r>
            <a:r>
              <a:rPr lang="en-US" altLang="en-US" u="sng"/>
              <a:t>(&lt;1, 3&gt;, [3])</a:t>
            </a:r>
            <a:r>
              <a:rPr lang="en-US" altLang="en-US"/>
              <a:t>,   </a:t>
            </a:r>
            <a:r>
              <a:rPr lang="en-US" altLang="en-US" u="sng"/>
              <a:t>(&lt;</a:t>
            </a:r>
            <a:r>
              <a:rPr lang="en-US" altLang="en-US" u="sng">
                <a:solidFill>
                  <a:schemeClr val="accent2"/>
                </a:solidFill>
              </a:rPr>
              <a:t>2</a:t>
            </a:r>
            <a:r>
              <a:rPr lang="en-US" altLang="en-US" u="sng"/>
              <a:t>, </a:t>
            </a:r>
            <a:r>
              <a:rPr lang="en-US" altLang="en-US" u="sng">
                <a:solidFill>
                  <a:srgbClr val="FF0000"/>
                </a:solidFill>
              </a:rPr>
              <a:t>1</a:t>
            </a:r>
            <a:r>
              <a:rPr lang="en-US" altLang="en-US" u="sng"/>
              <a:t>&gt;, [1]),   (&lt;</a:t>
            </a:r>
            <a:r>
              <a:rPr lang="en-US" altLang="en-US" u="sng">
                <a:solidFill>
                  <a:schemeClr val="accent2"/>
                </a:solidFill>
              </a:rPr>
              <a:t>2</a:t>
            </a:r>
            <a:r>
              <a:rPr lang="en-US" altLang="en-US" u="sng"/>
              <a:t>, </a:t>
            </a:r>
            <a:r>
              <a:rPr lang="en-US" altLang="en-US" u="sng">
                <a:solidFill>
                  <a:srgbClr val="FF0000"/>
                </a:solidFill>
              </a:rPr>
              <a:t>3</a:t>
            </a:r>
            <a:r>
              <a:rPr lang="en-US" altLang="en-US" u="sng"/>
              <a:t>&gt;, [3])</a:t>
            </a:r>
            <a:r>
              <a:rPr lang="en-US" altLang="en-US"/>
              <a:t>, </a:t>
            </a:r>
            <a:r>
              <a:rPr lang="en-US" altLang="en-US" u="sng"/>
              <a:t>(&lt;3, 1&gt;, [1])</a:t>
            </a:r>
          </a:p>
          <a:p>
            <a:r>
              <a:rPr lang="en-US" altLang="en-US"/>
              <a:t>Grouping comparator</a:t>
            </a:r>
            <a:endParaRPr lang="en-US" altLang="en-US" b="1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Merge according to part of the key</a:t>
            </a:r>
          </a:p>
          <a:p>
            <a:pPr lvl="1"/>
            <a:r>
              <a:rPr lang="en-US" altLang="en-US"/>
              <a:t>Output: </a:t>
            </a:r>
            <a:r>
              <a:rPr lang="en-US" altLang="en-US" u="sng"/>
              <a:t>(&lt;1, 3&gt;, [3])</a:t>
            </a:r>
            <a:r>
              <a:rPr lang="en-US" altLang="en-US"/>
              <a:t>,   </a:t>
            </a:r>
            <a:r>
              <a:rPr lang="en-US" altLang="en-US" u="sng"/>
              <a:t>(&lt;</a:t>
            </a:r>
            <a:r>
              <a:rPr lang="en-US" altLang="en-US" u="sng">
                <a:solidFill>
                  <a:schemeClr val="accent2"/>
                </a:solidFill>
              </a:rPr>
              <a:t>2</a:t>
            </a:r>
            <a:r>
              <a:rPr lang="en-US" altLang="en-US" u="sng"/>
              <a:t>, </a:t>
            </a:r>
            <a:r>
              <a:rPr lang="en-US" altLang="en-US" u="sng">
                <a:solidFill>
                  <a:srgbClr val="FF8181"/>
                </a:solidFill>
              </a:rPr>
              <a:t>1</a:t>
            </a:r>
            <a:r>
              <a:rPr lang="en-US" altLang="en-US" u="sng"/>
              <a:t>&gt;, [1, 3])</a:t>
            </a:r>
            <a:r>
              <a:rPr lang="en-US" altLang="en-US"/>
              <a:t>,   </a:t>
            </a:r>
            <a:r>
              <a:rPr lang="en-US" altLang="en-US" u="sng"/>
              <a:t>(&lt;3, 1&gt;, [1])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this will be the reducer’s input</a:t>
            </a:r>
          </a:p>
          <a:p>
            <a:r>
              <a:rPr lang="en-US" altLang="zh-CN"/>
              <a:t>Reducer</a:t>
            </a:r>
            <a:endParaRPr lang="en-US" altLang="en-US"/>
          </a:p>
          <a:p>
            <a:pPr lvl="1"/>
            <a:r>
              <a:rPr lang="en-US" altLang="en-US"/>
              <a:t>Merge according to part of the key </a:t>
            </a:r>
          </a:p>
          <a:p>
            <a:pPr lvl="1"/>
            <a:r>
              <a:rPr lang="en-US" altLang="zh-CN"/>
              <a:t>O</a:t>
            </a:r>
            <a:r>
              <a:rPr lang="en-US" altLang="en-US"/>
              <a:t>utput: (1, [3]),   (2, [1, 3]),   (3, [1])</a:t>
            </a:r>
          </a:p>
          <a:p>
            <a:pPr lvl="1"/>
            <a:endParaRPr lang="en-AU" alt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0251" y="117475"/>
            <a:ext cx="8558213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</a:t>
            </a:r>
            <a:r>
              <a:rPr lang="zh-CN" altLang="en-US" dirty="0"/>
              <a:t>： </a:t>
            </a:r>
            <a:r>
              <a:rPr lang="en-US" altLang="zh-CN" dirty="0"/>
              <a:t>Design MapReduce Algorithms</a:t>
            </a:r>
            <a:endParaRPr lang="en-AU" dirty="0"/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rot="5400000">
            <a:off x="3906838" y="4471988"/>
            <a:ext cx="836613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5400000">
            <a:off x="5695950" y="4206875"/>
            <a:ext cx="8382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7600950" y="4054475"/>
            <a:ext cx="1066800" cy="838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153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3D98-8DF2-4A8E-8724-D7B6EB98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AU" dirty="0" err="1"/>
              <a:t>alculate</a:t>
            </a:r>
            <a:r>
              <a:rPr lang="en-AU" dirty="0"/>
              <a:t> the common friends for each pair of users in Facebook. Assume the friends are stored in format of Person-&gt;[List of Friends], e.g.: A -&gt; [B C D], B -&gt; [A C D E], C -&gt; [A B D E], D -&gt; [A B C E], E -&gt; [B C D]. Your result should be like: </a:t>
            </a:r>
          </a:p>
          <a:p>
            <a:pPr lvl="1"/>
            <a:r>
              <a:rPr lang="en-AU" dirty="0"/>
              <a:t>(A B) -&gt; (C D)</a:t>
            </a:r>
          </a:p>
          <a:p>
            <a:pPr lvl="1"/>
            <a:r>
              <a:rPr lang="en-AU" dirty="0"/>
              <a:t>(A C) -&gt; (B D)</a:t>
            </a:r>
          </a:p>
          <a:p>
            <a:pPr lvl="1"/>
            <a:r>
              <a:rPr lang="en-AU" dirty="0"/>
              <a:t>(A D) -&gt; (B C)</a:t>
            </a:r>
          </a:p>
          <a:p>
            <a:pPr lvl="1"/>
            <a:r>
              <a:rPr lang="en-AU" dirty="0"/>
              <a:t>(B C) -&gt; (A D E)</a:t>
            </a:r>
          </a:p>
          <a:p>
            <a:pPr lvl="1"/>
            <a:r>
              <a:rPr lang="en-AU" dirty="0"/>
              <a:t>(B D) -&gt; (A C E)</a:t>
            </a:r>
          </a:p>
          <a:p>
            <a:pPr lvl="1"/>
            <a:r>
              <a:rPr lang="en-AU" dirty="0"/>
              <a:t>(B E) -&gt; (C D)</a:t>
            </a:r>
          </a:p>
          <a:p>
            <a:pPr lvl="1"/>
            <a:r>
              <a:rPr lang="en-AU" dirty="0"/>
              <a:t>(C D) -&gt; (A B E)</a:t>
            </a:r>
          </a:p>
          <a:p>
            <a:pPr lvl="1"/>
            <a:r>
              <a:rPr lang="en-AU" dirty="0"/>
              <a:t>(C E) -&gt; (B D)</a:t>
            </a:r>
          </a:p>
          <a:p>
            <a:pPr lvl="1"/>
            <a:r>
              <a:rPr lang="en-AU" dirty="0"/>
              <a:t>(D E) -&gt; (B C)</a:t>
            </a:r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2F54C8-B332-4D00-B8BF-2566136F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1" y="117475"/>
            <a:ext cx="8558213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</a:t>
            </a:r>
            <a:r>
              <a:rPr lang="zh-CN" altLang="en-US" dirty="0"/>
              <a:t>： </a:t>
            </a:r>
            <a:r>
              <a:rPr lang="en-US" altLang="zh-CN" dirty="0"/>
              <a:t>Design MapReduce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827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3D98-8DF2-4A8E-8724-D7B6EB98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Mapper:</a:t>
            </a:r>
          </a:p>
          <a:p>
            <a:pPr lvl="1"/>
            <a:r>
              <a:rPr lang="en-US" dirty="0"/>
              <a:t>Input(</a:t>
            </a:r>
            <a:r>
              <a:rPr lang="en-AU" dirty="0"/>
              <a:t>user u</a:t>
            </a:r>
            <a:r>
              <a:rPr lang="en-US" dirty="0"/>
              <a:t>, </a:t>
            </a:r>
            <a:r>
              <a:rPr lang="en-AU" dirty="0"/>
              <a:t>List of Friends [f</a:t>
            </a:r>
            <a:r>
              <a:rPr lang="en-AU" baseline="-25000" dirty="0"/>
              <a:t>1</a:t>
            </a:r>
            <a:r>
              <a:rPr lang="en-AU" dirty="0"/>
              <a:t>, f</a:t>
            </a:r>
            <a:r>
              <a:rPr lang="en-AU" baseline="-25000" dirty="0"/>
              <a:t>2</a:t>
            </a:r>
            <a:r>
              <a:rPr lang="en-AU" dirty="0"/>
              <a:t>, …,]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map(): for each friend f</a:t>
            </a:r>
            <a:r>
              <a:rPr lang="en-US" baseline="-25000" dirty="0"/>
              <a:t>i</a:t>
            </a:r>
            <a:r>
              <a:rPr lang="en-US" dirty="0"/>
              <a:t>, emit (&lt;u, f</a:t>
            </a:r>
            <a:r>
              <a:rPr lang="en-US" baseline="-25000" dirty="0"/>
              <a:t>i</a:t>
            </a:r>
            <a:r>
              <a:rPr lang="en-US" dirty="0"/>
              <a:t>&gt;, </a:t>
            </a:r>
            <a:r>
              <a:rPr lang="en-AU" dirty="0"/>
              <a:t>List of Friends [f</a:t>
            </a:r>
            <a:r>
              <a:rPr lang="en-AU" baseline="-25000" dirty="0"/>
              <a:t>1</a:t>
            </a:r>
            <a:r>
              <a:rPr lang="en-AU" dirty="0"/>
              <a:t>, f</a:t>
            </a:r>
            <a:r>
              <a:rPr lang="en-AU" baseline="-25000" dirty="0"/>
              <a:t>2</a:t>
            </a:r>
            <a:r>
              <a:rPr lang="en-AU" dirty="0"/>
              <a:t>, …,])</a:t>
            </a:r>
          </a:p>
          <a:p>
            <a:pPr lvl="1"/>
            <a:endParaRPr lang="en-US" dirty="0"/>
          </a:p>
          <a:p>
            <a:r>
              <a:rPr lang="en-US" dirty="0"/>
              <a:t>Reducer:</a:t>
            </a:r>
          </a:p>
          <a:p>
            <a:pPr lvl="1"/>
            <a:r>
              <a:rPr lang="en-US" dirty="0"/>
              <a:t>Input(user u, list of friends lists[])</a:t>
            </a:r>
          </a:p>
          <a:p>
            <a:pPr lvl="1"/>
            <a:r>
              <a:rPr lang="en-AU" dirty="0"/>
              <a:t>Get the intersection from all friends lists</a:t>
            </a:r>
          </a:p>
          <a:p>
            <a:endParaRPr lang="en-AU" dirty="0"/>
          </a:p>
          <a:p>
            <a:r>
              <a:rPr lang="en-AU" dirty="0"/>
              <a:t>Example: </a:t>
            </a:r>
            <a:r>
              <a:rPr lang="en-AU" dirty="0">
                <a:hlinkClick r:id="rId2"/>
              </a:rPr>
              <a:t>http://stevekrenzel.com/articles/finding-friends</a:t>
            </a:r>
            <a:endParaRPr lang="en-AU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2F54C8-B332-4D00-B8BF-2566136F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1" y="117475"/>
            <a:ext cx="8558213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Practice</a:t>
            </a:r>
            <a:r>
              <a:rPr lang="zh-CN" altLang="en-US" dirty="0"/>
              <a:t>： </a:t>
            </a:r>
            <a:r>
              <a:rPr lang="en-US" altLang="zh-CN" dirty="0"/>
              <a:t>Design MapReduce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928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Problem with Naïve </a:t>
            </a:r>
            <a:r>
              <a:rPr lang="en-US" dirty="0"/>
              <a:t>A</a:t>
            </a:r>
            <a:r>
              <a:rPr lang="en-US" dirty="0">
                <a:ea typeface="+mj-ea"/>
              </a:rPr>
              <a:t>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1"/>
                <a:ext cx="8458200" cy="524827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Simple question: </a:t>
                </a:r>
                <a:r>
                  <a:rPr lang="en-US" dirty="0">
                    <a:ea typeface="ＭＳ Ｐゴシック" pitchFamily="34" charset="-128"/>
                  </a:rPr>
                  <a:t>What fraction of queries by an average search engine user are duplicates?</a:t>
                </a:r>
              </a:p>
              <a:p>
                <a:pPr lvl="1"/>
                <a:r>
                  <a:rPr lang="en-US" dirty="0"/>
                  <a:t>Suppose each user issues </a:t>
                </a:r>
                <a:r>
                  <a:rPr lang="en-US" b="1" i="1" dirty="0"/>
                  <a:t>x</a:t>
                </a:r>
                <a:r>
                  <a:rPr lang="en-US" dirty="0"/>
                  <a:t> queries once and </a:t>
                </a:r>
                <a:r>
                  <a:rPr lang="en-US" b="1" i="1" dirty="0"/>
                  <a:t>d</a:t>
                </a:r>
                <a:r>
                  <a:rPr lang="en-US" dirty="0"/>
                  <a:t> queries twice (total of </a:t>
                </a:r>
                <a:r>
                  <a:rPr lang="en-US" b="1" i="1" dirty="0"/>
                  <a:t>x</a:t>
                </a:r>
                <a:r>
                  <a:rPr lang="en-US" b="1" dirty="0"/>
                  <a:t>+2</a:t>
                </a:r>
                <a:r>
                  <a:rPr lang="en-US" b="1" i="1" dirty="0"/>
                  <a:t>d</a:t>
                </a:r>
                <a:r>
                  <a:rPr lang="en-US" dirty="0"/>
                  <a:t> queries)</a:t>
                </a:r>
              </a:p>
              <a:p>
                <a:pPr lvl="2"/>
                <a:r>
                  <a:rPr lang="en-US" b="1" dirty="0">
                    <a:solidFill>
                      <a:srgbClr val="0000FF"/>
                    </a:solidFill>
                    <a:ea typeface="ＭＳ Ｐゴシック" pitchFamily="34" charset="-128"/>
                  </a:rPr>
                  <a:t>Correct answer:</a:t>
                </a:r>
                <a:r>
                  <a:rPr lang="en-US" dirty="0">
                    <a:solidFill>
                      <a:srgbClr val="0000FF"/>
                    </a:solidFill>
                    <a:ea typeface="ＭＳ Ｐゴシック" pitchFamily="34" charset="-128"/>
                  </a:rPr>
                  <a:t>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/(</a:t>
                </a:r>
                <a:r>
                  <a:rPr lang="en-US" b="1" i="1" dirty="0" err="1">
                    <a:ea typeface="ＭＳ Ｐゴシック" pitchFamily="34" charset="-128"/>
                  </a:rPr>
                  <a:t>x</a:t>
                </a:r>
                <a:r>
                  <a:rPr lang="en-US" b="1" dirty="0" err="1">
                    <a:ea typeface="ＭＳ Ｐゴシック" pitchFamily="34" charset="-128"/>
                  </a:rPr>
                  <a:t>+</a:t>
                </a:r>
                <a:r>
                  <a:rPr lang="en-US" b="1" i="1" dirty="0" err="1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)</a:t>
                </a:r>
              </a:p>
              <a:p>
                <a:pPr lvl="1"/>
                <a:r>
                  <a:rPr lang="en-US" b="1" dirty="0">
                    <a:ea typeface="ＭＳ Ｐゴシック" pitchFamily="34" charset="-128"/>
                  </a:rPr>
                  <a:t>Proposed solution: </a:t>
                </a:r>
                <a:r>
                  <a:rPr lang="en-US" b="1" dirty="0">
                    <a:solidFill>
                      <a:srgbClr val="FF0066"/>
                    </a:solidFill>
                    <a:ea typeface="ＭＳ Ｐゴシック" pitchFamily="34" charset="-128"/>
                  </a:rPr>
                  <a:t>We keep 10% of the queries</a:t>
                </a:r>
              </a:p>
              <a:p>
                <a:pPr lvl="2"/>
                <a:r>
                  <a:rPr lang="en-US" dirty="0">
                    <a:ea typeface="ＭＳ Ｐゴシック" pitchFamily="34" charset="-128"/>
                  </a:rPr>
                  <a:t>Sample will contain </a:t>
                </a:r>
                <a:r>
                  <a:rPr lang="en-US" b="1" i="1" dirty="0">
                    <a:ea typeface="ＭＳ Ｐゴシック" pitchFamily="34" charset="-128"/>
                  </a:rPr>
                  <a:t>x</a:t>
                </a:r>
                <a:r>
                  <a:rPr lang="en-US" b="1" dirty="0">
                    <a:ea typeface="ＭＳ Ｐゴシック" pitchFamily="34" charset="-128"/>
                  </a:rPr>
                  <a:t>/10</a:t>
                </a:r>
                <a:r>
                  <a:rPr lang="en-US" dirty="0">
                    <a:ea typeface="ＭＳ Ｐゴシック" pitchFamily="34" charset="-128"/>
                  </a:rPr>
                  <a:t> of the singleton queries and </a:t>
                </a:r>
                <a:br>
                  <a:rPr lang="en-US" dirty="0">
                    <a:ea typeface="ＭＳ Ｐゴシック" pitchFamily="34" charset="-128"/>
                  </a:rPr>
                </a:br>
                <a:r>
                  <a:rPr lang="en-US" b="1" dirty="0">
                    <a:ea typeface="ＭＳ Ｐゴシック" pitchFamily="34" charset="-128"/>
                  </a:rPr>
                  <a:t>2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/10</a:t>
                </a:r>
                <a:r>
                  <a:rPr lang="en-US" dirty="0">
                    <a:ea typeface="ＭＳ Ｐゴシック" pitchFamily="34" charset="-128"/>
                  </a:rPr>
                  <a:t> of the duplicate queries at least once</a:t>
                </a:r>
              </a:p>
              <a:p>
                <a:pPr lvl="2"/>
                <a:r>
                  <a:rPr lang="en-US" dirty="0">
                    <a:ea typeface="ＭＳ Ｐゴシック" pitchFamily="34" charset="-128"/>
                  </a:rPr>
                  <a:t>But only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b="1" dirty="0">
                    <a:ea typeface="ＭＳ Ｐゴシック" pitchFamily="34" charset="-128"/>
                  </a:rPr>
                  <a:t>/100</a:t>
                </a:r>
                <a:r>
                  <a:rPr lang="en-US" dirty="0">
                    <a:ea typeface="ＭＳ Ｐゴシック" pitchFamily="34" charset="-128"/>
                  </a:rPr>
                  <a:t> pairs of duplicates</a:t>
                </a:r>
              </a:p>
              <a:p>
                <a:pPr lvl="3"/>
                <a:r>
                  <a:rPr lang="en-US" b="1" dirty="0">
                    <a:ea typeface="ＭＳ Ｐゴシック" pitchFamily="34" charset="-128"/>
                  </a:rPr>
                  <a:t>d/100</a:t>
                </a:r>
                <a:r>
                  <a:rPr lang="en-US" dirty="0">
                    <a:ea typeface="ＭＳ Ｐゴシック" pitchFamily="34" charset="-128"/>
                  </a:rPr>
                  <a:t> = </a:t>
                </a:r>
                <a:r>
                  <a:rPr lang="en-US" b="1" dirty="0">
                    <a:ea typeface="ＭＳ Ｐゴシック" pitchFamily="34" charset="-128"/>
                  </a:rPr>
                  <a:t>1/10 ∙ 1/10 ∙ d</a:t>
                </a:r>
              </a:p>
              <a:p>
                <a:pPr lvl="2"/>
                <a:r>
                  <a:rPr lang="en-US" dirty="0">
                    <a:ea typeface="ＭＳ Ｐゴシック" pitchFamily="34" charset="-128"/>
                  </a:rPr>
                  <a:t>Of </a:t>
                </a:r>
                <a:r>
                  <a:rPr lang="en-US" b="1" i="1" dirty="0">
                    <a:ea typeface="ＭＳ Ｐゴシック" pitchFamily="34" charset="-128"/>
                  </a:rPr>
                  <a:t>d</a:t>
                </a:r>
                <a:r>
                  <a:rPr lang="en-US" dirty="0">
                    <a:ea typeface="ＭＳ Ｐゴシック" pitchFamily="34" charset="-128"/>
                  </a:rPr>
                  <a:t> “duplicates” </a:t>
                </a:r>
                <a:r>
                  <a:rPr lang="en-US" b="1" i="1" dirty="0">
                    <a:ea typeface="ＭＳ Ｐゴシック" pitchFamily="34" charset="-128"/>
                  </a:rPr>
                  <a:t>18d/100</a:t>
                </a:r>
                <a:r>
                  <a:rPr lang="en-US" dirty="0">
                    <a:ea typeface="ＭＳ Ｐゴシック" pitchFamily="34" charset="-128"/>
                  </a:rPr>
                  <a:t> appear exactly once</a:t>
                </a:r>
              </a:p>
              <a:p>
                <a:pPr lvl="3"/>
                <a:r>
                  <a:rPr lang="en-US" b="1" dirty="0">
                    <a:ea typeface="ＭＳ Ｐゴシック" pitchFamily="34" charset="-128"/>
                  </a:rPr>
                  <a:t>18d/100 = ((1/10 ∙ 9/10)+(9/10 ∙ 1/10)) ∙ d</a:t>
                </a:r>
              </a:p>
              <a:p>
                <a:pPr lvl="1"/>
                <a:r>
                  <a:rPr lang="en-US" b="1" dirty="0">
                    <a:solidFill>
                      <a:srgbClr val="D60093"/>
                    </a:solidFill>
                    <a:ea typeface="ＭＳ Ｐゴシック" pitchFamily="34" charset="-128"/>
                  </a:rPr>
                  <a:t>So the sample-based answer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</m:t>
                            </m:r>
                          </m:den>
                        </m:f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18</m:t>
                            </m:r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</m:den>
                    </m:f>
                    <m:r>
                      <a:rPr lang="en-US" b="0" i="0" dirty="0" smtClean="0">
                        <a:solidFill>
                          <a:srgbClr val="0000FF"/>
                        </a:solidFill>
                        <a:latin typeface="Cambria Math"/>
                        <a:ea typeface="ＭＳ Ｐゴシック" pitchFamily="34" charset="-128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𝒅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𝟏𝟎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𝟏𝟗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00FF"/>
                    </a:solidFill>
                    <a:ea typeface="ＭＳ Ｐゴシック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1"/>
                <a:ext cx="8458200" cy="5248275"/>
              </a:xfrm>
              <a:blipFill>
                <a:blip r:embed="rId3"/>
                <a:stretch>
                  <a:fillRect l="-576" t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31876" y="5812423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≠d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/(</a:t>
            </a:r>
            <a:r>
              <a:rPr lang="en-US" b="1" i="1" dirty="0" err="1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b="1" dirty="0" err="1">
                <a:solidFill>
                  <a:srgbClr val="FF0000"/>
                </a:solidFill>
                <a:ea typeface="ＭＳ Ｐゴシック" pitchFamily="34" charset="-128"/>
              </a:rPr>
              <a:t>+</a:t>
            </a:r>
            <a:r>
              <a:rPr lang="en-US" b="1" i="1" dirty="0" err="1">
                <a:solidFill>
                  <a:srgbClr val="FF0000"/>
                </a:solidFill>
                <a:ea typeface="ＭＳ Ｐゴシック" pitchFamily="34" charset="-128"/>
              </a:rPr>
              <a:t>d</a:t>
            </a:r>
            <a:r>
              <a:rPr lang="en-US" b="1" dirty="0">
                <a:solidFill>
                  <a:srgbClr val="FF0000"/>
                </a:solidFill>
                <a:ea typeface="ＭＳ Ｐゴシック" pitchFamily="34" charset="-128"/>
              </a:rPr>
              <a:t>)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1"/>
            <a:ext cx="8229600" cy="3810001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Intuitively we want:</a:t>
            </a:r>
            <a:r>
              <a:rPr lang="en-US" b="1" dirty="0"/>
              <a:t>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B</a:t>
            </a:r>
            <a:r>
              <a:rPr lang="en-US" b="1" dirty="0"/>
              <a:t>) &gt; </a:t>
            </a:r>
            <a:r>
              <a:rPr lang="en-US" b="1" dirty="0" err="1"/>
              <a:t>sim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, </a:t>
            </a:r>
            <a:r>
              <a:rPr lang="en-US" b="1" i="1" dirty="0"/>
              <a:t>C</a:t>
            </a:r>
            <a:r>
              <a:rPr lang="en-US" b="1" dirty="0"/>
              <a:t>)</a:t>
            </a:r>
          </a:p>
          <a:p>
            <a:r>
              <a:rPr lang="en-US" b="1" dirty="0" err="1"/>
              <a:t>Jaccard</a:t>
            </a:r>
            <a:r>
              <a:rPr lang="en-US" b="1" dirty="0"/>
              <a:t> similarity:</a:t>
            </a:r>
            <a:r>
              <a:rPr lang="en-US" dirty="0"/>
              <a:t> 1/5 </a:t>
            </a:r>
            <a:r>
              <a:rPr lang="en-US" b="1" dirty="0"/>
              <a:t>&lt;</a:t>
            </a:r>
            <a:r>
              <a:rPr lang="en-US" dirty="0"/>
              <a:t> 2/4</a:t>
            </a:r>
          </a:p>
          <a:p>
            <a:r>
              <a:rPr lang="en-US" b="1" dirty="0"/>
              <a:t>Cosine similarity:</a:t>
            </a:r>
            <a:r>
              <a:rPr lang="en-US" dirty="0"/>
              <a:t> 0.380 </a:t>
            </a:r>
            <a:r>
              <a:rPr lang="en-US" b="1" dirty="0"/>
              <a:t>&gt;</a:t>
            </a:r>
            <a:r>
              <a:rPr lang="en-US" dirty="0"/>
              <a:t> 0.322</a:t>
            </a:r>
          </a:p>
          <a:p>
            <a:pPr lvl="1"/>
            <a:r>
              <a:rPr lang="en-US" dirty="0"/>
              <a:t>Considers missing ratings as “negative”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Solution: subtract the (row) mean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85850"/>
            <a:ext cx="627732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96135"/>
            <a:ext cx="5626356" cy="14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52708" y="4719757"/>
            <a:ext cx="2539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0000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sim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A,B vs. A,C: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0.092 </a:t>
            </a:r>
            <a:r>
              <a:rPr lang="en-US" sz="2400" b="1" dirty="0">
                <a:solidFill>
                  <a:srgbClr val="0000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&gt;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-0.559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06536" y="579120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Notice cosine </a:t>
            </a:r>
            <a:r>
              <a:rPr lang="en-US" sz="1600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sim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. is correlation when data is centered at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375871" y="471802"/>
                <a:ext cx="3358805" cy="899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𝒔𝒊𝒎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16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) = </m:t>
                      </m:r>
                      <m:f>
                        <m:fPr>
                          <m:ctrlP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𝒙𝒊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1600" b="1" i="1" dirty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B050"/>
                  </a:solidFill>
                  <a:latin typeface="Helvetica" pitchFamily="-84" charset="0"/>
                  <a:ea typeface="MS PGothic" pitchFamily="34" charset="-128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871" y="471802"/>
                <a:ext cx="3358805" cy="8997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594260" y="116443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Cosine similarity: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76" y="3172226"/>
            <a:ext cx="3043509" cy="694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1176</Words>
  <Application>Microsoft Office PowerPoint</Application>
  <PresentationFormat>宽屏</PresentationFormat>
  <Paragraphs>242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Monotype Sorts</vt:lpstr>
      <vt:lpstr>MS PGothic</vt:lpstr>
      <vt:lpstr>MS PGothic</vt:lpstr>
      <vt:lpstr>等线</vt:lpstr>
      <vt:lpstr>Arial</vt:lpstr>
      <vt:lpstr>Calibri</vt:lpstr>
      <vt:lpstr>Cambria Math</vt:lpstr>
      <vt:lpstr>Helvetica</vt:lpstr>
      <vt:lpstr>Times New Roman</vt:lpstr>
      <vt:lpstr>Verdana</vt:lpstr>
      <vt:lpstr>Webdings</vt:lpstr>
      <vt:lpstr>Wingdings</vt:lpstr>
      <vt:lpstr>db-5-grey</vt:lpstr>
      <vt:lpstr>1_db-5-grey</vt:lpstr>
      <vt:lpstr>Practice： Design MapReduce Algorithms</vt:lpstr>
      <vt:lpstr>Practice： Design MapReduce Algorithms</vt:lpstr>
      <vt:lpstr>Practice： Design MapReduce Algorithms</vt:lpstr>
      <vt:lpstr>Practice： Design MapReduce Algorithms</vt:lpstr>
      <vt:lpstr>Practice： Design MapReduce Algorithms</vt:lpstr>
      <vt:lpstr>Practice： Design MapReduce Algorithms</vt:lpstr>
      <vt:lpstr>Practice： Design MapReduce Algorithms</vt:lpstr>
      <vt:lpstr>Problem with Naïve Approach</vt:lpstr>
      <vt:lpstr>Similarity Metric</vt:lpstr>
      <vt:lpstr>Similarity Metric (Cont’)</vt:lpstr>
      <vt:lpstr>Item-Item CF (|N|=2)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Practice： Design MapReduce Algorithms</dc:title>
  <dc:creator>PENG CHENGWEN彭诚文</dc:creator>
  <cp:lastModifiedBy>彭诚文 PENG CHENGWEN</cp:lastModifiedBy>
  <cp:revision>8</cp:revision>
  <dcterms:created xsi:type="dcterms:W3CDTF">2018-06-24T10:08:46Z</dcterms:created>
  <dcterms:modified xsi:type="dcterms:W3CDTF">2018-06-24T19:48:15Z</dcterms:modified>
</cp:coreProperties>
</file>