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4"/>
  </p:sldMasterIdLst>
  <p:notesMasterIdLst>
    <p:notesMasterId r:id="rId17"/>
  </p:notesMasterIdLst>
  <p:handoutMasterIdLst>
    <p:handoutMasterId r:id="rId18"/>
  </p:handoutMasterIdLst>
  <p:sldIdLst>
    <p:sldId id="280" r:id="rId5"/>
    <p:sldId id="347" r:id="rId6"/>
    <p:sldId id="348" r:id="rId7"/>
    <p:sldId id="349" r:id="rId8"/>
    <p:sldId id="350" r:id="rId9"/>
    <p:sldId id="355" r:id="rId10"/>
    <p:sldId id="354" r:id="rId11"/>
    <p:sldId id="352" r:id="rId12"/>
    <p:sldId id="345" r:id="rId13"/>
    <p:sldId id="353" r:id="rId14"/>
    <p:sldId id="344" r:id="rId15"/>
    <p:sldId id="34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-8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43" autoAdjust="0"/>
  </p:normalViewPr>
  <p:slideViewPr>
    <p:cSldViewPr snapToGrid="0">
      <p:cViewPr varScale="1">
        <p:scale>
          <a:sx n="78" d="100"/>
          <a:sy n="78" d="100"/>
        </p:scale>
        <p:origin x="-1560" y="-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812CD9A-CAE6-4EF4-85F6-46F784DB2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96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C7DBAB-A86E-4A39-9D52-4E3FDB004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04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defRPr/>
            </a:pPr>
            <a:fld id="{DAEEFD6D-92D8-4D55-A0DB-C496F2E48842}" type="slidenum">
              <a:rPr lang="en-US" altLang="en-US" sz="1200" smtClean="0"/>
              <a:pPr>
                <a:defRPr/>
              </a:pPr>
              <a:t>1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21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-128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C7F9099-B368-4317-B530-E6B55E909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5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279F6-51C2-48C1-83F7-C4D1B21E0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43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4C3320-5712-4056-8286-705507536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32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FD2C6-B380-4130-9859-DF4952A1E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2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C6992-FEAF-46A2-BD64-DB147CCD7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4F225-7EDC-4EA0-9807-84044F931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51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B666-43CF-4A89-974B-441BD46A7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7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37B9-8B1E-416B-92A6-713AA93EA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8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475C-8A3E-47A2-96AC-033ECEB88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CCE42-C545-458F-ACBA-65A8CE879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8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AA0BE-DCF3-4079-9B22-18181A823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5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B0B6082-B299-4854-BDC7-E7B051AE81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44718" y="6613525"/>
            <a:ext cx="51809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chemeClr val="tx2"/>
                </a:solidFill>
              </a:rPr>
              <a:t>12.</a:t>
            </a:r>
            <a:fld id="{BD9117B5-5703-4056-ADA3-292B96B59E1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 smtClean="0">
              <a:solidFill>
                <a:schemeClr val="tx2"/>
              </a:solidFill>
            </a:endParaRP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-128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59000"/>
            <a:ext cx="7772400" cy="4424363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COMP9313: Big Data Management</a:t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Lecturer: Xin Cao</a:t>
            </a:r>
            <a:br>
              <a:rPr lang="en-US" altLang="en-US" dirty="0" smtClean="0"/>
            </a:br>
            <a:r>
              <a:rPr lang="en-US" altLang="en-US" sz="2000" dirty="0" smtClean="0"/>
              <a:t>Course web site: </a:t>
            </a:r>
            <a:r>
              <a:rPr lang="en-AU" sz="2000" dirty="0">
                <a:effectLst/>
              </a:rPr>
              <a:t>http://www.cse.unsw.edu.au/~</a:t>
            </a:r>
            <a:r>
              <a:rPr lang="en-AU" sz="2000" dirty="0" smtClean="0">
                <a:effectLst/>
              </a:rPr>
              <a:t>cs9313/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3075" name="Picture 4" descr="C:\Users\xcao\Downloads\spark-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8138"/>
            <a:ext cx="3100387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 Mining Data Streams 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DGIM</a:t>
            </a:r>
          </a:p>
          <a:p>
            <a:pPr marL="0" indent="0">
              <a:buNone/>
            </a:pPr>
            <a:r>
              <a:rPr lang="en-AU" dirty="0"/>
              <a:t>Explain the space complexity of maintaining one bucket in the DGIM algorithm in terms of the window size N. How many buckets you need to store at most?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74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 </a:t>
            </a:r>
            <a:r>
              <a:rPr lang="en-US" dirty="0"/>
              <a:t>Mining Data Streams</a:t>
            </a:r>
            <a:r>
              <a:rPr lang="en-US" dirty="0" smtClean="0"/>
              <a:t>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DGIM</a:t>
            </a:r>
            <a:endParaRPr lang="en-US" dirty="0"/>
          </a:p>
          <a:p>
            <a:pPr marL="0" indent="0">
              <a:buNone/>
            </a:pPr>
            <a:r>
              <a:rPr lang="en-AU" dirty="0" smtClean="0"/>
              <a:t>Suppose </a:t>
            </a:r>
            <a:r>
              <a:rPr lang="en-AU" dirty="0"/>
              <a:t>we are maintaining a count of 1s using the DGIM method. We represent a bucket by (i, t), where i is the number of 1s in the bucket and t is the bucket timestamp (time of the most recent 1). 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Consider </a:t>
            </a:r>
            <a:r>
              <a:rPr lang="en-AU" dirty="0"/>
              <a:t>that the current time is 200, window size is 60, and the current list of buckets is: (16, 148) (8, 162) (8, 177) (4, 183) (2, 192) (1, 197) (1, 200). At the next ten clocks, 201 through 210, the stream has 0101010101. What will the sequence of buckets be at the end of these ten inputs?</a:t>
            </a:r>
            <a:endParaRPr lang="en-GB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98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 Recommender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Consider </a:t>
            </a:r>
            <a:r>
              <a:rPr lang="en-AU" dirty="0"/>
              <a:t>three users u</a:t>
            </a:r>
            <a:r>
              <a:rPr lang="en-AU" baseline="-25000" dirty="0"/>
              <a:t>1</a:t>
            </a:r>
            <a:r>
              <a:rPr lang="en-AU" dirty="0"/>
              <a:t>, u</a:t>
            </a:r>
            <a:r>
              <a:rPr lang="en-AU" baseline="-25000" dirty="0"/>
              <a:t>2</a:t>
            </a:r>
            <a:r>
              <a:rPr lang="en-AU" dirty="0"/>
              <a:t>, and u</a:t>
            </a:r>
            <a:r>
              <a:rPr lang="en-AU" baseline="-25000" dirty="0"/>
              <a:t>3</a:t>
            </a:r>
            <a:r>
              <a:rPr lang="en-AU" dirty="0"/>
              <a:t>, and four movies m</a:t>
            </a:r>
            <a:r>
              <a:rPr lang="en-AU" baseline="-25000" dirty="0"/>
              <a:t>1</a:t>
            </a:r>
            <a:r>
              <a:rPr lang="en-AU" dirty="0"/>
              <a:t>, m</a:t>
            </a:r>
            <a:r>
              <a:rPr lang="en-AU" baseline="-25000" dirty="0"/>
              <a:t>2</a:t>
            </a:r>
            <a:r>
              <a:rPr lang="en-AU" dirty="0"/>
              <a:t>, m</a:t>
            </a:r>
            <a:r>
              <a:rPr lang="en-AU" baseline="-25000" dirty="0"/>
              <a:t>3</a:t>
            </a:r>
            <a:r>
              <a:rPr lang="en-AU" dirty="0"/>
              <a:t>, and m</a:t>
            </a:r>
            <a:r>
              <a:rPr lang="en-AU" baseline="-25000" dirty="0"/>
              <a:t>4</a:t>
            </a:r>
            <a:r>
              <a:rPr lang="en-AU" dirty="0"/>
              <a:t>. The users rated the movies using a 4-point scale: -1: bad, 1: fair, 2: good, and 3: great. A rating of 0 means that the user did not rate the movie. </a:t>
            </a:r>
            <a:r>
              <a:rPr lang="en-AU" dirty="0" smtClean="0"/>
              <a:t>The </a:t>
            </a:r>
            <a:r>
              <a:rPr lang="en-AU" dirty="0"/>
              <a:t>three users’ ratings for the four movies are: u</a:t>
            </a:r>
            <a:r>
              <a:rPr lang="en-AU" baseline="-25000" dirty="0"/>
              <a:t>1</a:t>
            </a:r>
            <a:r>
              <a:rPr lang="en-AU" dirty="0"/>
              <a:t> = (3, 0, 0, -1), u</a:t>
            </a:r>
            <a:r>
              <a:rPr lang="en-AU" baseline="-25000" dirty="0"/>
              <a:t>2</a:t>
            </a:r>
            <a:r>
              <a:rPr lang="en-AU" dirty="0"/>
              <a:t> = (2, -1, 0, 3), u</a:t>
            </a:r>
            <a:r>
              <a:rPr lang="en-AU" baseline="-25000" dirty="0"/>
              <a:t>3</a:t>
            </a:r>
            <a:r>
              <a:rPr lang="en-AU" dirty="0"/>
              <a:t> = (3, 0, 3, 1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Which </a:t>
            </a:r>
            <a:r>
              <a:rPr lang="en-AU" dirty="0"/>
              <a:t>user has more similar taste to u</a:t>
            </a:r>
            <a:r>
              <a:rPr lang="en-AU" baseline="-25000" dirty="0"/>
              <a:t>1</a:t>
            </a:r>
            <a:r>
              <a:rPr lang="en-AU" dirty="0"/>
              <a:t> based on cosine similarity, u</a:t>
            </a:r>
            <a:r>
              <a:rPr lang="en-AU" baseline="-25000" dirty="0"/>
              <a:t>2</a:t>
            </a:r>
            <a:r>
              <a:rPr lang="en-AU" dirty="0"/>
              <a:t> or u</a:t>
            </a:r>
            <a:r>
              <a:rPr lang="en-AU" baseline="-25000" dirty="0"/>
              <a:t>3</a:t>
            </a:r>
            <a:r>
              <a:rPr lang="en-AU" dirty="0"/>
              <a:t>? Show detailed calculation process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User</a:t>
            </a:r>
            <a:r>
              <a:rPr lang="en-AU" dirty="0"/>
              <a:t> u</a:t>
            </a:r>
            <a:r>
              <a:rPr lang="en-AU" baseline="-25000" dirty="0"/>
              <a:t>1</a:t>
            </a:r>
            <a:r>
              <a:rPr lang="en-AU" dirty="0"/>
              <a:t> has not yet watched movies m</a:t>
            </a:r>
            <a:r>
              <a:rPr lang="en-AU" baseline="-25000" dirty="0"/>
              <a:t>2</a:t>
            </a:r>
            <a:r>
              <a:rPr lang="en-AU" dirty="0"/>
              <a:t> and m</a:t>
            </a:r>
            <a:r>
              <a:rPr lang="en-AU" baseline="-25000" dirty="0"/>
              <a:t>3</a:t>
            </a:r>
            <a:r>
              <a:rPr lang="en-AU" dirty="0"/>
              <a:t>. Which movie(s) are you going to recommend to user u</a:t>
            </a:r>
            <a:r>
              <a:rPr lang="en-AU" baseline="-25000" dirty="0"/>
              <a:t>1</a:t>
            </a:r>
            <a:r>
              <a:rPr lang="en-AU" dirty="0"/>
              <a:t>, based on the user-based collaborative filtering approach? Justify your answer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236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 </a:t>
            </a:r>
            <a:r>
              <a:rPr lang="en-GB" dirty="0" err="1" smtClean="0"/>
              <a:t>MapReduce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AU" dirty="0"/>
              <a:t>Assume that you are given a data set crawled from a location-based social network, in which each line of the data is in format of (</a:t>
            </a:r>
            <a:r>
              <a:rPr lang="en-AU" dirty="0" err="1"/>
              <a:t>userID</a:t>
            </a:r>
            <a:r>
              <a:rPr lang="en-AU" dirty="0"/>
              <a:t>, a list of locations the user has visited &lt;loc1, loc2, …&gt;). Your task is to compute for each location the set of users who have visited it, and the users are sorted in ascending order according to their IDs.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5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 </a:t>
            </a:r>
            <a:r>
              <a:rPr lang="en-GB" dirty="0" err="1"/>
              <a:t>MapReduce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the following graph, assume that you are using the single shortest path algorithm to compute the shortest path from node S to node E. Show the output of the mapper (sorted results of all mappers) and the reducer (only one reducer used) in each iteration (including both the distances and the paths).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2" descr="https://allaboutalgorithms.files.wordpress.com/2011/11/da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33" y="2889850"/>
            <a:ext cx="4958458" cy="2723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55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</a:t>
            </a:r>
            <a:r>
              <a:rPr lang="en-US" dirty="0" err="1"/>
              <a:t>MapReduce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AU" dirty="0"/>
              <a:t>Assume that in an online shopping system, a huge log file stores the information of each transaction. Each line of the log is in format of “</a:t>
            </a:r>
            <a:r>
              <a:rPr lang="en-AU" dirty="0" err="1"/>
              <a:t>userID</a:t>
            </a:r>
            <a:r>
              <a:rPr lang="en-AU" b="1" dirty="0"/>
              <a:t>\</a:t>
            </a:r>
            <a:r>
              <a:rPr lang="en-AU" b="1" dirty="0" err="1"/>
              <a:t>t</a:t>
            </a:r>
            <a:r>
              <a:rPr lang="en-AU" dirty="0" err="1"/>
              <a:t>product</a:t>
            </a:r>
            <a:r>
              <a:rPr lang="en-AU" b="1" dirty="0"/>
              <a:t>\t</a:t>
            </a:r>
            <a:r>
              <a:rPr lang="en-AU" dirty="0"/>
              <a:t> price</a:t>
            </a:r>
            <a:r>
              <a:rPr lang="en-AU" b="1" dirty="0"/>
              <a:t>\t</a:t>
            </a:r>
            <a:r>
              <a:rPr lang="en-AU" dirty="0"/>
              <a:t> time”. Your task is to use </a:t>
            </a:r>
            <a:r>
              <a:rPr lang="en-AU" dirty="0" err="1"/>
              <a:t>MapReduce</a:t>
            </a:r>
            <a:r>
              <a:rPr lang="en-AU" dirty="0"/>
              <a:t> to find out the top-5 most expensive products purchased by each user in 2016.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46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 </a:t>
            </a:r>
            <a:r>
              <a:rPr lang="en-GB" dirty="0" err="1"/>
              <a:t>MapReduce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r>
              <a:rPr lang="en-AU" dirty="0"/>
              <a:t>Given a large text file, find the top-k words that appear the most frequently.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024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Spark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output</a:t>
            </a:r>
          </a:p>
          <a:p>
            <a:pPr marL="0" indent="0">
              <a:buNone/>
            </a:pPr>
            <a:r>
              <a:rPr lang="en-GB" dirty="0" smtClean="0"/>
              <a:t>a) </a:t>
            </a:r>
            <a:r>
              <a:rPr lang="en-GB" dirty="0" err="1" smtClean="0"/>
              <a:t>val</a:t>
            </a:r>
            <a:r>
              <a:rPr lang="en-GB" dirty="0" smtClean="0"/>
              <a:t> </a:t>
            </a:r>
            <a:r>
              <a:rPr lang="en-GB" dirty="0"/>
              <a:t>lines = </a:t>
            </a:r>
            <a:r>
              <a:rPr lang="en-GB" dirty="0" err="1"/>
              <a:t>sc.parallelize</a:t>
            </a:r>
            <a:r>
              <a:rPr lang="en-GB" dirty="0"/>
              <a:t>(List("hello world", "this is a </a:t>
            </a:r>
            <a:r>
              <a:rPr lang="en-GB" dirty="0" err="1"/>
              <a:t>scala</a:t>
            </a:r>
            <a:r>
              <a:rPr lang="en-GB" dirty="0"/>
              <a:t> program", "to create a pair RDD", "in spark"))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val</a:t>
            </a:r>
            <a:r>
              <a:rPr lang="en-GB" dirty="0"/>
              <a:t> pairs = </a:t>
            </a:r>
            <a:r>
              <a:rPr lang="en-GB" dirty="0" err="1"/>
              <a:t>lines.map</a:t>
            </a:r>
            <a:r>
              <a:rPr lang="en-GB" dirty="0"/>
              <a:t>(x =&gt; (</a:t>
            </a:r>
            <a:r>
              <a:rPr lang="en-GB" dirty="0" err="1"/>
              <a:t>x.split</a:t>
            </a:r>
            <a:r>
              <a:rPr lang="en-GB" dirty="0"/>
              <a:t>(" ")(0), x))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pairs.filter</a:t>
            </a:r>
            <a:r>
              <a:rPr lang="en-GB" dirty="0"/>
              <a:t> {case (key, value) =&gt; </a:t>
            </a:r>
            <a:r>
              <a:rPr lang="en-GB" dirty="0" err="1"/>
              <a:t>key.length</a:t>
            </a:r>
            <a:r>
              <a:rPr lang="en-GB" dirty="0"/>
              <a:t> &lt;3}.</a:t>
            </a:r>
            <a:r>
              <a:rPr lang="en-GB" dirty="0" err="1"/>
              <a:t>foreach</a:t>
            </a:r>
            <a:r>
              <a:rPr lang="en-GB" dirty="0"/>
              <a:t>(</a:t>
            </a:r>
            <a:r>
              <a:rPr lang="en-GB" dirty="0" err="1"/>
              <a:t>println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b) </a:t>
            </a:r>
            <a:r>
              <a:rPr lang="en-GB" dirty="0" err="1"/>
              <a:t>val</a:t>
            </a:r>
            <a:r>
              <a:rPr lang="en-GB" dirty="0"/>
              <a:t> pairs = </a:t>
            </a:r>
            <a:r>
              <a:rPr lang="en-GB" dirty="0" err="1"/>
              <a:t>sc.parallelize</a:t>
            </a:r>
            <a:r>
              <a:rPr lang="en-GB" dirty="0"/>
              <a:t>(List((1, 2), (3, 4), (3, 9), (4,2)))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 err="1" smtClean="0"/>
              <a:t>val</a:t>
            </a:r>
            <a:r>
              <a:rPr lang="en-GB" dirty="0" smtClean="0"/>
              <a:t> </a:t>
            </a:r>
            <a:r>
              <a:rPr lang="en-GB" dirty="0"/>
              <a:t>pairs1 = </a:t>
            </a:r>
            <a:r>
              <a:rPr lang="en-GB" dirty="0" err="1"/>
              <a:t>pairs.mapValues</a:t>
            </a:r>
            <a:r>
              <a:rPr lang="en-GB" dirty="0"/>
              <a:t>(x=&gt;(x, 1)).</a:t>
            </a:r>
            <a:r>
              <a:rPr lang="en-GB" dirty="0" err="1"/>
              <a:t>reduceByKey</a:t>
            </a:r>
            <a:r>
              <a:rPr lang="en-GB" dirty="0"/>
              <a:t>((</a:t>
            </a:r>
            <a:r>
              <a:rPr lang="en-GB" dirty="0" err="1"/>
              <a:t>x,y</a:t>
            </a:r>
            <a:r>
              <a:rPr lang="en-GB" dirty="0"/>
              <a:t>) =&gt; (x._1 + y._1,  x._2+y._2)).</a:t>
            </a:r>
            <a:r>
              <a:rPr lang="en-GB" dirty="0" err="1"/>
              <a:t>mapValues</a:t>
            </a:r>
            <a:r>
              <a:rPr lang="en-GB" dirty="0"/>
              <a:t>(x=&gt;x._2/x._1)</a:t>
            </a:r>
          </a:p>
          <a:p>
            <a:pPr marL="0" indent="0">
              <a:buNone/>
            </a:pPr>
            <a:r>
              <a:rPr lang="en-GB" dirty="0" smtClean="0"/>
              <a:t>    pairs1.foreach(</a:t>
            </a:r>
            <a:r>
              <a:rPr lang="en-GB" dirty="0" err="1" smtClean="0"/>
              <a:t>println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12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Spark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a large text file, your task is to find out the top-k most frequent co-occurring term pairs. The co-occurrence of (w, u) is defined as: u and w appear in the same line (this also means that (w, u) and (u, w) are treated equally). Your Spark program should generate a list of </a:t>
            </a:r>
            <a:r>
              <a:rPr lang="en-AU" b="1" i="1" dirty="0"/>
              <a:t>k</a:t>
            </a:r>
            <a:r>
              <a:rPr lang="en-AU" dirty="0"/>
              <a:t> key-value pairs ranked in descending order according to the frequencies, where the keys are the pair of terms and the values are the co-occurring frequencies (</a:t>
            </a:r>
            <a:r>
              <a:rPr lang="en-AU" b="1" dirty="0"/>
              <a:t>Hint:</a:t>
            </a:r>
            <a:r>
              <a:rPr lang="en-AU" dirty="0"/>
              <a:t> you need to define a function which takes an array of terms as input and generate all possible pairs).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13865"/>
              </p:ext>
            </p:extLst>
          </p:nvPr>
        </p:nvGraphicFramePr>
        <p:xfrm>
          <a:off x="2217366" y="3940089"/>
          <a:ext cx="4972050" cy="1144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7205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solidFill>
                            <a:srgbClr val="7030A0"/>
                          </a:solidFill>
                          <a:effectLst/>
                        </a:rPr>
                        <a:t>val</a:t>
                      </a: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AU" sz="1100" dirty="0" err="1">
                          <a:solidFill>
                            <a:srgbClr val="7030A0"/>
                          </a:solidFill>
                          <a:effectLst/>
                        </a:rPr>
                        <a:t>textFile</a:t>
                      </a: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 = </a:t>
                      </a:r>
                      <a:r>
                        <a:rPr lang="en-AU" sz="1100" dirty="0" err="1">
                          <a:solidFill>
                            <a:srgbClr val="7030A0"/>
                          </a:solidFill>
                          <a:effectLst/>
                        </a:rPr>
                        <a:t>sc.textFile</a:t>
                      </a: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(</a:t>
                      </a:r>
                      <a:r>
                        <a:rPr lang="en-AU" sz="1100" dirty="0" err="1">
                          <a:solidFill>
                            <a:srgbClr val="7030A0"/>
                          </a:solidFill>
                          <a:effectLst/>
                        </a:rPr>
                        <a:t>inputFile</a:t>
                      </a: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  <a:endParaRPr lang="en-GB" sz="11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solidFill>
                            <a:srgbClr val="7030A0"/>
                          </a:solidFill>
                          <a:effectLst/>
                        </a:rPr>
                        <a:t>val</a:t>
                      </a: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 words = </a:t>
                      </a:r>
                      <a:r>
                        <a:rPr lang="en-AU" sz="1100" dirty="0" err="1">
                          <a:solidFill>
                            <a:srgbClr val="7030A0"/>
                          </a:solidFill>
                          <a:effectLst/>
                        </a:rPr>
                        <a:t>textFile.map</a:t>
                      </a: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(_.split(“ “).</a:t>
                      </a:r>
                      <a:r>
                        <a:rPr lang="en-AU" sz="1100" dirty="0" err="1">
                          <a:solidFill>
                            <a:srgbClr val="7030A0"/>
                          </a:solidFill>
                          <a:effectLst/>
                        </a:rPr>
                        <a:t>toLowerCase</a:t>
                      </a: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)</a:t>
                      </a:r>
                      <a:endParaRPr lang="en-GB" sz="11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// fill your code here, and store the result in a pair RDD </a:t>
                      </a:r>
                      <a:r>
                        <a:rPr lang="en-AU" sz="1100" dirty="0" err="1">
                          <a:solidFill>
                            <a:srgbClr val="7030A0"/>
                          </a:solidFill>
                          <a:effectLst/>
                        </a:rPr>
                        <a:t>avgLen</a:t>
                      </a:r>
                      <a:endParaRPr lang="en-GB" sz="11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 err="1">
                          <a:solidFill>
                            <a:srgbClr val="7030A0"/>
                          </a:solidFill>
                          <a:effectLst/>
                        </a:rPr>
                        <a:t>avgLen.foreach</a:t>
                      </a: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(x =&gt; </a:t>
                      </a:r>
                      <a:r>
                        <a:rPr lang="en-AU" sz="1100" dirty="0" err="1">
                          <a:solidFill>
                            <a:srgbClr val="7030A0"/>
                          </a:solidFill>
                          <a:effectLst/>
                        </a:rPr>
                        <a:t>println</a:t>
                      </a:r>
                      <a:r>
                        <a:rPr lang="en-AU" sz="1100" dirty="0">
                          <a:solidFill>
                            <a:srgbClr val="7030A0"/>
                          </a:solidFill>
                          <a:effectLst/>
                        </a:rPr>
                        <a:t>(x._1, x._2))</a:t>
                      </a:r>
                      <a:endParaRPr lang="en-GB" sz="1100" dirty="0">
                        <a:solidFill>
                          <a:srgbClr val="7030A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8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Finding Similar Items 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k-Shingles:</a:t>
            </a:r>
          </a:p>
          <a:p>
            <a:pPr marL="0" indent="0">
              <a:buNone/>
            </a:pPr>
            <a:r>
              <a:rPr lang="en-AU" dirty="0" smtClean="0"/>
              <a:t>Consider </a:t>
            </a:r>
            <a:r>
              <a:rPr lang="en-AU" dirty="0"/>
              <a:t>two documents A and B. Each document's number of token is O(n). What is the runtime complexity of computing A and B's k-shingle resemblance (using </a:t>
            </a:r>
            <a:r>
              <a:rPr lang="en-AU" dirty="0" err="1"/>
              <a:t>Jaccard</a:t>
            </a:r>
            <a:r>
              <a:rPr lang="en-AU" dirty="0"/>
              <a:t> similarity)? Assume that comparison of two k-shingles to assess their equivalence is O(k). Express your answer in terms of n and 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29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Finding Similar Items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MinHash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AU" dirty="0" smtClean="0"/>
              <a:t>We </a:t>
            </a:r>
            <a:r>
              <a:rPr lang="en-AU" dirty="0"/>
              <a:t>want to compute min-hash signature for two columns, C</a:t>
            </a:r>
            <a:r>
              <a:rPr lang="en-AU" baseline="-25000" dirty="0"/>
              <a:t>1</a:t>
            </a:r>
            <a:r>
              <a:rPr lang="en-AU" dirty="0"/>
              <a:t> and C</a:t>
            </a:r>
            <a:r>
              <a:rPr lang="en-AU" baseline="-25000" dirty="0"/>
              <a:t>2</a:t>
            </a:r>
            <a:r>
              <a:rPr lang="en-AU" dirty="0"/>
              <a:t> using two pseudo-random permutations of columns using the following function: </a:t>
            </a:r>
            <a:endParaRPr lang="en-AU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AU" dirty="0" smtClean="0"/>
              <a:t>	h</a:t>
            </a:r>
            <a:r>
              <a:rPr lang="en-AU" baseline="-25000" dirty="0" smtClean="0"/>
              <a:t>1</a:t>
            </a:r>
            <a:r>
              <a:rPr lang="en-AU" dirty="0" smtClean="0"/>
              <a:t>(n</a:t>
            </a:r>
            <a:r>
              <a:rPr lang="en-AU" dirty="0"/>
              <a:t>) = 3n + 2 mod 7</a:t>
            </a:r>
            <a:endParaRPr lang="en-GB" dirty="0"/>
          </a:p>
          <a:p>
            <a:pPr marL="0" indent="0">
              <a:buNone/>
            </a:pPr>
            <a:r>
              <a:rPr lang="en-AU" dirty="0" smtClean="0"/>
              <a:t>	h</a:t>
            </a:r>
            <a:r>
              <a:rPr lang="en-AU" baseline="-25000" dirty="0" smtClean="0"/>
              <a:t>2</a:t>
            </a:r>
            <a:r>
              <a:rPr lang="en-AU" dirty="0" smtClean="0"/>
              <a:t>(n</a:t>
            </a:r>
            <a:r>
              <a:rPr lang="en-AU" dirty="0"/>
              <a:t>) = 2n - 1 mod </a:t>
            </a:r>
            <a:r>
              <a:rPr lang="en-AU" dirty="0" smtClean="0"/>
              <a:t>7</a:t>
            </a:r>
            <a:endParaRPr lang="en-AU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AU" dirty="0"/>
              <a:t>Here, n is the row number in original ordering. Instead of explicitly reordering the columns for each hash function, we use the implementation discussed in class, in which we read each data in a column once in a sequential order, and update the min hash signatures as we pass through them. </a:t>
            </a:r>
            <a:endParaRPr lang="en-GB" dirty="0"/>
          </a:p>
          <a:p>
            <a:pPr marL="0" indent="0">
              <a:buNone/>
            </a:pPr>
            <a:r>
              <a:rPr lang="en-AU" dirty="0"/>
              <a:t>Complete the steps of the algorithm and give the </a:t>
            </a:r>
            <a:r>
              <a:rPr lang="en-AU" dirty="0" smtClean="0"/>
              <a:t>resulting </a:t>
            </a:r>
            <a:r>
              <a:rPr lang="en-AU" dirty="0"/>
              <a:t>signatures for C</a:t>
            </a:r>
            <a:r>
              <a:rPr lang="en-AU" baseline="-25000" dirty="0"/>
              <a:t>1</a:t>
            </a:r>
            <a:r>
              <a:rPr lang="en-AU" dirty="0"/>
              <a:t> and C</a:t>
            </a:r>
            <a:r>
              <a:rPr lang="en-AU" baseline="-25000" dirty="0"/>
              <a:t>2</a:t>
            </a:r>
            <a:r>
              <a:rPr lang="en-AU" dirty="0"/>
              <a:t>.</a:t>
            </a:r>
            <a:endParaRPr lang="en-GB" dirty="0"/>
          </a:p>
          <a:p>
            <a:endParaRPr lang="en-AU" dirty="0"/>
          </a:p>
        </p:txBody>
      </p:sp>
      <p:pic>
        <p:nvPicPr>
          <p:cNvPr id="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68812" y="2050407"/>
            <a:ext cx="1721094" cy="21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14107"/>
      </p:ext>
    </p:extLst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6234E059086442ABEDED148870ED9F" ma:contentTypeVersion="0" ma:contentTypeDescription="Create a new document." ma:contentTypeScope="" ma:versionID="cc63a846be6f86c6ef4721d6604d9b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2A090A-DC23-45DF-9B22-F12A01C9B3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484230-E82F-4985-BB3B-3592A93661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CB0EE7-168C-40B0-B211-2E24455BDE43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26889</TotalTime>
  <Words>763</Words>
  <Application>Microsoft Office PowerPoint</Application>
  <PresentationFormat>全屏显示(4:3)</PresentationFormat>
  <Paragraphs>52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db-5-grey</vt:lpstr>
      <vt:lpstr>COMP9313: Big Data Management         Lecturer: Xin Cao Course web site: http://www.cse.unsw.edu.au/~cs9313/ </vt:lpstr>
      <vt:lpstr>Question 1 MapReduce</vt:lpstr>
      <vt:lpstr>Question 1 MapReduce</vt:lpstr>
      <vt:lpstr>Question 1 MapReduce</vt:lpstr>
      <vt:lpstr>Question 1 MapReduce</vt:lpstr>
      <vt:lpstr>Question 2 Spark</vt:lpstr>
      <vt:lpstr>Question 2 Spark</vt:lpstr>
      <vt:lpstr>Question 3 Finding Similar Items </vt:lpstr>
      <vt:lpstr>Question 3 Finding Similar Items </vt:lpstr>
      <vt:lpstr>Question 4 Mining Data Streams </vt:lpstr>
      <vt:lpstr>Question 4 Mining Data Streams </vt:lpstr>
      <vt:lpstr>Question 5 Recommender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xcao</dc:creator>
  <cp:lastModifiedBy>xcao</cp:lastModifiedBy>
  <cp:revision>556</cp:revision>
  <cp:lastPrinted>2005-01-10T21:51:57Z</cp:lastPrinted>
  <dcterms:created xsi:type="dcterms:W3CDTF">1999-11-04T20:50:09Z</dcterms:created>
  <dcterms:modified xsi:type="dcterms:W3CDTF">2018-05-27T14:03:25Z</dcterms:modified>
</cp:coreProperties>
</file>