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58" r:id="rId4"/>
    <p:sldId id="275" r:id="rId5"/>
    <p:sldId id="277" r:id="rId6"/>
    <p:sldId id="278" r:id="rId7"/>
    <p:sldId id="259" r:id="rId8"/>
    <p:sldId id="285" r:id="rId9"/>
    <p:sldId id="279" r:id="rId10"/>
    <p:sldId id="282" r:id="rId11"/>
    <p:sldId id="283" r:id="rId12"/>
    <p:sldId id="295" r:id="rId13"/>
    <p:sldId id="296" r:id="rId14"/>
    <p:sldId id="297" r:id="rId15"/>
    <p:sldId id="298" r:id="rId16"/>
    <p:sldId id="299" r:id="rId17"/>
    <p:sldId id="300" r:id="rId18"/>
    <p:sldId id="287" r:id="rId19"/>
    <p:sldId id="289" r:id="rId20"/>
    <p:sldId id="284" r:id="rId21"/>
    <p:sldId id="260" r:id="rId22"/>
    <p:sldId id="286" r:id="rId23"/>
    <p:sldId id="290" r:id="rId24"/>
    <p:sldId id="291" r:id="rId25"/>
    <p:sldId id="288" r:id="rId26"/>
    <p:sldId id="292" r:id="rId27"/>
    <p:sldId id="293" r:id="rId28"/>
    <p:sldId id="281" r:id="rId29"/>
    <p:sldId id="276" r:id="rId30"/>
    <p:sldId id="261" r:id="rId31"/>
    <p:sldId id="274" r:id="rId32"/>
  </p:sldIdLst>
  <p:sldSz cx="12192000" cy="6858000"/>
  <p:notesSz cx="6858000" cy="9144000"/>
  <p:embeddedFontLst>
    <p:embeddedFont>
      <p:font typeface="等线" panose="02010600030101010101" pitchFamily="2" charset="-122"/>
      <p:regular r:id="rId34"/>
      <p:bold r:id="rId35"/>
    </p:embeddedFont>
    <p:embeddedFont>
      <p:font typeface="等线 Light" panose="02010600030101010101" pitchFamily="2" charset="-122"/>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906">
          <p15:clr>
            <a:srgbClr val="A4A3A4"/>
          </p15:clr>
        </p15:guide>
        <p15:guide id="4" pos="415">
          <p15:clr>
            <a:srgbClr val="A4A3A4"/>
          </p15:clr>
        </p15:guide>
        <p15:guide id="5" pos="7265">
          <p15:clr>
            <a:srgbClr val="A4A3A4"/>
          </p15:clr>
        </p15:guide>
        <p15:guide id="6" orient="horz" pos="4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172"/>
    <a:srgbClr val="D729B6"/>
    <a:srgbClr val="295D83"/>
    <a:srgbClr val="D2B08E"/>
    <a:srgbClr val="E5D1BD"/>
    <a:srgbClr val="5C819D"/>
    <a:srgbClr val="BE9D78"/>
    <a:srgbClr val="CCB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73" autoAdjust="0"/>
  </p:normalViewPr>
  <p:slideViewPr>
    <p:cSldViewPr snapToGrid="0">
      <p:cViewPr varScale="1">
        <p:scale>
          <a:sx n="79" d="100"/>
          <a:sy n="79" d="100"/>
        </p:scale>
        <p:origin x="850" y="82"/>
      </p:cViewPr>
      <p:guideLst>
        <p:guide orient="horz" pos="2160"/>
        <p:guide pos="3840"/>
        <p:guide orient="horz" pos="3906"/>
        <p:guide pos="415"/>
        <p:guide pos="7265"/>
        <p:guide orient="horz" pos="4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D6101-DF01-46F0-9C77-05D30200CDE9}"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DECBE-C630-4376-BC90-341DD4CAF01B}" type="slidenum">
              <a:rPr lang="zh-CN" altLang="en-US" smtClean="0"/>
              <a:t>‹#›</a:t>
            </a:fld>
            <a:endParaRPr lang="zh-CN" altLang="en-US"/>
          </a:p>
        </p:txBody>
      </p:sp>
    </p:spTree>
    <p:extLst>
      <p:ext uri="{BB962C8B-B14F-4D97-AF65-F5344CB8AC3E}">
        <p14:creationId xmlns:p14="http://schemas.microsoft.com/office/powerpoint/2010/main" val="292333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本来预测的信号类型的图像就和本身的信号类型的图像相似，且可能</a:t>
            </a:r>
            <a:r>
              <a:rPr lang="en-US" altLang="zh-CN" dirty="0"/>
              <a:t>rotation</a:t>
            </a:r>
            <a:r>
              <a:rPr lang="zh-CN" altLang="en-US" dirty="0"/>
              <a:t>改变了原来图像的斜率，形状等等，因此产生了模型的错误预测结果。前面想错了，因为改变高度和宽度一样会改变</a:t>
            </a:r>
            <a:endParaRPr lang="en-US" altLang="zh-CN" dirty="0"/>
          </a:p>
          <a:p>
            <a:r>
              <a:rPr lang="zh-CN" altLang="en-US" dirty="0"/>
              <a:t>斜率。</a:t>
            </a:r>
          </a:p>
        </p:txBody>
      </p:sp>
      <p:sp>
        <p:nvSpPr>
          <p:cNvPr id="4" name="灯片编号占位符 3"/>
          <p:cNvSpPr>
            <a:spLocks noGrp="1"/>
          </p:cNvSpPr>
          <p:nvPr>
            <p:ph type="sldNum" sz="quarter" idx="5"/>
          </p:nvPr>
        </p:nvSpPr>
        <p:spPr/>
        <p:txBody>
          <a:bodyPr/>
          <a:lstStyle/>
          <a:p>
            <a:fld id="{56FDECBE-C630-4376-BC90-341DD4CAF01B}" type="slidenum">
              <a:rPr lang="zh-CN" altLang="en-US" smtClean="0"/>
              <a:t>13</a:t>
            </a:fld>
            <a:endParaRPr lang="zh-CN" altLang="en-US"/>
          </a:p>
        </p:txBody>
      </p:sp>
    </p:spTree>
    <p:extLst>
      <p:ext uri="{BB962C8B-B14F-4D97-AF65-F5344CB8AC3E}">
        <p14:creationId xmlns:p14="http://schemas.microsoft.com/office/powerpoint/2010/main" val="58124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考虑了可能是改变斜率，后来发现可能是数轴问题，然后去数轴考虑两种方法，用第二种方法做了六个实验，证明数据增强在本问题中作用不大。数据增强可以增加训练数据量和数据多样性，解决比如拍的照片角度不同的问题，我们研究的是二维图像，不存在类似问题。另外改变的形状斜率反而会干扰模型的预测。数据增强综上所述不一定有正向作用，要具体情况具体分析。</a:t>
            </a:r>
          </a:p>
          <a:p>
            <a:endParaRPr lang="zh-CN" altLang="en-US" dirty="0"/>
          </a:p>
        </p:txBody>
      </p:sp>
      <p:sp>
        <p:nvSpPr>
          <p:cNvPr id="4" name="灯片编号占位符 3"/>
          <p:cNvSpPr>
            <a:spLocks noGrp="1"/>
          </p:cNvSpPr>
          <p:nvPr>
            <p:ph type="sldNum" sz="quarter" idx="5"/>
          </p:nvPr>
        </p:nvSpPr>
        <p:spPr/>
        <p:txBody>
          <a:bodyPr/>
          <a:lstStyle/>
          <a:p>
            <a:fld id="{56FDECBE-C630-4376-BC90-341DD4CAF01B}" type="slidenum">
              <a:rPr lang="zh-CN" altLang="en-US" smtClean="0"/>
              <a:t>14</a:t>
            </a:fld>
            <a:endParaRPr lang="zh-CN" altLang="en-US"/>
          </a:p>
        </p:txBody>
      </p:sp>
    </p:spTree>
    <p:extLst>
      <p:ext uri="{BB962C8B-B14F-4D97-AF65-F5344CB8AC3E}">
        <p14:creationId xmlns:p14="http://schemas.microsoft.com/office/powerpoint/2010/main" val="38602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第一个图片可以看出不同模型对于不同干扰类别的预测精度不同，从第二个图片可以看出最错误的预测也没有集中在一个类别里，这样我们没有办法通过只调整一个类别的训练数据，比如增加训练数据量，来增加模型整体精度，因此我们考虑把几种模型合在一起预测。</a:t>
            </a:r>
          </a:p>
        </p:txBody>
      </p:sp>
      <p:sp>
        <p:nvSpPr>
          <p:cNvPr id="4" name="灯片编号占位符 3"/>
          <p:cNvSpPr>
            <a:spLocks noGrp="1"/>
          </p:cNvSpPr>
          <p:nvPr>
            <p:ph type="sldNum" sz="quarter" idx="5"/>
          </p:nvPr>
        </p:nvSpPr>
        <p:spPr/>
        <p:txBody>
          <a:bodyPr/>
          <a:lstStyle/>
          <a:p>
            <a:fld id="{56FDECBE-C630-4376-BC90-341DD4CAF01B}" type="slidenum">
              <a:rPr lang="zh-CN" altLang="en-US" smtClean="0"/>
              <a:t>15</a:t>
            </a:fld>
            <a:endParaRPr lang="zh-CN" altLang="en-US"/>
          </a:p>
        </p:txBody>
      </p:sp>
    </p:spTree>
    <p:extLst>
      <p:ext uri="{BB962C8B-B14F-4D97-AF65-F5344CB8AC3E}">
        <p14:creationId xmlns:p14="http://schemas.microsoft.com/office/powerpoint/2010/main" val="174475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最后的演讲这页需要改</a:t>
            </a:r>
          </a:p>
        </p:txBody>
      </p:sp>
      <p:sp>
        <p:nvSpPr>
          <p:cNvPr id="4" name="灯片编号占位符 3"/>
          <p:cNvSpPr>
            <a:spLocks noGrp="1"/>
          </p:cNvSpPr>
          <p:nvPr>
            <p:ph type="sldNum" sz="quarter" idx="5"/>
          </p:nvPr>
        </p:nvSpPr>
        <p:spPr/>
        <p:txBody>
          <a:bodyPr/>
          <a:lstStyle/>
          <a:p>
            <a:fld id="{56FDECBE-C630-4376-BC90-341DD4CAF01B}" type="slidenum">
              <a:rPr lang="zh-CN" altLang="en-US" smtClean="0"/>
              <a:t>25</a:t>
            </a:fld>
            <a:endParaRPr lang="zh-CN" altLang="en-US"/>
          </a:p>
        </p:txBody>
      </p:sp>
    </p:spTree>
    <p:extLst>
      <p:ext uri="{BB962C8B-B14F-4D97-AF65-F5344CB8AC3E}">
        <p14:creationId xmlns:p14="http://schemas.microsoft.com/office/powerpoint/2010/main" val="167409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AC523C-2A2D-440E-B4B1-7FC9CBF60513}" type="datetime1">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CEED56-E101-40E2-8A7D-150E13D192C9}" type="datetime1">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D408960-06DC-4BD8-B6D2-9881EB983750}" type="datetime1">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BBD33A6-0723-4D26-A73D-3CA25F23B45D}" type="datetime1">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37343BA-7B94-4CA9-AD9E-0C5BE62D8654}" type="datetime1">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14C8417-3691-491E-85F3-DD38BECB8E78}" type="datetime1">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D44B3F1-3B6A-489C-BAEA-5B72EDC08B85}" type="datetime1">
              <a:rPr lang="zh-CN" altLang="en-US" smtClean="0"/>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5C69FC-D6F9-44DA-A95E-CD425D2A55BF}" type="datetime1">
              <a:rPr lang="zh-CN" altLang="en-US" smtClean="0"/>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BDB1A7-51C1-4AE9-BF15-D72BB044D317}" type="datetime1">
              <a:rPr lang="zh-CN" altLang="en-US" smtClean="0"/>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B6C562-ACFF-462E-AC21-6421DBB6B640}" type="datetime1">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A6D596-9CE6-4889-B5B1-3C848799E4BE}" type="datetime1">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807998-1738-47A5-80D3-F0ABC8FE4D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BA805-A572-441B-8F7D-5784E7905735}" type="datetime1">
              <a:rPr lang="zh-CN" altLang="en-US" smtClean="0"/>
              <a:t>2022/11/9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07998-1738-47A5-80D3-F0ABC8FE4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790854"/>
            <a:ext cx="7807900" cy="707886"/>
          </a:xfrm>
          <a:prstGeom prst="rect">
            <a:avLst/>
          </a:prstGeom>
          <a:noFill/>
        </p:spPr>
        <p:txBody>
          <a:bodyPr wrap="square" rtlCol="0">
            <a:spAutoFit/>
          </a:bodyPr>
          <a:lstStyle/>
          <a:p>
            <a:pPr algn="ctr"/>
            <a:r>
              <a:rPr lang="en-US" altLang="zh-CN" sz="4000" dirty="0">
                <a:solidFill>
                  <a:srgbClr val="245172"/>
                </a:solidFill>
                <a:latin typeface="思源宋体 Heavy" panose="02020900000000000000" pitchFamily="18" charset="-122"/>
                <a:ea typeface="思源宋体 Heavy" panose="02020900000000000000" pitchFamily="18" charset="-122"/>
              </a:rPr>
              <a:t>Project Progress Summary</a:t>
            </a:r>
            <a:endParaRPr lang="zh-CN" altLang="en-US" sz="4000" dirty="0">
              <a:solidFill>
                <a:srgbClr val="245172"/>
              </a:solidFill>
              <a:latin typeface="思源宋体 Heavy" panose="02020900000000000000" pitchFamily="18" charset="-122"/>
              <a:ea typeface="思源宋体 Heavy" panose="02020900000000000000" pitchFamily="18" charset="-122"/>
            </a:endParaRPr>
          </a:p>
        </p:txBody>
      </p:sp>
      <p:sp>
        <p:nvSpPr>
          <p:cNvPr id="7" name="文本框 6"/>
          <p:cNvSpPr txBox="1"/>
          <p:nvPr/>
        </p:nvSpPr>
        <p:spPr>
          <a:xfrm>
            <a:off x="6831106" y="5759823"/>
            <a:ext cx="5240821" cy="738664"/>
          </a:xfrm>
          <a:prstGeom prst="rect">
            <a:avLst/>
          </a:prstGeom>
          <a:noFill/>
        </p:spPr>
        <p:txBody>
          <a:bodyPr wrap="square">
            <a:spAutoFit/>
          </a:bodyPr>
          <a:lstStyle/>
          <a:p>
            <a:r>
              <a:rPr lang="en-US" altLang="zh-CN" sz="1400" b="1" dirty="0"/>
              <a:t>MSc Computer Science Summer Project – individual project</a:t>
            </a:r>
          </a:p>
          <a:p>
            <a:r>
              <a:rPr lang="en-US" altLang="zh-CN" sz="1400" dirty="0"/>
              <a:t>Supervisor: Professor Kerstin Eder</a:t>
            </a:r>
            <a:endParaRPr lang="en-US" altLang="zh-CN" sz="1400" kern="100" dirty="0">
              <a:solidFill>
                <a:srgbClr val="5C819D"/>
              </a:solidFill>
              <a:latin typeface="等线" panose="02010600030101010101" pitchFamily="2" charset="-122"/>
              <a:ea typeface="等线" panose="02010600030101010101" pitchFamily="2" charset="-122"/>
              <a:cs typeface="Times New Roman" panose="02020603050405020304" pitchFamily="18" charset="0"/>
            </a:endParaRPr>
          </a:p>
          <a:p>
            <a:r>
              <a:rPr lang="en-US" altLang="zh-CN" sz="1400" dirty="0"/>
              <a:t>Speaker: Qi Zhao</a:t>
            </a:r>
          </a:p>
        </p:txBody>
      </p:sp>
      <p:sp>
        <p:nvSpPr>
          <p:cNvPr id="2" name="灯片编号占位符 1">
            <a:extLst>
              <a:ext uri="{FF2B5EF4-FFF2-40B4-BE49-F238E27FC236}">
                <a16:creationId xmlns:a16="http://schemas.microsoft.com/office/drawing/2014/main" id="{D0757518-39E4-C72A-0701-0E5C00AC6C8B}"/>
              </a:ext>
            </a:extLst>
          </p:cNvPr>
          <p:cNvSpPr>
            <a:spLocks noGrp="1"/>
          </p:cNvSpPr>
          <p:nvPr>
            <p:ph type="sldNum" sz="quarter" idx="12"/>
          </p:nvPr>
        </p:nvSpPr>
        <p:spPr/>
        <p:txBody>
          <a:bodyPr/>
          <a:lstStyle/>
          <a:p>
            <a:fld id="{AD807998-1738-47A5-80D3-F0ABC8FE4D34}"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14" name="图片 13" descr="图示&#10;&#10;描述已自动生成">
            <a:extLst>
              <a:ext uri="{FF2B5EF4-FFF2-40B4-BE49-F238E27FC236}">
                <a16:creationId xmlns:a16="http://schemas.microsoft.com/office/drawing/2014/main" id="{86F65166-2EBD-5AE9-7F26-41BECC0C9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6918" y="1385052"/>
            <a:ext cx="6900784" cy="1334059"/>
          </a:xfrm>
          <a:prstGeom prst="rect">
            <a:avLst/>
          </a:prstGeom>
        </p:spPr>
      </p:pic>
      <p:pic>
        <p:nvPicPr>
          <p:cNvPr id="20" name="图片 19">
            <a:extLst>
              <a:ext uri="{FF2B5EF4-FFF2-40B4-BE49-F238E27FC236}">
                <a16:creationId xmlns:a16="http://schemas.microsoft.com/office/drawing/2014/main" id="{C7CB9971-7BE7-128C-1DFF-F59FBB2E6991}"/>
              </a:ext>
            </a:extLst>
          </p:cNvPr>
          <p:cNvPicPr>
            <a:picLocks noChangeAspect="1"/>
          </p:cNvPicPr>
          <p:nvPr/>
        </p:nvPicPr>
        <p:blipFill>
          <a:blip r:embed="rId3"/>
          <a:stretch>
            <a:fillRect/>
          </a:stretch>
        </p:blipFill>
        <p:spPr>
          <a:xfrm>
            <a:off x="38991" y="3094261"/>
            <a:ext cx="6900785" cy="3526244"/>
          </a:xfrm>
          <a:prstGeom prst="rect">
            <a:avLst/>
          </a:prstGeom>
        </p:spPr>
      </p:pic>
      <p:grpSp>
        <p:nvGrpSpPr>
          <p:cNvPr id="36" name="组合 35">
            <a:extLst>
              <a:ext uri="{FF2B5EF4-FFF2-40B4-BE49-F238E27FC236}">
                <a16:creationId xmlns:a16="http://schemas.microsoft.com/office/drawing/2014/main" id="{AE1E954A-6376-D7CD-F82B-940C9A222151}"/>
              </a:ext>
            </a:extLst>
          </p:cNvPr>
          <p:cNvGrpSpPr/>
          <p:nvPr/>
        </p:nvGrpSpPr>
        <p:grpSpPr>
          <a:xfrm>
            <a:off x="673214" y="1235144"/>
            <a:ext cx="1409672" cy="1468050"/>
            <a:chOff x="739162" y="935512"/>
            <a:chExt cx="1656168" cy="1709808"/>
          </a:xfrm>
        </p:grpSpPr>
        <p:sp>
          <p:nvSpPr>
            <p:cNvPr id="34" name="矩形: 圆角 33">
              <a:extLst>
                <a:ext uri="{FF2B5EF4-FFF2-40B4-BE49-F238E27FC236}">
                  <a16:creationId xmlns:a16="http://schemas.microsoft.com/office/drawing/2014/main" id="{7F3E2464-4EAE-9081-2A2A-5FA6A24D6697}"/>
                </a:ext>
              </a:extLst>
            </p:cNvPr>
            <p:cNvSpPr/>
            <p:nvPr/>
          </p:nvSpPr>
          <p:spPr>
            <a:xfrm>
              <a:off x="739162" y="935512"/>
              <a:ext cx="1656168" cy="17098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1D8F6853-93BB-0EE6-28C1-3FFB6E7CD3F6}"/>
                </a:ext>
              </a:extLst>
            </p:cNvPr>
            <p:cNvGrpSpPr/>
            <p:nvPr/>
          </p:nvGrpSpPr>
          <p:grpSpPr>
            <a:xfrm>
              <a:off x="852451" y="968900"/>
              <a:ext cx="1373499" cy="1555637"/>
              <a:chOff x="400244" y="853414"/>
              <a:chExt cx="1373499" cy="1555637"/>
            </a:xfrm>
          </p:grpSpPr>
          <p:pic>
            <p:nvPicPr>
              <p:cNvPr id="24" name="图片 23">
                <a:extLst>
                  <a:ext uri="{FF2B5EF4-FFF2-40B4-BE49-F238E27FC236}">
                    <a16:creationId xmlns:a16="http://schemas.microsoft.com/office/drawing/2014/main" id="{107360F9-A2CD-ED52-14DE-375ACCAB0322}"/>
                  </a:ext>
                </a:extLst>
              </p:cNvPr>
              <p:cNvPicPr>
                <a:picLocks noChangeAspect="1"/>
              </p:cNvPicPr>
              <p:nvPr/>
            </p:nvPicPr>
            <p:blipFill>
              <a:blip r:embed="rId4"/>
              <a:stretch>
                <a:fillRect/>
              </a:stretch>
            </p:blipFill>
            <p:spPr>
              <a:xfrm>
                <a:off x="419679" y="853414"/>
                <a:ext cx="638966" cy="853414"/>
              </a:xfrm>
              <a:prstGeom prst="rect">
                <a:avLst/>
              </a:prstGeom>
            </p:spPr>
          </p:pic>
          <p:pic>
            <p:nvPicPr>
              <p:cNvPr id="26" name="图片 25">
                <a:extLst>
                  <a:ext uri="{FF2B5EF4-FFF2-40B4-BE49-F238E27FC236}">
                    <a16:creationId xmlns:a16="http://schemas.microsoft.com/office/drawing/2014/main" id="{8E55AD58-7082-65E6-9E82-E858E98ED22F}"/>
                  </a:ext>
                </a:extLst>
              </p:cNvPr>
              <p:cNvPicPr>
                <a:picLocks noChangeAspect="1"/>
              </p:cNvPicPr>
              <p:nvPr/>
            </p:nvPicPr>
            <p:blipFill>
              <a:blip r:embed="rId5"/>
              <a:stretch>
                <a:fillRect/>
              </a:stretch>
            </p:blipFill>
            <p:spPr>
              <a:xfrm>
                <a:off x="400244" y="1668693"/>
                <a:ext cx="642189" cy="740358"/>
              </a:xfrm>
              <a:prstGeom prst="rect">
                <a:avLst/>
              </a:prstGeom>
            </p:spPr>
          </p:pic>
          <p:pic>
            <p:nvPicPr>
              <p:cNvPr id="28" name="图片 27">
                <a:extLst>
                  <a:ext uri="{FF2B5EF4-FFF2-40B4-BE49-F238E27FC236}">
                    <a16:creationId xmlns:a16="http://schemas.microsoft.com/office/drawing/2014/main" id="{4962194F-D89A-2608-DA5A-9A8068ED10A3}"/>
                  </a:ext>
                </a:extLst>
              </p:cNvPr>
              <p:cNvPicPr>
                <a:picLocks noChangeAspect="1"/>
              </p:cNvPicPr>
              <p:nvPr/>
            </p:nvPicPr>
            <p:blipFill>
              <a:blip r:embed="rId6"/>
              <a:stretch>
                <a:fillRect/>
              </a:stretch>
            </p:blipFill>
            <p:spPr>
              <a:xfrm>
                <a:off x="1078080" y="895014"/>
                <a:ext cx="695663" cy="793824"/>
              </a:xfrm>
              <a:prstGeom prst="rect">
                <a:avLst/>
              </a:prstGeom>
            </p:spPr>
          </p:pic>
          <p:pic>
            <p:nvPicPr>
              <p:cNvPr id="30" name="图片 29">
                <a:extLst>
                  <a:ext uri="{FF2B5EF4-FFF2-40B4-BE49-F238E27FC236}">
                    <a16:creationId xmlns:a16="http://schemas.microsoft.com/office/drawing/2014/main" id="{DCE7E392-9AFB-E7A0-13D8-A8B32C126A19}"/>
                  </a:ext>
                </a:extLst>
              </p:cNvPr>
              <p:cNvPicPr>
                <a:picLocks noChangeAspect="1"/>
              </p:cNvPicPr>
              <p:nvPr/>
            </p:nvPicPr>
            <p:blipFill>
              <a:blip r:embed="rId7"/>
              <a:stretch>
                <a:fillRect/>
              </a:stretch>
            </p:blipFill>
            <p:spPr>
              <a:xfrm>
                <a:off x="1092634" y="1664938"/>
                <a:ext cx="638966" cy="744113"/>
              </a:xfrm>
              <a:prstGeom prst="rect">
                <a:avLst/>
              </a:prstGeom>
            </p:spPr>
          </p:pic>
        </p:grpSp>
      </p:grpSp>
      <p:sp>
        <p:nvSpPr>
          <p:cNvPr id="31" name="文本框 30">
            <a:extLst>
              <a:ext uri="{FF2B5EF4-FFF2-40B4-BE49-F238E27FC236}">
                <a16:creationId xmlns:a16="http://schemas.microsoft.com/office/drawing/2014/main" id="{64C34158-8DD5-2AAF-7C47-92F1E7052BD8}"/>
              </a:ext>
            </a:extLst>
          </p:cNvPr>
          <p:cNvSpPr txBox="1"/>
          <p:nvPr/>
        </p:nvSpPr>
        <p:spPr>
          <a:xfrm>
            <a:off x="2931730" y="2700903"/>
            <a:ext cx="5938375" cy="461665"/>
          </a:xfrm>
          <a:prstGeom prst="rect">
            <a:avLst/>
          </a:prstGeom>
          <a:noFill/>
        </p:spPr>
        <p:txBody>
          <a:bodyPr wrap="square">
            <a:spAutoFit/>
          </a:bodyPr>
          <a:lstStyle/>
          <a:p>
            <a:pPr algn="ctr"/>
            <a:r>
              <a:rPr lang="en-US" altLang="zh-CN" sz="1200" i="1" dirty="0"/>
              <a:t>EfficientNetB0  architecture </a:t>
            </a:r>
          </a:p>
          <a:p>
            <a:r>
              <a:rPr lang="en-US" altLang="zh-CN" sz="1200" i="1" dirty="0"/>
              <a:t>Source :https://ai.googleblog.com/2019/05/efficientnet-improving-accuracy-and.html</a:t>
            </a:r>
            <a:endParaRPr lang="zh-CN" altLang="en-US" sz="1200" i="1" dirty="0"/>
          </a:p>
        </p:txBody>
      </p:sp>
      <p:sp>
        <p:nvSpPr>
          <p:cNvPr id="38" name="矩形: 圆角 37">
            <a:extLst>
              <a:ext uri="{FF2B5EF4-FFF2-40B4-BE49-F238E27FC236}">
                <a16:creationId xmlns:a16="http://schemas.microsoft.com/office/drawing/2014/main" id="{359EB905-7BAB-B711-898E-43BE9194F68C}"/>
              </a:ext>
            </a:extLst>
          </p:cNvPr>
          <p:cNvSpPr/>
          <p:nvPr/>
        </p:nvSpPr>
        <p:spPr>
          <a:xfrm>
            <a:off x="2696918" y="1385052"/>
            <a:ext cx="6798163" cy="1334059"/>
          </a:xfrm>
          <a:prstGeom prst="round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757D086-FF68-05A4-8CE5-48F27A597587}"/>
              </a:ext>
            </a:extLst>
          </p:cNvPr>
          <p:cNvSpPr txBox="1"/>
          <p:nvPr/>
        </p:nvSpPr>
        <p:spPr>
          <a:xfrm>
            <a:off x="4015702" y="1046498"/>
            <a:ext cx="4959626" cy="338554"/>
          </a:xfrm>
          <a:prstGeom prst="rect">
            <a:avLst/>
          </a:prstGeom>
          <a:noFill/>
        </p:spPr>
        <p:txBody>
          <a:bodyPr wrap="square" rtlCol="0">
            <a:spAutoFit/>
          </a:bodyPr>
          <a:lstStyle/>
          <a:p>
            <a:r>
              <a:rPr lang="en-US" altLang="zh-CN" sz="1600" dirty="0"/>
              <a:t>Stay same( frozen, pre-trained on ImageNet )</a:t>
            </a:r>
            <a:endParaRPr lang="zh-CN" altLang="en-US" sz="1600" dirty="0"/>
          </a:p>
        </p:txBody>
      </p:sp>
      <p:grpSp>
        <p:nvGrpSpPr>
          <p:cNvPr id="43" name="组合 42">
            <a:extLst>
              <a:ext uri="{FF2B5EF4-FFF2-40B4-BE49-F238E27FC236}">
                <a16:creationId xmlns:a16="http://schemas.microsoft.com/office/drawing/2014/main" id="{815B23A0-4D9E-24E6-C422-75AA16E245EB}"/>
              </a:ext>
            </a:extLst>
          </p:cNvPr>
          <p:cNvGrpSpPr/>
          <p:nvPr/>
        </p:nvGrpSpPr>
        <p:grpSpPr>
          <a:xfrm>
            <a:off x="10015237" y="1296283"/>
            <a:ext cx="1206556" cy="1248465"/>
            <a:chOff x="9557744" y="1216027"/>
            <a:chExt cx="1206556" cy="1248465"/>
          </a:xfrm>
        </p:grpSpPr>
        <p:grpSp>
          <p:nvGrpSpPr>
            <p:cNvPr id="37" name="组合 36">
              <a:extLst>
                <a:ext uri="{FF2B5EF4-FFF2-40B4-BE49-F238E27FC236}">
                  <a16:creationId xmlns:a16="http://schemas.microsoft.com/office/drawing/2014/main" id="{1B6DF272-F933-8AE3-1020-C2E8287B34EA}"/>
                </a:ext>
              </a:extLst>
            </p:cNvPr>
            <p:cNvGrpSpPr/>
            <p:nvPr/>
          </p:nvGrpSpPr>
          <p:grpSpPr>
            <a:xfrm>
              <a:off x="9557744" y="1611078"/>
              <a:ext cx="1206556" cy="853414"/>
              <a:chOff x="9670774" y="1395607"/>
              <a:chExt cx="1206556" cy="853414"/>
            </a:xfrm>
          </p:grpSpPr>
          <p:sp>
            <p:nvSpPr>
              <p:cNvPr id="35" name="矩形: 圆角 34">
                <a:extLst>
                  <a:ext uri="{FF2B5EF4-FFF2-40B4-BE49-F238E27FC236}">
                    <a16:creationId xmlns:a16="http://schemas.microsoft.com/office/drawing/2014/main" id="{F3FCD260-4842-EAE1-E69C-C077A8B027AC}"/>
                  </a:ext>
                </a:extLst>
              </p:cNvPr>
              <p:cNvSpPr/>
              <p:nvPr/>
            </p:nvSpPr>
            <p:spPr>
              <a:xfrm>
                <a:off x="9670774" y="1395607"/>
                <a:ext cx="976385" cy="8534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1F75B0D-51E5-3062-1510-BC82431313F4}"/>
                  </a:ext>
                </a:extLst>
              </p:cNvPr>
              <p:cNvSpPr txBox="1"/>
              <p:nvPr/>
            </p:nvSpPr>
            <p:spPr>
              <a:xfrm>
                <a:off x="9670774" y="1407412"/>
                <a:ext cx="1206556" cy="738664"/>
              </a:xfrm>
              <a:prstGeom prst="rect">
                <a:avLst/>
              </a:prstGeom>
              <a:noFill/>
            </p:spPr>
            <p:txBody>
              <a:bodyPr wrap="square" rtlCol="0">
                <a:spAutoFit/>
              </a:bodyPr>
              <a:lstStyle/>
              <a:p>
                <a:r>
                  <a:rPr lang="en-US" altLang="zh-CN" sz="1400" dirty="0"/>
                  <a:t>Output: </a:t>
                </a:r>
              </a:p>
              <a:p>
                <a:r>
                  <a:rPr lang="en-US" altLang="zh-CN" sz="1400" dirty="0"/>
                  <a:t>10 classes prediction </a:t>
                </a:r>
                <a:endParaRPr lang="zh-CN" altLang="en-US" sz="1400" dirty="0"/>
              </a:p>
            </p:txBody>
          </p:sp>
        </p:grpSp>
        <p:sp>
          <p:nvSpPr>
            <p:cNvPr id="41" name="文本框 40">
              <a:extLst>
                <a:ext uri="{FF2B5EF4-FFF2-40B4-BE49-F238E27FC236}">
                  <a16:creationId xmlns:a16="http://schemas.microsoft.com/office/drawing/2014/main" id="{D8AE4B88-CBD2-5F18-BBC6-ACEB787573CD}"/>
                </a:ext>
              </a:extLst>
            </p:cNvPr>
            <p:cNvSpPr txBox="1"/>
            <p:nvPr/>
          </p:nvSpPr>
          <p:spPr>
            <a:xfrm>
              <a:off x="9563352" y="1216027"/>
              <a:ext cx="1179233" cy="369332"/>
            </a:xfrm>
            <a:prstGeom prst="rect">
              <a:avLst/>
            </a:prstGeom>
            <a:noFill/>
          </p:spPr>
          <p:txBody>
            <a:bodyPr wrap="square" rtlCol="0">
              <a:spAutoFit/>
            </a:bodyPr>
            <a:lstStyle/>
            <a:p>
              <a:r>
                <a:rPr lang="en-US" altLang="zh-CN" dirty="0">
                  <a:solidFill>
                    <a:srgbClr val="FF0000"/>
                  </a:solidFill>
                </a:rPr>
                <a:t>Changes</a:t>
              </a:r>
              <a:endParaRPr lang="zh-CN" altLang="en-US" dirty="0">
                <a:solidFill>
                  <a:srgbClr val="FF0000"/>
                </a:solidFill>
              </a:endParaRPr>
            </a:p>
          </p:txBody>
        </p:sp>
      </p:grpSp>
      <p:sp>
        <p:nvSpPr>
          <p:cNvPr id="42" name="箭头: 右 41">
            <a:extLst>
              <a:ext uri="{FF2B5EF4-FFF2-40B4-BE49-F238E27FC236}">
                <a16:creationId xmlns:a16="http://schemas.microsoft.com/office/drawing/2014/main" id="{8C8F8252-F9FB-3417-31E4-F7453E7F1F15}"/>
              </a:ext>
            </a:extLst>
          </p:cNvPr>
          <p:cNvSpPr/>
          <p:nvPr/>
        </p:nvSpPr>
        <p:spPr>
          <a:xfrm>
            <a:off x="2138588" y="1932370"/>
            <a:ext cx="361708" cy="56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11B65C9D-4C1E-8D28-B973-4BEACC1CB1DB}"/>
              </a:ext>
            </a:extLst>
          </p:cNvPr>
          <p:cNvSpPr/>
          <p:nvPr/>
        </p:nvSpPr>
        <p:spPr>
          <a:xfrm>
            <a:off x="9604212" y="2005712"/>
            <a:ext cx="361708" cy="56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36CE8FFE-2E75-F118-46E2-849857937477}"/>
              </a:ext>
            </a:extLst>
          </p:cNvPr>
          <p:cNvSpPr txBox="1"/>
          <p:nvPr/>
        </p:nvSpPr>
        <p:spPr>
          <a:xfrm>
            <a:off x="38991" y="826078"/>
            <a:ext cx="4005593" cy="400110"/>
          </a:xfrm>
          <a:prstGeom prst="rect">
            <a:avLst/>
          </a:prstGeom>
          <a:noFill/>
        </p:spPr>
        <p:txBody>
          <a:bodyPr wrap="square" rtlCol="0">
            <a:spAutoFit/>
          </a:bodyPr>
          <a:lstStyle/>
          <a:p>
            <a:r>
              <a:rPr lang="en-US" altLang="zh-CN" sz="2000" b="1" dirty="0"/>
              <a:t>Feature extraction :</a:t>
            </a:r>
            <a:endParaRPr lang="zh-CN" altLang="en-US" sz="2000" b="1" dirty="0"/>
          </a:p>
        </p:txBody>
      </p:sp>
      <p:sp>
        <p:nvSpPr>
          <p:cNvPr id="2" name="灯片编号占位符 1">
            <a:extLst>
              <a:ext uri="{FF2B5EF4-FFF2-40B4-BE49-F238E27FC236}">
                <a16:creationId xmlns:a16="http://schemas.microsoft.com/office/drawing/2014/main" id="{5E48125E-0691-5F12-9EC7-C84A15A89ED6}"/>
              </a:ext>
            </a:extLst>
          </p:cNvPr>
          <p:cNvSpPr>
            <a:spLocks noGrp="1"/>
          </p:cNvSpPr>
          <p:nvPr>
            <p:ph type="sldNum" sz="quarter" idx="12"/>
          </p:nvPr>
        </p:nvSpPr>
        <p:spPr/>
        <p:txBody>
          <a:bodyPr/>
          <a:lstStyle/>
          <a:p>
            <a:fld id="{AD807998-1738-47A5-80D3-F0ABC8FE4D34}" type="slidenum">
              <a:rPr lang="zh-CN" altLang="en-US" smtClean="0"/>
              <a:t>10</a:t>
            </a:fld>
            <a:endParaRPr lang="zh-CN" altLang="en-US" dirty="0"/>
          </a:p>
        </p:txBody>
      </p:sp>
      <p:sp>
        <p:nvSpPr>
          <p:cNvPr id="3" name="文本框 2">
            <a:extLst>
              <a:ext uri="{FF2B5EF4-FFF2-40B4-BE49-F238E27FC236}">
                <a16:creationId xmlns:a16="http://schemas.microsoft.com/office/drawing/2014/main" id="{CE8D29DA-409B-CC06-990F-2567369E235D}"/>
              </a:ext>
            </a:extLst>
          </p:cNvPr>
          <p:cNvSpPr txBox="1"/>
          <p:nvPr/>
        </p:nvSpPr>
        <p:spPr>
          <a:xfrm>
            <a:off x="7051901" y="3981881"/>
            <a:ext cx="4993178" cy="2127634"/>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dirty="0"/>
              <a:t>The accuracy is related to the </a:t>
            </a:r>
            <a:r>
              <a:rPr lang="en-US" altLang="zh-CN" b="1" dirty="0"/>
              <a:t>parameter </a:t>
            </a:r>
            <a:r>
              <a:rPr lang="en-US" altLang="zh-CN" dirty="0"/>
              <a:t>of the training dataset as well as </a:t>
            </a:r>
            <a:r>
              <a:rPr lang="en-US" altLang="zh-CN" b="1" dirty="0"/>
              <a:t>different pre-trained models</a:t>
            </a:r>
            <a:r>
              <a:rPr lang="en-US" altLang="zh-CN" dirty="0"/>
              <a:t>. </a:t>
            </a:r>
          </a:p>
          <a:p>
            <a:pPr marL="742950" lvl="1" indent="-285750">
              <a:lnSpc>
                <a:spcPct val="150000"/>
              </a:lnSpc>
              <a:buFont typeface="Arial" panose="020B0604020202020204" pitchFamily="34" charset="0"/>
              <a:buChar char="•"/>
            </a:pPr>
            <a:r>
              <a:rPr lang="en-US" altLang="zh-CN" b="1" dirty="0"/>
              <a:t>10% training dataset </a:t>
            </a:r>
            <a:r>
              <a:rPr lang="en-US" altLang="zh-CN" dirty="0"/>
              <a:t>can produce fairly good accuracy.</a:t>
            </a:r>
            <a:endParaRPr lang="zh-CN" altLang="en-US" dirty="0"/>
          </a:p>
        </p:txBody>
      </p:sp>
      <p:sp>
        <p:nvSpPr>
          <p:cNvPr id="13" name="文本框 12">
            <a:extLst>
              <a:ext uri="{FF2B5EF4-FFF2-40B4-BE49-F238E27FC236}">
                <a16:creationId xmlns:a16="http://schemas.microsoft.com/office/drawing/2014/main" id="{90BCC323-8D8D-83B4-B9CF-BE0B22A87A36}"/>
              </a:ext>
            </a:extLst>
          </p:cNvPr>
          <p:cNvSpPr txBox="1"/>
          <p:nvPr/>
        </p:nvSpPr>
        <p:spPr>
          <a:xfrm>
            <a:off x="1057570" y="2718757"/>
            <a:ext cx="852097" cy="307777"/>
          </a:xfrm>
          <a:prstGeom prst="rect">
            <a:avLst/>
          </a:prstGeom>
          <a:noFill/>
        </p:spPr>
        <p:txBody>
          <a:bodyPr wrap="square" rtlCol="0">
            <a:spAutoFit/>
          </a:bodyPr>
          <a:lstStyle/>
          <a:p>
            <a:r>
              <a:rPr lang="en-US" altLang="zh-CN" sz="1400" dirty="0"/>
              <a:t>Input</a:t>
            </a:r>
            <a:endParaRPr lang="zh-CN" altLang="en-US" sz="1400" dirty="0"/>
          </a:p>
        </p:txBody>
      </p:sp>
      <p:sp>
        <p:nvSpPr>
          <p:cNvPr id="15" name="文本框 14">
            <a:extLst>
              <a:ext uri="{FF2B5EF4-FFF2-40B4-BE49-F238E27FC236}">
                <a16:creationId xmlns:a16="http://schemas.microsoft.com/office/drawing/2014/main" id="{2F921E76-38C8-572C-A961-E4C19D8869D3}"/>
              </a:ext>
            </a:extLst>
          </p:cNvPr>
          <p:cNvSpPr txBox="1"/>
          <p:nvPr/>
        </p:nvSpPr>
        <p:spPr>
          <a:xfrm>
            <a:off x="1630912" y="6552198"/>
            <a:ext cx="4658762" cy="338554"/>
          </a:xfrm>
          <a:prstGeom prst="rect">
            <a:avLst/>
          </a:prstGeom>
          <a:noFill/>
        </p:spPr>
        <p:txBody>
          <a:bodyPr wrap="square" rtlCol="0">
            <a:spAutoFit/>
          </a:bodyPr>
          <a:lstStyle/>
          <a:p>
            <a:r>
              <a:rPr lang="en-US" altLang="zh-CN" sz="1600" dirty="0"/>
              <a:t>The results of feature extraction experiments</a:t>
            </a:r>
            <a:endParaRPr lang="zh-CN" altLang="en-US" sz="1600" dirty="0"/>
          </a:p>
        </p:txBody>
      </p:sp>
    </p:spTree>
    <p:extLst>
      <p:ext uri="{BB962C8B-B14F-4D97-AF65-F5344CB8AC3E}">
        <p14:creationId xmlns:p14="http://schemas.microsoft.com/office/powerpoint/2010/main" val="208300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3" name="图片 2">
            <a:extLst>
              <a:ext uri="{FF2B5EF4-FFF2-40B4-BE49-F238E27FC236}">
                <a16:creationId xmlns:a16="http://schemas.microsoft.com/office/drawing/2014/main" id="{CCC01D68-ABE2-5045-A365-21CFCDE1E3C3}"/>
              </a:ext>
            </a:extLst>
          </p:cNvPr>
          <p:cNvPicPr>
            <a:picLocks noChangeAspect="1"/>
          </p:cNvPicPr>
          <p:nvPr/>
        </p:nvPicPr>
        <p:blipFill>
          <a:blip r:embed="rId2"/>
          <a:stretch>
            <a:fillRect/>
          </a:stretch>
        </p:blipFill>
        <p:spPr>
          <a:xfrm>
            <a:off x="395853" y="3248009"/>
            <a:ext cx="5639797" cy="3440101"/>
          </a:xfrm>
          <a:prstGeom prst="rect">
            <a:avLst/>
          </a:prstGeom>
        </p:spPr>
      </p:pic>
      <p:pic>
        <p:nvPicPr>
          <p:cNvPr id="13" name="图片 12" descr="图示&#10;&#10;描述已自动生成">
            <a:extLst>
              <a:ext uri="{FF2B5EF4-FFF2-40B4-BE49-F238E27FC236}">
                <a16:creationId xmlns:a16="http://schemas.microsoft.com/office/drawing/2014/main" id="{FDCCBEC4-FC11-076B-A708-38EEE44400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613" y="1510174"/>
            <a:ext cx="6900784" cy="1334059"/>
          </a:xfrm>
          <a:prstGeom prst="rect">
            <a:avLst/>
          </a:prstGeom>
        </p:spPr>
      </p:pic>
      <p:grpSp>
        <p:nvGrpSpPr>
          <p:cNvPr id="14" name="组合 13">
            <a:extLst>
              <a:ext uri="{FF2B5EF4-FFF2-40B4-BE49-F238E27FC236}">
                <a16:creationId xmlns:a16="http://schemas.microsoft.com/office/drawing/2014/main" id="{1881C904-802C-3577-F1B9-193F17A88F22}"/>
              </a:ext>
            </a:extLst>
          </p:cNvPr>
          <p:cNvGrpSpPr/>
          <p:nvPr/>
        </p:nvGrpSpPr>
        <p:grpSpPr>
          <a:xfrm>
            <a:off x="257902" y="1510174"/>
            <a:ext cx="1170173" cy="1128299"/>
            <a:chOff x="739162" y="935512"/>
            <a:chExt cx="1656168" cy="1709808"/>
          </a:xfrm>
        </p:grpSpPr>
        <p:sp>
          <p:nvSpPr>
            <p:cNvPr id="15" name="矩形: 圆角 14">
              <a:extLst>
                <a:ext uri="{FF2B5EF4-FFF2-40B4-BE49-F238E27FC236}">
                  <a16:creationId xmlns:a16="http://schemas.microsoft.com/office/drawing/2014/main" id="{F2C19FA7-9D13-2F24-12B4-2B2FB70926C4}"/>
                </a:ext>
              </a:extLst>
            </p:cNvPr>
            <p:cNvSpPr/>
            <p:nvPr/>
          </p:nvSpPr>
          <p:spPr>
            <a:xfrm>
              <a:off x="739162" y="935512"/>
              <a:ext cx="1656168" cy="17098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F1F4887B-B255-C826-AB93-7D1D623CF8DE}"/>
                </a:ext>
              </a:extLst>
            </p:cNvPr>
            <p:cNvGrpSpPr/>
            <p:nvPr/>
          </p:nvGrpSpPr>
          <p:grpSpPr>
            <a:xfrm>
              <a:off x="852451" y="968900"/>
              <a:ext cx="1373499" cy="1555637"/>
              <a:chOff x="400244" y="853414"/>
              <a:chExt cx="1373499" cy="1555637"/>
            </a:xfrm>
          </p:grpSpPr>
          <p:pic>
            <p:nvPicPr>
              <p:cNvPr id="17" name="图片 16">
                <a:extLst>
                  <a:ext uri="{FF2B5EF4-FFF2-40B4-BE49-F238E27FC236}">
                    <a16:creationId xmlns:a16="http://schemas.microsoft.com/office/drawing/2014/main" id="{7929AB04-B81B-C7D5-11A4-2A749C894F01}"/>
                  </a:ext>
                </a:extLst>
              </p:cNvPr>
              <p:cNvPicPr>
                <a:picLocks noChangeAspect="1"/>
              </p:cNvPicPr>
              <p:nvPr/>
            </p:nvPicPr>
            <p:blipFill>
              <a:blip r:embed="rId4"/>
              <a:stretch>
                <a:fillRect/>
              </a:stretch>
            </p:blipFill>
            <p:spPr>
              <a:xfrm>
                <a:off x="419679" y="853414"/>
                <a:ext cx="638966" cy="853414"/>
              </a:xfrm>
              <a:prstGeom prst="rect">
                <a:avLst/>
              </a:prstGeom>
            </p:spPr>
          </p:pic>
          <p:pic>
            <p:nvPicPr>
              <p:cNvPr id="18" name="图片 17">
                <a:extLst>
                  <a:ext uri="{FF2B5EF4-FFF2-40B4-BE49-F238E27FC236}">
                    <a16:creationId xmlns:a16="http://schemas.microsoft.com/office/drawing/2014/main" id="{F7DD92B9-C4A8-0ECE-FD3C-0F1664190715}"/>
                  </a:ext>
                </a:extLst>
              </p:cNvPr>
              <p:cNvPicPr>
                <a:picLocks noChangeAspect="1"/>
              </p:cNvPicPr>
              <p:nvPr/>
            </p:nvPicPr>
            <p:blipFill>
              <a:blip r:embed="rId5"/>
              <a:stretch>
                <a:fillRect/>
              </a:stretch>
            </p:blipFill>
            <p:spPr>
              <a:xfrm>
                <a:off x="400244" y="1668693"/>
                <a:ext cx="642189" cy="740358"/>
              </a:xfrm>
              <a:prstGeom prst="rect">
                <a:avLst/>
              </a:prstGeom>
            </p:spPr>
          </p:pic>
          <p:pic>
            <p:nvPicPr>
              <p:cNvPr id="19" name="图片 18">
                <a:extLst>
                  <a:ext uri="{FF2B5EF4-FFF2-40B4-BE49-F238E27FC236}">
                    <a16:creationId xmlns:a16="http://schemas.microsoft.com/office/drawing/2014/main" id="{68574034-97B0-954E-AE99-662A84135179}"/>
                  </a:ext>
                </a:extLst>
              </p:cNvPr>
              <p:cNvPicPr>
                <a:picLocks noChangeAspect="1"/>
              </p:cNvPicPr>
              <p:nvPr/>
            </p:nvPicPr>
            <p:blipFill>
              <a:blip r:embed="rId6"/>
              <a:stretch>
                <a:fillRect/>
              </a:stretch>
            </p:blipFill>
            <p:spPr>
              <a:xfrm>
                <a:off x="1078080" y="895014"/>
                <a:ext cx="695663" cy="793824"/>
              </a:xfrm>
              <a:prstGeom prst="rect">
                <a:avLst/>
              </a:prstGeom>
            </p:spPr>
          </p:pic>
          <p:pic>
            <p:nvPicPr>
              <p:cNvPr id="20" name="图片 19">
                <a:extLst>
                  <a:ext uri="{FF2B5EF4-FFF2-40B4-BE49-F238E27FC236}">
                    <a16:creationId xmlns:a16="http://schemas.microsoft.com/office/drawing/2014/main" id="{74FC2E21-23C2-B0F4-9351-FB1915AF9376}"/>
                  </a:ext>
                </a:extLst>
              </p:cNvPr>
              <p:cNvPicPr>
                <a:picLocks noChangeAspect="1"/>
              </p:cNvPicPr>
              <p:nvPr/>
            </p:nvPicPr>
            <p:blipFill>
              <a:blip r:embed="rId7"/>
              <a:stretch>
                <a:fillRect/>
              </a:stretch>
            </p:blipFill>
            <p:spPr>
              <a:xfrm>
                <a:off x="1092634" y="1664938"/>
                <a:ext cx="638966" cy="744113"/>
              </a:xfrm>
              <a:prstGeom prst="rect">
                <a:avLst/>
              </a:prstGeom>
            </p:spPr>
          </p:pic>
        </p:grpSp>
      </p:grpSp>
      <p:sp>
        <p:nvSpPr>
          <p:cNvPr id="21" name="文本框 20">
            <a:extLst>
              <a:ext uri="{FF2B5EF4-FFF2-40B4-BE49-F238E27FC236}">
                <a16:creationId xmlns:a16="http://schemas.microsoft.com/office/drawing/2014/main" id="{230AA97C-B4AD-A086-2D83-59EA006466D6}"/>
              </a:ext>
            </a:extLst>
          </p:cNvPr>
          <p:cNvSpPr txBox="1"/>
          <p:nvPr/>
        </p:nvSpPr>
        <p:spPr>
          <a:xfrm>
            <a:off x="3040767" y="2826025"/>
            <a:ext cx="5938375" cy="461665"/>
          </a:xfrm>
          <a:prstGeom prst="rect">
            <a:avLst/>
          </a:prstGeom>
          <a:noFill/>
        </p:spPr>
        <p:txBody>
          <a:bodyPr wrap="square">
            <a:spAutoFit/>
          </a:bodyPr>
          <a:lstStyle/>
          <a:p>
            <a:pPr algn="ctr"/>
            <a:r>
              <a:rPr lang="en-US" altLang="zh-CN" sz="1200" i="1" dirty="0"/>
              <a:t>EfficientNetB0  architecture </a:t>
            </a:r>
          </a:p>
          <a:p>
            <a:r>
              <a:rPr lang="en-US" altLang="zh-CN" sz="1200" i="1" dirty="0"/>
              <a:t>Source :https://ai.googleblog.com/2019/05/efficientnet-improving-accuracy-and.html</a:t>
            </a:r>
            <a:endParaRPr lang="zh-CN" altLang="en-US" sz="1200" i="1" dirty="0"/>
          </a:p>
        </p:txBody>
      </p:sp>
      <p:sp>
        <p:nvSpPr>
          <p:cNvPr id="25" name="矩形: 圆角 24">
            <a:extLst>
              <a:ext uri="{FF2B5EF4-FFF2-40B4-BE49-F238E27FC236}">
                <a16:creationId xmlns:a16="http://schemas.microsoft.com/office/drawing/2014/main" id="{D401F8A5-DA8C-C067-4A40-39EA8F459D95}"/>
              </a:ext>
            </a:extLst>
          </p:cNvPr>
          <p:cNvSpPr/>
          <p:nvPr/>
        </p:nvSpPr>
        <p:spPr>
          <a:xfrm>
            <a:off x="2805956" y="1510174"/>
            <a:ext cx="3952652" cy="1334059"/>
          </a:xfrm>
          <a:prstGeom prst="round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AC721D83-986F-800C-232F-9EFB6DFABAA0}"/>
              </a:ext>
            </a:extLst>
          </p:cNvPr>
          <p:cNvSpPr txBox="1"/>
          <p:nvPr/>
        </p:nvSpPr>
        <p:spPr>
          <a:xfrm>
            <a:off x="2725443" y="1140177"/>
            <a:ext cx="4959626" cy="338554"/>
          </a:xfrm>
          <a:prstGeom prst="rect">
            <a:avLst/>
          </a:prstGeom>
          <a:noFill/>
        </p:spPr>
        <p:txBody>
          <a:bodyPr wrap="square" rtlCol="0">
            <a:spAutoFit/>
          </a:bodyPr>
          <a:lstStyle/>
          <a:p>
            <a:r>
              <a:rPr lang="en-US" altLang="zh-CN" sz="1600" dirty="0"/>
              <a:t>Stay same( frozen, pre-trained on ImageNet )</a:t>
            </a:r>
            <a:endParaRPr lang="zh-CN" altLang="en-US" sz="1600" dirty="0"/>
          </a:p>
        </p:txBody>
      </p:sp>
      <p:grpSp>
        <p:nvGrpSpPr>
          <p:cNvPr id="28" name="组合 27">
            <a:extLst>
              <a:ext uri="{FF2B5EF4-FFF2-40B4-BE49-F238E27FC236}">
                <a16:creationId xmlns:a16="http://schemas.microsoft.com/office/drawing/2014/main" id="{E18B093C-BF84-1D63-FE4A-128145644355}"/>
              </a:ext>
            </a:extLst>
          </p:cNvPr>
          <p:cNvGrpSpPr/>
          <p:nvPr/>
        </p:nvGrpSpPr>
        <p:grpSpPr>
          <a:xfrm>
            <a:off x="10388039" y="1379242"/>
            <a:ext cx="1254988" cy="1222746"/>
            <a:chOff x="10219074" y="1216027"/>
            <a:chExt cx="1254988" cy="1222746"/>
          </a:xfrm>
        </p:grpSpPr>
        <p:grpSp>
          <p:nvGrpSpPr>
            <p:cNvPr id="22" name="组合 21">
              <a:extLst>
                <a:ext uri="{FF2B5EF4-FFF2-40B4-BE49-F238E27FC236}">
                  <a16:creationId xmlns:a16="http://schemas.microsoft.com/office/drawing/2014/main" id="{22D1C817-9B79-9B8D-3E0A-080FA88CA0BE}"/>
                </a:ext>
              </a:extLst>
            </p:cNvPr>
            <p:cNvGrpSpPr/>
            <p:nvPr/>
          </p:nvGrpSpPr>
          <p:grpSpPr>
            <a:xfrm>
              <a:off x="10267506" y="1585359"/>
              <a:ext cx="1206556" cy="853414"/>
              <a:chOff x="9670774" y="1395607"/>
              <a:chExt cx="1206556" cy="853414"/>
            </a:xfrm>
          </p:grpSpPr>
          <p:sp>
            <p:nvSpPr>
              <p:cNvPr id="23" name="矩形: 圆角 22">
                <a:extLst>
                  <a:ext uri="{FF2B5EF4-FFF2-40B4-BE49-F238E27FC236}">
                    <a16:creationId xmlns:a16="http://schemas.microsoft.com/office/drawing/2014/main" id="{B720281F-1C4C-7AB2-DE20-2718C0CE5C1C}"/>
                  </a:ext>
                </a:extLst>
              </p:cNvPr>
              <p:cNvSpPr/>
              <p:nvPr/>
            </p:nvSpPr>
            <p:spPr>
              <a:xfrm>
                <a:off x="9670774" y="1395607"/>
                <a:ext cx="976385" cy="8534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153F0AF-0F29-8DD5-3E7F-0628652CF7C2}"/>
                  </a:ext>
                </a:extLst>
              </p:cNvPr>
              <p:cNvSpPr txBox="1"/>
              <p:nvPr/>
            </p:nvSpPr>
            <p:spPr>
              <a:xfrm>
                <a:off x="9670774" y="1407412"/>
                <a:ext cx="1206556" cy="738664"/>
              </a:xfrm>
              <a:prstGeom prst="rect">
                <a:avLst/>
              </a:prstGeom>
              <a:noFill/>
            </p:spPr>
            <p:txBody>
              <a:bodyPr wrap="square" rtlCol="0">
                <a:spAutoFit/>
              </a:bodyPr>
              <a:lstStyle/>
              <a:p>
                <a:r>
                  <a:rPr lang="en-US" altLang="zh-CN" sz="1400" dirty="0"/>
                  <a:t>Output: </a:t>
                </a:r>
              </a:p>
              <a:p>
                <a:r>
                  <a:rPr lang="en-US" altLang="zh-CN" sz="1400" dirty="0"/>
                  <a:t>10 classes prediction </a:t>
                </a:r>
                <a:endParaRPr lang="zh-CN" altLang="en-US" sz="1400" dirty="0"/>
              </a:p>
            </p:txBody>
          </p:sp>
        </p:grpSp>
        <p:sp>
          <p:nvSpPr>
            <p:cNvPr id="27" name="文本框 26">
              <a:extLst>
                <a:ext uri="{FF2B5EF4-FFF2-40B4-BE49-F238E27FC236}">
                  <a16:creationId xmlns:a16="http://schemas.microsoft.com/office/drawing/2014/main" id="{803EBD82-1F9E-042F-14F5-B4FAB9D3980D}"/>
                </a:ext>
              </a:extLst>
            </p:cNvPr>
            <p:cNvSpPr txBox="1"/>
            <p:nvPr/>
          </p:nvSpPr>
          <p:spPr>
            <a:xfrm>
              <a:off x="10219074" y="1216027"/>
              <a:ext cx="1179233" cy="369332"/>
            </a:xfrm>
            <a:prstGeom prst="rect">
              <a:avLst/>
            </a:prstGeom>
            <a:noFill/>
          </p:spPr>
          <p:txBody>
            <a:bodyPr wrap="square" rtlCol="0">
              <a:spAutoFit/>
            </a:bodyPr>
            <a:lstStyle/>
            <a:p>
              <a:r>
                <a:rPr lang="en-US" altLang="zh-CN" dirty="0">
                  <a:solidFill>
                    <a:srgbClr val="FF0000"/>
                  </a:solidFill>
                </a:rPr>
                <a:t>Changes</a:t>
              </a:r>
              <a:endParaRPr lang="zh-CN" altLang="en-US" dirty="0">
                <a:solidFill>
                  <a:srgbClr val="FF0000"/>
                </a:solidFill>
              </a:endParaRPr>
            </a:p>
          </p:txBody>
        </p:sp>
      </p:grpSp>
      <p:grpSp>
        <p:nvGrpSpPr>
          <p:cNvPr id="59" name="组合 58">
            <a:extLst>
              <a:ext uri="{FF2B5EF4-FFF2-40B4-BE49-F238E27FC236}">
                <a16:creationId xmlns:a16="http://schemas.microsoft.com/office/drawing/2014/main" id="{E55AC014-E596-E999-631C-A1158FFD3DBE}"/>
              </a:ext>
            </a:extLst>
          </p:cNvPr>
          <p:cNvGrpSpPr/>
          <p:nvPr/>
        </p:nvGrpSpPr>
        <p:grpSpPr>
          <a:xfrm>
            <a:off x="1710259" y="1203461"/>
            <a:ext cx="614478" cy="2046205"/>
            <a:chOff x="1481547" y="1040246"/>
            <a:chExt cx="614478" cy="2046205"/>
          </a:xfrm>
        </p:grpSpPr>
        <p:sp>
          <p:nvSpPr>
            <p:cNvPr id="38" name="文本框 37">
              <a:extLst>
                <a:ext uri="{FF2B5EF4-FFF2-40B4-BE49-F238E27FC236}">
                  <a16:creationId xmlns:a16="http://schemas.microsoft.com/office/drawing/2014/main" id="{8A2EC1E0-D9A2-92D2-9D8F-A346462620BE}"/>
                </a:ext>
              </a:extLst>
            </p:cNvPr>
            <p:cNvSpPr txBox="1"/>
            <p:nvPr/>
          </p:nvSpPr>
          <p:spPr>
            <a:xfrm>
              <a:off x="1599887" y="1053895"/>
              <a:ext cx="430887" cy="2032556"/>
            </a:xfrm>
            <a:prstGeom prst="rect">
              <a:avLst/>
            </a:prstGeom>
            <a:noFill/>
            <a:ln>
              <a:noFill/>
            </a:ln>
          </p:spPr>
          <p:txBody>
            <a:bodyPr vert="eaVert" wrap="square" rtlCol="0">
              <a:spAutoFit/>
            </a:bodyPr>
            <a:lstStyle/>
            <a:p>
              <a:r>
                <a:rPr lang="en-US" altLang="zh-CN" sz="1600" dirty="0">
                  <a:solidFill>
                    <a:srgbClr val="FF0000"/>
                  </a:solidFill>
                </a:rPr>
                <a:t>Data augmentation </a:t>
              </a:r>
              <a:endParaRPr lang="zh-CN" altLang="en-US" sz="1600" dirty="0">
                <a:solidFill>
                  <a:srgbClr val="FF0000"/>
                </a:solidFill>
              </a:endParaRPr>
            </a:p>
          </p:txBody>
        </p:sp>
        <p:sp>
          <p:nvSpPr>
            <p:cNvPr id="53" name="矩形: 圆角 52">
              <a:extLst>
                <a:ext uri="{FF2B5EF4-FFF2-40B4-BE49-F238E27FC236}">
                  <a16:creationId xmlns:a16="http://schemas.microsoft.com/office/drawing/2014/main" id="{C9A12F29-FFA3-6CEE-112A-0A8BEDF42CB8}"/>
                </a:ext>
              </a:extLst>
            </p:cNvPr>
            <p:cNvSpPr/>
            <p:nvPr/>
          </p:nvSpPr>
          <p:spPr>
            <a:xfrm>
              <a:off x="1481547" y="1040246"/>
              <a:ext cx="614478" cy="1824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箭头: 右 54">
            <a:extLst>
              <a:ext uri="{FF2B5EF4-FFF2-40B4-BE49-F238E27FC236}">
                <a16:creationId xmlns:a16="http://schemas.microsoft.com/office/drawing/2014/main" id="{EEB06442-EBA0-7E75-CC01-083B3C8C160A}"/>
              </a:ext>
            </a:extLst>
          </p:cNvPr>
          <p:cNvSpPr/>
          <p:nvPr/>
        </p:nvSpPr>
        <p:spPr>
          <a:xfrm>
            <a:off x="2373169" y="2074323"/>
            <a:ext cx="361708" cy="56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E59AE3C2-D629-7878-414E-21177D2607E7}"/>
              </a:ext>
            </a:extLst>
          </p:cNvPr>
          <p:cNvSpPr/>
          <p:nvPr/>
        </p:nvSpPr>
        <p:spPr>
          <a:xfrm>
            <a:off x="9942436" y="2087464"/>
            <a:ext cx="361708" cy="56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F833502D-B543-67CF-C4C6-7AF2C316D392}"/>
              </a:ext>
            </a:extLst>
          </p:cNvPr>
          <p:cNvSpPr/>
          <p:nvPr/>
        </p:nvSpPr>
        <p:spPr>
          <a:xfrm>
            <a:off x="6907695" y="1504231"/>
            <a:ext cx="2839134" cy="1334059"/>
          </a:xfrm>
          <a:prstGeom prst="round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1457F362-701E-F096-F88E-2DD51F8FDF3F}"/>
              </a:ext>
            </a:extLst>
          </p:cNvPr>
          <p:cNvSpPr txBox="1"/>
          <p:nvPr/>
        </p:nvSpPr>
        <p:spPr>
          <a:xfrm>
            <a:off x="6907695" y="993358"/>
            <a:ext cx="3871119" cy="523220"/>
          </a:xfrm>
          <a:prstGeom prst="rect">
            <a:avLst/>
          </a:prstGeom>
          <a:noFill/>
        </p:spPr>
        <p:txBody>
          <a:bodyPr wrap="square" rtlCol="0">
            <a:spAutoFit/>
          </a:bodyPr>
          <a:lstStyle/>
          <a:p>
            <a:pPr algn="ctr"/>
            <a:r>
              <a:rPr lang="en-US" altLang="zh-CN" sz="1400" dirty="0">
                <a:solidFill>
                  <a:srgbClr val="FF0000"/>
                </a:solidFill>
              </a:rPr>
              <a:t>Changes</a:t>
            </a:r>
          </a:p>
          <a:p>
            <a:r>
              <a:rPr lang="en-US" altLang="zh-CN" sz="1400" dirty="0">
                <a:solidFill>
                  <a:srgbClr val="FF0000"/>
                </a:solidFill>
              </a:rPr>
              <a:t>(unfrozen, get fine-tuned on custom data)</a:t>
            </a:r>
            <a:endParaRPr lang="zh-CN" altLang="en-US" sz="1400" dirty="0">
              <a:solidFill>
                <a:srgbClr val="FF0000"/>
              </a:solidFill>
            </a:endParaRPr>
          </a:p>
        </p:txBody>
      </p:sp>
      <p:sp>
        <p:nvSpPr>
          <p:cNvPr id="60" name="箭头: 右 59">
            <a:extLst>
              <a:ext uri="{FF2B5EF4-FFF2-40B4-BE49-F238E27FC236}">
                <a16:creationId xmlns:a16="http://schemas.microsoft.com/office/drawing/2014/main" id="{EB7443A3-CED0-B695-F7FD-15E7085F7459}"/>
              </a:ext>
            </a:extLst>
          </p:cNvPr>
          <p:cNvSpPr/>
          <p:nvPr/>
        </p:nvSpPr>
        <p:spPr>
          <a:xfrm>
            <a:off x="1442675" y="2044574"/>
            <a:ext cx="267584" cy="77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F050786B-7CA0-FDB2-A479-EA587E86FD94}"/>
              </a:ext>
            </a:extLst>
          </p:cNvPr>
          <p:cNvSpPr txBox="1"/>
          <p:nvPr/>
        </p:nvSpPr>
        <p:spPr>
          <a:xfrm>
            <a:off x="199132" y="834301"/>
            <a:ext cx="4005593" cy="400110"/>
          </a:xfrm>
          <a:prstGeom prst="rect">
            <a:avLst/>
          </a:prstGeom>
          <a:noFill/>
        </p:spPr>
        <p:txBody>
          <a:bodyPr wrap="square" rtlCol="0">
            <a:spAutoFit/>
          </a:bodyPr>
          <a:lstStyle/>
          <a:p>
            <a:r>
              <a:rPr lang="en-US" altLang="zh-CN" sz="2000" b="1" dirty="0"/>
              <a:t>Fine-tuning :</a:t>
            </a:r>
            <a:endParaRPr lang="zh-CN" altLang="en-US" sz="2000" b="1" dirty="0"/>
          </a:p>
        </p:txBody>
      </p:sp>
      <p:sp>
        <p:nvSpPr>
          <p:cNvPr id="2" name="灯片编号占位符 1">
            <a:extLst>
              <a:ext uri="{FF2B5EF4-FFF2-40B4-BE49-F238E27FC236}">
                <a16:creationId xmlns:a16="http://schemas.microsoft.com/office/drawing/2014/main" id="{341A36F1-A246-3551-25F2-BCB4C3364538}"/>
              </a:ext>
            </a:extLst>
          </p:cNvPr>
          <p:cNvSpPr>
            <a:spLocks noGrp="1"/>
          </p:cNvSpPr>
          <p:nvPr>
            <p:ph type="sldNum" sz="quarter" idx="12"/>
          </p:nvPr>
        </p:nvSpPr>
        <p:spPr/>
        <p:txBody>
          <a:bodyPr/>
          <a:lstStyle/>
          <a:p>
            <a:fld id="{AD807998-1738-47A5-80D3-F0ABC8FE4D34}" type="slidenum">
              <a:rPr lang="zh-CN" altLang="en-US" smtClean="0"/>
              <a:t>11</a:t>
            </a:fld>
            <a:endParaRPr lang="zh-CN" altLang="en-US" dirty="0"/>
          </a:p>
        </p:txBody>
      </p:sp>
      <p:sp>
        <p:nvSpPr>
          <p:cNvPr id="29" name="文本框 28">
            <a:extLst>
              <a:ext uri="{FF2B5EF4-FFF2-40B4-BE49-F238E27FC236}">
                <a16:creationId xmlns:a16="http://schemas.microsoft.com/office/drawing/2014/main" id="{0B3BA272-3BAE-082F-89FD-EC514FD12D59}"/>
              </a:ext>
            </a:extLst>
          </p:cNvPr>
          <p:cNvSpPr txBox="1"/>
          <p:nvPr/>
        </p:nvSpPr>
        <p:spPr>
          <a:xfrm>
            <a:off x="6667499" y="3798276"/>
            <a:ext cx="5267325"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chemeClr val="accent6"/>
                </a:solidFill>
              </a:rPr>
              <a:t>Data augmentation doesn’t improve the accuracy of models in the research.</a:t>
            </a:r>
          </a:p>
          <a:p>
            <a:pPr marL="285750" indent="-285750">
              <a:buFont typeface="Arial" panose="020B0604020202020204" pitchFamily="34" charset="0"/>
              <a:buChar char="•"/>
            </a:pPr>
            <a:r>
              <a:rPr lang="en-US" altLang="zh-CN" dirty="0">
                <a:solidFill>
                  <a:srgbClr val="FF0000"/>
                </a:solidFill>
              </a:rPr>
              <a:t>Pre-trained models with fine-tuning indicate better results.</a:t>
            </a:r>
          </a:p>
          <a:p>
            <a:pPr marL="285750" indent="-285750">
              <a:buFont typeface="Arial" panose="020B0604020202020204" pitchFamily="34" charset="0"/>
              <a:buChar char="•"/>
            </a:pPr>
            <a:r>
              <a:rPr lang="en-US" altLang="zh-CN" dirty="0">
                <a:solidFill>
                  <a:schemeClr val="accent4">
                    <a:lumMod val="40000"/>
                    <a:lumOff val="60000"/>
                  </a:schemeClr>
                </a:solidFill>
              </a:rPr>
              <a:t>Too small training datasets may lead to</a:t>
            </a:r>
          </a:p>
          <a:p>
            <a:r>
              <a:rPr lang="en-US" altLang="zh-CN" dirty="0">
                <a:solidFill>
                  <a:schemeClr val="accent4">
                    <a:lumMod val="40000"/>
                    <a:lumOff val="60000"/>
                  </a:schemeClr>
                </a:solidFill>
              </a:rPr>
              <a:t>     poor training results.</a:t>
            </a:r>
          </a:p>
          <a:p>
            <a:pPr marL="285750" indent="-285750">
              <a:buFont typeface="Arial" panose="020B0604020202020204" pitchFamily="34" charset="0"/>
              <a:buChar char="•"/>
            </a:pPr>
            <a:r>
              <a:rPr lang="en-US" altLang="zh-CN" dirty="0">
                <a:solidFill>
                  <a:schemeClr val="accent3">
                    <a:lumMod val="50000"/>
                  </a:schemeClr>
                </a:solidFill>
              </a:rPr>
              <a:t>The accuracy is improved if we increase the amount of training data.</a:t>
            </a:r>
            <a:endParaRPr lang="zh-CN" altLang="en-US" dirty="0">
              <a:solidFill>
                <a:schemeClr val="accent3">
                  <a:lumMod val="50000"/>
                </a:schemeClr>
              </a:solidFill>
            </a:endParaRPr>
          </a:p>
        </p:txBody>
      </p:sp>
      <p:sp>
        <p:nvSpPr>
          <p:cNvPr id="30" name="椭圆 29">
            <a:extLst>
              <a:ext uri="{FF2B5EF4-FFF2-40B4-BE49-F238E27FC236}">
                <a16:creationId xmlns:a16="http://schemas.microsoft.com/office/drawing/2014/main" id="{340DAA7D-F00A-F3BB-919B-F91AFB8303E2}"/>
              </a:ext>
            </a:extLst>
          </p:cNvPr>
          <p:cNvSpPr/>
          <p:nvPr/>
        </p:nvSpPr>
        <p:spPr>
          <a:xfrm>
            <a:off x="6703748" y="3647791"/>
            <a:ext cx="4659577" cy="89114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E3F2859-8F3E-AEAC-5699-3C3AC4DC4886}"/>
              </a:ext>
            </a:extLst>
          </p:cNvPr>
          <p:cNvSpPr txBox="1"/>
          <p:nvPr/>
        </p:nvSpPr>
        <p:spPr>
          <a:xfrm>
            <a:off x="10787902" y="3362070"/>
            <a:ext cx="1027931" cy="400110"/>
          </a:xfrm>
          <a:prstGeom prst="rect">
            <a:avLst/>
          </a:prstGeom>
          <a:noFill/>
        </p:spPr>
        <p:txBody>
          <a:bodyPr wrap="square" rtlCol="0">
            <a:spAutoFit/>
          </a:bodyPr>
          <a:lstStyle/>
          <a:p>
            <a:r>
              <a:rPr lang="en-US" altLang="zh-CN" sz="2000" dirty="0">
                <a:solidFill>
                  <a:srgbClr val="FF0000"/>
                </a:solidFill>
              </a:rPr>
              <a:t>Why?</a:t>
            </a:r>
            <a:endParaRPr lang="zh-CN" altLang="en-US" sz="2000" dirty="0">
              <a:solidFill>
                <a:srgbClr val="FF0000"/>
              </a:solidFill>
            </a:endParaRPr>
          </a:p>
        </p:txBody>
      </p:sp>
      <p:sp>
        <p:nvSpPr>
          <p:cNvPr id="32" name="箭头: 右 31">
            <a:extLst>
              <a:ext uri="{FF2B5EF4-FFF2-40B4-BE49-F238E27FC236}">
                <a16:creationId xmlns:a16="http://schemas.microsoft.com/office/drawing/2014/main" id="{412BD66A-7E15-D2EF-444B-EE1DD03F3313}"/>
              </a:ext>
            </a:extLst>
          </p:cNvPr>
          <p:cNvSpPr/>
          <p:nvPr/>
        </p:nvSpPr>
        <p:spPr>
          <a:xfrm rot="20975298">
            <a:off x="10195599" y="3587101"/>
            <a:ext cx="587064" cy="163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0A96862A-2199-24B5-8EEB-D2ED3DAEB61F}"/>
              </a:ext>
            </a:extLst>
          </p:cNvPr>
          <p:cNvSpPr txBox="1"/>
          <p:nvPr/>
        </p:nvSpPr>
        <p:spPr>
          <a:xfrm>
            <a:off x="484290" y="2591573"/>
            <a:ext cx="852097" cy="307777"/>
          </a:xfrm>
          <a:prstGeom prst="rect">
            <a:avLst/>
          </a:prstGeom>
          <a:noFill/>
        </p:spPr>
        <p:txBody>
          <a:bodyPr wrap="square" rtlCol="0">
            <a:spAutoFit/>
          </a:bodyPr>
          <a:lstStyle/>
          <a:p>
            <a:r>
              <a:rPr lang="en-US" altLang="zh-CN" sz="1400" dirty="0"/>
              <a:t>Input</a:t>
            </a:r>
            <a:endParaRPr lang="zh-CN" altLang="en-US" sz="1400" dirty="0"/>
          </a:p>
        </p:txBody>
      </p:sp>
      <p:sp>
        <p:nvSpPr>
          <p:cNvPr id="34" name="文本框 33">
            <a:extLst>
              <a:ext uri="{FF2B5EF4-FFF2-40B4-BE49-F238E27FC236}">
                <a16:creationId xmlns:a16="http://schemas.microsoft.com/office/drawing/2014/main" id="{F00A85F4-EFEF-BA9B-F2A2-81C0254074B4}"/>
              </a:ext>
            </a:extLst>
          </p:cNvPr>
          <p:cNvSpPr txBox="1"/>
          <p:nvPr/>
        </p:nvSpPr>
        <p:spPr>
          <a:xfrm>
            <a:off x="1376405" y="6552198"/>
            <a:ext cx="4658762" cy="338554"/>
          </a:xfrm>
          <a:prstGeom prst="rect">
            <a:avLst/>
          </a:prstGeom>
          <a:noFill/>
        </p:spPr>
        <p:txBody>
          <a:bodyPr wrap="square" rtlCol="0">
            <a:spAutoFit/>
          </a:bodyPr>
          <a:lstStyle/>
          <a:p>
            <a:r>
              <a:rPr lang="en-US" altLang="zh-CN" sz="1600" dirty="0"/>
              <a:t>The results of fine-tuning experiments</a:t>
            </a:r>
            <a:endParaRPr lang="zh-CN" altLang="en-US" sz="1600" dirty="0"/>
          </a:p>
        </p:txBody>
      </p:sp>
    </p:spTree>
    <p:extLst>
      <p:ext uri="{BB962C8B-B14F-4D97-AF65-F5344CB8AC3E}">
        <p14:creationId xmlns:p14="http://schemas.microsoft.com/office/powerpoint/2010/main" val="169526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A1A039E-EB87-C206-1A17-563F453DFFC4}"/>
              </a:ext>
            </a:extLst>
          </p:cNvPr>
          <p:cNvSpPr>
            <a:spLocks noGrp="1"/>
          </p:cNvSpPr>
          <p:nvPr>
            <p:ph type="sldNum" sz="quarter" idx="12"/>
          </p:nvPr>
        </p:nvSpPr>
        <p:spPr/>
        <p:txBody>
          <a:bodyPr/>
          <a:lstStyle/>
          <a:p>
            <a:fld id="{AD807998-1738-47A5-80D3-F0ABC8FE4D34}" type="slidenum">
              <a:rPr lang="zh-CN" altLang="en-US" smtClean="0"/>
              <a:t>12</a:t>
            </a:fld>
            <a:endParaRPr lang="zh-CN" altLang="en-US"/>
          </a:p>
        </p:txBody>
      </p:sp>
      <p:sp>
        <p:nvSpPr>
          <p:cNvPr id="5" name="矩形 4">
            <a:extLst>
              <a:ext uri="{FF2B5EF4-FFF2-40B4-BE49-F238E27FC236}">
                <a16:creationId xmlns:a16="http://schemas.microsoft.com/office/drawing/2014/main" id="{3DA38CF3-078B-C046-7CCB-ED26FB191AFA}"/>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D6C5AC38-39AD-9589-68FB-51BC5B4D1976}"/>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E912B279-655C-A910-43D1-85A80576CD77}"/>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958793EA-41AB-BB8B-C0CA-73887FE51A5B}"/>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F94AAED0-D126-518E-540A-F5069D4CCE37}"/>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822501B8-0992-0866-1BF7-F848A675BD98}"/>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3478DDC4-0237-4324-3685-5DF9757E1432}"/>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7395308E-FC90-0947-F935-0D0B448CE83C}"/>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81463CE4-6982-3080-C631-02B34EF2AF3C}"/>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14" name="文本框 13">
            <a:extLst>
              <a:ext uri="{FF2B5EF4-FFF2-40B4-BE49-F238E27FC236}">
                <a16:creationId xmlns:a16="http://schemas.microsoft.com/office/drawing/2014/main" id="{6E8E75F0-6AC0-4671-6592-BFE49FA9AD65}"/>
              </a:ext>
            </a:extLst>
          </p:cNvPr>
          <p:cNvSpPr txBox="1"/>
          <p:nvPr/>
        </p:nvSpPr>
        <p:spPr>
          <a:xfrm>
            <a:off x="124876" y="901015"/>
            <a:ext cx="4587402" cy="400110"/>
          </a:xfrm>
          <a:prstGeom prst="rect">
            <a:avLst/>
          </a:prstGeom>
          <a:noFill/>
        </p:spPr>
        <p:txBody>
          <a:bodyPr wrap="square" rtlCol="0">
            <a:spAutoFit/>
          </a:bodyPr>
          <a:lstStyle/>
          <a:p>
            <a:r>
              <a:rPr lang="en-US" altLang="zh-CN" sz="2000" b="1" dirty="0"/>
              <a:t>Data augmentation analysis</a:t>
            </a:r>
            <a:r>
              <a:rPr lang="en-US" altLang="zh-CN" sz="2000" dirty="0"/>
              <a:t>:</a:t>
            </a:r>
            <a:endParaRPr lang="zh-CN" altLang="en-US" sz="2000" dirty="0"/>
          </a:p>
        </p:txBody>
      </p:sp>
      <p:pic>
        <p:nvPicPr>
          <p:cNvPr id="16" name="图片 15">
            <a:extLst>
              <a:ext uri="{FF2B5EF4-FFF2-40B4-BE49-F238E27FC236}">
                <a16:creationId xmlns:a16="http://schemas.microsoft.com/office/drawing/2014/main" id="{18309F7B-4ECC-CB88-1A8D-E8667D9F8735}"/>
              </a:ext>
            </a:extLst>
          </p:cNvPr>
          <p:cNvPicPr>
            <a:picLocks noChangeAspect="1"/>
          </p:cNvPicPr>
          <p:nvPr/>
        </p:nvPicPr>
        <p:blipFill>
          <a:blip r:embed="rId2"/>
          <a:stretch>
            <a:fillRect/>
          </a:stretch>
        </p:blipFill>
        <p:spPr>
          <a:xfrm>
            <a:off x="186088" y="2894029"/>
            <a:ext cx="6343227" cy="3644883"/>
          </a:xfrm>
          <a:prstGeom prst="rect">
            <a:avLst/>
          </a:prstGeom>
        </p:spPr>
      </p:pic>
      <p:grpSp>
        <p:nvGrpSpPr>
          <p:cNvPr id="23" name="组合 22">
            <a:extLst>
              <a:ext uri="{FF2B5EF4-FFF2-40B4-BE49-F238E27FC236}">
                <a16:creationId xmlns:a16="http://schemas.microsoft.com/office/drawing/2014/main" id="{BDC51B4D-BE6D-1A3B-DCAF-4EC30CDA6180}"/>
              </a:ext>
            </a:extLst>
          </p:cNvPr>
          <p:cNvGrpSpPr/>
          <p:nvPr/>
        </p:nvGrpSpPr>
        <p:grpSpPr>
          <a:xfrm>
            <a:off x="186088" y="1296424"/>
            <a:ext cx="6033247" cy="1471762"/>
            <a:chOff x="215153" y="1376214"/>
            <a:chExt cx="6033247" cy="1471762"/>
          </a:xfrm>
        </p:grpSpPr>
        <p:pic>
          <p:nvPicPr>
            <p:cNvPr id="18" name="图片 17">
              <a:extLst>
                <a:ext uri="{FF2B5EF4-FFF2-40B4-BE49-F238E27FC236}">
                  <a16:creationId xmlns:a16="http://schemas.microsoft.com/office/drawing/2014/main" id="{8E294F09-2AFB-F20F-18F0-405D6F201623}"/>
                </a:ext>
              </a:extLst>
            </p:cNvPr>
            <p:cNvPicPr>
              <a:picLocks noChangeAspect="1"/>
            </p:cNvPicPr>
            <p:nvPr/>
          </p:nvPicPr>
          <p:blipFill>
            <a:blip r:embed="rId3"/>
            <a:stretch>
              <a:fillRect/>
            </a:stretch>
          </p:blipFill>
          <p:spPr>
            <a:xfrm>
              <a:off x="260076" y="1415870"/>
              <a:ext cx="5943399" cy="1432105"/>
            </a:xfrm>
            <a:prstGeom prst="rect">
              <a:avLst/>
            </a:prstGeom>
          </p:spPr>
        </p:pic>
        <p:sp>
          <p:nvSpPr>
            <p:cNvPr id="20" name="矩形 19">
              <a:extLst>
                <a:ext uri="{FF2B5EF4-FFF2-40B4-BE49-F238E27FC236}">
                  <a16:creationId xmlns:a16="http://schemas.microsoft.com/office/drawing/2014/main" id="{6207F819-C0E7-5A63-569F-8670528B9AF3}"/>
                </a:ext>
              </a:extLst>
            </p:cNvPr>
            <p:cNvSpPr/>
            <p:nvPr/>
          </p:nvSpPr>
          <p:spPr>
            <a:xfrm>
              <a:off x="215153" y="1376214"/>
              <a:ext cx="6033247" cy="147176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FAEBCC88-AA3F-093E-0C81-F5F522B89CCC}"/>
              </a:ext>
            </a:extLst>
          </p:cNvPr>
          <p:cNvGrpSpPr/>
          <p:nvPr/>
        </p:nvGrpSpPr>
        <p:grpSpPr>
          <a:xfrm>
            <a:off x="6187857" y="1274142"/>
            <a:ext cx="6338047" cy="1846659"/>
            <a:chOff x="6162148" y="1427220"/>
            <a:chExt cx="6338047" cy="1846659"/>
          </a:xfrm>
        </p:grpSpPr>
        <p:sp>
          <p:nvSpPr>
            <p:cNvPr id="19" name="文本框 18">
              <a:extLst>
                <a:ext uri="{FF2B5EF4-FFF2-40B4-BE49-F238E27FC236}">
                  <a16:creationId xmlns:a16="http://schemas.microsoft.com/office/drawing/2014/main" id="{5AEAE110-49B0-1E2B-7BAF-0A848A7A7B86}"/>
                </a:ext>
              </a:extLst>
            </p:cNvPr>
            <p:cNvSpPr txBox="1"/>
            <p:nvPr/>
          </p:nvSpPr>
          <p:spPr>
            <a:xfrm>
              <a:off x="6162148" y="1427220"/>
              <a:ext cx="6338047" cy="1846659"/>
            </a:xfrm>
            <a:prstGeom prst="rect">
              <a:avLst/>
            </a:prstGeom>
            <a:noFill/>
          </p:spPr>
          <p:txBody>
            <a:bodyPr wrap="square" rtlCol="0">
              <a:spAutoFit/>
            </a:bodyPr>
            <a:lstStyle/>
            <a:p>
              <a:pPr algn="l"/>
              <a:r>
                <a:rPr lang="en-US" altLang="zh-CN" sz="1600" b="0" i="0" dirty="0">
                  <a:effectLst/>
                  <a:latin typeface="-apple-system"/>
                </a:rPr>
                <a:t>The data augmentation transformations we used:</a:t>
              </a:r>
            </a:p>
            <a:p>
              <a:pPr algn="l">
                <a:buFont typeface="Arial" panose="020B0604020202020204" pitchFamily="34" charset="0"/>
                <a:buChar char="•"/>
              </a:pPr>
              <a:r>
                <a:rPr lang="en-US" altLang="zh-CN" sz="1600" dirty="0" err="1">
                  <a:latin typeface="-apple-system"/>
                </a:rPr>
                <a:t>RandomFlip</a:t>
              </a:r>
              <a:r>
                <a:rPr lang="en-US" altLang="zh-CN" sz="1600" b="0" i="0" dirty="0">
                  <a:effectLst/>
                  <a:latin typeface="-apple-system"/>
                </a:rPr>
                <a:t> - flips image on the horizontal or vertical axis.</a:t>
              </a:r>
            </a:p>
            <a:p>
              <a:pPr algn="l">
                <a:buFont typeface="Arial" panose="020B0604020202020204" pitchFamily="34" charset="0"/>
                <a:buChar char="•"/>
              </a:pPr>
              <a:r>
                <a:rPr lang="en-US" altLang="zh-CN" sz="1600" dirty="0" err="1">
                  <a:latin typeface="-apple-system"/>
                </a:rPr>
                <a:t>RandomRotation</a:t>
              </a:r>
              <a:r>
                <a:rPr lang="en-US" altLang="zh-CN" sz="1600" b="0" i="0" dirty="0">
                  <a:effectLst/>
                  <a:latin typeface="-apple-system"/>
                </a:rPr>
                <a:t> - randomly rotates images by a specified amount.</a:t>
              </a:r>
            </a:p>
            <a:p>
              <a:pPr algn="l">
                <a:buFont typeface="Arial" panose="020B0604020202020204" pitchFamily="34" charset="0"/>
                <a:buChar char="•"/>
              </a:pPr>
              <a:r>
                <a:rPr lang="en-US" altLang="zh-CN" sz="1600" dirty="0" err="1">
                  <a:latin typeface="-apple-system"/>
                </a:rPr>
                <a:t>RandomZoom</a:t>
              </a:r>
              <a:r>
                <a:rPr lang="en-US" altLang="zh-CN" sz="1600" b="0" i="0" dirty="0">
                  <a:effectLst/>
                  <a:latin typeface="-apple-system"/>
                </a:rPr>
                <a:t> - randomly zooms into an image by a specified amount.</a:t>
              </a:r>
            </a:p>
            <a:p>
              <a:pPr algn="l">
                <a:buFont typeface="Arial" panose="020B0604020202020204" pitchFamily="34" charset="0"/>
                <a:buChar char="•"/>
              </a:pPr>
              <a:r>
                <a:rPr lang="en-US" altLang="zh-CN" sz="1600" dirty="0" err="1">
                  <a:latin typeface="-apple-system"/>
                </a:rPr>
                <a:t>RandomHeight</a:t>
              </a:r>
              <a:r>
                <a:rPr lang="en-US" altLang="zh-CN" sz="1600" b="0" i="0" dirty="0">
                  <a:effectLst/>
                  <a:latin typeface="-apple-system"/>
                </a:rPr>
                <a:t> - randomly shifts image height by a specified amount.</a:t>
              </a:r>
            </a:p>
            <a:p>
              <a:pPr algn="l">
                <a:buFont typeface="Arial" panose="020B0604020202020204" pitchFamily="34" charset="0"/>
                <a:buChar char="•"/>
              </a:pPr>
              <a:r>
                <a:rPr lang="en-US" altLang="zh-CN" sz="1600" dirty="0" err="1">
                  <a:latin typeface="-apple-system"/>
                </a:rPr>
                <a:t>RandomWidth</a:t>
              </a:r>
              <a:r>
                <a:rPr lang="en-US" altLang="zh-CN" sz="1600" b="0" i="0" dirty="0">
                  <a:effectLst/>
                  <a:latin typeface="-apple-system"/>
                </a:rPr>
                <a:t> - randomly shifts image width by a specified amount.</a:t>
              </a:r>
            </a:p>
            <a:p>
              <a:endParaRPr lang="zh-CN" altLang="en-US" dirty="0"/>
            </a:p>
          </p:txBody>
        </p:sp>
        <p:sp>
          <p:nvSpPr>
            <p:cNvPr id="21" name="矩形 20">
              <a:extLst>
                <a:ext uri="{FF2B5EF4-FFF2-40B4-BE49-F238E27FC236}">
                  <a16:creationId xmlns:a16="http://schemas.microsoft.com/office/drawing/2014/main" id="{C72E58B6-6B5D-6770-5E68-7DC429B531A6}"/>
                </a:ext>
              </a:extLst>
            </p:cNvPr>
            <p:cNvSpPr/>
            <p:nvPr/>
          </p:nvSpPr>
          <p:spPr>
            <a:xfrm>
              <a:off x="6193624" y="1449501"/>
              <a:ext cx="5948573" cy="147176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F4F34CFD-60B8-CBA0-C8EF-8617F43541BD}"/>
              </a:ext>
            </a:extLst>
          </p:cNvPr>
          <p:cNvSpPr txBox="1"/>
          <p:nvPr/>
        </p:nvSpPr>
        <p:spPr>
          <a:xfrm>
            <a:off x="953677" y="6488668"/>
            <a:ext cx="5220733" cy="369332"/>
          </a:xfrm>
          <a:prstGeom prst="rect">
            <a:avLst/>
          </a:prstGeom>
          <a:noFill/>
        </p:spPr>
        <p:txBody>
          <a:bodyPr wrap="square" rtlCol="0">
            <a:spAutoFit/>
          </a:bodyPr>
          <a:lstStyle/>
          <a:p>
            <a:r>
              <a:rPr lang="en-US" altLang="zh-CN" sz="1800" dirty="0"/>
              <a:t>The results of d</a:t>
            </a:r>
            <a:r>
              <a:rPr lang="en-US" altLang="zh-CN" dirty="0"/>
              <a:t>ata augmentation experiments</a:t>
            </a:r>
            <a:endParaRPr lang="zh-CN" altLang="en-US" dirty="0"/>
          </a:p>
        </p:txBody>
      </p:sp>
      <p:sp>
        <p:nvSpPr>
          <p:cNvPr id="25" name="文本框 24">
            <a:extLst>
              <a:ext uri="{FF2B5EF4-FFF2-40B4-BE49-F238E27FC236}">
                <a16:creationId xmlns:a16="http://schemas.microsoft.com/office/drawing/2014/main" id="{7510EBC7-AB40-32F4-58C8-D52152A81F85}"/>
              </a:ext>
            </a:extLst>
          </p:cNvPr>
          <p:cNvSpPr txBox="1"/>
          <p:nvPr/>
        </p:nvSpPr>
        <p:spPr>
          <a:xfrm>
            <a:off x="3182763" y="2032304"/>
            <a:ext cx="2672623" cy="584775"/>
          </a:xfrm>
          <a:prstGeom prst="rect">
            <a:avLst/>
          </a:prstGeom>
          <a:noFill/>
        </p:spPr>
        <p:txBody>
          <a:bodyPr wrap="square" rtlCol="0">
            <a:spAutoFit/>
          </a:bodyPr>
          <a:lstStyle/>
          <a:p>
            <a:pPr algn="ctr"/>
            <a:r>
              <a:rPr lang="en-US" altLang="zh-CN" sz="1600" dirty="0"/>
              <a:t>Five ways to </a:t>
            </a:r>
          </a:p>
          <a:p>
            <a:pPr algn="ctr"/>
            <a:r>
              <a:rPr lang="en-US" altLang="zh-CN" sz="1600" dirty="0"/>
              <a:t>augment data</a:t>
            </a:r>
            <a:endParaRPr lang="zh-CN" altLang="en-US" sz="1600" dirty="0"/>
          </a:p>
        </p:txBody>
      </p:sp>
      <p:sp>
        <p:nvSpPr>
          <p:cNvPr id="26" name="箭头: 下 25">
            <a:extLst>
              <a:ext uri="{FF2B5EF4-FFF2-40B4-BE49-F238E27FC236}">
                <a16:creationId xmlns:a16="http://schemas.microsoft.com/office/drawing/2014/main" id="{CBC0BA03-DD5B-26C4-4F21-4885567045AE}"/>
              </a:ext>
            </a:extLst>
          </p:cNvPr>
          <p:cNvSpPr/>
          <p:nvPr/>
        </p:nvSpPr>
        <p:spPr>
          <a:xfrm rot="16629995">
            <a:off x="3229178" y="1784209"/>
            <a:ext cx="230472" cy="85350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A782AA07-8EAC-881A-55AF-2DC0514D5B60}"/>
              </a:ext>
            </a:extLst>
          </p:cNvPr>
          <p:cNvSpPr/>
          <p:nvPr/>
        </p:nvSpPr>
        <p:spPr>
          <a:xfrm>
            <a:off x="3782211" y="2052132"/>
            <a:ext cx="1475579" cy="5760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B1CB5C2-136B-BF93-F31F-617A1B3027B0}"/>
              </a:ext>
            </a:extLst>
          </p:cNvPr>
          <p:cNvSpPr txBox="1"/>
          <p:nvPr/>
        </p:nvSpPr>
        <p:spPr>
          <a:xfrm>
            <a:off x="6932226" y="3975530"/>
            <a:ext cx="5073686" cy="132343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t>Random rotation </a:t>
            </a:r>
            <a:r>
              <a:rPr lang="en-US" altLang="zh-CN" sz="2000" dirty="0">
                <a:solidFill>
                  <a:srgbClr val="FF0000"/>
                </a:solidFill>
              </a:rPr>
              <a:t>dramatically reduces </a:t>
            </a:r>
            <a:r>
              <a:rPr lang="en-US" altLang="zh-CN" sz="2000" dirty="0"/>
              <a:t>the model accuracy.</a:t>
            </a:r>
          </a:p>
          <a:p>
            <a:pPr marL="285750" indent="-285750">
              <a:buFont typeface="Wingdings" panose="05000000000000000000" pitchFamily="2" charset="2"/>
              <a:buChar char="l"/>
            </a:pPr>
            <a:r>
              <a:rPr lang="en-US" altLang="zh-CN" sz="2000" dirty="0"/>
              <a:t>The other four methods have little effect on improving the models’ accuracy</a:t>
            </a:r>
            <a:endParaRPr lang="zh-CN" altLang="en-US" sz="2000" dirty="0"/>
          </a:p>
        </p:txBody>
      </p:sp>
      <p:sp>
        <p:nvSpPr>
          <p:cNvPr id="29" name="椭圆 28">
            <a:extLst>
              <a:ext uri="{FF2B5EF4-FFF2-40B4-BE49-F238E27FC236}">
                <a16:creationId xmlns:a16="http://schemas.microsoft.com/office/drawing/2014/main" id="{321C6DAF-1527-7670-12E2-5D128F3C3D47}"/>
              </a:ext>
            </a:extLst>
          </p:cNvPr>
          <p:cNvSpPr/>
          <p:nvPr/>
        </p:nvSpPr>
        <p:spPr>
          <a:xfrm>
            <a:off x="6767751" y="3825566"/>
            <a:ext cx="5231077" cy="89114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6AC611DF-8FEC-C033-A2E8-B0CD76970D33}"/>
              </a:ext>
            </a:extLst>
          </p:cNvPr>
          <p:cNvSpPr txBox="1"/>
          <p:nvPr/>
        </p:nvSpPr>
        <p:spPr>
          <a:xfrm>
            <a:off x="10851905" y="3539845"/>
            <a:ext cx="1154007" cy="400110"/>
          </a:xfrm>
          <a:prstGeom prst="rect">
            <a:avLst/>
          </a:prstGeom>
          <a:noFill/>
        </p:spPr>
        <p:txBody>
          <a:bodyPr wrap="square" rtlCol="0">
            <a:spAutoFit/>
          </a:bodyPr>
          <a:lstStyle/>
          <a:p>
            <a:r>
              <a:rPr lang="en-US" altLang="zh-CN" sz="2000" dirty="0">
                <a:solidFill>
                  <a:srgbClr val="FF0000"/>
                </a:solidFill>
              </a:rPr>
              <a:t>Why?</a:t>
            </a:r>
            <a:endParaRPr lang="zh-CN" altLang="en-US" sz="2000" dirty="0">
              <a:solidFill>
                <a:srgbClr val="FF0000"/>
              </a:solidFill>
            </a:endParaRPr>
          </a:p>
        </p:txBody>
      </p:sp>
    </p:spTree>
    <p:extLst>
      <p:ext uri="{BB962C8B-B14F-4D97-AF65-F5344CB8AC3E}">
        <p14:creationId xmlns:p14="http://schemas.microsoft.com/office/powerpoint/2010/main" val="47620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0120395-0E0B-DB2D-6463-25C171B7318F}"/>
              </a:ext>
            </a:extLst>
          </p:cNvPr>
          <p:cNvSpPr>
            <a:spLocks noGrp="1"/>
          </p:cNvSpPr>
          <p:nvPr>
            <p:ph type="sldNum" sz="quarter" idx="12"/>
          </p:nvPr>
        </p:nvSpPr>
        <p:spPr/>
        <p:txBody>
          <a:bodyPr/>
          <a:lstStyle/>
          <a:p>
            <a:fld id="{AD807998-1738-47A5-80D3-F0ABC8FE4D34}" type="slidenum">
              <a:rPr lang="zh-CN" altLang="en-US" smtClean="0"/>
              <a:t>13</a:t>
            </a:fld>
            <a:endParaRPr lang="zh-CN" altLang="en-US"/>
          </a:p>
        </p:txBody>
      </p:sp>
      <p:sp>
        <p:nvSpPr>
          <p:cNvPr id="5" name="矩形 4">
            <a:extLst>
              <a:ext uri="{FF2B5EF4-FFF2-40B4-BE49-F238E27FC236}">
                <a16:creationId xmlns:a16="http://schemas.microsoft.com/office/drawing/2014/main" id="{4F80A9A3-7B5D-9F8F-0819-745F616E3DE6}"/>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E310B7E7-717A-DD9C-EE9E-3CD7B8972065}"/>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B9525D6E-AAFD-7942-60C2-10349FA71094}"/>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DDC82333-68AE-C820-C722-7A6FF6BB1FD6}"/>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8F9FAA70-5E2B-569B-7281-28502B33836B}"/>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A699A94-32DD-A325-2A95-F357D917600B}"/>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97B83B9C-BAA4-AE7B-ED72-642EA69A4D46}"/>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5ED0A195-60BB-5BBB-5447-008FF9FB497D}"/>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1EB178BE-CAC3-B471-1863-02C2568BD8EB}"/>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15" name="图片 14" descr="图片包含 散点图&#10;&#10;描述已自动生成">
            <a:extLst>
              <a:ext uri="{FF2B5EF4-FFF2-40B4-BE49-F238E27FC236}">
                <a16:creationId xmlns:a16="http://schemas.microsoft.com/office/drawing/2014/main" id="{BF1B3D0E-804B-893B-4FB6-37D13436E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08" y="1661185"/>
            <a:ext cx="4587402" cy="4345960"/>
          </a:xfrm>
          <a:prstGeom prst="rect">
            <a:avLst/>
          </a:prstGeom>
        </p:spPr>
      </p:pic>
      <p:sp>
        <p:nvSpPr>
          <p:cNvPr id="16" name="文本框 15">
            <a:extLst>
              <a:ext uri="{FF2B5EF4-FFF2-40B4-BE49-F238E27FC236}">
                <a16:creationId xmlns:a16="http://schemas.microsoft.com/office/drawing/2014/main" id="{4FE9888D-B788-E407-AA2B-11FB7033357A}"/>
              </a:ext>
            </a:extLst>
          </p:cNvPr>
          <p:cNvSpPr txBox="1"/>
          <p:nvPr/>
        </p:nvSpPr>
        <p:spPr>
          <a:xfrm>
            <a:off x="681598" y="5968803"/>
            <a:ext cx="6048375" cy="307777"/>
          </a:xfrm>
          <a:prstGeom prst="rect">
            <a:avLst/>
          </a:prstGeom>
          <a:noFill/>
        </p:spPr>
        <p:txBody>
          <a:bodyPr wrap="square" rtlCol="0">
            <a:spAutoFit/>
          </a:bodyPr>
          <a:lstStyle/>
          <a:p>
            <a:r>
              <a:rPr lang="en-US" altLang="zh-CN" sz="1400" dirty="0"/>
              <a:t>Confusion matrix of the data augmented model(only rotate data)</a:t>
            </a:r>
            <a:endParaRPr lang="zh-CN" altLang="en-US" sz="1400" dirty="0"/>
          </a:p>
        </p:txBody>
      </p:sp>
      <p:sp>
        <p:nvSpPr>
          <p:cNvPr id="17" name="文本框 16">
            <a:extLst>
              <a:ext uri="{FF2B5EF4-FFF2-40B4-BE49-F238E27FC236}">
                <a16:creationId xmlns:a16="http://schemas.microsoft.com/office/drawing/2014/main" id="{8F61C819-338C-101A-B5C9-84124EC8E0D2}"/>
              </a:ext>
            </a:extLst>
          </p:cNvPr>
          <p:cNvSpPr txBox="1"/>
          <p:nvPr/>
        </p:nvSpPr>
        <p:spPr>
          <a:xfrm>
            <a:off x="124876" y="1008070"/>
            <a:ext cx="4587402" cy="400110"/>
          </a:xfrm>
          <a:prstGeom prst="rect">
            <a:avLst/>
          </a:prstGeom>
          <a:noFill/>
        </p:spPr>
        <p:txBody>
          <a:bodyPr wrap="square" rtlCol="0">
            <a:spAutoFit/>
          </a:bodyPr>
          <a:lstStyle/>
          <a:p>
            <a:r>
              <a:rPr lang="en-US" altLang="zh-CN" sz="2000" b="1" dirty="0"/>
              <a:t>Random Rotation Analysis</a:t>
            </a:r>
            <a:r>
              <a:rPr lang="en-US" altLang="zh-CN" sz="2000" dirty="0"/>
              <a:t>:</a:t>
            </a:r>
            <a:endParaRPr lang="zh-CN" altLang="en-US" sz="2000" dirty="0"/>
          </a:p>
        </p:txBody>
      </p:sp>
      <p:sp>
        <p:nvSpPr>
          <p:cNvPr id="18" name="椭圆 17">
            <a:extLst>
              <a:ext uri="{FF2B5EF4-FFF2-40B4-BE49-F238E27FC236}">
                <a16:creationId xmlns:a16="http://schemas.microsoft.com/office/drawing/2014/main" id="{68EF15B0-A8E7-5413-0EE3-5E54B0011C49}"/>
              </a:ext>
            </a:extLst>
          </p:cNvPr>
          <p:cNvSpPr/>
          <p:nvPr/>
        </p:nvSpPr>
        <p:spPr>
          <a:xfrm>
            <a:off x="1914676" y="2853104"/>
            <a:ext cx="714224" cy="457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E310337-479F-7970-35D2-7B809CCE280C}"/>
              </a:ext>
            </a:extLst>
          </p:cNvPr>
          <p:cNvSpPr/>
          <p:nvPr/>
        </p:nvSpPr>
        <p:spPr>
          <a:xfrm>
            <a:off x="3734968" y="2503867"/>
            <a:ext cx="714224" cy="457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F5C47FC0-55C5-4ECF-5211-41E4DAA8BF72}"/>
              </a:ext>
            </a:extLst>
          </p:cNvPr>
          <p:cNvSpPr/>
          <p:nvPr/>
        </p:nvSpPr>
        <p:spPr>
          <a:xfrm rot="20429544">
            <a:off x="4516753" y="2237928"/>
            <a:ext cx="1106068" cy="2286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F2AAB4EE-D889-893D-76EF-3D878F0801BA}"/>
              </a:ext>
            </a:extLst>
          </p:cNvPr>
          <p:cNvSpPr/>
          <p:nvPr/>
        </p:nvSpPr>
        <p:spPr>
          <a:xfrm rot="1291236" flipV="1">
            <a:off x="2534897" y="3569909"/>
            <a:ext cx="2947662" cy="23376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4EFA840-58C0-8411-46F7-C053A229FBD8}"/>
              </a:ext>
            </a:extLst>
          </p:cNvPr>
          <p:cNvSpPr txBox="1"/>
          <p:nvPr/>
        </p:nvSpPr>
        <p:spPr>
          <a:xfrm>
            <a:off x="5493377" y="2863387"/>
            <a:ext cx="2416692" cy="292388"/>
          </a:xfrm>
          <a:prstGeom prst="rect">
            <a:avLst/>
          </a:prstGeom>
          <a:noFill/>
        </p:spPr>
        <p:txBody>
          <a:bodyPr wrap="square" rtlCol="0">
            <a:spAutoFit/>
          </a:bodyPr>
          <a:lstStyle/>
          <a:p>
            <a:r>
              <a:rPr lang="en-US" altLang="zh-CN" sz="1300" dirty="0"/>
              <a:t>Random interruption signal</a:t>
            </a:r>
            <a:endParaRPr lang="zh-CN" altLang="en-US" sz="1300" dirty="0"/>
          </a:p>
        </p:txBody>
      </p:sp>
      <p:sp>
        <p:nvSpPr>
          <p:cNvPr id="43" name="箭头: 右 42">
            <a:extLst>
              <a:ext uri="{FF2B5EF4-FFF2-40B4-BE49-F238E27FC236}">
                <a16:creationId xmlns:a16="http://schemas.microsoft.com/office/drawing/2014/main" id="{8D0F98EF-8A90-0016-4D98-FBA1B61F4CDF}"/>
              </a:ext>
            </a:extLst>
          </p:cNvPr>
          <p:cNvSpPr/>
          <p:nvPr/>
        </p:nvSpPr>
        <p:spPr>
          <a:xfrm>
            <a:off x="7303452" y="2049286"/>
            <a:ext cx="633127" cy="2054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008115C-8F74-3096-2A70-2C4B1E506F2B}"/>
              </a:ext>
            </a:extLst>
          </p:cNvPr>
          <p:cNvSpPr txBox="1"/>
          <p:nvPr/>
        </p:nvSpPr>
        <p:spPr>
          <a:xfrm>
            <a:off x="7283143" y="1782879"/>
            <a:ext cx="949263" cy="307777"/>
          </a:xfrm>
          <a:prstGeom prst="rect">
            <a:avLst/>
          </a:prstGeom>
          <a:noFill/>
        </p:spPr>
        <p:txBody>
          <a:bodyPr wrap="square" rtlCol="0">
            <a:spAutoFit/>
          </a:bodyPr>
          <a:lstStyle/>
          <a:p>
            <a:r>
              <a:rPr lang="en-US" altLang="zh-CN" sz="1400" dirty="0"/>
              <a:t>Rotate </a:t>
            </a:r>
            <a:endParaRPr lang="zh-CN" altLang="en-US" sz="1400" dirty="0"/>
          </a:p>
        </p:txBody>
      </p:sp>
      <p:sp>
        <p:nvSpPr>
          <p:cNvPr id="45" name="文本框 44">
            <a:extLst>
              <a:ext uri="{FF2B5EF4-FFF2-40B4-BE49-F238E27FC236}">
                <a16:creationId xmlns:a16="http://schemas.microsoft.com/office/drawing/2014/main" id="{0D2A8268-FF98-1DB4-2699-2D33B23F1F18}"/>
              </a:ext>
            </a:extLst>
          </p:cNvPr>
          <p:cNvSpPr txBox="1"/>
          <p:nvPr/>
        </p:nvSpPr>
        <p:spPr>
          <a:xfrm>
            <a:off x="10204068" y="2777361"/>
            <a:ext cx="1905361" cy="292388"/>
          </a:xfrm>
          <a:prstGeom prst="rect">
            <a:avLst/>
          </a:prstGeom>
          <a:noFill/>
        </p:spPr>
        <p:txBody>
          <a:bodyPr wrap="square" rtlCol="0">
            <a:spAutoFit/>
          </a:bodyPr>
          <a:lstStyle/>
          <a:p>
            <a:r>
              <a:rPr lang="en-US" altLang="zh-CN" sz="1300" dirty="0"/>
              <a:t>Random spikes signal</a:t>
            </a:r>
            <a:endParaRPr lang="zh-CN" altLang="en-US" sz="1300" dirty="0"/>
          </a:p>
        </p:txBody>
      </p:sp>
      <p:sp>
        <p:nvSpPr>
          <p:cNvPr id="46" name="文本框 45">
            <a:extLst>
              <a:ext uri="{FF2B5EF4-FFF2-40B4-BE49-F238E27FC236}">
                <a16:creationId xmlns:a16="http://schemas.microsoft.com/office/drawing/2014/main" id="{391290F4-AF67-65C6-36BA-BADD5813D390}"/>
              </a:ext>
            </a:extLst>
          </p:cNvPr>
          <p:cNvSpPr txBox="1"/>
          <p:nvPr/>
        </p:nvSpPr>
        <p:spPr>
          <a:xfrm>
            <a:off x="5234263" y="5248920"/>
            <a:ext cx="3444395" cy="292388"/>
          </a:xfrm>
          <a:prstGeom prst="rect">
            <a:avLst/>
          </a:prstGeom>
          <a:noFill/>
        </p:spPr>
        <p:txBody>
          <a:bodyPr wrap="square" rtlCol="0">
            <a:spAutoFit/>
          </a:bodyPr>
          <a:lstStyle/>
          <a:p>
            <a:r>
              <a:rPr lang="en-US" altLang="zh-CN" sz="1300" dirty="0"/>
              <a:t>Random </a:t>
            </a:r>
            <a:r>
              <a:rPr lang="en-US" altLang="zh-CN" sz="1300" dirty="0" err="1"/>
              <a:t>interruption_harmonics</a:t>
            </a:r>
            <a:r>
              <a:rPr lang="en-US" altLang="zh-CN" sz="1300" dirty="0"/>
              <a:t> signal</a:t>
            </a:r>
            <a:endParaRPr lang="zh-CN" altLang="en-US" sz="1300" dirty="0"/>
          </a:p>
        </p:txBody>
      </p:sp>
      <p:sp>
        <p:nvSpPr>
          <p:cNvPr id="47" name="箭头: 右 46">
            <a:extLst>
              <a:ext uri="{FF2B5EF4-FFF2-40B4-BE49-F238E27FC236}">
                <a16:creationId xmlns:a16="http://schemas.microsoft.com/office/drawing/2014/main" id="{97CBC769-D5D8-680A-84EB-608ABEEFC124}"/>
              </a:ext>
            </a:extLst>
          </p:cNvPr>
          <p:cNvSpPr/>
          <p:nvPr/>
        </p:nvSpPr>
        <p:spPr>
          <a:xfrm>
            <a:off x="7251521" y="4493311"/>
            <a:ext cx="633127" cy="2054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54F0417C-1496-7700-71CE-DAD52A8F62EF}"/>
              </a:ext>
            </a:extLst>
          </p:cNvPr>
          <p:cNvSpPr txBox="1"/>
          <p:nvPr/>
        </p:nvSpPr>
        <p:spPr>
          <a:xfrm>
            <a:off x="7231212" y="4226904"/>
            <a:ext cx="949263" cy="307777"/>
          </a:xfrm>
          <a:prstGeom prst="rect">
            <a:avLst/>
          </a:prstGeom>
          <a:noFill/>
        </p:spPr>
        <p:txBody>
          <a:bodyPr wrap="square" rtlCol="0">
            <a:spAutoFit/>
          </a:bodyPr>
          <a:lstStyle/>
          <a:p>
            <a:r>
              <a:rPr lang="en-US" altLang="zh-CN" sz="1400" dirty="0"/>
              <a:t>Rotate </a:t>
            </a:r>
            <a:endParaRPr lang="zh-CN" altLang="en-US" sz="1400" dirty="0"/>
          </a:p>
        </p:txBody>
      </p:sp>
      <p:sp>
        <p:nvSpPr>
          <p:cNvPr id="49" name="文本框 48">
            <a:extLst>
              <a:ext uri="{FF2B5EF4-FFF2-40B4-BE49-F238E27FC236}">
                <a16:creationId xmlns:a16="http://schemas.microsoft.com/office/drawing/2014/main" id="{DBE98878-1FF5-A7B4-E135-0392339FC479}"/>
              </a:ext>
            </a:extLst>
          </p:cNvPr>
          <p:cNvSpPr txBox="1"/>
          <p:nvPr/>
        </p:nvSpPr>
        <p:spPr>
          <a:xfrm>
            <a:off x="10080242" y="5296915"/>
            <a:ext cx="2029187" cy="292388"/>
          </a:xfrm>
          <a:prstGeom prst="rect">
            <a:avLst/>
          </a:prstGeom>
          <a:noFill/>
        </p:spPr>
        <p:txBody>
          <a:bodyPr wrap="square" rtlCol="0">
            <a:spAutoFit/>
          </a:bodyPr>
          <a:lstStyle/>
          <a:p>
            <a:r>
              <a:rPr lang="en-US" altLang="zh-CN" sz="1300" dirty="0"/>
              <a:t>Random harmonics signal</a:t>
            </a:r>
            <a:endParaRPr lang="zh-CN" altLang="en-US" sz="1300" dirty="0"/>
          </a:p>
        </p:txBody>
      </p:sp>
      <p:sp>
        <p:nvSpPr>
          <p:cNvPr id="50" name="箭头: 右 49">
            <a:extLst>
              <a:ext uri="{FF2B5EF4-FFF2-40B4-BE49-F238E27FC236}">
                <a16:creationId xmlns:a16="http://schemas.microsoft.com/office/drawing/2014/main" id="{C53FD06A-A292-4843-B60D-856060EAE149}"/>
              </a:ext>
            </a:extLst>
          </p:cNvPr>
          <p:cNvSpPr/>
          <p:nvPr/>
        </p:nvSpPr>
        <p:spPr>
          <a:xfrm>
            <a:off x="9575701" y="2049286"/>
            <a:ext cx="633127" cy="2054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BCBD2DF0-9E3D-0DA4-0F5A-A4E20E2BFCC4}"/>
              </a:ext>
            </a:extLst>
          </p:cNvPr>
          <p:cNvSpPr txBox="1"/>
          <p:nvPr/>
        </p:nvSpPr>
        <p:spPr>
          <a:xfrm>
            <a:off x="9436539" y="1583496"/>
            <a:ext cx="1148542" cy="523220"/>
          </a:xfrm>
          <a:prstGeom prst="rect">
            <a:avLst/>
          </a:prstGeom>
          <a:noFill/>
        </p:spPr>
        <p:txBody>
          <a:bodyPr wrap="square" rtlCol="0">
            <a:spAutoFit/>
          </a:bodyPr>
          <a:lstStyle/>
          <a:p>
            <a:r>
              <a:rPr lang="en-US" altLang="zh-CN" sz="1400" dirty="0"/>
              <a:t>Wrong </a:t>
            </a:r>
          </a:p>
          <a:p>
            <a:r>
              <a:rPr lang="en-US" altLang="zh-CN" sz="1400" dirty="0"/>
              <a:t>Prediction  </a:t>
            </a:r>
            <a:endParaRPr lang="zh-CN" altLang="en-US" sz="1400" dirty="0"/>
          </a:p>
        </p:txBody>
      </p:sp>
      <p:sp>
        <p:nvSpPr>
          <p:cNvPr id="52" name="箭头: 右 51">
            <a:extLst>
              <a:ext uri="{FF2B5EF4-FFF2-40B4-BE49-F238E27FC236}">
                <a16:creationId xmlns:a16="http://schemas.microsoft.com/office/drawing/2014/main" id="{E48EB27E-0410-B816-2AB0-F39F8CC613B6}"/>
              </a:ext>
            </a:extLst>
          </p:cNvPr>
          <p:cNvSpPr/>
          <p:nvPr/>
        </p:nvSpPr>
        <p:spPr>
          <a:xfrm>
            <a:off x="9570941" y="4517033"/>
            <a:ext cx="633127" cy="20542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1D8D9632-9465-84D7-6C37-384BFA0462A1}"/>
              </a:ext>
            </a:extLst>
          </p:cNvPr>
          <p:cNvSpPr txBox="1"/>
          <p:nvPr/>
        </p:nvSpPr>
        <p:spPr>
          <a:xfrm>
            <a:off x="9436539" y="4089277"/>
            <a:ext cx="1148542" cy="523220"/>
          </a:xfrm>
          <a:prstGeom prst="rect">
            <a:avLst/>
          </a:prstGeom>
          <a:noFill/>
        </p:spPr>
        <p:txBody>
          <a:bodyPr wrap="square" rtlCol="0">
            <a:spAutoFit/>
          </a:bodyPr>
          <a:lstStyle/>
          <a:p>
            <a:r>
              <a:rPr lang="en-US" altLang="zh-CN" sz="1400" dirty="0"/>
              <a:t>Wrong </a:t>
            </a:r>
          </a:p>
          <a:p>
            <a:r>
              <a:rPr lang="en-US" altLang="zh-CN" sz="1400" dirty="0"/>
              <a:t>Prediction  </a:t>
            </a:r>
            <a:endParaRPr lang="zh-CN" altLang="en-US" sz="1400" dirty="0"/>
          </a:p>
        </p:txBody>
      </p:sp>
      <p:pic>
        <p:nvPicPr>
          <p:cNvPr id="3" name="图片 2" descr="工程绘图&#10;&#10;描述已自动生成">
            <a:extLst>
              <a:ext uri="{FF2B5EF4-FFF2-40B4-BE49-F238E27FC236}">
                <a16:creationId xmlns:a16="http://schemas.microsoft.com/office/drawing/2014/main" id="{C1ED5D48-5429-C6A7-BA8B-98154E08F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911" y="1341383"/>
            <a:ext cx="1498545" cy="1498545"/>
          </a:xfrm>
          <a:prstGeom prst="rect">
            <a:avLst/>
          </a:prstGeom>
        </p:spPr>
      </p:pic>
      <p:pic>
        <p:nvPicPr>
          <p:cNvPr id="20" name="图片 19" descr="图示, 工程绘图&#10;&#10;描述已自动生成">
            <a:extLst>
              <a:ext uri="{FF2B5EF4-FFF2-40B4-BE49-F238E27FC236}">
                <a16:creationId xmlns:a16="http://schemas.microsoft.com/office/drawing/2014/main" id="{8B06342C-1FE5-F409-EB03-FC874CE9B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6450" y="1479800"/>
            <a:ext cx="1344391" cy="1344391"/>
          </a:xfrm>
          <a:prstGeom prst="rect">
            <a:avLst/>
          </a:prstGeom>
        </p:spPr>
      </p:pic>
      <p:pic>
        <p:nvPicPr>
          <p:cNvPr id="22" name="图片 21" descr="图片包含 形状&#10;&#10;描述已自动生成">
            <a:extLst>
              <a:ext uri="{FF2B5EF4-FFF2-40B4-BE49-F238E27FC236}">
                <a16:creationId xmlns:a16="http://schemas.microsoft.com/office/drawing/2014/main" id="{7CAB6257-8B47-C747-3269-F748EE71E4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7990" y="1428093"/>
            <a:ext cx="1348248" cy="1348248"/>
          </a:xfrm>
          <a:prstGeom prst="rect">
            <a:avLst/>
          </a:prstGeom>
        </p:spPr>
      </p:pic>
      <p:pic>
        <p:nvPicPr>
          <p:cNvPr id="24" name="图片 23" descr="电脑屏幕的照片&#10;&#10;中度可信度描述已自动生成">
            <a:extLst>
              <a:ext uri="{FF2B5EF4-FFF2-40B4-BE49-F238E27FC236}">
                <a16:creationId xmlns:a16="http://schemas.microsoft.com/office/drawing/2014/main" id="{7B9D7D62-C80C-2AF0-1963-7798FAE11C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8771" y="3671347"/>
            <a:ext cx="1577573" cy="1577573"/>
          </a:xfrm>
          <a:prstGeom prst="rect">
            <a:avLst/>
          </a:prstGeom>
        </p:spPr>
      </p:pic>
      <p:pic>
        <p:nvPicPr>
          <p:cNvPr id="26" name="图片 25" descr="一些文字和图案&#10;&#10;中度可信度描述已自动生成">
            <a:extLst>
              <a:ext uri="{FF2B5EF4-FFF2-40B4-BE49-F238E27FC236}">
                <a16:creationId xmlns:a16="http://schemas.microsoft.com/office/drawing/2014/main" id="{81B9DB25-8BE5-3169-5387-A6E6D3E65B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8563" y="3835789"/>
            <a:ext cx="1413131" cy="1413131"/>
          </a:xfrm>
          <a:prstGeom prst="rect">
            <a:avLst/>
          </a:prstGeom>
        </p:spPr>
      </p:pic>
      <p:pic>
        <p:nvPicPr>
          <p:cNvPr id="32" name="图片 31" descr="图片包含 图表&#10;&#10;描述已自动生成">
            <a:extLst>
              <a:ext uri="{FF2B5EF4-FFF2-40B4-BE49-F238E27FC236}">
                <a16:creationId xmlns:a16="http://schemas.microsoft.com/office/drawing/2014/main" id="{A319F0B4-B3F7-D10B-F65A-1119366C2D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76567" y="3850569"/>
            <a:ext cx="1413132" cy="1413132"/>
          </a:xfrm>
          <a:prstGeom prst="rect">
            <a:avLst/>
          </a:prstGeom>
        </p:spPr>
      </p:pic>
    </p:spTree>
    <p:extLst>
      <p:ext uri="{BB962C8B-B14F-4D97-AF65-F5344CB8AC3E}">
        <p14:creationId xmlns:p14="http://schemas.microsoft.com/office/powerpoint/2010/main" val="365281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0120395-0E0B-DB2D-6463-25C171B7318F}"/>
              </a:ext>
            </a:extLst>
          </p:cNvPr>
          <p:cNvSpPr>
            <a:spLocks noGrp="1"/>
          </p:cNvSpPr>
          <p:nvPr>
            <p:ph type="sldNum" sz="quarter" idx="12"/>
          </p:nvPr>
        </p:nvSpPr>
        <p:spPr/>
        <p:txBody>
          <a:bodyPr/>
          <a:lstStyle/>
          <a:p>
            <a:fld id="{AD807998-1738-47A5-80D3-F0ABC8FE4D34}" type="slidenum">
              <a:rPr lang="zh-CN" altLang="en-US" smtClean="0"/>
              <a:t>14</a:t>
            </a:fld>
            <a:endParaRPr lang="zh-CN" altLang="en-US"/>
          </a:p>
        </p:txBody>
      </p:sp>
      <p:sp>
        <p:nvSpPr>
          <p:cNvPr id="5" name="矩形 4">
            <a:extLst>
              <a:ext uri="{FF2B5EF4-FFF2-40B4-BE49-F238E27FC236}">
                <a16:creationId xmlns:a16="http://schemas.microsoft.com/office/drawing/2014/main" id="{4F80A9A3-7B5D-9F8F-0819-745F616E3DE6}"/>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E310B7E7-717A-DD9C-EE9E-3CD7B8972065}"/>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B9525D6E-AAFD-7942-60C2-10349FA71094}"/>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DDC82333-68AE-C820-C722-7A6FF6BB1FD6}"/>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8F9FAA70-5E2B-569B-7281-28502B33836B}"/>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A699A94-32DD-A325-2A95-F357D917600B}"/>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97B83B9C-BAA4-AE7B-ED72-642EA69A4D46}"/>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5ED0A195-60BB-5BBB-5447-008FF9FB497D}"/>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1EB178BE-CAC3-B471-1863-02C2568BD8EB}"/>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16" name="图片 15" descr="工程绘图&#10;&#10;描述已自动生成">
            <a:extLst>
              <a:ext uri="{FF2B5EF4-FFF2-40B4-BE49-F238E27FC236}">
                <a16:creationId xmlns:a16="http://schemas.microsoft.com/office/drawing/2014/main" id="{9EA8A4D2-BE45-D608-DC7A-E37427F1C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82" y="3124728"/>
            <a:ext cx="1548094" cy="1548094"/>
          </a:xfrm>
          <a:prstGeom prst="rect">
            <a:avLst/>
          </a:prstGeom>
        </p:spPr>
      </p:pic>
      <p:pic>
        <p:nvPicPr>
          <p:cNvPr id="18" name="图片 17" descr="图片包含 工程绘图&#10;&#10;描述已自动生成">
            <a:extLst>
              <a:ext uri="{FF2B5EF4-FFF2-40B4-BE49-F238E27FC236}">
                <a16:creationId xmlns:a16="http://schemas.microsoft.com/office/drawing/2014/main" id="{BCD4F60A-B93A-5965-4F70-1342AAEF4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192" y="1006509"/>
            <a:ext cx="1208328" cy="1208328"/>
          </a:xfrm>
          <a:prstGeom prst="rect">
            <a:avLst/>
          </a:prstGeom>
        </p:spPr>
      </p:pic>
      <p:pic>
        <p:nvPicPr>
          <p:cNvPr id="22" name="图片 21" descr="图示, 工程绘图&#10;&#10;描述已自动生成">
            <a:extLst>
              <a:ext uri="{FF2B5EF4-FFF2-40B4-BE49-F238E27FC236}">
                <a16:creationId xmlns:a16="http://schemas.microsoft.com/office/drawing/2014/main" id="{64A5135A-154F-7DFC-1088-B42FB375D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770" y="2208542"/>
            <a:ext cx="1080034" cy="1080034"/>
          </a:xfrm>
          <a:prstGeom prst="rect">
            <a:avLst/>
          </a:prstGeom>
        </p:spPr>
      </p:pic>
      <p:pic>
        <p:nvPicPr>
          <p:cNvPr id="24" name="图片 23" descr="卡通人物&#10;&#10;中度可信度描述已自动生成">
            <a:extLst>
              <a:ext uri="{FF2B5EF4-FFF2-40B4-BE49-F238E27FC236}">
                <a16:creationId xmlns:a16="http://schemas.microsoft.com/office/drawing/2014/main" id="{9A34FFF6-F559-B1B9-102D-38AB8880B6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4900" y="3333030"/>
            <a:ext cx="1185855" cy="1185855"/>
          </a:xfrm>
          <a:prstGeom prst="rect">
            <a:avLst/>
          </a:prstGeom>
        </p:spPr>
      </p:pic>
      <p:pic>
        <p:nvPicPr>
          <p:cNvPr id="26" name="图片 25" descr="图片包含 工程绘图&#10;&#10;描述已自动生成">
            <a:extLst>
              <a:ext uri="{FF2B5EF4-FFF2-40B4-BE49-F238E27FC236}">
                <a16:creationId xmlns:a16="http://schemas.microsoft.com/office/drawing/2014/main" id="{FDBED3E1-DB4D-5515-8EA8-A3D9C895EC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138" y="4561008"/>
            <a:ext cx="1146787" cy="959811"/>
          </a:xfrm>
          <a:prstGeom prst="rect">
            <a:avLst/>
          </a:prstGeom>
        </p:spPr>
      </p:pic>
      <p:pic>
        <p:nvPicPr>
          <p:cNvPr id="28" name="图片 27" descr="图片包含 工程绘图&#10;&#10;描述已自动生成">
            <a:extLst>
              <a:ext uri="{FF2B5EF4-FFF2-40B4-BE49-F238E27FC236}">
                <a16:creationId xmlns:a16="http://schemas.microsoft.com/office/drawing/2014/main" id="{A3A32EFF-9D60-B074-5A80-AB17CD69D4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0127" y="5556863"/>
            <a:ext cx="1070219" cy="1280936"/>
          </a:xfrm>
          <a:prstGeom prst="rect">
            <a:avLst/>
          </a:prstGeom>
        </p:spPr>
      </p:pic>
      <p:sp>
        <p:nvSpPr>
          <p:cNvPr id="29" name="文本框 28">
            <a:extLst>
              <a:ext uri="{FF2B5EF4-FFF2-40B4-BE49-F238E27FC236}">
                <a16:creationId xmlns:a16="http://schemas.microsoft.com/office/drawing/2014/main" id="{D45CE62B-C2F0-6FB4-EE28-929AAA39460F}"/>
              </a:ext>
            </a:extLst>
          </p:cNvPr>
          <p:cNvSpPr txBox="1"/>
          <p:nvPr/>
        </p:nvSpPr>
        <p:spPr>
          <a:xfrm>
            <a:off x="-18264" y="4437666"/>
            <a:ext cx="2835869" cy="615553"/>
          </a:xfrm>
          <a:prstGeom prst="rect">
            <a:avLst/>
          </a:prstGeom>
          <a:noFill/>
        </p:spPr>
        <p:txBody>
          <a:bodyPr wrap="square" rtlCol="0">
            <a:spAutoFit/>
          </a:bodyPr>
          <a:lstStyle/>
          <a:p>
            <a:r>
              <a:rPr lang="en-US" altLang="zh-CN" sz="1600" dirty="0"/>
              <a:t>Original interruption signal</a:t>
            </a:r>
            <a:endParaRPr lang="zh-CN" altLang="en-US" sz="1600" dirty="0"/>
          </a:p>
          <a:p>
            <a:endParaRPr lang="zh-CN" altLang="en-US" dirty="0"/>
          </a:p>
        </p:txBody>
      </p:sp>
      <p:sp>
        <p:nvSpPr>
          <p:cNvPr id="30" name="箭头: 右 29">
            <a:extLst>
              <a:ext uri="{FF2B5EF4-FFF2-40B4-BE49-F238E27FC236}">
                <a16:creationId xmlns:a16="http://schemas.microsoft.com/office/drawing/2014/main" id="{85CD50F5-3127-CC96-CD43-2EAA1A1C0CED}"/>
              </a:ext>
            </a:extLst>
          </p:cNvPr>
          <p:cNvSpPr/>
          <p:nvPr/>
        </p:nvSpPr>
        <p:spPr>
          <a:xfrm>
            <a:off x="2566270" y="1602639"/>
            <a:ext cx="1139516" cy="15154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5CFF257-8943-662F-A97F-948B0CFFF4D7}"/>
              </a:ext>
            </a:extLst>
          </p:cNvPr>
          <p:cNvSpPr txBox="1"/>
          <p:nvPr/>
        </p:nvSpPr>
        <p:spPr>
          <a:xfrm>
            <a:off x="2829675" y="1290670"/>
            <a:ext cx="763571" cy="369332"/>
          </a:xfrm>
          <a:prstGeom prst="rect">
            <a:avLst/>
          </a:prstGeom>
          <a:noFill/>
        </p:spPr>
        <p:txBody>
          <a:bodyPr wrap="square" rtlCol="0">
            <a:spAutoFit/>
          </a:bodyPr>
          <a:lstStyle/>
          <a:p>
            <a:r>
              <a:rPr lang="en-US" altLang="zh-CN" dirty="0"/>
              <a:t>Flip </a:t>
            </a:r>
            <a:endParaRPr lang="zh-CN" altLang="en-US" dirty="0"/>
          </a:p>
        </p:txBody>
      </p:sp>
      <p:sp>
        <p:nvSpPr>
          <p:cNvPr id="32" name="箭头: 右 31">
            <a:extLst>
              <a:ext uri="{FF2B5EF4-FFF2-40B4-BE49-F238E27FC236}">
                <a16:creationId xmlns:a16="http://schemas.microsoft.com/office/drawing/2014/main" id="{895117AB-9711-C3E1-62A5-4FA0E69A1287}"/>
              </a:ext>
            </a:extLst>
          </p:cNvPr>
          <p:cNvSpPr/>
          <p:nvPr/>
        </p:nvSpPr>
        <p:spPr>
          <a:xfrm>
            <a:off x="2550642" y="2639251"/>
            <a:ext cx="1139516" cy="15154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836AB27B-6C7A-8B20-7D46-10E436A27D23}"/>
              </a:ext>
            </a:extLst>
          </p:cNvPr>
          <p:cNvSpPr txBox="1"/>
          <p:nvPr/>
        </p:nvSpPr>
        <p:spPr>
          <a:xfrm>
            <a:off x="2675965" y="2312474"/>
            <a:ext cx="1201171" cy="369332"/>
          </a:xfrm>
          <a:prstGeom prst="rect">
            <a:avLst/>
          </a:prstGeom>
          <a:noFill/>
        </p:spPr>
        <p:txBody>
          <a:bodyPr wrap="square" rtlCol="0">
            <a:spAutoFit/>
          </a:bodyPr>
          <a:lstStyle/>
          <a:p>
            <a:r>
              <a:rPr lang="en-US" altLang="zh-CN" dirty="0"/>
              <a:t>Rotate  </a:t>
            </a:r>
            <a:endParaRPr lang="zh-CN" altLang="en-US" dirty="0"/>
          </a:p>
        </p:txBody>
      </p:sp>
      <p:sp>
        <p:nvSpPr>
          <p:cNvPr id="34" name="箭头: 右 33">
            <a:extLst>
              <a:ext uri="{FF2B5EF4-FFF2-40B4-BE49-F238E27FC236}">
                <a16:creationId xmlns:a16="http://schemas.microsoft.com/office/drawing/2014/main" id="{5FC70FD9-89E5-BC48-0356-407C6F35FBC8}"/>
              </a:ext>
            </a:extLst>
          </p:cNvPr>
          <p:cNvSpPr/>
          <p:nvPr/>
        </p:nvSpPr>
        <p:spPr>
          <a:xfrm>
            <a:off x="2566270" y="3855831"/>
            <a:ext cx="1139516" cy="15154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7530D35-3167-4373-67BC-E161DCA238D0}"/>
              </a:ext>
            </a:extLst>
          </p:cNvPr>
          <p:cNvSpPr txBox="1"/>
          <p:nvPr/>
        </p:nvSpPr>
        <p:spPr>
          <a:xfrm>
            <a:off x="2729390" y="3545390"/>
            <a:ext cx="1091213" cy="369332"/>
          </a:xfrm>
          <a:prstGeom prst="rect">
            <a:avLst/>
          </a:prstGeom>
          <a:noFill/>
        </p:spPr>
        <p:txBody>
          <a:bodyPr wrap="square" rtlCol="0">
            <a:spAutoFit/>
          </a:bodyPr>
          <a:lstStyle/>
          <a:p>
            <a:r>
              <a:rPr lang="en-US" altLang="zh-CN" dirty="0"/>
              <a:t>Zoom </a:t>
            </a:r>
            <a:endParaRPr lang="zh-CN" altLang="en-US" dirty="0"/>
          </a:p>
        </p:txBody>
      </p:sp>
      <p:sp>
        <p:nvSpPr>
          <p:cNvPr id="36" name="箭头: 右 35">
            <a:extLst>
              <a:ext uri="{FF2B5EF4-FFF2-40B4-BE49-F238E27FC236}">
                <a16:creationId xmlns:a16="http://schemas.microsoft.com/office/drawing/2014/main" id="{4CBDEE02-112E-11DD-2C4C-6449521E787B}"/>
              </a:ext>
            </a:extLst>
          </p:cNvPr>
          <p:cNvSpPr/>
          <p:nvPr/>
        </p:nvSpPr>
        <p:spPr>
          <a:xfrm>
            <a:off x="2566270" y="5015048"/>
            <a:ext cx="1139516" cy="15154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887FEBFE-BC70-31AA-CE7E-76B91DAF67FC}"/>
              </a:ext>
            </a:extLst>
          </p:cNvPr>
          <p:cNvSpPr txBox="1"/>
          <p:nvPr/>
        </p:nvSpPr>
        <p:spPr>
          <a:xfrm>
            <a:off x="2575096" y="4683887"/>
            <a:ext cx="1657484" cy="369332"/>
          </a:xfrm>
          <a:prstGeom prst="rect">
            <a:avLst/>
          </a:prstGeom>
          <a:noFill/>
        </p:spPr>
        <p:txBody>
          <a:bodyPr wrap="square" rtlCol="0">
            <a:spAutoFit/>
          </a:bodyPr>
          <a:lstStyle/>
          <a:p>
            <a:r>
              <a:rPr lang="en-US" altLang="zh-CN" dirty="0"/>
              <a:t>Shift height </a:t>
            </a:r>
            <a:endParaRPr lang="zh-CN" altLang="en-US" dirty="0"/>
          </a:p>
        </p:txBody>
      </p:sp>
      <p:sp>
        <p:nvSpPr>
          <p:cNvPr id="38" name="箭头: 右 37">
            <a:extLst>
              <a:ext uri="{FF2B5EF4-FFF2-40B4-BE49-F238E27FC236}">
                <a16:creationId xmlns:a16="http://schemas.microsoft.com/office/drawing/2014/main" id="{9F6385A7-0AD5-828E-0E96-0739B2B49B17}"/>
              </a:ext>
            </a:extLst>
          </p:cNvPr>
          <p:cNvSpPr/>
          <p:nvPr/>
        </p:nvSpPr>
        <p:spPr>
          <a:xfrm>
            <a:off x="2557444" y="6251095"/>
            <a:ext cx="1139516" cy="15154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239921D-1F98-F4F7-3EA4-9D2DFFC3C265}"/>
              </a:ext>
            </a:extLst>
          </p:cNvPr>
          <p:cNvSpPr txBox="1"/>
          <p:nvPr/>
        </p:nvSpPr>
        <p:spPr>
          <a:xfrm>
            <a:off x="2566270" y="5919934"/>
            <a:ext cx="1657484" cy="369332"/>
          </a:xfrm>
          <a:prstGeom prst="rect">
            <a:avLst/>
          </a:prstGeom>
          <a:noFill/>
        </p:spPr>
        <p:txBody>
          <a:bodyPr wrap="square" rtlCol="0">
            <a:spAutoFit/>
          </a:bodyPr>
          <a:lstStyle/>
          <a:p>
            <a:r>
              <a:rPr lang="en-US" altLang="zh-CN" dirty="0"/>
              <a:t>Shift width </a:t>
            </a:r>
            <a:endParaRPr lang="zh-CN" altLang="en-US" dirty="0"/>
          </a:p>
        </p:txBody>
      </p:sp>
      <p:sp>
        <p:nvSpPr>
          <p:cNvPr id="40" name="箭头: 右 39">
            <a:extLst>
              <a:ext uri="{FF2B5EF4-FFF2-40B4-BE49-F238E27FC236}">
                <a16:creationId xmlns:a16="http://schemas.microsoft.com/office/drawing/2014/main" id="{CBF0C515-4523-67C3-7468-3857B0598A37}"/>
              </a:ext>
            </a:extLst>
          </p:cNvPr>
          <p:cNvSpPr/>
          <p:nvPr/>
        </p:nvSpPr>
        <p:spPr>
          <a:xfrm>
            <a:off x="5718772" y="2671601"/>
            <a:ext cx="1782336" cy="11919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252B845D-DED3-9D94-E735-9AE95324A7B0}"/>
              </a:ext>
            </a:extLst>
          </p:cNvPr>
          <p:cNvSpPr txBox="1"/>
          <p:nvPr/>
        </p:nvSpPr>
        <p:spPr>
          <a:xfrm>
            <a:off x="5681166" y="2344824"/>
            <a:ext cx="2256395" cy="369332"/>
          </a:xfrm>
          <a:prstGeom prst="rect">
            <a:avLst/>
          </a:prstGeom>
          <a:noFill/>
        </p:spPr>
        <p:txBody>
          <a:bodyPr wrap="square" rtlCol="0">
            <a:spAutoFit/>
          </a:bodyPr>
          <a:lstStyle/>
          <a:p>
            <a:r>
              <a:rPr lang="en-US" altLang="zh-CN" dirty="0"/>
              <a:t>Change fill mode</a:t>
            </a:r>
            <a:endParaRPr lang="zh-CN" altLang="en-US" dirty="0"/>
          </a:p>
        </p:txBody>
      </p:sp>
      <p:pic>
        <p:nvPicPr>
          <p:cNvPr id="43" name="图片 42" descr="图示&#10;&#10;描述已自动生成">
            <a:extLst>
              <a:ext uri="{FF2B5EF4-FFF2-40B4-BE49-F238E27FC236}">
                <a16:creationId xmlns:a16="http://schemas.microsoft.com/office/drawing/2014/main" id="{0E2F5DB2-5C61-9016-D43D-6C3E29A735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42230" y="2071851"/>
            <a:ext cx="1259695" cy="1259695"/>
          </a:xfrm>
          <a:prstGeom prst="rect">
            <a:avLst/>
          </a:prstGeom>
        </p:spPr>
      </p:pic>
      <p:sp>
        <p:nvSpPr>
          <p:cNvPr id="44" name="文本框 43">
            <a:extLst>
              <a:ext uri="{FF2B5EF4-FFF2-40B4-BE49-F238E27FC236}">
                <a16:creationId xmlns:a16="http://schemas.microsoft.com/office/drawing/2014/main" id="{2A482246-A195-30E3-1B01-89D240BAE5B4}"/>
              </a:ext>
            </a:extLst>
          </p:cNvPr>
          <p:cNvSpPr txBox="1"/>
          <p:nvPr/>
        </p:nvSpPr>
        <p:spPr>
          <a:xfrm>
            <a:off x="5677264" y="2790795"/>
            <a:ext cx="2256395" cy="584775"/>
          </a:xfrm>
          <a:prstGeom prst="rect">
            <a:avLst/>
          </a:prstGeom>
          <a:noFill/>
        </p:spPr>
        <p:txBody>
          <a:bodyPr wrap="square" rtlCol="0">
            <a:spAutoFit/>
          </a:bodyPr>
          <a:lstStyle/>
          <a:p>
            <a:r>
              <a:rPr lang="en-US" altLang="zh-CN" sz="1600" dirty="0"/>
              <a:t>F1 score increases </a:t>
            </a:r>
          </a:p>
          <a:p>
            <a:r>
              <a:rPr lang="en-US" altLang="zh-CN" sz="1600" dirty="0"/>
              <a:t>from 57.8% to 62.0%</a:t>
            </a:r>
            <a:endParaRPr lang="zh-CN" altLang="en-US" sz="1600" dirty="0"/>
          </a:p>
        </p:txBody>
      </p:sp>
      <p:sp>
        <p:nvSpPr>
          <p:cNvPr id="45" name="箭头: 右 44">
            <a:extLst>
              <a:ext uri="{FF2B5EF4-FFF2-40B4-BE49-F238E27FC236}">
                <a16:creationId xmlns:a16="http://schemas.microsoft.com/office/drawing/2014/main" id="{057DF5E2-C1A6-3F3E-EF1E-A154BC65B894}"/>
              </a:ext>
            </a:extLst>
          </p:cNvPr>
          <p:cNvSpPr/>
          <p:nvPr/>
        </p:nvSpPr>
        <p:spPr>
          <a:xfrm>
            <a:off x="9112242" y="2666567"/>
            <a:ext cx="1259695" cy="12422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1F6D009-EC1B-DF19-46B4-3214E4406C3E}"/>
              </a:ext>
            </a:extLst>
          </p:cNvPr>
          <p:cNvSpPr txBox="1"/>
          <p:nvPr/>
        </p:nvSpPr>
        <p:spPr>
          <a:xfrm>
            <a:off x="9008444" y="2340722"/>
            <a:ext cx="2256395" cy="369332"/>
          </a:xfrm>
          <a:prstGeom prst="rect">
            <a:avLst/>
          </a:prstGeom>
          <a:noFill/>
        </p:spPr>
        <p:txBody>
          <a:bodyPr wrap="square" rtlCol="0">
            <a:spAutoFit/>
          </a:bodyPr>
          <a:lstStyle/>
          <a:p>
            <a:r>
              <a:rPr lang="en-US" altLang="zh-CN" dirty="0"/>
              <a:t>Remove axes</a:t>
            </a:r>
            <a:endParaRPr lang="zh-CN" altLang="en-US" dirty="0"/>
          </a:p>
        </p:txBody>
      </p:sp>
      <p:pic>
        <p:nvPicPr>
          <p:cNvPr id="48" name="图片 47" descr="图标&#10;&#10;中度可信度描述已自动生成">
            <a:extLst>
              <a:ext uri="{FF2B5EF4-FFF2-40B4-BE49-F238E27FC236}">
                <a16:creationId xmlns:a16="http://schemas.microsoft.com/office/drawing/2014/main" id="{928BDCCB-B9E8-3D02-E2DD-6A7BC65125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71937" y="1918585"/>
            <a:ext cx="1213605" cy="1213605"/>
          </a:xfrm>
          <a:prstGeom prst="rect">
            <a:avLst/>
          </a:prstGeom>
        </p:spPr>
      </p:pic>
      <p:sp>
        <p:nvSpPr>
          <p:cNvPr id="49" name="箭头: 右 48">
            <a:extLst>
              <a:ext uri="{FF2B5EF4-FFF2-40B4-BE49-F238E27FC236}">
                <a16:creationId xmlns:a16="http://schemas.microsoft.com/office/drawing/2014/main" id="{2656E5A0-9E07-DD7B-5D56-5F55DD478DB6}"/>
              </a:ext>
            </a:extLst>
          </p:cNvPr>
          <p:cNvSpPr/>
          <p:nvPr/>
        </p:nvSpPr>
        <p:spPr>
          <a:xfrm rot="5400000">
            <a:off x="10537403" y="3426065"/>
            <a:ext cx="1022646" cy="13997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D2DC5116-7C7C-D90F-0C00-A371ED460FDA}"/>
              </a:ext>
            </a:extLst>
          </p:cNvPr>
          <p:cNvSpPr txBox="1"/>
          <p:nvPr/>
        </p:nvSpPr>
        <p:spPr>
          <a:xfrm>
            <a:off x="10182573" y="3395830"/>
            <a:ext cx="2256395" cy="369332"/>
          </a:xfrm>
          <a:prstGeom prst="rect">
            <a:avLst/>
          </a:prstGeom>
          <a:noFill/>
        </p:spPr>
        <p:txBody>
          <a:bodyPr wrap="square" rtlCol="0">
            <a:spAutoFit/>
          </a:bodyPr>
          <a:lstStyle/>
          <a:p>
            <a:r>
              <a:rPr lang="en-US" altLang="zh-CN" dirty="0"/>
              <a:t>Retrain</a:t>
            </a:r>
            <a:endParaRPr lang="zh-CN" altLang="en-US" dirty="0"/>
          </a:p>
        </p:txBody>
      </p:sp>
      <p:pic>
        <p:nvPicPr>
          <p:cNvPr id="51" name="图片 50">
            <a:extLst>
              <a:ext uri="{FF2B5EF4-FFF2-40B4-BE49-F238E27FC236}">
                <a16:creationId xmlns:a16="http://schemas.microsoft.com/office/drawing/2014/main" id="{1FDFB20B-9552-5F71-68FE-DFE1EDEFF149}"/>
              </a:ext>
            </a:extLst>
          </p:cNvPr>
          <p:cNvPicPr>
            <a:picLocks noChangeAspect="1"/>
          </p:cNvPicPr>
          <p:nvPr/>
        </p:nvPicPr>
        <p:blipFill>
          <a:blip r:embed="rId11"/>
          <a:stretch>
            <a:fillRect/>
          </a:stretch>
        </p:blipFill>
        <p:spPr>
          <a:xfrm>
            <a:off x="6000153" y="4196780"/>
            <a:ext cx="6056328" cy="1778565"/>
          </a:xfrm>
          <a:prstGeom prst="rect">
            <a:avLst/>
          </a:prstGeom>
        </p:spPr>
      </p:pic>
      <p:sp>
        <p:nvSpPr>
          <p:cNvPr id="2" name="左大括号 1">
            <a:extLst>
              <a:ext uri="{FF2B5EF4-FFF2-40B4-BE49-F238E27FC236}">
                <a16:creationId xmlns:a16="http://schemas.microsoft.com/office/drawing/2014/main" id="{86A8C368-61E9-6DA6-FCBA-763108FF31A0}"/>
              </a:ext>
            </a:extLst>
          </p:cNvPr>
          <p:cNvSpPr/>
          <p:nvPr/>
        </p:nvSpPr>
        <p:spPr>
          <a:xfrm>
            <a:off x="2108268" y="1194350"/>
            <a:ext cx="571016" cy="55714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1A265B3-99B1-B4F3-3DDB-0DA32824A042}"/>
              </a:ext>
            </a:extLst>
          </p:cNvPr>
          <p:cNvSpPr txBox="1"/>
          <p:nvPr/>
        </p:nvSpPr>
        <p:spPr>
          <a:xfrm>
            <a:off x="6501875" y="5901008"/>
            <a:ext cx="5220733" cy="369332"/>
          </a:xfrm>
          <a:prstGeom prst="rect">
            <a:avLst/>
          </a:prstGeom>
          <a:noFill/>
        </p:spPr>
        <p:txBody>
          <a:bodyPr wrap="square" rtlCol="0">
            <a:spAutoFit/>
          </a:bodyPr>
          <a:lstStyle/>
          <a:p>
            <a:r>
              <a:rPr lang="en-US" altLang="zh-CN" sz="1800" dirty="0"/>
              <a:t>The results of d</a:t>
            </a:r>
            <a:r>
              <a:rPr lang="en-US" altLang="zh-CN" dirty="0"/>
              <a:t>ata augmentation experiments</a:t>
            </a:r>
            <a:endParaRPr lang="zh-CN" altLang="en-US" dirty="0"/>
          </a:p>
        </p:txBody>
      </p:sp>
      <p:sp>
        <p:nvSpPr>
          <p:cNvPr id="15" name="文本框 14">
            <a:extLst>
              <a:ext uri="{FF2B5EF4-FFF2-40B4-BE49-F238E27FC236}">
                <a16:creationId xmlns:a16="http://schemas.microsoft.com/office/drawing/2014/main" id="{8C63752F-FBB8-5C03-DD4D-9076D889C1E7}"/>
              </a:ext>
            </a:extLst>
          </p:cNvPr>
          <p:cNvSpPr txBox="1"/>
          <p:nvPr/>
        </p:nvSpPr>
        <p:spPr>
          <a:xfrm>
            <a:off x="124876" y="794240"/>
            <a:ext cx="4587402" cy="400110"/>
          </a:xfrm>
          <a:prstGeom prst="rect">
            <a:avLst/>
          </a:prstGeom>
          <a:noFill/>
        </p:spPr>
        <p:txBody>
          <a:bodyPr wrap="square" rtlCol="0">
            <a:spAutoFit/>
          </a:bodyPr>
          <a:lstStyle/>
          <a:p>
            <a:r>
              <a:rPr lang="en-US" altLang="zh-CN" sz="2000" b="1" dirty="0"/>
              <a:t>Five ways to augment data:</a:t>
            </a:r>
            <a:endParaRPr lang="zh-CN" altLang="en-US" sz="2000" dirty="0"/>
          </a:p>
        </p:txBody>
      </p:sp>
    </p:spTree>
    <p:extLst>
      <p:ext uri="{BB962C8B-B14F-4D97-AF65-F5344CB8AC3E}">
        <p14:creationId xmlns:p14="http://schemas.microsoft.com/office/powerpoint/2010/main" val="5224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0120395-0E0B-DB2D-6463-25C171B7318F}"/>
              </a:ext>
            </a:extLst>
          </p:cNvPr>
          <p:cNvSpPr>
            <a:spLocks noGrp="1"/>
          </p:cNvSpPr>
          <p:nvPr>
            <p:ph type="sldNum" sz="quarter" idx="12"/>
          </p:nvPr>
        </p:nvSpPr>
        <p:spPr/>
        <p:txBody>
          <a:bodyPr/>
          <a:lstStyle/>
          <a:p>
            <a:fld id="{AD807998-1738-47A5-80D3-F0ABC8FE4D34}" type="slidenum">
              <a:rPr lang="zh-CN" altLang="en-US" smtClean="0"/>
              <a:t>15</a:t>
            </a:fld>
            <a:endParaRPr lang="zh-CN" altLang="en-US"/>
          </a:p>
        </p:txBody>
      </p:sp>
      <p:sp>
        <p:nvSpPr>
          <p:cNvPr id="5" name="矩形 4">
            <a:extLst>
              <a:ext uri="{FF2B5EF4-FFF2-40B4-BE49-F238E27FC236}">
                <a16:creationId xmlns:a16="http://schemas.microsoft.com/office/drawing/2014/main" id="{4F80A9A3-7B5D-9F8F-0819-745F616E3DE6}"/>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E310B7E7-717A-DD9C-EE9E-3CD7B8972065}"/>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B9525D6E-AAFD-7942-60C2-10349FA71094}"/>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DDC82333-68AE-C820-C722-7A6FF6BB1FD6}"/>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8F9FAA70-5E2B-569B-7281-28502B33836B}"/>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A699A94-32DD-A325-2A95-F357D917600B}"/>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97B83B9C-BAA4-AE7B-ED72-642EA69A4D46}"/>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5ED0A195-60BB-5BBB-5447-008FF9FB497D}"/>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1EB178BE-CAC3-B471-1863-02C2568BD8EB}"/>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3" name="图片 2" descr="图表&#10;&#10;描述已自动生成">
            <a:extLst>
              <a:ext uri="{FF2B5EF4-FFF2-40B4-BE49-F238E27FC236}">
                <a16:creationId xmlns:a16="http://schemas.microsoft.com/office/drawing/2014/main" id="{1ED065A2-73C0-76D8-0807-D762BC3A6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69" y="1955269"/>
            <a:ext cx="4848439" cy="3781101"/>
          </a:xfrm>
          <a:prstGeom prst="rect">
            <a:avLst/>
          </a:prstGeom>
        </p:spPr>
      </p:pic>
      <p:pic>
        <p:nvPicPr>
          <p:cNvPr id="15" name="图片 14" descr="墙上的海报&#10;&#10;中度可信度描述已自动生成">
            <a:extLst>
              <a:ext uri="{FF2B5EF4-FFF2-40B4-BE49-F238E27FC236}">
                <a16:creationId xmlns:a16="http://schemas.microsoft.com/office/drawing/2014/main" id="{3CE9C393-C5C4-77ED-B769-8420C9870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807" y="1277662"/>
            <a:ext cx="4933586" cy="4654440"/>
          </a:xfrm>
          <a:prstGeom prst="rect">
            <a:avLst/>
          </a:prstGeom>
        </p:spPr>
      </p:pic>
      <p:sp>
        <p:nvSpPr>
          <p:cNvPr id="2" name="文本框 1">
            <a:extLst>
              <a:ext uri="{FF2B5EF4-FFF2-40B4-BE49-F238E27FC236}">
                <a16:creationId xmlns:a16="http://schemas.microsoft.com/office/drawing/2014/main" id="{8493E276-BEE6-9AF1-D5A6-09E4CDD8D52D}"/>
              </a:ext>
            </a:extLst>
          </p:cNvPr>
          <p:cNvSpPr txBox="1"/>
          <p:nvPr/>
        </p:nvSpPr>
        <p:spPr>
          <a:xfrm>
            <a:off x="124876" y="913119"/>
            <a:ext cx="4587402" cy="400110"/>
          </a:xfrm>
          <a:prstGeom prst="rect">
            <a:avLst/>
          </a:prstGeom>
          <a:noFill/>
        </p:spPr>
        <p:txBody>
          <a:bodyPr wrap="square" rtlCol="0">
            <a:spAutoFit/>
          </a:bodyPr>
          <a:lstStyle/>
          <a:p>
            <a:r>
              <a:rPr lang="en-US" altLang="zh-CN" sz="2000" b="1" dirty="0"/>
              <a:t>Evaluate performance of models:</a:t>
            </a:r>
            <a:endParaRPr lang="zh-CN" altLang="en-US" sz="2000" dirty="0"/>
          </a:p>
        </p:txBody>
      </p:sp>
      <p:sp>
        <p:nvSpPr>
          <p:cNvPr id="14" name="文本框 13">
            <a:extLst>
              <a:ext uri="{FF2B5EF4-FFF2-40B4-BE49-F238E27FC236}">
                <a16:creationId xmlns:a16="http://schemas.microsoft.com/office/drawing/2014/main" id="{A501412C-E397-BEF6-1F02-235F05F2C0E1}"/>
              </a:ext>
            </a:extLst>
          </p:cNvPr>
          <p:cNvSpPr txBox="1"/>
          <p:nvPr/>
        </p:nvSpPr>
        <p:spPr>
          <a:xfrm>
            <a:off x="422427" y="5736370"/>
            <a:ext cx="4932670" cy="307777"/>
          </a:xfrm>
          <a:prstGeom prst="rect">
            <a:avLst/>
          </a:prstGeom>
          <a:noFill/>
        </p:spPr>
        <p:txBody>
          <a:bodyPr wrap="square" rtlCol="0">
            <a:spAutoFit/>
          </a:bodyPr>
          <a:lstStyle/>
          <a:p>
            <a:r>
              <a:rPr lang="en-US" altLang="zh-CN" sz="1400" dirty="0"/>
              <a:t>F1 scores of 10 different classes, based on the basic model0</a:t>
            </a:r>
            <a:endParaRPr lang="zh-CN" altLang="en-US" sz="1400" dirty="0"/>
          </a:p>
        </p:txBody>
      </p:sp>
      <p:sp>
        <p:nvSpPr>
          <p:cNvPr id="16" name="文本框 15">
            <a:extLst>
              <a:ext uri="{FF2B5EF4-FFF2-40B4-BE49-F238E27FC236}">
                <a16:creationId xmlns:a16="http://schemas.microsoft.com/office/drawing/2014/main" id="{0F9FC7EE-028B-F515-232C-C4101D1063A3}"/>
              </a:ext>
            </a:extLst>
          </p:cNvPr>
          <p:cNvSpPr txBox="1"/>
          <p:nvPr/>
        </p:nvSpPr>
        <p:spPr>
          <a:xfrm>
            <a:off x="6144723" y="6048573"/>
            <a:ext cx="5129634" cy="738664"/>
          </a:xfrm>
          <a:prstGeom prst="rect">
            <a:avLst/>
          </a:prstGeom>
          <a:noFill/>
        </p:spPr>
        <p:txBody>
          <a:bodyPr wrap="square" rtlCol="0">
            <a:spAutoFit/>
          </a:bodyPr>
          <a:lstStyle/>
          <a:p>
            <a:pPr algn="ctr"/>
            <a:r>
              <a:rPr lang="en-US" altLang="zh-CN" sz="1400" dirty="0"/>
              <a:t>The</a:t>
            </a:r>
            <a:r>
              <a:rPr lang="zh-CN" altLang="en-US" sz="1400" dirty="0"/>
              <a:t> </a:t>
            </a:r>
            <a:r>
              <a:rPr lang="en-US" altLang="zh-CN" sz="1400" dirty="0"/>
              <a:t>9 most wrong predictions</a:t>
            </a:r>
          </a:p>
          <a:p>
            <a:pPr algn="ctr"/>
            <a:r>
              <a:rPr lang="en-US" altLang="zh-CN" sz="1400" dirty="0"/>
              <a:t>(where the ground truth doesn't match the prediction with the highest max prediction probabilities. ).</a:t>
            </a:r>
          </a:p>
        </p:txBody>
      </p:sp>
    </p:spTree>
    <p:extLst>
      <p:ext uri="{BB962C8B-B14F-4D97-AF65-F5344CB8AC3E}">
        <p14:creationId xmlns:p14="http://schemas.microsoft.com/office/powerpoint/2010/main" val="250067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BA891F5-FE1C-7CCF-42FC-23DE227EB1C3}"/>
              </a:ext>
            </a:extLst>
          </p:cNvPr>
          <p:cNvSpPr>
            <a:spLocks noGrp="1"/>
          </p:cNvSpPr>
          <p:nvPr>
            <p:ph type="sldNum" sz="quarter" idx="12"/>
          </p:nvPr>
        </p:nvSpPr>
        <p:spPr/>
        <p:txBody>
          <a:bodyPr/>
          <a:lstStyle/>
          <a:p>
            <a:fld id="{AD807998-1738-47A5-80D3-F0ABC8FE4D34}" type="slidenum">
              <a:rPr lang="zh-CN" altLang="en-US" smtClean="0"/>
              <a:t>16</a:t>
            </a:fld>
            <a:endParaRPr lang="zh-CN" altLang="en-US"/>
          </a:p>
        </p:txBody>
      </p:sp>
      <p:sp>
        <p:nvSpPr>
          <p:cNvPr id="5" name="矩形 4">
            <a:extLst>
              <a:ext uri="{FF2B5EF4-FFF2-40B4-BE49-F238E27FC236}">
                <a16:creationId xmlns:a16="http://schemas.microsoft.com/office/drawing/2014/main" id="{0C643329-3CF9-E892-9103-71EC740CB33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8C8A2320-2780-D0E2-DBA9-42483E0F9362}"/>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13EEA63-EB61-3C91-1BB1-BD9E17991542}"/>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D67F476C-4B0B-CAAE-487E-A076DB2FEDA6}"/>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25B98D33-EAFA-4A82-400A-4E3D402C2CCE}"/>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6443751-75BB-EF0F-AC22-4B5E22772BD8}"/>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9A347E3E-FFE7-4D3E-9CD0-16267F60F3C8}"/>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31350217-4691-33D2-D7BB-ACBDD406537C}"/>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2B7A7664-142C-F739-96EB-FF9ACD332608}"/>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15" name="图片 14">
            <a:extLst>
              <a:ext uri="{FF2B5EF4-FFF2-40B4-BE49-F238E27FC236}">
                <a16:creationId xmlns:a16="http://schemas.microsoft.com/office/drawing/2014/main" id="{3E855E1E-33A2-925E-CDDE-16B618E32236}"/>
              </a:ext>
            </a:extLst>
          </p:cNvPr>
          <p:cNvPicPr>
            <a:picLocks noChangeAspect="1"/>
          </p:cNvPicPr>
          <p:nvPr/>
        </p:nvPicPr>
        <p:blipFill>
          <a:blip r:embed="rId2"/>
          <a:stretch>
            <a:fillRect/>
          </a:stretch>
        </p:blipFill>
        <p:spPr>
          <a:xfrm>
            <a:off x="1688238" y="1687636"/>
            <a:ext cx="8791357" cy="3113398"/>
          </a:xfrm>
          <a:prstGeom prst="rect">
            <a:avLst/>
          </a:prstGeom>
        </p:spPr>
      </p:pic>
      <p:sp>
        <p:nvSpPr>
          <p:cNvPr id="16" name="文本框 15">
            <a:extLst>
              <a:ext uri="{FF2B5EF4-FFF2-40B4-BE49-F238E27FC236}">
                <a16:creationId xmlns:a16="http://schemas.microsoft.com/office/drawing/2014/main" id="{9ED0DB02-0F38-2E5B-D091-4A0A23378C1C}"/>
              </a:ext>
            </a:extLst>
          </p:cNvPr>
          <p:cNvSpPr txBox="1"/>
          <p:nvPr/>
        </p:nvSpPr>
        <p:spPr>
          <a:xfrm>
            <a:off x="124876" y="913119"/>
            <a:ext cx="4587402" cy="400110"/>
          </a:xfrm>
          <a:prstGeom prst="rect">
            <a:avLst/>
          </a:prstGeom>
          <a:noFill/>
        </p:spPr>
        <p:txBody>
          <a:bodyPr wrap="square" rtlCol="0">
            <a:spAutoFit/>
          </a:bodyPr>
          <a:lstStyle/>
          <a:p>
            <a:r>
              <a:rPr lang="en-US" altLang="zh-CN" sz="2000" b="1" dirty="0"/>
              <a:t>Predict with three trained models:</a:t>
            </a:r>
            <a:endParaRPr lang="zh-CN" altLang="en-US" sz="2000" dirty="0"/>
          </a:p>
        </p:txBody>
      </p:sp>
      <p:sp>
        <p:nvSpPr>
          <p:cNvPr id="17" name="文本框 16">
            <a:extLst>
              <a:ext uri="{FF2B5EF4-FFF2-40B4-BE49-F238E27FC236}">
                <a16:creationId xmlns:a16="http://schemas.microsoft.com/office/drawing/2014/main" id="{FCB4F1F7-AD72-627A-680D-35DD27187402}"/>
              </a:ext>
            </a:extLst>
          </p:cNvPr>
          <p:cNvSpPr txBox="1"/>
          <p:nvPr/>
        </p:nvSpPr>
        <p:spPr>
          <a:xfrm>
            <a:off x="4353971" y="4801033"/>
            <a:ext cx="5220733" cy="369332"/>
          </a:xfrm>
          <a:prstGeom prst="rect">
            <a:avLst/>
          </a:prstGeom>
          <a:noFill/>
        </p:spPr>
        <p:txBody>
          <a:bodyPr wrap="square" rtlCol="0">
            <a:spAutoFit/>
          </a:bodyPr>
          <a:lstStyle/>
          <a:p>
            <a:r>
              <a:rPr lang="en-US" altLang="zh-CN" dirty="0"/>
              <a:t>F</a:t>
            </a:r>
            <a:r>
              <a:rPr lang="en-US" altLang="zh-CN" sz="1800" dirty="0"/>
              <a:t>1 scores of different </a:t>
            </a:r>
            <a:r>
              <a:rPr lang="en-US" altLang="zh-CN" dirty="0"/>
              <a:t>experiments</a:t>
            </a:r>
            <a:endParaRPr lang="zh-CN" altLang="en-US" dirty="0"/>
          </a:p>
        </p:txBody>
      </p:sp>
      <p:sp>
        <p:nvSpPr>
          <p:cNvPr id="18" name="文本框 17">
            <a:extLst>
              <a:ext uri="{FF2B5EF4-FFF2-40B4-BE49-F238E27FC236}">
                <a16:creationId xmlns:a16="http://schemas.microsoft.com/office/drawing/2014/main" id="{E25E6AF0-543D-3467-BB72-19F180B66952}"/>
              </a:ext>
            </a:extLst>
          </p:cNvPr>
          <p:cNvSpPr txBox="1"/>
          <p:nvPr/>
        </p:nvSpPr>
        <p:spPr>
          <a:xfrm>
            <a:off x="2418577" y="5635256"/>
            <a:ext cx="7578299"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Predicting datasets with three models together shows better performance than using a single model.</a:t>
            </a:r>
            <a:endParaRPr lang="zh-CN" altLang="en-US" dirty="0"/>
          </a:p>
        </p:txBody>
      </p:sp>
    </p:spTree>
    <p:extLst>
      <p:ext uri="{BB962C8B-B14F-4D97-AF65-F5344CB8AC3E}">
        <p14:creationId xmlns:p14="http://schemas.microsoft.com/office/powerpoint/2010/main" val="112829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BA891F5-FE1C-7CCF-42FC-23DE227EB1C3}"/>
              </a:ext>
            </a:extLst>
          </p:cNvPr>
          <p:cNvSpPr>
            <a:spLocks noGrp="1"/>
          </p:cNvSpPr>
          <p:nvPr>
            <p:ph type="sldNum" sz="quarter" idx="12"/>
          </p:nvPr>
        </p:nvSpPr>
        <p:spPr/>
        <p:txBody>
          <a:bodyPr/>
          <a:lstStyle/>
          <a:p>
            <a:fld id="{AD807998-1738-47A5-80D3-F0ABC8FE4D34}" type="slidenum">
              <a:rPr lang="zh-CN" altLang="en-US" smtClean="0"/>
              <a:t>17</a:t>
            </a:fld>
            <a:endParaRPr lang="zh-CN" altLang="en-US"/>
          </a:p>
        </p:txBody>
      </p:sp>
      <p:sp>
        <p:nvSpPr>
          <p:cNvPr id="5" name="矩形 4">
            <a:extLst>
              <a:ext uri="{FF2B5EF4-FFF2-40B4-BE49-F238E27FC236}">
                <a16:creationId xmlns:a16="http://schemas.microsoft.com/office/drawing/2014/main" id="{0C643329-3CF9-E892-9103-71EC740CB33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V 形 5">
            <a:extLst>
              <a:ext uri="{FF2B5EF4-FFF2-40B4-BE49-F238E27FC236}">
                <a16:creationId xmlns:a16="http://schemas.microsoft.com/office/drawing/2014/main" id="{8C8A2320-2780-D0E2-DBA9-42483E0F9362}"/>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13EEA63-EB61-3C91-1BB1-BD9E17991542}"/>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D67F476C-4B0B-CAAE-487E-A076DB2FEDA6}"/>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25B98D33-EAFA-4A82-400A-4E3D402C2CCE}"/>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6443751-75BB-EF0F-AC22-4B5E22772BD8}"/>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9A347E3E-FFE7-4D3E-9CD0-16267F60F3C8}"/>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31350217-4691-33D2-D7BB-ACBDD406537C}"/>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2B7A7664-142C-F739-96EB-FF9ACD332608}"/>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2" name="图片 1" descr="图表&#10;&#10;描述已自动生成">
            <a:extLst>
              <a:ext uri="{FF2B5EF4-FFF2-40B4-BE49-F238E27FC236}">
                <a16:creationId xmlns:a16="http://schemas.microsoft.com/office/drawing/2014/main" id="{16A11AC0-FA8B-338C-727E-854F6D841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69" y="1790892"/>
            <a:ext cx="4848439" cy="3781101"/>
          </a:xfrm>
          <a:prstGeom prst="rect">
            <a:avLst/>
          </a:prstGeom>
        </p:spPr>
      </p:pic>
      <p:pic>
        <p:nvPicPr>
          <p:cNvPr id="14" name="图片 13" descr="图表&#10;&#10;低可信度描述已自动生成">
            <a:extLst>
              <a:ext uri="{FF2B5EF4-FFF2-40B4-BE49-F238E27FC236}">
                <a16:creationId xmlns:a16="http://schemas.microsoft.com/office/drawing/2014/main" id="{958798E1-5B1D-71B1-2945-634DADAD9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138" y="1790891"/>
            <a:ext cx="4848439" cy="3781102"/>
          </a:xfrm>
          <a:prstGeom prst="rect">
            <a:avLst/>
          </a:prstGeom>
        </p:spPr>
      </p:pic>
      <p:sp>
        <p:nvSpPr>
          <p:cNvPr id="19" name="文本框 18">
            <a:extLst>
              <a:ext uri="{FF2B5EF4-FFF2-40B4-BE49-F238E27FC236}">
                <a16:creationId xmlns:a16="http://schemas.microsoft.com/office/drawing/2014/main" id="{92A7276C-4699-F9AE-19DF-04E8D7C21B88}"/>
              </a:ext>
            </a:extLst>
          </p:cNvPr>
          <p:cNvSpPr txBox="1"/>
          <p:nvPr/>
        </p:nvSpPr>
        <p:spPr>
          <a:xfrm>
            <a:off x="1911033" y="5486400"/>
            <a:ext cx="3589506" cy="369332"/>
          </a:xfrm>
          <a:prstGeom prst="rect">
            <a:avLst/>
          </a:prstGeom>
          <a:noFill/>
        </p:spPr>
        <p:txBody>
          <a:bodyPr wrap="square" rtlCol="0">
            <a:spAutoFit/>
          </a:bodyPr>
          <a:lstStyle/>
          <a:p>
            <a:r>
              <a:rPr lang="en-US" altLang="zh-CN" dirty="0"/>
              <a:t>Predict with a base model.</a:t>
            </a:r>
            <a:endParaRPr lang="zh-CN" altLang="en-US" dirty="0"/>
          </a:p>
        </p:txBody>
      </p:sp>
      <p:sp>
        <p:nvSpPr>
          <p:cNvPr id="20" name="文本框 19">
            <a:extLst>
              <a:ext uri="{FF2B5EF4-FFF2-40B4-BE49-F238E27FC236}">
                <a16:creationId xmlns:a16="http://schemas.microsoft.com/office/drawing/2014/main" id="{ED6F5FE7-1FB2-E47C-E8D6-1A2A521E284A}"/>
              </a:ext>
            </a:extLst>
          </p:cNvPr>
          <p:cNvSpPr txBox="1"/>
          <p:nvPr/>
        </p:nvSpPr>
        <p:spPr>
          <a:xfrm>
            <a:off x="7207901" y="5486400"/>
            <a:ext cx="4055265" cy="369332"/>
          </a:xfrm>
          <a:prstGeom prst="rect">
            <a:avLst/>
          </a:prstGeom>
          <a:noFill/>
        </p:spPr>
        <p:txBody>
          <a:bodyPr wrap="square" rtlCol="0">
            <a:spAutoFit/>
          </a:bodyPr>
          <a:lstStyle/>
          <a:p>
            <a:r>
              <a:rPr lang="en-US" altLang="zh-CN" dirty="0"/>
              <a:t>Predict with three models together.</a:t>
            </a:r>
            <a:endParaRPr lang="zh-CN" altLang="en-US" dirty="0"/>
          </a:p>
        </p:txBody>
      </p:sp>
      <p:sp>
        <p:nvSpPr>
          <p:cNvPr id="21" name="文本框 20">
            <a:extLst>
              <a:ext uri="{FF2B5EF4-FFF2-40B4-BE49-F238E27FC236}">
                <a16:creationId xmlns:a16="http://schemas.microsoft.com/office/drawing/2014/main" id="{FEEF4A95-B74E-27F4-DAFC-B3B8FD2F7DAF}"/>
              </a:ext>
            </a:extLst>
          </p:cNvPr>
          <p:cNvSpPr txBox="1"/>
          <p:nvPr/>
        </p:nvSpPr>
        <p:spPr>
          <a:xfrm>
            <a:off x="124876" y="913119"/>
            <a:ext cx="4587402" cy="400110"/>
          </a:xfrm>
          <a:prstGeom prst="rect">
            <a:avLst/>
          </a:prstGeom>
          <a:noFill/>
        </p:spPr>
        <p:txBody>
          <a:bodyPr wrap="square" rtlCol="0">
            <a:spAutoFit/>
          </a:bodyPr>
          <a:lstStyle/>
          <a:p>
            <a:r>
              <a:rPr lang="en-US" altLang="zh-CN" sz="2000" b="1" dirty="0"/>
              <a:t>Predict with three trained models:</a:t>
            </a:r>
            <a:endParaRPr lang="zh-CN" altLang="en-US" sz="2000" dirty="0"/>
          </a:p>
        </p:txBody>
      </p:sp>
      <p:sp>
        <p:nvSpPr>
          <p:cNvPr id="22" name="文本框 21">
            <a:extLst>
              <a:ext uri="{FF2B5EF4-FFF2-40B4-BE49-F238E27FC236}">
                <a16:creationId xmlns:a16="http://schemas.microsoft.com/office/drawing/2014/main" id="{ABDC8A97-FB5B-5912-53CD-DC93D95276F9}"/>
              </a:ext>
            </a:extLst>
          </p:cNvPr>
          <p:cNvSpPr txBox="1"/>
          <p:nvPr/>
        </p:nvSpPr>
        <p:spPr>
          <a:xfrm>
            <a:off x="3274582" y="6156295"/>
            <a:ext cx="7578299"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t>The accuracy of each class is generally improved.</a:t>
            </a:r>
            <a:endParaRPr lang="zh-CN" altLang="en-US" sz="2000" dirty="0"/>
          </a:p>
        </p:txBody>
      </p:sp>
    </p:spTree>
    <p:extLst>
      <p:ext uri="{BB962C8B-B14F-4D97-AF65-F5344CB8AC3E}">
        <p14:creationId xmlns:p14="http://schemas.microsoft.com/office/powerpoint/2010/main" val="1823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文本框 1">
            <a:extLst>
              <a:ext uri="{FF2B5EF4-FFF2-40B4-BE49-F238E27FC236}">
                <a16:creationId xmlns:a16="http://schemas.microsoft.com/office/drawing/2014/main" id="{E4515A29-A650-DA96-187F-5816F52CF0A8}"/>
              </a:ext>
            </a:extLst>
          </p:cNvPr>
          <p:cNvSpPr txBox="1"/>
          <p:nvPr/>
        </p:nvSpPr>
        <p:spPr>
          <a:xfrm>
            <a:off x="76248" y="1125530"/>
            <a:ext cx="4385771" cy="400110"/>
          </a:xfrm>
          <a:prstGeom prst="rect">
            <a:avLst/>
          </a:prstGeom>
          <a:noFill/>
        </p:spPr>
        <p:txBody>
          <a:bodyPr wrap="square" rtlCol="0">
            <a:spAutoFit/>
          </a:bodyPr>
          <a:lstStyle/>
          <a:p>
            <a:r>
              <a:rPr lang="en-US" altLang="zh-CN" sz="2000" b="1" dirty="0"/>
              <a:t>More transfer learning analysis </a:t>
            </a:r>
            <a:r>
              <a:rPr lang="en-US" altLang="zh-CN" sz="2000" dirty="0"/>
              <a:t>:</a:t>
            </a:r>
            <a:endParaRPr lang="zh-CN" altLang="en-US" sz="2000" dirty="0"/>
          </a:p>
        </p:txBody>
      </p:sp>
      <p:sp>
        <p:nvSpPr>
          <p:cNvPr id="3" name="灯片编号占位符 2">
            <a:extLst>
              <a:ext uri="{FF2B5EF4-FFF2-40B4-BE49-F238E27FC236}">
                <a16:creationId xmlns:a16="http://schemas.microsoft.com/office/drawing/2014/main" id="{52B5E47E-A5E1-6A1F-30DD-2C0793412033}"/>
              </a:ext>
            </a:extLst>
          </p:cNvPr>
          <p:cNvSpPr>
            <a:spLocks noGrp="1"/>
          </p:cNvSpPr>
          <p:nvPr>
            <p:ph type="sldNum" sz="quarter" idx="12"/>
          </p:nvPr>
        </p:nvSpPr>
        <p:spPr/>
        <p:txBody>
          <a:bodyPr/>
          <a:lstStyle/>
          <a:p>
            <a:fld id="{AD807998-1738-47A5-80D3-F0ABC8FE4D34}" type="slidenum">
              <a:rPr lang="zh-CN" altLang="en-US" smtClean="0"/>
              <a:t>18</a:t>
            </a:fld>
            <a:endParaRPr lang="zh-CN" altLang="en-US"/>
          </a:p>
        </p:txBody>
      </p:sp>
      <p:pic>
        <p:nvPicPr>
          <p:cNvPr id="16" name="图片 15">
            <a:extLst>
              <a:ext uri="{FF2B5EF4-FFF2-40B4-BE49-F238E27FC236}">
                <a16:creationId xmlns:a16="http://schemas.microsoft.com/office/drawing/2014/main" id="{FF5AC04E-B04C-2C79-A5DA-7871E163C9B3}"/>
              </a:ext>
            </a:extLst>
          </p:cNvPr>
          <p:cNvPicPr>
            <a:picLocks noChangeAspect="1"/>
          </p:cNvPicPr>
          <p:nvPr/>
        </p:nvPicPr>
        <p:blipFill>
          <a:blip r:embed="rId2"/>
          <a:stretch>
            <a:fillRect/>
          </a:stretch>
        </p:blipFill>
        <p:spPr>
          <a:xfrm>
            <a:off x="6569183" y="2122795"/>
            <a:ext cx="3418647" cy="2960130"/>
          </a:xfrm>
          <a:prstGeom prst="rect">
            <a:avLst/>
          </a:prstGeom>
        </p:spPr>
      </p:pic>
      <p:pic>
        <p:nvPicPr>
          <p:cNvPr id="18" name="图片 17">
            <a:extLst>
              <a:ext uri="{FF2B5EF4-FFF2-40B4-BE49-F238E27FC236}">
                <a16:creationId xmlns:a16="http://schemas.microsoft.com/office/drawing/2014/main" id="{5F65A3E4-4C62-B830-6E29-2F8A869E0F16}"/>
              </a:ext>
            </a:extLst>
          </p:cNvPr>
          <p:cNvPicPr>
            <a:picLocks noChangeAspect="1"/>
          </p:cNvPicPr>
          <p:nvPr/>
        </p:nvPicPr>
        <p:blipFill>
          <a:blip r:embed="rId3"/>
          <a:stretch>
            <a:fillRect/>
          </a:stretch>
        </p:blipFill>
        <p:spPr>
          <a:xfrm>
            <a:off x="1637461" y="1973973"/>
            <a:ext cx="3499412" cy="3108952"/>
          </a:xfrm>
          <a:prstGeom prst="rect">
            <a:avLst/>
          </a:prstGeom>
        </p:spPr>
      </p:pic>
      <p:sp>
        <p:nvSpPr>
          <p:cNvPr id="20" name="矩形 19">
            <a:extLst>
              <a:ext uri="{FF2B5EF4-FFF2-40B4-BE49-F238E27FC236}">
                <a16:creationId xmlns:a16="http://schemas.microsoft.com/office/drawing/2014/main" id="{A70DD9E2-DAAE-E9E1-6136-A924B80CE5C0}"/>
              </a:ext>
            </a:extLst>
          </p:cNvPr>
          <p:cNvSpPr/>
          <p:nvPr/>
        </p:nvSpPr>
        <p:spPr>
          <a:xfrm>
            <a:off x="1637461" y="1973973"/>
            <a:ext cx="3698893" cy="3108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A5D00A1-C9ED-7D40-630B-D543575A0A99}"/>
              </a:ext>
            </a:extLst>
          </p:cNvPr>
          <p:cNvSpPr/>
          <p:nvPr/>
        </p:nvSpPr>
        <p:spPr>
          <a:xfrm>
            <a:off x="6388497" y="1973973"/>
            <a:ext cx="3698893" cy="3108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98E1EE98-EA70-611B-E6E9-84809965D361}"/>
              </a:ext>
            </a:extLst>
          </p:cNvPr>
          <p:cNvCxnSpPr>
            <a:cxnSpLocks/>
          </p:cNvCxnSpPr>
          <p:nvPr/>
        </p:nvCxnSpPr>
        <p:spPr>
          <a:xfrm>
            <a:off x="5533335" y="3499498"/>
            <a:ext cx="5801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9853098-5E64-F70B-77B6-E1E2D8B2556D}"/>
              </a:ext>
            </a:extLst>
          </p:cNvPr>
          <p:cNvSpPr txBox="1"/>
          <p:nvPr/>
        </p:nvSpPr>
        <p:spPr>
          <a:xfrm>
            <a:off x="3151603" y="5834152"/>
            <a:ext cx="6056761"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Fewer training data(10% of original data), faster training.</a:t>
            </a:r>
          </a:p>
        </p:txBody>
      </p:sp>
      <p:sp>
        <p:nvSpPr>
          <p:cNvPr id="13" name="椭圆 12">
            <a:extLst>
              <a:ext uri="{FF2B5EF4-FFF2-40B4-BE49-F238E27FC236}">
                <a16:creationId xmlns:a16="http://schemas.microsoft.com/office/drawing/2014/main" id="{8E28E1AB-6560-D04C-5EA7-258607048ABA}"/>
              </a:ext>
            </a:extLst>
          </p:cNvPr>
          <p:cNvSpPr/>
          <p:nvPr/>
        </p:nvSpPr>
        <p:spPr>
          <a:xfrm>
            <a:off x="4031951" y="2121504"/>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上弧形 13">
            <a:extLst>
              <a:ext uri="{FF2B5EF4-FFF2-40B4-BE49-F238E27FC236}">
                <a16:creationId xmlns:a16="http://schemas.microsoft.com/office/drawing/2014/main" id="{272029FA-6F68-7487-8B81-F98238B0CB91}"/>
              </a:ext>
            </a:extLst>
          </p:cNvPr>
          <p:cNvSpPr/>
          <p:nvPr/>
        </p:nvSpPr>
        <p:spPr>
          <a:xfrm>
            <a:off x="4293404" y="1426387"/>
            <a:ext cx="4945846" cy="695117"/>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a:extLst>
              <a:ext uri="{FF2B5EF4-FFF2-40B4-BE49-F238E27FC236}">
                <a16:creationId xmlns:a16="http://schemas.microsoft.com/office/drawing/2014/main" id="{7BBD137D-25F9-2BD6-5104-A2E8795123E6}"/>
              </a:ext>
            </a:extLst>
          </p:cNvPr>
          <p:cNvSpPr/>
          <p:nvPr/>
        </p:nvSpPr>
        <p:spPr>
          <a:xfrm>
            <a:off x="8907424" y="2210293"/>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F4812DE-37C8-393A-85C9-16BDA0DE29F2}"/>
              </a:ext>
            </a:extLst>
          </p:cNvPr>
          <p:cNvSpPr/>
          <p:nvPr/>
        </p:nvSpPr>
        <p:spPr>
          <a:xfrm>
            <a:off x="4034548" y="2395299"/>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0DC7C94-D772-1C97-3788-961D85897DFE}"/>
              </a:ext>
            </a:extLst>
          </p:cNvPr>
          <p:cNvSpPr/>
          <p:nvPr/>
        </p:nvSpPr>
        <p:spPr>
          <a:xfrm>
            <a:off x="4034548" y="2680291"/>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00C900B-CD2B-38AA-BA0B-2BF4FE22F7AD}"/>
              </a:ext>
            </a:extLst>
          </p:cNvPr>
          <p:cNvSpPr/>
          <p:nvPr/>
        </p:nvSpPr>
        <p:spPr>
          <a:xfrm>
            <a:off x="4034548" y="2986674"/>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8265C74B-76DD-E79D-592E-02BED7C02628}"/>
              </a:ext>
            </a:extLst>
          </p:cNvPr>
          <p:cNvSpPr/>
          <p:nvPr/>
        </p:nvSpPr>
        <p:spPr>
          <a:xfrm>
            <a:off x="4034548" y="3291959"/>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51D1C47-477C-A6D1-CF71-8A13A42872F2}"/>
              </a:ext>
            </a:extLst>
          </p:cNvPr>
          <p:cNvSpPr/>
          <p:nvPr/>
        </p:nvSpPr>
        <p:spPr>
          <a:xfrm>
            <a:off x="4034548" y="3597244"/>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F78815DB-80E0-DC9A-4A22-356F7B92C372}"/>
              </a:ext>
            </a:extLst>
          </p:cNvPr>
          <p:cNvSpPr/>
          <p:nvPr/>
        </p:nvSpPr>
        <p:spPr>
          <a:xfrm>
            <a:off x="4034548" y="3899111"/>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D19E540-9361-1CCC-B9AB-13B053A19A06}"/>
              </a:ext>
            </a:extLst>
          </p:cNvPr>
          <p:cNvSpPr/>
          <p:nvPr/>
        </p:nvSpPr>
        <p:spPr>
          <a:xfrm>
            <a:off x="4034548" y="4174010"/>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70FA8AAB-1962-41A0-BC21-D326FF454D2C}"/>
              </a:ext>
            </a:extLst>
          </p:cNvPr>
          <p:cNvSpPr/>
          <p:nvPr/>
        </p:nvSpPr>
        <p:spPr>
          <a:xfrm>
            <a:off x="4034548" y="4444293"/>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FFDD5A08-6050-EC9B-5405-9FBFC0D7E428}"/>
              </a:ext>
            </a:extLst>
          </p:cNvPr>
          <p:cNvSpPr/>
          <p:nvPr/>
        </p:nvSpPr>
        <p:spPr>
          <a:xfrm>
            <a:off x="4031951" y="4782115"/>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5B9F4DD8-A38F-D895-5413-3F93EA09CD13}"/>
              </a:ext>
            </a:extLst>
          </p:cNvPr>
          <p:cNvSpPr/>
          <p:nvPr/>
        </p:nvSpPr>
        <p:spPr>
          <a:xfrm>
            <a:off x="8883753" y="2478412"/>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13C9C24E-71E5-1311-4529-483907B84E9C}"/>
              </a:ext>
            </a:extLst>
          </p:cNvPr>
          <p:cNvSpPr/>
          <p:nvPr/>
        </p:nvSpPr>
        <p:spPr>
          <a:xfrm>
            <a:off x="8883753" y="2763404"/>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73F8380-F61B-F39E-3EB6-BE4F13E90C96}"/>
              </a:ext>
            </a:extLst>
          </p:cNvPr>
          <p:cNvSpPr/>
          <p:nvPr/>
        </p:nvSpPr>
        <p:spPr>
          <a:xfrm>
            <a:off x="8883753" y="3069787"/>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89F6B5FD-DC33-112F-9C1C-4A83AEC030AA}"/>
              </a:ext>
            </a:extLst>
          </p:cNvPr>
          <p:cNvSpPr/>
          <p:nvPr/>
        </p:nvSpPr>
        <p:spPr>
          <a:xfrm>
            <a:off x="8883753" y="3375072"/>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95119E8-5406-ECB8-F43E-FD562C3CE65E}"/>
              </a:ext>
            </a:extLst>
          </p:cNvPr>
          <p:cNvSpPr/>
          <p:nvPr/>
        </p:nvSpPr>
        <p:spPr>
          <a:xfrm>
            <a:off x="8883753" y="3680357"/>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DE820791-C38C-C086-CB0D-C5A6720C95D8}"/>
              </a:ext>
            </a:extLst>
          </p:cNvPr>
          <p:cNvSpPr/>
          <p:nvPr/>
        </p:nvSpPr>
        <p:spPr>
          <a:xfrm>
            <a:off x="8883753" y="3982224"/>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8183C602-D94A-497C-99D8-78E669DA747B}"/>
              </a:ext>
            </a:extLst>
          </p:cNvPr>
          <p:cNvSpPr/>
          <p:nvPr/>
        </p:nvSpPr>
        <p:spPr>
          <a:xfrm>
            <a:off x="8883753" y="4257123"/>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3062E007-F81F-9AC0-82B8-9D76F10597F9}"/>
              </a:ext>
            </a:extLst>
          </p:cNvPr>
          <p:cNvSpPr/>
          <p:nvPr/>
        </p:nvSpPr>
        <p:spPr>
          <a:xfrm>
            <a:off x="8883753" y="4527406"/>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6E598A46-A624-752C-76D6-62105EAF68E1}"/>
              </a:ext>
            </a:extLst>
          </p:cNvPr>
          <p:cNvSpPr/>
          <p:nvPr/>
        </p:nvSpPr>
        <p:spPr>
          <a:xfrm>
            <a:off x="8881156" y="4865228"/>
            <a:ext cx="517712" cy="258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832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79B8F883-A840-BAC2-E467-E0D007EA5F8A}"/>
              </a:ext>
            </a:extLst>
          </p:cNvPr>
          <p:cNvSpPr>
            <a:spLocks noGrp="1"/>
          </p:cNvSpPr>
          <p:nvPr>
            <p:ph type="sldNum" sz="quarter" idx="12"/>
          </p:nvPr>
        </p:nvSpPr>
        <p:spPr/>
        <p:txBody>
          <a:bodyPr/>
          <a:lstStyle/>
          <a:p>
            <a:fld id="{AD807998-1738-47A5-80D3-F0ABC8FE4D34}" type="slidenum">
              <a:rPr lang="zh-CN" altLang="en-US" smtClean="0"/>
              <a:t>19</a:t>
            </a:fld>
            <a:endParaRPr lang="zh-CN" altLang="en-US"/>
          </a:p>
        </p:txBody>
      </p:sp>
      <p:sp>
        <p:nvSpPr>
          <p:cNvPr id="15" name="文本框 14">
            <a:extLst>
              <a:ext uri="{FF2B5EF4-FFF2-40B4-BE49-F238E27FC236}">
                <a16:creationId xmlns:a16="http://schemas.microsoft.com/office/drawing/2014/main" id="{51968971-392C-9D2C-7E2D-900F57581BDE}"/>
              </a:ext>
            </a:extLst>
          </p:cNvPr>
          <p:cNvSpPr txBox="1"/>
          <p:nvPr/>
        </p:nvSpPr>
        <p:spPr>
          <a:xfrm>
            <a:off x="77677" y="1106158"/>
            <a:ext cx="6100762" cy="400110"/>
          </a:xfrm>
          <a:prstGeom prst="rect">
            <a:avLst/>
          </a:prstGeom>
          <a:noFill/>
        </p:spPr>
        <p:txBody>
          <a:bodyPr wrap="square">
            <a:spAutoFit/>
          </a:bodyPr>
          <a:lstStyle/>
          <a:p>
            <a:r>
              <a:rPr lang="en-US" altLang="zh-CN" sz="2000" b="1" dirty="0"/>
              <a:t>More transfer learning analysis</a:t>
            </a:r>
            <a:r>
              <a:rPr lang="en-US" altLang="zh-CN" sz="1800" dirty="0"/>
              <a:t>:</a:t>
            </a:r>
            <a:endParaRPr lang="zh-CN" altLang="en-US" sz="1800" dirty="0"/>
          </a:p>
        </p:txBody>
      </p:sp>
      <p:sp>
        <p:nvSpPr>
          <p:cNvPr id="16" name="文本框 15">
            <a:extLst>
              <a:ext uri="{FF2B5EF4-FFF2-40B4-BE49-F238E27FC236}">
                <a16:creationId xmlns:a16="http://schemas.microsoft.com/office/drawing/2014/main" id="{2CF9749A-4405-6970-5F38-BDA0D727B3E6}"/>
              </a:ext>
            </a:extLst>
          </p:cNvPr>
          <p:cNvSpPr txBox="1"/>
          <p:nvPr/>
        </p:nvSpPr>
        <p:spPr>
          <a:xfrm>
            <a:off x="2557730" y="6133246"/>
            <a:ext cx="7241419"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Sometimes, a large amount of training data(100% of original data) or too many training epochs may cause overfit.</a:t>
            </a:r>
          </a:p>
        </p:txBody>
      </p:sp>
      <p:grpSp>
        <p:nvGrpSpPr>
          <p:cNvPr id="3" name="组合 2">
            <a:extLst>
              <a:ext uri="{FF2B5EF4-FFF2-40B4-BE49-F238E27FC236}">
                <a16:creationId xmlns:a16="http://schemas.microsoft.com/office/drawing/2014/main" id="{2139D1FD-BA72-C9AA-E9C4-C81F60823A00}"/>
              </a:ext>
            </a:extLst>
          </p:cNvPr>
          <p:cNvGrpSpPr/>
          <p:nvPr/>
        </p:nvGrpSpPr>
        <p:grpSpPr>
          <a:xfrm>
            <a:off x="3419475" y="1698338"/>
            <a:ext cx="4852603" cy="4415246"/>
            <a:chOff x="3429084" y="1291304"/>
            <a:chExt cx="4852603" cy="4415246"/>
          </a:xfrm>
        </p:grpSpPr>
        <p:pic>
          <p:nvPicPr>
            <p:cNvPr id="13" name="图片 12">
              <a:extLst>
                <a:ext uri="{FF2B5EF4-FFF2-40B4-BE49-F238E27FC236}">
                  <a16:creationId xmlns:a16="http://schemas.microsoft.com/office/drawing/2014/main" id="{5B12CB24-7506-05EF-81D2-6DAAE5F5D56E}"/>
                </a:ext>
              </a:extLst>
            </p:cNvPr>
            <p:cNvPicPr>
              <a:picLocks noChangeAspect="1"/>
            </p:cNvPicPr>
            <p:nvPr/>
          </p:nvPicPr>
          <p:blipFill>
            <a:blip r:embed="rId2"/>
            <a:stretch>
              <a:fillRect/>
            </a:stretch>
          </p:blipFill>
          <p:spPr>
            <a:xfrm>
              <a:off x="3628196" y="1374931"/>
              <a:ext cx="4643882" cy="4269040"/>
            </a:xfrm>
            <a:prstGeom prst="rect">
              <a:avLst/>
            </a:prstGeom>
          </p:spPr>
        </p:pic>
        <p:sp>
          <p:nvSpPr>
            <p:cNvPr id="18" name="矩形 17">
              <a:extLst>
                <a:ext uri="{FF2B5EF4-FFF2-40B4-BE49-F238E27FC236}">
                  <a16:creationId xmlns:a16="http://schemas.microsoft.com/office/drawing/2014/main" id="{FBB6E5D1-F55E-B164-309B-66983BEB6C04}"/>
                </a:ext>
              </a:extLst>
            </p:cNvPr>
            <p:cNvSpPr/>
            <p:nvPr/>
          </p:nvSpPr>
          <p:spPr>
            <a:xfrm>
              <a:off x="3429084" y="1291304"/>
              <a:ext cx="4852603" cy="4415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934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421095" y="1074084"/>
            <a:ext cx="11332029" cy="5607731"/>
          </a:xfrm>
          <a:prstGeom prst="rect">
            <a:avLst/>
          </a:prstGeom>
          <a:solidFill>
            <a:schemeClr val="tx1">
              <a:lumMod val="85000"/>
              <a:lumOff val="15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95411" y="431800"/>
            <a:ext cx="11201179" cy="5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48938" y="2805283"/>
            <a:ext cx="3570514" cy="830997"/>
          </a:xfrm>
          <a:prstGeom prst="rect">
            <a:avLst/>
          </a:prstGeom>
          <a:noFill/>
        </p:spPr>
        <p:txBody>
          <a:bodyPr wrap="square" rtlCol="0">
            <a:spAutoFit/>
          </a:bodyPr>
          <a:lstStyle/>
          <a:p>
            <a:pPr algn="ctr"/>
            <a:r>
              <a:rPr lang="en-US" altLang="zh-CN" sz="4800" dirty="0">
                <a:solidFill>
                  <a:srgbClr val="245172"/>
                </a:solidFill>
                <a:latin typeface="思源宋体 Heavy" panose="02020900000000000000" pitchFamily="18" charset="-122"/>
                <a:ea typeface="思源宋体 Heavy" panose="02020900000000000000" pitchFamily="18" charset="-122"/>
              </a:rPr>
              <a:t>Contents </a:t>
            </a:r>
            <a:endParaRPr lang="zh-CN" altLang="en-US" sz="4800" dirty="0">
              <a:solidFill>
                <a:srgbClr val="245172"/>
              </a:solidFill>
              <a:latin typeface="思源宋体 Heavy" panose="02020900000000000000" pitchFamily="18" charset="-122"/>
              <a:ea typeface="思源宋体 Heavy" panose="02020900000000000000" pitchFamily="18" charset="-122"/>
            </a:endParaRPr>
          </a:p>
        </p:txBody>
      </p:sp>
      <p:sp>
        <p:nvSpPr>
          <p:cNvPr id="7" name="文本框 6"/>
          <p:cNvSpPr txBox="1"/>
          <p:nvPr/>
        </p:nvSpPr>
        <p:spPr>
          <a:xfrm>
            <a:off x="7048067" y="1079345"/>
            <a:ext cx="3435350" cy="523220"/>
          </a:xfrm>
          <a:prstGeom prst="rect">
            <a:avLst/>
          </a:prstGeom>
          <a:noFill/>
        </p:spPr>
        <p:txBody>
          <a:bodyPr wrap="square">
            <a:spAutoFit/>
          </a:bodyPr>
          <a:lstStyle/>
          <a:p>
            <a:r>
              <a:rPr lang="en-US" alt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Background </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8" name="文本框 7"/>
          <p:cNvSpPr txBox="1"/>
          <p:nvPr/>
        </p:nvSpPr>
        <p:spPr>
          <a:xfrm>
            <a:off x="7047886" y="2477686"/>
            <a:ext cx="4982749" cy="523220"/>
          </a:xfrm>
          <a:prstGeom prst="rect">
            <a:avLst/>
          </a:prstGeom>
          <a:noFill/>
        </p:spPr>
        <p:txBody>
          <a:bodyPr wrap="square">
            <a:spAutoFit/>
          </a:bodyPr>
          <a:lstStyle/>
          <a:p>
            <a:r>
              <a:rPr lang="en-US" alt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Transfer learning research </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9" name="文本框 8"/>
          <p:cNvSpPr txBox="1"/>
          <p:nvPr/>
        </p:nvSpPr>
        <p:spPr>
          <a:xfrm>
            <a:off x="7057411" y="3707184"/>
            <a:ext cx="3435350" cy="523220"/>
          </a:xfrm>
          <a:prstGeom prst="rect">
            <a:avLst/>
          </a:prstGeom>
          <a:noFill/>
        </p:spPr>
        <p:txBody>
          <a:bodyPr wrap="square">
            <a:spAutoFit/>
          </a:bodyPr>
          <a:lstStyle/>
          <a:p>
            <a:r>
              <a:rPr lang="en-US" alt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Web dashboard </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10" name="文本框 9"/>
          <p:cNvSpPr txBox="1"/>
          <p:nvPr/>
        </p:nvSpPr>
        <p:spPr>
          <a:xfrm>
            <a:off x="7057411" y="5023509"/>
            <a:ext cx="3435350" cy="523220"/>
          </a:xfrm>
          <a:prstGeom prst="rect">
            <a:avLst/>
          </a:prstGeom>
          <a:noFill/>
        </p:spPr>
        <p:txBody>
          <a:bodyPr wrap="square">
            <a:spAutoFit/>
          </a:bodyPr>
          <a:lstStyle/>
          <a:p>
            <a:r>
              <a:rPr lang="en-US" altLang="zh-CN"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rPr>
              <a:t>Challenges</a:t>
            </a:r>
            <a:endParaRPr lang="zh-CN" altLang="en-US" sz="2800" dirty="0">
              <a:solidFill>
                <a:srgbClr val="295D83"/>
              </a:solidFill>
              <a:latin typeface="思源宋体 Heavy" panose="02020900000000000000" pitchFamily="18" charset="-122"/>
              <a:ea typeface="思源宋体 Heavy" panose="02020900000000000000" pitchFamily="18" charset="-122"/>
              <a:cs typeface="阿里巴巴普惠体 R" panose="00020600040101010101" pitchFamily="18" charset="-122"/>
            </a:endParaRPr>
          </a:p>
        </p:txBody>
      </p:sp>
      <p:sp>
        <p:nvSpPr>
          <p:cNvPr id="15" name="椭圆 14"/>
          <p:cNvSpPr/>
          <p:nvPr/>
        </p:nvSpPr>
        <p:spPr>
          <a:xfrm>
            <a:off x="6172979" y="1013305"/>
            <a:ext cx="655782" cy="655782"/>
          </a:xfrm>
          <a:prstGeom prst="ellipse">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172979" y="2348170"/>
            <a:ext cx="655782" cy="655782"/>
          </a:xfrm>
          <a:prstGeom prst="ellipse">
            <a:avLst/>
          </a:prstGeom>
          <a:solidFill>
            <a:srgbClr val="D2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82323" y="3678222"/>
            <a:ext cx="655782" cy="655782"/>
          </a:xfrm>
          <a:prstGeom prst="ellipse">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91213" y="4956573"/>
            <a:ext cx="655782" cy="655782"/>
          </a:xfrm>
          <a:prstGeom prst="ellipse">
            <a:avLst/>
          </a:prstGeom>
          <a:solidFill>
            <a:srgbClr val="D2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63635" y="1101231"/>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01</a:t>
            </a:r>
            <a:endParaRPr lang="zh-CN" altLang="en-US" sz="2400" dirty="0">
              <a:solidFill>
                <a:schemeClr val="bg1"/>
              </a:solidFill>
              <a:latin typeface="Hero" panose="02000506000000020004" pitchFamily="50" charset="0"/>
            </a:endParaRPr>
          </a:p>
        </p:txBody>
      </p:sp>
      <p:sp>
        <p:nvSpPr>
          <p:cNvPr id="20" name="文本框 19"/>
          <p:cNvSpPr txBox="1"/>
          <p:nvPr/>
        </p:nvSpPr>
        <p:spPr>
          <a:xfrm>
            <a:off x="6163635" y="2445228"/>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02</a:t>
            </a:r>
            <a:endParaRPr lang="zh-CN" altLang="en-US" sz="2400" dirty="0">
              <a:solidFill>
                <a:schemeClr val="bg1"/>
              </a:solidFill>
              <a:latin typeface="Hero" panose="02000506000000020004" pitchFamily="50" charset="0"/>
            </a:endParaRPr>
          </a:p>
        </p:txBody>
      </p:sp>
      <p:sp>
        <p:nvSpPr>
          <p:cNvPr id="21" name="文本框 20"/>
          <p:cNvSpPr txBox="1"/>
          <p:nvPr/>
        </p:nvSpPr>
        <p:spPr>
          <a:xfrm>
            <a:off x="6172979" y="3775280"/>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03</a:t>
            </a:r>
            <a:endParaRPr lang="zh-CN" altLang="en-US" sz="2400" dirty="0">
              <a:solidFill>
                <a:schemeClr val="bg1"/>
              </a:solidFill>
              <a:latin typeface="Hero" panose="02000506000000020004" pitchFamily="50" charset="0"/>
            </a:endParaRPr>
          </a:p>
        </p:txBody>
      </p:sp>
      <p:sp>
        <p:nvSpPr>
          <p:cNvPr id="22" name="文本框 21"/>
          <p:cNvSpPr txBox="1"/>
          <p:nvPr/>
        </p:nvSpPr>
        <p:spPr>
          <a:xfrm>
            <a:off x="6181869" y="5049964"/>
            <a:ext cx="674469" cy="461665"/>
          </a:xfrm>
          <a:prstGeom prst="rect">
            <a:avLst/>
          </a:prstGeom>
          <a:noFill/>
        </p:spPr>
        <p:txBody>
          <a:bodyPr wrap="square" rtlCol="0">
            <a:spAutoFit/>
          </a:bodyPr>
          <a:lstStyle/>
          <a:p>
            <a:pPr algn="ctr"/>
            <a:r>
              <a:rPr lang="en-US" altLang="zh-CN" sz="2400" dirty="0">
                <a:solidFill>
                  <a:schemeClr val="bg1"/>
                </a:solidFill>
                <a:latin typeface="Hero" panose="02000506000000020004" pitchFamily="50" charset="0"/>
              </a:rPr>
              <a:t>04</a:t>
            </a:r>
            <a:endParaRPr lang="zh-CN" altLang="en-US" sz="2400"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76A8300F-6375-4087-B45B-BE942B022537}"/>
              </a:ext>
            </a:extLst>
          </p:cNvPr>
          <p:cNvSpPr>
            <a:spLocks noGrp="1"/>
          </p:cNvSpPr>
          <p:nvPr>
            <p:ph type="sldNum" sz="quarter" idx="12"/>
          </p:nvPr>
        </p:nvSpPr>
        <p:spPr/>
        <p:txBody>
          <a:bodyPr/>
          <a:lstStyle/>
          <a:p>
            <a:fld id="{AD807998-1738-47A5-80D3-F0ABC8FE4D34}"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文本框 1">
            <a:extLst>
              <a:ext uri="{FF2B5EF4-FFF2-40B4-BE49-F238E27FC236}">
                <a16:creationId xmlns:a16="http://schemas.microsoft.com/office/drawing/2014/main" id="{BEAEF858-1AEE-CDAC-50D1-5098978549A9}"/>
              </a:ext>
            </a:extLst>
          </p:cNvPr>
          <p:cNvSpPr txBox="1"/>
          <p:nvPr/>
        </p:nvSpPr>
        <p:spPr>
          <a:xfrm>
            <a:off x="452028" y="1643867"/>
            <a:ext cx="11586001" cy="4098686"/>
          </a:xfrm>
          <a:prstGeom prst="rect">
            <a:avLst/>
          </a:prstGeom>
          <a:noFill/>
        </p:spPr>
        <p:txBody>
          <a:bodyPr wrap="square" rtlCol="0">
            <a:spAutoFit/>
          </a:bodyPr>
          <a:lstStyle/>
          <a:p>
            <a:r>
              <a:rPr lang="en-US" altLang="zh-CN" sz="2400" b="1" dirty="0"/>
              <a:t>Conclusion of transfer learning:</a:t>
            </a:r>
          </a:p>
          <a:p>
            <a:endParaRPr lang="en-US" altLang="zh-CN" sz="2400" b="1" dirty="0"/>
          </a:p>
          <a:p>
            <a:pPr marL="342900" indent="-342900">
              <a:lnSpc>
                <a:spcPct val="150000"/>
              </a:lnSpc>
              <a:buFont typeface="Arial" panose="020B0604020202020204" pitchFamily="34" charset="0"/>
              <a:buChar char="•"/>
            </a:pPr>
            <a:r>
              <a:rPr lang="en-US" altLang="zh-CN" sz="2400" b="1" dirty="0"/>
              <a:t>Less training data</a:t>
            </a:r>
          </a:p>
          <a:p>
            <a:pPr marL="342900" indent="-342900">
              <a:lnSpc>
                <a:spcPct val="150000"/>
              </a:lnSpc>
              <a:buFont typeface="Arial" panose="020B0604020202020204" pitchFamily="34" charset="0"/>
              <a:buChar char="•"/>
            </a:pPr>
            <a:r>
              <a:rPr lang="en-US" altLang="zh-CN" sz="2400" b="1" dirty="0"/>
              <a:t>faster training time</a:t>
            </a:r>
          </a:p>
          <a:p>
            <a:pPr marL="342900" indent="-342900">
              <a:lnSpc>
                <a:spcPct val="150000"/>
              </a:lnSpc>
              <a:buFont typeface="Arial" panose="020B0604020202020204" pitchFamily="34" charset="0"/>
              <a:buChar char="•"/>
            </a:pPr>
            <a:r>
              <a:rPr lang="en-US" altLang="zh-CN" sz="2400" b="1" dirty="0"/>
              <a:t>Fairly good accuracy, especially using suitable base models and datasets.</a:t>
            </a:r>
          </a:p>
          <a:p>
            <a:pPr marL="342900" indent="-342900">
              <a:lnSpc>
                <a:spcPct val="150000"/>
              </a:lnSpc>
              <a:buFont typeface="Arial" panose="020B0604020202020204" pitchFamily="34" charset="0"/>
              <a:buChar char="•"/>
            </a:pPr>
            <a:r>
              <a:rPr lang="en-US" altLang="zh-CN" sz="2400" b="1" dirty="0"/>
              <a:t>Fine-tuning a part of layers can improve the accuracy of models.</a:t>
            </a:r>
          </a:p>
          <a:p>
            <a:pPr marL="342900" indent="-342900">
              <a:lnSpc>
                <a:spcPct val="150000"/>
              </a:lnSpc>
              <a:buFont typeface="Arial" panose="020B0604020202020204" pitchFamily="34" charset="0"/>
              <a:buChar char="•"/>
            </a:pPr>
            <a:r>
              <a:rPr lang="en-US" altLang="zh-CN" sz="2400" b="1" dirty="0"/>
              <a:t>Data augmentation has little effect on improving the models’ accuracy in the research.///(</a:t>
            </a:r>
            <a:r>
              <a:rPr lang="zh-CN" altLang="en-US" sz="2400" b="1" dirty="0"/>
              <a:t>不一定</a:t>
            </a:r>
            <a:r>
              <a:rPr lang="en-US" altLang="zh-CN" sz="2400" b="1" dirty="0"/>
              <a:t>)</a:t>
            </a:r>
          </a:p>
        </p:txBody>
      </p:sp>
      <p:sp>
        <p:nvSpPr>
          <p:cNvPr id="3" name="灯片编号占位符 2">
            <a:extLst>
              <a:ext uri="{FF2B5EF4-FFF2-40B4-BE49-F238E27FC236}">
                <a16:creationId xmlns:a16="http://schemas.microsoft.com/office/drawing/2014/main" id="{7D6EA0BD-0C79-CE68-641A-67556C9F850C}"/>
              </a:ext>
            </a:extLst>
          </p:cNvPr>
          <p:cNvSpPr>
            <a:spLocks noGrp="1"/>
          </p:cNvSpPr>
          <p:nvPr>
            <p:ph type="sldNum" sz="quarter" idx="12"/>
          </p:nvPr>
        </p:nvSpPr>
        <p:spPr/>
        <p:txBody>
          <a:bodyPr/>
          <a:lstStyle/>
          <a:p>
            <a:fld id="{AD807998-1738-47A5-80D3-F0ABC8FE4D34}" type="slidenum">
              <a:rPr lang="zh-CN" altLang="en-US" smtClean="0"/>
              <a:t>20</a:t>
            </a:fld>
            <a:endParaRPr lang="zh-CN" altLang="en-US"/>
          </a:p>
        </p:txBody>
      </p:sp>
    </p:spTree>
    <p:extLst>
      <p:ext uri="{BB962C8B-B14F-4D97-AF65-F5344CB8AC3E}">
        <p14:creationId xmlns:p14="http://schemas.microsoft.com/office/powerpoint/2010/main" val="371982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828835"/>
            <a:ext cx="7807900" cy="1200329"/>
          </a:xfrm>
          <a:prstGeom prst="rect">
            <a:avLst/>
          </a:prstGeom>
          <a:noFill/>
        </p:spPr>
        <p:txBody>
          <a:bodyPr wrap="square" rtlCol="0">
            <a:spAutoFit/>
          </a:bodyPr>
          <a:lstStyle/>
          <a:p>
            <a:pPr algn="ctr"/>
            <a:r>
              <a:rPr lang="en-US" altLang="zh-CN" sz="7200" dirty="0">
                <a:solidFill>
                  <a:srgbClr val="245172"/>
                </a:solidFill>
                <a:latin typeface="思源宋体 Heavy" panose="02020900000000000000" pitchFamily="18" charset="-122"/>
                <a:ea typeface="思源宋体 Heavy" panose="02020900000000000000" pitchFamily="18" charset="-122"/>
              </a:rPr>
              <a:t>Web dashboard </a:t>
            </a:r>
            <a:endParaRPr lang="zh-CN" altLang="en-US" sz="7200" dirty="0">
              <a:solidFill>
                <a:srgbClr val="245172"/>
              </a:solidFill>
              <a:latin typeface="思源宋体 Heavy" panose="02020900000000000000" pitchFamily="18" charset="-122"/>
              <a:ea typeface="思源宋体 Heavy" panose="02020900000000000000" pitchFamily="18" charset="-122"/>
            </a:endParaRPr>
          </a:p>
        </p:txBody>
      </p:sp>
      <p:sp>
        <p:nvSpPr>
          <p:cNvPr id="9" name="文本框 8"/>
          <p:cNvSpPr txBox="1"/>
          <p:nvPr/>
        </p:nvSpPr>
        <p:spPr>
          <a:xfrm>
            <a:off x="3028950" y="1788088"/>
            <a:ext cx="6134100" cy="768350"/>
          </a:xfrm>
          <a:prstGeom prst="rect">
            <a:avLst/>
          </a:prstGeom>
          <a:noFill/>
        </p:spPr>
        <p:txBody>
          <a:bodyPr wrap="square">
            <a:spAutoFit/>
          </a:bodyPr>
          <a:lstStyle/>
          <a:p>
            <a:pPr algn="ctr"/>
            <a:r>
              <a:rPr lang="zh-CN" altLang="en-US" sz="4400" b="0" i="0" dirty="0">
                <a:solidFill>
                  <a:srgbClr val="295D83"/>
                </a:solidFill>
                <a:effectLst/>
                <a:latin typeface="等线" panose="02010600030101010101" pitchFamily="2" charset="-122"/>
                <a:ea typeface="等线" panose="02010600030101010101" pitchFamily="2" charset="-122"/>
              </a:rPr>
              <a:t>“ </a:t>
            </a:r>
            <a:r>
              <a:rPr lang="en-US" altLang="zh-CN" sz="4400" b="0" i="0" dirty="0">
                <a:solidFill>
                  <a:srgbClr val="295D83"/>
                </a:solidFill>
                <a:effectLst/>
                <a:latin typeface="等线" panose="02010600030101010101" pitchFamily="2" charset="-122"/>
                <a:ea typeface="等线" panose="02010600030101010101" pitchFamily="2" charset="-122"/>
              </a:rPr>
              <a:t>PART THREE</a:t>
            </a:r>
            <a:r>
              <a:rPr lang="zh-CN" altLang="en-US" sz="4400" b="0" i="0" dirty="0">
                <a:solidFill>
                  <a:srgbClr val="295D83"/>
                </a:solidFill>
                <a:effectLst/>
                <a:latin typeface="等线" panose="02010600030101010101" pitchFamily="2" charset="-122"/>
                <a:ea typeface="等线" panose="02010600030101010101" pitchFamily="2" charset="-122"/>
              </a:rPr>
              <a:t>”</a:t>
            </a:r>
            <a:endParaRPr lang="zh-CN" altLang="en-US" sz="4400" dirty="0">
              <a:solidFill>
                <a:srgbClr val="295D83"/>
              </a:solidFill>
              <a:latin typeface="等线" panose="02010600030101010101" pitchFamily="2" charset="-122"/>
              <a:ea typeface="等线" panose="02010600030101010101" pitchFamily="2" charset="-122"/>
            </a:endParaRPr>
          </a:p>
        </p:txBody>
      </p:sp>
      <p:sp>
        <p:nvSpPr>
          <p:cNvPr id="2" name="灯片编号占位符 1">
            <a:extLst>
              <a:ext uri="{FF2B5EF4-FFF2-40B4-BE49-F238E27FC236}">
                <a16:creationId xmlns:a16="http://schemas.microsoft.com/office/drawing/2014/main" id="{B0D75FD1-B483-2847-A5A4-F0212ED50C38}"/>
              </a:ext>
            </a:extLst>
          </p:cNvPr>
          <p:cNvSpPr>
            <a:spLocks noGrp="1"/>
          </p:cNvSpPr>
          <p:nvPr>
            <p:ph type="sldNum" sz="quarter" idx="12"/>
          </p:nvPr>
        </p:nvSpPr>
        <p:spPr/>
        <p:txBody>
          <a:bodyPr/>
          <a:lstStyle/>
          <a:p>
            <a:fld id="{AD807998-1738-47A5-80D3-F0ABC8FE4D34}"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A2B7A6B4-3850-403D-F186-01AA23D399E6}"/>
              </a:ext>
            </a:extLst>
          </p:cNvPr>
          <p:cNvSpPr>
            <a:spLocks noGrp="1"/>
          </p:cNvSpPr>
          <p:nvPr>
            <p:ph type="sldNum" sz="quarter" idx="12"/>
          </p:nvPr>
        </p:nvSpPr>
        <p:spPr/>
        <p:txBody>
          <a:bodyPr/>
          <a:lstStyle/>
          <a:p>
            <a:fld id="{AD807998-1738-47A5-80D3-F0ABC8FE4D34}" type="slidenum">
              <a:rPr lang="zh-CN" altLang="en-US" smtClean="0"/>
              <a:t>22</a:t>
            </a:fld>
            <a:endParaRPr lang="zh-CN" altLang="en-US"/>
          </a:p>
        </p:txBody>
      </p:sp>
      <p:grpSp>
        <p:nvGrpSpPr>
          <p:cNvPr id="17" name="组合 16">
            <a:extLst>
              <a:ext uri="{FF2B5EF4-FFF2-40B4-BE49-F238E27FC236}">
                <a16:creationId xmlns:a16="http://schemas.microsoft.com/office/drawing/2014/main" id="{5E07F7E4-8CEF-88C1-74D0-557F54E9F13C}"/>
              </a:ext>
            </a:extLst>
          </p:cNvPr>
          <p:cNvGrpSpPr/>
          <p:nvPr/>
        </p:nvGrpSpPr>
        <p:grpSpPr>
          <a:xfrm>
            <a:off x="2443622" y="1313491"/>
            <a:ext cx="6823528" cy="5196846"/>
            <a:chOff x="1835830" y="1247775"/>
            <a:chExt cx="6823528" cy="5196846"/>
          </a:xfrm>
        </p:grpSpPr>
        <p:grpSp>
          <p:nvGrpSpPr>
            <p:cNvPr id="3" name="组合 2">
              <a:extLst>
                <a:ext uri="{FF2B5EF4-FFF2-40B4-BE49-F238E27FC236}">
                  <a16:creationId xmlns:a16="http://schemas.microsoft.com/office/drawing/2014/main" id="{196CA438-4435-E3D9-E185-31CAC80ABB2A}"/>
                </a:ext>
              </a:extLst>
            </p:cNvPr>
            <p:cNvGrpSpPr/>
            <p:nvPr/>
          </p:nvGrpSpPr>
          <p:grpSpPr>
            <a:xfrm>
              <a:off x="1935843" y="1314450"/>
              <a:ext cx="6623503" cy="4889500"/>
              <a:chOff x="2374600" y="2039858"/>
              <a:chExt cx="6509077" cy="4121957"/>
            </a:xfrm>
          </p:grpSpPr>
          <p:pic>
            <p:nvPicPr>
              <p:cNvPr id="13" name="图片 12">
                <a:extLst>
                  <a:ext uri="{FF2B5EF4-FFF2-40B4-BE49-F238E27FC236}">
                    <a16:creationId xmlns:a16="http://schemas.microsoft.com/office/drawing/2014/main" id="{C28468DA-7B62-B966-ED87-FF9322048FD4}"/>
                  </a:ext>
                </a:extLst>
              </p:cNvPr>
              <p:cNvPicPr>
                <a:picLocks noChangeAspect="1"/>
              </p:cNvPicPr>
              <p:nvPr/>
            </p:nvPicPr>
            <p:blipFill>
              <a:blip r:embed="rId2"/>
              <a:stretch>
                <a:fillRect/>
              </a:stretch>
            </p:blipFill>
            <p:spPr>
              <a:xfrm>
                <a:off x="2374600" y="2039858"/>
                <a:ext cx="6509077" cy="864037"/>
              </a:xfrm>
              <a:prstGeom prst="rect">
                <a:avLst/>
              </a:prstGeom>
            </p:spPr>
          </p:pic>
          <p:pic>
            <p:nvPicPr>
              <p:cNvPr id="14" name="图片 13">
                <a:extLst>
                  <a:ext uri="{FF2B5EF4-FFF2-40B4-BE49-F238E27FC236}">
                    <a16:creationId xmlns:a16="http://schemas.microsoft.com/office/drawing/2014/main" id="{EA437602-AD56-4F56-9252-6E27D9F96689}"/>
                  </a:ext>
                </a:extLst>
              </p:cNvPr>
              <p:cNvPicPr>
                <a:picLocks noChangeAspect="1"/>
              </p:cNvPicPr>
              <p:nvPr/>
            </p:nvPicPr>
            <p:blipFill>
              <a:blip r:embed="rId3"/>
              <a:stretch>
                <a:fillRect/>
              </a:stretch>
            </p:blipFill>
            <p:spPr>
              <a:xfrm>
                <a:off x="3544888" y="3233676"/>
                <a:ext cx="4168500" cy="2928139"/>
              </a:xfrm>
              <a:prstGeom prst="rect">
                <a:avLst/>
              </a:prstGeom>
            </p:spPr>
          </p:pic>
          <p:pic>
            <p:nvPicPr>
              <p:cNvPr id="15" name="图片 14">
                <a:extLst>
                  <a:ext uri="{FF2B5EF4-FFF2-40B4-BE49-F238E27FC236}">
                    <a16:creationId xmlns:a16="http://schemas.microsoft.com/office/drawing/2014/main" id="{63F8AB25-A8C9-BD93-431C-0C4D9AEE9FD7}"/>
                  </a:ext>
                </a:extLst>
              </p:cNvPr>
              <p:cNvPicPr>
                <a:picLocks noChangeAspect="1"/>
              </p:cNvPicPr>
              <p:nvPr/>
            </p:nvPicPr>
            <p:blipFill>
              <a:blip r:embed="rId4"/>
              <a:stretch>
                <a:fillRect/>
              </a:stretch>
            </p:blipFill>
            <p:spPr>
              <a:xfrm>
                <a:off x="6760160" y="2792451"/>
                <a:ext cx="350712" cy="368697"/>
              </a:xfrm>
              <a:prstGeom prst="rect">
                <a:avLst/>
              </a:prstGeom>
            </p:spPr>
          </p:pic>
        </p:grpSp>
        <p:sp>
          <p:nvSpPr>
            <p:cNvPr id="16" name="矩形 15">
              <a:extLst>
                <a:ext uri="{FF2B5EF4-FFF2-40B4-BE49-F238E27FC236}">
                  <a16:creationId xmlns:a16="http://schemas.microsoft.com/office/drawing/2014/main" id="{4D8D13AF-A61E-FCF1-DF96-628F3B2FDD94}"/>
                </a:ext>
              </a:extLst>
            </p:cNvPr>
            <p:cNvSpPr/>
            <p:nvPr/>
          </p:nvSpPr>
          <p:spPr>
            <a:xfrm>
              <a:off x="1835830" y="1247775"/>
              <a:ext cx="6823528" cy="5196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7720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A2B7A6B4-3850-403D-F186-01AA23D399E6}"/>
              </a:ext>
            </a:extLst>
          </p:cNvPr>
          <p:cNvSpPr>
            <a:spLocks noGrp="1"/>
          </p:cNvSpPr>
          <p:nvPr>
            <p:ph type="sldNum" sz="quarter" idx="12"/>
          </p:nvPr>
        </p:nvSpPr>
        <p:spPr/>
        <p:txBody>
          <a:bodyPr/>
          <a:lstStyle/>
          <a:p>
            <a:fld id="{AD807998-1738-47A5-80D3-F0ABC8FE4D34}" type="slidenum">
              <a:rPr lang="zh-CN" altLang="en-US" smtClean="0"/>
              <a:t>23</a:t>
            </a:fld>
            <a:endParaRPr lang="zh-CN" altLang="en-US"/>
          </a:p>
        </p:txBody>
      </p:sp>
      <p:pic>
        <p:nvPicPr>
          <p:cNvPr id="13" name="图片 12">
            <a:extLst>
              <a:ext uri="{FF2B5EF4-FFF2-40B4-BE49-F238E27FC236}">
                <a16:creationId xmlns:a16="http://schemas.microsoft.com/office/drawing/2014/main" id="{7E9D350A-6207-EDBA-FA1E-102A4A3ACCC3}"/>
              </a:ext>
            </a:extLst>
          </p:cNvPr>
          <p:cNvPicPr>
            <a:picLocks noChangeAspect="1"/>
          </p:cNvPicPr>
          <p:nvPr/>
        </p:nvPicPr>
        <p:blipFill>
          <a:blip r:embed="rId2"/>
          <a:stretch>
            <a:fillRect/>
          </a:stretch>
        </p:blipFill>
        <p:spPr>
          <a:xfrm>
            <a:off x="1622866" y="1630644"/>
            <a:ext cx="8616508" cy="4892131"/>
          </a:xfrm>
          <a:prstGeom prst="rect">
            <a:avLst/>
          </a:prstGeom>
        </p:spPr>
      </p:pic>
      <p:sp>
        <p:nvSpPr>
          <p:cNvPr id="14" name="矩形 13">
            <a:extLst>
              <a:ext uri="{FF2B5EF4-FFF2-40B4-BE49-F238E27FC236}">
                <a16:creationId xmlns:a16="http://schemas.microsoft.com/office/drawing/2014/main" id="{82AA3A69-196B-E00B-B9E4-7316714C5675}"/>
              </a:ext>
            </a:extLst>
          </p:cNvPr>
          <p:cNvSpPr/>
          <p:nvPr/>
        </p:nvSpPr>
        <p:spPr>
          <a:xfrm>
            <a:off x="1584999" y="1630644"/>
            <a:ext cx="8692243" cy="500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DCA5C1B-9645-41F3-0B95-DD1B7278FF1A}"/>
              </a:ext>
            </a:extLst>
          </p:cNvPr>
          <p:cNvSpPr txBox="1"/>
          <p:nvPr/>
        </p:nvSpPr>
        <p:spPr>
          <a:xfrm>
            <a:off x="8086492" y="2141215"/>
            <a:ext cx="3305175" cy="923330"/>
          </a:xfrm>
          <a:prstGeom prst="rect">
            <a:avLst/>
          </a:prstGeom>
          <a:noFill/>
        </p:spPr>
        <p:txBody>
          <a:bodyPr wrap="square" rtlCol="0">
            <a:spAutoFit/>
          </a:bodyPr>
          <a:lstStyle/>
          <a:p>
            <a:pPr algn="ctr"/>
            <a:r>
              <a:rPr lang="en-US" altLang="zh-CN" i="1" dirty="0">
                <a:solidFill>
                  <a:schemeClr val="tx1"/>
                </a:solidFill>
              </a:rPr>
              <a:t>Function to display the </a:t>
            </a:r>
          </a:p>
          <a:p>
            <a:pPr algn="ctr"/>
            <a:r>
              <a:rPr lang="en-US" altLang="zh-CN" i="1" dirty="0">
                <a:solidFill>
                  <a:schemeClr val="tx1"/>
                </a:solidFill>
              </a:rPr>
              <a:t>selected events</a:t>
            </a:r>
          </a:p>
          <a:p>
            <a:endParaRPr lang="zh-CN" altLang="en-US" dirty="0"/>
          </a:p>
        </p:txBody>
      </p:sp>
      <p:sp>
        <p:nvSpPr>
          <p:cNvPr id="16" name="矩形 15">
            <a:extLst>
              <a:ext uri="{FF2B5EF4-FFF2-40B4-BE49-F238E27FC236}">
                <a16:creationId xmlns:a16="http://schemas.microsoft.com/office/drawing/2014/main" id="{D3F2B26A-F1FD-D1C3-DF52-1C66D5C33C2F}"/>
              </a:ext>
            </a:extLst>
          </p:cNvPr>
          <p:cNvSpPr/>
          <p:nvPr/>
        </p:nvSpPr>
        <p:spPr>
          <a:xfrm>
            <a:off x="8553217" y="2141214"/>
            <a:ext cx="2543175" cy="6953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102D8ED9-73D9-3767-B4BE-9430695CED70}"/>
              </a:ext>
            </a:extLst>
          </p:cNvPr>
          <p:cNvSpPr/>
          <p:nvPr/>
        </p:nvSpPr>
        <p:spPr>
          <a:xfrm rot="4179952" flipH="1">
            <a:off x="7997414" y="2212842"/>
            <a:ext cx="182740" cy="688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65FE495-AB62-9450-8345-78B0BE907DAE}"/>
              </a:ext>
            </a:extLst>
          </p:cNvPr>
          <p:cNvSpPr txBox="1"/>
          <p:nvPr/>
        </p:nvSpPr>
        <p:spPr>
          <a:xfrm>
            <a:off x="9066862" y="4429668"/>
            <a:ext cx="3105150" cy="923330"/>
          </a:xfrm>
          <a:prstGeom prst="rect">
            <a:avLst/>
          </a:prstGeom>
          <a:noFill/>
        </p:spPr>
        <p:txBody>
          <a:bodyPr wrap="square" rtlCol="0">
            <a:spAutoFit/>
          </a:bodyPr>
          <a:lstStyle/>
          <a:p>
            <a:pPr algn="ctr"/>
            <a:r>
              <a:rPr lang="en-US" altLang="zh-CN" i="1" dirty="0">
                <a:solidFill>
                  <a:schemeClr val="tx1"/>
                </a:solidFill>
              </a:rPr>
              <a:t>Function to label and export the selected events</a:t>
            </a:r>
          </a:p>
          <a:p>
            <a:endParaRPr lang="zh-CN" altLang="en-US" dirty="0"/>
          </a:p>
        </p:txBody>
      </p:sp>
      <p:sp>
        <p:nvSpPr>
          <p:cNvPr id="19" name="矩形 18">
            <a:extLst>
              <a:ext uri="{FF2B5EF4-FFF2-40B4-BE49-F238E27FC236}">
                <a16:creationId xmlns:a16="http://schemas.microsoft.com/office/drawing/2014/main" id="{08200FA4-358F-D0E7-8B99-B45FAC5BAC6D}"/>
              </a:ext>
            </a:extLst>
          </p:cNvPr>
          <p:cNvSpPr/>
          <p:nvPr/>
        </p:nvSpPr>
        <p:spPr>
          <a:xfrm>
            <a:off x="9229102" y="4429667"/>
            <a:ext cx="2847659" cy="6953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6D73A6A8-287D-06C6-74A7-35434B468E06}"/>
              </a:ext>
            </a:extLst>
          </p:cNvPr>
          <p:cNvSpPr/>
          <p:nvPr/>
        </p:nvSpPr>
        <p:spPr>
          <a:xfrm rot="7839567" flipH="1">
            <a:off x="8816915" y="4139168"/>
            <a:ext cx="182740" cy="688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B024FDD-240B-411B-4867-8111254677BB}"/>
              </a:ext>
            </a:extLst>
          </p:cNvPr>
          <p:cNvSpPr txBox="1"/>
          <p:nvPr/>
        </p:nvSpPr>
        <p:spPr>
          <a:xfrm>
            <a:off x="4756736" y="4119909"/>
            <a:ext cx="2634405" cy="646331"/>
          </a:xfrm>
          <a:prstGeom prst="rect">
            <a:avLst/>
          </a:prstGeom>
          <a:noFill/>
        </p:spPr>
        <p:txBody>
          <a:bodyPr wrap="square" rtlCol="0">
            <a:spAutoFit/>
          </a:bodyPr>
          <a:lstStyle/>
          <a:p>
            <a:pPr algn="ctr"/>
            <a:r>
              <a:rPr lang="en-US" altLang="zh-CN" i="1" dirty="0"/>
              <a:t>Find out target events using filters</a:t>
            </a:r>
            <a:endParaRPr lang="zh-CN" altLang="en-US" dirty="0"/>
          </a:p>
        </p:txBody>
      </p:sp>
      <p:sp>
        <p:nvSpPr>
          <p:cNvPr id="22" name="矩形 21">
            <a:extLst>
              <a:ext uri="{FF2B5EF4-FFF2-40B4-BE49-F238E27FC236}">
                <a16:creationId xmlns:a16="http://schemas.microsoft.com/office/drawing/2014/main" id="{3BBC9B27-D093-5676-6D33-504B20701B63}"/>
              </a:ext>
            </a:extLst>
          </p:cNvPr>
          <p:cNvSpPr/>
          <p:nvPr/>
        </p:nvSpPr>
        <p:spPr>
          <a:xfrm>
            <a:off x="4791157" y="4077486"/>
            <a:ext cx="2543175" cy="6953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6D18B8B2-33E0-9AAF-2055-39DE453AE87E}"/>
              </a:ext>
            </a:extLst>
          </p:cNvPr>
          <p:cNvSpPr/>
          <p:nvPr/>
        </p:nvSpPr>
        <p:spPr>
          <a:xfrm rot="3762209" flipH="1">
            <a:off x="4273537" y="4284497"/>
            <a:ext cx="164995" cy="85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92486DE7-A204-17FC-8596-842DF1BAC3C7}"/>
              </a:ext>
            </a:extLst>
          </p:cNvPr>
          <p:cNvSpPr txBox="1"/>
          <p:nvPr/>
        </p:nvSpPr>
        <p:spPr>
          <a:xfrm>
            <a:off x="190500" y="1009650"/>
            <a:ext cx="2867025" cy="369332"/>
          </a:xfrm>
          <a:prstGeom prst="rect">
            <a:avLst/>
          </a:prstGeom>
          <a:noFill/>
        </p:spPr>
        <p:txBody>
          <a:bodyPr wrap="square" rtlCol="0">
            <a:spAutoFit/>
          </a:bodyPr>
          <a:lstStyle/>
          <a:p>
            <a:r>
              <a:rPr lang="en-US" altLang="zh-CN" b="1" dirty="0"/>
              <a:t>Selected events page:</a:t>
            </a:r>
            <a:endParaRPr lang="zh-CN" altLang="en-US" b="1" dirty="0"/>
          </a:p>
        </p:txBody>
      </p:sp>
    </p:spTree>
    <p:extLst>
      <p:ext uri="{BB962C8B-B14F-4D97-AF65-F5344CB8AC3E}">
        <p14:creationId xmlns:p14="http://schemas.microsoft.com/office/powerpoint/2010/main" val="225108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A2B7A6B4-3850-403D-F186-01AA23D399E6}"/>
              </a:ext>
            </a:extLst>
          </p:cNvPr>
          <p:cNvSpPr>
            <a:spLocks noGrp="1"/>
          </p:cNvSpPr>
          <p:nvPr>
            <p:ph type="sldNum" sz="quarter" idx="12"/>
          </p:nvPr>
        </p:nvSpPr>
        <p:spPr/>
        <p:txBody>
          <a:bodyPr/>
          <a:lstStyle/>
          <a:p>
            <a:fld id="{AD807998-1738-47A5-80D3-F0ABC8FE4D34}" type="slidenum">
              <a:rPr lang="zh-CN" altLang="en-US" smtClean="0"/>
              <a:t>24</a:t>
            </a:fld>
            <a:endParaRPr lang="zh-CN" altLang="en-US"/>
          </a:p>
        </p:txBody>
      </p:sp>
      <p:pic>
        <p:nvPicPr>
          <p:cNvPr id="13" name="图片 12">
            <a:extLst>
              <a:ext uri="{FF2B5EF4-FFF2-40B4-BE49-F238E27FC236}">
                <a16:creationId xmlns:a16="http://schemas.microsoft.com/office/drawing/2014/main" id="{799A5102-F0C5-E97E-16D1-831539B04562}"/>
              </a:ext>
            </a:extLst>
          </p:cNvPr>
          <p:cNvPicPr>
            <a:picLocks noChangeAspect="1"/>
          </p:cNvPicPr>
          <p:nvPr/>
        </p:nvPicPr>
        <p:blipFill>
          <a:blip r:embed="rId2"/>
          <a:stretch>
            <a:fillRect/>
          </a:stretch>
        </p:blipFill>
        <p:spPr>
          <a:xfrm>
            <a:off x="1741689" y="1520268"/>
            <a:ext cx="8227394" cy="5018644"/>
          </a:xfrm>
          <a:prstGeom prst="rect">
            <a:avLst/>
          </a:prstGeom>
        </p:spPr>
      </p:pic>
      <p:sp>
        <p:nvSpPr>
          <p:cNvPr id="15" name="矩形 14">
            <a:extLst>
              <a:ext uri="{FF2B5EF4-FFF2-40B4-BE49-F238E27FC236}">
                <a16:creationId xmlns:a16="http://schemas.microsoft.com/office/drawing/2014/main" id="{D1A8A631-4E0C-50CC-E227-C51818DA4E66}"/>
              </a:ext>
            </a:extLst>
          </p:cNvPr>
          <p:cNvSpPr/>
          <p:nvPr/>
        </p:nvSpPr>
        <p:spPr>
          <a:xfrm>
            <a:off x="1741689" y="1520268"/>
            <a:ext cx="8227394" cy="506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2B4266D-7385-40E6-E8DD-174138302F01}"/>
              </a:ext>
            </a:extLst>
          </p:cNvPr>
          <p:cNvSpPr txBox="1"/>
          <p:nvPr/>
        </p:nvSpPr>
        <p:spPr>
          <a:xfrm>
            <a:off x="190500" y="1009650"/>
            <a:ext cx="2867025" cy="369332"/>
          </a:xfrm>
          <a:prstGeom prst="rect">
            <a:avLst/>
          </a:prstGeom>
          <a:noFill/>
        </p:spPr>
        <p:txBody>
          <a:bodyPr wrap="square" rtlCol="0">
            <a:spAutoFit/>
          </a:bodyPr>
          <a:lstStyle/>
          <a:p>
            <a:r>
              <a:rPr lang="en-US" altLang="zh-CN" b="1" dirty="0"/>
              <a:t>Similar events page:</a:t>
            </a:r>
            <a:endParaRPr lang="zh-CN" altLang="en-US" b="1" dirty="0"/>
          </a:p>
        </p:txBody>
      </p:sp>
      <p:sp>
        <p:nvSpPr>
          <p:cNvPr id="3" name="文本框 2">
            <a:extLst>
              <a:ext uri="{FF2B5EF4-FFF2-40B4-BE49-F238E27FC236}">
                <a16:creationId xmlns:a16="http://schemas.microsoft.com/office/drawing/2014/main" id="{5E16072D-4470-87BB-20A0-06B6AD8821D6}"/>
              </a:ext>
            </a:extLst>
          </p:cNvPr>
          <p:cNvSpPr txBox="1"/>
          <p:nvPr/>
        </p:nvSpPr>
        <p:spPr>
          <a:xfrm>
            <a:off x="6959183" y="2219886"/>
            <a:ext cx="3305175" cy="923330"/>
          </a:xfrm>
          <a:prstGeom prst="rect">
            <a:avLst/>
          </a:prstGeom>
          <a:noFill/>
        </p:spPr>
        <p:txBody>
          <a:bodyPr wrap="square" rtlCol="0">
            <a:spAutoFit/>
          </a:bodyPr>
          <a:lstStyle/>
          <a:p>
            <a:pPr algn="ctr"/>
            <a:r>
              <a:rPr lang="en-US" altLang="zh-CN" i="1" dirty="0">
                <a:solidFill>
                  <a:schemeClr val="tx1"/>
                </a:solidFill>
              </a:rPr>
              <a:t>Function to display the </a:t>
            </a:r>
          </a:p>
          <a:p>
            <a:pPr algn="ctr"/>
            <a:r>
              <a:rPr lang="en-US" altLang="zh-CN" i="1" dirty="0">
                <a:solidFill>
                  <a:schemeClr val="tx1"/>
                </a:solidFill>
              </a:rPr>
              <a:t>selected similar events</a:t>
            </a:r>
          </a:p>
          <a:p>
            <a:endParaRPr lang="zh-CN" altLang="en-US" dirty="0"/>
          </a:p>
        </p:txBody>
      </p:sp>
      <p:sp>
        <p:nvSpPr>
          <p:cNvPr id="14" name="矩形 13">
            <a:extLst>
              <a:ext uri="{FF2B5EF4-FFF2-40B4-BE49-F238E27FC236}">
                <a16:creationId xmlns:a16="http://schemas.microsoft.com/office/drawing/2014/main" id="{704B01DD-5678-9C19-79EA-E655D79A4C58}"/>
              </a:ext>
            </a:extLst>
          </p:cNvPr>
          <p:cNvSpPr/>
          <p:nvPr/>
        </p:nvSpPr>
        <p:spPr>
          <a:xfrm>
            <a:off x="7425908" y="2219885"/>
            <a:ext cx="2543175" cy="6953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42F44512-E61A-D1D2-C041-854A0D5D259B}"/>
              </a:ext>
            </a:extLst>
          </p:cNvPr>
          <p:cNvSpPr/>
          <p:nvPr/>
        </p:nvSpPr>
        <p:spPr>
          <a:xfrm rot="4179952" flipH="1">
            <a:off x="6870105" y="2291513"/>
            <a:ext cx="182740" cy="688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E568A21-5337-11AE-A11E-BAA113E7B170}"/>
              </a:ext>
            </a:extLst>
          </p:cNvPr>
          <p:cNvSpPr txBox="1"/>
          <p:nvPr/>
        </p:nvSpPr>
        <p:spPr>
          <a:xfrm>
            <a:off x="8864802" y="4414402"/>
            <a:ext cx="3105150" cy="923330"/>
          </a:xfrm>
          <a:prstGeom prst="rect">
            <a:avLst/>
          </a:prstGeom>
          <a:noFill/>
        </p:spPr>
        <p:txBody>
          <a:bodyPr wrap="square" rtlCol="0">
            <a:spAutoFit/>
          </a:bodyPr>
          <a:lstStyle/>
          <a:p>
            <a:pPr algn="ctr"/>
            <a:r>
              <a:rPr lang="en-US" altLang="zh-CN" i="1" dirty="0">
                <a:solidFill>
                  <a:schemeClr val="tx1"/>
                </a:solidFill>
              </a:rPr>
              <a:t>Function to label and export the selected similar events</a:t>
            </a:r>
          </a:p>
          <a:p>
            <a:endParaRPr lang="zh-CN" altLang="en-US" dirty="0"/>
          </a:p>
        </p:txBody>
      </p:sp>
      <p:sp>
        <p:nvSpPr>
          <p:cNvPr id="19" name="矩形 18">
            <a:extLst>
              <a:ext uri="{FF2B5EF4-FFF2-40B4-BE49-F238E27FC236}">
                <a16:creationId xmlns:a16="http://schemas.microsoft.com/office/drawing/2014/main" id="{78961F85-A7F2-14DE-0B88-AE41652FE1E0}"/>
              </a:ext>
            </a:extLst>
          </p:cNvPr>
          <p:cNvSpPr/>
          <p:nvPr/>
        </p:nvSpPr>
        <p:spPr>
          <a:xfrm>
            <a:off x="9027042" y="4414401"/>
            <a:ext cx="2847659" cy="69532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9C519367-BCCD-390A-AC53-B07C4B18C89F}"/>
              </a:ext>
            </a:extLst>
          </p:cNvPr>
          <p:cNvSpPr/>
          <p:nvPr/>
        </p:nvSpPr>
        <p:spPr>
          <a:xfrm rot="7839567" flipH="1">
            <a:off x="8614855" y="4123902"/>
            <a:ext cx="182740" cy="688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610A688-BDD4-4705-9782-87F041353CA9}"/>
              </a:ext>
            </a:extLst>
          </p:cNvPr>
          <p:cNvSpPr txBox="1"/>
          <p:nvPr/>
        </p:nvSpPr>
        <p:spPr>
          <a:xfrm>
            <a:off x="93177" y="3252959"/>
            <a:ext cx="2506603" cy="584775"/>
          </a:xfrm>
          <a:prstGeom prst="rect">
            <a:avLst/>
          </a:prstGeom>
          <a:noFill/>
        </p:spPr>
        <p:txBody>
          <a:bodyPr wrap="square" rtlCol="0">
            <a:spAutoFit/>
          </a:bodyPr>
          <a:lstStyle/>
          <a:p>
            <a:pPr algn="ctr"/>
            <a:r>
              <a:rPr lang="en-US" altLang="zh-CN" sz="1600" i="1" dirty="0"/>
              <a:t>Find out target events using filters</a:t>
            </a:r>
            <a:endParaRPr lang="zh-CN" altLang="en-US" sz="1600" dirty="0"/>
          </a:p>
        </p:txBody>
      </p:sp>
      <p:sp>
        <p:nvSpPr>
          <p:cNvPr id="22" name="矩形 21">
            <a:extLst>
              <a:ext uri="{FF2B5EF4-FFF2-40B4-BE49-F238E27FC236}">
                <a16:creationId xmlns:a16="http://schemas.microsoft.com/office/drawing/2014/main" id="{DF457AD4-D247-CC14-BC0A-358A4FE29D0B}"/>
              </a:ext>
            </a:extLst>
          </p:cNvPr>
          <p:cNvSpPr/>
          <p:nvPr/>
        </p:nvSpPr>
        <p:spPr>
          <a:xfrm>
            <a:off x="179981" y="3240564"/>
            <a:ext cx="2419799" cy="60956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3D9C6495-D24E-9CBC-B5E5-71F824C8EB41}"/>
              </a:ext>
            </a:extLst>
          </p:cNvPr>
          <p:cNvSpPr/>
          <p:nvPr/>
        </p:nvSpPr>
        <p:spPr>
          <a:xfrm rot="18884325" flipH="1">
            <a:off x="3058271" y="3686988"/>
            <a:ext cx="219878" cy="1139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248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A83469-D466-0F7E-0ACB-57441E843BA8}"/>
              </a:ext>
            </a:extLst>
          </p:cNvPr>
          <p:cNvSpPr>
            <a:spLocks noGrp="1"/>
          </p:cNvSpPr>
          <p:nvPr>
            <p:ph type="sldNum" sz="quarter" idx="12"/>
          </p:nvPr>
        </p:nvSpPr>
        <p:spPr/>
        <p:txBody>
          <a:bodyPr/>
          <a:lstStyle/>
          <a:p>
            <a:fld id="{AD807998-1738-47A5-80D3-F0ABC8FE4D34}" type="slidenum">
              <a:rPr lang="zh-CN" altLang="en-US" smtClean="0"/>
              <a:t>25</a:t>
            </a:fld>
            <a:endParaRPr lang="zh-CN" altLang="en-US"/>
          </a:p>
        </p:txBody>
      </p:sp>
      <p:sp>
        <p:nvSpPr>
          <p:cNvPr id="13" name="文本框 12">
            <a:extLst>
              <a:ext uri="{FF2B5EF4-FFF2-40B4-BE49-F238E27FC236}">
                <a16:creationId xmlns:a16="http://schemas.microsoft.com/office/drawing/2014/main" id="{F7195318-4FD3-1E4C-0BAF-8ACDEA1C6230}"/>
              </a:ext>
            </a:extLst>
          </p:cNvPr>
          <p:cNvSpPr txBox="1"/>
          <p:nvPr/>
        </p:nvSpPr>
        <p:spPr>
          <a:xfrm>
            <a:off x="452028" y="1578147"/>
            <a:ext cx="11168087" cy="4421852"/>
          </a:xfrm>
          <a:prstGeom prst="rect">
            <a:avLst/>
          </a:prstGeom>
          <a:noFill/>
        </p:spPr>
        <p:txBody>
          <a:bodyPr wrap="square" rtlCol="0">
            <a:spAutoFit/>
          </a:bodyPr>
          <a:lstStyle/>
          <a:p>
            <a:r>
              <a:rPr lang="en-US" altLang="zh-CN" sz="2400" b="1" dirty="0"/>
              <a:t>Improving web performance attempts:</a:t>
            </a:r>
            <a:endParaRPr lang="zh-CN" altLang="en-US" sz="2400" b="1" dirty="0"/>
          </a:p>
          <a:p>
            <a:endParaRPr lang="en-US" altLang="zh-CN" sz="2400" b="1" dirty="0"/>
          </a:p>
          <a:p>
            <a:pPr marL="342900" indent="-342900">
              <a:lnSpc>
                <a:spcPct val="200000"/>
              </a:lnSpc>
              <a:buFont typeface="Arial" panose="020B0604020202020204" pitchFamily="34" charset="0"/>
              <a:buChar char="•"/>
            </a:pPr>
            <a:r>
              <a:rPr lang="en-US" altLang="zh-CN" sz="2400" b="1" dirty="0"/>
              <a:t>Caching</a:t>
            </a:r>
          </a:p>
          <a:p>
            <a:pPr marL="342900" indent="-342900">
              <a:lnSpc>
                <a:spcPct val="200000"/>
              </a:lnSpc>
              <a:buFont typeface="Arial" panose="020B0604020202020204" pitchFamily="34" charset="0"/>
              <a:buChar char="•"/>
            </a:pPr>
            <a:r>
              <a:rPr lang="en-US" altLang="zh-CN" sz="2400" b="1" dirty="0"/>
              <a:t>Layout rendering</a:t>
            </a:r>
          </a:p>
          <a:p>
            <a:pPr marL="342900" indent="-342900">
              <a:lnSpc>
                <a:spcPct val="200000"/>
              </a:lnSpc>
              <a:buFont typeface="Arial" panose="020B0604020202020204" pitchFamily="34" charset="0"/>
              <a:buChar char="•"/>
            </a:pPr>
            <a:r>
              <a:rPr lang="en-US" altLang="zh-CN" sz="2400" b="1" dirty="0"/>
              <a:t>Throttling</a:t>
            </a:r>
          </a:p>
          <a:p>
            <a:pPr marL="342900" indent="-342900">
              <a:lnSpc>
                <a:spcPct val="200000"/>
              </a:lnSpc>
              <a:buFont typeface="Arial" panose="020B0604020202020204" pitchFamily="34" charset="0"/>
              <a:buChar char="•"/>
            </a:pPr>
            <a:r>
              <a:rPr lang="en-US" altLang="zh-CN" sz="2400" b="1" dirty="0"/>
              <a:t>More treads to run our code</a:t>
            </a:r>
          </a:p>
          <a:p>
            <a:pPr marL="342900" indent="-342900">
              <a:lnSpc>
                <a:spcPct val="200000"/>
              </a:lnSpc>
              <a:buFont typeface="Arial" panose="020B0604020202020204" pitchFamily="34" charset="0"/>
              <a:buChar char="•"/>
            </a:pPr>
            <a:r>
              <a:rPr lang="en-US" altLang="zh-CN" sz="2400" b="1" dirty="0"/>
              <a:t>asynchronous functions(didn’t finish until 26 October)</a:t>
            </a:r>
          </a:p>
        </p:txBody>
      </p:sp>
      <p:sp>
        <p:nvSpPr>
          <p:cNvPr id="14" name="矩形 13">
            <a:extLst>
              <a:ext uri="{FF2B5EF4-FFF2-40B4-BE49-F238E27FC236}">
                <a16:creationId xmlns:a16="http://schemas.microsoft.com/office/drawing/2014/main" id="{3CC1A04B-902E-1141-9938-5EE4B3E8DCF1}"/>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V 形 14">
            <a:extLst>
              <a:ext uri="{FF2B5EF4-FFF2-40B4-BE49-F238E27FC236}">
                <a16:creationId xmlns:a16="http://schemas.microsoft.com/office/drawing/2014/main" id="{D8D2C46F-A6C7-D5E9-0660-CC6275B7CAB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B2E2949A-8443-C620-A5D9-3C6F0CDA9328}"/>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箭头: V 形 16">
            <a:extLst>
              <a:ext uri="{FF2B5EF4-FFF2-40B4-BE49-F238E27FC236}">
                <a16:creationId xmlns:a16="http://schemas.microsoft.com/office/drawing/2014/main" id="{C37190B6-0CAC-B16E-A318-A8B6B525A140}"/>
              </a:ext>
            </a:extLst>
          </p:cNvPr>
          <p:cNvSpPr/>
          <p:nvPr/>
        </p:nvSpPr>
        <p:spPr>
          <a:xfrm>
            <a:off x="5761106"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箭头: V 形 17">
            <a:extLst>
              <a:ext uri="{FF2B5EF4-FFF2-40B4-BE49-F238E27FC236}">
                <a16:creationId xmlns:a16="http://schemas.microsoft.com/office/drawing/2014/main" id="{FC01702E-FFC6-F63F-8DBA-22E7B29DA018}"/>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12CCBE9B-8E03-85CC-C0E4-C63E673FE42B}"/>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20" name="文本框 19">
            <a:extLst>
              <a:ext uri="{FF2B5EF4-FFF2-40B4-BE49-F238E27FC236}">
                <a16:creationId xmlns:a16="http://schemas.microsoft.com/office/drawing/2014/main" id="{0A6D84F6-D71C-3D73-5F46-D5231216F593}"/>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21" name="文本框 20">
            <a:extLst>
              <a:ext uri="{FF2B5EF4-FFF2-40B4-BE49-F238E27FC236}">
                <a16:creationId xmlns:a16="http://schemas.microsoft.com/office/drawing/2014/main" id="{8AB07B44-EF2A-93DC-8E3B-2D9752EAB5D5}"/>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22" name="文本框 21">
            <a:extLst>
              <a:ext uri="{FF2B5EF4-FFF2-40B4-BE49-F238E27FC236}">
                <a16:creationId xmlns:a16="http://schemas.microsoft.com/office/drawing/2014/main" id="{459F0826-FA75-6D5B-E234-90F5BD17BC20}"/>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cxnSp>
        <p:nvCxnSpPr>
          <p:cNvPr id="4" name="直接箭头连接符 3">
            <a:extLst>
              <a:ext uri="{FF2B5EF4-FFF2-40B4-BE49-F238E27FC236}">
                <a16:creationId xmlns:a16="http://schemas.microsoft.com/office/drawing/2014/main" id="{8A635E1D-952C-4D5F-5D1E-92C03F52B1F7}"/>
              </a:ext>
            </a:extLst>
          </p:cNvPr>
          <p:cNvCxnSpPr>
            <a:cxnSpLocks/>
          </p:cNvCxnSpPr>
          <p:nvPr/>
        </p:nvCxnSpPr>
        <p:spPr>
          <a:xfrm flipV="1">
            <a:off x="2305218" y="2362200"/>
            <a:ext cx="2387656" cy="47212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27DBFAA-32B1-B300-1BCA-B902EB22BBED}"/>
              </a:ext>
            </a:extLst>
          </p:cNvPr>
          <p:cNvSpPr txBox="1"/>
          <p:nvPr/>
        </p:nvSpPr>
        <p:spPr>
          <a:xfrm>
            <a:off x="4797065" y="2083262"/>
            <a:ext cx="7286624" cy="646331"/>
          </a:xfrm>
          <a:prstGeom prst="rect">
            <a:avLst/>
          </a:prstGeom>
          <a:noFill/>
        </p:spPr>
        <p:txBody>
          <a:bodyPr wrap="square" rtlCol="0">
            <a:spAutoFit/>
          </a:bodyPr>
          <a:lstStyle/>
          <a:p>
            <a:r>
              <a:rPr lang="en-US" altLang="zh-CN" dirty="0"/>
              <a:t>Better performance when loading data from disk or over a network connection </a:t>
            </a:r>
            <a:endParaRPr lang="zh-CN" altLang="en-US" dirty="0"/>
          </a:p>
        </p:txBody>
      </p:sp>
      <p:cxnSp>
        <p:nvCxnSpPr>
          <p:cNvPr id="7" name="直接箭头连接符 6">
            <a:extLst>
              <a:ext uri="{FF2B5EF4-FFF2-40B4-BE49-F238E27FC236}">
                <a16:creationId xmlns:a16="http://schemas.microsoft.com/office/drawing/2014/main" id="{57BAFDEE-1EDC-2C77-49C7-5B840437A004}"/>
              </a:ext>
            </a:extLst>
          </p:cNvPr>
          <p:cNvCxnSpPr>
            <a:cxnSpLocks/>
          </p:cNvCxnSpPr>
          <p:nvPr/>
        </p:nvCxnSpPr>
        <p:spPr>
          <a:xfrm>
            <a:off x="2596280" y="4370689"/>
            <a:ext cx="2138355" cy="3552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4CD512D-7F73-F70C-6E02-0F40DD595679}"/>
              </a:ext>
            </a:extLst>
          </p:cNvPr>
          <p:cNvSpPr txBox="1"/>
          <p:nvPr/>
        </p:nvSpPr>
        <p:spPr>
          <a:xfrm>
            <a:off x="4797065" y="4139372"/>
            <a:ext cx="7286624" cy="646331"/>
          </a:xfrm>
          <a:prstGeom prst="rect">
            <a:avLst/>
          </a:prstGeom>
          <a:noFill/>
        </p:spPr>
        <p:txBody>
          <a:bodyPr wrap="square" rtlCol="0">
            <a:spAutoFit/>
          </a:bodyPr>
          <a:lstStyle/>
          <a:p>
            <a:r>
              <a:rPr lang="en-US" altLang="zh-CN" dirty="0"/>
              <a:t>When using sliders, parameters are updated only when the user releases the slider</a:t>
            </a:r>
            <a:r>
              <a:rPr lang="zh-CN" altLang="en-US" dirty="0"/>
              <a:t> </a:t>
            </a:r>
            <a:r>
              <a:rPr lang="en-US" altLang="zh-CN" dirty="0"/>
              <a:t>instead of updating continuously as the slider is dragged</a:t>
            </a:r>
            <a:endParaRPr lang="zh-CN" altLang="en-US" dirty="0"/>
          </a:p>
        </p:txBody>
      </p:sp>
      <p:sp>
        <p:nvSpPr>
          <p:cNvPr id="9" name="文本框 8">
            <a:extLst>
              <a:ext uri="{FF2B5EF4-FFF2-40B4-BE49-F238E27FC236}">
                <a16:creationId xmlns:a16="http://schemas.microsoft.com/office/drawing/2014/main" id="{9DD672E0-D295-02F4-B320-51F1FAD192CF}"/>
              </a:ext>
            </a:extLst>
          </p:cNvPr>
          <p:cNvSpPr txBox="1"/>
          <p:nvPr/>
        </p:nvSpPr>
        <p:spPr>
          <a:xfrm>
            <a:off x="6677025" y="5055317"/>
            <a:ext cx="4637041" cy="369332"/>
          </a:xfrm>
          <a:prstGeom prst="rect">
            <a:avLst/>
          </a:prstGeom>
          <a:noFill/>
        </p:spPr>
        <p:txBody>
          <a:bodyPr wrap="square" rtlCol="0">
            <a:spAutoFit/>
          </a:bodyPr>
          <a:lstStyle/>
          <a:p>
            <a:r>
              <a:rPr lang="en-US" altLang="zh-CN" dirty="0"/>
              <a:t>Distribute processing across multiple threads.</a:t>
            </a:r>
            <a:endParaRPr lang="zh-CN" altLang="en-US" dirty="0"/>
          </a:p>
        </p:txBody>
      </p:sp>
      <p:cxnSp>
        <p:nvCxnSpPr>
          <p:cNvPr id="10" name="直接箭头连接符 9">
            <a:extLst>
              <a:ext uri="{FF2B5EF4-FFF2-40B4-BE49-F238E27FC236}">
                <a16:creationId xmlns:a16="http://schemas.microsoft.com/office/drawing/2014/main" id="{4291EE52-0314-4C57-5F81-F627533244FE}"/>
              </a:ext>
            </a:extLst>
          </p:cNvPr>
          <p:cNvCxnSpPr>
            <a:cxnSpLocks/>
          </p:cNvCxnSpPr>
          <p:nvPr/>
        </p:nvCxnSpPr>
        <p:spPr>
          <a:xfrm>
            <a:off x="4930490" y="5076247"/>
            <a:ext cx="1746535" cy="17202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7094947-F875-8705-D6E8-0EDB0CD3CA5F}"/>
              </a:ext>
            </a:extLst>
          </p:cNvPr>
          <p:cNvCxnSpPr>
            <a:cxnSpLocks/>
          </p:cNvCxnSpPr>
          <p:nvPr/>
        </p:nvCxnSpPr>
        <p:spPr>
          <a:xfrm>
            <a:off x="3250134" y="3571451"/>
            <a:ext cx="1406934"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4B71108-0186-5010-B987-B6DEA1E9BB74}"/>
              </a:ext>
            </a:extLst>
          </p:cNvPr>
          <p:cNvSpPr txBox="1"/>
          <p:nvPr/>
        </p:nvSpPr>
        <p:spPr>
          <a:xfrm>
            <a:off x="4657068" y="3019434"/>
            <a:ext cx="7286624" cy="369332"/>
          </a:xfrm>
          <a:prstGeom prst="rect">
            <a:avLst/>
          </a:prstGeom>
          <a:noFill/>
        </p:spPr>
        <p:txBody>
          <a:bodyPr wrap="square" rtlCol="0">
            <a:spAutoFit/>
          </a:bodyPr>
          <a:lstStyle/>
          <a:p>
            <a:r>
              <a:rPr lang="en-US" altLang="zh-CN" dirty="0"/>
              <a:t>Change rendering orders to speed up layout rendering.  </a:t>
            </a:r>
            <a:endParaRPr lang="zh-CN" altLang="en-US" dirty="0"/>
          </a:p>
        </p:txBody>
      </p:sp>
      <p:grpSp>
        <p:nvGrpSpPr>
          <p:cNvPr id="35" name="组合 34">
            <a:extLst>
              <a:ext uri="{FF2B5EF4-FFF2-40B4-BE49-F238E27FC236}">
                <a16:creationId xmlns:a16="http://schemas.microsoft.com/office/drawing/2014/main" id="{459C016A-2946-74BA-1F99-936779C9B959}"/>
              </a:ext>
            </a:extLst>
          </p:cNvPr>
          <p:cNvGrpSpPr/>
          <p:nvPr/>
        </p:nvGrpSpPr>
        <p:grpSpPr>
          <a:xfrm>
            <a:off x="4734635" y="3363804"/>
            <a:ext cx="7411484" cy="488651"/>
            <a:chOff x="2617463" y="5782916"/>
            <a:chExt cx="7411484" cy="488651"/>
          </a:xfrm>
        </p:grpSpPr>
        <p:pic>
          <p:nvPicPr>
            <p:cNvPr id="32" name="图片 31">
              <a:extLst>
                <a:ext uri="{FF2B5EF4-FFF2-40B4-BE49-F238E27FC236}">
                  <a16:creationId xmlns:a16="http://schemas.microsoft.com/office/drawing/2014/main" id="{A1FC7133-27B7-31F9-B981-CCE39DE1D9E3}"/>
                </a:ext>
              </a:extLst>
            </p:cNvPr>
            <p:cNvPicPr>
              <a:picLocks noChangeAspect="1"/>
            </p:cNvPicPr>
            <p:nvPr/>
          </p:nvPicPr>
          <p:blipFill>
            <a:blip r:embed="rId3"/>
            <a:stretch>
              <a:fillRect/>
            </a:stretch>
          </p:blipFill>
          <p:spPr>
            <a:xfrm>
              <a:off x="2617463" y="5782916"/>
              <a:ext cx="7411484" cy="247685"/>
            </a:xfrm>
            <a:prstGeom prst="rect">
              <a:avLst/>
            </a:prstGeom>
          </p:spPr>
        </p:pic>
        <p:pic>
          <p:nvPicPr>
            <p:cNvPr id="34" name="图片 33">
              <a:extLst>
                <a:ext uri="{FF2B5EF4-FFF2-40B4-BE49-F238E27FC236}">
                  <a16:creationId xmlns:a16="http://schemas.microsoft.com/office/drawing/2014/main" id="{5648C0DC-E25A-06C3-2DBC-7BFCF660CFC5}"/>
                </a:ext>
              </a:extLst>
            </p:cNvPr>
            <p:cNvPicPr>
              <a:picLocks noChangeAspect="1"/>
            </p:cNvPicPr>
            <p:nvPr/>
          </p:nvPicPr>
          <p:blipFill>
            <a:blip r:embed="rId4"/>
            <a:stretch>
              <a:fillRect/>
            </a:stretch>
          </p:blipFill>
          <p:spPr>
            <a:xfrm>
              <a:off x="2617463" y="6022602"/>
              <a:ext cx="7411484" cy="248965"/>
            </a:xfrm>
            <a:prstGeom prst="rect">
              <a:avLst/>
            </a:prstGeom>
          </p:spPr>
        </p:pic>
      </p:grpSp>
    </p:spTree>
    <p:extLst>
      <p:ext uri="{BB962C8B-B14F-4D97-AF65-F5344CB8AC3E}">
        <p14:creationId xmlns:p14="http://schemas.microsoft.com/office/powerpoint/2010/main" val="54853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D8489650-9930-29B4-9341-E3371A5F0B2C}"/>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9464495-0DE3-0980-A870-F98DEFE20FBC}"/>
              </a:ext>
            </a:extLst>
          </p:cNvPr>
          <p:cNvSpPr>
            <a:spLocks noGrp="1"/>
          </p:cNvSpPr>
          <p:nvPr>
            <p:ph type="sldNum" sz="quarter" idx="12"/>
          </p:nvPr>
        </p:nvSpPr>
        <p:spPr/>
        <p:txBody>
          <a:bodyPr/>
          <a:lstStyle/>
          <a:p>
            <a:fld id="{AD807998-1738-47A5-80D3-F0ABC8FE4D34}" type="slidenum">
              <a:rPr lang="zh-CN" altLang="en-US" smtClean="0"/>
              <a:t>26</a:t>
            </a:fld>
            <a:endParaRPr lang="zh-CN" altLang="en-US"/>
          </a:p>
        </p:txBody>
      </p:sp>
      <p:sp>
        <p:nvSpPr>
          <p:cNvPr id="5" name="箭头: V 形 4">
            <a:extLst>
              <a:ext uri="{FF2B5EF4-FFF2-40B4-BE49-F238E27FC236}">
                <a16:creationId xmlns:a16="http://schemas.microsoft.com/office/drawing/2014/main" id="{FA81B40B-1ABD-7F07-873B-C8AD54009BAC}"/>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CD47F9A9-5860-F142-1596-C208C714BC66}"/>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E06F6FAB-C028-6287-421F-6F3E63E97CA7}"/>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A79C9CCA-5F00-D887-196B-FCDA8294F6D8}"/>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D4B046CE-044F-A375-D43F-A7D59175A432}"/>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E80E0E40-ABA4-81CA-BF57-0BE190B6204D}"/>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35277224-8E2F-D476-C66A-3134888032FC}"/>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6FDB3529-288B-89D8-160A-BB35ED61340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Tree>
    <p:extLst>
      <p:ext uri="{BB962C8B-B14F-4D97-AF65-F5344CB8AC3E}">
        <p14:creationId xmlns:p14="http://schemas.microsoft.com/office/powerpoint/2010/main" val="225049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D8489650-9930-29B4-9341-E3371A5F0B2C}"/>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A9464495-0DE3-0980-A870-F98DEFE20FBC}"/>
              </a:ext>
            </a:extLst>
          </p:cNvPr>
          <p:cNvSpPr>
            <a:spLocks noGrp="1"/>
          </p:cNvSpPr>
          <p:nvPr>
            <p:ph type="sldNum" sz="quarter" idx="12"/>
          </p:nvPr>
        </p:nvSpPr>
        <p:spPr/>
        <p:txBody>
          <a:bodyPr/>
          <a:lstStyle/>
          <a:p>
            <a:fld id="{AD807998-1738-47A5-80D3-F0ABC8FE4D34}" type="slidenum">
              <a:rPr lang="zh-CN" altLang="en-US" smtClean="0"/>
              <a:t>27</a:t>
            </a:fld>
            <a:endParaRPr lang="zh-CN" altLang="en-US"/>
          </a:p>
        </p:txBody>
      </p:sp>
      <p:sp>
        <p:nvSpPr>
          <p:cNvPr id="5" name="箭头: V 形 4">
            <a:extLst>
              <a:ext uri="{FF2B5EF4-FFF2-40B4-BE49-F238E27FC236}">
                <a16:creationId xmlns:a16="http://schemas.microsoft.com/office/drawing/2014/main" id="{FA81B40B-1ABD-7F07-873B-C8AD54009BAC}"/>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CD47F9A9-5860-F142-1596-C208C714BC66}"/>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E06F6FAB-C028-6287-421F-6F3E63E97CA7}"/>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A79C9CCA-5F00-D887-196B-FCDA8294F6D8}"/>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D4B046CE-044F-A375-D43F-A7D59175A432}"/>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E80E0E40-ABA4-81CA-BF57-0BE190B6204D}"/>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35277224-8E2F-D476-C66A-3134888032FC}"/>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6FDB3529-288B-89D8-160A-BB35ED61340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Tree>
    <p:extLst>
      <p:ext uri="{BB962C8B-B14F-4D97-AF65-F5344CB8AC3E}">
        <p14:creationId xmlns:p14="http://schemas.microsoft.com/office/powerpoint/2010/main" val="111945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2B8787-7771-A9C8-26C6-308149473DD0}"/>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B257FB12-7AFC-E014-1D88-A7097CA0D162}"/>
              </a:ext>
            </a:extLst>
          </p:cNvPr>
          <p:cNvSpPr/>
          <p:nvPr/>
        </p:nvSpPr>
        <p:spPr>
          <a:xfrm>
            <a:off x="739162" y="154656"/>
            <a:ext cx="2605252" cy="585702"/>
          </a:xfrm>
          <a:prstGeom prst="chevron">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178311D1-8DD4-3B00-25D3-438FEB202136}"/>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F632514E-6928-8659-68B7-8405FFA1FCFA}"/>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B5522D0D-88AC-EF33-C5CF-EB2D285D7064}"/>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2A51D8A5-7BA3-1AC5-1D16-44C8334CDA0A}"/>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7C9659AB-1FE8-3579-4C48-ED58259561BC}"/>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154AD496-F28A-B650-37EE-37DB5B2619F0}"/>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993C6C5C-6068-DE5A-39E0-1E7428DF01DF}"/>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灯片编号占位符 1">
            <a:extLst>
              <a:ext uri="{FF2B5EF4-FFF2-40B4-BE49-F238E27FC236}">
                <a16:creationId xmlns:a16="http://schemas.microsoft.com/office/drawing/2014/main" id="{B734B0EC-69CF-E66C-3155-A9EF22C6CF4D}"/>
              </a:ext>
            </a:extLst>
          </p:cNvPr>
          <p:cNvSpPr>
            <a:spLocks noGrp="1"/>
          </p:cNvSpPr>
          <p:nvPr>
            <p:ph type="sldNum" sz="quarter" idx="12"/>
          </p:nvPr>
        </p:nvSpPr>
        <p:spPr/>
        <p:txBody>
          <a:bodyPr/>
          <a:lstStyle/>
          <a:p>
            <a:fld id="{AD807998-1738-47A5-80D3-F0ABC8FE4D34}" type="slidenum">
              <a:rPr lang="zh-CN" altLang="en-US" smtClean="0"/>
              <a:t>28</a:t>
            </a:fld>
            <a:endParaRPr lang="zh-CN" altLang="en-US"/>
          </a:p>
        </p:txBody>
      </p:sp>
    </p:spTree>
    <p:extLst>
      <p:ext uri="{BB962C8B-B14F-4D97-AF65-F5344CB8AC3E}">
        <p14:creationId xmlns:p14="http://schemas.microsoft.com/office/powerpoint/2010/main" val="2307374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BD08CA-7A87-9C19-F2AA-603DFDACB85A}"/>
              </a:ext>
            </a:extLst>
          </p:cNvPr>
          <p:cNvPicPr>
            <a:picLocks noChangeAspect="1"/>
          </p:cNvPicPr>
          <p:nvPr/>
        </p:nvPicPr>
        <p:blipFill>
          <a:blip r:embed="rId2"/>
          <a:stretch>
            <a:fillRect/>
          </a:stretch>
        </p:blipFill>
        <p:spPr>
          <a:xfrm>
            <a:off x="0" y="332024"/>
            <a:ext cx="7529577" cy="5260280"/>
          </a:xfrm>
          <a:prstGeom prst="rect">
            <a:avLst/>
          </a:prstGeom>
        </p:spPr>
      </p:pic>
      <p:pic>
        <p:nvPicPr>
          <p:cNvPr id="2" name="图片 1">
            <a:extLst>
              <a:ext uri="{FF2B5EF4-FFF2-40B4-BE49-F238E27FC236}">
                <a16:creationId xmlns:a16="http://schemas.microsoft.com/office/drawing/2014/main" id="{84E8A5BB-9CDF-1D20-2966-33B212CE4F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106" y="4080042"/>
            <a:ext cx="4920361" cy="1014824"/>
          </a:xfrm>
          <a:prstGeom prst="rect">
            <a:avLst/>
          </a:prstGeom>
        </p:spPr>
      </p:pic>
      <p:sp>
        <p:nvSpPr>
          <p:cNvPr id="3" name="文本框 2">
            <a:extLst>
              <a:ext uri="{FF2B5EF4-FFF2-40B4-BE49-F238E27FC236}">
                <a16:creationId xmlns:a16="http://schemas.microsoft.com/office/drawing/2014/main" id="{88DC6353-97D6-74C0-9FBA-27D2D8E668E6}"/>
              </a:ext>
            </a:extLst>
          </p:cNvPr>
          <p:cNvSpPr txBox="1"/>
          <p:nvPr/>
        </p:nvSpPr>
        <p:spPr>
          <a:xfrm>
            <a:off x="5895328" y="5361472"/>
            <a:ext cx="6296672" cy="461665"/>
          </a:xfrm>
          <a:prstGeom prst="rect">
            <a:avLst/>
          </a:prstGeom>
          <a:noFill/>
        </p:spPr>
        <p:txBody>
          <a:bodyPr wrap="square">
            <a:spAutoFit/>
          </a:bodyPr>
          <a:lstStyle/>
          <a:p>
            <a:pPr algn="ctr"/>
            <a:r>
              <a:rPr lang="en-US" altLang="zh-CN" sz="1200" i="1" dirty="0"/>
              <a:t>Convolutional Neural Network models </a:t>
            </a:r>
          </a:p>
          <a:p>
            <a:r>
              <a:rPr lang="en-US" altLang="zh-CN" sz="1200" i="1" dirty="0"/>
              <a:t>Source :https://ai.googleblog.com/2019/05/efficientnet-improving-accuracy-and.html</a:t>
            </a:r>
            <a:endParaRPr lang="zh-CN" altLang="en-US" sz="1200" i="1" dirty="0"/>
          </a:p>
        </p:txBody>
      </p:sp>
      <p:sp>
        <p:nvSpPr>
          <p:cNvPr id="4" name="灯片编号占位符 3">
            <a:extLst>
              <a:ext uri="{FF2B5EF4-FFF2-40B4-BE49-F238E27FC236}">
                <a16:creationId xmlns:a16="http://schemas.microsoft.com/office/drawing/2014/main" id="{EA91E374-4B07-B8E0-ABBD-B9427A8A626A}"/>
              </a:ext>
            </a:extLst>
          </p:cNvPr>
          <p:cNvSpPr>
            <a:spLocks noGrp="1"/>
          </p:cNvSpPr>
          <p:nvPr>
            <p:ph type="sldNum" sz="quarter" idx="12"/>
          </p:nvPr>
        </p:nvSpPr>
        <p:spPr/>
        <p:txBody>
          <a:bodyPr/>
          <a:lstStyle/>
          <a:p>
            <a:fld id="{AD807998-1738-47A5-80D3-F0ABC8FE4D34}" type="slidenum">
              <a:rPr lang="zh-CN" altLang="en-US" smtClean="0"/>
              <a:t>29</a:t>
            </a:fld>
            <a:endParaRPr lang="zh-CN" altLang="en-US"/>
          </a:p>
        </p:txBody>
      </p:sp>
    </p:spTree>
    <p:extLst>
      <p:ext uri="{BB962C8B-B14F-4D97-AF65-F5344CB8AC3E}">
        <p14:creationId xmlns:p14="http://schemas.microsoft.com/office/powerpoint/2010/main" val="424215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362379" y="2967335"/>
            <a:ext cx="7807900" cy="923330"/>
          </a:xfrm>
          <a:prstGeom prst="rect">
            <a:avLst/>
          </a:prstGeom>
          <a:noFill/>
        </p:spPr>
        <p:txBody>
          <a:bodyPr wrap="square" rtlCol="0">
            <a:spAutoFit/>
          </a:bodyPr>
          <a:lstStyle/>
          <a:p>
            <a:pPr algn="ctr"/>
            <a:r>
              <a:rPr lang="en-US" altLang="zh-CN" sz="5400" dirty="0">
                <a:solidFill>
                  <a:srgbClr val="245172"/>
                </a:solidFill>
                <a:latin typeface="思源宋体 Heavy" panose="02020900000000000000" pitchFamily="18" charset="-122"/>
                <a:ea typeface="思源宋体 Heavy" panose="02020900000000000000" pitchFamily="18" charset="-122"/>
              </a:rPr>
              <a:t>Project Background</a:t>
            </a:r>
            <a:endParaRPr lang="zh-CN" altLang="en-US" sz="5400" dirty="0">
              <a:solidFill>
                <a:srgbClr val="245172"/>
              </a:solidFill>
              <a:latin typeface="思源宋体 Heavy" panose="02020900000000000000" pitchFamily="18" charset="-122"/>
              <a:ea typeface="思源宋体 Heavy" panose="02020900000000000000" pitchFamily="18" charset="-122"/>
            </a:endParaRPr>
          </a:p>
        </p:txBody>
      </p:sp>
      <p:sp>
        <p:nvSpPr>
          <p:cNvPr id="9" name="文本框 8"/>
          <p:cNvSpPr txBox="1"/>
          <p:nvPr/>
        </p:nvSpPr>
        <p:spPr>
          <a:xfrm>
            <a:off x="3028950" y="1788088"/>
            <a:ext cx="6134100" cy="768350"/>
          </a:xfrm>
          <a:prstGeom prst="rect">
            <a:avLst/>
          </a:prstGeom>
          <a:noFill/>
        </p:spPr>
        <p:txBody>
          <a:bodyPr wrap="square">
            <a:spAutoFit/>
          </a:bodyPr>
          <a:lstStyle/>
          <a:p>
            <a:pPr algn="ctr"/>
            <a:r>
              <a:rPr lang="zh-CN" altLang="en-US" sz="4400" b="0" i="0" dirty="0">
                <a:solidFill>
                  <a:srgbClr val="295D83"/>
                </a:solidFill>
                <a:effectLst/>
                <a:latin typeface="阿里巴巴普惠体 B" panose="00020600040101010101" pitchFamily="18" charset="-122"/>
                <a:ea typeface="阿里巴巴普惠体 B" panose="00020600040101010101" pitchFamily="18" charset="-122"/>
              </a:rPr>
              <a:t>“ </a:t>
            </a:r>
            <a:r>
              <a:rPr lang="en-US" altLang="zh-CN" sz="4400" b="0" i="0" dirty="0">
                <a:solidFill>
                  <a:srgbClr val="295D83"/>
                </a:solidFill>
                <a:effectLst/>
                <a:latin typeface="+mj-lt"/>
                <a:ea typeface="等线" panose="02010600030101010101" pitchFamily="2" charset="-122"/>
              </a:rPr>
              <a:t>PART </a:t>
            </a:r>
            <a:r>
              <a:rPr lang="en-US" altLang="zh-CN" sz="4400" b="0" i="0" dirty="0">
                <a:solidFill>
                  <a:srgbClr val="295D83"/>
                </a:solidFill>
                <a:effectLst/>
                <a:latin typeface="+mj-lt"/>
                <a:ea typeface="阿里巴巴普惠体 B" panose="00020600040101010101" pitchFamily="18" charset="-122"/>
              </a:rPr>
              <a:t>ONE</a:t>
            </a:r>
            <a:r>
              <a:rPr lang="zh-CN" altLang="en-US" sz="4400" b="0" i="0" dirty="0">
                <a:solidFill>
                  <a:srgbClr val="295D83"/>
                </a:solidFill>
                <a:effectLst/>
                <a:latin typeface="阿里巴巴普惠体 B" panose="00020600040101010101" pitchFamily="18" charset="-122"/>
                <a:ea typeface="阿里巴巴普惠体 B" panose="00020600040101010101" pitchFamily="18" charset="-122"/>
              </a:rPr>
              <a:t>”</a:t>
            </a:r>
            <a:endParaRPr lang="zh-CN" altLang="en-US" sz="4400" dirty="0">
              <a:solidFill>
                <a:srgbClr val="295D83"/>
              </a:solidFill>
              <a:latin typeface="阿里巴巴普惠体 B" panose="00020600040101010101" pitchFamily="18" charset="-122"/>
              <a:ea typeface="阿里巴巴普惠体 B" panose="00020600040101010101" pitchFamily="18" charset="-122"/>
            </a:endParaRPr>
          </a:p>
        </p:txBody>
      </p:sp>
      <p:sp>
        <p:nvSpPr>
          <p:cNvPr id="2" name="灯片编号占位符 1">
            <a:extLst>
              <a:ext uri="{FF2B5EF4-FFF2-40B4-BE49-F238E27FC236}">
                <a16:creationId xmlns:a16="http://schemas.microsoft.com/office/drawing/2014/main" id="{482DB8DA-3C10-B20B-1523-1A6F6CB86A74}"/>
              </a:ext>
            </a:extLst>
          </p:cNvPr>
          <p:cNvSpPr>
            <a:spLocks noGrp="1"/>
          </p:cNvSpPr>
          <p:nvPr>
            <p:ph type="sldNum" sz="quarter" idx="12"/>
          </p:nvPr>
        </p:nvSpPr>
        <p:spPr/>
        <p:txBody>
          <a:bodyPr/>
          <a:lstStyle/>
          <a:p>
            <a:fld id="{AD807998-1738-47A5-80D3-F0ABC8FE4D34}"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192050" y="2622642"/>
            <a:ext cx="7807900" cy="1200329"/>
          </a:xfrm>
          <a:prstGeom prst="rect">
            <a:avLst/>
          </a:prstGeom>
          <a:noFill/>
        </p:spPr>
        <p:txBody>
          <a:bodyPr wrap="square" rtlCol="0">
            <a:spAutoFit/>
          </a:bodyPr>
          <a:lstStyle/>
          <a:p>
            <a:pPr algn="ctr"/>
            <a:r>
              <a:rPr lang="en-US" altLang="zh-CN" sz="7200" dirty="0">
                <a:solidFill>
                  <a:srgbClr val="245172"/>
                </a:solidFill>
                <a:latin typeface="思源宋体 Heavy" panose="02020900000000000000" pitchFamily="18" charset="-122"/>
                <a:ea typeface="思源宋体 Heavy" panose="02020900000000000000" pitchFamily="18" charset="-122"/>
              </a:rPr>
              <a:t>Challenges </a:t>
            </a:r>
            <a:endParaRPr lang="zh-CN" altLang="en-US" sz="7200" dirty="0">
              <a:solidFill>
                <a:srgbClr val="245172"/>
              </a:solidFill>
              <a:latin typeface="思源宋体 Heavy" panose="02020900000000000000" pitchFamily="18" charset="-122"/>
              <a:ea typeface="思源宋体 Heavy" panose="02020900000000000000" pitchFamily="18" charset="-122"/>
            </a:endParaRPr>
          </a:p>
        </p:txBody>
      </p:sp>
      <p:sp>
        <p:nvSpPr>
          <p:cNvPr id="7" name="文本框 6"/>
          <p:cNvSpPr txBox="1"/>
          <p:nvPr/>
        </p:nvSpPr>
        <p:spPr>
          <a:xfrm>
            <a:off x="1951841" y="4152188"/>
            <a:ext cx="8288318" cy="612925"/>
          </a:xfrm>
          <a:prstGeom prst="rect">
            <a:avLst/>
          </a:prstGeom>
          <a:noFill/>
        </p:spPr>
        <p:txBody>
          <a:bodyPr wrap="square">
            <a:spAutoFit/>
          </a:bodyPr>
          <a:lstStyle/>
          <a:p>
            <a:pPr algn="ctr">
              <a:lnSpc>
                <a:spcPct val="150000"/>
              </a:lnSpc>
              <a:spcAft>
                <a:spcPts val="0"/>
              </a:spcAft>
            </a:pPr>
            <a:r>
              <a:rPr lang="en-US" altLang="zh-CN" sz="1200" kern="100" dirty="0">
                <a:solidFill>
                  <a:srgbClr val="5C819D"/>
                </a:solidFill>
                <a:effectLst/>
                <a:latin typeface="Hero" panose="02000506000000020004" pitchFamily="50" charset="0"/>
                <a:ea typeface="宋体" panose="02010600030101010101" pitchFamily="2" charset="-122"/>
                <a:cs typeface="Times New Roman" panose="02020603050405020304" pitchFamily="18" charset="0"/>
              </a:rPr>
              <a:t>Please enter the relevant text content here. Operation method: select all the text in this paragraph with the mouse, and enter the text directly to replace it. The text format will not change.</a:t>
            </a:r>
            <a:endParaRPr lang="zh-CN" altLang="zh-CN" sz="900" kern="100" dirty="0">
              <a:solidFill>
                <a:srgbClr val="5C819D"/>
              </a:solidFill>
              <a:effectLst/>
              <a:latin typeface="Hero" panose="02000506000000020004" pitchFamily="50" charset="0"/>
              <a:ea typeface="宋体" panose="02010600030101010101" pitchFamily="2" charset="-122"/>
              <a:cs typeface="Times New Roman" panose="02020603050405020304" pitchFamily="18" charset="0"/>
            </a:endParaRPr>
          </a:p>
        </p:txBody>
      </p:sp>
      <p:sp>
        <p:nvSpPr>
          <p:cNvPr id="3" name="文本框 2"/>
          <p:cNvSpPr txBox="1"/>
          <p:nvPr/>
        </p:nvSpPr>
        <p:spPr>
          <a:xfrm>
            <a:off x="3028950" y="1788088"/>
            <a:ext cx="6134100" cy="769441"/>
          </a:xfrm>
          <a:prstGeom prst="rect">
            <a:avLst/>
          </a:prstGeom>
          <a:noFill/>
        </p:spPr>
        <p:txBody>
          <a:bodyPr wrap="square">
            <a:spAutoFit/>
          </a:bodyPr>
          <a:lstStyle/>
          <a:p>
            <a:pPr algn="ctr"/>
            <a:r>
              <a:rPr lang="zh-CN" altLang="en-US" sz="4400" b="0" i="0" dirty="0">
                <a:solidFill>
                  <a:srgbClr val="295D83"/>
                </a:solidFill>
                <a:effectLst/>
                <a:latin typeface="Hero" panose="02000506000000020004" pitchFamily="50" charset="0"/>
              </a:rPr>
              <a:t>“ </a:t>
            </a:r>
            <a:r>
              <a:rPr lang="en-US" altLang="zh-CN" sz="4400" b="0" i="0" dirty="0">
                <a:solidFill>
                  <a:srgbClr val="295D83"/>
                </a:solidFill>
                <a:effectLst/>
                <a:latin typeface="Hero" panose="02000506000000020004" pitchFamily="50" charset="0"/>
              </a:rPr>
              <a:t>PART FOUR</a:t>
            </a:r>
            <a:r>
              <a:rPr lang="zh-CN" altLang="en-US" sz="4400" b="0" i="0" dirty="0">
                <a:solidFill>
                  <a:srgbClr val="295D83"/>
                </a:solidFill>
                <a:effectLst/>
                <a:latin typeface="Hero" panose="02000506000000020004" pitchFamily="50" charset="0"/>
              </a:rPr>
              <a:t>”</a:t>
            </a:r>
            <a:endParaRPr lang="zh-CN" altLang="en-US" sz="4400" dirty="0">
              <a:solidFill>
                <a:srgbClr val="295D83"/>
              </a:solidFill>
              <a:latin typeface="Hero" panose="02000506000000020004" pitchFamily="50" charset="0"/>
            </a:endParaRPr>
          </a:p>
        </p:txBody>
      </p:sp>
      <p:sp>
        <p:nvSpPr>
          <p:cNvPr id="2" name="灯片编号占位符 1">
            <a:extLst>
              <a:ext uri="{FF2B5EF4-FFF2-40B4-BE49-F238E27FC236}">
                <a16:creationId xmlns:a16="http://schemas.microsoft.com/office/drawing/2014/main" id="{FC5AAB57-1E56-FF24-FDAA-E8DF55DF70CA}"/>
              </a:ext>
            </a:extLst>
          </p:cNvPr>
          <p:cNvSpPr>
            <a:spLocks noGrp="1"/>
          </p:cNvSpPr>
          <p:nvPr>
            <p:ph type="sldNum" sz="quarter" idx="12"/>
          </p:nvPr>
        </p:nvSpPr>
        <p:spPr/>
        <p:txBody>
          <a:bodyPr/>
          <a:lstStyle/>
          <a:p>
            <a:fld id="{AD807998-1738-47A5-80D3-F0ABC8FE4D34}"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582450" y="3013501"/>
            <a:ext cx="9027100" cy="830997"/>
          </a:xfrm>
          <a:prstGeom prst="rect">
            <a:avLst/>
          </a:prstGeom>
          <a:noFill/>
        </p:spPr>
        <p:txBody>
          <a:bodyPr wrap="square" rtlCol="0">
            <a:spAutoFit/>
          </a:bodyPr>
          <a:lstStyle/>
          <a:p>
            <a:pPr algn="ctr"/>
            <a:r>
              <a:rPr lang="en-US" altLang="zh-CN" sz="4800" dirty="0">
                <a:solidFill>
                  <a:srgbClr val="245172"/>
                </a:solidFill>
                <a:latin typeface="思源宋体 Heavy" panose="02020900000000000000" pitchFamily="18" charset="-122"/>
                <a:ea typeface="思源宋体 Heavy" panose="02020900000000000000" pitchFamily="18" charset="-122"/>
              </a:rPr>
              <a:t>Thanks for watching </a:t>
            </a:r>
            <a:endParaRPr lang="zh-CN" altLang="en-US" sz="4800" dirty="0">
              <a:solidFill>
                <a:srgbClr val="245172"/>
              </a:solidFill>
              <a:latin typeface="思源宋体 Heavy" panose="02020900000000000000" pitchFamily="18" charset="-122"/>
              <a:ea typeface="思源宋体 Heavy" panose="02020900000000000000" pitchFamily="18" charset="-122"/>
            </a:endParaRPr>
          </a:p>
        </p:txBody>
      </p:sp>
      <p:sp>
        <p:nvSpPr>
          <p:cNvPr id="2" name="灯片编号占位符 1">
            <a:extLst>
              <a:ext uri="{FF2B5EF4-FFF2-40B4-BE49-F238E27FC236}">
                <a16:creationId xmlns:a16="http://schemas.microsoft.com/office/drawing/2014/main" id="{461468B7-E6C6-3384-C431-E7394712F48C}"/>
              </a:ext>
            </a:extLst>
          </p:cNvPr>
          <p:cNvSpPr>
            <a:spLocks noGrp="1"/>
          </p:cNvSpPr>
          <p:nvPr>
            <p:ph type="sldNum" sz="quarter" idx="12"/>
          </p:nvPr>
        </p:nvSpPr>
        <p:spPr/>
        <p:txBody>
          <a:bodyPr/>
          <a:lstStyle/>
          <a:p>
            <a:fld id="{AD807998-1738-47A5-80D3-F0ABC8FE4D34}" type="slidenum">
              <a:rPr lang="zh-CN" altLang="en-US" smtClean="0"/>
              <a:t>31</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9921CE69-8639-7A30-BD45-BD20356FBEA2}"/>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15FF859-87E6-7325-CDC1-F7E62DACB29A}"/>
              </a:ext>
            </a:extLst>
          </p:cNvPr>
          <p:cNvSpPr/>
          <p:nvPr/>
        </p:nvSpPr>
        <p:spPr>
          <a:xfrm>
            <a:off x="739163" y="1524654"/>
            <a:ext cx="3996480" cy="1971727"/>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130ABCC-2AE9-23B4-C269-E27DCC6B3DC2}"/>
              </a:ext>
            </a:extLst>
          </p:cNvPr>
          <p:cNvPicPr>
            <a:picLocks noChangeAspect="1"/>
          </p:cNvPicPr>
          <p:nvPr/>
        </p:nvPicPr>
        <p:blipFill>
          <a:blip r:embed="rId2"/>
          <a:stretch>
            <a:fillRect/>
          </a:stretch>
        </p:blipFill>
        <p:spPr>
          <a:xfrm>
            <a:off x="693594" y="3862399"/>
            <a:ext cx="4140661" cy="2008493"/>
          </a:xfrm>
          <a:prstGeom prst="rect">
            <a:avLst/>
          </a:prstGeom>
        </p:spPr>
      </p:pic>
      <p:pic>
        <p:nvPicPr>
          <p:cNvPr id="6" name="Picture 4" descr="Graphical user interface, chart, line chart&#10;&#10;Description automatically generated">
            <a:extLst>
              <a:ext uri="{FF2B5EF4-FFF2-40B4-BE49-F238E27FC236}">
                <a16:creationId xmlns:a16="http://schemas.microsoft.com/office/drawing/2014/main" id="{FA0425CC-D180-8D2E-54F3-AE3F3CB4A5CB}"/>
              </a:ext>
            </a:extLst>
          </p:cNvPr>
          <p:cNvPicPr>
            <a:picLocks/>
          </p:cNvPicPr>
          <p:nvPr/>
        </p:nvPicPr>
        <p:blipFill rotWithShape="1">
          <a:blip r:embed="rId3"/>
          <a:srcRect t="17205" r="4661" b="3964"/>
          <a:stretch/>
        </p:blipFill>
        <p:spPr>
          <a:xfrm>
            <a:off x="927920" y="1836129"/>
            <a:ext cx="3485051" cy="1079665"/>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C73E9A19-5C06-1621-66E6-D5F7BEF3C94A}"/>
              </a:ext>
            </a:extLst>
          </p:cNvPr>
          <p:cNvPicPr>
            <a:picLocks noChangeAspect="1"/>
          </p:cNvPicPr>
          <p:nvPr/>
        </p:nvPicPr>
        <p:blipFill>
          <a:blip r:embed="rId4"/>
          <a:stretch>
            <a:fillRect/>
          </a:stretch>
        </p:blipFill>
        <p:spPr>
          <a:xfrm>
            <a:off x="8001144" y="1600220"/>
            <a:ext cx="1595904" cy="1595904"/>
          </a:xfrm>
          <a:prstGeom prst="rect">
            <a:avLst/>
          </a:prstGeom>
        </p:spPr>
      </p:pic>
      <p:cxnSp>
        <p:nvCxnSpPr>
          <p:cNvPr id="8" name="Straight Arrow Connector 7">
            <a:extLst>
              <a:ext uri="{FF2B5EF4-FFF2-40B4-BE49-F238E27FC236}">
                <a16:creationId xmlns:a16="http://schemas.microsoft.com/office/drawing/2014/main" id="{A217F31E-0C9A-FA1C-6195-0A9DCC03726A}"/>
              </a:ext>
            </a:extLst>
          </p:cNvPr>
          <p:cNvCxnSpPr>
            <a:cxnSpLocks/>
          </p:cNvCxnSpPr>
          <p:nvPr/>
        </p:nvCxnSpPr>
        <p:spPr>
          <a:xfrm>
            <a:off x="4908551" y="2585788"/>
            <a:ext cx="923116" cy="0"/>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7">
            <a:extLst>
              <a:ext uri="{FF2B5EF4-FFF2-40B4-BE49-F238E27FC236}">
                <a16:creationId xmlns:a16="http://schemas.microsoft.com/office/drawing/2014/main" id="{930B29E1-0CB5-EF60-AB83-2D08118B0A30}"/>
              </a:ext>
            </a:extLst>
          </p:cNvPr>
          <p:cNvCxnSpPr>
            <a:cxnSpLocks/>
          </p:cNvCxnSpPr>
          <p:nvPr/>
        </p:nvCxnSpPr>
        <p:spPr>
          <a:xfrm>
            <a:off x="8737668" y="3496381"/>
            <a:ext cx="0" cy="545434"/>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7">
            <a:extLst>
              <a:ext uri="{FF2B5EF4-FFF2-40B4-BE49-F238E27FC236}">
                <a16:creationId xmlns:a16="http://schemas.microsoft.com/office/drawing/2014/main" id="{E54CB548-9385-CA2E-BA06-9F2837ABA0E1}"/>
              </a:ext>
            </a:extLst>
          </p:cNvPr>
          <p:cNvCxnSpPr>
            <a:cxnSpLocks/>
          </p:cNvCxnSpPr>
          <p:nvPr/>
        </p:nvCxnSpPr>
        <p:spPr>
          <a:xfrm flipH="1">
            <a:off x="4826759" y="5097791"/>
            <a:ext cx="984263" cy="0"/>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7">
            <a:extLst>
              <a:ext uri="{FF2B5EF4-FFF2-40B4-BE49-F238E27FC236}">
                <a16:creationId xmlns:a16="http://schemas.microsoft.com/office/drawing/2014/main" id="{485FB463-CFFA-101B-CC70-99EBF7E6758E}"/>
              </a:ext>
            </a:extLst>
          </p:cNvPr>
          <p:cNvCxnSpPr>
            <a:cxnSpLocks/>
          </p:cNvCxnSpPr>
          <p:nvPr/>
        </p:nvCxnSpPr>
        <p:spPr>
          <a:xfrm>
            <a:off x="2772484" y="6327368"/>
            <a:ext cx="0" cy="530632"/>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3DCA1CE-7725-D720-BF8F-C204696FE3B0}"/>
              </a:ext>
            </a:extLst>
          </p:cNvPr>
          <p:cNvSpPr txBox="1"/>
          <p:nvPr/>
        </p:nvSpPr>
        <p:spPr>
          <a:xfrm>
            <a:off x="4996004" y="2179458"/>
            <a:ext cx="1244425" cy="338554"/>
          </a:xfrm>
          <a:prstGeom prst="rect">
            <a:avLst/>
          </a:prstGeom>
          <a:noFill/>
        </p:spPr>
        <p:txBody>
          <a:bodyPr wrap="square" rtlCol="0">
            <a:spAutoFit/>
          </a:bodyPr>
          <a:lstStyle/>
          <a:p>
            <a:r>
              <a:rPr lang="en-US" altLang="zh-CN" sz="1600" dirty="0"/>
              <a:t>Step 1</a:t>
            </a:r>
            <a:endParaRPr lang="zh-CN" altLang="en-US" sz="1600" dirty="0"/>
          </a:p>
        </p:txBody>
      </p:sp>
      <p:sp>
        <p:nvSpPr>
          <p:cNvPr id="21" name="文本框 20">
            <a:extLst>
              <a:ext uri="{FF2B5EF4-FFF2-40B4-BE49-F238E27FC236}">
                <a16:creationId xmlns:a16="http://schemas.microsoft.com/office/drawing/2014/main" id="{A1201E9A-4BCA-3DE6-F6B3-BEEF18094D34}"/>
              </a:ext>
            </a:extLst>
          </p:cNvPr>
          <p:cNvSpPr txBox="1"/>
          <p:nvPr/>
        </p:nvSpPr>
        <p:spPr>
          <a:xfrm>
            <a:off x="8817275" y="3645907"/>
            <a:ext cx="1244425" cy="338554"/>
          </a:xfrm>
          <a:prstGeom prst="rect">
            <a:avLst/>
          </a:prstGeom>
          <a:noFill/>
        </p:spPr>
        <p:txBody>
          <a:bodyPr wrap="square" rtlCol="0">
            <a:spAutoFit/>
          </a:bodyPr>
          <a:lstStyle/>
          <a:p>
            <a:r>
              <a:rPr lang="en-US" altLang="zh-CN" sz="1600" dirty="0"/>
              <a:t>Step 2</a:t>
            </a:r>
            <a:endParaRPr lang="zh-CN" altLang="en-US" sz="1600" dirty="0"/>
          </a:p>
        </p:txBody>
      </p:sp>
      <p:sp>
        <p:nvSpPr>
          <p:cNvPr id="22" name="文本框 21">
            <a:extLst>
              <a:ext uri="{FF2B5EF4-FFF2-40B4-BE49-F238E27FC236}">
                <a16:creationId xmlns:a16="http://schemas.microsoft.com/office/drawing/2014/main" id="{EB0DE5FC-6E69-CDEE-CA11-8FAEA3D43739}"/>
              </a:ext>
            </a:extLst>
          </p:cNvPr>
          <p:cNvSpPr txBox="1"/>
          <p:nvPr/>
        </p:nvSpPr>
        <p:spPr>
          <a:xfrm>
            <a:off x="4937428" y="4564660"/>
            <a:ext cx="1244425" cy="338554"/>
          </a:xfrm>
          <a:prstGeom prst="rect">
            <a:avLst/>
          </a:prstGeom>
          <a:noFill/>
        </p:spPr>
        <p:txBody>
          <a:bodyPr wrap="square" rtlCol="0">
            <a:spAutoFit/>
          </a:bodyPr>
          <a:lstStyle/>
          <a:p>
            <a:r>
              <a:rPr lang="en-US" altLang="zh-CN" sz="1600" dirty="0"/>
              <a:t>Step 3</a:t>
            </a:r>
            <a:endParaRPr lang="zh-CN" altLang="en-US" sz="1600" dirty="0"/>
          </a:p>
        </p:txBody>
      </p:sp>
      <p:sp>
        <p:nvSpPr>
          <p:cNvPr id="24" name="文本框 23">
            <a:extLst>
              <a:ext uri="{FF2B5EF4-FFF2-40B4-BE49-F238E27FC236}">
                <a16:creationId xmlns:a16="http://schemas.microsoft.com/office/drawing/2014/main" id="{A77D1E5A-59F8-7744-8732-29C51B0DECF7}"/>
              </a:ext>
            </a:extLst>
          </p:cNvPr>
          <p:cNvSpPr txBox="1"/>
          <p:nvPr/>
        </p:nvSpPr>
        <p:spPr>
          <a:xfrm>
            <a:off x="3094677" y="6482578"/>
            <a:ext cx="3685501" cy="338554"/>
          </a:xfrm>
          <a:prstGeom prst="rect">
            <a:avLst/>
          </a:prstGeom>
          <a:noFill/>
        </p:spPr>
        <p:txBody>
          <a:bodyPr wrap="square" rtlCol="0">
            <a:spAutoFit/>
          </a:bodyPr>
          <a:lstStyle/>
          <a:p>
            <a:r>
              <a:rPr lang="en-US" altLang="zh-CN" sz="1600" dirty="0"/>
              <a:t>Step 4 (next slide)</a:t>
            </a:r>
            <a:endParaRPr lang="zh-CN" altLang="en-US" sz="1600" dirty="0"/>
          </a:p>
        </p:txBody>
      </p:sp>
      <p:sp>
        <p:nvSpPr>
          <p:cNvPr id="2" name="文本框 1">
            <a:extLst>
              <a:ext uri="{FF2B5EF4-FFF2-40B4-BE49-F238E27FC236}">
                <a16:creationId xmlns:a16="http://schemas.microsoft.com/office/drawing/2014/main" id="{36556484-7772-FA47-ACB9-6B99E7238B74}"/>
              </a:ext>
            </a:extLst>
          </p:cNvPr>
          <p:cNvSpPr txBox="1"/>
          <p:nvPr/>
        </p:nvSpPr>
        <p:spPr>
          <a:xfrm>
            <a:off x="107167" y="3003082"/>
            <a:ext cx="4971326" cy="615553"/>
          </a:xfrm>
          <a:prstGeom prst="rect">
            <a:avLst/>
          </a:prstGeom>
          <a:noFill/>
        </p:spPr>
        <p:txBody>
          <a:bodyPr wrap="square" rtlCol="0">
            <a:spAutoFit/>
          </a:bodyPr>
          <a:lstStyle/>
          <a:p>
            <a:pPr algn="ctr"/>
            <a:r>
              <a:rPr lang="en-US" altLang="zh-CN" sz="1600" i="1" dirty="0">
                <a:solidFill>
                  <a:schemeClr val="tx1"/>
                </a:solidFill>
              </a:rPr>
              <a:t>Signal waveforms as 1D timeseries data</a:t>
            </a:r>
          </a:p>
          <a:p>
            <a:endParaRPr lang="zh-CN" altLang="en-US" dirty="0"/>
          </a:p>
        </p:txBody>
      </p:sp>
      <p:sp>
        <p:nvSpPr>
          <p:cNvPr id="12" name="文本框 11">
            <a:extLst>
              <a:ext uri="{FF2B5EF4-FFF2-40B4-BE49-F238E27FC236}">
                <a16:creationId xmlns:a16="http://schemas.microsoft.com/office/drawing/2014/main" id="{E20B4F45-81C8-143B-D86D-4A17997F7CF4}"/>
              </a:ext>
            </a:extLst>
          </p:cNvPr>
          <p:cNvSpPr txBox="1"/>
          <p:nvPr/>
        </p:nvSpPr>
        <p:spPr>
          <a:xfrm>
            <a:off x="7243313" y="3146649"/>
            <a:ext cx="4060294" cy="307777"/>
          </a:xfrm>
          <a:prstGeom prst="rect">
            <a:avLst/>
          </a:prstGeom>
          <a:noFill/>
        </p:spPr>
        <p:txBody>
          <a:bodyPr wrap="square">
            <a:spAutoFit/>
          </a:bodyPr>
          <a:lstStyle/>
          <a:p>
            <a:r>
              <a:rPr lang="en-US" altLang="zh-CN" sz="1400" i="1" dirty="0">
                <a:solidFill>
                  <a:schemeClr val="tx1"/>
                </a:solidFill>
              </a:rPr>
              <a:t>2D Phase Space Reconstruction (PSR) images</a:t>
            </a:r>
            <a:endParaRPr lang="zh-CN" altLang="en-US" sz="1400" dirty="0"/>
          </a:p>
        </p:txBody>
      </p:sp>
      <p:sp>
        <p:nvSpPr>
          <p:cNvPr id="13" name="矩形 12">
            <a:extLst>
              <a:ext uri="{FF2B5EF4-FFF2-40B4-BE49-F238E27FC236}">
                <a16:creationId xmlns:a16="http://schemas.microsoft.com/office/drawing/2014/main" id="{0B10A7B9-21C3-92AE-A865-589133AEA209}"/>
              </a:ext>
            </a:extLst>
          </p:cNvPr>
          <p:cNvSpPr/>
          <p:nvPr/>
        </p:nvSpPr>
        <p:spPr>
          <a:xfrm>
            <a:off x="5952393" y="1663625"/>
            <a:ext cx="5940179" cy="1832756"/>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889CCC6-2B1B-3B7E-46BC-7634BE4CF9D5}"/>
              </a:ext>
            </a:extLst>
          </p:cNvPr>
          <p:cNvSpPr/>
          <p:nvPr/>
        </p:nvSpPr>
        <p:spPr>
          <a:xfrm>
            <a:off x="5948329" y="4090554"/>
            <a:ext cx="5944243" cy="1832756"/>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8A1B659-06CB-2CF0-6E5C-9E89C70FC3E7}"/>
              </a:ext>
            </a:extLst>
          </p:cNvPr>
          <p:cNvSpPr txBox="1"/>
          <p:nvPr/>
        </p:nvSpPr>
        <p:spPr>
          <a:xfrm>
            <a:off x="382887" y="5843113"/>
            <a:ext cx="4934616" cy="338554"/>
          </a:xfrm>
          <a:prstGeom prst="rect">
            <a:avLst/>
          </a:prstGeom>
          <a:noFill/>
        </p:spPr>
        <p:txBody>
          <a:bodyPr wrap="square" rtlCol="0">
            <a:spAutoFit/>
          </a:bodyPr>
          <a:lstStyle/>
          <a:p>
            <a:pPr algn="ctr"/>
            <a:r>
              <a:rPr lang="en-US" altLang="zh-CN" sz="1600" i="1" dirty="0">
                <a:solidFill>
                  <a:schemeClr val="tx1"/>
                </a:solidFill>
              </a:rPr>
              <a:t>Predict 10 power quality disturbance</a:t>
            </a:r>
            <a:endParaRPr lang="zh-CN" altLang="en-US" dirty="0"/>
          </a:p>
        </p:txBody>
      </p:sp>
      <p:sp>
        <p:nvSpPr>
          <p:cNvPr id="23" name="矩形 22">
            <a:extLst>
              <a:ext uri="{FF2B5EF4-FFF2-40B4-BE49-F238E27FC236}">
                <a16:creationId xmlns:a16="http://schemas.microsoft.com/office/drawing/2014/main" id="{23C49F6B-5728-5196-799C-DC374C06FD2D}"/>
              </a:ext>
            </a:extLst>
          </p:cNvPr>
          <p:cNvSpPr/>
          <p:nvPr/>
        </p:nvSpPr>
        <p:spPr>
          <a:xfrm>
            <a:off x="720143" y="3793210"/>
            <a:ext cx="4034505" cy="2514792"/>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V 形 46">
            <a:extLst>
              <a:ext uri="{FF2B5EF4-FFF2-40B4-BE49-F238E27FC236}">
                <a16:creationId xmlns:a16="http://schemas.microsoft.com/office/drawing/2014/main" id="{E135A5E8-2147-BA90-FA8D-69C2C8A0BE58}"/>
              </a:ext>
            </a:extLst>
          </p:cNvPr>
          <p:cNvSpPr/>
          <p:nvPr/>
        </p:nvSpPr>
        <p:spPr>
          <a:xfrm>
            <a:off x="739162" y="154656"/>
            <a:ext cx="2605252" cy="585702"/>
          </a:xfrm>
          <a:prstGeom prst="chevron">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箭头: V 形 47">
            <a:extLst>
              <a:ext uri="{FF2B5EF4-FFF2-40B4-BE49-F238E27FC236}">
                <a16:creationId xmlns:a16="http://schemas.microsoft.com/office/drawing/2014/main" id="{658D21F1-4576-3936-4127-EA5700A57F72}"/>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箭头: V 形 48">
            <a:extLst>
              <a:ext uri="{FF2B5EF4-FFF2-40B4-BE49-F238E27FC236}">
                <a16:creationId xmlns:a16="http://schemas.microsoft.com/office/drawing/2014/main" id="{0130BDE5-30E9-6F31-0BED-53CBC9C17799}"/>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箭头: V 形 49">
            <a:extLst>
              <a:ext uri="{FF2B5EF4-FFF2-40B4-BE49-F238E27FC236}">
                <a16:creationId xmlns:a16="http://schemas.microsoft.com/office/drawing/2014/main" id="{49FD8485-7157-95B4-3C2B-C384DA91690A}"/>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a:extLst>
              <a:ext uri="{FF2B5EF4-FFF2-40B4-BE49-F238E27FC236}">
                <a16:creationId xmlns:a16="http://schemas.microsoft.com/office/drawing/2014/main" id="{612A4C14-DFF0-2E00-B473-7435101D4CBC}"/>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52" name="文本框 51">
            <a:extLst>
              <a:ext uri="{FF2B5EF4-FFF2-40B4-BE49-F238E27FC236}">
                <a16:creationId xmlns:a16="http://schemas.microsoft.com/office/drawing/2014/main" id="{89C2508A-8360-B2B8-72A9-94D3F97ED0F5}"/>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53" name="文本框 52">
            <a:extLst>
              <a:ext uri="{FF2B5EF4-FFF2-40B4-BE49-F238E27FC236}">
                <a16:creationId xmlns:a16="http://schemas.microsoft.com/office/drawing/2014/main" id="{43116C3D-4996-9AFF-DED3-D36945B9191D}"/>
              </a:ext>
            </a:extLst>
          </p:cNvPr>
          <p:cNvSpPr txBox="1"/>
          <p:nvPr/>
        </p:nvSpPr>
        <p:spPr>
          <a:xfrm>
            <a:off x="6096000" y="262791"/>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54" name="文本框 53">
            <a:extLst>
              <a:ext uri="{FF2B5EF4-FFF2-40B4-BE49-F238E27FC236}">
                <a16:creationId xmlns:a16="http://schemas.microsoft.com/office/drawing/2014/main" id="{AAF6D9A7-8BD7-5529-E7CE-55365A559687}"/>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pic>
        <p:nvPicPr>
          <p:cNvPr id="59" name="图片 58">
            <a:extLst>
              <a:ext uri="{FF2B5EF4-FFF2-40B4-BE49-F238E27FC236}">
                <a16:creationId xmlns:a16="http://schemas.microsoft.com/office/drawing/2014/main" id="{E95FF008-FFF1-6410-00DC-AA761CDD4A0A}"/>
              </a:ext>
            </a:extLst>
          </p:cNvPr>
          <p:cNvPicPr>
            <a:picLocks noChangeAspect="1"/>
          </p:cNvPicPr>
          <p:nvPr/>
        </p:nvPicPr>
        <p:blipFill>
          <a:blip r:embed="rId5"/>
          <a:stretch>
            <a:fillRect/>
          </a:stretch>
        </p:blipFill>
        <p:spPr>
          <a:xfrm>
            <a:off x="6319160" y="4180984"/>
            <a:ext cx="5036006" cy="1164447"/>
          </a:xfrm>
          <a:prstGeom prst="rect">
            <a:avLst/>
          </a:prstGeom>
        </p:spPr>
      </p:pic>
      <p:sp>
        <p:nvSpPr>
          <p:cNvPr id="60" name="文本框 59">
            <a:extLst>
              <a:ext uri="{FF2B5EF4-FFF2-40B4-BE49-F238E27FC236}">
                <a16:creationId xmlns:a16="http://schemas.microsoft.com/office/drawing/2014/main" id="{8CF3051F-DA86-1C85-E3D8-357B1D70FD1F}"/>
              </a:ext>
            </a:extLst>
          </p:cNvPr>
          <p:cNvSpPr txBox="1"/>
          <p:nvPr/>
        </p:nvSpPr>
        <p:spPr>
          <a:xfrm>
            <a:off x="6220042" y="5426601"/>
            <a:ext cx="5396751" cy="430887"/>
          </a:xfrm>
          <a:prstGeom prst="rect">
            <a:avLst/>
          </a:prstGeom>
          <a:noFill/>
        </p:spPr>
        <p:txBody>
          <a:bodyPr wrap="square" rtlCol="0">
            <a:spAutoFit/>
          </a:bodyPr>
          <a:lstStyle/>
          <a:p>
            <a:r>
              <a:rPr lang="en-US" altLang="zh-CN" sz="1100" dirty="0"/>
              <a:t>Source: Cai, </a:t>
            </a:r>
            <a:r>
              <a:rPr lang="en-US" altLang="zh-CN" sz="1100" dirty="0" err="1"/>
              <a:t>Kewei</a:t>
            </a:r>
            <a:r>
              <a:rPr lang="en-US" altLang="zh-CN" sz="1100" dirty="0"/>
              <a:t>, et al. "Classifying power quality disturbances based on phase space reconstruction and a convolutional neural network." Applied Sciences 9.18 (2019): 3681. </a:t>
            </a:r>
            <a:endParaRPr lang="zh-CN" altLang="en-US" sz="1100" dirty="0"/>
          </a:p>
        </p:txBody>
      </p:sp>
      <p:sp>
        <p:nvSpPr>
          <p:cNvPr id="70" name="文本框 69">
            <a:extLst>
              <a:ext uri="{FF2B5EF4-FFF2-40B4-BE49-F238E27FC236}">
                <a16:creationId xmlns:a16="http://schemas.microsoft.com/office/drawing/2014/main" id="{AFC2F259-03DE-6EB8-8CF5-714840EE0652}"/>
              </a:ext>
            </a:extLst>
          </p:cNvPr>
          <p:cNvSpPr txBox="1"/>
          <p:nvPr/>
        </p:nvSpPr>
        <p:spPr>
          <a:xfrm>
            <a:off x="150551" y="983046"/>
            <a:ext cx="3872695" cy="461665"/>
          </a:xfrm>
          <a:prstGeom prst="rect">
            <a:avLst/>
          </a:prstGeom>
          <a:noFill/>
        </p:spPr>
        <p:txBody>
          <a:bodyPr wrap="square" rtlCol="0">
            <a:spAutoFit/>
          </a:bodyPr>
          <a:lstStyle/>
          <a:p>
            <a:r>
              <a:rPr lang="en-US" altLang="zh-CN" sz="2400" b="1" dirty="0"/>
              <a:t>Team project workflow:</a:t>
            </a:r>
            <a:endParaRPr lang="zh-CN" altLang="en-US" sz="2400" b="1" dirty="0"/>
          </a:p>
        </p:txBody>
      </p:sp>
      <p:sp>
        <p:nvSpPr>
          <p:cNvPr id="3" name="灯片编号占位符 2">
            <a:extLst>
              <a:ext uri="{FF2B5EF4-FFF2-40B4-BE49-F238E27FC236}">
                <a16:creationId xmlns:a16="http://schemas.microsoft.com/office/drawing/2014/main" id="{36989CA3-4114-0459-2392-C4DD90EE0F4D}"/>
              </a:ext>
            </a:extLst>
          </p:cNvPr>
          <p:cNvSpPr>
            <a:spLocks noGrp="1"/>
          </p:cNvSpPr>
          <p:nvPr>
            <p:ph type="sldNum" sz="quarter" idx="12"/>
          </p:nvPr>
        </p:nvSpPr>
        <p:spPr/>
        <p:txBody>
          <a:bodyPr/>
          <a:lstStyle/>
          <a:p>
            <a:fld id="{AD807998-1738-47A5-80D3-F0ABC8FE4D34}" type="slidenum">
              <a:rPr lang="zh-CN" altLang="en-US" smtClean="0"/>
              <a:t>4</a:t>
            </a:fld>
            <a:endParaRPr lang="zh-CN" altLang="en-US"/>
          </a:p>
        </p:txBody>
      </p:sp>
    </p:spTree>
    <p:extLst>
      <p:ext uri="{BB962C8B-B14F-4D97-AF65-F5344CB8AC3E}">
        <p14:creationId xmlns:p14="http://schemas.microsoft.com/office/powerpoint/2010/main" val="79484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7">
            <a:extLst>
              <a:ext uri="{FF2B5EF4-FFF2-40B4-BE49-F238E27FC236}">
                <a16:creationId xmlns:a16="http://schemas.microsoft.com/office/drawing/2014/main" id="{D7897E5B-9235-EBBA-29D6-8DEC5543DF70}"/>
              </a:ext>
            </a:extLst>
          </p:cNvPr>
          <p:cNvCxnSpPr>
            <a:cxnSpLocks/>
          </p:cNvCxnSpPr>
          <p:nvPr/>
        </p:nvCxnSpPr>
        <p:spPr>
          <a:xfrm>
            <a:off x="5977260" y="971980"/>
            <a:ext cx="0" cy="577072"/>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771733E-6D8C-8E76-69A6-76B665C953B7}"/>
              </a:ext>
            </a:extLst>
          </p:cNvPr>
          <p:cNvSpPr txBox="1"/>
          <p:nvPr/>
        </p:nvSpPr>
        <p:spPr>
          <a:xfrm>
            <a:off x="6062188" y="1151090"/>
            <a:ext cx="1244425" cy="338554"/>
          </a:xfrm>
          <a:prstGeom prst="rect">
            <a:avLst/>
          </a:prstGeom>
          <a:noFill/>
        </p:spPr>
        <p:txBody>
          <a:bodyPr wrap="square" rtlCol="0">
            <a:spAutoFit/>
          </a:bodyPr>
          <a:lstStyle/>
          <a:p>
            <a:r>
              <a:rPr lang="en-US" altLang="zh-CN" sz="1600" dirty="0"/>
              <a:t>Step 4</a:t>
            </a:r>
            <a:endParaRPr lang="zh-CN" altLang="en-US" sz="1600" dirty="0"/>
          </a:p>
        </p:txBody>
      </p:sp>
      <p:cxnSp>
        <p:nvCxnSpPr>
          <p:cNvPr id="8" name="Straight Arrow Connector 7">
            <a:extLst>
              <a:ext uri="{FF2B5EF4-FFF2-40B4-BE49-F238E27FC236}">
                <a16:creationId xmlns:a16="http://schemas.microsoft.com/office/drawing/2014/main" id="{38126E50-B414-ED18-5D4B-10E30C13D7C7}"/>
              </a:ext>
            </a:extLst>
          </p:cNvPr>
          <p:cNvCxnSpPr>
            <a:cxnSpLocks/>
          </p:cNvCxnSpPr>
          <p:nvPr/>
        </p:nvCxnSpPr>
        <p:spPr>
          <a:xfrm>
            <a:off x="5977260" y="2657337"/>
            <a:ext cx="10144" cy="584796"/>
          </a:xfrm>
          <a:prstGeom prst="straightConnector1">
            <a:avLst/>
          </a:prstGeom>
          <a:ln w="50800">
            <a:solidFill>
              <a:srgbClr val="004225"/>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7EA6F70-CA8F-89ED-CFCF-B8355DDB4EC8}"/>
              </a:ext>
            </a:extLst>
          </p:cNvPr>
          <p:cNvSpPr txBox="1"/>
          <p:nvPr/>
        </p:nvSpPr>
        <p:spPr>
          <a:xfrm>
            <a:off x="6095999" y="2853462"/>
            <a:ext cx="1244425" cy="338554"/>
          </a:xfrm>
          <a:prstGeom prst="rect">
            <a:avLst/>
          </a:prstGeom>
          <a:noFill/>
        </p:spPr>
        <p:txBody>
          <a:bodyPr wrap="square" rtlCol="0">
            <a:spAutoFit/>
          </a:bodyPr>
          <a:lstStyle/>
          <a:p>
            <a:r>
              <a:rPr lang="en-US" altLang="zh-CN" sz="1600" dirty="0"/>
              <a:t>Step 5</a:t>
            </a:r>
            <a:endParaRPr lang="zh-CN" altLang="en-US" sz="1600" dirty="0"/>
          </a:p>
        </p:txBody>
      </p:sp>
      <p:pic>
        <p:nvPicPr>
          <p:cNvPr id="12" name="图片 11">
            <a:extLst>
              <a:ext uri="{FF2B5EF4-FFF2-40B4-BE49-F238E27FC236}">
                <a16:creationId xmlns:a16="http://schemas.microsoft.com/office/drawing/2014/main" id="{60AAA2D9-17A4-47F3-E52C-D3CDD8F60FD4}"/>
              </a:ext>
            </a:extLst>
          </p:cNvPr>
          <p:cNvPicPr>
            <a:picLocks noChangeAspect="1"/>
          </p:cNvPicPr>
          <p:nvPr/>
        </p:nvPicPr>
        <p:blipFill>
          <a:blip r:embed="rId2"/>
          <a:stretch>
            <a:fillRect/>
          </a:stretch>
        </p:blipFill>
        <p:spPr>
          <a:xfrm>
            <a:off x="472371" y="1701286"/>
            <a:ext cx="11141642" cy="576088"/>
          </a:xfrm>
          <a:prstGeom prst="rect">
            <a:avLst/>
          </a:prstGeom>
        </p:spPr>
      </p:pic>
      <p:sp>
        <p:nvSpPr>
          <p:cNvPr id="2" name="矩形 1">
            <a:extLst>
              <a:ext uri="{FF2B5EF4-FFF2-40B4-BE49-F238E27FC236}">
                <a16:creationId xmlns:a16="http://schemas.microsoft.com/office/drawing/2014/main" id="{E4F1F2A7-CF2A-D8FC-54E6-E3A8E96985B1}"/>
              </a:ext>
            </a:extLst>
          </p:cNvPr>
          <p:cNvSpPr/>
          <p:nvPr/>
        </p:nvSpPr>
        <p:spPr>
          <a:xfrm>
            <a:off x="458450" y="1585242"/>
            <a:ext cx="11275099" cy="1029848"/>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573F640-7F01-5806-DCD0-896ED756BAB5}"/>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V 形 3">
            <a:extLst>
              <a:ext uri="{FF2B5EF4-FFF2-40B4-BE49-F238E27FC236}">
                <a16:creationId xmlns:a16="http://schemas.microsoft.com/office/drawing/2014/main" id="{8E0BA5CF-3751-C786-D2CB-2EACFFE9170B}"/>
              </a:ext>
            </a:extLst>
          </p:cNvPr>
          <p:cNvSpPr/>
          <p:nvPr/>
        </p:nvSpPr>
        <p:spPr>
          <a:xfrm>
            <a:off x="739162" y="154656"/>
            <a:ext cx="2605252" cy="585702"/>
          </a:xfrm>
          <a:prstGeom prst="chevron">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V 形 4">
            <a:extLst>
              <a:ext uri="{FF2B5EF4-FFF2-40B4-BE49-F238E27FC236}">
                <a16:creationId xmlns:a16="http://schemas.microsoft.com/office/drawing/2014/main" id="{87EA46CC-EAB3-6A4F-0EB9-6505A1DB3865}"/>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777D4742-082B-9758-5DC7-5EFB275C7C69}"/>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a:extLst>
              <a:ext uri="{FF2B5EF4-FFF2-40B4-BE49-F238E27FC236}">
                <a16:creationId xmlns:a16="http://schemas.microsoft.com/office/drawing/2014/main" id="{DEBA7FAC-B037-17FB-B64D-D70053B8B331}"/>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7AEB2987-7F30-E534-6649-6C7B86E0E722}"/>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5" name="文本框 14">
            <a:extLst>
              <a:ext uri="{FF2B5EF4-FFF2-40B4-BE49-F238E27FC236}">
                <a16:creationId xmlns:a16="http://schemas.microsoft.com/office/drawing/2014/main" id="{5961DBFA-4630-54F7-4515-4411C4302A5D}"/>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6" name="文本框 15">
            <a:extLst>
              <a:ext uri="{FF2B5EF4-FFF2-40B4-BE49-F238E27FC236}">
                <a16:creationId xmlns:a16="http://schemas.microsoft.com/office/drawing/2014/main" id="{D0EB839F-D43A-8E7B-7FF4-27F09EBF11DF}"/>
              </a:ext>
            </a:extLst>
          </p:cNvPr>
          <p:cNvSpPr txBox="1"/>
          <p:nvPr/>
        </p:nvSpPr>
        <p:spPr>
          <a:xfrm>
            <a:off x="6096000" y="262791"/>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7" name="文本框 16">
            <a:extLst>
              <a:ext uri="{FF2B5EF4-FFF2-40B4-BE49-F238E27FC236}">
                <a16:creationId xmlns:a16="http://schemas.microsoft.com/office/drawing/2014/main" id="{4F968814-514F-5378-C86D-300DB2C21633}"/>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18" name="文本框 17">
            <a:extLst>
              <a:ext uri="{FF2B5EF4-FFF2-40B4-BE49-F238E27FC236}">
                <a16:creationId xmlns:a16="http://schemas.microsoft.com/office/drawing/2014/main" id="{B987DD4F-28AB-2AFB-E371-7E7E735FE62E}"/>
              </a:ext>
            </a:extLst>
          </p:cNvPr>
          <p:cNvSpPr txBox="1"/>
          <p:nvPr/>
        </p:nvSpPr>
        <p:spPr>
          <a:xfrm>
            <a:off x="4287067" y="2277374"/>
            <a:ext cx="4060294" cy="307777"/>
          </a:xfrm>
          <a:prstGeom prst="rect">
            <a:avLst/>
          </a:prstGeom>
          <a:noFill/>
        </p:spPr>
        <p:txBody>
          <a:bodyPr wrap="square">
            <a:spAutoFit/>
          </a:bodyPr>
          <a:lstStyle/>
          <a:p>
            <a:r>
              <a:rPr lang="en-US" altLang="zh-CN" sz="1400" i="1" dirty="0"/>
              <a:t>Power quality disturbance prediction results </a:t>
            </a:r>
            <a:endParaRPr lang="zh-CN" altLang="en-US" sz="1400" dirty="0"/>
          </a:p>
        </p:txBody>
      </p:sp>
      <p:pic>
        <p:nvPicPr>
          <p:cNvPr id="20" name="图片 19">
            <a:extLst>
              <a:ext uri="{FF2B5EF4-FFF2-40B4-BE49-F238E27FC236}">
                <a16:creationId xmlns:a16="http://schemas.microsoft.com/office/drawing/2014/main" id="{9CFFD40D-9446-56B6-0439-5506A7856361}"/>
              </a:ext>
            </a:extLst>
          </p:cNvPr>
          <p:cNvPicPr>
            <a:picLocks noChangeAspect="1"/>
          </p:cNvPicPr>
          <p:nvPr/>
        </p:nvPicPr>
        <p:blipFill>
          <a:blip r:embed="rId3"/>
          <a:stretch>
            <a:fillRect/>
          </a:stretch>
        </p:blipFill>
        <p:spPr>
          <a:xfrm>
            <a:off x="2888762" y="3477400"/>
            <a:ext cx="6256909" cy="2948735"/>
          </a:xfrm>
          <a:prstGeom prst="rect">
            <a:avLst/>
          </a:prstGeom>
        </p:spPr>
      </p:pic>
      <p:sp>
        <p:nvSpPr>
          <p:cNvPr id="22" name="文本框 21">
            <a:extLst>
              <a:ext uri="{FF2B5EF4-FFF2-40B4-BE49-F238E27FC236}">
                <a16:creationId xmlns:a16="http://schemas.microsoft.com/office/drawing/2014/main" id="{239356D2-B07F-3C2C-B19C-63696D3202B2}"/>
              </a:ext>
            </a:extLst>
          </p:cNvPr>
          <p:cNvSpPr txBox="1"/>
          <p:nvPr/>
        </p:nvSpPr>
        <p:spPr>
          <a:xfrm>
            <a:off x="4032041" y="6433607"/>
            <a:ext cx="4740800" cy="307777"/>
          </a:xfrm>
          <a:prstGeom prst="rect">
            <a:avLst/>
          </a:prstGeom>
          <a:noFill/>
        </p:spPr>
        <p:txBody>
          <a:bodyPr wrap="square">
            <a:spAutoFit/>
          </a:bodyPr>
          <a:lstStyle/>
          <a:p>
            <a:r>
              <a:rPr lang="en-US" altLang="zh-CN" sz="1400" i="1" dirty="0"/>
              <a:t>Data visualization on an interactive web dashboard </a:t>
            </a:r>
            <a:endParaRPr lang="zh-CN" altLang="en-US" sz="1400" i="1" dirty="0"/>
          </a:p>
        </p:txBody>
      </p:sp>
      <p:sp>
        <p:nvSpPr>
          <p:cNvPr id="23" name="矩形 22">
            <a:extLst>
              <a:ext uri="{FF2B5EF4-FFF2-40B4-BE49-F238E27FC236}">
                <a16:creationId xmlns:a16="http://schemas.microsoft.com/office/drawing/2014/main" id="{7C52F6EC-FF04-EEEF-D623-72BCFE3D94C2}"/>
              </a:ext>
            </a:extLst>
          </p:cNvPr>
          <p:cNvSpPr/>
          <p:nvPr/>
        </p:nvSpPr>
        <p:spPr>
          <a:xfrm>
            <a:off x="2591727" y="3346918"/>
            <a:ext cx="7008543" cy="3394466"/>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DC43E06-F7E1-5DFB-860E-C840DF0A6FB0}"/>
              </a:ext>
            </a:extLst>
          </p:cNvPr>
          <p:cNvSpPr txBox="1"/>
          <p:nvPr/>
        </p:nvSpPr>
        <p:spPr>
          <a:xfrm>
            <a:off x="105434" y="924372"/>
            <a:ext cx="3538331" cy="461665"/>
          </a:xfrm>
          <a:prstGeom prst="rect">
            <a:avLst/>
          </a:prstGeom>
          <a:noFill/>
        </p:spPr>
        <p:txBody>
          <a:bodyPr wrap="square" rtlCol="0">
            <a:spAutoFit/>
          </a:bodyPr>
          <a:lstStyle/>
          <a:p>
            <a:r>
              <a:rPr lang="en-US" altLang="zh-CN" sz="2400" b="1" dirty="0"/>
              <a:t>Team project workflow:</a:t>
            </a:r>
            <a:endParaRPr lang="zh-CN" altLang="en-US" sz="2400" b="1" dirty="0"/>
          </a:p>
        </p:txBody>
      </p:sp>
      <p:sp>
        <p:nvSpPr>
          <p:cNvPr id="14" name="灯片编号占位符 13">
            <a:extLst>
              <a:ext uri="{FF2B5EF4-FFF2-40B4-BE49-F238E27FC236}">
                <a16:creationId xmlns:a16="http://schemas.microsoft.com/office/drawing/2014/main" id="{10318641-6464-D18A-9A22-F9C2C012A9B7}"/>
              </a:ext>
            </a:extLst>
          </p:cNvPr>
          <p:cNvSpPr>
            <a:spLocks noGrp="1"/>
          </p:cNvSpPr>
          <p:nvPr>
            <p:ph type="sldNum" sz="quarter" idx="12"/>
          </p:nvPr>
        </p:nvSpPr>
        <p:spPr/>
        <p:txBody>
          <a:bodyPr/>
          <a:lstStyle/>
          <a:p>
            <a:fld id="{AD807998-1738-47A5-80D3-F0ABC8FE4D34}" type="slidenum">
              <a:rPr lang="zh-CN" altLang="en-US" smtClean="0"/>
              <a:t>5</a:t>
            </a:fld>
            <a:endParaRPr lang="zh-CN" altLang="en-US"/>
          </a:p>
        </p:txBody>
      </p:sp>
    </p:spTree>
    <p:extLst>
      <p:ext uri="{BB962C8B-B14F-4D97-AF65-F5344CB8AC3E}">
        <p14:creationId xmlns:p14="http://schemas.microsoft.com/office/powerpoint/2010/main" val="31726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2B8787-7771-A9C8-26C6-308149473DD0}"/>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B257FB12-7AFC-E014-1D88-A7097CA0D162}"/>
              </a:ext>
            </a:extLst>
          </p:cNvPr>
          <p:cNvSpPr/>
          <p:nvPr/>
        </p:nvSpPr>
        <p:spPr>
          <a:xfrm>
            <a:off x="739162" y="154656"/>
            <a:ext cx="2605252" cy="585702"/>
          </a:xfrm>
          <a:prstGeom prst="chevron">
            <a:avLst/>
          </a:prstGeom>
          <a:solidFill>
            <a:srgbClr val="295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178311D1-8DD4-3B00-25D3-438FEB202136}"/>
              </a:ext>
            </a:extLst>
          </p:cNvPr>
          <p:cNvSpPr/>
          <p:nvPr/>
        </p:nvSpPr>
        <p:spPr>
          <a:xfrm>
            <a:off x="3250134"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F632514E-6928-8659-68B7-8405FFA1FCFA}"/>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B5522D0D-88AC-EF33-C5CF-EB2D285D7064}"/>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2A51D8A5-7BA3-1AC5-1D16-44C8334CDA0A}"/>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7C9659AB-1FE8-3579-4C48-ED58259561BC}"/>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154AD496-F28A-B650-37EE-37DB5B2619F0}"/>
              </a:ext>
            </a:extLst>
          </p:cNvPr>
          <p:cNvSpPr txBox="1"/>
          <p:nvPr/>
        </p:nvSpPr>
        <p:spPr>
          <a:xfrm>
            <a:off x="5999256" y="285199"/>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993C6C5C-6068-DE5A-39E0-1E7428DF01DF}"/>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13" name="文本框 12">
            <a:extLst>
              <a:ext uri="{FF2B5EF4-FFF2-40B4-BE49-F238E27FC236}">
                <a16:creationId xmlns:a16="http://schemas.microsoft.com/office/drawing/2014/main" id="{9A9D7819-8BF8-3A8B-F3B1-196BF9107103}"/>
              </a:ext>
            </a:extLst>
          </p:cNvPr>
          <p:cNvSpPr txBox="1"/>
          <p:nvPr/>
        </p:nvSpPr>
        <p:spPr>
          <a:xfrm>
            <a:off x="207514" y="1151534"/>
            <a:ext cx="3906698" cy="707886"/>
          </a:xfrm>
          <a:prstGeom prst="rect">
            <a:avLst/>
          </a:prstGeom>
          <a:noFill/>
        </p:spPr>
        <p:txBody>
          <a:bodyPr wrap="square" rtlCol="0">
            <a:spAutoFit/>
          </a:bodyPr>
          <a:lstStyle/>
          <a:p>
            <a:r>
              <a:rPr lang="en-US" altLang="zh-CN" sz="2000" b="1" dirty="0"/>
              <a:t>Individual project contents</a:t>
            </a:r>
            <a:r>
              <a:rPr lang="zh-CN" altLang="en-US" sz="2000" b="1" dirty="0"/>
              <a:t>（</a:t>
            </a:r>
            <a:r>
              <a:rPr lang="en-US" altLang="zh-CN" sz="2000" b="1" dirty="0"/>
              <a:t>until 26 October</a:t>
            </a:r>
            <a:r>
              <a:rPr lang="zh-CN" altLang="en-US" sz="2000" b="1" dirty="0"/>
              <a:t>）</a:t>
            </a:r>
            <a:r>
              <a:rPr lang="en-US" altLang="zh-CN" sz="2000" b="1" dirty="0"/>
              <a:t>:</a:t>
            </a:r>
            <a:endParaRPr lang="zh-CN" altLang="en-US" sz="2000" b="1" dirty="0"/>
          </a:p>
        </p:txBody>
      </p:sp>
      <p:sp>
        <p:nvSpPr>
          <p:cNvPr id="14" name="文本框 13">
            <a:extLst>
              <a:ext uri="{FF2B5EF4-FFF2-40B4-BE49-F238E27FC236}">
                <a16:creationId xmlns:a16="http://schemas.microsoft.com/office/drawing/2014/main" id="{1FEAACBC-F76A-A5D4-34F5-01E2865359AA}"/>
              </a:ext>
            </a:extLst>
          </p:cNvPr>
          <p:cNvSpPr txBox="1"/>
          <p:nvPr/>
        </p:nvSpPr>
        <p:spPr>
          <a:xfrm>
            <a:off x="208652" y="1911319"/>
            <a:ext cx="6363598" cy="2400657"/>
          </a:xfrm>
          <a:prstGeom prst="rect">
            <a:avLst/>
          </a:prstGeom>
          <a:noFill/>
        </p:spPr>
        <p:txBody>
          <a:bodyPr wrap="square" rtlCol="0">
            <a:spAutoFit/>
          </a:bodyPr>
          <a:lstStyle/>
          <a:p>
            <a:r>
              <a:rPr lang="en-US" altLang="zh-CN" sz="2000" dirty="0"/>
              <a:t>Part one: Transfer learning</a:t>
            </a:r>
          </a:p>
          <a:p>
            <a:endParaRPr lang="en-US" altLang="zh-CN" sz="2000" dirty="0"/>
          </a:p>
          <a:p>
            <a:pPr marL="285750" indent="-285750">
              <a:buFont typeface="Wingdings" panose="05000000000000000000" pitchFamily="2" charset="2"/>
              <a:buChar char="l"/>
            </a:pPr>
            <a:r>
              <a:rPr lang="en-US" altLang="zh-CN" sz="1600" dirty="0">
                <a:cs typeface="Calibri"/>
              </a:rPr>
              <a:t>Constructed different transfer learning models.</a:t>
            </a:r>
          </a:p>
          <a:p>
            <a:pPr marL="285750" indent="-285750">
              <a:lnSpc>
                <a:spcPct val="250000"/>
              </a:lnSpc>
              <a:buSzPct val="100000"/>
              <a:buFont typeface="Wingdings" panose="05000000000000000000" pitchFamily="2" charset="2"/>
              <a:buChar char="l"/>
            </a:pPr>
            <a:r>
              <a:rPr lang="en-US" altLang="zh-CN" sz="1600" dirty="0">
                <a:cs typeface="Calibri"/>
              </a:rPr>
              <a:t> Compare transfer learning models’ accuracy with original models.</a:t>
            </a:r>
          </a:p>
          <a:p>
            <a:pPr marL="800100" lvl="1" indent="-342900">
              <a:buSzPct val="100000"/>
              <a:buFont typeface="Arial" panose="020B0604020202020204" pitchFamily="34" charset="0"/>
              <a:buChar char="•"/>
            </a:pPr>
            <a:r>
              <a:rPr lang="en-US" altLang="zh-CN" dirty="0"/>
              <a:t>Confusion matrix</a:t>
            </a:r>
          </a:p>
          <a:p>
            <a:pPr marL="800100" lvl="1" indent="-342900">
              <a:buSzPct val="100000"/>
              <a:buFont typeface="Arial" panose="020B0604020202020204" pitchFamily="34" charset="0"/>
              <a:buChar char="•"/>
            </a:pPr>
            <a:r>
              <a:rPr lang="en-US" altLang="zh-CN" dirty="0"/>
              <a:t>Macro F1 scores </a:t>
            </a:r>
          </a:p>
          <a:p>
            <a:pPr marL="800100" lvl="1" indent="-342900">
              <a:buSzPct val="100000"/>
              <a:buFont typeface="Arial" panose="020B0604020202020204" pitchFamily="34" charset="0"/>
              <a:buChar char="•"/>
            </a:pPr>
            <a:r>
              <a:rPr lang="en-US" altLang="zh-CN" dirty="0"/>
              <a:t>Loss / validation curves </a:t>
            </a:r>
          </a:p>
        </p:txBody>
      </p:sp>
      <p:grpSp>
        <p:nvGrpSpPr>
          <p:cNvPr id="24" name="组合 23">
            <a:extLst>
              <a:ext uri="{FF2B5EF4-FFF2-40B4-BE49-F238E27FC236}">
                <a16:creationId xmlns:a16="http://schemas.microsoft.com/office/drawing/2014/main" id="{7CA52569-031D-D7E4-98AC-EF673375CFCA}"/>
              </a:ext>
            </a:extLst>
          </p:cNvPr>
          <p:cNvGrpSpPr/>
          <p:nvPr/>
        </p:nvGrpSpPr>
        <p:grpSpPr>
          <a:xfrm>
            <a:off x="5761106" y="1499056"/>
            <a:ext cx="6672941" cy="3903357"/>
            <a:chOff x="5761106" y="1499056"/>
            <a:chExt cx="6808420" cy="3903357"/>
          </a:xfrm>
        </p:grpSpPr>
        <p:pic>
          <p:nvPicPr>
            <p:cNvPr id="15" name="图片 14">
              <a:extLst>
                <a:ext uri="{FF2B5EF4-FFF2-40B4-BE49-F238E27FC236}">
                  <a16:creationId xmlns:a16="http://schemas.microsoft.com/office/drawing/2014/main" id="{1C476F87-15FE-561C-7938-D28470037B60}"/>
                </a:ext>
              </a:extLst>
            </p:cNvPr>
            <p:cNvPicPr>
              <a:picLocks noChangeAspect="1"/>
            </p:cNvPicPr>
            <p:nvPr/>
          </p:nvPicPr>
          <p:blipFill>
            <a:blip r:embed="rId2"/>
            <a:stretch>
              <a:fillRect/>
            </a:stretch>
          </p:blipFill>
          <p:spPr>
            <a:xfrm>
              <a:off x="5999256" y="1499056"/>
              <a:ext cx="6178805" cy="1428690"/>
            </a:xfrm>
            <a:prstGeom prst="rect">
              <a:avLst/>
            </a:prstGeom>
          </p:spPr>
        </p:pic>
        <p:pic>
          <p:nvPicPr>
            <p:cNvPr id="16" name="图片 15">
              <a:extLst>
                <a:ext uri="{FF2B5EF4-FFF2-40B4-BE49-F238E27FC236}">
                  <a16:creationId xmlns:a16="http://schemas.microsoft.com/office/drawing/2014/main" id="{DC2B5C31-2DA5-8D1F-1B6B-723651EF8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2250" y="3877932"/>
              <a:ext cx="4920361" cy="1014824"/>
            </a:xfrm>
            <a:prstGeom prst="rect">
              <a:avLst/>
            </a:prstGeom>
          </p:spPr>
        </p:pic>
        <p:sp>
          <p:nvSpPr>
            <p:cNvPr id="17" name="文本框 16">
              <a:extLst>
                <a:ext uri="{FF2B5EF4-FFF2-40B4-BE49-F238E27FC236}">
                  <a16:creationId xmlns:a16="http://schemas.microsoft.com/office/drawing/2014/main" id="{9A16F8AA-626A-092E-E2C6-80AAD024CACF}"/>
                </a:ext>
              </a:extLst>
            </p:cNvPr>
            <p:cNvSpPr txBox="1"/>
            <p:nvPr/>
          </p:nvSpPr>
          <p:spPr>
            <a:xfrm>
              <a:off x="5999256" y="4940748"/>
              <a:ext cx="6058940" cy="461665"/>
            </a:xfrm>
            <a:prstGeom prst="rect">
              <a:avLst/>
            </a:prstGeom>
            <a:noFill/>
          </p:spPr>
          <p:txBody>
            <a:bodyPr wrap="square">
              <a:spAutoFit/>
            </a:bodyPr>
            <a:lstStyle/>
            <a:p>
              <a:pPr algn="ctr"/>
              <a:r>
                <a:rPr lang="en-US" altLang="zh-CN" sz="1200" i="1" dirty="0"/>
                <a:t>Transfer learning model architecture </a:t>
              </a:r>
              <a:r>
                <a:rPr lang="en-US" altLang="zh-CN" sz="1200" i="1" dirty="0">
                  <a:solidFill>
                    <a:srgbClr val="FF0000"/>
                  </a:solidFill>
                </a:rPr>
                <a:t>(EfficientNetB0): 237 layers</a:t>
              </a:r>
            </a:p>
            <a:p>
              <a:r>
                <a:rPr lang="en-US" altLang="zh-CN" sz="1200" i="1" dirty="0"/>
                <a:t>Source :https://ai.googleblog.com/2019/05/efficientnet-improving-accuracy-and.html</a:t>
              </a:r>
              <a:endParaRPr lang="zh-CN" altLang="en-US" sz="1200" i="1" dirty="0"/>
            </a:p>
          </p:txBody>
        </p:sp>
        <p:sp>
          <p:nvSpPr>
            <p:cNvPr id="18" name="箭头: 下 17">
              <a:extLst>
                <a:ext uri="{FF2B5EF4-FFF2-40B4-BE49-F238E27FC236}">
                  <a16:creationId xmlns:a16="http://schemas.microsoft.com/office/drawing/2014/main" id="{829A40EA-94F6-9356-AD7A-486F2B4CA154}"/>
                </a:ext>
              </a:extLst>
            </p:cNvPr>
            <p:cNvSpPr/>
            <p:nvPr/>
          </p:nvSpPr>
          <p:spPr>
            <a:xfrm>
              <a:off x="8835012" y="3252737"/>
              <a:ext cx="204213" cy="577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D19644B-33A7-8105-BD54-F7D56FDEBCF7}"/>
                </a:ext>
              </a:extLst>
            </p:cNvPr>
            <p:cNvSpPr txBox="1"/>
            <p:nvPr/>
          </p:nvSpPr>
          <p:spPr>
            <a:xfrm>
              <a:off x="5761106" y="2927746"/>
              <a:ext cx="6296672" cy="276999"/>
            </a:xfrm>
            <a:prstGeom prst="rect">
              <a:avLst/>
            </a:prstGeom>
            <a:noFill/>
          </p:spPr>
          <p:txBody>
            <a:bodyPr wrap="square">
              <a:spAutoFit/>
            </a:bodyPr>
            <a:lstStyle/>
            <a:p>
              <a:pPr algn="ctr"/>
              <a:r>
                <a:rPr lang="en-US" altLang="zh-CN" sz="1200" i="1" dirty="0"/>
                <a:t>Base model : </a:t>
              </a:r>
              <a:r>
                <a:rPr lang="en-US" altLang="zh-CN" sz="1200" i="1" dirty="0">
                  <a:solidFill>
                    <a:srgbClr val="FF0000"/>
                  </a:solidFill>
                </a:rPr>
                <a:t>2 convolution layers, 2 pooling layers, 1 fully connect layer.</a:t>
              </a:r>
              <a:endParaRPr lang="zh-CN" altLang="en-US" sz="1200" i="1" dirty="0">
                <a:solidFill>
                  <a:srgbClr val="FF0000"/>
                </a:solidFill>
              </a:endParaRPr>
            </a:p>
          </p:txBody>
        </p:sp>
        <p:pic>
          <p:nvPicPr>
            <p:cNvPr id="20" name="Picture 6" descr="A picture containing shape&#10;&#10;Description automatically generated">
              <a:extLst>
                <a:ext uri="{FF2B5EF4-FFF2-40B4-BE49-F238E27FC236}">
                  <a16:creationId xmlns:a16="http://schemas.microsoft.com/office/drawing/2014/main" id="{6E8A1D75-F97F-36D0-29C3-6C797D59A375}"/>
                </a:ext>
              </a:extLst>
            </p:cNvPr>
            <p:cNvPicPr>
              <a:picLocks noChangeAspect="1"/>
            </p:cNvPicPr>
            <p:nvPr/>
          </p:nvPicPr>
          <p:blipFill>
            <a:blip r:embed="rId4"/>
            <a:stretch>
              <a:fillRect/>
            </a:stretch>
          </p:blipFill>
          <p:spPr>
            <a:xfrm>
              <a:off x="5920532" y="4078846"/>
              <a:ext cx="651718" cy="651718"/>
            </a:xfrm>
            <a:prstGeom prst="rect">
              <a:avLst/>
            </a:prstGeom>
          </p:spPr>
        </p:pic>
        <p:sp>
          <p:nvSpPr>
            <p:cNvPr id="21" name="文本框 20">
              <a:extLst>
                <a:ext uri="{FF2B5EF4-FFF2-40B4-BE49-F238E27FC236}">
                  <a16:creationId xmlns:a16="http://schemas.microsoft.com/office/drawing/2014/main" id="{B739E7CE-A541-5896-D917-6DAD60763E91}"/>
                </a:ext>
              </a:extLst>
            </p:cNvPr>
            <p:cNvSpPr txBox="1"/>
            <p:nvPr/>
          </p:nvSpPr>
          <p:spPr>
            <a:xfrm>
              <a:off x="5999256" y="4650956"/>
              <a:ext cx="1145987" cy="307777"/>
            </a:xfrm>
            <a:prstGeom prst="rect">
              <a:avLst/>
            </a:prstGeom>
            <a:noFill/>
          </p:spPr>
          <p:txBody>
            <a:bodyPr wrap="square" rtlCol="0">
              <a:spAutoFit/>
            </a:bodyPr>
            <a:lstStyle/>
            <a:p>
              <a:r>
                <a:rPr lang="en-US" altLang="zh-CN" sz="900" dirty="0"/>
                <a:t>Input</a:t>
              </a:r>
              <a:r>
                <a:rPr lang="en-US" altLang="zh-CN" sz="1400" dirty="0"/>
                <a:t> </a:t>
              </a:r>
              <a:endParaRPr lang="zh-CN" altLang="en-US" sz="1400" dirty="0"/>
            </a:p>
          </p:txBody>
        </p:sp>
        <p:sp>
          <p:nvSpPr>
            <p:cNvPr id="22" name="文本框 21">
              <a:extLst>
                <a:ext uri="{FF2B5EF4-FFF2-40B4-BE49-F238E27FC236}">
                  <a16:creationId xmlns:a16="http://schemas.microsoft.com/office/drawing/2014/main" id="{D7327F81-4576-D187-E529-8F5ACBC5998D}"/>
                </a:ext>
              </a:extLst>
            </p:cNvPr>
            <p:cNvSpPr txBox="1"/>
            <p:nvPr/>
          </p:nvSpPr>
          <p:spPr>
            <a:xfrm>
              <a:off x="11423539" y="4231455"/>
              <a:ext cx="1145987" cy="307777"/>
            </a:xfrm>
            <a:prstGeom prst="rect">
              <a:avLst/>
            </a:prstGeom>
            <a:noFill/>
          </p:spPr>
          <p:txBody>
            <a:bodyPr wrap="square" rtlCol="0">
              <a:spAutoFit/>
            </a:bodyPr>
            <a:lstStyle/>
            <a:p>
              <a:r>
                <a:rPr lang="en-US" altLang="zh-CN" sz="900" dirty="0"/>
                <a:t>Output</a:t>
              </a:r>
              <a:r>
                <a:rPr lang="en-US" altLang="zh-CN" sz="1400" dirty="0"/>
                <a:t> </a:t>
              </a:r>
              <a:endParaRPr lang="zh-CN" altLang="en-US" sz="1400" dirty="0"/>
            </a:p>
          </p:txBody>
        </p:sp>
      </p:grpSp>
      <p:sp>
        <p:nvSpPr>
          <p:cNvPr id="23" name="文本框 22">
            <a:extLst>
              <a:ext uri="{FF2B5EF4-FFF2-40B4-BE49-F238E27FC236}">
                <a16:creationId xmlns:a16="http://schemas.microsoft.com/office/drawing/2014/main" id="{9CBDC097-2DAA-A7EC-820D-7A4C9C7AF334}"/>
              </a:ext>
            </a:extLst>
          </p:cNvPr>
          <p:cNvSpPr txBox="1"/>
          <p:nvPr/>
        </p:nvSpPr>
        <p:spPr>
          <a:xfrm>
            <a:off x="207514" y="4436282"/>
            <a:ext cx="5790604" cy="1470595"/>
          </a:xfrm>
          <a:prstGeom prst="rect">
            <a:avLst/>
          </a:prstGeom>
          <a:noFill/>
        </p:spPr>
        <p:txBody>
          <a:bodyPr wrap="square" rtlCol="0">
            <a:spAutoFit/>
          </a:bodyPr>
          <a:lstStyle/>
          <a:p>
            <a:r>
              <a:rPr lang="en-US" altLang="zh-CN" sz="2000" dirty="0"/>
              <a:t>Part two: Web dashboard</a:t>
            </a:r>
          </a:p>
          <a:p>
            <a:endParaRPr lang="en-US" altLang="zh-CN" sz="2000" dirty="0"/>
          </a:p>
          <a:p>
            <a:pPr marL="285750" indent="-285750">
              <a:buFont typeface="Wingdings" panose="05000000000000000000" pitchFamily="2" charset="2"/>
              <a:buChar char="l"/>
            </a:pPr>
            <a:r>
              <a:rPr lang="en-US" altLang="zh-CN" sz="1600" dirty="0">
                <a:cs typeface="Calibri"/>
              </a:rPr>
              <a:t>Add more interactive features to the original web dashboard </a:t>
            </a:r>
          </a:p>
          <a:p>
            <a:pPr marL="285750" indent="-285750">
              <a:lnSpc>
                <a:spcPct val="250000"/>
              </a:lnSpc>
              <a:buFont typeface="Wingdings" panose="05000000000000000000" pitchFamily="2" charset="2"/>
              <a:buChar char="l"/>
            </a:pPr>
            <a:r>
              <a:rPr lang="en-US" altLang="zh-CN" sz="1600" dirty="0">
                <a:cs typeface="Calibri"/>
              </a:rPr>
              <a:t>Improve data loading and processing efficiency.</a:t>
            </a:r>
          </a:p>
        </p:txBody>
      </p:sp>
      <p:pic>
        <p:nvPicPr>
          <p:cNvPr id="25" name="图片 24" descr="图表, 散点图">
            <a:extLst>
              <a:ext uri="{FF2B5EF4-FFF2-40B4-BE49-F238E27FC236}">
                <a16:creationId xmlns:a16="http://schemas.microsoft.com/office/drawing/2014/main" id="{8E8488AA-3799-3305-C74B-B30229E661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52" y="1188757"/>
            <a:ext cx="5276383" cy="5029536"/>
          </a:xfrm>
          <a:prstGeom prst="rect">
            <a:avLst/>
          </a:prstGeom>
        </p:spPr>
      </p:pic>
      <p:grpSp>
        <p:nvGrpSpPr>
          <p:cNvPr id="26" name="组合 25">
            <a:extLst>
              <a:ext uri="{FF2B5EF4-FFF2-40B4-BE49-F238E27FC236}">
                <a16:creationId xmlns:a16="http://schemas.microsoft.com/office/drawing/2014/main" id="{FB025B2F-1045-3BEF-B4B3-10BBB9E31C6A}"/>
              </a:ext>
            </a:extLst>
          </p:cNvPr>
          <p:cNvGrpSpPr/>
          <p:nvPr/>
        </p:nvGrpSpPr>
        <p:grpSpPr>
          <a:xfrm>
            <a:off x="7022055" y="960650"/>
            <a:ext cx="3906700" cy="5839045"/>
            <a:chOff x="1948686" y="853414"/>
            <a:chExt cx="3906700" cy="5839045"/>
          </a:xfrm>
        </p:grpSpPr>
        <p:pic>
          <p:nvPicPr>
            <p:cNvPr id="27" name="图片 26" descr="图表, 折线图&#10;&#10;描述已自动生成">
              <a:extLst>
                <a:ext uri="{FF2B5EF4-FFF2-40B4-BE49-F238E27FC236}">
                  <a16:creationId xmlns:a16="http://schemas.microsoft.com/office/drawing/2014/main" id="{A66FBCC5-522F-D667-A643-F557476ABE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8688" y="853414"/>
              <a:ext cx="3906698" cy="2919522"/>
            </a:xfrm>
            <a:prstGeom prst="rect">
              <a:avLst/>
            </a:prstGeom>
          </p:spPr>
        </p:pic>
        <p:pic>
          <p:nvPicPr>
            <p:cNvPr id="28" name="图片 27" descr="图表, 折线图&#10;&#10;描述已自动生成">
              <a:extLst>
                <a:ext uri="{FF2B5EF4-FFF2-40B4-BE49-F238E27FC236}">
                  <a16:creationId xmlns:a16="http://schemas.microsoft.com/office/drawing/2014/main" id="{C766A364-34BE-B5EF-BF58-21F36EEB2A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8686" y="3772936"/>
              <a:ext cx="3906700" cy="2919523"/>
            </a:xfrm>
            <a:prstGeom prst="rect">
              <a:avLst/>
            </a:prstGeom>
          </p:spPr>
        </p:pic>
      </p:grpSp>
      <p:grpSp>
        <p:nvGrpSpPr>
          <p:cNvPr id="30" name="组合 29">
            <a:extLst>
              <a:ext uri="{FF2B5EF4-FFF2-40B4-BE49-F238E27FC236}">
                <a16:creationId xmlns:a16="http://schemas.microsoft.com/office/drawing/2014/main" id="{F58BE369-93A6-E866-DB57-3ADBBA3C15E5}"/>
              </a:ext>
            </a:extLst>
          </p:cNvPr>
          <p:cNvGrpSpPr/>
          <p:nvPr/>
        </p:nvGrpSpPr>
        <p:grpSpPr>
          <a:xfrm>
            <a:off x="6979909" y="1752992"/>
            <a:ext cx="4242816" cy="3899014"/>
            <a:chOff x="6244950" y="1402544"/>
            <a:chExt cx="4242816" cy="3899014"/>
          </a:xfrm>
        </p:grpSpPr>
        <p:sp>
          <p:nvSpPr>
            <p:cNvPr id="31" name="矩形 30">
              <a:extLst>
                <a:ext uri="{FF2B5EF4-FFF2-40B4-BE49-F238E27FC236}">
                  <a16:creationId xmlns:a16="http://schemas.microsoft.com/office/drawing/2014/main" id="{BC92A734-6FE8-A5E9-8344-6F4D23A6F532}"/>
                </a:ext>
              </a:extLst>
            </p:cNvPr>
            <p:cNvSpPr/>
            <p:nvPr/>
          </p:nvSpPr>
          <p:spPr>
            <a:xfrm>
              <a:off x="6244950" y="1402544"/>
              <a:ext cx="4242816" cy="3899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4A6EE5EF-E14E-F024-639C-B852851FAFC0}"/>
                </a:ext>
              </a:extLst>
            </p:cNvPr>
            <p:cNvPicPr>
              <a:picLocks noChangeAspect="1"/>
            </p:cNvPicPr>
            <p:nvPr/>
          </p:nvPicPr>
          <p:blipFill>
            <a:blip r:embed="rId8"/>
            <a:stretch>
              <a:fillRect/>
            </a:stretch>
          </p:blipFill>
          <p:spPr>
            <a:xfrm>
              <a:off x="6373367" y="1532522"/>
              <a:ext cx="3944335" cy="3639058"/>
            </a:xfrm>
            <a:prstGeom prst="rect">
              <a:avLst/>
            </a:prstGeom>
          </p:spPr>
        </p:pic>
      </p:grpSp>
      <p:grpSp>
        <p:nvGrpSpPr>
          <p:cNvPr id="33" name="组合 32">
            <a:extLst>
              <a:ext uri="{FF2B5EF4-FFF2-40B4-BE49-F238E27FC236}">
                <a16:creationId xmlns:a16="http://schemas.microsoft.com/office/drawing/2014/main" id="{91365C3D-9A37-CAD4-B1AB-1B5327C6A498}"/>
              </a:ext>
            </a:extLst>
          </p:cNvPr>
          <p:cNvGrpSpPr/>
          <p:nvPr/>
        </p:nvGrpSpPr>
        <p:grpSpPr>
          <a:xfrm>
            <a:off x="6499076" y="2017867"/>
            <a:ext cx="4949836" cy="4121957"/>
            <a:chOff x="2374600" y="2039858"/>
            <a:chExt cx="6509077" cy="4121957"/>
          </a:xfrm>
        </p:grpSpPr>
        <p:pic>
          <p:nvPicPr>
            <p:cNvPr id="34" name="图片 33">
              <a:extLst>
                <a:ext uri="{FF2B5EF4-FFF2-40B4-BE49-F238E27FC236}">
                  <a16:creationId xmlns:a16="http://schemas.microsoft.com/office/drawing/2014/main" id="{9AEE1183-62A2-2E44-3BAF-6055B8F35590}"/>
                </a:ext>
              </a:extLst>
            </p:cNvPr>
            <p:cNvPicPr>
              <a:picLocks noChangeAspect="1"/>
            </p:cNvPicPr>
            <p:nvPr/>
          </p:nvPicPr>
          <p:blipFill>
            <a:blip r:embed="rId9"/>
            <a:stretch>
              <a:fillRect/>
            </a:stretch>
          </p:blipFill>
          <p:spPr>
            <a:xfrm>
              <a:off x="2374600" y="2039858"/>
              <a:ext cx="6509077" cy="864037"/>
            </a:xfrm>
            <a:prstGeom prst="rect">
              <a:avLst/>
            </a:prstGeom>
          </p:spPr>
        </p:pic>
        <p:pic>
          <p:nvPicPr>
            <p:cNvPr id="35" name="图片 34">
              <a:extLst>
                <a:ext uri="{FF2B5EF4-FFF2-40B4-BE49-F238E27FC236}">
                  <a16:creationId xmlns:a16="http://schemas.microsoft.com/office/drawing/2014/main" id="{63AF293F-6F1B-D52F-608F-1F632E86D0C1}"/>
                </a:ext>
              </a:extLst>
            </p:cNvPr>
            <p:cNvPicPr>
              <a:picLocks noChangeAspect="1"/>
            </p:cNvPicPr>
            <p:nvPr/>
          </p:nvPicPr>
          <p:blipFill>
            <a:blip r:embed="rId10"/>
            <a:stretch>
              <a:fillRect/>
            </a:stretch>
          </p:blipFill>
          <p:spPr>
            <a:xfrm>
              <a:off x="3544888" y="3233676"/>
              <a:ext cx="4168500" cy="2928139"/>
            </a:xfrm>
            <a:prstGeom prst="rect">
              <a:avLst/>
            </a:prstGeom>
          </p:spPr>
        </p:pic>
        <p:pic>
          <p:nvPicPr>
            <p:cNvPr id="36" name="图片 35">
              <a:extLst>
                <a:ext uri="{FF2B5EF4-FFF2-40B4-BE49-F238E27FC236}">
                  <a16:creationId xmlns:a16="http://schemas.microsoft.com/office/drawing/2014/main" id="{C698DC68-CF4B-8C7C-94FB-A9F5BCF27AB1}"/>
                </a:ext>
              </a:extLst>
            </p:cNvPr>
            <p:cNvPicPr>
              <a:picLocks noChangeAspect="1"/>
            </p:cNvPicPr>
            <p:nvPr/>
          </p:nvPicPr>
          <p:blipFill>
            <a:blip r:embed="rId11"/>
            <a:stretch>
              <a:fillRect/>
            </a:stretch>
          </p:blipFill>
          <p:spPr>
            <a:xfrm>
              <a:off x="6760160" y="2792451"/>
              <a:ext cx="350712" cy="368697"/>
            </a:xfrm>
            <a:prstGeom prst="rect">
              <a:avLst/>
            </a:prstGeom>
          </p:spPr>
        </p:pic>
      </p:grpSp>
      <p:sp>
        <p:nvSpPr>
          <p:cNvPr id="2" name="灯片编号占位符 1">
            <a:extLst>
              <a:ext uri="{FF2B5EF4-FFF2-40B4-BE49-F238E27FC236}">
                <a16:creationId xmlns:a16="http://schemas.microsoft.com/office/drawing/2014/main" id="{DFB1AA35-5512-CA37-BFD6-DEE52D568651}"/>
              </a:ext>
            </a:extLst>
          </p:cNvPr>
          <p:cNvSpPr>
            <a:spLocks noGrp="1"/>
          </p:cNvSpPr>
          <p:nvPr>
            <p:ph type="sldNum" sz="quarter" idx="12"/>
          </p:nvPr>
        </p:nvSpPr>
        <p:spPr/>
        <p:txBody>
          <a:bodyPr/>
          <a:lstStyle/>
          <a:p>
            <a:fld id="{AD807998-1738-47A5-80D3-F0ABC8FE4D34}" type="slidenum">
              <a:rPr lang="zh-CN" altLang="en-US" smtClean="0"/>
              <a:t>6</a:t>
            </a:fld>
            <a:endParaRPr lang="zh-CN" altLang="en-US"/>
          </a:p>
        </p:txBody>
      </p:sp>
    </p:spTree>
    <p:extLst>
      <p:ext uri="{BB962C8B-B14F-4D97-AF65-F5344CB8AC3E}">
        <p14:creationId xmlns:p14="http://schemas.microsoft.com/office/powerpoint/2010/main" val="4721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6"/>
                                        </p:tgtEl>
                                      </p:cBhvr>
                                    </p:animEffect>
                                    <p:set>
                                      <p:cBhvr>
                                        <p:cTn id="42" dur="1" fill="hold">
                                          <p:stCondLst>
                                            <p:cond delay="499"/>
                                          </p:stCondLst>
                                        </p:cTn>
                                        <p:tgtEl>
                                          <p:spTgt spid="2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3028950" y="1788088"/>
            <a:ext cx="6134100" cy="768350"/>
          </a:xfrm>
          <a:prstGeom prst="rect">
            <a:avLst/>
          </a:prstGeom>
          <a:noFill/>
        </p:spPr>
        <p:txBody>
          <a:bodyPr wrap="square">
            <a:spAutoFit/>
          </a:bodyPr>
          <a:lstStyle/>
          <a:p>
            <a:pPr algn="ctr"/>
            <a:r>
              <a:rPr lang="zh-CN" altLang="en-US" sz="4400" b="0" i="0" dirty="0">
                <a:solidFill>
                  <a:srgbClr val="295D83"/>
                </a:solidFill>
                <a:effectLst/>
                <a:latin typeface="等线" panose="02010600030101010101" pitchFamily="2" charset="-122"/>
                <a:ea typeface="等线" panose="02010600030101010101" pitchFamily="2" charset="-122"/>
              </a:rPr>
              <a:t>“ </a:t>
            </a:r>
            <a:r>
              <a:rPr lang="en-US" altLang="zh-CN" sz="4400" b="0" i="0" dirty="0">
                <a:solidFill>
                  <a:srgbClr val="295D83"/>
                </a:solidFill>
                <a:effectLst/>
                <a:latin typeface="等线" panose="02010600030101010101" pitchFamily="2" charset="-122"/>
                <a:ea typeface="等线" panose="02010600030101010101" pitchFamily="2" charset="-122"/>
              </a:rPr>
              <a:t>PART TWO</a:t>
            </a:r>
            <a:r>
              <a:rPr lang="zh-CN" altLang="en-US" sz="4400" b="0" i="0" dirty="0">
                <a:solidFill>
                  <a:srgbClr val="295D83"/>
                </a:solidFill>
                <a:effectLst/>
                <a:latin typeface="等线" panose="02010600030101010101" pitchFamily="2" charset="-122"/>
                <a:ea typeface="等线" panose="02010600030101010101" pitchFamily="2" charset="-122"/>
              </a:rPr>
              <a:t>”</a:t>
            </a:r>
            <a:endParaRPr lang="zh-CN" altLang="en-US" sz="4400" dirty="0">
              <a:solidFill>
                <a:srgbClr val="295D83"/>
              </a:solidFill>
              <a:latin typeface="等线" panose="02010600030101010101" pitchFamily="2" charset="-122"/>
              <a:ea typeface="等线" panose="02010600030101010101" pitchFamily="2" charset="-122"/>
            </a:endParaRPr>
          </a:p>
        </p:txBody>
      </p:sp>
      <p:sp>
        <p:nvSpPr>
          <p:cNvPr id="2" name="文本框 1">
            <a:extLst>
              <a:ext uri="{FF2B5EF4-FFF2-40B4-BE49-F238E27FC236}">
                <a16:creationId xmlns:a16="http://schemas.microsoft.com/office/drawing/2014/main" id="{5FA798D0-8C10-D68B-3F8D-438E2920B08A}"/>
              </a:ext>
            </a:extLst>
          </p:cNvPr>
          <p:cNvSpPr txBox="1"/>
          <p:nvPr/>
        </p:nvSpPr>
        <p:spPr>
          <a:xfrm>
            <a:off x="2133778" y="3066727"/>
            <a:ext cx="8679995" cy="923330"/>
          </a:xfrm>
          <a:prstGeom prst="rect">
            <a:avLst/>
          </a:prstGeom>
          <a:noFill/>
        </p:spPr>
        <p:txBody>
          <a:bodyPr wrap="square" rtlCol="0">
            <a:spAutoFit/>
          </a:bodyPr>
          <a:lstStyle/>
          <a:p>
            <a:pPr algn="ctr"/>
            <a:r>
              <a:rPr lang="en-US" altLang="zh-CN" sz="5400" dirty="0">
                <a:solidFill>
                  <a:srgbClr val="245172"/>
                </a:solidFill>
                <a:latin typeface="思源宋体 Heavy" panose="02020900000000000000" pitchFamily="18" charset="-122"/>
                <a:ea typeface="思源宋体 Heavy" panose="02020900000000000000" pitchFamily="18" charset="-122"/>
              </a:rPr>
              <a:t>Transfer learning research </a:t>
            </a:r>
            <a:endParaRPr lang="zh-CN" altLang="en-US" sz="5400" dirty="0">
              <a:solidFill>
                <a:srgbClr val="245172"/>
              </a:solidFill>
              <a:latin typeface="思源宋体 Heavy" panose="02020900000000000000" pitchFamily="18" charset="-122"/>
              <a:ea typeface="思源宋体 Heavy" panose="02020900000000000000" pitchFamily="18" charset="-122"/>
            </a:endParaRPr>
          </a:p>
        </p:txBody>
      </p:sp>
      <p:sp>
        <p:nvSpPr>
          <p:cNvPr id="3" name="灯片编号占位符 2">
            <a:extLst>
              <a:ext uri="{FF2B5EF4-FFF2-40B4-BE49-F238E27FC236}">
                <a16:creationId xmlns:a16="http://schemas.microsoft.com/office/drawing/2014/main" id="{21F4FED8-0D66-AC4B-C2C2-D67ECA5E5A3B}"/>
              </a:ext>
            </a:extLst>
          </p:cNvPr>
          <p:cNvSpPr>
            <a:spLocks noGrp="1"/>
          </p:cNvSpPr>
          <p:nvPr>
            <p:ph type="sldNum" sz="quarter" idx="12"/>
          </p:nvPr>
        </p:nvSpPr>
        <p:spPr/>
        <p:txBody>
          <a:bodyPr/>
          <a:lstStyle/>
          <a:p>
            <a:fld id="{AD807998-1738-47A5-80D3-F0ABC8FE4D34}"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4F97FF-911C-AF1D-F967-E9AA051B6A47}"/>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9611556C-23F7-D061-C6C8-F142A7D9DF14}"/>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BE1B7363-94DA-48BE-CD7C-5596B9A18798}"/>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0AF3FCED-AFDE-ABE8-A6BA-5F287EAE7948}"/>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F2342ED3-02BD-E42A-86B5-A4E4BCFA106C}"/>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FE34EA1-6AA2-5F7E-96EA-60FB2491333F}"/>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F48FDE91-E6FA-544E-0480-167182C3615F}"/>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E9591A5A-7B07-03D0-C212-EFDC3000BCF6}"/>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4D56963C-0AEF-DF88-F27D-ED2A499025C9}"/>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2" name="文本框 1">
            <a:extLst>
              <a:ext uri="{FF2B5EF4-FFF2-40B4-BE49-F238E27FC236}">
                <a16:creationId xmlns:a16="http://schemas.microsoft.com/office/drawing/2014/main" id="{09795271-4F23-AEAB-5879-EC18A6913E02}"/>
              </a:ext>
            </a:extLst>
          </p:cNvPr>
          <p:cNvSpPr txBox="1"/>
          <p:nvPr/>
        </p:nvSpPr>
        <p:spPr>
          <a:xfrm>
            <a:off x="739161" y="1275857"/>
            <a:ext cx="10879097" cy="2339102"/>
          </a:xfrm>
          <a:prstGeom prst="rect">
            <a:avLst/>
          </a:prstGeom>
          <a:noFill/>
        </p:spPr>
        <p:txBody>
          <a:bodyPr wrap="square" rtlCol="0">
            <a:spAutoFit/>
          </a:bodyPr>
          <a:lstStyle/>
          <a:p>
            <a:r>
              <a:rPr lang="en-US" altLang="zh-CN" sz="2000" b="1" dirty="0"/>
              <a:t>Transfer learning benefits:</a:t>
            </a:r>
          </a:p>
          <a:p>
            <a:pPr marL="742950" lvl="1" indent="-285750">
              <a:lnSpc>
                <a:spcPct val="200000"/>
              </a:lnSpc>
              <a:buFont typeface="Arial" panose="020B0604020202020204" pitchFamily="34" charset="0"/>
              <a:buChar char="•"/>
            </a:pPr>
            <a:r>
              <a:rPr lang="en-US" altLang="zh-CN" b="0" i="0" dirty="0">
                <a:effectLst/>
                <a:latin typeface="-apple-system"/>
              </a:rPr>
              <a:t>Can leverage an existing neural network architecture </a:t>
            </a:r>
            <a:r>
              <a:rPr lang="en-US" altLang="zh-CN" b="1" i="0" dirty="0">
                <a:effectLst/>
                <a:latin typeface="-apple-system"/>
              </a:rPr>
              <a:t>proven to work</a:t>
            </a:r>
            <a:r>
              <a:rPr lang="en-US" altLang="zh-CN" b="0" i="0" dirty="0">
                <a:effectLst/>
                <a:latin typeface="-apple-system"/>
              </a:rPr>
              <a:t> on similar problems.</a:t>
            </a:r>
          </a:p>
          <a:p>
            <a:pPr marL="742950" lvl="1" indent="-285750">
              <a:lnSpc>
                <a:spcPct val="150000"/>
              </a:lnSpc>
              <a:buFont typeface="Arial" panose="020B0604020202020204" pitchFamily="34" charset="0"/>
              <a:buChar char="•"/>
            </a:pPr>
            <a:r>
              <a:rPr lang="en-US" altLang="zh-CN" b="0" i="0" dirty="0">
                <a:effectLst/>
                <a:latin typeface="-apple-system"/>
              </a:rPr>
              <a:t>Can leverage a working neural network architecture that has </a:t>
            </a:r>
            <a:r>
              <a:rPr lang="en-US" altLang="zh-CN" b="1" i="0" dirty="0">
                <a:effectLst/>
                <a:latin typeface="-apple-system"/>
              </a:rPr>
              <a:t>already learned</a:t>
            </a:r>
            <a:r>
              <a:rPr lang="en-US" altLang="zh-CN" b="0" i="0" dirty="0">
                <a:effectLst/>
                <a:latin typeface="-apple-system"/>
              </a:rPr>
              <a:t> patterns on similar data to our own. This often results in achieving great results with fewer custom data.</a:t>
            </a:r>
          </a:p>
          <a:p>
            <a:pPr marL="742950" lvl="1" indent="-285750">
              <a:buFont typeface="Arial" panose="020B0604020202020204" pitchFamily="34" charset="0"/>
              <a:buChar char="•"/>
            </a:pPr>
            <a:endParaRPr lang="en-US" altLang="zh-CN" b="0" i="0" dirty="0">
              <a:effectLst/>
              <a:latin typeface="-apple-system"/>
            </a:endParaRPr>
          </a:p>
          <a:p>
            <a:endParaRPr lang="zh-CN" altLang="en-US" dirty="0"/>
          </a:p>
        </p:txBody>
      </p:sp>
      <p:sp>
        <p:nvSpPr>
          <p:cNvPr id="3" name="灯片编号占位符 2">
            <a:extLst>
              <a:ext uri="{FF2B5EF4-FFF2-40B4-BE49-F238E27FC236}">
                <a16:creationId xmlns:a16="http://schemas.microsoft.com/office/drawing/2014/main" id="{86EBDE09-4BC2-971F-7BE5-3B1D2554FF38}"/>
              </a:ext>
            </a:extLst>
          </p:cNvPr>
          <p:cNvSpPr>
            <a:spLocks noGrp="1"/>
          </p:cNvSpPr>
          <p:nvPr>
            <p:ph type="sldNum" sz="quarter" idx="12"/>
          </p:nvPr>
        </p:nvSpPr>
        <p:spPr/>
        <p:txBody>
          <a:bodyPr/>
          <a:lstStyle/>
          <a:p>
            <a:fld id="{AD807998-1738-47A5-80D3-F0ABC8FE4D34}" type="slidenum">
              <a:rPr lang="zh-CN" altLang="en-US" smtClean="0"/>
              <a:t>8</a:t>
            </a:fld>
            <a:endParaRPr lang="zh-CN" altLang="en-US"/>
          </a:p>
        </p:txBody>
      </p:sp>
      <p:pic>
        <p:nvPicPr>
          <p:cNvPr id="14" name="图片 13" descr="图示&#10;&#10;描述已自动生成">
            <a:extLst>
              <a:ext uri="{FF2B5EF4-FFF2-40B4-BE49-F238E27FC236}">
                <a16:creationId xmlns:a16="http://schemas.microsoft.com/office/drawing/2014/main" id="{D165B034-A14E-E780-81C0-28F38CF82E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4271" y="4626644"/>
            <a:ext cx="3714158" cy="718021"/>
          </a:xfrm>
          <a:prstGeom prst="rect">
            <a:avLst/>
          </a:prstGeom>
        </p:spPr>
      </p:pic>
      <p:grpSp>
        <p:nvGrpSpPr>
          <p:cNvPr id="18" name="组合 17">
            <a:extLst>
              <a:ext uri="{FF2B5EF4-FFF2-40B4-BE49-F238E27FC236}">
                <a16:creationId xmlns:a16="http://schemas.microsoft.com/office/drawing/2014/main" id="{FA47FCC0-B20B-6500-C1C1-0EA74D0EA7A7}"/>
              </a:ext>
            </a:extLst>
          </p:cNvPr>
          <p:cNvGrpSpPr/>
          <p:nvPr/>
        </p:nvGrpSpPr>
        <p:grpSpPr>
          <a:xfrm>
            <a:off x="324869" y="3917242"/>
            <a:ext cx="3638462" cy="2084636"/>
            <a:chOff x="324869" y="3917242"/>
            <a:chExt cx="3638462" cy="2084636"/>
          </a:xfrm>
        </p:grpSpPr>
        <p:pic>
          <p:nvPicPr>
            <p:cNvPr id="16" name="图片 15">
              <a:extLst>
                <a:ext uri="{FF2B5EF4-FFF2-40B4-BE49-F238E27FC236}">
                  <a16:creationId xmlns:a16="http://schemas.microsoft.com/office/drawing/2014/main" id="{FE531E6E-7B08-8B2D-CF01-78A392E3F377}"/>
                </a:ext>
              </a:extLst>
            </p:cNvPr>
            <p:cNvPicPr>
              <a:picLocks noChangeAspect="1"/>
            </p:cNvPicPr>
            <p:nvPr/>
          </p:nvPicPr>
          <p:blipFill>
            <a:blip r:embed="rId3"/>
            <a:stretch>
              <a:fillRect/>
            </a:stretch>
          </p:blipFill>
          <p:spPr>
            <a:xfrm>
              <a:off x="324869" y="3984470"/>
              <a:ext cx="3524060" cy="1950181"/>
            </a:xfrm>
            <a:prstGeom prst="rect">
              <a:avLst/>
            </a:prstGeom>
          </p:spPr>
        </p:pic>
        <p:sp>
          <p:nvSpPr>
            <p:cNvPr id="17" name="矩形 16">
              <a:extLst>
                <a:ext uri="{FF2B5EF4-FFF2-40B4-BE49-F238E27FC236}">
                  <a16:creationId xmlns:a16="http://schemas.microsoft.com/office/drawing/2014/main" id="{8ECA34BA-041E-52CC-E21A-928BBA2725DB}"/>
                </a:ext>
              </a:extLst>
            </p:cNvPr>
            <p:cNvSpPr/>
            <p:nvPr/>
          </p:nvSpPr>
          <p:spPr>
            <a:xfrm>
              <a:off x="439271" y="3917242"/>
              <a:ext cx="3524060" cy="2084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箭头连接符 18">
            <a:extLst>
              <a:ext uri="{FF2B5EF4-FFF2-40B4-BE49-F238E27FC236}">
                <a16:creationId xmlns:a16="http://schemas.microsoft.com/office/drawing/2014/main" id="{9C5E429E-FEC5-E9DF-90D6-34BD253269D7}"/>
              </a:ext>
            </a:extLst>
          </p:cNvPr>
          <p:cNvCxnSpPr>
            <a:cxnSpLocks/>
          </p:cNvCxnSpPr>
          <p:nvPr/>
        </p:nvCxnSpPr>
        <p:spPr>
          <a:xfrm>
            <a:off x="4054075" y="5003299"/>
            <a:ext cx="5801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3073507D-48FF-29D0-0662-A8B60F9E6B57}"/>
              </a:ext>
            </a:extLst>
          </p:cNvPr>
          <p:cNvSpPr/>
          <p:nvPr/>
        </p:nvSpPr>
        <p:spPr>
          <a:xfrm>
            <a:off x="4634271" y="4524922"/>
            <a:ext cx="3732087" cy="869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0E6DAE59-8DCA-E2F6-787C-D5306219A430}"/>
              </a:ext>
            </a:extLst>
          </p:cNvPr>
          <p:cNvCxnSpPr>
            <a:cxnSpLocks/>
          </p:cNvCxnSpPr>
          <p:nvPr/>
        </p:nvCxnSpPr>
        <p:spPr>
          <a:xfrm>
            <a:off x="8387950" y="4988328"/>
            <a:ext cx="5801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8E80B69A-88FA-5BEA-930B-35864E116EBB}"/>
              </a:ext>
            </a:extLst>
          </p:cNvPr>
          <p:cNvPicPr>
            <a:picLocks noChangeAspect="1"/>
          </p:cNvPicPr>
          <p:nvPr/>
        </p:nvPicPr>
        <p:blipFill>
          <a:blip r:embed="rId4"/>
          <a:stretch>
            <a:fillRect/>
          </a:stretch>
        </p:blipFill>
        <p:spPr>
          <a:xfrm>
            <a:off x="8946554" y="4233914"/>
            <a:ext cx="2991949" cy="1451292"/>
          </a:xfrm>
          <a:prstGeom prst="rect">
            <a:avLst/>
          </a:prstGeom>
        </p:spPr>
      </p:pic>
      <p:sp>
        <p:nvSpPr>
          <p:cNvPr id="25" name="矩形 24">
            <a:extLst>
              <a:ext uri="{FF2B5EF4-FFF2-40B4-BE49-F238E27FC236}">
                <a16:creationId xmlns:a16="http://schemas.microsoft.com/office/drawing/2014/main" id="{7ACD0B0C-B6B0-33B1-1F59-F5F2501E311E}"/>
              </a:ext>
            </a:extLst>
          </p:cNvPr>
          <p:cNvSpPr/>
          <p:nvPr/>
        </p:nvSpPr>
        <p:spPr>
          <a:xfrm>
            <a:off x="8968146" y="4233914"/>
            <a:ext cx="2970357" cy="1576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4890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109">
            <a:extLst>
              <a:ext uri="{FF2B5EF4-FFF2-40B4-BE49-F238E27FC236}">
                <a16:creationId xmlns:a16="http://schemas.microsoft.com/office/drawing/2014/main" id="{105FCFC1-FE72-9BD8-0432-C7608316D40F}"/>
              </a:ext>
            </a:extLst>
          </p:cNvPr>
          <p:cNvSpPr/>
          <p:nvPr/>
        </p:nvSpPr>
        <p:spPr>
          <a:xfrm>
            <a:off x="8815078" y="1931585"/>
            <a:ext cx="2541524" cy="1618381"/>
          </a:xfrm>
          <a:prstGeom prst="roundRect">
            <a:avLst/>
          </a:prstGeom>
          <a:solidFill>
            <a:schemeClr val="bg1"/>
          </a:solid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53C9783E-5A41-5A1A-7237-0AF37A5F146B}"/>
              </a:ext>
            </a:extLst>
          </p:cNvPr>
          <p:cNvSpPr/>
          <p:nvPr/>
        </p:nvSpPr>
        <p:spPr>
          <a:xfrm>
            <a:off x="5793252" y="1252105"/>
            <a:ext cx="1163729" cy="4315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6066DA9B-E579-F99A-8B0D-25707CE39B67}"/>
              </a:ext>
            </a:extLst>
          </p:cNvPr>
          <p:cNvSpPr/>
          <p:nvPr/>
        </p:nvSpPr>
        <p:spPr>
          <a:xfrm>
            <a:off x="1379711" y="1875402"/>
            <a:ext cx="2629838" cy="3518452"/>
          </a:xfrm>
          <a:prstGeom prst="roundRect">
            <a:avLst/>
          </a:prstGeom>
          <a:solidFill>
            <a:schemeClr val="bg1"/>
          </a:solid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E2B8787-7771-A9C8-26C6-308149473DD0}"/>
              </a:ext>
            </a:extLst>
          </p:cNvPr>
          <p:cNvSpPr/>
          <p:nvPr/>
        </p:nvSpPr>
        <p:spPr>
          <a:xfrm>
            <a:off x="0" y="0"/>
            <a:ext cx="12192000" cy="853414"/>
          </a:xfrm>
          <a:prstGeom prst="rect">
            <a:avLst/>
          </a:prstGeom>
          <a:solidFill>
            <a:schemeClr val="accent5">
              <a:lumMod val="60000"/>
              <a:lumOff val="4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a:extLst>
              <a:ext uri="{FF2B5EF4-FFF2-40B4-BE49-F238E27FC236}">
                <a16:creationId xmlns:a16="http://schemas.microsoft.com/office/drawing/2014/main" id="{B257FB12-7AFC-E014-1D88-A7097CA0D162}"/>
              </a:ext>
            </a:extLst>
          </p:cNvPr>
          <p:cNvSpPr/>
          <p:nvPr/>
        </p:nvSpPr>
        <p:spPr>
          <a:xfrm>
            <a:off x="739162"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178311D1-8DD4-3B00-25D3-438FEB202136}"/>
              </a:ext>
            </a:extLst>
          </p:cNvPr>
          <p:cNvSpPr/>
          <p:nvPr/>
        </p:nvSpPr>
        <p:spPr>
          <a:xfrm>
            <a:off x="3250134" y="154656"/>
            <a:ext cx="2605252" cy="585702"/>
          </a:xfrm>
          <a:prstGeom prst="chevron">
            <a:avLst/>
          </a:prstGeom>
          <a:solidFill>
            <a:srgbClr val="245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a:extLst>
              <a:ext uri="{FF2B5EF4-FFF2-40B4-BE49-F238E27FC236}">
                <a16:creationId xmlns:a16="http://schemas.microsoft.com/office/drawing/2014/main" id="{F632514E-6928-8659-68B7-8405FFA1FCFA}"/>
              </a:ext>
            </a:extLst>
          </p:cNvPr>
          <p:cNvSpPr/>
          <p:nvPr/>
        </p:nvSpPr>
        <p:spPr>
          <a:xfrm>
            <a:off x="5761106"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B5522D0D-88AC-EF33-C5CF-EB2D285D7064}"/>
              </a:ext>
            </a:extLst>
          </p:cNvPr>
          <p:cNvSpPr/>
          <p:nvPr/>
        </p:nvSpPr>
        <p:spPr>
          <a:xfrm>
            <a:off x="8272078" y="154656"/>
            <a:ext cx="2605252" cy="58570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2A51D8A5-7BA3-1AC5-1D16-44C8334CDA0A}"/>
              </a:ext>
            </a:extLst>
          </p:cNvPr>
          <p:cNvSpPr txBox="1"/>
          <p:nvPr/>
        </p:nvSpPr>
        <p:spPr>
          <a:xfrm>
            <a:off x="1285036" y="270504"/>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Background </a:t>
            </a:r>
            <a:endParaRPr lang="zh-CN" altLang="en-US" dirty="0">
              <a:solidFill>
                <a:schemeClr val="bg1"/>
              </a:solidFill>
              <a:latin typeface="Hero" panose="02000506000000020004" pitchFamily="50" charset="0"/>
            </a:endParaRPr>
          </a:p>
        </p:txBody>
      </p:sp>
      <p:sp>
        <p:nvSpPr>
          <p:cNvPr id="10" name="文本框 9">
            <a:extLst>
              <a:ext uri="{FF2B5EF4-FFF2-40B4-BE49-F238E27FC236}">
                <a16:creationId xmlns:a16="http://schemas.microsoft.com/office/drawing/2014/main" id="{7C9659AB-1FE8-3579-4C48-ED58259561BC}"/>
              </a:ext>
            </a:extLst>
          </p:cNvPr>
          <p:cNvSpPr txBox="1"/>
          <p:nvPr/>
        </p:nvSpPr>
        <p:spPr>
          <a:xfrm>
            <a:off x="3705786" y="270504"/>
            <a:ext cx="2012985"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Transfer learning </a:t>
            </a:r>
            <a:endParaRPr lang="zh-CN" altLang="en-US" dirty="0">
              <a:solidFill>
                <a:schemeClr val="bg1"/>
              </a:solidFill>
              <a:latin typeface="Hero" panose="02000506000000020004" pitchFamily="50" charset="0"/>
            </a:endParaRPr>
          </a:p>
        </p:txBody>
      </p:sp>
      <p:sp>
        <p:nvSpPr>
          <p:cNvPr id="11" name="文本框 10">
            <a:extLst>
              <a:ext uri="{FF2B5EF4-FFF2-40B4-BE49-F238E27FC236}">
                <a16:creationId xmlns:a16="http://schemas.microsoft.com/office/drawing/2014/main" id="{154AD496-F28A-B650-37EE-37DB5B2619F0}"/>
              </a:ext>
            </a:extLst>
          </p:cNvPr>
          <p:cNvSpPr txBox="1"/>
          <p:nvPr/>
        </p:nvSpPr>
        <p:spPr>
          <a:xfrm>
            <a:off x="6036072" y="270504"/>
            <a:ext cx="2149600"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Web dashboard </a:t>
            </a:r>
            <a:endParaRPr lang="zh-CN" altLang="en-US" dirty="0">
              <a:solidFill>
                <a:schemeClr val="bg1"/>
              </a:solidFill>
              <a:latin typeface="Hero" panose="02000506000000020004" pitchFamily="50" charset="0"/>
            </a:endParaRPr>
          </a:p>
        </p:txBody>
      </p:sp>
      <p:sp>
        <p:nvSpPr>
          <p:cNvPr id="12" name="文本框 11">
            <a:extLst>
              <a:ext uri="{FF2B5EF4-FFF2-40B4-BE49-F238E27FC236}">
                <a16:creationId xmlns:a16="http://schemas.microsoft.com/office/drawing/2014/main" id="{993C6C5C-6068-DE5A-39E0-1E7428DF01DF}"/>
              </a:ext>
            </a:extLst>
          </p:cNvPr>
          <p:cNvSpPr txBox="1"/>
          <p:nvPr/>
        </p:nvSpPr>
        <p:spPr>
          <a:xfrm>
            <a:off x="8772841" y="261892"/>
            <a:ext cx="1603726" cy="369332"/>
          </a:xfrm>
          <a:prstGeom prst="rect">
            <a:avLst/>
          </a:prstGeom>
          <a:noFill/>
        </p:spPr>
        <p:txBody>
          <a:bodyPr wrap="square" rtlCol="0">
            <a:spAutoFit/>
          </a:bodyPr>
          <a:lstStyle/>
          <a:p>
            <a:pPr algn="ctr"/>
            <a:r>
              <a:rPr lang="en-US" altLang="zh-CN" dirty="0">
                <a:solidFill>
                  <a:schemeClr val="bg1"/>
                </a:solidFill>
                <a:latin typeface="Hero" panose="02000506000000020004" pitchFamily="50" charset="0"/>
              </a:rPr>
              <a:t>Challenge </a:t>
            </a:r>
            <a:endParaRPr lang="zh-CN" altLang="en-US" dirty="0">
              <a:solidFill>
                <a:schemeClr val="bg1"/>
              </a:solidFill>
              <a:latin typeface="Hero" panose="02000506000000020004" pitchFamily="50" charset="0"/>
            </a:endParaRPr>
          </a:p>
        </p:txBody>
      </p:sp>
      <p:sp>
        <p:nvSpPr>
          <p:cNvPr id="38" name="矩形 37">
            <a:extLst>
              <a:ext uri="{FF2B5EF4-FFF2-40B4-BE49-F238E27FC236}">
                <a16:creationId xmlns:a16="http://schemas.microsoft.com/office/drawing/2014/main" id="{DDA8050A-4A2F-4554-19FA-1C156E98E38D}"/>
              </a:ext>
            </a:extLst>
          </p:cNvPr>
          <p:cNvSpPr/>
          <p:nvPr/>
        </p:nvSpPr>
        <p:spPr>
          <a:xfrm>
            <a:off x="2006303" y="2087557"/>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0CEAB99-0CB2-23FC-9A8A-671B8314B42B}"/>
              </a:ext>
            </a:extLst>
          </p:cNvPr>
          <p:cNvSpPr/>
          <p:nvPr/>
        </p:nvSpPr>
        <p:spPr>
          <a:xfrm>
            <a:off x="2006303" y="2841658"/>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3E229BCC-CA08-7576-C0D6-53ADCFEC2211}"/>
              </a:ext>
            </a:extLst>
          </p:cNvPr>
          <p:cNvSpPr/>
          <p:nvPr/>
        </p:nvSpPr>
        <p:spPr>
          <a:xfrm>
            <a:off x="1809953" y="3875153"/>
            <a:ext cx="1873009" cy="5890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99777647-79CA-0658-B8B3-85262CCE5B65}"/>
              </a:ext>
            </a:extLst>
          </p:cNvPr>
          <p:cNvSpPr/>
          <p:nvPr/>
        </p:nvSpPr>
        <p:spPr>
          <a:xfrm>
            <a:off x="1809953" y="4584391"/>
            <a:ext cx="1873009" cy="5323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51A69627-EF83-0981-372E-72AC792C3ED7}"/>
              </a:ext>
            </a:extLst>
          </p:cNvPr>
          <p:cNvSpPr txBox="1"/>
          <p:nvPr/>
        </p:nvSpPr>
        <p:spPr>
          <a:xfrm>
            <a:off x="2307045" y="3990395"/>
            <a:ext cx="1239787" cy="369332"/>
          </a:xfrm>
          <a:prstGeom prst="rect">
            <a:avLst/>
          </a:prstGeom>
          <a:noFill/>
        </p:spPr>
        <p:txBody>
          <a:bodyPr wrap="square" rtlCol="0">
            <a:spAutoFit/>
          </a:bodyPr>
          <a:lstStyle/>
          <a:p>
            <a:r>
              <a:rPr lang="en-US" altLang="zh-CN" dirty="0"/>
              <a:t>Layer 2</a:t>
            </a:r>
            <a:endParaRPr lang="zh-CN" altLang="en-US" dirty="0"/>
          </a:p>
        </p:txBody>
      </p:sp>
      <p:sp>
        <p:nvSpPr>
          <p:cNvPr id="43" name="文本框 42">
            <a:extLst>
              <a:ext uri="{FF2B5EF4-FFF2-40B4-BE49-F238E27FC236}">
                <a16:creationId xmlns:a16="http://schemas.microsoft.com/office/drawing/2014/main" id="{4D53FC67-C7B8-1D2A-A355-0D15BCDC1068}"/>
              </a:ext>
            </a:extLst>
          </p:cNvPr>
          <p:cNvSpPr txBox="1"/>
          <p:nvPr/>
        </p:nvSpPr>
        <p:spPr>
          <a:xfrm>
            <a:off x="2114250" y="4680794"/>
            <a:ext cx="1239787" cy="369332"/>
          </a:xfrm>
          <a:prstGeom prst="rect">
            <a:avLst/>
          </a:prstGeom>
          <a:noFill/>
        </p:spPr>
        <p:txBody>
          <a:bodyPr wrap="square" rtlCol="0">
            <a:spAutoFit/>
          </a:bodyPr>
          <a:lstStyle/>
          <a:p>
            <a:r>
              <a:rPr lang="en-US" altLang="zh-CN" dirty="0"/>
              <a:t>Input layer </a:t>
            </a:r>
            <a:endParaRPr lang="zh-CN" altLang="en-US" dirty="0"/>
          </a:p>
        </p:txBody>
      </p:sp>
      <p:cxnSp>
        <p:nvCxnSpPr>
          <p:cNvPr id="45" name="直接连接符 44">
            <a:extLst>
              <a:ext uri="{FF2B5EF4-FFF2-40B4-BE49-F238E27FC236}">
                <a16:creationId xmlns:a16="http://schemas.microsoft.com/office/drawing/2014/main" id="{37E8F084-106B-104B-5074-4F07D82F7F65}"/>
              </a:ext>
            </a:extLst>
          </p:cNvPr>
          <p:cNvCxnSpPr>
            <a:cxnSpLocks/>
          </p:cNvCxnSpPr>
          <p:nvPr/>
        </p:nvCxnSpPr>
        <p:spPr>
          <a:xfrm>
            <a:off x="2667727" y="3477762"/>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文本框 45">
            <a:extLst>
              <a:ext uri="{FF2B5EF4-FFF2-40B4-BE49-F238E27FC236}">
                <a16:creationId xmlns:a16="http://schemas.microsoft.com/office/drawing/2014/main" id="{F3DA961D-8B7D-1F10-82BE-D1365C2FD70B}"/>
              </a:ext>
            </a:extLst>
          </p:cNvPr>
          <p:cNvSpPr txBox="1"/>
          <p:nvPr/>
        </p:nvSpPr>
        <p:spPr>
          <a:xfrm>
            <a:off x="2146715" y="2973990"/>
            <a:ext cx="1239787" cy="369332"/>
          </a:xfrm>
          <a:prstGeom prst="rect">
            <a:avLst/>
          </a:prstGeom>
          <a:noFill/>
        </p:spPr>
        <p:txBody>
          <a:bodyPr wrap="square" rtlCol="0">
            <a:spAutoFit/>
          </a:bodyPr>
          <a:lstStyle/>
          <a:p>
            <a:r>
              <a:rPr lang="en-US" altLang="zh-CN" dirty="0"/>
              <a:t>Layer 236</a:t>
            </a:r>
            <a:endParaRPr lang="zh-CN" altLang="en-US" dirty="0"/>
          </a:p>
        </p:txBody>
      </p:sp>
      <p:sp>
        <p:nvSpPr>
          <p:cNvPr id="47" name="文本框 46">
            <a:extLst>
              <a:ext uri="{FF2B5EF4-FFF2-40B4-BE49-F238E27FC236}">
                <a16:creationId xmlns:a16="http://schemas.microsoft.com/office/drawing/2014/main" id="{C3181560-C686-436D-1C8A-DDAB6E5267CA}"/>
              </a:ext>
            </a:extLst>
          </p:cNvPr>
          <p:cNvSpPr txBox="1"/>
          <p:nvPr/>
        </p:nvSpPr>
        <p:spPr>
          <a:xfrm>
            <a:off x="2146714" y="2238787"/>
            <a:ext cx="1239787" cy="369332"/>
          </a:xfrm>
          <a:prstGeom prst="rect">
            <a:avLst/>
          </a:prstGeom>
          <a:noFill/>
        </p:spPr>
        <p:txBody>
          <a:bodyPr wrap="square" rtlCol="0">
            <a:spAutoFit/>
          </a:bodyPr>
          <a:lstStyle/>
          <a:p>
            <a:r>
              <a:rPr lang="en-US" altLang="zh-CN" dirty="0"/>
              <a:t>Layer 237</a:t>
            </a:r>
            <a:endParaRPr lang="zh-CN" altLang="en-US" dirty="0"/>
          </a:p>
        </p:txBody>
      </p:sp>
      <p:cxnSp>
        <p:nvCxnSpPr>
          <p:cNvPr id="48" name="直接连接符 47">
            <a:extLst>
              <a:ext uri="{FF2B5EF4-FFF2-40B4-BE49-F238E27FC236}">
                <a16:creationId xmlns:a16="http://schemas.microsoft.com/office/drawing/2014/main" id="{DE93DCCE-59E2-2D36-B2B1-06B97762EE9D}"/>
              </a:ext>
            </a:extLst>
          </p:cNvPr>
          <p:cNvCxnSpPr>
            <a:cxnSpLocks/>
          </p:cNvCxnSpPr>
          <p:nvPr/>
        </p:nvCxnSpPr>
        <p:spPr>
          <a:xfrm>
            <a:off x="2667727" y="1713064"/>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a:extLst>
              <a:ext uri="{FF2B5EF4-FFF2-40B4-BE49-F238E27FC236}">
                <a16:creationId xmlns:a16="http://schemas.microsoft.com/office/drawing/2014/main" id="{64D81B46-DADF-834B-ECF2-53C2EF2BABBE}"/>
              </a:ext>
            </a:extLst>
          </p:cNvPr>
          <p:cNvCxnSpPr>
            <a:cxnSpLocks/>
          </p:cNvCxnSpPr>
          <p:nvPr/>
        </p:nvCxnSpPr>
        <p:spPr>
          <a:xfrm>
            <a:off x="2678656" y="5158626"/>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矩形 49">
            <a:extLst>
              <a:ext uri="{FF2B5EF4-FFF2-40B4-BE49-F238E27FC236}">
                <a16:creationId xmlns:a16="http://schemas.microsoft.com/office/drawing/2014/main" id="{D1A19AB1-6516-6E9A-17F0-189B567DF23B}"/>
              </a:ext>
            </a:extLst>
          </p:cNvPr>
          <p:cNvSpPr/>
          <p:nvPr/>
        </p:nvSpPr>
        <p:spPr>
          <a:xfrm>
            <a:off x="1095569" y="1281517"/>
            <a:ext cx="3157350" cy="4315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16017DD4-08FE-5105-89AB-63EAE80E3034}"/>
              </a:ext>
            </a:extLst>
          </p:cNvPr>
          <p:cNvSpPr txBox="1"/>
          <p:nvPr/>
        </p:nvSpPr>
        <p:spPr>
          <a:xfrm>
            <a:off x="1454778" y="1323715"/>
            <a:ext cx="2780157" cy="338554"/>
          </a:xfrm>
          <a:prstGeom prst="rect">
            <a:avLst/>
          </a:prstGeom>
          <a:noFill/>
        </p:spPr>
        <p:txBody>
          <a:bodyPr wrap="square" rtlCol="0">
            <a:spAutoFit/>
          </a:bodyPr>
          <a:lstStyle/>
          <a:p>
            <a:r>
              <a:rPr lang="en-US" altLang="zh-CN" sz="1600" dirty="0"/>
              <a:t>Output layer(shape = 1000) </a:t>
            </a:r>
            <a:endParaRPr lang="zh-CN" altLang="en-US" sz="1600" dirty="0"/>
          </a:p>
        </p:txBody>
      </p:sp>
      <p:sp>
        <p:nvSpPr>
          <p:cNvPr id="53" name="流程图: 磁盘 52">
            <a:extLst>
              <a:ext uri="{FF2B5EF4-FFF2-40B4-BE49-F238E27FC236}">
                <a16:creationId xmlns:a16="http://schemas.microsoft.com/office/drawing/2014/main" id="{9E626CF5-F2DF-E80A-516B-582E1563A1D1}"/>
              </a:ext>
            </a:extLst>
          </p:cNvPr>
          <p:cNvSpPr/>
          <p:nvPr/>
        </p:nvSpPr>
        <p:spPr>
          <a:xfrm>
            <a:off x="2062452" y="5490257"/>
            <a:ext cx="1247991" cy="5620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4F94A536-1038-5B7C-9B29-FA810175B89B}"/>
              </a:ext>
            </a:extLst>
          </p:cNvPr>
          <p:cNvSpPr txBox="1"/>
          <p:nvPr/>
        </p:nvSpPr>
        <p:spPr>
          <a:xfrm>
            <a:off x="237019" y="3237863"/>
            <a:ext cx="1268316" cy="584775"/>
          </a:xfrm>
          <a:prstGeom prst="rect">
            <a:avLst/>
          </a:prstGeom>
          <a:noFill/>
        </p:spPr>
        <p:txBody>
          <a:bodyPr wrap="square" rtlCol="0">
            <a:spAutoFit/>
          </a:bodyPr>
          <a:lstStyle/>
          <a:p>
            <a:r>
              <a:rPr lang="en-US" altLang="zh-CN" sz="1600" dirty="0"/>
              <a:t>Working </a:t>
            </a:r>
          </a:p>
          <a:p>
            <a:r>
              <a:rPr lang="en-US" altLang="zh-CN" sz="1600" dirty="0"/>
              <a:t>architecture</a:t>
            </a:r>
            <a:endParaRPr lang="zh-CN" altLang="en-US" sz="1600" dirty="0"/>
          </a:p>
        </p:txBody>
      </p:sp>
      <p:sp>
        <p:nvSpPr>
          <p:cNvPr id="59" name="文本框 58">
            <a:extLst>
              <a:ext uri="{FF2B5EF4-FFF2-40B4-BE49-F238E27FC236}">
                <a16:creationId xmlns:a16="http://schemas.microsoft.com/office/drawing/2014/main" id="{A8601883-6A53-3CA8-7FE9-9E4398ABD1FD}"/>
              </a:ext>
            </a:extLst>
          </p:cNvPr>
          <p:cNvSpPr txBox="1"/>
          <p:nvPr/>
        </p:nvSpPr>
        <p:spPr>
          <a:xfrm>
            <a:off x="1379711" y="6107754"/>
            <a:ext cx="2805045" cy="338554"/>
          </a:xfrm>
          <a:prstGeom prst="rect">
            <a:avLst/>
          </a:prstGeom>
          <a:noFill/>
        </p:spPr>
        <p:txBody>
          <a:bodyPr wrap="square" rtlCol="0">
            <a:spAutoFit/>
          </a:bodyPr>
          <a:lstStyle/>
          <a:p>
            <a:r>
              <a:rPr lang="en-US" altLang="zh-CN" sz="1600" dirty="0"/>
              <a:t>Large dataset (e.g. ImageNet)</a:t>
            </a:r>
            <a:endParaRPr lang="zh-CN" altLang="en-US" sz="1600" dirty="0"/>
          </a:p>
        </p:txBody>
      </p:sp>
      <p:sp>
        <p:nvSpPr>
          <p:cNvPr id="60" name="文本框 59">
            <a:extLst>
              <a:ext uri="{FF2B5EF4-FFF2-40B4-BE49-F238E27FC236}">
                <a16:creationId xmlns:a16="http://schemas.microsoft.com/office/drawing/2014/main" id="{F0F738ED-D3F9-0F56-46ED-C81E27F1CC37}"/>
              </a:ext>
            </a:extLst>
          </p:cNvPr>
          <p:cNvSpPr txBox="1"/>
          <p:nvPr/>
        </p:nvSpPr>
        <p:spPr>
          <a:xfrm>
            <a:off x="1655619" y="6445684"/>
            <a:ext cx="2061656" cy="400110"/>
          </a:xfrm>
          <a:prstGeom prst="rect">
            <a:avLst/>
          </a:prstGeom>
          <a:noFill/>
        </p:spPr>
        <p:txBody>
          <a:bodyPr wrap="square" rtlCol="0">
            <a:spAutoFit/>
          </a:bodyPr>
          <a:lstStyle/>
          <a:p>
            <a:r>
              <a:rPr lang="en-US" altLang="zh-CN" sz="2000" b="1" dirty="0"/>
              <a:t>Original Model </a:t>
            </a:r>
            <a:endParaRPr lang="zh-CN" altLang="en-US" sz="2000" b="1" dirty="0"/>
          </a:p>
        </p:txBody>
      </p:sp>
      <p:sp>
        <p:nvSpPr>
          <p:cNvPr id="64" name="矩形: 圆角 63">
            <a:extLst>
              <a:ext uri="{FF2B5EF4-FFF2-40B4-BE49-F238E27FC236}">
                <a16:creationId xmlns:a16="http://schemas.microsoft.com/office/drawing/2014/main" id="{35F7D687-170C-8464-3843-A1EDCB7BAFD4}"/>
              </a:ext>
            </a:extLst>
          </p:cNvPr>
          <p:cNvSpPr/>
          <p:nvPr/>
        </p:nvSpPr>
        <p:spPr>
          <a:xfrm>
            <a:off x="5104356" y="1882348"/>
            <a:ext cx="2541525" cy="3518452"/>
          </a:xfrm>
          <a:prstGeom prst="roundRect">
            <a:avLst/>
          </a:prstGeom>
          <a:solidFill>
            <a:schemeClr val="bg1"/>
          </a:solid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4B33AF3B-F3C9-EFDA-4074-77D352DB6612}"/>
              </a:ext>
            </a:extLst>
          </p:cNvPr>
          <p:cNvSpPr/>
          <p:nvPr/>
        </p:nvSpPr>
        <p:spPr>
          <a:xfrm>
            <a:off x="5704366" y="2094503"/>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7885444-45AE-0C48-CFE8-071AFD7077A6}"/>
              </a:ext>
            </a:extLst>
          </p:cNvPr>
          <p:cNvSpPr/>
          <p:nvPr/>
        </p:nvSpPr>
        <p:spPr>
          <a:xfrm>
            <a:off x="5704366" y="2848604"/>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7FA814-5AD6-D10E-4718-5A42662E4661}"/>
              </a:ext>
            </a:extLst>
          </p:cNvPr>
          <p:cNvSpPr/>
          <p:nvPr/>
        </p:nvSpPr>
        <p:spPr>
          <a:xfrm>
            <a:off x="5508016" y="3882099"/>
            <a:ext cx="1873009" cy="5890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25A00DA-8EA8-410E-5346-A0093AEA7222}"/>
              </a:ext>
            </a:extLst>
          </p:cNvPr>
          <p:cNvSpPr/>
          <p:nvPr/>
        </p:nvSpPr>
        <p:spPr>
          <a:xfrm>
            <a:off x="5508016" y="4591337"/>
            <a:ext cx="1873009" cy="5323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63120182-5432-D8D9-5BFB-C78CCD386A83}"/>
              </a:ext>
            </a:extLst>
          </p:cNvPr>
          <p:cNvSpPr txBox="1"/>
          <p:nvPr/>
        </p:nvSpPr>
        <p:spPr>
          <a:xfrm>
            <a:off x="6005108" y="3997341"/>
            <a:ext cx="1239787" cy="369332"/>
          </a:xfrm>
          <a:prstGeom prst="rect">
            <a:avLst/>
          </a:prstGeom>
          <a:noFill/>
        </p:spPr>
        <p:txBody>
          <a:bodyPr wrap="square" rtlCol="0">
            <a:spAutoFit/>
          </a:bodyPr>
          <a:lstStyle/>
          <a:p>
            <a:r>
              <a:rPr lang="en-US" altLang="zh-CN" dirty="0"/>
              <a:t>Layer 2</a:t>
            </a:r>
            <a:endParaRPr lang="zh-CN" altLang="en-US" dirty="0"/>
          </a:p>
        </p:txBody>
      </p:sp>
      <p:sp>
        <p:nvSpPr>
          <p:cNvPr id="70" name="文本框 69">
            <a:extLst>
              <a:ext uri="{FF2B5EF4-FFF2-40B4-BE49-F238E27FC236}">
                <a16:creationId xmlns:a16="http://schemas.microsoft.com/office/drawing/2014/main" id="{E8784F92-91E5-D347-55CC-CBC6E9CE3BFA}"/>
              </a:ext>
            </a:extLst>
          </p:cNvPr>
          <p:cNvSpPr txBox="1"/>
          <p:nvPr/>
        </p:nvSpPr>
        <p:spPr>
          <a:xfrm>
            <a:off x="5812313" y="4687740"/>
            <a:ext cx="1239787" cy="369332"/>
          </a:xfrm>
          <a:prstGeom prst="rect">
            <a:avLst/>
          </a:prstGeom>
          <a:noFill/>
        </p:spPr>
        <p:txBody>
          <a:bodyPr wrap="square" rtlCol="0">
            <a:spAutoFit/>
          </a:bodyPr>
          <a:lstStyle/>
          <a:p>
            <a:r>
              <a:rPr lang="en-US" altLang="zh-CN" dirty="0"/>
              <a:t>Input layer </a:t>
            </a:r>
            <a:endParaRPr lang="zh-CN" altLang="en-US" dirty="0"/>
          </a:p>
        </p:txBody>
      </p:sp>
      <p:cxnSp>
        <p:nvCxnSpPr>
          <p:cNvPr id="71" name="直接连接符 70">
            <a:extLst>
              <a:ext uri="{FF2B5EF4-FFF2-40B4-BE49-F238E27FC236}">
                <a16:creationId xmlns:a16="http://schemas.microsoft.com/office/drawing/2014/main" id="{80EDD37B-3920-E48C-96D0-55AFAAF5521B}"/>
              </a:ext>
            </a:extLst>
          </p:cNvPr>
          <p:cNvCxnSpPr>
            <a:cxnSpLocks/>
          </p:cNvCxnSpPr>
          <p:nvPr/>
        </p:nvCxnSpPr>
        <p:spPr>
          <a:xfrm>
            <a:off x="6365790" y="3484708"/>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文本框 71">
            <a:extLst>
              <a:ext uri="{FF2B5EF4-FFF2-40B4-BE49-F238E27FC236}">
                <a16:creationId xmlns:a16="http://schemas.microsoft.com/office/drawing/2014/main" id="{5D2E0B6E-B99F-91C4-B3E5-896D5528EC85}"/>
              </a:ext>
            </a:extLst>
          </p:cNvPr>
          <p:cNvSpPr txBox="1"/>
          <p:nvPr/>
        </p:nvSpPr>
        <p:spPr>
          <a:xfrm>
            <a:off x="5844778" y="2980936"/>
            <a:ext cx="1239787" cy="369332"/>
          </a:xfrm>
          <a:prstGeom prst="rect">
            <a:avLst/>
          </a:prstGeom>
          <a:noFill/>
        </p:spPr>
        <p:txBody>
          <a:bodyPr wrap="square" rtlCol="0">
            <a:spAutoFit/>
          </a:bodyPr>
          <a:lstStyle/>
          <a:p>
            <a:r>
              <a:rPr lang="en-US" altLang="zh-CN" dirty="0"/>
              <a:t>Layer 236</a:t>
            </a:r>
            <a:endParaRPr lang="zh-CN" altLang="en-US" dirty="0"/>
          </a:p>
        </p:txBody>
      </p:sp>
      <p:sp>
        <p:nvSpPr>
          <p:cNvPr id="73" name="文本框 72">
            <a:extLst>
              <a:ext uri="{FF2B5EF4-FFF2-40B4-BE49-F238E27FC236}">
                <a16:creationId xmlns:a16="http://schemas.microsoft.com/office/drawing/2014/main" id="{2584CB73-67C7-834C-E7FE-EA7E360F15A6}"/>
              </a:ext>
            </a:extLst>
          </p:cNvPr>
          <p:cNvSpPr txBox="1"/>
          <p:nvPr/>
        </p:nvSpPr>
        <p:spPr>
          <a:xfrm>
            <a:off x="5844777" y="2245733"/>
            <a:ext cx="1239787" cy="369332"/>
          </a:xfrm>
          <a:prstGeom prst="rect">
            <a:avLst/>
          </a:prstGeom>
          <a:noFill/>
        </p:spPr>
        <p:txBody>
          <a:bodyPr wrap="square" rtlCol="0">
            <a:spAutoFit/>
          </a:bodyPr>
          <a:lstStyle/>
          <a:p>
            <a:r>
              <a:rPr lang="en-US" altLang="zh-CN" dirty="0"/>
              <a:t>Layer 237</a:t>
            </a:r>
            <a:endParaRPr lang="zh-CN" altLang="en-US" dirty="0"/>
          </a:p>
        </p:txBody>
      </p:sp>
      <p:cxnSp>
        <p:nvCxnSpPr>
          <p:cNvPr id="74" name="直接连接符 73">
            <a:extLst>
              <a:ext uri="{FF2B5EF4-FFF2-40B4-BE49-F238E27FC236}">
                <a16:creationId xmlns:a16="http://schemas.microsoft.com/office/drawing/2014/main" id="{CA194A58-38E8-7CA7-3343-B006E30E4097}"/>
              </a:ext>
            </a:extLst>
          </p:cNvPr>
          <p:cNvCxnSpPr>
            <a:cxnSpLocks/>
          </p:cNvCxnSpPr>
          <p:nvPr/>
        </p:nvCxnSpPr>
        <p:spPr>
          <a:xfrm>
            <a:off x="6365790" y="1720010"/>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直接连接符 74">
            <a:extLst>
              <a:ext uri="{FF2B5EF4-FFF2-40B4-BE49-F238E27FC236}">
                <a16:creationId xmlns:a16="http://schemas.microsoft.com/office/drawing/2014/main" id="{6A05E969-BE77-1815-44C0-E5466BCB44E0}"/>
              </a:ext>
            </a:extLst>
          </p:cNvPr>
          <p:cNvCxnSpPr>
            <a:cxnSpLocks/>
          </p:cNvCxnSpPr>
          <p:nvPr/>
        </p:nvCxnSpPr>
        <p:spPr>
          <a:xfrm>
            <a:off x="6376719" y="5165572"/>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6" name="文本框 75">
            <a:extLst>
              <a:ext uri="{FF2B5EF4-FFF2-40B4-BE49-F238E27FC236}">
                <a16:creationId xmlns:a16="http://schemas.microsoft.com/office/drawing/2014/main" id="{F711332C-2D6E-6243-76C4-1ADF99DF4802}"/>
              </a:ext>
            </a:extLst>
          </p:cNvPr>
          <p:cNvSpPr txBox="1"/>
          <p:nvPr/>
        </p:nvSpPr>
        <p:spPr>
          <a:xfrm>
            <a:off x="6192242" y="1339657"/>
            <a:ext cx="551525" cy="338554"/>
          </a:xfrm>
          <a:prstGeom prst="rect">
            <a:avLst/>
          </a:prstGeom>
          <a:noFill/>
        </p:spPr>
        <p:txBody>
          <a:bodyPr wrap="square" rtlCol="0">
            <a:spAutoFit/>
          </a:bodyPr>
          <a:lstStyle/>
          <a:p>
            <a:r>
              <a:rPr lang="en-US" altLang="zh-CN" sz="1600" dirty="0"/>
              <a:t>10</a:t>
            </a:r>
            <a:endParaRPr lang="zh-CN" altLang="en-US" sz="1600" dirty="0"/>
          </a:p>
        </p:txBody>
      </p:sp>
      <p:sp>
        <p:nvSpPr>
          <p:cNvPr id="77" name="流程图: 磁盘 76">
            <a:extLst>
              <a:ext uri="{FF2B5EF4-FFF2-40B4-BE49-F238E27FC236}">
                <a16:creationId xmlns:a16="http://schemas.microsoft.com/office/drawing/2014/main" id="{2AA90CF4-1EEE-B446-F451-0BC517CEEFBD}"/>
              </a:ext>
            </a:extLst>
          </p:cNvPr>
          <p:cNvSpPr/>
          <p:nvPr/>
        </p:nvSpPr>
        <p:spPr>
          <a:xfrm>
            <a:off x="6053137" y="5507063"/>
            <a:ext cx="643961" cy="5620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DC903C19-78A9-CDBA-6594-AA039BDFA6DE}"/>
              </a:ext>
            </a:extLst>
          </p:cNvPr>
          <p:cNvSpPr txBox="1"/>
          <p:nvPr/>
        </p:nvSpPr>
        <p:spPr>
          <a:xfrm>
            <a:off x="4545870" y="6070528"/>
            <a:ext cx="3788533" cy="584775"/>
          </a:xfrm>
          <a:prstGeom prst="rect">
            <a:avLst/>
          </a:prstGeom>
          <a:noFill/>
        </p:spPr>
        <p:txBody>
          <a:bodyPr wrap="square" rtlCol="0">
            <a:spAutoFit/>
          </a:bodyPr>
          <a:lstStyle/>
          <a:p>
            <a:pPr algn="ctr"/>
            <a:r>
              <a:rPr lang="en-US" altLang="zh-CN" sz="1600" dirty="0"/>
              <a:t>Small custom dataset</a:t>
            </a:r>
          </a:p>
          <a:p>
            <a:r>
              <a:rPr lang="en-US" altLang="zh-CN" sz="1600" dirty="0"/>
              <a:t>(e.g. 10% ten power quality disturbances)</a:t>
            </a:r>
            <a:endParaRPr lang="zh-CN" altLang="en-US" sz="1600" dirty="0"/>
          </a:p>
        </p:txBody>
      </p:sp>
      <p:sp>
        <p:nvSpPr>
          <p:cNvPr id="79" name="矩形: 圆角 78">
            <a:extLst>
              <a:ext uri="{FF2B5EF4-FFF2-40B4-BE49-F238E27FC236}">
                <a16:creationId xmlns:a16="http://schemas.microsoft.com/office/drawing/2014/main" id="{AE0B3434-2649-C279-CFBF-DFFDD4822B80}"/>
              </a:ext>
            </a:extLst>
          </p:cNvPr>
          <p:cNvSpPr/>
          <p:nvPr/>
        </p:nvSpPr>
        <p:spPr>
          <a:xfrm>
            <a:off x="8835166" y="3714722"/>
            <a:ext cx="2541524" cy="1679131"/>
          </a:xfrm>
          <a:prstGeom prst="roundRect">
            <a:avLst/>
          </a:prstGeom>
          <a:solidFill>
            <a:schemeClr val="bg1"/>
          </a:solid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9D99F2A-B653-2A8D-6726-55A0D8692F3A}"/>
              </a:ext>
            </a:extLst>
          </p:cNvPr>
          <p:cNvSpPr/>
          <p:nvPr/>
        </p:nvSpPr>
        <p:spPr>
          <a:xfrm>
            <a:off x="9434101" y="2087557"/>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0DB15CB2-8FA2-9A17-4243-9236CCADA2AE}"/>
              </a:ext>
            </a:extLst>
          </p:cNvPr>
          <p:cNvSpPr/>
          <p:nvPr/>
        </p:nvSpPr>
        <p:spPr>
          <a:xfrm>
            <a:off x="9434101" y="2841658"/>
            <a:ext cx="1520612" cy="63610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26A5FAFB-149E-F103-0B49-F850E2FB1D1D}"/>
              </a:ext>
            </a:extLst>
          </p:cNvPr>
          <p:cNvSpPr/>
          <p:nvPr/>
        </p:nvSpPr>
        <p:spPr>
          <a:xfrm>
            <a:off x="9237751" y="3875153"/>
            <a:ext cx="1873009" cy="5890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AC3A6AF7-482E-E76D-0EDB-48C83A887E12}"/>
              </a:ext>
            </a:extLst>
          </p:cNvPr>
          <p:cNvSpPr/>
          <p:nvPr/>
        </p:nvSpPr>
        <p:spPr>
          <a:xfrm>
            <a:off x="9237751" y="4584391"/>
            <a:ext cx="1873009" cy="5323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6FA01F14-5452-14BA-22E4-14937E92290C}"/>
              </a:ext>
            </a:extLst>
          </p:cNvPr>
          <p:cNvSpPr txBox="1"/>
          <p:nvPr/>
        </p:nvSpPr>
        <p:spPr>
          <a:xfrm>
            <a:off x="9734843" y="3990395"/>
            <a:ext cx="1239787" cy="369332"/>
          </a:xfrm>
          <a:prstGeom prst="rect">
            <a:avLst/>
          </a:prstGeom>
          <a:noFill/>
        </p:spPr>
        <p:txBody>
          <a:bodyPr wrap="square" rtlCol="0">
            <a:spAutoFit/>
          </a:bodyPr>
          <a:lstStyle/>
          <a:p>
            <a:r>
              <a:rPr lang="en-US" altLang="zh-CN" dirty="0"/>
              <a:t>Layer 2</a:t>
            </a:r>
            <a:endParaRPr lang="zh-CN" altLang="en-US" dirty="0"/>
          </a:p>
        </p:txBody>
      </p:sp>
      <p:sp>
        <p:nvSpPr>
          <p:cNvPr id="85" name="文本框 84">
            <a:extLst>
              <a:ext uri="{FF2B5EF4-FFF2-40B4-BE49-F238E27FC236}">
                <a16:creationId xmlns:a16="http://schemas.microsoft.com/office/drawing/2014/main" id="{0F54FBAD-AC02-8D3F-FBDF-492F12A29417}"/>
              </a:ext>
            </a:extLst>
          </p:cNvPr>
          <p:cNvSpPr txBox="1"/>
          <p:nvPr/>
        </p:nvSpPr>
        <p:spPr>
          <a:xfrm>
            <a:off x="9542048" y="4680794"/>
            <a:ext cx="1239787" cy="369332"/>
          </a:xfrm>
          <a:prstGeom prst="rect">
            <a:avLst/>
          </a:prstGeom>
          <a:noFill/>
        </p:spPr>
        <p:txBody>
          <a:bodyPr wrap="square" rtlCol="0">
            <a:spAutoFit/>
          </a:bodyPr>
          <a:lstStyle/>
          <a:p>
            <a:r>
              <a:rPr lang="en-US" altLang="zh-CN" dirty="0"/>
              <a:t>Input layer </a:t>
            </a:r>
            <a:endParaRPr lang="zh-CN" altLang="en-US" dirty="0"/>
          </a:p>
        </p:txBody>
      </p:sp>
      <p:cxnSp>
        <p:nvCxnSpPr>
          <p:cNvPr id="86" name="直接连接符 85">
            <a:extLst>
              <a:ext uri="{FF2B5EF4-FFF2-40B4-BE49-F238E27FC236}">
                <a16:creationId xmlns:a16="http://schemas.microsoft.com/office/drawing/2014/main" id="{8F2CDEEA-5C05-538E-F3E6-BA62DBCBF74E}"/>
              </a:ext>
            </a:extLst>
          </p:cNvPr>
          <p:cNvCxnSpPr>
            <a:cxnSpLocks/>
          </p:cNvCxnSpPr>
          <p:nvPr/>
        </p:nvCxnSpPr>
        <p:spPr>
          <a:xfrm>
            <a:off x="10095525" y="3477762"/>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7" name="文本框 86">
            <a:extLst>
              <a:ext uri="{FF2B5EF4-FFF2-40B4-BE49-F238E27FC236}">
                <a16:creationId xmlns:a16="http://schemas.microsoft.com/office/drawing/2014/main" id="{C10B6A2B-DEFE-BCBE-B3BD-1AFD730D90F2}"/>
              </a:ext>
            </a:extLst>
          </p:cNvPr>
          <p:cNvSpPr txBox="1"/>
          <p:nvPr/>
        </p:nvSpPr>
        <p:spPr>
          <a:xfrm>
            <a:off x="9574513" y="2973990"/>
            <a:ext cx="1239787" cy="369332"/>
          </a:xfrm>
          <a:prstGeom prst="rect">
            <a:avLst/>
          </a:prstGeom>
          <a:noFill/>
        </p:spPr>
        <p:txBody>
          <a:bodyPr wrap="square" rtlCol="0">
            <a:spAutoFit/>
          </a:bodyPr>
          <a:lstStyle/>
          <a:p>
            <a:r>
              <a:rPr lang="en-US" altLang="zh-CN" dirty="0"/>
              <a:t>Layer 236</a:t>
            </a:r>
            <a:endParaRPr lang="zh-CN" altLang="en-US" dirty="0"/>
          </a:p>
        </p:txBody>
      </p:sp>
      <p:sp>
        <p:nvSpPr>
          <p:cNvPr id="88" name="文本框 87">
            <a:extLst>
              <a:ext uri="{FF2B5EF4-FFF2-40B4-BE49-F238E27FC236}">
                <a16:creationId xmlns:a16="http://schemas.microsoft.com/office/drawing/2014/main" id="{36A1448C-C62C-DA3A-33D0-AB09B8AA68B1}"/>
              </a:ext>
            </a:extLst>
          </p:cNvPr>
          <p:cNvSpPr txBox="1"/>
          <p:nvPr/>
        </p:nvSpPr>
        <p:spPr>
          <a:xfrm>
            <a:off x="9574512" y="2238787"/>
            <a:ext cx="1239787" cy="369332"/>
          </a:xfrm>
          <a:prstGeom prst="rect">
            <a:avLst/>
          </a:prstGeom>
          <a:noFill/>
        </p:spPr>
        <p:txBody>
          <a:bodyPr wrap="square" rtlCol="0">
            <a:spAutoFit/>
          </a:bodyPr>
          <a:lstStyle/>
          <a:p>
            <a:r>
              <a:rPr lang="en-US" altLang="zh-CN" dirty="0"/>
              <a:t>Layer 237</a:t>
            </a:r>
            <a:endParaRPr lang="zh-CN" altLang="en-US" dirty="0"/>
          </a:p>
        </p:txBody>
      </p:sp>
      <p:cxnSp>
        <p:nvCxnSpPr>
          <p:cNvPr id="89" name="直接连接符 88">
            <a:extLst>
              <a:ext uri="{FF2B5EF4-FFF2-40B4-BE49-F238E27FC236}">
                <a16:creationId xmlns:a16="http://schemas.microsoft.com/office/drawing/2014/main" id="{9AF0CAE5-F935-B155-5C51-9F92C4E07491}"/>
              </a:ext>
            </a:extLst>
          </p:cNvPr>
          <p:cNvCxnSpPr>
            <a:cxnSpLocks/>
          </p:cNvCxnSpPr>
          <p:nvPr/>
        </p:nvCxnSpPr>
        <p:spPr>
          <a:xfrm>
            <a:off x="10095525" y="1713064"/>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直接连接符 89">
            <a:extLst>
              <a:ext uri="{FF2B5EF4-FFF2-40B4-BE49-F238E27FC236}">
                <a16:creationId xmlns:a16="http://schemas.microsoft.com/office/drawing/2014/main" id="{BB8D77B5-344A-961F-2980-91D847E5928F}"/>
              </a:ext>
            </a:extLst>
          </p:cNvPr>
          <p:cNvCxnSpPr>
            <a:cxnSpLocks/>
          </p:cNvCxnSpPr>
          <p:nvPr/>
        </p:nvCxnSpPr>
        <p:spPr>
          <a:xfrm>
            <a:off x="10106454" y="5158626"/>
            <a:ext cx="0" cy="337930"/>
          </a:xfrm>
          <a:prstGeom prst="line">
            <a:avLst/>
          </a:prstGeom>
          <a:ln w="28575" cap="flat" cmpd="sng" algn="ctr">
            <a:solidFill>
              <a:schemeClr val="dk1">
                <a:alpha val="96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2" name="流程图: 磁盘 91">
            <a:extLst>
              <a:ext uri="{FF2B5EF4-FFF2-40B4-BE49-F238E27FC236}">
                <a16:creationId xmlns:a16="http://schemas.microsoft.com/office/drawing/2014/main" id="{D2F59917-85C4-0E7F-FD57-FE38B25DDA8D}"/>
              </a:ext>
            </a:extLst>
          </p:cNvPr>
          <p:cNvSpPr/>
          <p:nvPr/>
        </p:nvSpPr>
        <p:spPr>
          <a:xfrm>
            <a:off x="9921236" y="5514084"/>
            <a:ext cx="441655" cy="5620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261A4186-B086-2EB9-C4C9-A55A7A1064D9}"/>
              </a:ext>
            </a:extLst>
          </p:cNvPr>
          <p:cNvSpPr txBox="1"/>
          <p:nvPr/>
        </p:nvSpPr>
        <p:spPr>
          <a:xfrm>
            <a:off x="8431235" y="6007640"/>
            <a:ext cx="3847001" cy="830997"/>
          </a:xfrm>
          <a:prstGeom prst="rect">
            <a:avLst/>
          </a:prstGeom>
          <a:noFill/>
        </p:spPr>
        <p:txBody>
          <a:bodyPr wrap="square" rtlCol="0">
            <a:spAutoFit/>
          </a:bodyPr>
          <a:lstStyle/>
          <a:p>
            <a:pPr algn="ctr"/>
            <a:r>
              <a:rPr lang="en-US" altLang="zh-CN" sz="1600" dirty="0"/>
              <a:t>Might use different datasets </a:t>
            </a:r>
          </a:p>
          <a:p>
            <a:r>
              <a:rPr lang="en-US" altLang="zh-CN" sz="1600" dirty="0"/>
              <a:t>(e.g. 1% ten power quality disturbances)</a:t>
            </a:r>
            <a:endParaRPr lang="zh-CN" altLang="en-US" sz="1600" dirty="0"/>
          </a:p>
          <a:p>
            <a:endParaRPr lang="zh-CN" altLang="en-US" sz="1600" dirty="0"/>
          </a:p>
        </p:txBody>
      </p:sp>
      <p:cxnSp>
        <p:nvCxnSpPr>
          <p:cNvPr id="97" name="直接箭头连接符 96">
            <a:extLst>
              <a:ext uri="{FF2B5EF4-FFF2-40B4-BE49-F238E27FC236}">
                <a16:creationId xmlns:a16="http://schemas.microsoft.com/office/drawing/2014/main" id="{794B8CDE-8175-B8AC-7EC1-0603CEC974E4}"/>
              </a:ext>
            </a:extLst>
          </p:cNvPr>
          <p:cNvCxnSpPr>
            <a:cxnSpLocks/>
          </p:cNvCxnSpPr>
          <p:nvPr/>
        </p:nvCxnSpPr>
        <p:spPr>
          <a:xfrm>
            <a:off x="4476429" y="1508934"/>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A4DA2A18-3BEA-78C1-F59C-7CECE02860C4}"/>
              </a:ext>
            </a:extLst>
          </p:cNvPr>
          <p:cNvSpPr txBox="1"/>
          <p:nvPr/>
        </p:nvSpPr>
        <p:spPr>
          <a:xfrm>
            <a:off x="4476429" y="1129762"/>
            <a:ext cx="1378957" cy="338554"/>
          </a:xfrm>
          <a:prstGeom prst="rect">
            <a:avLst/>
          </a:prstGeom>
          <a:noFill/>
        </p:spPr>
        <p:txBody>
          <a:bodyPr wrap="square" rtlCol="0">
            <a:spAutoFit/>
          </a:bodyPr>
          <a:lstStyle/>
          <a:p>
            <a:r>
              <a:rPr lang="en-US" altLang="zh-CN" sz="1600" dirty="0">
                <a:solidFill>
                  <a:srgbClr val="FF0000"/>
                </a:solidFill>
              </a:rPr>
              <a:t>Changes</a:t>
            </a:r>
            <a:endParaRPr lang="zh-CN" altLang="en-US" sz="1600" dirty="0">
              <a:solidFill>
                <a:srgbClr val="FF0000"/>
              </a:solidFill>
            </a:endParaRPr>
          </a:p>
        </p:txBody>
      </p:sp>
      <p:cxnSp>
        <p:nvCxnSpPr>
          <p:cNvPr id="101" name="直接箭头连接符 100">
            <a:extLst>
              <a:ext uri="{FF2B5EF4-FFF2-40B4-BE49-F238E27FC236}">
                <a16:creationId xmlns:a16="http://schemas.microsoft.com/office/drawing/2014/main" id="{E1667C31-8F37-EC9C-FC91-F89B86227C01}"/>
              </a:ext>
            </a:extLst>
          </p:cNvPr>
          <p:cNvCxnSpPr>
            <a:cxnSpLocks/>
          </p:cNvCxnSpPr>
          <p:nvPr/>
        </p:nvCxnSpPr>
        <p:spPr>
          <a:xfrm>
            <a:off x="4114116" y="3393574"/>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BDEEE148-449B-112A-3AB6-F6F5A0206C93}"/>
              </a:ext>
            </a:extLst>
          </p:cNvPr>
          <p:cNvSpPr txBox="1"/>
          <p:nvPr/>
        </p:nvSpPr>
        <p:spPr>
          <a:xfrm>
            <a:off x="4100372" y="2799386"/>
            <a:ext cx="1378957" cy="584775"/>
          </a:xfrm>
          <a:prstGeom prst="rect">
            <a:avLst/>
          </a:prstGeom>
          <a:noFill/>
        </p:spPr>
        <p:txBody>
          <a:bodyPr wrap="square" rtlCol="0">
            <a:spAutoFit/>
          </a:bodyPr>
          <a:lstStyle/>
          <a:p>
            <a:r>
              <a:rPr lang="en-US" altLang="zh-CN" sz="1600" dirty="0"/>
              <a:t>Stay same</a:t>
            </a:r>
          </a:p>
          <a:p>
            <a:r>
              <a:rPr lang="en-US" altLang="zh-CN" sz="1600" dirty="0"/>
              <a:t>(frozen) </a:t>
            </a:r>
            <a:endParaRPr lang="zh-CN" altLang="en-US" sz="1600" dirty="0"/>
          </a:p>
        </p:txBody>
      </p:sp>
      <p:cxnSp>
        <p:nvCxnSpPr>
          <p:cNvPr id="103" name="直接箭头连接符 102">
            <a:extLst>
              <a:ext uri="{FF2B5EF4-FFF2-40B4-BE49-F238E27FC236}">
                <a16:creationId xmlns:a16="http://schemas.microsoft.com/office/drawing/2014/main" id="{3ED38F63-BF7E-B2CB-1EA6-01206B37CF6D}"/>
              </a:ext>
            </a:extLst>
          </p:cNvPr>
          <p:cNvCxnSpPr>
            <a:cxnSpLocks/>
          </p:cNvCxnSpPr>
          <p:nvPr/>
        </p:nvCxnSpPr>
        <p:spPr>
          <a:xfrm>
            <a:off x="4103854" y="5856394"/>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文本框 103">
            <a:extLst>
              <a:ext uri="{FF2B5EF4-FFF2-40B4-BE49-F238E27FC236}">
                <a16:creationId xmlns:a16="http://schemas.microsoft.com/office/drawing/2014/main" id="{325B7EBC-5B7F-855F-42F4-9F6432F0933C}"/>
              </a:ext>
            </a:extLst>
          </p:cNvPr>
          <p:cNvSpPr txBox="1"/>
          <p:nvPr/>
        </p:nvSpPr>
        <p:spPr>
          <a:xfrm>
            <a:off x="4135409" y="5488110"/>
            <a:ext cx="1378957" cy="338554"/>
          </a:xfrm>
          <a:prstGeom prst="rect">
            <a:avLst/>
          </a:prstGeom>
          <a:noFill/>
        </p:spPr>
        <p:txBody>
          <a:bodyPr wrap="square" rtlCol="0">
            <a:spAutoFit/>
          </a:bodyPr>
          <a:lstStyle/>
          <a:p>
            <a:r>
              <a:rPr lang="en-US" altLang="zh-CN" sz="1600" dirty="0">
                <a:solidFill>
                  <a:srgbClr val="FF0000"/>
                </a:solidFill>
              </a:rPr>
              <a:t>Changes</a:t>
            </a:r>
            <a:endParaRPr lang="zh-CN" altLang="en-US" sz="1600" dirty="0">
              <a:solidFill>
                <a:srgbClr val="FF0000"/>
              </a:solidFill>
            </a:endParaRPr>
          </a:p>
        </p:txBody>
      </p:sp>
      <p:sp>
        <p:nvSpPr>
          <p:cNvPr id="105" name="文本框 104">
            <a:extLst>
              <a:ext uri="{FF2B5EF4-FFF2-40B4-BE49-F238E27FC236}">
                <a16:creationId xmlns:a16="http://schemas.microsoft.com/office/drawing/2014/main" id="{FE4ED272-FC74-7767-48E0-F33A7B305C8F}"/>
              </a:ext>
            </a:extLst>
          </p:cNvPr>
          <p:cNvSpPr txBox="1"/>
          <p:nvPr/>
        </p:nvSpPr>
        <p:spPr>
          <a:xfrm>
            <a:off x="5136435" y="6503289"/>
            <a:ext cx="2509446" cy="400110"/>
          </a:xfrm>
          <a:prstGeom prst="rect">
            <a:avLst/>
          </a:prstGeom>
          <a:noFill/>
        </p:spPr>
        <p:txBody>
          <a:bodyPr wrap="square" rtlCol="0">
            <a:spAutoFit/>
          </a:bodyPr>
          <a:lstStyle/>
          <a:p>
            <a:r>
              <a:rPr lang="en-US" altLang="zh-CN" sz="2000" b="1" dirty="0"/>
              <a:t>Feature extraction</a:t>
            </a:r>
            <a:endParaRPr lang="zh-CN" altLang="en-US" sz="2000" b="1" dirty="0"/>
          </a:p>
        </p:txBody>
      </p:sp>
      <p:cxnSp>
        <p:nvCxnSpPr>
          <p:cNvPr id="106" name="直接箭头连接符 105">
            <a:extLst>
              <a:ext uri="{FF2B5EF4-FFF2-40B4-BE49-F238E27FC236}">
                <a16:creationId xmlns:a16="http://schemas.microsoft.com/office/drawing/2014/main" id="{D6D627FD-9878-F8B7-82AA-93A3E64102AD}"/>
              </a:ext>
            </a:extLst>
          </p:cNvPr>
          <p:cNvCxnSpPr>
            <a:cxnSpLocks/>
          </p:cNvCxnSpPr>
          <p:nvPr/>
        </p:nvCxnSpPr>
        <p:spPr>
          <a:xfrm>
            <a:off x="7645881" y="1532167"/>
            <a:ext cx="125777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7282727A-285A-B9B1-4622-67943F5A7ECD}"/>
              </a:ext>
            </a:extLst>
          </p:cNvPr>
          <p:cNvSpPr txBox="1"/>
          <p:nvPr/>
        </p:nvSpPr>
        <p:spPr>
          <a:xfrm>
            <a:off x="7670008" y="1157802"/>
            <a:ext cx="1378957" cy="338554"/>
          </a:xfrm>
          <a:prstGeom prst="rect">
            <a:avLst/>
          </a:prstGeom>
          <a:noFill/>
        </p:spPr>
        <p:txBody>
          <a:bodyPr wrap="square" rtlCol="0">
            <a:spAutoFit/>
          </a:bodyPr>
          <a:lstStyle/>
          <a:p>
            <a:r>
              <a:rPr lang="en-US" altLang="zh-CN" sz="1600" dirty="0"/>
              <a:t>Stay same</a:t>
            </a:r>
          </a:p>
        </p:txBody>
      </p:sp>
      <p:cxnSp>
        <p:nvCxnSpPr>
          <p:cNvPr id="108" name="直接箭头连接符 107">
            <a:extLst>
              <a:ext uri="{FF2B5EF4-FFF2-40B4-BE49-F238E27FC236}">
                <a16:creationId xmlns:a16="http://schemas.microsoft.com/office/drawing/2014/main" id="{700B6336-6BF0-FEF4-BD27-CE712D421AED}"/>
              </a:ext>
            </a:extLst>
          </p:cNvPr>
          <p:cNvCxnSpPr>
            <a:cxnSpLocks/>
          </p:cNvCxnSpPr>
          <p:nvPr/>
        </p:nvCxnSpPr>
        <p:spPr>
          <a:xfrm>
            <a:off x="7797733" y="2803358"/>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7128D15B-C097-E4C4-A5EB-BAFE2368A748}"/>
              </a:ext>
            </a:extLst>
          </p:cNvPr>
          <p:cNvSpPr txBox="1"/>
          <p:nvPr/>
        </p:nvSpPr>
        <p:spPr>
          <a:xfrm>
            <a:off x="7745632" y="2156000"/>
            <a:ext cx="1378957" cy="584775"/>
          </a:xfrm>
          <a:prstGeom prst="rect">
            <a:avLst/>
          </a:prstGeom>
          <a:noFill/>
        </p:spPr>
        <p:txBody>
          <a:bodyPr wrap="square" rtlCol="0">
            <a:spAutoFit/>
          </a:bodyPr>
          <a:lstStyle/>
          <a:p>
            <a:r>
              <a:rPr lang="en-US" altLang="zh-CN" sz="1600" dirty="0">
                <a:solidFill>
                  <a:srgbClr val="FF0000"/>
                </a:solidFill>
              </a:rPr>
              <a:t>Changes</a:t>
            </a:r>
          </a:p>
          <a:p>
            <a:r>
              <a:rPr lang="en-US" altLang="zh-CN" sz="1600" dirty="0">
                <a:solidFill>
                  <a:srgbClr val="FF0000"/>
                </a:solidFill>
              </a:rPr>
              <a:t>(Unfrozen)</a:t>
            </a:r>
            <a:endParaRPr lang="zh-CN" altLang="en-US" sz="1600" dirty="0">
              <a:solidFill>
                <a:srgbClr val="FF0000"/>
              </a:solidFill>
            </a:endParaRPr>
          </a:p>
        </p:txBody>
      </p:sp>
      <p:cxnSp>
        <p:nvCxnSpPr>
          <p:cNvPr id="111" name="直接箭头连接符 110">
            <a:extLst>
              <a:ext uri="{FF2B5EF4-FFF2-40B4-BE49-F238E27FC236}">
                <a16:creationId xmlns:a16="http://schemas.microsoft.com/office/drawing/2014/main" id="{04F2D456-C623-AC80-A275-3F10B17B69E6}"/>
              </a:ext>
            </a:extLst>
          </p:cNvPr>
          <p:cNvCxnSpPr>
            <a:cxnSpLocks/>
          </p:cNvCxnSpPr>
          <p:nvPr/>
        </p:nvCxnSpPr>
        <p:spPr>
          <a:xfrm>
            <a:off x="7731590" y="4573251"/>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1C634AB0-48E1-3F62-38C1-DF4CF91C1B8D}"/>
              </a:ext>
            </a:extLst>
          </p:cNvPr>
          <p:cNvSpPr txBox="1"/>
          <p:nvPr/>
        </p:nvSpPr>
        <p:spPr>
          <a:xfrm>
            <a:off x="7717846" y="3979063"/>
            <a:ext cx="1378957" cy="584775"/>
          </a:xfrm>
          <a:prstGeom prst="rect">
            <a:avLst/>
          </a:prstGeom>
          <a:noFill/>
        </p:spPr>
        <p:txBody>
          <a:bodyPr wrap="square" rtlCol="0">
            <a:spAutoFit/>
          </a:bodyPr>
          <a:lstStyle/>
          <a:p>
            <a:r>
              <a:rPr lang="en-US" altLang="zh-CN" sz="1600" dirty="0"/>
              <a:t>Stay same</a:t>
            </a:r>
          </a:p>
          <a:p>
            <a:r>
              <a:rPr lang="en-US" altLang="zh-CN" sz="1600" dirty="0"/>
              <a:t>(frozen) </a:t>
            </a:r>
            <a:endParaRPr lang="zh-CN" altLang="en-US" sz="1600" dirty="0"/>
          </a:p>
        </p:txBody>
      </p:sp>
      <p:sp>
        <p:nvSpPr>
          <p:cNvPr id="113" name="文本框 112">
            <a:extLst>
              <a:ext uri="{FF2B5EF4-FFF2-40B4-BE49-F238E27FC236}">
                <a16:creationId xmlns:a16="http://schemas.microsoft.com/office/drawing/2014/main" id="{A0E7DF4C-7ACA-EB3F-4BE8-84193768384A}"/>
              </a:ext>
            </a:extLst>
          </p:cNvPr>
          <p:cNvSpPr txBox="1"/>
          <p:nvPr/>
        </p:nvSpPr>
        <p:spPr>
          <a:xfrm>
            <a:off x="9336152" y="6445684"/>
            <a:ext cx="1651578" cy="400110"/>
          </a:xfrm>
          <a:prstGeom prst="rect">
            <a:avLst/>
          </a:prstGeom>
          <a:noFill/>
        </p:spPr>
        <p:txBody>
          <a:bodyPr wrap="square" rtlCol="0">
            <a:spAutoFit/>
          </a:bodyPr>
          <a:lstStyle/>
          <a:p>
            <a:r>
              <a:rPr lang="en-US" altLang="zh-CN" sz="2000" b="1" dirty="0"/>
              <a:t>Fine-tuning</a:t>
            </a:r>
            <a:endParaRPr lang="zh-CN" altLang="en-US" sz="2000" b="1" dirty="0"/>
          </a:p>
        </p:txBody>
      </p:sp>
      <p:cxnSp>
        <p:nvCxnSpPr>
          <p:cNvPr id="114" name="直接箭头连接符 113">
            <a:extLst>
              <a:ext uri="{FF2B5EF4-FFF2-40B4-BE49-F238E27FC236}">
                <a16:creationId xmlns:a16="http://schemas.microsoft.com/office/drawing/2014/main" id="{2E3B5584-A752-54C4-7A05-F0829E378750}"/>
              </a:ext>
            </a:extLst>
          </p:cNvPr>
          <p:cNvCxnSpPr>
            <a:cxnSpLocks/>
          </p:cNvCxnSpPr>
          <p:nvPr/>
        </p:nvCxnSpPr>
        <p:spPr>
          <a:xfrm>
            <a:off x="7707649" y="5886747"/>
            <a:ext cx="10029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405159DA-43C0-A5D5-4030-C26AF4DA252D}"/>
              </a:ext>
            </a:extLst>
          </p:cNvPr>
          <p:cNvSpPr txBox="1"/>
          <p:nvPr/>
        </p:nvSpPr>
        <p:spPr>
          <a:xfrm>
            <a:off x="7542854" y="5446667"/>
            <a:ext cx="1694897" cy="338554"/>
          </a:xfrm>
          <a:prstGeom prst="rect">
            <a:avLst/>
          </a:prstGeom>
          <a:solidFill>
            <a:schemeClr val="bg1"/>
          </a:solidFill>
        </p:spPr>
        <p:txBody>
          <a:bodyPr wrap="square" rtlCol="0">
            <a:spAutoFit/>
          </a:bodyPr>
          <a:lstStyle/>
          <a:p>
            <a:r>
              <a:rPr lang="en-US" altLang="zh-CN" sz="1600" dirty="0">
                <a:solidFill>
                  <a:srgbClr val="FFC000"/>
                </a:solidFill>
              </a:rPr>
              <a:t>Might change</a:t>
            </a:r>
            <a:endParaRPr lang="zh-CN" altLang="en-US" sz="1600" dirty="0">
              <a:solidFill>
                <a:srgbClr val="FFC000"/>
              </a:solidFill>
            </a:endParaRPr>
          </a:p>
        </p:txBody>
      </p:sp>
      <p:sp>
        <p:nvSpPr>
          <p:cNvPr id="116" name="矩形 115">
            <a:extLst>
              <a:ext uri="{FF2B5EF4-FFF2-40B4-BE49-F238E27FC236}">
                <a16:creationId xmlns:a16="http://schemas.microsoft.com/office/drawing/2014/main" id="{3449F1B1-1BC1-ECD5-6408-763371DBE7EB}"/>
              </a:ext>
            </a:extLst>
          </p:cNvPr>
          <p:cNvSpPr/>
          <p:nvPr/>
        </p:nvSpPr>
        <p:spPr>
          <a:xfrm>
            <a:off x="9513660" y="1275338"/>
            <a:ext cx="1163729" cy="43154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43D92A10-BB10-EE54-BD3A-B5E2A6BA6ABE}"/>
              </a:ext>
            </a:extLst>
          </p:cNvPr>
          <p:cNvSpPr txBox="1"/>
          <p:nvPr/>
        </p:nvSpPr>
        <p:spPr>
          <a:xfrm>
            <a:off x="9912650" y="1362890"/>
            <a:ext cx="551525" cy="338554"/>
          </a:xfrm>
          <a:prstGeom prst="rect">
            <a:avLst/>
          </a:prstGeom>
          <a:noFill/>
        </p:spPr>
        <p:txBody>
          <a:bodyPr wrap="square" rtlCol="0">
            <a:spAutoFit/>
          </a:bodyPr>
          <a:lstStyle/>
          <a:p>
            <a:r>
              <a:rPr lang="en-US" altLang="zh-CN" sz="1600" dirty="0"/>
              <a:t>10</a:t>
            </a:r>
            <a:endParaRPr lang="zh-CN" altLang="en-US" sz="1600" dirty="0"/>
          </a:p>
        </p:txBody>
      </p:sp>
      <p:sp>
        <p:nvSpPr>
          <p:cNvPr id="120" name="文本框 119">
            <a:extLst>
              <a:ext uri="{FF2B5EF4-FFF2-40B4-BE49-F238E27FC236}">
                <a16:creationId xmlns:a16="http://schemas.microsoft.com/office/drawing/2014/main" id="{4DF49576-0985-BAC0-C341-5427E952C101}"/>
              </a:ext>
            </a:extLst>
          </p:cNvPr>
          <p:cNvSpPr txBox="1"/>
          <p:nvPr/>
        </p:nvSpPr>
        <p:spPr>
          <a:xfrm>
            <a:off x="38991" y="893875"/>
            <a:ext cx="4005593" cy="400110"/>
          </a:xfrm>
          <a:prstGeom prst="rect">
            <a:avLst/>
          </a:prstGeom>
          <a:noFill/>
        </p:spPr>
        <p:txBody>
          <a:bodyPr wrap="square" rtlCol="0">
            <a:spAutoFit/>
          </a:bodyPr>
          <a:lstStyle/>
          <a:p>
            <a:r>
              <a:rPr lang="en-US" altLang="zh-CN" sz="2000" b="1" dirty="0"/>
              <a:t>Transfer learning workflow:</a:t>
            </a:r>
            <a:endParaRPr lang="zh-CN" altLang="en-US" sz="2000" b="1" dirty="0"/>
          </a:p>
        </p:txBody>
      </p:sp>
      <p:sp>
        <p:nvSpPr>
          <p:cNvPr id="2" name="灯片编号占位符 1">
            <a:extLst>
              <a:ext uri="{FF2B5EF4-FFF2-40B4-BE49-F238E27FC236}">
                <a16:creationId xmlns:a16="http://schemas.microsoft.com/office/drawing/2014/main" id="{6C13D98A-7EBE-D350-CAB0-14CCD14FA3C8}"/>
              </a:ext>
            </a:extLst>
          </p:cNvPr>
          <p:cNvSpPr>
            <a:spLocks noGrp="1"/>
          </p:cNvSpPr>
          <p:nvPr>
            <p:ph type="sldNum" sz="quarter" idx="12"/>
          </p:nvPr>
        </p:nvSpPr>
        <p:spPr/>
        <p:txBody>
          <a:bodyPr/>
          <a:lstStyle/>
          <a:p>
            <a:fld id="{AD807998-1738-47A5-80D3-F0ABC8FE4D34}" type="slidenum">
              <a:rPr lang="zh-CN" altLang="en-US" smtClean="0"/>
              <a:t>9</a:t>
            </a:fld>
            <a:endParaRPr lang="zh-CN" altLang="en-US"/>
          </a:p>
        </p:txBody>
      </p:sp>
    </p:spTree>
    <p:extLst>
      <p:ext uri="{BB962C8B-B14F-4D97-AF65-F5344CB8AC3E}">
        <p14:creationId xmlns:p14="http://schemas.microsoft.com/office/powerpoint/2010/main" val="2291415727"/>
      </p:ext>
    </p:extLst>
  </p:cSld>
  <p:clrMapOvr>
    <a:masterClrMapping/>
  </p:clrMapOvr>
</p:sld>
</file>

<file path=ppt/theme/theme1.xml><?xml version="1.0" encoding="utf-8"?>
<a:theme xmlns:a="http://schemas.openxmlformats.org/drawingml/2006/main" name="https://v.youku.com/v_show/id_XNTg4OTcwMDM3Ng==.htm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1525</Words>
  <Application>Microsoft Office PowerPoint</Application>
  <PresentationFormat>宽屏</PresentationFormat>
  <Paragraphs>337</Paragraphs>
  <Slides>31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Hero</vt:lpstr>
      <vt:lpstr>等线 Light</vt:lpstr>
      <vt:lpstr>Wingdings</vt:lpstr>
      <vt:lpstr>等线</vt:lpstr>
      <vt:lpstr>-apple-system</vt:lpstr>
      <vt:lpstr>阿里巴巴普惠体 B</vt:lpstr>
      <vt:lpstr>思源宋体 Heavy</vt:lpstr>
      <vt:lpstr>Arial</vt:lpstr>
      <vt:lpstr>https://v.youku.com/v_show/id_XNTg4OTcwMDM3Ng==.html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Qi Zhao</cp:lastModifiedBy>
  <cp:revision>52</cp:revision>
  <dcterms:created xsi:type="dcterms:W3CDTF">2020-10-07T11:56:00Z</dcterms:created>
  <dcterms:modified xsi:type="dcterms:W3CDTF">2022-11-09T06:55:49Z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690D2F4F12944A4A9BC424F920F9BFCB</vt:lpwstr>
  </property>
  <property fmtid="{D5CDD505-2E9C-101B-9397-08002B2CF9AE}" pid="3" name="KSOProductBuildVer">
    <vt:lpwstr>2052-11.1.0.10578</vt:lpwstr>
  </property>
  <property fmtid="{D5CDD505-2E9C-101B-9397-08002B2CF9AE}" pid="4" name="KSOSaveFontToCloudKey">
    <vt:lpwstr>468677617_embed</vt:lpwstr>
  </property>
</Properties>
</file>