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57" r:id="rId3"/>
  </p:sldMasterIdLst>
  <p:notesMasterIdLst>
    <p:notesMasterId r:id="rId14"/>
  </p:notesMasterIdLst>
  <p:handoutMasterIdLst>
    <p:handoutMasterId r:id="rId15"/>
  </p:handoutMasterIdLst>
  <p:sldIdLst>
    <p:sldId id="639" r:id="rId4"/>
    <p:sldId id="664" r:id="rId5"/>
    <p:sldId id="642" r:id="rId6"/>
    <p:sldId id="711" r:id="rId7"/>
    <p:sldId id="731" r:id="rId8"/>
    <p:sldId id="732" r:id="rId9"/>
    <p:sldId id="733" r:id="rId10"/>
    <p:sldId id="734" r:id="rId11"/>
    <p:sldId id="735" r:id="rId12"/>
    <p:sldId id="284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5E22977-B2E4-4880-924F-E73347AA3D69}">
          <p14:sldIdLst>
            <p14:sldId id="639"/>
            <p14:sldId id="664"/>
            <p14:sldId id="642"/>
            <p14:sldId id="711"/>
            <p14:sldId id="731"/>
            <p14:sldId id="732"/>
            <p14:sldId id="733"/>
            <p14:sldId id="734"/>
            <p14:sldId id="735"/>
            <p14:sldId id="284"/>
          </p14:sldIdLst>
        </p14:section>
        <p14:section name="默认节" id="{4578483D-34E8-4E43-9002-CB8871BF43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9"/>
    <a:srgbClr val="E7EAF0"/>
    <a:srgbClr val="094B0E"/>
    <a:srgbClr val="0E7415"/>
    <a:srgbClr val="721071"/>
    <a:srgbClr val="1559A3"/>
    <a:srgbClr val="FBF3F1"/>
    <a:srgbClr val="022539"/>
    <a:srgbClr val="FB991C"/>
    <a:srgbClr val="1E7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520" autoAdjust="0"/>
  </p:normalViewPr>
  <p:slideViewPr>
    <p:cSldViewPr snapToGrid="0">
      <p:cViewPr varScale="1">
        <p:scale>
          <a:sx n="63" d="100"/>
          <a:sy n="63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7F258B-B836-4A03-90D9-E39CD78388D8}" type="datetimeFigureOut">
              <a:rPr lang="zh-CN" altLang="en-US" smtClean="0"/>
              <a:t>2025/5/19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6961F87-20C5-4746-9C61-F4321B4DA7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8664-E77B-4E7B-86B7-C9ADE3B232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7663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0675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8132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2993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7691711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3077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748351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330677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4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-10414" y="0"/>
            <a:ext cx="8336943" cy="686004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0414" y="0"/>
            <a:ext cx="1220241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  <a:alpha val="0"/>
                </a:schemeClr>
              </a:gs>
              <a:gs pos="50000">
                <a:schemeClr val="accent1">
                  <a:lumMod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03566" y="501046"/>
            <a:ext cx="2203058" cy="616640"/>
          </a:xfrm>
          <a:prstGeom prst="rect">
            <a:avLst/>
          </a:prstGeom>
        </p:spPr>
      </p:pic>
      <p:grpSp>
        <p:nvGrpSpPr>
          <p:cNvPr id="41" name="组合 40"/>
          <p:cNvGrpSpPr/>
          <p:nvPr userDrawn="1"/>
        </p:nvGrpSpPr>
        <p:grpSpPr>
          <a:xfrm>
            <a:off x="7388034" y="5891503"/>
            <a:ext cx="4041392" cy="497055"/>
            <a:chOff x="671368" y="6061309"/>
            <a:chExt cx="2479573" cy="304965"/>
          </a:xfrm>
          <a:gradFill>
            <a:gsLst>
              <a:gs pos="0">
                <a:schemeClr val="accent1">
                  <a:lumMod val="5000"/>
                  <a:lumOff val="95000"/>
                  <a:alpha val="4000"/>
                </a:schemeClr>
              </a:gs>
              <a:gs pos="100000">
                <a:schemeClr val="bg1">
                  <a:alpha val="12000"/>
                </a:schemeClr>
              </a:gs>
            </a:gsLst>
            <a:lin ang="16200000" scaled="0"/>
          </a:gradFill>
        </p:grpSpPr>
        <p:grpSp>
          <p:nvGrpSpPr>
            <p:cNvPr id="42" name="组合 4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Freeform 6"/>
              <p:cNvSpPr/>
              <p:nvPr/>
            </p:nvSpPr>
            <p:spPr bwMode="auto">
              <a:xfrm>
                <a:off x="4620306" y="1225926"/>
                <a:ext cx="331665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3" name="组合 4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4" name="组合 4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436432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请勿抄袭搬运！盗版必究！微信DAJU_PPT"/>
          <p:cNvSpPr/>
          <p:nvPr userDrawn="1"/>
        </p:nvSpPr>
        <p:spPr>
          <a:xfrm>
            <a:off x="3840480" y="1853594"/>
            <a:ext cx="45110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</a:rPr>
              <a:t>——   </a:t>
            </a:r>
            <a:r>
              <a:rPr lang="en-US" altLang="zh-CN" sz="3200" i="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       ——</a:t>
            </a:r>
            <a:endParaRPr lang="zh-CN" altLang="en-US" sz="3200" i="0" dirty="0">
              <a:solidFill>
                <a:schemeClr val="accent2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77840" y="1725867"/>
            <a:ext cx="10363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accent2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2552438"/>
            <a:ext cx="697567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6000" b="1" spc="60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输入您的标题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836546" y="3665537"/>
            <a:ext cx="6515734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8664-E77B-4E7B-86B7-C9ADE3B232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09600" y="947212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8664-E77B-4E7B-86B7-C9ADE3B232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947212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8664-E77B-4E7B-86B7-C9ADE3B232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09600" y="947212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8664-E77B-4E7B-86B7-C9ADE3B232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09600" y="947212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8664-E77B-4E7B-86B7-C9ADE3B232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68052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8664-E77B-4E7B-86B7-C9ADE3B232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2025/5/19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8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image" Target="../media/image12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请勿抄袭搬运！盗版必究！正版来源小红书大橘PPT微信DAJU_PPT"/>
          <p:cNvSpPr/>
          <p:nvPr/>
        </p:nvSpPr>
        <p:spPr>
          <a:xfrm flipV="1">
            <a:off x="0" y="91782"/>
            <a:ext cx="12192000" cy="5323840"/>
          </a:xfrm>
          <a:custGeom>
            <a:avLst/>
            <a:gdLst>
              <a:gd name="connsiteX0" fmla="*/ 0 w 12192000"/>
              <a:gd name="connsiteY0" fmla="*/ 5323840 h 5323840"/>
              <a:gd name="connsiteX1" fmla="*/ 12192000 w 12192000"/>
              <a:gd name="connsiteY1" fmla="*/ 5323840 h 5323840"/>
              <a:gd name="connsiteX2" fmla="*/ 12192000 w 12192000"/>
              <a:gd name="connsiteY2" fmla="*/ 1184035 h 5323840"/>
              <a:gd name="connsiteX3" fmla="*/ 11982018 w 12192000"/>
              <a:gd name="connsiteY3" fmla="*/ 1092219 h 5323840"/>
              <a:gd name="connsiteX4" fmla="*/ 6096000 w 12192000"/>
              <a:gd name="connsiteY4" fmla="*/ 0 h 5323840"/>
              <a:gd name="connsiteX5" fmla="*/ 209982 w 12192000"/>
              <a:gd name="connsiteY5" fmla="*/ 1092219 h 5323840"/>
              <a:gd name="connsiteX6" fmla="*/ 0 w 12192000"/>
              <a:gd name="connsiteY6" fmla="*/ 1184035 h 532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323840">
                <a:moveTo>
                  <a:pt x="0" y="5323840"/>
                </a:moveTo>
                <a:lnTo>
                  <a:pt x="12192000" y="5323840"/>
                </a:lnTo>
                <a:lnTo>
                  <a:pt x="12192000" y="1184035"/>
                </a:lnTo>
                <a:lnTo>
                  <a:pt x="11982018" y="1092219"/>
                </a:lnTo>
                <a:cubicBezTo>
                  <a:pt x="10316057" y="403986"/>
                  <a:pt x="8286214" y="0"/>
                  <a:pt x="6096000" y="0"/>
                </a:cubicBezTo>
                <a:cubicBezTo>
                  <a:pt x="3905786" y="0"/>
                  <a:pt x="1875943" y="403986"/>
                  <a:pt x="209982" y="1092219"/>
                </a:cubicBezTo>
                <a:lnTo>
                  <a:pt x="0" y="118403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0" name="请勿抄袭搬运！盗版必究！正版来源小红书大橘PPT微信DAJU_PPT"/>
          <p:cNvSpPr/>
          <p:nvPr/>
        </p:nvSpPr>
        <p:spPr>
          <a:xfrm flipV="1">
            <a:off x="0" y="0"/>
            <a:ext cx="12192000" cy="5323840"/>
          </a:xfrm>
          <a:custGeom>
            <a:avLst/>
            <a:gdLst>
              <a:gd name="connsiteX0" fmla="*/ 0 w 12192000"/>
              <a:gd name="connsiteY0" fmla="*/ 5323840 h 5323840"/>
              <a:gd name="connsiteX1" fmla="*/ 12192000 w 12192000"/>
              <a:gd name="connsiteY1" fmla="*/ 5323840 h 5323840"/>
              <a:gd name="connsiteX2" fmla="*/ 12192000 w 12192000"/>
              <a:gd name="connsiteY2" fmla="*/ 1184035 h 5323840"/>
              <a:gd name="connsiteX3" fmla="*/ 11982018 w 12192000"/>
              <a:gd name="connsiteY3" fmla="*/ 1092219 h 5323840"/>
              <a:gd name="connsiteX4" fmla="*/ 6096000 w 12192000"/>
              <a:gd name="connsiteY4" fmla="*/ 0 h 5323840"/>
              <a:gd name="connsiteX5" fmla="*/ 209982 w 12192000"/>
              <a:gd name="connsiteY5" fmla="*/ 1092219 h 5323840"/>
              <a:gd name="connsiteX6" fmla="*/ 0 w 12192000"/>
              <a:gd name="connsiteY6" fmla="*/ 1184035 h 532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323840">
                <a:moveTo>
                  <a:pt x="0" y="5323840"/>
                </a:moveTo>
                <a:lnTo>
                  <a:pt x="12192000" y="5323840"/>
                </a:lnTo>
                <a:lnTo>
                  <a:pt x="12192000" y="1184035"/>
                </a:lnTo>
                <a:lnTo>
                  <a:pt x="11982018" y="1092219"/>
                </a:lnTo>
                <a:cubicBezTo>
                  <a:pt x="10316057" y="403986"/>
                  <a:pt x="8286214" y="0"/>
                  <a:pt x="6096000" y="0"/>
                </a:cubicBezTo>
                <a:cubicBezTo>
                  <a:pt x="3905786" y="0"/>
                  <a:pt x="1875943" y="403986"/>
                  <a:pt x="209982" y="1092219"/>
                </a:cubicBezTo>
                <a:lnTo>
                  <a:pt x="0" y="1184035"/>
                </a:lnTo>
                <a:close/>
              </a:path>
            </a:pathLst>
          </a:custGeom>
          <a:solidFill>
            <a:srgbClr val="006C39"/>
          </a:solidFill>
          <a:ln w="0">
            <a:solidFill>
              <a:srgbClr val="7030A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81" name="请勿抄袭搬运！盗版必究！正版来源小红书大橘PPT微信DAJU_PPT"/>
          <p:cNvSpPr/>
          <p:nvPr/>
        </p:nvSpPr>
        <p:spPr>
          <a:xfrm>
            <a:off x="1762125" y="2076450"/>
            <a:ext cx="8667750" cy="1117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fontAlgn="base"/>
            <a:endParaRPr lang="zh-CN" altLang="en-US" sz="66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dist" fontAlgn="base"/>
            <a:endParaRPr lang="zh-CN" altLang="en-US" sz="66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请勿抄袭搬运！盗版必究！正版来源小红书大橘PPT微信DAJU_PPT"/>
          <p:cNvSpPr/>
          <p:nvPr/>
        </p:nvSpPr>
        <p:spPr>
          <a:xfrm>
            <a:off x="5273040" y="4428287"/>
            <a:ext cx="1645920" cy="164592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38100" sx="102000" sy="102000" algn="ctr" rotWithShape="0">
              <a:schemeClr val="accent1">
                <a:lumMod val="50000"/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请勿抄袭搬运！盗版必究！正版来源小红书大橘PPT微信DAJU_PPT"/>
          <p:cNvSpPr/>
          <p:nvPr/>
        </p:nvSpPr>
        <p:spPr>
          <a:xfrm>
            <a:off x="3840480" y="1537848"/>
            <a:ext cx="451104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3200">
                <a:solidFill>
                  <a:schemeClr val="accent2"/>
                </a:solidFill>
                <a:latin typeface="+mj-ea"/>
                <a:ea typeface="+mj-ea"/>
              </a:rPr>
              <a:t>——   </a:t>
            </a:r>
            <a:r>
              <a:rPr lang="en-US" altLang="zh-CN" sz="3200" i="0">
                <a:solidFill>
                  <a:schemeClr val="accent2"/>
                </a:solidFill>
                <a:effectLst/>
                <a:latin typeface="+mj-ea"/>
                <a:ea typeface="+mj-ea"/>
              </a:rPr>
              <a:t>2025   </a:t>
            </a:r>
            <a:r>
              <a:rPr lang="en-US" altLang="zh-CN" sz="3200" i="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——</a:t>
            </a:r>
            <a:endParaRPr lang="zh-CN" altLang="en-US" sz="3200" i="0" dirty="0">
              <a:solidFill>
                <a:schemeClr val="accent2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请勿抄袭搬运！盗版必究！正版来源小红书大橘PPT微信DAJU_PPT"/>
          <p:cNvSpPr/>
          <p:nvPr/>
        </p:nvSpPr>
        <p:spPr>
          <a:xfrm>
            <a:off x="5327218" y="4482465"/>
            <a:ext cx="1537566" cy="1537564"/>
          </a:xfrm>
          <a:prstGeom prst="ellipse">
            <a:avLst/>
          </a:prstGeom>
          <a:noFill/>
          <a:ln w="19050" cap="flat" cmpd="sng" algn="ctr">
            <a:solidFill>
              <a:srgbClr val="72107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D3D9BD-B356-2D8D-F064-FC2608734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4428287"/>
            <a:ext cx="1621231" cy="1645920"/>
          </a:xfrm>
          <a:prstGeom prst="flowChartConnector">
            <a:avLst/>
          </a:prstGeom>
        </p:spPr>
      </p:pic>
      <p:sp>
        <p:nvSpPr>
          <p:cNvPr id="7" name="请勿抄袭搬运！盗版必究！正版来源小红书大橘PPT微信DAJU_PPT">
            <a:extLst>
              <a:ext uri="{FF2B5EF4-FFF2-40B4-BE49-F238E27FC236}">
                <a16:creationId xmlns:a16="http://schemas.microsoft.com/office/drawing/2014/main" id="{FBCF5E2B-6F18-4283-B14B-8D2B6D997014}"/>
              </a:ext>
            </a:extLst>
          </p:cNvPr>
          <p:cNvSpPr/>
          <p:nvPr/>
        </p:nvSpPr>
        <p:spPr>
          <a:xfrm>
            <a:off x="2214245" y="2686218"/>
            <a:ext cx="776224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fontAlgn="base"/>
            <a:r>
              <a:rPr lang="zh-CN" altLang="en-US" sz="6600" b="1">
                <a:solidFill>
                  <a:schemeClr val="bg1"/>
                </a:solidFill>
                <a:latin typeface="+mj-ea"/>
                <a:ea typeface="+mj-ea"/>
              </a:rPr>
              <a:t>保研分享</a:t>
            </a:r>
            <a:endParaRPr lang="zh-CN" altLang="en-US" sz="66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6BF120-D574-0EE1-31B6-FF3AA05DBE1E}"/>
              </a:ext>
            </a:extLst>
          </p:cNvPr>
          <p:cNvSpPr txBox="1"/>
          <p:nvPr/>
        </p:nvSpPr>
        <p:spPr>
          <a:xfrm>
            <a:off x="5167901" y="6290714"/>
            <a:ext cx="2065106" cy="37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分享人：</a:t>
            </a:r>
            <a:r>
              <a:rPr lang="zh-CN" altLang="en-US"/>
              <a:t>胡万姗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89">
        <p:fade/>
      </p:transition>
    </mc:Choice>
    <mc:Fallback xmlns="">
      <p:transition spd="med" advTm="958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4230912" y="4042946"/>
            <a:ext cx="7287114" cy="0"/>
          </a:xfrm>
          <a:prstGeom prst="line">
            <a:avLst/>
          </a:prstGeom>
          <a:ln w="9525" cmpd="sng">
            <a:gradFill>
              <a:gsLst>
                <a:gs pos="11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81000"/>
                  </a:schemeClr>
                </a:gs>
              </a:gsLst>
              <a:lin ang="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622801" y="2011086"/>
            <a:ext cx="6914815" cy="1960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谢谢大家</a:t>
            </a:r>
            <a:endParaRPr kumimoji="0" lang="en-US" altLang="zh-CN" sz="6000" b="0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spc="300">
                <a:solidFill>
                  <a:prstClr val="white"/>
                </a:solidFill>
                <a:latin typeface="微软雅黑"/>
                <a:ea typeface="微软雅黑"/>
              </a:rPr>
              <a:t>祝大家学业顺利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请勿抄袭搬运！盗版必究！正版来源小红书大橘PPT微信DAJU_PPT"/>
          <p:cNvSpPr/>
          <p:nvPr>
            <p:custDataLst>
              <p:tags r:id="rId1"/>
            </p:custDataLst>
          </p:nvPr>
        </p:nvSpPr>
        <p:spPr>
          <a:xfrm rot="2700000">
            <a:off x="9970921" y="3261786"/>
            <a:ext cx="690766" cy="6907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请勿抄袭搬运！盗版必究！正版来源小红书大橘PPT微信DAJU_PPT"/>
          <p:cNvSpPr txBox="1"/>
          <p:nvPr>
            <p:custDataLst>
              <p:tags r:id="rId2"/>
            </p:custDataLst>
          </p:nvPr>
        </p:nvSpPr>
        <p:spPr>
          <a:xfrm>
            <a:off x="9000976" y="4130389"/>
            <a:ext cx="26306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>
                <a:latin typeface="+mj-ea"/>
                <a:ea typeface="+mj-ea"/>
              </a:rPr>
              <a:t>经验教训</a:t>
            </a:r>
            <a:endParaRPr lang="zh-CN" altLang="en-US" sz="2800" b="1" spc="200" dirty="0">
              <a:latin typeface="+mj-ea"/>
              <a:ea typeface="+mj-ea"/>
            </a:endParaRPr>
          </a:p>
        </p:txBody>
      </p:sp>
      <p:sp>
        <p:nvSpPr>
          <p:cNvPr id="50" name="请勿抄袭搬运！盗版必究！正版来源小红书大橘PPT微信DAJU_PPT"/>
          <p:cNvSpPr/>
          <p:nvPr>
            <p:custDataLst>
              <p:tags r:id="rId3"/>
            </p:custDataLst>
          </p:nvPr>
        </p:nvSpPr>
        <p:spPr>
          <a:xfrm rot="2700000">
            <a:off x="4333776" y="3933956"/>
            <a:ext cx="690766" cy="6907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1" name="请勿抄袭搬运！盗版必究！正版来源小红书大橘PPT微信DAJU_PPT"/>
          <p:cNvSpPr txBox="1"/>
          <p:nvPr>
            <p:custDataLst>
              <p:tags r:id="rId4"/>
            </p:custDataLst>
          </p:nvPr>
        </p:nvSpPr>
        <p:spPr>
          <a:xfrm>
            <a:off x="3376459" y="4802559"/>
            <a:ext cx="26306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>
                <a:latin typeface="+mj-ea"/>
                <a:ea typeface="+mj-ea"/>
              </a:rPr>
              <a:t>竞赛情况</a:t>
            </a:r>
            <a:endParaRPr lang="zh-CN" altLang="en-US" sz="2800" b="1" spc="200" dirty="0">
              <a:latin typeface="+mj-ea"/>
              <a:ea typeface="+mj-ea"/>
            </a:endParaRPr>
          </a:p>
        </p:txBody>
      </p:sp>
      <p:sp>
        <p:nvSpPr>
          <p:cNvPr id="53" name="请勿抄袭搬运！盗版必究！正版来源小红书大橘PPT微信DAJU_PPT"/>
          <p:cNvSpPr/>
          <p:nvPr>
            <p:custDataLst>
              <p:tags r:id="rId5"/>
            </p:custDataLst>
          </p:nvPr>
        </p:nvSpPr>
        <p:spPr>
          <a:xfrm rot="2700000">
            <a:off x="7152347" y="3933956"/>
            <a:ext cx="690766" cy="6907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2" name="请勿抄袭搬运！盗版必究！正版来源小红书大橘PPT微信DAJU_PPT"/>
          <p:cNvSpPr/>
          <p:nvPr>
            <p:custDataLst>
              <p:tags r:id="rId6"/>
            </p:custDataLst>
          </p:nvPr>
        </p:nvSpPr>
        <p:spPr>
          <a:xfrm rot="2700000">
            <a:off x="7251489" y="4033098"/>
            <a:ext cx="492482" cy="492482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5" name="请勿抄袭搬运！盗版必究！正版来源小红书大橘PPT微信DAJU_PPT"/>
          <p:cNvSpPr/>
          <p:nvPr>
            <p:custDataLst>
              <p:tags r:id="rId7"/>
            </p:custDataLst>
          </p:nvPr>
        </p:nvSpPr>
        <p:spPr>
          <a:xfrm>
            <a:off x="7177299" y="4042274"/>
            <a:ext cx="640862" cy="47412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03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54" name="请勿抄袭搬运！盗版必究！正版来源小红书大橘PPT微信DAJU_PPT"/>
          <p:cNvSpPr txBox="1"/>
          <p:nvPr>
            <p:custDataLst>
              <p:tags r:id="rId8"/>
            </p:custDataLst>
          </p:nvPr>
        </p:nvSpPr>
        <p:spPr>
          <a:xfrm>
            <a:off x="6188717" y="4802559"/>
            <a:ext cx="26306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>
                <a:latin typeface="+mj-ea"/>
                <a:ea typeface="+mj-ea"/>
              </a:rPr>
              <a:t>保研经历</a:t>
            </a:r>
            <a:endParaRPr lang="zh-CN" altLang="en-US" sz="2800" b="1" spc="200" dirty="0">
              <a:latin typeface="+mj-ea"/>
              <a:ea typeface="+mj-ea"/>
            </a:endParaRPr>
          </a:p>
        </p:txBody>
      </p:sp>
      <p:sp>
        <p:nvSpPr>
          <p:cNvPr id="56" name="请勿抄袭搬运！盗版必究！正版来源小红书大橘PPT微信DAJU_PPT"/>
          <p:cNvSpPr/>
          <p:nvPr>
            <p:custDataLst>
              <p:tags r:id="rId9"/>
            </p:custDataLst>
          </p:nvPr>
        </p:nvSpPr>
        <p:spPr>
          <a:xfrm rot="2700000">
            <a:off x="1515204" y="3261786"/>
            <a:ext cx="690766" cy="6907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9" name="请勿抄袭搬运！盗版必究！正版来源小红书大橘PPT微信DAJU_PPT"/>
          <p:cNvSpPr/>
          <p:nvPr>
            <p:custDataLst>
              <p:tags r:id="rId10"/>
            </p:custDataLst>
          </p:nvPr>
        </p:nvSpPr>
        <p:spPr>
          <a:xfrm rot="2700000">
            <a:off x="1614346" y="3360928"/>
            <a:ext cx="492482" cy="492482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8" name="请勿抄袭搬运！盗版必究！正版来源小红书大橘PPT微信DAJU_PPT"/>
          <p:cNvSpPr/>
          <p:nvPr>
            <p:custDataLst>
              <p:tags r:id="rId11"/>
            </p:custDataLst>
          </p:nvPr>
        </p:nvSpPr>
        <p:spPr>
          <a:xfrm>
            <a:off x="1540156" y="3370105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01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57" name="请勿抄袭搬运！盗版必究！正版来源小红书大橘PPT微信DAJU_PPT"/>
          <p:cNvSpPr txBox="1"/>
          <p:nvPr>
            <p:custDataLst>
              <p:tags r:id="rId12"/>
            </p:custDataLst>
          </p:nvPr>
        </p:nvSpPr>
        <p:spPr>
          <a:xfrm>
            <a:off x="564201" y="4130389"/>
            <a:ext cx="26306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>
                <a:latin typeface="+mj-ea"/>
                <a:ea typeface="+mj-ea"/>
              </a:rPr>
              <a:t>成绩情况</a:t>
            </a:r>
            <a:endParaRPr lang="zh-CN" altLang="en-US" sz="2800" b="1" spc="200" dirty="0">
              <a:latin typeface="+mj-ea"/>
              <a:ea typeface="+mj-ea"/>
            </a:endParaRPr>
          </a:p>
        </p:txBody>
      </p:sp>
      <p:cxnSp>
        <p:nvCxnSpPr>
          <p:cNvPr id="19" name="请勿抄袭搬运！盗版必究！正版来源小红书大橘PPT微信DAJU_PPT" hidden="1"/>
          <p:cNvCxnSpPr/>
          <p:nvPr/>
        </p:nvCxnSpPr>
        <p:spPr>
          <a:xfrm flipH="1">
            <a:off x="613433" y="1680244"/>
            <a:ext cx="109689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请勿抄袭搬运！盗版必究！正版来源小红书大橘PPT微信DAJU_PPT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7568" y="940372"/>
            <a:ext cx="2474064" cy="557902"/>
          </a:xfrm>
          <a:prstGeom prst="rect">
            <a:avLst/>
          </a:prstGeom>
        </p:spPr>
      </p:pic>
      <p:sp>
        <p:nvSpPr>
          <p:cNvPr id="38" name="请勿抄袭搬运！盗版必究！正版来源小红书大橘PPT微信DAJU_PPT"/>
          <p:cNvSpPr/>
          <p:nvPr/>
        </p:nvSpPr>
        <p:spPr>
          <a:xfrm flipV="1">
            <a:off x="0" y="0"/>
            <a:ext cx="12192000" cy="2852538"/>
          </a:xfrm>
          <a:custGeom>
            <a:avLst/>
            <a:gdLst>
              <a:gd name="connsiteX0" fmla="*/ 0 w 12192000"/>
              <a:gd name="connsiteY0" fmla="*/ 2852538 h 2852538"/>
              <a:gd name="connsiteX1" fmla="*/ 12192000 w 12192000"/>
              <a:gd name="connsiteY1" fmla="*/ 2852538 h 2852538"/>
              <a:gd name="connsiteX2" fmla="*/ 12192000 w 12192000"/>
              <a:gd name="connsiteY2" fmla="*/ 1184035 h 2852538"/>
              <a:gd name="connsiteX3" fmla="*/ 11982018 w 12192000"/>
              <a:gd name="connsiteY3" fmla="*/ 1092219 h 2852538"/>
              <a:gd name="connsiteX4" fmla="*/ 6096000 w 12192000"/>
              <a:gd name="connsiteY4" fmla="*/ 0 h 2852538"/>
              <a:gd name="connsiteX5" fmla="*/ 209982 w 12192000"/>
              <a:gd name="connsiteY5" fmla="*/ 1092219 h 2852538"/>
              <a:gd name="connsiteX6" fmla="*/ 0 w 12192000"/>
              <a:gd name="connsiteY6" fmla="*/ 1184035 h 285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52538">
                <a:moveTo>
                  <a:pt x="0" y="2852538"/>
                </a:moveTo>
                <a:lnTo>
                  <a:pt x="12192000" y="2852538"/>
                </a:lnTo>
                <a:lnTo>
                  <a:pt x="12192000" y="1184035"/>
                </a:lnTo>
                <a:lnTo>
                  <a:pt x="11982018" y="1092219"/>
                </a:lnTo>
                <a:cubicBezTo>
                  <a:pt x="10316057" y="403986"/>
                  <a:pt x="8286214" y="0"/>
                  <a:pt x="6096000" y="0"/>
                </a:cubicBezTo>
                <a:cubicBezTo>
                  <a:pt x="3905786" y="0"/>
                  <a:pt x="1875943" y="403986"/>
                  <a:pt x="209982" y="1092219"/>
                </a:cubicBezTo>
                <a:lnTo>
                  <a:pt x="0" y="118403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6" name="请勿抄袭搬运！盗版必究！正版来源小红书大橘PPT微信DAJU_PPT"/>
          <p:cNvSpPr/>
          <p:nvPr/>
        </p:nvSpPr>
        <p:spPr>
          <a:xfrm flipV="1">
            <a:off x="0" y="0"/>
            <a:ext cx="12192000" cy="2760756"/>
          </a:xfrm>
          <a:custGeom>
            <a:avLst/>
            <a:gdLst>
              <a:gd name="connsiteX0" fmla="*/ 0 w 12192000"/>
              <a:gd name="connsiteY0" fmla="*/ 2760756 h 2760756"/>
              <a:gd name="connsiteX1" fmla="*/ 12192000 w 12192000"/>
              <a:gd name="connsiteY1" fmla="*/ 2760756 h 2760756"/>
              <a:gd name="connsiteX2" fmla="*/ 12192000 w 12192000"/>
              <a:gd name="connsiteY2" fmla="*/ 1184035 h 2760756"/>
              <a:gd name="connsiteX3" fmla="*/ 11982018 w 12192000"/>
              <a:gd name="connsiteY3" fmla="*/ 1092219 h 2760756"/>
              <a:gd name="connsiteX4" fmla="*/ 6096000 w 12192000"/>
              <a:gd name="connsiteY4" fmla="*/ 0 h 2760756"/>
              <a:gd name="connsiteX5" fmla="*/ 209982 w 12192000"/>
              <a:gd name="connsiteY5" fmla="*/ 1092219 h 2760756"/>
              <a:gd name="connsiteX6" fmla="*/ 0 w 12192000"/>
              <a:gd name="connsiteY6" fmla="*/ 1184035 h 276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760756">
                <a:moveTo>
                  <a:pt x="0" y="2760756"/>
                </a:moveTo>
                <a:lnTo>
                  <a:pt x="12192000" y="2760756"/>
                </a:lnTo>
                <a:lnTo>
                  <a:pt x="12192000" y="1184035"/>
                </a:lnTo>
                <a:lnTo>
                  <a:pt x="11982018" y="1092219"/>
                </a:lnTo>
                <a:cubicBezTo>
                  <a:pt x="10316057" y="403986"/>
                  <a:pt x="8286214" y="0"/>
                  <a:pt x="6096000" y="0"/>
                </a:cubicBezTo>
                <a:cubicBezTo>
                  <a:pt x="3905786" y="0"/>
                  <a:pt x="1875943" y="403986"/>
                  <a:pt x="209982" y="1092219"/>
                </a:cubicBezTo>
                <a:lnTo>
                  <a:pt x="0" y="1184035"/>
                </a:lnTo>
                <a:close/>
              </a:path>
            </a:pathLst>
          </a:custGeom>
          <a:solidFill>
            <a:srgbClr val="006C39"/>
          </a:solidFill>
          <a:ln w="0">
            <a:solidFill>
              <a:srgbClr val="72107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4" name="请勿抄袭搬运！盗版必究！正版来源小红书大橘PPT微信DAJU_PPT"/>
          <p:cNvSpPr/>
          <p:nvPr/>
        </p:nvSpPr>
        <p:spPr>
          <a:xfrm>
            <a:off x="3840480" y="1955829"/>
            <a:ext cx="45110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2000" spc="600" dirty="0">
                <a:solidFill>
                  <a:schemeClr val="bg1"/>
                </a:solidFill>
                <a:latin typeface="+mj-ea"/>
                <a:ea typeface="+mj-ea"/>
              </a:rPr>
              <a:t>— content —</a:t>
            </a:r>
            <a:endParaRPr lang="zh-CN" altLang="en-US" sz="2000" i="0" spc="6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0" name="请勿抄袭搬运！盗版必究！正版来源小红书大橘PPT微信DAJU_PPT"/>
          <p:cNvSpPr/>
          <p:nvPr/>
        </p:nvSpPr>
        <p:spPr>
          <a:xfrm>
            <a:off x="5014701" y="1124557"/>
            <a:ext cx="216259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54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请勿抄袭搬运！盗版必究！正版来源小红书大橘PPT微信DAJU_PPT">
            <a:extLst>
              <a:ext uri="{FF2B5EF4-FFF2-40B4-BE49-F238E27FC236}">
                <a16:creationId xmlns:a16="http://schemas.microsoft.com/office/drawing/2014/main" id="{19ADBD64-9323-E4EA-0B24-A59EE1EBF45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2700000">
            <a:off x="4432917" y="4033097"/>
            <a:ext cx="492482" cy="492482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" name="请勿抄袭搬运！盗版必究！正版来源小红书大橘PPT微信DAJU_PPT">
            <a:extLst>
              <a:ext uri="{FF2B5EF4-FFF2-40B4-BE49-F238E27FC236}">
                <a16:creationId xmlns:a16="http://schemas.microsoft.com/office/drawing/2014/main" id="{71E98C93-5E35-F4C5-A33C-3E4ABC7BC35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358727" y="4042274"/>
            <a:ext cx="640862" cy="47412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02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请勿抄袭搬运！盗版必究！正版来源小红书大橘PPT微信DAJU_PPT">
            <a:extLst>
              <a:ext uri="{FF2B5EF4-FFF2-40B4-BE49-F238E27FC236}">
                <a16:creationId xmlns:a16="http://schemas.microsoft.com/office/drawing/2014/main" id="{FA37E816-D3FC-DA4C-9C9F-DE9820E9F55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2700000">
            <a:off x="10070063" y="3360929"/>
            <a:ext cx="492482" cy="492482"/>
          </a:xfrm>
          <a:prstGeom prst="ellipse">
            <a:avLst/>
          </a:prstGeom>
          <a:solidFill>
            <a:srgbClr val="006C3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请勿抄袭搬运！盗版必究！正版来源小红书大橘PPT微信DAJU_PPT">
            <a:extLst>
              <a:ext uri="{FF2B5EF4-FFF2-40B4-BE49-F238E27FC236}">
                <a16:creationId xmlns:a16="http://schemas.microsoft.com/office/drawing/2014/main" id="{54800A86-9631-5625-372F-A75391BDA81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995873" y="3383629"/>
            <a:ext cx="640862" cy="47412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04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21">
        <p:fade/>
      </p:transition>
    </mc:Choice>
    <mc:Fallback xmlns="">
      <p:transition spd="med" advTm="752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请勿抄袭搬运！盗版必究！正版来源小红书大橘PPT微信DAJU_PPT"/>
          <p:cNvSpPr txBox="1"/>
          <p:nvPr/>
        </p:nvSpPr>
        <p:spPr>
          <a:xfrm>
            <a:off x="297952" y="1022246"/>
            <a:ext cx="10776448" cy="55715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       ：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微电子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科学与工程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GPA       :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3.8/4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加权学分绩：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90.94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门课程）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综合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排名：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2021-2022    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12/291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2022-2023     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2/43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2023-2024                                3/43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总成绩排名：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5/43               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保研综合成绩排名：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5/43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荣誉称号：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优秀学生、优秀团员、优秀心理委员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保研去向：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中国科学院计算技术研究所 处理器芯片重点实验室  学硕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级微电子科学与工程保研情况                 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级电子科学与技术保研情况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普通名额：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6/43                                    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普通名额：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4/29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工程硕博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集成电路专项：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11/43            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工程硕博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集成电路专项：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10/29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其他                              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3/43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0" y="0"/>
            <a:ext cx="12192000" cy="623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请勿抄袭搬运！盗版必究！微信DAJU_PPT"/>
          <p:cNvSpPr txBox="1"/>
          <p:nvPr/>
        </p:nvSpPr>
        <p:spPr>
          <a:xfrm>
            <a:off x="9144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请勿抄袭搬运！盗版必究！微信DAJU_PPT"/>
          <p:cNvSpPr txBox="1"/>
          <p:nvPr/>
        </p:nvSpPr>
        <p:spPr>
          <a:xfrm>
            <a:off x="3048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竞赛情况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请勿抄袭搬运！盗版必究！微信DAJU_PPT"/>
          <p:cNvSpPr txBox="1"/>
          <p:nvPr/>
        </p:nvSpPr>
        <p:spPr>
          <a:xfrm>
            <a:off x="6096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保研经历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请勿抄袭搬运！盗版必究！微信DAJU_PPT"/>
          <p:cNvSpPr txBox="1"/>
          <p:nvPr/>
        </p:nvSpPr>
        <p:spPr>
          <a:xfrm>
            <a:off x="0" y="0"/>
            <a:ext cx="3048000" cy="623644"/>
          </a:xfrm>
          <a:prstGeom prst="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成绩情况</a:t>
            </a:r>
            <a:endParaRPr lang="zh-CN" altLang="en-US" sz="20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96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144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10800000">
            <a:off x="1412037" y="517385"/>
            <a:ext cx="223926" cy="193040"/>
          </a:xfrm>
          <a:prstGeom prst="triangle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lvl="0" algn="ctr"/>
            <a:endParaRPr lang="zh-CN" altLang="en-US" sz="2000" b="1" spc="200">
              <a:ln>
                <a:solidFill>
                  <a:srgbClr val="006C39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619">
        <p:fade/>
      </p:transition>
    </mc:Choice>
    <mc:Fallback xmlns="">
      <p:transition spd="med" advTm="2861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请勿抄袭搬运！盗版必究！正版来源小红书大橘PPT微信DAJU_PPT"/>
          <p:cNvSpPr>
            <a:spLocks noGrp="1"/>
          </p:cNvSpPr>
          <p:nvPr>
            <p:ph type="title"/>
          </p:nvPr>
        </p:nvSpPr>
        <p:spPr>
          <a:xfrm>
            <a:off x="401643" y="944880"/>
            <a:ext cx="9738950" cy="801727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6C39"/>
                </a:solidFill>
              </a:rPr>
              <a:t> </a:t>
            </a:r>
            <a:endParaRPr lang="zh-CN" altLang="en-US" dirty="0">
              <a:solidFill>
                <a:srgbClr val="006C39"/>
              </a:solidFill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0" y="0"/>
            <a:ext cx="12192000" cy="623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请勿抄袭搬运！盗版必究！微信DAJU_PPT"/>
          <p:cNvSpPr txBox="1"/>
          <p:nvPr/>
        </p:nvSpPr>
        <p:spPr>
          <a:xfrm>
            <a:off x="9144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请勿抄袭搬运！盗版必究！微信DAJU_PPT"/>
          <p:cNvSpPr txBox="1"/>
          <p:nvPr/>
        </p:nvSpPr>
        <p:spPr>
          <a:xfrm>
            <a:off x="3048000" y="0"/>
            <a:ext cx="3048000" cy="623644"/>
          </a:xfrm>
          <a:prstGeom prst="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科研竞赛</a:t>
            </a:r>
          </a:p>
        </p:txBody>
      </p:sp>
      <p:sp>
        <p:nvSpPr>
          <p:cNvPr id="6" name="请勿抄袭搬运！盗版必究！微信DAJU_PPT"/>
          <p:cNvSpPr txBox="1"/>
          <p:nvPr/>
        </p:nvSpPr>
        <p:spPr>
          <a:xfrm>
            <a:off x="6096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>
            <a:defPPr>
              <a:defRPr lang="zh-CN"/>
            </a:defPPr>
            <a:lvl1pPr algn="ctr">
              <a:defRPr sz="2000" b="1" spc="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保研经历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请勿抄袭搬运！盗版必究！微信DAJU_PPT"/>
          <p:cNvSpPr txBox="1"/>
          <p:nvPr/>
        </p:nvSpPr>
        <p:spPr>
          <a:xfrm>
            <a:off x="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学业成绩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48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10800000">
            <a:off x="4459402" y="584060"/>
            <a:ext cx="223926" cy="193040"/>
          </a:xfrm>
          <a:prstGeom prst="triangle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lvl="0" algn="ctr"/>
            <a:endParaRPr lang="zh-CN" altLang="en-US" sz="2000" b="1" spc="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986678"/>
            <a:ext cx="11689715" cy="31229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大一：数学建模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只拿到校级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大二：数学竞赛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北京市三等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电子设计大赛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北京市三等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大三：集成电路设计大赛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北京市二等奖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移植了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核到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fpga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，搭建了小型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soc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期间还有一些毫无产出的大创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45">
        <p:fade/>
      </p:transition>
    </mc:Choice>
    <mc:Fallback xmlns="">
      <p:transition spd="med" advTm="5604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5789C-F233-97D8-5A72-35D94FE15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请勿抄袭搬运！盗版必究！正版来源小红书大橘PPT微信DAJU_PPT">
            <a:extLst>
              <a:ext uri="{FF2B5EF4-FFF2-40B4-BE49-F238E27FC236}">
                <a16:creationId xmlns:a16="http://schemas.microsoft.com/office/drawing/2014/main" id="{EE5BF26B-EDED-3AD6-6873-1BA2FC55C891}"/>
              </a:ext>
            </a:extLst>
          </p:cNvPr>
          <p:cNvSpPr txBox="1"/>
          <p:nvPr/>
        </p:nvSpPr>
        <p:spPr>
          <a:xfrm>
            <a:off x="7508421" y="1577153"/>
            <a:ext cx="2470692" cy="393700"/>
          </a:xfrm>
          <a:prstGeom prst="round2DiagRect">
            <a:avLst>
              <a:gd name="adj1" fmla="val 0"/>
              <a:gd name="adj2" fmla="val 0"/>
            </a:avLst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心理剧</a:t>
            </a:r>
          </a:p>
        </p:txBody>
      </p:sp>
      <p:sp>
        <p:nvSpPr>
          <p:cNvPr id="38" name="请勿抄袭搬运！盗版必究！正版来源小红书大橘PPT微信DAJU_PPT">
            <a:extLst>
              <a:ext uri="{FF2B5EF4-FFF2-40B4-BE49-F238E27FC236}">
                <a16:creationId xmlns:a16="http://schemas.microsoft.com/office/drawing/2014/main" id="{79DE3A95-FE66-1E35-573C-7B2C9B440AC3}"/>
              </a:ext>
            </a:extLst>
          </p:cNvPr>
          <p:cNvSpPr txBox="1"/>
          <p:nvPr/>
        </p:nvSpPr>
        <p:spPr>
          <a:xfrm>
            <a:off x="7508240" y="2371725"/>
            <a:ext cx="3765550" cy="339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作为编剧和负责人带领大家一起完成心理剧《选择》并获得校级二等奖，锻炼了自己的抗压能力和协调时间能力。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09BDEE4-A41E-A818-27CE-540CBC710152}"/>
              </a:ext>
            </a:extLst>
          </p:cNvPr>
          <p:cNvSpPr/>
          <p:nvPr/>
        </p:nvSpPr>
        <p:spPr>
          <a:xfrm>
            <a:off x="0" y="0"/>
            <a:ext cx="12192000" cy="623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请勿抄袭搬运！盗版必究！微信DAJU_PPT">
            <a:extLst>
              <a:ext uri="{FF2B5EF4-FFF2-40B4-BE49-F238E27FC236}">
                <a16:creationId xmlns:a16="http://schemas.microsoft.com/office/drawing/2014/main" id="{45FBB0F6-324E-776F-49B7-F0177AF444D3}"/>
              </a:ext>
            </a:extLst>
          </p:cNvPr>
          <p:cNvSpPr txBox="1"/>
          <p:nvPr/>
        </p:nvSpPr>
        <p:spPr>
          <a:xfrm>
            <a:off x="9144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请勿抄袭搬运！盗版必究！微信DAJU_PPT">
            <a:extLst>
              <a:ext uri="{FF2B5EF4-FFF2-40B4-BE49-F238E27FC236}">
                <a16:creationId xmlns:a16="http://schemas.microsoft.com/office/drawing/2014/main" id="{F9671F25-66BF-D386-B89C-C3F5E8A2F1EA}"/>
              </a:ext>
            </a:extLst>
          </p:cNvPr>
          <p:cNvSpPr txBox="1"/>
          <p:nvPr/>
        </p:nvSpPr>
        <p:spPr>
          <a:xfrm>
            <a:off x="3048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科研竞赛</a:t>
            </a:r>
          </a:p>
        </p:txBody>
      </p:sp>
      <p:sp>
        <p:nvSpPr>
          <p:cNvPr id="6" name="请勿抄袭搬运！盗版必究！微信DAJU_PPT">
            <a:extLst>
              <a:ext uri="{FF2B5EF4-FFF2-40B4-BE49-F238E27FC236}">
                <a16:creationId xmlns:a16="http://schemas.microsoft.com/office/drawing/2014/main" id="{5A553920-E08E-E80E-4A93-A78B3833A371}"/>
              </a:ext>
            </a:extLst>
          </p:cNvPr>
          <p:cNvSpPr txBox="1"/>
          <p:nvPr/>
        </p:nvSpPr>
        <p:spPr>
          <a:xfrm>
            <a:off x="6096000" y="0"/>
            <a:ext cx="3048000" cy="623644"/>
          </a:xfrm>
          <a:prstGeom prst="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>
            <a:defPPr>
              <a:defRPr lang="zh-CN"/>
            </a:defPPr>
            <a:lvl1pPr algn="ctr">
              <a:defRPr sz="2000" b="1" spc="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保研经历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请勿抄袭搬运！盗版必究！微信DAJU_PPT">
            <a:extLst>
              <a:ext uri="{FF2B5EF4-FFF2-40B4-BE49-F238E27FC236}">
                <a16:creationId xmlns:a16="http://schemas.microsoft.com/office/drawing/2014/main" id="{5615F255-6011-ADF7-AC28-0E813DE8329E}"/>
              </a:ext>
            </a:extLst>
          </p:cNvPr>
          <p:cNvSpPr txBox="1"/>
          <p:nvPr/>
        </p:nvSpPr>
        <p:spPr>
          <a:xfrm>
            <a:off x="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学业成绩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12D97A-DE14-0AD4-17DF-240C911CD5D3}"/>
              </a:ext>
            </a:extLst>
          </p:cNvPr>
          <p:cNvCxnSpPr/>
          <p:nvPr/>
        </p:nvCxnSpPr>
        <p:spPr>
          <a:xfrm>
            <a:off x="3048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B4A6D6B-CDB6-67F2-13F4-CD61B55A906D}"/>
              </a:ext>
            </a:extLst>
          </p:cNvPr>
          <p:cNvSpPr/>
          <p:nvPr/>
        </p:nvSpPr>
        <p:spPr>
          <a:xfrm rot="10800000">
            <a:off x="7508037" y="517385"/>
            <a:ext cx="223926" cy="193040"/>
          </a:xfrm>
          <a:prstGeom prst="triangle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lvl="0" algn="ctr"/>
            <a:endParaRPr lang="zh-CN" altLang="en-US" sz="2000" b="1" spc="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58B99C-8F5B-1230-6C3F-D860505A9C1B}"/>
              </a:ext>
            </a:extLst>
          </p:cNvPr>
          <p:cNvSpPr txBox="1"/>
          <p:nvPr/>
        </p:nvSpPr>
        <p:spPr>
          <a:xfrm>
            <a:off x="123191" y="905827"/>
            <a:ext cx="11883786" cy="4375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3-5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  认真做一个大创，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月完成了一个竞赛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同时每天花时间写一个英语口语问题并背诵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       开始关注各个夏令营开放时间，准备材料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给方向感兴趣的各个学校的老师发邮件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参加了计算所的“春闱计划”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月初   复习课程知识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参加了计算所面试，当天出结果（最终去向）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       继续复习，试投预推免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参加了微电子所面试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月       参加了清华工程硕博硕士面试，结果出得比较晚，拿到了电科对应的名额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9.29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填报系统，保研结束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18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42">
        <p:fade/>
      </p:transition>
    </mc:Choice>
    <mc:Fallback xmlns="">
      <p:transition spd="med" advTm="1314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2F76-CA64-AFF6-4BEF-FBC3DBF98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1BEB1EC-A54C-1051-91C9-C934ED0515A2}"/>
              </a:ext>
            </a:extLst>
          </p:cNvPr>
          <p:cNvSpPr/>
          <p:nvPr/>
        </p:nvSpPr>
        <p:spPr>
          <a:xfrm>
            <a:off x="0" y="0"/>
            <a:ext cx="12192000" cy="623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请勿抄袭搬运！盗版必究！微信DAJU_PPT">
            <a:extLst>
              <a:ext uri="{FF2B5EF4-FFF2-40B4-BE49-F238E27FC236}">
                <a16:creationId xmlns:a16="http://schemas.microsoft.com/office/drawing/2014/main" id="{9D2445DD-593D-B824-A701-96563D6F52D9}"/>
              </a:ext>
            </a:extLst>
          </p:cNvPr>
          <p:cNvSpPr txBox="1"/>
          <p:nvPr/>
        </p:nvSpPr>
        <p:spPr>
          <a:xfrm>
            <a:off x="9144000" y="0"/>
            <a:ext cx="3048000" cy="623644"/>
          </a:xfrm>
          <a:prstGeom prst="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>
            <a:defPPr>
              <a:defRPr lang="zh-CN"/>
            </a:defPPr>
            <a:lvl1pPr algn="ctr">
              <a:defRPr sz="2000" b="1" spc="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请勿抄袭搬运！盗版必究！微信DAJU_PPT">
            <a:extLst>
              <a:ext uri="{FF2B5EF4-FFF2-40B4-BE49-F238E27FC236}">
                <a16:creationId xmlns:a16="http://schemas.microsoft.com/office/drawing/2014/main" id="{75302219-64BF-8FBB-A788-4853249F0440}"/>
              </a:ext>
            </a:extLst>
          </p:cNvPr>
          <p:cNvSpPr txBox="1"/>
          <p:nvPr/>
        </p:nvSpPr>
        <p:spPr>
          <a:xfrm>
            <a:off x="3048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科研竞赛</a:t>
            </a:r>
          </a:p>
        </p:txBody>
      </p:sp>
      <p:sp>
        <p:nvSpPr>
          <p:cNvPr id="6" name="请勿抄袭搬运！盗版必究！微信DAJU_PPT">
            <a:extLst>
              <a:ext uri="{FF2B5EF4-FFF2-40B4-BE49-F238E27FC236}">
                <a16:creationId xmlns:a16="http://schemas.microsoft.com/office/drawing/2014/main" id="{B2F1409F-935D-003B-9F8E-D1BDD476EDE4}"/>
              </a:ext>
            </a:extLst>
          </p:cNvPr>
          <p:cNvSpPr txBox="1"/>
          <p:nvPr/>
        </p:nvSpPr>
        <p:spPr>
          <a:xfrm>
            <a:off x="6096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保研经历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请勿抄袭搬运！盗版必究！微信DAJU_PPT">
            <a:extLst>
              <a:ext uri="{FF2B5EF4-FFF2-40B4-BE49-F238E27FC236}">
                <a16:creationId xmlns:a16="http://schemas.microsoft.com/office/drawing/2014/main" id="{D9E2E873-DEA0-5E94-FFC8-7DCFE1ED3D32}"/>
              </a:ext>
            </a:extLst>
          </p:cNvPr>
          <p:cNvSpPr txBox="1"/>
          <p:nvPr/>
        </p:nvSpPr>
        <p:spPr>
          <a:xfrm>
            <a:off x="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学业成绩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6BC7A7-8B5A-4D44-769A-F28AEAB08312}"/>
              </a:ext>
            </a:extLst>
          </p:cNvPr>
          <p:cNvCxnSpPr/>
          <p:nvPr/>
        </p:nvCxnSpPr>
        <p:spPr>
          <a:xfrm>
            <a:off x="3048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00C3F5-A229-8C14-239C-7CF2BF74ABE8}"/>
              </a:ext>
            </a:extLst>
          </p:cNvPr>
          <p:cNvCxnSpPr/>
          <p:nvPr/>
        </p:nvCxnSpPr>
        <p:spPr>
          <a:xfrm>
            <a:off x="6096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25899F8B-DCDA-B592-2124-C6FE4345198F}"/>
              </a:ext>
            </a:extLst>
          </p:cNvPr>
          <p:cNvSpPr/>
          <p:nvPr/>
        </p:nvSpPr>
        <p:spPr>
          <a:xfrm rot="10800000">
            <a:off x="10556037" y="517385"/>
            <a:ext cx="223926" cy="193040"/>
          </a:xfrm>
          <a:prstGeom prst="triangle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lvl="0" algn="ctr"/>
            <a:endParaRPr lang="zh-CN" altLang="en-US" sz="2000" b="1" spc="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1D8FF1-3306-FDE5-C063-1CE1F9AE0FB4}"/>
              </a:ext>
            </a:extLst>
          </p:cNvPr>
          <p:cNvSpPr txBox="1"/>
          <p:nvPr/>
        </p:nvSpPr>
        <p:spPr>
          <a:xfrm>
            <a:off x="107678" y="728382"/>
            <a:ext cx="3803922" cy="37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学业成绩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FCA0CBB-789F-1BC5-DAF4-93D8E59D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53084"/>
            <a:ext cx="4505954" cy="473458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5D226C2-D06B-7669-9078-BC7D1602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8" y="1691190"/>
            <a:ext cx="4544059" cy="469648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06B095A-13FE-84AC-E055-FA40B3F4145C}"/>
              </a:ext>
            </a:extLst>
          </p:cNvPr>
          <p:cNvSpPr txBox="1"/>
          <p:nvPr/>
        </p:nvSpPr>
        <p:spPr>
          <a:xfrm>
            <a:off x="107678" y="1209786"/>
            <a:ext cx="34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大二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376A3B-EC89-81F0-BF31-420ABB78224A}"/>
              </a:ext>
            </a:extLst>
          </p:cNvPr>
          <p:cNvSpPr txBox="1"/>
          <p:nvPr/>
        </p:nvSpPr>
        <p:spPr>
          <a:xfrm>
            <a:off x="9458960" y="2164080"/>
            <a:ext cx="2529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ighlight>
                  <a:srgbClr val="FFFF00"/>
                </a:highlight>
              </a:rPr>
              <a:t>29,35,38,40,45,46</a:t>
            </a:r>
          </a:p>
          <a:p>
            <a:r>
              <a:rPr lang="zh-CN" altLang="en-US"/>
              <a:t>多刷往年题，基本上出题都是那几个类型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28,37</a:t>
            </a:r>
            <a:r>
              <a:rPr lang="zh-CN" altLang="en-US"/>
              <a:t>比较玄学，可参考较少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44</a:t>
            </a:r>
            <a:r>
              <a:rPr lang="zh-CN" altLang="en-US"/>
              <a:t>比较灵活</a:t>
            </a:r>
          </a:p>
        </p:txBody>
      </p:sp>
    </p:spTree>
    <p:extLst>
      <p:ext uri="{BB962C8B-B14F-4D97-AF65-F5344CB8AC3E}">
        <p14:creationId xmlns:p14="http://schemas.microsoft.com/office/powerpoint/2010/main" val="17977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252">
        <p:fade/>
      </p:transition>
    </mc:Choice>
    <mc:Fallback xmlns="">
      <p:transition spd="med" advTm="5825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6DE9-B561-09CC-A19F-56AA991BD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F4FA40E-78F7-AC22-4C69-F7901516D6D8}"/>
              </a:ext>
            </a:extLst>
          </p:cNvPr>
          <p:cNvSpPr/>
          <p:nvPr/>
        </p:nvSpPr>
        <p:spPr>
          <a:xfrm>
            <a:off x="0" y="0"/>
            <a:ext cx="12192000" cy="623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请勿抄袭搬运！盗版必究！微信DAJU_PPT">
            <a:extLst>
              <a:ext uri="{FF2B5EF4-FFF2-40B4-BE49-F238E27FC236}">
                <a16:creationId xmlns:a16="http://schemas.microsoft.com/office/drawing/2014/main" id="{A4013573-E416-B49F-3A1D-9900C4C9108A}"/>
              </a:ext>
            </a:extLst>
          </p:cNvPr>
          <p:cNvSpPr txBox="1"/>
          <p:nvPr/>
        </p:nvSpPr>
        <p:spPr>
          <a:xfrm>
            <a:off x="9144000" y="0"/>
            <a:ext cx="3048000" cy="623644"/>
          </a:xfrm>
          <a:prstGeom prst="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>
            <a:defPPr>
              <a:defRPr lang="zh-CN"/>
            </a:defPPr>
            <a:lvl1pPr algn="ctr">
              <a:defRPr sz="2000" b="1" spc="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请勿抄袭搬运！盗版必究！微信DAJU_PPT">
            <a:extLst>
              <a:ext uri="{FF2B5EF4-FFF2-40B4-BE49-F238E27FC236}">
                <a16:creationId xmlns:a16="http://schemas.microsoft.com/office/drawing/2014/main" id="{2716DA53-E495-4D6D-B02B-24E5FF727C2B}"/>
              </a:ext>
            </a:extLst>
          </p:cNvPr>
          <p:cNvSpPr txBox="1"/>
          <p:nvPr/>
        </p:nvSpPr>
        <p:spPr>
          <a:xfrm>
            <a:off x="3048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科研竞赛</a:t>
            </a:r>
          </a:p>
        </p:txBody>
      </p:sp>
      <p:sp>
        <p:nvSpPr>
          <p:cNvPr id="6" name="请勿抄袭搬运！盗版必究！微信DAJU_PPT">
            <a:extLst>
              <a:ext uri="{FF2B5EF4-FFF2-40B4-BE49-F238E27FC236}">
                <a16:creationId xmlns:a16="http://schemas.microsoft.com/office/drawing/2014/main" id="{0EC59EBD-B50D-EEF9-32D4-1D032EA23AFB}"/>
              </a:ext>
            </a:extLst>
          </p:cNvPr>
          <p:cNvSpPr txBox="1"/>
          <p:nvPr/>
        </p:nvSpPr>
        <p:spPr>
          <a:xfrm>
            <a:off x="6096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保研经历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请勿抄袭搬运！盗版必究！微信DAJU_PPT">
            <a:extLst>
              <a:ext uri="{FF2B5EF4-FFF2-40B4-BE49-F238E27FC236}">
                <a16:creationId xmlns:a16="http://schemas.microsoft.com/office/drawing/2014/main" id="{E6847CD2-F068-6373-701E-631D41677792}"/>
              </a:ext>
            </a:extLst>
          </p:cNvPr>
          <p:cNvSpPr txBox="1"/>
          <p:nvPr/>
        </p:nvSpPr>
        <p:spPr>
          <a:xfrm>
            <a:off x="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学业成绩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8758F18-C187-D879-E858-642EF0E6FDFC}"/>
              </a:ext>
            </a:extLst>
          </p:cNvPr>
          <p:cNvCxnSpPr/>
          <p:nvPr/>
        </p:nvCxnSpPr>
        <p:spPr>
          <a:xfrm>
            <a:off x="3048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C5DC13A-D899-DB16-EEE4-85E0BA56053D}"/>
              </a:ext>
            </a:extLst>
          </p:cNvPr>
          <p:cNvCxnSpPr/>
          <p:nvPr/>
        </p:nvCxnSpPr>
        <p:spPr>
          <a:xfrm>
            <a:off x="6096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39D9DFC-D246-9C2A-4468-3520A0506E1E}"/>
              </a:ext>
            </a:extLst>
          </p:cNvPr>
          <p:cNvSpPr/>
          <p:nvPr/>
        </p:nvSpPr>
        <p:spPr>
          <a:xfrm rot="10800000">
            <a:off x="10556037" y="517385"/>
            <a:ext cx="223926" cy="193040"/>
          </a:xfrm>
          <a:prstGeom prst="triangle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lvl="0" algn="ctr"/>
            <a:endParaRPr lang="zh-CN" altLang="en-US" sz="2000" b="1" spc="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B3171A-FE40-60D2-5488-9F0F23F7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" y="1471486"/>
            <a:ext cx="4553585" cy="30007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DA15B3-A231-D437-66DC-A66DB204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02" y="1471485"/>
            <a:ext cx="4572638" cy="38486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822B98A-76CB-A615-44FE-61CCE56CBB4D}"/>
              </a:ext>
            </a:extLst>
          </p:cNvPr>
          <p:cNvSpPr txBox="1"/>
          <p:nvPr/>
        </p:nvSpPr>
        <p:spPr>
          <a:xfrm>
            <a:off x="172720" y="86289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大三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BE068A-5188-FB1F-7866-2C5BE51847B5}"/>
              </a:ext>
            </a:extLst>
          </p:cNvPr>
          <p:cNvSpPr txBox="1"/>
          <p:nvPr/>
        </p:nvSpPr>
        <p:spPr>
          <a:xfrm>
            <a:off x="9377680" y="1402080"/>
            <a:ext cx="270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ighlight>
                  <a:srgbClr val="FFFF00"/>
                </a:highlight>
              </a:rPr>
              <a:t>49,57</a:t>
            </a:r>
            <a:r>
              <a:rPr lang="zh-CN" altLang="en-US"/>
              <a:t>全看背</a:t>
            </a:r>
            <a:endParaRPr lang="en-US" altLang="zh-CN"/>
          </a:p>
          <a:p>
            <a:r>
              <a:rPr lang="en-US" altLang="zh-CN"/>
              <a:t>48,54</a:t>
            </a:r>
            <a:r>
              <a:rPr lang="zh-CN" altLang="en-US"/>
              <a:t>比较看运气，电路类型的</a:t>
            </a:r>
            <a:endParaRPr lang="en-US" altLang="zh-CN"/>
          </a:p>
          <a:p>
            <a:r>
              <a:rPr lang="en-US" altLang="zh-CN"/>
              <a:t>50,56</a:t>
            </a:r>
            <a:r>
              <a:rPr lang="zh-CN" altLang="en-US"/>
              <a:t>偏向于实验，更看重理解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C2EDAC-B62E-B1B0-8A67-214CFE027EB6}"/>
              </a:ext>
            </a:extLst>
          </p:cNvPr>
          <p:cNvSpPr txBox="1"/>
          <p:nvPr/>
        </p:nvSpPr>
        <p:spPr>
          <a:xfrm>
            <a:off x="345440" y="5821680"/>
            <a:ext cx="763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在考试前要全力以赴，保证成绩靠前</a:t>
            </a:r>
          </a:p>
        </p:txBody>
      </p:sp>
    </p:spTree>
    <p:extLst>
      <p:ext uri="{BB962C8B-B14F-4D97-AF65-F5344CB8AC3E}">
        <p14:creationId xmlns:p14="http://schemas.microsoft.com/office/powerpoint/2010/main" val="1512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252">
        <p:fade/>
      </p:transition>
    </mc:Choice>
    <mc:Fallback xmlns="">
      <p:transition spd="med" advTm="5825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7F172-2895-4897-D37B-9055F543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150A945-1C2A-0D96-F439-BC34F6EC1721}"/>
              </a:ext>
            </a:extLst>
          </p:cNvPr>
          <p:cNvSpPr/>
          <p:nvPr/>
        </p:nvSpPr>
        <p:spPr>
          <a:xfrm>
            <a:off x="0" y="0"/>
            <a:ext cx="12192000" cy="623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请勿抄袭搬运！盗版必究！微信DAJU_PPT">
            <a:extLst>
              <a:ext uri="{FF2B5EF4-FFF2-40B4-BE49-F238E27FC236}">
                <a16:creationId xmlns:a16="http://schemas.microsoft.com/office/drawing/2014/main" id="{1CFFF39E-DE6A-F9B7-9DCD-C947A02B3A53}"/>
              </a:ext>
            </a:extLst>
          </p:cNvPr>
          <p:cNvSpPr txBox="1"/>
          <p:nvPr/>
        </p:nvSpPr>
        <p:spPr>
          <a:xfrm>
            <a:off x="9144000" y="0"/>
            <a:ext cx="3048000" cy="623644"/>
          </a:xfrm>
          <a:prstGeom prst="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>
            <a:defPPr>
              <a:defRPr lang="zh-CN"/>
            </a:defPPr>
            <a:lvl1pPr algn="ctr">
              <a:defRPr sz="2000" b="1" spc="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请勿抄袭搬运！盗版必究！微信DAJU_PPT">
            <a:extLst>
              <a:ext uri="{FF2B5EF4-FFF2-40B4-BE49-F238E27FC236}">
                <a16:creationId xmlns:a16="http://schemas.microsoft.com/office/drawing/2014/main" id="{7596776D-030F-5453-A8F5-C97181ACCC36}"/>
              </a:ext>
            </a:extLst>
          </p:cNvPr>
          <p:cNvSpPr txBox="1"/>
          <p:nvPr/>
        </p:nvSpPr>
        <p:spPr>
          <a:xfrm>
            <a:off x="3048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科研竞赛</a:t>
            </a:r>
          </a:p>
        </p:txBody>
      </p:sp>
      <p:sp>
        <p:nvSpPr>
          <p:cNvPr id="6" name="请勿抄袭搬运！盗版必究！微信DAJU_PPT">
            <a:extLst>
              <a:ext uri="{FF2B5EF4-FFF2-40B4-BE49-F238E27FC236}">
                <a16:creationId xmlns:a16="http://schemas.microsoft.com/office/drawing/2014/main" id="{219F49A7-169E-3938-D38D-6D55F124A95B}"/>
              </a:ext>
            </a:extLst>
          </p:cNvPr>
          <p:cNvSpPr txBox="1"/>
          <p:nvPr/>
        </p:nvSpPr>
        <p:spPr>
          <a:xfrm>
            <a:off x="6096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保研经历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请勿抄袭搬运！盗版必究！微信DAJU_PPT">
            <a:extLst>
              <a:ext uri="{FF2B5EF4-FFF2-40B4-BE49-F238E27FC236}">
                <a16:creationId xmlns:a16="http://schemas.microsoft.com/office/drawing/2014/main" id="{DEB556E9-63C9-A2C9-B437-81EA8086D1BD}"/>
              </a:ext>
            </a:extLst>
          </p:cNvPr>
          <p:cNvSpPr txBox="1"/>
          <p:nvPr/>
        </p:nvSpPr>
        <p:spPr>
          <a:xfrm>
            <a:off x="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学业成绩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FB98C3D-ACCE-DF27-1E3A-286FFB404B90}"/>
              </a:ext>
            </a:extLst>
          </p:cNvPr>
          <p:cNvCxnSpPr/>
          <p:nvPr/>
        </p:nvCxnSpPr>
        <p:spPr>
          <a:xfrm>
            <a:off x="3048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987917-88CA-03D9-3FC9-085928D9755F}"/>
              </a:ext>
            </a:extLst>
          </p:cNvPr>
          <p:cNvCxnSpPr/>
          <p:nvPr/>
        </p:nvCxnSpPr>
        <p:spPr>
          <a:xfrm>
            <a:off x="6096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509BB7E2-04E7-9B84-9B8A-21D0535ACCE5}"/>
              </a:ext>
            </a:extLst>
          </p:cNvPr>
          <p:cNvSpPr/>
          <p:nvPr/>
        </p:nvSpPr>
        <p:spPr>
          <a:xfrm rot="10800000">
            <a:off x="10556037" y="517385"/>
            <a:ext cx="223926" cy="193040"/>
          </a:xfrm>
          <a:prstGeom prst="triangle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lvl="0" algn="ctr"/>
            <a:endParaRPr lang="zh-CN" altLang="en-US" sz="2000" b="1" spc="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DA090C-AD5E-394D-D077-62AF66BF2779}"/>
              </a:ext>
            </a:extLst>
          </p:cNvPr>
          <p:cNvSpPr txBox="1"/>
          <p:nvPr/>
        </p:nvSpPr>
        <p:spPr>
          <a:xfrm>
            <a:off x="213360" y="92456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好拿奖的竞赛一定没用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0AD165-EE03-6546-9AB3-5221D487973A}"/>
              </a:ext>
            </a:extLst>
          </p:cNvPr>
          <p:cNvSpPr txBox="1"/>
          <p:nvPr/>
        </p:nvSpPr>
        <p:spPr>
          <a:xfrm>
            <a:off x="406400" y="1615440"/>
            <a:ext cx="6969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误区</a:t>
            </a:r>
            <a:r>
              <a:rPr lang="en-US" altLang="zh-CN"/>
              <a:t>1</a:t>
            </a:r>
            <a:r>
              <a:rPr lang="zh-CN" altLang="en-US"/>
              <a:t>：多参加</a:t>
            </a:r>
            <a:endParaRPr lang="en-US" altLang="zh-CN"/>
          </a:p>
          <a:p>
            <a:r>
              <a:rPr lang="zh-CN" altLang="en-US"/>
              <a:t>误区</a:t>
            </a:r>
            <a:r>
              <a:rPr lang="en-US" altLang="zh-CN"/>
              <a:t>2</a:t>
            </a:r>
            <a:r>
              <a:rPr lang="zh-CN" altLang="en-US"/>
              <a:t>：找大佬队友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要自己</a:t>
            </a:r>
            <a:r>
              <a:rPr lang="zh-CN" altLang="zh-CN"/>
              <a:t>一步一步历练</a:t>
            </a:r>
            <a:r>
              <a:rPr lang="zh-CN" altLang="en-US"/>
              <a:t>摆脱</a:t>
            </a:r>
            <a:r>
              <a:rPr lang="zh-CN" altLang="zh-CN"/>
              <a:t>小白</a:t>
            </a:r>
            <a:r>
              <a:rPr lang="zh-CN" altLang="en-US"/>
              <a:t>，不要变向放弃了自我锻炼的机会</a:t>
            </a:r>
            <a:endParaRPr lang="en-US" altLang="zh-CN"/>
          </a:p>
          <a:p>
            <a:r>
              <a:rPr lang="zh-CN" altLang="en-US"/>
              <a:t>不要望而止步，走进去，一步一步来大家都可以的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个人觉得有意义的竞赛：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集创赛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电子设计大赛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数学建模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“一生一芯”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科研</a:t>
            </a:r>
            <a:r>
              <a:rPr lang="en-US" altLang="zh-CN"/>
              <a:t>&gt;</a:t>
            </a:r>
            <a:r>
              <a:rPr lang="zh-CN" altLang="en-US"/>
              <a:t>竞赛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各个学校老师招的实习生参与实际项目</a:t>
            </a:r>
          </a:p>
        </p:txBody>
      </p:sp>
    </p:spTree>
    <p:extLst>
      <p:ext uri="{BB962C8B-B14F-4D97-AF65-F5344CB8AC3E}">
        <p14:creationId xmlns:p14="http://schemas.microsoft.com/office/powerpoint/2010/main" val="11075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252">
        <p:fade/>
      </p:transition>
    </mc:Choice>
    <mc:Fallback xmlns="">
      <p:transition spd="med" advTm="5825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2C58-FE23-4665-59CC-1D35502B4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BE8D875-18D4-A677-03AE-6C3CCD8800BD}"/>
              </a:ext>
            </a:extLst>
          </p:cNvPr>
          <p:cNvSpPr/>
          <p:nvPr/>
        </p:nvSpPr>
        <p:spPr>
          <a:xfrm>
            <a:off x="0" y="0"/>
            <a:ext cx="12192000" cy="6236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请勿抄袭搬运！盗版必究！微信DAJU_PPT">
            <a:extLst>
              <a:ext uri="{FF2B5EF4-FFF2-40B4-BE49-F238E27FC236}">
                <a16:creationId xmlns:a16="http://schemas.microsoft.com/office/drawing/2014/main" id="{5349E23D-4CDF-F81C-F068-57317961D578}"/>
              </a:ext>
            </a:extLst>
          </p:cNvPr>
          <p:cNvSpPr txBox="1"/>
          <p:nvPr/>
        </p:nvSpPr>
        <p:spPr>
          <a:xfrm>
            <a:off x="9144000" y="0"/>
            <a:ext cx="3048000" cy="623644"/>
          </a:xfrm>
          <a:prstGeom prst="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>
            <a:defPPr>
              <a:defRPr lang="zh-CN"/>
            </a:defPPr>
            <a:lvl1pPr algn="ctr">
              <a:defRPr sz="2000" b="1" spc="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请勿抄袭搬运！盗版必究！微信DAJU_PPT">
            <a:extLst>
              <a:ext uri="{FF2B5EF4-FFF2-40B4-BE49-F238E27FC236}">
                <a16:creationId xmlns:a16="http://schemas.microsoft.com/office/drawing/2014/main" id="{CDC9F001-5C00-260D-E9C6-800F2BD7B162}"/>
              </a:ext>
            </a:extLst>
          </p:cNvPr>
          <p:cNvSpPr txBox="1"/>
          <p:nvPr/>
        </p:nvSpPr>
        <p:spPr>
          <a:xfrm>
            <a:off x="3048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科研竞赛</a:t>
            </a:r>
          </a:p>
        </p:txBody>
      </p:sp>
      <p:sp>
        <p:nvSpPr>
          <p:cNvPr id="6" name="请勿抄袭搬运！盗版必究！微信DAJU_PPT">
            <a:extLst>
              <a:ext uri="{FF2B5EF4-FFF2-40B4-BE49-F238E27FC236}">
                <a16:creationId xmlns:a16="http://schemas.microsoft.com/office/drawing/2014/main" id="{9688EEE3-1BAC-3560-58F4-2D44C3D65C40}"/>
              </a:ext>
            </a:extLst>
          </p:cNvPr>
          <p:cNvSpPr txBox="1"/>
          <p:nvPr/>
        </p:nvSpPr>
        <p:spPr>
          <a:xfrm>
            <a:off x="609600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保研经历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请勿抄袭搬运！盗版必究！微信DAJU_PPT">
            <a:extLst>
              <a:ext uri="{FF2B5EF4-FFF2-40B4-BE49-F238E27FC236}">
                <a16:creationId xmlns:a16="http://schemas.microsoft.com/office/drawing/2014/main" id="{791C2908-7A29-1BB5-91F2-836F9784BBF1}"/>
              </a:ext>
            </a:extLst>
          </p:cNvPr>
          <p:cNvSpPr txBox="1"/>
          <p:nvPr/>
        </p:nvSpPr>
        <p:spPr>
          <a:xfrm>
            <a:off x="0" y="0"/>
            <a:ext cx="3048000" cy="6236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2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学业成绩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18A92B-4799-1790-8D3F-EA7B78E2E70F}"/>
              </a:ext>
            </a:extLst>
          </p:cNvPr>
          <p:cNvCxnSpPr/>
          <p:nvPr/>
        </p:nvCxnSpPr>
        <p:spPr>
          <a:xfrm>
            <a:off x="3048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5586C95-2390-55B0-ACE6-51A0EEE40BE8}"/>
              </a:ext>
            </a:extLst>
          </p:cNvPr>
          <p:cNvCxnSpPr/>
          <p:nvPr/>
        </p:nvCxnSpPr>
        <p:spPr>
          <a:xfrm>
            <a:off x="6096000" y="118782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3F422E-4082-2D52-D844-0AF6D41956DA}"/>
              </a:ext>
            </a:extLst>
          </p:cNvPr>
          <p:cNvSpPr/>
          <p:nvPr/>
        </p:nvSpPr>
        <p:spPr>
          <a:xfrm rot="10800000">
            <a:off x="10556037" y="517385"/>
            <a:ext cx="223926" cy="193040"/>
          </a:xfrm>
          <a:prstGeom prst="triangle">
            <a:avLst/>
          </a:prstGeom>
          <a:solidFill>
            <a:srgbClr val="006C39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lvl="0" algn="ctr"/>
            <a:endParaRPr lang="zh-CN" altLang="en-US" sz="2000" b="1" spc="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D41471-59A2-9FEA-DE78-D3273507E330}"/>
              </a:ext>
            </a:extLst>
          </p:cNvPr>
          <p:cNvSpPr txBox="1"/>
          <p:nvPr/>
        </p:nvSpPr>
        <p:spPr>
          <a:xfrm>
            <a:off x="416560" y="955040"/>
            <a:ext cx="10596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保研找哪些老师回复邮件可能性高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本校也是北理出身的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和自己某一个项目方向一致的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面试提问关注点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项目多的话：更关注项目的细节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项目少的话：会延伸问很多课程内容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其他保研机会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每天看一遍目标院校官网，上交、复旦、清华都有工程硕博，有想尝试的可以都试试，竞争相对较小</a:t>
            </a:r>
            <a:endParaRPr lang="en-US" altLang="zh-CN"/>
          </a:p>
          <a:p>
            <a:r>
              <a:rPr lang="zh-CN" altLang="en-US"/>
              <a:t>清华工程硕博面试流程：</a:t>
            </a:r>
            <a:endParaRPr lang="en-US" altLang="zh-CN"/>
          </a:p>
          <a:p>
            <a:r>
              <a:rPr lang="en-US" altLang="zh-CN"/>
              <a:t>     3minppt</a:t>
            </a:r>
            <a:r>
              <a:rPr lang="zh-CN" altLang="en-US"/>
              <a:t>自我介绍</a:t>
            </a:r>
            <a:r>
              <a:rPr lang="en-US" altLang="zh-CN"/>
              <a:t>+</a:t>
            </a:r>
            <a:r>
              <a:rPr lang="zh-CN" altLang="en-US"/>
              <a:t>抽一个题目的文献翻译</a:t>
            </a:r>
            <a:r>
              <a:rPr lang="en-US" altLang="zh-CN"/>
              <a:t>+</a:t>
            </a:r>
            <a:r>
              <a:rPr lang="zh-CN" altLang="en-US"/>
              <a:t>提问（总时长</a:t>
            </a:r>
            <a:r>
              <a:rPr lang="en-US" altLang="zh-CN"/>
              <a:t>30min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包括：你为什么会选择工程硕博？主要问的课程：信号与系统，半导体物理，电磁场与电磁波，问的       比较全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计算所春闱面试：更看重项目，基本不问课程也不问英语问题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计算所正式面试：英语</a:t>
            </a:r>
            <a:r>
              <a:rPr lang="en-US" altLang="zh-CN"/>
              <a:t>+</a:t>
            </a:r>
            <a:r>
              <a:rPr lang="zh-CN" altLang="en-US"/>
              <a:t>数电知识＋项目经历</a:t>
            </a:r>
            <a:r>
              <a:rPr lang="en-US" altLang="zh-CN"/>
              <a:t>            </a:t>
            </a:r>
            <a:br>
              <a:rPr lang="en-US" altLang="zh-CN"/>
            </a:br>
            <a:r>
              <a:rPr lang="en-US" altLang="zh-CN"/>
              <a:t>           </a:t>
            </a:r>
          </a:p>
          <a:p>
            <a:endParaRPr lang="en-US" altLang="zh-CN"/>
          </a:p>
          <a:p>
            <a:r>
              <a:rPr lang="zh-CN" altLang="en-US"/>
              <a:t>从我个人的经历来看，大家最好用</a:t>
            </a:r>
            <a:r>
              <a:rPr lang="en-US" altLang="zh-CN"/>
              <a:t>2</a:t>
            </a:r>
            <a:r>
              <a:rPr lang="zh-CN" altLang="en-US"/>
              <a:t>年半打磨出某一方面很厉害，成绩非常靠前的话所有夏令营最起码有入营的机会，然后在成绩保障的基础上有一定较深的科研项目。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252">
        <p:fade/>
      </p:transition>
    </mc:Choice>
    <mc:Fallback xmlns="">
      <p:transition spd="med" advTm="5825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  <p:tag name="COMMONDATA" val="eyJoZGlkIjoiMDg4NDZiMzdmZWY1MDNkMGUwMDc1ZTk2OGYyZjZjMT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4.68341124512648,&quot;left&quot;:44.42527559055118,&quot;top&quot;:245.56879347928293,&quot;width&quot;:871.4512598425196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7493;"/>
  <p:tag name="ISLIDE.ICON" val="#398555;#402765;#394246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7493;"/>
  <p:tag name="ISLIDE.ICON" val="#398555;#402765;#3942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00大学——蓝色华中师范大学">
      <a:dk1>
        <a:srgbClr val="000000"/>
      </a:dk1>
      <a:lt1>
        <a:srgbClr val="FFFFFF"/>
      </a:lt1>
      <a:dk2>
        <a:srgbClr val="0F2344"/>
      </a:dk2>
      <a:lt2>
        <a:srgbClr val="C7D7F3"/>
      </a:lt2>
      <a:accent1>
        <a:srgbClr val="1559A3"/>
      </a:accent1>
      <a:accent2>
        <a:srgbClr val="D7C39F"/>
      </a:accent2>
      <a:accent3>
        <a:srgbClr val="1559A3"/>
      </a:accent3>
      <a:accent4>
        <a:srgbClr val="D7C39F"/>
      </a:accent4>
      <a:accent5>
        <a:srgbClr val="1559A3"/>
      </a:accent5>
      <a:accent6>
        <a:srgbClr val="D7C39F"/>
      </a:accent6>
      <a:hlink>
        <a:srgbClr val="0563C1"/>
      </a:hlink>
      <a:folHlink>
        <a:srgbClr val="954F72"/>
      </a:folHlink>
    </a:clrScheme>
    <a:fontScheme name="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k4MDY2NjIyNjUyIiwKCSJHcm91cElkIiA6ICIxMDIzNDMzNzU1IiwKCSJJbWFnZSIgOiAiaVZCT1J3MEtHZ29BQUFBTlNVaEVVZ0FBQThNQUFBS1RDQVlBQUFBOWpOcDFBQUFBQVhOU1IwSUFyczRjNlFBQUlBQkpSRUZVZUp6czNYbDhGT1hCQi9EZk03Tm5zcmxQUWtnQ2hBVENHY0o5bndMS29hakYreFlWdGRyYVdvOVg3YUgxcmRYNjFsYXRGZXRWdFZaVUZKUWJSVzZRSzV3SklTRVFqcENRKzlwcm52ZVBIQ1lrZ1FRU0pwdjlmVCtmZnByTXpNNzhOc1ROL25abW5nY2d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vNU82QjNBVzRTR0p2cjVocGhETmVrT1ZSV2pyOTU1aUlpSVNCOHVUVllvVXNzdms1WDVCUmtaSlhybkllOFVGcFprVTBPMFVLT21odkc5S2RYbjBtU0ZLbVJlK1ZsN2ZuNStXcW5lZWRvVHkzQTdDMHRLc3ZscWhxY2d4R3dCWVlhVUZpbGcwRHNYRVJFUjZVTkl1S1FRZGtCV1FXSmxpYXY4dHl6RmRMbEVSQXp3dFFiaGFRRXhDMEpZK042VXppVWtYQkNpU2tMYUliR3lYSEUrbTNmZ1FKbmV1ZG9EeTNBNzZoby9JTnBvRU84QW1DS0VVRlJWaGRGa2dxcXFla2NqSWlJaW5XaHVOeHdPQjl4dU42U1VHaURYdTEzYTNjY3o5aDNST3h0MWJ0WHZUWlhYQVRsVENLR29Rb0hKWUlRcUZMMmpVUWVpU1ExMmx4TnVxZFc4Um1HMTIrVmUwQmxmbzFpRzIwbFVWSXFQTWNEMXRRSXgyV0EwWVBTRWNlZzdjQURDSXlQZ2E3UHBIWStJaUhSUVZWbUYwcEppT093T09KME91RjJhM3BHb0h0V2d3R0Ewd1d3MncrYnZCNnZWMmk3SHFTZ3Z4NW5UdVRpNGR6L1dyL2tPVHFjVFV1S0h5a0x0eXR6YzFQSjJPU2g1dmZydlRZMktpbkU5Qm1Cd1ZEeWlBa0pnTTdYUDd6cDVwZ3BIRlU2VW5NV2VVNWxZZTJRWG5HNTNwMzJONGlVUjdjVG81LzZGa0pob3Nwang4Qk9QWWZTRWNmQzEyU0FFUDM4Z0l2SW0yWmxaV0w5MkhRN3QzWWZjMDZkaHI3SkRjN3ZoZHJtaFNaYmhqa1FSQ2xTREN0VmdnTWxzUm5oRU9KSUc5c2VvOFdQUlBiNW5teDVMU29rcFYwM0h5UEZqOFBMdi9vaXF5c294bGtBOGlWejhUNXNlaUtoRzdYdFRzOEdJcHliZGlJazlCOExQN01QM3B0UWtLU1ZtSlkzQXBQaEJlSGJsKzZoeU9qcmxheFIvKzl0QlZGU1VqOWsvYkN1RTZIZkZ6Q3V4NFBGZndNZkhSKzlZUkVSMEdXaWFodUxDSW16YnRCbExGeTFHMnY0RERkYWJWQU5Vb1VCUkZBaitHZTVRSkNRMFRZTmJhbkM0WFEzV3hmZE94RFUzWEkrVUVjTVFHQndFUldtYnkwcnRWVlY0OHkrdjRkc3Z2Z0tBWXhVRldsSm5PL05DK291T2pyWWFiU0hiSUVTL0tiMEc0M2RUYjRPdnlhSjNMUElBVlU0SGZyL20zL2oyMERZQU9PWXN6ZStkazVOVHFYZXV0c0l6dyszQTVCOGVEZ0dMd1dCQVl0OCtMTUpFUkY3aTlNbFQrRzdGYXF4ZnZSWVphZWtBQUZVb1NBeUxSdmZnTG9nTkNrZWtMUmcrSmpPc1JndE1IRU9pUTNGcWJsUTRxbERocUVKdWVSR3lDM054NU93cEhNNC9nWXhEYVhqNWR5K2dSMEk4eGs2ZWlNa3pwaUdpUytRbEg5TnNzYUR2Z1A1WXRmUmJPQnhPbzhsUGkwUXVPdDE5ZWFRdmFRa09nUkFXZzZLaWIzZ3NpekMxbU1Wb3dvRElIbGg5ZUNmc2JwZlJhUFFMQjVDdGQ2NjJ3akxjRHR5YU04eWdHQ3hHb3hHaDRlRjZ4eUVpb3NzZ0ovc1lYdm45SDVHMi95QmNMaGNDTGI2WTJXY0VwaWFrSU1JV0NEK3pEOStBZXBoeVJ4Vks3UlU0VTE2RTd3N3Z3WmY3TitCSTJtRmtIOG5FajF1MlljR3ZIa1Y4UXE5TFBrNXdhQWdzRmlzY2RxZEpNU0FDWUJtbXRpVlVMUmhTV0V5cUFWMzhnL1dPUXg0bXdpOFFGb01KZHBmTDVEWWJRc0V5VE9laktrWmZLYVJCVVZYNCtQS3NNQkZSWitad09yRno4MWE4K016dlVGbGVBYXZCaE1IZGV1T0pDZlBRUFRpUzkrTjVNRitUQmI0bUN5TDlndEUvb2p0bUpvM0Fxejk4amgwbjA3RnY1Mjc4OHA0RitOV3pUMkxFK0xFd0dZMFhmUnlyanc4TUJnTWdvQXBOOFcvRHAwQUVBREM0RlI5cGhFRVJDbXdtdmplbDFyR1pmR0JVcTErakZLbjY2WjJuTGJFTUV4RVJYU1NIMDRuRkgvOFhILy9yZlZTV1Y2QlBlQXh1SFR3RlYvUktnWUdYUUhjcVFnajBET21DLzV2OUFOWWMyWVYzdDY5QVd0NXgvUG0zTCtEVytYZGg5dlZ6WVdtbjBhZUppS2g5c0F3VEVSRmRwQzgvK2hTZnZQc0JLc3JMa1JnYWpSZW0zWW5Zb0Fpb2JUUzRFblU4QmxYRjFGNkRFUjhTaGQrdStoQjdUMmZoNDNmZWg4dmx3azEzM2E1M1BDSWlhZ1grdFNZaUltb2x0OXVOSlo4dnhqdC9meE5WRlpWSWpvckh3dXQvaVI0aFhWaUV2WUFpRlBRTWljSWJWeitNNUtoNFZGVlU0cjAzL29tdi8vczUzRzYzM3ZHSWlLaUYrQmViaUlpb0ZhU1UyUExEQm56dzFrSW9RbUJLcjJUOCthcDc0V2ZtZlhqZXhzL2lnMWRuM1k4cDhjbFFoWUwzL3ZFMnRtM1lCRTNqL05GRVJKNkFaWmlJaUtnVmlvdUs4T0UvLzRYaWdrSjA5US9GSTZPdlFZZ1B4enp5VmdFV1gveDh6RFhvR2RJRlpTV2xlUCt0aGNqTFBhTjNMQ0lpYWdHV1lTSWlvaFp5dTkzNGFPRjd5RHljQVYrVEJhL012QTlkQTBJNVlyUVhFMElnT2lBVUwweS9DemFUQlpucEdmajB2UTk1dVRRUmtRZGdHU1lpSW1xaE5jdFdZTWxuWDhDa0d2SHJjZGNqSVN4YTcwalVRZlFLN1lvbkp0d0FrMnJBc3NWTHNQeXJwWHBISWlLaUMyQVpKaUlpYW9HVE9TZXc2TU5Qb0drYXhzVDF4Y1Q0UVhwSG9nNW1Zdndnakk3ckI3ZmJqVS9mK3hDblRwelVPeElSRVowSHl6QVJFZEVGU0NteCtmdjFPSGs4Qjc0bUMrYjJINE1BaTYvZXNhaUQ4VFZaY0UzZjBRaTArQ0wvVEI0MmY3OGVVa3E5WXhFUlVUTllob21JaUM2Z3RMZ0UzNjlhRFlmRGdZRmRlbUJvZEtMZWthaURHdFl0RVlPNzlvTEw1Y0s2MVd0eE5qOWY3MGhFUk5RTWxtRWlJcUlMMkxWdE96SU9wUU1BSGh3NUcyYURVZWRFMUZGWmpDYmNNK3hLQU1EaGc0ZXdjOXVQT2ljaUlxTG1zQXdURVJHZGg4UGh3SHYvV0FpMzI0MnA4WVBSTnpKTzcwalV3U1ZGeEdCYXdoQzRYQzU4L1BhN2NEZ2Nla2NpSXFJbXNBd1RFUkdkeDhvbDMrTEVzZU1Jc3Rwd1c4cFV2ZU9RaDdoNzZIUUVXbXc0bVhNQ3l4WXYwVHNPRVJFMWdXV1lpSWlvR1M2WEMydVhyd1FBakk3cmh4NGhYWFJPUko0aUpqQWNJMk9UQUFETHYxckNlWWVKaURvZ2xtRWlJcUptSE0zSXhKbFRwMkZTalJqZXJUZDhUUmE5STVHSHNCaE5HQkhURzFhRENmbG44cEYxSkZQdlNFUkVkQTZXWVNJaW9tWWNTTjJMb3NJaTJFd1dET2pTWGU4NDVHSDZSY1loeU9xSGlySXlIRXJkcDNjY0lpSTZCOHN3RVJGUkV4eDJPOUwySDRURGJrZE1ZRGlpQThMMGprUWVKallvQXRHQllYQTZuVGkwL3dBcUt5cjFqa1JFUlBXd0RCTVJFVFdodkt3Y2h3NGNCQUJNVFVpQnF2QlBKcldPUVZFeHVlZEFBRURhL29Nb0xpelVPUkVSRWRYSHYreEVSRVJOeURxU2laUEhqc09rR25CRnI4RjZ4eUVQTlRFK0dXYlZnSnpzWXppYWVWVHZPRVJFVkEvTE1CRVJVUk8yYnRnRXQ5dU53VjE3SWRRM1FPODQ1S0hDZkFPUUVwMEF0OXVOSFZ1MjZoMkhpSWpxWVJrbUlpSnFRbnJOSmRMRHV2V0dFRUxuTk9TcGhCQVlHZHNYQUpDUmxxNXpHaUlpcW85bG1JaUk2Qnd1bHd0Wmg0OEFBSHFIUmV1Y2hqeGQvNGhZQUVCV1JpWTBUZE01RFJFUjFXSVpKaUlpT3NlcEV5ZFFVVjRPWDVNRjRiWWd2ZU9RaDR2d0M0YVAwWXlLc2pLY1BKNmpkeHdpSXFyQk1reEVSSFNPMnJQQ0ViWWcrSmpNT3FjaFQyYzJHQkZSODZGS3hxRTBuZE1RRVZFdGxtRWlJcUp6SEVrN0RBQ0k5QXVDMVdEU09RMTVPcE5xUUtSZk1BQWcvU0RMTUJGUlI4RXlURVJFZEk0ajZkVmxPTUlXQkl1UlpmaGNkLzczRDVqNDFnTFlYUTY5bzNnRWsycEFoRi9ObVdFT29rVkUxR0VZOUE1QVJOUmFVa3BzWGJjT0cxZXZSc2FCQXlncEtvTEpiRVpBVUJENkRCeUk2KzY2Q3lGaFlaZDBqSXJ5Y3ZqNCtyWlI0a3Z6aTV0dnhzbGp4K0FYR0lnM1AvOGNSdFA1eTludXJWdng0cTkrQlFDWS8vamptRHhyVm9QMTJSa1orTzg3NytCUWFpcWNEZ2U2OWVpQk9UZmZqR0hqeHJYYmMvQWtVa3JrNStVREFNSnRnYkI0MEpuaFYzNzRHRXNQYm1pd3pHYnlRVlJBS0FaSEpXQlcwamhFK1lmcWxNNTdHVlVESW15QkFJRFRKMC9wbklZOHlhQkJnNFk2SEk2REJ3NGNLTk03eS9tY0xTL0dkZjkrc3NFeWsycEVvTVdHM3VHeEdOYzlHUk42RG9hcXFCZmMxMjMvK1IyT0YrZml1djZUOE9DbzZ5NjRYUzFGS0FpeSttRkFsM2pNR3pnRmlXR3hGLytFbWxEN0hIc0dkOFhDNjU5dTlYWnJNMzdFSDliOEN3RHcxS1E3TUxYWHNDWWZmemovT09aLy9pSkd4UFREaXpNV05Icjh0ZjBtNHFIUjF6ZDR6TW1TUE56L3haOVE3cWpDSDZmZmorRXgvUzdscVhvVm5oa21JbzlTa0orUFp4Y3N3S3ZQUElOdDY5WkJTb251Q1FrSUNnbEJRVjRlMWk1ZGl0UEhqMS9TTWY3dzZLTjRldjc4TmtyY2RrcUxpckJwN2RvTGJyZnNzOCthWFhkNC8zNDhmZDk5MkwxMUs1S1NrNUV5ZWpTT1oyYmlsYWVmeG5mZmZ0dVdjVDFXVldVVk5MY2JxbERnWjdaNjVMUktQVU82WW5CVUlwS2pFdERGTHdSSEMwN2hQM3RXNDliLy9CWUx0MzBGbDl1bGQwU3ZJb1NBeldTRlFWR2h1ZDJ3VjFYcEhZazhoS0lvVDFrc2xvSkJnd2I5YThDQUFaT1RrNVBEVWxKU2ZBQjB5QmNtcThHTXdWR0pHQnlWaUlUUWJoQkM0SWVzM1hoKzdidTQ2N1BuY2VUc2lmTStmdi9wekxxQ3UrcndOcmcwOXdXUE9iUmJFa2JFOUVPZjhEZzQzUzU4ZDJRSEhscjhNalprN1dtVDU5UWVYdCswQ0NWVmJmUDVScm1qRWs4dGV4T2w5Z3I4ZlBUMUxNS3R4RFBEUk9ReFNnb0w4ZXdERHlEdjlHbjBTMG5CTFFzV29IdENRdDE2bDh1RkhSczNJaVE4L0pLT3MyL0hEa1IwN1hxcGNkdVVYMkFnSEZWVldMNW9FY1pQbjk3c2RpZVBIY1B1clZzUkVoNk9zMmZPTkZqbmRydngrZ3N2UUhPNzhkemYvb2JFL3YwQkFFY09IY0t6RHp5QUQvLytkd3dmUDc3RG5CSFhpOTFlQmJlbVFRZ0JrOEdvZDV5TGNudktWUmpiZlZEZDkwNjNDK3V6ZHVPZld4ZmpvMTBya0Z0YWdLY20zZUdSUmQ5VG1Rd0dLRUpBMHpRNDdBNllMUmE5STVIbk1DcUtjcWVpS0hjQ09DU2wzRHRvMEtCdG1xYXRCN0F2TlRXMVhPK0F0YUw4US9IS3JFY2FMRHRSZkFZZjdWcUJaV21iOGZEaWwvSHE3RWViUFd1N1BIMExBR0JJZEIvOG1ITVFXN0wzWVV6M2dlYzk1ak9UNzRLZjJRY0E0SEE1OGEvdFMvQnA2bXI4WmYzSEdOWXRxY085amtmWWdwRmJWb0EzTjMrQjMweTg3WkwycFdrYVhsanpMcktMVHVObkF5WmpUdC94YlpUU2UvRE1NQkY1akgvODZVL0lPMzBhWTY2NEFrLy81UzhOaWpBQUdBd0dEQjgvSHBIUm5XOWVXSmZUaVg0cEtjaE1TMFA2L3YzTmJyZjg4ODhCQUgwR0RXcTBMblg3ZHB3NmZoeGpwazZ0SzhJQTBMTjNiNHlhUEJubHBhWFl1WEZqMjRmM01BNjdBNXJiQlVVSW1OV085U2JxWWhsVkF5YkZEOEUvcjMwQ2NVRmRzRHBqTzVZZTVMLzE1V1JXalZDRkFxbEoyQjEydmVPUWg1RlNRa29KQUwwQlhDK0VlRjVWMWM5VlZWMDljT0RBM3lRbUprYnBITEZaWFFQQzhmaUVXL0hMc1RlaTBtWEg3MVl0aE1QbGJMU2QzZVhBOTBkMm9JdGZDT1lObkFJQVdIbDRhNnVPWlRJWU1YLzQxWWp5RDBWaFpTa09uTWxxaytmUWxzWjJINFNZd0Vnc1Q5K0NuU2N1YlVDOWhkdS94dVpqK3pDMit5RGNOL3lhTmtyb1hWaUdpY2dqWktXblk4ZkdqUWdLQ2NIOFgvOGFpdEx5bDYrY3JDejgvUTkvd0FOejUrS21pUk54ejZ4WitQT1RUellxbFkvZmNRZm1qUjBMQU1nOWNRTHp4bzdGdkxGanNmamYvNjdieG1HMzQvUDMzOGVqTjkyRW15Wk94SDF6NXVDZkw3MkU0b0tDdW0zKy9jWWJtRGQyTE41KytlVUcrN2RYVmVIK3E2L0c3VmRjZ2Z6Y1hMU0c1blpqeXB3NUFJQVZYM3pSNURZVlpXVll0MndaZXZYdGk2aVltRWJyZDIrdGZsT1JNbVpNbzNXRFJvd0FBQnhNVFcxVnJzN0licmZEN2RhcXkzQUhPNk53cWZ3dE52eDYvQzBBZ0E5M2Zsdjc1cnJPMllwaXZMTHVJMXozNFpPWSt2YkR1T1dUNS9EaGptWG52YXg2UmRvVzNMdm9qNWkyOEJITS9lQTNlT1dIajFGYzJmRHl2emMzZjQ2SmJ5M0E1dXk5alI2L2NOdFhtUGpXQXF3NnZLM0JjaWtsdnRxL0R2ZDg5Z0ttTFh3RTE3ei9PRjVkL3dseVN3c3c4YTBGdU9lekZ5NzJ4NkFMazhFSVJWR2dhVzdZSzNtWk5MVk83VlVjOVVxeEdVQlhJY1FJVlZYLzE5Zlg5MFJ5Y3ZMSzVPVGsyNUtTa21MaTQrUDkwY0hlNTg5S0dvdGgzWkp3cXZSc2t5VjNROVllbERrcU1TbCtLQVpISlNMRUp3Q2JzL2VpdUpXWEV5dUtncDdCMVZkMzVaY1h0VW4ydHFRS0JZK051d2tBOE9yNlQ1cjhZS0FsMWh6ZWprOTJyMFJpV0N5ZW1uUkhxOTRYMFU5NG1UUVJlWVR0NjljREFDWmNlV1dyTGkvY3NXa1RYbjNtbWJvenE4a2pSaUEvTnhjN04yM0NyczJiOGRBenoyRFU1TWtBZ0ZGVHBxRDN3SUZZOGNVWDhMSFpNUGFLS3dDZzdneTAwK0hBQzQ4OWhrTjc5aUEyUGg1VFpzL0d5V1BIc0diSkV1emZ0UXN2dnYwMmZHdzJYSGZubmRpMFpnMitXN29VTStmTlE1ZHUzUUFBWDMvOE1RclBuc1h0RHorTTBJaUlWajEvVGRPUVBHSUVJcU9qc1hudFd0eTZZQUVDUTBJYWJMTjI2VkpVVlZaaSt0eTVPSldUMDJnZk9WblZuNURIOU9qUmFGMVViUFVsYTZlYmVKeTNzZHZ0MERRTlFpZ3dkWkl6dy9VbFJYUkhUR0FramhXZFJzYlpIUFFLcmY3OVBGbVNoNTkvOVJlY3JTakcwT2drUlBtSFl1L3BEUHpyeHlYSUxEaUI1NmJlMDJoZi85bXpDcC9zV29sQlVRbUlDWXpFbmxPSHNmVGdCdXc3ZlFSdnp2M05KUTArOXBjZlBzYlNReHRoTS9sZ1ROeEFhRkxEOTBkMjRuRCtwWTBKb0JlemFvUWlGR2dTT0hia0NJclBWZy9TQmlHUW5Ya1VjTHVnQ3FtcXFrZ2FOR2hRS1FBcGhKRFZtMVQvdjh2bGFyQ3NxZlZOcmF2OTJ1bDBObnFNb2lnTmxqbWR6Z2JyejkzT2JyYzMyR2Y5eHdPQTNXNlhpcUkwV3Fjb2lsUVVSVlpVVk9EY1pRQ2dxbXJkMStYbDVWSlYxYnA5S29wUzk3MnFxcks0dUxqdTY5cmxCb05CQW9EUmFKUzV1YmwxeTJxWG0wd21DUUJXcTFYdTJMR2pkdDlhemY4OFF2MUNYS3YyYXlFRWhCQlRBVXcxbTgzRlpyTjVlM0p5OG5vcDVZOU9wM05MZVFlNUdHRjY0a2hzTzM0QVc3TDNZV2FmaGgvTTFsNGlQYWxuQ2hSRndjU2VLVmkwZHkxV0g5Nk9hL3RQYk5WeFN1d1ZBS29IRU94b0pDUUdkSW5IekQ1anNQVGdCbnk0Y3hudUhqYTdWZnRJTzVPTlA2LzdOeUpzd2ZqajlBYzhhcURIam9abG1JZzhRbFo2OVhRa3ZmcTFmR0NJa3NKQy9PMzN2NGVVRXMvOTdXL29NL0NuKzQ0Tzd0bUQ1eDk5RkcvOTZVL29sNUlDLzhCQVhIMUw5Um16RlY5OEFiK0FBTnoxaTE4MDJOK2lkOS9Gb1QxN01HM3VYTnp4eUNOMW44SisrZUdIK004Ly80bXZQLzRZTjh5ZkQ0dlZpanNlZVFTdlBQMDBQbDI0RUkvKzduY295TS9Ia2s4K1FYeWZQcGgrWGZPall6WkhTZ2toQktiTm5ZdjNYM3NOYTVZc3diVjMzRkczWHRNMHJQanlTd1NGaEdERXBFbjQ4b01QR3UyaklMLzZ6WGRBVUZDamRiWEx5a3RMVzUydHMzRlcyZUYydVRybG1lRmFQWUtqY0t6b05IS0t6OVNWNFJmV3ZJZXpGY1Y0ZHNyZG1OZ3pCUURnY3J2d1B5dmV3dmVaTzNIVjhZTVkwcTFQZy8xOGUzQVQvbm5kazRnSmpBUUFsRGtxOFp0di9vNERaN0t3S0hVTmJoazg0Nkx5YmM3ZWk2V0hOaUltTUFKL25mMUxCRnI5QUFDRkZTWDQxVGV2WGV6VDFwWEpZSUFxQkRTcFlkM3k1Y2c2ZExDdTNEaGRMc0JSRHB0SjJJUVFUd21ndHJwSTRLZkNvNnBxM2JKYTlZdW93V0JvdEw3Kzk4MnNoNnc1Z0pRU3FxbzIyT2U1bTVsK0dzMitRYmJhNzgxbWM1UEhydDJCMVdwdHROOTY2d0hnM0cwYTdFUFROT25uNTFmMy9ibFpwWlFJRHc5djltY2dwVVJ5Y3JKc2F0MkZDQ0hzK09sNVN3QmF6ZkZsemZkMVg5Y3UvK213VXF1M3JNSDI1MjRyaE5CcTEwc3BoNTE3YjMvOTcydC8vdlVMc2hBaUFNQVVBQk9FRUlVbWsra0VoSlpXNXRML2ZYK1A0T3FydVhPS0c0NXBrVmRXaUIwNWg5QWpPQW85UXFyUDZrN3BOUXlMOXE3RmlyUXRyU3JESjB2eWNPak1VUmdVRlVrUjNkc3VmQnViUC94cWJEcWFpdi9zV1lYSjhVTVJGOXlsUlk4cnFpckQvNno0QjR5cUFmODc0MEVFKy9pM2M5TE9UZmYvS0lpSVdxS3NwQVFBNEI4UTBPTEhmTDlzR1NyTHkzSFZ2SGtOaWpBQTlCazRFT05uek1DYUpVdXdlZTFhVEpzNzk3ejdjcmxjV1BIbGwvQVBDc0t0RHozVTRIS2ttZlBtNGI4TEYyTDdoZzI0b1dZVTZtSGp4bUh3eUpIWXZIWXRadDkwRTVZdldnU1gwNG41anovZTRMRm44L0xndERmOHlONWdORFo3NW5qQ2xWZml2Kys4ZzFWZmZZVTV0OXhTKytZV096WnV4Sm1USjNIOVhYZlZMVHVYbzJZRVcyUERONnZWeTR6VnBjL3B2TGpMdFRvVHA4c0ZxVWtJQ0JoYU1BMklKN0lhcTM4SHFtcm1DVDZZbTRVRFo3SXdKbTVnWFJFR0FJTnF3SFVESm1IcjhmM1ltSjNhcUF6Zk8zeE9YUkVHQUp2SmlnVWpyOFZEWDcyTUh6SjNYM1FaWGxJelBkUzl3NjZ1SzhJQUVPVGpqL3RIek1YajMvNzlvdmFySjZOcWdDSVV1RFFOVG9jRERrZjF6MTRJQWJmYlhmZTFBQ3hDaUhQL0kyNXVwTE1tbDBzcHp6Y3lXcU4xOWNwVnE0NVQ4OWdXWjZoWDJKcDhUTzIrbXRobHE1NVBjOGMvNTFDWE5IcmMrUXBxVTdzKzMvWXQyWDlyMUg1NEtxVTBDQ0ZzUWdnL0NHRnRSZTl2TnhaRHc5ZWVXaXZUdDBKQ1lsTFBJWFhMRXNOaTBDMGdBb2ZQSHNlUnN6bm9HWEwrOFVBS0trcXc3L1FSdkxYMVM5amRUdHljUEIzK2x1b0JJYXVjZHB5dEtHNzBtQ0NyUDN4TTFWZWI1WlVWd3VGdStEZlFvQm9RWVF0dS9STnRBVCt6RHg0ZS9UUDhidlZDdlBMRFIzaHR6bU10K25mZmVtdy95aHdWNkJNZWg2NEJsemFOSkxFTUU1R0hxSjFidDZxeXNzV1BTZCszRHdDUU1tcFVrK3VUa3BPeFpzbVN1clBPNTNNOEt3dVY1ZVVJQ0FyQzUrKysyMlMrTXlkUE5saDJ4Nk9QWXQvT25makhpeS9pV0dZbTV0eDhNMkxqNHh0czg5Zm5ua1BhM29iM1VVYkZ4T0RWano1cU1vZVByeS9HejVpQjVZc1dZZHU2ZFhXWGVDOWJ0QWlxd1lBcHM1dS8xRXF0S2NtYTJ3MFlHNTd4ZExtcTd3azFOMUdVdlkzUlpJS2lLcEJTd3RsSnB5QXFxYW9lZk5iZlhQMUdjWC9OSURNVnppb3MzUGJWT2R0V1gyNTRzaVN2MFg2U3V5WTJXdFk3UEJhcVVCck0vOWxhQjNLem9BZ0ZJMkw2TmxwWGV5YmIwN2pjYm1oU1FsRlVqSjArQTlmY2NuTmRhVGw2SkFzZnZMVVE1U1dsNWFvcVg3Q29Za2U5TWlkVVZSWEFUd1d2L2pvcHBhZzVZeXpPV1YvMzlibnJ6OTIyZHY5TlBiYjJhMFZSR2p5K0Zlc0JRQ2lLMHVqWTUzNWQyNFdieTFIelFlSUYxemVYb3lhRGtGS3FhS1pFTjBkS2FaQlNObldNMnVQVUZ2bTZyNXZMMHR6UG90N1BvTzU3S2VVTUlVU0QwNXZuM3V0ZmM5ejY2OHVrbEdsU3luUk4wemE1WEs2UHkrMXFnakNLTDF2em5OdERpYjNoYTArdEZlblY5eEJQakIvU1lQbmsrQ0Y0YjhjM1dKRzJCUXVhbVhONDludS9hclJzVHRJNDNEVmtadDMzKzNJejhldHYvdFpvdTJjbTM0VkpOY2Y4L2VwM3NDODNzOEg2YmdFUitPQ0c1eTcwdEM3YWhKNkRzZXB3ZjJ6SzNvdWxCemRnVnRMWUN6NW1TcStoT0ZaMEdqdFBwT0V2UDN4OHlTTlNlenVXWVNMeUNLRTEweVZsWjJTZy81QWhGOWk2V21seDlhZkF6VTIxRkZSenoyMWxSY1VGOTFWV3M2L1RPVG40OHNNUFczVDhpS2dvVExqeVNxejg4a3NZakViTXFia011NzU1OTl4VGw3T1c5UUpURzgyNDlsb3NYN1FJSzcvOEVxTW1UMFoyUmdiMjc5eUpzZE9tTmJxUHVENWZtNjM2dVpTVU5McnZ1clNvZXBDUmdPRDIrUVRjazVqTkpxaXFDazFxc0Yva3dDWWQzYUc4YkFCQWZNMlpsdG9CcjNhZVNHdDJkTk9tQm5rSk1EZitYVlVWRldhREVZNkwvQ0RCcmJsUlhGV0dFSjhBR05UR2IxTlVEejFiYjNjNzRaWWFGR0ZFVFBmdTZKSHcwd2RqaXRFTW9ScmhsSEE1SFhMM29iUTlxM1NNU2swN3QvdzJ0NjZwNyt1V3BhUlVYM2xSV1ZuWllCdUh3OUhvTVM2WFN3UUZCVVVENkE2MHFBU3ZrMUwrMStWeWJWQVVwYUNpb3FJa0l5T2pBb0FyTG41QU0wL3I4anAwNWlnQUlENzBwN084dFhNTG0xUWozdGkwcU1IMnRZTm5yYzdZanZuRHIyN3lOYUZmUkkrNjE1M1l3RWhNN2pVTWlXRU5CNUhzR2R3VnowMXBQTzVCL2N1bzd4bzZ1OUZnWGI2bTlwOEM3WkV4TjJEM3lYVDhjK3RpaklxOThMK1RLaFE4TitWdTNQL0ZTMWlldmdYUkFlRzRlWER6VXk3UytiRU1FNUZINkp1U2duWExsMlA5eXBXWWVjTU5MWHFNcGVhK3M0TDgvQ2FuV3lxcUdRSGF0OTc5WjgweDErd3JlY1FJUFBIblA3Zm8rSVZuejJMVG1qWHdDd3hFYVZFUlZpMWVqRGszMzl4Z203NkRCN2RvWC9WRlJrY2plY1FJN05xeUJka1pHVmk1ZURFQVlQcTExNTczY1YxaVlwQ1psb2FjbzBjYmZVQnc4dGd4QUVCMFhGeXI4M1EyWnJNWmlxcENnNFRkM2ZuSzhLYWpxVGhiVVl5RXNCaEUrRlYvK0dFMVZyL2h1Mi9FTmJoaDROUVc3OHVwdVJ1OU9TMjFWNkRDYVVlb3owKzNOQ2lpK3RhQWN5K05CSUFxWjhObHFxSkNGUXJLSFUxZkJYTHVTTldlb3NycGdGdHp3eUFBaTVWekRIdWdpN3JQK0Z3N2R1eG8xZmJCd2NFYTBIQ2dyQnBPS1dXcGxQSTBnRVZ1dC92dDFOVFVEajBDb3BRU1N3OVZUK2xXZng3MDJvR3pIRzRuTm1ZM1BhTkJZV1VwdGgwL2dGRnhqY3ZpSDJjc3FKdG51RGxCUHY2WTBQUDhmMitUdXlhY2QzMTdDYmNGNFo1aGMvRGF4di9pNzVzK2E5SHRKZjRXRzU2ZmRoOGVXdnd5Rm03L0d0R0JFUmpmSS9reXBPMThPQVkzRVhtRUVSTW13RDhvQ0VjUEg4YlhIMy9jb3NmMDdGTjlmK091elp1YlhMOS8xeTRBYUREbmJpMnQ1aDYrV3RGeGNWQVVCVWZTMHVDd3QyeFl6bmRlZVFYbHBhVjQ2dVdYRWRPekp4YTkrMjZiamRZODQvcnJBYUR1bnVkZWZmc2l2aytmOHo0bXFXYnU0VjFidGpSYVY3c3N1V2FLSlc5bXNwaWhLZ28wS1dGdm9yeDVzcnl5UXJ5Ni9oTUFhSEFKWWMrUTZrRnRVazhlYnRYKzB2T09OVnEySVdzUGdJWm5YR3ltNmcrVFRwWGtOOTVIZnVOOVJBZUVvOHJsd01IY3huT0U3am5WdW93ZGhkM2xyTHRNMm1UaDdRalVPaldqUlFQQUlTbmxJazNUbmhKQ1hPVjJ1NGZ0MnJYcnVZNWVoQUhnL1IzZklqM3ZHUHFFeDJGa2JQWGYzZHE1aFEyS2lzVzN2WVR2N251ajBmOGVIbFg5OTI1RmV1Ty9YWjNGbktSeFNJcm9qdTh6ZDJMNzhRTXRla3lQa0s1NGN0THRBSUFYMTc3U2VlZ2VBQUFnQUVsRVFWUlhkOWFkV29kbG1JZzhndGxpd2Z4Zi94b0E4TkdiYitMZC8vcy9sQlFXTnRpbXFySVNhNVlzUWM3UjZqOElrMmJPaE5Ga3dySkZpM0RvblBselU3ZHZ4N3B2djBWUWFDaEdUSmpRWUoxZllDQUt6NTVGUlhsNTNUSWZYMThNR1RNR0pZV0YrUEQxMSt2dXNhMlZtWmJXb09odVdMVUsyOWV2eDZSWnM5QWpNUkczUGZRUUhIWjdvN21ITDlhQW9VTVJGUnVMVllzWG83eTBGTk12TUFBWUFJeWNPQkUrTmh2V0xsbUNZMGVPMUMwL2N1Z1ExcTljaWRqNGVQUVpOT2c4ZS9BT1pwTVpvdVl5NmFwT2NwbTB3K1hFcXNQYmNQOFhmMEorUlRGdUhIUUZoc2Y4TkRMNzRLNjlxK2YwUExZUHE1dVk3L2U3STAyZnpYcGo4NklHbHhYbWx4ZmhneDNmQUFCbTlmbnAzcmZFc09xcHU3NDV0QW1sOXA5dVMxaWI4U1AybnY3cGQ3SFd4UGlVbXYxLzN1QnNjbmJoS2Z4cis1SVdQKytPcE1wVmZXWllLS0wraU14RUxlR1VVbjdpZHJ2bnVseXVLNldVOSs3ZXZmdVZuVHQzYmtsTlRTMi84TVAxZGJ3b0Y4K3ZlUmZ2Ny9nR1FWWS9QRHZsN3JwMXRYTUxENG51Z3dDcnJjbkhUNDRmQ29PaVlsUDJYcFMwY3M1aFQ2RW9DaDRiZXhNTWlvcVBkNjlvOGVQR2RoK0UyMU91Z3QzdHhOUEwvNEhjMG9KMlROazU4VEpwSXZJWVE4ZU94WU5QUDQyM1hub0p5ei8vSEN1KytBTGRldlNBcjgyR2d2eDg1T2Ztd3UxeTRkbS8vaFhSY1hFSWpZakFmWTgvampmKytFZjg5cUdIMEgvSUVJU0VoK05VVGc3U1VsTmg4ZkhCTDM3LyswYjN6L1pQU2NHbU5Xdncyd2NmUkh4U0VoTDY5OGVFR1ROdys4OS9qc1A3OTJQbGwxOGlkZnQySlBidkQ1UFpqS3owZEdRY09JQm4vL3BYUkVaSG83aWdBTys5OWhwOGJEYmNjTys5MWZzY01nUkR4b3pCanhzMjRMdHZ2c0hFcTY2NnBKK0ZFQUxUNTg3RnYxNTl0VzQ2cFF2eDlmUERuWTg4Z3RkZmVBSC9jLy85U0JrekJwQVNQMjdZQUtQUmlBZWVldXFTUmpEdExNd1dNd3lxQ3VuQlo0WS8zTEVNU3c1dWdLWnBLTFZYSUx2d0ZPeHVKMHlxRVErT3VnN1g5Vy80KzJKVURmalZ1SnZ4ek1xMzhNTGE5N0I0L3cvb0Vkd1ZMczJGUGFjeWNMSWtyOEVvMDdWc1poL2MvdW52TWJobUlLM3R4dytnekZHSjJVbGpHNHc4bmR3MUFUMkR1K0pJd1FuYy9kbnpHQlNWZ0xNVnhUaVFXejJDOVlhamV4cnM5MmNEcHVDN2pCM1lsNXVKV3o5NURrTzdKYUd3c2hTN1Q2Ymp5dDZqOE1XKzd6M3VkN1hLVlhQUHNLTFUzY0pCZENGT3AvTWxoOE54VzFwYW1rZk1lM2VxTkw5dXRIZTcwNEV6WlFVNFhWWmQwUHFFeCtIWktYY2owdStuc1MxcUw1R2VITi84V0NBQlZodEd4dlREK3FON3NDYmpSMXpUYjBLejIxNE85WjlqZlgzRHUrUDJJUmYvdDcxSFNGZk1HemdGSCsxcWVSa0dnTnRUcmtSbXdRbXN6OXFOcDFlOGlkZG1QMVkzUWpaZEdNc3dFWG1VY2RPbkl5azVHY3NXTGNLZWJkdHc1dVJKdU4xdUJBWUhJMm5RSUl5WU9CSHhTVWwxMjQrZE5nMFIwZEg0K3FPUGNHanZYaHpZdFF2K1FVRVlQMk1HcnJudE5rUjI3ZHJvR0xjOS9EQ3FLaXR4Y004ZTVKODVnNlRrNnZ0d1FpTWk4TUxiYitPTDk5N0RqazJic0hIVkt2Z0hCYUZMdDI1NCtObG4wYnRtK3FaM1huMFZwVVZGdVAzblA0ZC9ZR0RkZm05OThFSHMycklGSDc3K09wSkhqRGp2WUZjdE1YN0dEUHpuN2JjeFpjNmNacWRUT3RlNDZkUGg2K2VITHo3NEFEK3VYdytUMll4Qnc0Zmpodm56MFRVMjlwTHlkQlltc3hsSzNXWFNubmxtK1BEWjQ4QlpRRURBeit5RCtOQnVHQkxkQjdQNmpFR0liOVBUazQySTdZZlhadjhTSCs1Y2huMjVtVGljZnh5aHZnSG9GZElOVDB5NHRjbkhQRHY1YnJ5MzR4dDhkMlFIS3AxMmRBc0l4L3krNHpDeno1Z0cyNm1LaWo5ZDlSQmUzN1FJMjQ4ZndBK1p1NUFZSG90WFpqNkNUZG1wamNxdzFXakdYK2Y4RWd1M2ZZMk5SL2RnOWVIdGlBNEl4NEtSMTJGTTNBQjhzZTk3bUR4b0R1amFEMVkwS2FHb0tzOE1VNHZ0M2J1MzZmdDhPcWdLcDczdU1sK3pha1N3ano4bXh3L0ZwSjRwR0JuYnY4R0hXUG5sUmRpUmN3Z1dnd21qNHdZMnQwc0F3SXplbzdEKzZCNHNUOStpZXhtdS94enJNeW1YWHF0dUczd2wxbVh1YWpRUDgva0lJZkRFaE51UVUzUUdSODZld1BOcjM4WHpWOXpYWUJwSGFwNW5mYXpxSWVKNkQ1b0FJVCt4MmZ3aWYvdnlpeGc0cFBVRDVCQVJrWDZlK2NYajJMcCtJMjRjTkJHL0dIc3RURTJNWUVyNlNNdkx4djFmL0FsajRnYmlEOVB1MHp0T2l6amRicno4dzJmNGRNLzNHRFIwQ0Y1Njg2OE4xaDlJM1lmZi9lcEpGQlFVRkVIVGJqeWFscnBjcDZqVVNjWEZEeGdCby9qU3orUVQrYjh6N3NHWTdvMm5MU05xenZiajZYaGkyVUxrVjVRVVFlS2FvNGQyZjY5M3ByYkNqd3lJaUlqT2tkQzcrckxmVXlVRnFIUzBiTUEwdWp3MkhhMmVsN3YrQUYwZG5jUHR4S21Tc3dDQTNuMTc2NXlHaUlocXNRd1RFUkdkbzN0Q0x3RFZaYmpDeVRKOHVSMHJPbzNVVXhtTmx1L0lPWVJQOTZ5Q3hXRENGYjJHNjVEczRqaGNUcHdxcWI1dk1yNFB5ekFSVVVmQjY3NklpSWpPMGJOWFR3REE2YklDVkxJTVgzYW5TODdpTjh0ZVI3ZUFDUFFPajRWSk5TQ3I4QlFPNUdiQm9LaDRhdUlkemQ3NzNCSFozYTY2UVlSNjlXWVpKaUxxS0ZpR2lZaUl6aEVSMVFWK2dZRW9MaXJDNmRKQzlBanBvbmNrcjVJUUZvTWJCMTJCcmNmMllYUDJYbFM1SEFqeENjRFVYc053L1lESjZCWGFUZStJclhLNnRBQ2w5a29FQkFXaVMxZitMaEVSZFJRc3cwUkVST2RRRkFYeENmSFl0ZTFIcE9jZHg2aTRwQXMvaU5wTW9OVVA4NGRmamZuRHI5WTdTcHZZZDdwNjd2T2V2ZUoxVGtKRVJQWHhubUVpSXFJbTlPNWJQVS91dHB3MFNDbDFUa09lU2txSnpkblYwN0QwU095bGN4b2lJcXFQWlppSWlLZ0p3OGVNaHNGZ3dJODU2VGhUVnFSM0hQSlFaOHFLc1BYNElSZ01CZ3dlUGxUdk9FUkVWQS9MTUJFUlVST2l1blZGVkV3MEhHNFgxbWJzMWpzT2VhaDFtYWx3YVc1RXg4WWdPaVpHN3poRVJGUVB5ekFSRVZFVHJMNitTT3hUZmFuMHQybmI0TlkwblJPUnAzRnJHdFllcWY0Z0piRnZId1FFQnVxY2lJaUk2bU1aSmlJaWFvTFpiRWJ2Zmtrd21jM0lLYzVEZG1HdTNwSEl3MlFWbkVaMllTNk1SaU42OStzTHE0OVY3MGhFUkZRUHl6QVJFVkV6RXZyMlFVQmdBQ29jZGh6SXpkWTdEbm1ZQTdsSFVWUlZEcXV2THhMNmNINWhJcUtPaG1XWWlJaW9HVDE2eFNNa0xBeDJ0eFBiYzlKUjRiVHJIWWs4aE4xVi9UdFQ2YlFqT0NRSVBSSTRyUklSVVVmRE1reEVSTlFNbzlHSXlUT3VBRkE5RU5MaHZCeWRFNUdueUM3TXhROVpld0VBMDJmUGhLcXErZ1lpSXFKR1dJYUppSWpPWStyTUt4SGVKUUpGVldYNFpNOTNlc2NoRC9IQmpsVW9yaXBIWkZRWFRMOTZ0dDV4aUlpb0NTekRSRVJFNStIajY0UGI3N3NYaXFKZ2VkcVBTT1BaWWJxQXRETTVXSHBvS3hSRndidzdib0dQcjQvZWtZaUlxQWtzdzBSRVJCY3dmTXdvSlBSSkJBRDhkY01Yc0x1Y09pZWlqcXJLNWNBL3Rpd0ZBUFJLNm8xaFkwYnJuSWlJaUpyRE1reEVSSFFCZmdIK0dETnBJb3hHSTFKUFpXTG5pY042UjZJT2FrZk9ZZXcrbFFHRHdZQ3hreVlnSkRSRTcwaEVSTlFNbG1FaUlxSUxFRUpnNUlTeGlPd2FoVEpIRlQ3ZnV3SEZWZVY2eDZJT3B0eFJoUy8zYjBCaFpSbUNRME13ZXNJNEtBcmZhaEVSZFZSOGhTWWlJbXFCYnJFeCtOa2R0MEJSRkt6TFNzWFhCemJySFlrNm1HOE9ic0c2STZsUUZBVTMzblU3dXNaMDB6c1NFUkdkQjhzd0VSRlJDMDJhTmhWVHJwb09wOXVGdDdaOGd4MDV2RnlhcXUwNW1ZbS9iZm9LVHMyTmlkT200b3BaVitvZGlZaUlMb0JsbUlpSXFJV01SaVB1ZlBCK1JIV0xScG1qRWs4dWZ3ZlpoYm1RVXVvZGpYUWlwVVIyWVM2ZVhmVStTdTJWaUk2TndhMzMzUTJqMGFoM05DSWl1Z0NXWVNJaW9sWUlDZzdDWFEvZWg0Q2dRT1NWRmVIbGRaL2hWR21CM3JGSUovbmx4WGpwKy8vaVdPRVorTmhzdU92Qit4RVoxVVh2V0VSRTFBSXN3MFJFUksyZ0tBcEdqQnVMRysrNEZSTEFwdXdEZUhMWk95aXFMTk03R2wxbWhSVmwrTTJ5aGRoODdBQWtKRzY1OXc0TUh6dWFnMllSRVhrSXZsb1RFUkcxa3Nsa3hOeWJiOEN0OCsrQ2FqSml6NmxNelAvOFZSd3Z5b01tTmIzalVUdlRwRVIyNFJrOC9OWGZzZk5FQmd3bUUyNmRmemV1dS9sR0dJMEd2ZU1SRVZFTHNRd1RFUkZkcEhsMzNJcWI3N2tEUHI2K1NNOC9nY2VXdm9YRit6ZkI0WExwSFkzYWljUHR4TmY3TitHeHBXOWhmKzVSbUMwVzNEci9MbHgvNjQxNlJ5TWlvbGJpeDVkRVJFUVh5V1F5NFpvYnJrZElhQ2hlKzk4L0l6MC9CeSt2VzRUVjZUdHgvOGlaNkJjWkIwWHdjK2ZPUUpNU3FhY3k4YzcyWmRpUmN4Z1ZUanZNRmdzZStzMWpHRDlsSWl4V3E5NFJpWWlvbFZpRzI0RmJ1c29NUW5WcW1vYkt5a3E5NHhBUlVUdXlXSzI0WXRhVjZKbllDeTg5K3dka1oyWmgwN0VEMkphVGhyRngvWEJUOG1URWgwYkJhalRCWWpEcEhaZGF3ZTV5b01KcHg1R3pwL0NmM2QvaHU4dzljR3NhaEJEb2tSQ1BSNTU2SEgzNjliMzA0OWp0Y0x2ZGdJUmJDcTJrRGFJVE5lQXl5SElqaEZPVEdpcWNWWHJISVE5VDZheUNTNnQralhKTFY2Y2FJSU5sdUIxSTZUZ0ZhYTEwT3Awb3lEK3JkeHdpSXJvTWVpYjB3bk4vL2lPV0xWNkN6ZXMzNGxobUZyN0wzSU4xV2Fub0ZkSVY4YUZkRVJzVWpraGJNSHhNWmxpTkZwaFVWZS9ZVkk5VGM2UENVWVVLUnhWeXk0dVFYWkNMOVB3Y0hEbDdDdTZhZThHalkyTXdZdHdZekx6MmFrUkZkMjJUNHhZVkZNSnVyd0lBdTlPaDViVEpUb25xY2RqbEdhTVpsVTdOamR5eVFyM2prSWZKcnlpQjNlVUVBTHVVamxONjUybExMTVB0SUNjOVBUZXU5OEJ5bDlPSnpNTVpzRmZaWWJhWTlZNUZSRVR0TEtwYk5HNjk3MjdNdUhvV3RtM2FncFZmZjRPTXRIU2s1ZWNnTGIrNjQxaU5aaGdVQlFaRjVTWFVIWXdtTmJnMERTN05qU3FuQXhJL3pSL2RvMWM4Wmx3ekd5bkRoeUc4U3dSTXByWTV5KzkwT25Fa1BSMTJ1eDJBdEovTVBIQ3lUWFpNVk0rWnJIMzVjYjBIbGp2ZExxVG41YURLNWVDVkt0UWlUcmNMaDg0Y2g5M2xBQ0R0T2VucHVYcG5ha3NzdyszREJhbDlLcUVNWEx0c3BUSnkvQmowR3pRUUpwTUpRZ2k5c3hFUlVUc3ltVXlJNmhhTnErZGRoNnZuWFlmTTlNUDRmdVZxN0V2ZGg5d1RKK0Z5T3VIV0pGeFNnNmJKQysrUUxodEZVU0NFQVJaRndHWU1RSGhrSkFZTUhvaHhVeWVqWjBLdk5qMldsQkpPaHdNWmFlbFl1bWd4cENZMVFMNFBnS092VVh0dzE3MDNQYkpidWFyM01BeUtpb2ZaWU9SN1UycVNsQkoydHhOcFo0NWo2Y0V0MEdUbmZJM2liMzg3aVlxSzhqSDVoeThUQXVOc2ZuNFlNVzRNRXZva0lyeExKSHg5ZmZXT1IwUkVPcWlxckVKcFNURWNkZ2VjVGdmY0xrN0QxSkdvQmdVR293bG1zeGsyZno5WTIybFFyUEx5Y3B3NWRSb1phZW5ZOVAxNmxKV1dRcE55bzdNazc0cVRKMDlXdE10QnlldlZmMi9xWi9iQjJPNzkwRGM4RmwwRFF1RnJzdWdkanpxUU1rY2xUcFVVNEVCdU5uN0kyb3NTZTBXbmZZMWlHVzVIVVlrREVvMFFDNFhBS0NHRVlqQWFZYlZhWVREd2hEd1JFWkczY3JsY3FLcXNoTlBwaEpSU1FtSzdDKzU3YzlMMnBlcWRqVHEzcU1RQmlTYUlOeUF3UVFpaEdCVVZQaVl6REFyZm05SlBuRzRYS3AxMk9EVjM3V3ZVQmhmY0QzWEcxeWlXNFhZVzFLTkhnTC9KNzNsRllJNEVqSUF3QXVDSUtVUmVTVUpJSVFBSktTR2g4Q1dZeUV1NUFla1VnRk9EWEZGY1dmTHJvcU5IaS9RT1JkNGhORFRSenpmVThrZStONlh6YVBBYVZlcXNlS3dnSTZOVGpuVFBkMktYU1dob29wOXZpRGxVays1UVZUSHlPbWtpTDJSVTNOMTlqSVlIaFFLajNTSGZxblRqZ042WmlPanljMm15UXBGYWZvWGl5TXRQU3l2Vk93OTVwN0N3SkpzYW9vVWFOVFdNNzAycFBwY21LMVFoOHlvS1hIbDVlUWM2MVZSSzUySVpKaUs2VEFZTUdERGNZREFzbGxKYWhCQTM3Tnk1YzRYZW1ZaUlpSWk4RmVkMElDSWlJaUlpSXEvRE1reEVSRVJFUkVSZWgyV1lpSWlJaUlpSXZBN0xNQkVSRVJFUkVYa2RsbUVpSWlJaUlpTHlPaXpEUkVSRVJFUkU1SFZZaG9tSWlJaUlpTWpyc0F3VEVSRVJFUkdSMTJFWkppSWlJaUlpSXEvRE1reEVSRVJFUkVSZWgyV1lpSWlJaUlpSXZBN0xNQkVSRVJFUkVYa2RsbUVpSWlJaUlpTHlPaXpEUkVSRVJFUkU1SFZZaG9tSWlJaUlpTWpyc0F3VEVSRVJFUkdSMTJFWkppSWlJaUlpSXEvRE1reEVSRVJFUkVSZWgyV1lpSWlJaUlpSXZBN0xNQkVSRVJFUkVYa2RsbUVpSWlJaUlpTHlPaXpEUkVSRVJFUkU1SFZZaG9tSWlJaUlpTWpyc0F3VEVSRVJFUkdSMTJFWkppSWlJaUlpSXEvRE1reEVSRVJFUkVSZWgyV1lpSWlJaUlpSXZBN0xNQkVSRVJFUkVYa2RsbUVpSWlJaUlpTHlPaXpEUkVSRVJFUkU1SFZZaG9tSWlJaUlpTWpyc0F3VEVSRVJFUkdSMTJFWkppSWlJaUlpSXEvRE1reEVSRVJFUkVSZWgyV1lpSWlJaUlpSXZJNUI3d0JFUkoxUlltS2luNCtQVDNEOVpWTEtMbEpLUlFnaHBKUVJ5Y25Kc2ZYWGw1YVdGbVprWkpSYzNxUkVSRVJFM29sbG1JaW9IWmpONWxnaHhOdjFsd2toYkZMS1FBQ0tFT0lKQUEvVVgyK3oyUjRBc1BzeXhpUWlJaUx5V2tMdkFFUkVuWlFoT1RtNVVBaGhhOG5HVXNyY1hidDJkUVBnYk9kY1JFUkVSQVRlTTB4RTFGNWNVc3BQQUVCSzJleEc5ZGF0QUlzd0VSRVIwV1hETWt4RTFFNDBUZnNRTlFXM3FVSmNiNWxMU3ZucDVVdEdSRVJFUkN6RFJFVHR4R2cwSHBSU3BnclIvQjBwTmVzeVZGWGRkOW1DRVJFUkVSSExNQkZSZXlrdUxpNlZVcTZYTmFlQTY1OGRydjFhVnR2dGREclA2cE9TaUlpSXlEdXhEQk1SdFpPTWpBeTdFR0tERUtLc3VXMkVFRlZTeXZXcHFhbmxsek1iRVJFUmtiZGpHU1lpYWtkU3lsUXBaYk5uZmFXVXBVS0lqWmN6RXhFUkVSR3hEQk1SdGF2ZHUzY2ZCckMzOXI1aEtXWGRKZEkxeS9idTJyVnJqMjRCaVlpSWlMd1V5ekFSVVR2VE5HM3BlVlovZnRtQ0VCRVJFVkVkbG1FaW9uWldWVlgxQ1ZCM0poajF2eTR0TGYxSW4xUkVSRVJFM28xbG1JaW9uYVdscFpWcW10YW85R3FhOWxsR1JrYUpIcG1JaUlpSXZCM0xNQkhSWmFCcDJydm5McE5TZnFKSEZpSWlJaUppR1NZaXVsejJvbVlnclpwTHBJOUlLWGZybkltSWlJaklhN0VNRXhGZEJpVWxKU1ZTeXJvcGxEUk5TN1hiN2ZsNlppSWlJaUx5Wml6RFJFU1h3ZEdqUjZzMFRkc2xwWFFBY0FraDlxV2xwWlhxbll1SWlJaklXeG4wRGtCRTVDMFVSVGtPb0Z4S2FYUzczUWYxemtORVJFVGt6WGhtbUlqb01pa3NMUHdPd0FFQVdRQysxamtPRVJFUmtWZFQ5UTVBUk9RdGlvcUtYRjI2ZEFrQ2tMNW56NTQxZXVjaElpSWk4bWE4VEpxSTZES3kyKzBmdWQxdVhwVkRSRVJFcERPaGR3QnZGeDBkYlZWOWd5UGQwUHhVQVp1QU1BSXEvMTJJaUlpSWlLaE51ZDF1RFVLckZCcktGWmNzT0hyMFFDNEFxWGN1dmJCMDZTQXlQajdNcEZxbUNTZ1RoQkNEaEJBQlVzSUlTQU1FTDEwbklpSWlJcUoySUlVVWtHNEp1QURZQVp6VUlMWUlLVmRscCsxWmorcmxYb05sK0RLSmlvcnlNZnFIREJSU2ZSd0MwNFNBRlFDRUFBd0dBMVJWaGFJcVVBVC9TWWlJaUlpSXFPMUpBSnFtUVhOcmNMbmNjTHZkOWRiSlhHaDRUMEsrbFoyV2VneUF1OWtkZFJKc1hwZEJ0MTc5eDZrRzVTRUJ6QUNFVFZFVXhQV0lScjhCQ1FnUEQwWklhQkI4YlQ3dzliWENhRFJVTjJRaUlpSWlJcUkySktWRVZXVVZLaXFxVUZKY2lyeThRcHc0bm92ZE93K2dzS0FZVWtvSklFdEtmT1IwdWQ4K2VXVGZjYjB6dHllMnJ2WVVIMitPTmZnK0pDQWVFd0pkQUtCTFZEanVlZUJuR0pqY0I0RkIvakNiVEJBSy94bUlpSWlJaU9qeWNyczFWRlJVSXZkVVBsWXVXNC9QUDEwQnU5ME9BQzRKdVZNNnRVZXpNL1p1MWp0bmUyRUxheWRoWVVrMmE0amhLUlhpbHhEQ0hCNFJncXV2dXdJMzNUWWJCZ052Q3lZaUlpSWlvbzdsNUlsY3ZQSGFSOWl5WVJlcXF1eVFVcDdVTkhuYnNmVFU3d0JvZXVkcmEyeGw3U0F1TGluUzVHOThXUkhpUHBQWlpKNCtjendlK2RVZG1EQnBPRlNWUDNJaUlpSWlJdXA0L1B4dEdEMHVCVEd4VVRpYlg0UXp1V2Y5aEJCWCtRZUhGUVQ1K1J3b0tpcnFWQU5zc1ptMXNlam92c0dLMWZnNkJHNjBXTXlHK3g2NkNiZmRmUTBpSThNZ2VDOHdFUkVSRVJGMVlBYURpaDd4TVJpVTNBZW5UK1hqK0xHVFBrSVJveldENld4eC9wbmQ2RVJUTWJFTXQ2V2tKRk93MGZocm9ZaDd6V2FUNGRhN3JzSFBicm9LRm90WjcyUkVSRVJFUkVRdDVoL2dod0hKdlhIb3dCSGtuajVyRlVJTUNRZ0kyMWhjZUtiVERLckZNdHlHNG9LamJoTkMvQllDUGpmY09ndTMzbmtOekdhVDNyR0lpSWlJaUloYXpkZm1neUhEK21Qdm5qVGs1eFhhb0lneHZxR1JLMHZ6YzgvcW5hMHRzQXkza2E2OUJ5YW9DdjRyaEFpY09uMDBIbnowTmxpdFBDTk1SRVJFUkVTZXkyYnpRWHhDTEhaczI0dXkwb3BRUllwWUg3UHlkV2xwcVZQdmJKZUtaYmdOaENZbStsbGdmRWNSWWtCYzk2NTQ3SWw3RUJvV3BIY3NJaUlpSWlLaVN4WVNHZ1NEd1lDZFArNkhTM05GcXliZjNLS3p1VHZoNGZjUEszb0g2QVNFVFZpdlZZUWNZN2FZY08yODZZaU9pZFE3RXhFUkVSRVJVWnRRRklHcDAwZGo2SWdCRUJDK1FtQkJST3lBV0wxelhTcVc0VXNVRnpjb0FKQTNTc0NXa05nZDA2OGF6K21UaUlpSWlJaW9VL0h6dCtHQm45OENWVlVoSVpJc1ZqRlg3MHlYaW1YNEVya05ybUVBcHFpcUt1NisvM3BZZlN4NlJ5SWlJaUlpSW1wenNYRlJtSFhOSkFnQlZSSDRkVmhZbUUzdlRKZUNaZmdTUkVkSFcxV0QrcElRUWhrK2NpQlNodmJYT3hJUkVSRVJFVkc3dWVhNkt4QWVFUUpBUlBnRVJ6MnVkNTVMd1RKOENZeCt3ZGNER0dDMVduRGREVE1naE5BN0VoRVJFUkVSVWJ1Sjd0WUZvOGVtQUFBVWdaOTE3ZDA3UWVkSUY0MWwrQ0lGOWVnUkFDbm1DeUZFOHBDK1NPamRYZTlJUkVSRVJFUkU3Y3BzTVdIY3BHRUlDZzRBQk9JTU1NOEM0SkZuQlZtR0w1TE41RGRjQ3ZRMFcwd1lPMkVJQW9QODlZNUVSRVJFUkVUVTdnWU82bzJrdnZFQWhGa0JKbmJ0M1R0WTcwd1hnMlg0NGdnRjZBOHB3bng5ZlpBeXREOHZrU1lpSWlJaUlxOWdNcHN3Y2VwSUFJQUVVZ0J6aU02Ukxnckw4RVVJVFV5MENXQ1VFRkM3OTR4R1ZOZHd2U01SRVJFUkVSRmRObVBIRDRIQmFJQVFJbEtWR0taM25vdkJNbndSVEU0MUNBS2pBV0RPdFZQMWprTkVSRVJFUkhSWitkcDhNSHBjOVVCYXFzQU5Pc2U1S0N6REY4Rm9Vc2RBSXR6SDE0cFJvd2ZySFllSWlJaUlpT2l5bXpTbDlsSnBNU2t3TGk1UTV6aXR4ako4RVlSUXB3a2h4TkFSQTJDeG12V09RMFJFUkVSRWROa2w5TzZPc1BCZ0NBRnJnTlUyV3U4OHJjVXlmREVrUmdMQWdJR0plaWNoSWlJaUlpTFNoYSt2RlRHeFVRQUFSVk05N3BKWmx1RldDZzZPOXdmUVF3aUJ1QjdSZXNjaElpSWlJaUxTaGNWcVFYaGtLQUJBRTBqV09VNnJzUXkza24rSVR4OGhvQVlHK3lNd2tITUxFeEVSRVJHUmQ3SmF6WWpzVWwyR0ZTQWVjWEVXblNPMUNzdHdLMm1xR0FnQTRXSEJzUG41NkIySGlJaUlpSWhJRjBJSVJFYUd3V0kxUXdLMk9KTmZuTjZaV29ObHVKVUUwQjhBUXNPQzRXdGpHU1lpSWlJaUl1OFZFUmtDcTlVTUFmaTZGU1ZHN3p5dHdUTGNPa0lSNkFNQUlhR0I4UFZsR1NZaUlpSWlJdThWRmhFS2k4VUNLZUNyU05sTjd6eXRZZEE3Z0NjSkRVMjBTU2w4aEFMNCt2bkNhT1NQajRpSUxrMStYZ0h1bXZzZ3BKUjQrc1hITUdMczBDYTNLOGd2eE8xWFA0QzQrQmo4N2IyWG10M2ZjNCs5aUoxYjkrQnY3NytFdUo0eERSNWJuOWxpUmtTWE1JeWROQkp6NWwwSnE0KzE3WjRVRVJGNURULy82bDRrSUV4U3dLUG1HdWFaNFZZd0JVdXpBQXlLb3NDSDh3c1RFVkViV0x0c0hhU1VBSUExMzY1cjEyUDUrRm94WkZReWhvd2NoSmk0cmpoNS9EUStldWN6L09iQjM4TGhjTGJyc1ltSXFIT3ltRTFRVlFWU1NoV1FIbFdTZUdxekZSVEFMSVUwS0lvQ3M5V2pCa29qSXFJT2F1M3k5ZkFQOUVOWVJDaCszTHdiSlVVbDhHK24yUXJDdTRUaHVaZCtVL2Y5bWRONWVQeitaNUYxT0JzYnY5dUNpZFBHdHN0eGlZaW84N0w2V0dBd3FCQkNLSkR3cURMTU04T3RJRFNUUlVnWUZVWEF5alBEUkVSMGlRN3RTOGVKWXljeGJIUUtVa1lNZ3N2bHd2ZXJObDYyNDRkSGhtSDB4QkVBcWkrbEppSWlhaTBoQkt3MUp3b2xoQTg4NklRcnkzQXJDRWl6QkF5S1VGaUdpWWpva3RWZUZqMXU4aWhNdkdKTTliSmw3WHVwOUxsS2lrc0JBTjNpdWw3VzR4SVJVZWZoV3pmbHJMUWdQbDdWTlV3cnNBeTNnb0RCTElRd0tJcUF4Y0l5VEVSRUY4OXVkMkQ5MnMwSURBN0FnSlMraUk3dGloNEpjY2hNUDRxc2pPekxrbUhYdGxSc1dMc1o4WWs5TUdSazhtVTVKaEVSZFQ0Mm15OEFRSkhDRWxWUjRURmwyR05PWVhjRW11SXlDR2xRaEtMQVpETHFIWWVJaUR6WWxoKzJvN3lzQWpPdm5RWlZyWDdmTUdIcUdHU21IOFhxYjlmaDNwL2YxdVRqVHA4NGc2Y2YrVU96KzgzS09OYnN1ak9uOHZEOEV5OUQwelRrNWVZak8vTTRKbDg1SG5jdXVCbUt3cy9IaVlqbzRsaDlhaTZURmpBNW5ZRUtjRkxuUkMzRE10d0tHdUF3Q09HV1VzTHBkT2tkaDRpSVBGanQ1ZERqcDQ2dVd6WnU2aWk4KzhaSFdMZHFBKzVjY0JNTWhzWi9wcXNxcTVDNlkvOUZIYk9pdkJKYk4vellZTm1lSC9kaHhkZHJjTzNOczFtSWlZam9vampzRGdDQWtOSnBOQlpwT3NkcE1aYmhWakJDc1V2QXBXbi96OTU5aDBkVnBtMEF2OTh6SlpOT0dna2hRSUNFMENFMFFicFNSVkJCVkxBRDZpNHFyZ3F1aSt1NnVpdTdyaUxxZnFKaXc4VUdXQkNrV3VpOWg1Q0VFQ0NFa0pCS2VxYWU5L3NqSkNTa0o1Tk15djI3TGkrWk0rODU1eGw0Q09lWnQ2a3dHazJPRG9lSWlKcXA5TFJNbkRoOENtMEQvTkM5ZDdlUzR6NiszdWdUM2hNUngwN2oyTUdUR0RKOFlMbHphN3JQY0VWS241dDlOUWZuWWk5ZzFZclYrTjlIM3lJL3J3Q1AvSEYyUFQ4WkVSRzFSbm41QlFBQVZhQXd5Y1hGNXVCd2FvekZjQzBZelJhanMwRmprYXBrTVV4RVJIVld2TGV3eldiRFAxOThxOHg3R2RkV2RmNTE0NDRLaTJGNzhmVHl3SUNiK3FGcnQ4NTRkUHA4L0xSNkUyWTlPZ05PWEJPRGlJaHFLVCszcUJnV0FnV0lpMnMyUTJoWkROZUNEWXBSUWxwVlZZWEphSFowT0VSRTFFejl2bVUzQUNBakxSTVphWmtWdGptODcxaUQ3amxjek5QTEErMkNBcEJ3SVJGSmlWZlFPYVJUZzk2UGlJaGFudno4d3FKZlNGRUlnRDNETFpFckNvd1FuaFpWU2hoWkRCTVJVUjBVN3kzY3BWc3czdjNzM3hXMldiSjRLZmJ2T294ZHYrM0g3VE1tTm1nOFZxdTFwQ0IzYzNkdDBIc1JFVkhMWXphYlliVmFJU1Zza0xMUTBmSFVCbGZLcUlWNHdDZ2tyRkpWWWVJd2FTSWlxb1BpdllWSGp4dGVhWnR4VThhVWFkdFFUQ1l6VnJ6ekJmTHpDaEFTMWdWKy9yNE5lajhpSW1wNVRFWXpiRFlWQXRJS05LOWltRDNEdFJFZmI1TGQrK1dwcWtSZVhnRlVWU2c1Q3k4QUFDQUFTVVJCVk9YS20wUkVWR1BGZXdzRHdNaHhOMWZhYnNCTi9kREcyeE54Wjg0ai9sd0NncnQydE12OVU1UFQ4T29MYndBQUN2TUxrUkIvR2JuWnVYRHpjTU9Ddnp4aGwzc1FFVkhya3BkWEFHdlJUanRtVlNMTDBmSFVCaXU1MnBFQW9vQ2lCVTVLeHNZVEVSSFZ3TUhkUjVDZlY0RGUvWHZBcjYxUHBlMjBXaTNHVEJnQjRQb1dUUFpRa0YrSUkvdU80OGkrNDRnK0ZRdUR3UW1UcHQySzkxYSt3Ym5DUkVSVUo2a3BHVVdMQ3dzVUFManM2SGhxUXpnNmdPWW1PS3pmbzBJUm4vWHNFNHBYbHp5RGRvRnRIUjBTRVJFUkVSR1JRMnpkdEJ0TC8vVUo4dk1Memx2TjVrbUo1NlBQT2pxbW1tTFBjQzFaSlU0RFJYdEU1dWNWT0RvY0lpSWlJaUlpaDVCUzRzcVZOQlFhalJBUWVZbm54VVZIeDFRYkxJWnJ5Wko5NWJTVXNHV2tYVVZPVHI2and5RWlJaUlpSW5JSXM4bUN0Q3Naa0txRWhEd0hSRFdyTFhkWUROZFNTa3BLUGlEUDJtd3FFdUtUSEIwT0VSRVJFUkdSUXhRV0duRWxPUTBBSUNXT096aWNXbU14WEFjUzhoZ0FuSTVzTnNQaGlZaUlpSWlJN0NvL3Z4Q0psNUlCQUNya1NRZUhVMnNzaHV0QXFtS0xsRkx1MjMyMGVCbHhJaUlpSWlLaVZpVXhJUm1KbDFJZ3BUUnBURG03SEIxUGJiRVlyZ09iS3JjRFNNck95c1hCL2MzdUN4QWlJaUlpSXFKNjI3S3BwUDdkR0I4ZjM2ejJHQVpZRE5lSk9kdWFCWWs5QUxCMVk3UDdBb1NJaUlpSWlLaGVURVl6OXV3OERBQlFwZnpHd2VIVUNZdmhPa2hMaThxVFF0MER3QnB4TWdZWjZWY2RIUklSRVJFUkVWR2oyYi8zR0FvTFRKQVM4ZEttTnJ2RnN3QVd3L1VnajBuZ2NsNXVBUTd0UHdrcHBhTURJaUlpSWlJaWFuQVdzd1hiTnUwR0FBakl2WVVhUzZxRFE2b1RGc04xWk1uSlBBRXBZNDFHRS9ic09vcWNuRHhIaDBSRVJFUkVSTlRnVGtlZXhlbklzNUJBdmdSMnA1ODUweXlMSVJiRGRaU1VsRlJnVmZHQmxGSTlmREFDNTJJdk9qb2tJaUlpSWlLaUJtVTJtYkhqMXdQSVNNOENJQythTGJaTkFKcmxNRmtXdy9XUUdIdHlBeVFPRk9RWFlzMDNtemhVbW9pSWlJaUlXclJMQ2NuWXZmTUlBRURhOEZuU3VjaExEZzZwemxnTTE0OVZsZkp2VXNKMllPOXhSSnc4NCtoNGlJaUlpSWlJR3N6RzlkdVJjaVVkRWtndXVHcjV5Tkh4MUFlTDRYcFN6TXBSQWZtYnhXS1ZuM3l3R2lhVDJkRWhFUkVSRVJFUjJWMVNVaXArV0xzTlVrcFZWZFgvcEtWRk5jdTV3c1ZZRE5kVGZQeUpiQ254cllESWpUcDFGdXQvK0JWV3E4M1JZUkVSRVJFUkVkbE5WbFl1bHIzeEdhd1dLd1RFS1l2WjhxT2pZNm92RnNQMUo2OFdxdXNBOVpESlpNYVAzMjFEWWtLeW8yTWlJaUlpSWlLeUMxVlY4ZXVXUFRoMk9CSlNvbEJLZFdYeWhlaEVSOGRWWHl5RzdTQTc0ZFJWczAxWkpJR0NoUGdrckZqK0xZeEdrNlBESWlJaUlpSWlxcmN6MGVmeDlhcjFNSm5Na0pBSDh6Sk1ud0pvOXNOaE5ZNE9vS1hJemJ4eXhkUGJMeHVLR0owUW42VFB6Y2xIdndFOW9OZnJIQjBhRVJFUkVSRlJuVnhLU01hcmYvMHZFaE91UUVvWnIxcmtnMWN1UnpYN1htR0F4YkJkdVRwcFQydjBMbDVDaUVIbjRoSVVLU1Y2OWc2RlRxZDFkR2hFUkVSRVJFUzFrbmpwQ3Y3OTJnZUlpVG9IQ1prcFZYVnVRdHlwZlk2T3kxNVlETnRSYm02dXhkUE4rNlRVS0FOVW05cjVkRVNzME9xMENPdmVHVHIyRUJNUkVSRVJVVE1ncGNTbGhHUzg5YStQY2Z4b0ZDUlFvS3Jxa29UWVUxOENVQjBkbjcyd0dMYXo3T3owUEMrL2Ryc0FkRlJWR1hiaVdMUzRjUDRTQXR2N3c4ZTNEWVFRamc2UmlJaUlpSWlvUWlhakdWczI3c0k3YjM2TzZOUG5JS1VzbENwZU5tWGpnL3o4bEJhMU1CS0w0UWFRbFg0bHEwMWJuMTFTS3UwaDBldlN4V1J4N0Vna3BBUzY5K3dLUmVHNlpVUkVSRVJFMUxRa0o2ZmgvWGRXWWZYWEc1R2VkaFdRTWxkSytjekYySWlQOC9OVGpJNk96OTdZVGRtQXZMcDA4ZlRVdWI4bWhIZ0VBaDRBRUJqa2o3bC91QWY5dzN2QXpkMFZCb01lR2cyL2t5QWlJaUlpb3NabE5sdGdOSnFRbm5ZVnYyelppelZmYjRUSmFJS1VVb1VRRjFUVjlwZUVNNmQrUUF0WU9ib2lMSVliUWFkdWZTWUxSZk1IQ053cUFGY0E4UEZwZzI3ZE95TzRTeENDT2dUQTNjTU5ycTdPUll0dGNTZzFFUkVSRVJIWm1WUWxqRVlqOGd1TXlFelB3c1VMaWJod1BoSG56aWFnc1BCYXg2K1VpUkpZYTFiVkZVbXhwMkljRzNIRFl0WFZTSUtDZW5scm5NVXdvZEU4TDRRWVcvbzlKeWM5ZERvdHRGb3RGSVYvSkVSRVJFUkVaSDhTZ00xbWc5VnFnOWxraHRWNnZjTlhTbGtnZ2M5aHhhY1hrUitGdUxnV05UKzRJcXk4SEtCOWFQLytPaTBlaDhSa0lhU3pCUFRzRHFibVJnRVVKdzJjSUFDVEZTYTFCYTBzU05RY1NGV1cvQ011QVFoK21VcEVSTFVpVlVoUkNNZ2txV0sxclNCamVXSmlZcUdqbzJwTS9KZlRzVVJRbHg0aFFxc0wwQ2hLclNZT2E0WHM0S0pYN2hCQ2FQSk50aCtzVWx4cXFDQ0pLdUtzUlQ4bnJmZ2JJUFVtSy81YWFNVkpSOGRFMUpyb0ZGdG5aNzEyTmlCMWhXYmJGeFpWYzhIUk1SRVJsY2JuMVNiT3BoWVdXTlg0MUF1UktZNE94Vkcwamc2Z2xaT0o1NlBQQWpoYjJ4UER3OE5IQ3lHR1N5a043Z2JsbmVQSGorOXNnUGlJS2hVZUhpNkZFR1lwb1JoME9CRWR5UndrYWt6WC9nNzJsaElHTnlmdGVmNDdRRVJORFo5WHFhbmpIajlFUkVSRVJFVFU2ckFZSmlJaUlpSWlvbGFIeFRBUkVSRVJFUkcxT2l5R2lZaUlpSWlJcU5WaE1VeEVSRVJFUkVTdERvdGhJaUlpSWlJaWFuVllEQk1SRVJFUkVWR3J3MktZaUlpSWlJaUlXaDBXdzBSRVJFUkVSTlRxc0JnbUlpSWlJaUtpVm9mRk1CRVJFUkVSRWJVNkxJYUppSWlJaUlpbzFXRXhURVJFUkVSRVJLME9pMkVpSWlJaUlpSnFkVmdNRXhFUkVSRVJVYXZEWXBpSWlJaUlpSWhhSFJiRFJFUkVSRVJFMU9xd0dDWWlJaUlpSXFKV2g4VXdFUkVSRVJFUnRUb3Nob21JaUlpSWlLalZZVEZNUkVSRVJFUkVyUTZMWVNJaUlpSWlJbXAxV0F3VEVSRVJFUkZScThOaW1JaUlpSWlJaUZvZEZzTkVSRVJFUkVUVTZyQVlKaUlpSWlJaW9sYUh4VEFSRVJFUkVSRzFPaXlHaVlpSWlJaUlxTlZoTVV4RVJFUkVSRVN0RG90aElpSWlJaUlpYW5WWURCTVJFUkVSRVZHcncyS1lpSWlJaUlpSVdoMFd3MFJFUkVSRVJOVHFzQmdtSWlJaUlpS2lWb2ZGTUJFUkVSRVJFYlU2V2tjSFFFUkVSRVJFelZ2ZnZuMm5hYlhhbnlwNlR3Z0JBRHNHREJoUTVyalZhcDBaRVJIeFhTT0VSMVFoOWd3VEVSRVJFVkc5NU9Ua2JKTlNwdGEwdlpReUxUTXpjMk5EeGtSVUhmWU1FMUcxdW5mdjd1UHM3QnhVK3BpcXFsMFZSZEVDVUZSVjdSb2VIcDVWK3YzYzNOeWt1TGk0dEVZTmxJaUlpQndpUGo3ZTJLWk5tNitFRU05S0tZdDdnOHNwZms5SytWMWlZbUpoSTRkSlZBYUw0V2FBdzA3STBiUmFiWmdRWW0vcFl4cU5wdlN2UDczeEhCY1hsMUVBV0F3VEVSRzFFa0tJbndBOEMxd3Zla3VUVXBaK3VhYnhJaU9xR0lkSk53TWNka0tPWmpRYWowb3BMd0pGLzVCVjlkODFseUlpSW5ZN0xtSWlJaUpxYkJhTEpVWktHVmRacnpDQTRsN2hPSnZObHRDSW9SRlZpRDNEelFDSG5aQ2p4Y1hGbWZyMzcvK1ZFR0p4VGRxcnFzcFJDVVIyVk5GVUJRQWhVa3F0RUVJanBReTVjYXFDMVdwTk9IWHExTlZHREpPSVdybTh2THhzTHkrdmZRQkNnTEs5d3pmMEN1K3oyV3cxN3VnaGFpZ3NocHNKRGpzaFIxTlY5UnRGVWY1ODdjRzd3aHk4ZHN3RzRIdEh4RWpVVXVuMStsQUFhMjg0N0NTRThKSlNDZ0QvQW1BcS9hYWlLRE1BSEdxa0VJbUlFQjhmYi9UMjlqNE00QjRBaG9yYVNDbk5Rb2pEVVZGUmVZMGJIVkY1SENiZFRIRFlDVG1heldaTEFuQ2tCazJQU0Nuakd6b2VvdFlrSWlMaUVBQkZDQkZVNmo4L0FCb2hoQ0tFOEN2OUhnRHR5Wk1uYS9MM2xZakkzbllCU0NsK2NjTTBLZ2doc3ErMUlYSTRGc1BOUkY1ZVhqYUFmY1d2Uy85UTRiQVRhZ3luVDUvT1ZWVzE1T0c2c2h4VVZmVklmbjUrZXVOR1I5VGlxUUJXQVRXZXQ3L20yamxFUkkwcUp5Zm5UR1VkT05jNmJpN2s1T1NjY1VCb1JPV3dHRzRtNHVQampVS0l3d0NNbGJYaHNCTnFZQlloeEI0QTJVS0lNc09rUzcwdUVFTHNpWXVMTTFWMkVTS3FHeW5sdHdCSzFvTW8vbnRYK3UvanRmOFgybXcyenRzbklvZUlpNHN6WGZ0NVZTRWh4Q28rSjFCVHdXSzRHVkZWZFErQWtsN2ZDb2FkNUZ4clE5UWdMQmJMWVFEcFZmUks1VjVyUTBSMlpyRllFcVNVa1ZWTmx3R0FhMjNPTjFKWVJFVGw1T1hsL1NTbE5KYytkdTFubDlGcXRYSnRHMm95V0F3M0kxbFpXVEZTeXZOVkREdTVtSldWRmVPQTBLaVZpSXlNaks5cTZCT0EwNUdSa1p3dlROUUFUcDgrblFOZ3Q1UlNCU3FlcWlDTGZySGJZckZ3ajI4aWNwaTR1TGcwQVBzcmVGN1lIeEVSd2VsODFHU3dHRzVHNHVQamphaGlwV2doeEZmWDJoQTFGSnVVOHB2SzNoUkNyRWJSYXRKRVpIOVdBRWVFRUxtVk5SQkNGQUk0RWhVVlphNnNEUkZSSS9ub3hnT3FxbGI2REVIa0NDeUdtNW5jM056dnFoaDI4cFZqb3FMV3hHZzAvaXlsekw5eHpyQ1VzaUFuSitkSEI0WkcxT0pKS1k4QXlLaWlTYmJKWk5yYldQRVFFVlZocDVReXJYaGRBeWxsbXMxbTIrM29vSWhLWXpIY3pIRFlDVGxhVEV4TUJvRDFGYnkxK1ZwK0VsRURPWEhpeEZrcDVlbmlmd05LcngxeDdXRXpOaW9xaXR2ckVaSERtVXltSEFBSFNoMDZ3Q2tjMU5Td0dHNmVPT3lFSE8yekd3K29xc3FSQ1VTTlFGWFZ0Wlc5SjZYOHNqRmpJU0txVEZSVVZENkFJeWlhWXFVQ09CSVRFM1BWd1dFUmxjRml1SG5pc0JOeUtJdkZja3BLZWFGVURsNncyV3dSam82THFEWEl6czVlSzZVc3Q0V2VsREkvS3l1THhUQVJOUlZTU3JsZlNwa2hoTWlWVXU0SDl6K25Kb2JGY0RQRVlTZmthRmxaV1RsQ2lKSjVpVUtJdlJhTGhjUDBpUnBCZkh5OFVVcjV6WTN6OWdGOHowVVVpYWdweWNuSk9RUWdBY0NWYTc4bWFsSzBqZzZBYWk4cUtpby9QRHo4Q0lEYnBKUUNISFpDalN3eE1iSFExOWMzUWdoaEVVSUlWVlVqenB3NVU2Nm5pb2dhaHFxcXF4UkZlUVNBN3RvaGk1Unl0U05qSW1vSy9QMzd1Z292czU5T2FuMDFRdXZtNkhoYU94V0F5U3JqQVFsVjd4RWUzTDIvbzBOcTFXeXFKVjhSbXZTQ1RHdGFXbG9Vbjl2QVlyaTVrdGVHbW1RSUlaeFVWZVd3RTJwMHFxb2UxV3ExR1ZKS1BZQjlBR1IxNXhDUmZXZzBtaGdwWmF3UW9oY0FYUHYxYVVmSFJlUW8vdjU5WFYzYWlPY2djQStFd1FBaG5TU2tydm96cWFFVldJVU9rQUlDSXh3ZFMydW5WYlJXQ0dGMDg5RVpYWDM2YnNoWHJFdlNvbHAzVWN4aXVKbkt5Y2s1NU9ucG1RREFuY05PeUJGTUp0TmhqVWFUQU1DOXNMQ1E4NFdKR3RIVnExZHp2Ynk4amdEb0pZc2NOcHZOVlcyNVJOUmlCWVNFK0JtMHlpY1NtQ0lFTkJxTkJrNTZQVFJhamFOREkycFNiRFliVENZemJEWWJJTkhUVmRVTjFJZjBuWHM1TGlMUjBiRTVTcm45ZVZvcVg5OHdkNE9IRXFEVkNGZXBVVndFdEhwSHgxUmZybnJ4TktRVStSYTg1K2hZNmt2Q2FyYmExQUtoaXJ3Q1lVck5qSXZMY1hSTTl0WVNjOUJaSytjS0lRd0ZGcnp2NkZqcXF5UUhiVEsvUUxHa3RNUWNiQW44L0hxNnVYaHIvVlJwODlVb09sZEh4K05JempwTTB5cGlQZ0RGcHVLL0JSYTV3ZEV4T1pKVmxRVWFJZFB5TTB6cDZlbG5jaDBkRHpXT29LQWdaNjJienc5Q2lFazZuUlpqUm83QTBDR0QwRDZ3SFR3OFBCd2RIbEdUa3B1Ymk4dEp5VGg0NUNoKzM3RWJGb3NGS3VSdmxtenR0S1Nrb3dXT2pzOFJXblF4M0NtMGR3OG9taGtRR0NvRWdpSGhMSVRRU2drdGhHd0ppNGNWRjFObWgwWmhEMUtvUXNBcUFRc0FvMVRWaXdEMnFRcCt1aFFkRWVubzhPcXF4ZWVnUk5IWDdnSTJCMGRTZjhVNUtLVVZRaFMybEJ4c0tmeDY5blJ6VmJXTEJjUlVDR0dBbEFZcFd2Zm9KaW1sVGhIQ0M0QlFwY3dVUWxnY0haTWpDUWtyaERCS1NCTWt0dVVybHIrMTl1Ri9yVUZ3ajM3UFF1SXRnOEdnL0dYUm56RHR0c253OVBSQTZRWG1pT2c2S1NWeWNuS3g5YmZmOGNvLy9nV2owYVJLeUpjdnhrUXNjWFJzanREU2ZsSW8vbDM3K2pycjVHMkE4Z2NoeEUybDM5VHJOTkJvQkJSRjRRL0pKa1pLQ1ZXVnNObFVtQzFsNnlwVnlxTlN4YnRHaTIxYjZvWElORFR0K2RITXdXYXFCZVZnaTlNK3BHK1FUaXMrQlRCT0NLRm9OUnJvbmZUUWFEZ0VrcTZ6MlZTWVRTWlliVFpjMjlQMFY1dlZOdjlTWE9RNVI4ZEdEU01vS01oWjUrYnpDNFFZUG5uQ09DeDU3V1Y0c2plWXFFWnk4L0x3OHF0THNIN2paa0RLVTVhOGpKc1NFeE1MSFIxWFkyc3gzNm9IZCs4ZnJLcnlQa1hCVENHVUFRQ2cwUWlFZGZWRDV3NCs2QlRraFFBL2Q3aTQ2T0RzckllZTgwaWFGSXZWaG9KQ0N3b0t6RWhKejhQRnhFeWN1NWlCc3hmU1liV3FBNlVpVjdvWU5DYzdkZS83bmNWcy9UTHBmRlNDbzJPK0VYT3dlU3ZKd1VJelV0S2FadzYyUklHQkExMjBPdXRLQVhHclRxZkRyV05HWWNqZ2dXamZMZ0R1N3U2T0RvK2FrTHo4ZkNSZVRzS3g0eWV4N2JmZkZiUFpNa0dqMVg3bTc5LzN0cFNVaUh4SHgwZjJKdzNlUGxJSVY0MmlvRS92bml5RWlXckIzYzBOL2Z2MXhzWXQyMkN6MlF3Nm5YdGJBQmNkSFZkamF4SEZjRkNYSHFFQzhuT05nc0VRUXQvR3c0RGJ4L1hFK05IZDRPL25EbmRYSjdpNk5QdnBtYTFLZm9FWnVma21wR2JrWWZ2dU9QeTQ1WlNTbFdNTUZ3Szk5VTc2aWUyNzlWcHdPZmIwU1VmSFdZdzUyUEkwdHh4c3FYVHV0bWVGeEZpRHN3R3Z2ZndpeHQ4eUZoNGU3aHhaUVJXU1VtTDZIYmRqNHZoYnNHangzMUJZYUJ4aGFJTy9JQVYvZFhSc1pIOUNvM29MQ0ZlTlJvT2d3SGFPRG9lbzJRbHMxdzVPVG5vVUZCUVliRTVhWDdBWWJtWjY5dFIzVnJVVEpjU1hFTUxEMmFCRm54NkJlUEhKc2VqYzBac1BTODJZcTRzZXJpNTZCUGk1bzA5WUFHNGYzeFBMVnV6QzBWT0p1a0tqWlpSTzBlN3VHTlozVG9MR3VoNVJVWTZiTTgwY2JMR2FUUTYyWUlHQmdTNktrUGRCQ0dYS3BQR1lQR0VjWEYxYjlacFpWQTBoQkR6YzNYSHJtRkdZTlA1V3JOdXdTUkZDUEJnVUZQUjZheHorMTlKcGJZcUxGRUluaE9CSUVhSTY4SEIzaDBhamdRUjBDalN0OGk5UjgxM0FwMmRQZmJCTi95ZEErVklJNGRFanBDMWVmblk4bGkrWmppNmRmRmlFdENCQ0NIUU45c0U3cjAzRDM1K2ZnTzRoZmxBVTRhNG95aGVkVk8yQ3dNQkFGNGNFeGh4c05acHNEclp3ZW8rMmJTR0VRYXZWb2wrZjNpeUVxY1lNQmdQNjkrMER2VjRQQ2VpdURmOGpJaUlxbzlrV3c4RTIzYk5DNENVSWVJUjE5Y1ByTDA3R3hERmgwR3FiN1VlaWFtaTFHb3dmMVEydi8za3llb2NGUUFBdUNwU1hkUjYrZjNKRVBNekIxcWVwNVdCTFoxTXRmcERTb05mckVlRFBXb1pxcDEyQVA1eWREWUNFL3Ryd1B5SWlvakthNDFPN3BtUDNmazhJUmZ4YjBRaVA4RjZCK0dUcFBlalN5UWNhcFRsK0hLb05SUkhvR3V5TDVVdW1JN3gzZXlnYTRhRUk1ZlZPM2ZyT0I5QllLMUl4QjF1eEpwS0RyWUpHMGJsS0FhMUdvOEROemMzUjRWQXo0Kzd1RHAxV0J3aG9XdXZ3UHlJaXFscHplM0lYd2QzNlRGV0ExeFJGWU56SVVMejV0Nmx3ZDNWeWRGelV5TnpkRFZqMjZqU01HeGtLalVaQWFNUS9PNGYxbllLR3oybm1JQUZ3YUE0U0VSRVJrUjAwcTRlMndHN2RmS0JvL2c3QXIzMkFKNTZaT3hJK1hweXExMXA1dWh1d1lPNUlkTzNrQzBpMGtZcDROYkJMejZDR3ZDZHprRXB6UkE0U0VSRVJrWDAwcDJKWW8xT2MveVlFK3JtNU9vbWxyMHhGKzNhZVhLU29GUk5DSUtpZEoxNS9jVExjM1p5RWdPaXYxMmxmUk1NTlZXVU9VaGtPeUVFaUlpSWlzcE5tVXd3SGQrLzdnSUNZcjlkcnNPaVBZOUN0aTUralE2SW1JclN6TDE1ODhoYm9kUm9JUlhtc1k3YytjeHJpUHN4QnFreGo1U0FSRVJFUjJVK3pLSVk3aHZicElpQVdDZ0hOaU1HZE1YWjRpS05Eb2labTdQQVFEQjhTREFCYVJWSCswaW1zYjJkN1hwODVTTlZwNkJ3a0lpSWlJdnRxRHNXd1VJUnlCNEFRVnhjOXB0L1dCNTd1QmtmSFJFMk1xNHNlZDAzcWd6WWVCZ2doZ2dTVU93RFlhL3d5YzVDcTFjQTVTRVJFUkVSMjF1U0w0YUNnWGw3UTRENElZZWpYc3gwRzkrL2c2SkNvaVJvUzNnRUQrZ1FCZ0E0QzkzUUlDMnRuaitzeUI2bW1HaW9IaVlpSWlNaittbnd4ckhNVjR3VEVBQUI0OHBHYjRhVFhPam9rYXFJTVRqck11LzhtQUlBUUdDUVVwM0gydUM1emtHcXFvWEtRaUlpSWlPeXZhUmZESVNGT1VtaitBVUE3ZmxRb2VyR1R4VzZ5Y3dweE9TbXIzdGZadnZzTXR1OCtBMVZWUzQ1RlJpZmhnODkySWVsS2RyMnZYMXM5US8weGNVd1lBT2cwVXJ5TWtKRDZiUURNSEhRNGUrVnFkZklMVERDYnJmVytqdDF6a0lpSWlJZ2FSSk11aG9PMXJvOElJYnA1ZVRyam9ic0hPVHFjRm1YOTVnZzg4SWVWT0JPWFVxL3JmUExsUHF6ODVnQVU1WG9xWFVqSXdKcDF4NUNXbmdzQWVQK1RuZmozTzF0aE1sbnFkYSthbWp0ckNOcDRPQU5DaEhUU3VjMnJ6N1dZZzQ1WG4xek5MekRoY3ZMMVFuckNqUDlpM2NZVEFBQ0x4WWJEeCtKTDN2dHE3V0hjK2NCSHNGcHQ5WTdabmpsSVJFUkVSQTJqS1kvMzFBSnlOaUF3ZkVobmRPbmswK0EzL0gzWEdmempyYzJZTWJVL25ucHNEREl5ODNEM0k1L1U2TnpYL25JN1JnNjd2c0p3V25vdTFtMkt3SkhqRjVGMEpRdEdreFdlSHM3b0VPaUZpYmYyd0tSYmU1VzVKd0RNbnpzS00rOFlVTzI5NWkvOEZ0R3hWK0RyN1lxMUt4OHI5MzUrZ1FuekZueUpEa0hlZU8wdnR5TWpJNzljbXgxN3pzTEgyeFZ1TGs0MTduWHo5bmFGczBGWDh2cGtaQ0tTa3JQeDVMeFJaZG9abklyU3luYXR0OWpQMXczZnJUK09Dd2taZVAybGFmRDFjYXZSL2VxcVkvczJHRGFvRXpiL0hnTUJPUmZBaHdEcVV1SFlKUWVYdnY4cmZ0NGFXZWFZbTVzVEFnTThNYUJQQjB5ZDNCZUJBWjRsN3pYWHZLdXQ3emNjeDhxdjkrT3QxMllnTE5RZlJwUEY3cm42OXZMZkVCT2JnZy9mbmdWM053TnNOaFZTRnJWWi90bE9iTngyR2l2ZmZ3aUJBWjZJUFplS250M2JRYXV0L3hiQmRzeEJJaUlpSW1vZ1RiWVk3aFRTcjQ4UUlsaXYxK0NtOEk1d2RkRTNlZ3c2blJZRCtwWmRMT2wwVERKTVppdjY5VzRQVGFuZVVLODJMaVcvWHI4NUF1OS91aE5tc3cxYXJZSk9RZDdRNlRSSXk4akRpY2hFU01pU29xUzBkWnRPWXNiVS9tVjZXVzhVZlNZWjBiRlhxb3o3L1U5MklTL2ZqSVZQalVORTVHWDgrZFYxbGJaOTRBOHJxN3hXYWEvOCtUYU1HZDZ0NVBWMzY0L0R4VmxYN3JNWW5Jb0tacXVscUJpKzU4NkJjSGN6NEszLyt4WHpGMzZMWlV2dVJ2dDJiV3A4MzlveU9Pa3dkRUJIN05oM0RvV0ZscUQyM1hyMXZoeDcrbVJ0cjJQdkhPd2E3QXRQRDJkSUtaR1hiMEo4UWdaaTQxS3g1cWRqbURWakVCNlpOUlJhcmFiWjVsMXR4TVJld1llZjc4WWpzNFlpTE5RZkFCb2tWeDkvZUNUbUxWaUZOOTdkaG4rK05LM2svZTI3ejJEZHhnaTgrS2NKQ0F6d2hObHNSVlJNTWg2Njc2YTZmNmhTN0pXRFJFUkVSTlJ3bW13eERFVU9rMUw0dWJrNG9XOFB4OHpUOUhBM1lPay9aNVE1ZHY4VG55TXBPUnYvV0R3VjdtN2x0OWY1OW9jaitHamxIamdiZEhqcXNSRzRiWHp2TXIycFNWZXlFWDBtdWR4NUFXM2RrWlNjallOSDR6RnNjSmRLWS9yKzV4UFE2elZ3TmxSY21KMkpTOEhtWDAvanNZZUdvNjJ2TzV6MEdyejUybDFsMm55MTVqQWlZNUx3OXo5UGdaTlR6Vk9nYTdCZnlhOFRFak94NThBNTNEMHRIRzZ1WmFkRXVsd3JHdlB5VFNYSEpvL3JCUTkzQTdidmlZVy9uM3VONzFsWHZidTNnNWVuTXdvTHpSNDZvUjBHb1BhRmlKMXo4T0ZaUTh2MDRsb3NOdXplSDRjVlgrekJWMnNQSXlVMUY0dWZtOWdzODY2MjNsNytHOXI1ZTJMV2pPdER6OE5DMjlvOVYvMzkzUEhYNXllalRha3ZEUUFnc0YwYlBQYlFjRXk4cFNjQTRGakVKUlFhTFVoSXpNU3ExUWZMdEhWeDBXUEcxUEJhZlQ3QVRqbElSRVJFUkEybVNSYkR3Y0hCQmlqS0VFQWFPcmIzUkZBN3orcFBhZ0xPbkUzQmlpLzJ3T0NreGJJbGR5TXN4TDljbThBQXp6SkRZb3YxNmRrZVYxSmo4T1BHazVVV0pSbVorZGk1OXl5R0RPaUVFNmNTb2RPV0wwelcvblFNQmljdGJwL1lCd0RnNmVHQ1FmMDdsYnBHSGs2ZlNjYm80YUVZZmxQWHVuNVVmUEh0QVFCQXJ3cUtSSGUzb3VJNE44OVljc3hpc2FGekoxKzR1eG13Yys5WkJBVjZsZlFJTm9STzdiMFFGT2lKeTFleTlSQVk0dS9mZDFWS1NrVDVNYmlWYUl3YzFPazB1R1ZVR0FiMTc0aG5GcS9Gcnp0ajBMZDNlMHk5OW1kWFUwMGg3MnBqLytIek9IcytEWDkrWm55WjNtaDc1K3FSNHhleDVxZGpaWTZwcXNTNlRTZXgvOGdGQU1DSnlFUzgrdUx0MkxZOUdxNHVlc1RHcFNJMkxoVUFjRGs1Q3hxTmdoNWhBWFVxaHV1YmcwUkVSRVRVc0pwa01WeW84ZkJ3RmhnaUlNVDRVV0hRYUpyME9sOGwvcmY2QUtRRTVqNDR2TUtDcENwZGduMFJGdXFQdzhjdUlqSHBLb0lDdmNxMVdiZnBKS3hXRlhmZTFoOEhqc1REeGJsc1VaS1hiOEtPUFdjeFlXd1BlTGlYN3owRWdHOS9PQXFMeFlhWjB3WmczY1lUTUpwcXRucnVuVlA2bFF4L2pqcVRqTjkzeFphOFp6WmJrWmFSaDdUMFBLUmw1T0o4ZkRvQTRQc05KN0RwMTlOSVM4L0QxYXlDTXRlYk1iVi9neGJEV3EyQ1c0ZUg0TkR4UzBKS09jVFoyZXdIb01hRlNHUG1vSWVITXhZOVBSNVBMbHFOVmQ4ZXhPMFRla01JVWVQekhaMTN0ZlhqeHBOd2MzUEN1TkhkcTJ4WDMxeDFkemVnYTdCdnlmR2RlODhDQVB4ODNjc2N6OHpNeDY1OWNaZzZxUStlZVdKc3lmR0gvdmdGdW9mNlkvRnprMnJ6OFVyVU53ZUppSWlJcUdFMXlXSllxMFZ2QVlUcWRScE1HTjJ0K2hPYUFKUEpnaU1uRXFEVktwZ3lvWGV0ejFlbHhJeXAvYkhrN2ExWXQvRWtubnBzVEpuM3pXWXJObXlKUUlmMlhoZ1UzaEdxS3N0ZEkrTDBaZGhzYXJuNXBzVXVYYzdFdWswbk1XeHdaNFNGK3VQVk56Y2hOOWRZWVZzQWtGSWl2OEFNQUJnL3Bqc01UanJZYkNyZVc3R2pUTHYvclQ2SXI5WWVMbm10MXhjdFFGUlFhRVpZaUQ4RzlPMkF0cjd1OFBWeHUvWi9WM2g3dWRic042WWV4ZzRQeGRzcmRzRmt0b1dwT2tNdkFQSFZublJOWStkZ3o3QjI2QmpraFlURXE0aTdrSWJRTG0xcmRGNVR5THZhc0Zoc09IWDZNZ2FIZDZweW9TcDc1R3BZaUQvQ1F2eGh0ZHJ3M29vZHlNNHBCQURrNTV0Z05Ga3dmODVvNkhRYXZQSHVOdGhzS3RJejhzcGNNejBqRC83RFErdjFlZXVUZzBSRVJFVFVzSnBtTVN6RTdRQzBBL3EwaDY5M3d4ZE45aEIvS1JObXN3M2RRdHFXbWF0Wll4SVlNN3diUHZ4OE43YjhGb1U1RDl4Y3BnZnV0MTFua0oxanhNUDNEYTIwMS9CVTFHVUFRTC9lN1N0OC83OGY3NFRWcW1MT0F6Y0RBTDVlOFdpbDRXUms1bVBKMjF0d0lqSVI5ODhjWExKUTB6ZmZIOEdac3ltWVBLNFhOdjk2R2dBdzhaWWU2Tlc5WFVteDYrbmhqSWZuZndFZkwxZTg5SHpkZXRYc3djL0hGUVA3Qm1IZmtZdGFhT1JFQUJ0cmVxNGpjckJMc0I4U0VxOGlNU21yeHNWd1U4aTcyb2lPdlFLanlZcndTcjZ3S1dhUFlIVnI4d0FBSUFCSlJFRlVYQVdBaTVjeThlWi9mMEhTbFd3c1czSTMvdmo4dDJnWDRJbmZkOFVpT2pZRkN4NGZneTIvUmNISDJ4VUppWmxscmxsb3RGUTR0THcyNnBPRFJFUkVSTlN3bXViNFk0SEJBREFrdktOZEhzQWJRM0d2bGFlSGM1MnZvZE5wTUcxU1grUVhtUEhMOXVneTcvMnc0UVJjWGZTWWNFdVBTcysva3BvTHJWYUJuMi81QmFwKy9Qa0VEaCs3Q0oxT2c1RE9maFdjZmQzdnU4NWc3b0pWU0U3SnhyTFg3OGFjKzIrR29pZ3dtaXo0MytxREdOQzNBeWJkMnJPa2ZZZjIzaGcydUF0Q3U3UXQrZnlkTy9vZy9sSm1aYmRvRkVJSURCc1VmTzBGYWpmcDB3RTU2R3dvK203S2FLejVmc3hOSWU5cUl6V3RhTy9wdGxVc29tYVBYQVdLNXMvUGUrWkxXS3cyL1BlTmU5Q3RhOUVROGo0OUF2SEIwbGtvTERUanE3V0g4T1M4VVhqODRSRklTTHhhc3VoYjdMbWlQWTI3ZGEzWmx4S1ZxVmNPRWhFUkVWR0Rhb3JGc0ZhUm9pOEFkQStwMzROb1k5THBpb1o4MXFhUXFjalVTWDJnMVNyNGNlUDFoV2RQUmlZaTdrSWFKdDNhRTY0dVRwV2VtNU5UV09GYzRkaHpLZmh3NWU0YTNmK1RWWHZ4ajdjMlk4eUlidmowdncraWI2L3J2Y3dHSngxdUh0d1pmM2wyWXJYWENlN2tpNnRaQlVoSnk2blJmUnRLbjdBQUFJQ1FvZzlxbnU4T3ljR2NhNFZ0WmZPOUs5SVU4cTQyc25LSzVvNjM4YXk0ZUxkWHJnSkF4L1plZUdEbUVMei9uM3ZoN2VXS1QxYnR4Wno3aDJId2dFNElEUERFZS8rZWlZVlBqY2ZkMHdhZ1YvZWloZUNPbmJ3RUFEZ2VjUW5PQmgyQ085Wi9mL002NWlBUkVSR1Y4c1liYjJEZ3dJSFl0MitmWGE3MzRZY2ZZdlRvMGRpL2YzK04ybS9mdmgwREJ3N0VXMis5WlpmN1U5UFE1SVpKdCsvZXZRc0VQRnhkOUdqcjYrYm9jR3FzdUtmcndzVjBxS3BhNVo2dFZmSDJjc1hZRWQzd3k0NFlISXU0aEFGOU8rRDc5Y2NCRkMwTVZCV2p5UUlucDdKRFpWUFNjckQ0SCt2aGJOQmoxTEJPMkxudkxLNW1GZUMzWFdjcXZNYVJFd2xvNCttTW9FQXZiTndXV2VhOVBqMEQ4ZGVGazZIVmFwQjBKYnZLV0hxRkZSVVhrVkZKOEIvdFVXWGJodVRmMWgwdXpqb1VGRm84ZzdyMDZKcDRQdnBzZGVjNEtnZGp6aGIxUm9aMHFibzN0TFNta0hlMVliVVc3VDJ0MVpTZkwyenZYQTNwMGhaK3Z1NUlTTHlLcmI5SFljMjZZM2o5cjlOZ050dEtGbm56OUNqNjRxRjl1ellJYk9lSkhYdGpNZXJtRU93OWRCNURCblN5eThKcGRjbEJhdG15c3JLd2R1MWE3TjI3RndrSkNjalB6MGViTm0zZzUrZUhZY09HNGM0NzcwVDc5dGUvM0prK2ZUb3VYcnhZOGxwUkZIaDdlMlBBZ0FGNDZLR0gwS1BIOVpFYjZlbnBtRGh4SWtKRFEvSHR0OTlXZVA5RGh3NWgvZnIxT0hIaUJESXlNcURUNmRDK2ZYdU1HREVDczJmUGhwZFgrWVgwaUtocXhYOVBaOCtlamVlZmY3N2FkanQyN0lDN2U4V2pwRDcvL0hQODMvLzlIMTU0NFFYY2UrKzlKY2RmZi8xMS9QREREMlhhK3ZyNklpd3NESFBtekVILy92M3I5Um0yYk5tQ2wxNTZDVnF0Rmx1M2JrV2JObTBxYkxkMTYxWXNYcnk0ekRHRHdZRGc0R0JNbkRnUnMyYk5nazZucTdLOXU3czdPblhxaEh2dnZSZVRKazJxOC9OTGZadzZkUXA1ZVhrNGMrWU1oZzBiMXVqM3A2YWh5UlhER3FudkMxRzBQNmhMWGVaQU9rZzdmMCswOC9kQWNrb085aDI2Z0JGRDY3NXQwWXlwNGZobFJ3eCsybmdTSGR0N1llK2g4N2hwWUhDRksvMlc1dTVtUUVMaTFUTEhvbUtTa1p0bnhOSi96TUNSRXdrQWdMU01YSHk2YW0rRjE3QllWZGhzYW9YdnozdW81cXNWOStrWkNKMU9nNE5INDNGck5hc0dOeVFudlJiK3ZtNjRjT2txdEZyTkFBRFZGaUtPeU1GOWg4NGpJek1mM1VMYXd0K3Y1bDhlTklXOHE0M2lIdUhpeGF4S3MzZXVKaVpsWWQzR3Nsdjd2dlRQOVdWZXo1amF2MlRSc0xFanVtSDFqMGV4NlpkSUpDVm5ZOTYxK2NyMVZaY2NwSlpyOCtiTldMSmtDUW9LQ3FEWDY5R2xTeGU0dUxnZ096c2JaOCtlUlhSME5OemQzZkhRUXcrVk8zZllzR0hRYURUSXljbkJ4WXNYc1czYk52eisrKzk0NDQwM01HYk1tQXJ1VnBiSlpNTGYvLzUzYk51MkRRRGc1ZVdGc0xBd0ZCWVc0dHk1YzRpTmpjV2FOV3Z3eGh0dllPalFvWGIvN0VRdFZVUkVSTWtYVnBzMmJjSXp6endEcmJiaEhyRjc5T2dCSHg4Zm1Fd21YTHg0RVh2MzdzWGV2WHV4Wk1rU1RKeFkvZWk5eW16WXNBRUFZTFZhc1duVEpzeWVQYnZLOW9HQmdlalNwUXRzTmh1dVhMbUNtSmdZeE1URVlOZXVYVmkrZkRuMGVuMlY3U01qSXhFWkdZa1RKMDZVSzVZYnc2dXZ2b3BUcDA1aHhJZ1JqWDV2YWpxYVhqRXNsSEFBQ1BCenE5dUNRQTUweDIzOThPSG51L0YvSCs5QTd4N3QwTWJUcGZxVEtoQVc2bytlWVFIWWQvZzhBdHQ1UWxWbGpmWTU5ZlJ3Umw2K0NWYXJyV1NsM3JFanc5QStzQTI2ZGZVdktUQzZkZlhINXJWUFZYaU5mNyt6RlZGbnJ1Qi9IenhjcDlpTEdRdzZoUGNKd3Q2RDUxQm90SlQ1c3p3VGw0S0F0dTd3OUtqYjcwOXQ2SFVhQkxUMXdJVkxWeUVWN1NBQXE2czdwN0Z6TUMwOUY4dVcvd1lBbURPNzl0OU1PanJ2YXNQSHE2aW5QZU5xK1IyRzdKMnIrUVVtUERCek1KWXMyNG9yS1RsWXR1UnVhSlNpK2QveGx6S3g2RzgvbEF5UEJvRGJKL2JCNmgrUDR1M2x2OFBQeHcwamhvYlU2N01XcTBzT1VzdjAvZmZmWThtU0pUQVlERmkwYUJIdXZQTk9HQXpYcDBVWWpVYnMycldyM0FOa3NYLzk2MThsUFVsbXN4bkxseS9IcWxXcjhQcnJyK1BtbTIrdTlMeGlpeGN2eG80ZE85Q3VYVHNzWHJ3WXc0WU5LMWtUSVRjM0Y1OTg4Z20rL1BKTFBQUE1NL2o4ODgvUnMyZlBLcTlIUkVXS2k4aWhRNGZpd0lFRDJMTm5UNDIrb0txcnVYUG5ZdXpZb3EwQVZWWEZpaFVyOFBISEgyUDU4dVYxTG9aVFUxTng4T0JCREJreUJJY09IY0tHRFJ1cUxZWkhqeDZOaFFzWGxyeU9qWTNGTTg4OGcrUEhqK083Nzc0cmQvNk43ZmZ2MzQ4RkN4YmcrKysveDd4NTg5QzJiZU5Pai9UMTlTMzVmYVRXcThuTlgxTWgrd0ZGdlhLR1psWU1UNys5UDNwMEMwQktXaTdtTDFxTlEwZmpJV1hacldqT25rL0ZUNXRPVm5LRjYyWk1EWWZWcW1MTnVtTWwyOXBVcDNPbm92bU41eTZrbHpsZXZIQlFZN3Q5WWg4VUZGcXc2WmV5UTFoWGZuMEE4eFo4MVNneDZIVWErRjhiU2l3Z0I5VGtuTWJLUWJQWmlsOTJST01QejMrRDlNeDh6Sm94Q0RjTjZsenI2emc2NzJvakxOUWZpaUpLVmo2L2tUMXoxZFhGQ2FkanJ1RFl5VXZvMXpzSWJxNU84UEYyZzd1YkFaOTl1UjlkT3ZsaXpJanIyMllGdFBYQWtBR2RZTE9wdUgxaTc1TDUyUFZWbHh5a2x1ZnMyYlA0ejMvK0E0UEJnSTgvL2hqMzNYZGZtVUlZS0JwbU9HSENoQm85Uk92MWVpeFlzQUJCUVVISXpNekVxVk9ucW15L2RldFc3Tml4QTc2K3Z2ajg4ODl4ODgwM2wxa2MwTjNkSGM4Kyt5eWVlT0lKV0sxV3ZQYmFhM1g3b0VTdGpNbGt3clp0MnhBWUdGZ3lvdVBubjM5dXRQc3Jpb0w3Nzc4ZkFKQ1dsbGJuNi96ODg4K1FVbUxLbENubzM3OC9ZbU5qY2ZaczdRWXlkZXZXRFU4KytTUUFZTWVPSGRXMExocnQwclZyMFlpMjFOVFUyZ2RkUjZxcU50cTlxT2xyYWozRFFnalJIZ0RhK3JqQjROVFV3cXVhVHFmQnYvNDJEWC83MTgrSU9KMkVQNys2RHA0ZUJnUUZlc0ZpdFNFbE5SZlpPWVhvMTdzOTdyaXQ2bm1ZbzI0T2dhKzNLOUl6ODNIWGxINDFXdEU0dkUvUmRqWEhUMTFDV0toakN1RFNiaDdTQlVHQmJiQnE5U0hjTWpLc1pNdWJ1UE9wNkJqazNTZ3g2SFFhK0YrZjl4dGNnMU1hTEFkWHJUNklEVnRQUVZVbGN2T011SmlRQ1pQWkNyMWVneWZuamNiZDArcldDK3ZvdktzTkQzY0R3a0w4Y2ZSYXoyOURHektnRStiUEhZVnZmemlDM2Z2UFl0cmtmcmh3TVIwSmlSbDQvODM3eW55K3ZRZlA0Y0NSb20yQTEyMkt3SzJqdTZOOXU0cm5TOVZHSFhLUVdxQVZLMWJBYXJWaXdZSUZkdXR4VlJRRm9hR2hTRXhNclBaQjhxdXZpcjZBZk9hWlorRG5WL202QkhQbnpzVlBQLzJFczJmUDRzaVJJeGcwYUpCZFlpVnFxYlp2MzQ2OHZEemNjODg5R0R4NE1IeDlmYkY3OTI1a1pXVlZPdWZXM3JLeXNnQUFuVHZYL2d2MVlqLy8vRFAwZWozR2pCa0RvOUdJRXlkT1lQMzY5VlhPZjY1SVdGZ1lnSm9YdDluWjJkQnF0ZWpRb2VvdEYyOTA2dFFwTEYrK0hKR1JrUkJDSUR3OEhFODk5UlJDUTBOTDJtUmxaZUhXVzI5Rjc5NjlzV1RKRXJ6MjJtczRjZUlFWnM2Y2lZVUxGNWJNd1Y2K2ZEbHV1dW1ta3ZNS0Nncnc2YWVmWXR1MmJVaE5UWVcvdnovdXZ2dnVLbU04ZE9nUVB2MzBVMFJGUlFFQXdzUEQ4Znp6eitQUGYvNHp6cDQ5VzI2T3VNbGt3cXBWcTdCeDQwWWtKU1hCMDlNVG8wYU53dno1OCtIdDNUalB5RlNrU2ZVTSsvdjNkUkZTYWpXS2dMdWJVN1BaVnFrMFR3OFh2TE5rSnY2MmFES0dEZTRNalViQm1iZ1VwS1Rtd3NmTEZYZE82WXY1YzBkVmV4MnRWb003YnV0WHEyMXRRcnI0d2NmYkZYc09uS3R6L0tvcVlhL2ZkbzFHd2FLbnh5TW50eEF2L1hNOXNuTUtrSlNjaGZUTWZQUXNOVHkxSVFraDRPYnFCSzFHZ1JCQ0d4UVVWT1VlUkEyWmcyZlBwK0h3c1lzNGRqSUJWMUp5RU5MRkR3L1BHb3F2Vnp4YTUwSzRtQ1B6cnJZbTNkb1RxZWw1T0hMOFl2V05xMUNUWERVWWRKaDV4d0I4OWRHakdESXdHRjkvZHhqN0QxOUFhSmUyMEpSYXJDTXlPZ24vZkdzei9IemNzUGpaaWNqTk0rS0ZWMzdFbGRUNnI0WmUyeHlrbHNkb05HTFBuajNRYXJXWVBuMjZYYStkblYyMG1HRmxDL0VBUlVPZ282S2lTbnFlcTZMUmFIRExMYmNBS0hxNEk2S3FGUStSbmpoeEloUkZ3WVFKRTJDMVdyRjU4K1pHdVg5K2ZqNldMbDBLQUpnM2IxNmRybEU4NTNuRWlCRndjM1BEdUhIam9OVnFzWG56WmxpdDFscGRxeVkvazRDaTN0bVBQLzRZcWFtcHVPZWVlK0RwNlZuamV4dy9maHp6NXMyRDJXekcyTEZqRVJBUWdEMTc5bURPbkRtSWk0c3IxMTVLaVlVTEYwSktpYnZ1dWd0QlFVR1ZYcnV3c0JDUFAvNDRWcTVjQ1NFRWJydnROZ1FIQitQOTk5L0haNTk5VnVFNUd6ZHV4UHo1ODNIaXhBa01HREFBdDl4eUN5NWV2SWpISDM4Y09UbmxueVBNWmpPZWZQSkpmUERCQnpBWURKZytmVHE2ZHUyS0gzLzhFWFBtekVGZVhsNk5meStvL3BwVTE2dkcwK2dzaFl0R0tBSjZmZU9IZHN1b01Od3lLcXpLTmw5OTlHaTExeEZDWU96SU1Jd2RXZlcxcXJ2bkEvY013UVAzREtud3ZlM3IvMVR1bUVhallNYlVjS3o0WWcraXppU2paMWoxQmVmNStIVDhzaU1hN200R1NDbHg2TmhGZExiRGRqTEYrdlpxanljZUdZa1BQOStOaC83NFA3aTVGbTNSTTJSQUo3dmRvenA2dlFhS0lnQ3JWQlRGeXdBa2xsKzk2WnFHeU1Ibm54eUg1NThjVjY5ck5PVzhxNjNKNDNyaHl6V0g4T1hhUXhnVVh2TThxRXV1bXMxV0hJdTRoTFUvSGNPeGs1ZlFwMmNnQnZicmlPL1dIOE9EZjF5SnBmK2NnU3NwT1hqbnc5L2g0cXpIVy8rWWpxQkFMeWlLd0QrWGJzRmp6M3lGNStiZlVxUGYwNnJVSmdlcDVibHc0UUxNWmpONjlPZ0JaMmY3ZlJlU21KaUkwNmRQUTZ2Vm9tL2Z2cFcydTNqeElxU1VDQTBOcmRHaVBzWERGcE9UayswV0sxRkxWRHpQTmlRa0JDRWhSZXRNM0hiYmJmajY2Nit4WWNNR3pKbzFxOUp6bjN2dU9XZ3EyRmtCcVA3djN1ZWZmNDROR3pZZ0x5OFBzYkd4OFBEd3dGdHZ2VlhuK2EvRkJmM2t5Wk1CQUczYXRNR3dZY093ZS9kdTdOMjdGNk5IajY3eHRiWnUzUW9BRlk0cTJiVnJGNUtTa21BMm0zSCsvSG5rNWVWaC92ejVlUFRSNnA5eFN2dmlpeS93eGh0dmxKazMvZWFiYjJMTm1qVll1blFwUHZqZ2d6THRZMkppTUdYS0ZMenl5aXZWWHZ1amp6NUNkSFEweG8wYmg5ZGZmNzNrWjJaVVZCUWVlK3l4Y3Uwek1qS3daTWtTT0RrNVljV0tGZWpWcXhlQW9rWElYbjMxVld6YXRLbmNPU3RXck1EeDQ4ZHh6ejMzWU5HaVJTVXJhWC8yMldkNC8vMzM4Y1VYWDVRTU42ZUcxNlNLWWRqMHprSWp0WW9RY05MYlo3NWVhek4xVWgrcy92RUl2bHh6Q0V0ZXZxUGE5bHF0Z28zYlRzTnF0VUZLaVFCL0Q4eDV3TDdMeTk5NzEwRDRlcnRpNVRjSGtKS1dpN3VtOUVPZm51MnJQOUZPblBSYWFEUUNFa0tSem1abkFGY3JiY3djYkhBNm5RWi9uRE1TcjcyNUdUdjJ4bUxNOEc3Vm40VGE1K3JILzl1TEh6WWNoOUZrUldnWFAveHQwV1NNR2RFTlFnamNOYVVmZnRrWmc1allGS3o0WWc4NmRmREdQeGJmWHJKeTlxMmp1ME9uMCtLTmQ3ZmlvNVY3Y1BPUUx1VzJMYXVOV3VVZ3RUakZReGdyR2pLNWZmdjJNZ3ZLQUVVcnhYNzU1WmVWWGk4akl3TW5UNTdFdSsrK0M1UEpoRGx6NXNERG8vSlY2SE56Y3dFQWJtNDEyeXF1dUYxaEliK3pJYXBLOFR6YjBvdFc5ZWpSQTUwNmRjS1pNMmR3OXV6Wk1zTjJTenQyN0ZpZDczdjY5T2t5cndzTEM3RjI3VnAwN3R3WndjSFhaK09rcHFiQ1pES1ZhYXZUNlJBUUVGRHl1bmpPczZ1cks0WVBIMTV5ZlBMa3lkaTllemMyYk5oUWJURnNNcGx3K2ZKbHJGMjdGai84OEFNOFBUMUw1akdYZHZueVpWeStYSGJOa0Y5Ly9SV2hvYUVZTmFyNjBXdkZwazJiVnFid1Z4UUZDeFlzd0pZdFczRG8wQ0hrNWVXVitYbW5xaW9lZi96eGFxOXJ0VnJ4NDQ4L1FxL1hZOUdpUldXK1BPelpzeWRtejU1ZHJuZDQwNlpOTUJxTm1EMTdka2toREFCYXJSWXZ2dmdpZnZubEYxZ3NsakwzV0xObURieTh2UERjYzgrVjJWTHFnUWNld0FjZmZJQWRPM2F3R0c1RVRhb1lGanFOczVUUUtJcUFrd042aGxzQ04xY24vUG1aQ1ZqOGovWDRaVWMweG8rNVB0VDFrVmxEOGNpc3N0dGxkQXp5eHZxdi8xRHIrL1RvRm9EVm44MkZoNXVoK3NZb0tpNGN0Y1ZTVWErY0FpR2tSbHEwVlM2MXpCeHNIR05IaHVIazZjdFkrbisvb250b0FBTGFsbjJRdDBldTl1N1JEbEpLakI0ZVdtNUxNQThQWjh5WUdvNjA5RnlrcE9YZzhZZEh3TVc1N0VxOG8yNE9RYWNPM3NqT0theFhJUXpVTGdlcDVTbGVLQ3Mvdi93cTZqNCtQaVg3VzVyTlpodzllclRTNjFTMHNOYk1tVFB4eHovK3NjNzNyMGhCUVFHQTZvYzVFclYyeFF0bDNiaUM4NlJKay9EUlJ4OWh3NFlOZU82NTV5bzh0eWI3REZlbXVCZlliRFlqSlNVRm16ZHZ4b29WSy9Ed3d3L2orKysvaDYrdkx3RGd4UmRmeE1tVFpSZlA3TlNwVTVtOWlvdm5QTjkrKysxd2NuSXFPVDU2OUdnNE96dFhPZi81bTIrK3dUZmZmRlBtV051MmJiRjA2ZEtTR0VxYk5Xc1dGaTVjQ0p2Tmh2VDBkQnc4ZUJEdnZmY2VubjMyV2J6MzNudGxpdkdxVk5UcjdPenNqTkRRVUJ3OWVoUUpDUWxsMW1abzI3WXQycldyZnJUa2hRc1hrSmVYaC9EdzhBcmpMNzJuZTdIaXhRc3JLdVpkWFYwUkZCU0VDeGN1bEJ3N2QrNGM4dlB6NGUzdGpSVXJWcFE3UjYvWGwvdkNnQnBXMDNyYVY2M08wT2cwUWpobW1IUkxNV3h3Rjd5d1lIeUZlN25haTA2blFWdmY1dkdnNUtUVEZnMVJsVUlSMEZSZHZUTUhHODFUODBaajVyUUI1WXBRZXhrMnVBdUdEZTVTWlJzL1gzZjg2USszVlBwK3B3NzJXY1NpVmpsSUxVNWdZQ0FBNFB6NTgxQlZ0VXhQUU4rK2ZVc2VlbE5TVW5EYmJiZFZlcDErL2ZwQm85SEFZRENnYytmT21EeDVjb1VQWnpkcTM3NW9KTTY1YytkZ3M5a3FIWnBaN055NW9uVW5TdmN3RVZGWnhmTnM5WHA5eVp6ZFlzV2pRVFp2M293RkN4WTAySjdEZXIwZUhUcDB3T09QUDQ3YzNGeDgvZlhYV0wxNmRVbXY0dno1ODB0aUtlYnE2bHJtZGZFUTZkalkySEtGdTE2dlIyRmhJYlpzMllMNzdydXYzUDM5L1B6UW9VTUhhRFFhZUhsNVlkQ2dRWmd5WlVxNWxmSnZwTkZvNE8vdmoyblRwc0hUMHhQUFBmY2NQdm5ra3hvWHcxNWVYaFVlZDNFcCtxNzV4bm5PUGo0MW0vNTM5V3JSb0szU1BlZWw2WFRsdnhqUHpNd0VBUGo3Vjd4dzdZMS85c1Z6cWk5ZHVsVHBIR1JxWEUzcWFWK25hcHloU0cxUnJ4eUhxTmJINUhHOXFtL1VTdWlkTk5Bb0FsSkFnVWFwY3NJZWM3RHhhTFVhdEE5c25KVTJIYTAyT1VndGo3Ky9QenAxNm9TTEZ5OWkxNjVkZGQ1LzlOMTMzNjFUYjIzYnRtMFJIQnlNK1BoNDdOcTFxOHA1aFRhYkRiLzlWclR2ZWVuVlZZbW9yT0lpMG13MlkrZk9uUlcyeWN6TXhMNTkrMm8xQkxpdSt2WHJoNisvL3JwTUwyUjFxOEVYejNrR2lvcmgyTmpZQ3R0dDJMQ2h3bUo0M0xoeDVhWjUxRmEvZmtXN1hNVEh4OWY0SExQWlhPSHhLMWV1QUNoZkxKZitBcklxeGNYdWpWOGdGQ3N1ZkVzckxuWXJXaWdMdUY1Z0Z5dGVOMkw0OE9GNDc3MzNhaFFYTmF3bXRacTBUWUVPRUlvUVJRL0tSUGFnMDE1YnZBaFNFWkJPVmJWbERsSkRxRTBPVXN0VXZKRE8wcVZMSzMzUWFvejdMMXUyck5LSE5nQll1WElsa3BPVEVSNGVqdTdkSFRPMWhhaXBLNTVucTlWcThkdHZ2K0hvMGFQbC9sdTBhQkdBNjBWelEwdEtTZ0pRdStrTnhYT2VaOCtlWGVGbk9IandJTHk5dlJFVEUxUGhLczMyVUR3a3VEWnhSMGRIbHp1V21KaUljK2ZPb1UyYk5sV3VGbDJWNHRFd1VWRlJGYTZaY09USWtVclBxV2lLeTZWTGw1Q2VubDdtV0pjdVhhQW9DcUtpb3NyTjV5YkhhRkxGc0lRd0NVaWJWQUdMeGVib2NLaUZzRnBWRk8ydkxsUVZxUGpyeEd1WWc5UVFhcE9EMURKTm56NGRnd2NQUmxKU0VoNSsrR0hzMjdjUFVzb3liU3JybGJHSHUrNjZDd01IRHNUbHk1Y3hkKzVjUkVSRWxIay9OemNYNzd6ekRwWXZYdzVuWjJmODlhOS9iYkJZaUpxNzRubTJRNGNPclhRdjRVbVRKa0dyMVdMWHJsMGxRMk1iU25SME5GYXVYQWtBSlZ1ajFVVHhuT2ZpVmFSdnBOVnFTOTVyaUtJK1BUMGRiNzc1Sm9EYXhmM2xsMStXK1hscHNWancxbHR2UVZWVlRKOCt2YzdiWWhZUDljN096c2F5WmN0Z3MxMS9EdHkrZlh1RjIyV05IejhlUU5FSzE0bUppU1hIOC9MeThOcHJyNVZyNytycWl0R2pSK1BxMWF0WXRteFp1U0hkMGRIUnVIVHBVcDNpcDdwcFVzT2tvYWlGRUJxYktpVk01dHJ0YTBaVUdaUEpDcHVxUWtpb3NLcFZUNlJtRGxJRHFGVU9Vb3VrMFdpd2RPbFN2UFRTUzlpOWV6ZWVmdnBwZUhwNm9tUEhqcEJTSWprNUdSa1pHUUFxWG5YYUh2ZC8rKzIzOGNJTEwrRGd3WU40OU5GSEVSQVFnSGJ0MmlFL1A3OWtQckdQancrV0xsM0srY0pFVlNndURDZE5tbFJwbXpadDJtRGt5SkhZdm4wN3RtelpnbnZ2dmRkdTkvLzAwMCt4YnQwNnFLcUsxTlRVa2w3YnUrNjZDeU5IanF6Uk5Zcm5QSGZvMEtITVlsTTNtalp0R3I3NjZpdHMzcndaVHovOWRMM21QKy9jdWJPazBNdk16TVM1YytkZ01wblFvMGVQV3UyUjNMTm5Ueno0NElNWU9uUW92TDI5Y2Zqd1lTUW5KNk5Iang2WU8zZHVuZU1EZ0lVTEYrTFJSeC9GOTk5L2o2TkhqNkpYcjE1SVNrcENSRVFFN3I3N2JxeGR1N1pNKzRFREIyTEtsQ25ZdUhFajdyMzNYb3djT1JKQ0NCdzllaFNkTzNkRzE2NWRjZTdjdVRJRitzS0ZDM0hxMUNtc1hic1dCdzRjUVAvKy9lSGs1SVNZbUJoRVJrYmlvNDgrUW9jT0hlcjFPYWptbWxZeGJGRUxwVjVqVlZVSms0bUZDTm1IMFdTQnphWUNRcXBDa1FWVk5tNWxPYmhyWHh4TUpndkdqNjErRVI2cXUxcmxJTFZZcnE2dWVPZWRkN0IzNzE2c1g3OGVFUkVSaUk2T2hrYWpnWitmSHlaT25JaHg0OGJWYWsvUDJuQnpjOFA3NzcrUDMzLy9IVC8vL0ROT256Nk5VNmRPd2RuWkdUMTc5c1NZTVdNd2MrYk1jZ3ZzRU5GMWFXbHBPSGp3SUF3R1E3WHovKys0NHc1czM3NGRHelpzc0dzeFhIcVlzTE96TS9yMTY0ZTc3NzY3eWdYNGJuVGozc0tWQ1FrSlFZOGVQUkFkSFkzOSsvZlh1Tml1U0ZKU1VzbHdicDFPaHc0ZE9tRGl4SWw0OE1FSHk2eGtYWjJISG5vSVk4YU13VGZmZklNREJ3N0F6ODhQRHozMEVPYk5tMWZ0NGwzVkNRME5MVm5OKzlpeFkwaEpTVUgzN3QyeGZQbHk1T2JtbGl1R0FlQ1ZWMTVCNTg2ZHNXN2RPbXpmdmgwK1BqNllNbVVLbm5qaUNUend3QU1BaWhZakt4WVFFSUJWcTFiaDQ0OC94dTdkdTdGNTgyWjRlM3VqWThlT2VQMzExeEVlSGw2dnowQzFVN2R4QkEwa3FGdTM5anJGK1hlZFh0dHQ4Vk8zNEs3YitqZzZKSWV3V20wd1Z6TkV0MmpmMGlZMXlyM0orbUZUQlA2emZBY0tqZFlrbXl3Y2ZPbk1tYVRLMnJhMkhQenI2K3VSblZPSS83NVI5STkwWHI2cHFHaXJBU2U5RmdaRC9iWWNhaTFxazROMFhYRDMvbU1nNURjZTd1NEJILzEzR1lZT3FYb3hHS0xTRGh3NmdnWFB2NGkwakl3c1NOd1ZIM05paDZOakl2c0tEdWs3RkZybEd5Y25mZkJILzMwYm8wZldiRFZpb3NZZ3BjVG8wYU1oaEtoMGtUVkhPM0RvQ0o1NCtsbms1T1plZ1JTeld1UFB5YWJWTTF5Z0s1VHV3cWFxRXNZV1BFUTFLN3NBdS9aVnZCQ0JYcStCWHFmRlA5NHFQeStodFBmZnZCYzl3Njd2bWJadGV6VGUrMmc3L3ZuU05QVHZVN2VGQTFvcW84a0ttMDJGZ0ZSektsb1JvYlJXa29PVitldnI2M0V5c21iNzI4MjVmeGdldkxkb3RWbWowWUlGTDY2QnQ1Y3Jscnc4cmNZck43WVd0Y3BCSWlJaWF2YU9IRG1DL1B4ODNIenp6WTRPaGFyUXRJcGhaQmNLNldPVkxYeUlha3BxTHBaOThIdUY3M200Ry9ESnUvZmp0Yi9jWHVIN3A2SXVZKzFQeCtIajdWYm0rSVN4UGJEdjREbjhjK2xtckZnMkc5NWVIT1pXekdpeXdxWktRQWcxVzYrdlpvaHE2OGpCcWd3YjNCbVAzaitzeWpZdnZQSmptZGNHZ3c3UFB6VU9UNzJ3R3F0V0g4TERzNFkyWklqTlR1MXlrSWlJaUpvRHE5V0tiZHUyWWNLRUNXWG1VeWNsSldISmtpVUFnSmt6WnpvcVBLcUJKbFVNSnlZbUdvTzcrMWhiK3VKRllhSCsyTDcrVHdDQUR6L2ZqUzIvUmVHSC96MVdwamR0NTc2emVQK1RYZmpsaDZmTGJQR1RrbGEwSllhUGwwdTU2LzdwajdkZzFyelA4TW1xdlhoaHdZUUcvaFROZzd5V1M2b3FJYVcwSWk2dXluWHNXME1PWnVjVVlPZmVvcEVKVjFKeVVHaXlZUDNtQ1BqN0ZXMXI0T0Z1UUdpWHRsVmVRMXZCRVAyd0VIL01tQnFPVldzT1lmellIZ2dNOExSLzhNMVFiWE9RaUlpSW1nZWJ6WWFYWDM0Wnk1WXRRM2g0T0R3OVBYSGx5aFVjUG53WUZvc0Y5OTEzWDZQc00wMTExNlNLWVFBU1FDS0E4S3djSTh3V0cvUzZscjNYNi83RDUzSFR3T0J5dzBxenNndmg3bVlvdDlkdFJtWSt2TnE0VkxnSGJodFBGOXcrc1EvV2JUcUpCKys5Q2UzOFdZeFliU3F5c28wQUFDbHhvWnJtUUN2SXdkVDB2SElqRTVaOThEdUdEdW9NQUVoTHo4UCt3K2VydkVabGM5cG4zaEdPSHplZXdOZHJEMkhoMCtQdEUzQXpWNGNjSkNJaW9tWkFwOVBodWVlZXc2Ky8vb3BqeDQ0aE56Y1g3dTd1R0R4NE1LWlBuNDZ4WThjNk9rU3FSbE1yaGdGVkhvVkdURTFPelVGaG9SbDZuYk9qSTJvd2NSZlNrSkI0Rlk4OU5LTGNlMWxaQmZCcVUvNnpwMmZrdzgvSHJkenhZbmZlMWcvZnJUK09qZHNpTWU5QkxpUmhOdHVRbkZMVW15NkVQRlNqazFwNERvWjJhVnN5TXVIR0JiVCt0SGd0VHA2K2pLZ3p5VlZldzFqSkVISWZiemVNR2hhS3JkdWo4ZVJqWStETUJiYnFsb05FUkVUVTVDbUtndnZ2dngvMzMzKy9vME9oT21weXhiQU55a2t0Z09TVUhCUVlMZkQwYUZtRlNHay9iejBGYnk4WERCMVVmai9IcTlrRjhHNVRmdDV2Um1ZZWZMd3Judy9jUHJBTjJ2bDc0T2o2WWMxU0FBQWdBRWxFUVZTSkJCYkRBTXdXSzVKVGl3b1JDUnl0eVRtdEtRY3JNbTUwR0Y3ODA4UXl4NTUvK1h0TW5kUUhZNFozQXdCczJCS0JycDM5S2p4L1VIaEgvTG96QmhHUmlianBXbTl6YTFhWEhDUWlJaUtpaHRma2ltSEZWSGhTT2h2a2xiUWNVVmhvY1hRNERTYnphajYyL2hZRi83WWUrUGgvZTB1TzN6bWxIOXI1ZXlJcjJ3ai90dTdsemt2UHpFZS8zdTJydkhiL1BoMnc1YmZUS0RSYVduM1BuTWxzdzVYVVhFZ3BwY21vMUtnUStYLzI3anMraWpyL0gvanJNenRiVW1rSk5VQUVKTlJRY2tvWHdVTVVVZnppRjJ5bm5PV3dubnJvOTg0N3ZhL1kyLzMwTElnVkZlNkxaME5CRkk5VGtDSUlBVktBQUNGQWdOQlNTTjNObHBuNS9QNGd5U1VrZ1FTU1RIYm45WHc4ZkppZG1aMTlMM2x2ZGw0em41bXhTZzgyUm1aV0xnb0wvM1BkcDZ1dlNLeDMyYUdEVDkwb1BwVmhHTUM1OVNBUkVSRVJOYjlXRjRZUEh0eHpzR2Uvb1FYRkpiNlk0M21sNk5Xemc5a2xOWXYvK3p3WlhwOEdyemVBUFZrbkVBZ1l5Tmh6REdORzlFYVhUbTFRV095QnpTYncxZkxVR3MvTHl5L0ZpYnhTZkxVOEZRTVN1aURod2s2MTFoM1RJUUpTQW9XRmJvUjFhZHRTYjZsVk9wNWJnbEszRHdMSVA1NmRtdDJRNTFpbEJ5dWRMUFRnMWZtckVCbmhoSlRBRDJ2MllNM1BlMnNzNC9WcGVHdkJXcno3OGZvYTA4ZVB1YkRXVWVTWTloRVE0dFQ1N1hSdVBVaEVSRVJFemEvVmhXRUFob0JNQWNTa3pIMjVHRjNIRU9KZ2w3bnZCSmF1U0FjQVhQSHJnZmp0alNPUm0xK0s2Mi8vb0dvWnYxL0QzbjI1MkxzdnQ5Ynp0Kzg4Z3VSdEJ6RjcxdGc2dzNDN05xZXVORjFVVW82dUZnL0RPL1ljci9oSnBqWGlhU0hkZ3lXbFhtell2QSsvYk1uRzF0UkQ4UG8wckZxN0I3TnVIQW1QeDQ5aGlYRzQ4cktCTlo3ejhodi94b1J4Q2ZqVjBCNDFwdGMxZXNGbVV4QVY2VUpSQ1crbkM1eHpEeElSRVJGUk0ydU5ZUmdDTWhrUWt6YW5Ic2FzbVJkQkNHRjJTVTNxK3g4eTBMVnpHL2pQY091ZUx6NzZYYjN6M0I0ZnB0NHdIeTVuM2IrK3luOHVLZVY1MVJuc3BKVFl1T1VnQU1BUVNHbk1jME81QjdlbUhzU0xyLzBiRG9jTkRyc05mYnJHNHMyWFpzTHB0T09yYjFNeE9xRVhKbDZTVU9NNXI4NWZoUXQ3eGRhYVhoOGgySC9BK2ZVZ0VSRVJFVFd2MmpjTGJRVU1UUzRIRU5pU2xvUGMvREt6eTJseXQxdy9Bbi81dzJRNEhPZTJMOEpYY1NWZlZ6M25BeGVYbkxxTlM5dm8ydmNpdHBMYy9ESnNTamtFQUFFSjQ5K05lVzRvOTJDZlhySDQ0d09UOE9YSHN6RmtVQnhjTGhWTzU2bGVLaTR1UjdzMllTaHorMUJhNXEzNnIvSmV1ZFduQmVxNXZaSmhHQ2dwOVZxKy80RHo2MEVpSWlJaWFsNnQ4c2l3RCtWWkxrVHM5UWYwQWF0K3pzS04xdzR6dTZRbTFhNXRPTnExclQ4b0xLc1lRbDJmeXFHcTlSMFp6cTg0VjdOdEhiZG1zcEkxRy9kQjB3eEF5ajBCbjU3Wm1PZUdjZzkyNzlZZTNidTFyelg5UkY0cDNCNC80cnEydzUwUC9BTW44a3Byekgvbm8vVjQ1NlAvbkRQOHh3Y200Y3BmRHp4OU5TZ3NLb2VVUVB0MkRNUG4wNE5FUkVSRTFMeGFaUmcrcm1tbDhhcElscEQ5djF1MVM4eThaZ2hzU3FzOGlOMHM1aTlZZThiNXJ6eHpIUUFnTE14UjUvejBuVG5vSFIrRGlIQm5rOWNXTEhUZHdLcWZzeUNsbEJEWWJIanMrWTE1dmhWN2NIOTJIZ0NnYjU5VDU2RmZlOVVRVEpsVU8rd0N3T3lIRnRlN252U2RPUUNBUWYyN05uR0Z3ZVY4ZTVDSWlJaUltbGVyRE1QSXp2WWlJWEVUaERJejUyaHgyTUhEaFNGL1JkL3FWbngrL3hubnArMDRGVGJDNndqRCtRVmxPSlJUaUJuVFF1ZEk1cms0Y1Bna0RoNHBnZ0Q4VW1MVGlSUHBqYnUwc1FWNzhPZGY5dUdDbmgwUUhlVUNBTFJ2RzQ0TGUzVnM5SHEycFIyR29nZ01IUnpYMUNVR2xmUHVRU0lpSWlKcVZxMHpEQVBRWVNTclF1Ujd5djNkTXpLUGgyd1ErYi9QTitQVEpWc2E5WnhEUndvQkFHM2IxQjRHL2UzS0hRQ0F5Uk1Ibkg5eFFTeGp6d2tVRlpjREVLVlNNeHIzRDF6QkNqM284MnNRUXNEbkMyRHR4bjI0NGJxazgxcGZtZHVIbjM3T3hOZ1J2UkVWNldxaUtvTlRVL1FnRVJFUkVUV2ZWaHVHRCsvWmtSYmZiOGdSbjEvdm5weVdnNGxqTDZ6elNHaXdHemVxRHlhTTdZdVNVaS8rOXVZUGRTN3o0NXJkeURsYWhIWnR3K0h6YS9qbmtpMW8xelljY1YxcjNqYkpVKzdIbDkra1lzeUlYdWg5UVd4TGxOOHErZndha3RNT285d2JBR0FjUDVpVmZrNjN0QW5WSGp4Mm9oai9YTElWZnIrRzFPMDVHRGVxVDlYanl5L3RYN1hjaDRzMzRxTlBmbW5VdXBkK2w0WXl0eDgzejd5b3Fjc09LazNWZzBSRVJFVFVmRnB0R0FZUWtJYnhEMkd6alZ5emNUK21YemtJUXdaMk03dW1KdGNqcmozR2plcURvbUlQdmwzWkdSRVJ0Y05XUWFHN1JpanAwRDRDano1NE9aVFR6bUg5YVBGR0JBSWFaczhhMit4MXQyWUhjd3F4ZHROK0FJQ1UrQUJBM1pjOVBydVE3TUh3TUR2Vy9Md1hBTkMzZDBmY2V2MElMUHgwRTI2ODdsZUk2UkJadGR3Vmx3M0FwQW45NjF6SG5NZStyRFh0UkY0cC92blZWbHo1NndIbzI3djIvYSt0cEFsN2tJaUlpSWlhU1dzT3cvQVU2aDlIeENqL1UxUlMzdk9UcGFraEVVU3FXemgvVnRYUGJkdUU0NjIvM1ZEbmN0ZGRQUXhUSmcyQ3B1bFFoRUIwZE8zaDBadTJITURuUzFQdzZFT1hvMGRjN1NzRlc4bkN6N2VndU1RTEtlVUI5MG50L2ZOWlZ5ajJZSnZvY0h6OWo3dHFUUHZySTFlZXV1cHhoWDkrY01jWjE3RjYyVU0xSHV1NmdXZis5aDFpMmtmZ2dic21ORjJ4UWFvcGU1Q0lpSWlJbWtlcnZqeHVYbDVHbWFIanIxSkMvMzcxSHV6WmwyZDJTYWF3MlJSRVJqalJ0azE0blVFWUFQcjA2b2ovZS9jMnk1OHJ2R2RmTHBiL3NBdFNRZ2VNRi9MeU1zN3JKc0ZXNlVFaEJPeDIyemsvWDljTlBQcmdaTHp4NHZWd09ldSsvN1ZWTkhVUFdwa0J2VlFBQVVNMzRQRjR6QzZIZ296SDQ0R21hNENFcmt1Tm4wTWlJcXFsVllkaEFEQTgycmRDeUswQThOcjdhK0h6YTJhWDFDcDFhQitCcnAzYm1GMkdxYnkrQU41ZXRQSFVBeUczYUlieWJWT3NsejE0ZGc2SGltNWQyeUl5d3JxMzh3S2Fyd2V0U2dqdEtDUTgva0FBdVhtOE14VTFUbTVlUHJ4ZUh3RDRwUFFmTTdzZUlpSnFmVnA5R003SjJWa29EZkVscFBTbFp4ekR0dTFIekM2SldxbXQ2VGxJM1hFVUFBTENrRi9tWktZMXljWVBlNUFhcXJsNjBLb083dHFWQzhqU1FDQ0FYWHN5NGZWNnpTNkpnb1RmSDBERzdqM3crWHdBcEM4bk0vT0UyVFVSRVZIcjArckRNQUFaRVBKckNSd284L2p4NWJmcEtDN2xCaEhWNVBiNDhkV0tIU2dzTGdlQVl3Rk4vd3FBY1phbk5SUjdrTTZxbVh2UXFuUWRZcUdVMEpjdS93N0oyMUpSN3ZWQ1NtbDJYZFJLU1NuaDlYcXhmV2NHdmxxNkhJWmhHSUQ4R0FDSDlJUWdUWlZ1QWVtWFVxTE16Vk1waUJyTFUxNE93ekFnZ0lBQnZkVHNlc3pRcWkrZ1Zlbkk3clRNSHYwU1gxQ2srR0ROTC90dFExYnV4QzNuZVQ5VUNpM2YvcGlCTlJ2M1FVcm9ocUUvazdOdloxWlRycDg5U0dmVDNEMW9WWWQyQjk2SlQzQmNWbEpTT3UzM2MvNklDWmVNdzVERVFlald0UXVpSWlQUHZnS3lqTkt5TWh3NWNoVGJkMmJneDUvV3dlM3hRQUliQXlYNUw1dGRHelVQdjAvbXFrNlU2cnFPNHlkNDhKK29zZkx6Q3hBSUJDQWxQT1ZlM1pKREg0TWlEQVBBb2QzcGkrUDdEUmtmQ09pM3ZiTm9Jd1pjMkFsSmlYRm1sMFd0UUZyR1Vienh3YzhJYUFha2xJc1BaVzcvcURsZWh6MUk5V21wSHJTbURMOC9NT0FCcDhPdWxaU1VYck4wK1hmMkZmLzZOOExEdzZHcVFmTVZSaTBnb0FYZzhaUlhiTmhKQ1luMU92VDdqeDQ5eWtPR0lTcjN3STc4K0g1RFNnM0R3SzdkZStEMmVCQVJIbTUyV1VSQndlZjNJM052RnZ6K0FBUmthVjUyUnE3Wk5abEJtRjFBWThUR0QrZ2NHZVpZSjZYczNTazJTcnozOGd6MDZOWVdRZ1RWMjZBbUlxWEVvU05GZU9Ddlh5UDc4RWtKSU5QUWpTbUg5bTdmMzF5dnlSNms2c3pvUVF1ejlVZ1ljcU5ONEc0QVBRSGhraUo0ZHVoU2k5QUJHUkJBd0pEeSt4Si8yZjhVN3Q5ZmJIWlIxTHd1NkRmazl4TDRlMVJVcFBMeWMwL2hrakdqNEhLNStMMU1kQWFhcmlNdGJUdnVmdkJoNU9lZjFLVmhQSEF3TS8wdHMrc3lRN0Q5cFZCNkpDUk90d254bGxCRTdOaUxMc0NmZjM4WnVuYU9OcnN1TWtGZVFSbm0vcitWMkxEbElBeERGa3REM25Zd00yMHBtdmM4VGZZZ1ZUR3BCeTJ2UjQvQjdYU24zdE51YzdRMXV4WnFQVFJEZW14QzVubE9hbm04cFpsMXhNWEZoYW1SSFpZTElTWkdSVVZpL0xneEdKWTRHTjI2ZFVWMFZKVFo1UkcxS2o2ZkQ2VmxaZGl4Y3hlV0x2OE9KM0x6SUtYOEtudDMya3hZOU5vS3dSYUdBUXh3eENlbzl3cEZlZFdtQ0F6cTF4bXZQWDB0MnRaei8xMEtUWVhGSGp6ODVEZEkzWGtVaGlHaFFaOXplSmZqVFdCcm9QbGZuVDFJWnZjZ0VSRlY2aHpmTDk3bGRINEFnVXVGRUlyZHJpSThQQngyMWRyM3ZTYzZuV0hvQ0FRMGxMbmRrRklHcEpUZitBUDZRMGYzN1Roc2RtMW1DY0l3ZkVwOHY4UW5BT1ZQUWlDczd3VXgrSDl6cjBHM3ptMmdLRUg3bHFnQkRFUGk4TkVpUFBiQ2Q5aXg1d1NrUkxsaHlCY09aYVk5MWRLMXNBZXRxVFgxSUJFUm5kSytUNS9vS0Z2NDQ0cWlYQzhoSFpEQ0RnR2IyWFZablRSa1ZkaVFBQVMza1V3bEpEUkFlZ0VjMUNYZVByUW43Uk1BdXRsMW1TbDRPN0pQSDJlOEdqNUhRSGtVQXRGOWU4WGlobWxETWZYWC9lRnc4RFN5VU9RUGFQanV4OTM0eDVKdDJKZWREMFBDQThpbi9NVjViNWh5Z1JUMm9PVzB1aDRrSXFJYU9uVktqQkR0L0xGMnFjYlloTXBMenB2TVlUUDZ1T3pLTFlvUWRvOWZYK0RYRmQ1cHdVUUIzVjlrRHppeXM3TlRpOHl1cGJVSTNqQU1vR3ZYcnVHT3lKZ1pVTVI4SVVSWWVKZ2RRd2QyeGQyM2pzYWdoTTQ4UWhjaURFTWlmZGN4ZlBESkpteE56NEduUEFBSmVDQnhuNzhrOXpNelF3aDcwQnBhY3c4U0VSRzFWa09IRHIxVVVaUlBwSlF1S2VWL3BhYW0vbVIyVFVUVmhjU1dlbHpDb0VSVnFJc0FEQlFDTnRXbVlOeUlDM0RUOU9Ib0V4K0RNSmNkTGllUDFBVVRuMCtEeCt2SHZvTW44Yyt2VTdCNnd6N291Z0VwcFFHQmRFMFAzSldUbWJIWjdEb3JzUWREVDdEMUlCRVJVV3ZETUV5dFhVaUVZUURvM21kUWI1dHF1eE5DWENPQUFRQ2dLQUlYeHNlZ3p3VXg2Qm5YRHAxam94QWVia2RZbUFNT2xhZVJ0Q1lCVFllblBBQ1B4NDhUK1dVNG1ITVNtZnZ6c085Z0FYUmRBZ0NrbEh1a0VNdWtwci9kR205ZHd4NE1ibFU5V083SGliemc3RUVpSXFMV2hHR1lXcnVRQ2NNQWdENTluTjNoaWxOVTI1VUN1RTBJTWJ6NjdEQ1hIYXFxUUxVcEhMN2F5aGlHaEtZYjBEUURYbDhBVXY1bm5wUklrd0x2NlQ2c3pGSEtEaUVyeTJkZXBXZkJIZ3hhSWRPRFJFUkVyUVRETUxWMkliMDFIdGVyMzJEVjRiZ1JRaGtqSUM4QTRJQVVOaW1rQWdqRjdQcW9PbWtJS1F3SXFRUHdHd1lPS2tLdWhhRi9kaUJ6WjVyWjFaMHI5bUF3Q2MwZUpDSWlNZ3ZETUxWMklYMFNZODcrM2RzQmJBZUFtSmlFS0ZlMDBsbTFpUWhwVThJRlZJZko1VkUxRXJvL29Cc2VZWWd5ai9EbG5zektLakc3cHFiQUhnd2VWVDJvUzdkSENad0lsUjRrSWlJaW9ycUZkQml1TGo5L1R5bnlVV3AySFdSZDdFRWlJaUlpb3RhRHd6U0ppSWlJaUlqSWNoaUdpWWlJaUlpSXlISVlob21JaUlpSWlNaHlHSWFKaUlpSWlJakljaGlHaVlpSWlJaUl5SElZaG9tSWlJaUlpTWh5R0lhSmlJaUlpSWpJY2hpR2lZaUlpSWlJeUhJWWhvbUlpSWlJaU1oeUdJYUppSWlJaUlqSWNoaUdpWWlJaUlpSXlISVlob21JaUlpSWlNaHlHSWFKaUlpSWlJakljaGlHaVlpSWlJaUl5SElZaG9tSWlJaUlpTWh5R0lhSmlJaUlpSWpJY2hpR2lZaUlpSWlJeUhJWWhvbUlpSWlJaU1oeUdJYUppSWlJaUlqSWNoaUdpWWlJaUlpSXlISVlob21JaUlpSWlNaHlHSWFKaUlpSWlJakljbFN6Q3lBaUlxTHpOMmpRb082cXF2WTJ1dzRpb21xR1Npa2RaaGRCVkIrR1lTSWlvaUNYbUpnWVo3UFpGZ29oK3BsZEN4RlJKU21sUXdqUlJrcFphbll0UkhWaEdDWWlJZ3ArY1VLSWZsTEtUZ0RjQURTekN5SWlBZ0FwWmFrUTRvU3U2OGZNcm9Yb2RBekRSRVJFb2NNdHBYd2F3R2F6Q3lFaXFxVHJlbjU2ZXZwZXMrc2dPaDNETUJFUlVlalFGRVZKMzdadDIwOW1GMEpFUk5UYThXclNSRVJFUkVSRVpEa013MFJFUkVSRVJHUTVETU5FUkVSRVJFUmtPUXpEUkVSRVJFUkVaRGtNdzBSRVJFUkVSR1E1RE1ORVJFUkVSRVJrT1F6RFJFUkVSRVJFWkRrTXcwUkVSRVJFUkdRNURNTkVSRVJFUkVSa09RekRSRVJFUkVSRVpEbkM3QUtJaUlpbzRSSVRFeE5VVmIyaCtqUXBaUnlBRzRRUUtvQXZBR1JWbisveitUN2Z1WE5uUmd1V1NVUkUxT3FwWmhkQVJFUkVEUmNJQkVwVVZaMWJmWm9RTmZadC8rYjA1NmlxK241ejEwVkVSQlJzT0V5YWlJZ29pT3phdGV1WWxISVpBRWdwNjEydWNwNlU4c2UwdExRakxWTWRFUkZSOEdBWUppSWlDaktHWVN5dS9MbXVRSHphdEM5Ym9DUWlJcUtnd3pCTVJFUVVaSVFRbTZTVXVhY05qejU5R1VncEMzVmRUMm5CMG9pSWlJSUd3ekFSRVZHUThmdjkrVUtJMVpXUHF4OEpQdTJvOERhNzNYNndCVXNqSWlJS0dnekRSRVJFUVNZakk4TWpwZHdBSUhDR3hYUXA1ZGF0VzdmbXRWUmRSRVJFd1lSaG1JaUlLUGdZUW9qTkFBcnFXMEJLV1NxRStBbUExbkpsRVJFUkJRK0dZU0lpb2lEazlYcDNTQ21QVjU0M0xLV3NHaUl0aElBUTRtUnhjZkVHTTJza0lpSnF6UmlHaVlpSWdsQkdSa1laZ0cvcW15K2wvR3IvL3YzRkxWZ1NFUkZSVUdFWUppSWlDbEtHWWZ5anZubUJRT0NEbHF5RmlJZ28yREFNRXhFUkJhbTB0TFJNS1dWVzlWc3NWZHhTYWZ1T0hUdDJtVmdhRVJGUnE4Y3dURVJFRk56ZXJtUGE1eTFlQlJFUlVaQmhHQ1lpSWdwaVFvaWxVc3FxYzRPbGxHVzZybjlyWmsxRVJFVEJnR0dZaUlnb2lCbUdrUytFMkZSeEJXa0F5TkEwN2FqWmRSRVJFYlYyRE1ORVJFUkJMRFUxdGRRd2pKK2tsSVk4WlV0R1JrYSsyWFVSRVJHMWRnekRSRVJFd1UwSGNGQUk0UU1RQUhBQWdHWnVTVVJFUkswZnd6QVJFVkdRQ3dRQzN3UFlCK0NZcG1tTHpLNkhpSWdvR0lpekwwTG5LaloyUUtTdGd4RmpOMnl4TnNVZVlYWTlSRVFVdXNMdCtCOGhoTTN0bHkrWVhRc1JFWVV1elpBZW01QjU3Z0pmZm43K25sS3o2emtmRE1QTm9GT254SWl3ZG5oTVFGd05JVnlRMGlVRlZMUHJJaUtpa09hcytML1AxQ3FJaUNpa0NRa05RbmdscEE4U0s5MUs0SC96TWpMS3pLN3JYREFNTjdGdWZSTGo3S295RDVCVGhSQ0t6YWJBWVhkQXNYRkVPaEVSRVJFUkJUZEROK0FQQktEck9xU1VCb0FmZEUyLzkzRFdqbjFtMTlaWURNTk5xR3ZYcEhCN0cyMlpBbkdacXFvWVBlSWlEQjQwQUYwNmRVUjRlTGpaNVJFUkVSRVJFWjJYOHZKeUhEdVJpeDA3ZDJIOXhrM1FOQTFTWW0xNW9USGx4SWwwdDluMU5RYkRjQlBxbVREME1TSGtVMDZuVTNuby9yc3dkdVFJUkVaR1ZONzNrWWlJaUlpSUtPaEpLZUYydTdGNWF3cGVmT1YxK0h4K1EwcjUvTUU5NlkrYlhWdGpjT3h1RTRtTGl3dFRoTHhCQ0tHTXV2aFhHRDkyTktLaUlobUVpWWlJaUlnb3BBZ2hFQmtaaWRFakw4YTQwU01oaEZBVVJia2xMaTR1ek96YUdvTmh1SWxJVi9zT0VNS2xxallrOU8yRDhMQ2c2Z01pSWlJaUlxSkdjVG1kNk44dkFhcXFRZ0oydXoycW85azFOUWJEY0JNUk5xTTlwSFRaVlRzNmRZdzF1eHdpSWlJaUlxSm0xeWsyQm1FdUZ5RGgwSjFxak5uMU5BYkRjQk5SZFNWY0NxaUt6WWJJQ041U21JaUlpSWlJUWw5a1pDUlV1d29JMkJUWW9zeXVwekVZaG9tSWlJaUlpTWh5R0lhSmlJaUlpSWpJY2hpR2lZaUlpSWlJeUhJWWhvbUlpSWlJaU1oeUdJYUppSWlJaUlqSWNoaUdpWWlJaUlpSXlISVlob21JaUlpSWlNaHlHSWFKaUlpSWlJakljaGlHaVlpSWlJaUl5SElZaG9tSWlJaUlpTWh5R0lhSmlJaUlpSWpJY2hpR2lZaUlpSWlJeUhJWWhvbUlpSWlJaU1oeUdJYUppSWlJaUlqSWNoaUdpWWlJaUlpSXlISVlob21JaUlpSWlNaHlHSWFKaUlpSWlJakljaGlHaVlpSWlJaUl5SElZaG9tSWlJaUlpTWh5R0lhSmlJaUlpSWpJY2hpR2lZaUlpSWlJeUhJWWhvbUlpSWlJaU1oeUdJYUppSWlJaUlqSWNoaUdpWWlJaUlpSXlISVlob21JaUlpSWlNaHlHSWFKaUloQ1dGNWVYcjN6M0c0MzNHNzNXZGRSVWxLQ1RaczJRZE8wV3ZQMjd0MkxWYXRXTmVqMWlJaUlXaE9HWVNJaW9oQ1ZtWm1KZSsrOUYydldyS2x6L3J2dnZvdjc3cnNQaFlXRloxelBpaFVyOE9LTEx5SW5KNmZXdkY5KytRVnZ2dmttTkUxRFRrNE83cnZ2UHJ6enpqdncrWHhOOGg2SWlJaWFpMnAyQVVSRVJLSGc5Ny8vUFk0Y09ZS3BVNmZpOXR0dlArdHlsUlJGUVpzMmJUQnc0RUJNbXpZTnZYdjNQdVB5TnBzTnNiR3hHRGh3SUdiTW1JR09IVHZXKzFwOSsvYkZ5SkVqOGRaYmI2RkxseTdvMjdkdjFieVVsQlNzVzdjTzA2Wk5RN3QyN2VwZGg4L253NG9WS3pCbXpCakV4OGZYbXU5d09BQUFtcVloTGk0T0R6LzhNTjU0NHcxa1pHVGd5U2VmUk51MmJldGROeEVSa1psNFpKaUlpT2c4N2RtenB5cXdybDI3dHM3aHhLY2JObXdZa3BLU2NPR0ZGMExUTkt4ZnZ4NS8vdk9mc1duVHBqTXUzN2R2WDVTV2x1TEhIMy9FbkRsejZqeGFXOTA5OTl5RFBuMzZvS3lzckdxYTErdkYyMisvamI1OSsrTG1tMjgrNC9OWHJGZ0JqOGVEbTI2NnFjNzVUcWNUQUJBSUJBQUFJMGFNd1BQUFA0OGhRNGFnVFpzMloxdzNFUkdSbVhoa21JaUk2RHl0WHIwYUFEQjA2RkNrcHFaaTY5YXRHREZpeEJtZk0yZk9IRVJFUkFBQS9INC9Qdm5rRXl4ZHVoVHZ2UE1PaGcwYlZuWEV0YTdsdlY0dlhuNzVaYVNrcEdEWnNtVzQ5OTU3YXl6NzRZY2ZZdVhLbFRXbXZmenl5MVUvRzRhQlFDQ0FvcUlpM0hMTExWWFRiNzMxVmx4NTVaVlZqOTF1Tjc3KyttdE1talFKWGJwMHdiNTkreEFkSFkzWTJOaXFaVnd1RjRCVDV4VVhGeGVqb0tBQUJRVUZpSWlJd1B6NTh6Rmd3QUJjZXVtbFovNEhKQ0lpTWdIRE1CRVIwWG53Ky8xWXYzNDlPbmJzaUduVHBpRTFOUlUvL2ZUVFdjTndkUTZIQTdmY2NnczJiZHFFNDhlUEl6TXpFNE1HRGFwM2VaZkxoY3N2dnh3cEtTa29LQ2lvTlYvVE5FZ3BjZHR0dHpYbzlUMGVEeFl0V2dSZDEydE0vK0tMTDZCcEdxNi8vbnJvdW83WFhuc05nVUFBa3lkUHhva1RKMUJRVUlCRGh3NEJPRFdjdTVLcXFtalhyaDFpWW1MUXExZXZCdFZBUkVUVTBoaUdpWWlJenNPbVRadmc4WGh3NVpWWFl2RGd3V2pYcmgyMmJ0MktrcElTUkVkSE4zZzlpcUtnWjgrZU9INzhPRTZlUEhuVzVVdEtTZ0FBY1hGeGRjNjMyKzJZUEhseWcxNjdzTEFRaXhZdHFqRnQvLzc5V0w1OE9XNi8vWFpFUjBkajFhcFZ5TW5Kd1p3NWM3Qnk1VXFVbDVlalE0Y082TkdqQjNKemMzSHJyYmVpZi8vK2lJbUpRYnQyN2FBb1BCT0xpSWhhTjRaaElpS2k4MUE1UkhyczJMRlFGQVZqeG96Qjh1WExzWGJ0V2t5ZE9yVlI2Nm84cjdkeU9IUjlUcHc0Z1MrLy9CSVJFUkc0NnFxcnpxM3dzMWkxYWhWMFhjZVNKVXZ3NmFlZnd1MTJJekV4RVdQSGpzWFlzV09ybHN2TXpNU1dMVnZRdTNkdkpDUWtORXN0UkVSRXpZRmhtSWlJNkJ3VkZCUWdMUzBOUFh2MlJNK2VQUUVBNDhlUHgvTGx5N0Y2OWVwR2hlSGp4NDlqNzk2OVVGVzF6bEQ1NnF1dlFsVlZGQlVWWWYvKy9VaElTTUNqano1NnhxdEpuNC94NDhlalRaczJpSXFLd3ZyMTY3RjM3MTdjZGRkZHRaYXJQUHBkWEZ3TUtTVUtDd3R4L1BqeEd2ODkrT0NEc05sc3pWSW5FUkhSdVdJWUppSWlPa2MvL2ZRVHBKUTFqcFQyN3QwYjNicDF3NEVEQjVDZG5WM243WWlxS3l3c3hKNDllN0J3NFVMNC9YNWNkOTExaUl5TXJMWGN0bTNiYWp3K2NPQUFsaTlmanR0dXU2M09JOG1CUUFELy92ZS9HL1EreXN2TGEwMjc4TUlMY2VHRkZ5STdPeHNMRml6QURUZmNnQzVkdXNBd0RPVG01bFlGM2NPSER3TUFGaXhZZ0huejVsWGRYOWh1dDZOang0N28zTGt6dkY3dldZOTJFeEVSdFRTR1lTSWlvblAwMDA4L0FVQ05NRno1K05OUFA4WHExYXZydlloVjlhczRWN3JpaWl0dzQ0MDMxcm44b2tXTEVCRVJBWS9IZzJQSGptSHAwcVZWNS9FKy8venpFRUxVV043djkrUDk5OTgvbDdkVll4MnZ2LzQ2ZXZic2lXdXV1UWJBcVl0dFZWNjkydWwwb25QbnpuQTZuV2pidGkydXYvNTZkT25TQlowN2R3WUF0R25UcHVyV1MwUkVSSzBOd3pBUkVkRTVxTHkzc04xdXg0Y2ZmbGhqWHVYRnJkYXRXNGRiYnJrRnFscjc2N1pmdjM2dzJXeHdPQnlJaTR2REpaZGNndDY5ZTUvMWRjUER3OUc3ZDI4ODlOQkRPSGJzR0RJek01R1dsb2FoUTRkV0xkT2hRd2YwNzk4Znp6NzdiSTNuYnRxMENiMTY5YXB4YTZUS2V1Zk9uWXVvcUtnYTA5OTc3ejBjT1hJRWMrZk9SVlpXRmc0ZE9nUlZWZkg4ODgralk4ZU9hTmV1SFFEZzZhZWZodHZ0cnJwZ1YyRmhJZjc4NXoralk4ZU9lT3FwcDg3Nm5vaUlpTXpBTUV4RVJIUU9LaStjRlFnRXNIbno1anFYS1NvcVFrcEtDaTY2NktKYTh4NTc3TEh6R2pxc0tBcjY5dTJMZmZ2MjRjaVJJMVZoMk9QeFlPTEVpWmcrZlRvQ2dRQnljM1BSdm4xN0dJYUJkOTk5RiszYnQ4ZXp6ejViNHo3RzBkSFJ1UFBPT3pGZ3dJQ3FhWm1abWZqeHh4K3JhcTE4eld1dXVRWVRKMDZzVVV2ZnZuMnhaTWtTZUwxZWxKZVhWNFhqV2JObW5mUDdJeUlpYW00TXcwUkVSSTFVZVc5aFZWWHgvdnZ2MTNrTHBXKy8vUllmZlBBQlZxOWVYV2NZYmdvblRwd0FVUFBxMDZ0V3JjS0hIMzVZZGY3dUgvN3dCL3pwVDMvQ2lCRWo4TkJERDJIdTNMbVlQMzgrSG56d3dhcm43TnUzRDQ4Ly9qaG16WnFGYWRPbUFRQzZkZXVHOGVQSEl5NHVEbkZ4Y2VqYXRTczZkKzRNdTkxZXE0NmhRNGZpMDA4L3hkS2xTL0hqanovQzYvWGk4Y2NmUi9mdTNhRnBXcDFIeG9tSWlNekdtd0FTRVJFMVV1VzloWWNNR1ZMdnZZVEhqUnNIVlZXeFpjc1dsSmFXTm5rTnExYXR3clp0MitCME9tc01rVjZ6WmczaTQrT3J6dHV0YnZEZ3daZzVjeVkyYk5pQTdPeHNBS2VPY0VkSFIrUHFxNi9Hd29VTHNXWExGZ0NuQXZhRER6Nkk2NjY3RGlOR2pFRDM3dDFodDl2aGRydWhhVnFOOWZidTNSdVJrWkg0OU5OUDRYSzU4TkpMTHlFaElRRzdkKy9HNzM3M3U2clhJaUlpYWsyNHE1YUlpS2lSS29kSWp4czNydDVsb3FPamtaU1VoRTJiTm1IZHVuV1lNbVhLZWIzbUs2KzhBa1ZSRUFnRWNPellNZVRsNVVGUkZOeDExMTFvMjdZdEFHRC8vdjNZdDI4ZmJyLzk5bnJYTTJQR0RGeHl5U1hvMHFVTEFPRGpqei9HeUpFamNlZWRkeUlyS3d1dnZ2b3FubnZ1dWFwYlJSMC9maHk3ZCsvRzd0MjdrWm1aaVlNSEQrTEREeitzMmdtUW5KeU1SWXNXVmQwaitlYWJiNjRLNGtlT0hFRnhjVEhhdEdselh1K2RpSWlvT1RBTUV4RVJOY0xKa3llUmxwWUdwOU9KaXkrKytJekxYbmJaWmRpMGFSTldyMTU5M21FNEpTV2w2dWVvcUNoY2ZQSEZtRDU5T3ZyMjdWczFmZG15WlFnTEN5d29KK1lBQUNBQVNVUkJWTU9FQ1JNQW9HcDRzdGZyclZwR1VaU3FJSnlibTR1U2toTDA3ZHNYcXFyaW9ZY2V3cHc1YzdCa3lSTDA2OWNQbjMvK09ZcUtpZ0FBSFR0MnhNQ0JBekYxNmxTNFhDNXMzTGdSMzN6ekRYYnYzbzM0K0hqODVTOS93WUlGQy9EZWUrK2haOCtlNk55NU13NGVQSWlZbUppcUMyMFJFUkcxSmd6RFJFUkVqZEMrZlh0OCtlV1hEVnIyVjcvNkZaWXNXVkpqMmh0dnZOR28xMnZvOG9aaHdPUHg0TExMTHFzNmh6ZzJOaFl1bHd0ZmZmVVZBTlE0Mzljd0RLeGN1UkpPcHhOSlNVbFZ5ei81NUpQbzBhTUgwdFBUTVh6NGNBd2FOQWdEQnc2c3VnTDFraVZMY004OTk2Q3dzQkFkTzNiRWZmZmRod2tUSmtCUkZIVG8wQUYvL2V0ZjhlaWpqMkxNbURGWXMyWU54bzhmMzZqM1MwUkUxRklZaG9tSWlFS0FvaWo0eTEvK0FpbGwxVFNIdzRINzc3OGZDeGN1eE91dnYxNWpuaEFDWGJwMHdSLys4SWNhdzVoNzllb0ZBQmcrZkRpR0R4OWU2M1dpb3FMUXRXdFh6SjQ5R3hkZGRCRVU1VCtYSDduZ2dndnd3Z3N2WU1HQ0Jmanh4eC9SclZzM3pKdzVzem5lTGhFUjBYbGpHQ1lpSWdvaFFvZ2FqMGVQSG8zUm8wYzMyZm9uVFpxRVNaTW0xVHMvTGk0Ty8vdS8vOXRrcjBkRVJOUmNlRFZwSWlJaUlpSWlzaHlHWVNJaUlpSWlJckljaG1FaUlpSWlJaUt5SElaaElpSWlJaUlpc2h5R1lTSWlJaUlpSXJJY2htRWlJaUlpSWlLeUhJWmhJaUlpSWlJaXNoeUdZU0lpSWlJaUlySWNobUVpSWlJaUlpS3lISVpoSWlJaUlpSWlzaHlHWVNJaUlpSWlJckljaG1FaUlpSWlJaUt5SElaaElpSWlJaUlpc2h5R1lTSWlJaUlpSXJJY2htRWlJaUlpSWlLeUhJWmhJaUlpSWlJaXNoeUdZU0lpSWlJaUlySWNobUVpSWlJaUlpS3lISVpoSWlJaUlpSWlzaHlHWVNJaUlpSWlJckljaG1FaUlpSWlJaUt5SElaaElpSWlJaUlpc2h5R1lTSWlJaUlpSXJJY2h1RW1vcW5TTFlDQVllandsSmViWFE0UkVSRVJFVkd6Sy9kNm9lczZJS0hyVWlzenU1N0dZQmh1SW42ZnpJVkV1UmJRa0pkZllIWTVSRVJFUkVSRXplN2t5VUw0Zkg0QThFbnBQMloyUFkzQk1OeEVjZy9zeUplQU82QnAyTGYvQUh3K245a2xFUkVSRVJFUk5SdE4wM0FnK3hEOFBoOEE2Y3ZKekR4aGRrMk53VERjZEhSSTQxTXBwYkYrd3kvWXZuTVhmRDRmcEpSbTEwVkVSRVJFUk5Ta2RGM0h3VU9Ic1dydE9oaFNHb0Q4R0lCbWRsMk5JY3d1SUpSMDdkbzEzQkhkY1lVUXVDUXlNZ0lqTC9vVkVpN3NqUzZkT3lFOFBOenM4b2lJaUlpSWlNNUxJQkNBMisxQjF2NEQrUGVxbjVDWFh3QkR5cDhESlhtWEh6MTYxR04yZlkzQk1OekV1aVlrSmpnZzNvTEFwVUlJUlZWVmhJVzVvTnBVczBzaklpSWlJaUk2TDRZMG9BVTBlTXJMWVJpR2hNUjZEZnI5T1h0MnBKdGRXMk14RERlRG1KaUVxSWdZMTNPS3dEUUoyQUZoQjJBenU2Nm1vQUNLMHdZbkJPRFQ0RE1Bdyt5YWlLanBLWURpVXVFRUFDOC82OVJFK0IxQ1JCUVNkRUFHQkJBd0lQOVZHdkE4ZkRJcnE4VHNvczRGdzNBemlvMGRFR25yWU1UWURWdXNUYkZIbUYxUFV3aFRNY1NwaXY4RnBNT240ZkZ5RFdsbTEwUk54MkVUUFZ4MmVSME1xRjVkZk9yWDVTR3pheUp6OExOT3pjRXBqUDVoVHRzejdDdHFLYXFRM2NNZHlqUWhoTTN0MDVkb1VodzJ1eVlLTFZiY2R0SU02YkVKbWVjNXFlWGw1V1VFMWEyVVRzZXh1ODBvTHkrakRIa29BNUJ0ZGkxTlpkaXdZVklJNFpjU2lzdU8xRjA3VXRhWVhSTTFuV0hEaG8wWFFybFlDdW1Lc09HbHpKUlUvbjR0aXA5MWFnNkppWW5saXNLK29wWno2bnROakpGU3VxSmN5dDlUVXRoejFMUzQ3UlRjZURWcElpSWlJaUlpc2h5R1lTSWlJaUlpSXJJY2htRWlJaUlpSWlLeUhJWmhJaUlpSWlJaXNoeUdZU0lpSWlJaUlySWNobUVpSWlJaUlpS3lISVpoSWlJaUlpSWlzaHlHWVNJaUlpSWlJckljaG1FaUlpSWlJaUt5SElaaElpSWlJaUlpc2h5R1lTSWlJaUlpSXJJY2htRWlJaUlpSWlLeUhJWmhJaUlpSWlJaXNoeUdZU0lpSWlJaUlySWNobUVpSWlJaUlpS3lISVpoSWlJaUlpSWlzaHlHWVNJaUlpSWlJckljMWV3Q2lNZ2Nnd2NQSG15MzI2ZWZOamxlU2hrcGhGQUIvSGI0OE9HWFZwK3A2L3F5dExTMGxKYXJrbHJDMEtGRDJ4cUcwYW42Tk1Nd3VpdUtZZ09nR0liUlBURXhNYUg2ZkNsbDd2YnQyd3RidEZBaUlpSVRjZHNwOURBTVU3MEdEaHc0d09sMGpxcytUVXA1SVlBd0lZUmRTbm4xOE9IRCsxV2ZId2dFTm16ZnZuMTdpeFpLNTBSUkZCK0F1YWRQRjBKVS92amIwK2ZwdXY1Wk01ZEZKdEIxUFZGVjFXK3JUeE5DS0ZKS0Z3QmhzOW5la1ZJYXB6M25XZ0EvdG1TZEZGejY5T2tUR3hZVzFxUDZORVZSK2trcFZTbWxEVURmd1lNSGwxV2ZMNFE0bko2ZW50dWloVkxJR0R4NGNEOVZWYWRWbnlhbDdDV2xqQkJDcUZMS200WU5HemF5K256RE1KYW5wYVh0Yk5sS0tWaHgyeW4wTUF4VHZXdzJXN1NVOGkwaFJOVncrbW9mZGdnaEhxNit2SlRTVUJUbFZ5MVlJcDJIdExTMHpHSERobTBSUXZ4S1NsbmpkMXRkNVR3cFplcU9IVHQydFhDWjFBSUtDd3VUWTJOai9VS0k5bEpLQUtkKzc1V2tsT0dWUDFmMFFtRjZlanFETUoxUlpHVGtVRVZSVnRZMXIrTHZ6YnVLVXZOc0xjTXdwZ0w0dHE3bkVKMk5FS0pNQ1BITWFkT0VsRklCQUVWUjdnQWdxODhQQkFLZnRHQ0pGT1M0N1JSNmVNNHcxU3M5UGYwWElVUUdVSFBEK0hUVjV1M2hNSkNnODNibEQzWDlqaytiOW1FTDFFTW15TW5KS1Fmd2Z3MWRYa3I1UlRPV1F5R2lyS3hzclpUeUlIRHFiOG1aL3F0d3VLeXM3QWZ6S3FaZ2w1NmVuaU9sL0JtQVdqRUNvWElVZ2dBZ3BKUzJ5dWtWeTJ6T3lNZzRaRzdWRklTNDdSUkNHSWJwakhSZC8wZERselVNNC9QbXJJV2FucVpwcTZXVUordmJzd2xVSFFrOENXQk55MVZHTFUzWDlZK3FQeFpDMVBqdk5JdGJyaklLVmxsWldUNHBaWU4zc2hpRzhVVldWcGF2T1d1aTBDZWxmTGVoeXhxRzhYRnoxa0toaWR0T29ZVmhtTTVJMS9YRkFEd1ZIK3BhODZzTkVmRklLUm1HZzR6Zjc4OEQ4RXNERnYzRjdYWWZhZTU2eUR4K3YvOGdnRzFuKzNJSHNFM1R0SDB0VlJjRk44TXdQZ0dnVi9aVlhUdFpLdjZ2QS9qU3JEb3BkQWdoZnBaU2xsUjdYR2ZQU1NuekFQeHNWcDBVdkxqdEZGb1lodW1NVkZVdGxWSW1uMjA1S1dXeXBtbjVMVkVUTlowOWUvYTRBV3pCcVEzUjA4OFRyZnhSQjdBcE16T1RWdzRPWVlxaWxCcUdzYVh5Y1QyOUFNTXd0aFFWRmZHelRnMmk2L3JSaW1Hclo3TkZTcG5kN0FWUnlDc3VMaTRDc1BsTU8vWXFwRlVFWXFKRzRiWlRhR0VZcGpOS1RVMHRCYkNoOGtxeWRYM2dLK1p0eU1qSTRBWnk4REVNdzBpVFVoYlh0NENVc2x4S21ZNktQL29VbWpJeU12eENpUFVBU3Mrd1dMa1FZbjNGT2NaRVo3Vno1ODVTVkR2NmRxYWRMRzYzbTk4aGRONzI3OTlmQ21BREFBMDRZMURaa0o2ZVh0RFM5VkZJNExaVENHRVlwclBScFpTYkFSU2RmdTVndGNlZWltVTBrMnFrOHlDbFhBL2dSTFhIVlJzTUZiL2ZJc013TnBoVEhiVWtUZE9TcFpSVmdlUzBpeHRCU2xtcWFkcFpSNG9RVlJPUVV1NEVjS1lkS0Y0QVczaStNRFVSUTlmMUxRRHFEU29BUEJYTE1LalFPZUcyVStoZ0dLYXowalJ0dXhDaXNMNnJnQW9oR2pTVW1scW5pbnQ2Ymp6RDdRRTI4TDZmMXJCOSsvWXNBQWZxNm9XS2FYc3JsaUZxTUNsbHNwU3l6bzNHaXNmOERxRW01ZmY3TjBncHE4N1ZQRDJvU0Nuei9YNC9nd3FkTTI0N2hRNkdZVHFySFR0MlpFc3B0NXhoQTNscldsb2FMeEFRM0JiV04wTUk4VjVMRmtLbTBnRFVlOXVraW92a2NRUUlOVXBhV3RvQktXWG1HYjVEc2dLQndONFdMNHhDMXU3ZHV3dWtsT3ZQY043d3V0MjdkM09JTkowdmJqdUZBSVpoYWdqZE1JelA2cHVwYVZxRGI1MUJyVk5LU3NvYUtXWDI2Y1BncFpTSFVsSlNlTjlQQzlGMS9Vc3BwYitPWGdqNC9mNVBUU3lOZ2xjQVo3Z2RseERpNDR5TURIOEwxa1BXOEZGOU16Uk5lN3UrZVVRTnhXMm4wTUF3VEExU1VGQ3c0dlI3cWxWODRBdno4L09YbVZnYU5aMjZiZ3pQKzhsYVRNV3dydS9ybVBWRFJrYkc4WmF1aDBLRDErdGRMcVYwMS9FZDRpa3BLVmxpWW1rVW9sSlRVNU9sbFB0Tzd6bkRNUFp2Mzc1OW80bWxVV2podGxPUVl4aW1CcW00ZW15dEk4QlN5aStPSGozcU1hRWthbnBmU0NuZGxRK2tsRzVkMTVlYVdSQ1pwdFpSRThNdzZqM0tRblEyRlVOUzY5cHh1aUlySzR1M3Q2SG1VdGQzR0wvWHFDbHgyeW5JTVF4VGd4bUc4WS9UcHdraDZoMCtUY0hGN1hibkF0aGJlWlZ3SWNSMkljUmhzK3VpbHVmeitWS2tsSWNxZTBGS2VjaG1zMjB6dXk0S2VndE9uMkFZQmsrem9XWmpHTVlDS1dYVlZjcWxsRDRoeE9kbTFrU2hoZHRPd1k5aG1CcXN2THg4djVReXJkb0djcHJQNThzMHV5NXFHcXFxbGtncE44c0tobUdrNStYbDhXYnhGbFJTVWxLTWF2ZUdCZkJ6U1VrSnI0cEo1OFhuOCswQXNML2FkOGhCVGRPMm0xMFhoUzVOMDQ0QlNLOTJLOGgwWGRjWlZLakpjTnNwK0RFTVU0UDUvZjR5SVVSS3RVbkpSVVZGK2ZVK2dZSkt4UVZzTWdENGhSQWFnQXdPZ2JlbW5Kd2NyNVJ5QjA1ZE9WcVhVdTdJeXNvcU5ic3VDbnBsVXNwZnFqMU90dHZ0L0E2aFp1Tnl1VXFyQnhVcDVlYVNraEwySERVWmJqc0ZQNFpoYXJEczdHeXZZUmc3cFpSK25OcEkzc1VQZkdqUmRYMFZnT05TeXFLS244bWFwQkRpQUFDM2xOSUxZQzhBZVpibkVKMVJSa2FHRzhBdk9MV0R4VEFNSXkwMU5iWFk3TG9vZEczZHVqVWdoTmdraENnVFFuaUZFSnV5czdPOVp0ZEZvWVhiVHNHTllaZ2FSVkdVMVVLSUV3Q0toQkJyeks2SG10YjI3ZHUzQ3lHMkFVamZ2bjA3aHk5YVdIRng4WGRTeXIxQ2lKeVNrcEtWWnRkRElVRUMyQUlnRDBDSmxISUR1Sk9GbWxuRmFJUmNBTVdualV3Z2FoTGNkZ3B1cXRrRlVIREp6YzNOaUkyTlBRQWdPaTh2TDhQc2VscWpybDJUd2hIbTY2Q29hS2ZxU3JqWjlUUld1VTlQQWVDSTc1TTQwdXhhemtWQTBjdWxKZ3QxdDFwdzRrUzYrK3pQYUY3QjJnOEdBRi9BMkEzQWFTaVIvZVA3SkpwZFVvTUZGTDFjNnVLa1hxYWNiQTA5UVAraDYzcTZ6V1k3QkNESzUvTWxtMTBQaGI3VTFOUzl3NGNQM3lhbGpFcE5UZDFyZGoyaG9GT254QWhiaE5aQnFLS2QzYkNGbVYxUGF4RHMyMDVOU2loZXYrNC9HU2pGeWJ5OGpES3p5emtiY2ZaRjZGeDE2cFFZb1lRSFl1eE9OVWFCTGNyc2VwcUtTNVhURlNHY25nQStNYnVXeHRJTlE0Y05oZDV5TFQ4dk95TVBnTjVVNis3VUtUSEMxUllQQ2FGTUFSQWhoQXlYVXRpYmF2M1VNRUlnSUNVOE9EWEVkNVViM3BmeTkreHA4Zk5kUTZFZnBKUjJBQkJDQk15dXBURk83d0Z2a1h3aEdFSnhURXhDVkVRSFo0d3VSYXlxaUtEWmNkSllZYXE4UXdqaDhnUXd6K3hhbXBPbUcrVUtaSjVIOGVlWjhUZW9Mckd4QXlMRDI2dXhodFJqYklvOXd1eDZXb3BMeFhncERidFBWMzR3dTVhV29oblNZeE15ejEzZ3k4L1BiNXIraTBsSWlJcUE2NDlDaUlrQUlvUkF1SlFJcXU4MWFuNUNRSk1TYmdBZUNlUG5VczN6OU1tc3JCS3o2Nm9QdzNBejZOcTFhN2dqdXNOZmhiRGRKQ0Vka01JT0FadlpkVFVaV2RFM0loaUh0MGtwcE5Ba0VCREFVVjNYL25Kbzc0NGZjSjVEOVRyMzZSUHJWQ00rRk1DVlFnaEZFUUkyMVFZaGVDWkNTNU5TUXRjMUdJYUVsTktRUXE3V0F2anRrYXowbkphcWdmMWdMaWtsZEUyRElTdDZBRmloYWZMdWx1eUJ4b2hKU0lpS2hQTnBvWWpwRXJBRHdnNkUwSGZHNldURktWb0Noc21WTkROcEFQQUxJQ0Fsdm5JWEhIMHNMeS9QbEtNa2x1c3hBZ0Fka0lHSy9sdFJKcjJQbk05T21XNTlFdU5VT3o0U1Vrd1FRaWlLSW1DenFaVlg2U2FxY21vN1RJZGhHSkJTU2dsc01EUjkxdUdzSGZ2TXJxMHU3T0FtMXExUFlwemRqamNobGFsQ3dHWlhWWVNGaDhGaGQ1aGRHdUhVQjlUcjljSlRYZzRwSlNCbG1TNk5weFZmNmV2bmZGR05QbjJjUGRXSXhZb1EwMVhWaHVGRGgyRFlrTUc0SUw0bjJyWnAyOFR2Z002bXBLUUUrN096a1pxK0ExdTJwVUk3RllxV0gvUVd6MEJMWERpRi9XQzZrcElTN0R0d0FPazdNcEM4TmFYbGU2QVJldlFaT0VCUjFUY0JqQmRDS0E2N0hlSGg0VkJWbnNVVTdIUmRoOXZqZ2Qvdmg1VFNBT1E2RGZMM09idGI5cHpDN24wRzliYXB0dmRRcmNmQ3dzTmdWM2xBTDVScG1nYVB4d04vSUZEUmYxaGphTnI5aDdKMk52NFV0L2g0VjA5WG04OFZJYWFxcW9xTGtvWmh5T0JCNkJYZkU5SFIwVTFmUEFXMTBySlNITWcraVBRZEdmaGw4eFpvbWdZcDVVcXRyT0Rhbkp5Y2NyUHJPeDIvYlp0UTE2NUo0WFpWV3lRZ0xyVTc3TGhpMG1VWU0yb0VPbldNUlhSVXlJeVNEbXFhcnVQa3lVSWNPMzRjUzVZdHg0NmR1eUp0d3ZhaTdtaWpBSGpoWE5iWlU0MjRYd0RYT3AxTy9QbVJoekJsOGlSMDZOQ2VlMHROSktYRXljSkMvTEI2RFo1ODVrV1VlNzFUZWpxakhqa0lQTlBjcjgxK2FCMmtsQ2dzTE1JUFA2M0JFMCsvQUc4TDlrQkRkZXFVR0tHb1lvRVFZb1REWWNjMVYxMkppMytWaEM2ZE95SThMR1JIU1Z0R3VjK0w0OGR6c1h0UEpwYXYrSmR5L0VUdWVKdVU4NEUrbHdGWnZwYW9vVk9ueEFqRkxqNFNFR01kRGp1dXV1SnlqQnB4TVRwM2lrVkV1R1ZHU1Z1U3A5eURZOGR6a2J4MUc1WXVYNkg0L2Y0Smlxb3VpSWxKbU5UWVlkTTluVzBlRWNBVWw4dUZ1WS8vQ1pkZGVnbmF0MnZIN3pXcWw1UVNSY1hGV0wvaEZ6ejYxeWZoOFpULzJoYlIvakVnNTNHemF6c2R1N2dKeGZkTC9ETWdubkU2bmNyVFQvd0ZVeTZmaFBEd01QNnhhSVdrbE1nNWVneFBQZnNTZnZ4cERhU1UyY0xRcmoyUXVUT3RNZXVKaTRzTHMwZDIyQVFoQmw5N3pWVjQ2dkUvSXpLU0d4aXRSWGw1T2VZKyt5SStYN0lVQUE3NWluUDdOK2Z0d05nUHJVOTV1UmVQL3ZWSmZQUGQ5d0J3U0pZWEpiU1dXNnYwN0Qva2FTSHhXSGhZbUhqcHVTY3hZZnc0aExsYy9NNElNWDYvSC92Mkg4RHY3bnNJUjQ0ZU0yRGdzZXpNdEhQYStkcFl0WHJza3JFSUMrTjJpVlZVam9iN0pYa0w3bnZvanlndkw1ZlNrSzhjekV4L3BLSHJpSXVMQzdOSHhld0cwT09tNi84YmovL3BZYmhjcm1hc21rSkpJS0RoK2IrOWdvOFdmUUpJRlB0S2NydTJ0dHV5OGdTMkpoSWZIKzhDbEtsQ0NHWE1xQkdZL091SmlJZ0k1eGRPS3lXRVFQZHVYWEg3ckp2UUpqb2FRcUNySWRTa3hxN0hjRVRIUWdpWHF0b3daUEFnQnA5V0ppd3NERW5EaGtCVlZVZ0p1OFBSc1dOenZoNzdvZlVKQzNOaDJKREJzTnZ0a0JKMnZ5MHkxdXlhZ0lvamRoTFhDaUhFMVZkZGdVc3ZHWXR3aHBTUTVIQTQwS2QzTDB5ZmRqVVVSVkdnWURaYVlHUmVuVDBXenUwU0t4RkNJQ3dzREtNdXZoaFRKaytDRUVJb05tVkcxNjVKRFI1NllqaWlZeVZnZHpqc0dEWWtrVUdZR3NWdVYzRngwbkE0blU0QVVtbnU3YkJ6d1REY1JHUllXRHNBRVlxaVlHRC9maHdXSFNTR0R4MkM2S2hJU0FtN1VCQ0xSbzZXc05tVmpvQjBPUndPZE8zY3FabXFwUFBSdVZNblJJU0hRd0IycUVibjVud3Q5a1ByMUtWTDUxTkJFN0RiaGRJcXdyQ3JMVHBDQ0pmVDZjVGdnUU1RRWM1aDBhSE1icmVqWDhLRkZUdkloS3ZMQmYyN05mZHJWdmFZWFZYWll4Ym5jamt4WlBCQU9CME9TRWlIdytGdWNDQ3gyWldPa0hDRWhZV2hZMnhNYzVaSklhcERoL2FJaW95RUZNTFczTnRoNTRKaHVJa0lYVzBqQk1KdE5odDZkbzh6dXh4cUlLZlRpVjRYWEFBaGhCQVNIVEZnUUtPdUtHSVRhcVFFN0RhYkRWSGNBZElxUlVWR25qb3FLS0RDaG1hOWdoWDdvWFZxRXgxZDFRTkNWVnJGMVY1MEtXSWhwU3NzeklYT25WcmRqbkpxQnUzYnRrVjRXQmdBT093T1o3TnZLRlQybU1QaFlJOFJ1blR1aExDd01FQUt1KzVVRzV4cWJVS05oSUROcnRvUkdjSFJUdFI0RWVFUmNEb2RnSlJLYzIrSG5RdUc0YVlpYlM0cFlSZENjQ000eU1UR2RnQUFHSkJSY1NVbHZOVUVFVFU3VlJIaFVrQlZiU29pdUlGcENhNHdGK3gyTzRTQVRVaTlUWE8vWG1XUEtUYUZQVWFJakl3OGRaVjZBWnROcUpGbTEwUFVXakFNRXhFUkVSRVJrZVV3REJNUkVSRVJFWkhsTUF3VEVSRVJFUkdSNVRBTUV4RVJFUkVSa2VVd0RCTVJFUkVSRVpIbE1Bd1RFUkVSRVJHUjVUQU1FeEVSRVJFUmtlVXdEQk1SRVJFUkVaSGxNQXdURVJFUkVSR1I1VEFNRXhFUkVSRVJrZVV3REJNUkVSRVJFWkhsTUF4VGs4ck56Y1dVS1ZOd3p6MzNtRjBLVmNQZkN4RVJFUVdUMWF0WEl5a3BDWC83MjkrcXByWGs5c3kvL3ZVdkpDVWxZZDY4ZWMzK1dtUWVobUZxVXNlUEg4ZUpFeWV3WThjT2FKcG1kamxVb2I3Zmk1UVN5NVl0dzI5LysxdU1IVHNXbzBhTndzMDMzNHd2dnZnQ1Vrb1RLNlpRNEhhN3pTNkJtc25QUC8rTVN5NjVCTysrKzY3WnBWQUwrdUdISDVDVWxJVFhYMy9kN0ZMcVZGUlVoS1NrSk15YU5jdnNVczVMWFNHUVR1RjJKalUxMWV3Q0tMUWtKaVppM3J4NWlJMk5oYXF5dlZxTCtuNHZMNzMwRWo3NzdEUEV4Y1Zod29RSktDc3J3K2JObS9IODg4OWo1ODZkZU9LSkoweXNtb0xaM1hmZmpkemNYQ3hac3NUc1V1Zzh1ZDF1UkVSRTFKaTJaODhldU4xdXBLZW5tMVFWRVZrUnR6T3BxYkdMcU1tTkhEblM3QktvRG5YOVhnNGZQb3lubjM0YVU2Wk1xWnAyL1BoeHpKbzFDOHVXTGNQTW1UUFJ2My8vbGl5VFFrUnljakxpNHVMTUxvUE9VMzA3Tlg3em05OGdQajRlUTRjT05ha3lJcklxYm1kU1UrSXdhU0lMT3owSUEwRG56cDN4My8vOTN3Q0F0TFEwTThxaUlHUVlodGtsVUROSVRrNkdydXUxcGpzY0RreWNPQkh0MjdjM29Tb2lJcUttd1RCc1lZWmg0T3V2djhZdHQ5eUM4ZVBIWTl5NGNmak5iMzZENU9Ua3FtVmVmUEZGSkNVbFljT0dEZGkrZlR2dXVlY2VqQnMzRHBkY2Nna2VlT0FCN04yN3Q4WTY4L1B6a1pTVWhOdHZ2NzJsM3c2ZFFYMi9sM2J0MnRXNWZHUmtKSUJURzd5bjI3NTlPeDU1NUJGTW1qUUpJMGFNd0JWWFhJRm5ubm1tNll1bTgvTHFxNjhpS1NrSjY5YXRxelZ2M3J4NVNFcEt3bmZmZlZkamVuSnlNaDU1NUJGY2M4MDFHRGx5SkNaUG5vem5ubnNPWldWbE5aYXIvbmZoSC8vNEJ5Ni8vSEpjZE5GRktDMHR4UTAzM0lDa3BDUUFRRTVPRHBLU2twQ1VsSVFQUC95dytkNHMwV200YzRaYUsvWm1iUjZQQjIrODhRYXV2dnBxakJneEF0ZGNjdzBXTGx4WTU3TDFiYytVbHBiaTdiZmZ4blhYWFlmUm8wZGo0c1NKdU9lZWU1Q1hsMWUxekl3Wk01Q1VsQVNmejRmbHk1Zmp4aHR2eEtoUm96QnAwaVE4Kyt5ektDb3FhbEM5MmRuWmVQNzU1ekZqeGd5TUdUTUc0OGVQeHgvKzhBZGtaMmRYTFRObnpod2tKU1ZoeFlvVmRhN2p2LzdydnpCeTVFZ1VGeGVmOGJXU2s1TngvLzMzWTlLa1NSZzFhaFN1dmZaYUxGNjh1Tlp5MzMvL1BXNjk5VmFNSGowYTQ4ZVB4NE1QUG9qZHUzZlh1YzdObXpmanJydnV3cmh4NHpCdTNEZzg4TUFET0hqd1lOWDNkMmxwYVlQK0hVSUZ3N0NGUGZYVVUzajY2YWZoOVhweDFWVlhZY0tFQ1NndExhMFZjQUVnSlNVRmQ5NTVKL3grUHlaTW1JQXVYYnJnNTU5L3hoMTMzSUg5Ky9lYlVEMDFwNVNVRkFCQXIxNjlha3ovL1BQUGNkdHR0Mkh0MnJWSVNFakFWVmRkaFI0OWVtRGx5cFZtbEVsTktEOC9IM2ZmZlRkMjdkcUZZY09HWWZyMDZZaU9qc2FYWDM2SlJ4OTl0TTduckY2OUdoOTg4QUhHangrUGlSTW5RZ2lCeVpNblkrYk1tUUJPN1ZTWk9YTW1oOXNIb2JQdDFLanJLcXZWTDE1VVhGeU11WFBuWXVMRWlSZy9mandlZi94eGxKU1VBQUMrKys0N1hILzk5Umc1Y2lTbVRKbUM5OTkvdjg0TDl1WG41K09aWjU3QjVNbVRNV0xFQ0Z4NzdiVjQvLzMzYTEwMHAzSUR0NnlzREhQbnpzVzRjZU53MDAwM05kYy9EZFdoY2dmWkhYZmNBWi9QVnpYOWJCdm9peGN2UmxKU1VyMDdWSjk5OWxra0pTVmgvZnIxamE0cEVBamdyYmZld3RTcFV6Rml4QWhNbXpZTkN4WXNxSE9rZzZacCtPeXp6ekJyMWl5TUd6Y09vMGFOd293Wk0vRCsrKy9ENi9YV1d1L3k1Y3N4ZS9ic0dyMjVhTkdpV24xOHR0NXNUQWdNVmVYbDVaZzllelkrK3VnakNDRXdaY29VeE1mSFk5NjhlVml3WUVHRDF1SDFlbkhiYmJmaHZmZmVROGVPSFRGOStuUmNmUEhGMkxWckYwNmVQRmxyK1k4Ly9oalBQZmNjWW1Oak1XSENCTmhzTml4WnNnU3paOCt1OWZ1dXk1dzVjL0Q5OTk4alBqNGUwNmRQUi8vKy9iRjI3VnJNbmoyN2F1Znh0R25UQUtETzdhTmR1M2JoMEtGRHVQVFNTOUdtVFp0NlgyZlpzbVZWMzh1WFhub3BwazZkaXJadDIyTHIxcTAxbG52dHRkZncyR09QVlYxcGUvVG8wZGkwYVJQdXVPTU9aR1JrMUZqMjIyKy94YjMzM292VTFGUU1IejRjRXlkT3hNR0RCekY3OXV5cXY5Rld3M09HTGVya3laUDQ1cHR2MEsxYk55eGV2QmgydXgzQXFUMldkWDBZUHY3NFk3ejQ0b3VZTUdFQ2dGTlhJWDdsbFZld2VQRml2UExLSzNqenpUZGJ0SDVxUHNuSnlWaTFhaFY2OWVwVjQzekFqSXdNdlBUU1MyalRwZzNlZXVzdEpDUWtWTTA3ZE9pUUdhVlNFN0xiN1hqc3NjY3diZG8wMkd3MkFLYzIrbWJNbUlHTkd6Y2lKeWVuMWpuQS8vclh2N0J3NFVMRXg4ZFhUYnZ0dHRzQUFKOTk5aG5hdG0yTFAvM3BUeTMzSnFqSlRKNDhHY09HRGNObm4zMkd5TWpJcXRNcEdySlR3Ky8zNCs2Nzc0YkQ0Y0NZTVdPd2VmTm1yRml4QWdVRkJaZzRjU0wrOXJlL1ljeVlNZWpldlR2V3JWdUgrZlBuSXl3c0REZmZmSFBWT25KeWNuREhIWGNnUHo4Zm8wYU5RbHhjSEZKU1VqQi8vbnhrWldYaGhSZGVxUFc2cjczMkd0TFMwakIxNmxSZURiOEYvZk9mLzhSbm4zMkdDeTY0QUsrKytpcWNUaWVBVTcrUGhRc1hJalkyRmxPbVRJSGI3Y2JxMWF1eFpjc1d2UGZlZXhnd1lBQ21USm1DMTE1N0RhdFdyY0tqano1YTQ0SkltcWJoaHg5K1FFeE1ERWFOR3RXb21xU1VlUGpoaDdGcjF5NGtKU1hCNi9VaU9Ua1o4K2JOdzZGRGh6QjM3dHlxWlFPQkFCNTQ0QUZzM3J5NUtod0pJYkJseXhiTW56OGY2OWF0d3p2dnZBT1h5d1VBV0xWcUZaNTQ0Z2trSkNUZzBrc3ZoV0VZV0xWcUZmNys5NzlEMTNYODlyZS9yVlZQWGIxWkdRSjM3ZHFGYnQyNlljcVVLU2dvS01DOGVmUFF0Mi9mUnY4ZWd0VTc3N3lEWGJ0MjRkZS8valdlZmZiWnFoN0l5TWpBNzM3M3V3YXRZOTI2ZFRodzRBQ3V2UExLR2p0V3lzdkw2MXorNjYrL3h1TEZpNnUrdThyS3l2RFFRdzhoSlNVRm4zenlTZFgzV0gxbXpweUpxNisrdXNhRkJaOTQ0Z2tzWDc0Y1AvendBNjY5OWxxTUdUTUc3ZHUzeDhhTkcxRldWbFkxNGc1QTFkSGl5c0JjbjhvZEl4OTk5Qkc2ZCs5ZU5iMTZ3Tis0Y1NNV0xseUl3WU1INDgwMzM2eDZuZFRVVk54eHh4MTQrZVdYcTNaaUZoUVU0TG5ubm9QVDZjUzc3NzZMZ1FNSEFqajFXWHZ5eVNkcmpSYXpDb1poaTZyY3MyNFlSbzJOQmtWUjBMWnQyMXJMWDMzMTFWVkJHQUNFRUxqdnZ2dnc3YmZmMXZsQnArQzBldlZxUFA3NDR3Z0xDOE5UVHoxVlk5N0NoUXRoR0FZZWZQREJHa0VZLzcrOU93K0w2cnI3QVA2OU02eUtnRHFDaWtaUXFjYW9hTVNsbXNYazBXaTBia2pVcmIzZWtRQUFHeDFKUkVGVXFMRnUwVFJOWStOUzE1allKQnJ6aWtTTE5xV2FWS3ZWTlBYVnRpWUZsQkFrUmZZSTdrWVFFUlFFQkJsZ2h0bk8rOGU4TTJHWVFRR0JRZmgrbnNjbjhjNWw3aG5uTVBQN25YUHU3d0I0NG9rbm1yT1oxQVE4UER3UUZCUmtjY3pSMFJHalI0L0dsMTkraWF5c0xLdGtlTnk0Y1JhSk1MVWVqektvY2UzYU5jeWVQUnUvKzkzdkFCaG5qSU9EZzVHVWxJUWZmdmdCb2FHaEdEMTZOQUFnTmpZV0sxZXV4TEZqeHl5UzRVMmJOcUdvcUFqYnRtM0RTeSs5Qk1ENHZiVnk1VXFjT25VSzA2ZFB0eXFpYy9IaVJSdzVjc1NjdEZEVGk0K1BSMGhJQ0x5OHZMQm56eDY0dTdzRHFIdUE3dW5waVdlZmZSWXhNVEZJVGs2MlNIcmo0K05SVmxhR2hRc1htZ2ZvNnVyaXhZc1lQbnc0amg4L2JyNTJWbFlXbGk1ZGluLy8rOStZUG4yNmViRDNUMy82RTVLU2t2RENDeTlnNjlhdDV0dUR0Rm90MXE1ZGk5allXT3pidHc5dnZmVVdBTURiMnh2aDRlSG1sUk1BOE5wcnJ5RTRPQmhmZnZtbHpXVFlWdDlzakNUd2NhZlQ2WEQ4K0hFNE9UbGh6Wm8xRm9NaEF3WU13Tnk1YytzME82elZhZ0hBYXRiZjFkWFY1dmx2dmZXV3hYZVhtNXNiM25ubkhTeFlzQUNuVDU5K2FESThaODRjcTJQUFAvODhUcDQ4YVY0dDZlRGdnRW1USnVIUW9VT0lqWTNGNU1tVEFSamo3cWlvS0hoN2UyUGt5SkVOZWwzVmF6V1lsa3h2MkxEQklnNGZNbVFJQWdJQ2tKNmVqdExTVW5oNmV1S2JiNzZCV3EzRzNMbHp6WW13cWEzcjFxM0RxVk9uek5kc1M3aE11bzN5OHZMQ3NHSERjT2ZPSGJ6NjZxdjQxNy8rWmJHMHFhYmh3NGRiSFhOeGNZRy92ejhBWTFWaWVuenBkRHFFaElSZzllclZjSGQzUjNoNHVOVU1VRXBLaW5rWkxMVk9PcDBPeWNuSkNBOFB4NlpObS9ETFgvNFNKMCtlQkFDYlM4Y0NBZ0thdTRuMEdIQnljc0tiYjc1cC9ydW5weWZHang4UHdGZ0YxcFFJQThCenp6MEhkM2QzM0x4NTB4eUVYYmh3QWVmUG44ZllzV1BOaVRCZ0ROaE1DWE5zYkt6VmRlZlBuODlFdUJsbFptWmkzYnAxYU4rK1BjTEN3dUR0N1cxKzdHRUJla1pHaHZuK3pOcVdrNXBtejZaT25WcnZ0c2xrTXJ6Ly92c1cxKzdkdXpmbXo1OFBBSWlPamdidzAvSm9GeGNYckZ1M3pxSk9ocU9qSTlhc1dRTzVYSTdqeDQ5YnZJYnFpVEJnSEJEMjgvUEQzYnQzYmU2dlhyTnYxaVVKYkF0dTNMaUI4dkp5UFBYVVUxQW9GRmFQMS9YMm1qRmp4c0REd3dOUlVWRjQ4ODAza1ppWStNRFZJU05HakxBNjFyOS9mOGpsY3R5OGViTk8xN3g2OVNvT0h6Nk1Eejc0QU11V0xjUDI3ZHNCV0g1WG12cnVxVk9uek1kU1UxTlJXRmlJWC96aUY1REpIcHlHbVJMb1JZc1dZZi8rL1NncEtiRTZKeU1qQXc0T0RqaDE2aFQyN05sajhjZTAwak0zTnhlQXNlWUxZUHpjcmFsOSsvWnRkZ2NJemd5M1lUdDM3c1FmL3ZBSG5EaHhBbHUyYk1HdVhidXdhTkVpekpzM0Q1SWtXWnhiVzZFbDA2aGJXeHhKYWkyS2k0dXhjdVZLWExod0FTKysrQ0kyYmRwa2RRK0xYcTlIU1VrSkZBcUZlUWtjdFM3WjJkbFl0V29Wc3JPejRlN3VqcjU5KzhMUHp3K09qbzc0NFljZmJBWVduVHQzdGtOTHFhWHo4Zkd4V2luVXJWczNBTVk5UXF1VEpBbGR1blJCV1ZrWktpc3I0ZUhoWWQ2N3VMS3kwdUtlWkFEbVlqT200SzY2bXM5TlRhZWtwQVFyVnF3dzM1ZmJwMDhmaThlckIralZFd0VBRmdHNnA2Y25SbzhlamM2ZE8rTzc3NzdEeG8wYjRlRGdBSlZLaFRObnptRElrQ0hvMWF0WHZkdlhvMGNQZE8zYTFlcTRhUURQZEd0UFZsWVdLaW9xOFBUVFQ5dE14cnAxNndZZkh4L2s1T1Nnb0tEQW5QQ1hsNWNqT1RrWkdSa1p1SFhyRm5KemM4M0ZrOVJxdGRXKzNEWDdwaWtKSERwMDZDTWxnWTg3VTNKbjY3MENZTDZGNzJFOFBEencrZWVmWThlT0hUaDc5aXdTRXhQaDYrdUxkOTU1Qjg4ODg0elYrYlpXUU1ybGNqZzdPME9qMFR6d1dpcVZDdXZYcjBkY1hCeWNuSnpnNys4UEh4OGZLQlFLUkVaR1dueFg5dW5UQndNR0RMQllRUmtSRVFHZ2JvTThTNWN1UmZ2MjdmSDU1NTlqNzk2OUNBOFB4N1JwMC9EMjIyL0R6YzBOZXIzZWZJL3lnMmJRVFpOZHB1WFYxUWV1cW11cit6YTN6VmROQUl6TFF0YXZYNC9seTVmaitQSGorT3RmLzRyUTBGQlVWRlJnK2ZMbEZ1Zlc5dUdRbjU4UEFOeGU0ekZWVWxLQ3hZc1hvNkNnQUJzM2JyUmFKbXNpbDh2aDZPaUkwdEpTNlBYNmVpOVpvK1puR25HMk5hTnI2ejZxOTk5L0h6ZHYzc1MyYmRzd2Z2eDQ4NERZbmoxN3pBWFZhcnNHVVhVMUV3SGdweURMMW1PbTJUaFRFR21hTVV4S1NrSlNVcExOYTloYXlXUXJxYUNtY2ZyMGFWUldWbUw0OE9GV2UwM1hOMENYeStXWVBIa3lEaDQ4aU1URVJJd1pNd1l4TVRGUXE5VU5taFVHYWgvQWI5ZXVIWUNmYmhVejliWGFrZ1BBMks5eWNuTE1NNzR4TVRIWXNtVUxsRW9sdW5idENqOC9Qd1FFQkVDcFZDSS9QOS9td0dITnZ0bFlTZURqenZRNmE2dmliS3Y0VlcxOGZYMFJGaGFHek14TUhEMTZGUC84NXoreFlzVUtmUGJaWjFhckc3VmFyVlhpcDFRcVVWbFpDUzh2cndkZVo5KytmWWlMaThQY3VYUHhtOS84eHZ6NWxaQ1FnTWpJU0t2enAwNmRpbzgvL2hneE1UR1lPSEVpb3FPajhmVFRUOWRwRmxZbWsySGV2SGtJRGc1R1pHUWtEaHc0Z0dQSGppRTdPeHZoNGVHUXkrVndjbktDVENiRDk5OS9ieldSVlpQcE5kZFdLTXZXekhOYndFaUcwS2xUSnl4WnNnUUhEaHdBQVBPeXlPb3VYNzVzZFN3M054ZVptWm53OVBTRWo0OVBrN2VUR3Q4SEgzeUF2THc4aElhRzFwb0ltL1R2M3g4Nm5RNkppWW5OMURwNkZCMDZkQUJnZXdhdDV1K3pTcVhDK2ZQbjBiZHZYN3owMGtzV1g2aTJxc3ZYbGEycXJVUVBZMHBZVnF4WWdkVFVWSnQvd3NQRHJYN3VZWUVnTlo2Z29DQ01IRGtTeWNuSkNBa0pzWGpNRktDN3VMZ2dKU1dsMXZldytsTGptc3RKSXlJaTRPcnFhbDVlWDE4UEc4QTNKY3VtdmxaOSs1MmFpb3VMQVFEdTd1NG9MUzNGNXMyYjRlVGtoS05IaitMcnI3OUdXRmdZMXE5Zi84QWtxbWJmYk13azhIRm11bS8zMHFWTE5nZHBVMUpTNnYyY2ZmcjB3Y2FORzgyN0lOZ3FDbVVycG8ySmlRRUFEQm8wNklIUGI5cCs5UFhYWDdkWVZsL2JkK1hFaVJQaDVPU0VxS2dvL1BlLy80VlNxWHhvNGF5YW5KMmRNWFhxVlB6dGIzK0RqNDhQVWxOVHpYM1ozOThmYXJXNjFtMlVxalA5ZTllc1JnMFliM2NzS2lxcVY3dGFDeWJEYlZSSlNZbkZmbWpBVHlQMnRwWkpIRHAwQ05ldVhUUC9YYXZWWXNlT0hUQVlEQWdLQ21JUThoakt6ODlIYkd3c2hnMGJWcWRLbmFaa2VmdjI3ZVlQWVpPYXBmdkovZ1lNR0FEQVdEV3orcDZCa1pHUk9IZnVuTVc1Y3JrY2Nya2NCUVVGRnVmR3hjWFozS2U0TGp3OVBWRlVWR1R6L2psNnZEVDNvSWFwRmtWYVdscXpYcGZxVGk2WDQ1TlBQb0d2cnkrT0hEbGlIa3czcVUrQURnQitmbjRZT0hBZ1ltSmlVRmhZaU1URVJJd2ZQOTZjck5aWGRuYTJ6ZVRxdSsrK0EvQlR3dE8zYjE4NE9UbmgwcVZMTm1mRjh2UHprWmVYaCs3ZHUwT2hVT0RpeFl1b3JLekUrUEhqemYwVU1NNDAxNHlwSHFRcGtzREhVY2VPSFJFWUdJajc5KzhqTkRUVTRyTW1KaWFtMWoxNmE3cCsvYnJWYktmcFZnMWJNVzFJU0lqRlFFUmhZYUY1Z08xaEV3T21nWXpyMTYrYmo5MitmZHZxZDhDa1E0Y09HRHQyTEpLU2tuRHk1RW0wYjk4ZTQ4YU5xOE9yc3Y0TWRIUjBOTitxWmxxaFo2cjB2MzM3ZHFzOWk0dUtpaXdTWDlQZzBvRURCeXdHeXN2THk2MktwcllsWENiZFJoVVhGMlBPbkRrSURBeUV2NzgvcXFxcXpFR3ZxY0JFZFFNR0RNQnJyNzJHVWFOR29WT25Ua2hPVHNhZE8zZnc1Sk5QWXNtU0pjM2RmR29FcHNHTjNOeGNyRnk1MHVZNTd1N3U1aTBvcGt5WmdzVEVSRVJFUkdEbXpKa1lOV29VM04zZGtaV1ZoZXpzYkpzRmJjaCtoZzhmRG45L2YvejQ0NCtZTldzV0FnTURVVlJVaEl5TURJd2RPOVljRkFMR1phcGp4NDVGZEhRMFhuMzFWWXdlUFJvRkJRVklTVW5CODg4LzM2RDNkc1NJRVlpS2lzS1NKVXN3Y09CQUJBUUVZTXFVS1kzNUVxa1pWQi9Vc0xYRXVTbU1HREVDQ29VQ2NYRngrTTkvL29PWFgzN1ovSmdRQXFkT25iSW9yRVgyNGVibWh0MjdkMlBCZ2dYWXZYczNGQXFGdWVEUHBFbVRjUEhpUld6ZnZoMjdkdTJ5cUVOUlZGU0VtemR2V2hXaG1qcDFLclp1M1lxZE8zZENwOU0xZUlrMFlGenQ4c2tubjVqdlFRYU1pVVZFUkFUYXRXdG5MZ1RwNHVLQ2FkT200YXV2dnNMV3JWdXhkZXRXYzdLalVxbnc4Y2NmUTZmVG1RdTNtUjdMek15MHVON2V2WHZydFVlcktRbE1TVWxCYUdnbzFxNWRhMDV1NnBNRXRnYXJWNi9Hb2tXTGNPellNYVNtcHVLcHA1N0M3ZHUza1pHUmdlRGdZSHoxMVZjUGZZN1UxRlRzM3IwYm8wZVBScmR1M1ZCU1VvSnZ2LzBXTGk0dUNBNE90anEvUTRjT21EbHpwcm1RVm54OFBNckx5ODJ4ellOTW1EQUI1ODZkdzRvVkt6QnUzRGhVVlZYaCsrKy94NWd4WTJ6dUtRd1krM1pVVkJSaVltSXdZOGFNT2hmNlc3MTZOYnk4dkJBUUVBQUhCd2VrcDZjakt5c0xFeVpNUUpjdVhRQUF3Y0hCaUk2T1JscGFHb0tDZ2hBWUdJak9uVHZqMXExYlNFcEt3dUxGaTgyL2E4T0dEY1BreVpQeDlkZGZZL2JzMlhqMjJXY2hTUkpTVTFQaDUrZUhQbjM2SURNenM4MU5jREVaYnFPOHZMd3daY29VSkNVbDRkeTVjM0IzZDhmUGZ2WXpiTjY4MmVZczRZSUZDL0RpaXkvaThPSERTRWhJUUpjdVhiQmd3UUlzWGJxVTFUc2ZVNlo3dXZMejg2MW1lazJxM3dzdVNSSSsvUEJEQkFZRzR2ang0MGhJU0lCTUprUFBuajN4eGh0dk5FdWJxZTdrY2puQ3dzSVFFaEtDK1BoNFJFZEhZOENBQWZqc3M4OXc1c3daaTJRWUFEWnYzb3lPSFRzaU5qWVdKMCtleEpOUFBvay8vdkdQT0h2MmJJT1M0VldyVmtHbFVpRXRMUTM1K2ZrSURBeHNySmRHemNnZWd4cU9qbzU0OTkxM3NXclZLbXphdEFsLy8vdmY0ZS92RDYxV2k3UzBOT1RtNWpJWmJpRjhmSHl3YytkT0xGKytITC8vL2UvUnFWTW4vUHpuUDY5WGdHNHlZY0lFaElTRUlDb3FDajE3OXNUUW9VTWIzSzZlUFhzaUlTRUJyN3p5Q2dZUEhveVNraEtjUFhzV1FnaHMzTGpSb29EUzIyKy9qUXNYTHVEYmI3L0YxS2xUTVdMRUNLalZhcVNucDZPd3NCRGp4NC9IN05tekFSaG5sTHQyN1lyazVHUXNYTGdRL2ZyMXc2VkxsNkJVS3RHL2YvODZ6NFFEalpNRXRnYisvdjc0NG9zdkVCWVdoclMwTkJRVUZLQi8vLzdZdTNjdmxFcGxuZjRkaGd3Wmd1SERoK1BjdVhPSWk0dURRcUhBdUhIanNIRGhRdmo1K1ZtZHYzMzdkb1NIaHlNeU1oSVZGUlhvMWFzWGdvT0RNWFBteklkZTY1VlhYb0ZHbzhFLy92RVBSRVJFb0h2MzdsaTllalc2ZCs5ZWF6SThjdVJJZUhsNTRlN2R1L1VhNUprelp3NmlvcUp3OHVSSk9EZzRvRmV2WHRpd1lZUEZNbXNIQndlRWhZWGg0TUdEaUlpSVFHeHNMTnEzYjQ5dTNicmhWNy82bGRWZ3dIdnZ2UWMvUHorY09IRUNNVEV4Nk55NU15WlBub3pseTVlYko4T3FMLzl1QzVnTXQxSHU3dTU0NzczMzZ2VXpzMmJOd3F4WnN4NTRqa0toc0hrdkF0bVhyZmRsMHFSSjV1VTFkU1ZKRW1iTW1JRVpNMlkwWnZPb2lTZ1VDbXpidHMzcStLQkJnL0RyWC8vYTRwaXBvTjc2OWVzdGpnOGVQTmlxb043YXRXc2Z1dStzUXFIQXA1OSsyc0NXVTB0aHIwR05aNTU1QnZ2Mzc4ZStmZnVRbnA2T0sxZXV3TXZMQy8zNjljT1dMVnVhcFExVU53RUJBWGp2dmZld2FkTW1yRm16QnVIaDRSZ3dZRUM5QW5UQStCazBkdXhZUkVaR1B0S3NNR0NzTHZ6UlJ4OWh4NDRkaUk2T2hpUkpHRFpzR0pZc1dXSlZUS2xkdTNiWXQyOGZEaDgraklpSUNFUkZSVUV1bDZOdjM3NTQ0NDAzTUczYU5QTk1tYXVySy9iczJZTlBQLzBVNmVucHVISGpCa2FOR29YVnExZGp3NFlOOVdwall5U0JyWVcvdno5MjdkcGw4N0dhc1l1dGVLWmZ2MzcxK3I1eGNYSEJtalZyc0diTm1nZWVOMkhDQkt2dEpDVkp3dno1ODIydW9xd3QvbFdwVkZBcWxmRDE5YTFYMWZ0bHk1WmgyYkpsRHozUDJka1pyNy8rZXAzMnA1Ykw1VmkwYUpIVlhzcENDTnk5ZXhkdWJtNU1ob21JaUlpQTJnYzFiQVdKbnA2ZXRRYURjK2ZPclhYdjFFT0hEdGs4UG5EZ3dEb0Z1RzBwYWJDM2NlUEcyWHlQWDM3NVpZdmw3RUQ5QW5TVHdzSkN5R1N5QnE4K3FOa0g2NW9ndWJpNFlNbVNKWFc2N2N2WDE5Zm04Lzc1ejMrMk92YXd2bG1mSkpBZVh4RVJFVkNwVkMxNklpRWxKUVVWRlJVVys4QzNGU3lnUlVSRVJFUjJsWjJkamJTME5Jd1pNOFo4UHlUUjQ2Njh2QngvK2N0ZjRPN3UvdERpWEUxTnA5UGhtMisrTVc4dFpuTDc5bTFzM2JvVmdIRVplRnZEbVdFaUlpSWlzaHNoQk1MQ3dnREFhdmttMGVQb3hJa1RTRXhNUkVaR0J2THo4L0hoaHg4MnVEcDZZOUhyOVhqMzNYY1JHaHFLb1VPSHdzUERBL241K1VoT1RvWldxOFdjT1hQdzNIUFAyYldOOXNCa21JaUlpSWlhM2VYTGw3Ri8vMzdrNStmajh1WExDQW9LUWtCQWdOVjVPcDN1b1Z0OE9UazV0YmtxdU5SeVZWWlc0c3laTStqYXRTcysrdWdqVEp3NDBkNU5ncU9qSTFhdVhJblRwMDhqTFMwTlNxVVNIVHAwd1BEaHd4RVVGSVFYWG5qQjNrMjBDeWJEOUVCMUtaUkRSRVJFVkY4Nm5RNUpTVWx3ZFhYRjRzV0xyWXIxbWV6ZnY5KzhEMnh0OXUzYjkwZ1ZxS24xYTg3NkFnK3FrMkF2TXBrTTgrYk5NMjhWUmtaTWhvbUlpSWlvMlEwYU5BaG56cHg1NkhuVHAwOS9hR0dmM3IxN04xYXppS2dOWVRKTVJFUkVSQzJXdDdjM3ZMMjk3ZDBNSW1xRldFMmFpSWlJaUlpSTJod213MFJFUkVSRVJOVG1NQmttSWlJaUlpS2lOb2ZKTUJFUkVSRVJFYlU1VElhSmlJaUlpSWlveldFeTNFaTBrbFlBUWdDQU1QNkhIaE9tOTB1Q3hEZU9pSnFGWHE4M0FKSUFCQXdHZzcyYlE4MUFDR0g4QXdHOUpEWDVtMjd1WXdMc1kvVC9mVUFBRU1MWU40Z0lZRExjYUdRR3FSeEFsVEFZVUhLLzFON05vWHE0VzFoay9CK0JrdHpjWEYxOWZsYXYxeHNnR0d5MFpBWWhZQW9BREFhWnZpbXZ4ZjdRTXJYRUlGQVNoaUlJVWFYUmFGRmFldC9lemFGbVVGYW1oRnBkQlVsSVdya2VkNXY2ZXFZK3B0UHAyTWNJOTh2S29ORm9JUWxvWlJDRmRmMDU0MmVtTUE3Y2NiS0hHc0FnRFA4L1hTZzFlUnpXRUV5R0c0bFNWMTRzQVVxOXdZQzh2RHYyYmc3VmtWNnZSODZ0WEFnaERJQzREVUJicnljd1NQY0FWT24wT3R3dksydVNOdEtqVVNxVjVnQkFEMDJkQTRBR1lYOW9rY3JLbE5Cb2pYMUFFb1lpZTdjSEFKUUdWUjRrcVZLbFZ1TnVZZE4yUzJvWml1L2RRMFZsSlFTRVJpMlEyOVRYTS9VeGpWYkxQa1lvTENxR3Vxb0trRkNsRk9xOE92K2dRYm9uQ1VtbjBXaWhWQ3Fic0lYVVdsVlVWS0txU2cxSXd0RGtjVmdETUJsdUpLWFoyYVVDS0RFWURNaTRjQUgzN3pNUWJ1bUVFSWhQVEVaSmFTa2dRU1ZCeXEvdmMraFY2bnhJVUdtMU9oUVd0b2dZbTJxNFYxSmlEQUFBRFNvTnQ1cnlXdXdQTFZQUnZYdW9xdElBZ0taTVYzSGIzdTBCZ0pLc3JQc1Fva0NyMVNJNU5RMmw5emx6MTVwVlZGYmliR0l5MUdvMUFDZ0xNak9hZkdiWTFNZjBlajM3V0J1blVxbHhMajBER28wR0FpaTZkLzE2bllOVXZVcWRMeUEwNnFvcTNDc3BhY3BtVWl0VmV2OCtLaXBWa0lTa2IrbzRyQ0dZRERjaUFSRU9RSmVZbklZalh4MUQzcDA3dkgrNGhUSVlERWhJU3NHZXovYWhyRXdKQ0NtelNxdE5xTy96M0w1OXJRaENGT2gwT2lRa3B6RFlhR0VxS2lvUUY1OWdDZ0R5OHZLdUZEZmw5ZGdmV2g2VldvMlUxRFJVVlZWQkFIbWwyZGt0NWo0V0EwUW9oS2c2OVcwc1BqOXdDRmV1L1FpVk1WbWlWa0pkVllWcjF6Tng0SzlIOE0rVC93R0UwTUFndGpUWDlRM0F6dXA5N1BLVnEreGpiVXgrUVFFT0gvMDdJazU5Q3lHRVdtOHcxS3YvM2I1OXJRakFYWTFHZy9pRUpGUlVWRFpSUzZrMXF0Sm9FQnNYRDdWYURTRU1UUjZITllSazd3YTBNZzYrL1Fmdmx5VFpBaWNuSi9qMmVnTCtmWHFqZjcrZndkdXJpNzNiUmdBMEdpMnljM0p3N2NkTVhMNTYxVHg3cHpmb1orVmNQZjlWUTU3emlTY0hqcGZENFd0blp5ZkhPYS9NeE54Wk05RzNUMjlJRW4rOTdFVUlnYXdiMmZqeTJBa2NQSHdVVlJwTnBWNm5mL25XaitmUE5QVzEyUjlhRHFXeUhBZi9kaFI3d3o5SHBVclZiSDJnSG1SUDlBdllJNWRKYjhqbGNuVHYxaFZkRkozUnEyZFBlSGg0Mkx0dDlJaktsRXBrMzh4QlVYRXg4bTdmZ1Y2dmh4RGlpK3dyNmE4RGFLNzc1bVJQOUJzY0lwZkpmaXVYeTlHdHF6ZTh1aWpRczRjUE9ucDJiS1lta0QxVXFpcFJYSHdQZVhmdTRQcjFMT2owZWhpRTJIUHpTdnJiQU9wVk82R1gvOERKTWdlSDR5N096bzZ2elp1RDJUT253OCszRjcvWHFGWkNDR1RuNU9CL1Q1ekV2aThPUWwybFVSa01oaWs1MXpLaTdkMjJtdGlMRzV1dnIwc3ZaNDh3U2NJOFNaSmM3TjBjcXAwUXdpQkpLTlJCL1BiVzVZeWpqL0JVc2w3OUIzOG1rMlN2eStWeWRPcm9pZDUrdmdnWVBBaGVDa1dqdFpmcTVtNWhJYzVmdklUcldUZHc3MTZKTVFBMWlPM1pWOVBYdzFoRnFhbFo5SWVPSFQzUng5Y1hRd0lHb1F2N1E3T29xS2hBUVdFaEVwTlNjQ3N2RHhxTkZrS0lqN092cEc5QTgvU0JPdXZVdDYrN3UyTzczMHRDdGxBQWJvQ1FTWXd3V3cwaGhBQWtneVFKbFVHSUl6cG8xdWRkYWQ2WmtSNDllcmc2ZE9pMGpYMnM3VEgzUDRoS0FYeFJwcXQ0dHo1THBLdVIrZllmOG9Va1lZRmNMa2ZuVGgzUnA3Y2ZoZ3dlaE02ZE9qVjZ1K254VmxSY2JJekRNck5RVkh6UEZJZnR6cjZhL2x1MHNPOWdnTWx3MCtqYjE5blhvVjBRSUkwVkVKMWtrdFJSQ0xTM2Q3TUlBQ1FESk53WFF0eVRRYnFwa3d4SGJsM091SWhIL09WVUtQcDFjT3ZzOGdra3pKSWtpZDhNTFlMUUFGSStoT0ZRZWJGdVcySGhwZkxtdWpMN1EwdGg3QU5DaVAwVnhkcWR6ZGtINmtuMlJMOGhQNWRKaHVjZzRDVmtra0ltT0pqNitCTlZRcEtLaEVFVUNZTWhJZWZIOHpGb3Zobmhtb3g5VElobklRbHZJWk02eTRUa2FxZTJVRE13U0VJdEdVUVJKTnpWNlVSODd2WHpjYWpuakhCMVBqNzlPenU0T2YrUEpKTm1TSUJuSXphVldpK3RFT0t1QkJ6VlZ4byt5c2s1M3lKdk9tY3kzS1NHT1hic1hkTE8zZG01blNTY25lM2RHZ0kwR28xQkx6bW9EV1c2eXNMQ1N4Vm94QkdxSGoxNnVNcmRPazBDWktNa3dBdVNRUUVoYTlkWXowOTFWZ2FJYkFIY2xIUWlQdnQ2UmhJZUlRQm9LUFlIdXlxRGhCdENpQng3OW9FR2tubDdEM1oxZFpVNTJyc2g5R2hVS29PMm9DQkRoWmJYOTJUZHUzZDNjWEx5Y3JKM1E2anBORVgvNjk2OWV6c25OOFZVSVpNQ0pVaGRJS0VMQkRpb1FqVUlwUUJ1QXNnV0JpVG1YRXVQUjh2N0hEUmpNa3pVK09TK3ZyNk81YzdPam01VnJuSjdONmF0cWFqUTZBb0xMNmtCMUd2UDZDYkUvdERNV21BZklDSnFUZmk5UnJYaWR6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OYi8vQTRtOVhCSUQ1VnRUQUFBQUFFbEZUa1N1UW1DQyIsCgkiVGhlbWUiIDogIiIsCgkiVHlwZSIgOiAiZmxvdyIsCgkiVmVyc2lvbiIgOiAiNDMiCn0K"/>
    </extobj>
  </extobjs>
</s:customData>
</file>

<file path=customXml/itemProps1.xml><?xml version="1.0" encoding="utf-8"?>
<ds:datastoreItem xmlns:ds="http://schemas.openxmlformats.org/officeDocument/2006/customXml" ds:itemID="{AEDFC76B-1A0F-4ED4-B193-1B348B0C415E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806</Words>
  <Application>Microsoft Office PowerPoint</Application>
  <PresentationFormat>宽屏</PresentationFormat>
  <Paragraphs>142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微软雅黑 Light</vt:lpstr>
      <vt:lpstr>Arial</vt:lpstr>
      <vt:lpstr>Calibri</vt:lpstr>
      <vt:lpstr>Century Gothic</vt:lpstr>
      <vt:lpstr>Wingdings</vt:lpstr>
      <vt:lpstr>Office Theme</vt:lpstr>
      <vt:lpstr>封2​​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智宇</dc:creator>
  <cp:lastModifiedBy>wanshan hu</cp:lastModifiedBy>
  <cp:revision>102</cp:revision>
  <dcterms:created xsi:type="dcterms:W3CDTF">2019-11-26T03:41:00Z</dcterms:created>
  <dcterms:modified xsi:type="dcterms:W3CDTF">2025-05-20T07:48:34Z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1059134992C1417EACBE9B2D596789C3_12</vt:lpwstr>
  </property>
  <property fmtid="{D5CDD505-2E9C-101B-9397-08002B2CF9AE}" pid="3" name="KSOProductBuildVer">
    <vt:lpwstr>2052-12.1.0.18240</vt:lpwstr>
  </property>
</Properties>
</file>