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59" r:id="rId6"/>
    <p:sldId id="273" r:id="rId7"/>
    <p:sldId id="271" r:id="rId8"/>
    <p:sldId id="261" r:id="rId9"/>
    <p:sldId id="262" r:id="rId10"/>
    <p:sldId id="269" r:id="rId11"/>
    <p:sldId id="270" r:id="rId12"/>
    <p:sldId id="295" r:id="rId13"/>
    <p:sldId id="274" r:id="rId14"/>
    <p:sldId id="275" r:id="rId15"/>
    <p:sldId id="277" r:id="rId16"/>
    <p:sldId id="278" r:id="rId17"/>
    <p:sldId id="279" r:id="rId18"/>
    <p:sldId id="299" r:id="rId19"/>
    <p:sldId id="280" r:id="rId20"/>
    <p:sldId id="300" r:id="rId21"/>
    <p:sldId id="281" r:id="rId22"/>
    <p:sldId id="282" r:id="rId23"/>
    <p:sldId id="283" r:id="rId24"/>
    <p:sldId id="301" r:id="rId25"/>
    <p:sldId id="285" r:id="rId26"/>
    <p:sldId id="286" r:id="rId27"/>
    <p:sldId id="297" r:id="rId28"/>
    <p:sldId id="298" r:id="rId29"/>
    <p:sldId id="288" r:id="rId30"/>
    <p:sldId id="290" r:id="rId31"/>
    <p:sldId id="291" r:id="rId32"/>
    <p:sldId id="292" r:id="rId33"/>
    <p:sldId id="263" r:id="rId34"/>
    <p:sldId id="293" r:id="rId35"/>
    <p:sldId id="294"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1" autoAdjust="0"/>
    <p:restoredTop sz="94660"/>
  </p:normalViewPr>
  <p:slideViewPr>
    <p:cSldViewPr>
      <p:cViewPr varScale="1">
        <p:scale>
          <a:sx n="69" d="100"/>
          <a:sy n="69" d="100"/>
        </p:scale>
        <p:origin x="-5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19" name="Footer Placeholder 18"/>
          <p:cNvSpPr>
            <a:spLocks noGrp="1"/>
          </p:cNvSpPr>
          <p:nvPr>
            <p:ph type="ftr" sz="quarter" idx="11"/>
          </p:nvPr>
        </p:nvSpPr>
        <p:spPr/>
        <p:txBody>
          <a:bodyPr/>
          <a:lstStyle/>
          <a:p>
            <a:endParaRPr lang="en-NZ" dirty="0"/>
          </a:p>
        </p:txBody>
      </p:sp>
      <p:sp>
        <p:nvSpPr>
          <p:cNvPr id="27" name="Slide Number Placeholder 26"/>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8" name="Footer Placeholder 7"/>
          <p:cNvSpPr>
            <a:spLocks noGrp="1"/>
          </p:cNvSpPr>
          <p:nvPr>
            <p:ph type="ftr" sz="quarter" idx="11"/>
          </p:nvPr>
        </p:nvSpPr>
        <p:spPr/>
        <p:txBody>
          <a:bodyPr/>
          <a:lstStyle/>
          <a:p>
            <a:endParaRPr lang="en-NZ" dirty="0"/>
          </a:p>
        </p:txBody>
      </p:sp>
      <p:sp>
        <p:nvSpPr>
          <p:cNvPr id="9" name="Slide Number Placeholder 8"/>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4" name="Footer Placeholder 3"/>
          <p:cNvSpPr>
            <a:spLocks noGrp="1"/>
          </p:cNvSpPr>
          <p:nvPr>
            <p:ph type="ftr" sz="quarter" idx="11"/>
          </p:nvPr>
        </p:nvSpPr>
        <p:spPr/>
        <p:txBody>
          <a:bodyPr/>
          <a:lstStyle/>
          <a:p>
            <a:endParaRPr lang="en-NZ" dirty="0"/>
          </a:p>
        </p:txBody>
      </p:sp>
      <p:sp>
        <p:nvSpPr>
          <p:cNvPr id="5" name="Slide Number Placeholder 4"/>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3" name="Footer Placeholder 2"/>
          <p:cNvSpPr>
            <a:spLocks noGrp="1"/>
          </p:cNvSpPr>
          <p:nvPr>
            <p:ph type="ftr" sz="quarter" idx="11"/>
          </p:nvPr>
        </p:nvSpPr>
        <p:spPr/>
        <p:txBody>
          <a:bodyPr/>
          <a:lstStyle/>
          <a:p>
            <a:endParaRPr lang="en-NZ" dirty="0"/>
          </a:p>
        </p:txBody>
      </p:sp>
      <p:sp>
        <p:nvSpPr>
          <p:cNvPr id="4" name="Slide Number Placeholder 3"/>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F1141D17-EE41-4185-B0D0-4A188D00F374}" type="slidenum">
              <a:rPr lang="en-NZ" smtClean="0"/>
              <a:pPr/>
              <a:t>‹#›</a:t>
            </a:fld>
            <a:endParaRPr lang="en-NZ" dirty="0"/>
          </a:p>
        </p:txBody>
      </p:sp>
    </p:spTree>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6B4AE7-19C3-4967-800F-E4DE57D4C4AA}" type="datetimeFigureOut">
              <a:rPr lang="en-NZ" smtClean="0"/>
              <a:pPr/>
              <a:t>20/12/2013</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a:xfrm>
            <a:off x="8077200" y="6356350"/>
            <a:ext cx="609600" cy="365125"/>
          </a:xfrm>
        </p:spPr>
        <p:txBody>
          <a:bodyPr/>
          <a:lstStyle/>
          <a:p>
            <a:fld id="{F1141D17-EE41-4185-B0D0-4A188D00F374}" type="slidenum">
              <a:rPr lang="en-NZ" smtClean="0"/>
              <a:pPr/>
              <a:t>‹#›</a:t>
            </a:fld>
            <a:endParaRPr lang="en-NZ"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6B4AE7-19C3-4967-800F-E4DE57D4C4AA}" type="datetimeFigureOut">
              <a:rPr lang="en-NZ" smtClean="0"/>
              <a:pPr/>
              <a:t>20/12/2013</a:t>
            </a:fld>
            <a:endParaRPr lang="en-NZ"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141D17-EE41-4185-B0D0-4A188D00F374}" type="slidenum">
              <a:rPr lang="en-NZ" smtClean="0"/>
              <a:pPr/>
              <a:t>‹#›</a:t>
            </a:fld>
            <a:endParaRPr lang="en-NZ"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blinds dir="vert"/>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Geomagnetic_storm"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hyperlink" Target="http://en.wikipedia.org/wiki/Power_grid"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Electromagnetic_waves" TargetMode="External"/><Relationship Id="rId2" Type="http://schemas.openxmlformats.org/officeDocument/2006/relationships/hyperlink" Target="http://en.wikipedia.org/wiki/Electrical_curr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314580"/>
            <a:ext cx="7851648" cy="1828800"/>
          </a:xfrm>
        </p:spPr>
        <p:txBody>
          <a:bodyPr/>
          <a:lstStyle/>
          <a:p>
            <a:pPr algn="ctr"/>
            <a:r>
              <a:rPr lang="en-NZ" dirty="0" smtClean="0">
                <a:latin typeface="Times New Roman" pitchFamily="18" charset="0"/>
                <a:cs typeface="Times New Roman" pitchFamily="18" charset="0"/>
              </a:rPr>
              <a:t>Maxwell’s Equations</a:t>
            </a:r>
            <a:endParaRPr lang="en-NZ"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endParaRPr lang="en-NZ" sz="3600" dirty="0">
              <a:solidFill>
                <a:schemeClr val="bg1">
                  <a:lumMod val="95000"/>
                  <a:lumOff val="5000"/>
                </a:schemeClr>
              </a:solidFill>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298408"/>
          </a:xfrm>
        </p:spPr>
        <p:txBody>
          <a:bodyPr>
            <a:noAutofit/>
          </a:bodyPr>
          <a:lstStyle/>
          <a:p>
            <a:pPr algn="ctr"/>
            <a:r>
              <a:rPr lang="en-US" dirty="0" smtClean="0">
                <a:latin typeface="Times New Roman" pitchFamily="18" charset="0"/>
                <a:cs typeface="Times New Roman" pitchFamily="18" charset="0"/>
              </a:rPr>
              <a:t>Introduction to Electromagnetic Fields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623792"/>
          </a:xfrm>
        </p:spPr>
        <p:txBody>
          <a:bodyPr/>
          <a:lstStyle/>
          <a:p>
            <a:endParaRPr lang="en-NZ" dirty="0"/>
          </a:p>
        </p:txBody>
      </p:sp>
      <p:sp>
        <p:nvSpPr>
          <p:cNvPr id="4" name="Text Box 3"/>
          <p:cNvSpPr txBox="1">
            <a:spLocks noChangeArrowheads="1"/>
          </p:cNvSpPr>
          <p:nvPr/>
        </p:nvSpPr>
        <p:spPr bwMode="auto">
          <a:xfrm>
            <a:off x="3041650" y="1714500"/>
            <a:ext cx="1171575" cy="650875"/>
          </a:xfrm>
          <a:prstGeom prst="rect">
            <a:avLst/>
          </a:prstGeom>
          <a:solidFill>
            <a:schemeClr val="hlink"/>
          </a:solidFill>
          <a:ln w="9525">
            <a:solidFill>
              <a:schemeClr val="tx1"/>
            </a:solidFill>
            <a:miter lim="800000"/>
            <a:headEnd/>
            <a:tailEnd/>
          </a:ln>
          <a:effectLst/>
        </p:spPr>
        <p:txBody>
          <a:bodyPr wrap="none">
            <a:spAutoFit/>
          </a:bodyPr>
          <a:lstStyle/>
          <a:p>
            <a:pPr algn="ctr"/>
            <a:r>
              <a:rPr lang="en-US" dirty="0">
                <a:latin typeface="Times New Roman" pitchFamily="18" charset="0"/>
              </a:rPr>
              <a:t>Maxwell’s</a:t>
            </a:r>
          </a:p>
          <a:p>
            <a:pPr algn="ctr"/>
            <a:r>
              <a:rPr lang="en-US" dirty="0">
                <a:latin typeface="Times New Roman" pitchFamily="18" charset="0"/>
              </a:rPr>
              <a:t>equations</a:t>
            </a:r>
          </a:p>
        </p:txBody>
      </p:sp>
      <p:sp>
        <p:nvSpPr>
          <p:cNvPr id="6" name="Text Box 6"/>
          <p:cNvSpPr txBox="1">
            <a:spLocks noChangeArrowheads="1"/>
          </p:cNvSpPr>
          <p:nvPr/>
        </p:nvSpPr>
        <p:spPr bwMode="auto">
          <a:xfrm>
            <a:off x="1279525" y="3006725"/>
            <a:ext cx="1235075" cy="650875"/>
          </a:xfrm>
          <a:prstGeom prst="rect">
            <a:avLst/>
          </a:prstGeom>
          <a:noFill/>
          <a:ln w="9525">
            <a:solidFill>
              <a:schemeClr val="tx1"/>
            </a:solidFill>
            <a:miter lim="800000"/>
            <a:headEnd/>
            <a:tailEnd/>
          </a:ln>
          <a:effectLst/>
        </p:spPr>
        <p:txBody>
          <a:bodyPr>
            <a:spAutoFit/>
          </a:bodyPr>
          <a:lstStyle/>
          <a:p>
            <a:pPr algn="ctr"/>
            <a:r>
              <a:rPr lang="en-US" dirty="0">
                <a:latin typeface="Times New Roman" pitchFamily="18" charset="0"/>
              </a:rPr>
              <a:t>Electro-statics</a:t>
            </a:r>
          </a:p>
        </p:txBody>
      </p:sp>
      <p:sp>
        <p:nvSpPr>
          <p:cNvPr id="7" name="Text Box 7"/>
          <p:cNvSpPr txBox="1">
            <a:spLocks noChangeArrowheads="1"/>
          </p:cNvSpPr>
          <p:nvPr/>
        </p:nvSpPr>
        <p:spPr bwMode="auto">
          <a:xfrm>
            <a:off x="3048000" y="3006725"/>
            <a:ext cx="1371600" cy="650875"/>
          </a:xfrm>
          <a:prstGeom prst="rect">
            <a:avLst/>
          </a:prstGeom>
          <a:noFill/>
          <a:ln w="9525">
            <a:solidFill>
              <a:schemeClr val="tx1"/>
            </a:solidFill>
            <a:miter lim="800000"/>
            <a:headEnd/>
            <a:tailEnd/>
          </a:ln>
          <a:effectLst/>
        </p:spPr>
        <p:txBody>
          <a:bodyPr>
            <a:spAutoFit/>
          </a:bodyPr>
          <a:lstStyle/>
          <a:p>
            <a:pPr algn="ctr"/>
            <a:r>
              <a:rPr lang="en-US" dirty="0">
                <a:latin typeface="Times New Roman" pitchFamily="18" charset="0"/>
              </a:rPr>
              <a:t>Magneto-statics</a:t>
            </a:r>
          </a:p>
        </p:txBody>
      </p:sp>
      <p:sp>
        <p:nvSpPr>
          <p:cNvPr id="8" name="Text Box 8"/>
          <p:cNvSpPr txBox="1">
            <a:spLocks noChangeArrowheads="1"/>
          </p:cNvSpPr>
          <p:nvPr/>
        </p:nvSpPr>
        <p:spPr bwMode="auto">
          <a:xfrm>
            <a:off x="5029200" y="3036888"/>
            <a:ext cx="1371600" cy="925512"/>
          </a:xfrm>
          <a:prstGeom prst="rect">
            <a:avLst/>
          </a:prstGeom>
          <a:noFill/>
          <a:ln w="9525">
            <a:solidFill>
              <a:schemeClr val="tx1"/>
            </a:solidFill>
            <a:miter lim="800000"/>
            <a:headEnd/>
            <a:tailEnd/>
          </a:ln>
          <a:effectLst/>
        </p:spPr>
        <p:txBody>
          <a:bodyPr>
            <a:spAutoFit/>
          </a:bodyPr>
          <a:lstStyle/>
          <a:p>
            <a:pPr algn="ctr"/>
            <a:r>
              <a:rPr lang="en-US" dirty="0">
                <a:latin typeface="Times New Roman" pitchFamily="18" charset="0"/>
              </a:rPr>
              <a:t>Electro-magnetic waves</a:t>
            </a:r>
          </a:p>
        </p:txBody>
      </p:sp>
      <p:sp>
        <p:nvSpPr>
          <p:cNvPr id="9" name="Line 9"/>
          <p:cNvSpPr>
            <a:spLocks noChangeShapeType="1"/>
          </p:cNvSpPr>
          <p:nvPr/>
        </p:nvSpPr>
        <p:spPr bwMode="auto">
          <a:xfrm>
            <a:off x="3581400" y="2463800"/>
            <a:ext cx="0" cy="228600"/>
          </a:xfrm>
          <a:prstGeom prst="line">
            <a:avLst/>
          </a:prstGeom>
          <a:noFill/>
          <a:ln w="9525">
            <a:solidFill>
              <a:schemeClr val="tx1"/>
            </a:solidFill>
            <a:round/>
            <a:headEnd/>
            <a:tailEnd/>
          </a:ln>
          <a:effectLst/>
        </p:spPr>
        <p:txBody>
          <a:bodyPr/>
          <a:lstStyle/>
          <a:p>
            <a:endParaRPr lang="en-NZ" dirty="0"/>
          </a:p>
        </p:txBody>
      </p:sp>
      <p:sp>
        <p:nvSpPr>
          <p:cNvPr id="10" name="Line 10"/>
          <p:cNvSpPr>
            <a:spLocks noChangeShapeType="1"/>
          </p:cNvSpPr>
          <p:nvPr/>
        </p:nvSpPr>
        <p:spPr bwMode="auto">
          <a:xfrm flipV="1">
            <a:off x="1828800" y="2667000"/>
            <a:ext cx="5867400" cy="25400"/>
          </a:xfrm>
          <a:prstGeom prst="line">
            <a:avLst/>
          </a:prstGeom>
          <a:noFill/>
          <a:ln w="9525">
            <a:solidFill>
              <a:schemeClr val="tx1"/>
            </a:solidFill>
            <a:round/>
            <a:headEnd/>
            <a:tailEnd/>
          </a:ln>
          <a:effectLst/>
        </p:spPr>
        <p:txBody>
          <a:bodyPr/>
          <a:lstStyle/>
          <a:p>
            <a:endParaRPr lang="en-NZ" dirty="0"/>
          </a:p>
        </p:txBody>
      </p:sp>
      <p:sp>
        <p:nvSpPr>
          <p:cNvPr id="11" name="Line 11"/>
          <p:cNvSpPr>
            <a:spLocks noChangeShapeType="1"/>
          </p:cNvSpPr>
          <p:nvPr/>
        </p:nvSpPr>
        <p:spPr bwMode="auto">
          <a:xfrm>
            <a:off x="1828800" y="2692400"/>
            <a:ext cx="0" cy="304800"/>
          </a:xfrm>
          <a:prstGeom prst="line">
            <a:avLst/>
          </a:prstGeom>
          <a:noFill/>
          <a:ln w="9525">
            <a:solidFill>
              <a:schemeClr val="tx1"/>
            </a:solidFill>
            <a:round/>
            <a:headEnd/>
            <a:tailEnd type="triangle" w="med" len="med"/>
          </a:ln>
          <a:effectLst/>
        </p:spPr>
        <p:txBody>
          <a:bodyPr/>
          <a:lstStyle/>
          <a:p>
            <a:endParaRPr lang="en-NZ" dirty="0"/>
          </a:p>
        </p:txBody>
      </p:sp>
      <p:sp>
        <p:nvSpPr>
          <p:cNvPr id="12" name="Line 12"/>
          <p:cNvSpPr>
            <a:spLocks noChangeShapeType="1"/>
          </p:cNvSpPr>
          <p:nvPr/>
        </p:nvSpPr>
        <p:spPr bwMode="auto">
          <a:xfrm>
            <a:off x="3721100" y="2692400"/>
            <a:ext cx="0" cy="304800"/>
          </a:xfrm>
          <a:prstGeom prst="line">
            <a:avLst/>
          </a:prstGeom>
          <a:noFill/>
          <a:ln w="9525">
            <a:solidFill>
              <a:schemeClr val="tx1"/>
            </a:solidFill>
            <a:round/>
            <a:headEnd/>
            <a:tailEnd type="triangle" w="med" len="med"/>
          </a:ln>
          <a:effectLst/>
        </p:spPr>
        <p:txBody>
          <a:bodyPr/>
          <a:lstStyle/>
          <a:p>
            <a:endParaRPr lang="en-NZ" dirty="0"/>
          </a:p>
        </p:txBody>
      </p:sp>
      <p:sp>
        <p:nvSpPr>
          <p:cNvPr id="13" name="Line 13"/>
          <p:cNvSpPr>
            <a:spLocks noChangeShapeType="1"/>
          </p:cNvSpPr>
          <p:nvPr/>
        </p:nvSpPr>
        <p:spPr bwMode="auto">
          <a:xfrm>
            <a:off x="5702300" y="2692400"/>
            <a:ext cx="0" cy="304800"/>
          </a:xfrm>
          <a:prstGeom prst="line">
            <a:avLst/>
          </a:prstGeom>
          <a:noFill/>
          <a:ln w="9525">
            <a:solidFill>
              <a:schemeClr val="tx1"/>
            </a:solidFill>
            <a:round/>
            <a:headEnd/>
            <a:tailEnd type="triangle" w="med" len="med"/>
          </a:ln>
          <a:effectLst/>
        </p:spPr>
        <p:txBody>
          <a:bodyPr/>
          <a:lstStyle/>
          <a:p>
            <a:endParaRPr lang="en-NZ" dirty="0"/>
          </a:p>
        </p:txBody>
      </p:sp>
      <p:sp>
        <p:nvSpPr>
          <p:cNvPr id="14" name="Text Box 14"/>
          <p:cNvSpPr txBox="1">
            <a:spLocks noChangeArrowheads="1"/>
          </p:cNvSpPr>
          <p:nvPr/>
        </p:nvSpPr>
        <p:spPr bwMode="auto">
          <a:xfrm>
            <a:off x="5334000" y="5343525"/>
            <a:ext cx="1371600" cy="650875"/>
          </a:xfrm>
          <a:prstGeom prst="rect">
            <a:avLst/>
          </a:prstGeom>
          <a:noFill/>
          <a:ln w="9525">
            <a:solidFill>
              <a:schemeClr val="tx1"/>
            </a:solidFill>
            <a:miter lim="800000"/>
            <a:headEnd/>
            <a:tailEnd/>
          </a:ln>
          <a:effectLst/>
        </p:spPr>
        <p:txBody>
          <a:bodyPr>
            <a:spAutoFit/>
          </a:bodyPr>
          <a:lstStyle/>
          <a:p>
            <a:pPr algn="ctr"/>
            <a:r>
              <a:rPr lang="en-US" dirty="0" err="1" smtClean="0">
                <a:latin typeface="Times New Roman" pitchFamily="18" charset="0"/>
              </a:rPr>
              <a:t>Kirchoff’s</a:t>
            </a:r>
            <a:r>
              <a:rPr lang="en-US" dirty="0" smtClean="0">
                <a:latin typeface="Times New Roman" pitchFamily="18" charset="0"/>
              </a:rPr>
              <a:t> </a:t>
            </a:r>
            <a:r>
              <a:rPr lang="en-US" dirty="0">
                <a:latin typeface="Times New Roman" pitchFamily="18" charset="0"/>
              </a:rPr>
              <a:t>Laws</a:t>
            </a:r>
            <a:endParaRPr lang="en-US" dirty="0"/>
          </a:p>
        </p:txBody>
      </p:sp>
      <p:sp>
        <p:nvSpPr>
          <p:cNvPr id="15" name="Line 15"/>
          <p:cNvSpPr>
            <a:spLocks noChangeShapeType="1"/>
          </p:cNvSpPr>
          <p:nvPr/>
        </p:nvSpPr>
        <p:spPr bwMode="auto">
          <a:xfrm>
            <a:off x="5715000" y="3962400"/>
            <a:ext cx="0" cy="228600"/>
          </a:xfrm>
          <a:prstGeom prst="line">
            <a:avLst/>
          </a:prstGeom>
          <a:noFill/>
          <a:ln w="9525">
            <a:solidFill>
              <a:schemeClr val="tx1"/>
            </a:solidFill>
            <a:round/>
            <a:headEnd/>
            <a:tailEnd type="triangle" w="med" len="med"/>
          </a:ln>
          <a:effectLst/>
        </p:spPr>
        <p:txBody>
          <a:bodyPr/>
          <a:lstStyle/>
          <a:p>
            <a:endParaRPr lang="en-NZ" dirty="0"/>
          </a:p>
        </p:txBody>
      </p:sp>
      <p:sp>
        <p:nvSpPr>
          <p:cNvPr id="16" name="AutoShape 16"/>
          <p:cNvSpPr>
            <a:spLocks/>
          </p:cNvSpPr>
          <p:nvPr/>
        </p:nvSpPr>
        <p:spPr bwMode="auto">
          <a:xfrm rot="-5400000">
            <a:off x="2705100" y="31623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NZ" dirty="0"/>
          </a:p>
        </p:txBody>
      </p:sp>
      <p:sp>
        <p:nvSpPr>
          <p:cNvPr id="17" name="Text Box 17"/>
          <p:cNvSpPr txBox="1">
            <a:spLocks noChangeArrowheads="1"/>
          </p:cNvSpPr>
          <p:nvPr/>
        </p:nvSpPr>
        <p:spPr bwMode="auto">
          <a:xfrm>
            <a:off x="2019300" y="4167188"/>
            <a:ext cx="857250" cy="366712"/>
          </a:xfrm>
          <a:prstGeom prst="rect">
            <a:avLst/>
          </a:prstGeom>
          <a:noFill/>
          <a:ln w="9525">
            <a:noFill/>
            <a:miter lim="800000"/>
            <a:headEnd/>
            <a:tailEnd/>
          </a:ln>
          <a:effectLst/>
        </p:spPr>
        <p:txBody>
          <a:bodyPr wrap="none">
            <a:spAutoFit/>
          </a:bodyPr>
          <a:lstStyle/>
          <a:p>
            <a:r>
              <a:rPr lang="en-US" dirty="0">
                <a:latin typeface="Times New Roman" pitchFamily="18" charset="0"/>
              </a:rPr>
              <a:t>Statics:</a:t>
            </a:r>
          </a:p>
        </p:txBody>
      </p:sp>
      <p:graphicFrame>
        <p:nvGraphicFramePr>
          <p:cNvPr id="18" name="Object 18"/>
          <p:cNvGraphicFramePr>
            <a:graphicFrameLocks noChangeAspect="1"/>
          </p:cNvGraphicFramePr>
          <p:nvPr/>
        </p:nvGraphicFramePr>
        <p:xfrm>
          <a:off x="2857500" y="4114800"/>
          <a:ext cx="571500" cy="536575"/>
        </p:xfrm>
        <a:graphic>
          <a:graphicData uri="http://schemas.openxmlformats.org/presentationml/2006/ole">
            <p:oleObj spid="_x0000_s22530" name="Equation" r:id="rId3" imgW="419040" imgH="393480" progId="Equation.3">
              <p:embed/>
            </p:oleObj>
          </a:graphicData>
        </a:graphic>
      </p:graphicFrame>
      <p:graphicFrame>
        <p:nvGraphicFramePr>
          <p:cNvPr id="19" name="Object 19"/>
          <p:cNvGraphicFramePr>
            <a:graphicFrameLocks noChangeAspect="1"/>
          </p:cNvGraphicFramePr>
          <p:nvPr/>
        </p:nvGraphicFramePr>
        <p:xfrm>
          <a:off x="6858000" y="5562600"/>
          <a:ext cx="641350" cy="242888"/>
        </p:xfrm>
        <a:graphic>
          <a:graphicData uri="http://schemas.openxmlformats.org/presentationml/2006/ole">
            <p:oleObj spid="_x0000_s22531" name="Equation" r:id="rId4" imgW="469800" imgH="177480" progId="Equation.3">
              <p:embed/>
            </p:oleObj>
          </a:graphicData>
        </a:graphic>
      </p:graphicFrame>
      <p:sp>
        <p:nvSpPr>
          <p:cNvPr id="20" name="Text Box 20"/>
          <p:cNvSpPr txBox="1">
            <a:spLocks noChangeArrowheads="1"/>
          </p:cNvSpPr>
          <p:nvPr/>
        </p:nvSpPr>
        <p:spPr bwMode="auto">
          <a:xfrm>
            <a:off x="6858000" y="2971800"/>
            <a:ext cx="1752600" cy="650875"/>
          </a:xfrm>
          <a:prstGeom prst="rect">
            <a:avLst/>
          </a:prstGeom>
          <a:noFill/>
          <a:ln w="9525">
            <a:solidFill>
              <a:schemeClr val="tx1"/>
            </a:solidFill>
            <a:miter lim="800000"/>
            <a:headEnd/>
            <a:tailEnd/>
          </a:ln>
          <a:effectLst/>
        </p:spPr>
        <p:txBody>
          <a:bodyPr>
            <a:spAutoFit/>
          </a:bodyPr>
          <a:lstStyle/>
          <a:p>
            <a:pPr algn="ctr"/>
            <a:r>
              <a:rPr lang="en-US" dirty="0">
                <a:latin typeface="Times New Roman" pitchFamily="18" charset="0"/>
              </a:rPr>
              <a:t>Geometric Optics</a:t>
            </a:r>
          </a:p>
        </p:txBody>
      </p:sp>
      <p:sp>
        <p:nvSpPr>
          <p:cNvPr id="21" name="Line 21"/>
          <p:cNvSpPr>
            <a:spLocks noChangeShapeType="1"/>
          </p:cNvSpPr>
          <p:nvPr/>
        </p:nvSpPr>
        <p:spPr bwMode="auto">
          <a:xfrm>
            <a:off x="7696200" y="2667000"/>
            <a:ext cx="0" cy="304800"/>
          </a:xfrm>
          <a:prstGeom prst="line">
            <a:avLst/>
          </a:prstGeom>
          <a:noFill/>
          <a:ln w="9525">
            <a:solidFill>
              <a:schemeClr val="tx1"/>
            </a:solidFill>
            <a:round/>
            <a:headEnd/>
            <a:tailEnd type="triangle" w="med" len="med"/>
          </a:ln>
          <a:effectLst/>
        </p:spPr>
        <p:txBody>
          <a:bodyPr/>
          <a:lstStyle/>
          <a:p>
            <a:endParaRPr lang="en-NZ" dirty="0"/>
          </a:p>
        </p:txBody>
      </p:sp>
      <p:sp>
        <p:nvSpPr>
          <p:cNvPr id="22" name="Text Box 22"/>
          <p:cNvSpPr txBox="1">
            <a:spLocks noChangeArrowheads="1"/>
          </p:cNvSpPr>
          <p:nvPr/>
        </p:nvSpPr>
        <p:spPr bwMode="auto">
          <a:xfrm>
            <a:off x="5257800" y="4191000"/>
            <a:ext cx="1425575" cy="925513"/>
          </a:xfrm>
          <a:prstGeom prst="rect">
            <a:avLst/>
          </a:prstGeom>
          <a:noFill/>
          <a:ln w="9525">
            <a:solidFill>
              <a:schemeClr val="tx1"/>
            </a:solidFill>
            <a:miter lim="800000"/>
            <a:headEnd/>
            <a:tailEnd/>
          </a:ln>
          <a:effectLst/>
        </p:spPr>
        <p:txBody>
          <a:bodyPr wrap="none">
            <a:spAutoFit/>
          </a:bodyPr>
          <a:lstStyle/>
          <a:p>
            <a:pPr algn="ctr"/>
            <a:r>
              <a:rPr lang="en-US" dirty="0">
                <a:latin typeface="Times New Roman" pitchFamily="18" charset="0"/>
              </a:rPr>
              <a:t>Transmission</a:t>
            </a:r>
          </a:p>
          <a:p>
            <a:pPr algn="ctr"/>
            <a:r>
              <a:rPr lang="en-US" dirty="0">
                <a:latin typeface="Times New Roman" pitchFamily="18" charset="0"/>
              </a:rPr>
              <a:t>Line</a:t>
            </a:r>
          </a:p>
          <a:p>
            <a:pPr algn="ctr"/>
            <a:r>
              <a:rPr lang="en-US" dirty="0">
                <a:latin typeface="Times New Roman" pitchFamily="18" charset="0"/>
              </a:rPr>
              <a:t>Theory</a:t>
            </a:r>
          </a:p>
        </p:txBody>
      </p:sp>
      <p:sp>
        <p:nvSpPr>
          <p:cNvPr id="23" name="Line 23"/>
          <p:cNvSpPr>
            <a:spLocks noChangeShapeType="1"/>
          </p:cNvSpPr>
          <p:nvPr/>
        </p:nvSpPr>
        <p:spPr bwMode="auto">
          <a:xfrm>
            <a:off x="5715000" y="5105400"/>
            <a:ext cx="0" cy="228600"/>
          </a:xfrm>
          <a:prstGeom prst="line">
            <a:avLst/>
          </a:prstGeom>
          <a:noFill/>
          <a:ln w="9525">
            <a:solidFill>
              <a:schemeClr val="tx1"/>
            </a:solidFill>
            <a:round/>
            <a:headEnd/>
            <a:tailEnd type="triangle" w="med" len="med"/>
          </a:ln>
          <a:effectLst/>
        </p:spPr>
        <p:txBody>
          <a:bodyPr/>
          <a:lstStyle/>
          <a:p>
            <a:endParaRPr lang="en-NZ" dirty="0"/>
          </a:p>
        </p:txBody>
      </p:sp>
      <p:sp>
        <p:nvSpPr>
          <p:cNvPr id="24" name="AutoShape 24"/>
          <p:cNvSpPr>
            <a:spLocks/>
          </p:cNvSpPr>
          <p:nvPr/>
        </p:nvSpPr>
        <p:spPr bwMode="auto">
          <a:xfrm>
            <a:off x="4953000" y="43434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NZ" dirty="0"/>
          </a:p>
        </p:txBody>
      </p:sp>
      <p:grpSp>
        <p:nvGrpSpPr>
          <p:cNvPr id="25" name="Group 25"/>
          <p:cNvGrpSpPr>
            <a:grpSpLocks/>
          </p:cNvGrpSpPr>
          <p:nvPr/>
        </p:nvGrpSpPr>
        <p:grpSpPr bwMode="auto">
          <a:xfrm>
            <a:off x="3505200" y="5029200"/>
            <a:ext cx="914400" cy="914400"/>
            <a:chOff x="2034" y="3072"/>
            <a:chExt cx="576" cy="576"/>
          </a:xfrm>
        </p:grpSpPr>
        <p:sp>
          <p:nvSpPr>
            <p:cNvPr id="26" name="Text Box 26"/>
            <p:cNvSpPr txBox="1">
              <a:spLocks noChangeArrowheads="1"/>
            </p:cNvSpPr>
            <p:nvPr/>
          </p:nvSpPr>
          <p:spPr bwMode="auto">
            <a:xfrm>
              <a:off x="2064" y="3113"/>
              <a:ext cx="532" cy="404"/>
            </a:xfrm>
            <a:prstGeom prst="rect">
              <a:avLst/>
            </a:prstGeom>
            <a:noFill/>
            <a:ln w="9525">
              <a:noFill/>
              <a:miter lim="800000"/>
              <a:headEnd/>
              <a:tailEnd/>
            </a:ln>
            <a:effectLst/>
          </p:spPr>
          <p:txBody>
            <a:bodyPr wrap="none">
              <a:spAutoFit/>
            </a:bodyPr>
            <a:lstStyle/>
            <a:p>
              <a:r>
                <a:rPr lang="en-US" dirty="0">
                  <a:latin typeface="Times New Roman" pitchFamily="18" charset="0"/>
                </a:rPr>
                <a:t>Circuit</a:t>
              </a:r>
            </a:p>
            <a:p>
              <a:r>
                <a:rPr lang="en-US" dirty="0">
                  <a:latin typeface="Times New Roman" pitchFamily="18" charset="0"/>
                </a:rPr>
                <a:t>Theory</a:t>
              </a:r>
            </a:p>
          </p:txBody>
        </p:sp>
        <p:sp>
          <p:nvSpPr>
            <p:cNvPr id="27" name="Oval 27"/>
            <p:cNvSpPr>
              <a:spLocks noChangeArrowheads="1"/>
            </p:cNvSpPr>
            <p:nvPr/>
          </p:nvSpPr>
          <p:spPr bwMode="auto">
            <a:xfrm>
              <a:off x="2034" y="3072"/>
              <a:ext cx="576" cy="576"/>
            </a:xfrm>
            <a:prstGeom prst="ellipse">
              <a:avLst/>
            </a:prstGeom>
            <a:noFill/>
            <a:ln w="9525">
              <a:solidFill>
                <a:schemeClr val="tx1"/>
              </a:solidFill>
              <a:round/>
              <a:headEnd/>
              <a:tailEnd/>
            </a:ln>
            <a:effectLst/>
          </p:spPr>
          <p:txBody>
            <a:bodyPr wrap="none" anchor="ctr"/>
            <a:lstStyle/>
            <a:p>
              <a:endParaRPr lang="en-NZ" dirty="0"/>
            </a:p>
          </p:txBody>
        </p:sp>
      </p:grpSp>
      <p:sp>
        <p:nvSpPr>
          <p:cNvPr id="28" name="Line 28"/>
          <p:cNvSpPr>
            <a:spLocks noChangeShapeType="1"/>
          </p:cNvSpPr>
          <p:nvPr/>
        </p:nvSpPr>
        <p:spPr bwMode="auto">
          <a:xfrm flipH="1">
            <a:off x="4419600" y="5210175"/>
            <a:ext cx="533400" cy="228600"/>
          </a:xfrm>
          <a:prstGeom prst="line">
            <a:avLst/>
          </a:prstGeom>
          <a:noFill/>
          <a:ln w="9525">
            <a:solidFill>
              <a:schemeClr val="tx1"/>
            </a:solidFill>
            <a:round/>
            <a:headEnd/>
            <a:tailEnd type="triangle" w="med" len="med"/>
          </a:ln>
          <a:effectLst/>
        </p:spPr>
        <p:txBody>
          <a:bodyPr/>
          <a:lstStyle/>
          <a:p>
            <a:endParaRPr lang="en-NZ" dirty="0"/>
          </a:p>
        </p:txBody>
      </p:sp>
      <p:sp>
        <p:nvSpPr>
          <p:cNvPr id="29" name="AutoShape 32"/>
          <p:cNvSpPr>
            <a:spLocks noChangeArrowheads="1"/>
          </p:cNvSpPr>
          <p:nvPr/>
        </p:nvSpPr>
        <p:spPr bwMode="auto">
          <a:xfrm>
            <a:off x="2438400" y="5254625"/>
            <a:ext cx="976313" cy="485775"/>
          </a:xfrm>
          <a:prstGeom prst="righ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NZ" dirty="0"/>
          </a:p>
        </p:txBody>
      </p:sp>
      <p:sp>
        <p:nvSpPr>
          <p:cNvPr id="30" name="Text Box 33"/>
          <p:cNvSpPr txBox="1">
            <a:spLocks noChangeArrowheads="1"/>
          </p:cNvSpPr>
          <p:nvPr/>
        </p:nvSpPr>
        <p:spPr bwMode="auto">
          <a:xfrm>
            <a:off x="838200" y="5029200"/>
            <a:ext cx="1600200" cy="915988"/>
          </a:xfrm>
          <a:prstGeom prst="rect">
            <a:avLst/>
          </a:prstGeom>
          <a:noFill/>
          <a:ln w="9525">
            <a:noFill/>
            <a:miter lim="800000"/>
            <a:headEnd/>
            <a:tailEnd/>
          </a:ln>
          <a:effectLst/>
        </p:spPr>
        <p:txBody>
          <a:bodyPr>
            <a:spAutoFit/>
          </a:bodyPr>
          <a:lstStyle/>
          <a:p>
            <a:pPr algn="ctr"/>
            <a:r>
              <a:rPr lang="en-US" dirty="0">
                <a:latin typeface="Times New Roman" pitchFamily="18" charset="0"/>
              </a:rPr>
              <a:t>Input from other disciplines</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368152"/>
          </a:xfrm>
        </p:spPr>
        <p:txBody>
          <a:bodyPr>
            <a:noAutofit/>
          </a:bodyPr>
          <a:lstStyle/>
          <a:p>
            <a:pPr algn="ctr"/>
            <a:r>
              <a:rPr lang="en-NZ" dirty="0" smtClean="0">
                <a:latin typeface="Times New Roman" pitchFamily="18" charset="0"/>
                <a:cs typeface="Times New Roman" pitchFamily="18" charset="0"/>
              </a:rPr>
              <a:t>Introduction to Maxwell’s Equations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a:xfrm>
            <a:off x="467544" y="1772816"/>
            <a:ext cx="8229600" cy="5040560"/>
          </a:xfrm>
        </p:spPr>
        <p:txBody>
          <a:bodyPr>
            <a:normAutofit fontScale="92500" lnSpcReduction="10000"/>
          </a:bodyPr>
          <a:lstStyle/>
          <a:p>
            <a:pPr algn="just">
              <a:lnSpc>
                <a:spcPct val="90000"/>
              </a:lnSpc>
            </a:pPr>
            <a:r>
              <a:rPr lang="en-GB" sz="2800" dirty="0" smtClean="0">
                <a:latin typeface="Times New Roman" pitchFamily="18" charset="0"/>
                <a:cs typeface="Times New Roman" pitchFamily="18" charset="0"/>
              </a:rPr>
              <a:t>The study of Maxwell’s equations, devised in 1863 to represent the relationships between electric and magnetic fields in the presence of electric charges and currents, whether steady or rapidly fluctuating, in a vacuum or in matter.</a:t>
            </a:r>
          </a:p>
          <a:p>
            <a:pPr algn="just">
              <a:lnSpc>
                <a:spcPct val="90000"/>
              </a:lnSpc>
              <a:buFontTx/>
              <a:buNone/>
            </a:pPr>
            <a:endParaRPr lang="en-GB" sz="2800" dirty="0" smtClean="0">
              <a:latin typeface="Times New Roman" pitchFamily="18" charset="0"/>
              <a:cs typeface="Times New Roman" pitchFamily="18" charset="0"/>
            </a:endParaRPr>
          </a:p>
          <a:p>
            <a:pPr algn="just">
              <a:lnSpc>
                <a:spcPct val="90000"/>
              </a:lnSpc>
            </a:pPr>
            <a:r>
              <a:rPr lang="en-GB" sz="2800" dirty="0" smtClean="0">
                <a:latin typeface="Times New Roman" pitchFamily="18" charset="0"/>
                <a:cs typeface="Times New Roman" pitchFamily="18" charset="0"/>
              </a:rPr>
              <a:t>The equations represent one of the most elegant and concise way to describe the fundamentals of electricity and magnetism. They pull together in a consistent way earlier results known from the work of Gauss, Faraday, Amp</a:t>
            </a:r>
            <a:r>
              <a:rPr lang="en-US" sz="2800" dirty="0" smtClean="0">
                <a:latin typeface="Times New Roman" pitchFamily="18" charset="0"/>
                <a:cs typeface="Times New Roman" pitchFamily="18" charset="0"/>
              </a:rPr>
              <a:t>è</a:t>
            </a:r>
            <a:r>
              <a:rPr lang="en-GB" sz="2800" dirty="0" smtClean="0">
                <a:latin typeface="Times New Roman" pitchFamily="18" charset="0"/>
                <a:cs typeface="Times New Roman" pitchFamily="18" charset="0"/>
              </a:rPr>
              <a:t>re, Biot, Savart and others.</a:t>
            </a:r>
          </a:p>
          <a:p>
            <a:pPr algn="just">
              <a:lnSpc>
                <a:spcPct val="90000"/>
              </a:lnSpc>
              <a:buFontTx/>
              <a:buNone/>
            </a:pPr>
            <a:endParaRPr lang="en-GB" sz="2800" dirty="0" smtClean="0">
              <a:latin typeface="Times New Roman" pitchFamily="18" charset="0"/>
              <a:cs typeface="Times New Roman" pitchFamily="18" charset="0"/>
            </a:endParaRPr>
          </a:p>
          <a:p>
            <a:pPr algn="just">
              <a:lnSpc>
                <a:spcPct val="90000"/>
              </a:lnSpc>
            </a:pPr>
            <a:r>
              <a:rPr lang="en-GB" sz="2800" dirty="0" smtClean="0">
                <a:latin typeface="Times New Roman" pitchFamily="18" charset="0"/>
                <a:cs typeface="Times New Roman" pitchFamily="18" charset="0"/>
              </a:rPr>
              <a:t>Remarkably, Maxwell’s equations are perfectly consistent with the transformations of special relativity.</a:t>
            </a:r>
            <a:endParaRPr lang="en-US" sz="2800" dirty="0" smtClean="0">
              <a:latin typeface="Times New Roman" pitchFamily="18" charset="0"/>
              <a:cs typeface="Times New Roman" pitchFamily="18" charset="0"/>
            </a:endParaRPr>
          </a:p>
          <a:p>
            <a:pPr>
              <a:buNone/>
            </a:pPr>
            <a:endParaRPr lang="en-NZ"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Maxwell’s Equations</a:t>
            </a:r>
            <a:endParaRPr lang="en-US" dirty="0"/>
          </a:p>
        </p:txBody>
      </p:sp>
      <p:sp>
        <p:nvSpPr>
          <p:cNvPr id="3" name="Content Placeholder 2"/>
          <p:cNvSpPr>
            <a:spLocks noGrp="1"/>
          </p:cNvSpPr>
          <p:nvPr>
            <p:ph idx="1"/>
          </p:nvPr>
        </p:nvSpPr>
        <p:spPr/>
        <p:txBody>
          <a:bodyPr>
            <a:normAutofit/>
          </a:bodyPr>
          <a:lstStyle/>
          <a:p>
            <a:r>
              <a:rPr lang="en-US" sz="2800" dirty="0" smtClean="0"/>
              <a:t>Symmetry tells about a missing term in one of Maxwell's equations.</a:t>
            </a:r>
          </a:p>
          <a:p>
            <a:r>
              <a:rPr lang="en-US" sz="2800" dirty="0" smtClean="0"/>
              <a:t>Updated Maxwell’s equations leads to the prediction of EM waves travelling with speed of light.</a:t>
            </a:r>
          </a:p>
          <a:p>
            <a:r>
              <a:rPr lang="en-US" sz="2800" dirty="0" smtClean="0"/>
              <a:t>Helps in understanding of optics, radio and TV transmissions .</a:t>
            </a:r>
          </a:p>
          <a:p>
            <a:r>
              <a:rPr lang="en-US" sz="2800" dirty="0" smtClean="0"/>
              <a:t>Maxwell’s equation along with Lorentz force explains the classical EM interactions.</a:t>
            </a:r>
            <a:endParaRPr lang="en-US" sz="2800"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Autofit/>
          </a:bodyPr>
          <a:lstStyle/>
          <a:p>
            <a:pPr algn="ctr"/>
            <a:r>
              <a:rPr lang="en-NZ" u="sng" dirty="0" smtClean="0">
                <a:latin typeface="Times New Roman" pitchFamily="18" charset="0"/>
                <a:cs typeface="Times New Roman" pitchFamily="18" charset="0"/>
              </a:rPr>
              <a:t>Maxwell’s Equations</a:t>
            </a:r>
            <a:endParaRPr lang="en-NZ"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271864"/>
          </a:xfrm>
        </p:spPr>
        <p:txBody>
          <a:bodyPr numCol="1">
            <a:normAutofit/>
          </a:bodyPr>
          <a:lstStyle/>
          <a:p>
            <a:pPr>
              <a:buNone/>
            </a:pPr>
            <a:endParaRPr lang="en-GB" sz="2800" dirty="0" smtClean="0"/>
          </a:p>
          <a:p>
            <a:pPr>
              <a:buNone/>
            </a:pPr>
            <a:endParaRPr lang="en-NZ" dirty="0"/>
          </a:p>
        </p:txBody>
      </p:sp>
      <p:sp>
        <p:nvSpPr>
          <p:cNvPr id="4" name="TextBox 3"/>
          <p:cNvSpPr txBox="1"/>
          <p:nvPr/>
        </p:nvSpPr>
        <p:spPr>
          <a:xfrm>
            <a:off x="395536" y="1268761"/>
            <a:ext cx="2808312" cy="456535"/>
          </a:xfrm>
          <a:prstGeom prst="rect">
            <a:avLst/>
          </a:prstGeom>
          <a:noFill/>
        </p:spPr>
        <p:txBody>
          <a:bodyPr wrap="square" rtlCol="0">
            <a:spAutoFit/>
          </a:bodyPr>
          <a:lstStyle/>
          <a:p>
            <a:pPr eaLnBrk="0" hangingPunct="0">
              <a:lnSpc>
                <a:spcPct val="150000"/>
              </a:lnSpc>
            </a:pPr>
            <a:endParaRPr lang="en-US" dirty="0">
              <a:latin typeface="Arial" charset="0"/>
              <a:sym typeface="Symbol" pitchFamily="-64" charset="2"/>
            </a:endParaRPr>
          </a:p>
        </p:txBody>
      </p:sp>
      <p:sp>
        <p:nvSpPr>
          <p:cNvPr id="5" name="TextBox 4"/>
          <p:cNvSpPr txBox="1"/>
          <p:nvPr/>
        </p:nvSpPr>
        <p:spPr>
          <a:xfrm>
            <a:off x="395536" y="1412776"/>
            <a:ext cx="4968552" cy="646331"/>
          </a:xfrm>
          <a:prstGeom prst="rect">
            <a:avLst/>
          </a:prstGeom>
          <a:noFill/>
        </p:spPr>
        <p:txBody>
          <a:bodyPr wrap="square" rtlCol="0">
            <a:spAutoFit/>
          </a:bodyPr>
          <a:lstStyle/>
          <a:p>
            <a:r>
              <a:rPr lang="en-GB" dirty="0" smtClean="0">
                <a:latin typeface="Times New Roman" pitchFamily="18" charset="0"/>
                <a:cs typeface="Times New Roman" pitchFamily="18" charset="0"/>
              </a:rPr>
              <a:t>Relate Electric and Magnetic fields generated by charge and current distributions.</a:t>
            </a:r>
          </a:p>
        </p:txBody>
      </p:sp>
      <p:graphicFrame>
        <p:nvGraphicFramePr>
          <p:cNvPr id="25602" name="Object 2"/>
          <p:cNvGraphicFramePr>
            <a:graphicFrameLocks noChangeAspect="1"/>
          </p:cNvGraphicFramePr>
          <p:nvPr/>
        </p:nvGraphicFramePr>
        <p:xfrm>
          <a:off x="467544" y="2060848"/>
          <a:ext cx="4164012" cy="4608512"/>
        </p:xfrm>
        <a:graphic>
          <a:graphicData uri="http://schemas.openxmlformats.org/presentationml/2006/ole">
            <p:oleObj spid="_x0000_s25602" name="Equation" r:id="rId3" imgW="1371600" imgH="1549080" progId="Equation.3">
              <p:embed/>
            </p:oleObj>
          </a:graphicData>
        </a:graphic>
      </p:graphicFrame>
      <p:sp>
        <p:nvSpPr>
          <p:cNvPr id="8" name="TextBox 7"/>
          <p:cNvSpPr txBox="1"/>
          <p:nvPr/>
        </p:nvSpPr>
        <p:spPr>
          <a:xfrm>
            <a:off x="5724128" y="1484784"/>
            <a:ext cx="2520280" cy="5124480"/>
          </a:xfrm>
          <a:prstGeom prst="rect">
            <a:avLst/>
          </a:prstGeom>
          <a:noFill/>
        </p:spPr>
        <p:txBody>
          <a:bodyPr wrap="square" rtlCol="0">
            <a:spAutoFit/>
          </a:bodyPr>
          <a:lstStyle/>
          <a:p>
            <a:pPr eaLnBrk="0" hangingPunct="0">
              <a:lnSpc>
                <a:spcPct val="150000"/>
              </a:lnSpc>
            </a:pPr>
            <a:endParaRPr lang="en-GB" sz="2000" b="1" i="1" dirty="0" smtClean="0">
              <a:latin typeface="Times New Roman" pitchFamily="18" charset="0"/>
              <a:cs typeface="Times New Roman" pitchFamily="18" charset="0"/>
            </a:endParaRPr>
          </a:p>
          <a:p>
            <a:pPr eaLnBrk="0" hangingPunct="0">
              <a:lnSpc>
                <a:spcPct val="150000"/>
              </a:lnSpc>
            </a:pPr>
            <a:r>
              <a:rPr lang="en-GB" sz="2000" b="1" i="1" dirty="0" smtClean="0">
                <a:latin typeface="Times New Roman" pitchFamily="18" charset="0"/>
                <a:cs typeface="Times New Roman" pitchFamily="18" charset="0"/>
              </a:rPr>
              <a:t>E</a:t>
            </a:r>
            <a:r>
              <a:rPr lang="en-GB" sz="2000" dirty="0" smtClean="0">
                <a:latin typeface="Times New Roman" pitchFamily="18" charset="0"/>
                <a:cs typeface="Times New Roman" pitchFamily="18" charset="0"/>
              </a:rPr>
              <a:t> = electric field</a:t>
            </a:r>
          </a:p>
          <a:p>
            <a:pPr eaLnBrk="0" hangingPunct="0">
              <a:lnSpc>
                <a:spcPct val="150000"/>
              </a:lnSpc>
            </a:pPr>
            <a:r>
              <a:rPr lang="en-GB" sz="2000" b="1"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 magnetic flux density</a:t>
            </a:r>
          </a:p>
          <a:p>
            <a:pPr eaLnBrk="0" hangingPunct="0">
              <a:lnSpc>
                <a:spcPct val="150000"/>
              </a:lnSpc>
            </a:pPr>
            <a:r>
              <a:rPr lang="en-GB" sz="2000" dirty="0" smtClean="0">
                <a:latin typeface="Times New Roman" pitchFamily="18" charset="0"/>
                <a:cs typeface="Times New Roman" pitchFamily="18" charset="0"/>
                <a:sym typeface="Symbol" pitchFamily="-64" charset="2"/>
              </a:rPr>
              <a:t></a:t>
            </a:r>
            <a:r>
              <a:rPr lang="en-GB" sz="2000" dirty="0" smtClean="0">
                <a:latin typeface="Times New Roman" pitchFamily="18" charset="0"/>
                <a:cs typeface="Times New Roman" pitchFamily="18" charset="0"/>
              </a:rPr>
              <a:t>= charge density</a:t>
            </a:r>
          </a:p>
          <a:p>
            <a:pPr eaLnBrk="0" hangingPunct="0">
              <a:lnSpc>
                <a:spcPct val="150000"/>
              </a:lnSpc>
            </a:pPr>
            <a:r>
              <a:rPr lang="en-GB" sz="2000" b="1" i="1" dirty="0" smtClean="0">
                <a:latin typeface="Times New Roman" pitchFamily="18" charset="0"/>
                <a:cs typeface="Times New Roman" pitchFamily="18" charset="0"/>
              </a:rPr>
              <a:t>j </a:t>
            </a:r>
            <a:r>
              <a:rPr lang="en-GB" sz="2000" dirty="0" smtClean="0">
                <a:latin typeface="Times New Roman" pitchFamily="18" charset="0"/>
                <a:cs typeface="Times New Roman" pitchFamily="18" charset="0"/>
              </a:rPr>
              <a:t>= current density</a:t>
            </a:r>
            <a:endParaRPr lang="en-US" sz="2000" dirty="0" smtClean="0">
              <a:latin typeface="Times New Roman" pitchFamily="18" charset="0"/>
              <a:cs typeface="Times New Roman" pitchFamily="18" charset="0"/>
            </a:endParaRPr>
          </a:p>
          <a:p>
            <a:pPr eaLnBrk="0" hangingPunct="0">
              <a:lnSpc>
                <a:spcPct val="150000"/>
              </a:lnSpc>
            </a:pPr>
            <a:r>
              <a:rPr lang="en-US" sz="2000" dirty="0" smtClean="0">
                <a:latin typeface="Times New Roman" pitchFamily="18" charset="0"/>
                <a:cs typeface="Times New Roman" pitchFamily="18" charset="0"/>
                <a:sym typeface="Symbol" pitchFamily="-64" charset="2"/>
              </a:rPr>
              <a:t></a:t>
            </a:r>
            <a:r>
              <a:rPr lang="en-US" sz="2000" baseline="-25000" dirty="0" smtClean="0">
                <a:latin typeface="Times New Roman" pitchFamily="18" charset="0"/>
                <a:cs typeface="Times New Roman" pitchFamily="18" charset="0"/>
                <a:sym typeface="Symbol" pitchFamily="-64" charset="2"/>
              </a:rPr>
              <a:t>0</a:t>
            </a:r>
            <a:r>
              <a:rPr lang="en-US" sz="2000" dirty="0" smtClean="0">
                <a:latin typeface="Times New Roman" pitchFamily="18" charset="0"/>
                <a:cs typeface="Times New Roman" pitchFamily="18" charset="0"/>
                <a:sym typeface="Symbol" pitchFamily="-64" charset="2"/>
              </a:rPr>
              <a:t> (permeability of free space) = 4 10</a:t>
            </a:r>
            <a:r>
              <a:rPr lang="en-US" sz="2000" baseline="30000" dirty="0" smtClean="0">
                <a:latin typeface="Times New Roman" pitchFamily="18" charset="0"/>
                <a:cs typeface="Times New Roman" pitchFamily="18" charset="0"/>
                <a:sym typeface="Symbol" pitchFamily="-64" charset="2"/>
              </a:rPr>
              <a:t>-7</a:t>
            </a:r>
            <a:r>
              <a:rPr lang="en-US" sz="2000" dirty="0" smtClean="0">
                <a:latin typeface="Times New Roman" pitchFamily="18" charset="0"/>
                <a:cs typeface="Times New Roman" pitchFamily="18" charset="0"/>
                <a:sym typeface="Symbol" pitchFamily="-64" charset="2"/>
              </a:rPr>
              <a:t> </a:t>
            </a:r>
          </a:p>
          <a:p>
            <a:pPr eaLnBrk="0" hangingPunct="0">
              <a:lnSpc>
                <a:spcPct val="150000"/>
              </a:lnSpc>
            </a:pPr>
            <a:r>
              <a:rPr lang="en-US" sz="2000" dirty="0" smtClean="0">
                <a:latin typeface="Times New Roman" pitchFamily="18" charset="0"/>
                <a:cs typeface="Times New Roman" pitchFamily="18" charset="0"/>
                <a:sym typeface="Symbol" pitchFamily="-64" charset="2"/>
              </a:rPr>
              <a:t></a:t>
            </a:r>
            <a:r>
              <a:rPr lang="en-US" sz="2000" baseline="-25000" dirty="0" smtClean="0">
                <a:latin typeface="Times New Roman" pitchFamily="18" charset="0"/>
                <a:cs typeface="Times New Roman" pitchFamily="18" charset="0"/>
                <a:sym typeface="Symbol" pitchFamily="-64" charset="2"/>
              </a:rPr>
              <a:t>0</a:t>
            </a:r>
            <a:r>
              <a:rPr lang="en-US" sz="2000" dirty="0" smtClean="0">
                <a:latin typeface="Times New Roman" pitchFamily="18" charset="0"/>
                <a:cs typeface="Times New Roman" pitchFamily="18" charset="0"/>
                <a:sym typeface="Symbol" pitchFamily="-64" charset="2"/>
              </a:rPr>
              <a:t> (permittivity of free space) = 8.854 10</a:t>
            </a:r>
            <a:r>
              <a:rPr lang="en-US" sz="2000" baseline="30000" dirty="0" smtClean="0">
                <a:latin typeface="Times New Roman" pitchFamily="18" charset="0"/>
                <a:cs typeface="Times New Roman" pitchFamily="18" charset="0"/>
                <a:sym typeface="Symbol" pitchFamily="-64" charset="2"/>
              </a:rPr>
              <a:t>-12</a:t>
            </a:r>
            <a:r>
              <a:rPr lang="en-US" sz="2000" dirty="0" smtClean="0">
                <a:latin typeface="Times New Roman" pitchFamily="18" charset="0"/>
                <a:cs typeface="Times New Roman" pitchFamily="18" charset="0"/>
                <a:sym typeface="Symbol" pitchFamily="-64" charset="2"/>
              </a:rPr>
              <a:t> </a:t>
            </a:r>
          </a:p>
          <a:p>
            <a:pPr eaLnBrk="0" hangingPunct="0">
              <a:lnSpc>
                <a:spcPct val="150000"/>
              </a:lnSpc>
            </a:pPr>
            <a:endParaRPr lang="en-US" dirty="0">
              <a:latin typeface="Times New Roman" pitchFamily="18" charset="0"/>
              <a:cs typeface="Times New Roman" pitchFamily="18" charset="0"/>
              <a:sym typeface="Symbol" pitchFamily="-64" charset="2"/>
            </a:endParaRPr>
          </a:p>
        </p:txBody>
      </p:sp>
      <p:sp>
        <p:nvSpPr>
          <p:cNvPr id="9" name="Oval Callout 8"/>
          <p:cNvSpPr/>
          <p:nvPr/>
        </p:nvSpPr>
        <p:spPr>
          <a:xfrm>
            <a:off x="2483768" y="1916832"/>
            <a:ext cx="2088232" cy="900680"/>
          </a:xfrm>
          <a:prstGeom prst="wedgeEllipseCallout">
            <a:avLst>
              <a:gd name="adj1" fmla="val -61534"/>
              <a:gd name="adj2" fmla="val 51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Gauss’s Law : relates E with source</a:t>
            </a:r>
            <a:endParaRPr lang="en-NZ" dirty="0"/>
          </a:p>
        </p:txBody>
      </p:sp>
      <p:sp>
        <p:nvSpPr>
          <p:cNvPr id="10" name="Oval Callout 9"/>
          <p:cNvSpPr/>
          <p:nvPr/>
        </p:nvSpPr>
        <p:spPr>
          <a:xfrm>
            <a:off x="3131840" y="3068960"/>
            <a:ext cx="1584176" cy="1296144"/>
          </a:xfrm>
          <a:prstGeom prst="wedgeEllipseCallout">
            <a:avLst>
              <a:gd name="adj1" fmla="val -59906"/>
              <a:gd name="adj2" fmla="val 66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Faraday’s Law: relates E and B</a:t>
            </a:r>
            <a:endParaRPr lang="en-NZ" dirty="0"/>
          </a:p>
        </p:txBody>
      </p:sp>
      <p:sp>
        <p:nvSpPr>
          <p:cNvPr id="11" name="Oval Callout 10"/>
          <p:cNvSpPr/>
          <p:nvPr/>
        </p:nvSpPr>
        <p:spPr>
          <a:xfrm>
            <a:off x="3059832" y="4653136"/>
            <a:ext cx="1512168" cy="828672"/>
          </a:xfrm>
          <a:prstGeom prst="wedgeEllipseCallout">
            <a:avLst>
              <a:gd name="adj1" fmla="val -80436"/>
              <a:gd name="adj2" fmla="val 89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Biot Savart law</a:t>
            </a:r>
            <a:endParaRPr lang="en-NZ"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 calcmode="lin" valueType="num">
                                      <p:cBhvr additive="base">
                                        <p:cTn id="1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anim calcmode="lin" valueType="num">
                                      <p:cBhvr additive="base">
                                        <p:cTn id="2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36104"/>
          </a:xfrm>
        </p:spPr>
        <p:txBody>
          <a:bodyPr/>
          <a:lstStyle/>
          <a:p>
            <a:pPr algn="ctr"/>
            <a:r>
              <a:rPr lang="en-NZ" dirty="0" smtClean="0">
                <a:latin typeface="Times New Roman" pitchFamily="18" charset="0"/>
                <a:cs typeface="Times New Roman" pitchFamily="18" charset="0"/>
              </a:rPr>
              <a:t>First Equation </a:t>
            </a:r>
            <a:endParaRPr lang="en-NZ" dirty="0">
              <a:latin typeface="Times New Roman" pitchFamily="18" charset="0"/>
              <a:cs typeface="Times New Roman" pitchFamily="18" charset="0"/>
            </a:endParaRPr>
          </a:p>
        </p:txBody>
      </p:sp>
      <p:graphicFrame>
        <p:nvGraphicFramePr>
          <p:cNvPr id="4" name="Content Placeholder 3"/>
          <p:cNvGraphicFramePr>
            <a:graphicFrameLocks noChangeAspect="1"/>
          </p:cNvGraphicFramePr>
          <p:nvPr>
            <p:ph idx="1"/>
          </p:nvPr>
        </p:nvGraphicFramePr>
        <p:xfrm>
          <a:off x="899592" y="1556792"/>
          <a:ext cx="1990725" cy="1152128"/>
        </p:xfrm>
        <a:graphic>
          <a:graphicData uri="http://schemas.openxmlformats.org/presentationml/2006/ole">
            <p:oleObj spid="_x0000_s26626" name="Equation" r:id="rId3" imgW="596880" imgH="431640" progId="Equation.3">
              <p:embed/>
            </p:oleObj>
          </a:graphicData>
        </a:graphic>
      </p:graphicFrame>
      <p:sp>
        <p:nvSpPr>
          <p:cNvPr id="5" name="Rectangle 4"/>
          <p:cNvSpPr/>
          <p:nvPr/>
        </p:nvSpPr>
        <p:spPr>
          <a:xfrm>
            <a:off x="827584" y="2636912"/>
            <a:ext cx="3896003" cy="400110"/>
          </a:xfrm>
          <a:prstGeom prst="rect">
            <a:avLst/>
          </a:prstGeom>
        </p:spPr>
        <p:txBody>
          <a:bodyPr wrap="none">
            <a:spAutoFit/>
          </a:bodyPr>
          <a:lstStyle/>
          <a:p>
            <a:pPr eaLnBrk="0" hangingPunct="0">
              <a:spcBef>
                <a:spcPct val="50000"/>
              </a:spcBef>
            </a:pPr>
            <a:r>
              <a:rPr lang="en-GB" sz="2000" dirty="0" smtClean="0">
                <a:latin typeface="Times New Roman" pitchFamily="18" charset="0"/>
                <a:cs typeface="Times New Roman" pitchFamily="18" charset="0"/>
              </a:rPr>
              <a:t>Equivalent to Gauss’ Flux Theorem</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684213" y="3644900"/>
          <a:ext cx="8064500" cy="1008063"/>
        </p:xfrm>
        <a:graphic>
          <a:graphicData uri="http://schemas.openxmlformats.org/presentationml/2006/ole">
            <p:oleObj spid="_x0000_s26628" name="Equation" r:id="rId4" imgW="2184120" imgH="444240" progId="Equation.3">
              <p:embed/>
            </p:oleObj>
          </a:graphicData>
        </a:graphic>
      </p:graphicFrame>
      <p:sp>
        <p:nvSpPr>
          <p:cNvPr id="9" name="TextBox 8"/>
          <p:cNvSpPr txBox="1"/>
          <p:nvPr/>
        </p:nvSpPr>
        <p:spPr>
          <a:xfrm>
            <a:off x="1043608" y="5229200"/>
            <a:ext cx="7704856" cy="707886"/>
          </a:xfrm>
          <a:prstGeom prst="rect">
            <a:avLst/>
          </a:prstGeom>
          <a:noFill/>
        </p:spPr>
        <p:txBody>
          <a:bodyPr wrap="square" rtlCol="0">
            <a:spAutoFit/>
          </a:bodyPr>
          <a:lstStyle/>
          <a:p>
            <a:r>
              <a:rPr lang="en-NZ" sz="2000" dirty="0" smtClean="0">
                <a:latin typeface="Times New Roman" pitchFamily="18" charset="0"/>
                <a:cs typeface="Times New Roman" pitchFamily="18" charset="0"/>
              </a:rPr>
              <a:t>Total Electric flux out of a closed surface is proportional to charge enclosed by that surface.</a:t>
            </a:r>
            <a:endParaRPr lang="en-NZ" sz="20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Example of Sphere</a:t>
            </a:r>
            <a:endParaRPr lang="en-NZ" dirty="0">
              <a:latin typeface="Times New Roman" pitchFamily="18" charset="0"/>
              <a:cs typeface="Times New Roman" pitchFamily="18" charset="0"/>
            </a:endParaRPr>
          </a:p>
        </p:txBody>
      </p:sp>
      <p:pic>
        <p:nvPicPr>
          <p:cNvPr id="4" name="Picture 21" descr="23_09Flux_Sphere"/>
          <p:cNvPicPr>
            <a:picLocks noGrp="1" noChangeAspect="1" noChangeArrowheads="1"/>
          </p:cNvPicPr>
          <p:nvPr>
            <p:ph idx="1"/>
          </p:nvPr>
        </p:nvPicPr>
        <p:blipFill>
          <a:blip r:embed="rId3" cstate="print"/>
          <a:srcRect/>
          <a:stretch>
            <a:fillRect/>
          </a:stretch>
        </p:blipFill>
        <p:spPr>
          <a:xfrm>
            <a:off x="539552" y="2420888"/>
            <a:ext cx="2524497" cy="3312368"/>
          </a:xfrm>
          <a:noFill/>
          <a:ln/>
        </p:spPr>
      </p:pic>
      <p:sp>
        <p:nvSpPr>
          <p:cNvPr id="5" name="TextBox 4"/>
          <p:cNvSpPr txBox="1"/>
          <p:nvPr/>
        </p:nvSpPr>
        <p:spPr>
          <a:xfrm>
            <a:off x="3779912" y="2492896"/>
            <a:ext cx="4536504" cy="400110"/>
          </a:xfrm>
          <a:prstGeom prst="rect">
            <a:avLst/>
          </a:prstGeom>
          <a:noFill/>
        </p:spPr>
        <p:txBody>
          <a:bodyPr wrap="square" rtlCol="0">
            <a:spAutoFit/>
          </a:bodyPr>
          <a:lstStyle/>
          <a:p>
            <a:r>
              <a:rPr lang="en-NZ" sz="2000" dirty="0" smtClean="0">
                <a:latin typeface="Times New Roman" pitchFamily="18" charset="0"/>
                <a:cs typeface="Times New Roman" pitchFamily="18" charset="0"/>
              </a:rPr>
              <a:t>Electric field of this charge q is given as</a:t>
            </a:r>
            <a:endParaRPr lang="en-NZ" sz="2000" dirty="0">
              <a:latin typeface="Times New Roman" pitchFamily="18" charset="0"/>
              <a:cs typeface="Times New Roman" pitchFamily="18" charset="0"/>
            </a:endParaRPr>
          </a:p>
        </p:txBody>
      </p:sp>
      <p:graphicFrame>
        <p:nvGraphicFramePr>
          <p:cNvPr id="27651" name="Object 3"/>
          <p:cNvGraphicFramePr>
            <a:graphicFrameLocks noChangeAspect="1"/>
          </p:cNvGraphicFramePr>
          <p:nvPr/>
        </p:nvGraphicFramePr>
        <p:xfrm>
          <a:off x="3707904" y="2996952"/>
          <a:ext cx="5256584" cy="3096344"/>
        </p:xfrm>
        <a:graphic>
          <a:graphicData uri="http://schemas.openxmlformats.org/presentationml/2006/ole">
            <p:oleObj spid="_x0000_s27651" name="Equation" r:id="rId4" imgW="1523880" imgH="88884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Second Equation</a:t>
            </a:r>
            <a:endParaRPr lang="en-NZ" dirty="0">
              <a:latin typeface="Times New Roman" pitchFamily="18" charset="0"/>
              <a:cs typeface="Times New Roman" pitchFamily="18" charset="0"/>
            </a:endParaRPr>
          </a:p>
        </p:txBody>
      </p:sp>
      <p:sp>
        <p:nvSpPr>
          <p:cNvPr id="5" name="Rectangle 4"/>
          <p:cNvSpPr/>
          <p:nvPr/>
        </p:nvSpPr>
        <p:spPr>
          <a:xfrm>
            <a:off x="179512" y="2132856"/>
            <a:ext cx="8784976" cy="4247317"/>
          </a:xfrm>
          <a:prstGeom prst="rect">
            <a:avLst/>
          </a:prstGeom>
        </p:spPr>
        <p:txBody>
          <a:bodyPr wrap="square">
            <a:spAutoFit/>
          </a:bodyPr>
          <a:lstStyle/>
          <a:p>
            <a:pPr algn="just" eaLnBrk="0" hangingPunct="0">
              <a:spcBef>
                <a:spcPct val="50000"/>
              </a:spcBef>
            </a:pPr>
            <a:r>
              <a:rPr lang="en-GB" sz="2400" dirty="0" smtClean="0">
                <a:latin typeface="Times New Roman" pitchFamily="18" charset="0"/>
                <a:cs typeface="Times New Roman" pitchFamily="18" charset="0"/>
              </a:rPr>
              <a:t>Gauss’ law for magnetism:  </a:t>
            </a:r>
          </a:p>
          <a:p>
            <a:pPr algn="just" eaLnBrk="0" hangingPunct="0">
              <a:spcBef>
                <a:spcPct val="50000"/>
              </a:spcBef>
            </a:pPr>
            <a:r>
              <a:rPr lang="en-GB" sz="2000" dirty="0" smtClean="0">
                <a:latin typeface="Times New Roman" pitchFamily="18" charset="0"/>
                <a:cs typeface="Times New Roman" pitchFamily="18" charset="0"/>
              </a:rPr>
              <a:t> </a:t>
            </a:r>
          </a:p>
          <a:p>
            <a:pPr algn="just" eaLnBrk="0" hangingPunct="0">
              <a:spcBef>
                <a:spcPct val="50000"/>
              </a:spcBef>
            </a:pPr>
            <a:endParaRPr lang="en-GB" sz="2000" dirty="0" smtClean="0">
              <a:latin typeface="Times New Roman" pitchFamily="18" charset="0"/>
              <a:cs typeface="Times New Roman" pitchFamily="18" charset="0"/>
            </a:endParaRPr>
          </a:p>
          <a:p>
            <a:pPr algn="just" eaLnBrk="0" hangingPunct="0">
              <a:spcBef>
                <a:spcPct val="50000"/>
              </a:spcBef>
            </a:pPr>
            <a:endParaRPr lang="en-GB" sz="2000" dirty="0" smtClean="0">
              <a:latin typeface="Times New Roman" pitchFamily="18" charset="0"/>
              <a:cs typeface="Times New Roman" pitchFamily="18" charset="0"/>
            </a:endParaRPr>
          </a:p>
          <a:p>
            <a:pPr algn="just" eaLnBrk="0" hangingPunct="0">
              <a:spcBef>
                <a:spcPct val="50000"/>
              </a:spcBef>
            </a:pPr>
            <a:endParaRPr lang="en-GB" sz="2000" dirty="0" smtClean="0">
              <a:latin typeface="Times New Roman" pitchFamily="18" charset="0"/>
              <a:cs typeface="Times New Roman" pitchFamily="18" charset="0"/>
            </a:endParaRPr>
          </a:p>
          <a:p>
            <a:pPr algn="just" eaLnBrk="0" hangingPunct="0">
              <a:spcBef>
                <a:spcPct val="50000"/>
              </a:spcBef>
            </a:pPr>
            <a:r>
              <a:rPr lang="en-GB" sz="2400" dirty="0" smtClean="0">
                <a:latin typeface="Times New Roman" pitchFamily="18" charset="0"/>
                <a:cs typeface="Times New Roman" pitchFamily="18" charset="0"/>
              </a:rPr>
              <a:t>The net magnetic flux out of any closed surface is zero.</a:t>
            </a:r>
          </a:p>
          <a:p>
            <a:pPr algn="just" eaLnBrk="0" hangingPunct="0">
              <a:spcBef>
                <a:spcPct val="50000"/>
              </a:spcBef>
            </a:pPr>
            <a:r>
              <a:rPr lang="en-GB" sz="2400" dirty="0" smtClean="0">
                <a:cs typeface="Arial" charset="0"/>
              </a:rPr>
              <a:t>Gauss’ law for magnetism is then a statement that  </a:t>
            </a:r>
            <a:r>
              <a:rPr lang="en-GB" sz="2400" b="1" i="1" dirty="0" smtClean="0">
                <a:solidFill>
                  <a:schemeClr val="tx2"/>
                </a:solidFill>
                <a:effectLst>
                  <a:outerShdw blurRad="38100" dist="38100" dir="2700000" algn="tl">
                    <a:srgbClr val="C0C0C0"/>
                  </a:outerShdw>
                </a:effectLst>
                <a:cs typeface="Arial" charset="0"/>
              </a:rPr>
              <a:t>There are no magnetic monopoles .</a:t>
            </a:r>
          </a:p>
          <a:p>
            <a:pPr algn="just" eaLnBrk="0" hangingPunct="0">
              <a:spcBef>
                <a:spcPct val="50000"/>
              </a:spcBef>
            </a:pPr>
            <a:r>
              <a:rPr lang="en-GB" sz="200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2195736" y="2996952"/>
          <a:ext cx="4248472" cy="1080120"/>
        </p:xfrm>
        <a:graphic>
          <a:graphicData uri="http://schemas.openxmlformats.org/presentationml/2006/ole">
            <p:oleObj spid="_x0000_s28676" name="Equation" r:id="rId3" imgW="1358640" imgH="38088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Example</a:t>
            </a:r>
            <a:endParaRPr lang="en-NZ" dirty="0">
              <a:latin typeface="Times New Roman" pitchFamily="18" charset="0"/>
              <a:cs typeface="Times New Roman" pitchFamily="18" charset="0"/>
            </a:endParaRPr>
          </a:p>
        </p:txBody>
      </p:sp>
      <p:grpSp>
        <p:nvGrpSpPr>
          <p:cNvPr id="4" name="Group 24"/>
          <p:cNvGrpSpPr>
            <a:grpSpLocks noGrp="1"/>
          </p:cNvGrpSpPr>
          <p:nvPr>
            <p:ph idx="1"/>
          </p:nvPr>
        </p:nvGrpSpPr>
        <p:grpSpPr bwMode="auto">
          <a:xfrm>
            <a:off x="457200" y="1935163"/>
            <a:ext cx="4402832" cy="4389437"/>
            <a:chOff x="-124" y="842"/>
            <a:chExt cx="2667" cy="2561"/>
          </a:xfrm>
        </p:grpSpPr>
        <p:pic>
          <p:nvPicPr>
            <p:cNvPr id="5" name="Picture 17" descr="magnetic dipole"/>
            <p:cNvPicPr>
              <a:picLocks noChangeAspect="1" noChangeArrowheads="1"/>
            </p:cNvPicPr>
            <p:nvPr/>
          </p:nvPicPr>
          <p:blipFill>
            <a:blip r:embed="rId2" cstate="print"/>
            <a:srcRect/>
            <a:stretch>
              <a:fillRect/>
            </a:stretch>
          </p:blipFill>
          <p:spPr bwMode="auto">
            <a:xfrm>
              <a:off x="-124" y="842"/>
              <a:ext cx="2667" cy="2561"/>
            </a:xfrm>
            <a:prstGeom prst="rect">
              <a:avLst/>
            </a:prstGeom>
            <a:noFill/>
          </p:spPr>
        </p:pic>
        <p:sp>
          <p:nvSpPr>
            <p:cNvPr id="6" name="Oval 19"/>
            <p:cNvSpPr>
              <a:spLocks noChangeArrowheads="1"/>
            </p:cNvSpPr>
            <p:nvPr/>
          </p:nvSpPr>
          <p:spPr bwMode="auto">
            <a:xfrm rot="-1188503">
              <a:off x="977" y="1860"/>
              <a:ext cx="833" cy="364"/>
            </a:xfrm>
            <a:prstGeom prst="ellipse">
              <a:avLst/>
            </a:prstGeom>
            <a:noFill/>
            <a:ln w="38100">
              <a:solidFill>
                <a:srgbClr val="EBFDE3"/>
              </a:solidFill>
              <a:round/>
              <a:headEnd/>
              <a:tailEnd/>
            </a:ln>
            <a:effectLst/>
          </p:spPr>
          <p:txBody>
            <a:bodyPr wrap="none" anchor="ctr"/>
            <a:lstStyle/>
            <a:p>
              <a:endParaRPr lang="en-NZ" dirty="0"/>
            </a:p>
          </p:txBody>
        </p:sp>
        <p:sp>
          <p:nvSpPr>
            <p:cNvPr id="7" name="Oval 22"/>
            <p:cNvSpPr>
              <a:spLocks noChangeArrowheads="1"/>
            </p:cNvSpPr>
            <p:nvPr/>
          </p:nvSpPr>
          <p:spPr bwMode="auto">
            <a:xfrm rot="-1188503">
              <a:off x="1260" y="2493"/>
              <a:ext cx="833" cy="364"/>
            </a:xfrm>
            <a:prstGeom prst="ellipse">
              <a:avLst/>
            </a:prstGeom>
            <a:noFill/>
            <a:ln w="38100">
              <a:solidFill>
                <a:srgbClr val="EBFDE3"/>
              </a:solidFill>
              <a:round/>
              <a:headEnd/>
              <a:tailEnd/>
            </a:ln>
            <a:effectLst/>
          </p:spPr>
          <p:txBody>
            <a:bodyPr wrap="none" anchor="ctr"/>
            <a:lstStyle/>
            <a:p>
              <a:endParaRPr lang="en-NZ" dirty="0"/>
            </a:p>
          </p:txBody>
        </p:sp>
      </p:grpSp>
      <p:sp>
        <p:nvSpPr>
          <p:cNvPr id="8" name="TextBox 7"/>
          <p:cNvSpPr txBox="1"/>
          <p:nvPr/>
        </p:nvSpPr>
        <p:spPr>
          <a:xfrm>
            <a:off x="5724128" y="2132856"/>
            <a:ext cx="2267743" cy="4154984"/>
          </a:xfrm>
          <a:prstGeom prst="rect">
            <a:avLst/>
          </a:prstGeom>
          <a:noFill/>
        </p:spPr>
        <p:txBody>
          <a:bodyPr wrap="square" rtlCol="0">
            <a:spAutoFit/>
          </a:bodyPr>
          <a:lstStyle/>
          <a:p>
            <a:r>
              <a:rPr lang="en-GB" sz="2400" dirty="0" smtClean="0">
                <a:latin typeface="Times New Roman" pitchFamily="18" charset="0"/>
                <a:cs typeface="Times New Roman" pitchFamily="18" charset="0"/>
              </a:rPr>
              <a:t>Surround a magnetic dipole with a closed surface. The magnetic flux directed inward towards the south pole will equal the flux outward from the north pole.</a:t>
            </a:r>
            <a:endParaRPr lang="en-NZ" sz="2400" dirty="0">
              <a:latin typeface="Times New Roman" pitchFamily="18" charset="0"/>
              <a:cs typeface="Times New Roman" pitchFamily="18" charset="0"/>
            </a:endParaRPr>
          </a:p>
        </p:txBody>
      </p:sp>
      <p:sp>
        <p:nvSpPr>
          <p:cNvPr id="9" name="Oval Callout 8"/>
          <p:cNvSpPr/>
          <p:nvPr/>
        </p:nvSpPr>
        <p:spPr>
          <a:xfrm>
            <a:off x="2843808" y="2204864"/>
            <a:ext cx="1872208" cy="1476744"/>
          </a:xfrm>
          <a:prstGeom prst="wedgeEllipseCallout">
            <a:avLst>
              <a:gd name="adj1" fmla="val -53916"/>
              <a:gd name="adj2" fmla="val 50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Surface enclosing Magnetic dipole</a:t>
            </a:r>
            <a:endParaRPr lang="en-NZ"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Magnetic dipoles</a:t>
            </a:r>
            <a:endParaRPr lang="en-US" dirty="0"/>
          </a:p>
        </p:txBody>
      </p:sp>
      <p:pic>
        <p:nvPicPr>
          <p:cNvPr id="4" name="Content Placeholder 3" descr="maxwells.png"/>
          <p:cNvPicPr>
            <a:picLocks noGrp="1" noChangeAspect="1"/>
          </p:cNvPicPr>
          <p:nvPr>
            <p:ph idx="1"/>
          </p:nvPr>
        </p:nvPicPr>
        <p:blipFill>
          <a:blip r:embed="rId2"/>
          <a:stretch>
            <a:fillRect/>
          </a:stretch>
        </p:blipFill>
        <p:spPr>
          <a:xfrm>
            <a:off x="2428860" y="2571744"/>
            <a:ext cx="3929090" cy="3286148"/>
          </a:xfrm>
        </p:spPr>
      </p:pic>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85800"/>
            <a:ext cx="8229600" cy="1143000"/>
          </a:xfrm>
        </p:spPr>
        <p:txBody>
          <a:bodyPr/>
          <a:lstStyle/>
          <a:p>
            <a:pPr algn="ctr"/>
            <a:r>
              <a:rPr lang="en-NZ" dirty="0" smtClean="0">
                <a:latin typeface="Times New Roman" pitchFamily="18" charset="0"/>
                <a:cs typeface="Times New Roman" pitchFamily="18" charset="0"/>
              </a:rPr>
              <a:t>Third Equation</a:t>
            </a:r>
            <a:endParaRPr lang="en-NZ" dirty="0">
              <a:latin typeface="Times New Roman" pitchFamily="18" charset="0"/>
              <a:cs typeface="Times New Roman" pitchFamily="18" charset="0"/>
            </a:endParaRPr>
          </a:p>
        </p:txBody>
      </p:sp>
      <p:graphicFrame>
        <p:nvGraphicFramePr>
          <p:cNvPr id="4" name="Content Placeholder 3"/>
          <p:cNvGraphicFramePr>
            <a:graphicFrameLocks noChangeAspect="1"/>
          </p:cNvGraphicFramePr>
          <p:nvPr>
            <p:ph idx="1"/>
          </p:nvPr>
        </p:nvGraphicFramePr>
        <p:xfrm>
          <a:off x="6732240" y="980728"/>
          <a:ext cx="1728192" cy="720080"/>
        </p:xfrm>
        <a:graphic>
          <a:graphicData uri="http://schemas.openxmlformats.org/presentationml/2006/ole">
            <p:oleObj spid="_x0000_s49154" name="Equation" r:id="rId3" imgW="838080" imgH="419040" progId="Equation.3">
              <p:embed/>
            </p:oleObj>
          </a:graphicData>
        </a:graphic>
      </p:graphicFrame>
      <p:sp>
        <p:nvSpPr>
          <p:cNvPr id="5" name="TextBox 4"/>
          <p:cNvSpPr txBox="1"/>
          <p:nvPr/>
        </p:nvSpPr>
        <p:spPr>
          <a:xfrm>
            <a:off x="971600" y="1772816"/>
            <a:ext cx="4536504" cy="1200329"/>
          </a:xfrm>
          <a:prstGeom prst="rect">
            <a:avLst/>
          </a:prstGeom>
          <a:noFill/>
        </p:spPr>
        <p:txBody>
          <a:bodyPr wrap="square" rtlCol="0">
            <a:spAutoFit/>
          </a:bodyPr>
          <a:lstStyle/>
          <a:p>
            <a:pPr algn="ctr"/>
            <a:r>
              <a:rPr lang="en-NZ" sz="2400" dirty="0" smtClean="0">
                <a:latin typeface="Times New Roman" pitchFamily="18" charset="0"/>
                <a:cs typeface="Times New Roman" pitchFamily="18" charset="0"/>
              </a:rPr>
              <a:t>Using </a:t>
            </a:r>
            <a:r>
              <a:rPr lang="en-NZ" sz="2400" dirty="0" err="1" smtClean="0">
                <a:latin typeface="Times New Roman" pitchFamily="18" charset="0"/>
                <a:cs typeface="Times New Roman" pitchFamily="18" charset="0"/>
              </a:rPr>
              <a:t>Stoke’s</a:t>
            </a:r>
            <a:r>
              <a:rPr lang="en-NZ" sz="2400" dirty="0" smtClean="0">
                <a:latin typeface="Times New Roman" pitchFamily="18" charset="0"/>
                <a:cs typeface="Times New Roman" pitchFamily="18" charset="0"/>
              </a:rPr>
              <a:t> theorem this becomes equivalent to Faraday’s Law of  Induction.</a:t>
            </a:r>
            <a:endParaRPr lang="en-NZ" sz="2400" dirty="0">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1043608" y="3140968"/>
          <a:ext cx="4680520" cy="1872208"/>
        </p:xfrm>
        <a:graphic>
          <a:graphicData uri="http://schemas.openxmlformats.org/presentationml/2006/ole">
            <p:oleObj spid="_x0000_s49155" name="Equation" r:id="rId4" imgW="1866600" imgH="914400" progId="Equation.3">
              <p:embed/>
            </p:oleObj>
          </a:graphicData>
        </a:graphic>
      </p:graphicFrame>
      <p:sp>
        <p:nvSpPr>
          <p:cNvPr id="7" name="TextBox 6"/>
          <p:cNvSpPr txBox="1"/>
          <p:nvPr/>
        </p:nvSpPr>
        <p:spPr>
          <a:xfrm>
            <a:off x="1043608" y="5085184"/>
            <a:ext cx="7200800" cy="1200329"/>
          </a:xfrm>
          <a:prstGeom prst="rect">
            <a:avLst/>
          </a:prstGeom>
          <a:noFill/>
        </p:spPr>
        <p:txBody>
          <a:bodyPr wrap="square" rtlCol="0">
            <a:spAutoFit/>
          </a:bodyPr>
          <a:lstStyle/>
          <a:p>
            <a:r>
              <a:rPr lang="en-NZ" sz="2400" dirty="0" smtClean="0">
                <a:latin typeface="Times New Roman" pitchFamily="18" charset="0"/>
                <a:cs typeface="Times New Roman" pitchFamily="18" charset="0"/>
              </a:rPr>
              <a:t>Faraday’s Law relating rate of change in flux with the </a:t>
            </a:r>
            <a:r>
              <a:rPr lang="en-NZ" sz="2400" dirty="0" err="1" smtClean="0">
                <a:latin typeface="Times New Roman" pitchFamily="18" charset="0"/>
                <a:cs typeface="Times New Roman" pitchFamily="18" charset="0"/>
              </a:rPr>
              <a:t>e.m.f</a:t>
            </a:r>
            <a:r>
              <a:rPr lang="en-NZ" sz="2400" dirty="0" smtClean="0">
                <a:latin typeface="Times New Roman" pitchFamily="18" charset="0"/>
                <a:cs typeface="Times New Roman" pitchFamily="18" charset="0"/>
              </a:rPr>
              <a:t> around the circuit is for electric generators , inductors and transformers.</a:t>
            </a:r>
            <a:endParaRPr lang="en-NZ" sz="2400" dirty="0">
              <a:latin typeface="Times New Roman" pitchFamily="18" charset="0"/>
              <a:cs typeface="Times New Roman" pitchFamily="18" charset="0"/>
            </a:endParaRPr>
          </a:p>
        </p:txBody>
      </p:sp>
      <p:grpSp>
        <p:nvGrpSpPr>
          <p:cNvPr id="8" name="Group 29"/>
          <p:cNvGrpSpPr>
            <a:grpSpLocks/>
          </p:cNvGrpSpPr>
          <p:nvPr/>
        </p:nvGrpSpPr>
        <p:grpSpPr bwMode="auto">
          <a:xfrm>
            <a:off x="5724128" y="2132856"/>
            <a:ext cx="3046412" cy="2366963"/>
            <a:chOff x="3648" y="2310"/>
            <a:chExt cx="1692" cy="1302"/>
          </a:xfrm>
        </p:grpSpPr>
        <p:sp>
          <p:nvSpPr>
            <p:cNvPr id="9" name="Arc 13"/>
            <p:cNvSpPr>
              <a:spLocks/>
            </p:cNvSpPr>
            <p:nvPr/>
          </p:nvSpPr>
          <p:spPr bwMode="auto">
            <a:xfrm flipH="1" flipV="1">
              <a:off x="3648" y="2310"/>
              <a:ext cx="582" cy="782"/>
            </a:xfrm>
            <a:custGeom>
              <a:avLst/>
              <a:gdLst>
                <a:gd name="G0" fmla="+- 21600 0 0"/>
                <a:gd name="G1" fmla="+- 21379 0 0"/>
                <a:gd name="G2" fmla="+- 21600 0 0"/>
                <a:gd name="T0" fmla="*/ 25381 w 43200"/>
                <a:gd name="T1" fmla="*/ 113 h 42979"/>
                <a:gd name="T2" fmla="*/ 18516 w 43200"/>
                <a:gd name="T3" fmla="*/ 0 h 42979"/>
                <a:gd name="T4" fmla="*/ 21600 w 43200"/>
                <a:gd name="T5" fmla="*/ 21379 h 42979"/>
              </a:gdLst>
              <a:ahLst/>
              <a:cxnLst>
                <a:cxn ang="0">
                  <a:pos x="T0" y="T1"/>
                </a:cxn>
                <a:cxn ang="0">
                  <a:pos x="T2" y="T3"/>
                </a:cxn>
                <a:cxn ang="0">
                  <a:pos x="T4" y="T5"/>
                </a:cxn>
              </a:cxnLst>
              <a:rect l="0" t="0" r="r" b="b"/>
              <a:pathLst>
                <a:path w="43200" h="42979" fill="none" extrusionOk="0">
                  <a:moveTo>
                    <a:pt x="25381" y="112"/>
                  </a:moveTo>
                  <a:cubicBezTo>
                    <a:pt x="35690" y="1945"/>
                    <a:pt x="43200" y="10908"/>
                    <a:pt x="43200" y="21379"/>
                  </a:cubicBezTo>
                  <a:cubicBezTo>
                    <a:pt x="43200" y="33308"/>
                    <a:pt x="33529" y="42979"/>
                    <a:pt x="21600" y="42979"/>
                  </a:cubicBezTo>
                  <a:cubicBezTo>
                    <a:pt x="9670" y="42979"/>
                    <a:pt x="0" y="33308"/>
                    <a:pt x="0" y="21379"/>
                  </a:cubicBezTo>
                  <a:cubicBezTo>
                    <a:pt x="-1" y="10640"/>
                    <a:pt x="7888" y="1533"/>
                    <a:pt x="18516" y="0"/>
                  </a:cubicBezTo>
                </a:path>
                <a:path w="43200" h="42979" stroke="0" extrusionOk="0">
                  <a:moveTo>
                    <a:pt x="25381" y="112"/>
                  </a:moveTo>
                  <a:cubicBezTo>
                    <a:pt x="35690" y="1945"/>
                    <a:pt x="43200" y="10908"/>
                    <a:pt x="43200" y="21379"/>
                  </a:cubicBezTo>
                  <a:cubicBezTo>
                    <a:pt x="43200" y="33308"/>
                    <a:pt x="33529" y="42979"/>
                    <a:pt x="21600" y="42979"/>
                  </a:cubicBezTo>
                  <a:cubicBezTo>
                    <a:pt x="9670" y="42979"/>
                    <a:pt x="0" y="33308"/>
                    <a:pt x="0" y="21379"/>
                  </a:cubicBezTo>
                  <a:cubicBezTo>
                    <a:pt x="-1" y="10640"/>
                    <a:pt x="7888" y="1533"/>
                    <a:pt x="18516" y="0"/>
                  </a:cubicBezTo>
                  <a:lnTo>
                    <a:pt x="21600" y="21379"/>
                  </a:lnTo>
                  <a:close/>
                </a:path>
              </a:pathLst>
            </a:custGeom>
            <a:noFill/>
            <a:ln w="9525">
              <a:solidFill>
                <a:schemeClr val="tx1"/>
              </a:solidFill>
              <a:round/>
              <a:headEnd/>
              <a:tailEnd/>
            </a:ln>
            <a:effectLst/>
          </p:spPr>
          <p:txBody>
            <a:bodyPr wrap="none" anchor="ctr"/>
            <a:lstStyle/>
            <a:p>
              <a:endParaRPr lang="en-NZ" dirty="0"/>
            </a:p>
          </p:txBody>
        </p:sp>
        <p:grpSp>
          <p:nvGrpSpPr>
            <p:cNvPr id="10" name="Group 19"/>
            <p:cNvGrpSpPr>
              <a:grpSpLocks/>
            </p:cNvGrpSpPr>
            <p:nvPr/>
          </p:nvGrpSpPr>
          <p:grpSpPr bwMode="auto">
            <a:xfrm>
              <a:off x="3882" y="3097"/>
              <a:ext cx="978" cy="515"/>
              <a:chOff x="4038" y="3091"/>
              <a:chExt cx="978" cy="515"/>
            </a:xfrm>
          </p:grpSpPr>
          <p:sp>
            <p:nvSpPr>
              <p:cNvPr id="17" name="Line 11"/>
              <p:cNvSpPr>
                <a:spLocks noChangeShapeType="1"/>
              </p:cNvSpPr>
              <p:nvPr/>
            </p:nvSpPr>
            <p:spPr bwMode="auto">
              <a:xfrm>
                <a:off x="4042" y="3091"/>
                <a:ext cx="0" cy="408"/>
              </a:xfrm>
              <a:prstGeom prst="line">
                <a:avLst/>
              </a:prstGeom>
              <a:noFill/>
              <a:ln w="9525">
                <a:solidFill>
                  <a:schemeClr val="tx1"/>
                </a:solidFill>
                <a:round/>
                <a:headEnd/>
                <a:tailEnd/>
              </a:ln>
              <a:effectLst/>
            </p:spPr>
            <p:txBody>
              <a:bodyPr/>
              <a:lstStyle/>
              <a:p>
                <a:endParaRPr lang="en-NZ" dirty="0"/>
              </a:p>
            </p:txBody>
          </p:sp>
          <p:sp>
            <p:nvSpPr>
              <p:cNvPr id="18" name="Line 15"/>
              <p:cNvSpPr>
                <a:spLocks noChangeShapeType="1"/>
              </p:cNvSpPr>
              <p:nvPr/>
            </p:nvSpPr>
            <p:spPr bwMode="auto">
              <a:xfrm>
                <a:off x="4038" y="3498"/>
                <a:ext cx="654" cy="0"/>
              </a:xfrm>
              <a:prstGeom prst="line">
                <a:avLst/>
              </a:prstGeom>
              <a:noFill/>
              <a:ln w="9525">
                <a:solidFill>
                  <a:schemeClr val="tx1"/>
                </a:solidFill>
                <a:round/>
                <a:headEnd/>
                <a:tailEnd/>
              </a:ln>
              <a:effectLst/>
            </p:spPr>
            <p:txBody>
              <a:bodyPr/>
              <a:lstStyle/>
              <a:p>
                <a:endParaRPr lang="en-NZ" dirty="0"/>
              </a:p>
            </p:txBody>
          </p:sp>
          <p:sp>
            <p:nvSpPr>
              <p:cNvPr id="19" name="Oval 16"/>
              <p:cNvSpPr>
                <a:spLocks noChangeArrowheads="1"/>
              </p:cNvSpPr>
              <p:nvPr/>
            </p:nvSpPr>
            <p:spPr bwMode="auto">
              <a:xfrm>
                <a:off x="4692" y="3294"/>
                <a:ext cx="324" cy="312"/>
              </a:xfrm>
              <a:prstGeom prst="ellipse">
                <a:avLst/>
              </a:prstGeom>
              <a:noFill/>
              <a:ln w="9525">
                <a:solidFill>
                  <a:schemeClr val="tx1"/>
                </a:solidFill>
                <a:round/>
                <a:headEnd/>
                <a:tailEnd/>
              </a:ln>
              <a:effectLst/>
            </p:spPr>
            <p:txBody>
              <a:bodyPr wrap="none" anchor="ctr"/>
              <a:lstStyle/>
              <a:p>
                <a:endParaRPr lang="en-NZ" dirty="0"/>
              </a:p>
            </p:txBody>
          </p:sp>
          <p:sp>
            <p:nvSpPr>
              <p:cNvPr id="20" name="AutoShape 17"/>
              <p:cNvSpPr>
                <a:spLocks noChangeArrowheads="1"/>
              </p:cNvSpPr>
              <p:nvPr/>
            </p:nvSpPr>
            <p:spPr bwMode="auto">
              <a:xfrm rot="-1815023">
                <a:off x="4728" y="3384"/>
                <a:ext cx="240" cy="126"/>
              </a:xfrm>
              <a:prstGeom prst="notchedRightArrow">
                <a:avLst>
                  <a:gd name="adj1" fmla="val 50000"/>
                  <a:gd name="adj2" fmla="val 47619"/>
                </a:avLst>
              </a:prstGeom>
              <a:solidFill>
                <a:srgbClr val="FF0000"/>
              </a:solidFill>
              <a:ln w="9525">
                <a:solidFill>
                  <a:schemeClr val="tx1"/>
                </a:solidFill>
                <a:miter lim="800000"/>
                <a:headEnd/>
                <a:tailEnd/>
              </a:ln>
              <a:effectLst/>
            </p:spPr>
            <p:txBody>
              <a:bodyPr wrap="none" anchor="ctr"/>
              <a:lstStyle/>
              <a:p>
                <a:endParaRPr lang="en-NZ" dirty="0"/>
              </a:p>
            </p:txBody>
          </p:sp>
        </p:grpSp>
        <p:sp>
          <p:nvSpPr>
            <p:cNvPr id="11" name="AutoShape 18"/>
            <p:cNvSpPr>
              <a:spLocks noChangeArrowheads="1"/>
            </p:cNvSpPr>
            <p:nvPr/>
          </p:nvSpPr>
          <p:spPr bwMode="auto">
            <a:xfrm flipH="1">
              <a:off x="4314" y="2580"/>
              <a:ext cx="1026" cy="186"/>
            </a:xfrm>
            <a:prstGeom prst="cube">
              <a:avLst>
                <a:gd name="adj" fmla="val 25000"/>
              </a:avLst>
            </a:prstGeom>
            <a:solidFill>
              <a:srgbClr val="FF0000"/>
            </a:solidFill>
            <a:ln w="9525">
              <a:solidFill>
                <a:schemeClr val="tx1"/>
              </a:solidFill>
              <a:miter lim="800000"/>
              <a:headEnd/>
              <a:tailEnd/>
            </a:ln>
            <a:effectLst/>
          </p:spPr>
          <p:txBody>
            <a:bodyPr wrap="none" anchor="ctr"/>
            <a:lstStyle/>
            <a:p>
              <a:endParaRPr lang="en-NZ" dirty="0"/>
            </a:p>
          </p:txBody>
        </p:sp>
        <p:sp>
          <p:nvSpPr>
            <p:cNvPr id="12" name="Line 20"/>
            <p:cNvSpPr>
              <a:spLocks noChangeShapeType="1"/>
            </p:cNvSpPr>
            <p:nvPr/>
          </p:nvSpPr>
          <p:spPr bwMode="auto">
            <a:xfrm>
              <a:off x="3978" y="3090"/>
              <a:ext cx="0" cy="348"/>
            </a:xfrm>
            <a:prstGeom prst="line">
              <a:avLst/>
            </a:prstGeom>
            <a:noFill/>
            <a:ln w="9525">
              <a:solidFill>
                <a:schemeClr val="tx1"/>
              </a:solidFill>
              <a:round/>
              <a:headEnd/>
              <a:tailEnd/>
            </a:ln>
            <a:effectLst/>
          </p:spPr>
          <p:txBody>
            <a:bodyPr/>
            <a:lstStyle/>
            <a:p>
              <a:endParaRPr lang="en-NZ" dirty="0"/>
            </a:p>
          </p:txBody>
        </p:sp>
        <p:sp>
          <p:nvSpPr>
            <p:cNvPr id="13" name="Line 22"/>
            <p:cNvSpPr>
              <a:spLocks noChangeShapeType="1"/>
            </p:cNvSpPr>
            <p:nvPr/>
          </p:nvSpPr>
          <p:spPr bwMode="auto">
            <a:xfrm>
              <a:off x="3978" y="3432"/>
              <a:ext cx="564" cy="0"/>
            </a:xfrm>
            <a:prstGeom prst="line">
              <a:avLst/>
            </a:prstGeom>
            <a:noFill/>
            <a:ln w="9525">
              <a:solidFill>
                <a:schemeClr val="tx1"/>
              </a:solidFill>
              <a:round/>
              <a:headEnd/>
              <a:tailEnd/>
            </a:ln>
            <a:effectLst/>
          </p:spPr>
          <p:txBody>
            <a:bodyPr/>
            <a:lstStyle/>
            <a:p>
              <a:endParaRPr lang="en-NZ" dirty="0"/>
            </a:p>
          </p:txBody>
        </p:sp>
        <p:sp>
          <p:nvSpPr>
            <p:cNvPr id="14" name="Line 24"/>
            <p:cNvSpPr>
              <a:spLocks noChangeShapeType="1"/>
            </p:cNvSpPr>
            <p:nvPr/>
          </p:nvSpPr>
          <p:spPr bwMode="auto">
            <a:xfrm flipH="1">
              <a:off x="3732" y="2682"/>
              <a:ext cx="606" cy="0"/>
            </a:xfrm>
            <a:prstGeom prst="line">
              <a:avLst/>
            </a:prstGeom>
            <a:noFill/>
            <a:ln w="38100">
              <a:solidFill>
                <a:schemeClr val="tx1"/>
              </a:solidFill>
              <a:round/>
              <a:headEnd/>
              <a:tailEnd type="triangle" w="med" len="med"/>
            </a:ln>
            <a:effectLst/>
          </p:spPr>
          <p:txBody>
            <a:bodyPr/>
            <a:lstStyle/>
            <a:p>
              <a:endParaRPr lang="en-NZ" dirty="0"/>
            </a:p>
          </p:txBody>
        </p:sp>
        <p:sp>
          <p:nvSpPr>
            <p:cNvPr id="15" name="Text Box 25"/>
            <p:cNvSpPr txBox="1">
              <a:spLocks noChangeArrowheads="1"/>
            </p:cNvSpPr>
            <p:nvPr/>
          </p:nvSpPr>
          <p:spPr bwMode="auto">
            <a:xfrm>
              <a:off x="4344" y="2580"/>
              <a:ext cx="210" cy="202"/>
            </a:xfrm>
            <a:prstGeom prst="rect">
              <a:avLst/>
            </a:prstGeom>
            <a:noFill/>
            <a:ln w="9525">
              <a:noFill/>
              <a:miter lim="800000"/>
              <a:headEnd/>
              <a:tailEnd/>
            </a:ln>
            <a:effectLst/>
          </p:spPr>
          <p:txBody>
            <a:bodyPr>
              <a:spAutoFit/>
            </a:bodyPr>
            <a:lstStyle/>
            <a:p>
              <a:pPr eaLnBrk="0" hangingPunct="0">
                <a:spcBef>
                  <a:spcPct val="50000"/>
                </a:spcBef>
              </a:pPr>
              <a:r>
                <a:rPr lang="en-GB" dirty="0">
                  <a:latin typeface="Arial" charset="0"/>
                </a:rPr>
                <a:t>N</a:t>
              </a:r>
              <a:endParaRPr lang="en-US" dirty="0">
                <a:latin typeface="Arial" charset="0"/>
              </a:endParaRPr>
            </a:p>
          </p:txBody>
        </p:sp>
        <p:sp>
          <p:nvSpPr>
            <p:cNvPr id="16" name="Rectangle 26"/>
            <p:cNvSpPr>
              <a:spLocks noChangeArrowheads="1"/>
            </p:cNvSpPr>
            <p:nvPr/>
          </p:nvSpPr>
          <p:spPr bwMode="auto">
            <a:xfrm>
              <a:off x="5146" y="2573"/>
              <a:ext cx="187" cy="202"/>
            </a:xfrm>
            <a:prstGeom prst="rect">
              <a:avLst/>
            </a:prstGeom>
            <a:noFill/>
            <a:ln w="9525">
              <a:noFill/>
              <a:miter lim="800000"/>
              <a:headEnd/>
              <a:tailEnd/>
            </a:ln>
            <a:effectLst/>
          </p:spPr>
          <p:txBody>
            <a:bodyPr wrap="none">
              <a:spAutoFit/>
            </a:bodyPr>
            <a:lstStyle/>
            <a:p>
              <a:pPr eaLnBrk="0" hangingPunct="0"/>
              <a:r>
                <a:rPr lang="en-GB" dirty="0">
                  <a:latin typeface="Arial" charset="0"/>
                </a:rPr>
                <a:t>S</a:t>
              </a:r>
              <a:endParaRPr lang="en-US" dirty="0">
                <a:latin typeface="Arial"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latin typeface="Times New Roman" pitchFamily="18" charset="0"/>
                <a:cs typeface="Times New Roman" pitchFamily="18" charset="0"/>
              </a:rPr>
              <a:t>Contents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NZ" sz="2800" dirty="0" smtClean="0">
                <a:latin typeface="Times New Roman" pitchFamily="18" charset="0"/>
                <a:cs typeface="Times New Roman" pitchFamily="18" charset="0"/>
              </a:rPr>
              <a:t>Motivation</a:t>
            </a:r>
          </a:p>
          <a:p>
            <a:r>
              <a:rPr lang="en-NZ" sz="2800" dirty="0" smtClean="0">
                <a:latin typeface="Times New Roman" pitchFamily="18" charset="0"/>
                <a:cs typeface="Times New Roman" pitchFamily="18" charset="0"/>
              </a:rPr>
              <a:t>Basic Calculus</a:t>
            </a:r>
          </a:p>
          <a:p>
            <a:r>
              <a:rPr lang="en-NZ" sz="2800" dirty="0" smtClean="0">
                <a:latin typeface="Times New Roman" pitchFamily="18" charset="0"/>
                <a:cs typeface="Times New Roman" pitchFamily="18" charset="0"/>
              </a:rPr>
              <a:t>Introduction to Electro Magnetics</a:t>
            </a:r>
          </a:p>
          <a:p>
            <a:r>
              <a:rPr lang="en-NZ" sz="2800" dirty="0" smtClean="0">
                <a:latin typeface="Times New Roman" pitchFamily="18" charset="0"/>
                <a:cs typeface="Times New Roman" pitchFamily="18" charset="0"/>
              </a:rPr>
              <a:t>Maxwell’s Equations</a:t>
            </a:r>
          </a:p>
          <a:p>
            <a:r>
              <a:rPr lang="en-NZ" sz="2800" dirty="0" smtClean="0">
                <a:latin typeface="Times New Roman" pitchFamily="18" charset="0"/>
                <a:cs typeface="Times New Roman" pitchFamily="18" charset="0"/>
              </a:rPr>
              <a:t>Displacement Current</a:t>
            </a:r>
          </a:p>
          <a:p>
            <a:r>
              <a:rPr lang="en-NZ" sz="2800" dirty="0" smtClean="0">
                <a:latin typeface="Times New Roman" pitchFamily="18" charset="0"/>
                <a:cs typeface="Times New Roman" pitchFamily="18" charset="0"/>
              </a:rPr>
              <a:t>Final Form of Maxwell’s Equations</a:t>
            </a:r>
          </a:p>
          <a:p>
            <a:r>
              <a:rPr lang="en-NZ" sz="2800" dirty="0" smtClean="0">
                <a:latin typeface="Times New Roman" pitchFamily="18" charset="0"/>
                <a:cs typeface="Times New Roman" pitchFamily="18" charset="0"/>
              </a:rPr>
              <a:t>Applications of Maxwell’s Equations</a:t>
            </a:r>
          </a:p>
          <a:p>
            <a:endParaRPr lang="en-NZ" dirty="0" smtClean="0">
              <a:latin typeface="Times New Roman" pitchFamily="18" charset="0"/>
              <a:cs typeface="Times New Roman" pitchFamily="18" charset="0"/>
            </a:endParaRPr>
          </a:p>
          <a:p>
            <a:endParaRPr lang="en-NZ"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Faraday’s Law</a:t>
            </a:r>
            <a:endParaRPr lang="en-US" dirty="0"/>
          </a:p>
        </p:txBody>
      </p:sp>
      <p:pic>
        <p:nvPicPr>
          <p:cNvPr id="4" name="Content Placeholder 3" descr="mxw.jpg"/>
          <p:cNvPicPr>
            <a:picLocks noGrp="1" noChangeAspect="1"/>
          </p:cNvPicPr>
          <p:nvPr>
            <p:ph idx="1"/>
          </p:nvPr>
        </p:nvPicPr>
        <p:blipFill>
          <a:blip r:embed="rId2"/>
          <a:stretch>
            <a:fillRect/>
          </a:stretch>
        </p:blipFill>
        <p:spPr>
          <a:xfrm>
            <a:off x="1000100" y="2357430"/>
            <a:ext cx="3742394" cy="3571899"/>
          </a:xfrm>
        </p:spPr>
      </p:pic>
      <p:sp>
        <p:nvSpPr>
          <p:cNvPr id="5" name="TextBox 4"/>
          <p:cNvSpPr txBox="1"/>
          <p:nvPr/>
        </p:nvSpPr>
        <p:spPr>
          <a:xfrm>
            <a:off x="5929322" y="2643182"/>
            <a:ext cx="2500330" cy="2862322"/>
          </a:xfrm>
          <a:prstGeom prst="rect">
            <a:avLst/>
          </a:prstGeom>
          <a:noFill/>
        </p:spPr>
        <p:txBody>
          <a:bodyPr wrap="square" rtlCol="0">
            <a:spAutoFit/>
          </a:bodyPr>
          <a:lstStyle/>
          <a:p>
            <a:r>
              <a:rPr lang="en-US" dirty="0" smtClean="0"/>
              <a:t>In a </a:t>
            </a:r>
            <a:r>
              <a:rPr lang="en-US" dirty="0" smtClean="0">
                <a:hlinkClick r:id="rId3" tooltip="Geomagnetic storm"/>
              </a:rPr>
              <a:t>geomagnetic storm</a:t>
            </a:r>
            <a:r>
              <a:rPr lang="en-US" dirty="0" smtClean="0"/>
              <a:t>, a surge in the flux of charged particles temporarily alters Earth's magnetic field, which induces electric fields in Earth's atmosphere, thus causing surges in electrical </a:t>
            </a:r>
            <a:r>
              <a:rPr lang="en-US" dirty="0" smtClean="0">
                <a:hlinkClick r:id="rId4" tooltip="Power grid"/>
              </a:rPr>
              <a:t>power grids</a:t>
            </a:r>
            <a:r>
              <a:rPr lang="en-US" dirty="0" smtClean="0"/>
              <a:t>. </a:t>
            </a:r>
            <a:endParaRPr lang="en-US"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Forth Equation </a:t>
            </a:r>
            <a:endParaRPr lang="en-NZ" dirty="0">
              <a:latin typeface="Times New Roman" pitchFamily="18" charset="0"/>
              <a:cs typeface="Times New Roman" pitchFamily="18" charset="0"/>
            </a:endParaRPr>
          </a:p>
        </p:txBody>
      </p:sp>
      <p:graphicFrame>
        <p:nvGraphicFramePr>
          <p:cNvPr id="4" name="Content Placeholder 3"/>
          <p:cNvGraphicFramePr>
            <a:graphicFrameLocks noChangeAspect="1"/>
          </p:cNvGraphicFramePr>
          <p:nvPr>
            <p:ph idx="1"/>
          </p:nvPr>
        </p:nvGraphicFramePr>
        <p:xfrm>
          <a:off x="6453385" y="1196752"/>
          <a:ext cx="2151063" cy="692150"/>
        </p:xfrm>
        <a:graphic>
          <a:graphicData uri="http://schemas.openxmlformats.org/presentationml/2006/ole">
            <p:oleObj spid="_x0000_s50178" name="Equation" r:id="rId3" imgW="749160" imgH="241200" progId="Equation.3">
              <p:embed/>
            </p:oleObj>
          </a:graphicData>
        </a:graphic>
      </p:graphicFrame>
      <p:sp>
        <p:nvSpPr>
          <p:cNvPr id="5" name="TextBox 4"/>
          <p:cNvSpPr txBox="1"/>
          <p:nvPr/>
        </p:nvSpPr>
        <p:spPr>
          <a:xfrm>
            <a:off x="1115616" y="2924944"/>
            <a:ext cx="184731" cy="369332"/>
          </a:xfrm>
          <a:prstGeom prst="rect">
            <a:avLst/>
          </a:prstGeom>
          <a:noFill/>
        </p:spPr>
        <p:txBody>
          <a:bodyPr wrap="none" rtlCol="0">
            <a:spAutoFit/>
          </a:bodyPr>
          <a:lstStyle/>
          <a:p>
            <a:endParaRPr lang="en-NZ" dirty="0"/>
          </a:p>
        </p:txBody>
      </p:sp>
      <p:sp>
        <p:nvSpPr>
          <p:cNvPr id="6" name="TextBox 5"/>
          <p:cNvSpPr txBox="1"/>
          <p:nvPr/>
        </p:nvSpPr>
        <p:spPr>
          <a:xfrm>
            <a:off x="107504" y="2060848"/>
            <a:ext cx="8889806" cy="3046988"/>
          </a:xfrm>
          <a:prstGeom prst="rect">
            <a:avLst/>
          </a:prstGeom>
          <a:noFill/>
        </p:spPr>
        <p:txBody>
          <a:bodyPr wrap="none" rtlCol="0">
            <a:spAutoFit/>
          </a:bodyPr>
          <a:lstStyle/>
          <a:p>
            <a:pPr eaLnBrk="0" hangingPunct="0">
              <a:spcBef>
                <a:spcPct val="50000"/>
              </a:spcBef>
            </a:pPr>
            <a:r>
              <a:rPr lang="en-GB" sz="2400" dirty="0" smtClean="0">
                <a:latin typeface="Times New Roman" pitchFamily="18" charset="0"/>
                <a:cs typeface="Times New Roman" pitchFamily="18" charset="0"/>
              </a:rPr>
              <a:t>Originates from Amp</a:t>
            </a:r>
            <a:r>
              <a:rPr lang="en-US" sz="2400" dirty="0" smtClean="0">
                <a:latin typeface="Times New Roman" pitchFamily="18" charset="0"/>
                <a:cs typeface="Times New Roman" pitchFamily="18" charset="0"/>
              </a:rPr>
              <a:t>è</a:t>
            </a:r>
            <a:r>
              <a:rPr lang="en-GB" sz="2400" dirty="0" smtClean="0">
                <a:latin typeface="Times New Roman" pitchFamily="18" charset="0"/>
                <a:cs typeface="Times New Roman" pitchFamily="18" charset="0"/>
              </a:rPr>
              <a:t>re’s (Circuital) Law :</a:t>
            </a:r>
          </a:p>
          <a:p>
            <a:pPr eaLnBrk="0" hangingPunct="0">
              <a:spcBef>
                <a:spcPct val="50000"/>
              </a:spcBef>
            </a:pPr>
            <a:endParaRPr lang="en-GB" sz="2400" dirty="0" smtClean="0">
              <a:latin typeface="Times New Roman" pitchFamily="18" charset="0"/>
              <a:cs typeface="Times New Roman" pitchFamily="18" charset="0"/>
            </a:endParaRPr>
          </a:p>
          <a:p>
            <a:pPr eaLnBrk="0" hangingPunct="0">
              <a:spcBef>
                <a:spcPct val="50000"/>
              </a:spcBef>
            </a:pPr>
            <a:endParaRPr lang="en-GB" sz="2400" dirty="0" smtClean="0">
              <a:latin typeface="Times New Roman" pitchFamily="18" charset="0"/>
              <a:cs typeface="Times New Roman" pitchFamily="18" charset="0"/>
            </a:endParaRPr>
          </a:p>
          <a:p>
            <a:pPr eaLnBrk="0" hangingPunct="0">
              <a:spcBef>
                <a:spcPct val="50000"/>
              </a:spcBef>
            </a:pPr>
            <a:endParaRPr lang="en-GB" sz="2400" dirty="0" smtClean="0">
              <a:latin typeface="Times New Roman" pitchFamily="18" charset="0"/>
              <a:cs typeface="Times New Roman" pitchFamily="18" charset="0"/>
            </a:endParaRPr>
          </a:p>
          <a:p>
            <a:pPr eaLnBrk="0" hangingPunct="0">
              <a:spcBef>
                <a:spcPct val="50000"/>
              </a:spcBef>
            </a:pPr>
            <a:r>
              <a:rPr lang="en-GB" sz="2400" dirty="0" smtClean="0">
                <a:latin typeface="Times New Roman" pitchFamily="18" charset="0"/>
                <a:cs typeface="Times New Roman" pitchFamily="18" charset="0"/>
              </a:rPr>
              <a:t>Satisfied by the field for a steady line current (Biot-Savart Law, 1820):</a:t>
            </a:r>
            <a:endParaRPr lang="en-US" sz="2400" dirty="0" smtClean="0">
              <a:latin typeface="Times New Roman" pitchFamily="18" charset="0"/>
              <a:cs typeface="Times New Roman" pitchFamily="18" charset="0"/>
            </a:endParaRPr>
          </a:p>
          <a:p>
            <a:endParaRPr lang="en-NZ" sz="2400" dirty="0">
              <a:latin typeface="Times New Roman" pitchFamily="18" charset="0"/>
              <a:cs typeface="Times New Roman" pitchFamily="18" charset="0"/>
            </a:endParaRPr>
          </a:p>
        </p:txBody>
      </p:sp>
      <p:graphicFrame>
        <p:nvGraphicFramePr>
          <p:cNvPr id="50179" name="Object 3"/>
          <p:cNvGraphicFramePr>
            <a:graphicFrameLocks noChangeAspect="1"/>
          </p:cNvGraphicFramePr>
          <p:nvPr/>
        </p:nvGraphicFramePr>
        <p:xfrm>
          <a:off x="860425" y="3051299"/>
          <a:ext cx="1992313" cy="593725"/>
        </p:xfrm>
        <a:graphic>
          <a:graphicData uri="http://schemas.openxmlformats.org/presentationml/2006/ole">
            <p:oleObj spid="_x0000_s50179" name="Equation" r:id="rId4" imgW="761760" imgH="253800" progId="Equation.3">
              <p:embed/>
            </p:oleObj>
          </a:graphicData>
        </a:graphic>
      </p:graphicFrame>
      <p:sp>
        <p:nvSpPr>
          <p:cNvPr id="7" name="Right Arrow 6"/>
          <p:cNvSpPr/>
          <p:nvPr/>
        </p:nvSpPr>
        <p:spPr>
          <a:xfrm>
            <a:off x="3521584" y="316039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3203848" y="5949280"/>
            <a:ext cx="184731" cy="369332"/>
          </a:xfrm>
          <a:prstGeom prst="rect">
            <a:avLst/>
          </a:prstGeom>
          <a:noFill/>
        </p:spPr>
        <p:txBody>
          <a:bodyPr wrap="none" rtlCol="0">
            <a:spAutoFit/>
          </a:bodyPr>
          <a:lstStyle/>
          <a:p>
            <a:endParaRPr lang="en-NZ" dirty="0"/>
          </a:p>
        </p:txBody>
      </p:sp>
      <p:graphicFrame>
        <p:nvGraphicFramePr>
          <p:cNvPr id="50180" name="Object 4"/>
          <p:cNvGraphicFramePr>
            <a:graphicFrameLocks noChangeAspect="1"/>
          </p:cNvGraphicFramePr>
          <p:nvPr/>
        </p:nvGraphicFramePr>
        <p:xfrm>
          <a:off x="5322788" y="2924944"/>
          <a:ext cx="2129532" cy="1008112"/>
        </p:xfrm>
        <a:graphic>
          <a:graphicData uri="http://schemas.openxmlformats.org/presentationml/2006/ole">
            <p:oleObj spid="_x0000_s50180" name="Equation" r:id="rId5" imgW="761760" imgH="380880" progId="Equation.3">
              <p:embed/>
            </p:oleObj>
          </a:graphicData>
        </a:graphic>
      </p:graphicFrame>
      <p:graphicFrame>
        <p:nvGraphicFramePr>
          <p:cNvPr id="50181" name="Object 5"/>
          <p:cNvGraphicFramePr>
            <a:graphicFrameLocks noChangeAspect="1"/>
          </p:cNvGraphicFramePr>
          <p:nvPr/>
        </p:nvGraphicFramePr>
        <p:xfrm>
          <a:off x="1763688" y="4797152"/>
          <a:ext cx="5184576" cy="1854771"/>
        </p:xfrm>
        <a:graphic>
          <a:graphicData uri="http://schemas.openxmlformats.org/presentationml/2006/ole">
            <p:oleObj spid="_x0000_s50181" name="Equation" r:id="rId6" imgW="2438280" imgH="86328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additive="base">
                                        <p:cTn id="19" dur="500" fill="hold"/>
                                        <p:tgtEl>
                                          <p:spTgt spid="50180"/>
                                        </p:tgtEl>
                                        <p:attrNameLst>
                                          <p:attrName>ppt_x</p:attrName>
                                        </p:attrNameLst>
                                      </p:cBhvr>
                                      <p:tavLst>
                                        <p:tav tm="0">
                                          <p:val>
                                            <p:strVal val="#ppt_x"/>
                                          </p:val>
                                        </p:tav>
                                        <p:tav tm="100000">
                                          <p:val>
                                            <p:strVal val="#ppt_x"/>
                                          </p:val>
                                        </p:tav>
                                      </p:tavLst>
                                    </p:anim>
                                    <p:anim calcmode="lin" valueType="num">
                                      <p:cBhvr additive="base">
                                        <p:cTn id="20"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Displacement Current </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44824"/>
            <a:ext cx="8229600" cy="4389120"/>
          </a:xfrm>
        </p:spPr>
        <p:txBody>
          <a:bodyPr/>
          <a:lstStyle/>
          <a:p>
            <a:r>
              <a:rPr lang="en-NZ" dirty="0" smtClean="0"/>
              <a:t>Faraday’s law states that a changing B-field should produce an E-field</a:t>
            </a:r>
          </a:p>
          <a:p>
            <a:r>
              <a:rPr lang="en-NZ" dirty="0" smtClean="0"/>
              <a:t> Maxwell wanted to have it other way around too but it was not covered in Biot-</a:t>
            </a:r>
            <a:r>
              <a:rPr lang="en-NZ" dirty="0" err="1" smtClean="0"/>
              <a:t>Savarat</a:t>
            </a:r>
            <a:r>
              <a:rPr lang="en-NZ" dirty="0" smtClean="0"/>
              <a:t> Law.</a:t>
            </a:r>
            <a:endParaRPr lang="en-NZ" dirty="0"/>
          </a:p>
        </p:txBody>
      </p:sp>
      <p:sp>
        <p:nvSpPr>
          <p:cNvPr id="6" name="Rectangle 5"/>
          <p:cNvSpPr/>
          <p:nvPr/>
        </p:nvSpPr>
        <p:spPr>
          <a:xfrm>
            <a:off x="72008" y="3769876"/>
            <a:ext cx="8964488"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en-US" sz="2800" b="1" cap="all" spc="0" dirty="0"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rPr>
              <a:t>But there was a problem with one Equation!</a:t>
            </a:r>
            <a:endParaRPr lang="en-US" sz="28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endParaRPr>
          </a:p>
        </p:txBody>
      </p:sp>
      <p:sp>
        <p:nvSpPr>
          <p:cNvPr id="7" name="TextBox 6"/>
          <p:cNvSpPr txBox="1"/>
          <p:nvPr/>
        </p:nvSpPr>
        <p:spPr>
          <a:xfrm>
            <a:off x="323528" y="4293096"/>
            <a:ext cx="936104" cy="369332"/>
          </a:xfrm>
          <a:prstGeom prst="rect">
            <a:avLst/>
          </a:prstGeom>
          <a:noFill/>
        </p:spPr>
        <p:txBody>
          <a:bodyPr wrap="square" rtlCol="0">
            <a:spAutoFit/>
          </a:bodyPr>
          <a:lstStyle/>
          <a:p>
            <a:r>
              <a:rPr lang="en-NZ" dirty="0" smtClean="0"/>
              <a:t>  </a:t>
            </a:r>
            <a:endParaRPr lang="en-NZ" dirty="0"/>
          </a:p>
        </p:txBody>
      </p:sp>
      <p:graphicFrame>
        <p:nvGraphicFramePr>
          <p:cNvPr id="8" name="Object 7"/>
          <p:cNvGraphicFramePr>
            <a:graphicFrameLocks noChangeAspect="1"/>
          </p:cNvGraphicFramePr>
          <p:nvPr/>
        </p:nvGraphicFramePr>
        <p:xfrm>
          <a:off x="179512" y="4653136"/>
          <a:ext cx="3096344" cy="1080120"/>
        </p:xfrm>
        <a:graphic>
          <a:graphicData uri="http://schemas.openxmlformats.org/presentationml/2006/ole">
            <p:oleObj spid="_x0000_s51203" name="Equation" r:id="rId3" imgW="850680" imgH="241200" progId="Equation.3">
              <p:embed/>
            </p:oleObj>
          </a:graphicData>
        </a:graphic>
      </p:graphicFrame>
      <p:sp>
        <p:nvSpPr>
          <p:cNvPr id="9" name="TextBox 8"/>
          <p:cNvSpPr txBox="1"/>
          <p:nvPr/>
        </p:nvSpPr>
        <p:spPr>
          <a:xfrm>
            <a:off x="3707904" y="4942909"/>
            <a:ext cx="936104" cy="646331"/>
          </a:xfrm>
          <a:prstGeom prst="rect">
            <a:avLst/>
          </a:prstGeom>
          <a:noFill/>
        </p:spPr>
        <p:txBody>
          <a:bodyPr wrap="square" rtlCol="0">
            <a:spAutoFit/>
          </a:bodyPr>
          <a:lstStyle/>
          <a:p>
            <a:r>
              <a:rPr lang="en-NZ" sz="3600" dirty="0" smtClean="0">
                <a:latin typeface="Times New Roman" pitchFamily="18" charset="0"/>
                <a:cs typeface="Times New Roman" pitchFamily="18" charset="0"/>
              </a:rPr>
              <a:t>But</a:t>
            </a:r>
            <a:endParaRPr lang="en-NZ" sz="3600" dirty="0">
              <a:latin typeface="Times New Roman" pitchFamily="18" charset="0"/>
              <a:cs typeface="Times New Roman" pitchFamily="18" charset="0"/>
            </a:endParaRPr>
          </a:p>
        </p:txBody>
      </p:sp>
      <p:graphicFrame>
        <p:nvGraphicFramePr>
          <p:cNvPr id="10" name="Object 9"/>
          <p:cNvGraphicFramePr>
            <a:graphicFrameLocks noChangeAspect="1"/>
          </p:cNvGraphicFramePr>
          <p:nvPr/>
        </p:nvGraphicFramePr>
        <p:xfrm>
          <a:off x="5148064" y="4581128"/>
          <a:ext cx="3528392" cy="1296144"/>
        </p:xfrm>
        <a:graphic>
          <a:graphicData uri="http://schemas.openxmlformats.org/presentationml/2006/ole">
            <p:oleObj spid="_x0000_s51204" name="Equation" r:id="rId4" imgW="850680" imgH="24120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2"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ppt_x"/>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Displacement Current</a:t>
            </a:r>
            <a:endParaRPr lang="en-NZ" dirty="0">
              <a:latin typeface="Times New Roman" pitchFamily="18" charset="0"/>
              <a:cs typeface="Times New Roman" pitchFamily="18" charset="0"/>
            </a:endParaRPr>
          </a:p>
        </p:txBody>
      </p:sp>
      <p:grpSp>
        <p:nvGrpSpPr>
          <p:cNvPr id="4" name="Group 26"/>
          <p:cNvGrpSpPr>
            <a:grpSpLocks noGrp="1"/>
          </p:cNvGrpSpPr>
          <p:nvPr>
            <p:ph idx="1"/>
          </p:nvPr>
        </p:nvGrpSpPr>
        <p:grpSpPr bwMode="auto">
          <a:xfrm>
            <a:off x="323528" y="2276872"/>
            <a:ext cx="2808312" cy="3528392"/>
            <a:chOff x="342" y="2397"/>
            <a:chExt cx="2162" cy="1417"/>
          </a:xfrm>
        </p:grpSpPr>
        <p:sp>
          <p:nvSpPr>
            <p:cNvPr id="5" name="Oval 6"/>
            <p:cNvSpPr>
              <a:spLocks noChangeArrowheads="1"/>
            </p:cNvSpPr>
            <p:nvPr/>
          </p:nvSpPr>
          <p:spPr bwMode="auto">
            <a:xfrm>
              <a:off x="1132" y="2519"/>
              <a:ext cx="381" cy="976"/>
            </a:xfrm>
            <a:prstGeom prst="ellipse">
              <a:avLst/>
            </a:prstGeom>
            <a:noFill/>
            <a:ln w="9525">
              <a:solidFill>
                <a:schemeClr val="tx1"/>
              </a:solidFill>
              <a:round/>
              <a:headEnd/>
              <a:tailEnd/>
            </a:ln>
            <a:effectLst/>
          </p:spPr>
          <p:txBody>
            <a:bodyPr wrap="none" anchor="ctr"/>
            <a:lstStyle/>
            <a:p>
              <a:endParaRPr lang="en-NZ" dirty="0"/>
            </a:p>
          </p:txBody>
        </p:sp>
        <p:sp>
          <p:nvSpPr>
            <p:cNvPr id="6" name="Arc 7"/>
            <p:cNvSpPr>
              <a:spLocks/>
            </p:cNvSpPr>
            <p:nvPr/>
          </p:nvSpPr>
          <p:spPr bwMode="auto">
            <a:xfrm>
              <a:off x="1361" y="2528"/>
              <a:ext cx="456" cy="966"/>
            </a:xfrm>
            <a:custGeom>
              <a:avLst/>
              <a:gdLst>
                <a:gd name="G0" fmla="+- 1864 0 0"/>
                <a:gd name="G1" fmla="+- 21600 0 0"/>
                <a:gd name="G2" fmla="+- 21600 0 0"/>
                <a:gd name="T0" fmla="*/ 1864 w 23464"/>
                <a:gd name="T1" fmla="*/ 0 h 43200"/>
                <a:gd name="T2" fmla="*/ 0 w 23464"/>
                <a:gd name="T3" fmla="*/ 43119 h 43200"/>
                <a:gd name="T4" fmla="*/ 1864 w 23464"/>
                <a:gd name="T5" fmla="*/ 21600 h 43200"/>
              </a:gdLst>
              <a:ahLst/>
              <a:cxnLst>
                <a:cxn ang="0">
                  <a:pos x="T0" y="T1"/>
                </a:cxn>
                <a:cxn ang="0">
                  <a:pos x="T2" y="T3"/>
                </a:cxn>
                <a:cxn ang="0">
                  <a:pos x="T4" y="T5"/>
                </a:cxn>
              </a:cxnLst>
              <a:rect l="0" t="0" r="r" b="b"/>
              <a:pathLst>
                <a:path w="23464" h="43200" fill="none" extrusionOk="0">
                  <a:moveTo>
                    <a:pt x="1863" y="0"/>
                  </a:moveTo>
                  <a:cubicBezTo>
                    <a:pt x="13793" y="0"/>
                    <a:pt x="23464" y="9670"/>
                    <a:pt x="23464" y="21600"/>
                  </a:cubicBezTo>
                  <a:cubicBezTo>
                    <a:pt x="23464" y="33529"/>
                    <a:pt x="13793" y="43200"/>
                    <a:pt x="1864" y="43200"/>
                  </a:cubicBezTo>
                  <a:cubicBezTo>
                    <a:pt x="1241" y="43200"/>
                    <a:pt x="619" y="43173"/>
                    <a:pt x="-1" y="43119"/>
                  </a:cubicBezTo>
                </a:path>
                <a:path w="23464" h="43200" stroke="0" extrusionOk="0">
                  <a:moveTo>
                    <a:pt x="1863" y="0"/>
                  </a:moveTo>
                  <a:cubicBezTo>
                    <a:pt x="13793" y="0"/>
                    <a:pt x="23464" y="9670"/>
                    <a:pt x="23464" y="21600"/>
                  </a:cubicBezTo>
                  <a:cubicBezTo>
                    <a:pt x="23464" y="33529"/>
                    <a:pt x="13793" y="43200"/>
                    <a:pt x="1864" y="43200"/>
                  </a:cubicBezTo>
                  <a:cubicBezTo>
                    <a:pt x="1241" y="43200"/>
                    <a:pt x="619" y="43173"/>
                    <a:pt x="-1" y="43119"/>
                  </a:cubicBezTo>
                  <a:lnTo>
                    <a:pt x="1864" y="21600"/>
                  </a:lnTo>
                  <a:close/>
                </a:path>
              </a:pathLst>
            </a:custGeom>
            <a:noFill/>
            <a:ln w="28575" cap="rnd">
              <a:solidFill>
                <a:srgbClr val="FB171C"/>
              </a:solidFill>
              <a:prstDash val="sysDot"/>
              <a:round/>
              <a:headEnd/>
              <a:tailEnd/>
            </a:ln>
            <a:effectLst/>
          </p:spPr>
          <p:txBody>
            <a:bodyPr wrap="none" anchor="ctr"/>
            <a:lstStyle/>
            <a:p>
              <a:endParaRPr lang="en-NZ" dirty="0"/>
            </a:p>
          </p:txBody>
        </p:sp>
        <p:sp>
          <p:nvSpPr>
            <p:cNvPr id="7" name="Line 8"/>
            <p:cNvSpPr>
              <a:spLocks noChangeShapeType="1"/>
            </p:cNvSpPr>
            <p:nvPr/>
          </p:nvSpPr>
          <p:spPr bwMode="auto">
            <a:xfrm>
              <a:off x="674" y="3036"/>
              <a:ext cx="449" cy="0"/>
            </a:xfrm>
            <a:prstGeom prst="line">
              <a:avLst/>
            </a:prstGeom>
            <a:noFill/>
            <a:ln w="38100">
              <a:solidFill>
                <a:schemeClr val="tx1"/>
              </a:solidFill>
              <a:round/>
              <a:headEnd/>
              <a:tailEnd type="triangle" w="med" len="med"/>
            </a:ln>
            <a:effectLst/>
          </p:spPr>
          <p:txBody>
            <a:bodyPr/>
            <a:lstStyle/>
            <a:p>
              <a:endParaRPr lang="en-NZ" dirty="0"/>
            </a:p>
          </p:txBody>
        </p:sp>
        <p:sp>
          <p:nvSpPr>
            <p:cNvPr id="8" name="Line 9"/>
            <p:cNvSpPr>
              <a:spLocks noChangeShapeType="1"/>
            </p:cNvSpPr>
            <p:nvPr/>
          </p:nvSpPr>
          <p:spPr bwMode="auto">
            <a:xfrm>
              <a:off x="1328" y="3026"/>
              <a:ext cx="273" cy="0"/>
            </a:xfrm>
            <a:prstGeom prst="line">
              <a:avLst/>
            </a:prstGeom>
            <a:noFill/>
            <a:ln w="38100">
              <a:solidFill>
                <a:schemeClr val="tx1"/>
              </a:solidFill>
              <a:round/>
              <a:headEnd/>
              <a:tailEnd/>
            </a:ln>
            <a:effectLst/>
          </p:spPr>
          <p:txBody>
            <a:bodyPr/>
            <a:lstStyle/>
            <a:p>
              <a:endParaRPr lang="en-NZ" dirty="0"/>
            </a:p>
          </p:txBody>
        </p:sp>
        <p:sp>
          <p:nvSpPr>
            <p:cNvPr id="9" name="Line 10"/>
            <p:cNvSpPr>
              <a:spLocks noChangeShapeType="1"/>
            </p:cNvSpPr>
            <p:nvPr/>
          </p:nvSpPr>
          <p:spPr bwMode="auto">
            <a:xfrm>
              <a:off x="1611" y="2812"/>
              <a:ext cx="0" cy="400"/>
            </a:xfrm>
            <a:prstGeom prst="line">
              <a:avLst/>
            </a:prstGeom>
            <a:noFill/>
            <a:ln w="57150">
              <a:solidFill>
                <a:schemeClr val="tx1"/>
              </a:solidFill>
              <a:round/>
              <a:headEnd/>
              <a:tailEnd/>
            </a:ln>
            <a:effectLst/>
          </p:spPr>
          <p:txBody>
            <a:bodyPr/>
            <a:lstStyle/>
            <a:p>
              <a:endParaRPr lang="en-NZ" dirty="0"/>
            </a:p>
          </p:txBody>
        </p:sp>
        <p:sp>
          <p:nvSpPr>
            <p:cNvPr id="10" name="Line 11"/>
            <p:cNvSpPr>
              <a:spLocks noChangeShapeType="1"/>
            </p:cNvSpPr>
            <p:nvPr/>
          </p:nvSpPr>
          <p:spPr bwMode="auto">
            <a:xfrm>
              <a:off x="1916" y="2824"/>
              <a:ext cx="0" cy="400"/>
            </a:xfrm>
            <a:prstGeom prst="line">
              <a:avLst/>
            </a:prstGeom>
            <a:noFill/>
            <a:ln w="57150">
              <a:solidFill>
                <a:schemeClr val="tx1"/>
              </a:solidFill>
              <a:round/>
              <a:headEnd/>
              <a:tailEnd/>
            </a:ln>
            <a:effectLst/>
          </p:spPr>
          <p:txBody>
            <a:bodyPr/>
            <a:lstStyle/>
            <a:p>
              <a:endParaRPr lang="en-NZ" dirty="0"/>
            </a:p>
          </p:txBody>
        </p:sp>
        <p:sp>
          <p:nvSpPr>
            <p:cNvPr id="11" name="Line 12"/>
            <p:cNvSpPr>
              <a:spLocks noChangeShapeType="1"/>
            </p:cNvSpPr>
            <p:nvPr/>
          </p:nvSpPr>
          <p:spPr bwMode="auto">
            <a:xfrm>
              <a:off x="1913" y="3026"/>
              <a:ext cx="362" cy="0"/>
            </a:xfrm>
            <a:prstGeom prst="line">
              <a:avLst/>
            </a:prstGeom>
            <a:noFill/>
            <a:ln w="38100">
              <a:solidFill>
                <a:schemeClr val="tx1"/>
              </a:solidFill>
              <a:round/>
              <a:headEnd/>
              <a:tailEnd type="triangle" w="med" len="med"/>
            </a:ln>
            <a:effectLst/>
          </p:spPr>
          <p:txBody>
            <a:bodyPr/>
            <a:lstStyle/>
            <a:p>
              <a:endParaRPr lang="en-NZ" dirty="0"/>
            </a:p>
          </p:txBody>
        </p:sp>
        <p:sp>
          <p:nvSpPr>
            <p:cNvPr id="12" name="Text Box 13"/>
            <p:cNvSpPr txBox="1">
              <a:spLocks noChangeArrowheads="1"/>
            </p:cNvSpPr>
            <p:nvPr/>
          </p:nvSpPr>
          <p:spPr bwMode="auto">
            <a:xfrm>
              <a:off x="342" y="2431"/>
              <a:ext cx="742" cy="231"/>
            </a:xfrm>
            <a:prstGeom prst="rect">
              <a:avLst/>
            </a:prstGeom>
            <a:noFill/>
            <a:ln w="9525">
              <a:noFill/>
              <a:miter lim="800000"/>
              <a:headEnd/>
              <a:tailEnd/>
            </a:ln>
            <a:effectLst/>
          </p:spPr>
          <p:txBody>
            <a:bodyPr>
              <a:spAutoFit/>
            </a:bodyPr>
            <a:lstStyle/>
            <a:p>
              <a:pPr eaLnBrk="0" hangingPunct="0">
                <a:spcBef>
                  <a:spcPct val="50000"/>
                </a:spcBef>
              </a:pPr>
              <a:r>
                <a:rPr lang="en-GB" dirty="0">
                  <a:latin typeface="Arial" charset="0"/>
                </a:rPr>
                <a:t>Surface 1</a:t>
              </a:r>
              <a:endParaRPr lang="en-US" dirty="0">
                <a:latin typeface="Arial" charset="0"/>
              </a:endParaRPr>
            </a:p>
          </p:txBody>
        </p:sp>
        <p:sp>
          <p:nvSpPr>
            <p:cNvPr id="13" name="Rectangle 14"/>
            <p:cNvSpPr>
              <a:spLocks noChangeArrowheads="1"/>
            </p:cNvSpPr>
            <p:nvPr/>
          </p:nvSpPr>
          <p:spPr bwMode="auto">
            <a:xfrm>
              <a:off x="1772" y="2397"/>
              <a:ext cx="732" cy="231"/>
            </a:xfrm>
            <a:prstGeom prst="rect">
              <a:avLst/>
            </a:prstGeom>
            <a:noFill/>
            <a:ln w="9525">
              <a:noFill/>
              <a:miter lim="800000"/>
              <a:headEnd/>
              <a:tailEnd/>
            </a:ln>
            <a:effectLst/>
          </p:spPr>
          <p:txBody>
            <a:bodyPr wrap="none">
              <a:spAutoFit/>
            </a:bodyPr>
            <a:lstStyle/>
            <a:p>
              <a:pPr eaLnBrk="0" hangingPunct="0"/>
              <a:r>
                <a:rPr lang="en-GB" dirty="0">
                  <a:latin typeface="Arial" charset="0"/>
                </a:rPr>
                <a:t>Surface 2</a:t>
              </a:r>
              <a:endParaRPr lang="en-US" dirty="0">
                <a:latin typeface="Arial" charset="0"/>
              </a:endParaRPr>
            </a:p>
          </p:txBody>
        </p:sp>
        <p:sp>
          <p:nvSpPr>
            <p:cNvPr id="14" name="Line 15"/>
            <p:cNvSpPr>
              <a:spLocks noChangeShapeType="1"/>
            </p:cNvSpPr>
            <p:nvPr/>
          </p:nvSpPr>
          <p:spPr bwMode="auto">
            <a:xfrm>
              <a:off x="927" y="2645"/>
              <a:ext cx="352" cy="196"/>
            </a:xfrm>
            <a:prstGeom prst="line">
              <a:avLst/>
            </a:prstGeom>
            <a:noFill/>
            <a:ln w="9525">
              <a:solidFill>
                <a:schemeClr val="tx1"/>
              </a:solidFill>
              <a:round/>
              <a:headEnd/>
              <a:tailEnd type="triangle" w="med" len="med"/>
            </a:ln>
            <a:effectLst/>
          </p:spPr>
          <p:txBody>
            <a:bodyPr/>
            <a:lstStyle/>
            <a:p>
              <a:endParaRPr lang="en-NZ" dirty="0"/>
            </a:p>
          </p:txBody>
        </p:sp>
        <p:sp>
          <p:nvSpPr>
            <p:cNvPr id="15" name="Line 16"/>
            <p:cNvSpPr>
              <a:spLocks noChangeShapeType="1"/>
            </p:cNvSpPr>
            <p:nvPr/>
          </p:nvSpPr>
          <p:spPr bwMode="auto">
            <a:xfrm flipH="1">
              <a:off x="1689" y="2577"/>
              <a:ext cx="303" cy="176"/>
            </a:xfrm>
            <a:prstGeom prst="line">
              <a:avLst/>
            </a:prstGeom>
            <a:noFill/>
            <a:ln w="9525">
              <a:solidFill>
                <a:schemeClr val="tx1"/>
              </a:solidFill>
              <a:round/>
              <a:headEnd/>
              <a:tailEnd type="triangle" w="med" len="med"/>
            </a:ln>
            <a:effectLst/>
          </p:spPr>
          <p:txBody>
            <a:bodyPr/>
            <a:lstStyle/>
            <a:p>
              <a:endParaRPr lang="en-NZ" dirty="0"/>
            </a:p>
          </p:txBody>
        </p:sp>
        <p:sp>
          <p:nvSpPr>
            <p:cNvPr id="16" name="Text Box 17"/>
            <p:cNvSpPr txBox="1">
              <a:spLocks noChangeArrowheads="1"/>
            </p:cNvSpPr>
            <p:nvPr/>
          </p:nvSpPr>
          <p:spPr bwMode="auto">
            <a:xfrm>
              <a:off x="1406" y="3583"/>
              <a:ext cx="927" cy="231"/>
            </a:xfrm>
            <a:prstGeom prst="rect">
              <a:avLst/>
            </a:prstGeom>
            <a:noFill/>
            <a:ln w="9525">
              <a:noFill/>
              <a:miter lim="800000"/>
              <a:headEnd/>
              <a:tailEnd/>
            </a:ln>
            <a:effectLst/>
          </p:spPr>
          <p:txBody>
            <a:bodyPr>
              <a:spAutoFit/>
            </a:bodyPr>
            <a:lstStyle/>
            <a:p>
              <a:pPr eaLnBrk="0" hangingPunct="0">
                <a:spcBef>
                  <a:spcPct val="50000"/>
                </a:spcBef>
              </a:pPr>
              <a:r>
                <a:rPr lang="en-GB" dirty="0">
                  <a:latin typeface="Arial" charset="0"/>
                </a:rPr>
                <a:t>Closed loop</a:t>
              </a:r>
              <a:endParaRPr lang="en-US" dirty="0">
                <a:latin typeface="Arial" charset="0"/>
              </a:endParaRPr>
            </a:p>
          </p:txBody>
        </p:sp>
        <p:sp>
          <p:nvSpPr>
            <p:cNvPr id="17" name="Line 18"/>
            <p:cNvSpPr>
              <a:spLocks noChangeShapeType="1"/>
            </p:cNvSpPr>
            <p:nvPr/>
          </p:nvSpPr>
          <p:spPr bwMode="auto">
            <a:xfrm flipH="1" flipV="1">
              <a:off x="1513" y="3280"/>
              <a:ext cx="293" cy="313"/>
            </a:xfrm>
            <a:prstGeom prst="line">
              <a:avLst/>
            </a:prstGeom>
            <a:noFill/>
            <a:ln w="9525">
              <a:solidFill>
                <a:schemeClr val="tx1"/>
              </a:solidFill>
              <a:round/>
              <a:headEnd/>
              <a:tailEnd type="triangle" w="med" len="med"/>
            </a:ln>
            <a:effectLst/>
          </p:spPr>
          <p:txBody>
            <a:bodyPr/>
            <a:lstStyle/>
            <a:p>
              <a:endParaRPr lang="en-NZ" dirty="0"/>
            </a:p>
          </p:txBody>
        </p:sp>
        <p:sp>
          <p:nvSpPr>
            <p:cNvPr id="18" name="Text Box 19"/>
            <p:cNvSpPr txBox="1">
              <a:spLocks noChangeArrowheads="1"/>
            </p:cNvSpPr>
            <p:nvPr/>
          </p:nvSpPr>
          <p:spPr bwMode="auto">
            <a:xfrm>
              <a:off x="390" y="3026"/>
              <a:ext cx="772" cy="231"/>
            </a:xfrm>
            <a:prstGeom prst="rect">
              <a:avLst/>
            </a:prstGeom>
            <a:noFill/>
            <a:ln w="9525">
              <a:noFill/>
              <a:miter lim="800000"/>
              <a:headEnd/>
              <a:tailEnd/>
            </a:ln>
            <a:effectLst/>
          </p:spPr>
          <p:txBody>
            <a:bodyPr>
              <a:spAutoFit/>
            </a:bodyPr>
            <a:lstStyle/>
            <a:p>
              <a:pPr eaLnBrk="0" hangingPunct="0">
                <a:spcBef>
                  <a:spcPct val="50000"/>
                </a:spcBef>
              </a:pPr>
              <a:r>
                <a:rPr lang="en-GB" dirty="0">
                  <a:latin typeface="Arial" charset="0"/>
                </a:rPr>
                <a:t>Current </a:t>
              </a:r>
              <a:r>
                <a:rPr lang="en-GB" i="1" dirty="0">
                  <a:latin typeface="Arial" charset="0"/>
                </a:rPr>
                <a:t>I</a:t>
              </a:r>
              <a:endParaRPr lang="en-US" i="1" dirty="0">
                <a:latin typeface="Arial" charset="0"/>
              </a:endParaRPr>
            </a:p>
          </p:txBody>
        </p:sp>
      </p:grpSp>
      <p:sp>
        <p:nvSpPr>
          <p:cNvPr id="19" name="Text Box 21"/>
          <p:cNvSpPr txBox="1">
            <a:spLocks noChangeArrowheads="1"/>
          </p:cNvSpPr>
          <p:nvPr/>
        </p:nvSpPr>
        <p:spPr bwMode="auto">
          <a:xfrm>
            <a:off x="3491880" y="1988841"/>
            <a:ext cx="5652120" cy="31947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261938" indent="-261938" eaLnBrk="0" hangingPunct="0">
              <a:lnSpc>
                <a:spcPct val="110000"/>
              </a:lnSpc>
              <a:spcBef>
                <a:spcPct val="50000"/>
              </a:spcBef>
              <a:buClr>
                <a:schemeClr val="hlink"/>
              </a:buClr>
              <a:buSzPct val="50000"/>
              <a:buFont typeface="Wingdings" pitchFamily="2" charset="2"/>
              <a:buChar char="q"/>
            </a:pPr>
            <a:r>
              <a:rPr lang="en-GB" dirty="0"/>
              <a:t>Apply Amp</a:t>
            </a:r>
            <a:r>
              <a:rPr lang="en-US" dirty="0">
                <a:cs typeface="Arial" charset="0"/>
              </a:rPr>
              <a:t>è</a:t>
            </a:r>
            <a:r>
              <a:rPr lang="en-GB" dirty="0"/>
              <a:t>re to surface 1 (flat disk): line integral of </a:t>
            </a:r>
            <a:r>
              <a:rPr lang="en-GB" b="1" i="1" dirty="0">
                <a:latin typeface="Palatino" pitchFamily="-64" charset="0"/>
              </a:rPr>
              <a:t>B</a:t>
            </a:r>
            <a:r>
              <a:rPr lang="en-GB" i="1" dirty="0">
                <a:latin typeface="Palatino" pitchFamily="-64" charset="0"/>
              </a:rPr>
              <a:t> = </a:t>
            </a:r>
            <a:r>
              <a:rPr lang="en-GB" i="1" dirty="0">
                <a:latin typeface="Palatino" pitchFamily="-64" charset="0"/>
                <a:sym typeface="Symbol" pitchFamily="-64" charset="2"/>
              </a:rPr>
              <a:t></a:t>
            </a:r>
            <a:r>
              <a:rPr lang="en-GB" i="1" baseline="-25000" dirty="0">
                <a:latin typeface="Palatino" pitchFamily="-64" charset="0"/>
                <a:sym typeface="Symbol" pitchFamily="-64" charset="2"/>
              </a:rPr>
              <a:t>0</a:t>
            </a:r>
            <a:r>
              <a:rPr lang="en-GB" i="1" dirty="0">
                <a:latin typeface="Palatino" pitchFamily="-64" charset="0"/>
                <a:sym typeface="Symbol" pitchFamily="-64" charset="2"/>
              </a:rPr>
              <a:t>I</a:t>
            </a:r>
          </a:p>
          <a:p>
            <a:pPr marL="261938" indent="-261938" eaLnBrk="0" hangingPunct="0">
              <a:lnSpc>
                <a:spcPct val="110000"/>
              </a:lnSpc>
              <a:spcBef>
                <a:spcPct val="50000"/>
              </a:spcBef>
              <a:buClr>
                <a:schemeClr val="hlink"/>
              </a:buClr>
              <a:buSzPct val="50000"/>
              <a:buFont typeface="Wingdings" pitchFamily="2" charset="2"/>
              <a:buChar char="q"/>
            </a:pPr>
            <a:r>
              <a:rPr lang="en-GB" dirty="0">
                <a:sym typeface="Symbol" pitchFamily="-64" charset="2"/>
              </a:rPr>
              <a:t>Applied to surface 2, line integral is zero since no current penetrates the deformed surface.</a:t>
            </a:r>
          </a:p>
          <a:p>
            <a:pPr marL="261938" indent="-261938" eaLnBrk="0" hangingPunct="0">
              <a:lnSpc>
                <a:spcPct val="110000"/>
              </a:lnSpc>
              <a:spcBef>
                <a:spcPct val="50000"/>
              </a:spcBef>
              <a:buClr>
                <a:schemeClr val="hlink"/>
              </a:buClr>
              <a:buSzPct val="50000"/>
              <a:buFont typeface="Wingdings" pitchFamily="2" charset="2"/>
              <a:buChar char="q"/>
            </a:pPr>
            <a:r>
              <a:rPr lang="en-GB" dirty="0">
                <a:sym typeface="Symbol" pitchFamily="-64" charset="2"/>
              </a:rPr>
              <a:t>In capacitor,                </a:t>
            </a:r>
            <a:r>
              <a:rPr lang="en-GB" dirty="0" smtClean="0">
                <a:sym typeface="Symbol" pitchFamily="-64" charset="2"/>
              </a:rPr>
              <a:t>    , so </a:t>
            </a:r>
            <a:endParaRPr lang="en-GB" dirty="0">
              <a:sym typeface="Symbol" pitchFamily="-64" charset="2"/>
            </a:endParaRPr>
          </a:p>
          <a:p>
            <a:pPr marL="261938" indent="-261938" eaLnBrk="0" hangingPunct="0">
              <a:lnSpc>
                <a:spcPct val="110000"/>
              </a:lnSpc>
              <a:spcBef>
                <a:spcPct val="50000"/>
              </a:spcBef>
              <a:buClr>
                <a:schemeClr val="hlink"/>
              </a:buClr>
              <a:buSzPct val="50000"/>
              <a:buFont typeface="Wingdings" pitchFamily="2" charset="2"/>
              <a:buChar char="q"/>
            </a:pPr>
            <a:r>
              <a:rPr lang="en-GB" dirty="0" smtClean="0">
                <a:sym typeface="Symbol" pitchFamily="-64" charset="2"/>
              </a:rPr>
              <a:t>Displacement </a:t>
            </a:r>
            <a:r>
              <a:rPr lang="en-GB" dirty="0">
                <a:sym typeface="Symbol" pitchFamily="-64" charset="2"/>
              </a:rPr>
              <a:t>current density </a:t>
            </a:r>
            <a:r>
              <a:rPr lang="en-GB" dirty="0" smtClean="0">
                <a:sym typeface="Symbol" pitchFamily="-64" charset="2"/>
              </a:rPr>
              <a:t>is</a:t>
            </a:r>
          </a:p>
          <a:p>
            <a:pPr marL="261938" indent="-261938" eaLnBrk="0" hangingPunct="0">
              <a:lnSpc>
                <a:spcPct val="110000"/>
              </a:lnSpc>
              <a:spcBef>
                <a:spcPct val="50000"/>
              </a:spcBef>
              <a:buClr>
                <a:schemeClr val="hlink"/>
              </a:buClr>
              <a:buSzPct val="50000"/>
            </a:pPr>
            <a:endParaRPr lang="en-GB" dirty="0">
              <a:sym typeface="Symbol" pitchFamily="-64" charset="2"/>
            </a:endParaRPr>
          </a:p>
          <a:p>
            <a:pPr marL="261938" indent="-261938" eaLnBrk="0" hangingPunct="0">
              <a:spcBef>
                <a:spcPct val="50000"/>
              </a:spcBef>
              <a:buClr>
                <a:schemeClr val="hlink"/>
              </a:buClr>
              <a:buFont typeface="Arial" charset="0"/>
              <a:buNone/>
            </a:pPr>
            <a:endParaRPr lang="en-GB" dirty="0">
              <a:sym typeface="Symbol" pitchFamily="-64" charset="2"/>
            </a:endParaRPr>
          </a:p>
        </p:txBody>
      </p:sp>
      <p:graphicFrame>
        <p:nvGraphicFramePr>
          <p:cNvPr id="20" name="Object 29"/>
          <p:cNvGraphicFramePr>
            <a:graphicFrameLocks noChangeAspect="1"/>
          </p:cNvGraphicFramePr>
          <p:nvPr/>
        </p:nvGraphicFramePr>
        <p:xfrm>
          <a:off x="5148064" y="3356992"/>
          <a:ext cx="867512" cy="719337"/>
        </p:xfrm>
        <a:graphic>
          <a:graphicData uri="http://schemas.openxmlformats.org/presentationml/2006/ole">
            <p:oleObj spid="_x0000_s53250" name="Equation" r:id="rId3" imgW="545760" imgH="431640" progId="Equation.3">
              <p:embed/>
            </p:oleObj>
          </a:graphicData>
        </a:graphic>
      </p:graphicFrame>
      <p:graphicFrame>
        <p:nvGraphicFramePr>
          <p:cNvPr id="21" name="Object 22"/>
          <p:cNvGraphicFramePr>
            <a:graphicFrameLocks noChangeAspect="1"/>
          </p:cNvGraphicFramePr>
          <p:nvPr/>
        </p:nvGraphicFramePr>
        <p:xfrm>
          <a:off x="6660232" y="3356992"/>
          <a:ext cx="2088232" cy="718567"/>
        </p:xfrm>
        <a:graphic>
          <a:graphicData uri="http://schemas.openxmlformats.org/presentationml/2006/ole">
            <p:oleObj spid="_x0000_s53251" name="Equation" r:id="rId4" imgW="1091880" imgH="393480" progId="Equation.3">
              <p:embed/>
            </p:oleObj>
          </a:graphicData>
        </a:graphic>
      </p:graphicFrame>
      <p:graphicFrame>
        <p:nvGraphicFramePr>
          <p:cNvPr id="22" name="Object 24"/>
          <p:cNvGraphicFramePr>
            <a:graphicFrameLocks noChangeAspect="1"/>
          </p:cNvGraphicFramePr>
          <p:nvPr/>
        </p:nvGraphicFramePr>
        <p:xfrm>
          <a:off x="4860032" y="4437112"/>
          <a:ext cx="1589088" cy="866775"/>
        </p:xfrm>
        <a:graphic>
          <a:graphicData uri="http://schemas.openxmlformats.org/presentationml/2006/ole">
            <p:oleObj spid="_x0000_s53252" name="Equation" r:id="rId5" imgW="698400" imgH="41904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Ampere’s Law</a:t>
            </a:r>
            <a:endParaRPr lang="en-US" dirty="0"/>
          </a:p>
        </p:txBody>
      </p:sp>
      <p:sp>
        <p:nvSpPr>
          <p:cNvPr id="3" name="Content Placeholder 2"/>
          <p:cNvSpPr>
            <a:spLocks noGrp="1"/>
          </p:cNvSpPr>
          <p:nvPr>
            <p:ph idx="1"/>
          </p:nvPr>
        </p:nvSpPr>
        <p:spPr/>
        <p:txBody>
          <a:bodyPr>
            <a:normAutofit lnSpcReduction="10000"/>
          </a:bodyPr>
          <a:lstStyle/>
          <a:p>
            <a:r>
              <a:rPr lang="en-US" dirty="0" smtClean="0"/>
              <a:t>It states that magnetic fields can be generated in two ways: by </a:t>
            </a:r>
            <a:r>
              <a:rPr lang="en-US" dirty="0" smtClean="0">
                <a:hlinkClick r:id="rId2" tooltip="Electrical current"/>
              </a:rPr>
              <a:t>electrical current</a:t>
            </a:r>
            <a:r>
              <a:rPr lang="en-US" dirty="0" smtClean="0"/>
              <a:t> (this was the original "Ampere's law") and by changing electric fields (this was "Maxwell's correction").</a:t>
            </a:r>
          </a:p>
          <a:p>
            <a:r>
              <a:rPr lang="en-US" dirty="0" smtClean="0"/>
              <a:t>Maxwell's correction to Ampere's law is particularly important: it shows that not only does a changing magnetic field induce an electric field, but also a changing electric field induces a magnetic field.</a:t>
            </a:r>
          </a:p>
          <a:p>
            <a:r>
              <a:rPr lang="en-US" smtClean="0"/>
              <a:t>Therefore, these equations allow self-sustaining "</a:t>
            </a:r>
            <a:r>
              <a:rPr lang="en-US" smtClean="0">
                <a:hlinkClick r:id="rId3" tooltip="Electromagnetic waves"/>
              </a:rPr>
              <a:t>electromagnetic waves</a:t>
            </a:r>
            <a:r>
              <a:rPr lang="en-US" smtClean="0"/>
              <a:t>" to travel through empty space .</a:t>
            </a:r>
            <a:endParaRPr lang="en-US" dirty="0"/>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Final form of Maxwell’s Equations</a:t>
            </a:r>
            <a:endParaRPr lang="en-NZ"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NZ" dirty="0" smtClean="0">
                <a:latin typeface="Times New Roman" pitchFamily="18" charset="0"/>
                <a:cs typeface="Times New Roman" pitchFamily="18" charset="0"/>
              </a:rPr>
              <a:t>   Differential Form</a:t>
            </a:r>
          </a:p>
        </p:txBody>
      </p:sp>
      <p:sp>
        <p:nvSpPr>
          <p:cNvPr id="4" name="Text Placeholder 3"/>
          <p:cNvSpPr>
            <a:spLocks noGrp="1"/>
          </p:cNvSpPr>
          <p:nvPr>
            <p:ph type="body" sz="half" idx="3"/>
          </p:nvPr>
        </p:nvSpPr>
        <p:spPr/>
        <p:txBody>
          <a:bodyPr/>
          <a:lstStyle/>
          <a:p>
            <a:r>
              <a:rPr lang="en-NZ" dirty="0" smtClean="0">
                <a:latin typeface="Times New Roman" pitchFamily="18" charset="0"/>
                <a:cs typeface="Times New Roman" pitchFamily="18" charset="0"/>
              </a:rPr>
              <a:t>            Integral Form</a:t>
            </a:r>
            <a:r>
              <a:rPr lang="en-NZ" dirty="0" smtClean="0"/>
              <a:t> </a:t>
            </a:r>
            <a:endParaRPr lang="en-NZ" dirty="0" smtClean="0">
              <a:latin typeface="Times New Roman" pitchFamily="18" charset="0"/>
              <a:cs typeface="Times New Roman" pitchFamily="18" charset="0"/>
            </a:endParaRPr>
          </a:p>
        </p:txBody>
      </p:sp>
      <p:graphicFrame>
        <p:nvGraphicFramePr>
          <p:cNvPr id="55298" name="Content Placeholder 3"/>
          <p:cNvGraphicFramePr>
            <a:graphicFrameLocks noChangeAspect="1"/>
          </p:cNvGraphicFramePr>
          <p:nvPr>
            <p:ph sz="quarter" idx="2"/>
          </p:nvPr>
        </p:nvGraphicFramePr>
        <p:xfrm>
          <a:off x="467544" y="2420888"/>
          <a:ext cx="3168352" cy="4248472"/>
        </p:xfrm>
        <a:graphic>
          <a:graphicData uri="http://schemas.openxmlformats.org/presentationml/2006/ole">
            <p:oleObj spid="_x0000_s55298" name="Equation" r:id="rId3" imgW="1371600" imgH="1549080" progId="Equation.3">
              <p:embed/>
            </p:oleObj>
          </a:graphicData>
        </a:graphic>
      </p:graphicFrame>
      <p:graphicFrame>
        <p:nvGraphicFramePr>
          <p:cNvPr id="55299" name="Object 3"/>
          <p:cNvGraphicFramePr>
            <a:graphicFrameLocks noChangeAspect="1"/>
          </p:cNvGraphicFramePr>
          <p:nvPr>
            <p:ph sz="quarter" idx="4"/>
          </p:nvPr>
        </p:nvGraphicFramePr>
        <p:xfrm>
          <a:off x="4355976" y="2492896"/>
          <a:ext cx="4536504" cy="4104456"/>
        </p:xfrm>
        <a:graphic>
          <a:graphicData uri="http://schemas.openxmlformats.org/presentationml/2006/ole">
            <p:oleObj spid="_x0000_s55299" name="Equation" r:id="rId4" imgW="2070000" imgH="165096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370416"/>
          </a:xfrm>
        </p:spPr>
        <p:txBody>
          <a:bodyPr>
            <a:noAutofit/>
          </a:bodyPr>
          <a:lstStyle/>
          <a:p>
            <a:pPr algn="ctr"/>
            <a:r>
              <a:rPr lang="en-GB" dirty="0" smtClean="0">
                <a:latin typeface="Times New Roman" pitchFamily="18" charset="0"/>
                <a:cs typeface="Times New Roman" pitchFamily="18" charset="0"/>
              </a:rPr>
              <a:t>Consistency with Charge Conservation</a:t>
            </a:r>
            <a:endParaRPr lang="en-NZ" dirty="0">
              <a:latin typeface="Times New Roman" pitchFamily="18" charset="0"/>
              <a:cs typeface="Times New Roman" pitchFamily="18" charset="0"/>
            </a:endParaRPr>
          </a:p>
        </p:txBody>
      </p:sp>
      <p:graphicFrame>
        <p:nvGraphicFramePr>
          <p:cNvPr id="56322" name="Object 2"/>
          <p:cNvGraphicFramePr>
            <a:graphicFrameLocks noChangeAspect="1"/>
          </p:cNvGraphicFramePr>
          <p:nvPr>
            <p:ph idx="1"/>
          </p:nvPr>
        </p:nvGraphicFramePr>
        <p:xfrm>
          <a:off x="323528" y="3212976"/>
          <a:ext cx="3528392" cy="3384376"/>
        </p:xfrm>
        <a:graphic>
          <a:graphicData uri="http://schemas.openxmlformats.org/presentationml/2006/ole">
            <p:oleObj spid="_x0000_s56322" name="Equation" r:id="rId3" imgW="1434960" imgH="1257120" progId="Equation.3">
              <p:embed/>
            </p:oleObj>
          </a:graphicData>
        </a:graphic>
      </p:graphicFrame>
      <p:graphicFrame>
        <p:nvGraphicFramePr>
          <p:cNvPr id="56323" name="Object 3"/>
          <p:cNvGraphicFramePr>
            <a:graphicFrameLocks noChangeAspect="1"/>
          </p:cNvGraphicFramePr>
          <p:nvPr/>
        </p:nvGraphicFramePr>
        <p:xfrm>
          <a:off x="4499992" y="3284984"/>
          <a:ext cx="4464496" cy="3384376"/>
        </p:xfrm>
        <a:graphic>
          <a:graphicData uri="http://schemas.openxmlformats.org/presentationml/2006/ole">
            <p:oleObj spid="_x0000_s56323" name="Equation" r:id="rId4" imgW="2082600" imgH="1295280" progId="Equation.3">
              <p:embed/>
            </p:oleObj>
          </a:graphicData>
        </a:graphic>
      </p:graphicFrame>
      <p:sp>
        <p:nvSpPr>
          <p:cNvPr id="6" name="TextBox 5"/>
          <p:cNvSpPr txBox="1"/>
          <p:nvPr/>
        </p:nvSpPr>
        <p:spPr>
          <a:xfrm>
            <a:off x="395536" y="1624732"/>
            <a:ext cx="3600400" cy="2092881"/>
          </a:xfrm>
          <a:prstGeom prst="rect">
            <a:avLst/>
          </a:prstGeom>
          <a:noFill/>
        </p:spPr>
        <p:txBody>
          <a:bodyPr wrap="square" rtlCol="0">
            <a:spAutoFit/>
          </a:bodyPr>
          <a:lstStyle/>
          <a:p>
            <a:r>
              <a:rPr lang="en-GB" sz="2400" dirty="0" smtClean="0">
                <a:latin typeface="Times New Roman" pitchFamily="18" charset="0"/>
                <a:cs typeface="Times New Roman" pitchFamily="18" charset="0"/>
              </a:rPr>
              <a:t>Charge conservation:</a:t>
            </a:r>
            <a:r>
              <a:rPr lang="en-GB" dirty="0" smtClean="0">
                <a:latin typeface="Times New Roman" pitchFamily="18" charset="0"/>
                <a:cs typeface="Times New Roman" pitchFamily="18" charset="0"/>
              </a:rPr>
              <a:t> </a:t>
            </a:r>
          </a:p>
          <a:p>
            <a:pPr>
              <a:spcBef>
                <a:spcPct val="0"/>
              </a:spcBef>
            </a:pPr>
            <a:r>
              <a:rPr lang="en-GB" sz="2000" dirty="0" smtClean="0">
                <a:latin typeface="Times New Roman" pitchFamily="18" charset="0"/>
                <a:cs typeface="Times New Roman" pitchFamily="18" charset="0"/>
              </a:rPr>
              <a:t>Total current flowing out of a region equals the rate of decrease of charge within the volume</a:t>
            </a:r>
            <a:r>
              <a:rPr lang="en-GB" dirty="0" smtClean="0">
                <a:latin typeface="Times New Roman" pitchFamily="18" charset="0"/>
                <a:cs typeface="Times New Roman" pitchFamily="18" charset="0"/>
              </a:rPr>
              <a:t>.</a:t>
            </a:r>
            <a:r>
              <a:rPr lang="en-GB" sz="2400" dirty="0" smtClean="0">
                <a:latin typeface="Times New Roman" pitchFamily="18" charset="0"/>
                <a:cs typeface="Times New Roman" pitchFamily="18" charset="0"/>
              </a:rPr>
              <a:t> </a:t>
            </a:r>
            <a:endParaRPr lang="en-GB" sz="3200" dirty="0" smtClean="0">
              <a:latin typeface="Times New Roman" pitchFamily="18" charset="0"/>
              <a:cs typeface="Times New Roman" pitchFamily="18" charset="0"/>
            </a:endParaRPr>
          </a:p>
          <a:p>
            <a:endParaRPr lang="en-US" sz="2400" dirty="0" smtClean="0"/>
          </a:p>
          <a:p>
            <a:endParaRPr lang="en-NZ" dirty="0"/>
          </a:p>
        </p:txBody>
      </p:sp>
      <p:sp>
        <p:nvSpPr>
          <p:cNvPr id="7" name="TextBox 6"/>
          <p:cNvSpPr txBox="1"/>
          <p:nvPr/>
        </p:nvSpPr>
        <p:spPr>
          <a:xfrm>
            <a:off x="4427985" y="1591632"/>
            <a:ext cx="4464495" cy="1538883"/>
          </a:xfrm>
          <a:prstGeom prst="rect">
            <a:avLst/>
          </a:prstGeom>
          <a:noFill/>
        </p:spPr>
        <p:txBody>
          <a:bodyPr wrap="square" rtlCol="0">
            <a:spAutoFit/>
          </a:bodyPr>
          <a:lstStyle/>
          <a:p>
            <a:r>
              <a:rPr lang="en-GB" sz="2400" dirty="0" smtClean="0"/>
              <a:t>From Maxwell’s equations:</a:t>
            </a:r>
            <a:r>
              <a:rPr lang="en-GB" sz="3600" dirty="0" smtClean="0"/>
              <a:t> </a:t>
            </a:r>
            <a:r>
              <a:rPr lang="en-GB" sz="2000" dirty="0" smtClean="0">
                <a:latin typeface="Times New Roman" pitchFamily="18" charset="0"/>
                <a:cs typeface="Times New Roman" pitchFamily="18" charset="0"/>
              </a:rPr>
              <a:t>Take</a:t>
            </a:r>
            <a:r>
              <a:rPr lang="en-GB" dirty="0" smtClean="0"/>
              <a:t> </a:t>
            </a:r>
            <a:r>
              <a:rPr lang="en-GB" sz="2000" dirty="0" smtClean="0"/>
              <a:t>divergence of (modified) Amp</a:t>
            </a:r>
            <a:r>
              <a:rPr lang="en-US" sz="2000" dirty="0" smtClean="0"/>
              <a:t>è</a:t>
            </a:r>
            <a:r>
              <a:rPr lang="en-GB" sz="2000" dirty="0" smtClean="0"/>
              <a:t>re’s equation</a:t>
            </a:r>
            <a:endParaRPr lang="en-US" sz="2000" dirty="0" smtClean="0"/>
          </a:p>
          <a:p>
            <a:endParaRPr lang="en-NZ"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2"/>
                                        </p:tgtEl>
                                        <p:attrNameLst>
                                          <p:attrName>style.visibility</p:attrName>
                                        </p:attrNameLst>
                                      </p:cBhvr>
                                      <p:to>
                                        <p:strVal val="visible"/>
                                      </p:to>
                                    </p:set>
                                    <p:anim calcmode="lin" valueType="num">
                                      <p:cBhvr additive="base">
                                        <p:cTn id="17" dur="500" fill="hold"/>
                                        <p:tgtEl>
                                          <p:spTgt spid="56322"/>
                                        </p:tgtEl>
                                        <p:attrNameLst>
                                          <p:attrName>ppt_x</p:attrName>
                                        </p:attrNameLst>
                                      </p:cBhvr>
                                      <p:tavLst>
                                        <p:tav tm="0">
                                          <p:val>
                                            <p:strVal val="#ppt_x"/>
                                          </p:val>
                                        </p:tav>
                                        <p:tav tm="100000">
                                          <p:val>
                                            <p:strVal val="#ppt_x"/>
                                          </p:val>
                                        </p:tav>
                                      </p:tavLst>
                                    </p:anim>
                                    <p:anim calcmode="lin" valueType="num">
                                      <p:cBhvr additive="base">
                                        <p:cTn id="1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down)">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6323"/>
                                        </p:tgtEl>
                                        <p:attrNameLst>
                                          <p:attrName>style.visibility</p:attrName>
                                        </p:attrNameLst>
                                      </p:cBhvr>
                                      <p:to>
                                        <p:strVal val="visible"/>
                                      </p:to>
                                    </p:set>
                                    <p:anim calcmode="lin" valueType="num">
                                      <p:cBhvr additive="base">
                                        <p:cTn id="28" dur="500" fill="hold"/>
                                        <p:tgtEl>
                                          <p:spTgt spid="56323"/>
                                        </p:tgtEl>
                                        <p:attrNameLst>
                                          <p:attrName>ppt_x</p:attrName>
                                        </p:attrNameLst>
                                      </p:cBhvr>
                                      <p:tavLst>
                                        <p:tav tm="0">
                                          <p:val>
                                            <p:strVal val="#ppt_x"/>
                                          </p:val>
                                        </p:tav>
                                        <p:tav tm="100000">
                                          <p:val>
                                            <p:strVal val="#ppt_x"/>
                                          </p:val>
                                        </p:tav>
                                      </p:tavLst>
                                    </p:anim>
                                    <p:anim calcmode="lin" valueType="num">
                                      <p:cBhvr additive="base">
                                        <p:cTn id="29"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Wave Equations</a:t>
            </a:r>
            <a:endParaRPr lang="en-US" dirty="0"/>
          </a:p>
        </p:txBody>
      </p:sp>
      <p:sp>
        <p:nvSpPr>
          <p:cNvPr id="3" name="Content Placeholder 2"/>
          <p:cNvSpPr>
            <a:spLocks noGrp="1"/>
          </p:cNvSpPr>
          <p:nvPr>
            <p:ph idx="1"/>
          </p:nvPr>
        </p:nvSpPr>
        <p:spPr/>
        <p:txBody>
          <a:bodyPr/>
          <a:lstStyle/>
          <a:p>
            <a:r>
              <a:rPr lang="en-US" dirty="0" smtClean="0"/>
              <a:t>Following  2</a:t>
            </a:r>
            <a:r>
              <a:rPr lang="en-US" baseline="30000" dirty="0" smtClean="0"/>
              <a:t>nd</a:t>
            </a:r>
            <a:r>
              <a:rPr lang="en-US" dirty="0" smtClean="0"/>
              <a:t> order PDE describes the propagation of EM waves through medium or space. </a:t>
            </a:r>
            <a:endParaRPr lang="en-US" dirty="0"/>
          </a:p>
        </p:txBody>
      </p:sp>
      <p:graphicFrame>
        <p:nvGraphicFramePr>
          <p:cNvPr id="59395" name="Object 3"/>
          <p:cNvGraphicFramePr>
            <a:graphicFrameLocks noChangeAspect="1"/>
          </p:cNvGraphicFramePr>
          <p:nvPr/>
        </p:nvGraphicFramePr>
        <p:xfrm>
          <a:off x="2285984" y="3000372"/>
          <a:ext cx="4259263" cy="1216025"/>
        </p:xfrm>
        <a:graphic>
          <a:graphicData uri="http://schemas.openxmlformats.org/presentationml/2006/ole">
            <p:oleObj spid="_x0000_s59395" name="Equation" r:id="rId3" imgW="2323800" imgH="685800" progId="Equation.3">
              <p:embed/>
            </p:oleObj>
          </a:graphicData>
        </a:graphic>
      </p:graphicFrame>
      <p:graphicFrame>
        <p:nvGraphicFramePr>
          <p:cNvPr id="59396" name="Object 4"/>
          <p:cNvGraphicFramePr>
            <a:graphicFrameLocks noChangeAspect="1"/>
          </p:cNvGraphicFramePr>
          <p:nvPr/>
        </p:nvGraphicFramePr>
        <p:xfrm>
          <a:off x="2285984" y="4714884"/>
          <a:ext cx="4071966" cy="1285884"/>
        </p:xfrm>
        <a:graphic>
          <a:graphicData uri="http://schemas.openxmlformats.org/presentationml/2006/ole">
            <p:oleObj spid="_x0000_s59396" name="Equation" r:id="rId4" imgW="2298600" imgH="68580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ppt_x"/>
                                          </p:val>
                                        </p:tav>
                                        <p:tav tm="100000">
                                          <p:val>
                                            <p:strVal val="#ppt_x"/>
                                          </p:val>
                                        </p:tav>
                                      </p:tavLst>
                                    </p:anim>
                                    <p:anim calcmode="lin" valueType="num">
                                      <p:cBhvr additive="base">
                                        <p:cTn id="8"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Wave Equations</a:t>
            </a:r>
            <a:endParaRPr lang="en-US" dirty="0"/>
          </a:p>
        </p:txBody>
      </p:sp>
      <p:sp>
        <p:nvSpPr>
          <p:cNvPr id="3" name="Content Placeholder 2"/>
          <p:cNvSpPr>
            <a:spLocks noGrp="1"/>
          </p:cNvSpPr>
          <p:nvPr>
            <p:ph idx="1"/>
          </p:nvPr>
        </p:nvSpPr>
        <p:spPr/>
        <p:txBody>
          <a:bodyPr/>
          <a:lstStyle/>
          <a:p>
            <a:r>
              <a:rPr lang="en-US" dirty="0" smtClean="0"/>
              <a:t>The homogeneous form of the equation, written in terms of either the Electric field </a:t>
            </a:r>
            <a:r>
              <a:rPr lang="en-US" b="1" dirty="0" smtClean="0"/>
              <a:t>E</a:t>
            </a:r>
            <a:r>
              <a:rPr lang="en-US" dirty="0" smtClean="0"/>
              <a:t> or the Magnetic field </a:t>
            </a:r>
            <a:r>
              <a:rPr lang="en-US" b="1" dirty="0" smtClean="0"/>
              <a:t>B</a:t>
            </a:r>
            <a:r>
              <a:rPr lang="en-US" dirty="0" smtClean="0"/>
              <a:t>, takes the form</a:t>
            </a:r>
          </a:p>
          <a:p>
            <a:endParaRPr lang="en-US" dirty="0" smtClean="0"/>
          </a:p>
          <a:p>
            <a:endParaRPr lang="en-US" dirty="0" smtClean="0"/>
          </a:p>
          <a:p>
            <a:endParaRPr lang="en-US" dirty="0" smtClean="0"/>
          </a:p>
          <a:p>
            <a:endParaRPr lang="en-US" dirty="0" smtClean="0"/>
          </a:p>
          <a:p>
            <a:r>
              <a:rPr lang="en-US" dirty="0" smtClean="0"/>
              <a:t>This second order derivative </a:t>
            </a:r>
            <a:r>
              <a:rPr lang="en-US" dirty="0" err="1" smtClean="0"/>
              <a:t>w.r.t</a:t>
            </a:r>
            <a:r>
              <a:rPr lang="en-US" dirty="0" smtClean="0"/>
              <a:t> space and time is called as </a:t>
            </a:r>
            <a:r>
              <a:rPr lang="en-US" b="1" dirty="0" smtClean="0"/>
              <a:t>d’Alembertion</a:t>
            </a:r>
            <a:r>
              <a:rPr lang="en-US" dirty="0" smtClean="0"/>
              <a:t> and denoted as  </a:t>
            </a:r>
            <a:endParaRPr lang="en-US" dirty="0"/>
          </a:p>
        </p:txBody>
      </p:sp>
      <p:graphicFrame>
        <p:nvGraphicFramePr>
          <p:cNvPr id="4" name="Object 3"/>
          <p:cNvGraphicFramePr>
            <a:graphicFrameLocks noChangeAspect="1"/>
          </p:cNvGraphicFramePr>
          <p:nvPr/>
        </p:nvGraphicFramePr>
        <p:xfrm>
          <a:off x="2714612" y="3214686"/>
          <a:ext cx="3429024" cy="1776422"/>
        </p:xfrm>
        <a:graphic>
          <a:graphicData uri="http://schemas.openxmlformats.org/presentationml/2006/ole">
            <p:oleObj spid="_x0000_s60418" name="Equation" r:id="rId3" imgW="1206360" imgH="838080" progId="Equation.3">
              <p:embed/>
            </p:oleObj>
          </a:graphicData>
        </a:graphic>
      </p:graphicFrame>
      <p:graphicFrame>
        <p:nvGraphicFramePr>
          <p:cNvPr id="60420" name="Object 4"/>
          <p:cNvGraphicFramePr>
            <a:graphicFrameLocks noChangeAspect="1"/>
          </p:cNvGraphicFramePr>
          <p:nvPr/>
        </p:nvGraphicFramePr>
        <p:xfrm>
          <a:off x="2643174" y="5857892"/>
          <a:ext cx="3143250" cy="1174750"/>
        </p:xfrm>
        <a:graphic>
          <a:graphicData uri="http://schemas.openxmlformats.org/presentationml/2006/ole">
            <p:oleObj spid="_x0000_s60420" name="Equation" r:id="rId4" imgW="1434960" imgH="63468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Electromagnetic waves</a:t>
            </a:r>
            <a:endParaRPr lang="en-NZ" dirty="0">
              <a:latin typeface="Times New Roman" pitchFamily="18" charset="0"/>
              <a:cs typeface="Times New Roman" pitchFamily="18" charset="0"/>
            </a:endParaRPr>
          </a:p>
        </p:txBody>
      </p:sp>
      <p:pic>
        <p:nvPicPr>
          <p:cNvPr id="4" name="Picture 4" descr="emwavec"/>
          <p:cNvPicPr>
            <a:picLocks noGrp="1" noChangeAspect="1" noChangeArrowheads="1"/>
          </p:cNvPicPr>
          <p:nvPr>
            <p:ph idx="1"/>
          </p:nvPr>
        </p:nvPicPr>
        <p:blipFill>
          <a:blip r:embed="rId2" cstate="print"/>
          <a:srcRect/>
          <a:stretch>
            <a:fillRect/>
          </a:stretch>
        </p:blipFill>
        <p:spPr bwMode="auto">
          <a:xfrm>
            <a:off x="428596" y="2132856"/>
            <a:ext cx="8208912" cy="4320479"/>
          </a:xfrm>
          <a:prstGeom prst="rect">
            <a:avLst/>
          </a:prstGeom>
          <a:solidFill>
            <a:schemeClr val="bg1"/>
          </a:solid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564904"/>
            <a:ext cx="8305800" cy="1143000"/>
          </a:xfrm>
        </p:spPr>
        <p:txBody>
          <a:bodyPr/>
          <a:lstStyle/>
          <a:p>
            <a:pPr algn="ctr"/>
            <a:r>
              <a:rPr lang="en-NZ" dirty="0" smtClean="0"/>
              <a:t>Motivation</a:t>
            </a:r>
            <a:endParaRPr lang="en-NZ" dirty="0"/>
          </a:p>
        </p:txBody>
      </p:sp>
      <p:sp>
        <p:nvSpPr>
          <p:cNvPr id="3" name="Content Placeholder 2"/>
          <p:cNvSpPr>
            <a:spLocks noGrp="1"/>
          </p:cNvSpPr>
          <p:nvPr>
            <p:ph idx="4294967295"/>
          </p:nvPr>
        </p:nvSpPr>
        <p:spPr>
          <a:xfrm>
            <a:off x="395536" y="1412776"/>
            <a:ext cx="8229600" cy="4389437"/>
          </a:xfrm>
        </p:spPr>
        <p:txBody>
          <a:bodyPr/>
          <a:lstStyle/>
          <a:p>
            <a:pPr>
              <a:buNone/>
            </a:pPr>
            <a:r>
              <a:rPr lang="en-NZ" dirty="0" smtClean="0"/>
              <a:t> </a:t>
            </a:r>
            <a:endParaRPr lang="en-NZ"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 of Maxwell’s Equations</a:t>
            </a:r>
            <a:endParaRPr lang="en-NZ" dirty="0"/>
          </a:p>
        </p:txBody>
      </p:sp>
      <p:sp>
        <p:nvSpPr>
          <p:cNvPr id="3" name="Content Placeholder 2"/>
          <p:cNvSpPr>
            <a:spLocks noGrp="1"/>
          </p:cNvSpPr>
          <p:nvPr>
            <p:ph idx="1"/>
          </p:nvPr>
        </p:nvSpPr>
        <p:spPr/>
        <p:txBody>
          <a:bodyPr>
            <a:normAutofit/>
          </a:bodyPr>
          <a:lstStyle/>
          <a:p>
            <a:r>
              <a:rPr lang="en-NZ" sz="5400" dirty="0" smtClean="0">
                <a:latin typeface="Times New Roman" pitchFamily="18" charset="0"/>
                <a:cs typeface="Times New Roman" pitchFamily="18" charset="0"/>
              </a:rPr>
              <a:t>Radiation therapy </a:t>
            </a:r>
            <a:r>
              <a:rPr lang="en-NZ" sz="3200" dirty="0" smtClean="0">
                <a:latin typeface="Times New Roman" pitchFamily="18" charset="0"/>
                <a:cs typeface="Times New Roman" pitchFamily="18" charset="0"/>
              </a:rPr>
              <a:t>is the treatment using penetrating x-rays, gamma-rays, or particles such as protons or neutrons on the affected region of the body to destroy the cancer cells. Radiation therapy is a modern treatment technique where the results are faster with fewer side effects than other more traditional forms of treatment. </a:t>
            </a: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 of Maxwell’s Equations</a:t>
            </a:r>
            <a:endParaRPr lang="en-NZ" dirty="0"/>
          </a:p>
        </p:txBody>
      </p:sp>
      <p:sp>
        <p:nvSpPr>
          <p:cNvPr id="3" name="Content Placeholder 2"/>
          <p:cNvSpPr>
            <a:spLocks noGrp="1"/>
          </p:cNvSpPr>
          <p:nvPr>
            <p:ph idx="1"/>
          </p:nvPr>
        </p:nvSpPr>
        <p:spPr/>
        <p:txBody>
          <a:bodyPr>
            <a:normAutofit/>
          </a:bodyPr>
          <a:lstStyle/>
          <a:p>
            <a:r>
              <a:rPr lang="en-NZ" dirty="0" smtClean="0"/>
              <a:t> </a:t>
            </a:r>
            <a:r>
              <a:rPr lang="en-NZ" sz="5000" dirty="0" smtClean="0">
                <a:latin typeface="Times New Roman" pitchFamily="18" charset="0"/>
                <a:cs typeface="Times New Roman" pitchFamily="18" charset="0"/>
              </a:rPr>
              <a:t>X-Rays</a:t>
            </a:r>
          </a:p>
          <a:p>
            <a:pPr>
              <a:buNone/>
            </a:pPr>
            <a:r>
              <a:rPr lang="en-NZ" sz="4000" dirty="0" smtClean="0">
                <a:latin typeface="Times New Roman" pitchFamily="18" charset="0"/>
                <a:cs typeface="Times New Roman" pitchFamily="18" charset="0"/>
              </a:rPr>
              <a:t>  </a:t>
            </a:r>
            <a:r>
              <a:rPr lang="en-NZ" sz="3200" dirty="0" smtClean="0">
                <a:latin typeface="Times New Roman" pitchFamily="18" charset="0"/>
                <a:cs typeface="Times New Roman" pitchFamily="18" charset="0"/>
              </a:rPr>
              <a:t>X-rays are a type of radiation used for medical diagnosis</a:t>
            </a:r>
            <a:r>
              <a:rPr lang="en-NZ" sz="3200" dirty="0" smtClean="0"/>
              <a:t>. </a:t>
            </a:r>
            <a:r>
              <a:rPr lang="en-NZ" sz="3200" dirty="0" smtClean="0">
                <a:latin typeface="Times New Roman" pitchFamily="18" charset="0"/>
                <a:cs typeface="Times New Roman" pitchFamily="18" charset="0"/>
              </a:rPr>
              <a:t>X-rays are not only used in medicine but also in industry, at airports to check customers and baggage, and by art historians to see if a picture has been painted on top of an older one</a:t>
            </a:r>
            <a:r>
              <a:rPr lang="en-NZ" sz="4000" dirty="0" smtClean="0">
                <a:latin typeface="Times New Roman" pitchFamily="18" charset="0"/>
                <a:cs typeface="Times New Roman" pitchFamily="18" charset="0"/>
              </a:rPr>
              <a:t>.</a:t>
            </a:r>
            <a:endParaRPr lang="en-NZ" sz="40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 of Maxwell’s Equations</a:t>
            </a:r>
            <a:endParaRPr lang="en-NZ" dirty="0"/>
          </a:p>
        </p:txBody>
      </p:sp>
      <p:sp>
        <p:nvSpPr>
          <p:cNvPr id="3" name="Content Placeholder 2"/>
          <p:cNvSpPr>
            <a:spLocks noGrp="1"/>
          </p:cNvSpPr>
          <p:nvPr>
            <p:ph idx="1"/>
          </p:nvPr>
        </p:nvSpPr>
        <p:spPr/>
        <p:txBody>
          <a:bodyPr>
            <a:normAutofit fontScale="62500" lnSpcReduction="20000"/>
          </a:bodyPr>
          <a:lstStyle/>
          <a:p>
            <a:r>
              <a:rPr lang="en-NZ" sz="7100" dirty="0" smtClean="0">
                <a:latin typeface="Times New Roman" pitchFamily="18" charset="0"/>
                <a:cs typeface="Times New Roman" pitchFamily="18" charset="0"/>
              </a:rPr>
              <a:t>Gamma Rays</a:t>
            </a:r>
          </a:p>
          <a:p>
            <a:pPr>
              <a:buNone/>
            </a:pPr>
            <a:r>
              <a:rPr lang="en-NZ" sz="5400" dirty="0" smtClean="0"/>
              <a:t>  </a:t>
            </a:r>
          </a:p>
          <a:p>
            <a:pPr>
              <a:buNone/>
            </a:pPr>
            <a:r>
              <a:rPr lang="en-NZ" sz="5400" dirty="0" smtClean="0"/>
              <a:t>  </a:t>
            </a:r>
            <a:r>
              <a:rPr lang="en-NZ" sz="5100" dirty="0" smtClean="0">
                <a:latin typeface="Times New Roman" pitchFamily="18" charset="0"/>
                <a:cs typeface="Times New Roman" pitchFamily="18" charset="0"/>
              </a:rPr>
              <a:t>Gamma rays are electromagnetic radiation like X-rays, but they have higher energy. Gamma-rays can kill living cells, a fact which medicine uses to its advantage, using gamma-rays to kill cancerous cells.</a:t>
            </a:r>
          </a:p>
          <a:p>
            <a:pPr>
              <a:buNone/>
            </a:pPr>
            <a:r>
              <a:rPr lang="en-NZ" sz="5400" dirty="0" smtClean="0"/>
              <a:t/>
            </a:r>
            <a:br>
              <a:rPr lang="en-NZ" sz="5400" dirty="0" smtClean="0"/>
            </a:br>
            <a:endParaRPr lang="en-NZ" sz="50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Applications of Maxwell’s Equations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NZ" sz="3200" dirty="0" smtClean="0">
                <a:latin typeface="Times New Roman" pitchFamily="18" charset="0"/>
                <a:cs typeface="Times New Roman" pitchFamily="18" charset="0"/>
              </a:rPr>
              <a:t>Magneto hydrodynamic (MHD) </a:t>
            </a:r>
          </a:p>
          <a:p>
            <a:r>
              <a:rPr lang="en-NZ" sz="2800" dirty="0" smtClean="0">
                <a:latin typeface="Times New Roman" pitchFamily="18" charset="0"/>
                <a:cs typeface="Times New Roman" pitchFamily="18" charset="0"/>
              </a:rPr>
              <a:t>The interaction of electrically conducting fluids with magnetic fields. The fluids can be ionized gases (commonly called plasmas) or liquid metals. Magneto hydrodynamic (MHD) phenomena occur naturally in the Earth's interior, constituting the dynamo that produces the Earth's magnetic field; in the magnetosphere that surrounds the Earth.</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Applications of Maxwell’s Equations</a:t>
            </a:r>
            <a:endParaRPr lang="en-NZ" dirty="0"/>
          </a:p>
        </p:txBody>
      </p:sp>
      <p:sp>
        <p:nvSpPr>
          <p:cNvPr id="3" name="Content Placeholder 2"/>
          <p:cNvSpPr>
            <a:spLocks noGrp="1"/>
          </p:cNvSpPr>
          <p:nvPr>
            <p:ph idx="1"/>
          </p:nvPr>
        </p:nvSpPr>
        <p:spPr/>
        <p:txBody>
          <a:bodyPr/>
          <a:lstStyle/>
          <a:p>
            <a:pPr algn="ctr">
              <a:buNone/>
            </a:pPr>
            <a:r>
              <a:rPr lang="en-CA" sz="3600" dirty="0" smtClean="0">
                <a:latin typeface="Times New Roman" pitchFamily="18" charset="0"/>
                <a:cs typeface="Times New Roman" pitchFamily="18" charset="0"/>
              </a:rPr>
              <a:t>Electric Guitar </a:t>
            </a:r>
          </a:p>
          <a:p>
            <a:r>
              <a:rPr lang="en-CA" sz="3200" dirty="0" smtClean="0">
                <a:latin typeface="Times New Roman" pitchFamily="18" charset="0"/>
                <a:cs typeface="Times New Roman" pitchFamily="18" charset="0"/>
              </a:rPr>
              <a:t>Basic principle of Magnetic Induction is employed in order to produce sound in guitars.</a:t>
            </a:r>
          </a:p>
          <a:p>
            <a:r>
              <a:rPr lang="en-CA" sz="3200" dirty="0" smtClean="0">
                <a:latin typeface="Times New Roman" pitchFamily="18" charset="0"/>
                <a:cs typeface="Times New Roman" pitchFamily="18" charset="0"/>
              </a:rPr>
              <a:t>Electro magnetic pick-ups are used to sense vibrations in the string electrically , produced by finger or metal strip, and route this electrical signal to amplifier or speaker  .</a:t>
            </a:r>
          </a:p>
          <a:p>
            <a:endParaRPr lang="en-NZ"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NZ" dirty="0" smtClean="0">
                <a:latin typeface="Times New Roman" pitchFamily="18" charset="0"/>
                <a:cs typeface="Times New Roman" pitchFamily="18" charset="0"/>
              </a:rPr>
              <a:t>Applications of Maxwell’s Equations</a:t>
            </a:r>
            <a:endParaRPr lang="en-NZ" dirty="0"/>
          </a:p>
        </p:txBody>
      </p:sp>
      <p:pic>
        <p:nvPicPr>
          <p:cNvPr id="4" name="Content Placeholder 3" descr="bar-pickup.gif"/>
          <p:cNvPicPr>
            <a:picLocks noGrp="1" noChangeAspect="1"/>
          </p:cNvPicPr>
          <p:nvPr>
            <p:ph idx="1"/>
          </p:nvPr>
        </p:nvPicPr>
        <p:blipFill>
          <a:blip r:embed="rId2" cstate="print"/>
          <a:stretch>
            <a:fillRect/>
          </a:stretch>
        </p:blipFill>
        <p:spPr>
          <a:xfrm>
            <a:off x="539552" y="1916832"/>
            <a:ext cx="4824536" cy="4608512"/>
          </a:xfrm>
        </p:spPr>
      </p:pic>
      <p:sp>
        <p:nvSpPr>
          <p:cNvPr id="5" name="TextBox 4"/>
          <p:cNvSpPr txBox="1"/>
          <p:nvPr/>
        </p:nvSpPr>
        <p:spPr>
          <a:xfrm>
            <a:off x="6732241" y="1694413"/>
            <a:ext cx="2160239" cy="5262979"/>
          </a:xfrm>
          <a:prstGeom prst="rect">
            <a:avLst/>
          </a:prstGeom>
          <a:noFill/>
        </p:spPr>
        <p:txBody>
          <a:bodyPr wrap="square" rtlCol="0">
            <a:spAutoFit/>
          </a:bodyPr>
          <a:lstStyle/>
          <a:p>
            <a:r>
              <a:rPr lang="en-CA" sz="2800" dirty="0" smtClean="0">
                <a:latin typeface="Times New Roman" pitchFamily="18" charset="0"/>
                <a:cs typeface="Times New Roman" pitchFamily="18" charset="0"/>
              </a:rPr>
              <a:t>The vibrations of the string causes a changing B-field that thus producing an electrical signal carried out to the amplifier.</a:t>
            </a:r>
          </a:p>
          <a:p>
            <a:endParaRPr lang="en-NZ" sz="2800" dirty="0"/>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problem</a:t>
            </a:r>
            <a:endParaRPr lang="en-US" dirty="0"/>
          </a:p>
        </p:txBody>
      </p:sp>
      <p:sp>
        <p:nvSpPr>
          <p:cNvPr id="3" name="Content Placeholder 2"/>
          <p:cNvSpPr>
            <a:spLocks noGrp="1"/>
          </p:cNvSpPr>
          <p:nvPr>
            <p:ph idx="1"/>
          </p:nvPr>
        </p:nvSpPr>
        <p:spPr/>
        <p:txBody>
          <a:bodyPr/>
          <a:lstStyle/>
          <a:p>
            <a:r>
              <a:rPr lang="en-US" dirty="0" smtClean="0"/>
              <a:t>Given an Electric field</a:t>
            </a:r>
          </a:p>
          <a:p>
            <a:endParaRPr lang="en-US" dirty="0" smtClean="0"/>
          </a:p>
          <a:p>
            <a:endParaRPr lang="en-US" dirty="0" smtClean="0"/>
          </a:p>
          <a:p>
            <a:endParaRPr lang="en-US" dirty="0" smtClean="0"/>
          </a:p>
          <a:p>
            <a:endParaRPr lang="en-US" dirty="0" smtClean="0"/>
          </a:p>
          <a:p>
            <a:r>
              <a:rPr lang="en-US" dirty="0" smtClean="0"/>
              <a:t>Find displacement current  density.</a:t>
            </a:r>
          </a:p>
          <a:p>
            <a:r>
              <a:rPr lang="en-US" dirty="0" smtClean="0"/>
              <a:t> Displacement current .</a:t>
            </a:r>
            <a:endParaRPr lang="en-US" dirty="0"/>
          </a:p>
        </p:txBody>
      </p:sp>
      <p:graphicFrame>
        <p:nvGraphicFramePr>
          <p:cNvPr id="4" name="Object 3"/>
          <p:cNvGraphicFramePr>
            <a:graphicFrameLocks noChangeAspect="1"/>
          </p:cNvGraphicFramePr>
          <p:nvPr/>
        </p:nvGraphicFramePr>
        <p:xfrm>
          <a:off x="1928794" y="2786058"/>
          <a:ext cx="5715040" cy="1285884"/>
        </p:xfrm>
        <a:graphic>
          <a:graphicData uri="http://schemas.openxmlformats.org/presentationml/2006/ole">
            <p:oleObj spid="_x0000_s58370" name="Equation" r:id="rId3" imgW="1803240" imgH="63468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772400" cy="1362456"/>
          </a:xfrm>
        </p:spPr>
        <p:txBody>
          <a:bodyPr/>
          <a:lstStyle/>
          <a:p>
            <a:r>
              <a:rPr lang="en-NZ" sz="3600" dirty="0" smtClean="0">
                <a:latin typeface="Times New Roman" pitchFamily="18" charset="0"/>
                <a:cs typeface="Times New Roman" pitchFamily="18" charset="0"/>
              </a:rPr>
              <a:t>“And GOD said, let there be light : and there was light”    Genesis 1:3</a:t>
            </a:r>
            <a:endParaRPr lang="en-NZ"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530352" y="1484784"/>
            <a:ext cx="7772400" cy="5184576"/>
          </a:xfrm>
        </p:spPr>
        <p:txBody>
          <a:bodyPr>
            <a:normAutofit fontScale="92500"/>
          </a:bodyPr>
          <a:lstStyle/>
          <a:p>
            <a:r>
              <a:rPr lang="en-NZ" dirty="0" smtClean="0">
                <a:latin typeface="Times New Roman" pitchFamily="18" charset="0"/>
                <a:cs typeface="Times New Roman" pitchFamily="18" charset="0"/>
              </a:rPr>
              <a:t>And then  God said, let</a:t>
            </a: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r>
              <a:rPr lang="en-NZ" dirty="0" smtClean="0">
                <a:latin typeface="Times New Roman" pitchFamily="18" charset="0"/>
                <a:cs typeface="Times New Roman" pitchFamily="18" charset="0"/>
              </a:rPr>
              <a:t>  </a:t>
            </a:r>
          </a:p>
          <a:p>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r>
              <a:rPr lang="en-NZ" dirty="0" smtClean="0">
                <a:latin typeface="Times New Roman" pitchFamily="18" charset="0"/>
                <a:cs typeface="Times New Roman" pitchFamily="18" charset="0"/>
              </a:rPr>
              <a:t>And there was Light ….</a:t>
            </a:r>
          </a:p>
          <a:p>
            <a:r>
              <a:rPr lang="en-NZ" dirty="0" smtClean="0">
                <a:latin typeface="Times New Roman" pitchFamily="18" charset="0"/>
                <a:cs typeface="Times New Roman" pitchFamily="18" charset="0"/>
              </a:rPr>
              <a:t>(Anonymous)</a:t>
            </a:r>
          </a:p>
          <a:p>
            <a:endParaRPr lang="en-NZ" dirty="0">
              <a:latin typeface="Times New Roman" pitchFamily="18" charset="0"/>
              <a:cs typeface="Times New Roman" pitchFamily="18" charset="0"/>
            </a:endParaRPr>
          </a:p>
        </p:txBody>
      </p:sp>
      <p:graphicFrame>
        <p:nvGraphicFramePr>
          <p:cNvPr id="20482" name="Object 2"/>
          <p:cNvGraphicFramePr>
            <a:graphicFrameLocks noChangeAspect="1"/>
          </p:cNvGraphicFramePr>
          <p:nvPr/>
        </p:nvGraphicFramePr>
        <p:xfrm>
          <a:off x="4139952" y="1700808"/>
          <a:ext cx="3529012" cy="3986212"/>
        </p:xfrm>
        <a:graphic>
          <a:graphicData uri="http://schemas.openxmlformats.org/presentationml/2006/ole">
            <p:oleObj spid="_x0000_s20482" name="Equation" r:id="rId3" imgW="1371600" imgH="154908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Basic Calculus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NZ" dirty="0" smtClean="0">
                <a:latin typeface="Times New Roman" pitchFamily="18" charset="0"/>
                <a:cs typeface="Times New Roman" pitchFamily="18" charset="0"/>
              </a:rPr>
              <a:t>We will be using following Identities for a better understanding of Maxwell’s Equations.</a:t>
            </a:r>
          </a:p>
          <a:p>
            <a:r>
              <a:rPr lang="en-NZ" dirty="0" smtClean="0">
                <a:latin typeface="Times New Roman" pitchFamily="18" charset="0"/>
                <a:cs typeface="Times New Roman" pitchFamily="18" charset="0"/>
              </a:rPr>
              <a:t>Ordinary Derivative: For one variable  functions ordinary derivative is used and represents slope of function.</a:t>
            </a:r>
          </a:p>
          <a:p>
            <a:r>
              <a:rPr lang="en-NZ" dirty="0" smtClean="0">
                <a:latin typeface="Times New Roman" pitchFamily="18" charset="0"/>
                <a:cs typeface="Times New Roman" pitchFamily="18" charset="0"/>
              </a:rPr>
              <a:t>Gradient : For multivariable functions we use ‘Del’ operator given by </a:t>
            </a:r>
          </a:p>
          <a:p>
            <a:pPr>
              <a:buNone/>
            </a:pPr>
            <a:r>
              <a:rPr lang="en-NZ" dirty="0" smtClean="0">
                <a:latin typeface="Times New Roman" pitchFamily="18" charset="0"/>
                <a:cs typeface="Times New Roman" pitchFamily="18" charset="0"/>
              </a:rPr>
              <a:t>   </a:t>
            </a:r>
          </a:p>
          <a:p>
            <a:endParaRPr lang="en-NZ" dirty="0" smtClean="0">
              <a:latin typeface="Times New Roman" pitchFamily="18" charset="0"/>
              <a:cs typeface="Times New Roman" pitchFamily="18" charset="0"/>
            </a:endParaRPr>
          </a:p>
          <a:p>
            <a:endParaRPr lang="en-NZ"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2105025" y="5157788"/>
          <a:ext cx="4291013" cy="922337"/>
        </p:xfrm>
        <a:graphic>
          <a:graphicData uri="http://schemas.openxmlformats.org/presentationml/2006/ole">
            <p:oleObj spid="_x0000_s1027" name="Equation" r:id="rId3" imgW="1384200" imgH="41904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Basic Calculus</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NZ" dirty="0" smtClean="0"/>
              <a:t>Divergence(       ) : Dot product of ∆ with a vector quantity     is called as divergence and gives us a scalar result. Physically this gives a measure of how much does      spreads out from point of observation .</a:t>
            </a:r>
          </a:p>
          <a:p>
            <a:r>
              <a:rPr lang="en-NZ" dirty="0" smtClean="0"/>
              <a:t>Curl(       ): Cross product of del with a vector quantity                                        is called as curl . Physically this tells us about how much the vector quantity turns around point of consideration. </a:t>
            </a:r>
          </a:p>
          <a:p>
            <a:pPr>
              <a:buNone/>
            </a:pPr>
            <a:r>
              <a:rPr lang="en-NZ" dirty="0" smtClean="0"/>
              <a:t>    </a:t>
            </a:r>
          </a:p>
          <a:p>
            <a:pPr>
              <a:buNone/>
            </a:pPr>
            <a:r>
              <a:rPr lang="en-NZ" dirty="0" smtClean="0"/>
              <a:t>   </a:t>
            </a:r>
          </a:p>
          <a:p>
            <a:pPr>
              <a:buNone/>
            </a:pPr>
            <a:endParaRPr lang="en-NZ" dirty="0"/>
          </a:p>
        </p:txBody>
      </p:sp>
      <p:graphicFrame>
        <p:nvGraphicFramePr>
          <p:cNvPr id="4" name="Object 3"/>
          <p:cNvGraphicFramePr>
            <a:graphicFrameLocks noChangeAspect="1"/>
          </p:cNvGraphicFramePr>
          <p:nvPr/>
        </p:nvGraphicFramePr>
        <p:xfrm>
          <a:off x="2411760" y="1916832"/>
          <a:ext cx="648072" cy="503932"/>
        </p:xfrm>
        <a:graphic>
          <a:graphicData uri="http://schemas.openxmlformats.org/presentationml/2006/ole">
            <p:oleObj spid="_x0000_s24578" name="Equation" r:id="rId3" imgW="279360" imgH="215640" progId="Equation.3">
              <p:embed/>
            </p:oleObj>
          </a:graphicData>
        </a:graphic>
      </p:graphicFrame>
      <p:graphicFrame>
        <p:nvGraphicFramePr>
          <p:cNvPr id="5" name="Object 4"/>
          <p:cNvGraphicFramePr>
            <a:graphicFrameLocks noChangeAspect="1"/>
          </p:cNvGraphicFramePr>
          <p:nvPr/>
        </p:nvGraphicFramePr>
        <p:xfrm>
          <a:off x="2051720" y="2348880"/>
          <a:ext cx="364232" cy="467990"/>
        </p:xfrm>
        <a:graphic>
          <a:graphicData uri="http://schemas.openxmlformats.org/presentationml/2006/ole">
            <p:oleObj spid="_x0000_s24579" name="Equation" r:id="rId4" imgW="152280" imgH="215640" progId="Equation.3">
              <p:embed/>
            </p:oleObj>
          </a:graphicData>
        </a:graphic>
      </p:graphicFrame>
      <p:graphicFrame>
        <p:nvGraphicFramePr>
          <p:cNvPr id="7" name="Object 6"/>
          <p:cNvGraphicFramePr>
            <a:graphicFrameLocks noChangeAspect="1"/>
          </p:cNvGraphicFramePr>
          <p:nvPr/>
        </p:nvGraphicFramePr>
        <p:xfrm>
          <a:off x="1547664" y="3140968"/>
          <a:ext cx="292224" cy="395982"/>
        </p:xfrm>
        <a:graphic>
          <a:graphicData uri="http://schemas.openxmlformats.org/presentationml/2006/ole">
            <p:oleObj spid="_x0000_s24580" name="Equation" r:id="rId5" imgW="152280" imgH="215640" progId="Equation.3">
              <p:embed/>
            </p:oleObj>
          </a:graphicData>
        </a:graphic>
      </p:graphicFrame>
      <p:graphicFrame>
        <p:nvGraphicFramePr>
          <p:cNvPr id="8" name="Object 7"/>
          <p:cNvGraphicFramePr>
            <a:graphicFrameLocks noChangeAspect="1"/>
          </p:cNvGraphicFramePr>
          <p:nvPr/>
        </p:nvGraphicFramePr>
        <p:xfrm>
          <a:off x="1475656" y="3717032"/>
          <a:ext cx="792088" cy="287908"/>
        </p:xfrm>
        <a:graphic>
          <a:graphicData uri="http://schemas.openxmlformats.org/presentationml/2006/ole">
            <p:oleObj spid="_x0000_s24581" name="Equation" r:id="rId6" imgW="380880" imgH="215640" progId="Equation.3">
              <p:embed/>
            </p:oleObj>
          </a:graphicData>
        </a:graphic>
      </p:graphicFrame>
      <p:graphicFrame>
        <p:nvGraphicFramePr>
          <p:cNvPr id="9" name="Object 8"/>
          <p:cNvGraphicFramePr>
            <a:graphicFrameLocks noChangeAspect="1"/>
          </p:cNvGraphicFramePr>
          <p:nvPr/>
        </p:nvGraphicFramePr>
        <p:xfrm>
          <a:off x="8460432" y="3717032"/>
          <a:ext cx="436240" cy="323974"/>
        </p:xfrm>
        <a:graphic>
          <a:graphicData uri="http://schemas.openxmlformats.org/presentationml/2006/ole">
            <p:oleObj spid="_x0000_s24582" name="Equation" r:id="rId7" imgW="152280" imgH="21564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dirty="0" smtClean="0">
                <a:latin typeface="Times New Roman" pitchFamily="18" charset="0"/>
                <a:cs typeface="Times New Roman" pitchFamily="18" charset="0"/>
              </a:rPr>
              <a:t> Basic Calculus</a:t>
            </a:r>
            <a:endParaRPr lang="en-NZ" dirty="0">
              <a:latin typeface="Times New Roman" pitchFamily="18" charset="0"/>
              <a:cs typeface="Times New Roman" pitchFamily="18" charset="0"/>
            </a:endParaRPr>
          </a:p>
        </p:txBody>
      </p:sp>
      <p:graphicFrame>
        <p:nvGraphicFramePr>
          <p:cNvPr id="23556" name="Object 4"/>
          <p:cNvGraphicFramePr>
            <a:graphicFrameLocks noChangeAspect="1"/>
          </p:cNvGraphicFramePr>
          <p:nvPr>
            <p:ph idx="1"/>
          </p:nvPr>
        </p:nvGraphicFramePr>
        <p:xfrm>
          <a:off x="552450" y="2279650"/>
          <a:ext cx="4003675" cy="1431925"/>
        </p:xfrm>
        <a:graphic>
          <a:graphicData uri="http://schemas.openxmlformats.org/presentationml/2006/ole">
            <p:oleObj spid="_x0000_s23556" name="Equation" r:id="rId3" imgW="1917360" imgH="685800" progId="Equation.3">
              <p:embed/>
            </p:oleObj>
          </a:graphicData>
        </a:graphic>
      </p:graphicFrame>
      <p:graphicFrame>
        <p:nvGraphicFramePr>
          <p:cNvPr id="23557" name="Object 5"/>
          <p:cNvGraphicFramePr>
            <a:graphicFrameLocks noChangeAspect="1"/>
          </p:cNvGraphicFramePr>
          <p:nvPr/>
        </p:nvGraphicFramePr>
        <p:xfrm>
          <a:off x="611560" y="4077072"/>
          <a:ext cx="5219700" cy="1968500"/>
        </p:xfrm>
        <a:graphic>
          <a:graphicData uri="http://schemas.openxmlformats.org/presentationml/2006/ole">
            <p:oleObj spid="_x0000_s23557" name="Equation" r:id="rId4" imgW="3098520" imgH="1168200" progId="Equation.3">
              <p:embed/>
            </p:oleObj>
          </a:graphicData>
        </a:graphic>
      </p:graphicFrame>
      <p:sp>
        <p:nvSpPr>
          <p:cNvPr id="8" name="Rectangle 7"/>
          <p:cNvSpPr/>
          <p:nvPr/>
        </p:nvSpPr>
        <p:spPr>
          <a:xfrm>
            <a:off x="5076056" y="2708920"/>
            <a:ext cx="3451571" cy="738664"/>
          </a:xfrm>
          <a:prstGeom prst="rect">
            <a:avLst/>
          </a:prstGeom>
        </p:spPr>
        <p:txBody>
          <a:bodyPr wrap="square">
            <a:spAutoFit/>
          </a:bodyPr>
          <a:lstStyle/>
          <a:p>
            <a:pPr algn="ctr">
              <a:spcBef>
                <a:spcPct val="50000"/>
              </a:spcBef>
            </a:pPr>
            <a:r>
              <a:rPr lang="en-GB" dirty="0" smtClean="0">
                <a:latin typeface="Times New Roman" pitchFamily="18" charset="0"/>
                <a:cs typeface="Times New Roman" pitchFamily="18" charset="0"/>
              </a:rPr>
              <a:t>Gradient is normal to surfaces </a:t>
            </a:r>
            <a:r>
              <a:rPr lang="en-GB" sz="2400" dirty="0" smtClean="0">
                <a:latin typeface="Times New Roman" pitchFamily="18" charset="0"/>
                <a:cs typeface="Times New Roman" pitchFamily="18" charset="0"/>
                <a:sym typeface="Symbol" pitchFamily="-64" charset="2"/>
              </a:rPr>
              <a:t></a:t>
            </a:r>
            <a:r>
              <a:rPr lang="en-GB" dirty="0" smtClean="0">
                <a:latin typeface="Times New Roman" pitchFamily="18" charset="0"/>
                <a:cs typeface="Times New Roman" pitchFamily="18" charset="0"/>
              </a:rPr>
              <a:t>=constant</a:t>
            </a:r>
            <a:endParaRPr lang="en-US"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Basic Identities</a:t>
            </a:r>
            <a:endParaRPr lang="en-NZ" dirty="0">
              <a:latin typeface="Times New Roman" pitchFamily="18" charset="0"/>
              <a:cs typeface="Times New Roman" pitchFamily="18" charset="0"/>
            </a:endParaRPr>
          </a:p>
        </p:txBody>
      </p:sp>
      <p:graphicFrame>
        <p:nvGraphicFramePr>
          <p:cNvPr id="4" name="Content Placeholder 3"/>
          <p:cNvGraphicFramePr>
            <a:graphicFrameLocks noChangeAspect="1"/>
          </p:cNvGraphicFramePr>
          <p:nvPr>
            <p:ph idx="1"/>
          </p:nvPr>
        </p:nvGraphicFramePr>
        <p:xfrm>
          <a:off x="2339975" y="2924175"/>
          <a:ext cx="6096000" cy="2387600"/>
        </p:xfrm>
        <a:graphic>
          <a:graphicData uri="http://schemas.openxmlformats.org/presentationml/2006/ole">
            <p:oleObj spid="_x0000_s3074" name="Equation" r:id="rId3" imgW="1815840" imgH="711000" progId="Equation.3">
              <p:embed/>
            </p:oleObj>
          </a:graphicData>
        </a:graphic>
      </p:graphicFrame>
      <p:sp>
        <p:nvSpPr>
          <p:cNvPr id="5" name="Oval Callout 4"/>
          <p:cNvSpPr/>
          <p:nvPr/>
        </p:nvSpPr>
        <p:spPr>
          <a:xfrm>
            <a:off x="5580112" y="1916832"/>
            <a:ext cx="1728192" cy="1260720"/>
          </a:xfrm>
          <a:prstGeom prst="wedgeEllipseCallout">
            <a:avLst>
              <a:gd name="adj1" fmla="val -57463"/>
              <a:gd name="adj2" fmla="val 49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latin typeface="Times New Roman" pitchFamily="18" charset="0"/>
                <a:cs typeface="Times New Roman" pitchFamily="18" charset="0"/>
              </a:rPr>
              <a:t>Curl of Gradient is always zero</a:t>
            </a:r>
            <a:endParaRPr lang="en-NZ" dirty="0">
              <a:latin typeface="Times New Roman" pitchFamily="18" charset="0"/>
              <a:cs typeface="Times New Roman" pitchFamily="18" charset="0"/>
            </a:endParaRPr>
          </a:p>
        </p:txBody>
      </p:sp>
      <p:sp>
        <p:nvSpPr>
          <p:cNvPr id="6" name="Oval Callout 5"/>
          <p:cNvSpPr/>
          <p:nvPr/>
        </p:nvSpPr>
        <p:spPr>
          <a:xfrm>
            <a:off x="0" y="4509120"/>
            <a:ext cx="2304256" cy="1224136"/>
          </a:xfrm>
          <a:prstGeom prst="wedgeEllipseCallout">
            <a:avLst>
              <a:gd name="adj1" fmla="val 53429"/>
              <a:gd name="adj2" fmla="val -81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latin typeface="Times New Roman" pitchFamily="18" charset="0"/>
                <a:cs typeface="Times New Roman" pitchFamily="18" charset="0"/>
              </a:rPr>
              <a:t>Divergence of Curl is always Zero</a:t>
            </a:r>
            <a:endParaRPr lang="en-NZ"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 calcmode="lin" valueType="num">
                                      <p:cBhvr additive="base">
                                        <p:cTn id="1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6">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Times New Roman" pitchFamily="18" charset="0"/>
                <a:cs typeface="Times New Roman" pitchFamily="18" charset="0"/>
              </a:rPr>
              <a:t> Basic Theorems For</a:t>
            </a:r>
            <a:endParaRPr lang="en-NZ"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NZ" dirty="0" smtClean="0"/>
              <a:t>Divergence :</a:t>
            </a:r>
          </a:p>
          <a:p>
            <a:endParaRPr lang="en-NZ" dirty="0" smtClean="0"/>
          </a:p>
          <a:p>
            <a:pPr>
              <a:buNone/>
            </a:pPr>
            <a:endParaRPr lang="en-NZ" dirty="0" smtClean="0"/>
          </a:p>
          <a:p>
            <a:r>
              <a:rPr lang="en-NZ" dirty="0" smtClean="0"/>
              <a:t>Curl :</a:t>
            </a:r>
          </a:p>
          <a:p>
            <a:pPr>
              <a:buNone/>
            </a:pPr>
            <a:endParaRPr lang="en-NZ" dirty="0" smtClean="0"/>
          </a:p>
          <a:p>
            <a:pPr>
              <a:buNone/>
            </a:pPr>
            <a:endParaRPr lang="en-NZ" dirty="0" smtClean="0"/>
          </a:p>
          <a:p>
            <a:pPr>
              <a:buNone/>
            </a:pPr>
            <a:endParaRPr lang="en-NZ" dirty="0" smtClean="0"/>
          </a:p>
          <a:p>
            <a:pPr>
              <a:buNone/>
            </a:pPr>
            <a:endParaRPr lang="en-NZ" dirty="0" smtClean="0"/>
          </a:p>
          <a:p>
            <a:pPr>
              <a:buNone/>
            </a:pPr>
            <a:r>
              <a:rPr lang="en-NZ" dirty="0" smtClean="0"/>
              <a:t> </a:t>
            </a:r>
          </a:p>
          <a:p>
            <a:pPr>
              <a:buNone/>
            </a:pPr>
            <a:endParaRPr lang="en-NZ" dirty="0"/>
          </a:p>
        </p:txBody>
      </p:sp>
      <p:graphicFrame>
        <p:nvGraphicFramePr>
          <p:cNvPr id="4" name="Object 3"/>
          <p:cNvGraphicFramePr>
            <a:graphicFrameLocks noChangeAspect="1"/>
          </p:cNvGraphicFramePr>
          <p:nvPr/>
        </p:nvGraphicFramePr>
        <p:xfrm>
          <a:off x="3059832" y="2636912"/>
          <a:ext cx="3384376" cy="982588"/>
        </p:xfrm>
        <a:graphic>
          <a:graphicData uri="http://schemas.openxmlformats.org/presentationml/2006/ole">
            <p:oleObj spid="_x0000_s4098" name="Equation" r:id="rId3" imgW="1168200" imgH="380880" progId="Equation.3">
              <p:embed/>
            </p:oleObj>
          </a:graphicData>
        </a:graphic>
      </p:graphicFrame>
      <p:graphicFrame>
        <p:nvGraphicFramePr>
          <p:cNvPr id="5" name="Object 4"/>
          <p:cNvGraphicFramePr>
            <a:graphicFrameLocks noChangeAspect="1"/>
          </p:cNvGraphicFramePr>
          <p:nvPr/>
        </p:nvGraphicFramePr>
        <p:xfrm>
          <a:off x="2627784" y="4509120"/>
          <a:ext cx="4536504" cy="1101080"/>
        </p:xfrm>
        <a:graphic>
          <a:graphicData uri="http://schemas.openxmlformats.org/presentationml/2006/ole">
            <p:oleObj spid="_x0000_s4099" name="Equation" r:id="rId4" imgW="1231560" imgH="380880" progId="Equation.3">
              <p:embed/>
            </p:oleObj>
          </a:graphicData>
        </a:graphic>
      </p:graphicFrame>
      <p:sp>
        <p:nvSpPr>
          <p:cNvPr id="6" name="Oval Callout 5"/>
          <p:cNvSpPr/>
          <p:nvPr/>
        </p:nvSpPr>
        <p:spPr>
          <a:xfrm>
            <a:off x="6516216" y="1484784"/>
            <a:ext cx="1872208" cy="1260720"/>
          </a:xfrm>
          <a:prstGeom prst="wedgeEllipseCallout">
            <a:avLst>
              <a:gd name="adj1" fmla="val -54606"/>
              <a:gd name="adj2" fmla="val 60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Gauss’s Divergence theorem</a:t>
            </a:r>
            <a:endParaRPr lang="en-NZ" dirty="0"/>
          </a:p>
        </p:txBody>
      </p:sp>
      <p:sp>
        <p:nvSpPr>
          <p:cNvPr id="7" name="Oval Callout 6"/>
          <p:cNvSpPr/>
          <p:nvPr/>
        </p:nvSpPr>
        <p:spPr>
          <a:xfrm>
            <a:off x="7164288" y="3212976"/>
            <a:ext cx="1656184" cy="1296144"/>
          </a:xfrm>
          <a:prstGeom prst="wedgeEllipseCallout">
            <a:avLst>
              <a:gd name="adj1" fmla="val -58650"/>
              <a:gd name="adj2" fmla="val 76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Stoke’s</a:t>
            </a:r>
            <a:r>
              <a:rPr lang="en-NZ" dirty="0" smtClean="0"/>
              <a:t> Theorem</a:t>
            </a:r>
            <a:endParaRPr lang="en-NZ"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 calcmode="lin" valueType="num">
                                      <p:cBhvr additive="base">
                                        <p:cTn id="1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7">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1318</TotalTime>
  <Words>1101</Words>
  <Application>Microsoft Office PowerPoint</Application>
  <PresentationFormat>On-screen Show (4:3)</PresentationFormat>
  <Paragraphs>185</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Flow</vt:lpstr>
      <vt:lpstr>Equation</vt:lpstr>
      <vt:lpstr>Maxwell’s Equations</vt:lpstr>
      <vt:lpstr>Contents</vt:lpstr>
      <vt:lpstr>Motivation</vt:lpstr>
      <vt:lpstr>“And GOD said, let there be light : and there was light”    Genesis 1:3</vt:lpstr>
      <vt:lpstr>Basic Calculus</vt:lpstr>
      <vt:lpstr>Basic Calculus</vt:lpstr>
      <vt:lpstr> Basic Calculus</vt:lpstr>
      <vt:lpstr>Basic Identities</vt:lpstr>
      <vt:lpstr> Basic Theorems For</vt:lpstr>
      <vt:lpstr>Introduction to Electromagnetic Fields</vt:lpstr>
      <vt:lpstr>Introduction to Maxwell’s Equations</vt:lpstr>
      <vt:lpstr>Maxwell’s Equations</vt:lpstr>
      <vt:lpstr>Maxwell’s Equations</vt:lpstr>
      <vt:lpstr>First Equation </vt:lpstr>
      <vt:lpstr>Example of Sphere</vt:lpstr>
      <vt:lpstr>Second Equation</vt:lpstr>
      <vt:lpstr>Example</vt:lpstr>
      <vt:lpstr>Magnetic dipoles</vt:lpstr>
      <vt:lpstr>Third Equation</vt:lpstr>
      <vt:lpstr>Faraday’s Law</vt:lpstr>
      <vt:lpstr>Forth Equation </vt:lpstr>
      <vt:lpstr>Displacement Current </vt:lpstr>
      <vt:lpstr>Displacement Current</vt:lpstr>
      <vt:lpstr>Ampere’s Law</vt:lpstr>
      <vt:lpstr>Final form of Maxwell’s Equations</vt:lpstr>
      <vt:lpstr>Consistency with Charge Conservation</vt:lpstr>
      <vt:lpstr>Wave Equations</vt:lpstr>
      <vt:lpstr>Wave Equations</vt:lpstr>
      <vt:lpstr>Electromagnetic waves</vt:lpstr>
      <vt:lpstr>Application of Maxwell’s Equations</vt:lpstr>
      <vt:lpstr>Application of Maxwell’s Equations</vt:lpstr>
      <vt:lpstr>Application of Maxwell’s Equations</vt:lpstr>
      <vt:lpstr>Applications of Maxwell’s Equations</vt:lpstr>
      <vt:lpstr>Applications of Maxwell’s Equations</vt:lpstr>
      <vt:lpstr>Applications of Maxwell’s Equations</vt:lpstr>
      <vt:lpstr>Sample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Maxwell’s Equations NUST SEECS</dc:title>
  <dc:creator>zahid</dc:creator>
  <cp:lastModifiedBy>NUST</cp:lastModifiedBy>
  <cp:revision>119</cp:revision>
  <dcterms:created xsi:type="dcterms:W3CDTF">2013-06-27T18:27:31Z</dcterms:created>
  <dcterms:modified xsi:type="dcterms:W3CDTF">2013-12-20T05:23:41Z</dcterms:modified>
</cp:coreProperties>
</file>