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56"/>
  </p:notesMasterIdLst>
  <p:handoutMasterIdLst>
    <p:handoutMasterId r:id="rId57"/>
  </p:handoutMasterIdLst>
  <p:sldIdLst>
    <p:sldId id="256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  <p:sldId id="592" r:id="rId51"/>
    <p:sldId id="585" r:id="rId52"/>
    <p:sldId id="586" r:id="rId53"/>
    <p:sldId id="593" r:id="rId54"/>
    <p:sldId id="53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2" autoAdjust="0"/>
    <p:restoredTop sz="88227" autoAdjust="0"/>
  </p:normalViewPr>
  <p:slideViewPr>
    <p:cSldViewPr>
      <p:cViewPr varScale="1">
        <p:scale>
          <a:sx n="89" d="100"/>
          <a:sy n="89" d="100"/>
        </p:scale>
        <p:origin x="-1056" y="-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DD02503A-302B-4524-ABBD-FC46FA8FEF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46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5CBE8F1-CAB3-4BEF-A161-1EB6F40346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71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EF1A4-B203-4F94-A8E7-9329C8D4F3F9}" type="slidenum">
              <a:rPr lang="zh-CN" altLang="en-US" smtClean="0"/>
              <a:pPr>
                <a:defRPr/>
              </a:pPr>
              <a:t>5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A4346-5DA5-4E83-8448-B5FAA70F319F}" type="slidenum">
              <a:rPr lang="zh-CN" altLang="en-US" smtClean="0"/>
              <a:pPr>
                <a:defRPr/>
              </a:pPr>
              <a:t>38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9BE463-E50E-48B1-AADA-271EF3C45C9D}" type="slidenum">
              <a:rPr lang="zh-CN" altLang="en-US" smtClean="0"/>
              <a:pPr>
                <a:defRPr/>
              </a:pPr>
              <a:t>41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485FE-E9DA-476E-BDBD-DADB9879DE9F}" type="slidenum">
              <a:rPr lang="zh-CN" altLang="en-US" smtClean="0"/>
              <a:pPr>
                <a:defRPr/>
              </a:pPr>
              <a:t>44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126A78-DF63-4311-AB05-32B2DAC06B34}" type="slidenum">
              <a:rPr lang="zh-CN" altLang="en-US" smtClean="0"/>
              <a:pPr>
                <a:defRPr/>
              </a:pPr>
              <a:t>47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448E0-2395-4D48-AE27-8368132521EE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3DAE4-FF61-47BB-9706-6134D1F8C1B0}" type="slidenum">
              <a:rPr lang="zh-CN" altLang="en-US" smtClean="0"/>
              <a:pPr>
                <a:defRPr/>
              </a:pPr>
              <a:t>52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    </a:t>
            </a:r>
            <a:r>
              <a:rPr lang="zh-CN" altLang="en-US" smtClean="0">
                <a:ea typeface="宋体" charset="-122"/>
              </a:rPr>
              <a:t>下次课为翻转课堂，教员一定要重点强调其重要性，并提供学习方法：下次讲授的内容采用翻转课堂的方式学习，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即先在青鸟学习平台自学，再去中心讨论，如果不看，会直接影响下节课的学习。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B9B3F3-4061-414A-A7B5-C8E2522FEB59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0C456E-14EF-4F62-8293-5163B2C32EE9}" type="slidenum">
              <a:rPr lang="zh-CN" altLang="en-US" smtClean="0">
                <a:latin typeface="Calibri" pitchFamily="34" charset="0"/>
              </a:rPr>
              <a:pPr>
                <a:defRPr/>
              </a:pPr>
              <a:t>54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19F99A-E02B-4D10-9E73-2590302AED51}" type="slidenum">
              <a:rPr lang="zh-CN" altLang="en-US" smtClean="0"/>
              <a:pPr>
                <a:defRPr/>
              </a:pPr>
              <a:t>13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07FD-81B2-4DB3-8F6E-DFFBA66F5823}" type="slidenum">
              <a:rPr lang="zh-CN" altLang="en-US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182AC0-6909-45D2-B847-7F6EE5B10907}" type="slidenum">
              <a:rPr lang="zh-CN" altLang="en-US" smtClean="0"/>
              <a:pPr>
                <a:defRPr/>
              </a:pPr>
              <a:t>20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18FCF0-C771-425D-BFF7-FE79683E93D0}" type="slidenum">
              <a:rPr lang="zh-CN" altLang="en-US" smtClean="0"/>
              <a:pPr>
                <a:defRPr/>
              </a:pPr>
              <a:t>23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7E2F0-3552-4578-8F53-C65F745F5E00}" type="slidenum">
              <a:rPr lang="zh-CN" altLang="en-US" smtClean="0"/>
              <a:pPr>
                <a:defRPr/>
              </a:pPr>
              <a:t>26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58FB4B-F7C1-42D0-9B58-4B2B65B1EC8E}" type="slidenum">
              <a:rPr lang="zh-CN" altLang="en-US" smtClean="0"/>
              <a:pPr>
                <a:defRPr/>
              </a:pPr>
              <a:t>29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CD5117-678E-4A7E-A2CD-46FCA421F258}" type="slidenum">
              <a:rPr lang="zh-CN" altLang="en-US" smtClean="0"/>
              <a:pPr>
                <a:defRPr/>
              </a:pPr>
              <a:t>32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D0281D-1637-4608-BECF-AA1EE5CC5B14}" type="slidenum">
              <a:rPr lang="zh-CN" altLang="en-US" smtClean="0"/>
              <a:pPr>
                <a:defRPr/>
              </a:pPr>
              <a:t>35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3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822450"/>
            <a:ext cx="576263" cy="677863"/>
            <a:chOff x="7786710" y="1536651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6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36651"/>
              <a:ext cx="576891" cy="677108"/>
              <a:chOff x="7572396" y="1536651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36651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Y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11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1FBC9-0905-464A-B2C2-044951E6273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48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BDB4A-9AE8-4308-8960-8699D91D1702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1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C26D2-0C3E-42A7-9416-11EF103A2A7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36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1FC4E-1BCB-46A1-90C7-602C4D6CA781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39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71E37-CCDF-438E-8305-310A385E015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B99F-0205-4B5D-A9D6-3AEEEBEF5324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67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37A7-A80E-4D0B-AD03-BBD124B7A06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2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FF750-1D87-43B9-8734-12EC1564EEB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16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6BCBC-4735-421B-801F-DFB08456C8A8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36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B183C-D3DA-496F-A4B7-13722D9A7EE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2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C906BC8A-8884-4844-AC8D-2A59A54C43A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57250" y="235743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mtClean="0"/>
              <a:t>第</a:t>
            </a:r>
            <a:r>
              <a:rPr lang="zh-CN" altLang="en-US" smtClean="0"/>
              <a:t>十四</a:t>
            </a:r>
            <a:r>
              <a:rPr smtClean="0"/>
              <a:t>章</a:t>
            </a:r>
            <a:r>
              <a:rPr dirty="0" smtClean="0"/>
              <a:t/>
            </a:r>
            <a:br>
              <a:rPr dirty="0" smtClean="0"/>
            </a:br>
            <a:r>
              <a:rPr lang="en-US" altLang="zh-CN" smtClean="0"/>
              <a:t>JBOA</a:t>
            </a:r>
            <a:r>
              <a:rPr smtClean="0"/>
              <a:t>办公自动化管理系统</a:t>
            </a:r>
            <a:r>
              <a:rPr dirty="0" smtClean="0"/>
              <a:t/>
            </a:r>
            <a:br>
              <a:rPr dirty="0" smtClean="0"/>
            </a:br>
            <a:endParaRPr dirty="0" smtClean="0"/>
          </a:p>
        </p:txBody>
      </p:sp>
      <p:grpSp>
        <p:nvGrpSpPr>
          <p:cNvPr id="13315" name="组合 17"/>
          <p:cNvGrpSpPr>
            <a:grpSpLocks/>
          </p:cNvGrpSpPr>
          <p:nvPr/>
        </p:nvGrpSpPr>
        <p:grpSpPr bwMode="auto">
          <a:xfrm>
            <a:off x="1143000" y="3429000"/>
            <a:ext cx="7143750" cy="338138"/>
            <a:chOff x="1071538" y="3161884"/>
            <a:chExt cx="7143800" cy="33855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71538" y="3214336"/>
              <a:ext cx="7143800" cy="1589"/>
            </a:xfrm>
            <a:prstGeom prst="line">
              <a:avLst/>
            </a:prstGeom>
            <a:ln w="19050">
              <a:solidFill>
                <a:srgbClr val="0E9C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同侧圆角矩形 11"/>
            <p:cNvSpPr/>
            <p:nvPr/>
          </p:nvSpPr>
          <p:spPr bwMode="auto">
            <a:xfrm rot="10800000">
              <a:off x="6929454" y="3214336"/>
              <a:ext cx="1285884" cy="286102"/>
            </a:xfrm>
            <a:prstGeom prst="round2SameRect">
              <a:avLst/>
            </a:prstGeom>
            <a:solidFill>
              <a:srgbClr val="0E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2330" y="3161884"/>
              <a:ext cx="1143008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项目案例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难点分析</a:t>
            </a:r>
            <a:r>
              <a:rPr lang="en-US" altLang="zh-CN" smtClean="0"/>
              <a:t>3</a:t>
            </a:r>
            <a:r>
              <a:rPr smtClean="0"/>
              <a:t>：部门经理审批</a:t>
            </a:r>
            <a:endParaRPr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部门经理审批都做了哪些数据处理？</a:t>
            </a:r>
          </a:p>
          <a:p>
            <a:pPr lvl="1">
              <a:defRPr/>
            </a:pPr>
            <a:r>
              <a:rPr lang="zh-CN" altLang="en-US" smtClean="0"/>
              <a:t>打回</a:t>
            </a:r>
          </a:p>
          <a:p>
            <a:pPr lvl="1">
              <a:defRPr/>
            </a:pPr>
            <a:r>
              <a:rPr lang="zh-CN" altLang="en-US" smtClean="0"/>
              <a:t>拒绝</a:t>
            </a:r>
          </a:p>
          <a:p>
            <a:pPr lvl="1">
              <a:defRPr/>
            </a:pPr>
            <a:r>
              <a:rPr lang="zh-CN" altLang="en-US" smtClean="0"/>
              <a:t>通过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开发计划 </a:t>
            </a:r>
            <a:r>
              <a:rPr lang="en-US" altLang="zh-CN" smtClean="0"/>
              <a:t>2-1</a:t>
            </a:r>
            <a:endParaRPr lang="en-US" altLang="zh-CN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报销单管理模块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1</a:t>
            </a:r>
            <a:r>
              <a:rPr lang="zh-CN" altLang="en-US" smtClean="0"/>
              <a:t>：查询自己填写的报销单 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2</a:t>
            </a:r>
            <a:r>
              <a:rPr lang="zh-CN" altLang="en-US" smtClean="0"/>
              <a:t>：修改报销单 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3</a:t>
            </a:r>
            <a:r>
              <a:rPr lang="zh-CN" altLang="en-US" smtClean="0"/>
              <a:t>：部门经理查询待审批报销单 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4</a:t>
            </a:r>
            <a:r>
              <a:rPr lang="zh-CN" altLang="en-US" smtClean="0"/>
              <a:t>：部门经理审批报销单 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5</a:t>
            </a:r>
            <a:r>
              <a:rPr lang="zh-CN" altLang="en-US" smtClean="0"/>
              <a:t>：总经理查询待审批报销单 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6</a:t>
            </a:r>
            <a:r>
              <a:rPr lang="zh-CN" altLang="en-US" smtClean="0"/>
              <a:t>：总经理审批报销单 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7</a:t>
            </a:r>
            <a:r>
              <a:rPr lang="zh-CN" altLang="en-US" smtClean="0"/>
              <a:t>：财务查询待处理报销单 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8</a:t>
            </a:r>
            <a:r>
              <a:rPr lang="zh-CN" altLang="en-US" smtClean="0"/>
              <a:t>：财务处理报销单 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smtClean="0"/>
              <a:t>开发计划</a:t>
            </a:r>
            <a:r>
              <a:rPr lang="en-US" altLang="zh-CN" smtClean="0"/>
              <a:t>2-2</a:t>
            </a:r>
            <a:endParaRPr lang="en-US" altLang="zh-CN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请假管理模块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1</a:t>
            </a:r>
            <a:r>
              <a:rPr lang="zh-CN" altLang="en-US" smtClean="0"/>
              <a:t>：请假申请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2</a:t>
            </a:r>
            <a:r>
              <a:rPr lang="zh-CN" altLang="en-US" smtClean="0"/>
              <a:t>：请假查看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3</a:t>
            </a:r>
            <a:r>
              <a:rPr lang="zh-CN" altLang="en-US" smtClean="0"/>
              <a:t>：部门经理查看请假申请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</a:p>
          <a:p>
            <a:pPr lvl="1">
              <a:defRPr/>
            </a:pPr>
            <a:r>
              <a:rPr lang="zh-CN" altLang="en-US" smtClean="0"/>
              <a:t>用例</a:t>
            </a:r>
            <a:r>
              <a:rPr lang="en-US" altLang="zh-CN" smtClean="0"/>
              <a:t>4</a:t>
            </a:r>
            <a:r>
              <a:rPr lang="zh-CN" altLang="en-US" smtClean="0"/>
              <a:t>：部门经理审批请假申请 </a:t>
            </a:r>
            <a:r>
              <a:rPr lang="en-US" altLang="zh-CN" smtClean="0"/>
              <a:t>[35</a:t>
            </a:r>
            <a:r>
              <a:rPr lang="zh-CN" altLang="en-US" smtClean="0"/>
              <a:t>分钟</a:t>
            </a:r>
            <a:r>
              <a:rPr lang="en-US" altLang="zh-CN" smtClean="0"/>
              <a:t>]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285750"/>
            <a:ext cx="59055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1</a:t>
            </a:r>
            <a:r>
              <a:rPr dirty="0" smtClean="0"/>
              <a:t>：查询自己填写的报销单</a:t>
            </a:r>
            <a:r>
              <a:rPr lang="en-US" altLang="zh-CN" dirty="0" smtClean="0"/>
              <a:t>4-1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只查询出自己填写的报销单，以列表显示</a:t>
            </a:r>
          </a:p>
          <a:p>
            <a:pPr lvl="1">
              <a:defRPr/>
            </a:pPr>
            <a:r>
              <a:rPr lang="zh-CN" altLang="en-US" smtClean="0"/>
              <a:t>按状态升序、日期降序排列</a:t>
            </a:r>
          </a:p>
          <a:p>
            <a:pPr lvl="1">
              <a:defRPr/>
            </a:pPr>
            <a:r>
              <a:rPr lang="zh-CN" altLang="en-US" smtClean="0"/>
              <a:t>根据单据的不同状态显示不同操作图标：</a:t>
            </a:r>
          </a:p>
          <a:p>
            <a:pPr lvl="2">
              <a:defRPr/>
            </a:pPr>
            <a:r>
              <a:rPr lang="zh-CN" altLang="en-US" smtClean="0"/>
              <a:t>“新创建”和“已打回”：修改、删除、提交</a:t>
            </a:r>
          </a:p>
          <a:p>
            <a:pPr lvl="2">
              <a:defRPr/>
            </a:pPr>
            <a:r>
              <a:rPr lang="zh-CN" altLang="en-US" smtClean="0"/>
              <a:t>其他状态：查看</a:t>
            </a:r>
          </a:p>
          <a:p>
            <a:pPr lvl="1">
              <a:defRPr/>
            </a:pPr>
            <a:r>
              <a:rPr lang="zh-CN" altLang="en-US" smtClean="0"/>
              <a:t>提供分页功能</a:t>
            </a:r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85750"/>
            <a:ext cx="5688013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1</a:t>
            </a:r>
            <a:r>
              <a:rPr smtClean="0"/>
              <a:t>：查询自己填写的报销单</a:t>
            </a:r>
            <a:r>
              <a:rPr lang="en-US" altLang="zh-CN" smtClean="0"/>
              <a:t>4-2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难点提示</a:t>
            </a:r>
          </a:p>
          <a:p>
            <a:pPr lvl="1"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&lt;s:if&gt;</a:t>
            </a:r>
            <a:r>
              <a:rPr lang="zh-CN" altLang="en-US" smtClean="0"/>
              <a:t>判断不同状态显示不同图标</a:t>
            </a:r>
          </a:p>
          <a:p>
            <a:pPr lvl="1">
              <a:defRPr/>
            </a:pPr>
            <a:r>
              <a:rPr lang="zh-CN" altLang="en-US" smtClean="0"/>
              <a:t>分页</a:t>
            </a:r>
          </a:p>
          <a:p>
            <a:pPr lvl="1">
              <a:defRPr/>
            </a:pPr>
            <a:endParaRPr lang="en-US" altLang="zh-CN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214688" y="4357688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85750"/>
            <a:ext cx="59769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1</a:t>
            </a:r>
            <a:r>
              <a:rPr dirty="0" smtClean="0"/>
              <a:t>：查询自己填写的报销单</a:t>
            </a:r>
            <a:r>
              <a:rPr lang="en-US" altLang="zh-CN" dirty="0" smtClean="0"/>
              <a:t>4-3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</a:p>
          <a:p>
            <a:pPr lvl="2">
              <a:defRPr/>
            </a:pPr>
            <a:r>
              <a:rPr lang="zh-CN" altLang="en-US" smtClean="0"/>
              <a:t>显示报销单列表</a:t>
            </a:r>
          </a:p>
          <a:p>
            <a:pPr lvl="3">
              <a:defRPr/>
            </a:pPr>
            <a:r>
              <a:rPr lang="zh-CN" altLang="en-US" smtClean="0"/>
              <a:t>按正确格式显示</a:t>
            </a:r>
          </a:p>
          <a:p>
            <a:pPr lvl="3">
              <a:defRPr/>
            </a:pPr>
            <a:r>
              <a:rPr lang="zh-CN" altLang="en-US" smtClean="0"/>
              <a:t>显示正确数据</a:t>
            </a:r>
          </a:p>
          <a:p>
            <a:pPr lvl="2">
              <a:defRPr/>
            </a:pPr>
            <a:r>
              <a:rPr lang="zh-CN" altLang="en-US" smtClean="0"/>
              <a:t>显示操作图标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</a:p>
          <a:p>
            <a:pPr lvl="2">
              <a:defRPr/>
            </a:pPr>
            <a:r>
              <a:rPr lang="zh-CN" altLang="en-US" smtClean="0"/>
              <a:t>实现分页</a:t>
            </a:r>
            <a:endParaRPr lang="zh-CN" altLang="en-US" dirty="0" smtClean="0"/>
          </a:p>
        </p:txBody>
      </p:sp>
      <p:grpSp>
        <p:nvGrpSpPr>
          <p:cNvPr id="27653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27654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85750"/>
            <a:ext cx="59769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1</a:t>
            </a:r>
            <a:r>
              <a:rPr dirty="0" smtClean="0"/>
              <a:t>：查询自己填写的报销单</a:t>
            </a:r>
            <a:r>
              <a:rPr lang="en-US" altLang="zh-CN" dirty="0" smtClean="0"/>
              <a:t>4-4</a:t>
            </a:r>
          </a:p>
        </p:txBody>
      </p:sp>
      <p:pic>
        <p:nvPicPr>
          <p:cNvPr id="28676" name="Picture 2" descr="D:\works\ACCP7.0教材编写\temp\图6.11　员工查看报销单页面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643063"/>
            <a:ext cx="7381875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859338" y="285750"/>
            <a:ext cx="4105275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2</a:t>
            </a:r>
            <a:r>
              <a:rPr smtClean="0"/>
              <a:t>：修改报销单</a:t>
            </a:r>
            <a:r>
              <a:rPr lang="en-US" altLang="zh-CN" smtClean="0"/>
              <a:t>3-1 </a:t>
            </a:r>
            <a:endParaRPr lang="en-US" altLang="zh-CN" dirty="0" smtClean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判断单据状态：</a:t>
            </a:r>
            <a:r>
              <a:rPr lang="en-US" altLang="zh-CN" smtClean="0"/>
              <a:t>  </a:t>
            </a:r>
          </a:p>
          <a:p>
            <a:pPr lvl="2">
              <a:defRPr/>
            </a:pPr>
            <a:r>
              <a:rPr lang="zh-CN" altLang="en-US" smtClean="0"/>
              <a:t>单据类型为</a:t>
            </a:r>
            <a:r>
              <a:rPr lang="zh-CN" altLang="en-US"/>
              <a:t>“已打回”或</a:t>
            </a:r>
            <a:r>
              <a:rPr lang="zh-CN" altLang="en-US" smtClean="0"/>
              <a:t>“新创建”才可以修改</a:t>
            </a:r>
          </a:p>
          <a:p>
            <a:pPr lvl="2">
              <a:defRPr/>
            </a:pPr>
            <a:r>
              <a:rPr lang="zh-CN" altLang="en-US" smtClean="0"/>
              <a:t>否则报错：“</a:t>
            </a:r>
            <a:r>
              <a:rPr lang="en-US" altLang="zh-CN" smtClean="0"/>
              <a:t>[x</a:t>
            </a:r>
            <a:r>
              <a:rPr lang="zh-CN" altLang="en-US" smtClean="0"/>
              <a:t>状态</a:t>
            </a:r>
            <a:r>
              <a:rPr lang="en-US" altLang="zh-CN" smtClean="0"/>
              <a:t>]</a:t>
            </a:r>
            <a:r>
              <a:rPr lang="zh-CN" altLang="en-US" smtClean="0"/>
              <a:t>的单据不能修改”</a:t>
            </a:r>
          </a:p>
          <a:p>
            <a:pPr lvl="1">
              <a:defRPr/>
            </a:pPr>
            <a:r>
              <a:rPr lang="zh-CN" altLang="en-US" smtClean="0"/>
              <a:t>判断权限</a:t>
            </a:r>
          </a:p>
          <a:p>
            <a:pPr lvl="2">
              <a:defRPr/>
            </a:pPr>
            <a:r>
              <a:rPr lang="zh-CN" altLang="en-US" smtClean="0"/>
              <a:t>待处理人为当前登录用户的才能修改</a:t>
            </a:r>
          </a:p>
          <a:p>
            <a:pPr lvl="2">
              <a:defRPr/>
            </a:pPr>
            <a:r>
              <a:rPr lang="zh-CN" altLang="en-US" smtClean="0"/>
              <a:t>填报人为当前登录用户的才能修改</a:t>
            </a:r>
          </a:p>
          <a:p>
            <a:pPr lvl="2">
              <a:defRPr/>
            </a:pPr>
            <a:r>
              <a:rPr lang="zh-CN" altLang="en-US" smtClean="0"/>
              <a:t>否则报错：“没有权限执行该操作”</a:t>
            </a:r>
          </a:p>
          <a:p>
            <a:pPr lvl="1">
              <a:defRPr/>
            </a:pPr>
            <a:r>
              <a:rPr lang="zh-CN" altLang="en-US" smtClean="0"/>
              <a:t>主单中“事由”可以修改，明细可以添加、删除</a:t>
            </a:r>
          </a:p>
          <a:p>
            <a:pPr lvl="1">
              <a:defRPr/>
            </a:pPr>
            <a:r>
              <a:rPr lang="zh-CN" altLang="en-US" smtClean="0"/>
              <a:t>修改完成后，可以“保存”或“提交”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2500313" y="5786438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9488" y="285750"/>
            <a:ext cx="4175125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2</a:t>
            </a:r>
            <a:r>
              <a:rPr smtClean="0"/>
              <a:t>：修改报销单</a:t>
            </a:r>
            <a:r>
              <a:rPr lang="en-US" altLang="zh-CN" smtClean="0"/>
              <a:t>3-2</a:t>
            </a:r>
            <a:endParaRPr lang="en-US" altLang="zh-CN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修改报销单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按类型查询报销单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若不可修改正确显示提示信息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“保存”或“提交”修改后报销单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正确控制权限</a:t>
            </a:r>
            <a:endParaRPr lang="zh-CN" altLang="en-US" dirty="0" smtClean="0"/>
          </a:p>
        </p:txBody>
      </p:sp>
      <p:grpSp>
        <p:nvGrpSpPr>
          <p:cNvPr id="30725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30726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363" y="285750"/>
            <a:ext cx="4032250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2</a:t>
            </a:r>
            <a:r>
              <a:rPr smtClean="0"/>
              <a:t>：修改报销单</a:t>
            </a:r>
            <a:r>
              <a:rPr lang="en-US" altLang="zh-CN" smtClean="0"/>
              <a:t>3-3</a:t>
            </a:r>
            <a:endParaRPr lang="en-US" altLang="zh-CN" dirty="0" smtClean="0"/>
          </a:p>
        </p:txBody>
      </p:sp>
      <p:pic>
        <p:nvPicPr>
          <p:cNvPr id="31748" name="Picture 2" descr="D:\works\ACCP7.0教材编写\temp\图6.13　员工修改报销单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85875"/>
            <a:ext cx="757078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smtClean="0"/>
              <a:t>训练的技能点</a:t>
            </a:r>
            <a:endParaRPr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Spring</a:t>
            </a:r>
            <a:r>
              <a:rPr lang="zh-CN" altLang="en-US" smtClean="0"/>
              <a:t>与</a:t>
            </a:r>
            <a:r>
              <a:rPr lang="en-US" altLang="zh-CN" smtClean="0"/>
              <a:t>Hibernate</a:t>
            </a:r>
            <a:r>
              <a:rPr lang="zh-CN" altLang="en-US" smtClean="0"/>
              <a:t>集成</a:t>
            </a:r>
          </a:p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IoC</a:t>
            </a:r>
            <a:r>
              <a:rPr lang="zh-CN" altLang="en-US" smtClean="0"/>
              <a:t>工厂组装业务</a:t>
            </a:r>
            <a:r>
              <a:rPr lang="en-US" altLang="zh-CN" smtClean="0"/>
              <a:t>Bean</a:t>
            </a:r>
          </a:p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Spring</a:t>
            </a:r>
            <a:r>
              <a:rPr lang="zh-CN" altLang="en-US" smtClean="0"/>
              <a:t>实现声明式事务管理</a:t>
            </a:r>
          </a:p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Spring</a:t>
            </a:r>
            <a:r>
              <a:rPr lang="zh-CN" altLang="en-US" smtClean="0"/>
              <a:t>与</a:t>
            </a:r>
            <a:r>
              <a:rPr lang="en-US" altLang="zh-CN" smtClean="0"/>
              <a:t>Struts 2</a:t>
            </a:r>
            <a:r>
              <a:rPr lang="zh-CN" altLang="en-US" smtClean="0"/>
              <a:t>集成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85750"/>
            <a:ext cx="64087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3</a:t>
            </a:r>
            <a:r>
              <a:rPr dirty="0" smtClean="0"/>
              <a:t>：部门经理查询待审批报销单</a:t>
            </a:r>
            <a:r>
              <a:rPr lang="en-US" altLang="zh-CN" dirty="0" smtClean="0"/>
              <a:t>3-1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以部门经理身份登录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查询出自己部门员工填报的所有报销单，以列表显示</a:t>
            </a:r>
          </a:p>
          <a:p>
            <a:pPr lvl="2">
              <a:defRPr/>
            </a:pPr>
            <a:r>
              <a:rPr lang="zh-CN" altLang="en-US" smtClean="0"/>
              <a:t>不显示状态为</a:t>
            </a:r>
            <a:r>
              <a:rPr lang="zh-CN" altLang="en-US"/>
              <a:t>“新创建”的</a:t>
            </a:r>
            <a:r>
              <a:rPr lang="zh-CN" altLang="en-US" smtClean="0"/>
              <a:t>单据</a:t>
            </a:r>
          </a:p>
          <a:p>
            <a:pPr lvl="1">
              <a:defRPr/>
            </a:pPr>
            <a:r>
              <a:rPr lang="zh-CN" altLang="en-US" smtClean="0"/>
              <a:t>按状态升序、日期降序排列</a:t>
            </a:r>
          </a:p>
          <a:p>
            <a:pPr lvl="1">
              <a:defRPr/>
            </a:pPr>
            <a:r>
              <a:rPr lang="zh-CN" altLang="en-US" smtClean="0"/>
              <a:t>根据单据的不同状态显示不同操作图标：</a:t>
            </a:r>
          </a:p>
          <a:p>
            <a:pPr lvl="2">
              <a:defRPr/>
            </a:pPr>
            <a:r>
              <a:rPr lang="zh-CN" altLang="en-US"/>
              <a:t>“已提交”且</a:t>
            </a:r>
            <a:r>
              <a:rPr lang="zh-CN" altLang="en-US" smtClean="0"/>
              <a:t>待处理人为当前登录用户：审批</a:t>
            </a:r>
          </a:p>
          <a:p>
            <a:pPr lvl="2">
              <a:defRPr/>
            </a:pPr>
            <a:r>
              <a:rPr lang="zh-CN" altLang="en-US" smtClean="0"/>
              <a:t>其他状态（不含</a:t>
            </a:r>
            <a:r>
              <a:rPr lang="zh-CN" altLang="en-US"/>
              <a:t>“新创建”）</a:t>
            </a:r>
            <a:r>
              <a:rPr lang="zh-CN" altLang="en-US" smtClean="0"/>
              <a:t>：查看</a:t>
            </a:r>
          </a:p>
          <a:p>
            <a:pPr lvl="1">
              <a:defRPr/>
            </a:pPr>
            <a:r>
              <a:rPr lang="zh-CN" altLang="en-US" smtClean="0"/>
              <a:t>提供分页功能</a:t>
            </a: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2928938" y="5500688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285750"/>
            <a:ext cx="6337300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3</a:t>
            </a:r>
            <a:r>
              <a:rPr smtClean="0"/>
              <a:t>：部门经理查询待审批报销单</a:t>
            </a:r>
            <a:r>
              <a:rPr lang="en-US" altLang="zh-CN" smtClean="0"/>
              <a:t>3-2</a:t>
            </a:r>
            <a:endParaRPr lang="en-US" altLang="zh-CN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数据查询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正确查询数据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对数据排序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按状态显示图标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实现分页</a:t>
            </a:r>
            <a:endParaRPr lang="en-US" altLang="zh-CN" dirty="0" smtClean="0"/>
          </a:p>
        </p:txBody>
      </p:sp>
      <p:grpSp>
        <p:nvGrpSpPr>
          <p:cNvPr id="33797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33798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285750"/>
            <a:ext cx="66246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3</a:t>
            </a:r>
            <a:r>
              <a:rPr dirty="0" smtClean="0"/>
              <a:t>：部门经理查询待审批报销单</a:t>
            </a:r>
            <a:r>
              <a:rPr lang="en-US" altLang="zh-CN" dirty="0" smtClean="0"/>
              <a:t>3-3</a:t>
            </a:r>
          </a:p>
        </p:txBody>
      </p:sp>
      <p:pic>
        <p:nvPicPr>
          <p:cNvPr id="34820" name="Picture 2" descr="D:\works\ACCP7.0教材编写\temp\图6.14　部门经理查看待审批报销单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428750"/>
            <a:ext cx="771525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0900" y="285750"/>
            <a:ext cx="55737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4</a:t>
            </a:r>
            <a:r>
              <a:rPr dirty="0" smtClean="0"/>
              <a:t>：部门经理审批报销单</a:t>
            </a:r>
            <a:r>
              <a:rPr lang="en-US" altLang="zh-CN" dirty="0" smtClean="0"/>
              <a:t>3-1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填写审批建议，选择审批结果</a:t>
            </a:r>
          </a:p>
          <a:p>
            <a:pPr lvl="1">
              <a:defRPr/>
            </a:pPr>
            <a:r>
              <a:rPr lang="zh-CN" altLang="en-US" smtClean="0"/>
              <a:t>审批操作：</a:t>
            </a:r>
          </a:p>
          <a:p>
            <a:pPr lvl="2">
              <a:defRPr/>
            </a:pPr>
            <a:r>
              <a:rPr lang="zh-CN" altLang="en-US" smtClean="0"/>
              <a:t>打回</a:t>
            </a:r>
            <a:r>
              <a:rPr lang="en-US" altLang="zh-CN" smtClean="0"/>
              <a:t>—</a:t>
            </a:r>
            <a:r>
              <a:rPr lang="zh-CN" altLang="en-US" smtClean="0"/>
              <a:t>待处理人：填报人； 状态：已打回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拒绝</a:t>
            </a:r>
            <a:r>
              <a:rPr lang="en-US" altLang="zh-CN" smtClean="0"/>
              <a:t>—</a:t>
            </a:r>
            <a:r>
              <a:rPr lang="zh-CN" altLang="en-US" smtClean="0"/>
              <a:t>待处理人：</a:t>
            </a:r>
            <a:r>
              <a:rPr lang="en-US" altLang="zh-CN" smtClean="0"/>
              <a:t>null	</a:t>
            </a:r>
            <a:r>
              <a:rPr lang="zh-CN" altLang="en-US" smtClean="0"/>
              <a:t>；      状态：已终止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通过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如果金额</a:t>
            </a:r>
            <a:r>
              <a:rPr lang="en-US" altLang="zh-CN" smtClean="0"/>
              <a:t>&gt;=5000 —</a:t>
            </a:r>
            <a:r>
              <a:rPr lang="zh-CN" altLang="en-US" smtClean="0"/>
              <a:t>待处理人：总经理；状态：已提交</a:t>
            </a:r>
          </a:p>
          <a:p>
            <a:pPr lvl="3">
              <a:defRPr/>
            </a:pPr>
            <a:r>
              <a:rPr lang="zh-CN" altLang="en-US" smtClean="0"/>
              <a:t>如果金额</a:t>
            </a:r>
            <a:r>
              <a:rPr lang="en-US" altLang="zh-CN" smtClean="0"/>
              <a:t>&lt;5000 —</a:t>
            </a:r>
            <a:r>
              <a:rPr lang="zh-CN" altLang="en-US" smtClean="0"/>
              <a:t>待处理人：财务；状态：已审批</a:t>
            </a:r>
          </a:p>
          <a:p>
            <a:pPr lvl="1">
              <a:defRPr/>
            </a:pPr>
            <a:r>
              <a:rPr lang="zh-CN" altLang="en-US" smtClean="0"/>
              <a:t>执行操作前检查权限，当前登录用户：</a:t>
            </a:r>
          </a:p>
          <a:p>
            <a:pPr lvl="2">
              <a:defRPr/>
            </a:pPr>
            <a:r>
              <a:rPr lang="zh-CN" altLang="en-US" smtClean="0"/>
              <a:t>是填报人的部门经理</a:t>
            </a:r>
          </a:p>
          <a:p>
            <a:pPr lvl="2">
              <a:defRPr/>
            </a:pPr>
            <a:r>
              <a:rPr lang="zh-CN" altLang="en-US" smtClean="0"/>
              <a:t>是待处理人</a:t>
            </a:r>
          </a:p>
          <a:p>
            <a:pPr lvl="2">
              <a:defRPr/>
            </a:pPr>
            <a:endParaRPr lang="zh-CN" altLang="en-US" smtClean="0"/>
          </a:p>
          <a:p>
            <a:pPr lvl="2"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203575" y="5811838"/>
            <a:ext cx="2786063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85750"/>
            <a:ext cx="56880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4</a:t>
            </a:r>
            <a:r>
              <a:rPr dirty="0" smtClean="0"/>
              <a:t>：部门经理审批报销单</a:t>
            </a:r>
            <a:r>
              <a:rPr lang="en-US" altLang="zh-CN" dirty="0" smtClean="0"/>
              <a:t>3-2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审批操作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打回</a:t>
            </a:r>
            <a:r>
              <a:rPr lang="en-US" altLang="zh-CN" smtClean="0"/>
              <a:t>—</a:t>
            </a:r>
            <a:r>
              <a:rPr lang="zh-CN" altLang="en-US" smtClean="0"/>
              <a:t>待处理人：填报人； 状态：已打回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拒绝</a:t>
            </a:r>
            <a:r>
              <a:rPr lang="en-US" altLang="zh-CN" smtClean="0"/>
              <a:t>—</a:t>
            </a:r>
            <a:r>
              <a:rPr lang="zh-CN" altLang="en-US" smtClean="0"/>
              <a:t>待处理人：</a:t>
            </a:r>
            <a:r>
              <a:rPr lang="en-US" altLang="zh-CN" smtClean="0"/>
              <a:t>null</a:t>
            </a:r>
            <a:r>
              <a:rPr lang="zh-CN" altLang="en-US" smtClean="0"/>
              <a:t>；      状态：已终止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通过</a:t>
            </a:r>
            <a:endParaRPr lang="en-US" altLang="zh-CN" smtClean="0"/>
          </a:p>
          <a:p>
            <a:pPr lvl="4">
              <a:defRPr/>
            </a:pPr>
            <a:r>
              <a:rPr lang="zh-CN" altLang="en-US" smtClean="0"/>
              <a:t>如果金额</a:t>
            </a:r>
            <a:r>
              <a:rPr lang="en-US" altLang="zh-CN" smtClean="0"/>
              <a:t>&gt;=5000 —</a:t>
            </a:r>
            <a:r>
              <a:rPr lang="zh-CN" altLang="en-US" smtClean="0"/>
              <a:t>待处理人：总经理；状态：已提交</a:t>
            </a:r>
          </a:p>
          <a:p>
            <a:pPr lvl="4">
              <a:defRPr/>
            </a:pPr>
            <a:r>
              <a:rPr lang="zh-CN" altLang="en-US" smtClean="0"/>
              <a:t>如果金额</a:t>
            </a:r>
            <a:r>
              <a:rPr lang="en-US" altLang="zh-CN" smtClean="0"/>
              <a:t>&lt;5000 —</a:t>
            </a:r>
            <a:r>
              <a:rPr lang="zh-CN" altLang="en-US" smtClean="0"/>
              <a:t>待处理人：财务；状态：已审批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正确检查权限</a:t>
            </a:r>
            <a:endParaRPr lang="en-US" altLang="zh-CN" dirty="0" smtClean="0"/>
          </a:p>
        </p:txBody>
      </p:sp>
      <p:grpSp>
        <p:nvGrpSpPr>
          <p:cNvPr id="36869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36870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475" y="285750"/>
            <a:ext cx="55451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4</a:t>
            </a:r>
            <a:r>
              <a:rPr dirty="0" smtClean="0"/>
              <a:t>：部门经理审批报销单</a:t>
            </a:r>
            <a:r>
              <a:rPr lang="en-US" altLang="zh-CN" dirty="0" smtClean="0"/>
              <a:t>3-3</a:t>
            </a:r>
          </a:p>
        </p:txBody>
      </p:sp>
      <p:pic>
        <p:nvPicPr>
          <p:cNvPr id="37892" name="Picture 2" descr="D:\works\ACCP7.0教材编写\temp\图6.15　部门经理审批报销单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428750"/>
            <a:ext cx="657225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85750"/>
            <a:ext cx="59769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5</a:t>
            </a:r>
            <a:r>
              <a:rPr dirty="0" smtClean="0"/>
              <a:t>：总经理查询待审批报销单</a:t>
            </a:r>
            <a:r>
              <a:rPr lang="en-US" altLang="zh-CN" dirty="0" smtClean="0"/>
              <a:t>3-1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以总经理身份登录</a:t>
            </a:r>
          </a:p>
          <a:p>
            <a:pPr lvl="1">
              <a:defRPr/>
            </a:pPr>
            <a:r>
              <a:rPr lang="zh-CN" altLang="en-US" smtClean="0"/>
              <a:t>查询出相关单据，以列表显示</a:t>
            </a:r>
          </a:p>
          <a:p>
            <a:pPr lvl="2">
              <a:defRPr/>
            </a:pPr>
            <a:r>
              <a:rPr lang="zh-CN" altLang="en-US" smtClean="0"/>
              <a:t>待处理人为当前登录用户</a:t>
            </a:r>
          </a:p>
          <a:p>
            <a:pPr lvl="2">
              <a:defRPr/>
            </a:pPr>
            <a:r>
              <a:rPr lang="zh-CN" altLang="en-US" smtClean="0"/>
              <a:t>或者当前登录用户曾审批过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按状态升序、日期降序排列</a:t>
            </a:r>
          </a:p>
          <a:p>
            <a:pPr lvl="1">
              <a:defRPr/>
            </a:pPr>
            <a:r>
              <a:rPr lang="zh-CN" altLang="en-US" smtClean="0"/>
              <a:t>根据单据的不同状态显示不同操作图标：</a:t>
            </a:r>
          </a:p>
          <a:p>
            <a:pPr lvl="2">
              <a:defRPr/>
            </a:pPr>
            <a:r>
              <a:rPr lang="zh-CN" altLang="en-US"/>
              <a:t>“已提交”且</a:t>
            </a:r>
            <a:r>
              <a:rPr lang="zh-CN" altLang="en-US" smtClean="0"/>
              <a:t>待处理人为当前登录用户：审批</a:t>
            </a:r>
          </a:p>
          <a:p>
            <a:pPr lvl="2">
              <a:defRPr/>
            </a:pPr>
            <a:r>
              <a:rPr lang="zh-CN" altLang="en-US" smtClean="0"/>
              <a:t>其他状态（不含</a:t>
            </a:r>
            <a:r>
              <a:rPr lang="zh-CN" altLang="en-US"/>
              <a:t>“新创建”）</a:t>
            </a:r>
            <a:r>
              <a:rPr lang="zh-CN" altLang="en-US" smtClean="0"/>
              <a:t>：查看</a:t>
            </a:r>
          </a:p>
          <a:p>
            <a:pPr lvl="1">
              <a:defRPr/>
            </a:pPr>
            <a:r>
              <a:rPr lang="zh-CN" altLang="en-US" smtClean="0"/>
              <a:t>提供分页功能</a:t>
            </a:r>
          </a:p>
          <a:p>
            <a:pPr lvl="1"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214688" y="5857875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285750"/>
            <a:ext cx="6192838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5</a:t>
            </a:r>
            <a:r>
              <a:rPr smtClean="0"/>
              <a:t>：总经理查询待审批报销单</a:t>
            </a:r>
            <a:r>
              <a:rPr lang="en-US" altLang="zh-CN" smtClean="0"/>
              <a:t>3-2</a:t>
            </a:r>
            <a:endParaRPr lang="en-US" altLang="zh-CN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查询数据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按权限查询数据且正确显示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对数据按状态升序、日期降序排列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按状态显示不同图标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正确实现分页</a:t>
            </a:r>
            <a:endParaRPr lang="en-US" altLang="zh-CN" dirty="0" smtClean="0"/>
          </a:p>
        </p:txBody>
      </p:sp>
      <p:grpSp>
        <p:nvGrpSpPr>
          <p:cNvPr id="39941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39942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85750"/>
            <a:ext cx="6480175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5</a:t>
            </a:r>
            <a:r>
              <a:rPr smtClean="0"/>
              <a:t>：总经理查询待审批报销单</a:t>
            </a:r>
            <a:r>
              <a:rPr lang="en-US" altLang="zh-CN" smtClean="0"/>
              <a:t>3-3</a:t>
            </a:r>
            <a:endParaRPr lang="en-US" altLang="zh-CN" dirty="0" smtClean="0"/>
          </a:p>
        </p:txBody>
      </p:sp>
      <p:pic>
        <p:nvPicPr>
          <p:cNvPr id="40964" name="Picture 2" descr="D:\works\ACCP7.0教材编写\temp\图6.16　总经理查看待审批报销单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00250"/>
            <a:ext cx="7304088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0900" y="285750"/>
            <a:ext cx="55737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6</a:t>
            </a:r>
            <a:r>
              <a:rPr dirty="0" smtClean="0"/>
              <a:t>：总经理审批报销单</a:t>
            </a:r>
            <a:r>
              <a:rPr lang="en-US" altLang="zh-CN" dirty="0" smtClean="0"/>
              <a:t>3-1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填写审批建议，选择审批结果</a:t>
            </a:r>
          </a:p>
          <a:p>
            <a:pPr lvl="1">
              <a:defRPr/>
            </a:pPr>
            <a:r>
              <a:rPr lang="zh-CN" altLang="en-US" smtClean="0"/>
              <a:t>审批操作：</a:t>
            </a:r>
          </a:p>
          <a:p>
            <a:pPr lvl="2">
              <a:defRPr/>
            </a:pPr>
            <a:r>
              <a:rPr lang="zh-CN" altLang="en-US" smtClean="0"/>
              <a:t>打回</a:t>
            </a:r>
            <a:r>
              <a:rPr lang="en-US" altLang="zh-CN" smtClean="0"/>
              <a:t>—</a:t>
            </a:r>
            <a:r>
              <a:rPr lang="zh-CN" altLang="en-US" smtClean="0"/>
              <a:t>待处理人：填报人； 状态：已打回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拒绝</a:t>
            </a:r>
            <a:r>
              <a:rPr lang="en-US" altLang="zh-CN" smtClean="0"/>
              <a:t>—</a:t>
            </a:r>
            <a:r>
              <a:rPr lang="zh-CN" altLang="en-US" smtClean="0"/>
              <a:t>待处理人：</a:t>
            </a:r>
            <a:r>
              <a:rPr lang="en-US" altLang="zh-CN" smtClean="0"/>
              <a:t>null</a:t>
            </a:r>
            <a:r>
              <a:rPr lang="zh-CN" altLang="en-US" smtClean="0"/>
              <a:t>；      状态：已终止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—</a:t>
            </a:r>
            <a:r>
              <a:rPr lang="zh-CN" altLang="en-US" smtClean="0"/>
              <a:t>待处理人：财务；</a:t>
            </a:r>
            <a:r>
              <a:rPr lang="en-US" altLang="zh-CN"/>
              <a:t> </a:t>
            </a:r>
            <a:r>
              <a:rPr lang="en-US" altLang="zh-CN" smtClean="0"/>
              <a:t>     </a:t>
            </a:r>
            <a:r>
              <a:rPr lang="zh-CN" altLang="en-US" smtClean="0"/>
              <a:t>状态：已审批</a:t>
            </a:r>
          </a:p>
          <a:p>
            <a:pPr lvl="1">
              <a:defRPr/>
            </a:pPr>
            <a:r>
              <a:rPr lang="zh-CN" altLang="en-US" smtClean="0"/>
              <a:t>执行操作前检查权限，当前登录用户：</a:t>
            </a:r>
          </a:p>
          <a:p>
            <a:pPr lvl="2">
              <a:defRPr/>
            </a:pPr>
            <a:r>
              <a:rPr lang="zh-CN" altLang="en-US" smtClean="0"/>
              <a:t>是总经理</a:t>
            </a:r>
          </a:p>
          <a:p>
            <a:pPr lvl="2">
              <a:defRPr/>
            </a:pPr>
            <a:r>
              <a:rPr lang="zh-CN" altLang="en-US" smtClean="0"/>
              <a:t>是待处理人</a:t>
            </a: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143250" y="5643563"/>
            <a:ext cx="2786063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任务描述</a:t>
            </a:r>
            <a:r>
              <a:rPr lang="en-US" altLang="zh-CN" smtClean="0"/>
              <a:t>3-1</a:t>
            </a:r>
            <a:endParaRPr lang="en-US" altLang="zh-CN" dirty="0" smtClean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系统概述</a:t>
            </a:r>
          </a:p>
          <a:p>
            <a:pPr lvl="1">
              <a:defRPr/>
            </a:pPr>
            <a:r>
              <a:rPr lang="zh-CN" altLang="en-US" smtClean="0"/>
              <a:t>实现公司“无纸化”办公</a:t>
            </a:r>
          </a:p>
          <a:p>
            <a:pPr lvl="1">
              <a:defRPr/>
            </a:pPr>
            <a:r>
              <a:rPr lang="zh-CN" altLang="en-US" smtClean="0"/>
              <a:t>报销单管理：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添加报销单、修改报销单、删除报销单、查看报销单、审批报销单</a:t>
            </a:r>
          </a:p>
          <a:p>
            <a:pPr lvl="1">
              <a:defRPr/>
            </a:pPr>
            <a:r>
              <a:rPr lang="zh-CN" altLang="en-US" smtClean="0"/>
              <a:t>业务流程管理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请假流程、查看流程、审批请假</a:t>
            </a:r>
          </a:p>
          <a:p>
            <a:pPr>
              <a:defRPr/>
            </a:pPr>
            <a:r>
              <a:rPr lang="zh-CN" altLang="en-US" smtClean="0"/>
              <a:t>系统角色</a:t>
            </a:r>
          </a:p>
          <a:p>
            <a:pPr lvl="1">
              <a:defRPr/>
            </a:pPr>
            <a:r>
              <a:rPr lang="zh-CN" altLang="en-US" smtClean="0"/>
              <a:t>员工、部门经理、总经理、财务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5" y="285750"/>
            <a:ext cx="51069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6</a:t>
            </a:r>
            <a:r>
              <a:rPr dirty="0" smtClean="0"/>
              <a:t>：总经理审批报销单</a:t>
            </a:r>
            <a:r>
              <a:rPr lang="en-US" altLang="zh-CN" dirty="0" smtClean="0"/>
              <a:t>3-2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审批操作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打回</a:t>
            </a:r>
            <a:r>
              <a:rPr lang="en-US" altLang="zh-CN" smtClean="0"/>
              <a:t>—</a:t>
            </a:r>
            <a:r>
              <a:rPr lang="zh-CN" altLang="en-US" smtClean="0"/>
              <a:t>待处理人：填报人； 状态：已打回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拒绝</a:t>
            </a:r>
            <a:r>
              <a:rPr lang="en-US" altLang="zh-CN" smtClean="0"/>
              <a:t>—</a:t>
            </a:r>
            <a:r>
              <a:rPr lang="zh-CN" altLang="en-US" smtClean="0"/>
              <a:t>待处理人：</a:t>
            </a:r>
            <a:r>
              <a:rPr lang="en-US" altLang="zh-CN" smtClean="0"/>
              <a:t>null</a:t>
            </a:r>
            <a:r>
              <a:rPr lang="zh-CN" altLang="en-US" smtClean="0"/>
              <a:t>；      状态：已终止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—</a:t>
            </a:r>
            <a:r>
              <a:rPr lang="zh-CN" altLang="en-US" smtClean="0"/>
              <a:t>待处理人：财务；</a:t>
            </a:r>
            <a:r>
              <a:rPr lang="en-US" altLang="zh-CN" smtClean="0"/>
              <a:t>     </a:t>
            </a:r>
            <a:r>
              <a:rPr lang="zh-CN" altLang="en-US" smtClean="0"/>
              <a:t>状态：已审批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正确控制权限</a:t>
            </a:r>
            <a:endParaRPr lang="en-US" altLang="zh-CN" dirty="0" smtClean="0"/>
          </a:p>
        </p:txBody>
      </p:sp>
      <p:grpSp>
        <p:nvGrpSpPr>
          <p:cNvPr id="43013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43014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75" y="285750"/>
            <a:ext cx="53292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6</a:t>
            </a:r>
            <a:r>
              <a:rPr dirty="0" smtClean="0"/>
              <a:t>：总经理审批报销单</a:t>
            </a:r>
            <a:r>
              <a:rPr lang="en-US" altLang="zh-CN" dirty="0" smtClean="0"/>
              <a:t>3-3</a:t>
            </a:r>
          </a:p>
        </p:txBody>
      </p:sp>
      <p:pic>
        <p:nvPicPr>
          <p:cNvPr id="44036" name="Picture 2" descr="D:\works\ACCP7.0教材编写\temp\图6.17　总经理审批报销单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28750"/>
            <a:ext cx="7072313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285750"/>
            <a:ext cx="6264275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7</a:t>
            </a:r>
            <a:r>
              <a:rPr smtClean="0"/>
              <a:t>：财务查询待处理报销单</a:t>
            </a:r>
            <a:r>
              <a:rPr lang="en-US" altLang="zh-CN" smtClean="0"/>
              <a:t>3-1</a:t>
            </a:r>
            <a:endParaRPr lang="en-US" altLang="zh-CN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以财务身份登录</a:t>
            </a:r>
          </a:p>
          <a:p>
            <a:pPr lvl="1">
              <a:defRPr/>
            </a:pPr>
            <a:r>
              <a:rPr lang="zh-CN" altLang="en-US" smtClean="0"/>
              <a:t>查询出相关单据，以列表显示</a:t>
            </a:r>
          </a:p>
          <a:p>
            <a:pPr lvl="2">
              <a:defRPr/>
            </a:pPr>
            <a:r>
              <a:rPr lang="zh-CN" altLang="en-US" smtClean="0"/>
              <a:t>待处理人为当前登录用户</a:t>
            </a:r>
          </a:p>
          <a:p>
            <a:pPr lvl="2">
              <a:defRPr/>
            </a:pPr>
            <a:r>
              <a:rPr lang="zh-CN" altLang="en-US" smtClean="0"/>
              <a:t>或者当前登录用户曾审批过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按状态升序、日期降序排列</a:t>
            </a:r>
          </a:p>
          <a:p>
            <a:pPr lvl="1">
              <a:defRPr/>
            </a:pPr>
            <a:r>
              <a:rPr lang="zh-CN" altLang="en-US" smtClean="0"/>
              <a:t>根据单据的不同状态显示不同操作图标：</a:t>
            </a:r>
          </a:p>
          <a:p>
            <a:pPr lvl="2">
              <a:defRPr/>
            </a:pPr>
            <a:r>
              <a:rPr lang="zh-CN" altLang="en-US" smtClean="0"/>
              <a:t>“已审批”且待处理人为当前登录用户：处理</a:t>
            </a:r>
          </a:p>
          <a:p>
            <a:pPr lvl="2">
              <a:defRPr/>
            </a:pPr>
            <a:r>
              <a:rPr lang="zh-CN" altLang="en-US" smtClean="0"/>
              <a:t>其他状态（不含</a:t>
            </a:r>
            <a:r>
              <a:rPr lang="zh-CN" altLang="en-US"/>
              <a:t>“新创建”）</a:t>
            </a:r>
            <a:r>
              <a:rPr lang="zh-CN" altLang="en-US" smtClean="0"/>
              <a:t>：查看</a:t>
            </a:r>
          </a:p>
          <a:p>
            <a:pPr lvl="1">
              <a:defRPr/>
            </a:pPr>
            <a:r>
              <a:rPr lang="zh-CN" altLang="en-US" smtClean="0"/>
              <a:t>提供分页功能</a:t>
            </a: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2857500" y="5786438"/>
            <a:ext cx="2786063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285750"/>
            <a:ext cx="59055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7</a:t>
            </a:r>
            <a:r>
              <a:rPr dirty="0" smtClean="0"/>
              <a:t>：财务查询待处理报销单</a:t>
            </a:r>
            <a:r>
              <a:rPr lang="en-US" altLang="zh-CN" dirty="0" smtClean="0"/>
              <a:t>3-2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查询数据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正确查询数据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对数据按状态升序、日期降序排列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按状态显示不同图标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正确实现分页</a:t>
            </a:r>
            <a:endParaRPr lang="zh-CN" altLang="en-US" dirty="0" smtClean="0"/>
          </a:p>
        </p:txBody>
      </p:sp>
      <p:grpSp>
        <p:nvGrpSpPr>
          <p:cNvPr id="46085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46086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85750"/>
            <a:ext cx="56880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用例</a:t>
            </a:r>
            <a:r>
              <a:rPr lang="en-US" altLang="zh-CN" dirty="0" smtClean="0"/>
              <a:t>7</a:t>
            </a:r>
            <a:r>
              <a:rPr dirty="0" smtClean="0"/>
              <a:t>：财务查询待处理报销单</a:t>
            </a:r>
            <a:r>
              <a:rPr lang="en-US" altLang="zh-CN" dirty="0" smtClean="0"/>
              <a:t>3-3</a:t>
            </a:r>
          </a:p>
        </p:txBody>
      </p:sp>
      <p:pic>
        <p:nvPicPr>
          <p:cNvPr id="47108" name="Picture 2" descr="D:\works\ACCP7.0教材编写\temp\图6.18　财务查看待处理报销单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500188"/>
            <a:ext cx="7589838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8</a:t>
            </a:r>
            <a:r>
              <a:rPr smtClean="0"/>
              <a:t>：财务处理报销单</a:t>
            </a:r>
            <a:r>
              <a:rPr lang="en-US" altLang="zh-CN" smtClean="0"/>
              <a:t>3-1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填写处理建议，执行处理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处理结果：</a:t>
            </a:r>
          </a:p>
          <a:p>
            <a:pPr lvl="2">
              <a:defRPr/>
            </a:pPr>
            <a:r>
              <a:rPr lang="zh-CN" altLang="en-US" smtClean="0"/>
              <a:t>待处理人：</a:t>
            </a:r>
            <a:r>
              <a:rPr lang="en-US" altLang="zh-CN" smtClean="0"/>
              <a:t>null</a:t>
            </a:r>
            <a:r>
              <a:rPr lang="zh-CN" altLang="en-US" smtClean="0"/>
              <a:t>；状态：已付款</a:t>
            </a:r>
          </a:p>
          <a:p>
            <a:pPr lvl="1">
              <a:defRPr/>
            </a:pPr>
            <a:r>
              <a:rPr lang="zh-CN" altLang="en-US" smtClean="0"/>
              <a:t>执行操作前检查权限，当前登录用户：</a:t>
            </a:r>
          </a:p>
          <a:p>
            <a:pPr lvl="2">
              <a:defRPr/>
            </a:pPr>
            <a:r>
              <a:rPr lang="zh-CN" altLang="en-US" smtClean="0"/>
              <a:t>是财务</a:t>
            </a:r>
          </a:p>
          <a:p>
            <a:pPr lvl="2">
              <a:defRPr/>
            </a:pPr>
            <a:r>
              <a:rPr lang="zh-CN" altLang="en-US" smtClean="0"/>
              <a:t>是待处理人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143250" y="5715000"/>
            <a:ext cx="2786063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8</a:t>
            </a:r>
            <a:r>
              <a:rPr smtClean="0"/>
              <a:t>：财务处理报销单</a:t>
            </a:r>
            <a:r>
              <a:rPr lang="en-US" altLang="zh-CN" smtClean="0"/>
              <a:t>3-2</a:t>
            </a:r>
            <a:endParaRPr lang="en-US" altLang="zh-CN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处理操作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处理结果：待处理人：</a:t>
            </a:r>
            <a:r>
              <a:rPr lang="en-US" altLang="zh-CN" smtClean="0"/>
              <a:t>null</a:t>
            </a:r>
            <a:r>
              <a:rPr lang="zh-CN" altLang="en-US" smtClean="0"/>
              <a:t>；状态：已付款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</a:p>
          <a:p>
            <a:pPr lvl="2">
              <a:defRPr/>
            </a:pPr>
            <a:r>
              <a:rPr lang="zh-CN" altLang="en-US" smtClean="0"/>
              <a:t>正确控制权限</a:t>
            </a:r>
            <a:endParaRPr lang="en-US" altLang="zh-CN" dirty="0" smtClean="0"/>
          </a:p>
        </p:txBody>
      </p:sp>
      <p:grpSp>
        <p:nvGrpSpPr>
          <p:cNvPr id="49157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49158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用例</a:t>
            </a:r>
            <a:r>
              <a:rPr lang="en-US" altLang="zh-CN" smtClean="0"/>
              <a:t>8</a:t>
            </a:r>
            <a:r>
              <a:rPr smtClean="0"/>
              <a:t>：财务处理报销单</a:t>
            </a:r>
            <a:r>
              <a:rPr lang="en-US" altLang="zh-CN" smtClean="0"/>
              <a:t>3-3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0181" name="Picture 2" descr="D:\works\ACCP7.0教材编写\temp\图6.19　财务处理报销单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214438"/>
            <a:ext cx="745490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285750"/>
            <a:ext cx="61928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请假管理模块用例</a:t>
            </a:r>
            <a:r>
              <a:rPr lang="en-US" altLang="zh-CN" dirty="0" smtClean="0"/>
              <a:t>1</a:t>
            </a:r>
            <a:r>
              <a:rPr dirty="0" smtClean="0"/>
              <a:t>：请假申请</a:t>
            </a:r>
            <a:r>
              <a:rPr lang="en-US" altLang="zh-CN" dirty="0" smtClean="0"/>
              <a:t>3-1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添加请假信息需要填写请假人姓名、部门、开始时间、结束时间、请假天数、休假类型和请假事由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提交申请时，需要保存申请的创建时间并将“待处理人”设为部门经理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请假申请的初始化状态是“待审批”状态</a:t>
            </a: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214688" y="4857750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285750"/>
            <a:ext cx="59055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请假管理模块用例</a:t>
            </a:r>
            <a:r>
              <a:rPr lang="en-US" altLang="zh-CN" dirty="0" smtClean="0"/>
              <a:t>1 </a:t>
            </a:r>
            <a:r>
              <a:rPr dirty="0" smtClean="0"/>
              <a:t>：请假申请</a:t>
            </a:r>
            <a:r>
              <a:rPr lang="en-US" altLang="zh-CN" dirty="0" smtClean="0"/>
              <a:t>3-2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处理操作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处理结果：待处理人：部门经理；状态：待审批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</a:p>
          <a:p>
            <a:pPr lvl="2">
              <a:defRPr/>
            </a:pPr>
            <a:r>
              <a:rPr lang="zh-CN" altLang="en-US" smtClean="0"/>
              <a:t>正确控制权限</a:t>
            </a:r>
            <a:endParaRPr lang="en-US" altLang="zh-CN" dirty="0" smtClean="0"/>
          </a:p>
        </p:txBody>
      </p:sp>
      <p:grpSp>
        <p:nvGrpSpPr>
          <p:cNvPr id="52229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52230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92900" y="285750"/>
            <a:ext cx="2271713" cy="523875"/>
          </a:xfrm>
        </p:spPr>
        <p:txBody>
          <a:bodyPr/>
          <a:lstStyle/>
          <a:p>
            <a:pPr>
              <a:defRPr/>
            </a:pPr>
            <a:r>
              <a:rPr smtClean="0"/>
              <a:t>任务描述</a:t>
            </a:r>
            <a:r>
              <a:rPr lang="en-US" altLang="zh-CN" smtClean="0"/>
              <a:t>3-2</a:t>
            </a:r>
            <a:endParaRPr lang="en-US" altLang="zh-C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用例图</a:t>
            </a:r>
            <a:endParaRPr lang="en-US" altLang="zh-CN" smtClean="0"/>
          </a:p>
        </p:txBody>
      </p:sp>
      <p:pic>
        <p:nvPicPr>
          <p:cNvPr id="1026" name="Picture 2" descr="员工用例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071563"/>
            <a:ext cx="4049712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部门经理用例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071563"/>
            <a:ext cx="4000500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071563"/>
            <a:ext cx="4071937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285750"/>
            <a:ext cx="61214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请假管理模块用例</a:t>
            </a:r>
            <a:r>
              <a:rPr lang="en-US" altLang="zh-CN" dirty="0" smtClean="0"/>
              <a:t>1 </a:t>
            </a:r>
            <a:r>
              <a:rPr dirty="0" smtClean="0"/>
              <a:t>：请假申请</a:t>
            </a:r>
            <a:r>
              <a:rPr lang="en-US" altLang="zh-CN" dirty="0" smtClean="0"/>
              <a:t>3-3</a:t>
            </a:r>
          </a:p>
        </p:txBody>
      </p:sp>
      <p:pic>
        <p:nvPicPr>
          <p:cNvPr id="53252" name="Picture 2" descr="D:\works\ACCP7.0教材编写\temp\图6.20　请假申请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00188"/>
            <a:ext cx="71437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285750"/>
            <a:ext cx="59055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请假管理模块用例</a:t>
            </a:r>
            <a:r>
              <a:rPr lang="en-US" altLang="zh-CN" dirty="0" smtClean="0"/>
              <a:t>2</a:t>
            </a:r>
            <a:r>
              <a:rPr dirty="0" smtClean="0"/>
              <a:t>：请假查看</a:t>
            </a:r>
            <a:r>
              <a:rPr lang="en-US" altLang="zh-CN" dirty="0" smtClean="0"/>
              <a:t>3-1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员工可以按请假开始时间、结束时间和请假类型查看属于自己的请假申请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查看信息包括：编号、名称（姓名</a:t>
            </a:r>
            <a:r>
              <a:rPr lang="en-US" altLang="zh-CN" smtClean="0"/>
              <a:t>+</a:t>
            </a:r>
            <a:r>
              <a:rPr lang="zh-CN" altLang="en-US" smtClean="0"/>
              <a:t>请假时间）、发起时间、审批时间、审批意见以及审批状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点击编号或者查看图标 可以进入请假详情页面</a:t>
            </a: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214688" y="4929188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285750"/>
            <a:ext cx="61928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请假管理模块用例</a:t>
            </a:r>
            <a:r>
              <a:rPr lang="en-US" altLang="zh-CN" dirty="0" smtClean="0"/>
              <a:t>2 </a:t>
            </a:r>
            <a:r>
              <a:rPr dirty="0" smtClean="0"/>
              <a:t>：请假查看</a:t>
            </a:r>
            <a:r>
              <a:rPr lang="en-US" altLang="zh-CN" dirty="0" smtClean="0"/>
              <a:t>3-2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查询数据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正确查询数据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对数据按状态升序、日期降序排列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按状态显示正确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</a:p>
          <a:p>
            <a:pPr lvl="2">
              <a:defRPr/>
            </a:pPr>
            <a:r>
              <a:rPr lang="zh-CN" altLang="en-US" smtClean="0"/>
              <a:t>正确控制权限</a:t>
            </a:r>
            <a:endParaRPr lang="en-US" altLang="zh-CN" dirty="0" smtClean="0"/>
          </a:p>
        </p:txBody>
      </p:sp>
      <p:grpSp>
        <p:nvGrpSpPr>
          <p:cNvPr id="55301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55302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285750"/>
            <a:ext cx="59055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请假管理模块用例</a:t>
            </a:r>
            <a:r>
              <a:rPr lang="en-US" altLang="zh-CN" dirty="0" smtClean="0"/>
              <a:t>2 </a:t>
            </a:r>
            <a:r>
              <a:rPr dirty="0" smtClean="0"/>
              <a:t>：请假查看</a:t>
            </a:r>
            <a:r>
              <a:rPr lang="en-US" altLang="zh-CN" dirty="0" smtClean="0"/>
              <a:t>3-3</a:t>
            </a:r>
          </a:p>
        </p:txBody>
      </p:sp>
      <p:pic>
        <p:nvPicPr>
          <p:cNvPr id="56324" name="Picture 2" descr="D:\works\ACCP7.0教材编写\temp\图6.21　查看请假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00188"/>
            <a:ext cx="714375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86077"/>
            <a:ext cx="7921005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请假管理模块用例</a:t>
            </a:r>
            <a:r>
              <a:rPr lang="en-US" altLang="zh-CN" dirty="0" smtClean="0"/>
              <a:t>3</a:t>
            </a:r>
            <a:r>
              <a:rPr smtClean="0"/>
              <a:t>：部门经理查看请假</a:t>
            </a:r>
            <a:r>
              <a:rPr lang="zh-CN" altLang="en-US" smtClean="0"/>
              <a:t>申请</a:t>
            </a:r>
            <a:r>
              <a:rPr lang="en-US" altLang="zh-CN" smtClean="0"/>
              <a:t>3-1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以部门经理身份登录后，点击“查看请假”菜单进入请假列表页面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该页面可以看到本部门员工提交的状态为“待审批”的请假申请</a:t>
            </a: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000375" y="4929188"/>
            <a:ext cx="2786063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944" y="285750"/>
            <a:ext cx="789066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请假管理模块用例</a:t>
            </a:r>
            <a:r>
              <a:rPr lang="en-US" altLang="zh-CN" dirty="0" smtClean="0"/>
              <a:t>3</a:t>
            </a:r>
            <a:r>
              <a:rPr smtClean="0"/>
              <a:t>：部门经理查看请假</a:t>
            </a:r>
            <a:r>
              <a:rPr lang="zh-CN" altLang="en-US" smtClean="0"/>
              <a:t>申请</a:t>
            </a:r>
            <a:r>
              <a:rPr lang="en-US" altLang="zh-CN" smtClean="0"/>
              <a:t>3-2</a:t>
            </a:r>
            <a:endParaRPr lang="en-US" altLang="zh-CN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查询数据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正确查询数据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对数据按状态升序、日期降序排列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按状态显示正确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</a:p>
          <a:p>
            <a:pPr lvl="2">
              <a:defRPr/>
            </a:pPr>
            <a:r>
              <a:rPr lang="zh-CN" altLang="en-US" smtClean="0"/>
              <a:t>正确控制权限</a:t>
            </a:r>
            <a:endParaRPr lang="en-US" altLang="zh-CN" dirty="0" smtClean="0"/>
          </a:p>
        </p:txBody>
      </p:sp>
      <p:grpSp>
        <p:nvGrpSpPr>
          <p:cNvPr id="58373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58374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45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85750"/>
            <a:ext cx="77769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请假管理模块用例</a:t>
            </a:r>
            <a:r>
              <a:rPr lang="en-US" altLang="zh-CN" dirty="0" smtClean="0"/>
              <a:t>3</a:t>
            </a:r>
            <a:r>
              <a:rPr smtClean="0"/>
              <a:t>：</a:t>
            </a:r>
            <a:r>
              <a:rPr smtClean="0"/>
              <a:t>部门经理查看请假</a:t>
            </a:r>
            <a:r>
              <a:rPr lang="zh-CN" altLang="en-US" smtClean="0"/>
              <a:t>申请</a:t>
            </a:r>
            <a:r>
              <a:rPr lang="en-US" altLang="zh-CN" smtClean="0"/>
              <a:t>3-3</a:t>
            </a:r>
            <a:endParaRPr lang="en-US" altLang="zh-CN" dirty="0" smtClean="0"/>
          </a:p>
        </p:txBody>
      </p:sp>
      <p:pic>
        <p:nvPicPr>
          <p:cNvPr id="59396" name="Picture 2" descr="D:\works\ACCP7.0教材编写\temp\图6.23　部门经理查看请假信息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1625"/>
            <a:ext cx="7429500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46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70634"/>
            <a:ext cx="7848997" cy="954107"/>
          </a:xfrm>
        </p:spPr>
        <p:txBody>
          <a:bodyPr/>
          <a:lstStyle/>
          <a:p>
            <a:pPr>
              <a:defRPr/>
            </a:pPr>
            <a:r>
              <a:rPr smtClean="0"/>
              <a:t>请假管理模块用例</a:t>
            </a:r>
            <a:r>
              <a:rPr lang="en-US" altLang="zh-CN" smtClean="0"/>
              <a:t>4</a:t>
            </a:r>
            <a:r>
              <a:rPr smtClean="0"/>
              <a:t>：部门经理审批请假</a:t>
            </a:r>
            <a:r>
              <a:rPr lang="zh-CN" altLang="en-US" smtClean="0"/>
              <a:t>申请</a:t>
            </a:r>
            <a:r>
              <a:rPr lang="en-US" altLang="zh-CN" smtClean="0"/>
              <a:t>3-1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部门经理填写审批意见，如果审批通过，请假状态变为“已审批”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如果审批不通过，请假状态是“已打回”</a:t>
            </a: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214688" y="5572125"/>
            <a:ext cx="2786062" cy="428625"/>
            <a:chOff x="3714744" y="5143512"/>
            <a:chExt cx="2786082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47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85750"/>
            <a:ext cx="7776989" cy="523875"/>
          </a:xfrm>
        </p:spPr>
        <p:txBody>
          <a:bodyPr/>
          <a:lstStyle/>
          <a:p>
            <a:pPr>
              <a:defRPr/>
            </a:pPr>
            <a:r>
              <a:rPr smtClean="0"/>
              <a:t>请假管理模块用例</a:t>
            </a:r>
            <a:r>
              <a:rPr lang="en-US" altLang="zh-CN" smtClean="0"/>
              <a:t>4</a:t>
            </a:r>
            <a:r>
              <a:rPr smtClean="0"/>
              <a:t>：部门经理审批请假</a:t>
            </a:r>
            <a:r>
              <a:rPr lang="zh-CN" altLang="en-US" smtClean="0"/>
              <a:t>申请</a:t>
            </a:r>
            <a:r>
              <a:rPr lang="en-US" altLang="zh-CN" smtClean="0"/>
              <a:t>3-2</a:t>
            </a:r>
            <a:endParaRPr lang="en-US" altLang="zh-CN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功能测试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1</a:t>
            </a:r>
            <a:r>
              <a:rPr lang="zh-CN" altLang="en-US" smtClean="0"/>
              <a:t>（</a:t>
            </a:r>
            <a:r>
              <a:rPr lang="en-US" altLang="zh-CN" smtClean="0"/>
              <a:t>20</a:t>
            </a:r>
            <a:r>
              <a:rPr lang="zh-CN" altLang="en-US" smtClean="0"/>
              <a:t>分钟）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处理操作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处理结果：待处理人：员工本人；状态：已打回</a:t>
            </a:r>
            <a:endParaRPr lang="en-US" altLang="zh-CN" smtClean="0"/>
          </a:p>
          <a:p>
            <a:pPr lvl="3">
              <a:defRPr/>
            </a:pPr>
            <a:r>
              <a:rPr lang="zh-CN" altLang="en-US" smtClean="0"/>
              <a:t>处理结果：待处理人：</a:t>
            </a:r>
            <a:r>
              <a:rPr lang="en-US" altLang="zh-CN" smtClean="0"/>
              <a:t>null</a:t>
            </a:r>
            <a:r>
              <a:rPr lang="zh-CN" altLang="en-US" smtClean="0"/>
              <a:t>；</a:t>
            </a:r>
            <a:r>
              <a:rPr lang="en-US" altLang="zh-CN" smtClean="0"/>
              <a:t>         </a:t>
            </a:r>
            <a:r>
              <a:rPr lang="zh-CN" altLang="en-US" smtClean="0"/>
              <a:t>状态：已审批</a:t>
            </a:r>
          </a:p>
          <a:p>
            <a:pPr lvl="1">
              <a:defRPr/>
            </a:pPr>
            <a:r>
              <a:rPr lang="zh-CN" altLang="en-US" smtClean="0"/>
              <a:t>检查点</a:t>
            </a:r>
            <a:r>
              <a:rPr lang="en-US" altLang="zh-CN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15</a:t>
            </a:r>
            <a:r>
              <a:rPr lang="zh-CN" altLang="en-US" smtClean="0"/>
              <a:t>分钟）</a:t>
            </a:r>
          </a:p>
          <a:p>
            <a:pPr lvl="2">
              <a:defRPr/>
            </a:pPr>
            <a:r>
              <a:rPr lang="zh-CN" altLang="en-US" smtClean="0"/>
              <a:t>正确控制权限</a:t>
            </a:r>
            <a:endParaRPr lang="en-US" altLang="zh-CN" dirty="0" smtClean="0"/>
          </a:p>
        </p:txBody>
      </p:sp>
      <p:grpSp>
        <p:nvGrpSpPr>
          <p:cNvPr id="61445" name="组合 55"/>
          <p:cNvGrpSpPr>
            <a:grpSpLocks/>
          </p:cNvGrpSpPr>
          <p:nvPr/>
        </p:nvGrpSpPr>
        <p:grpSpPr bwMode="auto">
          <a:xfrm>
            <a:off x="107950" y="692150"/>
            <a:ext cx="1574800" cy="455613"/>
            <a:chOff x="4714876" y="5214950"/>
            <a:chExt cx="1574191" cy="455628"/>
          </a:xfrm>
        </p:grpSpPr>
        <p:pic>
          <p:nvPicPr>
            <p:cNvPr id="61446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1926" y="5241939"/>
              <a:ext cx="1217141" cy="40165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功能测试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48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85750"/>
            <a:ext cx="77769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请假管理模块用例</a:t>
            </a:r>
            <a:r>
              <a:rPr lang="en-US" altLang="zh-CN" dirty="0" smtClean="0"/>
              <a:t>4</a:t>
            </a:r>
            <a:r>
              <a:rPr smtClean="0"/>
              <a:t>：部门经理审批请假</a:t>
            </a:r>
            <a:r>
              <a:rPr lang="zh-CN" altLang="en-US" smtClean="0"/>
              <a:t>申请</a:t>
            </a:r>
            <a:r>
              <a:rPr lang="en-US" altLang="zh-CN" smtClean="0"/>
              <a:t>3-3</a:t>
            </a:r>
            <a:endParaRPr lang="en-US" altLang="zh-CN" dirty="0" smtClean="0"/>
          </a:p>
        </p:txBody>
      </p:sp>
      <p:pic>
        <p:nvPicPr>
          <p:cNvPr id="62468" name="Picture 2" descr="D:\works\ACCP7.0教材编写\temp\图6.23　部门经理查看请假信息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1625"/>
            <a:ext cx="7429500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49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smtClean="0"/>
              <a:t>任务描述</a:t>
            </a:r>
            <a:r>
              <a:rPr lang="en-US" altLang="zh-CN" smtClean="0"/>
              <a:t>3-3</a:t>
            </a:r>
            <a:endParaRPr lang="en-US" altLang="zh-CN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跨职能的流程图</a:t>
            </a:r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</p:txBody>
      </p:sp>
      <p:pic>
        <p:nvPicPr>
          <p:cNvPr id="17413" name="Picture 2" descr="D:\works\ACCP7.0教材编写\图3.2　JBOA的业务流程图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85938"/>
            <a:ext cx="5000625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072313" y="285750"/>
            <a:ext cx="1892300" cy="523875"/>
          </a:xfrm>
        </p:spPr>
        <p:txBody>
          <a:bodyPr/>
          <a:lstStyle/>
          <a:p>
            <a:pPr>
              <a:defRPr/>
            </a:pPr>
            <a:r>
              <a:rPr smtClean="0"/>
              <a:t>集成测试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系统集成后，重新测试系统所有程序功能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测试出的缺陷记录在“常见问题列表中”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修正缺陷后返测，并更新“常见问题列表中”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6349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349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349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350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集 成 测 试</a:t>
                    </a: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349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50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>
              <a:defRPr/>
            </a:pPr>
            <a:r>
              <a:rPr smtClean="0"/>
              <a:t>项目总结</a:t>
            </a:r>
            <a:endParaRPr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dirty="0"/>
              <a:t>讲解要点：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dirty="0"/>
              <a:t>       完成情况、技能总结、经验分享、项目收获</a:t>
            </a:r>
            <a:endParaRPr lang="en-US" altLang="zh-CN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dirty="0"/>
              <a:t>表达要求：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dirty="0"/>
              <a:t>       清晰流畅、有条理、重点突出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51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技能总结</a:t>
            </a:r>
            <a:endParaRPr dirty="0" smtClean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SSH</a:t>
            </a:r>
            <a:r>
              <a:rPr lang="zh-CN" altLang="en-US" smtClean="0"/>
              <a:t>框架</a:t>
            </a:r>
          </a:p>
          <a:p>
            <a:pPr lvl="1">
              <a:defRPr/>
            </a:pPr>
            <a:r>
              <a:rPr lang="en-US" altLang="zh-CN" smtClean="0"/>
              <a:t>Spring</a:t>
            </a:r>
            <a:r>
              <a:rPr lang="zh-CN" altLang="en-US" smtClean="0"/>
              <a:t>集成</a:t>
            </a:r>
          </a:p>
          <a:p>
            <a:pPr lvl="1">
              <a:defRPr/>
            </a:pPr>
            <a:r>
              <a:rPr lang="zh-CN" altLang="en-US" smtClean="0"/>
              <a:t>事务管理</a:t>
            </a:r>
          </a:p>
          <a:p>
            <a:pPr>
              <a:defRPr/>
            </a:pPr>
            <a:r>
              <a:rPr lang="zh-CN" altLang="en-US" smtClean="0"/>
              <a:t>业务知识</a:t>
            </a:r>
          </a:p>
          <a:p>
            <a:pPr lvl="1">
              <a:defRPr/>
            </a:pPr>
            <a:r>
              <a:rPr lang="zh-CN" altLang="en-US" smtClean="0"/>
              <a:t> “主单</a:t>
            </a:r>
            <a:r>
              <a:rPr lang="en-US" altLang="zh-CN" smtClean="0"/>
              <a:t>-</a:t>
            </a:r>
            <a:r>
              <a:rPr lang="zh-CN" altLang="en-US" smtClean="0"/>
              <a:t>明细”结构</a:t>
            </a:r>
          </a:p>
          <a:p>
            <a:pPr lvl="1">
              <a:defRPr/>
            </a:pPr>
            <a:r>
              <a:rPr lang="zh-CN" altLang="en-US" smtClean="0"/>
              <a:t>单据流程</a:t>
            </a:r>
          </a:p>
          <a:p>
            <a:pPr lvl="1">
              <a:defRPr/>
            </a:pPr>
            <a:r>
              <a:rPr lang="zh-CN" altLang="en-US" smtClean="0"/>
              <a:t>权限控制</a:t>
            </a:r>
          </a:p>
          <a:p>
            <a:pPr>
              <a:defRPr/>
            </a:pPr>
            <a:r>
              <a:rPr lang="zh-CN" altLang="en-US" smtClean="0"/>
              <a:t>  项目流程</a:t>
            </a:r>
          </a:p>
          <a:p>
            <a:pPr lvl="1">
              <a:defRPr/>
            </a:pPr>
            <a:r>
              <a:rPr lang="zh-CN" altLang="en-US" smtClean="0"/>
              <a:t>需求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设计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开发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测试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部署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用户培训</a:t>
            </a:r>
          </a:p>
          <a:p>
            <a:pPr lvl="1">
              <a:defRPr/>
            </a:pPr>
            <a:r>
              <a:rPr lang="zh-CN" altLang="en-US" smtClean="0"/>
              <a:t>设计：数据库设计、技术框架设计、交互设计</a:t>
            </a:r>
            <a:endParaRPr lang="en-US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52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预习目标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/>
              <a:t>了解云计算与大数据</a:t>
            </a:r>
          </a:p>
          <a:p>
            <a:pPr lvl="2">
              <a:defRPr/>
            </a:pPr>
            <a:r>
              <a:rPr lang="zh-CN" altLang="en-US" smtClean="0"/>
              <a:t>了解</a:t>
            </a:r>
            <a:r>
              <a:rPr lang="en-US" altLang="zh-CN"/>
              <a:t>Hadoop</a:t>
            </a:r>
            <a:r>
              <a:rPr lang="zh-CN" altLang="en-US"/>
              <a:t>体系结构</a:t>
            </a:r>
          </a:p>
          <a:p>
            <a:pPr lvl="1">
              <a:defRPr/>
            </a:pPr>
            <a:r>
              <a:rPr lang="zh-CN" altLang="en-US" smtClean="0"/>
              <a:t>预习</a:t>
            </a:r>
            <a:r>
              <a:rPr lang="en-US" altLang="zh-CN" smtClean="0"/>
              <a:t>《</a:t>
            </a:r>
            <a:r>
              <a:rPr lang="zh-CN" altLang="en-US" smtClean="0"/>
              <a:t>基于</a:t>
            </a:r>
            <a:r>
              <a:rPr lang="en-US" altLang="zh-CN" smtClean="0"/>
              <a:t>Hadoop</a:t>
            </a:r>
            <a:r>
              <a:rPr lang="zh-CN" altLang="en-US" smtClean="0"/>
              <a:t>的大数据解决方案</a:t>
            </a:r>
            <a:r>
              <a:rPr lang="en-US" altLang="zh-CN" smtClean="0"/>
              <a:t>》</a:t>
            </a:r>
            <a:r>
              <a:rPr lang="zh-CN" altLang="en-US" smtClean="0"/>
              <a:t>第一章学生用书，完成预习作业</a:t>
            </a:r>
            <a:endParaRPr lang="en-US" altLang="zh-CN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53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1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图片 7" descr="s3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661" name="组合 5"/>
          <p:cNvGrpSpPr>
            <a:grpSpLocks/>
          </p:cNvGrpSpPr>
          <p:nvPr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1600"/>
                </a:lnSpc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问题分析</a:t>
            </a:r>
            <a:r>
              <a:rPr lang="en-US" altLang="zh-CN" smtClean="0"/>
              <a:t>1</a:t>
            </a:r>
            <a:r>
              <a:rPr smtClean="0"/>
              <a:t>：界面交互设计</a:t>
            </a:r>
            <a:endParaRPr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界面交互设计的原则</a:t>
            </a:r>
          </a:p>
          <a:p>
            <a:pPr lvl="1">
              <a:defRPr/>
            </a:pPr>
            <a:r>
              <a:rPr lang="zh-CN" altLang="en-US" smtClean="0"/>
              <a:t>统一性原则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界面风格统一：</a:t>
            </a:r>
            <a:br>
              <a:rPr lang="zh-CN" altLang="en-US" smtClean="0"/>
            </a:br>
            <a:r>
              <a:rPr lang="zh-CN" altLang="en-US" smtClean="0"/>
              <a:t>用相同方式展现相同类型的数据，如：日期类型</a:t>
            </a:r>
            <a:endParaRPr lang="en-US" altLang="zh-CN" smtClean="0"/>
          </a:p>
          <a:p>
            <a:pPr lvl="2">
              <a:defRPr/>
            </a:pPr>
            <a:r>
              <a:rPr lang="zh-CN" altLang="en-US" smtClean="0"/>
              <a:t>交互风格统一：</a:t>
            </a:r>
            <a:br>
              <a:rPr lang="zh-CN" altLang="en-US" smtClean="0"/>
            </a:br>
            <a:r>
              <a:rPr lang="zh-CN" altLang="en-US" smtClean="0"/>
              <a:t>用相同方式完成相同类型的操作，如：录入日期</a:t>
            </a:r>
          </a:p>
          <a:p>
            <a:pPr lvl="1">
              <a:defRPr/>
            </a:pPr>
            <a:r>
              <a:rPr lang="zh-CN" altLang="en-US" smtClean="0"/>
              <a:t>美观性原则</a:t>
            </a:r>
          </a:p>
          <a:p>
            <a:pPr lvl="2">
              <a:defRPr/>
            </a:pPr>
            <a:r>
              <a:rPr lang="zh-CN" altLang="en-US" smtClean="0"/>
              <a:t>界面美观大方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易用性原则</a:t>
            </a:r>
          </a:p>
          <a:p>
            <a:pPr lvl="2">
              <a:defRPr/>
            </a:pPr>
            <a:r>
              <a:rPr lang="zh-CN" altLang="en-US" smtClean="0"/>
              <a:t>操作方式自然、易理解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285750"/>
            <a:ext cx="4392613" cy="523875"/>
          </a:xfrm>
        </p:spPr>
        <p:txBody>
          <a:bodyPr/>
          <a:lstStyle/>
          <a:p>
            <a:pPr>
              <a:defRPr/>
            </a:pPr>
            <a:r>
              <a:rPr smtClean="0"/>
              <a:t>问题分析</a:t>
            </a:r>
            <a:r>
              <a:rPr lang="en-US" altLang="zh-CN" smtClean="0"/>
              <a:t>2</a:t>
            </a:r>
            <a:r>
              <a:rPr smtClean="0"/>
              <a:t>：技术框架设计</a:t>
            </a:r>
            <a:endParaRPr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技术框架中需要考虑的问题</a:t>
            </a:r>
          </a:p>
          <a:p>
            <a:pPr lvl="1">
              <a:defRPr/>
            </a:pPr>
            <a:r>
              <a:rPr lang="zh-CN" altLang="en-US" smtClean="0"/>
              <a:t>如何分层，每层的职责</a:t>
            </a:r>
          </a:p>
          <a:p>
            <a:pPr lvl="1">
              <a:defRPr/>
            </a:pPr>
            <a:r>
              <a:rPr lang="zh-CN" altLang="en-US" smtClean="0"/>
              <a:t>采用哪些技术</a:t>
            </a:r>
          </a:p>
          <a:p>
            <a:pPr lvl="1">
              <a:defRPr/>
            </a:pPr>
            <a:r>
              <a:rPr lang="zh-CN" altLang="en-US" smtClean="0"/>
              <a:t>如何分页、报错（处理异常）、管理事务、</a:t>
            </a:r>
            <a:r>
              <a:rPr lang="en-US" altLang="zh-CN" smtClean="0"/>
              <a:t>…</a:t>
            </a:r>
          </a:p>
          <a:p>
            <a:pPr lvl="1">
              <a:defRPr/>
            </a:pPr>
            <a:r>
              <a:rPr lang="zh-CN" altLang="en-US" smtClean="0"/>
              <a:t>命名规范</a:t>
            </a:r>
          </a:p>
          <a:p>
            <a:pPr lvl="1">
              <a:defRPr/>
            </a:pPr>
            <a:r>
              <a:rPr lang="zh-CN" altLang="en-US" smtClean="0"/>
              <a:t>如何完成</a:t>
            </a:r>
            <a:r>
              <a:rPr lang="en-US" altLang="zh-CN" smtClean="0"/>
              <a:t>CURD</a:t>
            </a:r>
            <a:r>
              <a:rPr lang="zh-CN" altLang="en-US" smtClean="0"/>
              <a:t>，访问</a:t>
            </a:r>
            <a:r>
              <a:rPr lang="en-US" altLang="zh-CN" smtClean="0"/>
              <a:t>session</a:t>
            </a:r>
            <a:r>
              <a:rPr lang="zh-CN" altLang="en-US" smtClean="0"/>
              <a:t>（或</a:t>
            </a:r>
            <a:r>
              <a:rPr lang="en-US" altLang="zh-CN" smtClean="0"/>
              <a:t>Cookie</a:t>
            </a:r>
            <a:r>
              <a:rPr lang="zh-CN" altLang="en-US" smtClean="0"/>
              <a:t>）</a:t>
            </a:r>
          </a:p>
          <a:p>
            <a:pPr lvl="1">
              <a:defRPr/>
            </a:pPr>
            <a:endParaRPr lang="en-US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285750"/>
            <a:ext cx="3672533" cy="523875"/>
          </a:xfrm>
        </p:spPr>
        <p:txBody>
          <a:bodyPr/>
          <a:lstStyle/>
          <a:p>
            <a:pPr>
              <a:defRPr/>
            </a:pPr>
            <a:r>
              <a:rPr smtClean="0"/>
              <a:t>难点分析</a:t>
            </a:r>
            <a:r>
              <a:rPr lang="en-US" altLang="zh-CN" smtClean="0"/>
              <a:t>1</a:t>
            </a:r>
            <a:r>
              <a:rPr smtClean="0"/>
              <a:t>：理解业务</a:t>
            </a:r>
            <a:endParaRPr dirty="0" smtClean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825182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员工可以查询出哪些报销单，怎么</a:t>
            </a:r>
            <a:r>
              <a:rPr lang="zh-CN" altLang="en-US" smtClean="0"/>
              <a:t>实现？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部门经理审批需要查询出哪些报销单，怎么</a:t>
            </a:r>
            <a:r>
              <a:rPr lang="zh-CN" altLang="en-US" smtClean="0"/>
              <a:t>实现？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总经理审批需要查询出哪些报销单，怎么</a:t>
            </a:r>
            <a:r>
              <a:rPr lang="zh-CN" altLang="en-US" smtClean="0"/>
              <a:t>实现？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财务处理需要查询出哪些报销单，怎么</a:t>
            </a:r>
            <a:r>
              <a:rPr lang="zh-CN" altLang="en-US" smtClean="0"/>
              <a:t>实现？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部门经理审批需要查询出哪些请假申请，怎么实现？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19" y="285750"/>
            <a:ext cx="511269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难点分析</a:t>
            </a:r>
            <a:r>
              <a:rPr lang="en-US" altLang="zh-CN" dirty="0" smtClean="0"/>
              <a:t>2</a:t>
            </a:r>
            <a:r>
              <a:rPr dirty="0" smtClean="0"/>
              <a:t>：使用</a:t>
            </a:r>
            <a:r>
              <a:rPr lang="en-US" altLang="zh-CN" dirty="0" smtClean="0"/>
              <a:t>SSH</a:t>
            </a:r>
            <a:r>
              <a:rPr dirty="0" smtClean="0"/>
              <a:t>框架开发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分层编码，牢记步骤</a:t>
            </a:r>
          </a:p>
          <a:p>
            <a:pPr>
              <a:defRPr/>
            </a:pPr>
            <a:r>
              <a:rPr lang="zh-CN" altLang="en-US" smtClean="0"/>
              <a:t>步步为营：</a:t>
            </a:r>
            <a:r>
              <a:rPr lang="en-US" altLang="zh-CN" smtClean="0"/>
              <a:t>Code a little,debug a little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熟能生巧</a:t>
            </a:r>
          </a:p>
          <a:p>
            <a:pPr>
              <a:defRPr/>
            </a:pPr>
            <a:r>
              <a:rPr lang="zh-CN" altLang="en-US" smtClean="0"/>
              <a:t>善于总结并分享经验</a:t>
            </a:r>
          </a:p>
          <a:p>
            <a:pPr lvl="1">
              <a:defRPr/>
            </a:pPr>
            <a:r>
              <a:rPr lang="zh-CN" altLang="en-US" smtClean="0"/>
              <a:t>记录常见错误</a:t>
            </a:r>
          </a:p>
          <a:p>
            <a:pPr lvl="1">
              <a:defRPr/>
            </a:pPr>
            <a:r>
              <a:rPr lang="zh-CN" altLang="en-US" smtClean="0"/>
              <a:t>互相分享</a:t>
            </a:r>
            <a:endParaRPr lang="en-US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D0D86-C282-419D-979C-5CF7D8501EEA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/54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12818</TotalTime>
  <Words>2119</Words>
  <Application>Microsoft Office PowerPoint</Application>
  <PresentationFormat>全屏显示(4:3)</PresentationFormat>
  <Paragraphs>422</Paragraphs>
  <Slides>54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模板</vt:lpstr>
      <vt:lpstr>第十四章 JBOA办公自动化管理系统 </vt:lpstr>
      <vt:lpstr>训练的技能点</vt:lpstr>
      <vt:lpstr>任务描述3-1</vt:lpstr>
      <vt:lpstr>任务描述3-2</vt:lpstr>
      <vt:lpstr>任务描述3-3</vt:lpstr>
      <vt:lpstr>问题分析1：界面交互设计</vt:lpstr>
      <vt:lpstr>问题分析2：技术框架设计</vt:lpstr>
      <vt:lpstr>难点分析1：理解业务</vt:lpstr>
      <vt:lpstr>难点分析2：使用SSH框架开发</vt:lpstr>
      <vt:lpstr>难点分析3：部门经理审批</vt:lpstr>
      <vt:lpstr>开发计划 2-1</vt:lpstr>
      <vt:lpstr>开发计划2-2</vt:lpstr>
      <vt:lpstr>用例1：查询自己填写的报销单4-1 </vt:lpstr>
      <vt:lpstr>用例1：查询自己填写的报销单4-2</vt:lpstr>
      <vt:lpstr>用例1：查询自己填写的报销单4-3</vt:lpstr>
      <vt:lpstr>用例1：查询自己填写的报销单4-4</vt:lpstr>
      <vt:lpstr>用例2：修改报销单3-1 </vt:lpstr>
      <vt:lpstr>用例2：修改报销单3-2</vt:lpstr>
      <vt:lpstr>用例2：修改报销单3-3</vt:lpstr>
      <vt:lpstr>用例3：部门经理查询待审批报销单3-1</vt:lpstr>
      <vt:lpstr>用例3：部门经理查询待审批报销单3-2</vt:lpstr>
      <vt:lpstr>用例3：部门经理查询待审批报销单3-3</vt:lpstr>
      <vt:lpstr>用例4：部门经理审批报销单3-1</vt:lpstr>
      <vt:lpstr>用例4：部门经理审批报销单3-2</vt:lpstr>
      <vt:lpstr>用例4：部门经理审批报销单3-3</vt:lpstr>
      <vt:lpstr>用例5：总经理查询待审批报销单3-1</vt:lpstr>
      <vt:lpstr>用例5：总经理查询待审批报销单3-2</vt:lpstr>
      <vt:lpstr>用例5：总经理查询待审批报销单3-3</vt:lpstr>
      <vt:lpstr>用例6：总经理审批报销单3-1</vt:lpstr>
      <vt:lpstr>用例6：总经理审批报销单3-2</vt:lpstr>
      <vt:lpstr>用例6：总经理审批报销单3-3</vt:lpstr>
      <vt:lpstr>用例7：财务查询待处理报销单3-1</vt:lpstr>
      <vt:lpstr>用例7：财务查询待处理报销单3-2</vt:lpstr>
      <vt:lpstr>用例7：财务查询待处理报销单3-3</vt:lpstr>
      <vt:lpstr>用例8：财务处理报销单3-1</vt:lpstr>
      <vt:lpstr>用例8：财务处理报销单3-2</vt:lpstr>
      <vt:lpstr>用例8：财务处理报销单3-3</vt:lpstr>
      <vt:lpstr>请假管理模块用例1：请假申请3-1</vt:lpstr>
      <vt:lpstr>请假管理模块用例1 ：请假申请3-2</vt:lpstr>
      <vt:lpstr>请假管理模块用例1 ：请假申请3-3</vt:lpstr>
      <vt:lpstr>请假管理模块用例2：请假查看3-1</vt:lpstr>
      <vt:lpstr>请假管理模块用例2 ：请假查看3-2</vt:lpstr>
      <vt:lpstr>请假管理模块用例2 ：请假查看3-3</vt:lpstr>
      <vt:lpstr>请假管理模块用例3：部门经理查看请假申请3-1</vt:lpstr>
      <vt:lpstr>请假管理模块用例3：部门经理查看请假申请3-2</vt:lpstr>
      <vt:lpstr>请假管理模块用例3：部门经理查看请假申请3-3</vt:lpstr>
      <vt:lpstr>请假管理模块用例4：部门经理审批请假申请3-1</vt:lpstr>
      <vt:lpstr>请假管理模块用例4：部门经理审批请假申请3-2</vt:lpstr>
      <vt:lpstr>请假管理模块用例4：部门经理审批请假申请3-3</vt:lpstr>
      <vt:lpstr>集成测试</vt:lpstr>
      <vt:lpstr>项目总结</vt:lpstr>
      <vt:lpstr>技能总结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yao.liu</cp:lastModifiedBy>
  <cp:revision>928</cp:revision>
  <dcterms:created xsi:type="dcterms:W3CDTF">2006-03-08T06:55:38Z</dcterms:created>
  <dcterms:modified xsi:type="dcterms:W3CDTF">2017-02-06T03:38:01Z</dcterms:modified>
</cp:coreProperties>
</file>