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5119350" cy="21383625"/>
  <p:notesSz cx="6858000" cy="9144000"/>
  <p:embeddedFontLst>
    <p:embeddedFont>
      <p:font typeface="Calibri" panose="020F0502020204030204" pitchFamily="34" charset="0"/>
      <p:regular r:id="rId4"/>
      <p:bold r:id="rId5"/>
      <p:italic r:id="rId6"/>
      <p:boldItalic r:id="rId7"/>
    </p:embeddedFont>
    <p:embeddedFont>
      <p:font typeface="Roboto" panose="02000000000000000000" pitchFamily="2" charset="0"/>
      <p:regular r:id="rId8"/>
      <p:bold r:id="rId9"/>
      <p:italic r:id="rId10"/>
      <p:boldItalic r:id="rId11"/>
    </p:embeddedFont>
    <p:embeddedFont>
      <p:font typeface="Roboto Light" panose="02000000000000000000" pitchFamily="2" charset="0"/>
      <p:regular r:id="rId12"/>
      <p:bold r:id="rId13"/>
      <p:italic r:id="rId14"/>
      <p:boldItalic r:id="rId15"/>
    </p:embeddedFont>
    <p:embeddedFont>
      <p:font typeface="Roboto Medium"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49">
          <p15:clr>
            <a:srgbClr val="A4A3A4"/>
          </p15:clr>
        </p15:guide>
        <p15:guide id="2" orient="horz" pos="6191">
          <p15:clr>
            <a:srgbClr val="A4A3A4"/>
          </p15:clr>
        </p15:guide>
        <p15:guide id="3" pos="1836">
          <p15:clr>
            <a:srgbClr val="A4A3A4"/>
          </p15:clr>
        </p15:guide>
        <p15:guide id="4" orient="horz" pos="378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QQ4fXAhQMooEqePwOZ/zV2QYZ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2268" y="-10872"/>
      </p:cViewPr>
      <p:guideLst>
        <p:guide pos="249"/>
        <p:guide orient="horz" pos="6191"/>
        <p:guide pos="1836"/>
        <p:guide orient="horz" pos="37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o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133951" y="3499590"/>
            <a:ext cx="12851448" cy="744466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889919" y="11231355"/>
            <a:ext cx="11339513" cy="51627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654"/>
              </a:spcBef>
              <a:spcAft>
                <a:spcPts val="0"/>
              </a:spcAft>
              <a:buClr>
                <a:schemeClr val="dk1"/>
              </a:buClr>
              <a:buSzPts val="3968"/>
              <a:buNone/>
              <a:defRPr sz="3968"/>
            </a:lvl1pPr>
            <a:lvl2pPr lvl="1" algn="ctr">
              <a:lnSpc>
                <a:spcPct val="90000"/>
              </a:lnSpc>
              <a:spcBef>
                <a:spcPts val="827"/>
              </a:spcBef>
              <a:spcAft>
                <a:spcPts val="0"/>
              </a:spcAft>
              <a:buClr>
                <a:schemeClr val="dk1"/>
              </a:buClr>
              <a:buSzPts val="3307"/>
              <a:buNone/>
              <a:defRPr sz="3307"/>
            </a:lvl2pPr>
            <a:lvl3pPr lvl="2" algn="ctr">
              <a:lnSpc>
                <a:spcPct val="90000"/>
              </a:lnSpc>
              <a:spcBef>
                <a:spcPts val="827"/>
              </a:spcBef>
              <a:spcAft>
                <a:spcPts val="0"/>
              </a:spcAft>
              <a:buClr>
                <a:schemeClr val="dk1"/>
              </a:buClr>
              <a:buSzPts val="2976"/>
              <a:buNone/>
              <a:defRPr sz="2976"/>
            </a:lvl3pPr>
            <a:lvl4pPr lvl="3" algn="ctr">
              <a:lnSpc>
                <a:spcPct val="90000"/>
              </a:lnSpc>
              <a:spcBef>
                <a:spcPts val="827"/>
              </a:spcBef>
              <a:spcAft>
                <a:spcPts val="0"/>
              </a:spcAft>
              <a:buClr>
                <a:schemeClr val="dk1"/>
              </a:buClr>
              <a:buSzPts val="2646"/>
              <a:buNone/>
              <a:defRPr sz="2646"/>
            </a:lvl4pPr>
            <a:lvl5pPr lvl="4" algn="ctr">
              <a:lnSpc>
                <a:spcPct val="90000"/>
              </a:lnSpc>
              <a:spcBef>
                <a:spcPts val="827"/>
              </a:spcBef>
              <a:spcAft>
                <a:spcPts val="0"/>
              </a:spcAft>
              <a:buClr>
                <a:schemeClr val="dk1"/>
              </a:buClr>
              <a:buSzPts val="2646"/>
              <a:buNone/>
              <a:defRPr sz="2646"/>
            </a:lvl5pPr>
            <a:lvl6pPr lvl="5" algn="ctr">
              <a:lnSpc>
                <a:spcPct val="90000"/>
              </a:lnSpc>
              <a:spcBef>
                <a:spcPts val="827"/>
              </a:spcBef>
              <a:spcAft>
                <a:spcPts val="0"/>
              </a:spcAft>
              <a:buClr>
                <a:schemeClr val="dk1"/>
              </a:buClr>
              <a:buSzPts val="2646"/>
              <a:buNone/>
              <a:defRPr sz="2646"/>
            </a:lvl6pPr>
            <a:lvl7pPr lvl="6" algn="ctr">
              <a:lnSpc>
                <a:spcPct val="90000"/>
              </a:lnSpc>
              <a:spcBef>
                <a:spcPts val="827"/>
              </a:spcBef>
              <a:spcAft>
                <a:spcPts val="0"/>
              </a:spcAft>
              <a:buClr>
                <a:schemeClr val="dk1"/>
              </a:buClr>
              <a:buSzPts val="2646"/>
              <a:buNone/>
              <a:defRPr sz="2646"/>
            </a:lvl7pPr>
            <a:lvl8pPr lvl="7" algn="ctr">
              <a:lnSpc>
                <a:spcPct val="90000"/>
              </a:lnSpc>
              <a:spcBef>
                <a:spcPts val="827"/>
              </a:spcBef>
              <a:spcAft>
                <a:spcPts val="0"/>
              </a:spcAft>
              <a:buClr>
                <a:schemeClr val="dk1"/>
              </a:buClr>
              <a:buSzPts val="2646"/>
              <a:buNone/>
              <a:defRPr sz="2646"/>
            </a:lvl8pPr>
            <a:lvl9pPr lvl="8" algn="ctr">
              <a:lnSpc>
                <a:spcPct val="90000"/>
              </a:lnSpc>
              <a:spcBef>
                <a:spcPts val="827"/>
              </a:spcBef>
              <a:spcAft>
                <a:spcPts val="0"/>
              </a:spcAft>
              <a:buClr>
                <a:schemeClr val="dk1"/>
              </a:buClr>
              <a:buSzPts val="2646"/>
              <a:buNone/>
              <a:defRPr sz="2646"/>
            </a:lvl9pPr>
          </a:lstStyle>
          <a:p>
            <a:endParaRPr/>
          </a:p>
        </p:txBody>
      </p:sp>
      <p:sp>
        <p:nvSpPr>
          <p:cNvPr id="14" name="Google Shape;14;p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775818" y="5956038"/>
            <a:ext cx="13567714" cy="130404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e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3389024" y="8569242"/>
            <a:ext cx="18121634" cy="32601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225692" y="5403628"/>
            <a:ext cx="18121634" cy="959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Objeto"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cção"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31582" y="5331063"/>
            <a:ext cx="13040439" cy="88949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031582" y="14310205"/>
            <a:ext cx="13040439" cy="46776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3968"/>
              <a:buNone/>
              <a:defRPr sz="3968">
                <a:solidFill>
                  <a:schemeClr val="dk1"/>
                </a:solidFill>
              </a:defRPr>
            </a:lvl1pPr>
            <a:lvl2pPr marL="914400" lvl="1" indent="-228600" algn="l">
              <a:lnSpc>
                <a:spcPct val="90000"/>
              </a:lnSpc>
              <a:spcBef>
                <a:spcPts val="827"/>
              </a:spcBef>
              <a:spcAft>
                <a:spcPts val="0"/>
              </a:spcAft>
              <a:buClr>
                <a:srgbClr val="888888"/>
              </a:buClr>
              <a:buSzPts val="3307"/>
              <a:buNone/>
              <a:defRPr sz="3307">
                <a:solidFill>
                  <a:srgbClr val="888888"/>
                </a:solidFill>
              </a:defRPr>
            </a:lvl2pPr>
            <a:lvl3pPr marL="1371600" lvl="2" indent="-228600" algn="l">
              <a:lnSpc>
                <a:spcPct val="90000"/>
              </a:lnSpc>
              <a:spcBef>
                <a:spcPts val="827"/>
              </a:spcBef>
              <a:spcAft>
                <a:spcPts val="0"/>
              </a:spcAft>
              <a:buClr>
                <a:srgbClr val="888888"/>
              </a:buClr>
              <a:buSzPts val="2976"/>
              <a:buNone/>
              <a:defRPr sz="2976">
                <a:solidFill>
                  <a:srgbClr val="888888"/>
                </a:solidFill>
              </a:defRPr>
            </a:lvl3pPr>
            <a:lvl4pPr marL="1828800" lvl="3" indent="-228600" algn="l">
              <a:lnSpc>
                <a:spcPct val="90000"/>
              </a:lnSpc>
              <a:spcBef>
                <a:spcPts val="827"/>
              </a:spcBef>
              <a:spcAft>
                <a:spcPts val="0"/>
              </a:spcAft>
              <a:buClr>
                <a:srgbClr val="888888"/>
              </a:buClr>
              <a:buSzPts val="2646"/>
              <a:buNone/>
              <a:defRPr sz="2646">
                <a:solidFill>
                  <a:srgbClr val="888888"/>
                </a:solidFill>
              </a:defRPr>
            </a:lvl4pPr>
            <a:lvl5pPr marL="2286000" lvl="4" indent="-228600" algn="l">
              <a:lnSpc>
                <a:spcPct val="90000"/>
              </a:lnSpc>
              <a:spcBef>
                <a:spcPts val="827"/>
              </a:spcBef>
              <a:spcAft>
                <a:spcPts val="0"/>
              </a:spcAft>
              <a:buClr>
                <a:srgbClr val="888888"/>
              </a:buClr>
              <a:buSzPts val="2646"/>
              <a:buNone/>
              <a:defRPr sz="2646">
                <a:solidFill>
                  <a:srgbClr val="888888"/>
                </a:solidFill>
              </a:defRPr>
            </a:lvl5pPr>
            <a:lvl6pPr marL="2743200" lvl="5" indent="-228600" algn="l">
              <a:lnSpc>
                <a:spcPct val="90000"/>
              </a:lnSpc>
              <a:spcBef>
                <a:spcPts val="827"/>
              </a:spcBef>
              <a:spcAft>
                <a:spcPts val="0"/>
              </a:spcAft>
              <a:buClr>
                <a:srgbClr val="888888"/>
              </a:buClr>
              <a:buSzPts val="2646"/>
              <a:buNone/>
              <a:defRPr sz="2646">
                <a:solidFill>
                  <a:srgbClr val="888888"/>
                </a:solidFill>
              </a:defRPr>
            </a:lvl6pPr>
            <a:lvl7pPr marL="3200400" lvl="6" indent="-228600" algn="l">
              <a:lnSpc>
                <a:spcPct val="90000"/>
              </a:lnSpc>
              <a:spcBef>
                <a:spcPts val="827"/>
              </a:spcBef>
              <a:spcAft>
                <a:spcPts val="0"/>
              </a:spcAft>
              <a:buClr>
                <a:srgbClr val="888888"/>
              </a:buClr>
              <a:buSzPts val="2646"/>
              <a:buNone/>
              <a:defRPr sz="2646">
                <a:solidFill>
                  <a:srgbClr val="888888"/>
                </a:solidFill>
              </a:defRPr>
            </a:lvl7pPr>
            <a:lvl8pPr marL="3657600" lvl="7" indent="-228600" algn="l">
              <a:lnSpc>
                <a:spcPct val="90000"/>
              </a:lnSpc>
              <a:spcBef>
                <a:spcPts val="827"/>
              </a:spcBef>
              <a:spcAft>
                <a:spcPts val="0"/>
              </a:spcAft>
              <a:buClr>
                <a:srgbClr val="888888"/>
              </a:buClr>
              <a:buSzPts val="2646"/>
              <a:buNone/>
              <a:defRPr sz="2646">
                <a:solidFill>
                  <a:srgbClr val="888888"/>
                </a:solidFill>
              </a:defRPr>
            </a:lvl8pPr>
            <a:lvl9pPr marL="4114800" lvl="8" indent="-228600" algn="l">
              <a:lnSpc>
                <a:spcPct val="90000"/>
              </a:lnSpc>
              <a:spcBef>
                <a:spcPts val="827"/>
              </a:spcBef>
              <a:spcAft>
                <a:spcPts val="0"/>
              </a:spcAft>
              <a:buClr>
                <a:srgbClr val="888888"/>
              </a:buClr>
              <a:buSzPts val="2646"/>
              <a:buNone/>
              <a:defRPr sz="2646">
                <a:solidFill>
                  <a:srgbClr val="888888"/>
                </a:solidFill>
              </a:defRPr>
            </a:lvl9pPr>
          </a:lstStyle>
          <a:p>
            <a:endParaRPr/>
          </a:p>
        </p:txBody>
      </p:sp>
      <p:sp>
        <p:nvSpPr>
          <p:cNvPr id="26" name="Google Shape;26;p5"/>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údo Duplo"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039455"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7654171"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41425"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41426" y="5241960"/>
            <a:ext cx="63961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39" name="Google Shape;39;p7"/>
          <p:cNvSpPr txBox="1">
            <a:spLocks noGrp="1"/>
          </p:cNvSpPr>
          <p:nvPr>
            <p:ph type="body" idx="2"/>
          </p:nvPr>
        </p:nvSpPr>
        <p:spPr>
          <a:xfrm>
            <a:off x="1041426" y="7810963"/>
            <a:ext cx="63961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7654172" y="5241960"/>
            <a:ext cx="64276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41" name="Google Shape;41;p7"/>
          <p:cNvSpPr txBox="1">
            <a:spLocks noGrp="1"/>
          </p:cNvSpPr>
          <p:nvPr>
            <p:ph type="body" idx="4"/>
          </p:nvPr>
        </p:nvSpPr>
        <p:spPr>
          <a:xfrm>
            <a:off x="7654172" y="7810963"/>
            <a:ext cx="64276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6427693" y="3078850"/>
            <a:ext cx="7654171" cy="15196234"/>
          </a:xfrm>
          <a:prstGeom prst="rect">
            <a:avLst/>
          </a:prstGeom>
          <a:noFill/>
          <a:ln>
            <a:noFill/>
          </a:ln>
        </p:spPr>
        <p:txBody>
          <a:bodyPr spcFirstLastPara="1" wrap="square" lIns="91425" tIns="45700" rIns="91425" bIns="45700" anchor="t" anchorCtr="0">
            <a:normAutofit/>
          </a:bodyPr>
          <a:lstStyle>
            <a:lvl1pPr marL="457200" lvl="0" indent="-564578" algn="l">
              <a:lnSpc>
                <a:spcPct val="90000"/>
              </a:lnSpc>
              <a:spcBef>
                <a:spcPts val="1654"/>
              </a:spcBef>
              <a:spcAft>
                <a:spcPts val="0"/>
              </a:spcAft>
              <a:buClr>
                <a:schemeClr val="dk1"/>
              </a:buClr>
              <a:buSzPts val="5291"/>
              <a:buChar char="•"/>
              <a:defRPr sz="5291"/>
            </a:lvl1pPr>
            <a:lvl2pPr marL="914400" lvl="1" indent="-522605" algn="l">
              <a:lnSpc>
                <a:spcPct val="90000"/>
              </a:lnSpc>
              <a:spcBef>
                <a:spcPts val="827"/>
              </a:spcBef>
              <a:spcAft>
                <a:spcPts val="0"/>
              </a:spcAft>
              <a:buClr>
                <a:schemeClr val="dk1"/>
              </a:buClr>
              <a:buSzPts val="4630"/>
              <a:buChar char="•"/>
              <a:defRPr sz="4630"/>
            </a:lvl2pPr>
            <a:lvl3pPr marL="1371600" lvl="2" indent="-480567" algn="l">
              <a:lnSpc>
                <a:spcPct val="90000"/>
              </a:lnSpc>
              <a:spcBef>
                <a:spcPts val="827"/>
              </a:spcBef>
              <a:spcAft>
                <a:spcPts val="0"/>
              </a:spcAft>
              <a:buClr>
                <a:schemeClr val="dk1"/>
              </a:buClr>
              <a:buSzPts val="3968"/>
              <a:buChar char="•"/>
              <a:defRPr sz="3968"/>
            </a:lvl3pPr>
            <a:lvl4pPr marL="1828800" lvl="3" indent="-438594" algn="l">
              <a:lnSpc>
                <a:spcPct val="90000"/>
              </a:lnSpc>
              <a:spcBef>
                <a:spcPts val="827"/>
              </a:spcBef>
              <a:spcAft>
                <a:spcPts val="0"/>
              </a:spcAft>
              <a:buClr>
                <a:schemeClr val="dk1"/>
              </a:buClr>
              <a:buSzPts val="3307"/>
              <a:buChar char="•"/>
              <a:defRPr sz="3307"/>
            </a:lvl4pPr>
            <a:lvl5pPr marL="2286000" lvl="4" indent="-438594" algn="l">
              <a:lnSpc>
                <a:spcPct val="90000"/>
              </a:lnSpc>
              <a:spcBef>
                <a:spcPts val="827"/>
              </a:spcBef>
              <a:spcAft>
                <a:spcPts val="0"/>
              </a:spcAft>
              <a:buClr>
                <a:schemeClr val="dk1"/>
              </a:buClr>
              <a:buSzPts val="3307"/>
              <a:buChar char="•"/>
              <a:defRPr sz="3307"/>
            </a:lvl5pPr>
            <a:lvl6pPr marL="2743200" lvl="5" indent="-438594" algn="l">
              <a:lnSpc>
                <a:spcPct val="90000"/>
              </a:lnSpc>
              <a:spcBef>
                <a:spcPts val="827"/>
              </a:spcBef>
              <a:spcAft>
                <a:spcPts val="0"/>
              </a:spcAft>
              <a:buClr>
                <a:schemeClr val="dk1"/>
              </a:buClr>
              <a:buSzPts val="3307"/>
              <a:buChar char="•"/>
              <a:defRPr sz="3307"/>
            </a:lvl6pPr>
            <a:lvl7pPr marL="3200400" lvl="6" indent="-438594" algn="l">
              <a:lnSpc>
                <a:spcPct val="90000"/>
              </a:lnSpc>
              <a:spcBef>
                <a:spcPts val="827"/>
              </a:spcBef>
              <a:spcAft>
                <a:spcPts val="0"/>
              </a:spcAft>
              <a:buClr>
                <a:schemeClr val="dk1"/>
              </a:buClr>
              <a:buSzPts val="3307"/>
              <a:buChar char="•"/>
              <a:defRPr sz="3307"/>
            </a:lvl7pPr>
            <a:lvl8pPr marL="3657600" lvl="7" indent="-438594" algn="l">
              <a:lnSpc>
                <a:spcPct val="90000"/>
              </a:lnSpc>
              <a:spcBef>
                <a:spcPts val="827"/>
              </a:spcBef>
              <a:spcAft>
                <a:spcPts val="0"/>
              </a:spcAft>
              <a:buClr>
                <a:schemeClr val="dk1"/>
              </a:buClr>
              <a:buSzPts val="3307"/>
              <a:buChar char="•"/>
              <a:defRPr sz="3307"/>
            </a:lvl8pPr>
            <a:lvl9pPr marL="4114800" lvl="8" indent="-438594" algn="l">
              <a:lnSpc>
                <a:spcPct val="90000"/>
              </a:lnSpc>
              <a:spcBef>
                <a:spcPts val="827"/>
              </a:spcBef>
              <a:spcAft>
                <a:spcPts val="0"/>
              </a:spcAft>
              <a:buClr>
                <a:schemeClr val="dk1"/>
              </a:buClr>
              <a:buSzPts val="3307"/>
              <a:buChar char="•"/>
              <a:defRPr sz="3307"/>
            </a:lvl9pPr>
          </a:lstStyle>
          <a:p>
            <a:endParaRPr/>
          </a:p>
        </p:txBody>
      </p:sp>
      <p:sp>
        <p:nvSpPr>
          <p:cNvPr id="57" name="Google Shape;57;p10"/>
          <p:cNvSpPr txBox="1">
            <a:spLocks noGrp="1"/>
          </p:cNvSpPr>
          <p:nvPr>
            <p:ph type="body" idx="2"/>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58" name="Google Shape;58;p10"/>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6427693" y="3078850"/>
            <a:ext cx="7654171" cy="15196234"/>
          </a:xfrm>
          <a:prstGeom prst="rect">
            <a:avLst/>
          </a:prstGeom>
          <a:noFill/>
          <a:ln>
            <a:noFill/>
          </a:ln>
        </p:spPr>
      </p:sp>
      <p:sp>
        <p:nvSpPr>
          <p:cNvPr id="64" name="Google Shape;64;p11"/>
          <p:cNvSpPr txBox="1">
            <a:spLocks noGrp="1"/>
          </p:cNvSpPr>
          <p:nvPr>
            <p:ph type="body" idx="1"/>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65" name="Google Shape;65;p11"/>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275"/>
              <a:buFont typeface="Calibri"/>
              <a:buNone/>
              <a:defRPr sz="7275"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marR="0" lvl="0" indent="-522605" algn="l" rtl="0">
              <a:lnSpc>
                <a:spcPct val="90000"/>
              </a:lnSpc>
              <a:spcBef>
                <a:spcPts val="1654"/>
              </a:spcBef>
              <a:spcAft>
                <a:spcPts val="0"/>
              </a:spcAft>
              <a:buClr>
                <a:schemeClr val="dk1"/>
              </a:buClr>
              <a:buSzPts val="4630"/>
              <a:buFont typeface="Arial"/>
              <a:buChar char="•"/>
              <a:defRPr sz="4630" b="0" i="0" u="none" strike="noStrike" cap="none">
                <a:solidFill>
                  <a:schemeClr val="dk1"/>
                </a:solidFill>
                <a:latin typeface="Calibri"/>
                <a:ea typeface="Calibri"/>
                <a:cs typeface="Calibri"/>
                <a:sym typeface="Calibri"/>
              </a:defRPr>
            </a:lvl1pPr>
            <a:lvl2pPr marL="914400" marR="0" lvl="1" indent="-480568" algn="l" rtl="0">
              <a:lnSpc>
                <a:spcPct val="90000"/>
              </a:lnSpc>
              <a:spcBef>
                <a:spcPts val="827"/>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2pPr>
            <a:lvl3pPr marL="1371600" marR="0" lvl="2" indent="-438594" algn="l" rtl="0">
              <a:lnSpc>
                <a:spcPct val="90000"/>
              </a:lnSpc>
              <a:spcBef>
                <a:spcPts val="827"/>
              </a:spcBef>
              <a:spcAft>
                <a:spcPts val="0"/>
              </a:spcAft>
              <a:buClr>
                <a:schemeClr val="dk1"/>
              </a:buClr>
              <a:buSzPts val="3307"/>
              <a:buFont typeface="Arial"/>
              <a:buChar char="•"/>
              <a:defRPr sz="3307" b="0" i="0" u="none" strike="noStrike" cap="none">
                <a:solidFill>
                  <a:schemeClr val="dk1"/>
                </a:solidFill>
                <a:latin typeface="Calibri"/>
                <a:ea typeface="Calibri"/>
                <a:cs typeface="Calibri"/>
                <a:sym typeface="Calibri"/>
              </a:defRPr>
            </a:lvl3pPr>
            <a:lvl4pPr marL="1828800" marR="0" lvl="3" indent="-417575"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4pPr>
            <a:lvl5pPr marL="2286000" marR="0" lvl="4"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5pPr>
            <a:lvl6pPr marL="2743200" marR="0" lvl="5"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6pPr>
            <a:lvl7pPr marL="3200400" marR="0" lvl="6"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7pPr>
            <a:lvl8pPr marL="3657600" marR="0" lvl="7"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8pPr>
            <a:lvl9pPr marL="4114800" marR="0" lvl="8"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984" b="0" i="0" u="none" strike="noStrike" cap="none">
                <a:solidFill>
                  <a:srgbClr val="888888"/>
                </a:solidFill>
                <a:latin typeface="Calibri"/>
                <a:ea typeface="Calibri"/>
                <a:cs typeface="Calibri"/>
                <a:sym typeface="Calibri"/>
              </a:defRPr>
            </a:lvl1pPr>
            <a:lvl2pPr marL="0" marR="0" lvl="1" indent="0" algn="r" rtl="0">
              <a:spcBef>
                <a:spcPts val="0"/>
              </a:spcBef>
              <a:buNone/>
              <a:defRPr sz="1984" b="0" i="0" u="none" strike="noStrike" cap="none">
                <a:solidFill>
                  <a:srgbClr val="888888"/>
                </a:solidFill>
                <a:latin typeface="Calibri"/>
                <a:ea typeface="Calibri"/>
                <a:cs typeface="Calibri"/>
                <a:sym typeface="Calibri"/>
              </a:defRPr>
            </a:lvl2pPr>
            <a:lvl3pPr marL="0" marR="0" lvl="2" indent="0" algn="r" rtl="0">
              <a:spcBef>
                <a:spcPts val="0"/>
              </a:spcBef>
              <a:buNone/>
              <a:defRPr sz="1984" b="0" i="0" u="none" strike="noStrike" cap="none">
                <a:solidFill>
                  <a:srgbClr val="888888"/>
                </a:solidFill>
                <a:latin typeface="Calibri"/>
                <a:ea typeface="Calibri"/>
                <a:cs typeface="Calibri"/>
                <a:sym typeface="Calibri"/>
              </a:defRPr>
            </a:lvl3pPr>
            <a:lvl4pPr marL="0" marR="0" lvl="3" indent="0" algn="r" rtl="0">
              <a:spcBef>
                <a:spcPts val="0"/>
              </a:spcBef>
              <a:buNone/>
              <a:defRPr sz="1984" b="0" i="0" u="none" strike="noStrike" cap="none">
                <a:solidFill>
                  <a:srgbClr val="888888"/>
                </a:solidFill>
                <a:latin typeface="Calibri"/>
                <a:ea typeface="Calibri"/>
                <a:cs typeface="Calibri"/>
                <a:sym typeface="Calibri"/>
              </a:defRPr>
            </a:lvl4pPr>
            <a:lvl5pPr marL="0" marR="0" lvl="4" indent="0" algn="r" rtl="0">
              <a:spcBef>
                <a:spcPts val="0"/>
              </a:spcBef>
              <a:buNone/>
              <a:defRPr sz="1984" b="0" i="0" u="none" strike="noStrike" cap="none">
                <a:solidFill>
                  <a:srgbClr val="888888"/>
                </a:solidFill>
                <a:latin typeface="Calibri"/>
                <a:ea typeface="Calibri"/>
                <a:cs typeface="Calibri"/>
                <a:sym typeface="Calibri"/>
              </a:defRPr>
            </a:lvl5pPr>
            <a:lvl6pPr marL="0" marR="0" lvl="5" indent="0" algn="r" rtl="0">
              <a:spcBef>
                <a:spcPts val="0"/>
              </a:spcBef>
              <a:buNone/>
              <a:defRPr sz="1984" b="0" i="0" u="none" strike="noStrike" cap="none">
                <a:solidFill>
                  <a:srgbClr val="888888"/>
                </a:solidFill>
                <a:latin typeface="Calibri"/>
                <a:ea typeface="Calibri"/>
                <a:cs typeface="Calibri"/>
                <a:sym typeface="Calibri"/>
              </a:defRPr>
            </a:lvl6pPr>
            <a:lvl7pPr marL="0" marR="0" lvl="6" indent="0" algn="r" rtl="0">
              <a:spcBef>
                <a:spcPts val="0"/>
              </a:spcBef>
              <a:buNone/>
              <a:defRPr sz="1984" b="0" i="0" u="none" strike="noStrike" cap="none">
                <a:solidFill>
                  <a:srgbClr val="888888"/>
                </a:solidFill>
                <a:latin typeface="Calibri"/>
                <a:ea typeface="Calibri"/>
                <a:cs typeface="Calibri"/>
                <a:sym typeface="Calibri"/>
              </a:defRPr>
            </a:lvl7pPr>
            <a:lvl8pPr marL="0" marR="0" lvl="7" indent="0" algn="r" rtl="0">
              <a:spcBef>
                <a:spcPts val="0"/>
              </a:spcBef>
              <a:buNone/>
              <a:defRPr sz="1984" b="0" i="0" u="none" strike="noStrike" cap="none">
                <a:solidFill>
                  <a:srgbClr val="888888"/>
                </a:solidFill>
                <a:latin typeface="Calibri"/>
                <a:ea typeface="Calibri"/>
                <a:cs typeface="Calibri"/>
                <a:sym typeface="Calibri"/>
              </a:defRPr>
            </a:lvl8pPr>
            <a:lvl9pPr marL="0" marR="0" lvl="8" indent="0" algn="r" rtl="0">
              <a:spcBef>
                <a:spcPts val="0"/>
              </a:spcBef>
              <a:buNone/>
              <a:defRPr sz="198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44" name="Picture 20" descr="GitHub - PlasmoHQ/plasmo-constants">
            <a:extLst>
              <a:ext uri="{FF2B5EF4-FFF2-40B4-BE49-F238E27FC236}">
                <a16:creationId xmlns:a16="http://schemas.microsoft.com/office/drawing/2014/main" id="{25412194-21AF-F485-C0DF-B0A2FE6C4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0045" y="20103987"/>
            <a:ext cx="2957955" cy="813438"/>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
          <p:cNvSpPr txBox="1"/>
          <p:nvPr/>
        </p:nvSpPr>
        <p:spPr>
          <a:xfrm>
            <a:off x="3396342" y="888004"/>
            <a:ext cx="11329307" cy="1897199"/>
          </a:xfrm>
          <a:prstGeom prst="rect">
            <a:avLst/>
          </a:prstGeom>
          <a:noFill/>
          <a:ln>
            <a:noFill/>
          </a:ln>
        </p:spPr>
        <p:txBody>
          <a:bodyPr spcFirstLastPara="1" wrap="square" lIns="36000" tIns="0" rIns="36000" bIns="0" anchor="ctr" anchorCtr="0">
            <a:noAutofit/>
          </a:bodyPr>
          <a:lstStyle/>
          <a:p>
            <a:pPr marL="0" marR="0" lvl="0" indent="0" algn="l" rtl="0">
              <a:spcBef>
                <a:spcPts val="0"/>
              </a:spcBef>
              <a:spcAft>
                <a:spcPts val="0"/>
              </a:spcAft>
              <a:buNone/>
            </a:pPr>
            <a:r>
              <a:rPr lang="en-US" sz="4800" b="0" i="0" u="none" strike="noStrike" cap="none" dirty="0">
                <a:solidFill>
                  <a:schemeClr val="dk1"/>
                </a:solidFill>
                <a:latin typeface="Roboto Medium"/>
                <a:ea typeface="Roboto Medium"/>
                <a:cs typeface="Roboto Medium"/>
                <a:sym typeface="Roboto Medium"/>
              </a:rPr>
              <a:t>AI Text Detector</a:t>
            </a:r>
            <a:endParaRPr dirty="0"/>
          </a:p>
        </p:txBody>
      </p:sp>
      <p:sp>
        <p:nvSpPr>
          <p:cNvPr id="85" name="Google Shape;85;p1"/>
          <p:cNvSpPr/>
          <p:nvPr/>
        </p:nvSpPr>
        <p:spPr>
          <a:xfrm>
            <a:off x="1" y="2682240"/>
            <a:ext cx="15119350" cy="2477589"/>
          </a:xfrm>
          <a:prstGeom prst="rect">
            <a:avLst/>
          </a:prstGeom>
          <a:solidFill>
            <a:srgbClr val="E1EFD8"/>
          </a:solidFill>
          <a:ln>
            <a:noFill/>
          </a:ln>
        </p:spPr>
        <p:txBody>
          <a:bodyPr spcFirstLastPara="1" wrap="square" lIns="36575" tIns="36575" rIns="36575" bIns="36575" anchor="t" anchorCtr="0">
            <a:noAutofit/>
          </a:bodyPr>
          <a:lstStyle/>
          <a:p>
            <a:pPr marL="0" marR="0" lvl="0" indent="0" algn="l" rtl="0">
              <a:spcBef>
                <a:spcPts val="0"/>
              </a:spcBef>
              <a:spcAft>
                <a:spcPts val="0"/>
              </a:spcAft>
              <a:buNone/>
            </a:pPr>
            <a:endParaRPr sz="1695" b="0" i="0" u="none" strike="noStrike" cap="none" dirty="0">
              <a:solidFill>
                <a:schemeClr val="dk1"/>
              </a:solidFill>
              <a:latin typeface="Calibri"/>
              <a:ea typeface="Calibri"/>
              <a:cs typeface="Calibri"/>
              <a:sym typeface="Calibri"/>
            </a:endParaRPr>
          </a:p>
        </p:txBody>
      </p:sp>
      <p:pic>
        <p:nvPicPr>
          <p:cNvPr id="86" name="Google Shape;86;p1"/>
          <p:cNvPicPr preferRelativeResize="0"/>
          <p:nvPr/>
        </p:nvPicPr>
        <p:blipFill rotWithShape="1">
          <a:blip r:embed="rId4">
            <a:alphaModFix/>
          </a:blip>
          <a:srcRect/>
          <a:stretch/>
        </p:blipFill>
        <p:spPr>
          <a:xfrm>
            <a:off x="393700" y="1263877"/>
            <a:ext cx="2809599" cy="3571894"/>
          </a:xfrm>
          <a:prstGeom prst="rect">
            <a:avLst/>
          </a:prstGeom>
          <a:noFill/>
          <a:ln>
            <a:noFill/>
          </a:ln>
        </p:spPr>
      </p:pic>
      <p:sp>
        <p:nvSpPr>
          <p:cNvPr id="87" name="Google Shape;87;p1"/>
          <p:cNvSpPr txBox="1"/>
          <p:nvPr/>
        </p:nvSpPr>
        <p:spPr>
          <a:xfrm>
            <a:off x="3396341" y="2891065"/>
            <a:ext cx="9915621" cy="1101725"/>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r>
              <a:rPr lang="pt-PT" sz="2800" b="0" i="0" u="none" strike="noStrike" cap="none" dirty="0">
                <a:solidFill>
                  <a:srgbClr val="548135"/>
                </a:solidFill>
                <a:latin typeface="Roboto Medium"/>
                <a:ea typeface="Roboto Medium"/>
                <a:cs typeface="Roboto Medium"/>
                <a:sym typeface="Roboto Medium"/>
              </a:rPr>
              <a:t>Alexandre Gazur, Daniel Ferreira, João Matos, Ricardo Pinto</a:t>
            </a:r>
            <a:endParaRPr dirty="0"/>
          </a:p>
          <a:p>
            <a:pPr marL="0" marR="0" lvl="0" indent="0" algn="l" rtl="0">
              <a:lnSpc>
                <a:spcPct val="120000"/>
              </a:lnSpc>
              <a:spcBef>
                <a:spcPts val="0"/>
              </a:spcBef>
              <a:spcAft>
                <a:spcPts val="0"/>
              </a:spcAft>
              <a:buNone/>
            </a:pPr>
            <a:r>
              <a:rPr lang="en-US" sz="2800" b="0" i="0" u="none" strike="noStrike" cap="none" dirty="0" err="1">
                <a:solidFill>
                  <a:schemeClr val="dk1"/>
                </a:solidFill>
                <a:latin typeface="Roboto Medium"/>
                <a:ea typeface="Roboto Medium"/>
                <a:cs typeface="Roboto Medium"/>
                <a:sym typeface="Roboto Medium"/>
              </a:rPr>
              <a:t>Orientadores</a:t>
            </a:r>
            <a:r>
              <a:rPr lang="en-US" sz="2800" b="0" i="0" u="none" strike="noStrike" cap="none" dirty="0">
                <a:solidFill>
                  <a:schemeClr val="dk1"/>
                </a:solidFill>
                <a:latin typeface="Roboto Medium"/>
                <a:ea typeface="Roboto Medium"/>
                <a:cs typeface="Roboto Medium"/>
                <a:sym typeface="Roboto Medium"/>
              </a:rPr>
              <a:t>: Prof. </a:t>
            </a:r>
            <a:r>
              <a:rPr lang="en-US" sz="2800" b="0" i="0" u="none" strike="noStrike" cap="none" dirty="0" err="1">
                <a:solidFill>
                  <a:schemeClr val="dk1"/>
                </a:solidFill>
                <a:latin typeface="Roboto Medium"/>
                <a:ea typeface="Roboto Medium"/>
                <a:cs typeface="Roboto Medium"/>
                <a:sym typeface="Roboto Medium"/>
              </a:rPr>
              <a:t>Sérgio</a:t>
            </a:r>
            <a:r>
              <a:rPr lang="en-US" sz="2800" b="0" i="0" u="none" strike="noStrike" cap="none" dirty="0">
                <a:solidFill>
                  <a:schemeClr val="dk1"/>
                </a:solidFill>
                <a:latin typeface="Roboto Medium"/>
                <a:ea typeface="Roboto Medium"/>
                <a:cs typeface="Roboto Medium"/>
                <a:sym typeface="Roboto Medium"/>
              </a:rPr>
              <a:t> </a:t>
            </a:r>
            <a:r>
              <a:rPr lang="en-US" sz="2800" b="0" i="0" u="none" strike="noStrike" cap="none" dirty="0" err="1">
                <a:solidFill>
                  <a:schemeClr val="dk1"/>
                </a:solidFill>
                <a:latin typeface="Roboto Medium"/>
                <a:ea typeface="Roboto Medium"/>
                <a:cs typeface="Roboto Medium"/>
                <a:sym typeface="Roboto Medium"/>
              </a:rPr>
              <a:t>Aleixo</a:t>
            </a:r>
            <a:r>
              <a:rPr lang="en-US" sz="2800" dirty="0">
                <a:solidFill>
                  <a:schemeClr val="dk1"/>
                </a:solidFill>
                <a:latin typeface="Roboto Medium"/>
                <a:ea typeface="Roboto Medium"/>
                <a:cs typeface="Roboto Medium"/>
                <a:sym typeface="Roboto Medium"/>
              </a:rPr>
              <a:t>, </a:t>
            </a:r>
            <a:r>
              <a:rPr lang="en-US" sz="2800">
                <a:solidFill>
                  <a:schemeClr val="dk1"/>
                </a:solidFill>
                <a:latin typeface="Roboto Medium"/>
                <a:ea typeface="Roboto Medium"/>
                <a:cs typeface="Roboto Medium"/>
                <a:sym typeface="Roboto Medium"/>
              </a:rPr>
              <a:t>Tiago Almeida</a:t>
            </a:r>
            <a:endParaRPr dirty="0"/>
          </a:p>
        </p:txBody>
      </p:sp>
      <p:sp>
        <p:nvSpPr>
          <p:cNvPr id="88" name="Google Shape;88;p1"/>
          <p:cNvSpPr txBox="1"/>
          <p:nvPr/>
        </p:nvSpPr>
        <p:spPr>
          <a:xfrm>
            <a:off x="3396342" y="4164603"/>
            <a:ext cx="8271656" cy="60935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2800" b="0" i="0" u="none" strike="noStrike" cap="none" dirty="0">
                <a:solidFill>
                  <a:schemeClr val="dk1"/>
                </a:solidFill>
                <a:latin typeface="Roboto Light"/>
                <a:ea typeface="Roboto Light"/>
                <a:cs typeface="Roboto Light"/>
                <a:sym typeface="Roboto Light"/>
              </a:rPr>
              <a:t>Projeto em Engenharia Informática, 3º ano, </a:t>
            </a:r>
            <a:r>
              <a:rPr lang="en-US" sz="2800" dirty="0">
                <a:solidFill>
                  <a:schemeClr val="dk1"/>
                </a:solidFill>
                <a:latin typeface="Roboto Light"/>
                <a:ea typeface="Roboto Light"/>
                <a:cs typeface="Roboto Light"/>
                <a:sym typeface="Roboto Light"/>
              </a:rPr>
              <a:t>LEI</a:t>
            </a:r>
            <a:r>
              <a:rPr lang="en-US" sz="2800" b="0" i="0" u="none" strike="noStrike" cap="none" dirty="0">
                <a:solidFill>
                  <a:schemeClr val="dk1"/>
                </a:solidFill>
                <a:latin typeface="Roboto Light"/>
                <a:ea typeface="Roboto Light"/>
                <a:cs typeface="Roboto Light"/>
                <a:sym typeface="Roboto Light"/>
              </a:rPr>
              <a:t>.</a:t>
            </a:r>
            <a:endParaRPr dirty="0"/>
          </a:p>
        </p:txBody>
      </p:sp>
      <p:sp>
        <p:nvSpPr>
          <p:cNvPr id="89" name="Google Shape;89;p1"/>
          <p:cNvSpPr txBox="1"/>
          <p:nvPr/>
        </p:nvSpPr>
        <p:spPr>
          <a:xfrm>
            <a:off x="12061700" y="4452053"/>
            <a:ext cx="2663949" cy="73866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200" b="0" i="0" u="none" strike="noStrike" cap="none" dirty="0">
                <a:solidFill>
                  <a:schemeClr val="accent3"/>
                </a:solidFill>
                <a:latin typeface="Roboto Medium"/>
                <a:ea typeface="Roboto Medium"/>
                <a:cs typeface="Roboto Medium"/>
                <a:sym typeface="Roboto Medium"/>
              </a:rPr>
              <a:t>2023</a:t>
            </a:r>
            <a:endParaRPr sz="4200" b="0" i="0" u="none" strike="noStrike" cap="none" dirty="0">
              <a:solidFill>
                <a:schemeClr val="accent3"/>
              </a:solidFill>
              <a:latin typeface="Roboto Medium"/>
              <a:ea typeface="Roboto Medium"/>
              <a:cs typeface="Roboto Medium"/>
              <a:sym typeface="Roboto Medium"/>
            </a:endParaRPr>
          </a:p>
        </p:txBody>
      </p:sp>
      <p:sp>
        <p:nvSpPr>
          <p:cNvPr id="90" name="Google Shape;90;p1"/>
          <p:cNvSpPr txBox="1"/>
          <p:nvPr/>
        </p:nvSpPr>
        <p:spPr>
          <a:xfrm>
            <a:off x="3203298" y="5410699"/>
            <a:ext cx="5767978" cy="370182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pt-PT" sz="2000" dirty="0" err="1">
                <a:solidFill>
                  <a:srgbClr val="548135"/>
                </a:solidFill>
                <a:latin typeface="Roboto Medium"/>
                <a:ea typeface="Roboto Medium"/>
                <a:cs typeface="Roboto Medium"/>
                <a:sym typeface="Roboto Medium"/>
              </a:rPr>
              <a:t>Abstract</a:t>
            </a:r>
            <a:endParaRPr sz="2000" b="0" i="0" u="none" strike="noStrike" cap="none" dirty="0">
              <a:solidFill>
                <a:srgbClr val="548135"/>
              </a:solidFill>
              <a:latin typeface="Roboto Medium"/>
              <a:ea typeface="Roboto Medium"/>
              <a:cs typeface="Roboto Medium"/>
              <a:sym typeface="Roboto Medium"/>
            </a:endParaRPr>
          </a:p>
          <a:p>
            <a:pPr marL="0" marR="0" lvl="0" indent="0" algn="l" rtl="0">
              <a:lnSpc>
                <a:spcPct val="120000"/>
              </a:lnSpc>
              <a:spcBef>
                <a:spcPts val="600"/>
              </a:spcBef>
              <a:spcAft>
                <a:spcPts val="0"/>
              </a:spcAft>
              <a:buNone/>
            </a:pPr>
            <a:r>
              <a:rPr lang="en-US" sz="1800" b="0" i="0" u="none" strike="noStrike"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The rapid advancement of powerful AI technology has brought forth various challenges, including the emergence of AI-generated text that often blurs the line between human-authored and machine-generated content. In this project, we propose a browser extension aimed at detecting AI-generated text in web pages and PDFs. The extension integrates with Model Hub, a web-based platform, allowing users to submit their AI text detection models and use them within the extension. This project contributes to AI transparency and enables informed decision-making in an era of increasing AI-generated information.</a:t>
            </a:r>
            <a:endParaRPr sz="1800" b="0" i="0" u="none" strike="noStrike" cap="none"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Roboto Light"/>
            </a:endParaRPr>
          </a:p>
        </p:txBody>
      </p:sp>
      <p:pic>
        <p:nvPicPr>
          <p:cNvPr id="91" name="Google Shape;91;p1"/>
          <p:cNvPicPr preferRelativeResize="0"/>
          <p:nvPr/>
        </p:nvPicPr>
        <p:blipFill rotWithShape="1">
          <a:blip r:embed="rId5">
            <a:alphaModFix/>
          </a:blip>
          <a:srcRect/>
          <a:stretch/>
        </p:blipFill>
        <p:spPr>
          <a:xfrm>
            <a:off x="231499" y="19295026"/>
            <a:ext cx="2479708" cy="747160"/>
          </a:xfrm>
          <a:prstGeom prst="rect">
            <a:avLst/>
          </a:prstGeom>
          <a:noFill/>
          <a:ln>
            <a:noFill/>
          </a:ln>
        </p:spPr>
      </p:pic>
      <p:pic>
        <p:nvPicPr>
          <p:cNvPr id="92" name="Google Shape;92;p1"/>
          <p:cNvPicPr preferRelativeResize="0"/>
          <p:nvPr/>
        </p:nvPicPr>
        <p:blipFill rotWithShape="1">
          <a:blip r:embed="rId6">
            <a:alphaModFix/>
          </a:blip>
          <a:srcRect/>
          <a:stretch/>
        </p:blipFill>
        <p:spPr>
          <a:xfrm>
            <a:off x="231499" y="20499505"/>
            <a:ext cx="2479708" cy="506795"/>
          </a:xfrm>
          <a:prstGeom prst="rect">
            <a:avLst/>
          </a:prstGeom>
          <a:noFill/>
          <a:ln>
            <a:noFill/>
          </a:ln>
        </p:spPr>
      </p:pic>
      <p:sp>
        <p:nvSpPr>
          <p:cNvPr id="94" name="Google Shape;94;p1"/>
          <p:cNvSpPr txBox="1"/>
          <p:nvPr/>
        </p:nvSpPr>
        <p:spPr>
          <a:xfrm>
            <a:off x="3180249" y="13605827"/>
            <a:ext cx="576797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rgbClr val="548135"/>
                </a:solidFill>
                <a:latin typeface="Roboto Light"/>
                <a:ea typeface="Roboto Light"/>
                <a:cs typeface="Roboto Light"/>
                <a:sym typeface="Roboto Light"/>
              </a:rPr>
              <a:t>Fig 1 - </a:t>
            </a:r>
            <a:r>
              <a:rPr lang="en-US" sz="1600" dirty="0">
                <a:solidFill>
                  <a:srgbClr val="548135"/>
                </a:solidFill>
                <a:latin typeface="Roboto Light"/>
                <a:ea typeface="Roboto Light"/>
                <a:cs typeface="Roboto Light"/>
                <a:sym typeface="Roboto Light"/>
              </a:rPr>
              <a:t>Software Architecture</a:t>
            </a:r>
            <a:endParaRPr dirty="0"/>
          </a:p>
        </p:txBody>
      </p:sp>
      <p:sp>
        <p:nvSpPr>
          <p:cNvPr id="95" name="Google Shape;95;p1"/>
          <p:cNvSpPr txBox="1"/>
          <p:nvPr/>
        </p:nvSpPr>
        <p:spPr>
          <a:xfrm>
            <a:off x="3180249" y="14062637"/>
            <a:ext cx="5814746" cy="6985500"/>
          </a:xfrm>
          <a:prstGeom prst="rect">
            <a:avLst/>
          </a:prstGeom>
          <a:noFill/>
          <a:ln>
            <a:noFill/>
          </a:ln>
        </p:spPr>
        <p:txBody>
          <a:bodyPr spcFirstLastPara="1" wrap="square" lIns="91425" tIns="45700" rIns="91425" bIns="45700" anchor="b" anchorCtr="0">
            <a:noAutofit/>
          </a:bodyPr>
          <a:lstStyle/>
          <a:p>
            <a:pPr marL="0" marR="0" lvl="0" indent="0" algn="l" rtl="0">
              <a:lnSpc>
                <a:spcPct val="120000"/>
              </a:lnSpc>
              <a:spcBef>
                <a:spcPts val="0"/>
              </a:spcBef>
              <a:spcAft>
                <a:spcPts val="0"/>
              </a:spcAft>
              <a:buNone/>
            </a:pPr>
            <a:r>
              <a:rPr lang="en-US" sz="2000" dirty="0">
                <a:solidFill>
                  <a:srgbClr val="548135"/>
                </a:solidFill>
                <a:latin typeface="Roboto Medium"/>
                <a:ea typeface="Roboto Medium"/>
                <a:cs typeface="Roboto Medium"/>
                <a:sym typeface="Roboto Medium"/>
              </a:rPr>
              <a:t>Results</a:t>
            </a:r>
            <a:endParaRPr lang="en-US" sz="1000" dirty="0">
              <a:solidFill>
                <a:srgbClr val="548135"/>
              </a:solidFill>
              <a:latin typeface="Roboto Medium"/>
              <a:ea typeface="Roboto Medium"/>
              <a:sym typeface="Roboto Medium"/>
            </a:endParaRPr>
          </a:p>
          <a:p>
            <a:pPr marL="285750" indent="-285750">
              <a:spcBef>
                <a:spcPts val="1200"/>
              </a:spcBef>
              <a:spcAft>
                <a:spcPts val="1200"/>
              </a:spcAft>
              <a:buFont typeface="Arial" panose="020B0604020202020204" pitchFamily="34" charset="0"/>
              <a:buChar char="•"/>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Chrome extension available on popular web browsers</a:t>
            </a:r>
          </a:p>
          <a:p>
            <a:pPr marL="285750" indent="-285750">
              <a:spcBef>
                <a:spcPts val="1200"/>
              </a:spcBef>
              <a:spcAft>
                <a:spcPts val="1200"/>
              </a:spcAft>
              <a:buFont typeface="Arial" panose="020B0604020202020204" pitchFamily="34" charset="0"/>
              <a:buChar char="•"/>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Scans web pages, selected text, and copied content</a:t>
            </a:r>
          </a:p>
          <a:p>
            <a:pPr marL="285750" indent="-285750">
              <a:spcBef>
                <a:spcPts val="1200"/>
              </a:spcBef>
              <a:spcAft>
                <a:spcPts val="1200"/>
              </a:spcAft>
              <a:buFont typeface="Arial" panose="020B0604020202020204" pitchFamily="34" charset="0"/>
              <a:buChar char="•"/>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Detects AI-generated content from Web pages and PDFs (Fig. </a:t>
            </a: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2</a:t>
            </a: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a:t>
            </a:r>
          </a:p>
          <a:p>
            <a:pPr marL="285750" indent="-285750">
              <a:spcBef>
                <a:spcPts val="1200"/>
              </a:spcBef>
              <a:spcAft>
                <a:spcPts val="1200"/>
              </a:spcAft>
              <a:buFont typeface="Arial" panose="020B0604020202020204" pitchFamily="34" charset="0"/>
              <a:buChar char="•"/>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Customizable colors to highlight AI-generated text</a:t>
            </a:r>
          </a:p>
          <a:p>
            <a:pPr marL="285750" indent="-285750">
              <a:spcBef>
                <a:spcPts val="1200"/>
              </a:spcBef>
              <a:spcAft>
                <a:spcPts val="1200"/>
              </a:spcAft>
              <a:buFont typeface="Arial" panose="020B0604020202020204" pitchFamily="34" charset="0"/>
              <a:buChar char="•"/>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Full page analysis with a global scanning button</a:t>
            </a:r>
            <a:endPar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a:p>
            <a:pPr marL="285750" indent="-285750">
              <a:spcBef>
                <a:spcPts val="1200"/>
              </a:spcBef>
              <a:spcAft>
                <a:spcPts val="1200"/>
              </a:spcAft>
              <a:buFont typeface="Arial" panose="020B0604020202020204" pitchFamily="34" charset="0"/>
              <a:buChar char="•"/>
            </a:pPr>
            <a:endPar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a:p>
            <a:pPr marL="285750" indent="-285750">
              <a:spcBef>
                <a:spcPts val="1200"/>
              </a:spcBef>
              <a:spcAft>
                <a:spcPts val="1200"/>
              </a:spcAft>
              <a:buFont typeface="Arial" panose="020B0604020202020204" pitchFamily="34" charset="0"/>
              <a:buChar char="•"/>
            </a:pPr>
            <a:endPar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a:p>
            <a:pPr marL="285750" indent="-285750">
              <a:spcBef>
                <a:spcPts val="1200"/>
              </a:spcBef>
              <a:spcAft>
                <a:spcPts val="1200"/>
              </a:spcAft>
              <a:buFont typeface="Arial" panose="020B0604020202020204" pitchFamily="34" charset="0"/>
              <a:buChar char="•"/>
            </a:pPr>
            <a:endPar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a:p>
            <a:pPr marL="285750" indent="-285750">
              <a:spcBef>
                <a:spcPts val="1200"/>
              </a:spcBef>
              <a:spcAft>
                <a:spcPts val="1200"/>
              </a:spcAft>
              <a:buFont typeface="Arial" panose="020B0604020202020204" pitchFamily="34" charset="0"/>
              <a:buChar char="•"/>
            </a:pPr>
            <a:endPar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a:p>
            <a:pPr marL="285750" indent="-285750">
              <a:spcBef>
                <a:spcPts val="1200"/>
              </a:spcBef>
              <a:spcAft>
                <a:spcPts val="1200"/>
              </a:spcAft>
              <a:buFont typeface="Arial" panose="020B0604020202020204" pitchFamily="34" charset="0"/>
              <a:buChar char="•"/>
            </a:pPr>
            <a:endPar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sp>
        <p:nvSpPr>
          <p:cNvPr id="97" name="Google Shape;97;p1"/>
          <p:cNvSpPr txBox="1"/>
          <p:nvPr/>
        </p:nvSpPr>
        <p:spPr>
          <a:xfrm>
            <a:off x="9177711" y="9862216"/>
            <a:ext cx="576797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rgbClr val="548135"/>
                </a:solidFill>
                <a:latin typeface="Roboto Light"/>
                <a:ea typeface="Roboto Light"/>
                <a:cs typeface="Roboto Light"/>
                <a:sym typeface="Roboto Light"/>
              </a:rPr>
              <a:t>Fig 3 - </a:t>
            </a:r>
            <a:r>
              <a:rPr lang="en-US" sz="1600" dirty="0">
                <a:solidFill>
                  <a:srgbClr val="548135"/>
                </a:solidFill>
                <a:latin typeface="Roboto Light"/>
                <a:ea typeface="Roboto Light"/>
                <a:cs typeface="Roboto Light"/>
                <a:sym typeface="Roboto Light"/>
              </a:rPr>
              <a:t>Popup of the extension.	</a:t>
            </a:r>
            <a:r>
              <a:rPr lang="en-US" sz="1600" b="0" i="0" u="none" strike="noStrike" cap="none" dirty="0">
                <a:solidFill>
                  <a:srgbClr val="548135"/>
                </a:solidFill>
                <a:latin typeface="Roboto Light"/>
                <a:ea typeface="Roboto Light"/>
                <a:cs typeface="Roboto Light"/>
                <a:sym typeface="Roboto Light"/>
              </a:rPr>
              <a:t>. </a:t>
            </a:r>
            <a:endParaRPr dirty="0"/>
          </a:p>
        </p:txBody>
      </p:sp>
      <p:sp>
        <p:nvSpPr>
          <p:cNvPr id="98" name="Google Shape;98;p1"/>
          <p:cNvSpPr txBox="1"/>
          <p:nvPr/>
        </p:nvSpPr>
        <p:spPr>
          <a:xfrm>
            <a:off x="9177710" y="10332140"/>
            <a:ext cx="5547939" cy="9100913"/>
          </a:xfrm>
          <a:prstGeom prst="rect">
            <a:avLst/>
          </a:prstGeom>
          <a:noFill/>
          <a:ln>
            <a:noFill/>
          </a:ln>
        </p:spPr>
        <p:txBody>
          <a:bodyPr spcFirstLastPara="1" wrap="square" lIns="91425" tIns="45700" rIns="91425" bIns="45700" anchor="t" anchorCtr="0">
            <a:spAutoFit/>
          </a:bodyPr>
          <a:lstStyle/>
          <a:p>
            <a:pPr marL="285750" indent="-285750">
              <a:spcBef>
                <a:spcPts val="1200"/>
              </a:spcBef>
              <a:spcAft>
                <a:spcPts val="600"/>
              </a:spcAft>
              <a:buFont typeface="Arial" panose="020B0604020202020204" pitchFamily="34" charset="0"/>
              <a:buChar char="•"/>
            </a:pP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Popup interface with a range of customizable options (Fig. 3)</a:t>
            </a:r>
          </a:p>
          <a:p>
            <a:pPr marL="285750" indent="-285750">
              <a:spcBef>
                <a:spcPts val="1200"/>
              </a:spcBef>
              <a:spcAft>
                <a:spcPts val="1200"/>
              </a:spcAft>
              <a:buFont typeface="Arial" panose="020B0604020202020204" pitchFamily="34" charset="0"/>
              <a:buChar char="•"/>
            </a:pP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Integration with Model Hub: Our centralized repository for AI text detection models</a:t>
            </a:r>
          </a:p>
          <a:p>
            <a:pPr marL="285750" indent="-285750">
              <a:spcBef>
                <a:spcPts val="1200"/>
              </a:spcBef>
              <a:spcAft>
                <a:spcPts val="1200"/>
              </a:spcAft>
              <a:buFont typeface="Arial" panose="020B0604020202020204" pitchFamily="34" charset="0"/>
              <a:buChar char="•"/>
            </a:pP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Access to a variety of models on Model Hub</a:t>
            </a:r>
          </a:p>
          <a:p>
            <a:pPr marL="285750" indent="-285750">
              <a:spcBef>
                <a:spcPts val="1200"/>
              </a:spcBef>
              <a:spcAft>
                <a:spcPts val="1200"/>
              </a:spcAft>
              <a:buFont typeface="Arial" panose="020B0604020202020204" pitchFamily="34" charset="0"/>
              <a:buChar char="•"/>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Flexible </a:t>
            </a: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architecture adaptable to new use cases</a:t>
            </a:r>
          </a:p>
          <a:p>
            <a:pPr marL="285750" indent="-285750">
              <a:spcBef>
                <a:spcPts val="1200"/>
              </a:spcBef>
              <a:spcAft>
                <a:spcPts val="1200"/>
              </a:spcAft>
              <a:buFont typeface="Arial" panose="020B0604020202020204" pitchFamily="34" charset="0"/>
              <a:buChar char="•"/>
            </a:pP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Scalability with docker and container orchestration</a:t>
            </a:r>
          </a:p>
          <a:p>
            <a:pPr marL="285750" indent="-285750">
              <a:spcBef>
                <a:spcPts val="1200"/>
              </a:spcBef>
              <a:spcAft>
                <a:spcPts val="1200"/>
              </a:spcAft>
              <a:buFont typeface="Arial" panose="020B0604020202020204" pitchFamily="34" charset="0"/>
              <a:buChar char="•"/>
            </a:pP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Open REST API</a:t>
            </a:r>
          </a:p>
          <a:p>
            <a:pPr marL="285750" indent="-285750">
              <a:spcBef>
                <a:spcPts val="1200"/>
              </a:spcBef>
              <a:spcAft>
                <a:spcPts val="2400"/>
              </a:spcAft>
              <a:buFont typeface="Arial" panose="020B0604020202020204" pitchFamily="34" charset="0"/>
              <a:buChar char="•"/>
            </a:pP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High usability score (SUS score of 92.2) after testing</a:t>
            </a:r>
            <a:endParaRPr sz="1800" b="0" i="0" u="none" strike="noStrike" cap="none" dirty="0">
              <a:solidFill>
                <a:schemeClr val="dk1"/>
              </a:solidFill>
              <a:latin typeface="Roboto"/>
              <a:ea typeface="Roboto"/>
              <a:cs typeface="Roboto"/>
              <a:sym typeface="Roboto"/>
            </a:endParaRPr>
          </a:p>
          <a:p>
            <a:pPr marL="0" marR="0" lvl="0" indent="0" algn="l" rtl="0">
              <a:lnSpc>
                <a:spcPct val="120000"/>
              </a:lnSpc>
              <a:spcBef>
                <a:spcPts val="0"/>
              </a:spcBef>
              <a:spcAft>
                <a:spcPts val="0"/>
              </a:spcAft>
              <a:buNone/>
            </a:pPr>
            <a:r>
              <a:rPr lang="en-US" sz="2000" b="0" i="0" u="none" strike="noStrike" cap="none" dirty="0">
                <a:solidFill>
                  <a:srgbClr val="548135"/>
                </a:solidFill>
                <a:latin typeface="Roboto Medium"/>
                <a:ea typeface="Roboto Medium"/>
                <a:cs typeface="Roboto Medium"/>
                <a:sym typeface="Roboto Medium"/>
              </a:rPr>
              <a:t>Conclusion</a:t>
            </a:r>
            <a:br>
              <a:rPr lang="en-US" sz="2400" dirty="0"/>
            </a:br>
            <a:r>
              <a:rPr lang="en-US" sz="1800" b="0" i="0" dirty="0">
                <a:solidFill>
                  <a:schemeClr val="tx1"/>
                </a:solidFill>
                <a:effectLst/>
                <a:latin typeface="Roboto Light" panose="02000000000000000000" pitchFamily="2" charset="0"/>
                <a:ea typeface="Roboto Light" panose="02000000000000000000" pitchFamily="2" charset="0"/>
              </a:rPr>
              <a:t>The project achieved its goals by successfully developing a feature-rich browser extension that surpasses existing solutions. The flexibility of our architecture ensures adaptability to future advancements in NLP and ML. It demonstrated high usability and promising market potential. It was a valuable experience that fostered professional growth and solidified our expertise in software development.</a:t>
            </a:r>
          </a:p>
          <a:p>
            <a:pPr marL="0" marR="0" lvl="0" indent="0" algn="l" rtl="0">
              <a:lnSpc>
                <a:spcPct val="120000"/>
              </a:lnSpc>
              <a:spcBef>
                <a:spcPts val="0"/>
              </a:spcBef>
              <a:spcAft>
                <a:spcPts val="0"/>
              </a:spcAft>
              <a:buNone/>
            </a:pPr>
            <a:endParaRPr lang="en-US" sz="1800" u="none"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Roboto Medium"/>
            </a:endParaRPr>
          </a:p>
          <a:p>
            <a:pPr marL="0" marR="0" lvl="0" indent="0" algn="l" rtl="0">
              <a:lnSpc>
                <a:spcPct val="120000"/>
              </a:lnSpc>
              <a:spcBef>
                <a:spcPts val="0"/>
              </a:spcBef>
              <a:spcAft>
                <a:spcPts val="0"/>
              </a:spcAft>
              <a:buNone/>
            </a:pPr>
            <a:r>
              <a:rPr lang="en-US" sz="2000" dirty="0">
                <a:solidFill>
                  <a:srgbClr val="548135"/>
                </a:solidFill>
                <a:latin typeface="Roboto Medium"/>
                <a:ea typeface="Roboto Medium"/>
                <a:sym typeface="Roboto Medium"/>
              </a:rPr>
              <a:t>Technologies</a:t>
            </a:r>
            <a:endParaRPr sz="1800" b="0" i="0" u="none" strike="noStrike" cap="none" dirty="0">
              <a:solidFill>
                <a:schemeClr val="dk1"/>
              </a:solidFill>
              <a:latin typeface="Roboto"/>
              <a:ea typeface="Roboto"/>
              <a:cs typeface="Roboto"/>
              <a:sym typeface="Roboto"/>
            </a:endParaRPr>
          </a:p>
          <a:p>
            <a:pPr marL="0" marR="0" lvl="0" indent="0" algn="l" rtl="0">
              <a:spcBef>
                <a:spcPts val="0"/>
              </a:spcBef>
              <a:spcAft>
                <a:spcPts val="0"/>
              </a:spcAft>
              <a:buNone/>
            </a:pPr>
            <a:endParaRPr sz="1800" dirty="0">
              <a:solidFill>
                <a:schemeClr val="dk1"/>
              </a:solidFill>
              <a:latin typeface="Roboto"/>
              <a:ea typeface="Roboto"/>
              <a:cs typeface="Roboto"/>
              <a:sym typeface="Roboto"/>
            </a:endParaRPr>
          </a:p>
        </p:txBody>
      </p:sp>
      <p:pic>
        <p:nvPicPr>
          <p:cNvPr id="1026" name="Picture 2">
            <a:extLst>
              <a:ext uri="{FF2B5EF4-FFF2-40B4-BE49-F238E27FC236}">
                <a16:creationId xmlns:a16="http://schemas.microsoft.com/office/drawing/2014/main" id="{8C77E15C-C95F-3B4A-6262-5893936D024F}"/>
              </a:ext>
            </a:extLst>
          </p:cNvPr>
          <p:cNvPicPr>
            <a:picLocks noChangeAspect="1" noChangeArrowheads="1"/>
          </p:cNvPicPr>
          <p:nvPr/>
        </p:nvPicPr>
        <p:blipFill rotWithShape="1">
          <a:blip r:embed="rId7"/>
          <a:srcRect t="2758" b="3423"/>
          <a:stretch/>
        </p:blipFill>
        <p:spPr bwMode="auto">
          <a:xfrm>
            <a:off x="3180249" y="10267950"/>
            <a:ext cx="5265836" cy="34088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ess and Media Resources - Docker">
            <a:extLst>
              <a:ext uri="{FF2B5EF4-FFF2-40B4-BE49-F238E27FC236}">
                <a16:creationId xmlns:a16="http://schemas.microsoft.com/office/drawing/2014/main" id="{9DA01CCE-510D-2CEC-7ED3-D96D786EF4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3193" y="19161443"/>
            <a:ext cx="913916" cy="78196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jango logo and symbol, meaning, history, PNG">
            <a:extLst>
              <a:ext uri="{FF2B5EF4-FFF2-40B4-BE49-F238E27FC236}">
                <a16:creationId xmlns:a16="http://schemas.microsoft.com/office/drawing/2014/main" id="{AE672376-ED00-E33A-84DF-F44E045ED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85948" y="19323539"/>
            <a:ext cx="1069597" cy="6685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OpenAI Logo PNG Transparent Background 5192 × 5192, SVG, EPS for  free">
            <a:extLst>
              <a:ext uri="{FF2B5EF4-FFF2-40B4-BE49-F238E27FC236}">
                <a16:creationId xmlns:a16="http://schemas.microsoft.com/office/drawing/2014/main" id="{ED20C65C-1CE3-AF46-7322-85F5331ACD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6447" y="18869804"/>
            <a:ext cx="1448689" cy="144868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ugging Face full logo transparent PNG - StickPNG">
            <a:extLst>
              <a:ext uri="{FF2B5EF4-FFF2-40B4-BE49-F238E27FC236}">
                <a16:creationId xmlns:a16="http://schemas.microsoft.com/office/drawing/2014/main" id="{2A1AF1F5-6611-4F0C-9032-AB493B1205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60954" y="20008737"/>
            <a:ext cx="1658383" cy="110558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591C23C-F0F7-B1BF-9D31-55214C902323}"/>
              </a:ext>
            </a:extLst>
          </p:cNvPr>
          <p:cNvPicPr>
            <a:picLocks noChangeAspect="1" noChangeArrowheads="1"/>
          </p:cNvPicPr>
          <p:nvPr/>
        </p:nvPicPr>
        <p:blipFill>
          <a:blip r:embed="rId12"/>
          <a:srcRect/>
          <a:stretch/>
        </p:blipFill>
        <p:spPr bwMode="auto">
          <a:xfrm>
            <a:off x="10351355" y="5392090"/>
            <a:ext cx="3420690" cy="4296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with low confidence">
            <a:extLst>
              <a:ext uri="{FF2B5EF4-FFF2-40B4-BE49-F238E27FC236}">
                <a16:creationId xmlns:a16="http://schemas.microsoft.com/office/drawing/2014/main" id="{8DF6C731-E7B5-F518-1F6B-4C8B6A6F5C0E}"/>
              </a:ext>
            </a:extLst>
          </p:cNvPr>
          <p:cNvPicPr>
            <a:picLocks noChangeAspect="1"/>
          </p:cNvPicPr>
          <p:nvPr/>
        </p:nvPicPr>
        <p:blipFill>
          <a:blip r:embed="rId13"/>
          <a:stretch>
            <a:fillRect/>
          </a:stretch>
        </p:blipFill>
        <p:spPr>
          <a:xfrm>
            <a:off x="3192403" y="18087622"/>
            <a:ext cx="5755825" cy="2147642"/>
          </a:xfrm>
          <a:prstGeom prst="rect">
            <a:avLst/>
          </a:prstGeom>
        </p:spPr>
      </p:pic>
      <p:sp>
        <p:nvSpPr>
          <p:cNvPr id="2" name="Google Shape;94;p1">
            <a:extLst>
              <a:ext uri="{FF2B5EF4-FFF2-40B4-BE49-F238E27FC236}">
                <a16:creationId xmlns:a16="http://schemas.microsoft.com/office/drawing/2014/main" id="{F2EE2E9E-A50E-C29D-9B70-1C33253CED7C}"/>
              </a:ext>
            </a:extLst>
          </p:cNvPr>
          <p:cNvSpPr txBox="1"/>
          <p:nvPr/>
        </p:nvSpPr>
        <p:spPr>
          <a:xfrm>
            <a:off x="3205384" y="20392254"/>
            <a:ext cx="576797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rgbClr val="548135"/>
                </a:solidFill>
                <a:latin typeface="Roboto Light"/>
                <a:ea typeface="Roboto Light"/>
                <a:cs typeface="Roboto Light"/>
                <a:sym typeface="Roboto Light"/>
              </a:rPr>
              <a:t>Fig 2 – Example of highlighted text and score</a:t>
            </a:r>
            <a:endParaRPr dirty="0"/>
          </a:p>
        </p:txBody>
      </p:sp>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322</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Roboto Medium</vt:lpstr>
      <vt:lpstr>Roboto</vt:lpstr>
      <vt:lpstr>Roboto Light</vt:lpstr>
      <vt:lpstr>Arial</vt:lpstr>
      <vt:lpstr>Calibri</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Butuc</dc:creator>
  <cp:lastModifiedBy>Daniel</cp:lastModifiedBy>
  <cp:revision>12</cp:revision>
  <dcterms:created xsi:type="dcterms:W3CDTF">2022-06-08T14:51:54Z</dcterms:created>
  <dcterms:modified xsi:type="dcterms:W3CDTF">2023-06-06T00:58:04Z</dcterms:modified>
</cp:coreProperties>
</file>