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67" r:id="rId4"/>
    <p:sldId id="259" r:id="rId5"/>
    <p:sldId id="281" r:id="rId6"/>
    <p:sldId id="268" r:id="rId7"/>
    <p:sldId id="271" r:id="rId8"/>
    <p:sldId id="276" r:id="rId9"/>
    <p:sldId id="272" r:id="rId10"/>
    <p:sldId id="273" r:id="rId11"/>
    <p:sldId id="277" r:id="rId12"/>
    <p:sldId id="278" r:id="rId13"/>
    <p:sldId id="279" r:id="rId14"/>
    <p:sldId id="274" r:id="rId15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376092"/>
    <a:srgbClr val="DCE6F2"/>
    <a:srgbClr val="E2EAF6"/>
    <a:srgbClr val="D4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05/06/2023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BA633-D24B-473E-B335-FB4AC689484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75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BA633-D24B-473E-B335-FB4AC689484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66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995" y="1892630"/>
            <a:ext cx="6428105" cy="2537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DEPARTAMENTO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ELETRÓNICA,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TELECOMUNICAÇÕES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INFORMÁTICA</a:t>
            </a:r>
          </a:p>
          <a:p>
            <a:pPr marR="6985" algn="ctr">
              <a:lnSpc>
                <a:spcPts val="3345"/>
              </a:lnSpc>
            </a:pPr>
            <a:r>
              <a:rPr sz="2800" spc="-10" dirty="0">
                <a:latin typeface="Arial MT"/>
                <a:cs typeface="Arial MT"/>
              </a:rPr>
              <a:t>UNIVERSIDADE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AVEIRO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 dirty="0">
              <a:latin typeface="Arial MT"/>
              <a:cs typeface="Arial MT"/>
            </a:endParaRPr>
          </a:p>
          <a:p>
            <a:pPr algn="ctr">
              <a:lnSpc>
                <a:spcPts val="2105"/>
              </a:lnSpc>
            </a:pPr>
            <a:r>
              <a:rPr sz="1800" b="1" spc="-20" dirty="0">
                <a:latin typeface="Calibri"/>
                <a:cs typeface="Calibri"/>
              </a:rPr>
              <a:t>APRESENTAÇÃO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lang="pt-PT" b="1" spc="-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lang="pt-PT" sz="1800" b="1" spc="-5" dirty="0">
                <a:latin typeface="Calibri"/>
                <a:cs typeface="Calibri"/>
              </a:rPr>
              <a:t>PROJETO DE INFORMÁTICA</a:t>
            </a:r>
            <a:endParaRPr sz="1800" dirty="0">
              <a:latin typeface="Calibri"/>
              <a:cs typeface="Calibri"/>
            </a:endParaRPr>
          </a:p>
          <a:p>
            <a:pPr marR="2540" algn="ctr">
              <a:lnSpc>
                <a:spcPts val="4265"/>
              </a:lnSpc>
            </a:pPr>
            <a:r>
              <a:rPr lang="pt-PT" sz="3600" b="1" dirty="0">
                <a:latin typeface="Calibri"/>
                <a:cs typeface="Calibri"/>
              </a:rPr>
              <a:t>DETEÇÃO DE TEXTO SINTÉTICO</a:t>
            </a:r>
            <a:endParaRPr sz="3600" dirty="0">
              <a:latin typeface="Calibri"/>
              <a:cs typeface="Calibri"/>
            </a:endParaRPr>
          </a:p>
          <a:p>
            <a:pPr marR="6350" algn="ctr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latin typeface="Calibri"/>
                <a:cs typeface="Calibri"/>
              </a:rPr>
              <a:t>2022-2023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28781"/>
              </p:ext>
            </p:extLst>
          </p:nvPr>
        </p:nvGraphicFramePr>
        <p:xfrm>
          <a:off x="2775839" y="4649215"/>
          <a:ext cx="6633844" cy="1482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ALEXANDRE</a:t>
                      </a:r>
                      <a:r>
                        <a:rPr sz="1800" spc="-3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800" spc="-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LIMA</a:t>
                      </a:r>
                      <a:r>
                        <a:rPr sz="1800" spc="-3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GAZUR</a:t>
                      </a: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102751</a:t>
                      </a:r>
                      <a:endParaRPr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DANIEL</a:t>
                      </a:r>
                      <a:r>
                        <a:rPr sz="1800" spc="-1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800" spc="-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JORGE BERNARDO</a:t>
                      </a:r>
                      <a:r>
                        <a:rPr sz="1800" spc="-1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800" spc="-1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FERREIRA</a:t>
                      </a:r>
                      <a:endParaRPr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31115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102885</a:t>
                      </a:r>
                      <a:endParaRPr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3111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RICARDO</a:t>
                      </a:r>
                      <a:r>
                        <a:rPr sz="1800" spc="-1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800" spc="-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JORGE</a:t>
                      </a:r>
                      <a:r>
                        <a:rPr sz="1800" spc="-1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SANTOS</a:t>
                      </a:r>
                      <a:r>
                        <a:rPr sz="1800" spc="-4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800" spc="-1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PINTO</a:t>
                      </a:r>
                      <a:endParaRPr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103078</a:t>
                      </a:r>
                      <a:endParaRPr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JOÃO RICARDO PAÇO MATOS</a:t>
                      </a:r>
                      <a:endParaRPr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103182</a:t>
                      </a:r>
                      <a:endParaRPr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589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C3FFE30-738C-A55B-3A31-5997BA3F5D2D}"/>
              </a:ext>
            </a:extLst>
          </p:cNvPr>
          <p:cNvSpPr txBox="1">
            <a:spLocks/>
          </p:cNvSpPr>
          <p:nvPr/>
        </p:nvSpPr>
        <p:spPr>
          <a:xfrm>
            <a:off x="916939" y="381000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PT" dirty="0">
                <a:latin typeface="+mj-lt"/>
              </a:rPr>
              <a:t>USABILITY TESTS</a:t>
            </a:r>
            <a:endParaRPr lang="pt-PT" kern="0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2C7838-1793-33D8-79C3-8BFE22E5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062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Usability evaluated with System Usability Scale (SUS)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 feedback gathered through narrative approach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8 participants, primarily students from University of Aveiro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Varied expertise: 88% intermediate/advanced, 12% beginners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Non-representative sample (friends/family)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Valuable insights gained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20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734800" y="6537756"/>
            <a:ext cx="404875" cy="320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C3FFE30-738C-A55B-3A31-5997BA3F5D2D}"/>
              </a:ext>
            </a:extLst>
          </p:cNvPr>
          <p:cNvSpPr txBox="1">
            <a:spLocks/>
          </p:cNvSpPr>
          <p:nvPr/>
        </p:nvSpPr>
        <p:spPr>
          <a:xfrm>
            <a:off x="916939" y="381000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PT" kern="0" dirty="0">
                <a:latin typeface="+mj-lt"/>
              </a:rPr>
              <a:t>USABILITY SCORE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D2032C-B6DE-A17A-E994-D122BD050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11155"/>
              </p:ext>
            </p:extLst>
          </p:nvPr>
        </p:nvGraphicFramePr>
        <p:xfrm>
          <a:off x="4632621" y="1627264"/>
          <a:ext cx="6797379" cy="42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7091">
                  <a:extLst>
                    <a:ext uri="{9D8B030D-6E8A-4147-A177-3AD203B41FA5}">
                      <a16:colId xmlns:a16="http://schemas.microsoft.com/office/drawing/2014/main" val="2848744485"/>
                    </a:ext>
                  </a:extLst>
                </a:gridCol>
                <a:gridCol w="250194">
                  <a:extLst>
                    <a:ext uri="{9D8B030D-6E8A-4147-A177-3AD203B41FA5}">
                      <a16:colId xmlns:a16="http://schemas.microsoft.com/office/drawing/2014/main" val="3130360333"/>
                    </a:ext>
                  </a:extLst>
                </a:gridCol>
                <a:gridCol w="250194">
                  <a:extLst>
                    <a:ext uri="{9D8B030D-6E8A-4147-A177-3AD203B41FA5}">
                      <a16:colId xmlns:a16="http://schemas.microsoft.com/office/drawing/2014/main" val="2986746578"/>
                    </a:ext>
                  </a:extLst>
                </a:gridCol>
                <a:gridCol w="250194">
                  <a:extLst>
                    <a:ext uri="{9D8B030D-6E8A-4147-A177-3AD203B41FA5}">
                      <a16:colId xmlns:a16="http://schemas.microsoft.com/office/drawing/2014/main" val="1664378838"/>
                    </a:ext>
                  </a:extLst>
                </a:gridCol>
                <a:gridCol w="250194">
                  <a:extLst>
                    <a:ext uri="{9D8B030D-6E8A-4147-A177-3AD203B41FA5}">
                      <a16:colId xmlns:a16="http://schemas.microsoft.com/office/drawing/2014/main" val="890726066"/>
                    </a:ext>
                  </a:extLst>
                </a:gridCol>
                <a:gridCol w="249512">
                  <a:extLst>
                    <a:ext uri="{9D8B030D-6E8A-4147-A177-3AD203B41FA5}">
                      <a16:colId xmlns:a16="http://schemas.microsoft.com/office/drawing/2014/main" val="3491492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PT" sz="1400" b="1" i="1" dirty="0" err="1">
                          <a:latin typeface="+mj-lt"/>
                        </a:rPr>
                        <a:t>Statement</a:t>
                      </a:r>
                      <a:endParaRPr lang="en-US" sz="1400" b="1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>
                          <a:latin typeface="+mj-lt"/>
                        </a:rPr>
                        <a:t>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>
                          <a:latin typeface="+mj-lt"/>
                        </a:rPr>
                        <a:t>2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>
                          <a:latin typeface="+mj-lt"/>
                        </a:rPr>
                        <a:t>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>
                          <a:latin typeface="+mj-lt"/>
                        </a:rPr>
                        <a:t>4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>
                          <a:latin typeface="+mj-lt"/>
                        </a:rPr>
                        <a:t>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777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 think that I would like to use this system 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6923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 found the system unnecessarily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3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 thought the system was easy to use</a:t>
                      </a:r>
                      <a:endParaRPr lang="en-US" sz="1400" i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2676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 think that I would need the support of a technical person to be able to use this system</a:t>
                      </a:r>
                      <a:endParaRPr lang="en-US" sz="1400" i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432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 found the various functions in the system were well integrated</a:t>
                      </a:r>
                      <a:endParaRPr lang="en-US" sz="1400" i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2657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 thought there was too much inconsistency in this system</a:t>
                      </a:r>
                      <a:endParaRPr lang="en-US" sz="1400" i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6070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 would imagine that most people would learn to use the system very quickly</a:t>
                      </a:r>
                      <a:endParaRPr lang="en-US" sz="1400" i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55886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 found the system very cumbersome to use</a:t>
                      </a:r>
                      <a:endParaRPr lang="en-US" sz="1400" i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781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 felt very confident using the system </a:t>
                      </a:r>
                      <a:endParaRPr lang="en-US" sz="1400" i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60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 needed to learn a lot of things before I could get going with this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27311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C431B13-64F3-42C5-F242-16EA0F12C871}"/>
              </a:ext>
            </a:extLst>
          </p:cNvPr>
          <p:cNvGrpSpPr/>
          <p:nvPr/>
        </p:nvGrpSpPr>
        <p:grpSpPr>
          <a:xfrm>
            <a:off x="762000" y="1774800"/>
            <a:ext cx="2898139" cy="3860760"/>
            <a:chOff x="701379" y="1955760"/>
            <a:chExt cx="2898139" cy="386076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81501777-143D-47E2-E965-5916FF91B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18" y="1955760"/>
              <a:ext cx="2819400" cy="58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B6FCABEF-BF60-E875-1655-A7F6C4BDA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79" y="3327360"/>
              <a:ext cx="2422332" cy="58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BB8846-7234-554F-6D69-C9AC0BB00F80}"/>
                </a:ext>
              </a:extLst>
            </p:cNvPr>
            <p:cNvSpPr txBox="1"/>
            <p:nvPr/>
          </p:nvSpPr>
          <p:spPr>
            <a:xfrm>
              <a:off x="701379" y="2773622"/>
              <a:ext cx="730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where</a:t>
              </a:r>
              <a:r>
                <a:rPr lang="pt-P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: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1E2C20-6A17-F177-4F58-8EB4D93721A1}"/>
                </a:ext>
              </a:extLst>
            </p:cNvPr>
            <p:cNvGrpSpPr/>
            <p:nvPr/>
          </p:nvGrpSpPr>
          <p:grpSpPr>
            <a:xfrm>
              <a:off x="929980" y="5130720"/>
              <a:ext cx="2422332" cy="685800"/>
              <a:chOff x="1066800" y="4267200"/>
              <a:chExt cx="2669539" cy="685800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B7B602AA-7C49-E6BF-4E84-7E6E48E4C8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472" y="4495800"/>
                <a:ext cx="1950333" cy="2363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2C776C-182B-67F1-9B4F-BFD3CCFDF7AA}"/>
                  </a:ext>
                </a:extLst>
              </p:cNvPr>
              <p:cNvSpPr/>
              <p:nvPr/>
            </p:nvSpPr>
            <p:spPr>
              <a:xfrm>
                <a:off x="1066800" y="4267200"/>
                <a:ext cx="2669539" cy="685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C1A675B-8E3C-DE74-7A63-184CD8F40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939" y="4206568"/>
              <a:ext cx="2409292" cy="504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264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734800" y="6537756"/>
            <a:ext cx="404875" cy="320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C3FFE30-738C-A55B-3A31-5997BA3F5D2D}"/>
              </a:ext>
            </a:extLst>
          </p:cNvPr>
          <p:cNvSpPr txBox="1">
            <a:spLocks/>
          </p:cNvSpPr>
          <p:nvPr/>
        </p:nvSpPr>
        <p:spPr>
          <a:xfrm>
            <a:off x="916939" y="381000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PT" kern="0" dirty="0">
                <a:latin typeface="+mj-lt"/>
              </a:rPr>
              <a:t>USER FEEDBACK</a:t>
            </a:r>
          </a:p>
        </p:txBody>
      </p:sp>
      <p:sp>
        <p:nvSpPr>
          <p:cNvPr id="2" name="Marcador de Posição do Texto 2">
            <a:extLst>
              <a:ext uri="{FF2B5EF4-FFF2-40B4-BE49-F238E27FC236}">
                <a16:creationId xmlns:a16="http://schemas.microsoft.com/office/drawing/2014/main" id="{A0382BDB-865B-0D26-92CD-B1D90469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40" y="1774800"/>
            <a:ext cx="10358120" cy="33239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Positive feedback with little criticism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Refine Model Hub Web platform design; add new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 concerns about functionality and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 "AI" label to percentage results for clarity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New metrics: AI/human text count, model identification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241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34800" y="6553200"/>
            <a:ext cx="404875" cy="314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4400" dirty="0">
                <a:latin typeface="+mj-lt"/>
                <a:cs typeface="Calibri Light"/>
              </a:rPr>
              <a:t>LESSONS LEARNED</a:t>
            </a:r>
            <a:endParaRPr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47FBDE-6303-D578-C1CC-16B2CFE49BAE}"/>
              </a:ext>
            </a:extLst>
          </p:cNvPr>
          <p:cNvGrpSpPr/>
          <p:nvPr/>
        </p:nvGrpSpPr>
        <p:grpSpPr>
          <a:xfrm>
            <a:off x="916939" y="1774799"/>
            <a:ext cx="11275061" cy="4465966"/>
            <a:chOff x="916939" y="1828799"/>
            <a:chExt cx="11275061" cy="4465966"/>
          </a:xfrm>
        </p:grpSpPr>
        <p:sp>
          <p:nvSpPr>
            <p:cNvPr id="3" name="object 3"/>
            <p:cNvSpPr txBox="1"/>
            <p:nvPr/>
          </p:nvSpPr>
          <p:spPr>
            <a:xfrm>
              <a:off x="916939" y="1828799"/>
              <a:ext cx="5331461" cy="4465966"/>
            </a:xfrm>
            <a:prstGeom prst="rect">
              <a:avLst/>
            </a:prstGeom>
          </p:spPr>
          <p:txBody>
            <a:bodyPr vert="horz" wrap="square" lIns="0" tIns="53975" rIns="0" bIns="0" rtlCol="0">
              <a:spAutoFit/>
            </a:bodyPr>
            <a:lstStyle/>
            <a:p>
              <a:pPr marL="354965" marR="666750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Communication is crucial for success</a:t>
              </a:r>
            </a:p>
            <a:p>
              <a:pPr marL="354965" marR="666750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54965" marR="666750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Estimation is challenging; expect surprises</a:t>
              </a: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54965" marR="666750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Additional team members need consideration</a:t>
              </a: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54965" marR="666750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Assign tasks based on expertise</a:t>
              </a: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54965" marR="666750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Set realistic deadlines; ensure compliance</a:t>
              </a:r>
            </a:p>
          </p:txBody>
        </p:sp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A6B1818B-F274-D134-6A07-2D0FEDB623E2}"/>
                </a:ext>
              </a:extLst>
            </p:cNvPr>
            <p:cNvSpPr txBox="1"/>
            <p:nvPr/>
          </p:nvSpPr>
          <p:spPr>
            <a:xfrm>
              <a:off x="6160404" y="1828800"/>
              <a:ext cx="6031596" cy="4132542"/>
            </a:xfrm>
            <a:prstGeom prst="rect">
              <a:avLst/>
            </a:prstGeom>
          </p:spPr>
          <p:txBody>
            <a:bodyPr vert="horz" wrap="square" lIns="0" tIns="53975" rIns="0" bIns="0" rtlCol="0">
              <a:spAutoFit/>
            </a:bodyPr>
            <a:lstStyle/>
            <a:p>
              <a:pPr marL="354965" marR="666750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Seek advice from mentors, teammates</a:t>
              </a:r>
            </a:p>
            <a:p>
              <a:pPr marL="812165" marR="666750" lvl="1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54965" marR="666750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Prioritize functional solutions over perfection</a:t>
              </a: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54965" marR="666750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Understand code; consider dependencies</a:t>
              </a: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54965" marR="666750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Test production build for errors</a:t>
              </a: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54965" marR="666750" indent="-342900">
                <a:lnSpc>
                  <a:spcPts val="259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Build healthy relationships for collaboration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79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734800" y="6537756"/>
            <a:ext cx="404875" cy="320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C3FFE30-738C-A55B-3A31-5997BA3F5D2D}"/>
              </a:ext>
            </a:extLst>
          </p:cNvPr>
          <p:cNvSpPr txBox="1">
            <a:spLocks/>
          </p:cNvSpPr>
          <p:nvPr/>
        </p:nvSpPr>
        <p:spPr>
          <a:xfrm>
            <a:off x="1" y="381000"/>
            <a:ext cx="60960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PT" kern="0" dirty="0">
                <a:latin typeface="+mj-lt"/>
              </a:rPr>
              <a:t>	LIMITATIONS	 		</a:t>
            </a:r>
          </a:p>
        </p:txBody>
      </p:sp>
      <p:sp>
        <p:nvSpPr>
          <p:cNvPr id="2" name="Marcador de Posição do Texto 2">
            <a:extLst>
              <a:ext uri="{FF2B5EF4-FFF2-40B4-BE49-F238E27FC236}">
                <a16:creationId xmlns:a16="http://schemas.microsoft.com/office/drawing/2014/main" id="{E544B23F-C7CF-CBA5-55C7-746C3614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940" y="1774800"/>
            <a:ext cx="5331461" cy="4801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PDF analysis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Rewrite extension using Svelte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 Model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More default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Expand text analysis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Usability tests with target user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Commercialize the application?</a:t>
            </a:r>
            <a:endParaRPr lang="pt-PT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77DF278-CC5A-E3A5-B4A5-E1D38C3486B6}"/>
              </a:ext>
            </a:extLst>
          </p:cNvPr>
          <p:cNvSpPr txBox="1">
            <a:spLocks/>
          </p:cNvSpPr>
          <p:nvPr/>
        </p:nvSpPr>
        <p:spPr>
          <a:xfrm>
            <a:off x="6403338" y="381600"/>
            <a:ext cx="5788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PT" kern="0" dirty="0">
                <a:latin typeface="+mj-lt"/>
              </a:rPr>
              <a:t>FUTURE WORK 		</a:t>
            </a:r>
          </a:p>
        </p:txBody>
      </p:sp>
      <p:sp>
        <p:nvSpPr>
          <p:cNvPr id="4" name="Marcador de Posição do Texto 2">
            <a:extLst>
              <a:ext uri="{FF2B5EF4-FFF2-40B4-BE49-F238E27FC236}">
                <a16:creationId xmlns:a16="http://schemas.microsoft.com/office/drawing/2014/main" id="{E62770C6-A9B8-3F88-A775-107A79ED8F06}"/>
              </a:ext>
            </a:extLst>
          </p:cNvPr>
          <p:cNvSpPr txBox="1">
            <a:spLocks/>
          </p:cNvSpPr>
          <p:nvPr/>
        </p:nvSpPr>
        <p:spPr>
          <a:xfrm>
            <a:off x="727668" y="1774800"/>
            <a:ext cx="495172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analysis: sentence-by-sentence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Default models are English only</a:t>
            </a:r>
          </a:p>
          <a:p>
            <a:endParaRPr lang="en-US" sz="2400" kern="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F76648-EB75-3F75-D9F5-1E40F50CD4A1}"/>
              </a:ext>
            </a:extLst>
          </p:cNvPr>
          <p:cNvCxnSpPr>
            <a:cxnSpLocks/>
          </p:cNvCxnSpPr>
          <p:nvPr/>
        </p:nvCxnSpPr>
        <p:spPr>
          <a:xfrm>
            <a:off x="5526998" y="1936800"/>
            <a:ext cx="87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788488A6-536A-2B69-348F-8092586E2F25}"/>
              </a:ext>
            </a:extLst>
          </p:cNvPr>
          <p:cNvCxnSpPr>
            <a:cxnSpLocks/>
          </p:cNvCxnSpPr>
          <p:nvPr/>
        </p:nvCxnSpPr>
        <p:spPr>
          <a:xfrm>
            <a:off x="5009535" y="2733854"/>
            <a:ext cx="1393803" cy="13809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7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600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dirty="0">
                <a:latin typeface="+mj-lt"/>
              </a:rPr>
              <a:t>CONTEXT AND PROBLEM</a:t>
            </a:r>
            <a:endParaRPr dirty="0"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CB8CD8-A33F-C70E-0445-6242814464B4}"/>
              </a:ext>
            </a:extLst>
          </p:cNvPr>
          <p:cNvGrpSpPr/>
          <p:nvPr/>
        </p:nvGrpSpPr>
        <p:grpSpPr>
          <a:xfrm>
            <a:off x="916939" y="1774800"/>
            <a:ext cx="10341610" cy="3465692"/>
            <a:chOff x="916939" y="2057400"/>
            <a:chExt cx="10341610" cy="3465692"/>
          </a:xfrm>
        </p:grpSpPr>
        <p:sp>
          <p:nvSpPr>
            <p:cNvPr id="3" name="object 3"/>
            <p:cNvSpPr txBox="1"/>
            <p:nvPr/>
          </p:nvSpPr>
          <p:spPr>
            <a:xfrm>
              <a:off x="916939" y="2057400"/>
              <a:ext cx="10341610" cy="3465692"/>
            </a:xfrm>
            <a:prstGeom prst="rect">
              <a:avLst/>
            </a:prstGeom>
          </p:spPr>
          <p:txBody>
            <a:bodyPr vert="horz" wrap="square" lIns="0" tIns="53975" rIns="0" bIns="0" rtlCol="0">
              <a:spAutoFit/>
            </a:bodyPr>
            <a:lstStyle/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AI text generators – </a:t>
              </a:r>
              <a:r>
                <a:rPr lang="en-US" sz="2400" spc="-45" dirty="0" err="1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ChatGPT</a:t>
              </a: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2065" marR="666750">
                <a:lnSpc>
                  <a:spcPts val="2590"/>
                </a:lnSpc>
                <a:spcBef>
                  <a:spcPts val="425"/>
                </a:spcBef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Many advantages but also disadvantages</a:t>
              </a:r>
            </a:p>
            <a:p>
              <a:pPr marL="12065" marR="666750">
                <a:lnSpc>
                  <a:spcPts val="2590"/>
                </a:lnSpc>
                <a:spcBef>
                  <a:spcPts val="425"/>
                </a:spcBef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Quick access to knowledge</a:t>
              </a:r>
            </a:p>
            <a:p>
              <a:pPr marL="12065" marR="666750">
                <a:lnSpc>
                  <a:spcPts val="2590"/>
                </a:lnSpc>
                <a:spcBef>
                  <a:spcPts val="425"/>
                </a:spcBef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Work aid</a:t>
              </a:r>
            </a:p>
            <a:p>
              <a:pPr marL="12065" marR="666750">
                <a:lnSpc>
                  <a:spcPts val="2590"/>
                </a:lnSpc>
                <a:spcBef>
                  <a:spcPts val="425"/>
                </a:spcBef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Lack of human touch</a:t>
              </a:r>
            </a:p>
          </p:txBody>
        </p:sp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8564DEA6-647F-6DFC-BD47-6595D65D2E27}"/>
                </a:ext>
              </a:extLst>
            </p:cNvPr>
            <p:cNvSpPr txBox="1"/>
            <p:nvPr/>
          </p:nvSpPr>
          <p:spPr>
            <a:xfrm>
              <a:off x="7315200" y="2057400"/>
              <a:ext cx="3788410" cy="3465692"/>
            </a:xfrm>
            <a:prstGeom prst="rect">
              <a:avLst/>
            </a:prstGeom>
          </p:spPr>
          <p:txBody>
            <a:bodyPr vert="horz" wrap="square" lIns="0" tIns="53975" rIns="0" bIns="0" rtlCol="0">
              <a:spAutoFit/>
            </a:bodyPr>
            <a:lstStyle/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Trustworthy?</a:t>
              </a:r>
            </a:p>
            <a:p>
              <a:pPr marL="12065" marR="666750">
                <a:lnSpc>
                  <a:spcPts val="2590"/>
                </a:lnSpc>
                <a:spcBef>
                  <a:spcPts val="425"/>
                </a:spcBef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Misinformation</a:t>
              </a: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Misunderstanding</a:t>
              </a:r>
            </a:p>
            <a:p>
              <a:pPr marL="12065" marR="666750">
                <a:lnSpc>
                  <a:spcPts val="2590"/>
                </a:lnSpc>
                <a:spcBef>
                  <a:spcPts val="425"/>
                </a:spcBef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Non relevant output</a:t>
              </a:r>
            </a:p>
            <a:p>
              <a:pPr marL="12065" marR="666750">
                <a:lnSpc>
                  <a:spcPts val="2590"/>
                </a:lnSpc>
                <a:spcBef>
                  <a:spcPts val="425"/>
                </a:spcBef>
                <a:tabLst>
                  <a:tab pos="241935" algn="l"/>
                </a:tabLst>
              </a:pPr>
              <a:endPara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41300" marR="666750" indent="-229235">
                <a:lnSpc>
                  <a:spcPts val="2590"/>
                </a:lnSpc>
                <a:spcBef>
                  <a:spcPts val="425"/>
                </a:spcBef>
                <a:buFont typeface="Arial MT"/>
                <a:buChar char="•"/>
                <a:tabLst>
                  <a:tab pos="241935" algn="l"/>
                </a:tabLst>
              </a:pPr>
              <a:r>
                <a:rPr lang="en-US" sz="2400" spc="-45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Limited knowledge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8390BDD2-B693-1551-F2C8-949FDF00198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F504331-86AA-4EE9-2693-0ED01488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381600"/>
            <a:ext cx="10358120" cy="697230"/>
          </a:xfrm>
        </p:spPr>
        <p:txBody>
          <a:bodyPr/>
          <a:lstStyle/>
          <a:p>
            <a:r>
              <a:rPr lang="pt-PT" dirty="0">
                <a:latin typeface="+mj-lt"/>
              </a:rPr>
              <a:t>STATE OF THE ART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689F89-9155-EAD3-3670-32777AFE97E4}"/>
              </a:ext>
            </a:extLst>
          </p:cNvPr>
          <p:cNvGrpSpPr/>
          <p:nvPr/>
        </p:nvGrpSpPr>
        <p:grpSpPr>
          <a:xfrm>
            <a:off x="671848" y="1774800"/>
            <a:ext cx="10848302" cy="3586106"/>
            <a:chOff x="671848" y="2005288"/>
            <a:chExt cx="10848302" cy="35861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2FC3B3-5293-8C4F-F688-0A692273E9D1}"/>
                </a:ext>
              </a:extLst>
            </p:cNvPr>
            <p:cNvGrpSpPr/>
            <p:nvPr/>
          </p:nvGrpSpPr>
          <p:grpSpPr>
            <a:xfrm>
              <a:off x="671848" y="2005288"/>
              <a:ext cx="10848302" cy="3586106"/>
              <a:chOff x="671849" y="2052694"/>
              <a:chExt cx="10848302" cy="3586106"/>
            </a:xfrm>
          </p:grpSpPr>
          <p:sp>
            <p:nvSpPr>
              <p:cNvPr id="4" name="Google Shape;413;p67">
                <a:extLst>
                  <a:ext uri="{FF2B5EF4-FFF2-40B4-BE49-F238E27FC236}">
                    <a16:creationId xmlns:a16="http://schemas.microsoft.com/office/drawing/2014/main" id="{356BFCA7-F6F4-B566-4143-5A48A27397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849" y="4593877"/>
                <a:ext cx="3600000" cy="103013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marL="0">
                  <a:defRPr b="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kern="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Plagiarism checking</a:t>
                </a:r>
              </a:p>
              <a:p>
                <a:pPr algn="ctr"/>
                <a:r>
                  <a:rPr lang="en-US" sz="2000" kern="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Bad usability</a:t>
                </a:r>
              </a:p>
              <a:p>
                <a:pPr algn="ctr"/>
                <a:r>
                  <a:rPr lang="en-US" sz="2000" kern="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Unreliable detection</a:t>
                </a:r>
              </a:p>
              <a:p>
                <a:pPr algn="ctr"/>
                <a:r>
                  <a:rPr lang="en-US" sz="2000" kern="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Clipboard-exclusive</a:t>
                </a:r>
              </a:p>
            </p:txBody>
          </p:sp>
          <p:sp>
            <p:nvSpPr>
              <p:cNvPr id="5" name="Google Shape;415;p67">
                <a:extLst>
                  <a:ext uri="{FF2B5EF4-FFF2-40B4-BE49-F238E27FC236}">
                    <a16:creationId xmlns:a16="http://schemas.microsoft.com/office/drawing/2014/main" id="{61E4C243-3D86-2CE9-BC67-18A4B449CD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800" y="3883393"/>
                <a:ext cx="2652098" cy="62615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pt-PT" sz="2800" b="1" kern="0" dirty="0">
                    <a:solidFill>
                      <a:sysClr val="windowText" lastClr="000000"/>
                    </a:solidFill>
                    <a:cs typeface="Calibri Light" panose="020F0302020204030204" pitchFamily="34" charset="0"/>
                  </a:rPr>
                  <a:t>ORIGINALITY.AI</a:t>
                </a:r>
              </a:p>
            </p:txBody>
          </p:sp>
          <p:sp>
            <p:nvSpPr>
              <p:cNvPr id="6" name="Google Shape;416;p67">
                <a:extLst>
                  <a:ext uri="{FF2B5EF4-FFF2-40B4-BE49-F238E27FC236}">
                    <a16:creationId xmlns:a16="http://schemas.microsoft.com/office/drawing/2014/main" id="{2D29D55F-983A-69B6-BC3A-56F87E105B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1369" y="3883393"/>
                <a:ext cx="3119524" cy="62615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0"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PT" sz="2800" b="1" kern="0" dirty="0" err="1">
                    <a:solidFill>
                      <a:sysClr val="windowText" lastClr="000000"/>
                    </a:solidFill>
                    <a:latin typeface="+mn-lt"/>
                    <a:cs typeface="Calibri Light" panose="020F0302020204030204" pitchFamily="34" charset="0"/>
                  </a:rPr>
                  <a:t>GPT</a:t>
                </a:r>
                <a:r>
                  <a:rPr lang="pt-PT" sz="2800" b="1" kern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Calibri Light" panose="020F0302020204030204" pitchFamily="34" charset="0"/>
                  </a:rPr>
                  <a:t>Zero</a:t>
                </a:r>
                <a:endParaRPr lang="pt-PT" sz="2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 Light" panose="020F0302020204030204" pitchFamily="34" charset="0"/>
                </a:endParaRPr>
              </a:p>
            </p:txBody>
          </p:sp>
          <p:sp>
            <p:nvSpPr>
              <p:cNvPr id="8" name="Google Shape;418;p67">
                <a:extLst>
                  <a:ext uri="{FF2B5EF4-FFF2-40B4-BE49-F238E27FC236}">
                    <a16:creationId xmlns:a16="http://schemas.microsoft.com/office/drawing/2014/main" id="{83941953-7CFB-4DE1-FB3E-3D8CD17DB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4803" y="3883393"/>
                <a:ext cx="3119524" cy="62615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pt-PT"/>
                </a:defPPr>
                <a:lvl1pPr marL="0" algn="ctr" defTabSz="914400" rtl="0" eaLnBrk="1" latinLnBrk="0" hangingPunct="1"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dk1"/>
                  </a:buClr>
                  <a:buSzPts val="1100"/>
                </a:pPr>
                <a:r>
                  <a:rPr lang="pt-PT" sz="2800" b="1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OpenAI</a:t>
                </a:r>
                <a:endParaRPr lang="pt-PT" sz="2400" b="1" dirty="0">
                  <a:solidFill>
                    <a:schemeClr val="tx1"/>
                  </a:solidFill>
                  <a:cs typeface="Calibri Light" panose="020F0302020204030204" pitchFamily="34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70BD071-22B7-8EDD-490B-5A24302DEB5A}"/>
                  </a:ext>
                </a:extLst>
              </p:cNvPr>
              <p:cNvSpPr/>
              <p:nvPr/>
            </p:nvSpPr>
            <p:spPr>
              <a:xfrm>
                <a:off x="1667434" y="2067219"/>
                <a:ext cx="1620000" cy="1620000"/>
              </a:xfrm>
              <a:prstGeom prst="ellipse">
                <a:avLst/>
              </a:prstGeom>
              <a:solidFill>
                <a:srgbClr val="E2EAF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4026568-69D6-6DD4-9AA7-C979C7312A50}"/>
                  </a:ext>
                </a:extLst>
              </p:cNvPr>
              <p:cNvGrpSpPr/>
              <p:nvPr/>
            </p:nvGrpSpPr>
            <p:grpSpPr>
              <a:xfrm>
                <a:off x="8904566" y="2052694"/>
                <a:ext cx="1620000" cy="1620000"/>
                <a:chOff x="8643306" y="1920991"/>
                <a:chExt cx="1620000" cy="16200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8B875F5-D858-4911-62FF-8C20C4FB7B98}"/>
                    </a:ext>
                  </a:extLst>
                </p:cNvPr>
                <p:cNvSpPr/>
                <p:nvPr/>
              </p:nvSpPr>
              <p:spPr>
                <a:xfrm>
                  <a:off x="8643306" y="1920991"/>
                  <a:ext cx="1620000" cy="1620000"/>
                </a:xfrm>
                <a:prstGeom prst="ellipse">
                  <a:avLst/>
                </a:prstGeom>
                <a:solidFill>
                  <a:srgbClr val="E2EAF6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6" name="Picture 2" descr="Open Ai Logo PNG Vectors Free Download">
                  <a:extLst>
                    <a:ext uri="{FF2B5EF4-FFF2-40B4-BE49-F238E27FC236}">
                      <a16:creationId xmlns:a16="http://schemas.microsoft.com/office/drawing/2014/main" id="{D6CCA727-465B-5FC6-E787-6AA4CC2E58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68190" y="2137968"/>
                  <a:ext cx="1170231" cy="11860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8472807-1B32-3B87-CDDF-34B4C0A3B870}"/>
                  </a:ext>
                </a:extLst>
              </p:cNvPr>
              <p:cNvGrpSpPr/>
              <p:nvPr/>
            </p:nvGrpSpPr>
            <p:grpSpPr>
              <a:xfrm>
                <a:off x="5286000" y="2052694"/>
                <a:ext cx="1620000" cy="1620000"/>
                <a:chOff x="5300869" y="1920991"/>
                <a:chExt cx="1620000" cy="162000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EF258F7-824F-78F5-A40E-B764C38DB227}"/>
                    </a:ext>
                  </a:extLst>
                </p:cNvPr>
                <p:cNvSpPr/>
                <p:nvPr/>
              </p:nvSpPr>
              <p:spPr>
                <a:xfrm>
                  <a:off x="5300869" y="1920991"/>
                  <a:ext cx="1620000" cy="1620000"/>
                </a:xfrm>
                <a:prstGeom prst="ellipse">
                  <a:avLst/>
                </a:prstGeom>
                <a:solidFill>
                  <a:srgbClr val="E2EAF6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2" descr="GPTZero">
                  <a:extLst>
                    <a:ext uri="{FF2B5EF4-FFF2-40B4-BE49-F238E27FC236}">
                      <a16:creationId xmlns:a16="http://schemas.microsoft.com/office/drawing/2014/main" id="{60AC1E6F-A3D7-F90D-BDC0-B5DC2BD8E5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3841" y="2057405"/>
                  <a:ext cx="1464318" cy="13471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" name="Google Shape;413;p67">
                <a:extLst>
                  <a:ext uri="{FF2B5EF4-FFF2-40B4-BE49-F238E27FC236}">
                    <a16:creationId xmlns:a16="http://schemas.microsoft.com/office/drawing/2014/main" id="{7ECF3DD9-2C14-36CC-9C47-1833FFF1B7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96000" y="4608670"/>
                <a:ext cx="3600000" cy="103013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marL="0">
                  <a:defRPr b="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kern="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File uploads</a:t>
                </a:r>
              </a:p>
              <a:p>
                <a:pPr algn="ctr"/>
                <a:r>
                  <a:rPr lang="en-US" sz="2000" kern="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Character limits</a:t>
                </a:r>
              </a:p>
              <a:p>
                <a:pPr algn="ctr"/>
                <a:r>
                  <a:rPr lang="en-US" sz="2000" kern="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Good detection</a:t>
                </a:r>
              </a:p>
              <a:p>
                <a:pPr algn="ctr"/>
                <a:r>
                  <a:rPr lang="en-US" sz="2000" kern="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Clipboard-exclusive</a:t>
                </a:r>
              </a:p>
            </p:txBody>
          </p:sp>
          <p:sp>
            <p:nvSpPr>
              <p:cNvPr id="22" name="Google Shape;413;p67">
                <a:extLst>
                  <a:ext uri="{FF2B5EF4-FFF2-40B4-BE49-F238E27FC236}">
                    <a16:creationId xmlns:a16="http://schemas.microsoft.com/office/drawing/2014/main" id="{8E006E55-7ECB-8CE8-CCC4-C046AFAE69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0151" y="4593877"/>
                <a:ext cx="3600000" cy="103013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marL="0">
                  <a:defRPr b="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kern="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Same as </a:t>
                </a:r>
                <a:r>
                  <a:rPr lang="en-US" sz="2000" kern="0" dirty="0" err="1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GPTZero</a:t>
                </a:r>
                <a:endPara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sz="2000" kern="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Unreliable detection</a:t>
                </a:r>
              </a:p>
              <a:p>
                <a:pPr algn="ctr"/>
                <a:r>
                  <a:rPr lang="en-US" sz="2000" kern="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Clipboard-exclusive</a:t>
                </a:r>
              </a:p>
            </p:txBody>
          </p:sp>
        </p:grpSp>
        <p:pic>
          <p:nvPicPr>
            <p:cNvPr id="4098" name="Picture 2" descr="Originality.AI - Most Accurate AI Content Detector and Plagiarism Checker">
              <a:extLst>
                <a:ext uri="{FF2B5EF4-FFF2-40B4-BE49-F238E27FC236}">
                  <a16:creationId xmlns:a16="http://schemas.microsoft.com/office/drawing/2014/main" id="{3AF0B1E9-0DF7-C815-313B-30FC9214BF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77"/>
            <a:stretch/>
          </p:blipFill>
          <p:spPr bwMode="auto">
            <a:xfrm>
              <a:off x="1568173" y="2058046"/>
              <a:ext cx="1807349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963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381600"/>
            <a:ext cx="10358120" cy="697230"/>
          </a:xfrm>
        </p:spPr>
        <p:txBody>
          <a:bodyPr/>
          <a:lstStyle/>
          <a:p>
            <a:r>
              <a:rPr lang="pt-PT" dirty="0">
                <a:latin typeface="+mj-lt"/>
              </a:rPr>
              <a:t>GOALS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4800"/>
            <a:ext cx="10358120" cy="4062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 text detector (real time) as a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Flexible AI text detectors management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 website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47E998E-528C-83B0-C21E-75CA24B02B6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06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381600"/>
            <a:ext cx="10358120" cy="697230"/>
          </a:xfrm>
        </p:spPr>
        <p:txBody>
          <a:bodyPr/>
          <a:lstStyle/>
          <a:p>
            <a:r>
              <a:rPr lang="pt-PT" dirty="0">
                <a:latin typeface="+mj-lt"/>
              </a:rPr>
              <a:t>COLLABORATION AND COMMUNICATION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062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GitHub for version control and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Monorepo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structure for project 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Discord server for online communication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Weekly team meetings on 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Held in-person reunions with mentors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 project management tool used</a:t>
            </a:r>
            <a:endParaRPr lang="pt-P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47E998E-528C-83B0-C21E-75CA24B02B6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6B5DC0-B7D6-8207-3DE0-039237C00835}"/>
              </a:ext>
            </a:extLst>
          </p:cNvPr>
          <p:cNvGrpSpPr/>
          <p:nvPr/>
        </p:nvGrpSpPr>
        <p:grpSpPr>
          <a:xfrm>
            <a:off x="9144000" y="1791340"/>
            <a:ext cx="1620000" cy="4027333"/>
            <a:chOff x="9220200" y="1824240"/>
            <a:chExt cx="1620000" cy="40273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88CB73-9789-93BD-B54A-454768300CDA}"/>
                </a:ext>
              </a:extLst>
            </p:cNvPr>
            <p:cNvGrpSpPr/>
            <p:nvPr/>
          </p:nvGrpSpPr>
          <p:grpSpPr>
            <a:xfrm>
              <a:off x="9220200" y="4231573"/>
              <a:ext cx="1620000" cy="1620000"/>
              <a:chOff x="9764739" y="2047104"/>
              <a:chExt cx="1620000" cy="16200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AB0380B-4DFB-F765-EB7E-379BB3EA27E1}"/>
                  </a:ext>
                </a:extLst>
              </p:cNvPr>
              <p:cNvSpPr/>
              <p:nvPr/>
            </p:nvSpPr>
            <p:spPr>
              <a:xfrm>
                <a:off x="9764739" y="2047104"/>
                <a:ext cx="1620000" cy="1620000"/>
              </a:xfrm>
              <a:prstGeom prst="ellipse">
                <a:avLst/>
              </a:prstGeom>
              <a:solidFill>
                <a:srgbClr val="E2EAF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0" name="Picture 2" descr="Discord Logo: valor, história, PNG">
                <a:extLst>
                  <a:ext uri="{FF2B5EF4-FFF2-40B4-BE49-F238E27FC236}">
                    <a16:creationId xmlns:a16="http://schemas.microsoft.com/office/drawing/2014/main" id="{BD4D6EE0-AD80-37DD-62BC-D925D2B0FF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4739" y="2404037"/>
                <a:ext cx="1610903" cy="906133"/>
              </a:xfrm>
              <a:prstGeom prst="rect">
                <a:avLst/>
              </a:prstGeom>
              <a:noFill/>
              <a:effectLst>
                <a:outerShdw blurRad="50800" dist="38100" dir="5400000" algn="ctr" rotWithShape="0">
                  <a:schemeClr val="bg1">
                    <a:alpha val="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1516342-A227-1DF2-1B6D-B2F3E0BDCB01}"/>
                </a:ext>
              </a:extLst>
            </p:cNvPr>
            <p:cNvGrpSpPr/>
            <p:nvPr/>
          </p:nvGrpSpPr>
          <p:grpSpPr>
            <a:xfrm>
              <a:off x="9220200" y="1824240"/>
              <a:ext cx="1620000" cy="1620000"/>
              <a:chOff x="7577864" y="2857104"/>
              <a:chExt cx="1620000" cy="16200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70EED4-2DB9-E339-FC51-2CB661842115}"/>
                  </a:ext>
                </a:extLst>
              </p:cNvPr>
              <p:cNvSpPr/>
              <p:nvPr/>
            </p:nvSpPr>
            <p:spPr>
              <a:xfrm>
                <a:off x="7577864" y="2857104"/>
                <a:ext cx="1620000" cy="1620000"/>
              </a:xfrm>
              <a:prstGeom prst="ellipse">
                <a:avLst/>
              </a:prstGeom>
              <a:solidFill>
                <a:srgbClr val="E2EAF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5D09A8F9-E4FC-BA77-50EE-C58C43640B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2400" y="3048000"/>
                <a:ext cx="1218516" cy="1218516"/>
              </a:xfrm>
              <a:prstGeom prst="rect">
                <a:avLst/>
              </a:prstGeom>
              <a:noFill/>
              <a:effectLst>
                <a:outerShdw blurRad="50800" dist="38100" dir="5400000" algn="ctr" rotWithShape="0">
                  <a:schemeClr val="tx1">
                    <a:alpha val="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107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3" name="Picture 2" descr="A picture containing text, diagram, screenshot, design&#10;&#10;Description automatically generated">
            <a:extLst>
              <a:ext uri="{FF2B5EF4-FFF2-40B4-BE49-F238E27FC236}">
                <a16:creationId xmlns:a16="http://schemas.microsoft.com/office/drawing/2014/main" id="{1DA8A193-B7F6-4D75-6EC2-B95E7291E7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07" y="1172654"/>
            <a:ext cx="8014986" cy="5530202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AC3FFE30-738C-A55B-3A31-5997BA3F5D2D}"/>
              </a:ext>
            </a:extLst>
          </p:cNvPr>
          <p:cNvSpPr txBox="1">
            <a:spLocks/>
          </p:cNvSpPr>
          <p:nvPr/>
        </p:nvSpPr>
        <p:spPr>
          <a:xfrm>
            <a:off x="916939" y="381000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PT" kern="0" dirty="0"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C3FFE30-738C-A55B-3A31-5997BA3F5D2D}"/>
              </a:ext>
            </a:extLst>
          </p:cNvPr>
          <p:cNvSpPr txBox="1">
            <a:spLocks/>
          </p:cNvSpPr>
          <p:nvPr/>
        </p:nvSpPr>
        <p:spPr>
          <a:xfrm>
            <a:off x="916939" y="381000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PT" kern="0" dirty="0">
                <a:latin typeface="+mj-lt"/>
              </a:rPr>
              <a:t>DEPLOYMENT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27BD788-5475-E3EC-10C9-F06F8EDDC09A}"/>
              </a:ext>
            </a:extLst>
          </p:cNvPr>
          <p:cNvGrpSpPr/>
          <p:nvPr/>
        </p:nvGrpSpPr>
        <p:grpSpPr>
          <a:xfrm>
            <a:off x="841221" y="1099035"/>
            <a:ext cx="10526873" cy="5547167"/>
            <a:chOff x="841221" y="1099035"/>
            <a:chExt cx="10526873" cy="554716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FC653B-67FF-FA1C-CCC9-389EA842B939}"/>
                </a:ext>
              </a:extLst>
            </p:cNvPr>
            <p:cNvGrpSpPr/>
            <p:nvPr/>
          </p:nvGrpSpPr>
          <p:grpSpPr>
            <a:xfrm>
              <a:off x="841221" y="1116000"/>
              <a:ext cx="10526873" cy="5530202"/>
              <a:chOff x="67640" y="1078230"/>
              <a:chExt cx="10526873" cy="5530202"/>
            </a:xfrm>
          </p:grpSpPr>
          <p:pic>
            <p:nvPicPr>
              <p:cNvPr id="30" name="Picture 29" descr="A picture containing text, diagram, screenshot, design&#10;&#10;Description automatically generated">
                <a:extLst>
                  <a:ext uri="{FF2B5EF4-FFF2-40B4-BE49-F238E27FC236}">
                    <a16:creationId xmlns:a16="http://schemas.microsoft.com/office/drawing/2014/main" id="{F0AD55AB-9082-351C-9706-16A469F6A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8400" y="1078230"/>
                <a:ext cx="8014986" cy="553020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DE6A1C3-07C1-5D93-2460-A8A032B9B858}"/>
                  </a:ext>
                </a:extLst>
              </p:cNvPr>
              <p:cNvGrpSpPr/>
              <p:nvPr/>
            </p:nvGrpSpPr>
            <p:grpSpPr>
              <a:xfrm>
                <a:off x="67640" y="1078230"/>
                <a:ext cx="10526873" cy="5530202"/>
                <a:chOff x="1358572" y="1163129"/>
                <a:chExt cx="8863752" cy="553020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E68BC7C-ED1B-072B-FC07-83A2F8B04ED5}"/>
                    </a:ext>
                  </a:extLst>
                </p:cNvPr>
                <p:cNvSpPr/>
                <p:nvPr/>
              </p:nvSpPr>
              <p:spPr>
                <a:xfrm>
                  <a:off x="1358572" y="3124200"/>
                  <a:ext cx="8863752" cy="3569131"/>
                </a:xfrm>
                <a:prstGeom prst="rect">
                  <a:avLst/>
                </a:prstGeom>
                <a:solidFill>
                  <a:srgbClr val="37609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49C6DB4-9772-51AF-9769-40CBF399DBAC}"/>
                    </a:ext>
                  </a:extLst>
                </p:cNvPr>
                <p:cNvSpPr/>
                <p:nvPr/>
              </p:nvSpPr>
              <p:spPr>
                <a:xfrm>
                  <a:off x="6023362" y="1163129"/>
                  <a:ext cx="4198962" cy="1961071"/>
                </a:xfrm>
                <a:prstGeom prst="rect">
                  <a:avLst/>
                </a:prstGeom>
                <a:solidFill>
                  <a:srgbClr val="37609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AE1DBF3-51F6-60F5-8302-81E0C28F8A06}"/>
                  </a:ext>
                </a:extLst>
              </p:cNvPr>
              <p:cNvSpPr/>
              <p:nvPr/>
            </p:nvSpPr>
            <p:spPr>
              <a:xfrm>
                <a:off x="67641" y="1078231"/>
                <a:ext cx="5463852" cy="1876172"/>
              </a:xfrm>
              <a:prstGeom prst="rect">
                <a:avLst/>
              </a:prstGeom>
              <a:solidFill>
                <a:srgbClr val="632523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50" name="Picture 2" descr="Branding Guidelines - Chrome Developers">
              <a:extLst>
                <a:ext uri="{FF2B5EF4-FFF2-40B4-BE49-F238E27FC236}">
                  <a16:creationId xmlns:a16="http://schemas.microsoft.com/office/drawing/2014/main" id="{EE7CFDF3-27DE-0B8B-4E34-C499902C8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90"/>
            <a:stretch/>
          </p:blipFill>
          <p:spPr bwMode="auto">
            <a:xfrm>
              <a:off x="841221" y="1099035"/>
              <a:ext cx="1283826" cy="120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115F-8553-F924-5653-25BE60FD88DA}"/>
                </a:ext>
              </a:extLst>
            </p:cNvPr>
            <p:cNvSpPr txBox="1"/>
            <p:nvPr/>
          </p:nvSpPr>
          <p:spPr>
            <a:xfrm>
              <a:off x="935989" y="2189685"/>
              <a:ext cx="2157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0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Available</a:t>
              </a:r>
              <a:r>
                <a:rPr lang="pt-PT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in the</a:t>
              </a:r>
            </a:p>
            <a:p>
              <a:r>
                <a:rPr lang="pt-PT" sz="2000" dirty="0">
                  <a:latin typeface="+mj-lt"/>
                  <a:cs typeface="Calibri Light" panose="020F0302020204030204" pitchFamily="34" charset="0"/>
                </a:rPr>
                <a:t>Chrome Web Store</a:t>
              </a:r>
              <a:endParaRPr lang="en-US" sz="2000" dirty="0">
                <a:latin typeface="+mj-lt"/>
                <a:cs typeface="Calibri Light" panose="020F0302020204030204" pitchFamily="34" charset="0"/>
              </a:endParaRPr>
            </a:p>
          </p:txBody>
        </p:sp>
        <p:pic>
          <p:nvPicPr>
            <p:cNvPr id="2052" name="Picture 4" descr="IEETA – Institute of Electronics and Informatics Engineering of Aveiro">
              <a:extLst>
                <a:ext uri="{FF2B5EF4-FFF2-40B4-BE49-F238E27FC236}">
                  <a16:creationId xmlns:a16="http://schemas.microsoft.com/office/drawing/2014/main" id="{B3B04B69-6945-9D77-C307-8CDE6ADBB1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970"/>
            <a:stretch/>
          </p:blipFill>
          <p:spPr bwMode="auto">
            <a:xfrm>
              <a:off x="996986" y="4757172"/>
              <a:ext cx="990600" cy="1001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B9A5B7-F616-9D8E-CBC0-15FF7737B19F}"/>
                </a:ext>
              </a:extLst>
            </p:cNvPr>
            <p:cNvSpPr txBox="1"/>
            <p:nvPr/>
          </p:nvSpPr>
          <p:spPr>
            <a:xfrm>
              <a:off x="916939" y="5834529"/>
              <a:ext cx="14156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0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Provided</a:t>
              </a:r>
              <a:r>
                <a:rPr lang="pt-PT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pt-PT" sz="20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by</a:t>
              </a:r>
              <a:endParaRPr lang="pt-PT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pt-PT" sz="2000" dirty="0">
                  <a:latin typeface="+mj-lt"/>
                  <a:cs typeface="Calibri Light" panose="020F0302020204030204" pitchFamily="34" charset="0"/>
                </a:rPr>
                <a:t>IEETA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81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C3FFE30-738C-A55B-3A31-5997BA3F5D2D}"/>
              </a:ext>
            </a:extLst>
          </p:cNvPr>
          <p:cNvSpPr txBox="1">
            <a:spLocks/>
          </p:cNvSpPr>
          <p:nvPr/>
        </p:nvSpPr>
        <p:spPr>
          <a:xfrm>
            <a:off x="916939" y="381000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PT" kern="0" dirty="0">
                <a:latin typeface="+mj-lt"/>
              </a:rPr>
              <a:t>DEPLOYMENT DETAILS</a:t>
            </a:r>
          </a:p>
        </p:txBody>
      </p:sp>
      <p:sp>
        <p:nvSpPr>
          <p:cNvPr id="2" name="Marcador de Posição do Texto 2">
            <a:extLst>
              <a:ext uri="{FF2B5EF4-FFF2-40B4-BE49-F238E27FC236}">
                <a16:creationId xmlns:a16="http://schemas.microsoft.com/office/drawing/2014/main" id="{DDC4972B-B4BA-C2A3-63DF-E084C58B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11079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aaaa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bbbb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3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C3FFE30-738C-A55B-3A31-5997BA3F5D2D}"/>
              </a:ext>
            </a:extLst>
          </p:cNvPr>
          <p:cNvSpPr txBox="1">
            <a:spLocks/>
          </p:cNvSpPr>
          <p:nvPr/>
        </p:nvSpPr>
        <p:spPr>
          <a:xfrm>
            <a:off x="916939" y="381000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PT" dirty="0">
                <a:latin typeface="+mj-lt"/>
              </a:rPr>
              <a:t>DEMO</a:t>
            </a:r>
            <a:endParaRPr lang="pt-PT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517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559</Words>
  <Application>Microsoft Office PowerPoint</Application>
  <PresentationFormat>Widescreen</PresentationFormat>
  <Paragraphs>226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Calibri Light</vt:lpstr>
      <vt:lpstr>Cambria Math</vt:lpstr>
      <vt:lpstr>Office Theme</vt:lpstr>
      <vt:lpstr>PowerPoint Presentation</vt:lpstr>
      <vt:lpstr>CONTEXT AND PROBLEM</vt:lpstr>
      <vt:lpstr>STATE OF THE ART</vt:lpstr>
      <vt:lpstr>GOALS</vt:lpstr>
      <vt:lpstr>COLLABORATION AND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9</cp:revision>
  <dcterms:created xsi:type="dcterms:W3CDTF">2023-02-23T11:07:20Z</dcterms:created>
  <dcterms:modified xsi:type="dcterms:W3CDTF">2023-06-05T17:52:35Z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