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6D093-A36C-484A-84BF-6AEE92932C45}" v="901" dt="2023-02-20T16:40:02.092"/>
    <p1510:client id="{9455531E-7C70-44B9-9CB2-A989D1F6EA3E}" v="121" dt="2023-02-25T10:59:59.083"/>
    <p1510:client id="{E8689AA9-963D-4E5D-BC31-AED3857307FA}" v="293" dt="2023-02-24T19:35:41.269"/>
    <p1510:client id="{F774C3CF-B91C-4A47-8C39-0B017DE20B1D}" v="260" dt="2023-02-20T16:59:19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25/02/2023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25/02/2023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25/02/2023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25/02/2023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25/02/2023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25/02/2023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25/02/2023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25/02/2023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25/02/2023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25/02/2023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25/02/2023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25/02/2023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zzz151/AI-text-detec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02934"/>
          </a:xfrm>
        </p:spPr>
        <p:txBody>
          <a:bodyPr>
            <a:normAutofit/>
          </a:bodyPr>
          <a:lstStyle/>
          <a:p>
            <a:r>
              <a:rPr lang="pt-PT" b="1" dirty="0">
                <a:latin typeface="Arial"/>
                <a:cs typeface="Calibri Light"/>
              </a:rPr>
              <a:t>AI </a:t>
            </a:r>
            <a:r>
              <a:rPr lang="pt-PT" b="1" dirty="0" err="1">
                <a:latin typeface="Arial"/>
                <a:cs typeface="Calibri Light"/>
              </a:rPr>
              <a:t>Text</a:t>
            </a:r>
            <a:r>
              <a:rPr lang="pt-PT" b="1" dirty="0">
                <a:latin typeface="Arial"/>
                <a:cs typeface="Calibri Light"/>
              </a:rPr>
              <a:t> </a:t>
            </a:r>
            <a:r>
              <a:rPr lang="pt-PT" b="1" dirty="0" err="1">
                <a:latin typeface="Arial"/>
                <a:cs typeface="Calibri Light"/>
              </a:rPr>
              <a:t>Detector</a:t>
            </a:r>
            <a:br>
              <a:rPr lang="pt-PT" b="1" dirty="0">
                <a:latin typeface="Arial"/>
                <a:cs typeface="Calibri Light"/>
              </a:rPr>
            </a:br>
            <a:r>
              <a:rPr lang="pt-PT" sz="4000" dirty="0">
                <a:latin typeface="Arial"/>
                <a:cs typeface="Calibri Light"/>
              </a:rPr>
              <a:t>Projeto Informática 2022/2023</a:t>
            </a:r>
            <a:endParaRPr lang="pt-PT" sz="4000" dirty="0">
              <a:latin typeface="Arial"/>
              <a:cs typeface="Arial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507964"/>
            <a:ext cx="9144000" cy="325502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sz="2000" dirty="0">
              <a:latin typeface="Arial"/>
              <a:cs typeface="Calibri"/>
            </a:endParaRPr>
          </a:p>
          <a:p>
            <a:r>
              <a:rPr lang="pt-PT" sz="2000" dirty="0">
                <a:latin typeface="Arial"/>
                <a:cs typeface="Calibri"/>
              </a:rPr>
              <a:t>Alexandre </a:t>
            </a:r>
            <a:r>
              <a:rPr lang="pt-PT" sz="2000" dirty="0" err="1">
                <a:latin typeface="Arial"/>
                <a:cs typeface="Calibri"/>
              </a:rPr>
              <a:t>Gazur</a:t>
            </a:r>
            <a:r>
              <a:rPr lang="pt-PT" sz="2000" dirty="0">
                <a:latin typeface="Arial"/>
                <a:cs typeface="Calibri"/>
              </a:rPr>
              <a:t> (102751)</a:t>
            </a:r>
            <a:endParaRPr lang="pt-PT"/>
          </a:p>
          <a:p>
            <a:r>
              <a:rPr lang="pt-PT" sz="2000" dirty="0">
                <a:latin typeface="Arial"/>
                <a:cs typeface="Calibri"/>
              </a:rPr>
              <a:t>Daniel Ferreira (102885)</a:t>
            </a:r>
          </a:p>
          <a:p>
            <a:r>
              <a:rPr lang="pt-PT" sz="2000" dirty="0">
                <a:latin typeface="Arial"/>
                <a:cs typeface="Calibri"/>
              </a:rPr>
              <a:t>Ricardo Pinto (103078)</a:t>
            </a:r>
          </a:p>
          <a:p>
            <a:r>
              <a:rPr lang="pt-PT" sz="2000" dirty="0">
                <a:latin typeface="Arial"/>
                <a:cs typeface="Calibri"/>
              </a:rPr>
              <a:t>João Matos (103182)</a:t>
            </a: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9FE3-2181-C7BA-43C9-99A76EF7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146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4000" b="1" dirty="0" err="1">
                <a:latin typeface="Arial"/>
                <a:cs typeface="Calibri Light"/>
              </a:rPr>
              <a:t>Context</a:t>
            </a:r>
            <a:r>
              <a:rPr lang="pt-PT" sz="4000" b="1" dirty="0">
                <a:latin typeface="Arial"/>
                <a:cs typeface="Calibri Light"/>
              </a:rPr>
              <a:t> </a:t>
            </a:r>
            <a:r>
              <a:rPr lang="pt-PT" sz="4000" b="1" dirty="0" err="1">
                <a:latin typeface="Arial"/>
                <a:cs typeface="Calibri Light"/>
              </a:rPr>
              <a:t>and</a:t>
            </a:r>
            <a:r>
              <a:rPr lang="pt-PT" sz="4000" b="1" dirty="0">
                <a:latin typeface="Arial"/>
                <a:cs typeface="Calibri Light"/>
              </a:rPr>
              <a:t> </a:t>
            </a:r>
            <a:r>
              <a:rPr lang="pt-PT" sz="4000" b="1" dirty="0" err="1">
                <a:latin typeface="Arial"/>
                <a:cs typeface="Calibri Light"/>
              </a:rPr>
              <a:t>problem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843AC2-7164-7E80-194E-C7C4E35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80" y="1383477"/>
            <a:ext cx="11362268" cy="5470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500" dirty="0">
                <a:latin typeface="Arial"/>
                <a:cs typeface="Calibri"/>
              </a:rPr>
              <a:t>AI </a:t>
            </a:r>
            <a:r>
              <a:rPr lang="pt-PT" sz="2500" dirty="0" err="1">
                <a:latin typeface="Arial"/>
                <a:cs typeface="Calibri"/>
              </a:rPr>
              <a:t>text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generators</a:t>
            </a:r>
            <a:r>
              <a:rPr lang="pt-PT" sz="2500" dirty="0">
                <a:latin typeface="Arial"/>
                <a:cs typeface="Calibri"/>
              </a:rPr>
              <a:t> - </a:t>
            </a:r>
            <a:r>
              <a:rPr lang="pt-PT" sz="2500" dirty="0" err="1">
                <a:latin typeface="Arial"/>
                <a:cs typeface="Calibri"/>
              </a:rPr>
              <a:t>ChatGPT</a:t>
            </a:r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Many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advantages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but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also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disadvantages</a:t>
            </a:r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Quick</a:t>
            </a:r>
            <a:r>
              <a:rPr lang="pt-PT" sz="2500" dirty="0">
                <a:latin typeface="Arial"/>
                <a:ea typeface="+mn-lt"/>
                <a:cs typeface="+mn-lt"/>
              </a:rPr>
              <a:t> </a:t>
            </a:r>
            <a:r>
              <a:rPr lang="pt-PT" sz="2500" dirty="0" err="1">
                <a:latin typeface="Arial"/>
                <a:ea typeface="+mn-lt"/>
                <a:cs typeface="+mn-lt"/>
              </a:rPr>
              <a:t>access</a:t>
            </a:r>
            <a:r>
              <a:rPr lang="pt-PT" sz="2500" dirty="0">
                <a:latin typeface="Arial"/>
                <a:ea typeface="+mn-lt"/>
                <a:cs typeface="+mn-lt"/>
              </a:rPr>
              <a:t> to </a:t>
            </a:r>
            <a:r>
              <a:rPr lang="pt-PT" sz="2500" dirty="0" err="1">
                <a:latin typeface="Arial"/>
                <a:ea typeface="+mn-lt"/>
                <a:cs typeface="+mn-lt"/>
              </a:rPr>
              <a:t>knowledge</a:t>
            </a:r>
            <a:endParaRPr lang="pt-PT" sz="2500" dirty="0">
              <a:latin typeface="Arial"/>
              <a:ea typeface="+mn-lt"/>
              <a:cs typeface="+mn-lt"/>
            </a:endParaRP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Work</a:t>
            </a:r>
            <a:r>
              <a:rPr lang="pt-PT" sz="2500" dirty="0">
                <a:latin typeface="Arial"/>
                <a:ea typeface="+mn-lt"/>
                <a:cs typeface="+mn-lt"/>
              </a:rPr>
              <a:t> </a:t>
            </a:r>
            <a:r>
              <a:rPr lang="pt-PT" sz="2500" dirty="0" err="1">
                <a:latin typeface="Arial"/>
                <a:ea typeface="+mn-lt"/>
                <a:cs typeface="+mn-lt"/>
              </a:rPr>
              <a:t>aid</a:t>
            </a:r>
            <a:endParaRPr lang="pt-PT" sz="2500" dirty="0">
              <a:latin typeface="Arial"/>
              <a:ea typeface="+mn-lt"/>
              <a:cs typeface="+mn-lt"/>
            </a:endParaRP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Lack</a:t>
            </a:r>
            <a:r>
              <a:rPr lang="pt-PT" sz="2500" dirty="0">
                <a:latin typeface="Arial"/>
                <a:ea typeface="+mn-lt"/>
                <a:cs typeface="+mn-lt"/>
              </a:rPr>
              <a:t> </a:t>
            </a:r>
            <a:r>
              <a:rPr lang="pt-PT" sz="2500" dirty="0" err="1">
                <a:latin typeface="Arial"/>
                <a:ea typeface="+mn-lt"/>
                <a:cs typeface="+mn-lt"/>
              </a:rPr>
              <a:t>of</a:t>
            </a:r>
            <a:r>
              <a:rPr lang="pt-PT" sz="2500" dirty="0">
                <a:latin typeface="Arial"/>
                <a:ea typeface="+mn-lt"/>
                <a:cs typeface="+mn-lt"/>
              </a:rPr>
              <a:t> </a:t>
            </a:r>
            <a:r>
              <a:rPr lang="pt-PT" sz="2500" dirty="0" err="1">
                <a:latin typeface="Arial"/>
                <a:ea typeface="+mn-lt"/>
                <a:cs typeface="+mn-lt"/>
              </a:rPr>
              <a:t>human</a:t>
            </a:r>
            <a:r>
              <a:rPr lang="pt-PT" sz="2500" dirty="0">
                <a:latin typeface="Arial"/>
                <a:ea typeface="+mn-lt"/>
                <a:cs typeface="+mn-lt"/>
              </a:rPr>
              <a:t> </a:t>
            </a:r>
            <a:r>
              <a:rPr lang="pt-PT" sz="2500" dirty="0" err="1">
                <a:latin typeface="Arial"/>
                <a:ea typeface="+mn-lt"/>
                <a:cs typeface="+mn-lt"/>
              </a:rPr>
              <a:t>touch</a:t>
            </a:r>
            <a:endParaRPr lang="pt-PT" sz="2500" dirty="0">
              <a:latin typeface="Arial"/>
              <a:ea typeface="+mn-lt"/>
              <a:cs typeface="+mn-lt"/>
            </a:endParaRP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Trustworthy</a:t>
            </a:r>
            <a:r>
              <a:rPr lang="pt-PT" sz="2500" dirty="0">
                <a:latin typeface="Arial"/>
                <a:ea typeface="+mn-lt"/>
                <a:cs typeface="+mn-lt"/>
              </a:rPr>
              <a:t>?</a:t>
            </a:r>
            <a:endParaRPr lang="en-US" sz="2500">
              <a:latin typeface="Arial"/>
              <a:ea typeface="+mn-lt"/>
              <a:cs typeface="+mn-lt"/>
            </a:endParaRP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Misinformation</a:t>
            </a:r>
            <a:endParaRPr lang="pt-PT" sz="2500" dirty="0">
              <a:latin typeface="Arial"/>
              <a:ea typeface="+mn-lt"/>
              <a:cs typeface="+mn-lt"/>
            </a:endParaRP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Misunderstanding</a:t>
            </a:r>
          </a:p>
          <a:p>
            <a:r>
              <a:rPr lang="pt-PT" sz="2500" dirty="0">
                <a:latin typeface="Arial"/>
                <a:ea typeface="+mn-lt"/>
                <a:cs typeface="+mn-lt"/>
              </a:rPr>
              <a:t>Non </a:t>
            </a:r>
            <a:r>
              <a:rPr lang="pt-PT" sz="2500" dirty="0" err="1">
                <a:latin typeface="Arial"/>
                <a:ea typeface="+mn-lt"/>
                <a:cs typeface="+mn-lt"/>
              </a:rPr>
              <a:t>relevant</a:t>
            </a:r>
            <a:r>
              <a:rPr lang="pt-PT" sz="2500" dirty="0">
                <a:latin typeface="Arial"/>
                <a:ea typeface="+mn-lt"/>
                <a:cs typeface="+mn-lt"/>
              </a:rPr>
              <a:t> output</a:t>
            </a: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Limited</a:t>
            </a:r>
            <a:r>
              <a:rPr lang="pt-PT" sz="2500" dirty="0">
                <a:latin typeface="Arial"/>
                <a:ea typeface="+mn-lt"/>
                <a:cs typeface="+mn-lt"/>
              </a:rPr>
              <a:t> </a:t>
            </a:r>
            <a:r>
              <a:rPr lang="pt-PT" sz="2500" dirty="0" err="1">
                <a:latin typeface="Arial"/>
                <a:ea typeface="+mn-lt"/>
                <a:cs typeface="+mn-lt"/>
              </a:rPr>
              <a:t>knowledge</a:t>
            </a:r>
            <a:endParaRPr lang="pt-PT" sz="2500">
              <a:latin typeface="Arial"/>
              <a:ea typeface="+mn-lt"/>
              <a:cs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D4B515-B667-1126-98E3-1CA6E27E0EC4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8502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9FE3-2181-C7BA-43C9-99A76EF7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146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4000" b="1" dirty="0" err="1">
                <a:latin typeface="Arial"/>
                <a:cs typeface="Calibri Light"/>
              </a:rPr>
              <a:t>Goals</a:t>
            </a:r>
            <a:endParaRPr lang="pt-PT">
              <a:latin typeface="Arial"/>
              <a:cs typeface="Arial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843AC2-7164-7E80-194E-C7C4E35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80" y="1383477"/>
            <a:ext cx="11362268" cy="5470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500" dirty="0">
                <a:latin typeface="Arial"/>
                <a:cs typeface="Calibri"/>
              </a:rPr>
              <a:t>AI</a:t>
            </a:r>
            <a:r>
              <a:rPr lang="pt-PT" sz="2500" dirty="0">
                <a:latin typeface="Arial"/>
                <a:ea typeface="+mn-lt"/>
                <a:cs typeface="+mn-lt"/>
              </a:rPr>
              <a:t> </a:t>
            </a:r>
            <a:r>
              <a:rPr lang="pt-PT" sz="2500" dirty="0" err="1">
                <a:latin typeface="Arial"/>
                <a:ea typeface="+mn-lt"/>
                <a:cs typeface="+mn-lt"/>
              </a:rPr>
              <a:t>text</a:t>
            </a:r>
            <a:r>
              <a:rPr lang="pt-PT" sz="2500" dirty="0">
                <a:latin typeface="Arial"/>
                <a:ea typeface="+mn-lt"/>
                <a:cs typeface="+mn-lt"/>
              </a:rPr>
              <a:t> </a:t>
            </a:r>
            <a:r>
              <a:rPr lang="pt-PT" sz="2500" dirty="0" err="1">
                <a:latin typeface="Arial"/>
                <a:ea typeface="+mn-lt"/>
                <a:cs typeface="+mn-lt"/>
              </a:rPr>
              <a:t>detector</a:t>
            </a:r>
            <a:r>
              <a:rPr lang="pt-PT" sz="2500" dirty="0">
                <a:latin typeface="Arial"/>
                <a:ea typeface="+mn-lt"/>
                <a:cs typeface="+mn-lt"/>
              </a:rPr>
              <a:t> (real time) as a browser </a:t>
            </a:r>
            <a:r>
              <a:rPr lang="pt-PT" sz="2500" dirty="0" err="1">
                <a:latin typeface="Arial"/>
                <a:ea typeface="+mn-lt"/>
                <a:cs typeface="+mn-lt"/>
              </a:rPr>
              <a:t>extension</a:t>
            </a:r>
          </a:p>
          <a:p>
            <a:endParaRPr lang="pt-PT" sz="2500" dirty="0">
              <a:latin typeface="Arial"/>
              <a:ea typeface="+mn-lt"/>
              <a:cs typeface="+mn-lt"/>
            </a:endParaRPr>
          </a:p>
          <a:p>
            <a:r>
              <a:rPr lang="pt-PT" sz="2500" dirty="0">
                <a:latin typeface="Arial"/>
                <a:ea typeface="+mn-lt"/>
                <a:cs typeface="+mn-lt"/>
              </a:rPr>
              <a:t>For </a:t>
            </a:r>
            <a:r>
              <a:rPr lang="pt-PT" sz="2500" dirty="0" err="1">
                <a:latin typeface="Arial"/>
                <a:ea typeface="+mn-lt"/>
                <a:cs typeface="+mn-lt"/>
              </a:rPr>
              <a:t>any</a:t>
            </a:r>
            <a:r>
              <a:rPr lang="pt-PT" sz="2500" dirty="0">
                <a:latin typeface="Arial"/>
                <a:ea typeface="+mn-lt"/>
                <a:cs typeface="+mn-lt"/>
              </a:rPr>
              <a:t> web </a:t>
            </a:r>
            <a:r>
              <a:rPr lang="pt-PT" sz="2500" dirty="0" err="1">
                <a:latin typeface="Arial"/>
                <a:ea typeface="+mn-lt"/>
                <a:cs typeface="+mn-lt"/>
              </a:rPr>
              <a:t>user</a:t>
            </a:r>
            <a:endParaRPr lang="pt-PT" sz="2500">
              <a:latin typeface="Arial"/>
              <a:ea typeface="+mn-lt"/>
              <a:cs typeface="+mn-lt"/>
            </a:endParaRPr>
          </a:p>
          <a:p>
            <a:endParaRPr lang="pt-PT" sz="2500" dirty="0">
              <a:latin typeface="Arial"/>
              <a:ea typeface="+mn-lt"/>
              <a:cs typeface="+mn-lt"/>
            </a:endParaRP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Better</a:t>
            </a:r>
            <a:r>
              <a:rPr lang="pt-PT" sz="2500" dirty="0">
                <a:latin typeface="Arial"/>
                <a:ea typeface="+mn-lt"/>
                <a:cs typeface="+mn-lt"/>
              </a:rPr>
              <a:t> web </a:t>
            </a:r>
            <a:r>
              <a:rPr lang="pt-PT" sz="2500" dirty="0" err="1">
                <a:latin typeface="Arial"/>
                <a:ea typeface="+mn-lt"/>
                <a:cs typeface="+mn-lt"/>
              </a:rPr>
              <a:t>surfing</a:t>
            </a:r>
            <a:r>
              <a:rPr lang="pt-PT" sz="2500" dirty="0">
                <a:latin typeface="Arial"/>
                <a:ea typeface="+mn-lt"/>
                <a:cs typeface="+mn-lt"/>
              </a:rPr>
              <a:t> </a:t>
            </a:r>
            <a:r>
              <a:rPr lang="pt-PT" sz="2500" dirty="0" err="1">
                <a:latin typeface="Arial"/>
                <a:ea typeface="+mn-lt"/>
                <a:cs typeface="+mn-lt"/>
              </a:rPr>
              <a:t>experience</a:t>
            </a:r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>
                <a:latin typeface="Arial"/>
                <a:cs typeface="Calibri"/>
              </a:rPr>
              <a:t>PDF </a:t>
            </a:r>
            <a:r>
              <a:rPr lang="pt-PT" sz="2500" dirty="0" err="1">
                <a:latin typeface="Arial"/>
                <a:cs typeface="Calibri"/>
              </a:rPr>
              <a:t>documents</a:t>
            </a: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Flexible</a:t>
            </a:r>
            <a:r>
              <a:rPr lang="pt-PT" sz="2500" dirty="0">
                <a:latin typeface="Arial"/>
                <a:cs typeface="Calibri"/>
              </a:rPr>
              <a:t> - </a:t>
            </a:r>
            <a:r>
              <a:rPr lang="pt-PT" sz="2500" dirty="0" err="1">
                <a:latin typeface="Arial"/>
                <a:cs typeface="Calibri"/>
              </a:rPr>
              <a:t>language</a:t>
            </a:r>
            <a:r>
              <a:rPr lang="pt-PT" sz="2500" dirty="0">
                <a:latin typeface="Arial"/>
                <a:cs typeface="Calibri"/>
              </a:rPr>
              <a:t> </a:t>
            </a:r>
            <a:r>
              <a:rPr lang="pt-PT" sz="2500" dirty="0" err="1">
                <a:latin typeface="Arial"/>
                <a:cs typeface="Calibri"/>
              </a:rPr>
              <a:t>models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and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metrics</a:t>
            </a:r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>
                <a:latin typeface="Arial"/>
                <a:cs typeface="Calibri"/>
              </a:rPr>
              <a:t>Website </a:t>
            </a:r>
            <a:r>
              <a:rPr lang="pt-PT" sz="2500" dirty="0" err="1">
                <a:latin typeface="Arial"/>
                <a:cs typeface="Calibri"/>
              </a:rPr>
              <a:t>showing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our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work</a:t>
            </a:r>
            <a:endParaRPr lang="pt-PT">
              <a:latin typeface="Calibri" panose="020F0502020204030204"/>
              <a:cs typeface="Calibri"/>
            </a:endParaRPr>
          </a:p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0CE844-3F8B-06BD-9A31-CB4BBD8564CC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799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9FE3-2181-C7BA-43C9-99A76EF7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146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4000" b="1" dirty="0" err="1">
                <a:latin typeface="Arial"/>
                <a:cs typeface="Calibri Light"/>
              </a:rPr>
              <a:t>Expected</a:t>
            </a:r>
            <a:r>
              <a:rPr lang="pt-PT" sz="4000" b="1" dirty="0">
                <a:latin typeface="Arial"/>
                <a:cs typeface="Calibri Light"/>
              </a:rPr>
              <a:t> </a:t>
            </a:r>
            <a:r>
              <a:rPr lang="pt-PT" sz="4000" b="1" dirty="0" err="1">
                <a:latin typeface="Arial"/>
                <a:cs typeface="Calibri Light"/>
              </a:rPr>
              <a:t>results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843AC2-7164-7E80-194E-C7C4E35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80" y="1383477"/>
            <a:ext cx="11362268" cy="547081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PT" sz="2500" dirty="0" err="1">
                <a:latin typeface="Arial"/>
                <a:cs typeface="Calibri"/>
              </a:rPr>
              <a:t>Downloadable</a:t>
            </a:r>
            <a:r>
              <a:rPr lang="pt-PT" sz="2500" dirty="0">
                <a:latin typeface="Arial"/>
                <a:cs typeface="Calibri"/>
              </a:rPr>
              <a:t> browser </a:t>
            </a:r>
            <a:r>
              <a:rPr lang="pt-PT" sz="2500" dirty="0" err="1">
                <a:latin typeface="Arial"/>
                <a:cs typeface="Calibri"/>
              </a:rPr>
              <a:t>extension</a:t>
            </a:r>
            <a:r>
              <a:rPr lang="pt-PT" sz="2500" dirty="0">
                <a:latin typeface="Arial"/>
                <a:cs typeface="Calibri"/>
              </a:rPr>
              <a:t> for Chrome </a:t>
            </a:r>
            <a:r>
              <a:rPr lang="pt-PT" sz="2500" dirty="0" err="1">
                <a:latin typeface="Arial"/>
                <a:cs typeface="Calibri"/>
              </a:rPr>
              <a:t>and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possibly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other</a:t>
            </a:r>
            <a:r>
              <a:rPr lang="pt-PT" sz="2500" dirty="0">
                <a:latin typeface="Arial"/>
                <a:cs typeface="Calibri"/>
              </a:rPr>
              <a:t> browsers</a:t>
            </a:r>
            <a:endParaRPr lang="pt-PT" sz="2500" dirty="0" err="1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Overall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evaluation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of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current</a:t>
            </a:r>
            <a:r>
              <a:rPr lang="pt-PT" sz="2500" dirty="0">
                <a:latin typeface="Arial"/>
                <a:cs typeface="Calibri"/>
              </a:rPr>
              <a:t> website</a:t>
            </a: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Highlights</a:t>
            </a:r>
            <a:r>
              <a:rPr lang="pt-PT" sz="2500" dirty="0">
                <a:latin typeface="Arial"/>
                <a:cs typeface="Calibri"/>
              </a:rPr>
              <a:t> AI </a:t>
            </a:r>
            <a:r>
              <a:rPr lang="pt-PT" sz="2500" dirty="0" err="1">
                <a:latin typeface="Arial"/>
                <a:cs typeface="Calibri"/>
              </a:rPr>
              <a:t>generated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text</a:t>
            </a:r>
            <a:r>
              <a:rPr lang="pt-PT" sz="2500" dirty="0">
                <a:latin typeface="Arial"/>
                <a:cs typeface="Calibri"/>
              </a:rPr>
              <a:t> in websites </a:t>
            </a:r>
            <a:r>
              <a:rPr lang="pt-PT" sz="2500" dirty="0" err="1">
                <a:latin typeface="Arial"/>
                <a:cs typeface="Calibri"/>
              </a:rPr>
              <a:t>and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PDFs</a:t>
            </a:r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>
                <a:latin typeface="Arial"/>
                <a:cs typeface="Calibri"/>
              </a:rPr>
              <a:t>Color </a:t>
            </a:r>
            <a:r>
              <a:rPr lang="pt-PT" sz="2500" dirty="0" err="1">
                <a:latin typeface="Arial"/>
                <a:cs typeface="Calibri"/>
              </a:rPr>
              <a:t>palette</a:t>
            </a:r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Intuitive</a:t>
            </a:r>
            <a:r>
              <a:rPr lang="pt-PT" sz="2500" dirty="0">
                <a:latin typeface="Arial"/>
                <a:cs typeface="Calibri"/>
              </a:rPr>
              <a:t> UI </a:t>
            </a:r>
            <a:r>
              <a:rPr lang="pt-PT" sz="2500" dirty="0" err="1">
                <a:latin typeface="Arial"/>
                <a:cs typeface="Calibri"/>
              </a:rPr>
              <a:t>allowing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customization</a:t>
            </a:r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Flexible</a:t>
            </a:r>
            <a:r>
              <a:rPr lang="pt-PT" sz="2500" dirty="0">
                <a:latin typeface="Arial"/>
                <a:cs typeface="Calibri"/>
              </a:rPr>
              <a:t> software </a:t>
            </a:r>
            <a:r>
              <a:rPr lang="pt-PT" sz="2500" dirty="0" err="1">
                <a:latin typeface="Arial"/>
                <a:cs typeface="Calibri"/>
              </a:rPr>
              <a:t>architecture</a:t>
            </a:r>
            <a:endParaRPr lang="pt-PT" sz="2500" dirty="0">
              <a:latin typeface="Arial"/>
              <a:cs typeface="Calibri"/>
            </a:endParaRPr>
          </a:p>
          <a:p>
            <a:pPr marL="0" indent="0">
              <a:buNone/>
            </a:pPr>
            <a:endParaRPr lang="pt-PT" sz="2500" dirty="0">
              <a:latin typeface="Arial"/>
              <a:cs typeface="Calibri"/>
            </a:endParaRPr>
          </a:p>
          <a:p>
            <a:r>
              <a:rPr lang="pt-PT" sz="2500" dirty="0">
                <a:latin typeface="Arial"/>
                <a:cs typeface="Calibri"/>
              </a:rPr>
              <a:t>Project website </a:t>
            </a:r>
            <a:r>
              <a:rPr lang="pt-PT" sz="2500" dirty="0" err="1">
                <a:latin typeface="Arial"/>
                <a:cs typeface="Calibri"/>
              </a:rPr>
              <a:t>documenting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all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our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work</a:t>
            </a:r>
            <a:endParaRPr lang="pt-PT" sz="250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F434EB-C23D-2068-2F6D-1911A7B2FBE4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9651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9FE3-2181-C7BA-43C9-99A76EF7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9888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4000" b="1" dirty="0" err="1">
                <a:latin typeface="Arial"/>
                <a:cs typeface="Calibri Light"/>
              </a:rPr>
              <a:t>Milestone</a:t>
            </a:r>
            <a:r>
              <a:rPr lang="pt-PT" sz="4000" b="1" dirty="0">
                <a:latin typeface="Arial"/>
                <a:cs typeface="Calibri Light"/>
              </a:rPr>
              <a:t> 1 – </a:t>
            </a:r>
            <a:r>
              <a:rPr lang="pt-PT" sz="4000" b="1" dirty="0" err="1">
                <a:latin typeface="Arial"/>
                <a:cs typeface="Calibri Light"/>
              </a:rPr>
              <a:t>Inception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843AC2-7164-7E80-194E-C7C4E35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88" y="1383477"/>
            <a:ext cx="11362268" cy="5470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500" i="1" dirty="0">
                <a:latin typeface="Arial"/>
                <a:cs typeface="Arial"/>
              </a:rPr>
              <a:t>21/02/2023 - 28/02/2023</a:t>
            </a:r>
            <a:endParaRPr lang="pt-PT" sz="2500" i="1">
              <a:latin typeface="Arial"/>
              <a:ea typeface="Calibri"/>
              <a:cs typeface="Arial"/>
            </a:endParaRPr>
          </a:p>
          <a:p>
            <a:r>
              <a:rPr lang="pt-PT" sz="2500" dirty="0" err="1">
                <a:latin typeface="Arial"/>
                <a:cs typeface="Calibri"/>
              </a:rPr>
              <a:t>Discuss</a:t>
            </a:r>
            <a:r>
              <a:rPr lang="pt-PT" sz="2500" dirty="0">
                <a:latin typeface="Arial"/>
                <a:cs typeface="Calibri"/>
              </a:rPr>
              <a:t> </a:t>
            </a:r>
            <a:r>
              <a:rPr lang="pt-PT" sz="2500" dirty="0" err="1">
                <a:latin typeface="Arial"/>
                <a:cs typeface="Calibri"/>
              </a:rPr>
              <a:t>problem</a:t>
            </a:r>
            <a:r>
              <a:rPr lang="pt-PT" sz="2500" dirty="0">
                <a:latin typeface="Arial"/>
                <a:cs typeface="Calibri"/>
              </a:rPr>
              <a:t>, </a:t>
            </a:r>
            <a:r>
              <a:rPr lang="pt-PT" sz="2500" dirty="0" err="1">
                <a:latin typeface="Arial"/>
                <a:cs typeface="Calibri"/>
              </a:rPr>
              <a:t>goals</a:t>
            </a:r>
            <a:r>
              <a:rPr lang="pt-PT" sz="2500" dirty="0">
                <a:latin typeface="Arial"/>
                <a:cs typeface="Calibri"/>
              </a:rPr>
              <a:t>, </a:t>
            </a:r>
            <a:r>
              <a:rPr lang="pt-PT" sz="2500" dirty="0" err="1">
                <a:latin typeface="Arial"/>
                <a:cs typeface="Calibri"/>
              </a:rPr>
              <a:t>expected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results</a:t>
            </a:r>
            <a:r>
              <a:rPr lang="pt-PT" sz="2500" dirty="0">
                <a:latin typeface="Arial"/>
                <a:cs typeface="Calibri"/>
              </a:rPr>
              <a:t>, </a:t>
            </a:r>
            <a:r>
              <a:rPr lang="pt-PT" sz="2500" dirty="0" err="1">
                <a:latin typeface="Arial"/>
                <a:cs typeface="Calibri"/>
              </a:rPr>
              <a:t>tasks</a:t>
            </a:r>
            <a:r>
              <a:rPr lang="pt-PT" sz="2500" dirty="0">
                <a:latin typeface="Arial"/>
                <a:cs typeface="Calibri"/>
              </a:rPr>
              <a:t>, </a:t>
            </a:r>
            <a:r>
              <a:rPr lang="pt-PT" sz="2500" dirty="0" err="1">
                <a:latin typeface="Arial"/>
                <a:cs typeface="Calibri"/>
              </a:rPr>
              <a:t>solution</a:t>
            </a:r>
            <a:endParaRPr lang="pt-PT">
              <a:ea typeface="Calibri"/>
              <a:cs typeface="Calibri"/>
            </a:endParaRPr>
          </a:p>
          <a:p>
            <a:r>
              <a:rPr lang="pt-PT" sz="2500" dirty="0">
                <a:latin typeface="Arial"/>
                <a:cs typeface="Calibri"/>
              </a:rPr>
              <a:t>Module: Project website</a:t>
            </a:r>
          </a:p>
          <a:p>
            <a:pPr lvl="1"/>
            <a:r>
              <a:rPr lang="pt-PT" sz="2100" dirty="0" err="1">
                <a:latin typeface="Arial"/>
                <a:cs typeface="Calibri"/>
              </a:rPr>
              <a:t>Task</a:t>
            </a:r>
            <a:r>
              <a:rPr lang="pt-PT" sz="2100" dirty="0">
                <a:latin typeface="Arial"/>
                <a:cs typeface="Calibri"/>
              </a:rPr>
              <a:t> 1: </a:t>
            </a:r>
            <a:r>
              <a:rPr lang="pt-PT" sz="2100" dirty="0" err="1">
                <a:latin typeface="Arial"/>
                <a:cs typeface="Calibri"/>
              </a:rPr>
              <a:t>Back-end</a:t>
            </a:r>
            <a:r>
              <a:rPr lang="pt-PT" sz="2100" dirty="0">
                <a:latin typeface="Arial"/>
                <a:cs typeface="Calibri"/>
              </a:rPr>
              <a:t> (Daniel)</a:t>
            </a:r>
          </a:p>
          <a:p>
            <a:pPr lvl="1"/>
            <a:r>
              <a:rPr lang="pt-PT" sz="2100" dirty="0" err="1">
                <a:latin typeface="Arial"/>
                <a:cs typeface="Calibri"/>
              </a:rPr>
              <a:t>Task</a:t>
            </a:r>
            <a:r>
              <a:rPr lang="pt-PT" sz="2100" dirty="0">
                <a:latin typeface="Arial"/>
                <a:cs typeface="Calibri"/>
              </a:rPr>
              <a:t> 2: </a:t>
            </a:r>
            <a:r>
              <a:rPr lang="pt-PT" sz="2100" dirty="0" err="1">
                <a:latin typeface="Arial"/>
                <a:cs typeface="Calibri"/>
              </a:rPr>
              <a:t>Front-end</a:t>
            </a:r>
            <a:r>
              <a:rPr lang="pt-PT" sz="2100" dirty="0">
                <a:latin typeface="Arial"/>
                <a:cs typeface="Calibri"/>
              </a:rPr>
              <a:t> (Daniel)</a:t>
            </a:r>
          </a:p>
          <a:p>
            <a:pPr lvl="1"/>
            <a:r>
              <a:rPr lang="pt-PT" sz="2100" dirty="0" err="1">
                <a:latin typeface="Arial"/>
                <a:cs typeface="Calibri"/>
              </a:rPr>
              <a:t>Task</a:t>
            </a:r>
            <a:r>
              <a:rPr lang="pt-PT" sz="2100" dirty="0">
                <a:latin typeface="Arial"/>
                <a:cs typeface="Calibri"/>
              </a:rPr>
              <a:t> 3: </a:t>
            </a:r>
            <a:r>
              <a:rPr lang="pt-PT" sz="2100" dirty="0" err="1">
                <a:latin typeface="Arial"/>
                <a:cs typeface="Calibri"/>
              </a:rPr>
              <a:t>Maintain</a:t>
            </a:r>
            <a:r>
              <a:rPr lang="pt-PT" sz="2100" dirty="0">
                <a:latin typeface="Arial"/>
                <a:cs typeface="Calibri"/>
              </a:rPr>
              <a:t> </a:t>
            </a:r>
            <a:r>
              <a:rPr lang="pt-PT" sz="2100" dirty="0" err="1">
                <a:latin typeface="Arial"/>
                <a:cs typeface="Calibri"/>
              </a:rPr>
              <a:t>it</a:t>
            </a:r>
            <a:r>
              <a:rPr lang="pt-PT" sz="2100" dirty="0">
                <a:latin typeface="Arial"/>
                <a:cs typeface="Calibri"/>
              </a:rPr>
              <a:t> (Daniel)</a:t>
            </a:r>
          </a:p>
          <a:p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endParaRPr lang="pt-PT" dirty="0">
              <a:cs typeface="Calibri"/>
            </a:endParaRPr>
          </a:p>
          <a:p>
            <a:endParaRPr lang="pt-PT" dirty="0">
              <a:ea typeface="Calibri" panose="020F0502020204030204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BDBEE3-7B7D-6493-3792-DA409DCFFDF9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5749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9FE3-2181-C7BA-43C9-99A76EF7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146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4000" b="1" dirty="0" err="1">
                <a:latin typeface="Arial"/>
                <a:cs typeface="Calibri Light"/>
              </a:rPr>
              <a:t>Milestone</a:t>
            </a:r>
            <a:r>
              <a:rPr lang="pt-PT" sz="4000" b="1" dirty="0">
                <a:latin typeface="Arial"/>
                <a:cs typeface="Calibri Light"/>
              </a:rPr>
              <a:t> 2 - </a:t>
            </a:r>
            <a:r>
              <a:rPr lang="pt-PT" sz="4000" b="1" dirty="0" err="1">
                <a:latin typeface="Arial"/>
                <a:cs typeface="Calibri Light"/>
              </a:rPr>
              <a:t>Elaboration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843AC2-7164-7E80-194E-C7C4E35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80" y="1383477"/>
            <a:ext cx="11362268" cy="5470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500" i="1" dirty="0">
                <a:latin typeface="Arial"/>
                <a:cs typeface="Calibri"/>
              </a:rPr>
              <a:t>28/02/2023 - 14/03/2023</a:t>
            </a:r>
          </a:p>
          <a:p>
            <a:r>
              <a:rPr lang="pt-PT" sz="2500" dirty="0" err="1">
                <a:latin typeface="Arial"/>
                <a:cs typeface="Calibri"/>
              </a:rPr>
              <a:t>Identify</a:t>
            </a:r>
            <a:r>
              <a:rPr lang="pt-PT" sz="2500" dirty="0">
                <a:latin typeface="Arial"/>
                <a:cs typeface="Calibri"/>
              </a:rPr>
              <a:t>, </a:t>
            </a:r>
            <a:r>
              <a:rPr lang="pt-PT" sz="2500" dirty="0" err="1">
                <a:latin typeface="Arial"/>
                <a:cs typeface="Calibri"/>
              </a:rPr>
              <a:t>discuss</a:t>
            </a:r>
            <a:r>
              <a:rPr lang="pt-PT" sz="2500" dirty="0">
                <a:latin typeface="Arial"/>
                <a:cs typeface="Calibri"/>
              </a:rPr>
              <a:t>, </a:t>
            </a:r>
            <a:r>
              <a:rPr lang="pt-PT" sz="2500" dirty="0" err="1">
                <a:latin typeface="Arial"/>
                <a:cs typeface="Calibri"/>
              </a:rPr>
              <a:t>understand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and</a:t>
            </a:r>
            <a:r>
              <a:rPr lang="pt-PT" sz="2500" dirty="0">
                <a:latin typeface="Arial"/>
                <a:cs typeface="Calibri"/>
              </a:rPr>
              <a:t> refine </a:t>
            </a:r>
            <a:r>
              <a:rPr lang="pt-PT" sz="2500" dirty="0" err="1">
                <a:latin typeface="Arial"/>
                <a:cs typeface="Calibri"/>
              </a:rPr>
              <a:t>the</a:t>
            </a:r>
            <a:r>
              <a:rPr lang="pt-PT" sz="2500" dirty="0">
                <a:latin typeface="Arial"/>
                <a:cs typeface="Calibri"/>
              </a:rPr>
              <a:t> </a:t>
            </a:r>
            <a:r>
              <a:rPr lang="pt-PT" sz="2500" dirty="0" err="1">
                <a:latin typeface="Arial"/>
                <a:cs typeface="Calibri"/>
              </a:rPr>
              <a:t>requirements</a:t>
            </a:r>
            <a:r>
              <a:rPr lang="pt-PT" sz="2500" dirty="0">
                <a:latin typeface="Arial"/>
                <a:cs typeface="Calibri"/>
              </a:rPr>
              <a:t>, design </a:t>
            </a:r>
            <a:r>
              <a:rPr lang="pt-PT" sz="2500" dirty="0" err="1">
                <a:latin typeface="Arial"/>
                <a:cs typeface="Calibri"/>
              </a:rPr>
              <a:t>and</a:t>
            </a:r>
            <a:r>
              <a:rPr lang="pt-PT" sz="2500" dirty="0">
                <a:latin typeface="Arial"/>
                <a:cs typeface="Calibri"/>
              </a:rPr>
              <a:t> </a:t>
            </a:r>
            <a:r>
              <a:rPr lang="pt-PT" sz="2500" dirty="0" err="1">
                <a:latin typeface="Arial"/>
                <a:cs typeface="Calibri"/>
              </a:rPr>
              <a:t>develop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the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architecture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and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the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solution</a:t>
            </a:r>
            <a:r>
              <a:rPr lang="pt-PT" sz="2500" dirty="0">
                <a:latin typeface="Arial"/>
                <a:cs typeface="Calibri"/>
              </a:rPr>
              <a:t> </a:t>
            </a:r>
          </a:p>
          <a:p>
            <a:r>
              <a:rPr lang="pt-PT" sz="2500" dirty="0">
                <a:latin typeface="Arial"/>
                <a:cs typeface="Calibri"/>
              </a:rPr>
              <a:t>Module: </a:t>
            </a:r>
            <a:r>
              <a:rPr lang="pt-PT" sz="2500" dirty="0" err="1">
                <a:latin typeface="Arial"/>
                <a:cs typeface="Calibri"/>
              </a:rPr>
              <a:t>Language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Model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Configuration</a:t>
            </a:r>
            <a:endParaRPr lang="pt-PT" sz="2500" dirty="0">
              <a:latin typeface="Arial"/>
              <a:cs typeface="Calibri"/>
            </a:endParaRPr>
          </a:p>
          <a:p>
            <a:pPr lvl="1"/>
            <a:r>
              <a:rPr lang="pt-PT" sz="2100" dirty="0" err="1">
                <a:latin typeface="Arial"/>
                <a:cs typeface="Calibri"/>
              </a:rPr>
              <a:t>Task</a:t>
            </a:r>
            <a:r>
              <a:rPr lang="pt-PT" sz="2100" dirty="0">
                <a:latin typeface="Arial"/>
                <a:cs typeface="Calibri"/>
              </a:rPr>
              <a:t> 1: </a:t>
            </a:r>
            <a:r>
              <a:rPr lang="pt-PT" sz="2100" dirty="0" err="1">
                <a:latin typeface="Arial"/>
                <a:cs typeface="Calibri"/>
              </a:rPr>
              <a:t>Understand</a:t>
            </a:r>
            <a:r>
              <a:rPr lang="pt-PT" sz="2100" dirty="0">
                <a:latin typeface="Arial"/>
                <a:cs typeface="Calibri"/>
              </a:rPr>
              <a:t> </a:t>
            </a:r>
            <a:r>
              <a:rPr lang="pt-PT" sz="2100" dirty="0" err="1">
                <a:latin typeface="Arial"/>
                <a:cs typeface="Calibri"/>
              </a:rPr>
              <a:t>the</a:t>
            </a:r>
            <a:r>
              <a:rPr lang="pt-PT" sz="2100" dirty="0">
                <a:latin typeface="Arial"/>
                <a:cs typeface="Calibri"/>
              </a:rPr>
              <a:t> </a:t>
            </a:r>
            <a:r>
              <a:rPr lang="pt-PT" sz="2100" dirty="0" err="1">
                <a:latin typeface="Arial"/>
                <a:cs typeface="Calibri"/>
              </a:rPr>
              <a:t>language</a:t>
            </a:r>
            <a:r>
              <a:rPr lang="pt-PT" sz="2100" dirty="0">
                <a:latin typeface="Arial"/>
                <a:cs typeface="Calibri"/>
              </a:rPr>
              <a:t> </a:t>
            </a:r>
            <a:r>
              <a:rPr lang="pt-PT" sz="2100" dirty="0" err="1">
                <a:latin typeface="Arial"/>
                <a:cs typeface="Calibri"/>
              </a:rPr>
              <a:t>models</a:t>
            </a:r>
            <a:r>
              <a:rPr lang="pt-PT" sz="2100" dirty="0">
                <a:latin typeface="Arial"/>
                <a:cs typeface="Calibri"/>
              </a:rPr>
              <a:t>' </a:t>
            </a:r>
            <a:r>
              <a:rPr lang="pt-PT" sz="2100" dirty="0" err="1">
                <a:latin typeface="Arial"/>
                <a:cs typeface="Calibri"/>
              </a:rPr>
              <a:t>functionality</a:t>
            </a:r>
            <a:r>
              <a:rPr lang="pt-PT" sz="2100" dirty="0">
                <a:latin typeface="Arial"/>
                <a:cs typeface="Calibri"/>
              </a:rPr>
              <a:t> (Alexandre)</a:t>
            </a:r>
          </a:p>
          <a:p>
            <a:pPr lvl="1"/>
            <a:r>
              <a:rPr lang="pt-PT" sz="2100" dirty="0" err="1">
                <a:latin typeface="Arial"/>
                <a:cs typeface="Calibri"/>
              </a:rPr>
              <a:t>Task</a:t>
            </a:r>
            <a:r>
              <a:rPr lang="pt-PT" sz="2100" dirty="0">
                <a:latin typeface="Arial"/>
                <a:cs typeface="Calibri"/>
              </a:rPr>
              <a:t> 2: Interface </a:t>
            </a:r>
            <a:r>
              <a:rPr lang="pt-PT" sz="2100" dirty="0" err="1">
                <a:latin typeface="Arial"/>
                <a:cs typeface="Calibri"/>
              </a:rPr>
              <a:t>between</a:t>
            </a:r>
            <a:r>
              <a:rPr lang="pt-PT" sz="2100" dirty="0">
                <a:latin typeface="Arial"/>
                <a:cs typeface="Calibri"/>
              </a:rPr>
              <a:t> </a:t>
            </a:r>
            <a:r>
              <a:rPr lang="pt-PT" sz="2100" dirty="0" err="1">
                <a:latin typeface="Arial"/>
                <a:cs typeface="Calibri"/>
              </a:rPr>
              <a:t>extension</a:t>
            </a:r>
            <a:r>
              <a:rPr lang="pt-PT" sz="2100" dirty="0">
                <a:latin typeface="Arial"/>
                <a:cs typeface="Calibri"/>
              </a:rPr>
              <a:t> </a:t>
            </a:r>
            <a:r>
              <a:rPr lang="pt-PT" sz="2100" dirty="0" err="1">
                <a:latin typeface="Arial"/>
                <a:cs typeface="Calibri"/>
              </a:rPr>
              <a:t>and</a:t>
            </a:r>
            <a:r>
              <a:rPr lang="pt-PT" sz="2100" dirty="0">
                <a:latin typeface="Arial"/>
                <a:cs typeface="Calibri"/>
              </a:rPr>
              <a:t> </a:t>
            </a:r>
            <a:r>
              <a:rPr lang="pt-PT" sz="2100" dirty="0" err="1">
                <a:latin typeface="Arial"/>
                <a:cs typeface="Calibri"/>
              </a:rPr>
              <a:t>LMs</a:t>
            </a:r>
            <a:r>
              <a:rPr lang="pt-PT" sz="2100" dirty="0">
                <a:latin typeface="Arial"/>
                <a:cs typeface="Calibri"/>
              </a:rPr>
              <a:t> (Alexandre)</a:t>
            </a:r>
          </a:p>
          <a:p>
            <a:r>
              <a:rPr lang="pt-PT" sz="2500" dirty="0">
                <a:latin typeface="Arial"/>
                <a:cs typeface="Calibri"/>
              </a:rPr>
              <a:t>Module: </a:t>
            </a:r>
            <a:r>
              <a:rPr lang="pt-PT" sz="2500" dirty="0" err="1">
                <a:latin typeface="Arial"/>
                <a:cs typeface="Calibri"/>
              </a:rPr>
              <a:t>Extension</a:t>
            </a:r>
            <a:endParaRPr lang="pt-PT" sz="2500">
              <a:latin typeface="Arial"/>
              <a:cs typeface="Calibri"/>
            </a:endParaRPr>
          </a:p>
          <a:p>
            <a:pPr lvl="1"/>
            <a:r>
              <a:rPr lang="pt-PT" sz="2100" dirty="0" err="1">
                <a:latin typeface="Arial"/>
                <a:cs typeface="Calibri"/>
              </a:rPr>
              <a:t>Task</a:t>
            </a:r>
            <a:r>
              <a:rPr lang="pt-PT" sz="2100" dirty="0">
                <a:latin typeface="Arial"/>
                <a:cs typeface="Calibri"/>
              </a:rPr>
              <a:t> 1: </a:t>
            </a:r>
            <a:r>
              <a:rPr lang="pt-PT" sz="2100" dirty="0" err="1">
                <a:latin typeface="Arial"/>
                <a:cs typeface="Calibri"/>
              </a:rPr>
              <a:t>Front-end</a:t>
            </a:r>
            <a:r>
              <a:rPr lang="pt-PT" sz="2100" dirty="0">
                <a:latin typeface="Arial"/>
                <a:cs typeface="Calibri"/>
              </a:rPr>
              <a:t> (Daniel)</a:t>
            </a:r>
          </a:p>
          <a:p>
            <a:pPr lvl="1"/>
            <a:r>
              <a:rPr lang="pt-PT" sz="2100" dirty="0" err="1">
                <a:latin typeface="Arial"/>
                <a:cs typeface="Calibri"/>
              </a:rPr>
              <a:t>Task</a:t>
            </a:r>
            <a:r>
              <a:rPr lang="pt-PT" sz="2100" dirty="0">
                <a:latin typeface="Arial"/>
                <a:cs typeface="Calibri"/>
              </a:rPr>
              <a:t> 2: </a:t>
            </a:r>
            <a:r>
              <a:rPr lang="pt-PT" sz="2100" dirty="0" err="1">
                <a:latin typeface="Arial"/>
                <a:cs typeface="Calibri"/>
              </a:rPr>
              <a:t>Back-end</a:t>
            </a:r>
            <a:r>
              <a:rPr lang="pt-PT" sz="2100" dirty="0">
                <a:latin typeface="Arial"/>
                <a:cs typeface="Calibri"/>
              </a:rPr>
              <a:t> </a:t>
            </a:r>
            <a:r>
              <a:rPr lang="pt-PT" sz="2100" dirty="0" err="1">
                <a:latin typeface="Arial"/>
                <a:cs typeface="Calibri"/>
              </a:rPr>
              <a:t>Architecture</a:t>
            </a:r>
            <a:r>
              <a:rPr lang="pt-PT" sz="2100" dirty="0">
                <a:latin typeface="Arial"/>
                <a:cs typeface="Calibri"/>
              </a:rPr>
              <a:t> (Ricardo, Alexandre)</a:t>
            </a:r>
          </a:p>
          <a:p>
            <a:pPr lvl="1"/>
            <a:r>
              <a:rPr lang="pt-PT" sz="2100" dirty="0" err="1">
                <a:latin typeface="Arial"/>
                <a:cs typeface="Calibri"/>
              </a:rPr>
              <a:t>Task</a:t>
            </a:r>
            <a:r>
              <a:rPr lang="pt-PT" sz="2100" dirty="0">
                <a:latin typeface="Arial"/>
                <a:cs typeface="Calibri"/>
              </a:rPr>
              <a:t> 3: </a:t>
            </a:r>
            <a:r>
              <a:rPr lang="pt-PT" sz="2100" dirty="0" err="1">
                <a:latin typeface="Arial"/>
                <a:cs typeface="Calibri"/>
              </a:rPr>
              <a:t>Rest</a:t>
            </a:r>
            <a:r>
              <a:rPr lang="pt-PT" sz="2100" dirty="0">
                <a:latin typeface="Arial"/>
                <a:cs typeface="Calibri"/>
              </a:rPr>
              <a:t> </a:t>
            </a:r>
            <a:r>
              <a:rPr lang="pt-PT" sz="2100" dirty="0" err="1">
                <a:latin typeface="Arial"/>
                <a:cs typeface="Calibri"/>
              </a:rPr>
              <a:t>of</a:t>
            </a:r>
            <a:r>
              <a:rPr lang="pt-PT" sz="2100" dirty="0">
                <a:latin typeface="Arial"/>
                <a:cs typeface="Calibri"/>
              </a:rPr>
              <a:t> </a:t>
            </a:r>
            <a:r>
              <a:rPr lang="pt-PT" sz="2100" dirty="0" err="1">
                <a:latin typeface="Arial"/>
                <a:cs typeface="Calibri"/>
              </a:rPr>
              <a:t>Back-end</a:t>
            </a:r>
            <a:r>
              <a:rPr lang="pt-PT" sz="2100" dirty="0">
                <a:latin typeface="Arial"/>
                <a:cs typeface="Calibri"/>
              </a:rPr>
              <a:t> (Ricardo)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A0F2A7-482C-5AEE-DDD5-276D571427A6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5640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9FE3-2181-C7BA-43C9-99A76EF7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146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4000" b="1" dirty="0" err="1">
                <a:latin typeface="Arial"/>
                <a:cs typeface="Calibri Light"/>
              </a:rPr>
              <a:t>Milestone</a:t>
            </a:r>
            <a:r>
              <a:rPr lang="pt-PT" sz="4000" b="1" dirty="0">
                <a:latin typeface="Arial"/>
                <a:cs typeface="Calibri Light"/>
              </a:rPr>
              <a:t> 3 - </a:t>
            </a:r>
            <a:r>
              <a:rPr lang="pt-PT" sz="4000" b="1" dirty="0" err="1">
                <a:latin typeface="Arial"/>
                <a:cs typeface="Calibri Light"/>
              </a:rPr>
              <a:t>Construction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843AC2-7164-7E80-194E-C7C4E35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80" y="1383477"/>
            <a:ext cx="11362268" cy="5470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500" i="1" dirty="0">
                <a:latin typeface="Arial"/>
                <a:cs typeface="Calibri"/>
              </a:rPr>
              <a:t>14/03/2022 - 23/05/2023</a:t>
            </a:r>
            <a:endParaRPr lang="pt-PT" i="1">
              <a:latin typeface="Arial"/>
              <a:ea typeface="Calibri" panose="020F0502020204030204"/>
              <a:cs typeface="Calibri"/>
            </a:endParaRP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Begin</a:t>
            </a:r>
            <a:r>
              <a:rPr lang="pt-PT" sz="2500" dirty="0">
                <a:latin typeface="Arial"/>
                <a:ea typeface="+mn-lt"/>
                <a:cs typeface="+mn-lt"/>
              </a:rPr>
              <a:t> </a:t>
            </a:r>
            <a:r>
              <a:rPr lang="pt-PT" sz="2500" dirty="0" err="1">
                <a:latin typeface="Arial"/>
                <a:ea typeface="+mn-lt"/>
                <a:cs typeface="+mn-lt"/>
              </a:rPr>
              <a:t>developing</a:t>
            </a:r>
            <a:r>
              <a:rPr lang="pt-PT" sz="2500" dirty="0">
                <a:latin typeface="Arial"/>
                <a:ea typeface="+mn-lt"/>
                <a:cs typeface="+mn-lt"/>
              </a:rPr>
              <a:t> a complete </a:t>
            </a:r>
            <a:r>
              <a:rPr lang="pt-PT" sz="2500" dirty="0" err="1">
                <a:latin typeface="Arial"/>
                <a:ea typeface="+mn-lt"/>
                <a:cs typeface="+mn-lt"/>
              </a:rPr>
              <a:t>product</a:t>
            </a:r>
          </a:p>
          <a:p>
            <a:r>
              <a:rPr lang="pt-PT" sz="2500" dirty="0">
                <a:latin typeface="Arial"/>
                <a:ea typeface="+mn-lt"/>
                <a:cs typeface="+mn-lt"/>
              </a:rPr>
              <a:t>Complete a </a:t>
            </a:r>
            <a:r>
              <a:rPr lang="pt-PT" sz="2500" dirty="0" err="1">
                <a:latin typeface="Arial"/>
                <a:ea typeface="+mn-lt"/>
                <a:cs typeface="+mn-lt"/>
              </a:rPr>
              <a:t>working</a:t>
            </a:r>
            <a:r>
              <a:rPr lang="pt-PT" sz="2500" dirty="0">
                <a:latin typeface="Arial"/>
                <a:ea typeface="+mn-lt"/>
                <a:cs typeface="+mn-lt"/>
              </a:rPr>
              <a:t> </a:t>
            </a:r>
            <a:r>
              <a:rPr lang="pt-PT" sz="2500" dirty="0" err="1">
                <a:latin typeface="Arial"/>
                <a:ea typeface="+mn-lt"/>
                <a:cs typeface="+mn-lt"/>
              </a:rPr>
              <a:t>prototype</a:t>
            </a:r>
          </a:p>
          <a:p>
            <a:r>
              <a:rPr lang="pt-PT" sz="2500" i="1" dirty="0">
                <a:latin typeface="Arial"/>
                <a:ea typeface="+mn-lt"/>
                <a:cs typeface="+mn-lt"/>
              </a:rPr>
              <a:t>11/04/2022 - </a:t>
            </a:r>
            <a:r>
              <a:rPr lang="pt-PT" sz="2500" i="1" dirty="0" err="1">
                <a:latin typeface="Arial"/>
                <a:ea typeface="+mn-lt"/>
                <a:cs typeface="+mn-lt"/>
              </a:rPr>
              <a:t>prototype</a:t>
            </a:r>
            <a:r>
              <a:rPr lang="pt-PT" sz="2500" i="1" dirty="0">
                <a:latin typeface="Arial"/>
                <a:ea typeface="+mn-lt"/>
                <a:cs typeface="+mn-lt"/>
              </a:rPr>
              <a:t> </a:t>
            </a:r>
            <a:r>
              <a:rPr lang="pt-PT" sz="2500" i="1" dirty="0" err="1">
                <a:latin typeface="Arial"/>
                <a:ea typeface="+mn-lt"/>
                <a:cs typeface="+mn-lt"/>
              </a:rPr>
              <a:t>and</a:t>
            </a:r>
            <a:r>
              <a:rPr lang="pt-PT" sz="2500" i="1" dirty="0">
                <a:latin typeface="Arial"/>
                <a:ea typeface="+mn-lt"/>
                <a:cs typeface="+mn-lt"/>
              </a:rPr>
              <a:t> </a:t>
            </a:r>
            <a:r>
              <a:rPr lang="pt-PT" sz="2500" i="1" dirty="0" err="1">
                <a:latin typeface="Arial"/>
                <a:ea typeface="+mn-lt"/>
                <a:cs typeface="+mn-lt"/>
              </a:rPr>
              <a:t>mid-term</a:t>
            </a:r>
            <a:r>
              <a:rPr lang="pt-PT" sz="2500" i="1" dirty="0">
                <a:latin typeface="Arial"/>
                <a:ea typeface="+mn-lt"/>
                <a:cs typeface="+mn-lt"/>
              </a:rPr>
              <a:t> </a:t>
            </a:r>
            <a:r>
              <a:rPr lang="pt-PT" sz="2500" i="1" dirty="0" err="1">
                <a:latin typeface="Arial"/>
                <a:ea typeface="+mn-lt"/>
                <a:cs typeface="+mn-lt"/>
              </a:rPr>
              <a:t>presentation</a:t>
            </a:r>
            <a:endParaRPr lang="pt-PT" sz="2500" i="1" dirty="0" err="1">
              <a:latin typeface="Arial"/>
              <a:ea typeface="Calibri"/>
              <a:cs typeface="Calibri"/>
            </a:endParaRPr>
          </a:p>
          <a:p>
            <a:r>
              <a:rPr lang="pt-PT" sz="2500" dirty="0">
                <a:latin typeface="Arial"/>
                <a:cs typeface="Arial"/>
              </a:rPr>
              <a:t>Complete </a:t>
            </a:r>
            <a:r>
              <a:rPr lang="pt-PT" sz="2500" dirty="0" err="1">
                <a:latin typeface="Arial"/>
                <a:cs typeface="Arial"/>
              </a:rPr>
              <a:t>the</a:t>
            </a:r>
            <a:r>
              <a:rPr lang="pt-PT" sz="2500" dirty="0">
                <a:latin typeface="Arial"/>
                <a:cs typeface="Arial"/>
              </a:rPr>
              <a:t> </a:t>
            </a:r>
            <a:r>
              <a:rPr lang="pt-PT" sz="2500" dirty="0" err="1">
                <a:latin typeface="Arial"/>
                <a:cs typeface="Arial"/>
              </a:rPr>
              <a:t>implementation</a:t>
            </a:r>
            <a:r>
              <a:rPr lang="pt-PT" sz="2500" dirty="0">
                <a:latin typeface="Arial"/>
                <a:cs typeface="Arial"/>
              </a:rPr>
              <a:t> </a:t>
            </a:r>
            <a:r>
              <a:rPr lang="pt-PT" sz="2500" dirty="0" err="1">
                <a:latin typeface="Arial"/>
                <a:cs typeface="Arial"/>
              </a:rPr>
              <a:t>and</a:t>
            </a:r>
            <a:r>
              <a:rPr lang="pt-PT" sz="2500" dirty="0">
                <a:latin typeface="Arial"/>
                <a:cs typeface="Arial"/>
              </a:rPr>
              <a:t> </a:t>
            </a:r>
            <a:r>
              <a:rPr lang="pt-PT" sz="2500" dirty="0" err="1">
                <a:latin typeface="Arial"/>
                <a:cs typeface="Arial"/>
              </a:rPr>
              <a:t>test</a:t>
            </a:r>
            <a:r>
              <a:rPr lang="pt-PT" sz="2500" dirty="0">
                <a:latin typeface="Arial"/>
                <a:cs typeface="Arial"/>
              </a:rPr>
              <a:t> </a:t>
            </a:r>
            <a:r>
              <a:rPr lang="pt-PT" sz="2500" dirty="0" err="1">
                <a:latin typeface="Arial"/>
                <a:cs typeface="Arial"/>
              </a:rPr>
              <a:t>the</a:t>
            </a:r>
            <a:r>
              <a:rPr lang="pt-PT" sz="2500" dirty="0">
                <a:latin typeface="Arial"/>
                <a:cs typeface="Arial"/>
              </a:rPr>
              <a:t> software</a:t>
            </a:r>
            <a:endParaRPr lang="pt-PT" sz="2500" dirty="0">
              <a:latin typeface="Arial"/>
              <a:cs typeface="Calibri"/>
            </a:endParaRPr>
          </a:p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D27B4A-5EDC-8629-D1E8-FAE1D257B5CF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313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9FE3-2181-C7BA-43C9-99A76EF7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146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4000" b="1" dirty="0" err="1">
                <a:latin typeface="Arial"/>
                <a:cs typeface="Calibri Light"/>
              </a:rPr>
              <a:t>Milestone</a:t>
            </a:r>
            <a:r>
              <a:rPr lang="pt-PT" sz="4000" b="1" dirty="0">
                <a:latin typeface="Arial"/>
                <a:cs typeface="Calibri Light"/>
              </a:rPr>
              <a:t> 4 - </a:t>
            </a:r>
            <a:r>
              <a:rPr lang="pt-PT" sz="4000" b="1" dirty="0" err="1">
                <a:latin typeface="Arial"/>
                <a:cs typeface="Calibri Light"/>
              </a:rPr>
              <a:t>Transition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843AC2-7164-7E80-194E-C7C4E35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80" y="1383477"/>
            <a:ext cx="11362268" cy="5470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500" i="1" dirty="0">
                <a:latin typeface="Arial"/>
                <a:cs typeface="Calibri"/>
              </a:rPr>
              <a:t>23/05/2023 - 06/06/2023</a:t>
            </a:r>
            <a:endParaRPr lang="pt-PT" i="1" dirty="0">
              <a:ea typeface="Calibri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2011C0-9E12-F316-52ED-DD1ED6207F1E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5583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9FE3-2181-C7BA-43C9-99A76EF7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146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4000" b="1" dirty="0" err="1">
                <a:latin typeface="Arial"/>
                <a:cs typeface="Calibri Light"/>
              </a:rPr>
              <a:t>Communication</a:t>
            </a:r>
            <a:r>
              <a:rPr lang="pt-PT" sz="4000" b="1" dirty="0">
                <a:latin typeface="Arial"/>
                <a:cs typeface="Calibri Light"/>
              </a:rPr>
              <a:t> </a:t>
            </a:r>
            <a:r>
              <a:rPr lang="pt-PT" sz="4000" b="1" dirty="0" err="1">
                <a:latin typeface="Arial"/>
                <a:cs typeface="Calibri Light"/>
              </a:rPr>
              <a:t>plan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843AC2-7164-7E80-194E-C7C4E35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80" y="1383477"/>
            <a:ext cx="11362268" cy="5470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500" dirty="0">
                <a:latin typeface="Arial"/>
                <a:cs typeface="Calibri"/>
                <a:hlinkClick r:id="rId2"/>
              </a:rPr>
              <a:t>Github repo</a:t>
            </a:r>
            <a:r>
              <a:rPr lang="pt-PT" sz="2500" dirty="0">
                <a:latin typeface="Arial"/>
                <a:cs typeface="Calibri"/>
              </a:rPr>
              <a:t> (</a:t>
            </a:r>
            <a:r>
              <a:rPr lang="pt-PT" sz="2500" dirty="0">
                <a:ea typeface="+mn-lt"/>
                <a:cs typeface="+mn-lt"/>
                <a:hlinkClick r:id="rId2"/>
              </a:rPr>
              <a:t>https://github.com/zzzzz151/AI-text-detector</a:t>
            </a:r>
            <a:r>
              <a:rPr lang="pt-PT" sz="2500" dirty="0">
                <a:latin typeface="Arial"/>
                <a:cs typeface="Calibri"/>
              </a:rPr>
              <a:t>)</a:t>
            </a:r>
          </a:p>
          <a:p>
            <a:r>
              <a:rPr lang="pt-PT" sz="2500" dirty="0">
                <a:latin typeface="Arial"/>
                <a:cs typeface="Calibri"/>
              </a:rPr>
              <a:t>Project website (</a:t>
            </a:r>
            <a:r>
              <a:rPr lang="pt-PT" sz="2500" dirty="0" err="1">
                <a:latin typeface="Arial"/>
                <a:cs typeface="Calibri"/>
              </a:rPr>
              <a:t>insert</a:t>
            </a:r>
            <a:r>
              <a:rPr lang="pt-PT" sz="2500" dirty="0">
                <a:latin typeface="Arial"/>
                <a:cs typeface="Calibri"/>
              </a:rPr>
              <a:t> URL </a:t>
            </a:r>
            <a:r>
              <a:rPr lang="pt-PT" sz="2500" dirty="0" err="1">
                <a:latin typeface="Arial"/>
                <a:cs typeface="Calibri"/>
              </a:rPr>
              <a:t>here</a:t>
            </a:r>
            <a:r>
              <a:rPr lang="pt-PT" sz="2500" dirty="0">
                <a:latin typeface="Arial"/>
                <a:cs typeface="Calibri"/>
              </a:rPr>
              <a:t>)</a:t>
            </a:r>
          </a:p>
          <a:p>
            <a:endParaRPr lang="pt-PT" sz="2500" dirty="0">
              <a:latin typeface="Arial"/>
              <a:cs typeface="Calibri"/>
            </a:endParaRPr>
          </a:p>
          <a:p>
            <a:endParaRPr lang="pt-PT" dirty="0">
              <a:cs typeface="Calibri"/>
            </a:endParaRPr>
          </a:p>
          <a:p>
            <a:endParaRPr lang="pt-PT" dirty="0">
              <a:ea typeface="Calibri" panose="020F0502020204030204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556B3A-148B-905C-5E84-B3A2ADEABA30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2417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0" baseType="lpstr">
      <vt:lpstr>Tema do Office</vt:lpstr>
      <vt:lpstr>AI Text Detector Projeto Informática 2022/2023</vt:lpstr>
      <vt:lpstr>Context and problem</vt:lpstr>
      <vt:lpstr>Goals</vt:lpstr>
      <vt:lpstr>Expected results</vt:lpstr>
      <vt:lpstr>Milestone 1 – Inception</vt:lpstr>
      <vt:lpstr>Milestone 2 - Elaboration</vt:lpstr>
      <vt:lpstr>Milestone 3 - Construction</vt:lpstr>
      <vt:lpstr>Milestone 4 - Transition</vt:lpstr>
      <vt:lpstr>Communication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335</cp:revision>
  <dcterms:created xsi:type="dcterms:W3CDTF">2023-02-20T15:26:22Z</dcterms:created>
  <dcterms:modified xsi:type="dcterms:W3CDTF">2023-02-25T11:00:19Z</dcterms:modified>
</cp:coreProperties>
</file>