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437A0-6A41-4496-9408-870F789656F5}" v="831" dt="2023-03-13T23:00:12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13/03/2023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pt-PT" b="1" err="1">
                <a:latin typeface="Arial"/>
                <a:cs typeface="Calibri Light"/>
              </a:rPr>
              <a:t>TextSpot</a:t>
            </a:r>
            <a:r>
              <a:rPr lang="pt-PT" b="1" dirty="0">
                <a:latin typeface="Arial"/>
                <a:cs typeface="Calibri Light"/>
              </a:rPr>
              <a:t> AI - </a:t>
            </a:r>
            <a:r>
              <a:rPr lang="pt-PT" b="1" err="1">
                <a:latin typeface="Arial"/>
                <a:cs typeface="Calibri Light"/>
              </a:rPr>
              <a:t>Elaboration</a:t>
            </a:r>
            <a:endParaRPr lang="pt-PT" b="1">
              <a:latin typeface="Arial"/>
              <a:cs typeface="Aria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9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dirty="0">
                <a:latin typeface="Arial"/>
                <a:cs typeface="Calibri"/>
              </a:rPr>
              <a:t>AI </a:t>
            </a:r>
            <a:r>
              <a:rPr lang="pt-PT" sz="3000" dirty="0" err="1">
                <a:latin typeface="Arial"/>
                <a:cs typeface="Calibri"/>
              </a:rPr>
              <a:t>Text</a:t>
            </a:r>
            <a:r>
              <a:rPr lang="pt-PT" sz="3000" dirty="0">
                <a:latin typeface="Arial"/>
                <a:cs typeface="Calibri"/>
              </a:rPr>
              <a:t> </a:t>
            </a:r>
            <a:r>
              <a:rPr lang="pt-PT" sz="3000" dirty="0" err="1">
                <a:latin typeface="Arial"/>
                <a:cs typeface="Calibri"/>
              </a:rPr>
              <a:t>Detector</a:t>
            </a:r>
          </a:p>
          <a:p>
            <a:endParaRPr lang="pt-PT" sz="3000" dirty="0">
              <a:latin typeface="Arial"/>
              <a:cs typeface="Calibri"/>
            </a:endParaRPr>
          </a:p>
          <a:p>
            <a:r>
              <a:rPr lang="pt-PT" sz="2000" dirty="0">
                <a:latin typeface="Arial"/>
                <a:cs typeface="Arial"/>
              </a:rPr>
              <a:t>Alexandre </a:t>
            </a:r>
            <a:r>
              <a:rPr lang="pt-PT" sz="2000" dirty="0" err="1">
                <a:latin typeface="Arial"/>
                <a:cs typeface="Arial"/>
              </a:rPr>
              <a:t>Gazur</a:t>
            </a:r>
            <a:r>
              <a:rPr lang="pt-PT" sz="2000" dirty="0">
                <a:latin typeface="Arial"/>
                <a:cs typeface="Arial"/>
              </a:rPr>
              <a:t> (102751)</a:t>
            </a:r>
            <a:endParaRPr lang="pt-PT" sz="2000">
              <a:latin typeface="Arial"/>
              <a:ea typeface="+mn-lt"/>
              <a:cs typeface="+mn-lt"/>
            </a:endParaRPr>
          </a:p>
          <a:p>
            <a:r>
              <a:rPr lang="pt-PT" sz="2000" dirty="0">
                <a:latin typeface="Arial"/>
                <a:cs typeface="Arial"/>
              </a:rPr>
              <a:t>Daniel Ferreira (102885)</a:t>
            </a:r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pt-PT" sz="2000" dirty="0">
                <a:latin typeface="Arial"/>
                <a:cs typeface="Arial"/>
              </a:rPr>
              <a:t>Ricardo Pinto (103078)</a:t>
            </a:r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pt-PT" sz="2000" dirty="0">
                <a:latin typeface="Arial"/>
                <a:cs typeface="Arial"/>
              </a:rPr>
              <a:t>João Matos (103182)</a:t>
            </a:r>
            <a:endParaRPr lang="pt-PT" sz="2000" dirty="0"/>
          </a:p>
          <a:p>
            <a:endParaRPr lang="pt-PT" sz="20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B7341-0E5B-8AF7-1D23-9E509948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84"/>
            <a:ext cx="9144000" cy="873627"/>
          </a:xfrm>
        </p:spPr>
        <p:txBody>
          <a:bodyPr>
            <a:normAutofit/>
          </a:bodyPr>
          <a:lstStyle/>
          <a:p>
            <a:r>
              <a:rPr lang="pt-PT" sz="4000" dirty="0" err="1">
                <a:latin typeface="Arial"/>
                <a:cs typeface="Calibri Light"/>
              </a:rPr>
              <a:t>Goals</a:t>
            </a:r>
            <a:endParaRPr lang="pt-PT" sz="4000" dirty="0" err="1"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A4691-4665-E41C-AA76-3BC078C9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3" y="1366170"/>
            <a:ext cx="11670630" cy="5495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cs typeface="Arial"/>
              </a:rPr>
              <a:t>AI </a:t>
            </a:r>
            <a:r>
              <a:rPr lang="pt-PT" sz="2000" dirty="0" err="1">
                <a:latin typeface="Arial"/>
                <a:cs typeface="Arial"/>
              </a:rPr>
              <a:t>text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detector</a:t>
            </a:r>
            <a:r>
              <a:rPr lang="pt-PT" sz="2000" dirty="0">
                <a:latin typeface="Arial"/>
                <a:cs typeface="Arial"/>
              </a:rPr>
              <a:t> (real time) as a browser </a:t>
            </a:r>
            <a:r>
              <a:rPr lang="pt-PT" sz="2000" dirty="0" err="1">
                <a:latin typeface="Arial"/>
                <a:cs typeface="Arial"/>
              </a:rPr>
              <a:t>extension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cs typeface="Arial"/>
              </a:rPr>
              <a:t>For </a:t>
            </a:r>
            <a:r>
              <a:rPr lang="pt-PT" sz="2000" dirty="0" err="1">
                <a:latin typeface="Arial"/>
                <a:cs typeface="Arial"/>
              </a:rPr>
              <a:t>any</a:t>
            </a:r>
            <a:r>
              <a:rPr lang="pt-PT" sz="2000" dirty="0">
                <a:latin typeface="Arial"/>
                <a:cs typeface="Arial"/>
              </a:rPr>
              <a:t> web </a:t>
            </a:r>
            <a:r>
              <a:rPr lang="pt-PT" sz="2000" dirty="0" err="1">
                <a:latin typeface="Arial"/>
                <a:cs typeface="Arial"/>
              </a:rPr>
              <a:t>user</a:t>
            </a: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cs typeface="Arial"/>
              </a:rPr>
              <a:t>Better</a:t>
            </a:r>
            <a:r>
              <a:rPr lang="pt-PT" sz="2000" dirty="0">
                <a:latin typeface="Arial"/>
                <a:cs typeface="Arial"/>
              </a:rPr>
              <a:t> web </a:t>
            </a:r>
            <a:r>
              <a:rPr lang="pt-PT" sz="2000" dirty="0" err="1">
                <a:latin typeface="Arial"/>
                <a:cs typeface="Arial"/>
              </a:rPr>
              <a:t>surfing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experience</a:t>
            </a: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cs typeface="Arial"/>
              </a:rPr>
              <a:t>PDF </a:t>
            </a:r>
            <a:r>
              <a:rPr lang="pt-PT" sz="2000" dirty="0" err="1">
                <a:latin typeface="Arial"/>
                <a:cs typeface="Arial"/>
              </a:rPr>
              <a:t>documents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cs typeface="Arial"/>
              </a:rPr>
              <a:t>Flexible</a:t>
            </a:r>
            <a:r>
              <a:rPr lang="pt-PT" sz="2000" dirty="0">
                <a:latin typeface="Arial"/>
                <a:cs typeface="Arial"/>
              </a:rPr>
              <a:t> - </a:t>
            </a:r>
            <a:r>
              <a:rPr lang="pt-PT" sz="2000" dirty="0" err="1">
                <a:latin typeface="Arial"/>
                <a:cs typeface="Arial"/>
              </a:rPr>
              <a:t>language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models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and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metrics</a:t>
            </a: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cs typeface="Arial"/>
              </a:rPr>
              <a:t>Website </a:t>
            </a:r>
            <a:r>
              <a:rPr lang="pt-PT" sz="2000" dirty="0" err="1">
                <a:latin typeface="Arial"/>
                <a:cs typeface="Arial"/>
              </a:rPr>
              <a:t>showing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our</a:t>
            </a:r>
            <a:r>
              <a:rPr lang="pt-PT" sz="2000" dirty="0">
                <a:latin typeface="Arial"/>
                <a:cs typeface="Arial"/>
              </a:rPr>
              <a:t> </a:t>
            </a:r>
            <a:r>
              <a:rPr lang="pt-PT" sz="2000" dirty="0" err="1">
                <a:latin typeface="Arial"/>
                <a:cs typeface="Arial"/>
              </a:rPr>
              <a:t>work</a:t>
            </a:r>
            <a:endParaRPr lang="pt-PT" sz="2000" dirty="0" err="1"/>
          </a:p>
        </p:txBody>
      </p:sp>
    </p:spTree>
    <p:extLst>
      <p:ext uri="{BB962C8B-B14F-4D97-AF65-F5344CB8AC3E}">
        <p14:creationId xmlns:p14="http://schemas.microsoft.com/office/powerpoint/2010/main" val="48254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B7341-0E5B-8AF7-1D23-9E509948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84"/>
            <a:ext cx="9144000" cy="873627"/>
          </a:xfrm>
        </p:spPr>
        <p:txBody>
          <a:bodyPr>
            <a:normAutofit/>
          </a:bodyPr>
          <a:lstStyle/>
          <a:p>
            <a:r>
              <a:rPr lang="pt-PT" sz="4000" dirty="0" err="1">
                <a:latin typeface="Arial"/>
                <a:cs typeface="Calibri Light"/>
              </a:rPr>
              <a:t>Functional</a:t>
            </a:r>
            <a:r>
              <a:rPr lang="pt-PT" sz="4000" dirty="0">
                <a:latin typeface="Arial"/>
                <a:cs typeface="Calibri Light"/>
              </a:rPr>
              <a:t> </a:t>
            </a:r>
            <a:r>
              <a:rPr lang="pt-PT" sz="4000" dirty="0" err="1">
                <a:latin typeface="Arial"/>
                <a:cs typeface="Calibri Light"/>
              </a:rPr>
              <a:t>requirements</a:t>
            </a:r>
            <a:endParaRPr lang="pt-PT" sz="4000" dirty="0" err="1"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A4691-4665-E41C-AA76-3BC078C9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3" y="1366170"/>
            <a:ext cx="11670630" cy="5495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Downloadable</a:t>
            </a:r>
            <a:r>
              <a:rPr lang="pt-PT" sz="2000" dirty="0">
                <a:latin typeface="Arial"/>
                <a:ea typeface="+mn-lt"/>
                <a:cs typeface="Arial"/>
              </a:rPr>
              <a:t> via web - Chrome</a:t>
            </a: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Overall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evaluation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of</a:t>
            </a:r>
            <a:r>
              <a:rPr lang="pt-PT" sz="2000" dirty="0">
                <a:latin typeface="Arial"/>
                <a:ea typeface="+mn-lt"/>
                <a:cs typeface="Arial"/>
              </a:rPr>
              <a:t> web </a:t>
            </a:r>
            <a:r>
              <a:rPr lang="pt-PT" sz="2000" dirty="0" err="1">
                <a:latin typeface="Arial"/>
                <a:ea typeface="+mn-lt"/>
                <a:cs typeface="Arial"/>
              </a:rPr>
              <a:t>page</a:t>
            </a:r>
            <a:r>
              <a:rPr lang="pt-PT" sz="2000" dirty="0">
                <a:latin typeface="Arial"/>
                <a:ea typeface="+mn-lt"/>
                <a:cs typeface="Arial"/>
              </a:rPr>
              <a:t> </a:t>
            </a:r>
            <a:r>
              <a:rPr lang="pt-PT" sz="2000" dirty="0" err="1">
                <a:latin typeface="Arial"/>
                <a:ea typeface="+mn-lt"/>
                <a:cs typeface="Arial"/>
              </a:rPr>
              <a:t>or</a:t>
            </a:r>
            <a:r>
              <a:rPr lang="pt-PT" sz="2000" dirty="0">
                <a:latin typeface="Arial"/>
                <a:ea typeface="+mn-lt"/>
                <a:cs typeface="Arial"/>
              </a:rPr>
              <a:t> PDF</a:t>
            </a: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Highlight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suspicious</a:t>
            </a:r>
            <a:r>
              <a:rPr lang="pt-PT" sz="2000" dirty="0">
                <a:latin typeface="Arial"/>
                <a:ea typeface="+mn-lt"/>
                <a:cs typeface="Arial"/>
              </a:rPr>
              <a:t> </a:t>
            </a:r>
            <a:r>
              <a:rPr lang="pt-PT" sz="2000" dirty="0" err="1">
                <a:latin typeface="Arial"/>
                <a:ea typeface="+mn-lt"/>
                <a:cs typeface="Arial"/>
              </a:rPr>
              <a:t>parts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of</a:t>
            </a:r>
            <a:r>
              <a:rPr lang="pt-PT" sz="2000" dirty="0">
                <a:latin typeface="Arial"/>
                <a:ea typeface="+mn-lt"/>
                <a:cs typeface="Arial"/>
              </a:rPr>
              <a:t> web </a:t>
            </a:r>
            <a:r>
              <a:rPr lang="pt-PT" sz="2000" dirty="0" err="1">
                <a:latin typeface="Arial"/>
                <a:ea typeface="+mn-lt"/>
                <a:cs typeface="Arial"/>
              </a:rPr>
              <a:t>page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or</a:t>
            </a:r>
            <a:r>
              <a:rPr lang="pt-PT" sz="2000" dirty="0">
                <a:latin typeface="Arial"/>
                <a:ea typeface="+mn-lt"/>
                <a:cs typeface="Arial"/>
              </a:rPr>
              <a:t> PDF</a:t>
            </a: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ea typeface="+mn-lt"/>
                <a:cs typeface="Calibri" panose="020F0502020204030204"/>
              </a:rPr>
              <a:t>UI</a:t>
            </a:r>
          </a:p>
          <a:p>
            <a:pPr marL="742950" lvl="1" algn="l">
              <a:buFont typeface="Arial"/>
              <a:buChar char="•"/>
            </a:pPr>
            <a:r>
              <a:rPr lang="pt-PT" dirty="0">
                <a:latin typeface="Arial"/>
                <a:ea typeface="+mn-lt"/>
                <a:cs typeface="Calibri" panose="020F0502020204030204"/>
              </a:rPr>
              <a:t> </a:t>
            </a:r>
            <a:r>
              <a:rPr lang="pt-PT" dirty="0" err="1">
                <a:latin typeface="Arial"/>
                <a:ea typeface="+mn-lt"/>
                <a:cs typeface="Calibri" panose="020F0502020204030204"/>
              </a:rPr>
              <a:t>Turn</a:t>
            </a:r>
            <a:r>
              <a:rPr lang="pt-PT" dirty="0">
                <a:latin typeface="Arial"/>
                <a:ea typeface="+mn-lt"/>
                <a:cs typeface="Calibri" panose="020F0502020204030204"/>
              </a:rPr>
              <a:t> </a:t>
            </a:r>
            <a:r>
              <a:rPr lang="pt-PT" dirty="0" err="1">
                <a:latin typeface="Arial"/>
                <a:ea typeface="+mn-lt"/>
                <a:cs typeface="Calibri" panose="020F0502020204030204"/>
              </a:rPr>
              <a:t>off</a:t>
            </a:r>
            <a:r>
              <a:rPr lang="pt-PT" dirty="0">
                <a:latin typeface="Arial"/>
                <a:ea typeface="+mn-lt"/>
                <a:cs typeface="Calibri" panose="020F0502020204030204"/>
              </a:rPr>
              <a:t>/</a:t>
            </a:r>
            <a:r>
              <a:rPr lang="pt-PT" dirty="0" err="1">
                <a:latin typeface="Arial"/>
                <a:ea typeface="+mn-lt"/>
                <a:cs typeface="Calibri" panose="020F0502020204030204"/>
              </a:rPr>
              <a:t>on</a:t>
            </a:r>
            <a:endParaRPr lang="pt-PT" dirty="0">
              <a:latin typeface="Arial"/>
              <a:ea typeface="+mn-lt"/>
              <a:cs typeface="Calibri" panose="020F0502020204030204"/>
            </a:endParaRPr>
          </a:p>
          <a:p>
            <a:pPr marL="742950" lvl="1" algn="l">
              <a:buFont typeface="Arial"/>
              <a:buChar char="•"/>
            </a:pPr>
            <a:r>
              <a:rPr lang="pt-PT" dirty="0">
                <a:latin typeface="Arial"/>
                <a:cs typeface="Calibri" panose="020F0502020204030204"/>
              </a:rPr>
              <a:t> Set </a:t>
            </a:r>
            <a:r>
              <a:rPr lang="pt-PT" dirty="0" err="1">
                <a:latin typeface="Arial"/>
                <a:cs typeface="Calibri" panose="020F0502020204030204"/>
              </a:rPr>
              <a:t>threshold</a:t>
            </a:r>
            <a:r>
              <a:rPr lang="pt-PT" dirty="0">
                <a:latin typeface="Arial"/>
                <a:cs typeface="Calibri" panose="020F0502020204030204"/>
              </a:rPr>
              <a:t> </a:t>
            </a:r>
            <a:r>
              <a:rPr lang="pt-PT" dirty="0" err="1">
                <a:latin typeface="Arial"/>
                <a:cs typeface="Calibri" panose="020F0502020204030204"/>
              </a:rPr>
              <a:t>probability</a:t>
            </a:r>
            <a:r>
              <a:rPr lang="pt-PT" dirty="0">
                <a:latin typeface="Arial"/>
                <a:cs typeface="Calibri" panose="020F0502020204030204"/>
              </a:rPr>
              <a:t>(</a:t>
            </a:r>
            <a:r>
              <a:rPr lang="pt-PT" dirty="0" err="1">
                <a:latin typeface="Arial"/>
                <a:cs typeface="Calibri" panose="020F0502020204030204"/>
              </a:rPr>
              <a:t>ies</a:t>
            </a:r>
            <a:r>
              <a:rPr lang="pt-PT" dirty="0">
                <a:latin typeface="Arial"/>
                <a:cs typeface="Calibri" panose="020F0502020204030204"/>
              </a:rPr>
              <a:t>) for </a:t>
            </a:r>
            <a:r>
              <a:rPr lang="pt-PT" dirty="0" err="1">
                <a:latin typeface="Arial"/>
                <a:cs typeface="Calibri" panose="020F0502020204030204"/>
              </a:rPr>
              <a:t>highlighting</a:t>
            </a:r>
            <a:endParaRPr lang="pt-PT" dirty="0">
              <a:latin typeface="Arial"/>
              <a:cs typeface="Calibri" panose="020F0502020204030204"/>
            </a:endParaRPr>
          </a:p>
          <a:p>
            <a:pPr marL="742950" lvl="1" algn="l">
              <a:buFont typeface="Arial"/>
              <a:buChar char="•"/>
            </a:pPr>
            <a:r>
              <a:rPr lang="pt-PT" dirty="0">
                <a:latin typeface="Arial"/>
                <a:cs typeface="Calibri" panose="020F0502020204030204"/>
              </a:rPr>
              <a:t> </a:t>
            </a:r>
            <a:r>
              <a:rPr lang="pt-PT" dirty="0" err="1">
                <a:latin typeface="Arial"/>
                <a:cs typeface="Calibri" panose="020F0502020204030204"/>
              </a:rPr>
              <a:t>Select</a:t>
            </a:r>
            <a:r>
              <a:rPr lang="pt-PT" dirty="0">
                <a:latin typeface="Arial"/>
                <a:cs typeface="Calibri" panose="020F0502020204030204"/>
              </a:rPr>
              <a:t> </a:t>
            </a:r>
            <a:r>
              <a:rPr lang="pt-PT" dirty="0" err="1">
                <a:latin typeface="Arial"/>
                <a:cs typeface="Calibri" panose="020F0502020204030204"/>
              </a:rPr>
              <a:t>language</a:t>
            </a:r>
            <a:r>
              <a:rPr lang="pt-PT" dirty="0">
                <a:latin typeface="Arial"/>
                <a:cs typeface="Calibri" panose="020F0502020204030204"/>
              </a:rPr>
              <a:t> </a:t>
            </a:r>
            <a:r>
              <a:rPr lang="pt-PT" dirty="0" err="1">
                <a:latin typeface="Arial"/>
                <a:cs typeface="Calibri" panose="020F0502020204030204"/>
              </a:rPr>
              <a:t>models</a:t>
            </a:r>
            <a:r>
              <a:rPr lang="pt-PT" dirty="0">
                <a:latin typeface="Arial"/>
                <a:cs typeface="Calibri" panose="020F0502020204030204"/>
              </a:rPr>
              <a:t> / </a:t>
            </a:r>
            <a:r>
              <a:rPr lang="pt-PT" dirty="0" err="1">
                <a:latin typeface="Arial"/>
                <a:cs typeface="Calibri" panose="020F0502020204030204"/>
              </a:rPr>
              <a:t>metrics</a:t>
            </a:r>
            <a:endParaRPr lang="pt-PT" dirty="0">
              <a:latin typeface="Arial"/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endParaRPr lang="pt-PT" sz="2000" dirty="0">
              <a:latin typeface="Arial"/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ea typeface="+mn-lt"/>
                <a:cs typeface="Arial"/>
              </a:rPr>
              <a:t>LM </a:t>
            </a:r>
            <a:r>
              <a:rPr lang="pt-PT" sz="2000" dirty="0" err="1">
                <a:latin typeface="Arial"/>
                <a:ea typeface="+mn-lt"/>
                <a:cs typeface="Arial"/>
              </a:rPr>
              <a:t>devs</a:t>
            </a:r>
            <a:r>
              <a:rPr lang="pt-PT" sz="2000" dirty="0">
                <a:latin typeface="Arial"/>
                <a:ea typeface="+mn-lt"/>
                <a:cs typeface="Arial"/>
              </a:rPr>
              <a:t> can </a:t>
            </a:r>
            <a:r>
              <a:rPr lang="pt-PT" sz="2000" dirty="0" err="1">
                <a:latin typeface="Arial"/>
                <a:ea typeface="+mn-lt"/>
                <a:cs typeface="Arial"/>
              </a:rPr>
              <a:t>add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their</a:t>
            </a:r>
            <a:r>
              <a:rPr lang="pt-PT" sz="2000" dirty="0">
                <a:latin typeface="Arial"/>
                <a:ea typeface="+mn-lt"/>
                <a:cs typeface="Arial"/>
              </a:rPr>
              <a:t> LM / </a:t>
            </a:r>
            <a:r>
              <a:rPr lang="pt-PT" sz="2000" dirty="0" err="1">
                <a:latin typeface="Arial"/>
                <a:ea typeface="+mn-lt"/>
                <a:cs typeface="Arial"/>
              </a:rPr>
              <a:t>metrics</a:t>
            </a:r>
            <a:endParaRPr lang="pt-PT" sz="2000" dirty="0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48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B7341-0E5B-8AF7-1D23-9E509948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84"/>
            <a:ext cx="9144000" cy="873627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Arial"/>
                <a:cs typeface="Calibri Light"/>
              </a:rPr>
              <a:t>Non </a:t>
            </a:r>
            <a:r>
              <a:rPr lang="pt-PT" sz="4000" dirty="0" err="1">
                <a:latin typeface="Arial"/>
                <a:cs typeface="Calibri Light"/>
              </a:rPr>
              <a:t>functional</a:t>
            </a:r>
            <a:r>
              <a:rPr lang="pt-PT" sz="4000" dirty="0">
                <a:latin typeface="Arial"/>
                <a:cs typeface="Calibri Light"/>
              </a:rPr>
              <a:t> </a:t>
            </a:r>
            <a:r>
              <a:rPr lang="pt-PT" sz="4000" dirty="0" err="1">
                <a:latin typeface="Arial"/>
                <a:cs typeface="Calibri Light"/>
              </a:rPr>
              <a:t>requirements</a:t>
            </a:r>
            <a:endParaRPr lang="pt-PT" sz="4000" dirty="0" err="1">
              <a:latin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A4691-4665-E41C-AA76-3BC078C9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3" y="1366170"/>
            <a:ext cx="11670630" cy="5495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PT" sz="2000" dirty="0">
                <a:latin typeface="Arial"/>
                <a:ea typeface="+mn-lt"/>
                <a:cs typeface="Arial"/>
              </a:rPr>
              <a:t>Performance: </a:t>
            </a:r>
            <a:r>
              <a:rPr lang="pt-PT" sz="2000" dirty="0" err="1">
                <a:latin typeface="Arial"/>
                <a:ea typeface="+mn-lt"/>
                <a:cs typeface="Arial"/>
              </a:rPr>
              <a:t>efficient</a:t>
            </a:r>
            <a:r>
              <a:rPr lang="pt-PT" sz="2000" dirty="0">
                <a:latin typeface="Arial"/>
                <a:ea typeface="+mn-lt"/>
                <a:cs typeface="Arial"/>
              </a:rPr>
              <a:t> </a:t>
            </a:r>
            <a:r>
              <a:rPr lang="pt-PT" sz="2000" dirty="0" err="1">
                <a:latin typeface="Arial"/>
                <a:ea typeface="+mn-lt"/>
                <a:cs typeface="Arial"/>
              </a:rPr>
              <a:t>and</a:t>
            </a:r>
            <a:r>
              <a:rPr lang="pt-PT" sz="2000" dirty="0">
                <a:latin typeface="Arial"/>
                <a:ea typeface="+mn-lt"/>
                <a:cs typeface="Arial"/>
              </a:rPr>
              <a:t> fast </a:t>
            </a:r>
            <a:r>
              <a:rPr lang="pt-PT" sz="2000" dirty="0" err="1">
                <a:latin typeface="Arial"/>
                <a:ea typeface="+mn-lt"/>
                <a:cs typeface="Arial"/>
              </a:rPr>
              <a:t>even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with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large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text</a:t>
            </a:r>
            <a:endParaRPr lang="pt-PT" sz="2000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000" dirty="0" err="1">
                <a:latin typeface="Arial"/>
                <a:cs typeface="Arial"/>
              </a:rPr>
              <a:t>Reliability</a:t>
            </a:r>
            <a:r>
              <a:rPr lang="pt-PT" sz="2000" dirty="0">
                <a:latin typeface="Arial"/>
                <a:cs typeface="Arial"/>
              </a:rPr>
              <a:t>: AI </a:t>
            </a:r>
            <a:r>
              <a:rPr lang="pt-PT" sz="2000" dirty="0" err="1">
                <a:latin typeface="Arial"/>
                <a:cs typeface="Arial"/>
              </a:rPr>
              <a:t>and</a:t>
            </a:r>
            <a:r>
              <a:rPr lang="pt-PT" sz="2000" dirty="0">
                <a:latin typeface="Arial"/>
                <a:cs typeface="Arial"/>
              </a:rPr>
              <a:t> </a:t>
            </a:r>
            <a:r>
              <a:rPr lang="pt-PT" sz="2000" dirty="0" err="1">
                <a:latin typeface="Arial"/>
                <a:cs typeface="Arial"/>
              </a:rPr>
              <a:t>language</a:t>
            </a:r>
            <a:r>
              <a:rPr lang="pt-PT" sz="2000" dirty="0">
                <a:latin typeface="Arial"/>
                <a:cs typeface="Arial"/>
              </a:rPr>
              <a:t> </a:t>
            </a:r>
            <a:r>
              <a:rPr lang="pt-PT" sz="2000" dirty="0" err="1">
                <a:latin typeface="Arial"/>
                <a:cs typeface="Arial"/>
              </a:rPr>
              <a:t>models</a:t>
            </a:r>
            <a:r>
              <a:rPr lang="pt-PT" sz="2000" dirty="0">
                <a:latin typeface="Arial"/>
                <a:cs typeface="Arial"/>
              </a:rPr>
              <a:t> </a:t>
            </a:r>
            <a:r>
              <a:rPr lang="pt-PT" sz="2000" dirty="0" err="1">
                <a:latin typeface="Arial"/>
                <a:cs typeface="Arial"/>
              </a:rPr>
              <a:t>quality</a:t>
            </a:r>
            <a:endParaRPr lang="pt-PT" sz="2000">
              <a:latin typeface="Arial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dirty="0" err="1">
                <a:latin typeface="Arial"/>
                <a:cs typeface="Arial"/>
              </a:rPr>
              <a:t>Accurate</a:t>
            </a:r>
            <a:r>
              <a:rPr lang="pt-PT" dirty="0">
                <a:latin typeface="Arial"/>
                <a:cs typeface="Arial"/>
              </a:rPr>
              <a:t> </a:t>
            </a:r>
            <a:r>
              <a:rPr lang="pt-PT" dirty="0" err="1">
                <a:latin typeface="Arial"/>
                <a:cs typeface="Arial"/>
              </a:rPr>
              <a:t>detection</a:t>
            </a:r>
            <a:endParaRPr lang="pt-PT">
              <a:latin typeface="Arial"/>
              <a:cs typeface="Arial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dirty="0">
                <a:latin typeface="Arial"/>
                <a:cs typeface="Arial"/>
              </a:rPr>
              <a:t>False positives/negatives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Usability</a:t>
            </a:r>
            <a:r>
              <a:rPr lang="pt-PT" sz="2000" dirty="0">
                <a:latin typeface="Arial"/>
                <a:ea typeface="+mn-lt"/>
                <a:cs typeface="Arial"/>
              </a:rPr>
              <a:t>: extreme </a:t>
            </a:r>
            <a:r>
              <a:rPr lang="pt-PT" sz="2000" dirty="0" err="1">
                <a:latin typeface="Arial"/>
                <a:ea typeface="+mn-lt"/>
                <a:cs typeface="Arial"/>
              </a:rPr>
              <a:t>importance</a:t>
            </a:r>
            <a:endParaRPr lang="pt-PT" sz="200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dirty="0" err="1">
                <a:latin typeface="Arial"/>
                <a:ea typeface="+mn-lt"/>
                <a:cs typeface="Arial"/>
              </a:rPr>
              <a:t>Extension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dirty="0" err="1">
                <a:latin typeface="Arial"/>
                <a:ea typeface="+mn-lt"/>
                <a:cs typeface="Arial"/>
              </a:rPr>
              <a:t>definitions</a:t>
            </a:r>
            <a:endParaRPr lang="pt-PT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dirty="0" err="1">
                <a:latin typeface="Arial"/>
                <a:ea typeface="+mn-lt"/>
                <a:cs typeface="Arial"/>
              </a:rPr>
              <a:t>Intuitive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dirty="0" err="1">
                <a:latin typeface="Arial"/>
                <a:ea typeface="+mn-lt"/>
                <a:cs typeface="Arial"/>
              </a:rPr>
              <a:t>uI</a:t>
            </a:r>
            <a:endParaRPr lang="pt-PT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Compatibility</a:t>
            </a:r>
            <a:r>
              <a:rPr lang="pt-PT" sz="2000" dirty="0">
                <a:latin typeface="Arial"/>
                <a:ea typeface="+mn-lt"/>
                <a:cs typeface="Arial"/>
              </a:rPr>
              <a:t>: Chrome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Flexibility</a:t>
            </a:r>
            <a:r>
              <a:rPr lang="pt-PT" sz="2000" dirty="0">
                <a:latin typeface="Arial"/>
                <a:ea typeface="+mn-lt"/>
                <a:cs typeface="Arial"/>
              </a:rPr>
              <a:t>: extreme </a:t>
            </a:r>
            <a:r>
              <a:rPr lang="pt-PT" sz="2000" dirty="0" err="1">
                <a:latin typeface="Arial"/>
                <a:ea typeface="+mn-lt"/>
                <a:cs typeface="Arial"/>
              </a:rPr>
              <a:t>importance</a:t>
            </a:r>
            <a:endParaRPr lang="pt-PT" sz="2000">
              <a:latin typeface="Arial"/>
              <a:ea typeface="+mn-lt"/>
              <a:cs typeface="Arial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dirty="0" err="1">
                <a:latin typeface="Arial"/>
                <a:ea typeface="+mn-lt"/>
                <a:cs typeface="Arial"/>
              </a:rPr>
              <a:t>Addition</a:t>
            </a:r>
            <a:r>
              <a:rPr lang="pt-PT" dirty="0">
                <a:latin typeface="Arial"/>
                <a:ea typeface="+mn-lt"/>
                <a:cs typeface="Arial"/>
              </a:rPr>
              <a:t>/</a:t>
            </a:r>
            <a:r>
              <a:rPr lang="pt-PT" dirty="0" err="1">
                <a:latin typeface="Arial"/>
                <a:ea typeface="+mn-lt"/>
                <a:cs typeface="Arial"/>
              </a:rPr>
              <a:t>removal</a:t>
            </a:r>
            <a:r>
              <a:rPr lang="pt-PT" dirty="0">
                <a:latin typeface="Arial"/>
                <a:ea typeface="+mn-lt"/>
                <a:cs typeface="Arial"/>
              </a:rPr>
              <a:t> </a:t>
            </a:r>
            <a:r>
              <a:rPr lang="pt-PT" dirty="0" err="1">
                <a:latin typeface="Arial"/>
                <a:ea typeface="+mn-lt"/>
                <a:cs typeface="Arial"/>
              </a:rPr>
              <a:t>of</a:t>
            </a:r>
            <a:r>
              <a:rPr lang="pt-PT" dirty="0">
                <a:latin typeface="Arial"/>
                <a:ea typeface="+mn-lt"/>
                <a:cs typeface="Arial"/>
              </a:rPr>
              <a:t> </a:t>
            </a:r>
            <a:r>
              <a:rPr lang="pt-PT" dirty="0" err="1">
                <a:latin typeface="Arial"/>
                <a:ea typeface="+mn-lt"/>
                <a:cs typeface="Arial"/>
              </a:rPr>
              <a:t>language</a:t>
            </a:r>
            <a:r>
              <a:rPr lang="pt-PT" dirty="0">
                <a:latin typeface="Arial"/>
                <a:ea typeface="+mn-lt"/>
                <a:cs typeface="Arial"/>
              </a:rPr>
              <a:t> </a:t>
            </a:r>
            <a:r>
              <a:rPr lang="pt-PT" dirty="0" err="1">
                <a:latin typeface="Arial"/>
                <a:ea typeface="+mn-lt"/>
                <a:cs typeface="Arial"/>
              </a:rPr>
              <a:t>models</a:t>
            </a:r>
            <a:r>
              <a:rPr lang="pt-PT" dirty="0">
                <a:latin typeface="Arial"/>
                <a:ea typeface="+mn-lt"/>
                <a:cs typeface="Arial"/>
              </a:rPr>
              <a:t> / </a:t>
            </a:r>
            <a:r>
              <a:rPr lang="pt-PT" dirty="0" err="1">
                <a:latin typeface="Arial"/>
                <a:ea typeface="+mn-lt"/>
                <a:cs typeface="Arial"/>
              </a:rPr>
              <a:t>metrics</a:t>
            </a:r>
            <a:endParaRPr lang="pt-PT" dirty="0">
              <a:latin typeface="Arial"/>
              <a:ea typeface="+mn-lt"/>
              <a:cs typeface="Arial"/>
            </a:endParaRPr>
          </a:p>
          <a:p>
            <a:pPr lvl="1" algn="l"/>
            <a:endParaRPr lang="pt-PT" dirty="0">
              <a:latin typeface="Arial"/>
              <a:ea typeface="+mn-lt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Security</a:t>
            </a:r>
            <a:r>
              <a:rPr lang="pt-PT" sz="2000" dirty="0">
                <a:latin typeface="Arial"/>
                <a:ea typeface="+mn-lt"/>
                <a:cs typeface="Arial"/>
              </a:rPr>
              <a:t>: </a:t>
            </a:r>
            <a:r>
              <a:rPr lang="pt-PT" sz="2000" dirty="0" err="1">
                <a:latin typeface="Arial"/>
                <a:ea typeface="+mn-lt"/>
                <a:cs typeface="Arial"/>
              </a:rPr>
              <a:t>respect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and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assert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privacy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of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user's</a:t>
            </a:r>
            <a:r>
              <a:rPr lang="pt-PT" sz="2000" dirty="0">
                <a:latin typeface="Arial"/>
                <a:ea typeface="+mn-lt"/>
                <a:cs typeface="Arial"/>
              </a:rPr>
              <a:t> data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000" dirty="0" err="1">
                <a:latin typeface="Arial"/>
                <a:ea typeface="+mn-lt"/>
                <a:cs typeface="Arial"/>
              </a:rPr>
              <a:t>Maintenance</a:t>
            </a:r>
            <a:r>
              <a:rPr lang="pt-PT" sz="2000" dirty="0">
                <a:latin typeface="Arial"/>
                <a:ea typeface="+mn-lt"/>
                <a:cs typeface="Arial"/>
              </a:rPr>
              <a:t>: </a:t>
            </a:r>
            <a:r>
              <a:rPr lang="pt-PT" sz="2000" dirty="0" err="1">
                <a:latin typeface="Arial"/>
                <a:ea typeface="+mn-lt"/>
                <a:cs typeface="Arial"/>
              </a:rPr>
              <a:t>clean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code</a:t>
            </a:r>
            <a:r>
              <a:rPr lang="pt-PT" sz="2000" dirty="0">
                <a:latin typeface="Arial"/>
                <a:ea typeface="+mn-lt"/>
                <a:cs typeface="Arial"/>
              </a:rPr>
              <a:t>, </a:t>
            </a:r>
            <a:r>
              <a:rPr lang="pt-PT" sz="2000" dirty="0" err="1">
                <a:latin typeface="Arial"/>
                <a:ea typeface="+mn-lt"/>
                <a:cs typeface="Arial"/>
              </a:rPr>
              <a:t>issue</a:t>
            </a:r>
            <a:r>
              <a:rPr lang="pt-PT" sz="2000" dirty="0">
                <a:latin typeface="Arial"/>
                <a:ea typeface="+mn-lt"/>
                <a:cs typeface="Arial"/>
              </a:rPr>
              <a:t> </a:t>
            </a:r>
            <a:r>
              <a:rPr lang="pt-PT" sz="2000" dirty="0" err="1">
                <a:latin typeface="Arial"/>
                <a:ea typeface="+mn-lt"/>
                <a:cs typeface="Arial"/>
              </a:rPr>
              <a:t>tracking</a:t>
            </a:r>
            <a:endParaRPr lang="pt-PT" sz="2000">
              <a:latin typeface="Arial"/>
              <a:ea typeface="+mn-lt"/>
              <a:cs typeface="Arial"/>
            </a:endParaRPr>
          </a:p>
          <a:p>
            <a:pPr lvl="1" algn="l"/>
            <a:endParaRPr lang="pt-PT" dirty="0">
              <a:latin typeface="Arial"/>
              <a:ea typeface="+mn-lt"/>
              <a:cs typeface="Arial"/>
            </a:endParaRPr>
          </a:p>
          <a:p>
            <a:pPr lvl="1" algn="l"/>
            <a:endParaRPr lang="pt-PT" sz="1200" dirty="0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8441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Tema do Office</vt:lpstr>
      <vt:lpstr>TextSpot AI - Elaboration</vt:lpstr>
      <vt:lpstr>Goals</vt:lpstr>
      <vt:lpstr>Functional requirements</vt:lpstr>
      <vt:lpstr>Non functional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135</cp:revision>
  <dcterms:created xsi:type="dcterms:W3CDTF">2023-03-13T22:36:02Z</dcterms:created>
  <dcterms:modified xsi:type="dcterms:W3CDTF">2023-03-13T23:00:24Z</dcterms:modified>
</cp:coreProperties>
</file>